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3" r:id="rId4"/>
    <p:sldId id="275" r:id="rId5"/>
    <p:sldId id="337" r:id="rId6"/>
    <p:sldId id="355" r:id="rId7"/>
    <p:sldId id="347" r:id="rId8"/>
    <p:sldId id="338" r:id="rId9"/>
    <p:sldId id="356" r:id="rId10"/>
    <p:sldId id="357" r:id="rId11"/>
    <p:sldId id="360" r:id="rId12"/>
    <p:sldId id="339" r:id="rId13"/>
    <p:sldId id="346" r:id="rId14"/>
    <p:sldId id="340" r:id="rId15"/>
    <p:sldId id="351" r:id="rId16"/>
    <p:sldId id="341" r:id="rId17"/>
    <p:sldId id="352" r:id="rId18"/>
    <p:sldId id="345" r:id="rId19"/>
    <p:sldId id="348" r:id="rId20"/>
    <p:sldId id="358" r:id="rId21"/>
    <p:sldId id="353" r:id="rId22"/>
    <p:sldId id="342" r:id="rId23"/>
    <p:sldId id="349" r:id="rId24"/>
    <p:sldId id="361" r:id="rId25"/>
    <p:sldId id="362" r:id="rId26"/>
    <p:sldId id="344" r:id="rId27"/>
    <p:sldId id="350" r:id="rId28"/>
    <p:sldId id="343" r:id="rId29"/>
    <p:sldId id="354" r:id="rId30"/>
    <p:sldId id="359" r:id="rId31"/>
    <p:sldId id="336" r:id="rId32"/>
    <p:sldId id="25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3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4" d="100"/>
        <a:sy n="124" d="100"/>
      </p:scale>
      <p:origin x="0" y="-10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F1B3-73EC-48AF-9BA0-3152B9263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9478C-E2E4-4E40-AA30-02CE98684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D2A4C-B122-462C-9616-A9BA3B20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B01-C4E9-455C-B28B-C8EFFF5FEA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9C95D-F8D4-47BE-B144-D90E28FB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1E5B6-1933-412C-94FE-6D752FFC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526B-0785-4EB5-9394-1F5DD82F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2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FD5E-81FC-472E-899F-6D2EC52D6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3C14C-8B94-4DA5-9BB4-652D6A262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DD1EF-372F-48F1-8BF7-B55490EE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B01-C4E9-455C-B28B-C8EFFF5FEA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4497A-2E98-4B30-B55A-20C3ACB8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EC27-EF00-4FE9-B9D1-B50AD776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526B-0785-4EB5-9394-1F5DD82F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5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A609A-6466-456B-870C-261EE5D85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EF802-C6F8-471D-AEEC-18DC31FF0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0206D-608B-4D7A-802C-E9F53C92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B01-C4E9-455C-B28B-C8EFFF5FEA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D9CAE-CA72-4A2F-B9C8-AE7EB2AD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F2996-439E-471E-9BED-1B812FE3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526B-0785-4EB5-9394-1F5DD82F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2144-38CC-402E-8BFF-8A612763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0237-B52A-4CAD-B69F-3414C05EF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F80B-F14A-43E6-84F6-948433D6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B01-C4E9-455C-B28B-C8EFFF5FEA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30714-E236-4A11-A1F6-FFA40505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7072B-65B9-4CD2-8D5B-25803579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526B-0785-4EB5-9394-1F5DD82F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8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0D94-C678-47FF-B573-501F60C4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BB4A8-4C24-4344-BF86-492765FFE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6CA87-A7DA-4245-80B5-243F2676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B01-C4E9-455C-B28B-C8EFFF5FEA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576D6-5D28-4B3E-BBCB-29021A00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267C8-BFCB-4BF5-863C-344854A1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526B-0785-4EB5-9394-1F5DD82F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7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578C-D5EF-4DFF-A468-98D32A95F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A24CE-1B32-4749-9745-1DAB91548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48171-31C2-4B70-A28C-26973EE8B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1C73A-DD8E-4635-9EA4-4F142882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B01-C4E9-455C-B28B-C8EFFF5FEA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14E32-E080-4F5F-905C-C96E5110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647E6-4AB1-44FC-BBD6-1FD1C27B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526B-0785-4EB5-9394-1F5DD82F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9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A558-E86F-4DC2-A7CD-A7D77B66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0FCBA-8148-4BB7-866B-54611658D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03CB4-5264-41D5-8DD2-EB8A2ECF9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CB710-4C4C-4E01-8CD6-DB94DAB63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5615AB-2222-4642-9D1F-DF86C0C8A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467E2A-727E-4AEE-9475-58D3F3CF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B01-C4E9-455C-B28B-C8EFFF5FEA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72FBD9-DBDA-458B-89F6-1125897C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A7F2C-4F2C-46D6-8756-9D680627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526B-0785-4EB5-9394-1F5DD82F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8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E8D9-8DBE-4A79-8DE3-7E2DF0C72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78161-1AAE-4D9A-98A0-2835B94A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B01-C4E9-455C-B28B-C8EFFF5FEA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9E61E-9B01-40D3-A77C-0BEC2DB9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619BC-CD6B-4BFF-B71E-AB299736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526B-0785-4EB5-9394-1F5DD82F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2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77096-8666-454B-8D29-EDB5C58F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B01-C4E9-455C-B28B-C8EFFF5FEA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391D3-EAED-41AB-89A0-D14F02BE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E1C74-D09E-4F51-A10F-4108647D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526B-0785-4EB5-9394-1F5DD82F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3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1522-5393-4B2D-9C08-2141ADD5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0C8A3-A071-4075-AB6A-AE4CC95F1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169A5-6AAB-4EA0-B607-3A821A3AB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DB6AB-D646-4433-BB13-AAF5ABA6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B01-C4E9-455C-B28B-C8EFFF5FEA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26BC3-2E3A-4E7A-8459-E89AB8C7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BD1BE-9AB5-4F3D-A868-5CC431C5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526B-0785-4EB5-9394-1F5DD82F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6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E1F2-DA26-4AC6-9D4A-5CD67028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C5A975-E343-4E56-BF3C-B4C30D8B7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59E3F-84DB-4DB9-B4E8-320076A5F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6CD9A-A162-448B-BD50-F9518C10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B01-C4E9-455C-B28B-C8EFFF5FEA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03896-459B-4878-B577-EE830F50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A8EF8-FBCC-40F8-83BB-4BE8C438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526B-0785-4EB5-9394-1F5DD82F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4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C90A20-BE4B-4795-AC18-63B06D9C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C6BC3-55C1-473A-BB55-5169CD78C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66953-2AF7-43A4-AE64-A9F358547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4CB01-C4E9-455C-B28B-C8EFFF5FEA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DFE2-A436-4291-A3DD-49E481F16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E68DA-26E6-4C57-A0E6-B8328E7EB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A526B-0785-4EB5-9394-1F5DD82F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oup.com/eurheartjsupp/article/24/Supplement_I/I57/6823826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eurheartjsupp/article/24/Supplement_I/I57/6823826" TargetMode="External"/><Relationship Id="rId2" Type="http://schemas.openxmlformats.org/officeDocument/2006/relationships/hyperlink" Target="https://www.mdcalc.com/calc/801/cha2ds2-vasc-score-atrial-fibrillation-stroke-ris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umedi.com/share/ce7a4198-ace0-430c-95da-ec2f5e361782/" TargetMode="External"/><Relationship Id="rId4" Type="http://schemas.openxmlformats.org/officeDocument/2006/relationships/hyperlink" Target="https://www.nejm.org/doi/full/10.1056/NEJMoa02137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Kuate-Gildas/publication/358839871/figure/fig1/AS:11431281732983446@1763521860235/In-yellow-colour-electrical-conduction-system-of-the-heart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Kuate-Gildas/publication/358839871/figure/fig1/AS:11431281732983446@1763521860235/In-yellow-colour-electrical-conduction-system-of-the-heart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560C4-74E8-456C-94FE-127BABB30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03026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A-fib: A Potpourri of Presentations (and Alliterations)</a:t>
            </a:r>
            <a:br>
              <a:rPr lang="en-US" dirty="0"/>
            </a:br>
            <a:r>
              <a:rPr lang="en-US" i="1" dirty="0"/>
              <a:t>Perseverations on Palpitations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1E0A6-B24E-49DD-AEA6-50B0F479A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Thomas Benzoni, DO, AOBEM, FACEP</a:t>
            </a:r>
          </a:p>
          <a:p>
            <a:r>
              <a:rPr lang="en-US" dirty="0"/>
              <a:t>April 14, 2026 @ 1430</a:t>
            </a:r>
          </a:p>
          <a:p>
            <a:r>
              <a:rPr lang="en-US" dirty="0"/>
              <a:t>DMU Olsen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C632-40F0-6364-0B7A-3265BD26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SA node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90127-5C2E-3769-13BB-03D03095F3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Randomness governs:</a:t>
            </a:r>
          </a:p>
          <a:p>
            <a:pPr algn="ctr"/>
            <a:r>
              <a:rPr lang="en-US" dirty="0"/>
              <a:t>~ atrial electrical activity</a:t>
            </a:r>
          </a:p>
          <a:p>
            <a:pPr marL="457200" lvl="1" indent="0" algn="ctr">
              <a:buNone/>
            </a:pPr>
            <a:r>
              <a:rPr lang="en-US" dirty="0"/>
              <a:t>“Static electricity”</a:t>
            </a:r>
          </a:p>
          <a:p>
            <a:pPr algn="ctr"/>
            <a:r>
              <a:rPr lang="en-US" dirty="0"/>
              <a:t>~ stimulation of AV node</a:t>
            </a:r>
          </a:p>
          <a:p>
            <a:pPr algn="ctr"/>
            <a:r>
              <a:rPr lang="en-US" dirty="0"/>
              <a:t>~ conduction down main bundle</a:t>
            </a:r>
          </a:p>
          <a:p>
            <a:pPr algn="ctr"/>
            <a:r>
              <a:rPr lang="en-US" dirty="0"/>
              <a:t>~ ventricular contractions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0168F-0315-C662-EB7F-8824702A3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Audience participation:</a:t>
            </a:r>
          </a:p>
          <a:p>
            <a:r>
              <a:rPr lang="en-US" dirty="0"/>
              <a:t>What happens to atrial activity?</a:t>
            </a:r>
          </a:p>
          <a:p>
            <a:r>
              <a:rPr lang="en-US" dirty="0"/>
              <a:t>What does the radial pulse feel like?</a:t>
            </a:r>
          </a:p>
          <a:p>
            <a:r>
              <a:rPr lang="en-US" dirty="0"/>
              <a:t>What will a tracing show?</a:t>
            </a:r>
          </a:p>
          <a:p>
            <a:r>
              <a:rPr lang="en-US" dirty="0"/>
              <a:t>What will your dot phrase say?</a:t>
            </a:r>
          </a:p>
          <a:p>
            <a:pPr lvl="1"/>
            <a:r>
              <a:rPr lang="en-US" dirty="0"/>
              <a:t>Gotcha there!</a:t>
            </a:r>
          </a:p>
          <a:p>
            <a:r>
              <a:rPr lang="en-US" dirty="0"/>
              <a:t>How does the heart keep beating?</a:t>
            </a:r>
          </a:p>
        </p:txBody>
      </p:sp>
    </p:spTree>
    <p:extLst>
      <p:ext uri="{BB962C8B-B14F-4D97-AF65-F5344CB8AC3E}">
        <p14:creationId xmlns:p14="http://schemas.microsoft.com/office/powerpoint/2010/main" val="22807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021F37-C41B-F960-241B-37F5D391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94FA-B051-9C09-67AB-B9F59FD8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Hemodynamic consequences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5EB4B-ED26-3C9C-F3F7-31160943F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follows what happened.</a:t>
            </a:r>
          </a:p>
        </p:txBody>
      </p:sp>
    </p:spTree>
    <p:extLst>
      <p:ext uri="{BB962C8B-B14F-4D97-AF65-F5344CB8AC3E}">
        <p14:creationId xmlns:p14="http://schemas.microsoft.com/office/powerpoint/2010/main" val="159400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DBE910-7CEF-FC98-5A3E-9678B946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cardiac output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3B8DFE-FA1D-A5A8-AB10-2AC8FA2086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Cardiac output (CO) = SV</a:t>
            </a:r>
            <a:r>
              <a:rPr lang="en-US" sz="2000" dirty="0"/>
              <a:t> </a:t>
            </a:r>
            <a:r>
              <a:rPr lang="en-US" sz="2400" dirty="0"/>
              <a:t>x</a:t>
            </a:r>
            <a:r>
              <a:rPr lang="en-US" sz="2000" dirty="0"/>
              <a:t> </a:t>
            </a:r>
            <a:r>
              <a:rPr lang="en-US" dirty="0"/>
              <a:t>HR</a:t>
            </a:r>
          </a:p>
          <a:p>
            <a:r>
              <a:rPr lang="en-US" dirty="0"/>
              <a:t>Chamber volume </a:t>
            </a:r>
          </a:p>
          <a:p>
            <a:pPr lvl="1"/>
            <a:r>
              <a:rPr lang="en-US" dirty="0"/>
              <a:t>70% passive (diastolic) filling</a:t>
            </a:r>
          </a:p>
          <a:p>
            <a:pPr lvl="1"/>
            <a:r>
              <a:rPr lang="en-US" dirty="0"/>
              <a:t>30% atrial systolic filling</a:t>
            </a:r>
          </a:p>
          <a:p>
            <a:pPr lvl="2"/>
            <a:r>
              <a:rPr lang="en-US" dirty="0"/>
              <a:t>Loss of atrial “kick”</a:t>
            </a:r>
          </a:p>
          <a:p>
            <a:r>
              <a:rPr lang="en-US" dirty="0"/>
              <a:t>Stroke volume=(LVEDV-LVESV)</a:t>
            </a:r>
          </a:p>
          <a:p>
            <a:pPr lvl="1"/>
            <a:r>
              <a:rPr lang="en-US" dirty="0"/>
              <a:t>If LVEDV is lower, SV decreases</a:t>
            </a:r>
          </a:p>
          <a:p>
            <a:r>
              <a:rPr lang="en-US" dirty="0"/>
              <a:t>Random HR = Random CO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FEA2D-7BB2-D477-61ED-BCF57DB73B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Audience participation:</a:t>
            </a:r>
          </a:p>
          <a:p>
            <a:r>
              <a:rPr lang="en-US" dirty="0"/>
              <a:t>What will you find on pulse palpation?</a:t>
            </a:r>
          </a:p>
          <a:p>
            <a:r>
              <a:rPr lang="en-US" dirty="0"/>
              <a:t>Might pulse amplitude vary beat-to-beat?	</a:t>
            </a:r>
          </a:p>
          <a:p>
            <a:pPr lvl="1"/>
            <a:r>
              <a:rPr lang="en-US" dirty="0"/>
              <a:t>Does yours? Check now!</a:t>
            </a:r>
          </a:p>
        </p:txBody>
      </p:sp>
    </p:spTree>
    <p:extLst>
      <p:ext uri="{BB962C8B-B14F-4D97-AF65-F5344CB8AC3E}">
        <p14:creationId xmlns:p14="http://schemas.microsoft.com/office/powerpoint/2010/main" val="21642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BE18-7105-2733-CE8C-FD3CC385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Physiologic results of A fib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E8C53-1042-5BEB-16E2-B16C00763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predictable given the pathology.</a:t>
            </a:r>
          </a:p>
        </p:txBody>
      </p:sp>
    </p:spTree>
    <p:extLst>
      <p:ext uri="{BB962C8B-B14F-4D97-AF65-F5344CB8AC3E}">
        <p14:creationId xmlns:p14="http://schemas.microsoft.com/office/powerpoint/2010/main" val="173589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962B-82F0-FB8C-049A-798B1747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happens absent atrial contraction?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2A66-4E41-BE3F-81A3-23F8767D0A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Laminar flow, a review</a:t>
            </a:r>
          </a:p>
          <a:p>
            <a:r>
              <a:rPr lang="en-US" dirty="0"/>
              <a:t>A river flows swiftest at the center (unless rounding a bend.)</a:t>
            </a:r>
          </a:p>
          <a:p>
            <a:r>
              <a:rPr lang="en-US" dirty="0"/>
              <a:t>Eddy currents are on the edges.</a:t>
            </a:r>
          </a:p>
          <a:p>
            <a:pPr lvl="1"/>
            <a:r>
              <a:rPr lang="en-US" dirty="0"/>
              <a:t>Slowest flow</a:t>
            </a:r>
          </a:p>
          <a:p>
            <a:pPr lvl="1"/>
            <a:r>
              <a:rPr lang="en-US" dirty="0"/>
              <a:t>Occasionally reverse flow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D8F8A-7E3E-7268-F74E-4C6F7EEAC1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Audience participation:</a:t>
            </a:r>
          </a:p>
          <a:p>
            <a:r>
              <a:rPr lang="en-US" dirty="0"/>
              <a:t>What happens to stagnant water?</a:t>
            </a:r>
          </a:p>
          <a:p>
            <a:r>
              <a:rPr lang="en-US" dirty="0"/>
              <a:t>Where in the heart will that occurrence take place?</a:t>
            </a:r>
          </a:p>
          <a:p>
            <a:r>
              <a:rPr lang="en-US" dirty="0"/>
              <a:t>What happens to blood that doesn’t move?</a:t>
            </a:r>
          </a:p>
        </p:txBody>
      </p:sp>
    </p:spTree>
    <p:extLst>
      <p:ext uri="{BB962C8B-B14F-4D97-AF65-F5344CB8AC3E}">
        <p14:creationId xmlns:p14="http://schemas.microsoft.com/office/powerpoint/2010/main" val="30887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5E66-E46F-3E9C-31CA-C3E5C5F8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Logical results of A fib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287D6-CF67-FC99-7498-AC77691D8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where you are because that’s where you went.</a:t>
            </a:r>
          </a:p>
        </p:txBody>
      </p:sp>
    </p:spTree>
    <p:extLst>
      <p:ext uri="{BB962C8B-B14F-4D97-AF65-F5344CB8AC3E}">
        <p14:creationId xmlns:p14="http://schemas.microsoft.com/office/powerpoint/2010/main" val="2299174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F65B-C723-BDC6-C1AD-DDF077D4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A fib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B5CE1-091F-F635-69B5-1F80095ED7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Derivative ideas</a:t>
            </a:r>
          </a:p>
          <a:p>
            <a:r>
              <a:rPr lang="en-US" dirty="0"/>
              <a:t>Cardiac reflexes</a:t>
            </a:r>
          </a:p>
          <a:p>
            <a:pPr lvl="1"/>
            <a:r>
              <a:rPr lang="en-US" dirty="0"/>
              <a:t>Carotid, vagal, etc.</a:t>
            </a:r>
          </a:p>
          <a:p>
            <a:r>
              <a:rPr lang="en-US" dirty="0"/>
              <a:t>Lack of atrial “kick”</a:t>
            </a:r>
          </a:p>
          <a:p>
            <a:pPr lvl="1"/>
            <a:r>
              <a:rPr lang="en-US" dirty="0"/>
              <a:t>Lower LVEDV effects on SV</a:t>
            </a:r>
          </a:p>
          <a:p>
            <a:r>
              <a:rPr lang="en-US" dirty="0"/>
              <a:t>Atrial laminar blood flow</a:t>
            </a:r>
          </a:p>
          <a:p>
            <a:pPr lvl="1"/>
            <a:r>
              <a:rPr lang="en-US" dirty="0"/>
              <a:t>Eddy currents at edges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82A19-59AE-D230-BEC7-83053A81A5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Audience participation:</a:t>
            </a:r>
          </a:p>
          <a:p>
            <a:pPr marL="457200" lvl="1" indent="0">
              <a:buNone/>
            </a:pPr>
            <a:r>
              <a:rPr lang="en-US" dirty="0"/>
              <a:t>	Getting used to this method?</a:t>
            </a:r>
          </a:p>
          <a:p>
            <a:r>
              <a:rPr lang="en-US" dirty="0"/>
              <a:t>What happens without nerves?</a:t>
            </a:r>
          </a:p>
          <a:p>
            <a:pPr lvl="1"/>
            <a:r>
              <a:rPr lang="en-US" dirty="0"/>
              <a:t>Carotid bulb? Mammalian diving?</a:t>
            </a:r>
          </a:p>
          <a:p>
            <a:pPr lvl="1"/>
            <a:r>
              <a:rPr lang="en-US" dirty="0"/>
              <a:t>Are you sure this is </a:t>
            </a:r>
            <a:r>
              <a:rPr lang="en-US" b="1" u="sng" dirty="0"/>
              <a:t>total</a:t>
            </a:r>
            <a:r>
              <a:rPr lang="en-US" dirty="0"/>
              <a:t>?</a:t>
            </a:r>
          </a:p>
          <a:p>
            <a:r>
              <a:rPr lang="en-US" dirty="0"/>
              <a:t>Decreased LVEDV; now what?	</a:t>
            </a:r>
          </a:p>
          <a:p>
            <a:pPr lvl="1"/>
            <a:r>
              <a:rPr lang="en-US" dirty="0"/>
              <a:t>Remember CO formula?</a:t>
            </a:r>
          </a:p>
          <a:p>
            <a:r>
              <a:rPr lang="en-US" dirty="0"/>
              <a:t>Eddy currents = stagnant blood</a:t>
            </a:r>
          </a:p>
          <a:p>
            <a:pPr lvl="1"/>
            <a:r>
              <a:rPr lang="en-US" dirty="0"/>
              <a:t>What structure is on the LA edge?</a:t>
            </a:r>
          </a:p>
        </p:txBody>
      </p:sp>
    </p:spTree>
    <p:extLst>
      <p:ext uri="{BB962C8B-B14F-4D97-AF65-F5344CB8AC3E}">
        <p14:creationId xmlns:p14="http://schemas.microsoft.com/office/powerpoint/2010/main" val="137417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AE26-2E3D-469F-E6BF-D87F5B45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Available interventions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80D37-3EFC-9BD6-DECC-B9487411C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do depends on what they have…maybe.</a:t>
            </a:r>
          </a:p>
        </p:txBody>
      </p:sp>
    </p:spTree>
    <p:extLst>
      <p:ext uri="{BB962C8B-B14F-4D97-AF65-F5344CB8AC3E}">
        <p14:creationId xmlns:p14="http://schemas.microsoft.com/office/powerpoint/2010/main" val="804286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4F48-DBB5-38C0-17CD-90B4152C9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AC000-D756-908E-52E9-7F545EFE3E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Problem identification</a:t>
            </a:r>
          </a:p>
          <a:p>
            <a:r>
              <a:rPr lang="en-US" dirty="0"/>
              <a:t>Absence of “atrial kick”</a:t>
            </a:r>
          </a:p>
          <a:p>
            <a:pPr lvl="1"/>
            <a:r>
              <a:rPr lang="en-US" dirty="0"/>
              <a:t>Decreases LVEDV</a:t>
            </a:r>
          </a:p>
          <a:p>
            <a:r>
              <a:rPr lang="en-US" dirty="0"/>
              <a:t>Clots (the </a:t>
            </a:r>
            <a:r>
              <a:rPr lang="en-US" dirty="0" err="1"/>
              <a:t>biggy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From sludging/eddy currents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C699A-A9C5-5A65-9280-0AEB73939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50323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Audience participation:</a:t>
            </a:r>
          </a:p>
          <a:p>
            <a:r>
              <a:rPr lang="en-US" dirty="0"/>
              <a:t>Prolong diastole</a:t>
            </a:r>
          </a:p>
          <a:p>
            <a:pPr lvl="1"/>
            <a:r>
              <a:rPr lang="en-US" dirty="0"/>
              <a:t>“Rate control”</a:t>
            </a:r>
          </a:p>
          <a:p>
            <a:pPr lvl="2"/>
            <a:r>
              <a:rPr lang="en-US" dirty="0"/>
              <a:t>Yup, even with hypotension.</a:t>
            </a:r>
          </a:p>
          <a:p>
            <a:pPr lvl="1"/>
            <a:r>
              <a:rPr lang="en-US" dirty="0"/>
              <a:t>“Rhythm control”</a:t>
            </a:r>
          </a:p>
          <a:p>
            <a:pPr lvl="2"/>
            <a:r>
              <a:rPr lang="en-US" dirty="0"/>
              <a:t>May not be permanent.</a:t>
            </a:r>
          </a:p>
          <a:p>
            <a:r>
              <a:rPr lang="en-US" dirty="0"/>
              <a:t>Address lack of atrial contraction</a:t>
            </a:r>
          </a:p>
          <a:p>
            <a:pPr lvl="1"/>
            <a:r>
              <a:rPr lang="en-US" dirty="0"/>
              <a:t>Cardiovert</a:t>
            </a:r>
          </a:p>
          <a:p>
            <a:r>
              <a:rPr lang="en-US" dirty="0"/>
              <a:t>Clots: anticoagulants, devices</a:t>
            </a:r>
          </a:p>
          <a:p>
            <a:pPr lvl="1"/>
            <a:r>
              <a:rPr lang="en-US" dirty="0"/>
              <a:t>DOACs</a:t>
            </a:r>
          </a:p>
          <a:p>
            <a:pPr lvl="1"/>
            <a:r>
              <a:rPr lang="en-US" dirty="0"/>
              <a:t>Auricle occlusion devices (</a:t>
            </a:r>
            <a:r>
              <a:rPr lang="en-US" dirty="0">
                <a:hlinkClick r:id="rId2"/>
              </a:rPr>
              <a:t>ref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C9AD-DF3E-47E9-83EB-3087B885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9FFC-2FB1-4A36-ACDA-6361D1CC8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0949"/>
          </a:xfrm>
        </p:spPr>
        <p:txBody>
          <a:bodyPr/>
          <a:lstStyle/>
          <a:p>
            <a:r>
              <a:rPr lang="en-US" dirty="0"/>
              <a:t>Agency</a:t>
            </a:r>
          </a:p>
          <a:p>
            <a:pPr lvl="1"/>
            <a:r>
              <a:rPr lang="en-US" dirty="0"/>
              <a:t>none</a:t>
            </a:r>
          </a:p>
          <a:p>
            <a:r>
              <a:rPr lang="en-US" dirty="0"/>
              <a:t>COI</a:t>
            </a:r>
          </a:p>
          <a:p>
            <a:pPr lvl="1"/>
            <a:r>
              <a:rPr lang="en-US" dirty="0"/>
              <a:t>None</a:t>
            </a:r>
          </a:p>
          <a:p>
            <a:r>
              <a:rPr lang="en-US" dirty="0"/>
              <a:t>FDA/off-label</a:t>
            </a:r>
          </a:p>
          <a:p>
            <a:pPr lvl="1"/>
            <a:r>
              <a:rPr lang="en-US" dirty="0"/>
              <a:t>Likely</a:t>
            </a:r>
          </a:p>
          <a:p>
            <a:r>
              <a:rPr lang="en-US" dirty="0"/>
              <a:t>Rules of engagement</a:t>
            </a:r>
          </a:p>
          <a:p>
            <a:pPr lvl="1"/>
            <a:r>
              <a:rPr lang="en-US" dirty="0"/>
              <a:t>Adult conversation</a:t>
            </a:r>
          </a:p>
        </p:txBody>
      </p:sp>
    </p:spTree>
    <p:extLst>
      <p:ext uri="{BB962C8B-B14F-4D97-AF65-F5344CB8AC3E}">
        <p14:creationId xmlns:p14="http://schemas.microsoft.com/office/powerpoint/2010/main" val="845869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0AC30-4B30-61CE-C9C4-C8C12EC23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7EA0C-35D4-F4FF-BCB2-4C7F0486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interventions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112ED-195E-6799-9D3E-62FC14A62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actions have consequences; who bears them?</a:t>
            </a:r>
          </a:p>
        </p:txBody>
      </p:sp>
    </p:spTree>
    <p:extLst>
      <p:ext uri="{BB962C8B-B14F-4D97-AF65-F5344CB8AC3E}">
        <p14:creationId xmlns:p14="http://schemas.microsoft.com/office/powerpoint/2010/main" val="3883149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33AD-3051-C256-2EFE-EE42B415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 and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1B4AB-343E-58B3-F84F-20D951FA91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Medical interventions</a:t>
            </a:r>
          </a:p>
          <a:p>
            <a:pPr lvl="1"/>
            <a:r>
              <a:rPr lang="en-US" dirty="0"/>
              <a:t>Rate control meds</a:t>
            </a:r>
          </a:p>
          <a:p>
            <a:pPr lvl="1"/>
            <a:r>
              <a:rPr lang="en-US" dirty="0"/>
              <a:t>Anticoagulants</a:t>
            </a:r>
          </a:p>
          <a:p>
            <a:r>
              <a:rPr lang="en-US" dirty="0"/>
              <a:t>Procedural interventions</a:t>
            </a:r>
          </a:p>
          <a:p>
            <a:pPr lvl="1"/>
            <a:r>
              <a:rPr lang="en-US" dirty="0"/>
              <a:t>Atrial occlusion</a:t>
            </a:r>
          </a:p>
          <a:p>
            <a:pPr lvl="1"/>
            <a:r>
              <a:rPr lang="en-US" dirty="0"/>
              <a:t>Ablation and similar procedures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4A63F-2A11-5BA6-0791-C95F8D601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474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Audience participation:</a:t>
            </a:r>
          </a:p>
          <a:p>
            <a:r>
              <a:rPr lang="en-US" dirty="0"/>
              <a:t>What are consequences of meds?</a:t>
            </a:r>
          </a:p>
          <a:p>
            <a:pPr lvl="1"/>
            <a:r>
              <a:rPr lang="en-US" dirty="0"/>
              <a:t>Beta blockers</a:t>
            </a:r>
          </a:p>
          <a:p>
            <a:pPr lvl="1"/>
            <a:r>
              <a:rPr lang="en-US" dirty="0"/>
              <a:t>Ca++ channel blockers</a:t>
            </a:r>
          </a:p>
          <a:p>
            <a:pPr lvl="1"/>
            <a:r>
              <a:rPr lang="en-US" dirty="0"/>
              <a:t>Anticoagulants</a:t>
            </a:r>
          </a:p>
          <a:p>
            <a:pPr lvl="2"/>
            <a:r>
              <a:rPr lang="en-US" dirty="0"/>
              <a:t>“</a:t>
            </a:r>
            <a:r>
              <a:rPr lang="en-US" strike="sngStrike" dirty="0"/>
              <a:t>Blood thinners</a:t>
            </a:r>
            <a:r>
              <a:rPr lang="en-US" dirty="0"/>
              <a:t>”; viscosity unchanged</a:t>
            </a:r>
          </a:p>
          <a:p>
            <a:r>
              <a:rPr lang="en-US" dirty="0"/>
              <a:t>How do you decide to stop Rx?</a:t>
            </a:r>
          </a:p>
          <a:p>
            <a:pPr lvl="1"/>
            <a:r>
              <a:rPr lang="en-US" dirty="0"/>
              <a:t>Same as any Rx</a:t>
            </a:r>
          </a:p>
          <a:p>
            <a:r>
              <a:rPr lang="en-US" dirty="0"/>
              <a:t>What is the goal of the Rx?</a:t>
            </a:r>
          </a:p>
        </p:txBody>
      </p:sp>
    </p:spTree>
    <p:extLst>
      <p:ext uri="{BB962C8B-B14F-4D97-AF65-F5344CB8AC3E}">
        <p14:creationId xmlns:p14="http://schemas.microsoft.com/office/powerpoint/2010/main" val="31006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B323-E635-C9A9-D570-6BFA57B4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Rate vs rhythm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782E8-4AD6-717E-BE3D-6231D14D9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not that easy…</a:t>
            </a:r>
          </a:p>
        </p:txBody>
      </p:sp>
    </p:spTree>
    <p:extLst>
      <p:ext uri="{BB962C8B-B14F-4D97-AF65-F5344CB8AC3E}">
        <p14:creationId xmlns:p14="http://schemas.microsoft.com/office/powerpoint/2010/main" val="1202732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5DD2-69EC-1572-17DC-1BF34EAB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got rhythm?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BC015-9032-68D0-A901-04F63C9B1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Controversial topic</a:t>
            </a:r>
          </a:p>
          <a:p>
            <a:r>
              <a:rPr lang="en-US" dirty="0"/>
              <a:t>Rhythm control is preferred.</a:t>
            </a:r>
          </a:p>
          <a:p>
            <a:pPr lvl="1"/>
            <a:r>
              <a:rPr lang="en-US" dirty="0"/>
              <a:t>Maintain cardiac reflexes.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anticoag</a:t>
            </a:r>
            <a:r>
              <a:rPr lang="en-US" dirty="0"/>
              <a:t> needed.</a:t>
            </a:r>
          </a:p>
          <a:p>
            <a:pPr lvl="2"/>
            <a:r>
              <a:rPr lang="en-US" dirty="0"/>
              <a:t>Maybe…</a:t>
            </a:r>
          </a:p>
          <a:p>
            <a:r>
              <a:rPr lang="en-US" dirty="0"/>
              <a:t>Rate control may be adequate.</a:t>
            </a:r>
          </a:p>
          <a:p>
            <a:pPr lvl="1"/>
            <a:r>
              <a:rPr lang="en-US" dirty="0"/>
              <a:t>Proven to have A fib; can’t “unprove”</a:t>
            </a:r>
          </a:p>
          <a:p>
            <a:pPr lvl="1"/>
            <a:r>
              <a:rPr lang="en-US" dirty="0"/>
              <a:t>Meds often the same</a:t>
            </a:r>
          </a:p>
          <a:p>
            <a:pPr lvl="2"/>
            <a:r>
              <a:rPr lang="en-US" dirty="0"/>
              <a:t>Except auricle occlusion </a:t>
            </a:r>
          </a:p>
          <a:p>
            <a:pPr lvl="3"/>
            <a:r>
              <a:rPr lang="en-US" dirty="0"/>
              <a:t>Rate control still needed.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8897F-4A94-A3E3-00BE-6C74A25E6B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Audience participation:</a:t>
            </a:r>
          </a:p>
          <a:p>
            <a:r>
              <a:rPr lang="en-US" dirty="0"/>
              <a:t>What is true of all A fibbers?</a:t>
            </a:r>
          </a:p>
          <a:p>
            <a:pPr lvl="1"/>
            <a:r>
              <a:rPr lang="en-US" dirty="0"/>
              <a:t>Proven to have disease</a:t>
            </a:r>
          </a:p>
          <a:p>
            <a:r>
              <a:rPr lang="en-US" dirty="0"/>
              <a:t>What is the proper comparator group?</a:t>
            </a:r>
          </a:p>
          <a:p>
            <a:pPr lvl="1"/>
            <a:r>
              <a:rPr lang="en-US" dirty="0"/>
              <a:t>(This applies to all interventions.)</a:t>
            </a:r>
          </a:p>
        </p:txBody>
      </p:sp>
    </p:spTree>
    <p:extLst>
      <p:ext uri="{BB962C8B-B14F-4D97-AF65-F5344CB8AC3E}">
        <p14:creationId xmlns:p14="http://schemas.microsoft.com/office/powerpoint/2010/main" val="48813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5CD8-4222-3293-F85C-4BB7DC31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interventions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265D5-98F3-CC97-CC0C-18BB225AF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to do in the office; DO NOT SEND to the ER!</a:t>
            </a:r>
          </a:p>
        </p:txBody>
      </p:sp>
    </p:spTree>
    <p:extLst>
      <p:ext uri="{BB962C8B-B14F-4D97-AF65-F5344CB8AC3E}">
        <p14:creationId xmlns:p14="http://schemas.microsoft.com/office/powerpoint/2010/main" val="4257984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510E8D-0926-9C9E-C369-36F5EEC1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9818" cy="1325563"/>
          </a:xfrm>
        </p:spPr>
        <p:txBody>
          <a:bodyPr/>
          <a:lstStyle/>
          <a:p>
            <a:r>
              <a:rPr lang="en-US" dirty="0"/>
              <a:t>Initial interventions: begin with the end in mind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F843E4-9DC2-6AF8-92DC-39C45B722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439770" cy="5032375"/>
          </a:xfrm>
        </p:spPr>
        <p:txBody>
          <a:bodyPr>
            <a:normAutofit/>
          </a:bodyPr>
          <a:lstStyle/>
          <a:p>
            <a:r>
              <a:rPr lang="en-US" dirty="0"/>
              <a:t>A fib RVR: slow the rate!</a:t>
            </a:r>
          </a:p>
          <a:p>
            <a:r>
              <a:rPr lang="en-US" dirty="0"/>
              <a:t>Electrical:</a:t>
            </a:r>
          </a:p>
          <a:p>
            <a:pPr lvl="1"/>
            <a:r>
              <a:rPr lang="en-US" dirty="0"/>
              <a:t>Cardioversion</a:t>
            </a:r>
          </a:p>
          <a:p>
            <a:pPr lvl="1"/>
            <a:r>
              <a:rPr lang="en-US" dirty="0"/>
              <a:t>Synchronized to R wave</a:t>
            </a:r>
          </a:p>
          <a:p>
            <a:pPr lvl="2"/>
            <a:r>
              <a:rPr lang="en-US" dirty="0"/>
              <a:t>“Shocking” turns OFF the heart!</a:t>
            </a:r>
          </a:p>
          <a:p>
            <a:pPr lvl="2"/>
            <a:r>
              <a:rPr lang="en-US" dirty="0"/>
              <a:t>You are not jump starting!</a:t>
            </a:r>
          </a:p>
          <a:p>
            <a:pPr lvl="1"/>
            <a:r>
              <a:rPr lang="en-US" dirty="0"/>
              <a:t>Risk (chance) of harm vs benefit</a:t>
            </a:r>
          </a:p>
          <a:p>
            <a:r>
              <a:rPr lang="en-US" dirty="0"/>
              <a:t>Chemical</a:t>
            </a:r>
          </a:p>
          <a:p>
            <a:pPr lvl="1"/>
            <a:r>
              <a:rPr lang="en-US" dirty="0"/>
              <a:t>Beta blocker (preferred)</a:t>
            </a:r>
          </a:p>
          <a:p>
            <a:pPr lvl="1"/>
            <a:r>
              <a:rPr lang="en-US" dirty="0"/>
              <a:t>Ca</a:t>
            </a:r>
            <a:r>
              <a:rPr lang="en-US" baseline="30000" dirty="0"/>
              <a:t>++</a:t>
            </a:r>
            <a:r>
              <a:rPr lang="en-US" dirty="0"/>
              <a:t> channel blocker (maybe)</a:t>
            </a:r>
          </a:p>
          <a:p>
            <a:pPr lvl="1"/>
            <a:r>
              <a:rPr lang="en-US" dirty="0"/>
              <a:t>Class 3 antiarrhythmic (amiodarone)</a:t>
            </a:r>
          </a:p>
          <a:p>
            <a:pPr lvl="2"/>
            <a:r>
              <a:rPr lang="en-US" dirty="0"/>
              <a:t>Likely admission with Ca &amp; amiodarone</a:t>
            </a:r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36735-99C7-0FE4-C7B5-45EFD14F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824183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Audience participation:</a:t>
            </a:r>
          </a:p>
          <a:p>
            <a:r>
              <a:rPr lang="en-US" dirty="0"/>
              <a:t>Whence the damage from RVR?</a:t>
            </a:r>
          </a:p>
          <a:p>
            <a:pPr lvl="1"/>
            <a:r>
              <a:rPr lang="en-US" dirty="0"/>
              <a:t>Mechanism: fibrosis</a:t>
            </a:r>
          </a:p>
          <a:p>
            <a:r>
              <a:rPr lang="en-US" dirty="0"/>
              <a:t>What are immediate problems?</a:t>
            </a:r>
          </a:p>
          <a:p>
            <a:pPr lvl="1"/>
            <a:r>
              <a:rPr lang="en-US" dirty="0"/>
              <a:t>Demand ischemia</a:t>
            </a:r>
          </a:p>
          <a:p>
            <a:r>
              <a:rPr lang="en-US" dirty="0"/>
              <a:t>What is the value of lab data?	</a:t>
            </a:r>
          </a:p>
          <a:p>
            <a:pPr lvl="1"/>
            <a:r>
              <a:rPr lang="en-US" dirty="0"/>
              <a:t>“If you don’t want to find a fever, don’t take a temperature.” (</a:t>
            </a:r>
            <a:r>
              <a:rPr lang="en-US" dirty="0" err="1"/>
              <a:t>HoG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Trop elevates from demand, not MI.</a:t>
            </a:r>
          </a:p>
          <a:p>
            <a:r>
              <a:rPr lang="en-US" dirty="0"/>
              <a:t>Workup of causes belongs in office.</a:t>
            </a:r>
          </a:p>
          <a:p>
            <a:pPr lvl="1"/>
            <a:r>
              <a:rPr lang="en-US" dirty="0"/>
              <a:t>See your favorite text.</a:t>
            </a:r>
          </a:p>
        </p:txBody>
      </p:sp>
    </p:spTree>
    <p:extLst>
      <p:ext uri="{BB962C8B-B14F-4D97-AF65-F5344CB8AC3E}">
        <p14:creationId xmlns:p14="http://schemas.microsoft.com/office/powerpoint/2010/main" val="27188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4F9CB-9F43-8E92-5E34-333B8C6D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Risk/chance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4310E-8E92-B6F3-6B5E-CFA213B64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words, often taken differently</a:t>
            </a:r>
          </a:p>
        </p:txBody>
      </p:sp>
    </p:spTree>
    <p:extLst>
      <p:ext uri="{BB962C8B-B14F-4D97-AF65-F5344CB8AC3E}">
        <p14:creationId xmlns:p14="http://schemas.microsoft.com/office/powerpoint/2010/main" val="3804743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E92D-5E24-BD40-B460-00E75BA2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</a:t>
            </a:r>
            <a:r>
              <a:rPr lang="en-US" u="sng" dirty="0"/>
              <a:t>for</a:t>
            </a:r>
            <a:r>
              <a:rPr lang="en-US" dirty="0"/>
              <a:t>, not </a:t>
            </a:r>
            <a:r>
              <a:rPr lang="en-US" u="sng" dirty="0"/>
              <a:t>from</a:t>
            </a:r>
            <a:r>
              <a:rPr lang="en-US" dirty="0"/>
              <a:t>, A fib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2E7E3-86A9-28AE-815F-D67D378C5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Familiar list</a:t>
            </a:r>
          </a:p>
          <a:p>
            <a:r>
              <a:rPr lang="en-US" dirty="0"/>
              <a:t>Age; you live long enough…</a:t>
            </a:r>
          </a:p>
          <a:p>
            <a:pPr lvl="1"/>
            <a:r>
              <a:rPr lang="en-US" dirty="0"/>
              <a:t>(therefore female)</a:t>
            </a:r>
          </a:p>
          <a:p>
            <a:r>
              <a:rPr lang="en-US" dirty="0"/>
              <a:t>Family history</a:t>
            </a:r>
          </a:p>
          <a:p>
            <a:r>
              <a:rPr lang="en-US" dirty="0"/>
              <a:t>Lifestyle</a:t>
            </a:r>
          </a:p>
          <a:p>
            <a:pPr lvl="1"/>
            <a:r>
              <a:rPr lang="en-US" dirty="0"/>
              <a:t>Alcohol</a:t>
            </a:r>
          </a:p>
          <a:p>
            <a:pPr lvl="1"/>
            <a:r>
              <a:rPr lang="en-US" dirty="0"/>
              <a:t>Tobacco</a:t>
            </a:r>
          </a:p>
          <a:p>
            <a:pPr lvl="1"/>
            <a:r>
              <a:rPr lang="en-US" dirty="0"/>
              <a:t>Street drugs</a:t>
            </a:r>
          </a:p>
          <a:p>
            <a:pPr lvl="1"/>
            <a:r>
              <a:rPr lang="en-US" dirty="0"/>
              <a:t>Hard exertion</a:t>
            </a:r>
          </a:p>
          <a:p>
            <a:pPr lvl="1"/>
            <a:r>
              <a:rPr lang="en-US" dirty="0"/>
              <a:t>Stress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AD48E-3DF2-4861-D8FE-C9CE1EA2A5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Audience participation:</a:t>
            </a:r>
          </a:p>
          <a:p>
            <a:r>
              <a:rPr lang="en-US" dirty="0"/>
              <a:t>Which are modifiable?</a:t>
            </a:r>
          </a:p>
          <a:p>
            <a:pPr lvl="1"/>
            <a:r>
              <a:rPr lang="en-US" dirty="0"/>
              <a:t>OK, age and sex…</a:t>
            </a:r>
          </a:p>
          <a:p>
            <a:r>
              <a:rPr lang="en-US" dirty="0"/>
              <a:t>What are common factors?</a:t>
            </a:r>
          </a:p>
          <a:p>
            <a:pPr lvl="1"/>
            <a:r>
              <a:rPr lang="en-US" dirty="0"/>
              <a:t>Epinephrine</a:t>
            </a:r>
          </a:p>
          <a:p>
            <a:pPr lvl="1"/>
            <a:r>
              <a:rPr lang="en-US" dirty="0"/>
              <a:t>Myocardial fibrosis</a:t>
            </a:r>
          </a:p>
        </p:txBody>
      </p:sp>
    </p:spTree>
    <p:extLst>
      <p:ext uri="{BB962C8B-B14F-4D97-AF65-F5344CB8AC3E}">
        <p14:creationId xmlns:p14="http://schemas.microsoft.com/office/powerpoint/2010/main" val="10332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A3C05-866C-A7B7-6AA1-A859EB40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A fib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066AF-4D83-365B-4CDD-AED46C7DB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detect it more frequently and accurately.</a:t>
            </a:r>
          </a:p>
        </p:txBody>
      </p:sp>
    </p:spTree>
    <p:extLst>
      <p:ext uri="{BB962C8B-B14F-4D97-AF65-F5344CB8AC3E}">
        <p14:creationId xmlns:p14="http://schemas.microsoft.com/office/powerpoint/2010/main" val="1878570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8F9C-71D2-7C06-B254-A5D28346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detect A fib…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E9665-54B3-38BF-B08E-FCAFF07D9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r>
              <a:rPr lang="en-US" dirty="0"/>
              <a:t>Symptoms	</a:t>
            </a:r>
          </a:p>
          <a:p>
            <a:pPr lvl="1"/>
            <a:r>
              <a:rPr lang="en-US" dirty="0"/>
              <a:t>Weakness, palpitations</a:t>
            </a:r>
          </a:p>
          <a:p>
            <a:r>
              <a:rPr lang="en-US" dirty="0"/>
              <a:t>Signs</a:t>
            </a:r>
          </a:p>
          <a:p>
            <a:pPr lvl="1"/>
            <a:r>
              <a:rPr lang="en-US" dirty="0"/>
              <a:t>EKG (incidental)</a:t>
            </a:r>
          </a:p>
          <a:p>
            <a:pPr lvl="2"/>
            <a:r>
              <a:rPr lang="en-US" dirty="0"/>
              <a:t>Auto-read makes errors…</a:t>
            </a:r>
          </a:p>
          <a:p>
            <a:pPr lvl="1"/>
            <a:r>
              <a:rPr lang="en-US" dirty="0"/>
              <a:t>EKG (symptom based)</a:t>
            </a:r>
          </a:p>
          <a:p>
            <a:r>
              <a:rPr lang="en-US" dirty="0"/>
              <a:t>Accidental</a:t>
            </a:r>
          </a:p>
          <a:p>
            <a:pPr lvl="1"/>
            <a:r>
              <a:rPr lang="en-US" dirty="0"/>
              <a:t>Wearables monitoring</a:t>
            </a:r>
          </a:p>
          <a:p>
            <a:r>
              <a:rPr lang="en-US" dirty="0"/>
              <a:t>Workup</a:t>
            </a:r>
          </a:p>
          <a:p>
            <a:pPr lvl="1"/>
            <a:r>
              <a:rPr lang="en-US" dirty="0"/>
              <a:t>CVA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54820-8AE6-C461-2099-06122134E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3286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Audience participation:</a:t>
            </a:r>
          </a:p>
          <a:p>
            <a:r>
              <a:rPr lang="en-US" dirty="0"/>
              <a:t>What are the consequences of diagnosing A fib when the patient </a:t>
            </a:r>
            <a:r>
              <a:rPr lang="en-US" b="1" dirty="0"/>
              <a:t>does not </a:t>
            </a:r>
            <a:r>
              <a:rPr lang="en-US" dirty="0"/>
              <a:t>have the disorder?</a:t>
            </a:r>
          </a:p>
          <a:p>
            <a:pPr lvl="1"/>
            <a:r>
              <a:rPr lang="en-US" dirty="0"/>
              <a:t>Axiom: It’s difficult for a patient to get better on your therapy for a disease that they don’t have.</a:t>
            </a:r>
          </a:p>
          <a:p>
            <a:r>
              <a:rPr lang="en-US" dirty="0"/>
              <a:t>What other consequences are there to incorrect diagnosis?</a:t>
            </a:r>
          </a:p>
        </p:txBody>
      </p:sp>
    </p:spTree>
    <p:extLst>
      <p:ext uri="{BB962C8B-B14F-4D97-AF65-F5344CB8AC3E}">
        <p14:creationId xmlns:p14="http://schemas.microsoft.com/office/powerpoint/2010/main" val="37995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6628-FB36-44BA-A553-B0FF51E2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/ Concepts to be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29522-7F0A-4FA3-B1F7-3E483E22B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fib defined; anatomy and physiology</a:t>
            </a:r>
          </a:p>
          <a:p>
            <a:r>
              <a:rPr lang="en-US" dirty="0"/>
              <a:t>Types of A fib reviewed</a:t>
            </a:r>
          </a:p>
          <a:p>
            <a:r>
              <a:rPr lang="en-US" dirty="0"/>
              <a:t>Presentation: symptoms, consequences</a:t>
            </a:r>
          </a:p>
          <a:p>
            <a:r>
              <a:rPr lang="en-US" dirty="0"/>
              <a:t>Diagnosis/detection</a:t>
            </a:r>
          </a:p>
          <a:p>
            <a:r>
              <a:rPr lang="en-US" dirty="0"/>
              <a:t>Actions to be taken</a:t>
            </a:r>
          </a:p>
          <a:p>
            <a:r>
              <a:rPr lang="en-US" dirty="0"/>
              <a:t>Treatments/updates on therapy</a:t>
            </a:r>
          </a:p>
          <a:p>
            <a:r>
              <a:rPr lang="en-US" dirty="0"/>
              <a:t>New ideas to take home</a:t>
            </a:r>
          </a:p>
          <a:p>
            <a:pPr marL="0" indent="0" algn="ctr">
              <a:buNone/>
            </a:pPr>
            <a:r>
              <a:rPr lang="en-US" dirty="0"/>
              <a:t>This is clinical synthesis.</a:t>
            </a:r>
          </a:p>
          <a:p>
            <a:pPr marL="0" indent="0" algn="ctr">
              <a:buNone/>
            </a:pPr>
            <a:r>
              <a:rPr lang="en-US" dirty="0"/>
              <a:t>(With side trips and changes)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D2293F-D1E3-1D99-1ABD-A62A635C7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5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470F-5EA6-49EC-86F8-99674413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ponder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1D869-6FA1-4077-9061-AFCC65493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Why don’t we see PEs = CVAs? (IDK either)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1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0AF6-8A01-42F8-8AEE-A746A9306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2D4B-DBA0-4DFF-A7AE-71F5D9CE6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232"/>
          </a:xfrm>
        </p:spPr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CHA₂DS₂-VASc Score for Atrial Fibrillation Stroke Risk</a:t>
            </a:r>
            <a:r>
              <a:rPr lang="en-US" dirty="0"/>
              <a:t> (MDCalc)</a:t>
            </a:r>
          </a:p>
          <a:p>
            <a:r>
              <a:rPr lang="en-US" dirty="0">
                <a:hlinkClick r:id="rId3"/>
              </a:rPr>
              <a:t>Left auricle occlusion devices </a:t>
            </a:r>
            <a:r>
              <a:rPr lang="en-US" dirty="0"/>
              <a:t>(ESC position)</a:t>
            </a:r>
          </a:p>
          <a:p>
            <a:r>
              <a:rPr lang="en-US" dirty="0">
                <a:hlinkClick r:id="rId4"/>
              </a:rPr>
              <a:t>A Comparison of Rate Control and Rhythm Control in Patients with Recurrent Persistent Atrial Fibrillation</a:t>
            </a:r>
            <a:r>
              <a:rPr lang="en-US" u="sng" dirty="0">
                <a:hlinkClick r:id="rId4"/>
              </a:rPr>
              <a:t> </a:t>
            </a:r>
            <a:r>
              <a:rPr lang="en-US" dirty="0"/>
              <a:t>(NEJM 2002)</a:t>
            </a:r>
          </a:p>
          <a:p>
            <a:r>
              <a:rPr lang="en-US" dirty="0">
                <a:hlinkClick r:id="rId5"/>
              </a:rPr>
              <a:t>A really good 7-minute summary of an approach</a:t>
            </a:r>
            <a:r>
              <a:rPr lang="en-US" dirty="0"/>
              <a:t> (</a:t>
            </a:r>
            <a:r>
              <a:rPr lang="en-US" dirty="0" err="1"/>
              <a:t>VuMedi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005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FA11-5178-484C-9FD4-1798E9C7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9198A-EABE-4DD3-9BF0-30F4D73C5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496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normal cardiac conduction: have a starting/reference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 the conduction alterations in A fib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the hemodynamic consequences of A fib conduction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Derive the physiologic results of A fib conduction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logical results of A fib and of the interventions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rate vs rhythm control and invasive procedures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a plan to pick up A fib more frequently and accurately</a:t>
            </a:r>
          </a:p>
          <a:p>
            <a:pPr marL="0" indent="0" algn="ctr">
              <a:buNone/>
            </a:pPr>
            <a:r>
              <a:rPr lang="en-US" dirty="0"/>
              <a:t>Hold on, we’ll get there (with frequent asides)</a:t>
            </a:r>
          </a:p>
        </p:txBody>
      </p:sp>
    </p:spTree>
    <p:extLst>
      <p:ext uri="{BB962C8B-B14F-4D97-AF65-F5344CB8AC3E}">
        <p14:creationId xmlns:p14="http://schemas.microsoft.com/office/powerpoint/2010/main" val="24109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AEC88-CAFA-6AF8-46AA-193047CFC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Normal cardiac conduction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340BE4-B2EC-4BFE-FB9B-4C2D099E3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at the beginning (of conduction)</a:t>
            </a:r>
          </a:p>
        </p:txBody>
      </p:sp>
    </p:spTree>
    <p:extLst>
      <p:ext uri="{BB962C8B-B14F-4D97-AF65-F5344CB8AC3E}">
        <p14:creationId xmlns:p14="http://schemas.microsoft.com/office/powerpoint/2010/main" val="206961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4E7D857-A17F-9ABE-16B0-F904BC2D6727}"/>
              </a:ext>
            </a:extLst>
          </p:cNvPr>
          <p:cNvGrpSpPr/>
          <p:nvPr/>
        </p:nvGrpSpPr>
        <p:grpSpPr>
          <a:xfrm>
            <a:off x="347183" y="0"/>
            <a:ext cx="11497634" cy="6858000"/>
            <a:chOff x="347183" y="0"/>
            <a:chExt cx="11497634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0C58D0-8E92-F1B1-574D-C3A9F854E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184" y="0"/>
              <a:ext cx="11497633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F23D58-98E9-738D-9F27-92A4B4235596}"/>
                </a:ext>
              </a:extLst>
            </p:cNvPr>
            <p:cNvSpPr txBox="1"/>
            <p:nvPr/>
          </p:nvSpPr>
          <p:spPr>
            <a:xfrm>
              <a:off x="347183" y="5479913"/>
              <a:ext cx="1388659" cy="58477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200" dirty="0">
                  <a:hlinkClick r:id="rId3"/>
                </a:rPr>
                <a:t>Source</a:t>
              </a:r>
              <a:endParaRPr lang="en-US" sz="3200" dirty="0"/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B21A773-9579-7981-AC8F-FF05586D4DFC}"/>
              </a:ext>
            </a:extLst>
          </p:cNvPr>
          <p:cNvSpPr/>
          <p:nvPr/>
        </p:nvSpPr>
        <p:spPr>
          <a:xfrm>
            <a:off x="3107139" y="2937681"/>
            <a:ext cx="805218" cy="5459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285D199-EDE3-E93D-81CA-DBC305B67E3D}"/>
              </a:ext>
            </a:extLst>
          </p:cNvPr>
          <p:cNvSpPr/>
          <p:nvPr/>
        </p:nvSpPr>
        <p:spPr>
          <a:xfrm>
            <a:off x="3837295" y="4175850"/>
            <a:ext cx="805218" cy="5459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97590EA-B3B2-EE9E-B073-705FD925FC58}"/>
              </a:ext>
            </a:extLst>
          </p:cNvPr>
          <p:cNvSpPr/>
          <p:nvPr/>
        </p:nvSpPr>
        <p:spPr>
          <a:xfrm rot="3375822">
            <a:off x="5845790" y="4175851"/>
            <a:ext cx="805218" cy="5459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6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8014E-519A-1871-E2D7-8D2ADCF5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conduction/control of Heart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1665A-D005-4B3F-F8C5-8B94B4AD8D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Specialized conduction tissue</a:t>
            </a:r>
          </a:p>
          <a:p>
            <a:r>
              <a:rPr lang="en-US" dirty="0"/>
              <a:t>Signal start at SA node</a:t>
            </a:r>
          </a:p>
          <a:p>
            <a:pPr lvl="1"/>
            <a:r>
              <a:rPr lang="en-US" dirty="0"/>
              <a:t>Sinoatrial: Sinus of the atrium</a:t>
            </a:r>
          </a:p>
          <a:p>
            <a:r>
              <a:rPr lang="en-US" dirty="0"/>
              <a:t>Carried to AV node</a:t>
            </a:r>
          </a:p>
          <a:p>
            <a:pPr lvl="1"/>
            <a:r>
              <a:rPr lang="en-US" dirty="0"/>
              <a:t>Via internodal pathways</a:t>
            </a:r>
          </a:p>
          <a:p>
            <a:r>
              <a:rPr lang="en-US" dirty="0"/>
              <a:t>Paused at AV node</a:t>
            </a:r>
          </a:p>
          <a:p>
            <a:pPr lvl="1"/>
            <a:r>
              <a:rPr lang="en-US" dirty="0"/>
              <a:t>“Placed on hold”</a:t>
            </a:r>
          </a:p>
          <a:p>
            <a:r>
              <a:rPr lang="en-US" dirty="0"/>
              <a:t>Conduction down His-Purkinje</a:t>
            </a:r>
          </a:p>
          <a:p>
            <a:pPr lvl="1"/>
            <a:r>
              <a:rPr lang="en-US" dirty="0"/>
              <a:t>Left and right bundles</a:t>
            </a:r>
          </a:p>
          <a:p>
            <a:pPr lvl="2"/>
            <a:r>
              <a:rPr lang="en-US" dirty="0"/>
              <a:t>Left splits; more territory to cover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BCA54-5C99-872F-E5D4-F2AF51D7D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4"/>
            <a:ext cx="5360159" cy="46672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Audience participation:</a:t>
            </a:r>
          </a:p>
          <a:p>
            <a:r>
              <a:rPr lang="en-US" dirty="0"/>
              <a:t>What is the heart’s innervation?</a:t>
            </a:r>
          </a:p>
          <a:p>
            <a:pPr lvl="1"/>
            <a:r>
              <a:rPr lang="en-US" dirty="0"/>
              <a:t>Sympathetic</a:t>
            </a:r>
          </a:p>
          <a:p>
            <a:pPr lvl="2"/>
            <a:r>
              <a:rPr lang="en-US" dirty="0"/>
              <a:t>Lower cervical, upper thoracic</a:t>
            </a:r>
          </a:p>
          <a:p>
            <a:pPr lvl="3"/>
            <a:r>
              <a:rPr lang="en-US" dirty="0"/>
              <a:t>Implication of cord transection</a:t>
            </a:r>
          </a:p>
          <a:p>
            <a:pPr lvl="1"/>
            <a:r>
              <a:rPr lang="en-US" dirty="0"/>
              <a:t>Parasympathetic (Vagus N )</a:t>
            </a:r>
          </a:p>
          <a:p>
            <a:pPr lvl="2"/>
            <a:r>
              <a:rPr lang="en-US" dirty="0"/>
              <a:t>Medulla oblongata (brainstem)</a:t>
            </a:r>
          </a:p>
          <a:p>
            <a:r>
              <a:rPr lang="en-US" dirty="0"/>
              <a:t>Effects of adrenal output</a:t>
            </a:r>
          </a:p>
          <a:p>
            <a:pPr lvl="1"/>
            <a:r>
              <a:rPr lang="en-US" dirty="0"/>
              <a:t>Pre a fib</a:t>
            </a:r>
          </a:p>
          <a:p>
            <a:pPr lvl="1"/>
            <a:r>
              <a:rPr lang="en-US" dirty="0"/>
              <a:t>Post a fib</a:t>
            </a:r>
          </a:p>
          <a:p>
            <a:r>
              <a:rPr lang="en-US" dirty="0"/>
              <a:t>Implications - an entire workshop</a:t>
            </a:r>
          </a:p>
        </p:txBody>
      </p:sp>
    </p:spTree>
    <p:extLst>
      <p:ext uri="{BB962C8B-B14F-4D97-AF65-F5344CB8AC3E}">
        <p14:creationId xmlns:p14="http://schemas.microsoft.com/office/powerpoint/2010/main" val="35963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229E-3F4E-DA7C-3A63-32DC6CDC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Conduction alterations in A fib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5417A-45FF-11AA-1D34-9FC2E1213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Heart’s shortcuts can be like many other….</a:t>
            </a:r>
          </a:p>
        </p:txBody>
      </p:sp>
    </p:spTree>
    <p:extLst>
      <p:ext uri="{BB962C8B-B14F-4D97-AF65-F5344CB8AC3E}">
        <p14:creationId xmlns:p14="http://schemas.microsoft.com/office/powerpoint/2010/main" val="20884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8D2EE-96F1-2330-D43E-7C6D1FEE3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F0E5429-91ED-36D6-8334-9D2C69283B71}"/>
              </a:ext>
            </a:extLst>
          </p:cNvPr>
          <p:cNvGrpSpPr/>
          <p:nvPr/>
        </p:nvGrpSpPr>
        <p:grpSpPr>
          <a:xfrm>
            <a:off x="347183" y="0"/>
            <a:ext cx="11497634" cy="6858000"/>
            <a:chOff x="347183" y="0"/>
            <a:chExt cx="11497634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668CFC-DB4F-7F99-348D-884ABA341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184" y="0"/>
              <a:ext cx="11497633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C00E21-2E74-673F-EC90-CB7D8DB5D57A}"/>
                </a:ext>
              </a:extLst>
            </p:cNvPr>
            <p:cNvSpPr txBox="1"/>
            <p:nvPr/>
          </p:nvSpPr>
          <p:spPr>
            <a:xfrm>
              <a:off x="347183" y="5479913"/>
              <a:ext cx="1388659" cy="58477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200" dirty="0">
                  <a:hlinkClick r:id="rId3"/>
                </a:rPr>
                <a:t>Source</a:t>
              </a:r>
              <a:endParaRPr lang="en-US" sz="3200" dirty="0"/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BAAA036-D1C9-EFC2-8CC0-E8925398AE4A}"/>
              </a:ext>
            </a:extLst>
          </p:cNvPr>
          <p:cNvSpPr/>
          <p:nvPr/>
        </p:nvSpPr>
        <p:spPr>
          <a:xfrm>
            <a:off x="3837295" y="4175850"/>
            <a:ext cx="805218" cy="5459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713E5A0-8361-50E3-43F4-91D66B0C93A4}"/>
              </a:ext>
            </a:extLst>
          </p:cNvPr>
          <p:cNvSpPr/>
          <p:nvPr/>
        </p:nvSpPr>
        <p:spPr>
          <a:xfrm rot="3375822">
            <a:off x="5845790" y="4175851"/>
            <a:ext cx="805218" cy="5459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9A9B7191-503E-2ED2-77DA-F5AD03CE8D15}"/>
              </a:ext>
            </a:extLst>
          </p:cNvPr>
          <p:cNvSpPr/>
          <p:nvPr/>
        </p:nvSpPr>
        <p:spPr>
          <a:xfrm>
            <a:off x="450375" y="1934739"/>
            <a:ext cx="1501254" cy="1610436"/>
          </a:xfrm>
          <a:prstGeom prst="noSmoking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11020</TotalTime>
  <Words>1235</Words>
  <Application>Microsoft Office PowerPoint</Application>
  <PresentationFormat>Widescreen</PresentationFormat>
  <Paragraphs>244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Arial</vt:lpstr>
      <vt:lpstr>Calibri Light</vt:lpstr>
      <vt:lpstr>Office Theme</vt:lpstr>
      <vt:lpstr>A-fib: A Potpourri of Presentations (and Alliterations) Perseverations on Palpitations</vt:lpstr>
      <vt:lpstr>Declarations</vt:lpstr>
      <vt:lpstr>Objectives / Concepts to be covered</vt:lpstr>
      <vt:lpstr>Order of the day</vt:lpstr>
      <vt:lpstr>Normal cardiac conduction</vt:lpstr>
      <vt:lpstr>PowerPoint Presentation</vt:lpstr>
      <vt:lpstr>Normal conduction/control of Heart rate</vt:lpstr>
      <vt:lpstr>Conduction alterations in A fib</vt:lpstr>
      <vt:lpstr>PowerPoint Presentation</vt:lpstr>
      <vt:lpstr>No SA node activity</vt:lpstr>
      <vt:lpstr>PowerPoint Presentation</vt:lpstr>
      <vt:lpstr>Hemodynamic consequences</vt:lpstr>
      <vt:lpstr>Determinants of cardiac output </vt:lpstr>
      <vt:lpstr>Physiologic results of A fib</vt:lpstr>
      <vt:lpstr>What else happens absent atrial contraction?</vt:lpstr>
      <vt:lpstr>Logical results of A fib</vt:lpstr>
      <vt:lpstr>Consequences of A fib</vt:lpstr>
      <vt:lpstr> Available interventions</vt:lpstr>
      <vt:lpstr>Interventions</vt:lpstr>
      <vt:lpstr>Results of interventions</vt:lpstr>
      <vt:lpstr>Interventions and consequences</vt:lpstr>
      <vt:lpstr>Rate vs rhythm control</vt:lpstr>
      <vt:lpstr>You got rhythm?</vt:lpstr>
      <vt:lpstr>Initial interventions</vt:lpstr>
      <vt:lpstr>Initial interventions: begin with the end in mind</vt:lpstr>
      <vt:lpstr>Risk/chance</vt:lpstr>
      <vt:lpstr>Risk for, not from, A fib</vt:lpstr>
      <vt:lpstr>A fib detection</vt:lpstr>
      <vt:lpstr>How to detect A fib…</vt:lpstr>
      <vt:lpstr>PowerPoint Presentation</vt:lpstr>
      <vt:lpstr>Points to ponder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myocardial infarction</dc:title>
  <dc:creator>Benzoni, Thomas</dc:creator>
  <cp:lastModifiedBy>Thomas Benzoni</cp:lastModifiedBy>
  <cp:revision>205</cp:revision>
  <dcterms:created xsi:type="dcterms:W3CDTF">2017-08-29T12:56:37Z</dcterms:created>
  <dcterms:modified xsi:type="dcterms:W3CDTF">2026-04-12T19:38:05Z</dcterms:modified>
</cp:coreProperties>
</file>