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0"/>
  </p:notesMasterIdLst>
  <p:sldIdLst>
    <p:sldId id="2145706536" r:id="rId5"/>
    <p:sldId id="2147310860" r:id="rId6"/>
    <p:sldId id="2147310874" r:id="rId7"/>
    <p:sldId id="2147310875" r:id="rId8"/>
    <p:sldId id="2147310870" r:id="rId9"/>
    <p:sldId id="2147310887" r:id="rId10"/>
    <p:sldId id="2147310883" r:id="rId11"/>
    <p:sldId id="2147310888" r:id="rId12"/>
    <p:sldId id="2147310877" r:id="rId13"/>
    <p:sldId id="2147310878" r:id="rId14"/>
    <p:sldId id="2145706565" r:id="rId15"/>
    <p:sldId id="2147310879" r:id="rId16"/>
    <p:sldId id="2147310880" r:id="rId17"/>
    <p:sldId id="2147310891" r:id="rId18"/>
    <p:sldId id="2147310890" r:id="rId19"/>
  </p:sldIdLst>
  <p:sldSz cx="12192000" cy="6858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New Hero" panose="020B060402020202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C45E04-EEB0-0A20-07A7-80BC83509B07}" name="Aimee Brierly" initials="AB" userId="S::abrierly@aapa.org::40002000-50fa-4724-bbb8-61d85a49e1da" providerId="AD"/>
  <p188:author id="{EAF53D2C-7DD2-747D-FFA4-18313213FEB2}" name="Sarah Blugis" initials="SB" userId="S::sblugis@AAPA.ORG::22bbbe36-050b-4b47-b1f4-69619fdb6f15" providerId="AD"/>
  <p188:author id="{A649443D-2AB4-4C24-526B-D1E53A9CAABA}" name="Sean Kolhoff" initials="SK" userId="S::skolhoff@AAPA.ORG::8783dcb1-17bb-4221-b0b4-a283466dd705" providerId="AD"/>
  <p188:author id="{C9AC253E-EC44-3F4A-F396-943112CEAE42}" name="Aimee Brierly" initials="AB" userId="S::abrierly@AAPA.ORG::40002000-50fa-4724-bbb8-61d85a49e1da" providerId="AD"/>
  <p188:author id="{AB523CA0-3B35-3154-E664-C3A522535324}" name="Suzanne Reitz" initials="SR" userId="S::sreitz@aapa.org::854aa6b5-cb18-4792-91cd-829e6cd42c5a" providerId="AD"/>
  <p188:author id="{417C9FAC-E3EF-FBB4-8C89-37006EB90CF4}" name="Sarah Blugis" initials="" userId="S::sblugis@aapa.org::22bbbe36-050b-4b47-b1f4-69619fdb6f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1F8"/>
    <a:srgbClr val="419882"/>
    <a:srgbClr val="FF5F0F"/>
    <a:srgbClr val="3FC2B0"/>
    <a:srgbClr val="18163D"/>
    <a:srgbClr val="15122B"/>
    <a:srgbClr val="FF5F0C"/>
    <a:srgbClr val="E9E9E7"/>
    <a:srgbClr val="3E2B5F"/>
    <a:srgbClr val="C7D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D1864E-91CA-4CBE-989D-84E7428BB996}" v="14" dt="2026-04-10T20:21:31.851"/>
    <p1510:client id="{CF13C1D8-2E58-090C-5BF4-B5419E3A6DEE}" v="19" dt="2026-04-10T18:59:09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 snapToGrid="0">
      <p:cViewPr varScale="1">
        <p:scale>
          <a:sx n="102" d="100"/>
          <a:sy n="102" d="100"/>
        </p:scale>
        <p:origin x="91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lugis" userId="S::sblugis@aapa.org::22bbbe36-050b-4b47-b1f4-69619fdb6f15" providerId="AD" clId="Web-{CF13C1D8-2E58-090C-5BF4-B5419E3A6DEE}"/>
    <pc:docChg chg="modSld">
      <pc:chgData name="Sarah Blugis" userId="S::sblugis@aapa.org::22bbbe36-050b-4b47-b1f4-69619fdb6f15" providerId="AD" clId="Web-{CF13C1D8-2E58-090C-5BF4-B5419E3A6DEE}" dt="2026-04-10T18:59:05.692" v="9" actId="20577"/>
      <pc:docMkLst>
        <pc:docMk/>
      </pc:docMkLst>
      <pc:sldChg chg="modSp">
        <pc:chgData name="Sarah Blugis" userId="S::sblugis@aapa.org::22bbbe36-050b-4b47-b1f4-69619fdb6f15" providerId="AD" clId="Web-{CF13C1D8-2E58-090C-5BF4-B5419E3A6DEE}" dt="2026-04-10T18:59:05.692" v="9" actId="20577"/>
        <pc:sldMkLst>
          <pc:docMk/>
          <pc:sldMk cId="1217040271" sldId="2147310874"/>
        </pc:sldMkLst>
        <pc:spChg chg="mod">
          <ac:chgData name="Sarah Blugis" userId="S::sblugis@aapa.org::22bbbe36-050b-4b47-b1f4-69619fdb6f15" providerId="AD" clId="Web-{CF13C1D8-2E58-090C-5BF4-B5419E3A6DEE}" dt="2026-04-10T18:59:05.692" v="9" actId="20577"/>
          <ac:spMkLst>
            <pc:docMk/>
            <pc:sldMk cId="1217040271" sldId="2147310874"/>
            <ac:spMk id="11" creationId="{46AE0A5A-2CD8-2A6F-43CA-E49D2BB44256}"/>
          </ac:spMkLst>
        </pc:spChg>
      </pc:sldChg>
    </pc:docChg>
  </pc:docChgLst>
  <pc:docChgLst>
    <pc:chgData name="Sarah Blugis" userId="22bbbe36-050b-4b47-b1f4-69619fdb6f15" providerId="ADAL" clId="{B0FA4602-D11B-478E-9AFC-5CD4E4B6549E}"/>
    <pc:docChg chg="undo redo custSel addSld modSld sldOrd">
      <pc:chgData name="Sarah Blugis" userId="22bbbe36-050b-4b47-b1f4-69619fdb6f15" providerId="ADAL" clId="{B0FA4602-D11B-478E-9AFC-5CD4E4B6549E}" dt="2026-04-10T20:26:46.557" v="390" actId="20577"/>
      <pc:docMkLst>
        <pc:docMk/>
      </pc:docMkLst>
      <pc:sldChg chg="modSp mod">
        <pc:chgData name="Sarah Blugis" userId="22bbbe36-050b-4b47-b1f4-69619fdb6f15" providerId="ADAL" clId="{B0FA4602-D11B-478E-9AFC-5CD4E4B6549E}" dt="2026-04-10T20:22:15.232" v="389" actId="1076"/>
        <pc:sldMkLst>
          <pc:docMk/>
          <pc:sldMk cId="3766661442" sldId="2145706565"/>
        </pc:sldMkLst>
        <pc:spChg chg="mod">
          <ac:chgData name="Sarah Blugis" userId="22bbbe36-050b-4b47-b1f4-69619fdb6f15" providerId="ADAL" clId="{B0FA4602-D11B-478E-9AFC-5CD4E4B6549E}" dt="2026-04-10T20:22:15.232" v="389" actId="1076"/>
          <ac:spMkLst>
            <pc:docMk/>
            <pc:sldMk cId="3766661442" sldId="2145706565"/>
            <ac:spMk id="2" creationId="{5E974D27-491B-94F0-9685-F7DC3FDEF43A}"/>
          </ac:spMkLst>
        </pc:spChg>
        <pc:spChg chg="mod">
          <ac:chgData name="Sarah Blugis" userId="22bbbe36-050b-4b47-b1f4-69619fdb6f15" providerId="ADAL" clId="{B0FA4602-D11B-478E-9AFC-5CD4E4B6549E}" dt="2026-04-10T20:14:14.528" v="346" actId="1076"/>
          <ac:spMkLst>
            <pc:docMk/>
            <pc:sldMk cId="3766661442" sldId="2145706565"/>
            <ac:spMk id="12" creationId="{8C5BBCAA-D971-D92F-92D9-96B7264350B0}"/>
          </ac:spMkLst>
        </pc:spChg>
        <pc:spChg chg="mod">
          <ac:chgData name="Sarah Blugis" userId="22bbbe36-050b-4b47-b1f4-69619fdb6f15" providerId="ADAL" clId="{B0FA4602-D11B-478E-9AFC-5CD4E4B6549E}" dt="2026-04-10T20:15:13.785" v="360" actId="1076"/>
          <ac:spMkLst>
            <pc:docMk/>
            <pc:sldMk cId="3766661442" sldId="2145706565"/>
            <ac:spMk id="17" creationId="{1766C177-CEB4-9AAD-D050-605807756680}"/>
          </ac:spMkLst>
        </pc:spChg>
        <pc:spChg chg="mod">
          <ac:chgData name="Sarah Blugis" userId="22bbbe36-050b-4b47-b1f4-69619fdb6f15" providerId="ADAL" clId="{B0FA4602-D11B-478E-9AFC-5CD4E4B6549E}" dt="2026-04-10T20:21:31.851" v="370" actId="14826"/>
          <ac:spMkLst>
            <pc:docMk/>
            <pc:sldMk cId="3766661442" sldId="2145706565"/>
            <ac:spMk id="19" creationId="{933470F8-C535-8332-1088-C0718CA23BAA}"/>
          </ac:spMkLst>
        </pc:spChg>
        <pc:grpChg chg="mod">
          <ac:chgData name="Sarah Blugis" userId="22bbbe36-050b-4b47-b1f4-69619fdb6f15" providerId="ADAL" clId="{B0FA4602-D11B-478E-9AFC-5CD4E4B6549E}" dt="2026-04-10T20:21:31.851" v="370" actId="14826"/>
          <ac:grpSpMkLst>
            <pc:docMk/>
            <pc:sldMk cId="3766661442" sldId="2145706565"/>
            <ac:grpSpMk id="6" creationId="{F221CFE2-1F5C-7C67-BF87-E334E4650B94}"/>
          </ac:grpSpMkLst>
        </pc:grpChg>
        <pc:picChg chg="mod modCrop">
          <ac:chgData name="Sarah Blugis" userId="22bbbe36-050b-4b47-b1f4-69619fdb6f15" providerId="ADAL" clId="{B0FA4602-D11B-478E-9AFC-5CD4E4B6549E}" dt="2026-04-10T20:15:51.049" v="369" actId="18131"/>
          <ac:picMkLst>
            <pc:docMk/>
            <pc:sldMk cId="3766661442" sldId="2145706565"/>
            <ac:picMk id="13" creationId="{07FC02BA-DEE8-688F-C5BA-0C9A878C97AC}"/>
          </ac:picMkLst>
        </pc:picChg>
        <pc:picChg chg="mod">
          <ac:chgData name="Sarah Blugis" userId="22bbbe36-050b-4b47-b1f4-69619fdb6f15" providerId="ADAL" clId="{B0FA4602-D11B-478E-9AFC-5CD4E4B6549E}" dt="2026-04-10T20:21:31.851" v="370" actId="14826"/>
          <ac:picMkLst>
            <pc:docMk/>
            <pc:sldMk cId="3766661442" sldId="2145706565"/>
            <ac:picMk id="2050" creationId="{6EEBE41E-9268-A43F-C7A4-3830682797FB}"/>
          </ac:picMkLst>
        </pc:picChg>
      </pc:sldChg>
      <pc:sldChg chg="add ord modNotesTx">
        <pc:chgData name="Sarah Blugis" userId="22bbbe36-050b-4b47-b1f4-69619fdb6f15" providerId="ADAL" clId="{B0FA4602-D11B-478E-9AFC-5CD4E4B6549E}" dt="2026-04-10T20:26:46.557" v="390" actId="20577"/>
        <pc:sldMkLst>
          <pc:docMk/>
          <pc:sldMk cId="4008282369" sldId="2147310860"/>
        </pc:sldMkLst>
      </pc:sldChg>
      <pc:sldChg chg="addSp delSp modSp mod">
        <pc:chgData name="Sarah Blugis" userId="22bbbe36-050b-4b47-b1f4-69619fdb6f15" providerId="ADAL" clId="{B0FA4602-D11B-478E-9AFC-5CD4E4B6549E}" dt="2026-04-10T18:23:32.944" v="342" actId="14100"/>
        <pc:sldMkLst>
          <pc:docMk/>
          <pc:sldMk cId="1217040271" sldId="2147310874"/>
        </pc:sldMkLst>
        <pc:spChg chg="add mod">
          <ac:chgData name="Sarah Blugis" userId="22bbbe36-050b-4b47-b1f4-69619fdb6f15" providerId="ADAL" clId="{B0FA4602-D11B-478E-9AFC-5CD4E4B6549E}" dt="2026-04-10T18:21:54.674" v="326" actId="164"/>
          <ac:spMkLst>
            <pc:docMk/>
            <pc:sldMk cId="1217040271" sldId="2147310874"/>
            <ac:spMk id="3" creationId="{EB806A85-4914-2B00-7CBF-88752BA6C6B2}"/>
          </ac:spMkLst>
        </pc:spChg>
        <pc:spChg chg="mod">
          <ac:chgData name="Sarah Blugis" userId="22bbbe36-050b-4b47-b1f4-69619fdb6f15" providerId="ADAL" clId="{B0FA4602-D11B-478E-9AFC-5CD4E4B6549E}" dt="2026-04-10T18:21:54.674" v="326" actId="164"/>
          <ac:spMkLst>
            <pc:docMk/>
            <pc:sldMk cId="1217040271" sldId="2147310874"/>
            <ac:spMk id="6" creationId="{E5FD5D05-1107-73F1-8B8C-05AAC7DAB2ED}"/>
          </ac:spMkLst>
        </pc:spChg>
        <pc:spChg chg="mod">
          <ac:chgData name="Sarah Blugis" userId="22bbbe36-050b-4b47-b1f4-69619fdb6f15" providerId="ADAL" clId="{B0FA4602-D11B-478E-9AFC-5CD4E4B6549E}" dt="2026-04-10T18:21:54.674" v="326" actId="164"/>
          <ac:spMkLst>
            <pc:docMk/>
            <pc:sldMk cId="1217040271" sldId="2147310874"/>
            <ac:spMk id="7" creationId="{8083F9BD-E516-31EA-76BB-877F5CAF33D6}"/>
          </ac:spMkLst>
        </pc:spChg>
        <pc:spChg chg="mod topLvl">
          <ac:chgData name="Sarah Blugis" userId="22bbbe36-050b-4b47-b1f4-69619fdb6f15" providerId="ADAL" clId="{B0FA4602-D11B-478E-9AFC-5CD4E4B6549E}" dt="2026-04-10T18:22:04.364" v="328" actId="164"/>
          <ac:spMkLst>
            <pc:docMk/>
            <pc:sldMk cId="1217040271" sldId="2147310874"/>
            <ac:spMk id="11" creationId="{46AE0A5A-2CD8-2A6F-43CA-E49D2BB44256}"/>
          </ac:spMkLst>
        </pc:spChg>
        <pc:spChg chg="mod topLvl">
          <ac:chgData name="Sarah Blugis" userId="22bbbe36-050b-4b47-b1f4-69619fdb6f15" providerId="ADAL" clId="{B0FA4602-D11B-478E-9AFC-5CD4E4B6549E}" dt="2026-04-10T18:22:04.364" v="328" actId="164"/>
          <ac:spMkLst>
            <pc:docMk/>
            <pc:sldMk cId="1217040271" sldId="2147310874"/>
            <ac:spMk id="12" creationId="{27D12BE2-A44A-DFA8-BF35-115E5BF8768F}"/>
          </ac:spMkLst>
        </pc:spChg>
        <pc:grpChg chg="add mod">
          <ac:chgData name="Sarah Blugis" userId="22bbbe36-050b-4b47-b1f4-69619fdb6f15" providerId="ADAL" clId="{B0FA4602-D11B-478E-9AFC-5CD4E4B6549E}" dt="2026-04-10T18:22:17.744" v="331" actId="1076"/>
          <ac:grpSpMkLst>
            <pc:docMk/>
            <pc:sldMk cId="1217040271" sldId="2147310874"/>
            <ac:grpSpMk id="5" creationId="{6A8BE261-DE6B-2DC9-2414-0281BF37DDD5}"/>
          </ac:grpSpMkLst>
        </pc:grpChg>
        <pc:grpChg chg="add mod">
          <ac:chgData name="Sarah Blugis" userId="22bbbe36-050b-4b47-b1f4-69619fdb6f15" providerId="ADAL" clId="{B0FA4602-D11B-478E-9AFC-5CD4E4B6549E}" dt="2026-04-10T18:22:19.914" v="332" actId="1076"/>
          <ac:grpSpMkLst>
            <pc:docMk/>
            <pc:sldMk cId="1217040271" sldId="2147310874"/>
            <ac:grpSpMk id="8" creationId="{EEC6525B-FF1A-8028-04C5-699A77057051}"/>
          </ac:grpSpMkLst>
        </pc:grpChg>
        <pc:grpChg chg="del">
          <ac:chgData name="Sarah Blugis" userId="22bbbe36-050b-4b47-b1f4-69619fdb6f15" providerId="ADAL" clId="{B0FA4602-D11B-478E-9AFC-5CD4E4B6549E}" dt="2026-04-10T18:02:29.866" v="258" actId="165"/>
          <ac:grpSpMkLst>
            <pc:docMk/>
            <pc:sldMk cId="1217040271" sldId="2147310874"/>
            <ac:grpSpMk id="13" creationId="{A251A4EB-CFE7-35A1-1F1F-58F7076DA87B}"/>
          </ac:grpSpMkLst>
        </pc:grpChg>
        <pc:picChg chg="mod modCrop">
          <ac:chgData name="Sarah Blugis" userId="22bbbe36-050b-4b47-b1f4-69619fdb6f15" providerId="ADAL" clId="{B0FA4602-D11B-478E-9AFC-5CD4E4B6549E}" dt="2026-04-10T18:23:32.944" v="342" actId="14100"/>
          <ac:picMkLst>
            <pc:docMk/>
            <pc:sldMk cId="1217040271" sldId="2147310874"/>
            <ac:picMk id="4" creationId="{3D228B14-9333-8F86-BED9-5AF5C70C02BE}"/>
          </ac:picMkLst>
        </pc:picChg>
      </pc:sldChg>
      <pc:sldChg chg="add">
        <pc:chgData name="Sarah Blugis" userId="22bbbe36-050b-4b47-b1f4-69619fdb6f15" providerId="ADAL" clId="{B0FA4602-D11B-478E-9AFC-5CD4E4B6549E}" dt="2026-04-09T20:53:07.848" v="3"/>
        <pc:sldMkLst>
          <pc:docMk/>
          <pc:sldMk cId="2953672113" sldId="2147310875"/>
        </pc:sldMkLst>
      </pc:sldChg>
      <pc:sldChg chg="addSp delSp modSp new mod modTransition">
        <pc:chgData name="Sarah Blugis" userId="22bbbe36-050b-4b47-b1f4-69619fdb6f15" providerId="ADAL" clId="{B0FA4602-D11B-478E-9AFC-5CD4E4B6549E}" dt="2026-04-09T21:04:14.161" v="253"/>
        <pc:sldMkLst>
          <pc:docMk/>
          <pc:sldMk cId="431217136" sldId="2147310891"/>
        </pc:sldMkLst>
        <pc:spChg chg="mod">
          <ac:chgData name="Sarah Blugis" userId="22bbbe36-050b-4b47-b1f4-69619fdb6f15" providerId="ADAL" clId="{B0FA4602-D11B-478E-9AFC-5CD4E4B6549E}" dt="2026-04-09T20:54:53.244" v="42" actId="20577"/>
          <ac:spMkLst>
            <pc:docMk/>
            <pc:sldMk cId="431217136" sldId="2147310891"/>
            <ac:spMk id="2" creationId="{AAFD4FE4-124E-0471-381C-C88BC6FAC300}"/>
          </ac:spMkLst>
        </pc:spChg>
        <pc:spChg chg="add del mod">
          <ac:chgData name="Sarah Blugis" userId="22bbbe36-050b-4b47-b1f4-69619fdb6f15" providerId="ADAL" clId="{B0FA4602-D11B-478E-9AFC-5CD4E4B6549E}" dt="2026-04-09T20:58:52.093" v="66" actId="478"/>
          <ac:spMkLst>
            <pc:docMk/>
            <pc:sldMk cId="431217136" sldId="2147310891"/>
            <ac:spMk id="6" creationId="{BB75BDC3-9206-DBBE-B56B-4D632A1F3B10}"/>
          </ac:spMkLst>
        </pc:spChg>
        <pc:spChg chg="add mod">
          <ac:chgData name="Sarah Blugis" userId="22bbbe36-050b-4b47-b1f4-69619fdb6f15" providerId="ADAL" clId="{B0FA4602-D11B-478E-9AFC-5CD4E4B6549E}" dt="2026-04-09T20:59:41.236" v="73" actId="164"/>
          <ac:spMkLst>
            <pc:docMk/>
            <pc:sldMk cId="431217136" sldId="2147310891"/>
            <ac:spMk id="7" creationId="{7E57EF2F-459F-554C-36C8-33760DC823B1}"/>
          </ac:spMkLst>
        </pc:spChg>
        <pc:spChg chg="add mod">
          <ac:chgData name="Sarah Blugis" userId="22bbbe36-050b-4b47-b1f4-69619fdb6f15" providerId="ADAL" clId="{B0FA4602-D11B-478E-9AFC-5CD4E4B6549E}" dt="2026-04-09T21:02:31.847" v="245" actId="1076"/>
          <ac:spMkLst>
            <pc:docMk/>
            <pc:sldMk cId="431217136" sldId="2147310891"/>
            <ac:spMk id="9" creationId="{71BC1B02-5935-CD7F-39B3-B2112EC53A62}"/>
          </ac:spMkLst>
        </pc:spChg>
        <pc:grpChg chg="add mod">
          <ac:chgData name="Sarah Blugis" userId="22bbbe36-050b-4b47-b1f4-69619fdb6f15" providerId="ADAL" clId="{B0FA4602-D11B-478E-9AFC-5CD4E4B6549E}" dt="2026-04-09T21:02:46.463" v="248" actId="1076"/>
          <ac:grpSpMkLst>
            <pc:docMk/>
            <pc:sldMk cId="431217136" sldId="2147310891"/>
            <ac:grpSpMk id="8" creationId="{E17034A7-4BB8-C498-2F33-9C1CDF43E4C7}"/>
          </ac:grpSpMkLst>
        </pc:grpChg>
        <pc:grpChg chg="add del mod">
          <ac:chgData name="Sarah Blugis" userId="22bbbe36-050b-4b47-b1f4-69619fdb6f15" providerId="ADAL" clId="{B0FA4602-D11B-478E-9AFC-5CD4E4B6549E}" dt="2026-04-09T21:02:57.054" v="252" actId="478"/>
          <ac:grpSpMkLst>
            <pc:docMk/>
            <pc:sldMk cId="431217136" sldId="2147310891"/>
            <ac:grpSpMk id="12" creationId="{05000DD6-29D5-EA58-3F27-CD595FC21AEC}"/>
          </ac:grpSpMkLst>
        </pc:grpChg>
        <pc:picChg chg="add mod modCrop">
          <ac:chgData name="Sarah Blugis" userId="22bbbe36-050b-4b47-b1f4-69619fdb6f15" providerId="ADAL" clId="{B0FA4602-D11B-478E-9AFC-5CD4E4B6549E}" dt="2026-04-09T20:59:41.236" v="73" actId="164"/>
          <ac:picMkLst>
            <pc:docMk/>
            <pc:sldMk cId="431217136" sldId="2147310891"/>
            <ac:picMk id="4" creationId="{3CCD2CFB-650D-176D-0B53-BC6940E0A36E}"/>
          </ac:picMkLst>
        </pc:picChg>
        <pc:picChg chg="add mod modCrop">
          <ac:chgData name="Sarah Blugis" userId="22bbbe36-050b-4b47-b1f4-69619fdb6f15" providerId="ADAL" clId="{B0FA4602-D11B-478E-9AFC-5CD4E4B6549E}" dt="2026-04-09T20:59:41.236" v="73" actId="164"/>
          <ac:picMkLst>
            <pc:docMk/>
            <pc:sldMk cId="431217136" sldId="2147310891"/>
            <ac:picMk id="5" creationId="{9DE13EE6-209B-2E86-D945-45BF867A1E88}"/>
          </ac:picMkLst>
        </pc:picChg>
        <pc:picChg chg="add mod">
          <ac:chgData name="Sarah Blugis" userId="22bbbe36-050b-4b47-b1f4-69619fdb6f15" providerId="ADAL" clId="{B0FA4602-D11B-478E-9AFC-5CD4E4B6549E}" dt="2026-04-09T21:02:13.647" v="242" actId="1076"/>
          <ac:picMkLst>
            <pc:docMk/>
            <pc:sldMk cId="431217136" sldId="2147310891"/>
            <ac:picMk id="11" creationId="{588C0274-E4F7-0A67-70DB-A56E86943C2E}"/>
          </ac:picMkLst>
        </pc:picChg>
        <pc:picChg chg="mod">
          <ac:chgData name="Sarah Blugis" userId="22bbbe36-050b-4b47-b1f4-69619fdb6f15" providerId="ADAL" clId="{B0FA4602-D11B-478E-9AFC-5CD4E4B6549E}" dt="2026-04-09T21:02:43.839" v="246"/>
          <ac:picMkLst>
            <pc:docMk/>
            <pc:sldMk cId="431217136" sldId="2147310891"/>
            <ac:picMk id="13" creationId="{8F2AF2F6-5A07-FD75-1005-CF2424CC81FF}"/>
          </ac:picMkLst>
        </pc:picChg>
        <pc:inkChg chg="mod">
          <ac:chgData name="Sarah Blugis" userId="22bbbe36-050b-4b47-b1f4-69619fdb6f15" providerId="ADAL" clId="{B0FA4602-D11B-478E-9AFC-5CD4E4B6549E}" dt="2026-04-09T21:02:43.839" v="246"/>
          <ac:inkMkLst>
            <pc:docMk/>
            <pc:sldMk cId="431217136" sldId="2147310891"/>
            <ac:inkMk id="14" creationId="{81BF3EF1-6C08-A8E7-F2FE-09D1A17DBA07}"/>
          </ac:inkMkLst>
        </pc:inkChg>
        <pc:inkChg chg="mod">
          <ac:chgData name="Sarah Blugis" userId="22bbbe36-050b-4b47-b1f4-69619fdb6f15" providerId="ADAL" clId="{B0FA4602-D11B-478E-9AFC-5CD4E4B6549E}" dt="2026-04-09T21:02:43.839" v="246"/>
          <ac:inkMkLst>
            <pc:docMk/>
            <pc:sldMk cId="431217136" sldId="2147310891"/>
            <ac:inkMk id="15" creationId="{ACD4912A-5FC1-C603-F5F8-A7956C434BB6}"/>
          </ac:inkMkLst>
        </pc:inkChg>
        <pc:inkChg chg="mod">
          <ac:chgData name="Sarah Blugis" userId="22bbbe36-050b-4b47-b1f4-69619fdb6f15" providerId="ADAL" clId="{B0FA4602-D11B-478E-9AFC-5CD4E4B6549E}" dt="2026-04-09T21:02:43.839" v="246"/>
          <ac:inkMkLst>
            <pc:docMk/>
            <pc:sldMk cId="431217136" sldId="2147310891"/>
            <ac:inkMk id="16" creationId="{AA762E31-0EA3-F32A-0CCE-BCD39578F742}"/>
          </ac:inkMkLst>
        </pc:inkChg>
        <pc:inkChg chg="mod">
          <ac:chgData name="Sarah Blugis" userId="22bbbe36-050b-4b47-b1f4-69619fdb6f15" providerId="ADAL" clId="{B0FA4602-D11B-478E-9AFC-5CD4E4B6549E}" dt="2026-04-09T21:02:43.839" v="246"/>
          <ac:inkMkLst>
            <pc:docMk/>
            <pc:sldMk cId="431217136" sldId="2147310891"/>
            <ac:inkMk id="17" creationId="{E763471A-8029-9DA9-FE40-5910932C9694}"/>
          </ac:inkMkLst>
        </pc:inkChg>
        <pc:inkChg chg="mod">
          <ac:chgData name="Sarah Blugis" userId="22bbbe36-050b-4b47-b1f4-69619fdb6f15" providerId="ADAL" clId="{B0FA4602-D11B-478E-9AFC-5CD4E4B6549E}" dt="2026-04-09T21:02:43.839" v="246"/>
          <ac:inkMkLst>
            <pc:docMk/>
            <pc:sldMk cId="431217136" sldId="2147310891"/>
            <ac:inkMk id="18" creationId="{EFD8D2E7-D4EC-04D5-4B57-E437D71473FD}"/>
          </ac:inkMkLst>
        </pc:ink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i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If</a:t>
            </a:r>
            <a:r>
              <a:rPr lang="en-US" sz="1400" i="1" baseline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 f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ederal student loan borrowing for</a:t>
            </a:r>
            <a:r>
              <a:rPr lang="en-US" sz="1400" i="1" baseline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 PA e</a:t>
            </a:r>
            <a:r>
              <a:rPr lang="en-US" sz="1400" i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ducation had been capped at $20,500,</a:t>
            </a:r>
          </a:p>
          <a:p>
            <a:pPr>
              <a:defRPr/>
            </a:pPr>
            <a:r>
              <a:rPr lang="en-US" sz="1400" i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I would have changed</a:t>
            </a:r>
            <a:r>
              <a:rPr lang="en-US" sz="1400" i="1" baseline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 my career plans and would no longer pursue a healthcare career. </a:t>
            </a:r>
            <a:endParaRPr lang="en-US" sz="1400" i="1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</c:rich>
      </c:tx>
      <c:layout>
        <c:manualLayout>
          <c:xMode val="edge"/>
          <c:yMode val="edge"/>
          <c:x val="0.11990033854463844"/>
          <c:y val="2.91862817230379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285024154589372E-2"/>
          <c:y val="0.23270334613595192"/>
          <c:w val="0.97342995169082125"/>
          <c:h val="0.765942513760713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Very Likely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F3D9-4873-9152-0366D67271EB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F3D9-4873-9152-0366D67271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F3D9-4873-9152-0366D67271EB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F3D9-4873-9152-0366D67271E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4B1E-4826-BACF-50340B17D3E0}"/>
              </c:ext>
            </c:extLst>
          </c:dPt>
          <c:dPt>
            <c:idx val="5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F3D9-4873-9152-0366D67271EB}"/>
              </c:ext>
            </c:extLst>
          </c:dPt>
          <c:dLbls>
            <c:dLbl>
              <c:idx val="1"/>
              <c:layout>
                <c:manualLayout>
                  <c:x val="4.5893719806763288E-2"/>
                  <c:y val="5.576856659634118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D9-4873-9152-0366D67271EB}"/>
                </c:ext>
              </c:extLst>
            </c:dLbl>
            <c:dLbl>
              <c:idx val="2"/>
              <c:layout>
                <c:manualLayout>
                  <c:x val="8.3333333333333426E-2"/>
                  <c:y val="-1.6730569978902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3D9-4873-9152-0366D67271EB}"/>
                </c:ext>
              </c:extLst>
            </c:dLbl>
            <c:dLbl>
              <c:idx val="3"/>
              <c:layout>
                <c:manualLayout>
                  <c:x val="-7.6086956521739177E-2"/>
                  <c:y val="-7.52875649050605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D9-4873-9152-0366D67271EB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1B99FA">
                    <a:lumMod val="50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New Hero" panose="0200050000000000000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Very Likely</c:v>
                </c:pt>
                <c:pt idx="1">
                  <c:v>Likely</c:v>
                </c:pt>
                <c:pt idx="2">
                  <c:v>No Change</c:v>
                </c:pt>
                <c:pt idx="3">
                  <c:v>Unlikely </c:v>
                </c:pt>
                <c:pt idx="4">
                  <c:v>Very Unlikely</c:v>
                </c:pt>
                <c:pt idx="5">
                  <c:v>Unsure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</c:v>
                </c:pt>
                <c:pt idx="1">
                  <c:v>18</c:v>
                </c:pt>
                <c:pt idx="2">
                  <c:v>11</c:v>
                </c:pt>
                <c:pt idx="3">
                  <c:v>21</c:v>
                </c:pt>
                <c:pt idx="4">
                  <c:v>18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D9-4873-9152-0366D67271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19:51:32.0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 24575,'-9'265'0,"4"-248"-1365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19:52:26.7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 24575,'-9'265'0,"4"-248"-1365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19:53:15.8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 24575,'-9'265'0,"4"-248"-1365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19:54:06.9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 24575,'-9'265'0,"4"-248"-1365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1T19:54:33.8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1 24575,'-9'265'0,"4"-248"-1365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3284A-05B0-2C45-9730-0C90C7DD9EA0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6EC00-BF52-3145-9488-AE1E6E9AD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6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9C2F9-8ED2-453D-9BCC-30B17CE18AB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8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6EC00-BF52-3145-9488-AE1E6E9AD6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4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6EC00-BF52-3145-9488-AE1E6E9AD6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7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44B05-FF1E-4D72-BFC4-E5955719BA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82F9F-CA40-483E-9355-DDAB558730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8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1FB5-5CBD-253F-363C-ABAB0B112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7265" y="2743199"/>
            <a:ext cx="6600305" cy="186404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New Hero" panose="020005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76C99-C389-FC3C-4514-D75651A78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7265" y="4796388"/>
            <a:ext cx="6600305" cy="12926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  <a:latin typeface="New Hero" panose="020005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E02640-0C0F-50E5-8C49-2B260A215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8346" y="1874236"/>
            <a:ext cx="2926723" cy="12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0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58F56-9454-1438-D0BB-791CB86E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84C096-2547-C032-D632-C2F240292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591E6-493B-EC8C-7ADE-9647D040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7CFDB-4BF5-12CC-EB02-2E67DF64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6E883-2DE9-2099-15CE-D803CB39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3A33B-BEBD-27A1-89CC-35B6A9F28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714234-45F8-5A18-D4C5-01C99B010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9DE0D-1B42-8099-1393-25085E2FD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A6A40-2927-D979-A5F1-93526F38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20B9F-6F6A-56FE-ADD8-89EDC30A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6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6949-2085-CE68-B452-85DA25D6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C2414-2B10-0B3C-6E39-36ED8BA20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DBEE2-3374-3966-F197-5742E8690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1E1E6-88C4-5C43-BB1E-1FA56109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AD407-F59A-613F-70B2-B551591EF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5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7F55-B7A0-6CF6-F8DD-9C969C35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493BE-29B5-5C54-275F-12375CDCD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8FC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686F-001F-0A8B-94A1-56E71D73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DAA1-FCFB-1358-D8C5-129542AD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B6EC2-7A20-4926-C0B2-7D772390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1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A8A7-D244-0F21-E8DA-25F1ABAE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17FBE-00EB-E3EE-C690-C5E37D574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3DF9A-6DBC-21B1-C885-4CB8C393F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ADBDA-1916-DBAD-C0E2-7306E999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B11AF-25BD-C039-F1A6-33BA4BE30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025D8-0B0C-9481-A9F3-74D9AAE9E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1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C5AB-52C9-0708-EF68-76486D5D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887F9-7604-9918-8EFB-105EA86F3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BBDAA-DE7C-D51B-3430-D3A81BD03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EAC49-093A-A5F4-D97B-500BFA324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C73905-13D3-6326-14CD-6806BA7DC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956FF8-03E9-6D96-EB06-9FA1A8407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D8EAC-0866-C729-D4D8-957B8E5E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A64338-8961-8338-B109-B8C91026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3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63B6-E411-60B1-2BD4-EA2748A0D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1697B-5B7C-163B-9263-5E928BF08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B4D5A-64E0-A10C-06C6-8A84C49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09700-F05D-30A7-348A-A6FF44FE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5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8156A-F63E-5D53-F417-59030CA2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682826-EA15-427F-CD0F-32C3F6CF4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DC0FE-9729-B936-1430-1C6919DA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752B-8C81-904A-A3A1-BD241902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9CFAC-7E14-F965-0491-E11A5928B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E8443-8D49-ED0E-867D-13BAEEC4C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9B857-0AF3-5093-52D1-BD5C5946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B6746-B10C-6F01-F373-1CD15292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82392-540A-B042-5FE9-96558C27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2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65536-B5C7-870B-C549-1B2E9814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1EAB3-06B7-7314-E1EB-A24F6020E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7C3F3-A3E9-2A74-2F38-4424D503C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F7707-C05E-80CD-F9C9-17C66502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370C2D-A069-F14C-95AF-88D43A972FB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108CC-CFC4-3217-2B8D-3744EDDE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5016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985B9-6EBA-8561-2F5D-464E87B9E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2650" y="136036"/>
            <a:ext cx="391633" cy="374004"/>
          </a:xfrm>
          <a:prstGeom prst="rect">
            <a:avLst/>
          </a:prstGeom>
        </p:spPr>
        <p:txBody>
          <a:bodyPr/>
          <a:lstStyle/>
          <a:p>
            <a:fld id="{B38D66EB-3A33-7A4E-93E2-8B55D157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8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79764-2EB2-63FC-AACF-A6802F74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CFBCA-A109-6F14-3F40-2B4548DE3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0618E-5AFE-FB03-01BC-FBFA4E4548E1}"/>
              </a:ext>
            </a:extLst>
          </p:cNvPr>
          <p:cNvSpPr txBox="1"/>
          <p:nvPr userDrawn="1"/>
        </p:nvSpPr>
        <p:spPr>
          <a:xfrm>
            <a:off x="763772" y="6492875"/>
            <a:ext cx="744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2">
                    <a:lumMod val="90000"/>
                  </a:schemeClr>
                </a:solidFill>
              </a:rPr>
              <a:t>© American Academy of PAs. All rights reserved. These materials may not be duplicated without the express written permission of AAPA.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15CA1A-F2A3-395A-8EF8-BD455DDA43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801793" y="199065"/>
            <a:ext cx="1104013" cy="3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0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744"/>
          </a:solidFill>
          <a:latin typeface="New Hero" panose="02000500000000000000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744"/>
          </a:solidFill>
          <a:latin typeface="New Hero" panose="02000500000000000000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744"/>
          </a:solidFill>
          <a:latin typeface="New Hero" panose="02000500000000000000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744"/>
          </a:solidFill>
          <a:latin typeface="New Hero" panose="02000500000000000000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744"/>
          </a:solidFill>
          <a:latin typeface="New Hero" panose="02000500000000000000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744"/>
          </a:solidFill>
          <a:latin typeface="New Hero" panose="02000500000000000000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3.xml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customXml" Target="../ink/ink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5" Type="http://schemas.openxmlformats.org/officeDocument/2006/relationships/customXml" Target="../ink/ink5.xml"/><Relationship Id="rId4" Type="http://schemas.openxmlformats.org/officeDocument/2006/relationships/image" Target="../media/image31.svg"/><Relationship Id="rId1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5941EA67-08A0-4FE3-896D-9DAB9563C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222" y="2199837"/>
            <a:ext cx="6473349" cy="2458325"/>
          </a:xfrm>
        </p:spPr>
        <p:txBody>
          <a:bodyPr>
            <a:normAutofit/>
          </a:bodyPr>
          <a:lstStyle/>
          <a:p>
            <a:r>
              <a:rPr lang="en-US" sz="3600" b="1">
                <a:latin typeface="Montserrat" panose="00000500000000000000" pitchFamily="2" charset="0"/>
              </a:rPr>
              <a:t>Forward Momentum: </a:t>
            </a:r>
            <a:r>
              <a:rPr lang="en-US" sz="3600">
                <a:latin typeface="Montserrat" panose="00000500000000000000" pitchFamily="2" charset="0"/>
              </a:rPr>
              <a:t>Empowering PAs to Shape the Future of Healthcare</a:t>
            </a:r>
            <a:endParaRPr lang="en-US" altLang="en-US" sz="3600">
              <a:latin typeface="Montserrat" panose="00000500000000000000" pitchFamily="2" charset="0"/>
              <a:cs typeface="New Hero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CDD90E7-6381-062F-F74F-57EDC266A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4222" y="4807405"/>
            <a:ext cx="6600305" cy="1292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Montserrat" panose="00000500000000000000" pitchFamily="2" charset="0"/>
                <a:cs typeface="Arial"/>
              </a:rPr>
              <a:t>Todd Pickard, DMSc, PA-C, DFAAPA, FASCO</a:t>
            </a:r>
            <a:endParaRPr lang="en-US" dirty="0"/>
          </a:p>
          <a:p>
            <a:r>
              <a:rPr lang="en-US" sz="2000" dirty="0">
                <a:latin typeface="Montserrat" panose="00000500000000000000" pitchFamily="2" charset="0"/>
                <a:cs typeface="Arial"/>
              </a:rPr>
              <a:t>President</a:t>
            </a:r>
          </a:p>
          <a:p>
            <a:endParaRPr lang="en-US" sz="2000" dirty="0">
              <a:latin typeface="New Hero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CBD9E7F-9F3C-4301-5789-A50F6FE3B45E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50DFE0-1589-1B90-678B-54131B3B1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3" y="480950"/>
            <a:ext cx="11865994" cy="5757382"/>
          </a:xfrm>
          <a:prstGeom prst="rect">
            <a:avLst/>
          </a:prstGeom>
          <a:ln w="38100">
            <a:solidFill>
              <a:srgbClr val="FF5F0F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52D4022-D012-7479-CAD4-A7E438735B00}"/>
              </a:ext>
            </a:extLst>
          </p:cNvPr>
          <p:cNvGrpSpPr/>
          <p:nvPr/>
        </p:nvGrpSpPr>
        <p:grpSpPr>
          <a:xfrm>
            <a:off x="4173165" y="5685054"/>
            <a:ext cx="4166743" cy="901258"/>
            <a:chOff x="750548" y="2226246"/>
            <a:chExt cx="4814510" cy="92493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94D0CE-3F6C-DD09-A655-643ADD69C695}"/>
                </a:ext>
              </a:extLst>
            </p:cNvPr>
            <p:cNvSpPr/>
            <p:nvPr/>
          </p:nvSpPr>
          <p:spPr>
            <a:xfrm>
              <a:off x="855668" y="2226246"/>
              <a:ext cx="4709390" cy="9249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E1C759-95F5-0507-868C-CED4A12E6DBF}"/>
                </a:ext>
              </a:extLst>
            </p:cNvPr>
            <p:cNvSpPr txBox="1"/>
            <p:nvPr/>
          </p:nvSpPr>
          <p:spPr>
            <a:xfrm>
              <a:off x="750548" y="2234679"/>
              <a:ext cx="4583173" cy="5369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kern="0">
                  <a:solidFill>
                    <a:srgbClr val="FFFFFF"/>
                  </a:solidFill>
                  <a:latin typeface="Montserrat" panose="00000500000000000000" pitchFamily="2" charset="0"/>
                  <a:ea typeface="MS PGothic"/>
                  <a:cs typeface="New Hero" panose="020B0604020202020204" charset="0"/>
                </a:rPr>
                <a:t>941 MILLION+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4B5C35-BBB0-3A51-445E-016F2AA5DB1F}"/>
                </a:ext>
              </a:extLst>
            </p:cNvPr>
            <p:cNvSpPr txBox="1"/>
            <p:nvPr/>
          </p:nvSpPr>
          <p:spPr>
            <a:xfrm>
              <a:off x="972072" y="2736614"/>
              <a:ext cx="4344059" cy="379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kern="0">
                  <a:solidFill>
                    <a:srgbClr val="FFFFFF"/>
                  </a:solidFill>
                  <a:latin typeface="Montserrat" panose="00000500000000000000" pitchFamily="2" charset="0"/>
                  <a:ea typeface="MS PGothic" panose="020B0600070205080204" pitchFamily="34" charset="-128"/>
                  <a:cs typeface="Arial" panose="020B0604020202020204" pitchFamily="34" charset="0"/>
                </a:rPr>
                <a:t>Campaign impressions to date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1558CA6-CDCD-C300-D05A-0599C0D08AAF}"/>
              </a:ext>
            </a:extLst>
          </p:cNvPr>
          <p:cNvGrpSpPr/>
          <p:nvPr/>
        </p:nvGrpSpPr>
        <p:grpSpPr>
          <a:xfrm>
            <a:off x="8105002" y="5912835"/>
            <a:ext cx="3737310" cy="650994"/>
            <a:chOff x="3047980" y="4639346"/>
            <a:chExt cx="4193245" cy="7899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C493D-FEF8-1929-4983-9C5DA0B6415F}"/>
                </a:ext>
              </a:extLst>
            </p:cNvPr>
            <p:cNvSpPr/>
            <p:nvPr/>
          </p:nvSpPr>
          <p:spPr>
            <a:xfrm>
              <a:off x="3514704" y="4639346"/>
              <a:ext cx="3726521" cy="789952"/>
            </a:xfrm>
            <a:prstGeom prst="rect">
              <a:avLst/>
            </a:prstGeom>
            <a:solidFill>
              <a:srgbClr val="FF5F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3BB82E-81C3-4942-3E78-0C0C3EC6F9D7}"/>
                </a:ext>
              </a:extLst>
            </p:cNvPr>
            <p:cNvSpPr txBox="1"/>
            <p:nvPr/>
          </p:nvSpPr>
          <p:spPr>
            <a:xfrm>
              <a:off x="3047980" y="4776242"/>
              <a:ext cx="4063977" cy="54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b="1">
                  <a:solidFill>
                    <a:schemeClr val="bg1"/>
                  </a:solidFill>
                  <a:latin typeface="Montserrat" panose="00000500000000000000" pitchFamily="2" charset="0"/>
                  <a:cs typeface="New Hero" panose="020B0604020202020204" charset="0"/>
                </a:rPr>
                <a:t>PAsGoBeyond.com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7CA237-A25D-1EE3-C1D8-16D2236C7BC5}"/>
              </a:ext>
            </a:extLst>
          </p:cNvPr>
          <p:cNvGrpSpPr/>
          <p:nvPr/>
        </p:nvGrpSpPr>
        <p:grpSpPr>
          <a:xfrm>
            <a:off x="4594968" y="900510"/>
            <a:ext cx="3004682" cy="925537"/>
            <a:chOff x="9187021" y="198668"/>
            <a:chExt cx="3004682" cy="92553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FDB4A4B-CACA-D011-4B50-F3C169A2A4E7}"/>
                </a:ext>
              </a:extLst>
            </p:cNvPr>
            <p:cNvSpPr/>
            <p:nvPr/>
          </p:nvSpPr>
          <p:spPr>
            <a:xfrm>
              <a:off x="9187021" y="201539"/>
              <a:ext cx="2658708" cy="922666"/>
            </a:xfrm>
            <a:prstGeom prst="roundRect">
              <a:avLst/>
            </a:prstGeom>
            <a:solidFill>
              <a:srgbClr val="419882"/>
            </a:solidFill>
            <a:ln>
              <a:solidFill>
                <a:srgbClr val="4198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Graphic 2" descr="Ribbon with solid fill">
              <a:extLst>
                <a:ext uri="{FF2B5EF4-FFF2-40B4-BE49-F238E27FC236}">
                  <a16:creationId xmlns:a16="http://schemas.microsoft.com/office/drawing/2014/main" id="{D9E235B0-4B81-CB25-079E-EFD6351325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88116" y="304799"/>
              <a:ext cx="774032" cy="71387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B3C4C8-9031-CDC5-72EF-E0C01DF5BF6B}"/>
                </a:ext>
              </a:extLst>
            </p:cNvPr>
            <p:cNvSpPr txBox="1"/>
            <p:nvPr/>
          </p:nvSpPr>
          <p:spPr>
            <a:xfrm>
              <a:off x="9488929" y="198668"/>
              <a:ext cx="2702774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Montserrat" panose="00000500000000000000" pitchFamily="2" charset="0"/>
                  <a:ea typeface="Calibri"/>
                  <a:cs typeface="Calibri"/>
                </a:rPr>
                <a:t>2026 </a:t>
              </a:r>
              <a:endParaRPr lang="en-US" b="1">
                <a:solidFill>
                  <a:schemeClr val="bg1"/>
                </a:solidFill>
                <a:latin typeface="Montserrat" panose="00000500000000000000" pitchFamily="2" charset="0"/>
              </a:endParaRP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Montserrat"/>
                  <a:ea typeface="Calibri"/>
                  <a:cs typeface="Calibri"/>
                </a:rPr>
                <a:t>TRENDY Award Winner</a:t>
              </a:r>
              <a:endParaRPr lang="en-US" b="1">
                <a:solidFill>
                  <a:schemeClr val="bg1"/>
                </a:solidFill>
                <a:latin typeface="Montserrat" panose="00000500000000000000" pitchFamily="2" charset="0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0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532CB9A-E42A-5A74-6563-F60E112BA43C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rgbClr val="2930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599F2D-DE40-729B-58C7-1BF4F32F54C5}"/>
              </a:ext>
            </a:extLst>
          </p:cNvPr>
          <p:cNvGrpSpPr/>
          <p:nvPr/>
        </p:nvGrpSpPr>
        <p:grpSpPr>
          <a:xfrm>
            <a:off x="1450732" y="1071666"/>
            <a:ext cx="9290536" cy="5423468"/>
            <a:chOff x="3058575" y="1690688"/>
            <a:chExt cx="8295225" cy="45448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DF13CC-0401-5A42-ED13-EA36DAF5184B}"/>
                </a:ext>
              </a:extLst>
            </p:cNvPr>
            <p:cNvGrpSpPr/>
            <p:nvPr/>
          </p:nvGrpSpPr>
          <p:grpSpPr>
            <a:xfrm>
              <a:off x="3058575" y="1690688"/>
              <a:ext cx="8295225" cy="4544805"/>
              <a:chOff x="3058575" y="1690688"/>
              <a:chExt cx="8295225" cy="454480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7AC06D3-A94A-DFFC-38EC-44990ABE7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58575" y="1690688"/>
                <a:ext cx="8295225" cy="454480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07EF005-0F56-B17C-D0F7-CC8288DD6105}"/>
                  </a:ext>
                </a:extLst>
              </p:cNvPr>
              <p:cNvSpPr/>
              <p:nvPr/>
            </p:nvSpPr>
            <p:spPr>
              <a:xfrm>
                <a:off x="3277456" y="1863160"/>
                <a:ext cx="7857461" cy="4199860"/>
              </a:xfrm>
              <a:prstGeom prst="rect">
                <a:avLst/>
              </a:prstGeom>
              <a:noFill/>
              <a:ln w="38100">
                <a:solidFill>
                  <a:srgbClr val="FF5F0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8" name="Picture 4" descr="Map Logo">
              <a:extLst>
                <a:ext uri="{FF2B5EF4-FFF2-40B4-BE49-F238E27FC236}">
                  <a16:creationId xmlns:a16="http://schemas.microsoft.com/office/drawing/2014/main" id="{B5EEDE2E-6468-AE4A-6668-CAC0C54B8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456" y="1863160"/>
              <a:ext cx="1428750" cy="53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2E41DC70-3EF3-EE1E-BD2C-AAA1521BE4D2}"/>
              </a:ext>
            </a:extLst>
          </p:cNvPr>
          <p:cNvSpPr/>
          <p:nvPr/>
        </p:nvSpPr>
        <p:spPr>
          <a:xfrm>
            <a:off x="-1334815" y="5132376"/>
            <a:ext cx="3213380" cy="283595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23CCCC-450A-ABE6-A724-C7F32E557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5939" r="8051" b="5578"/>
          <a:stretch>
            <a:fillRect/>
          </a:stretch>
        </p:blipFill>
        <p:spPr>
          <a:xfrm>
            <a:off x="180931" y="5598172"/>
            <a:ext cx="1133155" cy="116356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97CAD629-68CF-86D0-27D5-5458D114B4C1}"/>
              </a:ext>
            </a:extLst>
          </p:cNvPr>
          <p:cNvSpPr/>
          <p:nvPr/>
        </p:nvSpPr>
        <p:spPr>
          <a:xfrm>
            <a:off x="393296" y="4536003"/>
            <a:ext cx="941533" cy="941832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50" b="1" i="1">
                <a:latin typeface="Montserrat" panose="00000500000000000000" pitchFamily="2" charset="0"/>
                <a:cs typeface="New Hero" panose="020B0604020202020204" charset="0"/>
              </a:rPr>
              <a:t>SHARE A STORY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21CFE2-1F5C-7C67-BF87-E334E4650B94}"/>
              </a:ext>
            </a:extLst>
          </p:cNvPr>
          <p:cNvGrpSpPr/>
          <p:nvPr/>
        </p:nvGrpSpPr>
        <p:grpSpPr>
          <a:xfrm>
            <a:off x="6631250" y="3248136"/>
            <a:ext cx="1725467" cy="1689550"/>
            <a:chOff x="8812261" y="3535424"/>
            <a:chExt cx="1725467" cy="1689550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933470F8-C535-8332-1088-C0718CA23BAA}"/>
                </a:ext>
              </a:extLst>
            </p:cNvPr>
            <p:cNvSpPr/>
            <p:nvPr/>
          </p:nvSpPr>
          <p:spPr>
            <a:xfrm flipH="1">
              <a:off x="8812261" y="3535424"/>
              <a:ext cx="1725467" cy="1689550"/>
            </a:xfrm>
            <a:prstGeom prst="teardrop">
              <a:avLst/>
            </a:prstGeom>
            <a:solidFill>
              <a:srgbClr val="FF5F0C"/>
            </a:solidFill>
            <a:ln>
              <a:solidFill>
                <a:srgbClr val="FF5F0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EEBE41E-9268-A43F-C7A4-383068279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t="2889" b="2889"/>
            <a:stretch/>
          </p:blipFill>
          <p:spPr bwMode="auto">
            <a:xfrm>
              <a:off x="9016635" y="3686714"/>
              <a:ext cx="1316718" cy="138691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974D27-491B-94F0-9685-F7DC3FDEF43A}"/>
                </a:ext>
              </a:extLst>
            </p:cNvPr>
            <p:cNvSpPr txBox="1"/>
            <p:nvPr/>
          </p:nvSpPr>
          <p:spPr>
            <a:xfrm>
              <a:off x="8899454" y="4853150"/>
              <a:ext cx="1551079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Montserrat" panose="00000500000000000000" pitchFamily="2" charset="0"/>
                  <a:cs typeface="New Hero" panose="020B0604020202020204" charset="0"/>
                </a:rPr>
                <a:t>LAURA CUNNINGHAM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F7EF3ACA-B62B-5C5C-CD58-C75D32AD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3598"/>
            <a:ext cx="10515600" cy="2144286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 panose="00000500000000000000" pitchFamily="2" charset="0"/>
              </a:rPr>
              <a:t>Mapping PA Excellence</a:t>
            </a: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8C5BBCAA-D971-D92F-92D9-96B7264350B0}"/>
              </a:ext>
            </a:extLst>
          </p:cNvPr>
          <p:cNvSpPr/>
          <p:nvPr/>
        </p:nvSpPr>
        <p:spPr>
          <a:xfrm rot="10800000" flipH="1">
            <a:off x="4717125" y="1500251"/>
            <a:ext cx="1725467" cy="1689550"/>
          </a:xfrm>
          <a:prstGeom prst="teardrop">
            <a:avLst/>
          </a:prstGeom>
          <a:solidFill>
            <a:srgbClr val="FF5F0C"/>
          </a:solidFill>
          <a:ln>
            <a:solidFill>
              <a:srgbClr val="FF5F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FC02BA-DEE8-688F-C5BA-0C9A878C97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22" t="6792" r="16247" b="40201"/>
          <a:stretch>
            <a:fillRect/>
          </a:stretch>
        </p:blipFill>
        <p:spPr>
          <a:xfrm>
            <a:off x="4895901" y="1637216"/>
            <a:ext cx="1367914" cy="1380304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66C177-CEB4-9AAD-D050-605807756680}"/>
              </a:ext>
            </a:extLst>
          </p:cNvPr>
          <p:cNvSpPr txBox="1"/>
          <p:nvPr/>
        </p:nvSpPr>
        <p:spPr>
          <a:xfrm>
            <a:off x="5131238" y="2834391"/>
            <a:ext cx="122196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Montserrat" panose="00000500000000000000" pitchFamily="2" charset="0"/>
                <a:cs typeface="New Hero" panose="020B0604020202020204" charset="0"/>
              </a:rPr>
              <a:t>ED FRIEDMANN</a:t>
            </a:r>
          </a:p>
        </p:txBody>
      </p:sp>
    </p:spTree>
    <p:extLst>
      <p:ext uri="{BB962C8B-B14F-4D97-AF65-F5344CB8AC3E}">
        <p14:creationId xmlns:p14="http://schemas.microsoft.com/office/powerpoint/2010/main" val="37666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6CC2-486D-90E3-8A8F-828D6BA7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97" y="2840795"/>
            <a:ext cx="3547872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Montserrat" panose="00000500000000000000" pitchFamily="2" charset="0"/>
              </a:rPr>
              <a:t>Listening to Members: </a:t>
            </a:r>
            <a:r>
              <a:rPr lang="en-US">
                <a:latin typeface="Montserrat" panose="00000500000000000000" pitchFamily="2" charset="0"/>
              </a:rPr>
              <a:t>Delivering What Matters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2DA3CE-0FF1-C32A-034D-FEDD87788D70}"/>
              </a:ext>
            </a:extLst>
          </p:cNvPr>
          <p:cNvGrpSpPr/>
          <p:nvPr/>
        </p:nvGrpSpPr>
        <p:grpSpPr>
          <a:xfrm>
            <a:off x="4221480" y="2749256"/>
            <a:ext cx="6864026" cy="1508643"/>
            <a:chOff x="1898976" y="2936697"/>
            <a:chExt cx="6864026" cy="15086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D1704D6-0241-3DFA-C9DF-8EB083EB5147}"/>
                </a:ext>
              </a:extLst>
            </p:cNvPr>
            <p:cNvSpPr/>
            <p:nvPr/>
          </p:nvSpPr>
          <p:spPr>
            <a:xfrm>
              <a:off x="3337560" y="3080055"/>
              <a:ext cx="5425442" cy="49230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Montserrat" panose="00000500000000000000" pitchFamily="2" charset="0"/>
                </a:rPr>
                <a:t>Strengthening Early-Career Support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D5778F4-E860-A432-515B-C9A945D3FE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35675" t="16887" r="8145"/>
            <a:stretch>
              <a:fillRect/>
            </a:stretch>
          </p:blipFill>
          <p:spPr bwMode="auto">
            <a:xfrm flipH="1">
              <a:off x="1898976" y="2936697"/>
              <a:ext cx="1530024" cy="1508643"/>
            </a:xfrm>
            <a:prstGeom prst="roundRect">
              <a:avLst/>
            </a:prstGeom>
            <a:noFill/>
            <a:ln w="5715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6373A3-77FE-318E-42DD-933C7D97416A}"/>
                </a:ext>
              </a:extLst>
            </p:cNvPr>
            <p:cNvSpPr txBox="1"/>
            <p:nvPr/>
          </p:nvSpPr>
          <p:spPr>
            <a:xfrm>
              <a:off x="3581401" y="3679874"/>
              <a:ext cx="5029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2060"/>
                  </a:solidFill>
                  <a:latin typeface="Montserrat" panose="00000500000000000000" pitchFamily="2" charset="0"/>
                </a:rPr>
                <a:t>New conference events and webinars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2060"/>
                  </a:solidFill>
                  <a:latin typeface="Montserrat" panose="00000500000000000000" pitchFamily="2" charset="0"/>
                </a:rPr>
                <a:t>Extended new graduate discount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2060"/>
                  </a:solidFill>
                  <a:latin typeface="Montserrat" panose="00000500000000000000" pitchFamily="2" charset="0"/>
                </a:rPr>
                <a:t>Ready, Set, Practice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4FEBC-E779-D1E0-D3FD-85F4E13E74B5}"/>
              </a:ext>
            </a:extLst>
          </p:cNvPr>
          <p:cNvGrpSpPr/>
          <p:nvPr/>
        </p:nvGrpSpPr>
        <p:grpSpPr>
          <a:xfrm>
            <a:off x="4221479" y="853400"/>
            <a:ext cx="6864026" cy="1508643"/>
            <a:chOff x="1898976" y="2936697"/>
            <a:chExt cx="6864026" cy="150864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C1A3B35-AD3F-6575-F668-4A063459A3D5}"/>
                </a:ext>
              </a:extLst>
            </p:cNvPr>
            <p:cNvSpPr/>
            <p:nvPr/>
          </p:nvSpPr>
          <p:spPr>
            <a:xfrm>
              <a:off x="3337560" y="3080055"/>
              <a:ext cx="5425442" cy="49230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Montserrat" panose="00000500000000000000" pitchFamily="2" charset="0"/>
                </a:rPr>
                <a:t>Investing in the Next Generation</a:t>
              </a: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C2BFC490-E285-040D-0357-6744224D6D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9549" t="34634" r="8194" b="11307"/>
            <a:stretch>
              <a:fillRect/>
            </a:stretch>
          </p:blipFill>
          <p:spPr bwMode="auto">
            <a:xfrm>
              <a:off x="1898976" y="2936697"/>
              <a:ext cx="1530024" cy="1508643"/>
            </a:xfrm>
            <a:prstGeom prst="roundRect">
              <a:avLst/>
            </a:prstGeom>
            <a:noFill/>
            <a:ln w="5715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D5C85F-7AE1-86B1-DE92-9BF92169C831}"/>
                </a:ext>
              </a:extLst>
            </p:cNvPr>
            <p:cNvSpPr txBox="1"/>
            <p:nvPr/>
          </p:nvSpPr>
          <p:spPr>
            <a:xfrm>
              <a:off x="3581400" y="3679874"/>
              <a:ext cx="51816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2060"/>
                  </a:solidFill>
                  <a:latin typeface="Montserrat" panose="00000500000000000000" pitchFamily="2" charset="0"/>
                </a:rPr>
                <a:t>23,000 PA student members—75% of all PA students nationwide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2060"/>
                  </a:solidFill>
                  <a:latin typeface="Montserrat" panose="00000500000000000000" pitchFamily="2" charset="0"/>
                </a:rPr>
                <a:t>136 programs participating in cohort billing program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FCC260-10E1-A9FB-8B48-451881C772BF}"/>
              </a:ext>
            </a:extLst>
          </p:cNvPr>
          <p:cNvGrpSpPr/>
          <p:nvPr/>
        </p:nvGrpSpPr>
        <p:grpSpPr>
          <a:xfrm>
            <a:off x="4221480" y="4645112"/>
            <a:ext cx="6864026" cy="1508643"/>
            <a:chOff x="1898976" y="2936697"/>
            <a:chExt cx="6864026" cy="150864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774604-66D5-3F37-4D03-87F6F8E7BD3B}"/>
                </a:ext>
              </a:extLst>
            </p:cNvPr>
            <p:cNvSpPr/>
            <p:nvPr/>
          </p:nvSpPr>
          <p:spPr>
            <a:xfrm>
              <a:off x="3337560" y="3080055"/>
              <a:ext cx="5425442" cy="49230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Montserrat" panose="00000500000000000000" pitchFamily="2" charset="0"/>
                </a:rPr>
                <a:t>Expanding CME Options</a:t>
              </a: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55A34ED-01B2-3F6D-86E7-6A1DCE1539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24819" t="709" r="10302" b="3307"/>
            <a:stretch>
              <a:fillRect/>
            </a:stretch>
          </p:blipFill>
          <p:spPr bwMode="auto">
            <a:xfrm>
              <a:off x="1898976" y="2936697"/>
              <a:ext cx="1530024" cy="1508643"/>
            </a:xfrm>
            <a:prstGeom prst="roundRect">
              <a:avLst/>
            </a:prstGeom>
            <a:noFill/>
            <a:ln w="5715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EDE892-5C1C-4673-3671-10259FB4937E}"/>
                </a:ext>
              </a:extLst>
            </p:cNvPr>
            <p:cNvSpPr txBox="1"/>
            <p:nvPr/>
          </p:nvSpPr>
          <p:spPr>
            <a:xfrm>
              <a:off x="3581401" y="3679874"/>
              <a:ext cx="502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>
                  <a:solidFill>
                    <a:srgbClr val="002060"/>
                  </a:solidFill>
                  <a:latin typeface="Montserrat" panose="00000500000000000000" pitchFamily="2" charset="0"/>
                </a:rPr>
                <a:t>JAAPA CME worth two credits each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 err="1">
                  <a:solidFill>
                    <a:srgbClr val="002060"/>
                  </a:solidFill>
                  <a:latin typeface="Montserrat" panose="00000500000000000000" pitchFamily="2" charset="0"/>
                </a:rPr>
                <a:t>InNetwork</a:t>
              </a:r>
              <a:r>
                <a:rPr lang="en-US" sz="1400">
                  <a:solidFill>
                    <a:srgbClr val="002060"/>
                  </a:solidFill>
                  <a:latin typeface="Montserrat" panose="00000500000000000000" pitchFamily="2" charset="0"/>
                </a:rPr>
                <a:t> CME for Plus and Premium members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6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2B866-E0BF-9728-C0B2-EBD651BE9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C133774-2551-AAAC-640B-FDAAE725D0FB}"/>
              </a:ext>
            </a:extLst>
          </p:cNvPr>
          <p:cNvSpPr/>
          <p:nvPr/>
        </p:nvSpPr>
        <p:spPr>
          <a:xfrm>
            <a:off x="1191455" y="2726071"/>
            <a:ext cx="4867275" cy="2283411"/>
          </a:xfrm>
          <a:prstGeom prst="rect">
            <a:avLst/>
          </a:prstGeom>
          <a:solidFill>
            <a:srgbClr val="002060">
              <a:alpha val="50196"/>
            </a:srgbClr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91FD5-CAD8-0D5D-3481-5F0BD486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635" y="803160"/>
            <a:ext cx="4867275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Montserrat" panose="00000500000000000000" pitchFamily="2" charset="0"/>
              </a:rPr>
              <a:t>New Education Offerings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D12718-CC43-F7A9-F8D6-77D506113F5F}"/>
              </a:ext>
            </a:extLst>
          </p:cNvPr>
          <p:cNvGrpSpPr/>
          <p:nvPr/>
        </p:nvGrpSpPr>
        <p:grpSpPr>
          <a:xfrm>
            <a:off x="6705597" y="1882985"/>
            <a:ext cx="4486276" cy="4021848"/>
            <a:chOff x="933450" y="1838325"/>
            <a:chExt cx="4114800" cy="38004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6EED460-2E14-A094-BB28-E88C1D7554B1}"/>
                </a:ext>
              </a:extLst>
            </p:cNvPr>
            <p:cNvGrpSpPr/>
            <p:nvPr/>
          </p:nvGrpSpPr>
          <p:grpSpPr>
            <a:xfrm>
              <a:off x="1341552" y="2283483"/>
              <a:ext cx="3297123" cy="2282818"/>
              <a:chOff x="1341552" y="2283483"/>
              <a:chExt cx="3297123" cy="228281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3493BD0-207B-2EE4-CFAB-923FA7D44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4271"/>
              <a:stretch>
                <a:fillRect/>
              </a:stretch>
            </p:blipFill>
            <p:spPr>
              <a:xfrm>
                <a:off x="1344728" y="2283483"/>
                <a:ext cx="3288888" cy="228281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9BDE401-82B7-875A-0324-BE800AAD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" r="7121"/>
              <a:stretch>
                <a:fillRect/>
              </a:stretch>
            </p:blipFill>
            <p:spPr>
              <a:xfrm>
                <a:off x="1341552" y="2473780"/>
                <a:ext cx="3297123" cy="924818"/>
              </a:xfrm>
              <a:prstGeom prst="rect">
                <a:avLst/>
              </a:prstGeom>
            </p:spPr>
          </p:pic>
        </p:grpSp>
        <p:pic>
          <p:nvPicPr>
            <p:cNvPr id="17" name="Graphic 16" descr="Monitor with solid fill">
              <a:extLst>
                <a:ext uri="{FF2B5EF4-FFF2-40B4-BE49-F238E27FC236}">
                  <a16:creationId xmlns:a16="http://schemas.microsoft.com/office/drawing/2014/main" id="{7CF03A01-F809-3DC3-4FCD-DFC83CB1F0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817" t="13010" r="5702" b="11887"/>
            <a:stretch>
              <a:fillRect/>
            </a:stretch>
          </p:blipFill>
          <p:spPr>
            <a:xfrm>
              <a:off x="933450" y="1838325"/>
              <a:ext cx="4114800" cy="380047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E8188F2-E478-B9DA-E948-38D81350A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357" y="3294845"/>
            <a:ext cx="4448174" cy="458632"/>
          </a:xfrm>
          <a:prstGeom prst="rect">
            <a:avLst/>
          </a:prstGeom>
          <a:ln>
            <a:noFill/>
            <a:prstDash val="solid"/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9D1FEB-23D8-380C-829A-FEDFD7B1E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944" y="3934942"/>
            <a:ext cx="2684999" cy="477192"/>
          </a:xfrm>
          <a:prstGeom prst="rect">
            <a:avLst/>
          </a:prstGeom>
          <a:ln>
            <a:noFill/>
            <a:prstDash val="solid"/>
          </a:ln>
          <a:effectLst/>
        </p:spPr>
      </p:pic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84A2C57A-8F89-9385-AD52-D42F6F6C040C}"/>
              </a:ext>
            </a:extLst>
          </p:cNvPr>
          <p:cNvGrpSpPr/>
          <p:nvPr/>
        </p:nvGrpSpPr>
        <p:grpSpPr>
          <a:xfrm>
            <a:off x="5486404" y="4475409"/>
            <a:ext cx="944886" cy="947131"/>
            <a:chOff x="5567994" y="4535635"/>
            <a:chExt cx="944886" cy="947131"/>
          </a:xfrm>
        </p:grpSpPr>
        <p:pic>
          <p:nvPicPr>
            <p:cNvPr id="42" name="Graphic 41" descr="Cursor with solid fill">
              <a:extLst>
                <a:ext uri="{FF2B5EF4-FFF2-40B4-BE49-F238E27FC236}">
                  <a16:creationId xmlns:a16="http://schemas.microsoft.com/office/drawing/2014/main" id="{F56306AA-E4AB-F9F8-8487-3EF90A6A16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98480" y="4568366"/>
              <a:ext cx="914400" cy="9144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54" name="Ink 2053">
                  <a:extLst>
                    <a:ext uri="{FF2B5EF4-FFF2-40B4-BE49-F238E27FC236}">
                      <a16:creationId xmlns:a16="http://schemas.microsoft.com/office/drawing/2014/main" id="{73BA9AC0-37E4-609A-949C-A2C2CD46B480}"/>
                    </a:ext>
                  </a:extLst>
                </p14:cNvPr>
                <p14:cNvContentPartPr/>
                <p14:nvPr/>
              </p14:nvContentPartPr>
              <p14:xfrm rot="18697478">
                <a:off x="5666286" y="4571469"/>
                <a:ext cx="5400" cy="101880"/>
              </p14:xfrm>
            </p:contentPart>
          </mc:Choice>
          <mc:Fallback xmlns="">
            <p:pic>
              <p:nvPicPr>
                <p:cNvPr id="2054" name="Ink 2053">
                  <a:extLst>
                    <a:ext uri="{FF2B5EF4-FFF2-40B4-BE49-F238E27FC236}">
                      <a16:creationId xmlns:a16="http://schemas.microsoft.com/office/drawing/2014/main" id="{73BA9AC0-37E4-609A-949C-A2C2CD46B48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8697478">
                  <a:off x="5648286" y="4553469"/>
                  <a:ext cx="410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60" name="Ink 2059">
                  <a:extLst>
                    <a:ext uri="{FF2B5EF4-FFF2-40B4-BE49-F238E27FC236}">
                      <a16:creationId xmlns:a16="http://schemas.microsoft.com/office/drawing/2014/main" id="{9B067914-6F4C-F00C-669F-925FE314E49C}"/>
                    </a:ext>
                  </a:extLst>
                </p14:cNvPr>
                <p14:cNvContentPartPr/>
                <p14:nvPr/>
              </p14:nvContentPartPr>
              <p14:xfrm rot="508259">
                <a:off x="5826109" y="4535635"/>
                <a:ext cx="5400" cy="101880"/>
              </p14:xfrm>
            </p:contentPart>
          </mc:Choice>
          <mc:Fallback xmlns="">
            <p:pic>
              <p:nvPicPr>
                <p:cNvPr id="2060" name="Ink 2059">
                  <a:extLst>
                    <a:ext uri="{FF2B5EF4-FFF2-40B4-BE49-F238E27FC236}">
                      <a16:creationId xmlns:a16="http://schemas.microsoft.com/office/drawing/2014/main" id="{9B067914-6F4C-F00C-669F-925FE314E49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508259">
                  <a:off x="5808109" y="4517635"/>
                  <a:ext cx="410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62" name="Ink 2061">
                  <a:extLst>
                    <a:ext uri="{FF2B5EF4-FFF2-40B4-BE49-F238E27FC236}">
                      <a16:creationId xmlns:a16="http://schemas.microsoft.com/office/drawing/2014/main" id="{E06ABCFF-E302-A768-98B2-842386DA64B0}"/>
                    </a:ext>
                  </a:extLst>
                </p14:cNvPr>
                <p14:cNvContentPartPr/>
                <p14:nvPr/>
              </p14:nvContentPartPr>
              <p14:xfrm rot="3454670">
                <a:off x="5963352" y="4601059"/>
                <a:ext cx="5400" cy="101880"/>
              </p14:xfrm>
            </p:contentPart>
          </mc:Choice>
          <mc:Fallback xmlns="">
            <p:pic>
              <p:nvPicPr>
                <p:cNvPr id="2062" name="Ink 2061">
                  <a:extLst>
                    <a:ext uri="{FF2B5EF4-FFF2-40B4-BE49-F238E27FC236}">
                      <a16:creationId xmlns:a16="http://schemas.microsoft.com/office/drawing/2014/main" id="{E06ABCFF-E302-A768-98B2-842386DA64B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3454670">
                  <a:off x="5945352" y="4583059"/>
                  <a:ext cx="410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63" name="Ink 2062">
                  <a:extLst>
                    <a:ext uri="{FF2B5EF4-FFF2-40B4-BE49-F238E27FC236}">
                      <a16:creationId xmlns:a16="http://schemas.microsoft.com/office/drawing/2014/main" id="{BE71F3C8-856E-09E5-57AA-1F8DFDA115C4}"/>
                    </a:ext>
                  </a:extLst>
                </p14:cNvPr>
                <p14:cNvContentPartPr/>
                <p14:nvPr/>
              </p14:nvContentPartPr>
              <p14:xfrm rot="4519823">
                <a:off x="5616234" y="4719934"/>
                <a:ext cx="5400" cy="101880"/>
              </p14:xfrm>
            </p:contentPart>
          </mc:Choice>
          <mc:Fallback xmlns="">
            <p:pic>
              <p:nvPicPr>
                <p:cNvPr id="2063" name="Ink 2062">
                  <a:extLst>
                    <a:ext uri="{FF2B5EF4-FFF2-40B4-BE49-F238E27FC236}">
                      <a16:creationId xmlns:a16="http://schemas.microsoft.com/office/drawing/2014/main" id="{BE71F3C8-856E-09E5-57AA-1F8DFDA115C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4519823">
                  <a:off x="5598234" y="4701934"/>
                  <a:ext cx="410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64" name="Ink 2063">
                  <a:extLst>
                    <a:ext uri="{FF2B5EF4-FFF2-40B4-BE49-F238E27FC236}">
                      <a16:creationId xmlns:a16="http://schemas.microsoft.com/office/drawing/2014/main" id="{D0B0116C-569B-7AF5-3588-08D2CAAB555B}"/>
                    </a:ext>
                  </a:extLst>
                </p14:cNvPr>
                <p14:cNvContentPartPr/>
                <p14:nvPr/>
              </p14:nvContentPartPr>
              <p14:xfrm rot="1775747">
                <a:off x="5680119" y="4852407"/>
                <a:ext cx="5400" cy="101880"/>
              </p14:xfrm>
            </p:contentPart>
          </mc:Choice>
          <mc:Fallback xmlns="">
            <p:pic>
              <p:nvPicPr>
                <p:cNvPr id="2064" name="Ink 2063">
                  <a:extLst>
                    <a:ext uri="{FF2B5EF4-FFF2-40B4-BE49-F238E27FC236}">
                      <a16:creationId xmlns:a16="http://schemas.microsoft.com/office/drawing/2014/main" id="{D0B0116C-569B-7AF5-3588-08D2CAAB555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775747">
                  <a:off x="5662119" y="4834407"/>
                  <a:ext cx="41040" cy="137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3461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D4FE4-124E-0471-381C-C88BC6FA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" panose="00000500000000000000" pitchFamily="2" charset="0"/>
              </a:rPr>
              <a:t>The Newly Refreshed Learning Central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7034A7-4BB8-C498-2F33-9C1CDF43E4C7}"/>
              </a:ext>
            </a:extLst>
          </p:cNvPr>
          <p:cNvGrpSpPr/>
          <p:nvPr/>
        </p:nvGrpSpPr>
        <p:grpSpPr>
          <a:xfrm>
            <a:off x="-1" y="1995951"/>
            <a:ext cx="12192001" cy="4188542"/>
            <a:chOff x="-1" y="1995951"/>
            <a:chExt cx="12192001" cy="41885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CD2CFB-650D-176D-0B53-BC6940E0A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032" t="21315" b="5096"/>
            <a:stretch>
              <a:fillRect/>
            </a:stretch>
          </p:blipFill>
          <p:spPr>
            <a:xfrm>
              <a:off x="0" y="1995951"/>
              <a:ext cx="6213987" cy="41885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E13EE6-209B-2E86-D945-45BF867A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621" r="79314" b="89137"/>
            <a:stretch>
              <a:fillRect/>
            </a:stretch>
          </p:blipFill>
          <p:spPr>
            <a:xfrm>
              <a:off x="-1" y="1995951"/>
              <a:ext cx="2202427" cy="61834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57EF2F-459F-554C-36C8-33760DC823B1}"/>
                </a:ext>
              </a:extLst>
            </p:cNvPr>
            <p:cNvSpPr/>
            <p:nvPr/>
          </p:nvSpPr>
          <p:spPr>
            <a:xfrm>
              <a:off x="6213987" y="1995951"/>
              <a:ext cx="5978013" cy="4188542"/>
            </a:xfrm>
            <a:prstGeom prst="rect">
              <a:avLst/>
            </a:prstGeom>
            <a:solidFill>
              <a:srgbClr val="F0F1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BC1B02-5935-CD7F-39B3-B2112EC53A62}"/>
              </a:ext>
            </a:extLst>
          </p:cNvPr>
          <p:cNvSpPr txBox="1"/>
          <p:nvPr/>
        </p:nvSpPr>
        <p:spPr>
          <a:xfrm>
            <a:off x="6545764" y="2614291"/>
            <a:ext cx="541026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Improved navigation and usability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Dynamic dashboards with personalized recommendations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Full mobile access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0000500000000000000" pitchFamily="2" charset="0"/>
              </a:rPr>
              <a:t>And </a:t>
            </a:r>
            <a:r>
              <a:rPr lang="en-US" sz="2000" b="1" dirty="0">
                <a:latin typeface="Montserrat" panose="00000500000000000000" pitchFamily="2" charset="0"/>
              </a:rPr>
              <a:t>more!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8C0274-E4F7-0A67-70DB-A56E86943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764" y="5354697"/>
            <a:ext cx="4309050" cy="59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1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870B-CB7D-F158-9BE2-BBAB8B0D9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704" y="3429000"/>
            <a:ext cx="6600305" cy="1864043"/>
          </a:xfrm>
        </p:spPr>
        <p:txBody>
          <a:bodyPr/>
          <a:lstStyle/>
          <a:p>
            <a:r>
              <a:rPr lang="en-US" b="1">
                <a:latin typeface="Montserrat" panose="000005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4578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2BC1A-1064-A48A-DAEE-8C57DF80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anose="00000500000000000000" pitchFamily="2" charset="0"/>
              </a:rPr>
              <a:t>Impact of the PA Profession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7619C-7208-86ED-BA39-FE784E8F46CD}"/>
              </a:ext>
            </a:extLst>
          </p:cNvPr>
          <p:cNvSpPr txBox="1"/>
          <p:nvPr/>
        </p:nvSpPr>
        <p:spPr>
          <a:xfrm>
            <a:off x="1318908" y="1999303"/>
            <a:ext cx="223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APPROXIMATELY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EC930E-ABC8-73B3-1570-BE421C64810B}"/>
              </a:ext>
            </a:extLst>
          </p:cNvPr>
          <p:cNvSpPr txBox="1"/>
          <p:nvPr/>
        </p:nvSpPr>
        <p:spPr>
          <a:xfrm>
            <a:off x="1153538" y="2206167"/>
            <a:ext cx="2668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Montserrat" panose="00000500000000000000" pitchFamily="2" charset="0"/>
                <a:cs typeface="Arial" panose="020B0604020202020204" pitchFamily="34" charset="0"/>
              </a:rPr>
              <a:t>190,000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7A04A-1BDC-957E-0E68-666BEFED01FE}"/>
              </a:ext>
            </a:extLst>
          </p:cNvPr>
          <p:cNvSpPr txBox="1"/>
          <p:nvPr/>
        </p:nvSpPr>
        <p:spPr>
          <a:xfrm>
            <a:off x="1318909" y="2920862"/>
            <a:ext cx="2237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PAs IN </a:t>
            </a:r>
          </a:p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THE UNITED STATES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590B9-6D61-9214-AC79-59390B4EDF0A}"/>
              </a:ext>
            </a:extLst>
          </p:cNvPr>
          <p:cNvSpPr txBox="1"/>
          <p:nvPr/>
        </p:nvSpPr>
        <p:spPr>
          <a:xfrm>
            <a:off x="1699909" y="3706660"/>
            <a:ext cx="1488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New Hero" panose="020B0604020202020204" charset="0"/>
              </a:rPr>
              <a:t>NCCPA,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6CC8D-EDAF-9F3F-EA3C-086864A63822}"/>
              </a:ext>
            </a:extLst>
          </p:cNvPr>
          <p:cNvSpPr txBox="1"/>
          <p:nvPr/>
        </p:nvSpPr>
        <p:spPr>
          <a:xfrm>
            <a:off x="4622259" y="1995097"/>
            <a:ext cx="290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MORE THAN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01C36-FA62-B56D-4A02-BD24319F9825}"/>
              </a:ext>
            </a:extLst>
          </p:cNvPr>
          <p:cNvSpPr txBox="1"/>
          <p:nvPr/>
        </p:nvSpPr>
        <p:spPr>
          <a:xfrm>
            <a:off x="4456889" y="2201961"/>
            <a:ext cx="3406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Montserrat" panose="00000500000000000000" pitchFamily="2" charset="0"/>
                <a:cs typeface="Arial" panose="020B0604020202020204" pitchFamily="34" charset="0"/>
              </a:rPr>
              <a:t>590 </a:t>
            </a:r>
            <a:r>
              <a:rPr lang="en-US" sz="3200" b="1">
                <a:latin typeface="Montserrat" panose="00000500000000000000" pitchFamily="2" charset="0"/>
                <a:cs typeface="Arial" panose="020B0604020202020204" pitchFamily="34" charset="0"/>
              </a:rPr>
              <a:t>MILLION</a:t>
            </a:r>
            <a:endParaRPr lang="en-US" sz="4800" b="1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84CEF-26FC-F341-A012-56FCBBC12960}"/>
              </a:ext>
            </a:extLst>
          </p:cNvPr>
          <p:cNvSpPr txBox="1"/>
          <p:nvPr/>
        </p:nvSpPr>
        <p:spPr>
          <a:xfrm>
            <a:off x="4622260" y="2916656"/>
            <a:ext cx="290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PATIENT </a:t>
            </a:r>
          </a:p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INTERACTIONS PER YEAR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B803D-ECF3-A5E1-4E8C-22A40D00E047}"/>
              </a:ext>
            </a:extLst>
          </p:cNvPr>
          <p:cNvSpPr txBox="1"/>
          <p:nvPr/>
        </p:nvSpPr>
        <p:spPr>
          <a:xfrm>
            <a:off x="4297193" y="3709320"/>
            <a:ext cx="3597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New Hero" panose="020B0604020202020204" charset="0"/>
              </a:rPr>
              <a:t>NCCPA, 2025. All data based on clinically practicing PAs in the U.S.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F85165-1CC0-4B15-81B3-FAD745049F9F}"/>
              </a:ext>
            </a:extLst>
          </p:cNvPr>
          <p:cNvCxnSpPr>
            <a:cxnSpLocks/>
          </p:cNvCxnSpPr>
          <p:nvPr/>
        </p:nvCxnSpPr>
        <p:spPr>
          <a:xfrm>
            <a:off x="8158262" y="1694411"/>
            <a:ext cx="0" cy="268515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5D8AA9C-9972-C933-94C4-A4E781AC3885}"/>
              </a:ext>
            </a:extLst>
          </p:cNvPr>
          <p:cNvSpPr txBox="1"/>
          <p:nvPr/>
        </p:nvSpPr>
        <p:spPr>
          <a:xfrm>
            <a:off x="8265267" y="2179763"/>
            <a:ext cx="2887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Montserrat" panose="00000500000000000000" pitchFamily="2" charset="0"/>
                <a:cs typeface="Arial" panose="020B0604020202020204" pitchFamily="34" charset="0"/>
              </a:rPr>
              <a:t>20%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CC712-F1AD-BD47-0ADA-0DBD42CA05E3}"/>
              </a:ext>
            </a:extLst>
          </p:cNvPr>
          <p:cNvSpPr txBox="1"/>
          <p:nvPr/>
        </p:nvSpPr>
        <p:spPr>
          <a:xfrm>
            <a:off x="8453335" y="2863612"/>
            <a:ext cx="2402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GROWTH IN EMPLOYMENT BY 2034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8F4FD-6536-C2B9-647F-F871C88841EA}"/>
              </a:ext>
            </a:extLst>
          </p:cNvPr>
          <p:cNvSpPr txBox="1"/>
          <p:nvPr/>
        </p:nvSpPr>
        <p:spPr>
          <a:xfrm>
            <a:off x="8910534" y="3687891"/>
            <a:ext cx="1488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>
                <a:solidFill>
                  <a:schemeClr val="bg2">
                    <a:lumMod val="75000"/>
                  </a:schemeClr>
                </a:solidFill>
                <a:latin typeface="Montserrat" panose="00000500000000000000" pitchFamily="2" charset="0"/>
                <a:cs typeface="New Hero" panose="020B0604020202020204" charset="0"/>
              </a:rPr>
              <a:t>Bureau of Labor Statistics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1E5859-0AFF-57E8-F00F-67B13BCCD4A7}"/>
              </a:ext>
            </a:extLst>
          </p:cNvPr>
          <p:cNvCxnSpPr>
            <a:cxnSpLocks/>
          </p:cNvCxnSpPr>
          <p:nvPr/>
        </p:nvCxnSpPr>
        <p:spPr>
          <a:xfrm>
            <a:off x="4049947" y="1690688"/>
            <a:ext cx="0" cy="268515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84BD44-FDE6-9AB2-7FC3-C5C855C67E36}"/>
              </a:ext>
            </a:extLst>
          </p:cNvPr>
          <p:cNvCxnSpPr>
            <a:cxnSpLocks/>
          </p:cNvCxnSpPr>
          <p:nvPr/>
        </p:nvCxnSpPr>
        <p:spPr>
          <a:xfrm flipH="1" flipV="1">
            <a:off x="850386" y="4933366"/>
            <a:ext cx="3507789" cy="13368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98740D-24BD-BDDF-AB97-FE141B7A1048}"/>
              </a:ext>
            </a:extLst>
          </p:cNvPr>
          <p:cNvCxnSpPr>
            <a:cxnSpLocks/>
          </p:cNvCxnSpPr>
          <p:nvPr/>
        </p:nvCxnSpPr>
        <p:spPr>
          <a:xfrm flipH="1" flipV="1">
            <a:off x="7894806" y="4960102"/>
            <a:ext cx="3360090" cy="548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ED4D277-552D-6B0A-9952-CD015A2AADA8}"/>
              </a:ext>
            </a:extLst>
          </p:cNvPr>
          <p:cNvSpPr txBox="1"/>
          <p:nvPr/>
        </p:nvSpPr>
        <p:spPr>
          <a:xfrm>
            <a:off x="5190522" y="4706694"/>
            <a:ext cx="2908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U.S. NEWS &amp; WORLD REPORT BEST JOBS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D3F323-F3D9-F0F7-7CCB-6C9913BA7090}"/>
              </a:ext>
            </a:extLst>
          </p:cNvPr>
          <p:cNvSpPr txBox="1"/>
          <p:nvPr/>
        </p:nvSpPr>
        <p:spPr>
          <a:xfrm>
            <a:off x="1075003" y="5545288"/>
            <a:ext cx="124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Montserrat" panose="00000500000000000000" pitchFamily="2" charset="0"/>
                <a:cs typeface="Arial" panose="020B0604020202020204" pitchFamily="34" charset="0"/>
              </a:rPr>
              <a:t>#5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A2430D-A5A6-6009-EC05-2AF16897C196}"/>
              </a:ext>
            </a:extLst>
          </p:cNvPr>
          <p:cNvSpPr txBox="1"/>
          <p:nvPr/>
        </p:nvSpPr>
        <p:spPr>
          <a:xfrm>
            <a:off x="2118200" y="5690325"/>
            <a:ext cx="160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BEST 100 JOBS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E0FDCC-8022-28CA-3BAA-AF9915F9DFA3}"/>
              </a:ext>
            </a:extLst>
          </p:cNvPr>
          <p:cNvSpPr txBox="1"/>
          <p:nvPr/>
        </p:nvSpPr>
        <p:spPr>
          <a:xfrm>
            <a:off x="4207003" y="5544363"/>
            <a:ext cx="134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Montserrat" panose="00000500000000000000" pitchFamily="2" charset="0"/>
                <a:cs typeface="Arial" panose="020B0604020202020204" pitchFamily="34" charset="0"/>
              </a:rPr>
              <a:t>#2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28F661-DED1-C1F5-CB88-0A7054D39E56}"/>
              </a:ext>
            </a:extLst>
          </p:cNvPr>
          <p:cNvSpPr txBox="1"/>
          <p:nvPr/>
        </p:nvSpPr>
        <p:spPr>
          <a:xfrm>
            <a:off x="5317091" y="5690325"/>
            <a:ext cx="2653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BEST HEALTHCARE JOBS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41ADF0-294A-1C0A-5EBC-8860D320B253}"/>
              </a:ext>
            </a:extLst>
          </p:cNvPr>
          <p:cNvSpPr txBox="1"/>
          <p:nvPr/>
        </p:nvSpPr>
        <p:spPr>
          <a:xfrm>
            <a:off x="8200417" y="5544362"/>
            <a:ext cx="1125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Montserrat" panose="00000500000000000000" pitchFamily="2" charset="0"/>
                <a:cs typeface="Arial" panose="020B0604020202020204" pitchFamily="34" charset="0"/>
              </a:rPr>
              <a:t>#3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125B3B-2B7C-1F25-3A52-CB43700160FA}"/>
              </a:ext>
            </a:extLst>
          </p:cNvPr>
          <p:cNvSpPr txBox="1"/>
          <p:nvPr/>
        </p:nvSpPr>
        <p:spPr>
          <a:xfrm>
            <a:off x="9192873" y="5690325"/>
            <a:ext cx="1851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BEST STEM JOBS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629B52-8DF5-24E1-0F08-0281B71648F9}"/>
              </a:ext>
            </a:extLst>
          </p:cNvPr>
          <p:cNvSpPr txBox="1"/>
          <p:nvPr/>
        </p:nvSpPr>
        <p:spPr>
          <a:xfrm>
            <a:off x="8200417" y="1995097"/>
            <a:ext cx="290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Montserrat" panose="00000500000000000000" pitchFamily="2" charset="0"/>
                <a:cs typeface="Arial" panose="020B0604020202020204" pitchFamily="34" charset="0"/>
              </a:rPr>
              <a:t>PROJECTED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858725-827B-E353-FD2C-83C83228C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7193" y="4405208"/>
            <a:ext cx="1159934" cy="102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12F9-B038-C349-BB55-9CD10F23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ontserrat" panose="00000500000000000000" pitchFamily="2" charset="0"/>
                <a:cs typeface="Arial"/>
              </a:rPr>
              <a:t>State Advocacy Wins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28B14-9333-8F86-BED9-5AF5C70C0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8081" t="-757" r="11265" b="290"/>
          <a:stretch>
            <a:fillRect/>
          </a:stretch>
        </p:blipFill>
        <p:spPr>
          <a:xfrm>
            <a:off x="8033658" y="1436914"/>
            <a:ext cx="3630974" cy="4775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C6525B-FF1A-8028-04C5-699A77057051}"/>
              </a:ext>
            </a:extLst>
          </p:cNvPr>
          <p:cNvGrpSpPr/>
          <p:nvPr/>
        </p:nvGrpSpPr>
        <p:grpSpPr>
          <a:xfrm>
            <a:off x="4071644" y="1481338"/>
            <a:ext cx="3750913" cy="4730854"/>
            <a:chOff x="7664573" y="1481338"/>
            <a:chExt cx="3750913" cy="4730854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46AE0A5A-2CD8-2A6F-43CA-E49D2BB44256}"/>
                </a:ext>
              </a:extLst>
            </p:cNvPr>
            <p:cNvSpPr txBox="1"/>
            <p:nvPr/>
          </p:nvSpPr>
          <p:spPr>
            <a:xfrm>
              <a:off x="7664573" y="2164930"/>
              <a:ext cx="3750913" cy="4047262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accent4"/>
                  </a:solidFill>
                  <a:latin typeface="Montserrat" panose="00000500000000000000" pitchFamily="2" charset="0"/>
                  <a:ea typeface="Calibri" panose="020F0502020204030204"/>
                  <a:cs typeface="Calibri" panose="020F0502020204030204"/>
                </a:rPr>
                <a:t>Several Bills</a:t>
              </a:r>
              <a:endParaRPr lang="en-US" sz="2800" dirty="0">
                <a:solidFill>
                  <a:schemeClr val="accent4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  <a:p>
              <a:r>
                <a:rPr lang="en-US" sz="1600" dirty="0">
                  <a:latin typeface="Montserrat" panose="00000500000000000000" pitchFamily="2" charset="0"/>
                </a:rPr>
                <a:t>to modernize PA practice nearing enactment</a:t>
              </a:r>
            </a:p>
            <a:p>
              <a:endParaRPr lang="en-US" sz="1200" b="1" dirty="0">
                <a:solidFill>
                  <a:srgbClr val="64BDA7"/>
                </a:solidFill>
                <a:latin typeface="Montserrat" panose="00000500000000000000" pitchFamily="2" charset="0"/>
              </a:endParaRPr>
            </a:p>
            <a:p>
              <a:r>
                <a:rPr lang="en-US" sz="2800" b="1" dirty="0">
                  <a:solidFill>
                    <a:schemeClr val="accent4"/>
                  </a:solidFill>
                  <a:latin typeface="Montserrat"/>
                </a:rPr>
                <a:t>5 States</a:t>
              </a:r>
              <a:endParaRPr lang="en-US" sz="2800" dirty="0">
                <a:solidFill>
                  <a:schemeClr val="accent4"/>
                </a:solidFill>
                <a:latin typeface="Montserrat"/>
                <a:ea typeface="Calibri"/>
                <a:cs typeface="Calibri"/>
              </a:endParaRPr>
            </a:p>
            <a:p>
              <a:r>
                <a:rPr lang="en-US" sz="1600" dirty="0">
                  <a:latin typeface="Montserrat" panose="00000500000000000000" pitchFamily="2" charset="0"/>
                </a:rPr>
                <a:t>joined the PA Licensure Compact, with 7 more advancing legislation</a:t>
              </a:r>
            </a:p>
            <a:p>
              <a:endParaRPr lang="en-US" sz="1100" dirty="0">
                <a:latin typeface="Montserrat" panose="00000500000000000000" pitchFamily="2" charset="0"/>
              </a:endParaRPr>
            </a:p>
            <a:p>
              <a:endParaRPr lang="en-US" sz="600" dirty="0">
                <a:solidFill>
                  <a:srgbClr val="000744"/>
                </a:solidFill>
                <a:latin typeface="Montserrat" panose="00000500000000000000" pitchFamily="2" charset="0"/>
              </a:endParaRPr>
            </a:p>
            <a:p>
              <a:r>
                <a:rPr lang="en-US" sz="2800" b="1" dirty="0">
                  <a:solidFill>
                    <a:schemeClr val="accent4"/>
                  </a:solidFill>
                  <a:latin typeface="Montserrat"/>
                </a:rPr>
                <a:t>Recent Wins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Montserrat"/>
                </a:rPr>
                <a:t>Maine and Virginia Achieved Optimal Practice </a:t>
              </a:r>
              <a:r>
                <a:rPr lang="en-US" sz="1600">
                  <a:latin typeface="Montserrat"/>
                </a:rPr>
                <a:t>Environments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Montserrat"/>
                </a:rPr>
                <a:t>Kansas Enacted Key Modernizations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latin typeface="Montserrat"/>
                </a:rPr>
                <a:t>Iowa achieved title change</a:t>
              </a:r>
              <a:endParaRPr lang="en-US" sz="1600" dirty="0">
                <a:latin typeface="Montserrat" panose="00000500000000000000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D12BE2-A44A-DFA8-BF35-115E5BF8768F}"/>
                </a:ext>
              </a:extLst>
            </p:cNvPr>
            <p:cNvSpPr/>
            <p:nvPr/>
          </p:nvSpPr>
          <p:spPr>
            <a:xfrm>
              <a:off x="7669100" y="1481338"/>
              <a:ext cx="3746386" cy="59045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 b="1">
                  <a:latin typeface="Montserrat" panose="00000500000000000000" pitchFamily="2" charset="0"/>
                  <a:ea typeface="Calibri"/>
                  <a:cs typeface="Calibri"/>
                </a:rPr>
                <a:t>2026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A8BE261-DE6B-2DC9-2414-0281BF37DDD5}"/>
              </a:ext>
            </a:extLst>
          </p:cNvPr>
          <p:cNvGrpSpPr/>
          <p:nvPr/>
        </p:nvGrpSpPr>
        <p:grpSpPr>
          <a:xfrm>
            <a:off x="936944" y="1481338"/>
            <a:ext cx="3037574" cy="4730854"/>
            <a:chOff x="4500201" y="1481338"/>
            <a:chExt cx="3037574" cy="4730854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8083F9BD-E516-31EA-76BB-877F5CAF33D6}"/>
                </a:ext>
              </a:extLst>
            </p:cNvPr>
            <p:cNvSpPr txBox="1"/>
            <p:nvPr/>
          </p:nvSpPr>
          <p:spPr>
            <a:xfrm>
              <a:off x="4500201" y="2164930"/>
              <a:ext cx="3031749" cy="383181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35 States</a:t>
              </a:r>
              <a:endParaRPr lang="en-US" sz="2800" dirty="0">
                <a:solidFill>
                  <a:schemeClr val="tx2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  <a:p>
              <a:r>
                <a:rPr lang="en-US" sz="1600" dirty="0">
                  <a:latin typeface="Montserrat" panose="00000500000000000000" pitchFamily="2" charset="0"/>
                </a:rPr>
                <a:t>passed practice modernization laws </a:t>
              </a:r>
            </a:p>
            <a:p>
              <a:endParaRPr lang="en-US" sz="1200" b="1" dirty="0">
                <a:solidFill>
                  <a:srgbClr val="64BDA7"/>
                </a:solidFill>
                <a:latin typeface="Montserrat" panose="00000500000000000000" pitchFamily="2" charset="0"/>
              </a:endParaRPr>
            </a:p>
            <a:p>
              <a:r>
                <a:rPr lang="en-US" sz="28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6 States </a:t>
              </a:r>
            </a:p>
            <a:p>
              <a:r>
                <a:rPr lang="en-US" sz="1600" dirty="0">
                  <a:latin typeface="Montserrat" panose="00000500000000000000" pitchFamily="2" charset="0"/>
                </a:rPr>
                <a:t>joined the PA Licensure Compact</a:t>
              </a:r>
            </a:p>
            <a:p>
              <a:endParaRPr lang="en-US" sz="1600" b="1" dirty="0">
                <a:solidFill>
                  <a:schemeClr val="tx2"/>
                </a:solidFill>
                <a:latin typeface="Montserrat" panose="00000500000000000000" pitchFamily="2" charset="0"/>
              </a:endParaRPr>
            </a:p>
            <a:p>
              <a:r>
                <a:rPr lang="en-US" sz="28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2 States</a:t>
              </a:r>
              <a:endParaRPr lang="en-US" sz="2800" dirty="0">
                <a:solidFill>
                  <a:schemeClr val="tx2"/>
                </a:solidFill>
                <a:ea typeface="Calibri"/>
                <a:cs typeface="Calibri"/>
              </a:endParaRPr>
            </a:p>
            <a:p>
              <a:r>
                <a:rPr lang="en-US" sz="1600" dirty="0">
                  <a:latin typeface="Montserrat" panose="00000500000000000000" pitchFamily="2" charset="0"/>
                </a:rPr>
                <a:t>adopted the physician associate title</a:t>
              </a:r>
            </a:p>
            <a:p>
              <a:endParaRPr lang="en-US" sz="1100" dirty="0">
                <a:latin typeface="Montserrat" panose="00000500000000000000" pitchFamily="2" charset="0"/>
              </a:endParaRPr>
            </a:p>
            <a:p>
              <a:endParaRPr lang="en-US" sz="600" dirty="0">
                <a:solidFill>
                  <a:srgbClr val="000744"/>
                </a:solidFill>
                <a:latin typeface="Montserrat" panose="00000500000000000000" pitchFamily="2" charset="0"/>
              </a:endParaRPr>
            </a:p>
            <a:p>
              <a:endParaRPr lang="en-US" sz="1600" b="1" dirty="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FD5D05-1107-73F1-8B8C-05AAC7DAB2ED}"/>
                </a:ext>
              </a:extLst>
            </p:cNvPr>
            <p:cNvSpPr/>
            <p:nvPr/>
          </p:nvSpPr>
          <p:spPr>
            <a:xfrm>
              <a:off x="4504408" y="1481338"/>
              <a:ext cx="3033367" cy="59045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Montserrat" panose="00000500000000000000" pitchFamily="2" charset="0"/>
                  <a:ea typeface="Calibri"/>
                  <a:cs typeface="Calibri"/>
                </a:rPr>
                <a:t>2025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806A85-4914-2B00-7CBF-88752BA6C6B2}"/>
                </a:ext>
              </a:extLst>
            </p:cNvPr>
            <p:cNvSpPr/>
            <p:nvPr/>
          </p:nvSpPr>
          <p:spPr>
            <a:xfrm>
              <a:off x="4504408" y="2164930"/>
              <a:ext cx="3033367" cy="404726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70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F04416-BBF2-48E6-0D0F-D6E42AB7B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83" y="2476375"/>
            <a:ext cx="5953973" cy="102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1B056-4044-90E1-D134-C56EE4683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881"/>
            <a:ext cx="10515600" cy="1325563"/>
          </a:xfrm>
        </p:spPr>
        <p:txBody>
          <a:bodyPr/>
          <a:lstStyle/>
          <a:p>
            <a:r>
              <a:rPr lang="en-US" b="1">
                <a:latin typeface="Montserrat" panose="00000500000000000000" pitchFamily="2" charset="0"/>
              </a:rPr>
              <a:t>Rural Health Transformation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12DBE-4945-DC10-4679-98C92C7DDDE9}"/>
              </a:ext>
            </a:extLst>
          </p:cNvPr>
          <p:cNvSpPr txBox="1"/>
          <p:nvPr/>
        </p:nvSpPr>
        <p:spPr>
          <a:xfrm>
            <a:off x="2016869" y="3372410"/>
            <a:ext cx="4544319" cy="2277547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1">
                <a:solidFill>
                  <a:schemeClr val="bg1"/>
                </a:solidFill>
                <a:latin typeface="Montserrat" panose="00000500000000000000" pitchFamily="2" charset="0"/>
              </a:rPr>
              <a:t>“By </a:t>
            </a:r>
            <a:r>
              <a:rPr lang="en-US" sz="1600" b="1" i="1">
                <a:solidFill>
                  <a:schemeClr val="bg1"/>
                </a:solidFill>
                <a:latin typeface="Montserrat" panose="00000500000000000000" pitchFamily="2" charset="0"/>
              </a:rPr>
              <a:t>allowing clinicians to practice at the top of their license</a:t>
            </a:r>
            <a:r>
              <a:rPr lang="en-US" sz="1600" i="1">
                <a:solidFill>
                  <a:schemeClr val="bg1"/>
                </a:solidFill>
                <a:latin typeface="Montserrat" panose="00000500000000000000" pitchFamily="2" charset="0"/>
              </a:rPr>
              <a:t>, states can increase their health service supply. </a:t>
            </a:r>
            <a:r>
              <a:rPr lang="en-US" sz="1600" b="1" i="1">
                <a:solidFill>
                  <a:schemeClr val="bg1"/>
                </a:solidFill>
                <a:latin typeface="Montserrat" panose="00000500000000000000" pitchFamily="2" charset="0"/>
              </a:rPr>
              <a:t>Rural populations will benefit </a:t>
            </a:r>
            <a:r>
              <a:rPr lang="en-US" sz="1600" i="1">
                <a:solidFill>
                  <a:schemeClr val="bg1"/>
                </a:solidFill>
                <a:latin typeface="Montserrat" panose="00000500000000000000" pitchFamily="2" charset="0"/>
              </a:rPr>
              <a:t>from the preventative health impact of increased primary care options as well as decreased time to wait for appointments.”</a:t>
            </a:r>
          </a:p>
          <a:p>
            <a:pPr algn="ctr"/>
            <a:endParaRPr lang="en-US" sz="1600" i="1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1400" i="1">
                <a:solidFill>
                  <a:schemeClr val="bg1"/>
                </a:solidFill>
                <a:latin typeface="Montserrat" panose="00000500000000000000" pitchFamily="2" charset="0"/>
              </a:rPr>
              <a:t>CMS Funding Notice</a:t>
            </a:r>
            <a:endParaRPr lang="en-US" sz="1200" i="1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247118-B644-7858-B482-4D84E7D8F2E2}"/>
              </a:ext>
            </a:extLst>
          </p:cNvPr>
          <p:cNvSpPr/>
          <p:nvPr/>
        </p:nvSpPr>
        <p:spPr>
          <a:xfrm>
            <a:off x="7149830" y="1581431"/>
            <a:ext cx="3647871" cy="836578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All 50 states</a:t>
            </a:r>
          </a:p>
          <a:p>
            <a:pPr algn="ctr"/>
            <a:r>
              <a:rPr lang="en-US">
                <a:latin typeface="Montserrat" panose="00000500000000000000" pitchFamily="2" charset="0"/>
              </a:rPr>
              <a:t>received funding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8FB8388D-A688-8AE9-EFEE-E021B2AAFEC2}"/>
              </a:ext>
            </a:extLst>
          </p:cNvPr>
          <p:cNvSpPr/>
          <p:nvPr/>
        </p:nvSpPr>
        <p:spPr>
          <a:xfrm>
            <a:off x="8857033" y="2418008"/>
            <a:ext cx="233464" cy="58366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D813EF-6FCB-1220-34ED-654136065652}"/>
              </a:ext>
            </a:extLst>
          </p:cNvPr>
          <p:cNvSpPr/>
          <p:nvPr/>
        </p:nvSpPr>
        <p:spPr>
          <a:xfrm>
            <a:off x="7149830" y="3001668"/>
            <a:ext cx="3647871" cy="1031131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11 states</a:t>
            </a:r>
          </a:p>
          <a:p>
            <a:pPr algn="ctr"/>
            <a:r>
              <a:rPr lang="en-US">
                <a:latin typeface="Montserrat" panose="00000500000000000000" pitchFamily="2" charset="0"/>
              </a:rPr>
              <a:t>intend to introduce the PA Licensure Compact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4CEA3F-5936-EF9F-6CC4-125630A857BD}"/>
              </a:ext>
            </a:extLst>
          </p:cNvPr>
          <p:cNvSpPr/>
          <p:nvPr/>
        </p:nvSpPr>
        <p:spPr>
          <a:xfrm>
            <a:off x="7149830" y="4638971"/>
            <a:ext cx="3647871" cy="1642148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10 states</a:t>
            </a:r>
          </a:p>
          <a:p>
            <a:pPr algn="ctr"/>
            <a:r>
              <a:rPr lang="en-US">
                <a:latin typeface="Montserrat" panose="00000500000000000000" pitchFamily="2" charset="0"/>
              </a:rPr>
              <a:t>recognize that modernizing scope of practice laws would strengthen their rural health systems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21410E9-9F89-6E06-C51D-0913BEFE5E58}"/>
              </a:ext>
            </a:extLst>
          </p:cNvPr>
          <p:cNvSpPr/>
          <p:nvPr/>
        </p:nvSpPr>
        <p:spPr>
          <a:xfrm>
            <a:off x="8857033" y="4055311"/>
            <a:ext cx="233464" cy="58366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985B6-03E2-9E02-51A1-DF6A8156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6" y="365125"/>
            <a:ext cx="10354613" cy="1347027"/>
          </a:xfrm>
        </p:spPr>
        <p:txBody>
          <a:bodyPr>
            <a:normAutofit/>
          </a:bodyPr>
          <a:lstStyle/>
          <a:p>
            <a:r>
              <a:rPr lang="en-US" sz="4000" b="1">
                <a:latin typeface="Montserrat" panose="00000500000000000000" pitchFamily="2" charset="0"/>
              </a:rPr>
              <a:t>Department of Education Student Loan Negotiated Rulemaking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23FC7-E5DE-D070-2CFE-48D8288C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67" y="1811547"/>
            <a:ext cx="5325533" cy="4751388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000">
                <a:latin typeface="Montserrat" panose="00000500000000000000" pitchFamily="2" charset="0"/>
                <a:cs typeface="Arial"/>
              </a:rPr>
              <a:t>Tied to implementation of One Big Beautiful Bill Act (H.R. 1), enacted in July</a:t>
            </a:r>
            <a:br>
              <a:rPr lang="en-US" sz="4000">
                <a:latin typeface="Montserrat" panose="00000500000000000000" pitchFamily="2" charset="0"/>
              </a:rPr>
            </a:br>
            <a:endParaRPr lang="en-US" sz="4000">
              <a:latin typeface="Montserrat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4000">
                <a:latin typeface="Montserrat" panose="00000500000000000000" pitchFamily="2" charset="0"/>
                <a:cs typeface="Arial"/>
              </a:rPr>
              <a:t>Cut GRAD Plus and set caps on loans</a:t>
            </a:r>
            <a:br>
              <a:rPr lang="en-US" sz="4000">
                <a:latin typeface="Montserrat" panose="00000500000000000000" pitchFamily="2" charset="0"/>
              </a:rPr>
            </a:br>
            <a:endParaRPr lang="en-US" sz="4000">
              <a:latin typeface="Montserrat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4000">
                <a:latin typeface="Montserrat" panose="00000500000000000000" pitchFamily="2" charset="0"/>
                <a:cs typeface="Arial"/>
              </a:rPr>
              <a:t>Proposed rule issued on 1/29 by ED includes definition of “professional program” that </a:t>
            </a:r>
            <a:r>
              <a:rPr lang="en-US" sz="4000" b="1" u="sng">
                <a:latin typeface="Montserrat" panose="00000500000000000000" pitchFamily="2" charset="0"/>
                <a:cs typeface="Arial"/>
              </a:rPr>
              <a:t>excludes PAs</a:t>
            </a:r>
            <a:br>
              <a:rPr lang="en-US" sz="4000" b="1" u="sng">
                <a:latin typeface="Montserrat" panose="00000500000000000000" pitchFamily="2" charset="0"/>
              </a:rPr>
            </a:br>
            <a:endParaRPr lang="en-US" sz="4000" b="1" u="sng">
              <a:solidFill>
                <a:schemeClr val="accent2"/>
              </a:solidFill>
              <a:latin typeface="Montserrat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altLang="en-US" sz="4000" b="1">
                <a:solidFill>
                  <a:schemeClr val="accent2"/>
                </a:solidFill>
                <a:latin typeface="Montserrat" panose="00000500000000000000" pitchFamily="2" charset="0"/>
                <a:cs typeface="Arial"/>
              </a:rPr>
              <a:t>Proposed cap under new rule</a:t>
            </a:r>
            <a:r>
              <a:rPr lang="en-US" altLang="en-US" sz="4000">
                <a:solidFill>
                  <a:schemeClr val="accent2"/>
                </a:solidFill>
                <a:latin typeface="Montserrat" panose="00000500000000000000" pitchFamily="2" charset="0"/>
                <a:cs typeface="Arial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altLang="en-US" sz="4000" b="1">
                <a:solidFill>
                  <a:schemeClr val="tx1"/>
                </a:solidFill>
                <a:latin typeface="Montserrat" panose="00000500000000000000" pitchFamily="2" charset="0"/>
                <a:cs typeface="Arial"/>
              </a:rPr>
              <a:t>$20,500 per year</a:t>
            </a:r>
            <a:r>
              <a:rPr lang="en-US" altLang="en-US" sz="4000">
                <a:solidFill>
                  <a:schemeClr val="tx1"/>
                </a:solidFill>
                <a:latin typeface="Montserrat" panose="00000500000000000000" pitchFamily="2" charset="0"/>
                <a:cs typeface="Arial"/>
              </a:rPr>
              <a:t> (standard graduate loan limit)</a:t>
            </a:r>
          </a:p>
          <a:p>
            <a:pPr lvl="1">
              <a:lnSpc>
                <a:spcPct val="120000"/>
              </a:lnSpc>
            </a:pPr>
            <a:r>
              <a:rPr lang="en-US" altLang="en-US" sz="4000" b="1">
                <a:solidFill>
                  <a:schemeClr val="tx1"/>
                </a:solidFill>
                <a:latin typeface="Montserrat" panose="00000500000000000000" pitchFamily="2" charset="0"/>
                <a:cs typeface="Arial"/>
              </a:rPr>
              <a:t>$100,000 aggregate total max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en-US" sz="4000" b="1" i="1">
                <a:solidFill>
                  <a:schemeClr val="accent2"/>
                </a:solidFill>
                <a:latin typeface="Montserrat" panose="00000500000000000000" pitchFamily="2" charset="0"/>
                <a:cs typeface="Arial"/>
              </a:rPr>
              <a:t>!!</a:t>
            </a:r>
            <a:r>
              <a:rPr lang="en-US" altLang="en-US" sz="4000" i="1">
                <a:solidFill>
                  <a:schemeClr val="tx1"/>
                </a:solidFill>
                <a:latin typeface="Montserrat" panose="00000500000000000000" pitchFamily="2" charset="0"/>
                <a:cs typeface="Arial"/>
              </a:rPr>
              <a:t>Not enough to cover most PA program tuition, fees, housing, and clinical training costs</a:t>
            </a:r>
            <a:endParaRPr lang="en-US" altLang="en-US" sz="400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lvl="1"/>
            <a:endParaRPr lang="en-US" altLang="en-US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20AC95-56D1-4C82-0951-8FA7C93423F2}"/>
              </a:ext>
            </a:extLst>
          </p:cNvPr>
          <p:cNvGrpSpPr/>
          <p:nvPr/>
        </p:nvGrpSpPr>
        <p:grpSpPr>
          <a:xfrm>
            <a:off x="6246494" y="1810728"/>
            <a:ext cx="4651601" cy="4509719"/>
            <a:chOff x="6246494" y="1810728"/>
            <a:chExt cx="4651601" cy="45097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CBBAED-0657-C769-D4BF-D8575F1BA685}"/>
                </a:ext>
              </a:extLst>
            </p:cNvPr>
            <p:cNvSpPr txBox="1"/>
            <p:nvPr/>
          </p:nvSpPr>
          <p:spPr>
            <a:xfrm>
              <a:off x="6246494" y="3011849"/>
              <a:ext cx="4649489" cy="33085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 i="1">
                  <a:latin typeface="Montserrat" panose="00000500000000000000" pitchFamily="2" charset="0"/>
                </a:rPr>
                <a:t>“This proposed student loan rule is deeply flawed, outside the Department’s authority, fundamentally inconsistent with the language of H.R. 1 and the Trump Administration’s rural healthcare workforce priorities. By excluding PAs and many other essential healthcare professions from the higher professional loan limit category, the Department has put forward a proposal that will decimate the healthcare workforce pipeline at a time of historic shortages. ”</a:t>
              </a:r>
            </a:p>
            <a:p>
              <a:endParaRPr lang="en-US" sz="500" i="1">
                <a:latin typeface="Montserrat" panose="00000500000000000000" pitchFamily="2" charset="0"/>
              </a:endParaRPr>
            </a:p>
            <a:p>
              <a:pPr marL="285750" indent="-285750" algn="r">
                <a:buFontTx/>
                <a:buChar char="-"/>
              </a:pPr>
              <a:r>
                <a:rPr lang="en-US" sz="1200">
                  <a:latin typeface="Montserrat" panose="00000500000000000000" pitchFamily="2" charset="0"/>
                </a:rPr>
                <a:t>Todd Pickard, DMSc, PA-C, DFAAPA, FASCO</a:t>
              </a:r>
              <a:endParaRPr lang="en-US" sz="1400">
                <a:latin typeface="Montserrat" panose="00000500000000000000" pitchFamily="2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A0C1E1-4900-ED41-E945-D21521F1519A}"/>
                </a:ext>
              </a:extLst>
            </p:cNvPr>
            <p:cNvSpPr/>
            <p:nvPr/>
          </p:nvSpPr>
          <p:spPr>
            <a:xfrm>
              <a:off x="6248421" y="1810728"/>
              <a:ext cx="4649674" cy="12102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Montserrat" panose="00000500000000000000" pitchFamily="2" charset="0"/>
                  <a:ea typeface="Calibri"/>
                  <a:cs typeface="Calibri"/>
                </a:rPr>
                <a:t>AAPA Statement on Department of Education's Proposed Rule on Federal Student Loans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3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9B719-848F-67D0-BF1E-F89434725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>
                <a:latin typeface="Montserrat" panose="00000500000000000000" pitchFamily="2" charset="0"/>
                <a:cs typeface="Arial"/>
              </a:rPr>
              <a:t>More Than 1 in 3 PAs and PA Students Would Have Left Healthcare if Federal Loans Were Capped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251DD402-E882-E70A-E8CD-72D65A1602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2589" y="1865127"/>
          <a:ext cx="10515600" cy="4554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CB9DC5E-DE7F-A08B-095E-61972380C6F8}"/>
              </a:ext>
            </a:extLst>
          </p:cNvPr>
          <p:cNvSpPr txBox="1"/>
          <p:nvPr/>
        </p:nvSpPr>
        <p:spPr>
          <a:xfrm>
            <a:off x="8606080" y="3408691"/>
            <a:ext cx="2218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Montserrat" panose="00000500000000000000" pitchFamily="2" charset="0"/>
              </a:rPr>
              <a:t>37% </a:t>
            </a:r>
            <a:br>
              <a:rPr lang="en-US" sz="4400" b="1">
                <a:latin typeface="Montserrat" panose="00000500000000000000" pitchFamily="2" charset="0"/>
              </a:rPr>
            </a:br>
            <a:r>
              <a:rPr lang="en-US" sz="1600">
                <a:latin typeface="Montserrat" panose="00000500000000000000" pitchFamily="2" charset="0"/>
              </a:rPr>
              <a:t>would have no </a:t>
            </a:r>
            <a:br>
              <a:rPr lang="en-US" sz="1600">
                <a:latin typeface="Montserrat" panose="00000500000000000000" pitchFamily="2" charset="0"/>
              </a:rPr>
            </a:br>
            <a:r>
              <a:rPr lang="en-US" sz="1600">
                <a:latin typeface="Montserrat" panose="00000500000000000000" pitchFamily="2" charset="0"/>
              </a:rPr>
              <a:t>longer pursed a healthcare career</a:t>
            </a:r>
            <a:endParaRPr lang="en-US" sz="2000">
              <a:latin typeface="Montserrat" panose="00000500000000000000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FB964A-C472-1D12-8EFF-6838EDF7FB8E}"/>
              </a:ext>
            </a:extLst>
          </p:cNvPr>
          <p:cNvCxnSpPr>
            <a:cxnSpLocks/>
          </p:cNvCxnSpPr>
          <p:nvPr/>
        </p:nvCxnSpPr>
        <p:spPr>
          <a:xfrm>
            <a:off x="7553325" y="3057525"/>
            <a:ext cx="1457069" cy="6750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FF79D1-A6D4-A692-1210-7C73B476855B}"/>
              </a:ext>
            </a:extLst>
          </p:cNvPr>
          <p:cNvCxnSpPr>
            <a:cxnSpLocks/>
          </p:cNvCxnSpPr>
          <p:nvPr/>
        </p:nvCxnSpPr>
        <p:spPr>
          <a:xfrm flipV="1">
            <a:off x="8429625" y="4855241"/>
            <a:ext cx="580769" cy="269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2">
            <a:extLst>
              <a:ext uri="{FF2B5EF4-FFF2-40B4-BE49-F238E27FC236}">
                <a16:creationId xmlns:a16="http://schemas.microsoft.com/office/drawing/2014/main" id="{2EAD48E8-1499-9095-D899-99D0391309CA}"/>
              </a:ext>
            </a:extLst>
          </p:cNvPr>
          <p:cNvSpPr/>
          <p:nvPr/>
        </p:nvSpPr>
        <p:spPr>
          <a:xfrm>
            <a:off x="3808207" y="6229166"/>
            <a:ext cx="11334750" cy="43279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04"/>
              </a:lnSpc>
            </a:pPr>
            <a:r>
              <a:rPr lang="en-US" sz="1100" i="1" kern="0" spc="-45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  <a:ea typeface="Geist Semi Bold" pitchFamily="34" charset="-122"/>
                <a:cs typeface="Geist Semi Bold" pitchFamily="34" charset="-120"/>
              </a:rPr>
              <a:t>PAs and PA Students, n=4179</a:t>
            </a:r>
            <a:endParaRPr lang="en-US" sz="1100" i="1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9BBB-C521-BD65-9732-60BF1D36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Montserrat" panose="00000500000000000000" pitchFamily="2" charset="0"/>
                <a:cs typeface="Arial"/>
              </a:rPr>
              <a:t>8 in 10 Expect Decreasing Numbers of PA School Applicants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2FA8365E-48F7-F7DE-9C8D-AC949B6AF955}"/>
              </a:ext>
            </a:extLst>
          </p:cNvPr>
          <p:cNvSpPr/>
          <p:nvPr/>
        </p:nvSpPr>
        <p:spPr>
          <a:xfrm>
            <a:off x="1765429" y="3542974"/>
            <a:ext cx="1828800" cy="4732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7"/>
              </a:lnSpc>
            </a:pPr>
            <a:r>
              <a:rPr lang="en-US" sz="4400" b="1" kern="0">
                <a:latin typeface="Montserrat" panose="00000500000000000000" pitchFamily="2" charset="0"/>
                <a:ea typeface="Geist Semi Bold" pitchFamily="34" charset="-122"/>
                <a:cs typeface="Geist Semi Bold" pitchFamily="34" charset="-120"/>
              </a:rPr>
              <a:t>84%</a:t>
            </a:r>
            <a:endParaRPr lang="en-US" sz="4400" b="1">
              <a:latin typeface="Montserrat" panose="00000500000000000000" pitchFamily="2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51BC2155-20DE-4097-BFD7-E1ABB5B20805}"/>
              </a:ext>
            </a:extLst>
          </p:cNvPr>
          <p:cNvSpPr/>
          <p:nvPr/>
        </p:nvSpPr>
        <p:spPr>
          <a:xfrm>
            <a:off x="1224218" y="5092632"/>
            <a:ext cx="2792730" cy="77866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  <a:t>Decrease the number of applicants to PA school</a:t>
            </a:r>
            <a:endParaRPr lang="en-US" sz="2000">
              <a:latin typeface="Montserrat" panose="00000500000000000000" pitchFamily="2" charset="0"/>
              <a:ea typeface="Geist Semi Bold"/>
              <a:cs typeface="Arial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D7DB9870-6299-FC14-E883-9EDFA7F89C98}"/>
              </a:ext>
            </a:extLst>
          </p:cNvPr>
          <p:cNvSpPr/>
          <p:nvPr/>
        </p:nvSpPr>
        <p:spPr>
          <a:xfrm>
            <a:off x="5222862" y="3542974"/>
            <a:ext cx="1828800" cy="4732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7"/>
              </a:lnSpc>
            </a:pPr>
            <a:r>
              <a:rPr lang="en-US" sz="4400" b="1" kern="0">
                <a:latin typeface="Montserrat" panose="00000500000000000000" pitchFamily="2" charset="0"/>
                <a:ea typeface="Geist Semi Bold" pitchFamily="34" charset="-122"/>
                <a:cs typeface="Geist Semi Bold" pitchFamily="34" charset="-120"/>
              </a:rPr>
              <a:t>79%</a:t>
            </a:r>
            <a:endParaRPr lang="en-US" sz="4400" b="1">
              <a:latin typeface="Montserrat" panose="00000500000000000000" pitchFamily="2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F2A663EC-F7C5-FD61-331F-D8CECE354672}"/>
              </a:ext>
            </a:extLst>
          </p:cNvPr>
          <p:cNvSpPr/>
          <p:nvPr/>
        </p:nvSpPr>
        <p:spPr>
          <a:xfrm>
            <a:off x="4628343" y="5088917"/>
            <a:ext cx="3003807" cy="77866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  <a:t>Reduce the number </a:t>
            </a:r>
            <a:b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</a:br>
            <a: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  <a:t>of PAs practicing in rural areas</a:t>
            </a:r>
            <a:endParaRPr lang="en-US" sz="2000">
              <a:latin typeface="Montserrat" panose="00000500000000000000" pitchFamily="2" charset="0"/>
              <a:ea typeface="Geist Semi Bold"/>
              <a:cs typeface="Arial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7B92DCFA-9066-7983-5989-B8F7413DEFA6}"/>
              </a:ext>
            </a:extLst>
          </p:cNvPr>
          <p:cNvSpPr/>
          <p:nvPr/>
        </p:nvSpPr>
        <p:spPr>
          <a:xfrm>
            <a:off x="8623429" y="3520228"/>
            <a:ext cx="1828800" cy="4732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3727"/>
              </a:lnSpc>
            </a:pPr>
            <a:r>
              <a:rPr lang="en-US" sz="4400" b="1" kern="0">
                <a:latin typeface="Montserrat" panose="00000500000000000000" pitchFamily="2" charset="0"/>
                <a:ea typeface="Geist Semi Bold" pitchFamily="34" charset="-122"/>
                <a:cs typeface="Geist Semi Bold" pitchFamily="34" charset="-120"/>
              </a:rPr>
              <a:t>78%</a:t>
            </a:r>
            <a:endParaRPr lang="en-US" sz="4400" b="1">
              <a:latin typeface="Montserrat" panose="00000500000000000000" pitchFamily="2" charset="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9CB55B9C-5855-6140-B0F2-ED026BBDF1BD}"/>
              </a:ext>
            </a:extLst>
          </p:cNvPr>
          <p:cNvSpPr/>
          <p:nvPr/>
        </p:nvSpPr>
        <p:spPr>
          <a:xfrm>
            <a:off x="7926424" y="5088917"/>
            <a:ext cx="3231269" cy="101547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045"/>
              </a:lnSpc>
            </a:pPr>
            <a: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  <a:t>Reduce the number</a:t>
            </a:r>
            <a:b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</a:br>
            <a: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  <a:t>of PAs practicing </a:t>
            </a:r>
            <a:b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</a:br>
            <a: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  <a:t>in medically </a:t>
            </a:r>
            <a:br>
              <a:rPr lang="en-US" sz="2000" kern="0">
                <a:latin typeface="Montserrat" panose="00000500000000000000" pitchFamily="2" charset="0"/>
                <a:ea typeface="Geist Semi Bold" pitchFamily="34" charset="-122"/>
                <a:cs typeface="Arial" panose="020B0604020202020204" pitchFamily="34" charset="0"/>
              </a:rPr>
            </a:br>
            <a:r>
              <a:rPr lang="en-US" sz="2000" kern="0">
                <a:latin typeface="Montserrat" panose="00000500000000000000" pitchFamily="2" charset="0"/>
                <a:ea typeface="Geist Semi Bold"/>
                <a:cs typeface="Arial"/>
              </a:rPr>
              <a:t>underserved communities</a:t>
            </a:r>
            <a:endParaRPr lang="en-US" sz="2000">
              <a:latin typeface="Montserrat" panose="00000500000000000000" pitchFamily="2" charset="0"/>
              <a:ea typeface="Geist Semi Bold"/>
              <a:cs typeface="Arial"/>
            </a:endParaRPr>
          </a:p>
        </p:txBody>
      </p:sp>
      <p:pic>
        <p:nvPicPr>
          <p:cNvPr id="22" name="Image 0" descr="preencoded.png">
            <a:extLst>
              <a:ext uri="{FF2B5EF4-FFF2-40B4-BE49-F238E27FC236}">
                <a16:creationId xmlns:a16="http://schemas.microsoft.com/office/drawing/2014/main" id="{CA281938-72D6-F69A-F84A-41C3822CB2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1873" y="2552875"/>
            <a:ext cx="2390775" cy="2390775"/>
          </a:xfrm>
          <a:prstGeom prst="rect">
            <a:avLst/>
          </a:prstGeom>
        </p:spPr>
      </p:pic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D3295366-BA63-3A12-7171-74113816BA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1873" y="2552876"/>
            <a:ext cx="2390775" cy="2390775"/>
          </a:xfrm>
          <a:prstGeom prst="rect">
            <a:avLst/>
          </a:prstGeom>
        </p:spPr>
      </p:pic>
      <p:pic>
        <p:nvPicPr>
          <p:cNvPr id="24" name="Image 2" descr="preencoded.png">
            <a:extLst>
              <a:ext uri="{FF2B5EF4-FFF2-40B4-BE49-F238E27FC236}">
                <a16:creationId xmlns:a16="http://schemas.microsoft.com/office/drawing/2014/main" id="{BA19218D-5C47-9351-5423-9ED73E12AB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89890" y="2584626"/>
            <a:ext cx="2381250" cy="2390775"/>
          </a:xfrm>
          <a:prstGeom prst="rect">
            <a:avLst/>
          </a:prstGeom>
        </p:spPr>
      </p:pic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73B2E216-7B1D-4A22-AE69-36EE39CD7A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89913" y="2584625"/>
            <a:ext cx="2390775" cy="2390775"/>
          </a:xfrm>
          <a:prstGeom prst="rect">
            <a:avLst/>
          </a:prstGeom>
          <a:ln>
            <a:noFill/>
          </a:ln>
        </p:spPr>
      </p:pic>
      <p:pic>
        <p:nvPicPr>
          <p:cNvPr id="26" name="Image 4" descr="preencoded.png">
            <a:extLst>
              <a:ext uri="{FF2B5EF4-FFF2-40B4-BE49-F238E27FC236}">
                <a16:creationId xmlns:a16="http://schemas.microsoft.com/office/drawing/2014/main" id="{A6FD79BD-BE0C-FB9D-DCCC-D16D67CE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9873" y="2530130"/>
            <a:ext cx="2390775" cy="2390775"/>
          </a:xfrm>
          <a:prstGeom prst="rect">
            <a:avLst/>
          </a:prstGeom>
        </p:spPr>
      </p:pic>
      <p:pic>
        <p:nvPicPr>
          <p:cNvPr id="27" name="Image 5" descr="preencoded.png">
            <a:extLst>
              <a:ext uri="{FF2B5EF4-FFF2-40B4-BE49-F238E27FC236}">
                <a16:creationId xmlns:a16="http://schemas.microsoft.com/office/drawing/2014/main" id="{9E367F0A-5382-7CEC-2436-1EBE8C5146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9881" y="2530129"/>
            <a:ext cx="2390775" cy="2390775"/>
          </a:xfrm>
          <a:prstGeom prst="rect">
            <a:avLst/>
          </a:prstGeom>
        </p:spPr>
      </p:pic>
      <p:sp>
        <p:nvSpPr>
          <p:cNvPr id="28" name="Text 2">
            <a:extLst>
              <a:ext uri="{FF2B5EF4-FFF2-40B4-BE49-F238E27FC236}">
                <a16:creationId xmlns:a16="http://schemas.microsoft.com/office/drawing/2014/main" id="{E7E2EA40-AEF4-E5A3-A9FD-293722294762}"/>
              </a:ext>
            </a:extLst>
          </p:cNvPr>
          <p:cNvSpPr/>
          <p:nvPr/>
        </p:nvSpPr>
        <p:spPr>
          <a:xfrm>
            <a:off x="405879" y="1820069"/>
            <a:ext cx="11334750" cy="43279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04"/>
              </a:lnSpc>
            </a:pPr>
            <a:r>
              <a:rPr lang="en-US" sz="1400" i="1" kern="0" spc="-45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  <a:ea typeface="Geist Semi Bold" pitchFamily="34" charset="-122"/>
                <a:cs typeface="Geist Semi Bold" pitchFamily="34" charset="-120"/>
              </a:rPr>
              <a:t>If federal student loan borrowing for PA education is capped at $20,500 per academic year, </a:t>
            </a:r>
            <a:br>
              <a:rPr lang="en-US" sz="1400" i="1" kern="0" spc="-45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  <a:ea typeface="Geist Semi Bold" pitchFamily="34" charset="-122"/>
                <a:cs typeface="Geist Semi Bold" pitchFamily="34" charset="-120"/>
              </a:rPr>
            </a:br>
            <a:r>
              <a:rPr lang="en-US" sz="1400" i="1" kern="0" spc="-45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  <a:ea typeface="Geist Semi Bold" pitchFamily="34" charset="-122"/>
                <a:cs typeface="Geist Semi Bold" pitchFamily="34" charset="-120"/>
              </a:rPr>
              <a:t>what impact do you think it will have on the following aspects of the PA profession? </a:t>
            </a:r>
            <a:endParaRPr lang="en-US" sz="1400" i="1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AF8090B6-67D4-3150-8DC4-55AA5BA441E8}"/>
              </a:ext>
            </a:extLst>
          </p:cNvPr>
          <p:cNvSpPr/>
          <p:nvPr/>
        </p:nvSpPr>
        <p:spPr>
          <a:xfrm>
            <a:off x="4014795" y="6548004"/>
            <a:ext cx="11334750" cy="43279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1704"/>
              </a:lnSpc>
            </a:pPr>
            <a:r>
              <a:rPr lang="en-US" sz="1100" i="1" kern="0" spc="-45">
                <a:solidFill>
                  <a:schemeClr val="bg2">
                    <a:lumMod val="50000"/>
                  </a:schemeClr>
                </a:solidFill>
                <a:latin typeface="Montserrat" panose="00000500000000000000" pitchFamily="2" charset="0"/>
                <a:ea typeface="Geist Semi Bold" pitchFamily="34" charset="-122"/>
                <a:cs typeface="Geist Semi Bold" pitchFamily="34" charset="-120"/>
              </a:rPr>
              <a:t>PAs and PA Students, n=4046</a:t>
            </a:r>
            <a:endParaRPr lang="en-US" sz="1100" i="1">
              <a:solidFill>
                <a:schemeClr val="bg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07C23-86CA-CE1B-2A43-72DAABF9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Montserrat" panose="00000500000000000000" pitchFamily="2" charset="0"/>
              </a:rPr>
              <a:t>AAPA’s Response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E28EF4-4CB3-3832-9C55-2996B265AD5D}"/>
              </a:ext>
            </a:extLst>
          </p:cNvPr>
          <p:cNvGrpSpPr/>
          <p:nvPr/>
        </p:nvGrpSpPr>
        <p:grpSpPr>
          <a:xfrm>
            <a:off x="615110" y="1579358"/>
            <a:ext cx="3241431" cy="1613095"/>
            <a:chOff x="838200" y="1845212"/>
            <a:chExt cx="3241431" cy="161309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EF60CA7-DA7A-5888-4A62-2BF13858E7A3}"/>
                </a:ext>
              </a:extLst>
            </p:cNvPr>
            <p:cNvSpPr/>
            <p:nvPr/>
          </p:nvSpPr>
          <p:spPr>
            <a:xfrm>
              <a:off x="1559169" y="2485292"/>
              <a:ext cx="2520462" cy="973015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Montserrat" panose="00000500000000000000" pitchFamily="2" charset="0"/>
                </a:rPr>
                <a:t>PUBLIC COMMENTS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3773C1-2F2D-CA5B-BD19-5BED20BADFB0}"/>
                </a:ext>
              </a:extLst>
            </p:cNvPr>
            <p:cNvSpPr/>
            <p:nvPr/>
          </p:nvSpPr>
          <p:spPr>
            <a:xfrm>
              <a:off x="838200" y="1845212"/>
              <a:ext cx="1277815" cy="12801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Chat with solid fill">
              <a:extLst>
                <a:ext uri="{FF2B5EF4-FFF2-40B4-BE49-F238E27FC236}">
                  <a16:creationId xmlns:a16="http://schemas.microsoft.com/office/drawing/2014/main" id="{D0CF055C-8C13-4C28-75A9-265B883176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19907" y="2025691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F2C729-C780-3D5C-5B77-7C23832BA02C}"/>
              </a:ext>
            </a:extLst>
          </p:cNvPr>
          <p:cNvGrpSpPr/>
          <p:nvPr/>
        </p:nvGrpSpPr>
        <p:grpSpPr>
          <a:xfrm>
            <a:off x="4061695" y="1576957"/>
            <a:ext cx="3311768" cy="1627219"/>
            <a:chOff x="4284785" y="1842811"/>
            <a:chExt cx="3311768" cy="16272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ADD1306-12DA-5245-FBA9-8E39582DECF6}"/>
                </a:ext>
              </a:extLst>
            </p:cNvPr>
            <p:cNvSpPr/>
            <p:nvPr/>
          </p:nvSpPr>
          <p:spPr>
            <a:xfrm>
              <a:off x="5076091" y="2497015"/>
              <a:ext cx="2520462" cy="973015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Montserrat" panose="00000500000000000000" pitchFamily="2" charset="0"/>
                </a:rPr>
                <a:t>STRATEGIC ENGAGEMENT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204A4C8-528D-D5EE-05BB-D2B52CB0258A}"/>
                </a:ext>
              </a:extLst>
            </p:cNvPr>
            <p:cNvSpPr/>
            <p:nvPr/>
          </p:nvSpPr>
          <p:spPr>
            <a:xfrm>
              <a:off x="4284785" y="1842811"/>
              <a:ext cx="1277815" cy="12801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 descr="Handshake with solid fill">
              <a:extLst>
                <a:ext uri="{FF2B5EF4-FFF2-40B4-BE49-F238E27FC236}">
                  <a16:creationId xmlns:a16="http://schemas.microsoft.com/office/drawing/2014/main" id="{A5F983D4-0BC4-01A9-930F-811E53E015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66492" y="2069122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67F972-641C-D8CF-3F60-DE949740DCDE}"/>
              </a:ext>
            </a:extLst>
          </p:cNvPr>
          <p:cNvGrpSpPr/>
          <p:nvPr/>
        </p:nvGrpSpPr>
        <p:grpSpPr>
          <a:xfrm>
            <a:off x="7572756" y="1576957"/>
            <a:ext cx="3376247" cy="1627219"/>
            <a:chOff x="7795846" y="1842811"/>
            <a:chExt cx="3376247" cy="162721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9D3A8C-100A-8A54-C427-EAF31A11F98B}"/>
                </a:ext>
              </a:extLst>
            </p:cNvPr>
            <p:cNvSpPr/>
            <p:nvPr/>
          </p:nvSpPr>
          <p:spPr>
            <a:xfrm>
              <a:off x="8651631" y="2497015"/>
              <a:ext cx="2520462" cy="973015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latin typeface="Montserrat" panose="00000500000000000000" pitchFamily="2" charset="0"/>
                </a:rPr>
                <a:t>COMMUNITY MOBILIZATION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D675AC-4C9A-9085-38CA-09B82A570B4D}"/>
                </a:ext>
              </a:extLst>
            </p:cNvPr>
            <p:cNvSpPr/>
            <p:nvPr/>
          </p:nvSpPr>
          <p:spPr>
            <a:xfrm>
              <a:off x="7795846" y="1842811"/>
              <a:ext cx="1277815" cy="12801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Group with solid fill">
              <a:extLst>
                <a:ext uri="{FF2B5EF4-FFF2-40B4-BE49-F238E27FC236}">
                  <a16:creationId xmlns:a16="http://schemas.microsoft.com/office/drawing/2014/main" id="{D66C374B-6AE0-8F44-8173-A5B3879F2F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95138" y="2039815"/>
              <a:ext cx="914400" cy="9144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6486B9E-B180-F38C-797A-39A8879F9297}"/>
              </a:ext>
            </a:extLst>
          </p:cNvPr>
          <p:cNvSpPr txBox="1"/>
          <p:nvPr/>
        </p:nvSpPr>
        <p:spPr>
          <a:xfrm>
            <a:off x="1254017" y="5045489"/>
            <a:ext cx="318727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latin typeface="Montserrat" panose="00000500000000000000" pitchFamily="2" charset="0"/>
              </a:rPr>
              <a:t>2,000 comments </a:t>
            </a:r>
            <a:r>
              <a:rPr lang="en-US" sz="2000">
                <a:latin typeface="Montserrat" panose="00000500000000000000" pitchFamily="2" charset="0"/>
              </a:rPr>
              <a:t>submitted by PAs and PA students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71CF85-63B1-49F6-5E4B-7EA0EBA74392}"/>
              </a:ext>
            </a:extLst>
          </p:cNvPr>
          <p:cNvSpPr txBox="1"/>
          <p:nvPr/>
        </p:nvSpPr>
        <p:spPr>
          <a:xfrm>
            <a:off x="4724048" y="3508920"/>
            <a:ext cx="346678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Securing meetings</a:t>
            </a:r>
            <a:br>
              <a:rPr lang="en-US" sz="2000">
                <a:latin typeface="Montserrat" panose="00000500000000000000" pitchFamily="2" charset="0"/>
              </a:rPr>
            </a:br>
            <a:r>
              <a:rPr lang="en-US" sz="2000">
                <a:latin typeface="Montserrat" panose="00000500000000000000" pitchFamily="2" charset="0"/>
              </a:rPr>
              <a:t>with Administration officials to apply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More than </a:t>
            </a:r>
            <a:r>
              <a:rPr lang="en-US" sz="2000" b="1">
                <a:latin typeface="Montserrat" panose="00000500000000000000" pitchFamily="2" charset="0"/>
              </a:rPr>
              <a:t>75+</a:t>
            </a:r>
            <a:r>
              <a:rPr lang="en-US" sz="2000">
                <a:latin typeface="Montserrat" panose="00000500000000000000" pitchFamily="2" charset="0"/>
              </a:rPr>
              <a:t> interactions with Members of Congress and staff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CCB0FC-3AE1-16C0-21FC-EC9DF3A8F2E4}"/>
              </a:ext>
            </a:extLst>
          </p:cNvPr>
          <p:cNvSpPr txBox="1"/>
          <p:nvPr/>
        </p:nvSpPr>
        <p:spPr>
          <a:xfrm>
            <a:off x="8375787" y="3508920"/>
            <a:ext cx="275492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Montserrat" panose="00000500000000000000" pitchFamily="2" charset="0"/>
              </a:rPr>
              <a:t>42,000+</a:t>
            </a:r>
            <a:r>
              <a:rPr lang="en-US" sz="2000">
                <a:latin typeface="Montserrat" panose="00000500000000000000" pitchFamily="2" charset="0"/>
              </a:rPr>
              <a:t> petition signatures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Montserrat" panose="00000500000000000000" pitchFamily="2" charset="0"/>
              </a:rPr>
              <a:t>1,700+</a:t>
            </a:r>
            <a:r>
              <a:rPr lang="en-US" sz="2000">
                <a:latin typeface="Montserrat" panose="00000500000000000000" pitchFamily="2" charset="0"/>
              </a:rPr>
              <a:t> personal stories from PAs and PA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48172-AFA2-2819-DA06-8D26AECB18CF}"/>
              </a:ext>
            </a:extLst>
          </p:cNvPr>
          <p:cNvSpPr txBox="1"/>
          <p:nvPr/>
        </p:nvSpPr>
        <p:spPr>
          <a:xfrm>
            <a:off x="1254017" y="3508920"/>
            <a:ext cx="3187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AAPA submitted strong comments that outline legal arguments</a:t>
            </a:r>
          </a:p>
        </p:txBody>
      </p:sp>
    </p:spTree>
    <p:extLst>
      <p:ext uri="{BB962C8B-B14F-4D97-AF65-F5344CB8AC3E}">
        <p14:creationId xmlns:p14="http://schemas.microsoft.com/office/powerpoint/2010/main" val="34388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630C96-0627-EF8E-B769-12BAADDF9CED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A Insights Network">
            <a:extLst>
              <a:ext uri="{FF2B5EF4-FFF2-40B4-BE49-F238E27FC236}">
                <a16:creationId xmlns:a16="http://schemas.microsoft.com/office/drawing/2014/main" id="{62EE9E8C-CB8D-7020-1D5E-7529715AA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951" y="0"/>
            <a:ext cx="8577073" cy="686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8B86D6-8455-9598-324C-0E2C5631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" y="234696"/>
            <a:ext cx="1246632" cy="1246632"/>
          </a:xfrm>
          <a:prstGeom prst="rect">
            <a:avLst/>
          </a:prstGeom>
          <a:noFill/>
          <a:ln w="76200">
            <a:solidFill>
              <a:srgbClr val="3FC2B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4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APA">
      <a:dk1>
        <a:srgbClr val="000744"/>
      </a:dk1>
      <a:lt1>
        <a:srgbClr val="FFFFFF"/>
      </a:lt1>
      <a:dk2>
        <a:srgbClr val="1B99FA"/>
      </a:dk2>
      <a:lt2>
        <a:srgbClr val="FAFAFA"/>
      </a:lt2>
      <a:accent1>
        <a:srgbClr val="1B99FA"/>
      </a:accent1>
      <a:accent2>
        <a:srgbClr val="DC4D3F"/>
      </a:accent2>
      <a:accent3>
        <a:srgbClr val="FAFAFA"/>
      </a:accent3>
      <a:accent4>
        <a:srgbClr val="64BDA7"/>
      </a:accent4>
      <a:accent5>
        <a:srgbClr val="C7E5E2"/>
      </a:accent5>
      <a:accent6>
        <a:srgbClr val="DC4C3E"/>
      </a:accent6>
      <a:hlink>
        <a:srgbClr val="1B99FA"/>
      </a:hlink>
      <a:folHlink>
        <a:srgbClr val="1B99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5c7d49-02c2-49ac-9b45-630d576aba09">
      <Terms xmlns="http://schemas.microsoft.com/office/infopath/2007/PartnerControls"/>
    </lcf76f155ced4ddcb4097134ff3c332f>
    <TaxCatchAll xmlns="f17f8585-66ec-42a7-b9b4-4c3fde97f9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AC7F86ADAAF418894B79327879833" ma:contentTypeVersion="13" ma:contentTypeDescription="Create a new document." ma:contentTypeScope="" ma:versionID="9ccffeb264a926264f41560ce059579e">
  <xsd:schema xmlns:xsd="http://www.w3.org/2001/XMLSchema" xmlns:xs="http://www.w3.org/2001/XMLSchema" xmlns:p="http://schemas.microsoft.com/office/2006/metadata/properties" xmlns:ns2="165c7d49-02c2-49ac-9b45-630d576aba09" xmlns:ns3="f17f8585-66ec-42a7-b9b4-4c3fde97f990" targetNamespace="http://schemas.microsoft.com/office/2006/metadata/properties" ma:root="true" ma:fieldsID="54eecca5f0d7f86c8380aecdd00d1823" ns2:_="" ns3:_="">
    <xsd:import namespace="165c7d49-02c2-49ac-9b45-630d576aba09"/>
    <xsd:import namespace="f17f8585-66ec-42a7-b9b4-4c3fde97f9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c7d49-02c2-49ac-9b45-630d576aba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4dacde9-ba3b-408a-a745-5e991ff4c1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f8585-66ec-42a7-b9b4-4c3fde97f99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586789d-c491-47f8-aef3-2e7daa5a96b7}" ma:internalName="TaxCatchAll" ma:showField="CatchAllData" ma:web="f17f8585-66ec-42a7-b9b4-4c3fde97f9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6F5926-0F1A-41FF-AF63-2BB2038F10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F407A6-90EF-4788-942E-EDBC23735C13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165c7d49-02c2-49ac-9b45-630d576aba09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f17f8585-66ec-42a7-b9b4-4c3fde97f990"/>
  </ds:schemaRefs>
</ds:datastoreItem>
</file>

<file path=customXml/itemProps3.xml><?xml version="1.0" encoding="utf-8"?>
<ds:datastoreItem xmlns:ds="http://schemas.openxmlformats.org/officeDocument/2006/customXml" ds:itemID="{2FDA9368-A06F-4833-BEA4-4E5FD50205A8}">
  <ds:schemaRefs>
    <ds:schemaRef ds:uri="165c7d49-02c2-49ac-9b45-630d576aba09"/>
    <ds:schemaRef ds:uri="f17f8585-66ec-42a7-b9b4-4c3fde97f9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768</Words>
  <Application>Microsoft Office PowerPoint</Application>
  <PresentationFormat>Widescreen</PresentationFormat>
  <Paragraphs>129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Montserrat</vt:lpstr>
      <vt:lpstr>New Hero</vt:lpstr>
      <vt:lpstr>Wingdings</vt:lpstr>
      <vt:lpstr>Calibri</vt:lpstr>
      <vt:lpstr>Arial</vt:lpstr>
      <vt:lpstr>Office Theme</vt:lpstr>
      <vt:lpstr>Forward Momentum: Empowering PAs to Shape the Future of Healthcare</vt:lpstr>
      <vt:lpstr>Impact of the PA Profession</vt:lpstr>
      <vt:lpstr>State Advocacy Wins</vt:lpstr>
      <vt:lpstr>Rural Health Transformation Program</vt:lpstr>
      <vt:lpstr>Department of Education Student Loan Negotiated Rulemaking</vt:lpstr>
      <vt:lpstr>More Than 1 in 3 PAs and PA Students Would Have Left Healthcare if Federal Loans Were Capped</vt:lpstr>
      <vt:lpstr>8 in 10 Expect Decreasing Numbers of PA School Applicants</vt:lpstr>
      <vt:lpstr>AAPA’s Response</vt:lpstr>
      <vt:lpstr>PowerPoint Presentation</vt:lpstr>
      <vt:lpstr>PowerPoint Presentation</vt:lpstr>
      <vt:lpstr>Mapping PA Excellence</vt:lpstr>
      <vt:lpstr>Listening to Members: Delivering What Matters</vt:lpstr>
      <vt:lpstr>New Education Offerings</vt:lpstr>
      <vt:lpstr>The Newly Refreshed Learning Central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Bernadette Slee</dc:creator>
  <cp:lastModifiedBy>Sarah Blugis</cp:lastModifiedBy>
  <cp:revision>16</cp:revision>
  <dcterms:created xsi:type="dcterms:W3CDTF">2022-06-06T00:59:27Z</dcterms:created>
  <dcterms:modified xsi:type="dcterms:W3CDTF">2026-04-10T20:26:54Z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0x0101003F6AC7F86ADAAF418894B79327879833</vt:lpwstr>
  </property>
  <property fmtid="{D5CDD505-2E9C-101B-9397-08002B2CF9AE}" pid="3" name="Order">
    <vt:r8>180400</vt:r8>
  </property>
  <property fmtid="{D5CDD505-2E9C-101B-9397-08002B2CF9AE}" pid="4" name="MediaServiceImageTags">
    <vt:lpwstr/>
  </property>
</Properties>
</file>