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4"/>
  </p:notesMasterIdLst>
  <p:sldIdLst>
    <p:sldId id="312" r:id="rId5"/>
    <p:sldId id="313" r:id="rId6"/>
    <p:sldId id="319" r:id="rId7"/>
    <p:sldId id="314" r:id="rId8"/>
    <p:sldId id="321" r:id="rId9"/>
    <p:sldId id="341" r:id="rId10"/>
    <p:sldId id="322" r:id="rId11"/>
    <p:sldId id="344" r:id="rId12"/>
    <p:sldId id="343" r:id="rId13"/>
    <p:sldId id="323" r:id="rId14"/>
    <p:sldId id="325" r:id="rId15"/>
    <p:sldId id="340" r:id="rId16"/>
    <p:sldId id="324" r:id="rId17"/>
    <p:sldId id="326" r:id="rId18"/>
    <p:sldId id="327" r:id="rId19"/>
    <p:sldId id="328" r:id="rId20"/>
    <p:sldId id="334" r:id="rId21"/>
    <p:sldId id="329" r:id="rId22"/>
    <p:sldId id="342" r:id="rId23"/>
    <p:sldId id="331" r:id="rId24"/>
    <p:sldId id="332" r:id="rId25"/>
    <p:sldId id="330" r:id="rId26"/>
    <p:sldId id="335" r:id="rId27"/>
    <p:sldId id="336" r:id="rId28"/>
    <p:sldId id="337" r:id="rId29"/>
    <p:sldId id="338" r:id="rId30"/>
    <p:sldId id="339" r:id="rId31"/>
    <p:sldId id="315" r:id="rId32"/>
    <p:sldId id="320" r:id="rId33"/>
  </p:sldIdLst>
  <p:sldSz cx="12192000" cy="6858000"/>
  <p:notesSz cx="6858000" cy="9144000"/>
  <p:embeddedFontLst>
    <p:embeddedFont>
      <p:font typeface="Barlow Condensed Light" panose="00000406000000000000" pitchFamily="2" charset="0"/>
      <p:regular r:id="rId35"/>
      <p: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40188AD6-3D88-4459-9B16-FBC381EACA21}">
          <p14:sldIdLst>
            <p14:sldId id="312"/>
            <p14:sldId id="313"/>
            <p14:sldId id="319"/>
            <p14:sldId id="314"/>
            <p14:sldId id="321"/>
            <p14:sldId id="341"/>
            <p14:sldId id="322"/>
            <p14:sldId id="344"/>
            <p14:sldId id="343"/>
            <p14:sldId id="323"/>
            <p14:sldId id="325"/>
            <p14:sldId id="340"/>
            <p14:sldId id="324"/>
            <p14:sldId id="326"/>
            <p14:sldId id="327"/>
            <p14:sldId id="328"/>
            <p14:sldId id="334"/>
            <p14:sldId id="329"/>
            <p14:sldId id="342"/>
            <p14:sldId id="331"/>
            <p14:sldId id="332"/>
            <p14:sldId id="330"/>
            <p14:sldId id="335"/>
            <p14:sldId id="336"/>
            <p14:sldId id="337"/>
            <p14:sldId id="338"/>
            <p14:sldId id="339"/>
            <p14:sldId id="315"/>
            <p14:sldId id="3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D80"/>
    <a:srgbClr val="68813C"/>
    <a:srgbClr val="D15E14"/>
    <a:srgbClr val="3A1063"/>
    <a:srgbClr val="933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60E1B-3726-DE55-8B9C-AE730637839E}" v="365" dt="2026-04-08T02:09:43.153"/>
    <p1510:client id="{BF643D7F-9D99-577B-69E0-3CC6B7E950C7}" v="370" dt="2026-04-07T02:17:43.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361D-626E-F048-AEDE-B8FE6795C78E}"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C76AE-BEA2-6145-91A2-789F6FB21AA0}" type="slidenum">
              <a:rPr lang="en-US" smtClean="0"/>
              <a:t>‹#›</a:t>
            </a:fld>
            <a:endParaRPr lang="en-US"/>
          </a:p>
        </p:txBody>
      </p:sp>
    </p:spTree>
    <p:extLst>
      <p:ext uri="{BB962C8B-B14F-4D97-AF65-F5344CB8AC3E}">
        <p14:creationId xmlns:p14="http://schemas.microsoft.com/office/powerpoint/2010/main" val="251386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Hello everyone, my name is Madison </a:t>
            </a:r>
            <a:r>
              <a:rPr lang="en-US" dirty="0" err="1">
                <a:ea typeface="Calibri"/>
                <a:cs typeface="Calibri"/>
              </a:rPr>
              <a:t>Taborek</a:t>
            </a:r>
            <a:r>
              <a:rPr lang="en-US" dirty="0">
                <a:ea typeface="Calibri"/>
                <a:cs typeface="Calibri"/>
              </a:rPr>
              <a:t>, I am a 2nd year clinical PA student at Des Moines University, and today I am going to be sharing with you the research I gathered for my capstone project on screening asymptomatic individuals for inherited thrombophilia, specifically focusing on Factor V Leiden. I want to thank Dr. Taylor, Mrs. Delaney, and Mrs. </a:t>
            </a:r>
            <a:r>
              <a:rPr lang="en-US" dirty="0" err="1">
                <a:ea typeface="Calibri"/>
                <a:cs typeface="Calibri"/>
              </a:rPr>
              <a:t>Vandeh</a:t>
            </a:r>
            <a:r>
              <a:rPr lang="en-US" dirty="0" err="1">
                <a:solidFill>
                  <a:srgbClr val="000000"/>
                </a:solidFill>
                <a:latin typeface="Calibri"/>
                <a:ea typeface="Calibri"/>
                <a:cs typeface="Calibri"/>
              </a:rPr>
              <a:t>aar</a:t>
            </a:r>
            <a:r>
              <a:rPr lang="en-US" dirty="0">
                <a:ea typeface="Calibri"/>
                <a:cs typeface="Calibri"/>
              </a:rPr>
              <a:t> at DMU for their support throughout my project.</a:t>
            </a:r>
          </a:p>
        </p:txBody>
      </p:sp>
      <p:sp>
        <p:nvSpPr>
          <p:cNvPr id="4" name="Slide Number Placeholder 3"/>
          <p:cNvSpPr>
            <a:spLocks noGrp="1"/>
          </p:cNvSpPr>
          <p:nvPr>
            <p:ph type="sldNum" sz="quarter" idx="5"/>
          </p:nvPr>
        </p:nvSpPr>
        <p:spPr/>
        <p:txBody>
          <a:bodyPr/>
          <a:lstStyle/>
          <a:p>
            <a:fld id="{95FC76AE-BEA2-6145-91A2-789F6FB21AA0}" type="slidenum">
              <a:rPr lang="en-US" smtClean="0"/>
              <a:t>1</a:t>
            </a:fld>
            <a:endParaRPr lang="en-US"/>
          </a:p>
        </p:txBody>
      </p:sp>
    </p:spTree>
    <p:extLst>
      <p:ext uri="{BB962C8B-B14F-4D97-AF65-F5344CB8AC3E}">
        <p14:creationId xmlns:p14="http://schemas.microsoft.com/office/powerpoint/2010/main" val="204039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2500"/>
              </a:spcBef>
              <a:buAutoNum type="arabicPeriod"/>
            </a:pPr>
            <a:r>
              <a:rPr lang="en-US" dirty="0"/>
              <a:t>Clinical utility of screening for Factor V Leiden and other inherited </a:t>
            </a:r>
            <a:r>
              <a:rPr lang="en-US" dirty="0" err="1"/>
              <a:t>thrombophilias</a:t>
            </a:r>
            <a:r>
              <a:rPr lang="en-US" dirty="0"/>
              <a:t> has been a long-standing debate amongst clinicians. We only want to screen for genetic conditions if they are treatable or if knowledge of the condition will improve patient outcomes. The question that us as clinicians need to ask ourselves is how</a:t>
            </a:r>
            <a:r>
              <a:rPr lang="en-US" dirty="0">
                <a:ea typeface="Calibri"/>
                <a:cs typeface="Calibri"/>
              </a:rPr>
              <a:t> will we use the information screening gives us to benefit the patient?</a:t>
            </a:r>
          </a:p>
          <a:p>
            <a:pPr marL="228600" indent="-228600">
              <a:buAutoNum type="arabicPeriod"/>
            </a:pPr>
            <a:r>
              <a:rPr lang="en-US"/>
              <a:t>Current recommendations vary amongst professional organizations, leading to poor adherence to guidelines and over-testing </a:t>
            </a:r>
            <a:r>
              <a:rPr lang="en-US">
                <a:ea typeface="Calibri"/>
                <a:cs typeface="Calibri"/>
              </a:rPr>
              <a:t>in practice.</a:t>
            </a:r>
            <a:r>
              <a:rPr lang="en-US" dirty="0">
                <a:solidFill>
                  <a:srgbClr val="562D80"/>
                </a:solidFill>
                <a:ea typeface="Calibri"/>
                <a:cs typeface="Calibri"/>
              </a:rPr>
              <a:t> </a:t>
            </a:r>
            <a:r>
              <a:rPr lang="en-US">
                <a:ea typeface="Calibri"/>
                <a:cs typeface="Calibri"/>
              </a:rPr>
              <a:t>How can we standardize recommendations for screening to make clinical decision making easier for providers?</a:t>
            </a:r>
          </a:p>
          <a:p>
            <a:pPr>
              <a:spcBef>
                <a:spcPts val="2500"/>
              </a:spcBef>
            </a:pPr>
            <a:r>
              <a:rPr lang="en-US" dirty="0"/>
              <a:t>3.   There is a lack of peer-reviewed research regarding screening asymptomatic patients with a positive family history of FVL and/or VTE. Asymptomatic = no personal history of VTE or other blood clots.</a:t>
            </a:r>
            <a:r>
              <a:rPr lang="en-US" dirty="0">
                <a:ea typeface="Calibri"/>
                <a:cs typeface="Calibri"/>
              </a:rPr>
              <a:t> What evidence are we using to determine if an asymptomatic patient needs to be screened for Factor V Leiden?</a:t>
            </a: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13</a:t>
            </a:fld>
            <a:endParaRPr lang="en-US"/>
          </a:p>
        </p:txBody>
      </p:sp>
    </p:spTree>
    <p:extLst>
      <p:ext uri="{BB962C8B-B14F-4D97-AF65-F5344CB8AC3E}">
        <p14:creationId xmlns:p14="http://schemas.microsoft.com/office/powerpoint/2010/main" val="230581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 question</a:t>
            </a:r>
          </a:p>
        </p:txBody>
      </p:sp>
      <p:sp>
        <p:nvSpPr>
          <p:cNvPr id="4" name="Slide Number Placeholder 3"/>
          <p:cNvSpPr>
            <a:spLocks noGrp="1"/>
          </p:cNvSpPr>
          <p:nvPr>
            <p:ph type="sldNum" sz="quarter" idx="5"/>
          </p:nvPr>
        </p:nvSpPr>
        <p:spPr/>
        <p:txBody>
          <a:bodyPr/>
          <a:lstStyle/>
          <a:p>
            <a:fld id="{95FC76AE-BEA2-6145-91A2-789F6FB21AA0}" type="slidenum">
              <a:rPr lang="en-US" smtClean="0"/>
              <a:t>14</a:t>
            </a:fld>
            <a:endParaRPr lang="en-US"/>
          </a:p>
        </p:txBody>
      </p:sp>
    </p:spTree>
    <p:extLst>
      <p:ext uri="{BB962C8B-B14F-4D97-AF65-F5344CB8AC3E}">
        <p14:creationId xmlns:p14="http://schemas.microsoft.com/office/powerpoint/2010/main" val="233441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study illustrated that universal screening is not cost effective and places a large burden on the healthcare system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15</a:t>
            </a:fld>
            <a:endParaRPr lang="en-US"/>
          </a:p>
        </p:txBody>
      </p:sp>
    </p:spTree>
    <p:extLst>
      <p:ext uri="{BB962C8B-B14F-4D97-AF65-F5344CB8AC3E}">
        <p14:creationId xmlns:p14="http://schemas.microsoft.com/office/powerpoint/2010/main" val="395175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Most heterozygous individuals will never experience a VTE event in their lifetime, especially if they are otherwise in good health</a:t>
            </a:r>
          </a:p>
        </p:txBody>
      </p:sp>
      <p:sp>
        <p:nvSpPr>
          <p:cNvPr id="4" name="Slide Number Placeholder 3"/>
          <p:cNvSpPr>
            <a:spLocks noGrp="1"/>
          </p:cNvSpPr>
          <p:nvPr>
            <p:ph type="sldNum" sz="quarter" idx="5"/>
          </p:nvPr>
        </p:nvSpPr>
        <p:spPr/>
        <p:txBody>
          <a:bodyPr/>
          <a:lstStyle/>
          <a:p>
            <a:fld id="{95FC76AE-BEA2-6145-91A2-789F6FB21AA0}" type="slidenum">
              <a:rPr lang="en-US" smtClean="0"/>
              <a:t>16</a:t>
            </a:fld>
            <a:endParaRPr lang="en-US"/>
          </a:p>
        </p:txBody>
      </p:sp>
    </p:spTree>
    <p:extLst>
      <p:ext uri="{BB962C8B-B14F-4D97-AF65-F5344CB8AC3E}">
        <p14:creationId xmlns:p14="http://schemas.microsoft.com/office/powerpoint/2010/main" val="1429686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baseline="30000" dirty="0">
                <a:solidFill>
                  <a:srgbClr val="562D80"/>
                </a:solidFill>
              </a:rPr>
              <a:t>There is not a specific age listed in the literature that informs clinicians when testing for FVL becomes appropriate, which could be an indication for future research on the subject.</a:t>
            </a:r>
            <a:endParaRPr lang="en-US" baseline="30000" dirty="0">
              <a:solidFill>
                <a:srgbClr val="000000"/>
              </a:solidFill>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17</a:t>
            </a:fld>
            <a:endParaRPr lang="en-US"/>
          </a:p>
        </p:txBody>
      </p:sp>
    </p:spTree>
    <p:extLst>
      <p:ext uri="{BB962C8B-B14F-4D97-AF65-F5344CB8AC3E}">
        <p14:creationId xmlns:p14="http://schemas.microsoft.com/office/powerpoint/2010/main" val="335617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18</a:t>
            </a:fld>
            <a:endParaRPr lang="en-US"/>
          </a:p>
        </p:txBody>
      </p:sp>
    </p:spTree>
    <p:extLst>
      <p:ext uri="{BB962C8B-B14F-4D97-AF65-F5344CB8AC3E}">
        <p14:creationId xmlns:p14="http://schemas.microsoft.com/office/powerpoint/2010/main" val="246709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Routine screening for FVL and other inherited </a:t>
            </a:r>
            <a:r>
              <a:rPr lang="en-US" dirty="0" err="1"/>
              <a:t>thrombophilias</a:t>
            </a:r>
            <a:r>
              <a:rPr lang="en-US" dirty="0"/>
              <a:t> prior to the initiation of COCs or HRT is still not recommended, as it would be costly and time-consuming</a:t>
            </a:r>
          </a:p>
        </p:txBody>
      </p:sp>
      <p:sp>
        <p:nvSpPr>
          <p:cNvPr id="4" name="Slide Number Placeholder 3"/>
          <p:cNvSpPr>
            <a:spLocks noGrp="1"/>
          </p:cNvSpPr>
          <p:nvPr>
            <p:ph type="sldNum" sz="quarter" idx="5"/>
          </p:nvPr>
        </p:nvSpPr>
        <p:spPr/>
        <p:txBody>
          <a:bodyPr/>
          <a:lstStyle/>
          <a:p>
            <a:fld id="{95FC76AE-BEA2-6145-91A2-789F6FB21AA0}" type="slidenum">
              <a:rPr lang="en-US" smtClean="0"/>
              <a:t>19</a:t>
            </a:fld>
            <a:endParaRPr lang="en-US"/>
          </a:p>
        </p:txBody>
      </p:sp>
    </p:spTree>
    <p:extLst>
      <p:ext uri="{BB962C8B-B14F-4D97-AF65-F5344CB8AC3E}">
        <p14:creationId xmlns:p14="http://schemas.microsoft.com/office/powerpoint/2010/main" val="394342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Bullet point #1: "inherited thrombophilia during pregnancy increases the risk of...</a:t>
            </a:r>
          </a:p>
          <a:p>
            <a:r>
              <a:rPr lang="en-US">
                <a:ea typeface="Calibri"/>
                <a:cs typeface="Calibri"/>
              </a:rPr>
              <a:t>Bullet point #2: However, the risk of VTE in pregnant individuals who are heterozygous for FVL without a personal history or affected 1st degree relative is only minimally increased compared to the general population.</a:t>
            </a:r>
          </a:p>
          <a:p>
            <a:r>
              <a:rPr lang="en-US" dirty="0">
                <a:ea typeface="Calibri"/>
                <a:cs typeface="Calibri"/>
              </a:rPr>
              <a:t>Bullet point #3: Clinicians are encouraged to perform a comprehensive investigation into the patient's personal </a:t>
            </a:r>
            <a:r>
              <a:rPr lang="en-US">
                <a:ea typeface="Calibri"/>
                <a:cs typeface="Calibri"/>
              </a:rPr>
              <a:t>and family history of thrombosis, as well as an individualized risk assessment, prior to genetic testing for FVL</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20</a:t>
            </a:fld>
            <a:endParaRPr lang="en-US"/>
          </a:p>
        </p:txBody>
      </p:sp>
    </p:spTree>
    <p:extLst>
      <p:ext uri="{BB962C8B-B14F-4D97-AF65-F5344CB8AC3E}">
        <p14:creationId xmlns:p14="http://schemas.microsoft.com/office/powerpoint/2010/main" val="207442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American College of American Genetics and Genomics (ACMG) has the same recommendation for screening during pregnancy as they did for screening prior to initiation of COCs and HRT</a:t>
            </a:r>
          </a:p>
          <a:p>
            <a:r>
              <a:rPr lang="en-US" dirty="0">
                <a:ea typeface="Calibri"/>
                <a:cs typeface="Calibri"/>
              </a:rPr>
              <a:t>ACOG = American College of Obstetrics and Gynecology</a:t>
            </a:r>
          </a:p>
          <a:p>
            <a:r>
              <a:rPr lang="en-US" dirty="0">
                <a:ea typeface="Calibri"/>
                <a:cs typeface="Calibri"/>
              </a:rPr>
              <a:t>Summary: </a:t>
            </a:r>
            <a:r>
              <a:rPr lang="en-US" dirty="0"/>
              <a:t>Testing for inherited thrombophilia in pregnancy is highly debated, but generally suggested, in women who have a 1st degree relative with high-risk thrombophilia and/or who has had a VTE event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21</a:t>
            </a:fld>
            <a:endParaRPr lang="en-US"/>
          </a:p>
        </p:txBody>
      </p:sp>
    </p:spTree>
    <p:extLst>
      <p:ext uri="{BB962C8B-B14F-4D97-AF65-F5344CB8AC3E}">
        <p14:creationId xmlns:p14="http://schemas.microsoft.com/office/powerpoint/2010/main" val="407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history of VTE has been shown to have additional value in predicting risk of future events, even in those with Factor V Leiden.</a:t>
            </a:r>
          </a:p>
          <a:p>
            <a:endParaRPr lang="en-US" dirty="0">
              <a:ea typeface="Calibri"/>
              <a:cs typeface="Calibri"/>
            </a:endParaRPr>
          </a:p>
          <a:p>
            <a:r>
              <a:rPr lang="en-US">
                <a:ea typeface="Calibri"/>
                <a:cs typeface="Calibri"/>
              </a:rPr>
              <a:t>Bullet point #2 </a:t>
            </a:r>
            <a:r>
              <a:rPr lang="en-US"/>
              <a:t>implies that family history of VTE is more contributory to incidence of VTE among FVL-positive individuals than simply having the FVL variant</a:t>
            </a:r>
            <a:endParaRPr lang="en-US" dirty="0">
              <a:ea typeface="Calibri"/>
              <a:cs typeface="Calibri"/>
            </a:endParaRPr>
          </a:p>
          <a:p>
            <a:endParaRPr lang="en-US" dirty="0">
              <a:ea typeface="Calibri"/>
              <a:cs typeface="Calibri"/>
            </a:endParaRPr>
          </a:p>
          <a:p>
            <a:r>
              <a:rPr lang="en-US" dirty="0">
                <a:ea typeface="Calibri"/>
                <a:cs typeface="Calibri"/>
              </a:rPr>
              <a:t>Bullet point #3: </a:t>
            </a:r>
            <a:r>
              <a:rPr lang="en-US" dirty="0">
                <a:solidFill>
                  <a:srgbClr val="000000"/>
                </a:solidFill>
              </a:rPr>
              <a:t>Family history of VTE is p</a:t>
            </a:r>
            <a:r>
              <a:rPr lang="en-US" dirty="0"/>
              <a:t>otentially a more important risk factor than family history of Factor V Leiden itself. This potentially suggests the presence of </a:t>
            </a:r>
            <a:r>
              <a:rPr lang="en-US"/>
              <a:t>unknown genetic risk factors for VTE. </a:t>
            </a:r>
            <a:endParaRPr lang="en-US">
              <a:ea typeface="Calibri" panose="020F0502020204030204"/>
              <a:cs typeface="Calibri" panose="020F0502020204030204"/>
            </a:endParaRPr>
          </a:p>
          <a:p>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22</a:t>
            </a:fld>
            <a:endParaRPr lang="en-US"/>
          </a:p>
        </p:txBody>
      </p:sp>
    </p:spTree>
    <p:extLst>
      <p:ext uri="{BB962C8B-B14F-4D97-AF65-F5344CB8AC3E}">
        <p14:creationId xmlns:p14="http://schemas.microsoft.com/office/powerpoint/2010/main" val="203438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have no conflicts of interest to disclose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a:t>
            </a:fld>
            <a:endParaRPr lang="en-US"/>
          </a:p>
        </p:txBody>
      </p:sp>
    </p:spTree>
    <p:extLst>
      <p:ext uri="{BB962C8B-B14F-4D97-AF65-F5344CB8AC3E}">
        <p14:creationId xmlns:p14="http://schemas.microsoft.com/office/powerpoint/2010/main" val="333377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Sub-bullet point #2: </a:t>
            </a:r>
            <a:r>
              <a:rPr lang="en-US" dirty="0"/>
              <a:t>FVL heterozygosity and Factor II (previously prothrombin) mutation are the most prevalent inherited </a:t>
            </a:r>
            <a:r>
              <a:rPr lang="en-US" dirty="0" err="1"/>
              <a:t>thrombophilias</a:t>
            </a:r>
            <a:r>
              <a:rPr lang="en-US" dirty="0"/>
              <a:t> and associated with the lowest VTE risk. Given the frequencies of both variants, ~1 in 1000 individuals are estimated to be double heterozygous, conferring a comparable amount of VTE risk as those homozygous for FVL</a:t>
            </a:r>
            <a:endParaRPr lang="en-US" dirty="0">
              <a:ea typeface="Calibri"/>
              <a:cs typeface="Calibri"/>
            </a:endParaRPr>
          </a:p>
          <a:p>
            <a:endParaRPr lang="en-US" dirty="0">
              <a:ea typeface="Calibri"/>
              <a:cs typeface="Calibri"/>
            </a:endParaRPr>
          </a:p>
          <a:p>
            <a:r>
              <a:rPr lang="en-US" dirty="0">
                <a:ea typeface="Calibri"/>
                <a:cs typeface="Calibri"/>
              </a:rPr>
              <a:t>Summary: the general consensus is that screening asymptomatic relatives of Factor V Leiden heterozygotes is not appropriate. </a:t>
            </a:r>
            <a:endParaRPr lang="en-US">
              <a:ea typeface="Calibri"/>
              <a:cs typeface="Calibri"/>
            </a:endParaRPr>
          </a:p>
          <a:p>
            <a:r>
              <a:rPr lang="en-US" dirty="0">
                <a:ea typeface="Calibri"/>
                <a:cs typeface="Calibri"/>
              </a:rPr>
              <a:t>There is a small risk that you might miss a double heterozygote, but this doesn't change the current recommendation. </a:t>
            </a:r>
            <a:endParaRPr lang="en-US">
              <a:ea typeface="Calibri"/>
              <a:cs typeface="Calibri"/>
            </a:endParaRPr>
          </a:p>
          <a:p>
            <a:r>
              <a:rPr lang="en-US" dirty="0">
                <a:ea typeface="Calibri"/>
                <a:cs typeface="Calibri"/>
              </a:rPr>
              <a:t>However, if there is known homozygosity for Factor V Leiden or another high-risk thrombophilia in the family, then screening asymptomatic relatives is indicated. </a:t>
            </a:r>
            <a:endParaRPr lang="en-US">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23</a:t>
            </a:fld>
            <a:endParaRPr lang="en-US"/>
          </a:p>
        </p:txBody>
      </p:sp>
    </p:spTree>
    <p:extLst>
      <p:ext uri="{BB962C8B-B14F-4D97-AF65-F5344CB8AC3E}">
        <p14:creationId xmlns:p14="http://schemas.microsoft.com/office/powerpoint/2010/main" val="118197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Before we dive into the recommendations for primary thromboprophylaxis, let's go over the main goals of testing for inherited thrombophilia after a VTE event.</a:t>
            </a:r>
          </a:p>
          <a:p>
            <a:endParaRPr lang="en-US" dirty="0">
              <a:ea typeface="Calibri"/>
              <a:cs typeface="Calibri"/>
            </a:endParaRPr>
          </a:p>
          <a:p>
            <a:r>
              <a:rPr lang="en-US">
                <a:ea typeface="Calibri"/>
                <a:cs typeface="Calibri"/>
              </a:rPr>
              <a:t>After bullet point #2: Only certain circumstances (such as knowledge of high-risk genotypes) will affect clinical management. This supports the argument that screening asymptomatic individuals has limited clinical utility in the setting of low-risk thrombophilia such as Factor V Leiden heterozygosity, because clinical management would not be affected until after their first VTE event, and they would be tested at that time.</a:t>
            </a:r>
          </a:p>
          <a:p>
            <a:endParaRPr lang="en-US" dirty="0">
              <a:ea typeface="Calibri"/>
              <a:cs typeface="Calibri"/>
            </a:endParaRPr>
          </a:p>
          <a:p>
            <a:r>
              <a:rPr lang="en-US" dirty="0">
                <a:ea typeface="Calibri"/>
                <a:cs typeface="Calibri"/>
              </a:rPr>
              <a:t>After bullet point #3: </a:t>
            </a:r>
            <a:r>
              <a:rPr lang="en-US" dirty="0"/>
              <a:t>Some studies have demonstrated no increased risk of recurrence after the first VTE event for FVL heterozygotes, while others have demonstrated a modest increase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24</a:t>
            </a:fld>
            <a:endParaRPr lang="en-US"/>
          </a:p>
        </p:txBody>
      </p:sp>
    </p:spTree>
    <p:extLst>
      <p:ext uri="{BB962C8B-B14F-4D97-AF65-F5344CB8AC3E}">
        <p14:creationId xmlns:p14="http://schemas.microsoft.com/office/powerpoint/2010/main" val="3689122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Recommendations for secondary thromboprophylaxis are beyond the scope of this lecture</a:t>
            </a:r>
          </a:p>
        </p:txBody>
      </p:sp>
      <p:sp>
        <p:nvSpPr>
          <p:cNvPr id="4" name="Slide Number Placeholder 3"/>
          <p:cNvSpPr>
            <a:spLocks noGrp="1"/>
          </p:cNvSpPr>
          <p:nvPr>
            <p:ph type="sldNum" sz="quarter" idx="5"/>
          </p:nvPr>
        </p:nvSpPr>
        <p:spPr/>
        <p:txBody>
          <a:bodyPr/>
          <a:lstStyle/>
          <a:p>
            <a:fld id="{95FC76AE-BEA2-6145-91A2-789F6FB21AA0}" type="slidenum">
              <a:rPr lang="en-US" smtClean="0"/>
              <a:t>25</a:t>
            </a:fld>
            <a:endParaRPr lang="en-US"/>
          </a:p>
        </p:txBody>
      </p:sp>
    </p:spTree>
    <p:extLst>
      <p:ext uri="{BB962C8B-B14F-4D97-AF65-F5344CB8AC3E}">
        <p14:creationId xmlns:p14="http://schemas.microsoft.com/office/powerpoint/2010/main" val="144623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0"/>
              </a:spcBef>
            </a:pPr>
            <a:r>
              <a:rPr lang="en-US" dirty="0"/>
              <a:t>There is significant practice variation and limited data </a:t>
            </a:r>
            <a:r>
              <a:rPr lang="en-US"/>
              <a:t>for or against thromboprophylaxis in pregnant patients with inherited thrombophilia and no personal history of VTE. Much of the evidence is contradictory.</a:t>
            </a:r>
            <a:endParaRPr lang="en-US">
              <a:ea typeface="Calibri"/>
              <a:cs typeface="Calibri"/>
            </a:endParaRPr>
          </a:p>
          <a:p>
            <a:pPr>
              <a:spcBef>
                <a:spcPts val="2500"/>
              </a:spcBef>
            </a:pPr>
            <a:r>
              <a:rPr lang="en-US">
                <a:solidFill>
                  <a:srgbClr val="000000"/>
                </a:solidFill>
                <a:ea typeface="Calibri"/>
                <a:cs typeface="Calibri"/>
              </a:rPr>
              <a:t>In 2013, guidelines strongly recommended both...</a:t>
            </a:r>
            <a:endParaRPr lang="en-US" dirty="0">
              <a:solidFill>
                <a:srgbClr val="000000"/>
              </a:solidFill>
              <a:ea typeface="Calibri"/>
              <a:cs typeface="Calibri"/>
            </a:endParaRPr>
          </a:p>
          <a:p>
            <a:pPr>
              <a:spcBef>
                <a:spcPts val="2500"/>
              </a:spcBef>
            </a:pPr>
            <a:endParaRPr lang="en-US" dirty="0">
              <a:solidFill>
                <a:srgbClr val="562D80"/>
              </a:solidFill>
              <a:ea typeface="Calibri"/>
              <a:cs typeface="Calibri"/>
            </a:endParaRPr>
          </a:p>
          <a:p>
            <a:r>
              <a:rPr lang="en-US">
                <a:ea typeface="Calibri"/>
                <a:cs typeface="Calibri"/>
              </a:rPr>
              <a:t>End: ideally, OB providers would conduct a genotype-based individualized risk assessment for pregnant patients and engage in shared decision making about LMWH prophylaxis based on level of risk</a:t>
            </a:r>
          </a:p>
        </p:txBody>
      </p:sp>
      <p:sp>
        <p:nvSpPr>
          <p:cNvPr id="4" name="Slide Number Placeholder 3"/>
          <p:cNvSpPr>
            <a:spLocks noGrp="1"/>
          </p:cNvSpPr>
          <p:nvPr>
            <p:ph type="sldNum" sz="quarter" idx="5"/>
          </p:nvPr>
        </p:nvSpPr>
        <p:spPr/>
        <p:txBody>
          <a:bodyPr/>
          <a:lstStyle/>
          <a:p>
            <a:fld id="{95FC76AE-BEA2-6145-91A2-789F6FB21AA0}" type="slidenum">
              <a:rPr lang="en-US" smtClean="0"/>
              <a:t>26</a:t>
            </a:fld>
            <a:endParaRPr lang="en-US"/>
          </a:p>
        </p:txBody>
      </p:sp>
    </p:spTree>
    <p:extLst>
      <p:ext uri="{BB962C8B-B14F-4D97-AF65-F5344CB8AC3E}">
        <p14:creationId xmlns:p14="http://schemas.microsoft.com/office/powerpoint/2010/main" val="407669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Current research has focused on the clinical utility of screening for inherited thrombophilia in symptomatic individuals, while asymptomatic individuals make up 12-16% of those who are tested for FVL.</a:t>
            </a:r>
          </a:p>
          <a:p>
            <a:pPr marL="228600" indent="-228600">
              <a:buAutoNum type="arabicPeriod"/>
            </a:pPr>
            <a:r>
              <a:rPr lang="en-US"/>
              <a:t>Universal screening for FVL is not recommended – including prior to pregnancy and initiation of COCs/HRT</a:t>
            </a:r>
            <a:endParaRPr lang="en-US" dirty="0">
              <a:ea typeface="Calibri"/>
              <a:cs typeface="Calibri"/>
            </a:endParaRPr>
          </a:p>
          <a:p>
            <a:pPr marL="228600" indent="-228600">
              <a:buAutoNum type="arabicPeriod"/>
            </a:pPr>
            <a:r>
              <a:rPr lang="en-US">
                <a:solidFill>
                  <a:srgbClr val="000000"/>
                </a:solidFill>
                <a:ea typeface="Calibri"/>
                <a:cs typeface="Calibri"/>
              </a:rPr>
              <a:t>There is </a:t>
            </a:r>
            <a:r>
              <a:rPr lang="en-US">
                <a:solidFill>
                  <a:srgbClr val="000000"/>
                </a:solidFill>
              </a:rPr>
              <a:t>w</a:t>
            </a:r>
            <a:r>
              <a:rPr lang="en-US"/>
              <a:t>idespread support for targeted screening of those at higher risk based on family history of VTE and presence of high-risk thrombophilia in 1st degree family members</a:t>
            </a:r>
            <a:endParaRPr lang="en-US" dirty="0">
              <a:ea typeface="Calibri"/>
              <a:cs typeface="Calibri"/>
            </a:endParaRPr>
          </a:p>
          <a:p>
            <a:pPr marL="228600" indent="-228600">
              <a:buAutoNum type="arabicPeriod"/>
            </a:pPr>
            <a:endParaRPr lang="en-US" dirty="0">
              <a:solidFill>
                <a:srgbClr val="562D80"/>
              </a:solidFill>
              <a:ea typeface="Calibri"/>
              <a:cs typeface="Calibri"/>
            </a:endParaRPr>
          </a:p>
          <a:p>
            <a:endParaRPr lang="en-US" dirty="0">
              <a:solidFill>
                <a:srgbClr val="562D80"/>
              </a:solidFill>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27</a:t>
            </a:fld>
            <a:endParaRPr lang="en-US"/>
          </a:p>
        </p:txBody>
      </p:sp>
    </p:spTree>
    <p:extLst>
      <p:ext uri="{BB962C8B-B14F-4D97-AF65-F5344CB8AC3E}">
        <p14:creationId xmlns:p14="http://schemas.microsoft.com/office/powerpoint/2010/main" val="70706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 chose to research Factor V for my capstone project because it runs on my mom's side of my family. I was diagnosed when I was 16 after my aunt had a DVT that turned into a PE, which led to my mom getting tested and then my </a:t>
            </a:r>
            <a:r>
              <a:rPr lang="en-US">
                <a:ea typeface="Calibri"/>
                <a:cs typeface="Calibri"/>
              </a:rPr>
              <a:t>pediatrician</a:t>
            </a:r>
            <a:r>
              <a:rPr lang="en-US" dirty="0">
                <a:ea typeface="Calibri"/>
                <a:cs typeface="Calibri"/>
              </a:rPr>
              <a:t> recommending that I get tested as well. </a:t>
            </a:r>
          </a:p>
        </p:txBody>
      </p:sp>
      <p:sp>
        <p:nvSpPr>
          <p:cNvPr id="4" name="Slide Number Placeholder 3"/>
          <p:cNvSpPr>
            <a:spLocks noGrp="1"/>
          </p:cNvSpPr>
          <p:nvPr>
            <p:ph type="sldNum" sz="quarter" idx="5"/>
          </p:nvPr>
        </p:nvSpPr>
        <p:spPr/>
        <p:txBody>
          <a:bodyPr/>
          <a:lstStyle/>
          <a:p>
            <a:fld id="{95FC76AE-BEA2-6145-91A2-789F6FB21AA0}" type="slidenum">
              <a:rPr lang="en-US" smtClean="0"/>
              <a:t>3</a:t>
            </a:fld>
            <a:endParaRPr lang="en-US"/>
          </a:p>
        </p:txBody>
      </p:sp>
    </p:spTree>
    <p:extLst>
      <p:ext uri="{BB962C8B-B14F-4D97-AF65-F5344CB8AC3E}">
        <p14:creationId xmlns:p14="http://schemas.microsoft.com/office/powerpoint/2010/main" val="264566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F5 gene encodes the Factor V protein in the coagulation cascade</a:t>
            </a:r>
            <a:endParaRPr lang="en-US" dirty="0">
              <a:ea typeface="Calibri"/>
              <a:cs typeface="Calibri"/>
            </a:endParaRPr>
          </a:p>
          <a:p>
            <a:r>
              <a:rPr lang="en-US">
                <a:ea typeface="Calibri"/>
                <a:cs typeface="Calibri"/>
              </a:rPr>
              <a:t>Activated Protein C = a natural anticoagulant</a:t>
            </a:r>
            <a:endParaRPr lang="en-US" dirty="0">
              <a:ea typeface="Calibri"/>
              <a:cs typeface="Calibri"/>
            </a:endParaRPr>
          </a:p>
          <a:p>
            <a:r>
              <a:rPr lang="en-US" dirty="0">
                <a:ea typeface="Calibri"/>
                <a:cs typeface="Calibri"/>
              </a:rPr>
              <a:t>Estimated homozygous factor v </a:t>
            </a:r>
            <a:r>
              <a:rPr lang="en-US" dirty="0" err="1">
                <a:ea typeface="Calibri"/>
                <a:cs typeface="Calibri"/>
              </a:rPr>
              <a:t>leiden</a:t>
            </a:r>
            <a:r>
              <a:rPr lang="en-US" dirty="0">
                <a:ea typeface="Calibri"/>
                <a:cs typeface="Calibri"/>
              </a:rPr>
              <a:t> prevalence is 0.065% in non-Hispanic whites in the U.S.</a:t>
            </a:r>
          </a:p>
          <a:p>
            <a:endParaRPr lang="en-US" dirty="0">
              <a:ea typeface="Calibri"/>
              <a:cs typeface="Calibri"/>
            </a:endParaRPr>
          </a:p>
          <a:p>
            <a:r>
              <a:rPr lang="en-US" dirty="0">
                <a:ea typeface="Calibri"/>
                <a:cs typeface="Calibri"/>
              </a:rPr>
              <a:t>End: I want to note that there are many other manifestations of inherited </a:t>
            </a:r>
            <a:r>
              <a:rPr lang="en-US" dirty="0" err="1">
                <a:ea typeface="Calibri"/>
                <a:cs typeface="Calibri"/>
              </a:rPr>
              <a:t>thrombophilias</a:t>
            </a:r>
            <a:r>
              <a:rPr lang="en-US" dirty="0">
                <a:ea typeface="Calibri"/>
                <a:cs typeface="Calibri"/>
              </a:rPr>
              <a:t> such as Factor V Leiden, however for the purposes of this presentation we are going to solely focus on VTE</a:t>
            </a:r>
            <a:endParaRPr lang="en-US" dirty="0"/>
          </a:p>
        </p:txBody>
      </p:sp>
      <p:sp>
        <p:nvSpPr>
          <p:cNvPr id="4" name="Slide Number Placeholder 3"/>
          <p:cNvSpPr>
            <a:spLocks noGrp="1"/>
          </p:cNvSpPr>
          <p:nvPr>
            <p:ph type="sldNum" sz="quarter" idx="5"/>
          </p:nvPr>
        </p:nvSpPr>
        <p:spPr/>
        <p:txBody>
          <a:bodyPr/>
          <a:lstStyle/>
          <a:p>
            <a:fld id="{95FC76AE-BEA2-6145-91A2-789F6FB21AA0}" type="slidenum">
              <a:rPr lang="en-US" smtClean="0"/>
              <a:t>5</a:t>
            </a:fld>
            <a:endParaRPr lang="en-US"/>
          </a:p>
        </p:txBody>
      </p:sp>
    </p:spTree>
    <p:extLst>
      <p:ext uri="{BB962C8B-B14F-4D97-AF65-F5344CB8AC3E}">
        <p14:creationId xmlns:p14="http://schemas.microsoft.com/office/powerpoint/2010/main" val="273220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just a quick note on a point of confusion that I have seen come up in a family medicine clinic...</a:t>
            </a:r>
          </a:p>
          <a:p>
            <a:r>
              <a:rPr lang="en-US" dirty="0">
                <a:ea typeface="Calibri"/>
                <a:cs typeface="Calibri"/>
              </a:rPr>
              <a:t>End: So, a good reminder, don't mistakenly select Factor V Deficiency as your ICD-10 code in your EMR when searching for Factor V Leiden!</a:t>
            </a:r>
          </a:p>
        </p:txBody>
      </p:sp>
      <p:sp>
        <p:nvSpPr>
          <p:cNvPr id="4" name="Slide Number Placeholder 3"/>
          <p:cNvSpPr>
            <a:spLocks noGrp="1"/>
          </p:cNvSpPr>
          <p:nvPr>
            <p:ph type="sldNum" sz="quarter" idx="5"/>
          </p:nvPr>
        </p:nvSpPr>
        <p:spPr/>
        <p:txBody>
          <a:bodyPr/>
          <a:lstStyle/>
          <a:p>
            <a:fld id="{95FC76AE-BEA2-6145-91A2-789F6FB21AA0}" type="slidenum">
              <a:rPr lang="en-US" smtClean="0"/>
              <a:t>6</a:t>
            </a:fld>
            <a:endParaRPr lang="en-US"/>
          </a:p>
        </p:txBody>
      </p:sp>
    </p:spTree>
    <p:extLst>
      <p:ext uri="{BB962C8B-B14F-4D97-AF65-F5344CB8AC3E}">
        <p14:creationId xmlns:p14="http://schemas.microsoft.com/office/powerpoint/2010/main" val="85042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7</a:t>
            </a:fld>
            <a:endParaRPr lang="en-US"/>
          </a:p>
        </p:txBody>
      </p:sp>
    </p:spTree>
    <p:extLst>
      <p:ext uri="{BB962C8B-B14F-4D97-AF65-F5344CB8AC3E}">
        <p14:creationId xmlns:p14="http://schemas.microsoft.com/office/powerpoint/2010/main" val="373198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Let's review the basics of thrombosis. </a:t>
            </a:r>
          </a:p>
          <a:p>
            <a:r>
              <a:rPr lang="en-US">
                <a:ea typeface="Calibri"/>
                <a:cs typeface="Calibri"/>
              </a:rPr>
              <a:t>Risk factors for VTE will fall into 1 of 3 categories: hypercoagulability, endothelial injury, and venous stasis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9</a:t>
            </a:fld>
            <a:endParaRPr lang="en-US"/>
          </a:p>
        </p:txBody>
      </p:sp>
    </p:spTree>
    <p:extLst>
      <p:ext uri="{BB962C8B-B14F-4D97-AF65-F5344CB8AC3E}">
        <p14:creationId xmlns:p14="http://schemas.microsoft.com/office/powerpoint/2010/main" val="186126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10</a:t>
            </a:fld>
            <a:endParaRPr lang="en-US"/>
          </a:p>
        </p:txBody>
      </p:sp>
    </p:spTree>
    <p:extLst>
      <p:ext uri="{BB962C8B-B14F-4D97-AF65-F5344CB8AC3E}">
        <p14:creationId xmlns:p14="http://schemas.microsoft.com/office/powerpoint/2010/main" val="365090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Point to make: When we talk about Factor V Leiden, we commonly discuss how it affects female patients. Don't confuse this for an increased prevalence in women. </a:t>
            </a:r>
          </a:p>
          <a:p>
            <a:r>
              <a:rPr lang="en-US">
                <a:ea typeface="Calibri"/>
                <a:cs typeface="Calibri"/>
              </a:rPr>
              <a:t>Autosomal dominant inheritance pattern!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5FC76AE-BEA2-6145-91A2-789F6FB21AA0}" type="slidenum">
              <a:rPr lang="en-US" smtClean="0"/>
              <a:t>12</a:t>
            </a:fld>
            <a:endParaRPr lang="en-US"/>
          </a:p>
        </p:txBody>
      </p:sp>
    </p:spTree>
    <p:extLst>
      <p:ext uri="{BB962C8B-B14F-4D97-AF65-F5344CB8AC3E}">
        <p14:creationId xmlns:p14="http://schemas.microsoft.com/office/powerpoint/2010/main" val="2930523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02B771-1831-5742-8032-3CE33A971D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52D6A0-C2D6-E349-AC54-BD48EE6508A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a:solidFill>
                  <a:schemeClr val="bg1"/>
                </a:solidFill>
              </a:defRPr>
            </a:lvl1pPr>
          </a:lstStyle>
          <a:p>
            <a:r>
              <a:rPr lang="en-US"/>
              <a:t>ADD PRESENTATION TITLE HERE</a:t>
            </a:r>
          </a:p>
        </p:txBody>
      </p:sp>
      <p:sp>
        <p:nvSpPr>
          <p:cNvPr id="3" name="Subtitle 2">
            <a:extLst>
              <a:ext uri="{FF2B5EF4-FFF2-40B4-BE49-F238E27FC236}">
                <a16:creationId xmlns:a16="http://schemas.microsoft.com/office/drawing/2014/main" id="{6705FEA6-D7EF-1C4E-B9E7-4F8D6C78A1F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and/or additional information</a:t>
            </a:r>
          </a:p>
        </p:txBody>
      </p:sp>
      <p:pic>
        <p:nvPicPr>
          <p:cNvPr id="7" name="Picture 6" descr="Des Moines University">
            <a:extLst>
              <a:ext uri="{FF2B5EF4-FFF2-40B4-BE49-F238E27FC236}">
                <a16:creationId xmlns:a16="http://schemas.microsoft.com/office/drawing/2014/main" id="{3C7EF946-DAD0-8041-B1D0-2DC368C76D6E}"/>
              </a:ext>
            </a:extLst>
          </p:cNvPr>
          <p:cNvPicPr>
            <a:picLocks noChangeAspect="1"/>
          </p:cNvPicPr>
          <p:nvPr userDrawn="1"/>
        </p:nvPicPr>
        <p:blipFill>
          <a:blip r:embed="rId3"/>
          <a:stretch>
            <a:fillRect/>
          </a:stretch>
        </p:blipFill>
        <p:spPr>
          <a:xfrm>
            <a:off x="4373697" y="5427954"/>
            <a:ext cx="3387551" cy="688096"/>
          </a:xfrm>
          <a:prstGeom prst="rect">
            <a:avLst/>
          </a:prstGeom>
        </p:spPr>
      </p:pic>
    </p:spTree>
    <p:extLst>
      <p:ext uri="{BB962C8B-B14F-4D97-AF65-F5344CB8AC3E}">
        <p14:creationId xmlns:p14="http://schemas.microsoft.com/office/powerpoint/2010/main" val="187168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3063AA-0B10-A744-9586-5E8240DCAF85}"/>
              </a:ext>
            </a:extLst>
          </p:cNvPr>
          <p:cNvPicPr>
            <a:picLocks noChangeAspect="1"/>
          </p:cNvPicPr>
          <p:nvPr userDrawn="1"/>
        </p:nvPicPr>
        <p:blipFill rotWithShape="1">
          <a:blip r:embed="rId2"/>
          <a:srcRect t="88125"/>
          <a:stretch/>
        </p:blipFill>
        <p:spPr>
          <a:xfrm>
            <a:off x="0" y="6043612"/>
            <a:ext cx="12192000" cy="814388"/>
          </a:xfrm>
          <a:prstGeom prst="rect">
            <a:avLst/>
          </a:prstGeom>
        </p:spPr>
      </p:pic>
      <p:pic>
        <p:nvPicPr>
          <p:cNvPr id="9" name="Picture 8">
            <a:extLst>
              <a:ext uri="{FF2B5EF4-FFF2-40B4-BE49-F238E27FC236}">
                <a16:creationId xmlns:a16="http://schemas.microsoft.com/office/drawing/2014/main" id="{1B88B607-FD16-1345-8CF9-41297DD09585}"/>
              </a:ext>
            </a:extLst>
          </p:cNvPr>
          <p:cNvPicPr>
            <a:picLocks noChangeAspect="1"/>
          </p:cNvPicPr>
          <p:nvPr userDrawn="1"/>
        </p:nvPicPr>
        <p:blipFill rotWithShape="1">
          <a:blip r:embed="rId3"/>
          <a:srcRect r="34337"/>
          <a:stretch/>
        </p:blipFill>
        <p:spPr>
          <a:xfrm>
            <a:off x="0" y="1"/>
            <a:ext cx="7055005" cy="6043612"/>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838200" y="1825625"/>
            <a:ext cx="5181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690C2-3E8C-6C40-BA0E-6B495F5F7322}"/>
              </a:ext>
            </a:extLst>
          </p:cNvPr>
          <p:cNvSpPr>
            <a:spLocks noGrp="1"/>
          </p:cNvSpPr>
          <p:nvPr>
            <p:ph sz="half" idx="2" hasCustomPrompt="1"/>
          </p:nvPr>
        </p:nvSpPr>
        <p:spPr>
          <a:xfrm>
            <a:off x="7415561" y="1825625"/>
            <a:ext cx="4415883"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8F58DB0-408C-C546-ACFB-2BF640A4147A}"/>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50D0143-5382-2242-A75D-7440C2EF3AB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4" name="Slide Number Placeholder 8">
            <a:extLst>
              <a:ext uri="{FF2B5EF4-FFF2-40B4-BE49-F238E27FC236}">
                <a16:creationId xmlns:a16="http://schemas.microsoft.com/office/drawing/2014/main" id="{7D1CC626-04B2-C54B-A2E9-0C50EBD76BE2}"/>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4148F871-E2D3-ADC5-3BD7-17C7F408C3D7}"/>
              </a:ext>
            </a:extLst>
          </p:cNvPr>
          <p:cNvPicPr>
            <a:picLocks noChangeAspect="1"/>
          </p:cNvPicPr>
          <p:nvPr userDrawn="1"/>
        </p:nvPicPr>
        <p:blipFill>
          <a:blip r:embed="rId4"/>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94410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05B047-1DC1-E04B-A133-4C9ADBF2E241}"/>
              </a:ext>
            </a:extLst>
          </p:cNvPr>
          <p:cNvPicPr>
            <a:picLocks noChangeAspect="1"/>
          </p:cNvPicPr>
          <p:nvPr userDrawn="1"/>
        </p:nvPicPr>
        <p:blipFill rotWithShape="1">
          <a:blip r:embed="rId2"/>
          <a:srcRect t="88125"/>
          <a:stretch/>
        </p:blipFill>
        <p:spPr>
          <a:xfrm>
            <a:off x="0" y="6043612"/>
            <a:ext cx="12192000" cy="814388"/>
          </a:xfrm>
          <a:prstGeom prst="rect">
            <a:avLst/>
          </a:prstGeom>
        </p:spPr>
      </p:pic>
      <p:pic>
        <p:nvPicPr>
          <p:cNvPr id="9" name="Picture 8">
            <a:extLst>
              <a:ext uri="{FF2B5EF4-FFF2-40B4-BE49-F238E27FC236}">
                <a16:creationId xmlns:a16="http://schemas.microsoft.com/office/drawing/2014/main" id="{1B88B607-FD16-1345-8CF9-41297DD09585}"/>
              </a:ext>
            </a:extLst>
          </p:cNvPr>
          <p:cNvPicPr>
            <a:picLocks noChangeAspect="1"/>
          </p:cNvPicPr>
          <p:nvPr userDrawn="1"/>
        </p:nvPicPr>
        <p:blipFill rotWithShape="1">
          <a:blip r:embed="rId3"/>
          <a:srcRect r="34271"/>
          <a:stretch/>
        </p:blipFill>
        <p:spPr>
          <a:xfrm rot="10800000">
            <a:off x="5129938" y="-2"/>
            <a:ext cx="7062061" cy="6043613"/>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7391400" y="1825625"/>
            <a:ext cx="4408714"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690C2-3E8C-6C40-BA0E-6B495F5F7322}"/>
              </a:ext>
            </a:extLst>
          </p:cNvPr>
          <p:cNvSpPr>
            <a:spLocks noGrp="1"/>
          </p:cNvSpPr>
          <p:nvPr>
            <p:ph sz="half" idx="2" hasCustomPrompt="1"/>
          </p:nvPr>
        </p:nvSpPr>
        <p:spPr>
          <a:xfrm>
            <a:off x="838200" y="1825625"/>
            <a:ext cx="4415883"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458BF8F-6521-9B4E-93B9-1CA52602371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CE36E91-B3FA-864D-9106-17EC211590E0}"/>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4" name="Slide Number Placeholder 8">
            <a:extLst>
              <a:ext uri="{FF2B5EF4-FFF2-40B4-BE49-F238E27FC236}">
                <a16:creationId xmlns:a16="http://schemas.microsoft.com/office/drawing/2014/main" id="{E70C446C-04C6-8049-8343-E833F3141671}"/>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CEBEF5E-5F1A-7A10-09C0-9EB6DA8534D0}"/>
              </a:ext>
            </a:extLst>
          </p:cNvPr>
          <p:cNvPicPr>
            <a:picLocks noChangeAspect="1"/>
          </p:cNvPicPr>
          <p:nvPr userDrawn="1"/>
        </p:nvPicPr>
        <p:blipFill>
          <a:blip r:embed="rId4"/>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53740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6BE3C8-FE97-2840-BA1C-FA4B1E10C14C}"/>
              </a:ext>
            </a:extLst>
          </p:cNvPr>
          <p:cNvPicPr>
            <a:picLocks noChangeAspect="1"/>
          </p:cNvPicPr>
          <p:nvPr userDrawn="1"/>
        </p:nvPicPr>
        <p:blipFill rotWithShape="1">
          <a:blip r:embed="rId2"/>
          <a:srcRect t="88125"/>
          <a:stretch/>
        </p:blipFill>
        <p:spPr>
          <a:xfrm>
            <a:off x="0" y="6043612"/>
            <a:ext cx="12192000" cy="814388"/>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838200" y="1889125"/>
            <a:ext cx="4724400" cy="4154487"/>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83503A0-E1AE-3545-BB55-938203158DD3}"/>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8EB65C0-C6E8-A647-9835-150587431E91}"/>
              </a:ext>
            </a:extLst>
          </p:cNvPr>
          <p:cNvSpPr>
            <a:spLocks noGrp="1"/>
          </p:cNvSpPr>
          <p:nvPr>
            <p:ph type="title" hasCustomPrompt="1"/>
          </p:nvPr>
        </p:nvSpPr>
        <p:spPr>
          <a:xfrm>
            <a:off x="839788" y="365126"/>
            <a:ext cx="4722812" cy="1028246"/>
          </a:xfrm>
          <a:prstGeom prst="rect">
            <a:avLst/>
          </a:prstGeom>
        </p:spPr>
        <p:txBody>
          <a:bodyPr/>
          <a:lstStyle>
            <a:lvl1pPr>
              <a:defRPr>
                <a:solidFill>
                  <a:srgbClr val="562D80"/>
                </a:solidFill>
              </a:defRPr>
            </a:lvl1pPr>
          </a:lstStyle>
          <a:p>
            <a:r>
              <a:rPr lang="en-US"/>
              <a:t>TITLE</a:t>
            </a:r>
          </a:p>
        </p:txBody>
      </p:sp>
      <p:sp>
        <p:nvSpPr>
          <p:cNvPr id="12" name="Slide Number Placeholder 8">
            <a:extLst>
              <a:ext uri="{FF2B5EF4-FFF2-40B4-BE49-F238E27FC236}">
                <a16:creationId xmlns:a16="http://schemas.microsoft.com/office/drawing/2014/main" id="{2585437C-1545-4C4E-B19F-0F7848E1C806}"/>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EA039AD-0E68-3DF3-EAF1-692EB23D2DD2}"/>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32637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590254-D48A-8E40-8466-E4F443D51FDC}"/>
              </a:ext>
            </a:extLst>
          </p:cNvPr>
          <p:cNvPicPr>
            <a:picLocks noChangeAspect="1"/>
          </p:cNvPicPr>
          <p:nvPr userDrawn="1"/>
        </p:nvPicPr>
        <p:blipFill rotWithShape="1">
          <a:blip r:embed="rId2"/>
          <a:srcRect t="88125"/>
          <a:stretch/>
        </p:blipFill>
        <p:spPr>
          <a:xfrm>
            <a:off x="0" y="6043612"/>
            <a:ext cx="12192000" cy="814388"/>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6691086" y="1889125"/>
            <a:ext cx="4860834" cy="4154487"/>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4CF5F8EB-1452-6D44-990C-E547C39B386D}"/>
              </a:ext>
            </a:extLst>
          </p:cNvPr>
          <p:cNvSpPr/>
          <p:nvPr userDrawn="1"/>
        </p:nvSpPr>
        <p:spPr>
          <a:xfrm>
            <a:off x="6691086" y="336481"/>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057A89-F163-F649-BE9F-6FEF2F6B6F65}"/>
              </a:ext>
            </a:extLst>
          </p:cNvPr>
          <p:cNvSpPr>
            <a:spLocks noGrp="1"/>
          </p:cNvSpPr>
          <p:nvPr>
            <p:ph type="title" hasCustomPrompt="1"/>
          </p:nvPr>
        </p:nvSpPr>
        <p:spPr>
          <a:xfrm>
            <a:off x="6691086" y="365126"/>
            <a:ext cx="4664302" cy="1028246"/>
          </a:xfrm>
          <a:prstGeom prst="rect">
            <a:avLst/>
          </a:prstGeom>
        </p:spPr>
        <p:txBody>
          <a:bodyPr/>
          <a:lstStyle>
            <a:lvl1pPr>
              <a:defRPr>
                <a:solidFill>
                  <a:srgbClr val="562D80"/>
                </a:solidFill>
              </a:defRPr>
            </a:lvl1pPr>
          </a:lstStyle>
          <a:p>
            <a:r>
              <a:rPr lang="en-US"/>
              <a:t>TITLE</a:t>
            </a:r>
          </a:p>
        </p:txBody>
      </p:sp>
      <p:sp>
        <p:nvSpPr>
          <p:cNvPr id="13" name="Slide Number Placeholder 8">
            <a:extLst>
              <a:ext uri="{FF2B5EF4-FFF2-40B4-BE49-F238E27FC236}">
                <a16:creationId xmlns:a16="http://schemas.microsoft.com/office/drawing/2014/main" id="{7538CF56-9E63-CC47-AAC8-75539195B6BC}"/>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89144B3-91E7-240E-0980-8B774F8A7D4B}"/>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33723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descr="Picture Placeholder">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838200" y="1521084"/>
            <a:ext cx="4338737" cy="4104676"/>
          </a:xfrm>
        </p:spPr>
        <p:txBody>
          <a:bodyPr>
            <a:normAutofit/>
          </a:bodyPr>
          <a:lstStyle>
            <a:lvl1pPr marL="0" indent="0">
              <a:buNone/>
              <a:defRPr sz="2000"/>
            </a:lvl1pPr>
          </a:lstStyle>
          <a:p>
            <a:r>
              <a:rPr lang="en-US"/>
              <a:t>PICTURE</a:t>
            </a:r>
          </a:p>
        </p:txBody>
      </p:sp>
      <p:sp>
        <p:nvSpPr>
          <p:cNvPr id="24" name="Text Placeholder 20">
            <a:extLst>
              <a:ext uri="{FF2B5EF4-FFF2-40B4-BE49-F238E27FC236}">
                <a16:creationId xmlns:a16="http://schemas.microsoft.com/office/drawing/2014/main" id="{E1FB371C-1AED-D145-9B23-7D5ADA58F052}"/>
              </a:ext>
            </a:extLst>
          </p:cNvPr>
          <p:cNvSpPr>
            <a:spLocks noGrp="1"/>
          </p:cNvSpPr>
          <p:nvPr>
            <p:ph type="body" sz="quarter" idx="30" hasCustomPrompt="1"/>
          </p:nvPr>
        </p:nvSpPr>
        <p:spPr>
          <a:xfrm>
            <a:off x="5468258" y="2026053"/>
            <a:ext cx="5887130" cy="513948"/>
          </a:xfrm>
        </p:spPr>
        <p:txBody>
          <a:bodyPr>
            <a:normAutofit/>
          </a:bodyPr>
          <a:lstStyle>
            <a:lvl1pPr marL="0" indent="0" algn="l">
              <a:buNone/>
              <a:defRPr sz="2200" b="1" u="none">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5" name="Text Placeholder 20">
            <a:extLst>
              <a:ext uri="{FF2B5EF4-FFF2-40B4-BE49-F238E27FC236}">
                <a16:creationId xmlns:a16="http://schemas.microsoft.com/office/drawing/2014/main" id="{B77574B6-3EEE-3C43-AA0E-8AA36B6A33B8}"/>
              </a:ext>
            </a:extLst>
          </p:cNvPr>
          <p:cNvSpPr>
            <a:spLocks noGrp="1"/>
          </p:cNvSpPr>
          <p:nvPr>
            <p:ph type="body" sz="quarter" idx="31" hasCustomPrompt="1"/>
          </p:nvPr>
        </p:nvSpPr>
        <p:spPr>
          <a:xfrm>
            <a:off x="5468258" y="2540001"/>
            <a:ext cx="5887130" cy="632681"/>
          </a:xfrm>
        </p:spPr>
        <p:txBody>
          <a:bodyPr>
            <a:normAutofit/>
          </a:bodyPr>
          <a:lstStyle>
            <a:lvl1pPr marL="0" indent="0" algn="l">
              <a:buNone/>
              <a:defRPr sz="14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11" name="Text Placeholder 20">
            <a:extLst>
              <a:ext uri="{FF2B5EF4-FFF2-40B4-BE49-F238E27FC236}">
                <a16:creationId xmlns:a16="http://schemas.microsoft.com/office/drawing/2014/main" id="{B1F56624-267C-294A-93F9-D4392486B9E1}"/>
              </a:ext>
            </a:extLst>
          </p:cNvPr>
          <p:cNvSpPr>
            <a:spLocks noGrp="1"/>
          </p:cNvSpPr>
          <p:nvPr>
            <p:ph type="body" sz="quarter" idx="23" hasCustomPrompt="1"/>
          </p:nvPr>
        </p:nvSpPr>
        <p:spPr>
          <a:xfrm>
            <a:off x="5468258" y="3392574"/>
            <a:ext cx="5887130" cy="2233186"/>
          </a:xfrm>
        </p:spPr>
        <p:txBody>
          <a:bodyPr>
            <a:normAutofit/>
          </a:bodyPr>
          <a:lstStyle>
            <a:lvl1pPr marL="0" indent="0" algn="l">
              <a:buNone/>
              <a:defRPr sz="1600" b="0">
                <a:solidFill>
                  <a:schemeClr val="tx1">
                    <a:lumMod val="75000"/>
                    <a:lumOff val="25000"/>
                  </a:schemeClr>
                </a:solidFill>
              </a:defRPr>
            </a:lvl1pPr>
            <a:lvl2pPr marL="457200" indent="0" algn="l">
              <a:buNone/>
              <a:defRPr sz="2000"/>
            </a:lvl2pPr>
            <a:lvl3pPr marL="914400" indent="0" algn="l">
              <a:buNone/>
              <a:defRPr sz="1800"/>
            </a:lvl3pPr>
          </a:lstStyle>
          <a:p>
            <a:pPr lvl="0"/>
            <a:r>
              <a:rPr lang="en-US"/>
              <a:t>Individual’s bio may go here as needed.</a:t>
            </a:r>
          </a:p>
        </p:txBody>
      </p:sp>
      <p:sp>
        <p:nvSpPr>
          <p:cNvPr id="14" name="Title 1">
            <a:extLst>
              <a:ext uri="{FF2B5EF4-FFF2-40B4-BE49-F238E27FC236}">
                <a16:creationId xmlns:a16="http://schemas.microsoft.com/office/drawing/2014/main" id="{5E572FCF-3826-7446-A3A9-0DFAD9F0BC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2" name="Slide Number Placeholder 8">
            <a:extLst>
              <a:ext uri="{FF2B5EF4-FFF2-40B4-BE49-F238E27FC236}">
                <a16:creationId xmlns:a16="http://schemas.microsoft.com/office/drawing/2014/main" id="{6368AD5B-1C5E-9644-BFEA-64443EAB7D11}"/>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EF5E636-CABB-F2B6-52C2-625FF8C41E9E}"/>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75364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954AF7-F88C-AD4C-9060-09F8DAD39B24}"/>
              </a:ext>
            </a:extLst>
          </p:cNvPr>
          <p:cNvSpPr>
            <a:spLocks noGrp="1"/>
          </p:cNvSpPr>
          <p:nvPr>
            <p:ph type="dt" sz="half" idx="10"/>
          </p:nvPr>
        </p:nvSpPr>
        <p:spPr>
          <a:xfrm>
            <a:off x="838200" y="6356350"/>
            <a:ext cx="2743200" cy="365125"/>
          </a:xfrm>
          <a:prstGeom prst="rect">
            <a:avLst/>
          </a:prstGeom>
        </p:spPr>
        <p:txBody>
          <a:bodyPr/>
          <a:lstStyle/>
          <a:p>
            <a:fld id="{34BDFE04-791D-9744-ABB0-6187F0C08649}" type="datetime1">
              <a:rPr lang="en-US" smtClean="0"/>
              <a:t>4/7/2026</a:t>
            </a:fld>
            <a:endParaRPr lang="en-US"/>
          </a:p>
        </p:txBody>
      </p:sp>
      <p:sp>
        <p:nvSpPr>
          <p:cNvPr id="6" name="Slide Number Placeholder 5">
            <a:extLst>
              <a:ext uri="{FF2B5EF4-FFF2-40B4-BE49-F238E27FC236}">
                <a16:creationId xmlns:a16="http://schemas.microsoft.com/office/drawing/2014/main" id="{79F2AD58-63BB-0949-99CF-C988D44C5D87}"/>
              </a:ext>
            </a:extLst>
          </p:cNvPr>
          <p:cNvSpPr>
            <a:spLocks noGrp="1"/>
          </p:cNvSpPr>
          <p:nvPr>
            <p:ph type="sldNum" sz="quarter" idx="12"/>
          </p:nvPr>
        </p:nvSpPr>
        <p:spPr>
          <a:xfrm>
            <a:off x="9199880" y="6356350"/>
            <a:ext cx="2743200" cy="365125"/>
          </a:xfrm>
          <a:prstGeom prst="rect">
            <a:avLst/>
          </a:prstGeom>
        </p:spPr>
        <p:txBody>
          <a:bodyPr/>
          <a:lstStyle/>
          <a:p>
            <a:fld id="{61160B22-FCA6-1B46-932F-ACCEE6985BC2}" type="slidenum">
              <a:rPr lang="en-US" smtClean="0"/>
              <a:t>‹#›</a:t>
            </a:fld>
            <a:endParaRPr lang="en-US"/>
          </a:p>
        </p:txBody>
      </p:sp>
      <p:pic>
        <p:nvPicPr>
          <p:cNvPr id="5" name="Picture 4">
            <a:extLst>
              <a:ext uri="{FF2B5EF4-FFF2-40B4-BE49-F238E27FC236}">
                <a16:creationId xmlns:a16="http://schemas.microsoft.com/office/drawing/2014/main" id="{BE802D46-174C-394C-AEDD-F3410A568DED}"/>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9" name="Rectangle 8">
            <a:extLst>
              <a:ext uri="{FF2B5EF4-FFF2-40B4-BE49-F238E27FC236}">
                <a16:creationId xmlns:a16="http://schemas.microsoft.com/office/drawing/2014/main" id="{6D053A90-8D13-2043-927E-D752068B5754}"/>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4">
            <a:extLst>
              <a:ext uri="{FF2B5EF4-FFF2-40B4-BE49-F238E27FC236}">
                <a16:creationId xmlns:a16="http://schemas.microsoft.com/office/drawing/2014/main" id="{D5921FF1-0C69-6945-99ED-1BF753713A0A}"/>
              </a:ext>
            </a:extLst>
          </p:cNvPr>
          <p:cNvSpPr>
            <a:spLocks noGrp="1"/>
          </p:cNvSpPr>
          <p:nvPr>
            <p:ph type="pic" sz="quarter" idx="13" hasCustomPrompt="1"/>
          </p:nvPr>
        </p:nvSpPr>
        <p:spPr>
          <a:xfrm>
            <a:off x="2413761" y="1814520"/>
            <a:ext cx="2666373" cy="2675824"/>
          </a:xfrm>
        </p:spPr>
        <p:txBody>
          <a:bodyPr/>
          <a:lstStyle>
            <a:lvl1pPr marL="0" indent="0">
              <a:buNone/>
              <a:defRPr/>
            </a:lvl1pPr>
          </a:lstStyle>
          <a:p>
            <a:r>
              <a:rPr lang="en-US"/>
              <a:t>PICTURE</a:t>
            </a:r>
          </a:p>
        </p:txBody>
      </p:sp>
      <p:sp>
        <p:nvSpPr>
          <p:cNvPr id="11" name="Text Placeholder 20">
            <a:extLst>
              <a:ext uri="{FF2B5EF4-FFF2-40B4-BE49-F238E27FC236}">
                <a16:creationId xmlns:a16="http://schemas.microsoft.com/office/drawing/2014/main" id="{E02163B1-543A-4F44-82D9-BE7F3B8A678A}"/>
              </a:ext>
            </a:extLst>
          </p:cNvPr>
          <p:cNvSpPr>
            <a:spLocks noGrp="1"/>
          </p:cNvSpPr>
          <p:nvPr>
            <p:ph type="body" sz="quarter" idx="17" hasCustomPrompt="1"/>
          </p:nvPr>
        </p:nvSpPr>
        <p:spPr>
          <a:xfrm>
            <a:off x="1238878" y="4584700"/>
            <a:ext cx="5016137" cy="368996"/>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12" name="Text Placeholder 20">
            <a:extLst>
              <a:ext uri="{FF2B5EF4-FFF2-40B4-BE49-F238E27FC236}">
                <a16:creationId xmlns:a16="http://schemas.microsoft.com/office/drawing/2014/main" id="{4947A1DF-1E39-D743-A32F-423E8BD2B603}"/>
              </a:ext>
            </a:extLst>
          </p:cNvPr>
          <p:cNvSpPr>
            <a:spLocks noGrp="1"/>
          </p:cNvSpPr>
          <p:nvPr>
            <p:ph type="body" sz="quarter" idx="20" hasCustomPrompt="1"/>
          </p:nvPr>
        </p:nvSpPr>
        <p:spPr>
          <a:xfrm>
            <a:off x="1639558" y="5048052"/>
            <a:ext cx="4214779" cy="876748"/>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16" name="Picture Placeholder 14">
            <a:extLst>
              <a:ext uri="{FF2B5EF4-FFF2-40B4-BE49-F238E27FC236}">
                <a16:creationId xmlns:a16="http://schemas.microsoft.com/office/drawing/2014/main" id="{24FD6913-3C14-3B42-ACB6-A73313B29BB8}"/>
              </a:ext>
            </a:extLst>
          </p:cNvPr>
          <p:cNvSpPr>
            <a:spLocks noGrp="1"/>
          </p:cNvSpPr>
          <p:nvPr>
            <p:ph type="pic" sz="quarter" idx="21" hasCustomPrompt="1"/>
          </p:nvPr>
        </p:nvSpPr>
        <p:spPr>
          <a:xfrm>
            <a:off x="7130904" y="1814520"/>
            <a:ext cx="2666373" cy="2675824"/>
          </a:xfrm>
        </p:spPr>
        <p:txBody>
          <a:bodyPr/>
          <a:lstStyle>
            <a:lvl1pPr marL="0" indent="0">
              <a:buNone/>
              <a:defRPr/>
            </a:lvl1pPr>
          </a:lstStyle>
          <a:p>
            <a:r>
              <a:rPr lang="en-US"/>
              <a:t>PICTURE</a:t>
            </a:r>
          </a:p>
        </p:txBody>
      </p:sp>
      <p:sp>
        <p:nvSpPr>
          <p:cNvPr id="17" name="Text Placeholder 20">
            <a:extLst>
              <a:ext uri="{FF2B5EF4-FFF2-40B4-BE49-F238E27FC236}">
                <a16:creationId xmlns:a16="http://schemas.microsoft.com/office/drawing/2014/main" id="{F2476CB7-E4C9-364A-B77D-90C24324522B}"/>
              </a:ext>
            </a:extLst>
          </p:cNvPr>
          <p:cNvSpPr>
            <a:spLocks noGrp="1"/>
          </p:cNvSpPr>
          <p:nvPr>
            <p:ph type="body" sz="quarter" idx="22" hasCustomPrompt="1"/>
          </p:nvPr>
        </p:nvSpPr>
        <p:spPr>
          <a:xfrm>
            <a:off x="5964746" y="4584700"/>
            <a:ext cx="4998687" cy="368996"/>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18" name="Text Placeholder 20">
            <a:extLst>
              <a:ext uri="{FF2B5EF4-FFF2-40B4-BE49-F238E27FC236}">
                <a16:creationId xmlns:a16="http://schemas.microsoft.com/office/drawing/2014/main" id="{8EC3ACF6-6D92-0D49-9206-AED34F3DAC37}"/>
              </a:ext>
            </a:extLst>
          </p:cNvPr>
          <p:cNvSpPr>
            <a:spLocks noGrp="1"/>
          </p:cNvSpPr>
          <p:nvPr>
            <p:ph type="body" sz="quarter" idx="23" hasCustomPrompt="1"/>
          </p:nvPr>
        </p:nvSpPr>
        <p:spPr>
          <a:xfrm>
            <a:off x="6356701" y="5048052"/>
            <a:ext cx="4214779" cy="876748"/>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14" name="Title 1">
            <a:extLst>
              <a:ext uri="{FF2B5EF4-FFF2-40B4-BE49-F238E27FC236}">
                <a16:creationId xmlns:a16="http://schemas.microsoft.com/office/drawing/2014/main" id="{1A202A69-4625-1844-9D90-9A45CE895352}"/>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9" name="Slide Number Placeholder 8">
            <a:extLst>
              <a:ext uri="{FF2B5EF4-FFF2-40B4-BE49-F238E27FC236}">
                <a16:creationId xmlns:a16="http://schemas.microsoft.com/office/drawing/2014/main" id="{5FBF5331-308B-3E4F-AF58-74AB8BBF783B}"/>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25466E9-BD3B-D933-558C-CB01B586C50E}"/>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249853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954AF7-F88C-AD4C-9060-09F8DAD39B24}"/>
              </a:ext>
            </a:extLst>
          </p:cNvPr>
          <p:cNvSpPr>
            <a:spLocks noGrp="1"/>
          </p:cNvSpPr>
          <p:nvPr>
            <p:ph type="dt" sz="half" idx="10"/>
          </p:nvPr>
        </p:nvSpPr>
        <p:spPr>
          <a:xfrm>
            <a:off x="838200" y="6356350"/>
            <a:ext cx="2743200" cy="365125"/>
          </a:xfrm>
          <a:prstGeom prst="rect">
            <a:avLst/>
          </a:prstGeom>
        </p:spPr>
        <p:txBody>
          <a:bodyPr/>
          <a:lstStyle/>
          <a:p>
            <a:fld id="{34BDFE04-791D-9744-ABB0-6187F0C08649}" type="datetime1">
              <a:rPr lang="en-US" smtClean="0"/>
              <a:t>4/7/2026</a:t>
            </a:fld>
            <a:endParaRPr lang="en-US"/>
          </a:p>
        </p:txBody>
      </p:sp>
      <p:sp>
        <p:nvSpPr>
          <p:cNvPr id="6" name="Slide Number Placeholder 5">
            <a:extLst>
              <a:ext uri="{FF2B5EF4-FFF2-40B4-BE49-F238E27FC236}">
                <a16:creationId xmlns:a16="http://schemas.microsoft.com/office/drawing/2014/main" id="{79F2AD58-63BB-0949-99CF-C988D44C5D87}"/>
              </a:ext>
            </a:extLst>
          </p:cNvPr>
          <p:cNvSpPr>
            <a:spLocks noGrp="1"/>
          </p:cNvSpPr>
          <p:nvPr>
            <p:ph type="sldNum" sz="quarter" idx="12"/>
          </p:nvPr>
        </p:nvSpPr>
        <p:spPr>
          <a:xfrm>
            <a:off x="9199880" y="6356350"/>
            <a:ext cx="2743200" cy="365125"/>
          </a:xfrm>
          <a:prstGeom prst="rect">
            <a:avLst/>
          </a:prstGeom>
        </p:spPr>
        <p:txBody>
          <a:bodyPr/>
          <a:lstStyle/>
          <a:p>
            <a:fld id="{61160B22-FCA6-1B46-932F-ACCEE6985BC2}" type="slidenum">
              <a:rPr lang="en-US" smtClean="0"/>
              <a:t>‹#›</a:t>
            </a:fld>
            <a:endParaRPr lang="en-US"/>
          </a:p>
        </p:txBody>
      </p:sp>
      <p:pic>
        <p:nvPicPr>
          <p:cNvPr id="5" name="Picture 4">
            <a:extLst>
              <a:ext uri="{FF2B5EF4-FFF2-40B4-BE49-F238E27FC236}">
                <a16:creationId xmlns:a16="http://schemas.microsoft.com/office/drawing/2014/main" id="{BE802D46-174C-394C-AEDD-F3410A568DED}"/>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9" name="Rectangle 8">
            <a:extLst>
              <a:ext uri="{FF2B5EF4-FFF2-40B4-BE49-F238E27FC236}">
                <a16:creationId xmlns:a16="http://schemas.microsoft.com/office/drawing/2014/main" id="{6D053A90-8D13-2043-927E-D752068B5754}"/>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4">
            <a:extLst>
              <a:ext uri="{FF2B5EF4-FFF2-40B4-BE49-F238E27FC236}">
                <a16:creationId xmlns:a16="http://schemas.microsoft.com/office/drawing/2014/main" id="{D5921FF1-0C69-6945-99ED-1BF753713A0A}"/>
              </a:ext>
            </a:extLst>
          </p:cNvPr>
          <p:cNvSpPr>
            <a:spLocks noGrp="1"/>
          </p:cNvSpPr>
          <p:nvPr>
            <p:ph type="pic" sz="quarter" idx="13" hasCustomPrompt="1"/>
          </p:nvPr>
        </p:nvSpPr>
        <p:spPr>
          <a:xfrm>
            <a:off x="8369703" y="1638653"/>
            <a:ext cx="2666373" cy="2675824"/>
          </a:xfrm>
        </p:spPr>
        <p:txBody>
          <a:bodyPr/>
          <a:lstStyle>
            <a:lvl1pPr marL="0" indent="0">
              <a:buNone/>
              <a:defRPr/>
            </a:lvl1pPr>
          </a:lstStyle>
          <a:p>
            <a:r>
              <a:rPr lang="en-US"/>
              <a:t>PICTURE</a:t>
            </a:r>
          </a:p>
        </p:txBody>
      </p:sp>
      <p:sp>
        <p:nvSpPr>
          <p:cNvPr id="14" name="Picture Placeholder 14">
            <a:extLst>
              <a:ext uri="{FF2B5EF4-FFF2-40B4-BE49-F238E27FC236}">
                <a16:creationId xmlns:a16="http://schemas.microsoft.com/office/drawing/2014/main" id="{C773D0DB-13FC-EC4F-8A9B-4609D0CDDF80}"/>
              </a:ext>
            </a:extLst>
          </p:cNvPr>
          <p:cNvSpPr>
            <a:spLocks noGrp="1"/>
          </p:cNvSpPr>
          <p:nvPr>
            <p:ph type="pic" sz="quarter" idx="24" hasCustomPrompt="1"/>
          </p:nvPr>
        </p:nvSpPr>
        <p:spPr>
          <a:xfrm>
            <a:off x="4882645" y="1638653"/>
            <a:ext cx="2666373" cy="2675824"/>
          </a:xfrm>
        </p:spPr>
        <p:txBody>
          <a:bodyPr/>
          <a:lstStyle>
            <a:lvl1pPr marL="0" indent="0">
              <a:buNone/>
              <a:defRPr/>
            </a:lvl1pPr>
          </a:lstStyle>
          <a:p>
            <a:r>
              <a:rPr lang="en-US"/>
              <a:t>PICTURE</a:t>
            </a:r>
          </a:p>
        </p:txBody>
      </p:sp>
      <p:sp>
        <p:nvSpPr>
          <p:cNvPr id="21" name="Picture Placeholder 14">
            <a:extLst>
              <a:ext uri="{FF2B5EF4-FFF2-40B4-BE49-F238E27FC236}">
                <a16:creationId xmlns:a16="http://schemas.microsoft.com/office/drawing/2014/main" id="{F6CA0689-AD24-EE4A-9F6E-1B63BC42D464}"/>
              </a:ext>
            </a:extLst>
          </p:cNvPr>
          <p:cNvSpPr>
            <a:spLocks noGrp="1"/>
          </p:cNvSpPr>
          <p:nvPr>
            <p:ph type="pic" sz="quarter" idx="27" hasCustomPrompt="1"/>
          </p:nvPr>
        </p:nvSpPr>
        <p:spPr>
          <a:xfrm>
            <a:off x="1388331" y="1638653"/>
            <a:ext cx="2666373" cy="2675824"/>
          </a:xfrm>
        </p:spPr>
        <p:txBody>
          <a:bodyPr/>
          <a:lstStyle>
            <a:lvl1pPr marL="0" indent="0">
              <a:buNone/>
              <a:defRPr/>
            </a:lvl1pPr>
          </a:lstStyle>
          <a:p>
            <a:r>
              <a:rPr lang="en-US"/>
              <a:t>PICTURE</a:t>
            </a:r>
          </a:p>
        </p:txBody>
      </p:sp>
      <p:sp>
        <p:nvSpPr>
          <p:cNvPr id="22" name="Text Placeholder 20">
            <a:extLst>
              <a:ext uri="{FF2B5EF4-FFF2-40B4-BE49-F238E27FC236}">
                <a16:creationId xmlns:a16="http://schemas.microsoft.com/office/drawing/2014/main" id="{C251680A-7DAA-8241-9B2D-5B943525BBA6}"/>
              </a:ext>
            </a:extLst>
          </p:cNvPr>
          <p:cNvSpPr>
            <a:spLocks noGrp="1"/>
          </p:cNvSpPr>
          <p:nvPr>
            <p:ph type="body" sz="quarter" idx="28" hasCustomPrompt="1"/>
          </p:nvPr>
        </p:nvSpPr>
        <p:spPr>
          <a:xfrm>
            <a:off x="1388331"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3" name="Text Placeholder 20">
            <a:extLst>
              <a:ext uri="{FF2B5EF4-FFF2-40B4-BE49-F238E27FC236}">
                <a16:creationId xmlns:a16="http://schemas.microsoft.com/office/drawing/2014/main" id="{BDDCA648-3D55-5340-8D80-F293027F62D0}"/>
              </a:ext>
            </a:extLst>
          </p:cNvPr>
          <p:cNvSpPr>
            <a:spLocks noGrp="1"/>
          </p:cNvSpPr>
          <p:nvPr>
            <p:ph type="body" sz="quarter" idx="29" hasCustomPrompt="1"/>
          </p:nvPr>
        </p:nvSpPr>
        <p:spPr>
          <a:xfrm>
            <a:off x="1388331" y="5195768"/>
            <a:ext cx="2666373" cy="852864"/>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24" name="Text Placeholder 20">
            <a:extLst>
              <a:ext uri="{FF2B5EF4-FFF2-40B4-BE49-F238E27FC236}">
                <a16:creationId xmlns:a16="http://schemas.microsoft.com/office/drawing/2014/main" id="{735AB5CC-14C9-F34C-8223-ACA68AA42073}"/>
              </a:ext>
            </a:extLst>
          </p:cNvPr>
          <p:cNvSpPr>
            <a:spLocks noGrp="1"/>
          </p:cNvSpPr>
          <p:nvPr>
            <p:ph type="body" sz="quarter" idx="30" hasCustomPrompt="1"/>
          </p:nvPr>
        </p:nvSpPr>
        <p:spPr>
          <a:xfrm>
            <a:off x="4882645"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5" name="Text Placeholder 20">
            <a:extLst>
              <a:ext uri="{FF2B5EF4-FFF2-40B4-BE49-F238E27FC236}">
                <a16:creationId xmlns:a16="http://schemas.microsoft.com/office/drawing/2014/main" id="{842C1C1A-9F5C-4041-A0C9-6FF391541F92}"/>
              </a:ext>
            </a:extLst>
          </p:cNvPr>
          <p:cNvSpPr>
            <a:spLocks noGrp="1"/>
          </p:cNvSpPr>
          <p:nvPr>
            <p:ph type="body" sz="quarter" idx="31" hasCustomPrompt="1"/>
          </p:nvPr>
        </p:nvSpPr>
        <p:spPr>
          <a:xfrm>
            <a:off x="4882645" y="5195767"/>
            <a:ext cx="2666373" cy="852864"/>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26" name="Text Placeholder 20">
            <a:extLst>
              <a:ext uri="{FF2B5EF4-FFF2-40B4-BE49-F238E27FC236}">
                <a16:creationId xmlns:a16="http://schemas.microsoft.com/office/drawing/2014/main" id="{CDB64E81-135C-894E-87B0-0209CBC040C8}"/>
              </a:ext>
            </a:extLst>
          </p:cNvPr>
          <p:cNvSpPr>
            <a:spLocks noGrp="1"/>
          </p:cNvSpPr>
          <p:nvPr>
            <p:ph type="body" sz="quarter" idx="32" hasCustomPrompt="1"/>
          </p:nvPr>
        </p:nvSpPr>
        <p:spPr>
          <a:xfrm>
            <a:off x="8369703"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7" name="Text Placeholder 20">
            <a:extLst>
              <a:ext uri="{FF2B5EF4-FFF2-40B4-BE49-F238E27FC236}">
                <a16:creationId xmlns:a16="http://schemas.microsoft.com/office/drawing/2014/main" id="{CE791EA4-DF27-7E47-B28C-31B5D34B724D}"/>
              </a:ext>
            </a:extLst>
          </p:cNvPr>
          <p:cNvSpPr>
            <a:spLocks noGrp="1"/>
          </p:cNvSpPr>
          <p:nvPr>
            <p:ph type="body" sz="quarter" idx="33" hasCustomPrompt="1"/>
          </p:nvPr>
        </p:nvSpPr>
        <p:spPr>
          <a:xfrm>
            <a:off x="8369703" y="5195767"/>
            <a:ext cx="2666373" cy="852864"/>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17" name="Title 1">
            <a:extLst>
              <a:ext uri="{FF2B5EF4-FFF2-40B4-BE49-F238E27FC236}">
                <a16:creationId xmlns:a16="http://schemas.microsoft.com/office/drawing/2014/main" id="{49EDC0E1-0811-2548-AFBA-0F2D229D4CA1}"/>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9" name="Slide Number Placeholder 8">
            <a:extLst>
              <a:ext uri="{FF2B5EF4-FFF2-40B4-BE49-F238E27FC236}">
                <a16:creationId xmlns:a16="http://schemas.microsoft.com/office/drawing/2014/main" id="{DBBBD521-3BF2-8F40-B732-FA204328869F}"/>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BA245F3D-82B5-6902-2EB1-188F05555C56}"/>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185988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4">
            <a:extLst>
              <a:ext uri="{FF2B5EF4-FFF2-40B4-BE49-F238E27FC236}">
                <a16:creationId xmlns:a16="http://schemas.microsoft.com/office/drawing/2014/main" id="{83B95910-5E3C-4D4B-B88C-B442004BD73C}"/>
              </a:ext>
            </a:extLst>
          </p:cNvPr>
          <p:cNvSpPr>
            <a:spLocks noGrp="1"/>
          </p:cNvSpPr>
          <p:nvPr>
            <p:ph type="pic" sz="quarter" idx="13" hasCustomPrompt="1"/>
          </p:nvPr>
        </p:nvSpPr>
        <p:spPr>
          <a:xfrm>
            <a:off x="6212919" y="1638653"/>
            <a:ext cx="2666373" cy="2675824"/>
          </a:xfrm>
        </p:spPr>
        <p:txBody>
          <a:bodyPr/>
          <a:lstStyle>
            <a:lvl1pPr marL="0" indent="0">
              <a:buNone/>
              <a:defRPr/>
            </a:lvl1pPr>
          </a:lstStyle>
          <a:p>
            <a:r>
              <a:rPr lang="en-US"/>
              <a:t>PICTURE</a:t>
            </a:r>
          </a:p>
        </p:txBody>
      </p:sp>
      <p:sp>
        <p:nvSpPr>
          <p:cNvPr id="18" name="Picture Placeholder 14">
            <a:extLst>
              <a:ext uri="{FF2B5EF4-FFF2-40B4-BE49-F238E27FC236}">
                <a16:creationId xmlns:a16="http://schemas.microsoft.com/office/drawing/2014/main" id="{C81B5272-BCA7-DD48-A76A-73D3537B9D81}"/>
              </a:ext>
            </a:extLst>
          </p:cNvPr>
          <p:cNvSpPr>
            <a:spLocks noGrp="1"/>
          </p:cNvSpPr>
          <p:nvPr>
            <p:ph type="pic" sz="quarter" idx="24" hasCustomPrompt="1"/>
          </p:nvPr>
        </p:nvSpPr>
        <p:spPr>
          <a:xfrm>
            <a:off x="3344131" y="1638653"/>
            <a:ext cx="2666373" cy="2675824"/>
          </a:xfrm>
        </p:spPr>
        <p:txBody>
          <a:bodyPr/>
          <a:lstStyle>
            <a:lvl1pPr marL="0" indent="0">
              <a:buNone/>
              <a:defRPr/>
            </a:lvl1pPr>
          </a:lstStyle>
          <a:p>
            <a:r>
              <a:rPr lang="en-US"/>
              <a:t>PICTURE</a:t>
            </a:r>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475343" y="1638653"/>
            <a:ext cx="2666373" cy="2675824"/>
          </a:xfrm>
        </p:spPr>
        <p:txBody>
          <a:bodyPr/>
          <a:lstStyle>
            <a:lvl1pPr marL="0" indent="0">
              <a:buNone/>
              <a:defRPr/>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475343"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475343" y="5195766"/>
            <a:ext cx="2666373" cy="852865"/>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25" name="Text Placeholder 20">
            <a:extLst>
              <a:ext uri="{FF2B5EF4-FFF2-40B4-BE49-F238E27FC236}">
                <a16:creationId xmlns:a16="http://schemas.microsoft.com/office/drawing/2014/main" id="{B2C49414-8071-A844-A140-BA0804D148DD}"/>
              </a:ext>
            </a:extLst>
          </p:cNvPr>
          <p:cNvSpPr>
            <a:spLocks noGrp="1"/>
          </p:cNvSpPr>
          <p:nvPr>
            <p:ph type="body" sz="quarter" idx="30" hasCustomPrompt="1"/>
          </p:nvPr>
        </p:nvSpPr>
        <p:spPr>
          <a:xfrm>
            <a:off x="3344131"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6" name="Text Placeholder 20">
            <a:extLst>
              <a:ext uri="{FF2B5EF4-FFF2-40B4-BE49-F238E27FC236}">
                <a16:creationId xmlns:a16="http://schemas.microsoft.com/office/drawing/2014/main" id="{883545C4-8E5C-754A-816B-91145482F1E0}"/>
              </a:ext>
            </a:extLst>
          </p:cNvPr>
          <p:cNvSpPr>
            <a:spLocks noGrp="1"/>
          </p:cNvSpPr>
          <p:nvPr>
            <p:ph type="body" sz="quarter" idx="31" hasCustomPrompt="1"/>
          </p:nvPr>
        </p:nvSpPr>
        <p:spPr>
          <a:xfrm>
            <a:off x="3344131" y="5195765"/>
            <a:ext cx="2666373" cy="852866"/>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30" name="Text Placeholder 20">
            <a:extLst>
              <a:ext uri="{FF2B5EF4-FFF2-40B4-BE49-F238E27FC236}">
                <a16:creationId xmlns:a16="http://schemas.microsoft.com/office/drawing/2014/main" id="{62515685-DBAC-834C-9A31-A4C82E74B8D8}"/>
              </a:ext>
            </a:extLst>
          </p:cNvPr>
          <p:cNvSpPr>
            <a:spLocks noGrp="1"/>
          </p:cNvSpPr>
          <p:nvPr>
            <p:ph type="body" sz="quarter" idx="32" hasCustomPrompt="1"/>
          </p:nvPr>
        </p:nvSpPr>
        <p:spPr>
          <a:xfrm>
            <a:off x="6212919"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1" name="Text Placeholder 20">
            <a:extLst>
              <a:ext uri="{FF2B5EF4-FFF2-40B4-BE49-F238E27FC236}">
                <a16:creationId xmlns:a16="http://schemas.microsoft.com/office/drawing/2014/main" id="{9A7162D9-CFF8-5B41-AFD7-A8C2974836E8}"/>
              </a:ext>
            </a:extLst>
          </p:cNvPr>
          <p:cNvSpPr>
            <a:spLocks noGrp="1"/>
          </p:cNvSpPr>
          <p:nvPr>
            <p:ph type="body" sz="quarter" idx="33" hasCustomPrompt="1"/>
          </p:nvPr>
        </p:nvSpPr>
        <p:spPr>
          <a:xfrm>
            <a:off x="6212919" y="5195765"/>
            <a:ext cx="2666373" cy="852866"/>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32" name="Picture Placeholder 14">
            <a:extLst>
              <a:ext uri="{FF2B5EF4-FFF2-40B4-BE49-F238E27FC236}">
                <a16:creationId xmlns:a16="http://schemas.microsoft.com/office/drawing/2014/main" id="{F323A85B-6BF5-D54F-A7CA-3C37B72AEC02}"/>
              </a:ext>
            </a:extLst>
          </p:cNvPr>
          <p:cNvSpPr>
            <a:spLocks noGrp="1"/>
          </p:cNvSpPr>
          <p:nvPr>
            <p:ph type="pic" sz="quarter" idx="34" hasCustomPrompt="1"/>
          </p:nvPr>
        </p:nvSpPr>
        <p:spPr>
          <a:xfrm>
            <a:off x="9081707" y="1638653"/>
            <a:ext cx="2666373" cy="2675824"/>
          </a:xfrm>
        </p:spPr>
        <p:txBody>
          <a:bodyPr/>
          <a:lstStyle>
            <a:lvl1pPr marL="0" indent="0">
              <a:buNone/>
              <a:defRPr/>
            </a:lvl1pPr>
          </a:lstStyle>
          <a:p>
            <a:r>
              <a:rPr lang="en-US"/>
              <a:t>PICTURE</a:t>
            </a:r>
          </a:p>
        </p:txBody>
      </p:sp>
      <p:sp>
        <p:nvSpPr>
          <p:cNvPr id="33" name="Text Placeholder 20">
            <a:extLst>
              <a:ext uri="{FF2B5EF4-FFF2-40B4-BE49-F238E27FC236}">
                <a16:creationId xmlns:a16="http://schemas.microsoft.com/office/drawing/2014/main" id="{C2118B6A-88CA-7F46-8963-2D6673AC66E7}"/>
              </a:ext>
            </a:extLst>
          </p:cNvPr>
          <p:cNvSpPr>
            <a:spLocks noGrp="1"/>
          </p:cNvSpPr>
          <p:nvPr>
            <p:ph type="body" sz="quarter" idx="35" hasCustomPrompt="1"/>
          </p:nvPr>
        </p:nvSpPr>
        <p:spPr>
          <a:xfrm>
            <a:off x="9081707"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4" name="Text Placeholder 20">
            <a:extLst>
              <a:ext uri="{FF2B5EF4-FFF2-40B4-BE49-F238E27FC236}">
                <a16:creationId xmlns:a16="http://schemas.microsoft.com/office/drawing/2014/main" id="{9610FF75-BEBA-714D-AFC8-3B723B31D47D}"/>
              </a:ext>
            </a:extLst>
          </p:cNvPr>
          <p:cNvSpPr>
            <a:spLocks noGrp="1"/>
          </p:cNvSpPr>
          <p:nvPr>
            <p:ph type="body" sz="quarter" idx="36" hasCustomPrompt="1"/>
          </p:nvPr>
        </p:nvSpPr>
        <p:spPr>
          <a:xfrm>
            <a:off x="9081707" y="5195765"/>
            <a:ext cx="2666373" cy="852866"/>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20" name="Title 1">
            <a:extLst>
              <a:ext uri="{FF2B5EF4-FFF2-40B4-BE49-F238E27FC236}">
                <a16:creationId xmlns:a16="http://schemas.microsoft.com/office/drawing/2014/main" id="{0E1C98BF-811A-DA49-98CC-70A25B38C079}"/>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24" name="Slide Number Placeholder 8">
            <a:extLst>
              <a:ext uri="{FF2B5EF4-FFF2-40B4-BE49-F238E27FC236}">
                <a16:creationId xmlns:a16="http://schemas.microsoft.com/office/drawing/2014/main" id="{8C91E072-33AE-6B4C-BD4C-4AD649FAC9F5}"/>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682DD69-D639-F0F9-A8A2-798B2DBA494A}"/>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1526634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784806" y="1857780"/>
            <a:ext cx="2006600" cy="2280204"/>
          </a:xfrm>
        </p:spPr>
        <p:txBody>
          <a:bodyPr/>
          <a:lstStyle>
            <a:lvl1pPr marL="0" indent="0">
              <a:buNone/>
              <a:defRPr/>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784806"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784805"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39" name="Picture Placeholder 14">
            <a:extLst>
              <a:ext uri="{FF2B5EF4-FFF2-40B4-BE49-F238E27FC236}">
                <a16:creationId xmlns:a16="http://schemas.microsoft.com/office/drawing/2014/main" id="{39A3C9B2-79E4-1745-A5A2-3172C71AC850}"/>
              </a:ext>
            </a:extLst>
          </p:cNvPr>
          <p:cNvSpPr>
            <a:spLocks noGrp="1"/>
          </p:cNvSpPr>
          <p:nvPr>
            <p:ph type="pic" sz="quarter" idx="30" hasCustomPrompt="1"/>
          </p:nvPr>
        </p:nvSpPr>
        <p:spPr>
          <a:xfrm>
            <a:off x="2940317" y="1857780"/>
            <a:ext cx="2006600" cy="2280204"/>
          </a:xfrm>
        </p:spPr>
        <p:txBody>
          <a:bodyPr/>
          <a:lstStyle>
            <a:lvl1pPr marL="0" indent="0">
              <a:buNone/>
              <a:defRPr/>
            </a:lvl1pPr>
          </a:lstStyle>
          <a:p>
            <a:r>
              <a:rPr lang="en-US"/>
              <a:t>PICTURE</a:t>
            </a:r>
          </a:p>
        </p:txBody>
      </p:sp>
      <p:sp>
        <p:nvSpPr>
          <p:cNvPr id="40" name="Text Placeholder 20">
            <a:extLst>
              <a:ext uri="{FF2B5EF4-FFF2-40B4-BE49-F238E27FC236}">
                <a16:creationId xmlns:a16="http://schemas.microsoft.com/office/drawing/2014/main" id="{28B2AA7B-EC5B-B64D-B73B-DB0B72736D1D}"/>
              </a:ext>
            </a:extLst>
          </p:cNvPr>
          <p:cNvSpPr>
            <a:spLocks noGrp="1"/>
          </p:cNvSpPr>
          <p:nvPr>
            <p:ph type="body" sz="quarter" idx="31" hasCustomPrompt="1"/>
          </p:nvPr>
        </p:nvSpPr>
        <p:spPr>
          <a:xfrm>
            <a:off x="2940317"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1" name="Text Placeholder 20">
            <a:extLst>
              <a:ext uri="{FF2B5EF4-FFF2-40B4-BE49-F238E27FC236}">
                <a16:creationId xmlns:a16="http://schemas.microsoft.com/office/drawing/2014/main" id="{1D9100AA-1B16-DA44-A43E-45ED94D2D2FB}"/>
              </a:ext>
            </a:extLst>
          </p:cNvPr>
          <p:cNvSpPr>
            <a:spLocks noGrp="1"/>
          </p:cNvSpPr>
          <p:nvPr>
            <p:ph type="body" sz="quarter" idx="32" hasCustomPrompt="1"/>
          </p:nvPr>
        </p:nvSpPr>
        <p:spPr>
          <a:xfrm>
            <a:off x="2940316"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42" name="Picture Placeholder 14">
            <a:extLst>
              <a:ext uri="{FF2B5EF4-FFF2-40B4-BE49-F238E27FC236}">
                <a16:creationId xmlns:a16="http://schemas.microsoft.com/office/drawing/2014/main" id="{1BAA8CBD-B652-324F-B771-083D091B41EC}"/>
              </a:ext>
            </a:extLst>
          </p:cNvPr>
          <p:cNvSpPr>
            <a:spLocks noGrp="1"/>
          </p:cNvSpPr>
          <p:nvPr>
            <p:ph type="pic" sz="quarter" idx="33" hasCustomPrompt="1"/>
          </p:nvPr>
        </p:nvSpPr>
        <p:spPr>
          <a:xfrm>
            <a:off x="5095827" y="1857780"/>
            <a:ext cx="2006600" cy="2280204"/>
          </a:xfrm>
        </p:spPr>
        <p:txBody>
          <a:bodyPr/>
          <a:lstStyle>
            <a:lvl1pPr marL="0" indent="0">
              <a:buNone/>
              <a:defRPr/>
            </a:lvl1pPr>
          </a:lstStyle>
          <a:p>
            <a:r>
              <a:rPr lang="en-US"/>
              <a:t>PICTURE</a:t>
            </a:r>
          </a:p>
        </p:txBody>
      </p:sp>
      <p:sp>
        <p:nvSpPr>
          <p:cNvPr id="43" name="Text Placeholder 20">
            <a:extLst>
              <a:ext uri="{FF2B5EF4-FFF2-40B4-BE49-F238E27FC236}">
                <a16:creationId xmlns:a16="http://schemas.microsoft.com/office/drawing/2014/main" id="{1E621287-04A0-DB43-AE0B-0E715C6113B0}"/>
              </a:ext>
            </a:extLst>
          </p:cNvPr>
          <p:cNvSpPr>
            <a:spLocks noGrp="1"/>
          </p:cNvSpPr>
          <p:nvPr>
            <p:ph type="body" sz="quarter" idx="34" hasCustomPrompt="1"/>
          </p:nvPr>
        </p:nvSpPr>
        <p:spPr>
          <a:xfrm>
            <a:off x="5095827"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4" name="Text Placeholder 20">
            <a:extLst>
              <a:ext uri="{FF2B5EF4-FFF2-40B4-BE49-F238E27FC236}">
                <a16:creationId xmlns:a16="http://schemas.microsoft.com/office/drawing/2014/main" id="{E14FA576-3EF0-8D45-8747-2A46A3953140}"/>
              </a:ext>
            </a:extLst>
          </p:cNvPr>
          <p:cNvSpPr>
            <a:spLocks noGrp="1"/>
          </p:cNvSpPr>
          <p:nvPr>
            <p:ph type="body" sz="quarter" idx="35" hasCustomPrompt="1"/>
          </p:nvPr>
        </p:nvSpPr>
        <p:spPr>
          <a:xfrm>
            <a:off x="5095826"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45" name="Picture Placeholder 14">
            <a:extLst>
              <a:ext uri="{FF2B5EF4-FFF2-40B4-BE49-F238E27FC236}">
                <a16:creationId xmlns:a16="http://schemas.microsoft.com/office/drawing/2014/main" id="{78ABC763-FC3A-6741-B2C9-C3D266C4834E}"/>
              </a:ext>
            </a:extLst>
          </p:cNvPr>
          <p:cNvSpPr>
            <a:spLocks noGrp="1"/>
          </p:cNvSpPr>
          <p:nvPr>
            <p:ph type="pic" sz="quarter" idx="36" hasCustomPrompt="1"/>
          </p:nvPr>
        </p:nvSpPr>
        <p:spPr>
          <a:xfrm>
            <a:off x="7251336" y="1857780"/>
            <a:ext cx="2006600" cy="2280204"/>
          </a:xfrm>
        </p:spPr>
        <p:txBody>
          <a:bodyPr/>
          <a:lstStyle>
            <a:lvl1pPr marL="0" indent="0">
              <a:buNone/>
              <a:defRPr/>
            </a:lvl1pPr>
          </a:lstStyle>
          <a:p>
            <a:r>
              <a:rPr lang="en-US"/>
              <a:t>PICTURE</a:t>
            </a:r>
          </a:p>
        </p:txBody>
      </p:sp>
      <p:sp>
        <p:nvSpPr>
          <p:cNvPr id="46" name="Text Placeholder 20">
            <a:extLst>
              <a:ext uri="{FF2B5EF4-FFF2-40B4-BE49-F238E27FC236}">
                <a16:creationId xmlns:a16="http://schemas.microsoft.com/office/drawing/2014/main" id="{70C94275-7D8C-1946-A52B-16B9E85F989A}"/>
              </a:ext>
            </a:extLst>
          </p:cNvPr>
          <p:cNvSpPr>
            <a:spLocks noGrp="1"/>
          </p:cNvSpPr>
          <p:nvPr>
            <p:ph type="body" sz="quarter" idx="37" hasCustomPrompt="1"/>
          </p:nvPr>
        </p:nvSpPr>
        <p:spPr>
          <a:xfrm>
            <a:off x="7251336"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7" name="Text Placeholder 20">
            <a:extLst>
              <a:ext uri="{FF2B5EF4-FFF2-40B4-BE49-F238E27FC236}">
                <a16:creationId xmlns:a16="http://schemas.microsoft.com/office/drawing/2014/main" id="{545BEDDC-F684-4E49-B091-5C34CE7C3136}"/>
              </a:ext>
            </a:extLst>
          </p:cNvPr>
          <p:cNvSpPr>
            <a:spLocks noGrp="1"/>
          </p:cNvSpPr>
          <p:nvPr>
            <p:ph type="body" sz="quarter" idx="38" hasCustomPrompt="1"/>
          </p:nvPr>
        </p:nvSpPr>
        <p:spPr>
          <a:xfrm>
            <a:off x="7251335"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48" name="Picture Placeholder 14">
            <a:extLst>
              <a:ext uri="{FF2B5EF4-FFF2-40B4-BE49-F238E27FC236}">
                <a16:creationId xmlns:a16="http://schemas.microsoft.com/office/drawing/2014/main" id="{D4DFB172-0CA9-6048-9885-ED608FDEB7BF}"/>
              </a:ext>
            </a:extLst>
          </p:cNvPr>
          <p:cNvSpPr>
            <a:spLocks noGrp="1"/>
          </p:cNvSpPr>
          <p:nvPr>
            <p:ph type="pic" sz="quarter" idx="39" hasCustomPrompt="1"/>
          </p:nvPr>
        </p:nvSpPr>
        <p:spPr>
          <a:xfrm>
            <a:off x="9406844" y="1857780"/>
            <a:ext cx="2006600" cy="2280204"/>
          </a:xfrm>
        </p:spPr>
        <p:txBody>
          <a:bodyPr/>
          <a:lstStyle>
            <a:lvl1pPr marL="0" indent="0">
              <a:buNone/>
              <a:defRPr/>
            </a:lvl1pPr>
          </a:lstStyle>
          <a:p>
            <a:r>
              <a:rPr lang="en-US"/>
              <a:t>PICTURE</a:t>
            </a:r>
          </a:p>
        </p:txBody>
      </p:sp>
      <p:sp>
        <p:nvSpPr>
          <p:cNvPr id="49" name="Text Placeholder 20">
            <a:extLst>
              <a:ext uri="{FF2B5EF4-FFF2-40B4-BE49-F238E27FC236}">
                <a16:creationId xmlns:a16="http://schemas.microsoft.com/office/drawing/2014/main" id="{B7B0BE92-4BE3-A641-B6A8-7EC66974D031}"/>
              </a:ext>
            </a:extLst>
          </p:cNvPr>
          <p:cNvSpPr>
            <a:spLocks noGrp="1"/>
          </p:cNvSpPr>
          <p:nvPr>
            <p:ph type="body" sz="quarter" idx="40" hasCustomPrompt="1"/>
          </p:nvPr>
        </p:nvSpPr>
        <p:spPr>
          <a:xfrm>
            <a:off x="9406844"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50" name="Text Placeholder 20">
            <a:extLst>
              <a:ext uri="{FF2B5EF4-FFF2-40B4-BE49-F238E27FC236}">
                <a16:creationId xmlns:a16="http://schemas.microsoft.com/office/drawing/2014/main" id="{1573D52D-C50D-3246-8CE0-642967A8B757}"/>
              </a:ext>
            </a:extLst>
          </p:cNvPr>
          <p:cNvSpPr>
            <a:spLocks noGrp="1"/>
          </p:cNvSpPr>
          <p:nvPr>
            <p:ph type="body" sz="quarter" idx="41" hasCustomPrompt="1"/>
          </p:nvPr>
        </p:nvSpPr>
        <p:spPr>
          <a:xfrm>
            <a:off x="9406843"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21" name="Title 1">
            <a:extLst>
              <a:ext uri="{FF2B5EF4-FFF2-40B4-BE49-F238E27FC236}">
                <a16:creationId xmlns:a16="http://schemas.microsoft.com/office/drawing/2014/main" id="{0A21303C-FDC5-1E47-941A-A556BBDA411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25" name="Slide Number Placeholder 8">
            <a:extLst>
              <a:ext uri="{FF2B5EF4-FFF2-40B4-BE49-F238E27FC236}">
                <a16:creationId xmlns:a16="http://schemas.microsoft.com/office/drawing/2014/main" id="{1420345D-9829-B14F-BC4E-08F6876495D1}"/>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0D57B14F-71E8-2B7C-04B3-B1CDD6A0D30F}"/>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476782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77C426C-3EF3-2041-A089-04F7530264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625149" y="1802691"/>
            <a:ext cx="1566508" cy="1482000"/>
          </a:xfrm>
        </p:spPr>
        <p:txBody>
          <a:bodyPr>
            <a:normAutofit/>
          </a:bodyPr>
          <a:lstStyle>
            <a:lvl1pPr marL="0" indent="0">
              <a:buNone/>
              <a:defRPr sz="2000"/>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2249714" y="195008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2249713" y="246682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51" name="Picture Placeholder 14">
            <a:extLst>
              <a:ext uri="{FF2B5EF4-FFF2-40B4-BE49-F238E27FC236}">
                <a16:creationId xmlns:a16="http://schemas.microsoft.com/office/drawing/2014/main" id="{5770A875-E878-8549-AC60-76748F1FF1EF}"/>
              </a:ext>
            </a:extLst>
          </p:cNvPr>
          <p:cNvSpPr>
            <a:spLocks noGrp="1"/>
          </p:cNvSpPr>
          <p:nvPr>
            <p:ph type="pic" sz="quarter" idx="30" hasCustomPrompt="1"/>
          </p:nvPr>
        </p:nvSpPr>
        <p:spPr>
          <a:xfrm>
            <a:off x="4369834" y="1802691"/>
            <a:ext cx="1566508" cy="1482000"/>
          </a:xfrm>
        </p:spPr>
        <p:txBody>
          <a:bodyPr>
            <a:normAutofit/>
          </a:bodyPr>
          <a:lstStyle>
            <a:lvl1pPr marL="0" indent="0">
              <a:buNone/>
              <a:defRPr sz="2000"/>
            </a:lvl1pPr>
          </a:lstStyle>
          <a:p>
            <a:r>
              <a:rPr lang="en-US"/>
              <a:t>PICTURE</a:t>
            </a:r>
          </a:p>
        </p:txBody>
      </p:sp>
      <p:sp>
        <p:nvSpPr>
          <p:cNvPr id="52" name="Text Placeholder 20">
            <a:extLst>
              <a:ext uri="{FF2B5EF4-FFF2-40B4-BE49-F238E27FC236}">
                <a16:creationId xmlns:a16="http://schemas.microsoft.com/office/drawing/2014/main" id="{0E0DD6EA-FF1F-6D45-8878-6D0F9F433FC0}"/>
              </a:ext>
            </a:extLst>
          </p:cNvPr>
          <p:cNvSpPr>
            <a:spLocks noGrp="1"/>
          </p:cNvSpPr>
          <p:nvPr>
            <p:ph type="body" sz="quarter" idx="31" hasCustomPrompt="1"/>
          </p:nvPr>
        </p:nvSpPr>
        <p:spPr>
          <a:xfrm>
            <a:off x="5994399" y="195008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53" name="Text Placeholder 20">
            <a:extLst>
              <a:ext uri="{FF2B5EF4-FFF2-40B4-BE49-F238E27FC236}">
                <a16:creationId xmlns:a16="http://schemas.microsoft.com/office/drawing/2014/main" id="{35180B30-F35D-4C40-9EF9-9553B8F7A85F}"/>
              </a:ext>
            </a:extLst>
          </p:cNvPr>
          <p:cNvSpPr>
            <a:spLocks noGrp="1"/>
          </p:cNvSpPr>
          <p:nvPr>
            <p:ph type="body" sz="quarter" idx="32" hasCustomPrompt="1"/>
          </p:nvPr>
        </p:nvSpPr>
        <p:spPr>
          <a:xfrm>
            <a:off x="5994398" y="246682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54" name="Picture Placeholder 14">
            <a:extLst>
              <a:ext uri="{FF2B5EF4-FFF2-40B4-BE49-F238E27FC236}">
                <a16:creationId xmlns:a16="http://schemas.microsoft.com/office/drawing/2014/main" id="{1E839957-4158-D843-8B8F-24DB7A6F7F61}"/>
              </a:ext>
            </a:extLst>
          </p:cNvPr>
          <p:cNvSpPr>
            <a:spLocks noGrp="1"/>
          </p:cNvSpPr>
          <p:nvPr>
            <p:ph type="pic" sz="quarter" idx="33" hasCustomPrompt="1"/>
          </p:nvPr>
        </p:nvSpPr>
        <p:spPr>
          <a:xfrm>
            <a:off x="8129032" y="1802691"/>
            <a:ext cx="1566508" cy="1482000"/>
          </a:xfrm>
        </p:spPr>
        <p:txBody>
          <a:bodyPr>
            <a:normAutofit/>
          </a:bodyPr>
          <a:lstStyle>
            <a:lvl1pPr marL="0" indent="0">
              <a:buNone/>
              <a:defRPr sz="2000"/>
            </a:lvl1pPr>
          </a:lstStyle>
          <a:p>
            <a:r>
              <a:rPr lang="en-US"/>
              <a:t>PICTURE</a:t>
            </a:r>
          </a:p>
        </p:txBody>
      </p:sp>
      <p:sp>
        <p:nvSpPr>
          <p:cNvPr id="55" name="Text Placeholder 20">
            <a:extLst>
              <a:ext uri="{FF2B5EF4-FFF2-40B4-BE49-F238E27FC236}">
                <a16:creationId xmlns:a16="http://schemas.microsoft.com/office/drawing/2014/main" id="{07BF006A-9628-5441-A312-4A27E24B8D71}"/>
              </a:ext>
            </a:extLst>
          </p:cNvPr>
          <p:cNvSpPr>
            <a:spLocks noGrp="1"/>
          </p:cNvSpPr>
          <p:nvPr>
            <p:ph type="body" sz="quarter" idx="34" hasCustomPrompt="1"/>
          </p:nvPr>
        </p:nvSpPr>
        <p:spPr>
          <a:xfrm>
            <a:off x="9753597" y="195008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56" name="Text Placeholder 20">
            <a:extLst>
              <a:ext uri="{FF2B5EF4-FFF2-40B4-BE49-F238E27FC236}">
                <a16:creationId xmlns:a16="http://schemas.microsoft.com/office/drawing/2014/main" id="{DE5A05DC-4AD6-704B-AF1A-160D791F2FDE}"/>
              </a:ext>
            </a:extLst>
          </p:cNvPr>
          <p:cNvSpPr>
            <a:spLocks noGrp="1"/>
          </p:cNvSpPr>
          <p:nvPr>
            <p:ph type="body" sz="quarter" idx="35" hasCustomPrompt="1"/>
          </p:nvPr>
        </p:nvSpPr>
        <p:spPr>
          <a:xfrm>
            <a:off x="9753596" y="246682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57" name="Picture Placeholder 14">
            <a:extLst>
              <a:ext uri="{FF2B5EF4-FFF2-40B4-BE49-F238E27FC236}">
                <a16:creationId xmlns:a16="http://schemas.microsoft.com/office/drawing/2014/main" id="{03B0C221-664C-944B-8009-D7712BC7A641}"/>
              </a:ext>
            </a:extLst>
          </p:cNvPr>
          <p:cNvSpPr>
            <a:spLocks noGrp="1"/>
          </p:cNvSpPr>
          <p:nvPr>
            <p:ph type="pic" sz="quarter" idx="36" hasCustomPrompt="1"/>
          </p:nvPr>
        </p:nvSpPr>
        <p:spPr>
          <a:xfrm>
            <a:off x="625149" y="3858781"/>
            <a:ext cx="1566508" cy="1482000"/>
          </a:xfrm>
        </p:spPr>
        <p:txBody>
          <a:bodyPr>
            <a:normAutofit/>
          </a:bodyPr>
          <a:lstStyle>
            <a:lvl1pPr marL="0" indent="0">
              <a:buNone/>
              <a:defRPr sz="2000"/>
            </a:lvl1pPr>
          </a:lstStyle>
          <a:p>
            <a:r>
              <a:rPr lang="en-US"/>
              <a:t>PICTURE</a:t>
            </a:r>
          </a:p>
        </p:txBody>
      </p:sp>
      <p:sp>
        <p:nvSpPr>
          <p:cNvPr id="58" name="Text Placeholder 20">
            <a:extLst>
              <a:ext uri="{FF2B5EF4-FFF2-40B4-BE49-F238E27FC236}">
                <a16:creationId xmlns:a16="http://schemas.microsoft.com/office/drawing/2014/main" id="{0CE429E7-1DB1-CE46-BF0A-EE0B591D6C60}"/>
              </a:ext>
            </a:extLst>
          </p:cNvPr>
          <p:cNvSpPr>
            <a:spLocks noGrp="1"/>
          </p:cNvSpPr>
          <p:nvPr>
            <p:ph type="body" sz="quarter" idx="37" hasCustomPrompt="1"/>
          </p:nvPr>
        </p:nvSpPr>
        <p:spPr>
          <a:xfrm>
            <a:off x="2249714" y="400617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59" name="Text Placeholder 20">
            <a:extLst>
              <a:ext uri="{FF2B5EF4-FFF2-40B4-BE49-F238E27FC236}">
                <a16:creationId xmlns:a16="http://schemas.microsoft.com/office/drawing/2014/main" id="{86AD864E-BBAE-7940-A3CD-D26E2624F3F3}"/>
              </a:ext>
            </a:extLst>
          </p:cNvPr>
          <p:cNvSpPr>
            <a:spLocks noGrp="1"/>
          </p:cNvSpPr>
          <p:nvPr>
            <p:ph type="body" sz="quarter" idx="38" hasCustomPrompt="1"/>
          </p:nvPr>
        </p:nvSpPr>
        <p:spPr>
          <a:xfrm>
            <a:off x="2249713" y="452291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60" name="Picture Placeholder 14">
            <a:extLst>
              <a:ext uri="{FF2B5EF4-FFF2-40B4-BE49-F238E27FC236}">
                <a16:creationId xmlns:a16="http://schemas.microsoft.com/office/drawing/2014/main" id="{4BA1BAFF-CAB6-E844-B7FA-7D1AD21DFAB2}"/>
              </a:ext>
            </a:extLst>
          </p:cNvPr>
          <p:cNvSpPr>
            <a:spLocks noGrp="1"/>
          </p:cNvSpPr>
          <p:nvPr>
            <p:ph type="pic" sz="quarter" idx="39" hasCustomPrompt="1"/>
          </p:nvPr>
        </p:nvSpPr>
        <p:spPr>
          <a:xfrm>
            <a:off x="4369834" y="3858781"/>
            <a:ext cx="1566508" cy="1482000"/>
          </a:xfrm>
        </p:spPr>
        <p:txBody>
          <a:bodyPr>
            <a:normAutofit/>
          </a:bodyPr>
          <a:lstStyle>
            <a:lvl1pPr marL="0" indent="0">
              <a:buNone/>
              <a:defRPr sz="2000"/>
            </a:lvl1pPr>
          </a:lstStyle>
          <a:p>
            <a:r>
              <a:rPr lang="en-US"/>
              <a:t>PICTURE</a:t>
            </a:r>
          </a:p>
        </p:txBody>
      </p:sp>
      <p:sp>
        <p:nvSpPr>
          <p:cNvPr id="61" name="Text Placeholder 20">
            <a:extLst>
              <a:ext uri="{FF2B5EF4-FFF2-40B4-BE49-F238E27FC236}">
                <a16:creationId xmlns:a16="http://schemas.microsoft.com/office/drawing/2014/main" id="{39FA046E-EAB1-924E-A577-CC5562CC7099}"/>
              </a:ext>
            </a:extLst>
          </p:cNvPr>
          <p:cNvSpPr>
            <a:spLocks noGrp="1"/>
          </p:cNvSpPr>
          <p:nvPr>
            <p:ph type="body" sz="quarter" idx="40" hasCustomPrompt="1"/>
          </p:nvPr>
        </p:nvSpPr>
        <p:spPr>
          <a:xfrm>
            <a:off x="5994399" y="400617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62" name="Text Placeholder 20">
            <a:extLst>
              <a:ext uri="{FF2B5EF4-FFF2-40B4-BE49-F238E27FC236}">
                <a16:creationId xmlns:a16="http://schemas.microsoft.com/office/drawing/2014/main" id="{32FAA84D-C796-6A4E-915D-9BA360976931}"/>
              </a:ext>
            </a:extLst>
          </p:cNvPr>
          <p:cNvSpPr>
            <a:spLocks noGrp="1"/>
          </p:cNvSpPr>
          <p:nvPr>
            <p:ph type="body" sz="quarter" idx="41" hasCustomPrompt="1"/>
          </p:nvPr>
        </p:nvSpPr>
        <p:spPr>
          <a:xfrm>
            <a:off x="5994398" y="452291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63" name="Picture Placeholder 14">
            <a:extLst>
              <a:ext uri="{FF2B5EF4-FFF2-40B4-BE49-F238E27FC236}">
                <a16:creationId xmlns:a16="http://schemas.microsoft.com/office/drawing/2014/main" id="{3C5778F0-F332-8B44-B817-B358E759AC2A}"/>
              </a:ext>
            </a:extLst>
          </p:cNvPr>
          <p:cNvSpPr>
            <a:spLocks noGrp="1"/>
          </p:cNvSpPr>
          <p:nvPr>
            <p:ph type="pic" sz="quarter" idx="42" hasCustomPrompt="1"/>
          </p:nvPr>
        </p:nvSpPr>
        <p:spPr>
          <a:xfrm>
            <a:off x="8129032" y="3858781"/>
            <a:ext cx="1566508" cy="1482000"/>
          </a:xfrm>
        </p:spPr>
        <p:txBody>
          <a:bodyPr>
            <a:normAutofit/>
          </a:bodyPr>
          <a:lstStyle>
            <a:lvl1pPr marL="0" indent="0">
              <a:buNone/>
              <a:defRPr sz="2000"/>
            </a:lvl1pPr>
          </a:lstStyle>
          <a:p>
            <a:r>
              <a:rPr lang="en-US"/>
              <a:t>PICTURE</a:t>
            </a:r>
          </a:p>
        </p:txBody>
      </p:sp>
      <p:sp>
        <p:nvSpPr>
          <p:cNvPr id="64" name="Text Placeholder 20">
            <a:extLst>
              <a:ext uri="{FF2B5EF4-FFF2-40B4-BE49-F238E27FC236}">
                <a16:creationId xmlns:a16="http://schemas.microsoft.com/office/drawing/2014/main" id="{01196AA0-B91D-1D41-B415-BBB07BE11935}"/>
              </a:ext>
            </a:extLst>
          </p:cNvPr>
          <p:cNvSpPr>
            <a:spLocks noGrp="1"/>
          </p:cNvSpPr>
          <p:nvPr>
            <p:ph type="body" sz="quarter" idx="43" hasCustomPrompt="1"/>
          </p:nvPr>
        </p:nvSpPr>
        <p:spPr>
          <a:xfrm>
            <a:off x="9753597" y="400617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65" name="Text Placeholder 20">
            <a:extLst>
              <a:ext uri="{FF2B5EF4-FFF2-40B4-BE49-F238E27FC236}">
                <a16:creationId xmlns:a16="http://schemas.microsoft.com/office/drawing/2014/main" id="{E58BFB62-0DA3-754B-9494-AF56CDF5440A}"/>
              </a:ext>
            </a:extLst>
          </p:cNvPr>
          <p:cNvSpPr>
            <a:spLocks noGrp="1"/>
          </p:cNvSpPr>
          <p:nvPr>
            <p:ph type="body" sz="quarter" idx="44" hasCustomPrompt="1"/>
          </p:nvPr>
        </p:nvSpPr>
        <p:spPr>
          <a:xfrm>
            <a:off x="9753596" y="452291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Information</a:t>
            </a:r>
          </a:p>
        </p:txBody>
      </p:sp>
      <p:sp>
        <p:nvSpPr>
          <p:cNvPr id="25" name="Slide Number Placeholder 8">
            <a:extLst>
              <a:ext uri="{FF2B5EF4-FFF2-40B4-BE49-F238E27FC236}">
                <a16:creationId xmlns:a16="http://schemas.microsoft.com/office/drawing/2014/main" id="{45BB7BFD-8875-D544-9EAC-6E5E9DC3BDAC}"/>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FCBD8E0F-BC8B-B6D3-A886-0F64FCDD7E73}"/>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191045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02B771-1831-5742-8032-3CE33A971D0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Des Moines University">
            <a:extLst>
              <a:ext uri="{FF2B5EF4-FFF2-40B4-BE49-F238E27FC236}">
                <a16:creationId xmlns:a16="http://schemas.microsoft.com/office/drawing/2014/main" id="{3DA45A3F-77F0-074E-8104-0980ACB73849}"/>
              </a:ext>
            </a:extLst>
          </p:cNvPr>
          <p:cNvPicPr>
            <a:picLocks noChangeAspect="1"/>
          </p:cNvPicPr>
          <p:nvPr userDrawn="1"/>
        </p:nvPicPr>
        <p:blipFill>
          <a:blip r:embed="rId3"/>
          <a:stretch>
            <a:fillRect/>
          </a:stretch>
        </p:blipFill>
        <p:spPr>
          <a:xfrm>
            <a:off x="2266117" y="2047837"/>
            <a:ext cx="7595599" cy="1542856"/>
          </a:xfrm>
          <a:prstGeom prst="rect">
            <a:avLst/>
          </a:prstGeom>
        </p:spPr>
      </p:pic>
      <p:sp>
        <p:nvSpPr>
          <p:cNvPr id="4" name="Title 3">
            <a:extLst>
              <a:ext uri="{FF2B5EF4-FFF2-40B4-BE49-F238E27FC236}">
                <a16:creationId xmlns:a16="http://schemas.microsoft.com/office/drawing/2014/main" id="{35F980B4-4FB6-194A-B819-BDD4E87630C7}"/>
              </a:ext>
            </a:extLst>
          </p:cNvPr>
          <p:cNvSpPr>
            <a:spLocks noGrp="1"/>
          </p:cNvSpPr>
          <p:nvPr>
            <p:ph type="title" hasCustomPrompt="1"/>
          </p:nvPr>
        </p:nvSpPr>
        <p:spPr>
          <a:xfrm>
            <a:off x="838200" y="4209252"/>
            <a:ext cx="10515600" cy="1325563"/>
          </a:xfrm>
        </p:spPr>
        <p:txBody>
          <a:bodyPr>
            <a:normAutofit/>
          </a:bodyPr>
          <a:lstStyle>
            <a:lvl1pPr marL="0" indent="0" algn="ctr" defTabSz="914400" rtl="0" eaLnBrk="1" latinLnBrk="0" hangingPunct="1">
              <a:lnSpc>
                <a:spcPct val="100000"/>
              </a:lnSpc>
              <a:spcBef>
                <a:spcPts val="2500"/>
              </a:spcBef>
              <a:buFont typeface="Arial" panose="020B0604020202020204" pitchFamily="34" charset="0"/>
              <a:buNone/>
              <a:defRPr lang="en-US" sz="3200" b="1" i="0" kern="1200" dirty="0">
                <a:solidFill>
                  <a:schemeClr val="bg1"/>
                </a:solidFill>
                <a:latin typeface="Barlow Condensed Light" pitchFamily="2" charset="77"/>
                <a:ea typeface="Barlow Condensed Light" pitchFamily="2" charset="77"/>
                <a:cs typeface="Barlow Condensed Light" pitchFamily="2" charset="77"/>
              </a:defRPr>
            </a:lvl1pPr>
          </a:lstStyle>
          <a:p>
            <a:r>
              <a:rPr lang="en-US"/>
              <a:t>PRESENTATION TITLE</a:t>
            </a:r>
          </a:p>
        </p:txBody>
      </p:sp>
      <p:sp>
        <p:nvSpPr>
          <p:cNvPr id="11" name="Subtitle 2">
            <a:extLst>
              <a:ext uri="{FF2B5EF4-FFF2-40B4-BE49-F238E27FC236}">
                <a16:creationId xmlns:a16="http://schemas.microsoft.com/office/drawing/2014/main" id="{B505FD0D-F8D0-2646-99D6-227B5EF1A149}"/>
              </a:ext>
            </a:extLst>
          </p:cNvPr>
          <p:cNvSpPr>
            <a:spLocks noGrp="1"/>
          </p:cNvSpPr>
          <p:nvPr>
            <p:ph type="subTitle" idx="1" hasCustomPrompt="1"/>
          </p:nvPr>
        </p:nvSpPr>
        <p:spPr>
          <a:xfrm>
            <a:off x="1524000" y="5954360"/>
            <a:ext cx="9144000" cy="457198"/>
          </a:xfrm>
        </p:spPr>
        <p:txBody>
          <a:bodyPr>
            <a:normAutofit/>
          </a:bodyPr>
          <a:lstStyle>
            <a:lvl1pPr marL="0" indent="0" algn="ct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(Name) on (Date)</a:t>
            </a:r>
          </a:p>
        </p:txBody>
      </p:sp>
    </p:spTree>
    <p:extLst>
      <p:ext uri="{BB962C8B-B14F-4D97-AF65-F5344CB8AC3E}">
        <p14:creationId xmlns:p14="http://schemas.microsoft.com/office/powerpoint/2010/main" val="2942536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6" name="Title 1">
            <a:extLst>
              <a:ext uri="{FF2B5EF4-FFF2-40B4-BE49-F238E27FC236}">
                <a16:creationId xmlns:a16="http://schemas.microsoft.com/office/drawing/2014/main" id="{A77C426C-3EF3-2041-A089-04F7530264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2550771" y="1429854"/>
            <a:ext cx="1317726" cy="1246639"/>
          </a:xfrm>
        </p:spPr>
        <p:txBody>
          <a:bodyPr>
            <a:normAutofit/>
          </a:bodyPr>
          <a:lstStyle>
            <a:lvl1pPr marL="0" indent="0">
              <a:buNone/>
              <a:defRPr sz="1600"/>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2338777"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2199871"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1" name="Picture Placeholder 14">
            <a:extLst>
              <a:ext uri="{FF2B5EF4-FFF2-40B4-BE49-F238E27FC236}">
                <a16:creationId xmlns:a16="http://schemas.microsoft.com/office/drawing/2014/main" id="{872A741D-3668-4F49-B1D2-9F21F35D6CD0}"/>
              </a:ext>
            </a:extLst>
          </p:cNvPr>
          <p:cNvSpPr>
            <a:spLocks noGrp="1"/>
          </p:cNvSpPr>
          <p:nvPr>
            <p:ph type="pic" sz="quarter" idx="33" hasCustomPrompt="1"/>
          </p:nvPr>
        </p:nvSpPr>
        <p:spPr>
          <a:xfrm>
            <a:off x="5361414" y="1429854"/>
            <a:ext cx="1317726" cy="1246639"/>
          </a:xfrm>
        </p:spPr>
        <p:txBody>
          <a:bodyPr>
            <a:normAutofit/>
          </a:bodyPr>
          <a:lstStyle>
            <a:lvl1pPr marL="0" indent="0">
              <a:buNone/>
              <a:defRPr sz="1600"/>
            </a:lvl1pPr>
          </a:lstStyle>
          <a:p>
            <a:r>
              <a:rPr lang="en-US"/>
              <a:t>PICTURE</a:t>
            </a:r>
          </a:p>
        </p:txBody>
      </p:sp>
      <p:sp>
        <p:nvSpPr>
          <p:cNvPr id="32" name="Text Placeholder 20">
            <a:extLst>
              <a:ext uri="{FF2B5EF4-FFF2-40B4-BE49-F238E27FC236}">
                <a16:creationId xmlns:a16="http://schemas.microsoft.com/office/drawing/2014/main" id="{5B16AC4F-22BF-0E44-AE92-86D633DAAC84}"/>
              </a:ext>
            </a:extLst>
          </p:cNvPr>
          <p:cNvSpPr>
            <a:spLocks noGrp="1"/>
          </p:cNvSpPr>
          <p:nvPr>
            <p:ph type="body" sz="quarter" idx="34" hasCustomPrompt="1"/>
          </p:nvPr>
        </p:nvSpPr>
        <p:spPr>
          <a:xfrm>
            <a:off x="5149420"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3" name="Text Placeholder 20">
            <a:extLst>
              <a:ext uri="{FF2B5EF4-FFF2-40B4-BE49-F238E27FC236}">
                <a16:creationId xmlns:a16="http://schemas.microsoft.com/office/drawing/2014/main" id="{A0B76131-1A7E-AA4F-BAC8-D08F9D59D89C}"/>
              </a:ext>
            </a:extLst>
          </p:cNvPr>
          <p:cNvSpPr>
            <a:spLocks noGrp="1"/>
          </p:cNvSpPr>
          <p:nvPr>
            <p:ph type="body" sz="quarter" idx="35" hasCustomPrompt="1"/>
          </p:nvPr>
        </p:nvSpPr>
        <p:spPr>
          <a:xfrm>
            <a:off x="5010514"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4" name="Picture Placeholder 14">
            <a:extLst>
              <a:ext uri="{FF2B5EF4-FFF2-40B4-BE49-F238E27FC236}">
                <a16:creationId xmlns:a16="http://schemas.microsoft.com/office/drawing/2014/main" id="{31A02A6F-E71F-9E46-9A67-0C4D448F1425}"/>
              </a:ext>
            </a:extLst>
          </p:cNvPr>
          <p:cNvSpPr>
            <a:spLocks noGrp="1"/>
          </p:cNvSpPr>
          <p:nvPr>
            <p:ph type="pic" sz="quarter" idx="36" hasCustomPrompt="1"/>
          </p:nvPr>
        </p:nvSpPr>
        <p:spPr>
          <a:xfrm>
            <a:off x="3978324" y="3766654"/>
            <a:ext cx="1317726" cy="1246639"/>
          </a:xfrm>
        </p:spPr>
        <p:txBody>
          <a:bodyPr>
            <a:normAutofit/>
          </a:bodyPr>
          <a:lstStyle>
            <a:lvl1pPr marL="0" indent="0">
              <a:buNone/>
              <a:defRPr sz="1600"/>
            </a:lvl1pPr>
          </a:lstStyle>
          <a:p>
            <a:r>
              <a:rPr lang="en-US"/>
              <a:t>PICTURE</a:t>
            </a:r>
          </a:p>
        </p:txBody>
      </p:sp>
      <p:sp>
        <p:nvSpPr>
          <p:cNvPr id="35" name="Text Placeholder 20">
            <a:extLst>
              <a:ext uri="{FF2B5EF4-FFF2-40B4-BE49-F238E27FC236}">
                <a16:creationId xmlns:a16="http://schemas.microsoft.com/office/drawing/2014/main" id="{C9A5278A-9399-194A-8186-2412A65E769D}"/>
              </a:ext>
            </a:extLst>
          </p:cNvPr>
          <p:cNvSpPr>
            <a:spLocks noGrp="1"/>
          </p:cNvSpPr>
          <p:nvPr>
            <p:ph type="body" sz="quarter" idx="37" hasCustomPrompt="1"/>
          </p:nvPr>
        </p:nvSpPr>
        <p:spPr>
          <a:xfrm>
            <a:off x="3766330"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6" name="Text Placeholder 20">
            <a:extLst>
              <a:ext uri="{FF2B5EF4-FFF2-40B4-BE49-F238E27FC236}">
                <a16:creationId xmlns:a16="http://schemas.microsoft.com/office/drawing/2014/main" id="{79464B05-3414-1C4D-97AD-7C9B5912FA6D}"/>
              </a:ext>
            </a:extLst>
          </p:cNvPr>
          <p:cNvSpPr>
            <a:spLocks noGrp="1"/>
          </p:cNvSpPr>
          <p:nvPr>
            <p:ph type="body" sz="quarter" idx="38" hasCustomPrompt="1"/>
          </p:nvPr>
        </p:nvSpPr>
        <p:spPr>
          <a:xfrm>
            <a:off x="3627424"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0" name="Picture Placeholder 14">
            <a:extLst>
              <a:ext uri="{FF2B5EF4-FFF2-40B4-BE49-F238E27FC236}">
                <a16:creationId xmlns:a16="http://schemas.microsoft.com/office/drawing/2014/main" id="{408272C8-FBCD-3D4D-A0D3-FA10BFDDEF03}"/>
              </a:ext>
            </a:extLst>
          </p:cNvPr>
          <p:cNvSpPr>
            <a:spLocks noGrp="1"/>
          </p:cNvSpPr>
          <p:nvPr>
            <p:ph type="pic" sz="quarter" idx="42" hasCustomPrompt="1"/>
          </p:nvPr>
        </p:nvSpPr>
        <p:spPr>
          <a:xfrm>
            <a:off x="6817346" y="3766654"/>
            <a:ext cx="1317726" cy="1246639"/>
          </a:xfrm>
        </p:spPr>
        <p:txBody>
          <a:bodyPr>
            <a:normAutofit/>
          </a:bodyPr>
          <a:lstStyle>
            <a:lvl1pPr marL="0" indent="0">
              <a:buNone/>
              <a:defRPr sz="1600"/>
            </a:lvl1pPr>
          </a:lstStyle>
          <a:p>
            <a:r>
              <a:rPr lang="en-US"/>
              <a:t>PICTURE</a:t>
            </a:r>
          </a:p>
        </p:txBody>
      </p:sp>
      <p:sp>
        <p:nvSpPr>
          <p:cNvPr id="41" name="Text Placeholder 20">
            <a:extLst>
              <a:ext uri="{FF2B5EF4-FFF2-40B4-BE49-F238E27FC236}">
                <a16:creationId xmlns:a16="http://schemas.microsoft.com/office/drawing/2014/main" id="{82BB2D93-FF2A-B442-BC69-1E3B57686C5A}"/>
              </a:ext>
            </a:extLst>
          </p:cNvPr>
          <p:cNvSpPr>
            <a:spLocks noGrp="1"/>
          </p:cNvSpPr>
          <p:nvPr>
            <p:ph type="body" sz="quarter" idx="43" hasCustomPrompt="1"/>
          </p:nvPr>
        </p:nvSpPr>
        <p:spPr>
          <a:xfrm>
            <a:off x="6605352"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2" name="Text Placeholder 20">
            <a:extLst>
              <a:ext uri="{FF2B5EF4-FFF2-40B4-BE49-F238E27FC236}">
                <a16:creationId xmlns:a16="http://schemas.microsoft.com/office/drawing/2014/main" id="{B74363B5-ABF6-114D-8641-D0D03166C273}"/>
              </a:ext>
            </a:extLst>
          </p:cNvPr>
          <p:cNvSpPr>
            <a:spLocks noGrp="1"/>
          </p:cNvSpPr>
          <p:nvPr>
            <p:ph type="body" sz="quarter" idx="44" hasCustomPrompt="1"/>
          </p:nvPr>
        </p:nvSpPr>
        <p:spPr>
          <a:xfrm>
            <a:off x="6466446"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3" name="Picture Placeholder 14">
            <a:extLst>
              <a:ext uri="{FF2B5EF4-FFF2-40B4-BE49-F238E27FC236}">
                <a16:creationId xmlns:a16="http://schemas.microsoft.com/office/drawing/2014/main" id="{9B1A0B07-4171-CB4C-937B-B02B6B3DE430}"/>
              </a:ext>
            </a:extLst>
          </p:cNvPr>
          <p:cNvSpPr>
            <a:spLocks noGrp="1"/>
          </p:cNvSpPr>
          <p:nvPr>
            <p:ph type="pic" sz="quarter" idx="45" hasCustomPrompt="1"/>
          </p:nvPr>
        </p:nvSpPr>
        <p:spPr>
          <a:xfrm>
            <a:off x="8186571" y="1429854"/>
            <a:ext cx="1317726" cy="1246639"/>
          </a:xfrm>
        </p:spPr>
        <p:txBody>
          <a:bodyPr>
            <a:normAutofit/>
          </a:bodyPr>
          <a:lstStyle>
            <a:lvl1pPr marL="0" indent="0">
              <a:buNone/>
              <a:defRPr sz="1600"/>
            </a:lvl1pPr>
          </a:lstStyle>
          <a:p>
            <a:r>
              <a:rPr lang="en-US"/>
              <a:t>PICTURE</a:t>
            </a:r>
          </a:p>
        </p:txBody>
      </p:sp>
      <p:sp>
        <p:nvSpPr>
          <p:cNvPr id="44" name="Text Placeholder 20">
            <a:extLst>
              <a:ext uri="{FF2B5EF4-FFF2-40B4-BE49-F238E27FC236}">
                <a16:creationId xmlns:a16="http://schemas.microsoft.com/office/drawing/2014/main" id="{791A1C2D-658A-6F4D-92DE-A7E3F3D871C0}"/>
              </a:ext>
            </a:extLst>
          </p:cNvPr>
          <p:cNvSpPr>
            <a:spLocks noGrp="1"/>
          </p:cNvSpPr>
          <p:nvPr>
            <p:ph type="body" sz="quarter" idx="46" hasCustomPrompt="1"/>
          </p:nvPr>
        </p:nvSpPr>
        <p:spPr>
          <a:xfrm>
            <a:off x="7974577"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5" name="Text Placeholder 20">
            <a:extLst>
              <a:ext uri="{FF2B5EF4-FFF2-40B4-BE49-F238E27FC236}">
                <a16:creationId xmlns:a16="http://schemas.microsoft.com/office/drawing/2014/main" id="{4EC76754-AEE8-C440-88C5-3ABF93C8064C}"/>
              </a:ext>
            </a:extLst>
          </p:cNvPr>
          <p:cNvSpPr>
            <a:spLocks noGrp="1"/>
          </p:cNvSpPr>
          <p:nvPr>
            <p:ph type="body" sz="quarter" idx="47" hasCustomPrompt="1"/>
          </p:nvPr>
        </p:nvSpPr>
        <p:spPr>
          <a:xfrm>
            <a:off x="7835671"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6" name="Picture Placeholder 14">
            <a:extLst>
              <a:ext uri="{FF2B5EF4-FFF2-40B4-BE49-F238E27FC236}">
                <a16:creationId xmlns:a16="http://schemas.microsoft.com/office/drawing/2014/main" id="{BAC509B5-20C8-4649-8AC7-F607FD7EE872}"/>
              </a:ext>
            </a:extLst>
          </p:cNvPr>
          <p:cNvSpPr>
            <a:spLocks noGrp="1"/>
          </p:cNvSpPr>
          <p:nvPr>
            <p:ph type="pic" sz="quarter" idx="48" hasCustomPrompt="1"/>
          </p:nvPr>
        </p:nvSpPr>
        <p:spPr>
          <a:xfrm>
            <a:off x="9656368" y="3766654"/>
            <a:ext cx="1317726" cy="1246639"/>
          </a:xfrm>
        </p:spPr>
        <p:txBody>
          <a:bodyPr>
            <a:normAutofit/>
          </a:bodyPr>
          <a:lstStyle>
            <a:lvl1pPr marL="0" indent="0">
              <a:buNone/>
              <a:defRPr sz="1600"/>
            </a:lvl1pPr>
          </a:lstStyle>
          <a:p>
            <a:r>
              <a:rPr lang="en-US"/>
              <a:t>PICTURE</a:t>
            </a:r>
          </a:p>
        </p:txBody>
      </p:sp>
      <p:sp>
        <p:nvSpPr>
          <p:cNvPr id="47" name="Text Placeholder 20">
            <a:extLst>
              <a:ext uri="{FF2B5EF4-FFF2-40B4-BE49-F238E27FC236}">
                <a16:creationId xmlns:a16="http://schemas.microsoft.com/office/drawing/2014/main" id="{9867C31E-9CA3-0643-A99A-C79F344CE657}"/>
              </a:ext>
            </a:extLst>
          </p:cNvPr>
          <p:cNvSpPr>
            <a:spLocks noGrp="1"/>
          </p:cNvSpPr>
          <p:nvPr>
            <p:ph type="body" sz="quarter" idx="49" hasCustomPrompt="1"/>
          </p:nvPr>
        </p:nvSpPr>
        <p:spPr>
          <a:xfrm>
            <a:off x="944437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8" name="Text Placeholder 20">
            <a:extLst>
              <a:ext uri="{FF2B5EF4-FFF2-40B4-BE49-F238E27FC236}">
                <a16:creationId xmlns:a16="http://schemas.microsoft.com/office/drawing/2014/main" id="{8239B5ED-0341-4C41-BD63-809CBD02BAAA}"/>
              </a:ext>
            </a:extLst>
          </p:cNvPr>
          <p:cNvSpPr>
            <a:spLocks noGrp="1"/>
          </p:cNvSpPr>
          <p:nvPr>
            <p:ph type="body" sz="quarter" idx="50" hasCustomPrompt="1"/>
          </p:nvPr>
        </p:nvSpPr>
        <p:spPr>
          <a:xfrm>
            <a:off x="930546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67" name="Picture Placeholder 14">
            <a:extLst>
              <a:ext uri="{FF2B5EF4-FFF2-40B4-BE49-F238E27FC236}">
                <a16:creationId xmlns:a16="http://schemas.microsoft.com/office/drawing/2014/main" id="{BB3962CE-7BE8-7B40-BB54-26C0D57A1332}"/>
              </a:ext>
            </a:extLst>
          </p:cNvPr>
          <p:cNvSpPr>
            <a:spLocks noGrp="1"/>
          </p:cNvSpPr>
          <p:nvPr>
            <p:ph type="pic" sz="quarter" idx="51" hasCustomPrompt="1"/>
          </p:nvPr>
        </p:nvSpPr>
        <p:spPr>
          <a:xfrm>
            <a:off x="1278208" y="3766654"/>
            <a:ext cx="1317726" cy="1246639"/>
          </a:xfrm>
        </p:spPr>
        <p:txBody>
          <a:bodyPr>
            <a:normAutofit/>
          </a:bodyPr>
          <a:lstStyle>
            <a:lvl1pPr marL="0" indent="0">
              <a:buNone/>
              <a:defRPr sz="1600"/>
            </a:lvl1pPr>
          </a:lstStyle>
          <a:p>
            <a:r>
              <a:rPr lang="en-US"/>
              <a:t>PICTURE</a:t>
            </a:r>
          </a:p>
        </p:txBody>
      </p:sp>
      <p:sp>
        <p:nvSpPr>
          <p:cNvPr id="68" name="Text Placeholder 20">
            <a:extLst>
              <a:ext uri="{FF2B5EF4-FFF2-40B4-BE49-F238E27FC236}">
                <a16:creationId xmlns:a16="http://schemas.microsoft.com/office/drawing/2014/main" id="{5AB2A52F-5E4F-1747-9B12-F2843A4BBB1E}"/>
              </a:ext>
            </a:extLst>
          </p:cNvPr>
          <p:cNvSpPr>
            <a:spLocks noGrp="1"/>
          </p:cNvSpPr>
          <p:nvPr>
            <p:ph type="body" sz="quarter" idx="52" hasCustomPrompt="1"/>
          </p:nvPr>
        </p:nvSpPr>
        <p:spPr>
          <a:xfrm>
            <a:off x="106621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69" name="Text Placeholder 20">
            <a:extLst>
              <a:ext uri="{FF2B5EF4-FFF2-40B4-BE49-F238E27FC236}">
                <a16:creationId xmlns:a16="http://schemas.microsoft.com/office/drawing/2014/main" id="{A26158FB-2EAE-0843-B43A-D1B483539224}"/>
              </a:ext>
            </a:extLst>
          </p:cNvPr>
          <p:cNvSpPr>
            <a:spLocks noGrp="1"/>
          </p:cNvSpPr>
          <p:nvPr>
            <p:ph type="body" sz="quarter" idx="53" hasCustomPrompt="1"/>
          </p:nvPr>
        </p:nvSpPr>
        <p:spPr>
          <a:xfrm>
            <a:off x="92730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28" name="Slide Number Placeholder 8">
            <a:extLst>
              <a:ext uri="{FF2B5EF4-FFF2-40B4-BE49-F238E27FC236}">
                <a16:creationId xmlns:a16="http://schemas.microsoft.com/office/drawing/2014/main" id="{A88BD3DB-0FF0-BE46-96DD-08D2B54DF24C}"/>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98C98F4F-436D-B65C-05A4-F4ADEA6E8DFB}"/>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2739195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77C426C-3EF3-2041-A089-04F7530264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1274009" y="1429854"/>
            <a:ext cx="1317726" cy="1246639"/>
          </a:xfrm>
        </p:spPr>
        <p:txBody>
          <a:bodyPr>
            <a:normAutofit/>
          </a:bodyPr>
          <a:lstStyle>
            <a:lvl1pPr marL="0" indent="0">
              <a:buNone/>
              <a:defRPr sz="1600"/>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1062015"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923109"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1" name="Picture Placeholder 14">
            <a:extLst>
              <a:ext uri="{FF2B5EF4-FFF2-40B4-BE49-F238E27FC236}">
                <a16:creationId xmlns:a16="http://schemas.microsoft.com/office/drawing/2014/main" id="{872A741D-3668-4F49-B1D2-9F21F35D6CD0}"/>
              </a:ext>
            </a:extLst>
          </p:cNvPr>
          <p:cNvSpPr>
            <a:spLocks noGrp="1"/>
          </p:cNvSpPr>
          <p:nvPr>
            <p:ph type="pic" sz="quarter" idx="33" hasCustomPrompt="1"/>
          </p:nvPr>
        </p:nvSpPr>
        <p:spPr>
          <a:xfrm>
            <a:off x="3978324" y="1429854"/>
            <a:ext cx="1317726" cy="1246639"/>
          </a:xfrm>
        </p:spPr>
        <p:txBody>
          <a:bodyPr>
            <a:normAutofit/>
          </a:bodyPr>
          <a:lstStyle>
            <a:lvl1pPr marL="0" indent="0">
              <a:buNone/>
              <a:defRPr sz="1600"/>
            </a:lvl1pPr>
          </a:lstStyle>
          <a:p>
            <a:r>
              <a:rPr lang="en-US"/>
              <a:t>PICTURE</a:t>
            </a:r>
          </a:p>
        </p:txBody>
      </p:sp>
      <p:sp>
        <p:nvSpPr>
          <p:cNvPr id="32" name="Text Placeholder 20">
            <a:extLst>
              <a:ext uri="{FF2B5EF4-FFF2-40B4-BE49-F238E27FC236}">
                <a16:creationId xmlns:a16="http://schemas.microsoft.com/office/drawing/2014/main" id="{5B16AC4F-22BF-0E44-AE92-86D633DAAC84}"/>
              </a:ext>
            </a:extLst>
          </p:cNvPr>
          <p:cNvSpPr>
            <a:spLocks noGrp="1"/>
          </p:cNvSpPr>
          <p:nvPr>
            <p:ph type="body" sz="quarter" idx="34" hasCustomPrompt="1"/>
          </p:nvPr>
        </p:nvSpPr>
        <p:spPr>
          <a:xfrm>
            <a:off x="3766330"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3" name="Text Placeholder 20">
            <a:extLst>
              <a:ext uri="{FF2B5EF4-FFF2-40B4-BE49-F238E27FC236}">
                <a16:creationId xmlns:a16="http://schemas.microsoft.com/office/drawing/2014/main" id="{A0B76131-1A7E-AA4F-BAC8-D08F9D59D89C}"/>
              </a:ext>
            </a:extLst>
          </p:cNvPr>
          <p:cNvSpPr>
            <a:spLocks noGrp="1"/>
          </p:cNvSpPr>
          <p:nvPr>
            <p:ph type="body" sz="quarter" idx="35" hasCustomPrompt="1"/>
          </p:nvPr>
        </p:nvSpPr>
        <p:spPr>
          <a:xfrm>
            <a:off x="3627424"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4" name="Picture Placeholder 14">
            <a:extLst>
              <a:ext uri="{FF2B5EF4-FFF2-40B4-BE49-F238E27FC236}">
                <a16:creationId xmlns:a16="http://schemas.microsoft.com/office/drawing/2014/main" id="{31A02A6F-E71F-9E46-9A67-0C4D448F1425}"/>
              </a:ext>
            </a:extLst>
          </p:cNvPr>
          <p:cNvSpPr>
            <a:spLocks noGrp="1"/>
          </p:cNvSpPr>
          <p:nvPr>
            <p:ph type="pic" sz="quarter" idx="36" hasCustomPrompt="1"/>
          </p:nvPr>
        </p:nvSpPr>
        <p:spPr>
          <a:xfrm>
            <a:off x="3978324" y="3766654"/>
            <a:ext cx="1317726" cy="1246639"/>
          </a:xfrm>
        </p:spPr>
        <p:txBody>
          <a:bodyPr>
            <a:normAutofit/>
          </a:bodyPr>
          <a:lstStyle>
            <a:lvl1pPr marL="0" indent="0">
              <a:buNone/>
              <a:defRPr sz="1600"/>
            </a:lvl1pPr>
          </a:lstStyle>
          <a:p>
            <a:r>
              <a:rPr lang="en-US"/>
              <a:t>PICTURE</a:t>
            </a:r>
          </a:p>
        </p:txBody>
      </p:sp>
      <p:sp>
        <p:nvSpPr>
          <p:cNvPr id="35" name="Text Placeholder 20">
            <a:extLst>
              <a:ext uri="{FF2B5EF4-FFF2-40B4-BE49-F238E27FC236}">
                <a16:creationId xmlns:a16="http://schemas.microsoft.com/office/drawing/2014/main" id="{C9A5278A-9399-194A-8186-2412A65E769D}"/>
              </a:ext>
            </a:extLst>
          </p:cNvPr>
          <p:cNvSpPr>
            <a:spLocks noGrp="1"/>
          </p:cNvSpPr>
          <p:nvPr>
            <p:ph type="body" sz="quarter" idx="37" hasCustomPrompt="1"/>
          </p:nvPr>
        </p:nvSpPr>
        <p:spPr>
          <a:xfrm>
            <a:off x="3766330"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6" name="Text Placeholder 20">
            <a:extLst>
              <a:ext uri="{FF2B5EF4-FFF2-40B4-BE49-F238E27FC236}">
                <a16:creationId xmlns:a16="http://schemas.microsoft.com/office/drawing/2014/main" id="{79464B05-3414-1C4D-97AD-7C9B5912FA6D}"/>
              </a:ext>
            </a:extLst>
          </p:cNvPr>
          <p:cNvSpPr>
            <a:spLocks noGrp="1"/>
          </p:cNvSpPr>
          <p:nvPr>
            <p:ph type="body" sz="quarter" idx="38" hasCustomPrompt="1"/>
          </p:nvPr>
        </p:nvSpPr>
        <p:spPr>
          <a:xfrm>
            <a:off x="3627424"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7" name="Picture Placeholder 14">
            <a:extLst>
              <a:ext uri="{FF2B5EF4-FFF2-40B4-BE49-F238E27FC236}">
                <a16:creationId xmlns:a16="http://schemas.microsoft.com/office/drawing/2014/main" id="{E1139C11-A349-FC4D-8D59-2D471DED8003}"/>
              </a:ext>
            </a:extLst>
          </p:cNvPr>
          <p:cNvSpPr>
            <a:spLocks noGrp="1"/>
          </p:cNvSpPr>
          <p:nvPr>
            <p:ph type="pic" sz="quarter" idx="39" hasCustomPrompt="1"/>
          </p:nvPr>
        </p:nvSpPr>
        <p:spPr>
          <a:xfrm>
            <a:off x="6817346" y="1429854"/>
            <a:ext cx="1317726" cy="1246639"/>
          </a:xfrm>
        </p:spPr>
        <p:txBody>
          <a:bodyPr>
            <a:normAutofit/>
          </a:bodyPr>
          <a:lstStyle>
            <a:lvl1pPr marL="0" indent="0">
              <a:buNone/>
              <a:defRPr sz="1600"/>
            </a:lvl1pPr>
          </a:lstStyle>
          <a:p>
            <a:r>
              <a:rPr lang="en-US"/>
              <a:t>PICTURE</a:t>
            </a:r>
          </a:p>
        </p:txBody>
      </p:sp>
      <p:sp>
        <p:nvSpPr>
          <p:cNvPr id="38" name="Text Placeholder 20">
            <a:extLst>
              <a:ext uri="{FF2B5EF4-FFF2-40B4-BE49-F238E27FC236}">
                <a16:creationId xmlns:a16="http://schemas.microsoft.com/office/drawing/2014/main" id="{8B32D8DB-249F-E848-B6F5-65926AC606C9}"/>
              </a:ext>
            </a:extLst>
          </p:cNvPr>
          <p:cNvSpPr>
            <a:spLocks noGrp="1"/>
          </p:cNvSpPr>
          <p:nvPr>
            <p:ph type="body" sz="quarter" idx="40" hasCustomPrompt="1"/>
          </p:nvPr>
        </p:nvSpPr>
        <p:spPr>
          <a:xfrm>
            <a:off x="6605352"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39" name="Text Placeholder 20">
            <a:extLst>
              <a:ext uri="{FF2B5EF4-FFF2-40B4-BE49-F238E27FC236}">
                <a16:creationId xmlns:a16="http://schemas.microsoft.com/office/drawing/2014/main" id="{2458B0CD-BE8F-614C-9C83-D6AA6B5A09A2}"/>
              </a:ext>
            </a:extLst>
          </p:cNvPr>
          <p:cNvSpPr>
            <a:spLocks noGrp="1"/>
          </p:cNvSpPr>
          <p:nvPr>
            <p:ph type="body" sz="quarter" idx="41" hasCustomPrompt="1"/>
          </p:nvPr>
        </p:nvSpPr>
        <p:spPr>
          <a:xfrm>
            <a:off x="6466446"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0" name="Picture Placeholder 14">
            <a:extLst>
              <a:ext uri="{FF2B5EF4-FFF2-40B4-BE49-F238E27FC236}">
                <a16:creationId xmlns:a16="http://schemas.microsoft.com/office/drawing/2014/main" id="{408272C8-FBCD-3D4D-A0D3-FA10BFDDEF03}"/>
              </a:ext>
            </a:extLst>
          </p:cNvPr>
          <p:cNvSpPr>
            <a:spLocks noGrp="1"/>
          </p:cNvSpPr>
          <p:nvPr>
            <p:ph type="pic" sz="quarter" idx="42" hasCustomPrompt="1"/>
          </p:nvPr>
        </p:nvSpPr>
        <p:spPr>
          <a:xfrm>
            <a:off x="6817346" y="3766654"/>
            <a:ext cx="1317726" cy="1246639"/>
          </a:xfrm>
        </p:spPr>
        <p:txBody>
          <a:bodyPr>
            <a:normAutofit/>
          </a:bodyPr>
          <a:lstStyle>
            <a:lvl1pPr marL="0" indent="0">
              <a:buNone/>
              <a:defRPr sz="1600"/>
            </a:lvl1pPr>
          </a:lstStyle>
          <a:p>
            <a:r>
              <a:rPr lang="en-US"/>
              <a:t>PICTURE</a:t>
            </a:r>
          </a:p>
        </p:txBody>
      </p:sp>
      <p:sp>
        <p:nvSpPr>
          <p:cNvPr id="41" name="Text Placeholder 20">
            <a:extLst>
              <a:ext uri="{FF2B5EF4-FFF2-40B4-BE49-F238E27FC236}">
                <a16:creationId xmlns:a16="http://schemas.microsoft.com/office/drawing/2014/main" id="{82BB2D93-FF2A-B442-BC69-1E3B57686C5A}"/>
              </a:ext>
            </a:extLst>
          </p:cNvPr>
          <p:cNvSpPr>
            <a:spLocks noGrp="1"/>
          </p:cNvSpPr>
          <p:nvPr>
            <p:ph type="body" sz="quarter" idx="43" hasCustomPrompt="1"/>
          </p:nvPr>
        </p:nvSpPr>
        <p:spPr>
          <a:xfrm>
            <a:off x="6605352"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2" name="Text Placeholder 20">
            <a:extLst>
              <a:ext uri="{FF2B5EF4-FFF2-40B4-BE49-F238E27FC236}">
                <a16:creationId xmlns:a16="http://schemas.microsoft.com/office/drawing/2014/main" id="{B74363B5-ABF6-114D-8641-D0D03166C273}"/>
              </a:ext>
            </a:extLst>
          </p:cNvPr>
          <p:cNvSpPr>
            <a:spLocks noGrp="1"/>
          </p:cNvSpPr>
          <p:nvPr>
            <p:ph type="body" sz="quarter" idx="44" hasCustomPrompt="1"/>
          </p:nvPr>
        </p:nvSpPr>
        <p:spPr>
          <a:xfrm>
            <a:off x="6466446"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3" name="Picture Placeholder 14">
            <a:extLst>
              <a:ext uri="{FF2B5EF4-FFF2-40B4-BE49-F238E27FC236}">
                <a16:creationId xmlns:a16="http://schemas.microsoft.com/office/drawing/2014/main" id="{9B1A0B07-4171-CB4C-937B-B02B6B3DE430}"/>
              </a:ext>
            </a:extLst>
          </p:cNvPr>
          <p:cNvSpPr>
            <a:spLocks noGrp="1"/>
          </p:cNvSpPr>
          <p:nvPr>
            <p:ph type="pic" sz="quarter" idx="45" hasCustomPrompt="1"/>
          </p:nvPr>
        </p:nvSpPr>
        <p:spPr>
          <a:xfrm>
            <a:off x="9656368" y="1429854"/>
            <a:ext cx="1317726" cy="1246639"/>
          </a:xfrm>
        </p:spPr>
        <p:txBody>
          <a:bodyPr>
            <a:normAutofit/>
          </a:bodyPr>
          <a:lstStyle>
            <a:lvl1pPr marL="0" indent="0">
              <a:buNone/>
              <a:defRPr sz="1600"/>
            </a:lvl1pPr>
          </a:lstStyle>
          <a:p>
            <a:r>
              <a:rPr lang="en-US"/>
              <a:t>PICTURE</a:t>
            </a:r>
          </a:p>
        </p:txBody>
      </p:sp>
      <p:sp>
        <p:nvSpPr>
          <p:cNvPr id="44" name="Text Placeholder 20">
            <a:extLst>
              <a:ext uri="{FF2B5EF4-FFF2-40B4-BE49-F238E27FC236}">
                <a16:creationId xmlns:a16="http://schemas.microsoft.com/office/drawing/2014/main" id="{791A1C2D-658A-6F4D-92DE-A7E3F3D871C0}"/>
              </a:ext>
            </a:extLst>
          </p:cNvPr>
          <p:cNvSpPr>
            <a:spLocks noGrp="1"/>
          </p:cNvSpPr>
          <p:nvPr>
            <p:ph type="body" sz="quarter" idx="46" hasCustomPrompt="1"/>
          </p:nvPr>
        </p:nvSpPr>
        <p:spPr>
          <a:xfrm>
            <a:off x="9444374"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5" name="Text Placeholder 20">
            <a:extLst>
              <a:ext uri="{FF2B5EF4-FFF2-40B4-BE49-F238E27FC236}">
                <a16:creationId xmlns:a16="http://schemas.microsoft.com/office/drawing/2014/main" id="{4EC76754-AEE8-C440-88C5-3ABF93C8064C}"/>
              </a:ext>
            </a:extLst>
          </p:cNvPr>
          <p:cNvSpPr>
            <a:spLocks noGrp="1"/>
          </p:cNvSpPr>
          <p:nvPr>
            <p:ph type="body" sz="quarter" idx="47" hasCustomPrompt="1"/>
          </p:nvPr>
        </p:nvSpPr>
        <p:spPr>
          <a:xfrm>
            <a:off x="9305468"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6" name="Picture Placeholder 14">
            <a:extLst>
              <a:ext uri="{FF2B5EF4-FFF2-40B4-BE49-F238E27FC236}">
                <a16:creationId xmlns:a16="http://schemas.microsoft.com/office/drawing/2014/main" id="{BAC509B5-20C8-4649-8AC7-F607FD7EE872}"/>
              </a:ext>
            </a:extLst>
          </p:cNvPr>
          <p:cNvSpPr>
            <a:spLocks noGrp="1"/>
          </p:cNvSpPr>
          <p:nvPr>
            <p:ph type="pic" sz="quarter" idx="48" hasCustomPrompt="1"/>
          </p:nvPr>
        </p:nvSpPr>
        <p:spPr>
          <a:xfrm>
            <a:off x="9656368" y="3766654"/>
            <a:ext cx="1317726" cy="1246639"/>
          </a:xfrm>
        </p:spPr>
        <p:txBody>
          <a:bodyPr>
            <a:normAutofit/>
          </a:bodyPr>
          <a:lstStyle>
            <a:lvl1pPr marL="0" indent="0">
              <a:buNone/>
              <a:defRPr sz="1600"/>
            </a:lvl1pPr>
          </a:lstStyle>
          <a:p>
            <a:r>
              <a:rPr lang="en-US"/>
              <a:t>PICTURE</a:t>
            </a:r>
          </a:p>
        </p:txBody>
      </p:sp>
      <p:sp>
        <p:nvSpPr>
          <p:cNvPr id="47" name="Text Placeholder 20">
            <a:extLst>
              <a:ext uri="{FF2B5EF4-FFF2-40B4-BE49-F238E27FC236}">
                <a16:creationId xmlns:a16="http://schemas.microsoft.com/office/drawing/2014/main" id="{9867C31E-9CA3-0643-A99A-C79F344CE657}"/>
              </a:ext>
            </a:extLst>
          </p:cNvPr>
          <p:cNvSpPr>
            <a:spLocks noGrp="1"/>
          </p:cNvSpPr>
          <p:nvPr>
            <p:ph type="body" sz="quarter" idx="49" hasCustomPrompt="1"/>
          </p:nvPr>
        </p:nvSpPr>
        <p:spPr>
          <a:xfrm>
            <a:off x="944437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48" name="Text Placeholder 20">
            <a:extLst>
              <a:ext uri="{FF2B5EF4-FFF2-40B4-BE49-F238E27FC236}">
                <a16:creationId xmlns:a16="http://schemas.microsoft.com/office/drawing/2014/main" id="{8239B5ED-0341-4C41-BD63-809CBD02BAAA}"/>
              </a:ext>
            </a:extLst>
          </p:cNvPr>
          <p:cNvSpPr>
            <a:spLocks noGrp="1"/>
          </p:cNvSpPr>
          <p:nvPr>
            <p:ph type="body" sz="quarter" idx="50" hasCustomPrompt="1"/>
          </p:nvPr>
        </p:nvSpPr>
        <p:spPr>
          <a:xfrm>
            <a:off x="930546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55" name="Picture Placeholder 14">
            <a:extLst>
              <a:ext uri="{FF2B5EF4-FFF2-40B4-BE49-F238E27FC236}">
                <a16:creationId xmlns:a16="http://schemas.microsoft.com/office/drawing/2014/main" id="{6AF71B66-18B2-F346-AB00-EC3B89AC2EAC}"/>
              </a:ext>
            </a:extLst>
          </p:cNvPr>
          <p:cNvSpPr>
            <a:spLocks noGrp="1"/>
          </p:cNvSpPr>
          <p:nvPr>
            <p:ph type="pic" sz="quarter" idx="51" hasCustomPrompt="1"/>
          </p:nvPr>
        </p:nvSpPr>
        <p:spPr>
          <a:xfrm>
            <a:off x="1278208" y="3766654"/>
            <a:ext cx="1317726" cy="1246639"/>
          </a:xfrm>
        </p:spPr>
        <p:txBody>
          <a:bodyPr>
            <a:normAutofit/>
          </a:bodyPr>
          <a:lstStyle>
            <a:lvl1pPr marL="0" indent="0">
              <a:buNone/>
              <a:defRPr sz="1600"/>
            </a:lvl1pPr>
          </a:lstStyle>
          <a:p>
            <a:r>
              <a:rPr lang="en-US"/>
              <a:t>PICTURE</a:t>
            </a:r>
          </a:p>
        </p:txBody>
      </p:sp>
      <p:sp>
        <p:nvSpPr>
          <p:cNvPr id="56" name="Text Placeholder 20">
            <a:extLst>
              <a:ext uri="{FF2B5EF4-FFF2-40B4-BE49-F238E27FC236}">
                <a16:creationId xmlns:a16="http://schemas.microsoft.com/office/drawing/2014/main" id="{E74356B2-E1C4-B84A-9FE4-D3CF34398169}"/>
              </a:ext>
            </a:extLst>
          </p:cNvPr>
          <p:cNvSpPr>
            <a:spLocks noGrp="1"/>
          </p:cNvSpPr>
          <p:nvPr>
            <p:ph type="body" sz="quarter" idx="52" hasCustomPrompt="1"/>
          </p:nvPr>
        </p:nvSpPr>
        <p:spPr>
          <a:xfrm>
            <a:off x="106621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a:t>FIRST LASTNAME, DEGREE/CREDENTIALS</a:t>
            </a:r>
          </a:p>
        </p:txBody>
      </p:sp>
      <p:sp>
        <p:nvSpPr>
          <p:cNvPr id="57" name="Text Placeholder 20">
            <a:extLst>
              <a:ext uri="{FF2B5EF4-FFF2-40B4-BE49-F238E27FC236}">
                <a16:creationId xmlns:a16="http://schemas.microsoft.com/office/drawing/2014/main" id="{9E9EAB8D-1652-0243-8C7C-8C6D527AFE78}"/>
              </a:ext>
            </a:extLst>
          </p:cNvPr>
          <p:cNvSpPr>
            <a:spLocks noGrp="1"/>
          </p:cNvSpPr>
          <p:nvPr>
            <p:ph type="body" sz="quarter" idx="53" hasCustomPrompt="1"/>
          </p:nvPr>
        </p:nvSpPr>
        <p:spPr>
          <a:xfrm>
            <a:off x="92730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9" name="Slide Number Placeholder 8">
            <a:extLst>
              <a:ext uri="{FF2B5EF4-FFF2-40B4-BE49-F238E27FC236}">
                <a16:creationId xmlns:a16="http://schemas.microsoft.com/office/drawing/2014/main" id="{0EA1AD39-C0C1-514A-AD97-6B3E5DF2A05B}"/>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50" name="Picture 49">
            <a:extLst>
              <a:ext uri="{FF2B5EF4-FFF2-40B4-BE49-F238E27FC236}">
                <a16:creationId xmlns:a16="http://schemas.microsoft.com/office/drawing/2014/main" id="{9E22CB74-E48D-67E7-FEB3-048DAB88C694}"/>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763193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5183187" y="987425"/>
            <a:ext cx="6323013" cy="4817938"/>
          </a:xfrm>
        </p:spPr>
        <p:txBody>
          <a:bodyPr/>
          <a:lstStyle>
            <a:lvl1pPr marL="0" indent="0">
              <a:buNone/>
              <a:defRPr>
                <a:solidFill>
                  <a:srgbClr val="562D8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FC2DD55-30DA-BA49-A585-45A014663984}"/>
              </a:ext>
            </a:extLst>
          </p:cNvPr>
          <p:cNvPicPr>
            <a:picLocks noChangeAspect="1"/>
          </p:cNvPicPr>
          <p:nvPr userDrawn="1"/>
        </p:nvPicPr>
        <p:blipFill rotWithShape="1">
          <a:blip r:embed="rId2"/>
          <a:srcRect l="9173" r="49398"/>
          <a:stretch/>
        </p:blipFill>
        <p:spPr>
          <a:xfrm>
            <a:off x="0" y="0"/>
            <a:ext cx="5050972" cy="6858000"/>
          </a:xfrm>
          <a:prstGeom prst="rect">
            <a:avLst/>
          </a:prstGeom>
        </p:spPr>
      </p:pic>
      <p:sp>
        <p:nvSpPr>
          <p:cNvPr id="2" name="Title 1">
            <a:extLst>
              <a:ext uri="{FF2B5EF4-FFF2-40B4-BE49-F238E27FC236}">
                <a16:creationId xmlns:a16="http://schemas.microsoft.com/office/drawing/2014/main" id="{EC117A72-BE28-D34A-AED0-E19804339990}"/>
              </a:ext>
            </a:extLst>
          </p:cNvPr>
          <p:cNvSpPr>
            <a:spLocks noGrp="1"/>
          </p:cNvSpPr>
          <p:nvPr>
            <p:ph type="title" hasCustomPrompt="1"/>
          </p:nvPr>
        </p:nvSpPr>
        <p:spPr>
          <a:xfrm>
            <a:off x="625475" y="457200"/>
            <a:ext cx="3932237" cy="1358900"/>
          </a:xfrm>
          <a:prstGeom prst="rect">
            <a:avLst/>
          </a:prstGeom>
        </p:spPr>
        <p:txBody>
          <a:bodyPr anchor="ctr"/>
          <a:lstStyle>
            <a:lvl1pPr>
              <a:defRPr sz="3200">
                <a:solidFill>
                  <a:schemeClr val="bg1"/>
                </a:solidFill>
              </a:defRPr>
            </a:lvl1pPr>
          </a:lstStyle>
          <a:p>
            <a:r>
              <a:rPr lang="en-US"/>
              <a:t>TITLE</a:t>
            </a:r>
          </a:p>
        </p:txBody>
      </p:sp>
      <p:sp>
        <p:nvSpPr>
          <p:cNvPr id="4" name="Text Placeholder 3">
            <a:extLst>
              <a:ext uri="{FF2B5EF4-FFF2-40B4-BE49-F238E27FC236}">
                <a16:creationId xmlns:a16="http://schemas.microsoft.com/office/drawing/2014/main" id="{C3F91F54-10FE-CB44-96BE-D038C5119846}"/>
              </a:ext>
            </a:extLst>
          </p:cNvPr>
          <p:cNvSpPr>
            <a:spLocks noGrp="1"/>
          </p:cNvSpPr>
          <p:nvPr>
            <p:ph type="body" sz="half" idx="2" hasCustomPrompt="1"/>
          </p:nvPr>
        </p:nvSpPr>
        <p:spPr>
          <a:xfrm>
            <a:off x="625475"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 and/or additional information</a:t>
            </a:r>
          </a:p>
        </p:txBody>
      </p:sp>
      <p:sp>
        <p:nvSpPr>
          <p:cNvPr id="10" name="Slide Number Placeholder 8">
            <a:extLst>
              <a:ext uri="{FF2B5EF4-FFF2-40B4-BE49-F238E27FC236}">
                <a16:creationId xmlns:a16="http://schemas.microsoft.com/office/drawing/2014/main" id="{77D137DB-D2DA-E746-9664-0BBC8BE3F762}"/>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pPr/>
              <a:t>‹#›</a:t>
            </a:fld>
            <a:endParaRPr lang="en-US" sz="16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6D9A858-AEB9-D59B-9D15-6558B2175DC3}"/>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579219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847044" y="987425"/>
            <a:ext cx="6159063" cy="48179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FB109C0-11BA-E543-85A1-2BDF9FE000DE}"/>
              </a:ext>
            </a:extLst>
          </p:cNvPr>
          <p:cNvPicPr>
            <a:picLocks noChangeAspect="1"/>
          </p:cNvPicPr>
          <p:nvPr userDrawn="1"/>
        </p:nvPicPr>
        <p:blipFill rotWithShape="1">
          <a:blip r:embed="rId2"/>
          <a:srcRect l="49623" r="9186"/>
          <a:stretch/>
        </p:blipFill>
        <p:spPr>
          <a:xfrm>
            <a:off x="7170056" y="0"/>
            <a:ext cx="5021943" cy="6858000"/>
          </a:xfrm>
          <a:prstGeom prst="rect">
            <a:avLst/>
          </a:prstGeom>
        </p:spPr>
      </p:pic>
      <p:sp>
        <p:nvSpPr>
          <p:cNvPr id="2" name="Title 1">
            <a:extLst>
              <a:ext uri="{FF2B5EF4-FFF2-40B4-BE49-F238E27FC236}">
                <a16:creationId xmlns:a16="http://schemas.microsoft.com/office/drawing/2014/main" id="{EC117A72-BE28-D34A-AED0-E19804339990}"/>
              </a:ext>
            </a:extLst>
          </p:cNvPr>
          <p:cNvSpPr>
            <a:spLocks noGrp="1"/>
          </p:cNvSpPr>
          <p:nvPr>
            <p:ph type="title" hasCustomPrompt="1"/>
          </p:nvPr>
        </p:nvSpPr>
        <p:spPr>
          <a:xfrm>
            <a:off x="7421563" y="457200"/>
            <a:ext cx="3932237" cy="1463675"/>
          </a:xfrm>
          <a:prstGeom prst="rect">
            <a:avLst/>
          </a:prstGeom>
        </p:spPr>
        <p:txBody>
          <a:bodyPr anchor="ctr"/>
          <a:lstStyle>
            <a:lvl1pPr>
              <a:defRPr sz="3200">
                <a:solidFill>
                  <a:schemeClr val="bg1"/>
                </a:solidFill>
              </a:defRPr>
            </a:lvl1pPr>
          </a:lstStyle>
          <a:p>
            <a:r>
              <a:rPr lang="en-US"/>
              <a:t>TITLE</a:t>
            </a:r>
          </a:p>
        </p:txBody>
      </p:sp>
      <p:sp>
        <p:nvSpPr>
          <p:cNvPr id="4" name="Text Placeholder 3">
            <a:extLst>
              <a:ext uri="{FF2B5EF4-FFF2-40B4-BE49-F238E27FC236}">
                <a16:creationId xmlns:a16="http://schemas.microsoft.com/office/drawing/2014/main" id="{C3F91F54-10FE-CB44-96BE-D038C5119846}"/>
              </a:ext>
            </a:extLst>
          </p:cNvPr>
          <p:cNvSpPr>
            <a:spLocks noGrp="1"/>
          </p:cNvSpPr>
          <p:nvPr>
            <p:ph type="body" sz="half" idx="2" hasCustomPrompt="1"/>
          </p:nvPr>
        </p:nvSpPr>
        <p:spPr>
          <a:xfrm>
            <a:off x="7421563"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 and/or additional information</a:t>
            </a:r>
          </a:p>
        </p:txBody>
      </p:sp>
      <p:sp>
        <p:nvSpPr>
          <p:cNvPr id="11" name="Slide Number Placeholder 8">
            <a:extLst>
              <a:ext uri="{FF2B5EF4-FFF2-40B4-BE49-F238E27FC236}">
                <a16:creationId xmlns:a16="http://schemas.microsoft.com/office/drawing/2014/main" id="{7B564C99-8AF7-2C43-ADBD-6CD3349E32D5}"/>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188FCA2-7F7B-6BE4-1EA2-35F27AEDBA1D}"/>
              </a:ext>
            </a:extLst>
          </p:cNvPr>
          <p:cNvPicPr>
            <a:picLocks noChangeAspect="1"/>
          </p:cNvPicPr>
          <p:nvPr userDrawn="1"/>
        </p:nvPicPr>
        <p:blipFill>
          <a:blip r:embed="rId3"/>
          <a:stretch>
            <a:fillRect/>
          </a:stretch>
        </p:blipFill>
        <p:spPr>
          <a:xfrm>
            <a:off x="202559" y="6185790"/>
            <a:ext cx="1328428" cy="527039"/>
          </a:xfrm>
          <a:prstGeom prst="rect">
            <a:avLst/>
          </a:prstGeom>
        </p:spPr>
      </p:pic>
    </p:spTree>
    <p:extLst>
      <p:ext uri="{BB962C8B-B14F-4D97-AF65-F5344CB8AC3E}">
        <p14:creationId xmlns:p14="http://schemas.microsoft.com/office/powerpoint/2010/main" val="3715307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6325848" y="987425"/>
            <a:ext cx="5617232" cy="48179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56BE3C8-FE97-2840-BA1C-FA4B1E10C14C}"/>
              </a:ext>
            </a:extLst>
          </p:cNvPr>
          <p:cNvPicPr>
            <a:picLocks noChangeAspect="1"/>
          </p:cNvPicPr>
          <p:nvPr userDrawn="1"/>
        </p:nvPicPr>
        <p:blipFill rotWithShape="1">
          <a:blip r:embed="rId2"/>
          <a:srcRect t="88125"/>
          <a:stretch/>
        </p:blipFill>
        <p:spPr>
          <a:xfrm>
            <a:off x="0" y="6043612"/>
            <a:ext cx="12192000" cy="814388"/>
          </a:xfrm>
          <a:prstGeom prst="rect">
            <a:avLst/>
          </a:prstGeom>
        </p:spPr>
      </p:pic>
      <p:sp>
        <p:nvSpPr>
          <p:cNvPr id="2" name="Title 1">
            <a:extLst>
              <a:ext uri="{FF2B5EF4-FFF2-40B4-BE49-F238E27FC236}">
                <a16:creationId xmlns:a16="http://schemas.microsoft.com/office/drawing/2014/main" id="{184E9E74-900B-ED40-845A-E2DBBA8F0FBA}"/>
              </a:ext>
            </a:extLst>
          </p:cNvPr>
          <p:cNvSpPr>
            <a:spLocks noGrp="1"/>
          </p:cNvSpPr>
          <p:nvPr>
            <p:ph type="title" hasCustomPrompt="1"/>
          </p:nvPr>
        </p:nvSpPr>
        <p:spPr>
          <a:xfrm>
            <a:off x="838199" y="515709"/>
            <a:ext cx="5083629" cy="1325563"/>
          </a:xfrm>
          <a:prstGeom prst="rect">
            <a:avLst/>
          </a:prstGeom>
        </p:spPr>
        <p:txBody>
          <a:bodyPr anchor="t"/>
          <a:lstStyle>
            <a:lvl1pPr>
              <a:defRPr>
                <a:solidFill>
                  <a:srgbClr val="562D80"/>
                </a:solidFill>
              </a:defRPr>
            </a:lvl1pPr>
          </a:lstStyle>
          <a:p>
            <a:r>
              <a:rPr lang="en-US"/>
              <a:t>TITLE</a:t>
            </a:r>
          </a:p>
        </p:txBody>
      </p:sp>
      <p:sp>
        <p:nvSpPr>
          <p:cNvPr id="11" name="Rectangle 10">
            <a:extLst>
              <a:ext uri="{FF2B5EF4-FFF2-40B4-BE49-F238E27FC236}">
                <a16:creationId xmlns:a16="http://schemas.microsoft.com/office/drawing/2014/main" id="{983503A0-E1AE-3545-BB55-938203158DD3}"/>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4">
            <a:extLst>
              <a:ext uri="{FF2B5EF4-FFF2-40B4-BE49-F238E27FC236}">
                <a16:creationId xmlns:a16="http://schemas.microsoft.com/office/drawing/2014/main" id="{ABF069EF-D4C3-0A48-B7A8-14C12C38A8C7}"/>
              </a:ext>
            </a:extLst>
          </p:cNvPr>
          <p:cNvSpPr>
            <a:spLocks noGrp="1"/>
          </p:cNvSpPr>
          <p:nvPr>
            <p:ph type="pic" sz="quarter" idx="27" hasCustomPrompt="1"/>
          </p:nvPr>
        </p:nvSpPr>
        <p:spPr>
          <a:xfrm>
            <a:off x="838199" y="1951794"/>
            <a:ext cx="5083629" cy="3909360"/>
          </a:xfrm>
        </p:spPr>
        <p:txBody>
          <a:bodyPr>
            <a:normAutofit/>
          </a:bodyPr>
          <a:lstStyle>
            <a:lvl1pPr marL="0" indent="0">
              <a:buNone/>
              <a:defRPr sz="2000"/>
            </a:lvl1pPr>
          </a:lstStyle>
          <a:p>
            <a:r>
              <a:rPr lang="en-US"/>
              <a:t>PICTURE</a:t>
            </a:r>
          </a:p>
        </p:txBody>
      </p:sp>
      <p:sp>
        <p:nvSpPr>
          <p:cNvPr id="12" name="Text Placeholder 3">
            <a:extLst>
              <a:ext uri="{FF2B5EF4-FFF2-40B4-BE49-F238E27FC236}">
                <a16:creationId xmlns:a16="http://schemas.microsoft.com/office/drawing/2014/main" id="{0A816565-58F8-9146-9C0C-2109B5A90A9F}"/>
              </a:ext>
            </a:extLst>
          </p:cNvPr>
          <p:cNvSpPr>
            <a:spLocks noGrp="1"/>
          </p:cNvSpPr>
          <p:nvPr>
            <p:ph type="body" sz="half" idx="2" hasCustomPrompt="1"/>
          </p:nvPr>
        </p:nvSpPr>
        <p:spPr>
          <a:xfrm>
            <a:off x="1866097" y="6297168"/>
            <a:ext cx="8111462" cy="365125"/>
          </a:xfrm>
        </p:spPr>
        <p:txBody>
          <a:bodyPr/>
          <a:lstStyle>
            <a:lvl1pPr marL="0" indent="0">
              <a:buNone/>
              <a:defRPr sz="1600" i="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Photo Caption goes here</a:t>
            </a:r>
          </a:p>
        </p:txBody>
      </p:sp>
      <p:sp>
        <p:nvSpPr>
          <p:cNvPr id="14" name="Slide Number Placeholder 8">
            <a:extLst>
              <a:ext uri="{FF2B5EF4-FFF2-40B4-BE49-F238E27FC236}">
                <a16:creationId xmlns:a16="http://schemas.microsoft.com/office/drawing/2014/main" id="{84545ED9-8AA2-3D42-917A-EAA7DE57FB42}"/>
              </a:ext>
            </a:extLst>
          </p:cNvPr>
          <p:cNvSpPr txBox="1">
            <a:spLocks/>
          </p:cNvSpPr>
          <p:nvPr userDrawn="1"/>
        </p:nvSpPr>
        <p:spPr>
          <a:xfrm>
            <a:off x="10127672" y="6384055"/>
            <a:ext cx="196780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04F3003-3C71-C258-8C22-CD5519B3D088}"/>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1939559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838200" y="1521084"/>
            <a:ext cx="10517188" cy="4104676"/>
          </a:xfrm>
        </p:spPr>
        <p:txBody>
          <a:bodyPr>
            <a:normAutofit/>
          </a:bodyPr>
          <a:lstStyle>
            <a:lvl1pPr marL="0" indent="0">
              <a:buNone/>
              <a:defRPr sz="2000"/>
            </a:lvl1pPr>
          </a:lstStyle>
          <a:p>
            <a:r>
              <a:rPr lang="en-US"/>
              <a:t>PICTURE</a:t>
            </a:r>
          </a:p>
        </p:txBody>
      </p:sp>
      <p:sp>
        <p:nvSpPr>
          <p:cNvPr id="11" name="Text Placeholder 3">
            <a:extLst>
              <a:ext uri="{FF2B5EF4-FFF2-40B4-BE49-F238E27FC236}">
                <a16:creationId xmlns:a16="http://schemas.microsoft.com/office/drawing/2014/main" id="{D4BB88B9-1D18-3A40-AB12-3D80E5E1E866}"/>
              </a:ext>
            </a:extLst>
          </p:cNvPr>
          <p:cNvSpPr>
            <a:spLocks noGrp="1"/>
          </p:cNvSpPr>
          <p:nvPr>
            <p:ph type="body" sz="half" idx="2" hasCustomPrompt="1"/>
          </p:nvPr>
        </p:nvSpPr>
        <p:spPr>
          <a:xfrm>
            <a:off x="1866097" y="6297168"/>
            <a:ext cx="8111462" cy="365125"/>
          </a:xfrm>
        </p:spPr>
        <p:txBody>
          <a:bodyPr/>
          <a:lstStyle>
            <a:lvl1pPr marL="0" indent="0">
              <a:buNone/>
              <a:defRPr sz="1600" i="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Photo Caption goes here</a:t>
            </a:r>
          </a:p>
        </p:txBody>
      </p:sp>
      <p:sp>
        <p:nvSpPr>
          <p:cNvPr id="3" name="Title 2">
            <a:extLst>
              <a:ext uri="{FF2B5EF4-FFF2-40B4-BE49-F238E27FC236}">
                <a16:creationId xmlns:a16="http://schemas.microsoft.com/office/drawing/2014/main" id="{A6F43EF2-B21E-DA47-83FE-724D61E5B6F0}"/>
              </a:ext>
            </a:extLst>
          </p:cNvPr>
          <p:cNvSpPr>
            <a:spLocks noGrp="1"/>
          </p:cNvSpPr>
          <p:nvPr>
            <p:ph type="title" hasCustomPrompt="1"/>
          </p:nvPr>
        </p:nvSpPr>
        <p:spPr>
          <a:xfrm>
            <a:off x="838200" y="352247"/>
            <a:ext cx="10515600" cy="1168837"/>
          </a:xfrm>
          <a:prstGeom prst="rect">
            <a:avLst/>
          </a:prstGeom>
        </p:spPr>
        <p:txBody>
          <a:bodyPr>
            <a:normAutofit/>
          </a:bodyPr>
          <a:lstStyle>
            <a:lvl1pPr marL="0" algn="l" defTabSz="914400" rtl="0" eaLnBrk="1" latinLnBrk="0" hangingPunct="1">
              <a:lnSpc>
                <a:spcPct val="90000"/>
              </a:lnSpc>
              <a:spcBef>
                <a:spcPct val="0"/>
              </a:spcBef>
              <a:buNone/>
              <a:defRPr lang="en-US" sz="4400" kern="1200" dirty="0">
                <a:solidFill>
                  <a:srgbClr val="562D80"/>
                </a:solidFill>
                <a:latin typeface="Barlow Condensed Light" panose="00000406000000000000" pitchFamily="2" charset="0"/>
                <a:ea typeface="+mj-ea"/>
                <a:cs typeface="+mj-cs"/>
              </a:defRPr>
            </a:lvl1pPr>
          </a:lstStyle>
          <a:p>
            <a:r>
              <a:rPr lang="en-US"/>
              <a:t>TITLE</a:t>
            </a:r>
          </a:p>
        </p:txBody>
      </p:sp>
      <p:sp>
        <p:nvSpPr>
          <p:cNvPr id="12" name="Slide Number Placeholder 8">
            <a:extLst>
              <a:ext uri="{FF2B5EF4-FFF2-40B4-BE49-F238E27FC236}">
                <a16:creationId xmlns:a16="http://schemas.microsoft.com/office/drawing/2014/main" id="{65B1B931-6DB0-F843-B446-4B5B4825B494}"/>
              </a:ext>
            </a:extLst>
          </p:cNvPr>
          <p:cNvSpPr txBox="1">
            <a:spLocks/>
          </p:cNvSpPr>
          <p:nvPr userDrawn="1"/>
        </p:nvSpPr>
        <p:spPr>
          <a:xfrm>
            <a:off x="10127672" y="6384055"/>
            <a:ext cx="1967807" cy="3519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FDCA597-C7BE-D06A-8F9B-C413BC081D03}"/>
              </a:ext>
            </a:extLst>
          </p:cNvPr>
          <p:cNvPicPr>
            <a:picLocks noChangeAspect="1"/>
          </p:cNvPicPr>
          <p:nvPr userDrawn="1"/>
        </p:nvPicPr>
        <p:blipFill>
          <a:blip r:embed="rId3"/>
          <a:stretch>
            <a:fillRect/>
          </a:stretch>
        </p:blipFill>
        <p:spPr>
          <a:xfrm>
            <a:off x="202559" y="6185791"/>
            <a:ext cx="1328428" cy="527039"/>
          </a:xfrm>
          <a:prstGeom prst="rect">
            <a:avLst/>
          </a:prstGeom>
        </p:spPr>
      </p:pic>
    </p:spTree>
    <p:extLst>
      <p:ext uri="{BB962C8B-B14F-4D97-AF65-F5344CB8AC3E}">
        <p14:creationId xmlns:p14="http://schemas.microsoft.com/office/powerpoint/2010/main" val="399830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02B771-1831-5742-8032-3CE33A971D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03314570-8BED-5F44-AC4E-3B3303AE3053}"/>
              </a:ext>
            </a:extLst>
          </p:cNvPr>
          <p:cNvSpPr>
            <a:spLocks noGrp="1"/>
          </p:cNvSpPr>
          <p:nvPr>
            <p:ph sz="half" idx="13" hasCustomPrompt="1"/>
          </p:nvPr>
        </p:nvSpPr>
        <p:spPr>
          <a:xfrm>
            <a:off x="447444" y="1385139"/>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5A04FCA7-D570-EA45-BB0B-510F302E0306}"/>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7" name="Slide Number Placeholder 8">
            <a:extLst>
              <a:ext uri="{FF2B5EF4-FFF2-40B4-BE49-F238E27FC236}">
                <a16:creationId xmlns:a16="http://schemas.microsoft.com/office/drawing/2014/main" id="{327AC346-39C0-654D-82AA-9AB39915E67A}"/>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2533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CF14EF8-6583-3A41-86C4-5D3EE1E313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7FC5A6-1516-7546-96B0-8AAB36AFD865}"/>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10" name="Content Placeholder 2">
            <a:extLst>
              <a:ext uri="{FF2B5EF4-FFF2-40B4-BE49-F238E27FC236}">
                <a16:creationId xmlns:a16="http://schemas.microsoft.com/office/drawing/2014/main" id="{05F4EA84-741A-FD41-AB07-446F275B57EA}"/>
              </a:ext>
            </a:extLst>
          </p:cNvPr>
          <p:cNvSpPr>
            <a:spLocks noGrp="1"/>
          </p:cNvSpPr>
          <p:nvPr>
            <p:ph sz="half" idx="1" hasCustomPrompt="1"/>
          </p:nvPr>
        </p:nvSpPr>
        <p:spPr>
          <a:xfrm>
            <a:off x="838200" y="1454025"/>
            <a:ext cx="5181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6324600" y="1454025"/>
            <a:ext cx="5181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BF09AB60-9F00-D445-B66F-1069BB5C3DE9}"/>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19110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6B557F-21A9-634A-8510-86008DA582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2A896F-C674-5D42-872C-902B69B2B300}"/>
              </a:ext>
            </a:extLst>
          </p:cNvPr>
          <p:cNvSpPr>
            <a:spLocks noGrp="1"/>
          </p:cNvSpPr>
          <p:nvPr>
            <p:ph type="title" hasCustomPrompt="1"/>
          </p:nvPr>
        </p:nvSpPr>
        <p:spPr>
          <a:xfrm>
            <a:off x="512956" y="495300"/>
            <a:ext cx="7703944" cy="5321300"/>
          </a:xfrm>
          <a:prstGeom prst="rect">
            <a:avLst/>
          </a:prstGeom>
        </p:spPr>
        <p:txBody>
          <a:bodyPr>
            <a:normAutofit/>
          </a:bodyPr>
          <a:lstStyle>
            <a:lvl1pPr>
              <a:defRPr lang="en-US" sz="6600" b="1" kern="1200" dirty="0">
                <a:solidFill>
                  <a:schemeClr val="bg1"/>
                </a:solidFill>
                <a:latin typeface="Barlow Condensed Light" panose="00000406000000000000" pitchFamily="2" charset="0"/>
                <a:ea typeface="Open Sans" panose="020B0606030504020204" pitchFamily="34" charset="0"/>
                <a:cs typeface="Open Sans" panose="020B0606030504020204" pitchFamily="34" charset="0"/>
              </a:defRPr>
            </a:lvl1pPr>
          </a:lstStyle>
          <a:p>
            <a:pPr marL="0" lvl="0" indent="0" algn="l" defTabSz="914400" rtl="0" eaLnBrk="1" latinLnBrk="0" hangingPunct="1">
              <a:lnSpc>
                <a:spcPct val="100000"/>
              </a:lnSpc>
              <a:spcBef>
                <a:spcPts val="2500"/>
              </a:spcBef>
              <a:buFont typeface="Arial" panose="020B0604020202020204" pitchFamily="34" charset="0"/>
              <a:buNone/>
            </a:pPr>
            <a:r>
              <a:rPr lang="en-US"/>
              <a:t>SECTION TITLE</a:t>
            </a:r>
          </a:p>
        </p:txBody>
      </p:sp>
      <p:sp>
        <p:nvSpPr>
          <p:cNvPr id="7" name="Slide Number Placeholder 8">
            <a:extLst>
              <a:ext uri="{FF2B5EF4-FFF2-40B4-BE49-F238E27FC236}">
                <a16:creationId xmlns:a16="http://schemas.microsoft.com/office/drawing/2014/main" id="{20380B33-63DA-584A-9864-A63F1C388415}"/>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74212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37D131-B4A0-FD46-9808-0A4116493C88}"/>
              </a:ext>
            </a:extLst>
          </p:cNvPr>
          <p:cNvPicPr>
            <a:picLocks noChangeAspect="1"/>
          </p:cNvPicPr>
          <p:nvPr userDrawn="1"/>
        </p:nvPicPr>
        <p:blipFill rotWithShape="1">
          <a:blip r:embed="rId2"/>
          <a:srcRect t="88125"/>
          <a:stretch/>
        </p:blipFill>
        <p:spPr>
          <a:xfrm>
            <a:off x="0" y="6043612"/>
            <a:ext cx="12192000" cy="814388"/>
          </a:xfrm>
          <a:prstGeom prst="rect">
            <a:avLst/>
          </a:prstGeom>
        </p:spPr>
      </p:pic>
      <p:pic>
        <p:nvPicPr>
          <p:cNvPr id="7" name="Picture 6">
            <a:extLst>
              <a:ext uri="{FF2B5EF4-FFF2-40B4-BE49-F238E27FC236}">
                <a16:creationId xmlns:a16="http://schemas.microsoft.com/office/drawing/2014/main" id="{52944C93-1766-8F4B-92A7-387F2AE63937}"/>
              </a:ext>
            </a:extLst>
          </p:cNvPr>
          <p:cNvPicPr>
            <a:picLocks noChangeAspect="1"/>
          </p:cNvPicPr>
          <p:nvPr userDrawn="1"/>
        </p:nvPicPr>
        <p:blipFill rotWithShape="1">
          <a:blip r:embed="rId3"/>
          <a:srcRect r="34337"/>
          <a:stretch/>
        </p:blipFill>
        <p:spPr>
          <a:xfrm>
            <a:off x="0" y="0"/>
            <a:ext cx="7055005" cy="6043612"/>
          </a:xfrm>
          <a:prstGeom prst="rect">
            <a:avLst/>
          </a:prstGeom>
        </p:spPr>
      </p:pic>
      <p:sp>
        <p:nvSpPr>
          <p:cNvPr id="4" name="Text Placeholder 3">
            <a:extLst>
              <a:ext uri="{FF2B5EF4-FFF2-40B4-BE49-F238E27FC236}">
                <a16:creationId xmlns:a16="http://schemas.microsoft.com/office/drawing/2014/main" id="{22B07654-9122-514A-B5C4-8B633C1FE01C}"/>
              </a:ext>
            </a:extLst>
          </p:cNvPr>
          <p:cNvSpPr>
            <a:spLocks noGrp="1"/>
          </p:cNvSpPr>
          <p:nvPr>
            <p:ph type="body" idx="14" hasCustomPrompt="1"/>
          </p:nvPr>
        </p:nvSpPr>
        <p:spPr>
          <a:xfrm>
            <a:off x="314325" y="6254392"/>
            <a:ext cx="9534525" cy="346075"/>
          </a:xfrm>
        </p:spPr>
        <p:txBody>
          <a:bodyPr>
            <a:noAutofit/>
          </a:bodyPr>
          <a:lstStyle>
            <a:lvl1pPr marL="0" indent="0">
              <a:buNone/>
              <a:defRPr sz="2000">
                <a:solidFill>
                  <a:schemeClr val="bg1"/>
                </a:solidFill>
              </a:defRPr>
            </a:lvl1pPr>
          </a:lstStyle>
          <a:p>
            <a:pPr lvl="0"/>
            <a:r>
              <a:rPr lang="en-US"/>
              <a:t>Presenters: (Name) (Name) on (Date)</a:t>
            </a:r>
          </a:p>
        </p:txBody>
      </p:sp>
      <p:sp>
        <p:nvSpPr>
          <p:cNvPr id="3" name="Title 2">
            <a:extLst>
              <a:ext uri="{FF2B5EF4-FFF2-40B4-BE49-F238E27FC236}">
                <a16:creationId xmlns:a16="http://schemas.microsoft.com/office/drawing/2014/main" id="{BC3EE952-ACA6-9E4E-BD61-6DE2E9D89A26}"/>
              </a:ext>
            </a:extLst>
          </p:cNvPr>
          <p:cNvSpPr>
            <a:spLocks noGrp="1"/>
          </p:cNvSpPr>
          <p:nvPr>
            <p:ph type="title" hasCustomPrompt="1"/>
          </p:nvPr>
        </p:nvSpPr>
        <p:spPr>
          <a:xfrm>
            <a:off x="7055003" y="352247"/>
            <a:ext cx="4888076" cy="5522117"/>
          </a:xfrm>
          <a:prstGeom prst="rect">
            <a:avLst/>
          </a:prstGeom>
        </p:spPr>
        <p:txBody>
          <a:bodyPr>
            <a:normAutofit/>
          </a:bodyPr>
          <a:lstStyle>
            <a:lvl1pPr algn="ctr">
              <a:defRPr lang="en-US" sz="6000" b="1" kern="1200" dirty="0">
                <a:solidFill>
                  <a:srgbClr val="562D80"/>
                </a:solidFill>
                <a:latin typeface="Barlow Condensed Light" panose="00000406000000000000" pitchFamily="2" charset="0"/>
                <a:ea typeface="Open Sans" panose="020B0606030504020204" pitchFamily="34" charset="0"/>
                <a:cs typeface="Open Sans" panose="020B0606030504020204" pitchFamily="34" charset="0"/>
              </a:defRPr>
            </a:lvl1pPr>
          </a:lstStyle>
          <a:p>
            <a:pPr marL="0" lvl="0" indent="0" algn="ctr" defTabSz="914400" rtl="0" eaLnBrk="1" latinLnBrk="0" hangingPunct="1">
              <a:lnSpc>
                <a:spcPct val="100000"/>
              </a:lnSpc>
              <a:spcBef>
                <a:spcPts val="2500"/>
              </a:spcBef>
              <a:buFont typeface="Arial" panose="020B0604020202020204" pitchFamily="34" charset="0"/>
              <a:buNone/>
            </a:pPr>
            <a:r>
              <a:rPr lang="en-US"/>
              <a:t>PRESENTATION TITLE</a:t>
            </a:r>
          </a:p>
        </p:txBody>
      </p:sp>
      <p:pic>
        <p:nvPicPr>
          <p:cNvPr id="9" name="Picture 8" descr="A black sign with white text&#10;&#10;Description automatically generated">
            <a:extLst>
              <a:ext uri="{FF2B5EF4-FFF2-40B4-BE49-F238E27FC236}">
                <a16:creationId xmlns:a16="http://schemas.microsoft.com/office/drawing/2014/main" id="{C04A1328-BC32-6F44-8A7C-47780F7A1D5A}"/>
              </a:ext>
            </a:extLst>
          </p:cNvPr>
          <p:cNvPicPr>
            <a:picLocks noChangeAspect="1"/>
          </p:cNvPicPr>
          <p:nvPr userDrawn="1"/>
        </p:nvPicPr>
        <p:blipFill>
          <a:blip r:embed="rId4"/>
          <a:stretch>
            <a:fillRect/>
          </a:stretch>
        </p:blipFill>
        <p:spPr>
          <a:xfrm>
            <a:off x="513097" y="2001479"/>
            <a:ext cx="4955432" cy="2153961"/>
          </a:xfrm>
          <a:prstGeom prst="rect">
            <a:avLst/>
          </a:prstGeom>
        </p:spPr>
      </p:pic>
    </p:spTree>
    <p:extLst>
      <p:ext uri="{BB962C8B-B14F-4D97-AF65-F5344CB8AC3E}">
        <p14:creationId xmlns:p14="http://schemas.microsoft.com/office/powerpoint/2010/main" val="243455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08578-E9E8-2246-9231-04653CE76EDD}"/>
              </a:ext>
            </a:extLst>
          </p:cNvPr>
          <p:cNvPicPr>
            <a:picLocks noChangeAspect="1"/>
          </p:cNvPicPr>
          <p:nvPr userDrawn="1"/>
        </p:nvPicPr>
        <p:blipFill rotWithShape="1">
          <a:blip r:embed="rId2"/>
          <a:srcRect b="81243"/>
          <a:stretch/>
        </p:blipFill>
        <p:spPr>
          <a:xfrm>
            <a:off x="0" y="0"/>
            <a:ext cx="12192000" cy="1286359"/>
          </a:xfrm>
          <a:prstGeom prst="rect">
            <a:avLst/>
          </a:prstGeom>
        </p:spPr>
      </p:pic>
      <p:sp>
        <p:nvSpPr>
          <p:cNvPr id="2" name="Title 1">
            <a:extLst>
              <a:ext uri="{FF2B5EF4-FFF2-40B4-BE49-F238E27FC236}">
                <a16:creationId xmlns:a16="http://schemas.microsoft.com/office/drawing/2014/main" id="{517FC5A6-1516-7546-96B0-8AAB36AFD865}"/>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10" name="Content Placeholder 2">
            <a:extLst>
              <a:ext uri="{FF2B5EF4-FFF2-40B4-BE49-F238E27FC236}">
                <a16:creationId xmlns:a16="http://schemas.microsoft.com/office/drawing/2014/main" id="{05F4EA84-741A-FD41-AB07-446F275B57EA}"/>
              </a:ext>
            </a:extLst>
          </p:cNvPr>
          <p:cNvSpPr>
            <a:spLocks noGrp="1"/>
          </p:cNvSpPr>
          <p:nvPr>
            <p:ph sz="half" idx="1" hasCustomPrompt="1"/>
          </p:nvPr>
        </p:nvSpPr>
        <p:spPr>
          <a:xfrm>
            <a:off x="838200" y="1454025"/>
            <a:ext cx="5181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6324600" y="1454025"/>
            <a:ext cx="5181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id="{F4956ED7-A715-2A4D-BBAE-C5529A8E3ED3}"/>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pPr/>
              <a:t>‹#›</a:t>
            </a:fld>
            <a:endParaRPr lang="en-US" sz="16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11CD46B-BB41-09FB-F988-4C793D211F4D}"/>
              </a:ext>
            </a:extLst>
          </p:cNvPr>
          <p:cNvPicPr>
            <a:picLocks noChangeAspect="1"/>
          </p:cNvPicPr>
          <p:nvPr userDrawn="1"/>
        </p:nvPicPr>
        <p:blipFill>
          <a:blip r:embed="rId3"/>
          <a:stretch>
            <a:fillRect/>
          </a:stretch>
        </p:blipFill>
        <p:spPr>
          <a:xfrm>
            <a:off x="202559" y="6185790"/>
            <a:ext cx="1328428" cy="527039"/>
          </a:xfrm>
          <a:prstGeom prst="rect">
            <a:avLst/>
          </a:prstGeom>
        </p:spPr>
      </p:pic>
    </p:spTree>
    <p:extLst>
      <p:ext uri="{BB962C8B-B14F-4D97-AF65-F5344CB8AC3E}">
        <p14:creationId xmlns:p14="http://schemas.microsoft.com/office/powerpoint/2010/main" val="288736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EE03A8-A781-944E-A7E8-AE23177D0F8B}"/>
              </a:ext>
            </a:extLst>
          </p:cNvPr>
          <p:cNvPicPr>
            <a:picLocks noChangeAspect="1"/>
          </p:cNvPicPr>
          <p:nvPr userDrawn="1"/>
        </p:nvPicPr>
        <p:blipFill rotWithShape="1">
          <a:blip r:embed="rId2"/>
          <a:srcRect b="81243"/>
          <a:stretch/>
        </p:blipFill>
        <p:spPr>
          <a:xfrm>
            <a:off x="0" y="0"/>
            <a:ext cx="12192000" cy="1286359"/>
          </a:xfrm>
          <a:prstGeom prst="rect">
            <a:avLst/>
          </a:prstGeom>
        </p:spPr>
      </p:pic>
      <p:sp>
        <p:nvSpPr>
          <p:cNvPr id="11" name="Title 1">
            <a:extLst>
              <a:ext uri="{FF2B5EF4-FFF2-40B4-BE49-F238E27FC236}">
                <a16:creationId xmlns:a16="http://schemas.microsoft.com/office/drawing/2014/main" id="{739340A0-3D50-DA48-B50A-884536F4BF27}"/>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12" name="Content Placeholder 2">
            <a:extLst>
              <a:ext uri="{FF2B5EF4-FFF2-40B4-BE49-F238E27FC236}">
                <a16:creationId xmlns:a16="http://schemas.microsoft.com/office/drawing/2014/main" id="{1211870A-093B-4F41-A9DF-F65446F29880}"/>
              </a:ext>
            </a:extLst>
          </p:cNvPr>
          <p:cNvSpPr>
            <a:spLocks noGrp="1"/>
          </p:cNvSpPr>
          <p:nvPr>
            <p:ph sz="half" idx="13" hasCustomPrompt="1"/>
          </p:nvPr>
        </p:nvSpPr>
        <p:spPr>
          <a:xfrm>
            <a:off x="838200" y="1454025"/>
            <a:ext cx="10515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E09C97-8D78-3843-8B57-5BDC76A37F2F}"/>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pPr/>
              <a:t>‹#›</a:t>
            </a:fld>
            <a:endParaRPr lang="en-US" sz="16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E995FBE-FC3B-BFDF-0FFE-4B70FBDE7E06}"/>
              </a:ext>
            </a:extLst>
          </p:cNvPr>
          <p:cNvPicPr>
            <a:picLocks noChangeAspect="1"/>
          </p:cNvPicPr>
          <p:nvPr userDrawn="1"/>
        </p:nvPicPr>
        <p:blipFill>
          <a:blip r:embed="rId3"/>
          <a:stretch>
            <a:fillRect/>
          </a:stretch>
        </p:blipFill>
        <p:spPr>
          <a:xfrm>
            <a:off x="202559" y="6185790"/>
            <a:ext cx="1328428" cy="527039"/>
          </a:xfrm>
          <a:prstGeom prst="rect">
            <a:avLst/>
          </a:prstGeom>
        </p:spPr>
      </p:pic>
    </p:spTree>
    <p:extLst>
      <p:ext uri="{BB962C8B-B14F-4D97-AF65-F5344CB8AC3E}">
        <p14:creationId xmlns:p14="http://schemas.microsoft.com/office/powerpoint/2010/main" val="51581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B411E0-5E74-F341-9AB6-98C6C80858CD}"/>
              </a:ext>
            </a:extLst>
          </p:cNvPr>
          <p:cNvPicPr>
            <a:picLocks noChangeAspect="1"/>
          </p:cNvPicPr>
          <p:nvPr userDrawn="1"/>
        </p:nvPicPr>
        <p:blipFill rotWithShape="1">
          <a:blip r:embed="rId2"/>
          <a:srcRect t="88130" b="-364"/>
          <a:stretch/>
        </p:blipFill>
        <p:spPr>
          <a:xfrm>
            <a:off x="0" y="6044338"/>
            <a:ext cx="12192000" cy="839062"/>
          </a:xfrm>
          <a:prstGeom prst="rect">
            <a:avLst/>
          </a:prstGeom>
        </p:spPr>
      </p:pic>
      <p:sp>
        <p:nvSpPr>
          <p:cNvPr id="2" name="Title 1">
            <a:extLst>
              <a:ext uri="{FF2B5EF4-FFF2-40B4-BE49-F238E27FC236}">
                <a16:creationId xmlns:a16="http://schemas.microsoft.com/office/drawing/2014/main" id="{517FC5A6-1516-7546-96B0-8AAB36AFD865}"/>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6000" b="1">
                <a:solidFill>
                  <a:srgbClr val="562D80"/>
                </a:solidFill>
              </a:defRPr>
            </a:lvl1pPr>
          </a:lstStyle>
          <a:p>
            <a:r>
              <a:rPr lang="en-US"/>
              <a:t>TITLE</a:t>
            </a:r>
          </a:p>
        </p:txBody>
      </p:sp>
      <p:sp>
        <p:nvSpPr>
          <p:cNvPr id="3" name="Subtitle 2">
            <a:extLst>
              <a:ext uri="{FF2B5EF4-FFF2-40B4-BE49-F238E27FC236}">
                <a16:creationId xmlns:a16="http://schemas.microsoft.com/office/drawing/2014/main" id="{239F7063-483E-A64A-8541-00C44D808093}"/>
              </a:ext>
            </a:extLst>
          </p:cNvPr>
          <p:cNvSpPr>
            <a:spLocks noGrp="1"/>
          </p:cNvSpPr>
          <p:nvPr>
            <p:ph type="subTitle" idx="1" hasCustomPrompt="1"/>
          </p:nvPr>
        </p:nvSpPr>
        <p:spPr>
          <a:xfrm>
            <a:off x="1524000" y="3602038"/>
            <a:ext cx="9144000" cy="1655762"/>
          </a:xfrm>
        </p:spPr>
        <p:txBody>
          <a:bodyPr/>
          <a:lstStyle>
            <a:lvl1pPr marL="0" indent="0" algn="ctr">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and/or additional information</a:t>
            </a:r>
          </a:p>
        </p:txBody>
      </p:sp>
      <p:pic>
        <p:nvPicPr>
          <p:cNvPr id="4" name="Picture 3">
            <a:extLst>
              <a:ext uri="{FF2B5EF4-FFF2-40B4-BE49-F238E27FC236}">
                <a16:creationId xmlns:a16="http://schemas.microsoft.com/office/drawing/2014/main" id="{D5437390-82A1-53B5-F049-614AF71485DF}"/>
              </a:ext>
            </a:extLst>
          </p:cNvPr>
          <p:cNvPicPr>
            <a:picLocks noChangeAspect="1"/>
          </p:cNvPicPr>
          <p:nvPr userDrawn="1"/>
        </p:nvPicPr>
        <p:blipFill>
          <a:blip r:embed="rId3"/>
          <a:stretch>
            <a:fillRect/>
          </a:stretch>
        </p:blipFill>
        <p:spPr>
          <a:xfrm>
            <a:off x="202559" y="6185791"/>
            <a:ext cx="1328428" cy="527039"/>
          </a:xfrm>
          <a:prstGeom prst="rect">
            <a:avLst/>
          </a:prstGeom>
        </p:spPr>
      </p:pic>
      <p:sp>
        <p:nvSpPr>
          <p:cNvPr id="9" name="Slide Number Placeholder 8">
            <a:extLst>
              <a:ext uri="{FF2B5EF4-FFF2-40B4-BE49-F238E27FC236}">
                <a16:creationId xmlns:a16="http://schemas.microsoft.com/office/drawing/2014/main" id="{41AE54C5-C165-8F4B-81F4-8457F5E94023}"/>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Arial" panose="020B0604020202020204" pitchFamily="34" charset="0"/>
                <a:ea typeface="Open Sans" panose="020B0606030504020204" pitchFamily="34" charset="0"/>
                <a:cs typeface="Arial" panose="020B0604020202020204" pitchFamily="34" charset="0"/>
              </a:rPr>
              <a:pPr/>
              <a:t>‹#›</a:t>
            </a:fld>
            <a:endParaRPr lang="en-US" sz="160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09132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90109-D649-274F-AC0F-A58302F6C566}"/>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057D226-7008-D04A-BB8C-71C5C93FA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FA9AD89E-5A33-9C44-A986-48BC6F348B89}"/>
              </a:ext>
            </a:extLst>
          </p:cNvPr>
          <p:cNvSpPr>
            <a:spLocks noGrp="1"/>
          </p:cNvSpPr>
          <p:nvPr>
            <p:ph type="sldNum" sz="quarter" idx="4"/>
          </p:nvPr>
        </p:nvSpPr>
        <p:spPr>
          <a:xfrm>
            <a:off x="9199880" y="6356350"/>
            <a:ext cx="2743200" cy="365125"/>
          </a:xfrm>
          <a:prstGeom prst="rect">
            <a:avLst/>
          </a:prstGeom>
        </p:spPr>
        <p:txBody>
          <a:bodyPr vert="horz" lIns="91440" tIns="45720" rIns="91440" bIns="45720" rtlCol="0" anchor="ctr"/>
          <a:lstStyle>
            <a:lvl1pPr algn="r">
              <a:defRPr sz="16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fld id="{A5FC088D-B49A-2142-A6A1-7845621D5CD6}" type="slidenum">
              <a:rPr lang="en-US" smtClean="0"/>
              <a:pPr/>
              <a:t>‹#›</a:t>
            </a:fld>
            <a:endParaRPr lang="en-US"/>
          </a:p>
        </p:txBody>
      </p:sp>
    </p:spTree>
    <p:extLst>
      <p:ext uri="{BB962C8B-B14F-4D97-AF65-F5344CB8AC3E}">
        <p14:creationId xmlns:p14="http://schemas.microsoft.com/office/powerpoint/2010/main" val="2419412821"/>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75" r:id="rId3"/>
    <p:sldLayoutId id="2147483661" r:id="rId4"/>
    <p:sldLayoutId id="2147483677" r:id="rId5"/>
    <p:sldLayoutId id="2147483688" r:id="rId6"/>
    <p:sldLayoutId id="2147483676" r:id="rId7"/>
    <p:sldLayoutId id="2147483673" r:id="rId8"/>
    <p:sldLayoutId id="2147483672" r:id="rId9"/>
    <p:sldLayoutId id="2147483670" r:id="rId10"/>
    <p:sldLayoutId id="2147483671" r:id="rId11"/>
    <p:sldLayoutId id="2147483664" r:id="rId12"/>
    <p:sldLayoutId id="2147483674" r:id="rId13"/>
    <p:sldLayoutId id="2147483686" r:id="rId14"/>
    <p:sldLayoutId id="2147483662" r:id="rId15"/>
    <p:sldLayoutId id="2147483681" r:id="rId16"/>
    <p:sldLayoutId id="2147483665" r:id="rId17"/>
    <p:sldLayoutId id="2147483682" r:id="rId18"/>
    <p:sldLayoutId id="2147483683" r:id="rId19"/>
    <p:sldLayoutId id="2147483684" r:id="rId20"/>
    <p:sldLayoutId id="2147483685" r:id="rId21"/>
    <p:sldLayoutId id="2147483668" r:id="rId22"/>
    <p:sldLayoutId id="2147483678" r:id="rId23"/>
    <p:sldLayoutId id="2147483689" r:id="rId24"/>
    <p:sldLayoutId id="2147483691" r:id="rId25"/>
  </p:sldLayoutIdLst>
  <p:hf hdr="0" ftr="0" dt="0"/>
  <p:txStyles>
    <p:titleStyle>
      <a:lvl1pPr algn="l" defTabSz="914400" rtl="0" eaLnBrk="1" latinLnBrk="0" hangingPunct="1">
        <a:lnSpc>
          <a:spcPct val="90000"/>
        </a:lnSpc>
        <a:spcBef>
          <a:spcPct val="0"/>
        </a:spcBef>
        <a:buNone/>
        <a:defRPr sz="4400" b="1" kern="1200" spc="0">
          <a:solidFill>
            <a:schemeClr val="tx1">
              <a:lumMod val="75000"/>
              <a:lumOff val="25000"/>
            </a:schemeClr>
          </a:solidFill>
          <a:latin typeface="Barlow Condensed Light" panose="00000406000000000000" pitchFamily="2" charset="0"/>
          <a:ea typeface="+mj-ea"/>
          <a:cs typeface="+mj-cs"/>
        </a:defRPr>
      </a:lvl1pPr>
    </p:titleStyle>
    <p:bodyStyle>
      <a:lvl1pPr marL="228600" indent="-228600" algn="l" defTabSz="914400" rtl="0" eaLnBrk="1" latinLnBrk="0" hangingPunct="1">
        <a:lnSpc>
          <a:spcPct val="100000"/>
        </a:lnSpc>
        <a:spcBef>
          <a:spcPts val="2500"/>
        </a:spcBef>
        <a:buFont typeface="Arial" panose="020B0604020202020204" pitchFamily="34" charset="0"/>
        <a:buChar char="•"/>
        <a:defRPr sz="2500" kern="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pubmed.ncbi.nlm.nih.gov/20301542/"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AE8-F137-6F3C-E6D9-27AE87BB5469}"/>
              </a:ext>
            </a:extLst>
          </p:cNvPr>
          <p:cNvSpPr>
            <a:spLocks noGrp="1"/>
          </p:cNvSpPr>
          <p:nvPr>
            <p:ph type="ctrTitle"/>
          </p:nvPr>
        </p:nvSpPr>
        <p:spPr/>
        <p:txBody>
          <a:bodyPr/>
          <a:lstStyle/>
          <a:p>
            <a:r>
              <a:rPr lang="en-US">
                <a:latin typeface="Barlow Condensed Light"/>
              </a:rPr>
              <a:t>Screening Asymptomatic Individuals for Factor V Leiden</a:t>
            </a:r>
            <a:endParaRPr lang="en-US"/>
          </a:p>
        </p:txBody>
      </p:sp>
      <p:sp>
        <p:nvSpPr>
          <p:cNvPr id="3" name="Subtitle 2">
            <a:extLst>
              <a:ext uri="{FF2B5EF4-FFF2-40B4-BE49-F238E27FC236}">
                <a16:creationId xmlns:a16="http://schemas.microsoft.com/office/drawing/2014/main" id="{749CEE79-75A0-7413-1F84-E6DCAAD1EB7F}"/>
              </a:ext>
            </a:extLst>
          </p:cNvPr>
          <p:cNvSpPr>
            <a:spLocks noGrp="1"/>
          </p:cNvSpPr>
          <p:nvPr>
            <p:ph type="subTitle" idx="1"/>
          </p:nvPr>
        </p:nvSpPr>
        <p:spPr/>
        <p:txBody>
          <a:bodyPr/>
          <a:lstStyle/>
          <a:p>
            <a:r>
              <a:rPr lang="en-US"/>
              <a:t>By Madison Taborek, PA-S</a:t>
            </a:r>
          </a:p>
        </p:txBody>
      </p:sp>
    </p:spTree>
    <p:extLst>
      <p:ext uri="{BB962C8B-B14F-4D97-AF65-F5344CB8AC3E}">
        <p14:creationId xmlns:p14="http://schemas.microsoft.com/office/powerpoint/2010/main" val="340376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F2EB59-D001-E3D7-DB1D-6FA20796A7A0}"/>
              </a:ext>
            </a:extLst>
          </p:cNvPr>
          <p:cNvSpPr>
            <a:spLocks noGrp="1"/>
          </p:cNvSpPr>
          <p:nvPr>
            <p:ph sz="half" idx="13"/>
          </p:nvPr>
        </p:nvSpPr>
        <p:spPr>
          <a:xfrm>
            <a:off x="5458366" y="329419"/>
            <a:ext cx="6323013" cy="6200804"/>
          </a:xfrm>
        </p:spPr>
        <p:txBody>
          <a:bodyPr vert="horz" lIns="0" tIns="45720" rIns="0" bIns="45720" rtlCol="0" anchor="t">
            <a:noAutofit/>
          </a:bodyPr>
          <a:lstStyle/>
          <a:p>
            <a:pPr marL="342900" indent="-342900">
              <a:buChar char="•"/>
            </a:pPr>
            <a:r>
              <a:rPr lang="en-US" sz="2400">
                <a:solidFill>
                  <a:srgbClr val="562D80"/>
                </a:solidFill>
                <a:latin typeface="Arial"/>
                <a:ea typeface="Open Sans"/>
                <a:cs typeface="Arial"/>
              </a:rPr>
              <a:t>Number of mutant alleles of an inherited </a:t>
            </a:r>
            <a:r>
              <a:rPr lang="en-US" sz="2400">
                <a:latin typeface="Arial"/>
                <a:ea typeface="Open Sans"/>
                <a:cs typeface="Arial"/>
              </a:rPr>
              <a:t>thrombophilia</a:t>
            </a:r>
            <a:r>
              <a:rPr lang="en-US" sz="2400" baseline="30000">
                <a:latin typeface="Arial"/>
                <a:ea typeface="Open Sans"/>
                <a:cs typeface="Arial"/>
              </a:rPr>
              <a:t>2</a:t>
            </a:r>
            <a:endParaRPr lang="en-US" sz="2400" baseline="30000">
              <a:solidFill>
                <a:srgbClr val="562D80"/>
              </a:solidFill>
            </a:endParaRPr>
          </a:p>
          <a:p>
            <a:pPr marL="342900" indent="-342900">
              <a:buFont typeface="Arial" panose="020B0604020202020204" pitchFamily="34" charset="0"/>
              <a:buChar char="•"/>
            </a:pPr>
            <a:r>
              <a:rPr lang="en-US" sz="2400" dirty="0">
                <a:solidFill>
                  <a:srgbClr val="562D80"/>
                </a:solidFill>
                <a:latin typeface="Arial"/>
                <a:ea typeface="Open Sans"/>
                <a:cs typeface="Arial"/>
              </a:rPr>
              <a:t>Presence of multiple inherited </a:t>
            </a:r>
            <a:r>
              <a:rPr lang="en-US" sz="2400" dirty="0" err="1">
                <a:solidFill>
                  <a:srgbClr val="562D80"/>
                </a:solidFill>
                <a:latin typeface="Arial"/>
                <a:ea typeface="Open Sans"/>
                <a:cs typeface="Arial"/>
              </a:rPr>
              <a:t>thrombophilias</a:t>
            </a:r>
            <a:endParaRPr lang="en-US" sz="2400" dirty="0">
              <a:solidFill>
                <a:srgbClr val="562D80"/>
              </a:solidFill>
              <a:latin typeface="Arial"/>
              <a:ea typeface="Open Sans"/>
              <a:cs typeface="Arial"/>
            </a:endParaRPr>
          </a:p>
          <a:p>
            <a:pPr marL="342900" indent="-342900">
              <a:buFont typeface="Arial" panose="020B0604020202020204" pitchFamily="34" charset="0"/>
              <a:buChar char="•"/>
            </a:pPr>
            <a:r>
              <a:rPr lang="en-US" sz="2400" dirty="0">
                <a:solidFill>
                  <a:srgbClr val="562D80"/>
                </a:solidFill>
                <a:latin typeface="Arial"/>
                <a:ea typeface="Open Sans"/>
                <a:cs typeface="Arial"/>
              </a:rPr>
              <a:t>Presence of acquired thrombophilia</a:t>
            </a:r>
          </a:p>
          <a:p>
            <a:pPr marL="342900" indent="-342900">
              <a:buFont typeface="Arial" panose="020B0604020202020204" pitchFamily="34" charset="0"/>
              <a:buChar char="•"/>
            </a:pPr>
            <a:r>
              <a:rPr lang="en-US" sz="2400">
                <a:solidFill>
                  <a:srgbClr val="562D80"/>
                </a:solidFill>
                <a:latin typeface="Arial"/>
                <a:ea typeface="Open Sans"/>
                <a:cs typeface="Arial"/>
              </a:rPr>
              <a:t>Family history of VTE</a:t>
            </a:r>
            <a:endParaRPr lang="en-US" sz="2400" dirty="0">
              <a:solidFill>
                <a:srgbClr val="562D80"/>
              </a:solidFill>
              <a:latin typeface="Arial"/>
              <a:ea typeface="Open Sans"/>
              <a:cs typeface="Arial"/>
            </a:endParaRPr>
          </a:p>
          <a:p>
            <a:pPr marL="342900" indent="-342900">
              <a:buFont typeface="Arial" panose="020B0604020202020204" pitchFamily="34" charset="0"/>
              <a:buChar char="•"/>
            </a:pPr>
            <a:r>
              <a:rPr lang="en-US" sz="2400">
                <a:solidFill>
                  <a:srgbClr val="562D80"/>
                </a:solidFill>
                <a:latin typeface="Arial"/>
                <a:ea typeface="Open Sans"/>
                <a:cs typeface="Arial"/>
              </a:rPr>
              <a:t>Malignancy</a:t>
            </a:r>
            <a:endParaRPr lang="en-US" sz="2400">
              <a:solidFill>
                <a:srgbClr val="562D80"/>
              </a:solidFill>
            </a:endParaRPr>
          </a:p>
          <a:p>
            <a:pPr marL="342900" indent="-342900">
              <a:buFont typeface="Arial" panose="020B0604020202020204" pitchFamily="34" charset="0"/>
              <a:buChar char="•"/>
            </a:pPr>
            <a:r>
              <a:rPr lang="en-US" sz="2400">
                <a:solidFill>
                  <a:srgbClr val="562D80"/>
                </a:solidFill>
                <a:latin typeface="Arial"/>
                <a:ea typeface="Open Sans"/>
                <a:cs typeface="Arial"/>
              </a:rPr>
              <a:t>Increasing age</a:t>
            </a:r>
            <a:endParaRPr lang="en-US" sz="2400">
              <a:solidFill>
                <a:srgbClr val="562D80"/>
              </a:solidFill>
            </a:endParaRPr>
          </a:p>
          <a:p>
            <a:pPr marL="342900" indent="-342900">
              <a:buFont typeface="Arial" panose="020B0604020202020204" pitchFamily="34" charset="0"/>
              <a:buChar char="•"/>
            </a:pPr>
            <a:r>
              <a:rPr lang="en-US" sz="2400">
                <a:solidFill>
                  <a:srgbClr val="562D80"/>
                </a:solidFill>
                <a:latin typeface="Arial"/>
                <a:ea typeface="Open Sans"/>
                <a:cs typeface="Arial"/>
              </a:rPr>
              <a:t>Surgery </a:t>
            </a:r>
            <a:endParaRPr lang="en-US" sz="2400" dirty="0">
              <a:solidFill>
                <a:srgbClr val="562D80"/>
              </a:solidFill>
              <a:latin typeface="Arial"/>
              <a:ea typeface="Open Sans"/>
              <a:cs typeface="Arial"/>
            </a:endParaRPr>
          </a:p>
          <a:p>
            <a:pPr marL="342900" indent="-342900">
              <a:buFont typeface="Arial" panose="020B0604020202020204" pitchFamily="34" charset="0"/>
              <a:buChar char="•"/>
            </a:pPr>
            <a:r>
              <a:rPr lang="en-US" sz="2400">
                <a:solidFill>
                  <a:srgbClr val="562D80"/>
                </a:solidFill>
                <a:latin typeface="Arial"/>
                <a:ea typeface="Open Sans"/>
                <a:cs typeface="Arial"/>
              </a:rPr>
              <a:t>Leg injury</a:t>
            </a:r>
            <a:endParaRPr lang="en-US" sz="2400">
              <a:solidFill>
                <a:srgbClr val="562D80"/>
              </a:solidFill>
            </a:endParaRPr>
          </a:p>
          <a:p>
            <a:pPr marL="1028700" lvl="1" indent="-342900">
              <a:buFont typeface="Courier New" panose="020B0604020202020204" pitchFamily="34" charset="0"/>
              <a:buChar char="o"/>
            </a:pPr>
            <a:endParaRPr lang="en-US">
              <a:solidFill>
                <a:srgbClr val="562D80"/>
              </a:solidFill>
            </a:endParaRPr>
          </a:p>
        </p:txBody>
      </p:sp>
      <p:sp>
        <p:nvSpPr>
          <p:cNvPr id="3" name="Title 2">
            <a:extLst>
              <a:ext uri="{FF2B5EF4-FFF2-40B4-BE49-F238E27FC236}">
                <a16:creationId xmlns:a16="http://schemas.microsoft.com/office/drawing/2014/main" id="{1DE62A43-4941-4C87-8F06-D565E7D37390}"/>
              </a:ext>
            </a:extLst>
          </p:cNvPr>
          <p:cNvSpPr>
            <a:spLocks noGrp="1"/>
          </p:cNvSpPr>
          <p:nvPr>
            <p:ph type="title"/>
          </p:nvPr>
        </p:nvSpPr>
        <p:spPr>
          <a:xfrm>
            <a:off x="568325" y="1771650"/>
            <a:ext cx="3932237" cy="3273425"/>
          </a:xfrm>
        </p:spPr>
        <p:txBody>
          <a:bodyPr>
            <a:normAutofit/>
          </a:bodyPr>
          <a:lstStyle/>
          <a:p>
            <a:pPr algn="ctr"/>
            <a:r>
              <a:rPr lang="en-US" sz="5400">
                <a:latin typeface="Barlow Condensed Light"/>
              </a:rPr>
              <a:t>Nonmodifiable </a:t>
            </a:r>
            <a:r>
              <a:rPr lang="en-US" sz="5400" dirty="0">
                <a:latin typeface="Barlow Condensed Light"/>
              </a:rPr>
              <a:t>Risk Factors for VTE</a:t>
            </a:r>
            <a:endParaRPr lang="en-US" sz="5400" baseline="30000" dirty="0"/>
          </a:p>
        </p:txBody>
      </p:sp>
    </p:spTree>
    <p:extLst>
      <p:ext uri="{BB962C8B-B14F-4D97-AF65-F5344CB8AC3E}">
        <p14:creationId xmlns:p14="http://schemas.microsoft.com/office/powerpoint/2010/main" val="277518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555430-2E5F-BB5F-E2FC-9BA085469C77}"/>
              </a:ext>
            </a:extLst>
          </p:cNvPr>
          <p:cNvSpPr>
            <a:spLocks noGrp="1"/>
          </p:cNvSpPr>
          <p:nvPr>
            <p:ph sz="half" idx="13"/>
          </p:nvPr>
        </p:nvSpPr>
        <p:spPr>
          <a:xfrm>
            <a:off x="5485324" y="997800"/>
            <a:ext cx="6323013" cy="4857001"/>
          </a:xfrm>
        </p:spPr>
        <p:txBody>
          <a:bodyPr vert="horz" lIns="0" tIns="45720" rIns="0" bIns="45720" rtlCol="0" anchor="t">
            <a:noAutofit/>
          </a:bodyPr>
          <a:lstStyle/>
          <a:p>
            <a:pPr marL="457200" indent="-457200">
              <a:buChar char="•"/>
            </a:pPr>
            <a:r>
              <a:rPr lang="en-US" sz="2400">
                <a:solidFill>
                  <a:srgbClr val="562D80"/>
                </a:solidFill>
                <a:latin typeface="Arial"/>
                <a:ea typeface="Open Sans"/>
                <a:cs typeface="Arial"/>
              </a:rPr>
              <a:t>Pregnancy and </a:t>
            </a:r>
            <a:r>
              <a:rPr lang="en-US" sz="2400">
                <a:latin typeface="Arial"/>
                <a:ea typeface="Open Sans"/>
                <a:cs typeface="Arial"/>
              </a:rPr>
              <a:t>postpartum</a:t>
            </a:r>
            <a:r>
              <a:rPr lang="en-US" sz="2400" baseline="30000">
                <a:latin typeface="Arial"/>
                <a:ea typeface="Open Sans"/>
                <a:cs typeface="Arial"/>
              </a:rPr>
              <a:t>2</a:t>
            </a:r>
            <a:endParaRPr lang="en-US" sz="2400" baseline="30000">
              <a:solidFill>
                <a:srgbClr val="562D80"/>
              </a:solidFill>
              <a:latin typeface="Arial"/>
              <a:ea typeface="Open Sans"/>
              <a:cs typeface="Arial"/>
            </a:endParaRPr>
          </a:p>
          <a:p>
            <a:pPr marL="457200" indent="-457200">
              <a:buChar char="•"/>
            </a:pPr>
            <a:r>
              <a:rPr lang="en-US" sz="2400" dirty="0">
                <a:solidFill>
                  <a:srgbClr val="562D80"/>
                </a:solidFill>
                <a:latin typeface="Arial"/>
                <a:ea typeface="Open Sans"/>
                <a:cs typeface="Arial"/>
              </a:rPr>
              <a:t>Smoking</a:t>
            </a:r>
          </a:p>
          <a:p>
            <a:pPr marL="457200" indent="-457200">
              <a:buChar char="•"/>
            </a:pPr>
            <a:r>
              <a:rPr lang="en-US" sz="2400" dirty="0">
                <a:solidFill>
                  <a:srgbClr val="562D80"/>
                </a:solidFill>
                <a:latin typeface="Arial"/>
                <a:ea typeface="Open Sans"/>
                <a:cs typeface="Arial"/>
              </a:rPr>
              <a:t>Elevated BMI</a:t>
            </a:r>
          </a:p>
          <a:p>
            <a:pPr marL="457200" indent="-457200">
              <a:buChar char="•"/>
            </a:pPr>
            <a:r>
              <a:rPr lang="en-US" sz="2400" dirty="0">
                <a:solidFill>
                  <a:srgbClr val="562D80"/>
                </a:solidFill>
                <a:latin typeface="Arial"/>
                <a:ea typeface="Open Sans"/>
                <a:cs typeface="Arial"/>
              </a:rPr>
              <a:t>Traveling on airplanes</a:t>
            </a:r>
          </a:p>
          <a:p>
            <a:pPr marL="457200" indent="-457200">
              <a:buChar char="•"/>
            </a:pPr>
            <a:r>
              <a:rPr lang="en-US" sz="2400" dirty="0">
                <a:solidFill>
                  <a:srgbClr val="562D80"/>
                </a:solidFill>
                <a:latin typeface="Arial"/>
                <a:ea typeface="Open Sans"/>
                <a:cs typeface="Arial"/>
              </a:rPr>
              <a:t>Combined oral contraceptive use</a:t>
            </a:r>
          </a:p>
          <a:p>
            <a:pPr marL="457200" indent="-457200">
              <a:buChar char="•"/>
            </a:pPr>
            <a:r>
              <a:rPr lang="en-US" sz="2400" dirty="0">
                <a:solidFill>
                  <a:srgbClr val="562D80"/>
                </a:solidFill>
                <a:latin typeface="Arial"/>
                <a:ea typeface="Open Sans"/>
                <a:cs typeface="Arial"/>
              </a:rPr>
              <a:t>Hormone replacement therapy</a:t>
            </a:r>
          </a:p>
          <a:p>
            <a:pPr marL="457200" indent="-457200">
              <a:buChar char="•"/>
            </a:pPr>
            <a:r>
              <a:rPr lang="en-US" sz="2400" dirty="0">
                <a:solidFill>
                  <a:srgbClr val="562D80"/>
                </a:solidFill>
                <a:latin typeface="Arial"/>
                <a:ea typeface="Open Sans"/>
                <a:cs typeface="Arial"/>
              </a:rPr>
              <a:t>Prolonged immobilization</a:t>
            </a:r>
          </a:p>
        </p:txBody>
      </p:sp>
      <p:sp>
        <p:nvSpPr>
          <p:cNvPr id="3" name="Title 2">
            <a:extLst>
              <a:ext uri="{FF2B5EF4-FFF2-40B4-BE49-F238E27FC236}">
                <a16:creationId xmlns:a16="http://schemas.microsoft.com/office/drawing/2014/main" id="{6A416029-324C-BA33-0C0E-BCCE56720CB4}"/>
              </a:ext>
            </a:extLst>
          </p:cNvPr>
          <p:cNvSpPr>
            <a:spLocks noGrp="1"/>
          </p:cNvSpPr>
          <p:nvPr>
            <p:ph type="title"/>
          </p:nvPr>
        </p:nvSpPr>
        <p:spPr>
          <a:xfrm>
            <a:off x="377825" y="2619375"/>
            <a:ext cx="4313237" cy="1625600"/>
          </a:xfrm>
        </p:spPr>
        <p:txBody>
          <a:bodyPr>
            <a:normAutofit/>
          </a:bodyPr>
          <a:lstStyle/>
          <a:p>
            <a:pPr algn="ctr"/>
            <a:r>
              <a:rPr lang="en-US" sz="5400">
                <a:latin typeface="Barlow Condensed Light"/>
              </a:rPr>
              <a:t>Modifiable Risk Factors </a:t>
            </a:r>
            <a:r>
              <a:rPr lang="en-US" sz="5400" dirty="0">
                <a:latin typeface="Barlow Condensed Light"/>
              </a:rPr>
              <a:t>for VTE</a:t>
            </a:r>
            <a:endParaRPr lang="en-US" sz="5400" baseline="30000" dirty="0"/>
          </a:p>
        </p:txBody>
      </p:sp>
    </p:spTree>
    <p:extLst>
      <p:ext uri="{BB962C8B-B14F-4D97-AF65-F5344CB8AC3E}">
        <p14:creationId xmlns:p14="http://schemas.microsoft.com/office/powerpoint/2010/main" val="10863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A939-F4A2-472C-3BD0-68B56B764CE0}"/>
              </a:ext>
            </a:extLst>
          </p:cNvPr>
          <p:cNvSpPr>
            <a:spLocks noGrp="1"/>
          </p:cNvSpPr>
          <p:nvPr>
            <p:ph type="ctrTitle"/>
          </p:nvPr>
        </p:nvSpPr>
        <p:spPr>
          <a:xfrm>
            <a:off x="1193290" y="405322"/>
            <a:ext cx="9801921" cy="747138"/>
          </a:xfrm>
        </p:spPr>
        <p:txBody>
          <a:bodyPr>
            <a:noAutofit/>
          </a:bodyPr>
          <a:lstStyle/>
          <a:p>
            <a:pPr algn="ctr"/>
            <a:r>
              <a:rPr lang="en-US">
                <a:latin typeface="Barlow Condensed Light"/>
              </a:rPr>
              <a:t>Gender Disparity</a:t>
            </a:r>
            <a:endParaRPr lang="en-US" baseline="30000"/>
          </a:p>
        </p:txBody>
      </p:sp>
      <p:sp>
        <p:nvSpPr>
          <p:cNvPr id="3" name="Content Placeholder 2">
            <a:extLst>
              <a:ext uri="{FF2B5EF4-FFF2-40B4-BE49-F238E27FC236}">
                <a16:creationId xmlns:a16="http://schemas.microsoft.com/office/drawing/2014/main" id="{B07C3848-FB78-515D-D28C-847C33DAB738}"/>
              </a:ext>
            </a:extLst>
          </p:cNvPr>
          <p:cNvSpPr>
            <a:spLocks noGrp="1"/>
          </p:cNvSpPr>
          <p:nvPr>
            <p:ph sz="half" idx="1"/>
          </p:nvPr>
        </p:nvSpPr>
        <p:spPr>
          <a:xfrm>
            <a:off x="845527" y="1563929"/>
            <a:ext cx="10506635" cy="4782658"/>
          </a:xfrm>
        </p:spPr>
        <p:txBody>
          <a:bodyPr vert="horz" lIns="0" tIns="45720" rIns="0" bIns="45720" rtlCol="0" anchor="t">
            <a:noAutofit/>
          </a:bodyPr>
          <a:lstStyle/>
          <a:p>
            <a:pPr marL="342900" indent="-342900">
              <a:buChar char="•"/>
            </a:pPr>
            <a:r>
              <a:rPr lang="en-US" sz="2800">
                <a:latin typeface="Arial"/>
                <a:ea typeface="Open Sans"/>
                <a:cs typeface="Arial"/>
              </a:rPr>
              <a:t>Factor V Leiden mutation affects men and women equally</a:t>
            </a:r>
          </a:p>
          <a:p>
            <a:pPr marL="342900" indent="-342900">
              <a:buChar char="•"/>
            </a:pPr>
            <a:r>
              <a:rPr lang="en-US" sz="2800">
                <a:latin typeface="Arial"/>
                <a:ea typeface="Open Sans"/>
                <a:cs typeface="Arial"/>
              </a:rPr>
              <a:t>Women are more likely to develop manifestations of </a:t>
            </a:r>
            <a:r>
              <a:rPr lang="en-US" sz="2800" dirty="0">
                <a:latin typeface="Arial"/>
                <a:ea typeface="Open Sans"/>
                <a:cs typeface="Arial"/>
              </a:rPr>
              <a:t>disease</a:t>
            </a:r>
          </a:p>
          <a:p>
            <a:pPr marL="800100" lvl="1" indent="-342900">
              <a:buFont typeface="Courier New" panose="020B0604020202020204" pitchFamily="34" charset="0"/>
              <a:buChar char="o"/>
            </a:pPr>
            <a:r>
              <a:rPr lang="en-US" sz="2400" dirty="0">
                <a:latin typeface="Arial"/>
                <a:ea typeface="Open Sans"/>
                <a:cs typeface="Arial"/>
              </a:rPr>
              <a:t>Pregnancy and postpartum</a:t>
            </a:r>
            <a:endParaRPr lang="en-US" sz="2400"/>
          </a:p>
          <a:p>
            <a:pPr marL="1257300" lvl="2" indent="-342900">
              <a:buFont typeface="Wingdings" panose="020B0604020202020204" pitchFamily="34" charset="0"/>
              <a:buChar char="§"/>
            </a:pPr>
            <a:r>
              <a:rPr lang="en-US" sz="2400" dirty="0">
                <a:latin typeface="Arial"/>
                <a:ea typeface="Open Sans"/>
                <a:cs typeface="Arial"/>
              </a:rPr>
              <a:t>VTE</a:t>
            </a:r>
          </a:p>
          <a:p>
            <a:pPr marL="1257300" lvl="2" indent="-342900">
              <a:buFont typeface="Wingdings" panose="020B0604020202020204" pitchFamily="34" charset="0"/>
              <a:buChar char="§"/>
            </a:pPr>
            <a:r>
              <a:rPr lang="en-US" sz="2400" dirty="0">
                <a:latin typeface="Arial"/>
                <a:ea typeface="Open Sans"/>
                <a:cs typeface="Arial"/>
              </a:rPr>
              <a:t>Gestational hypertension, preeclampsia, and HELLP syndrome</a:t>
            </a:r>
          </a:p>
          <a:p>
            <a:pPr marL="1257300" lvl="2" indent="-342900">
              <a:buFont typeface="Wingdings" panose="020B0604020202020204" pitchFamily="34" charset="0"/>
              <a:buChar char="§"/>
            </a:pPr>
            <a:r>
              <a:rPr lang="en-US" sz="2400" dirty="0">
                <a:latin typeface="Arial"/>
                <a:ea typeface="Open Sans"/>
                <a:cs typeface="Arial"/>
              </a:rPr>
              <a:t>Placental complications</a:t>
            </a:r>
          </a:p>
          <a:p>
            <a:pPr marL="1257300" lvl="2" indent="-342900">
              <a:buFont typeface="Wingdings" panose="020B0604020202020204" pitchFamily="34" charset="0"/>
              <a:buChar char="§"/>
            </a:pPr>
            <a:r>
              <a:rPr lang="en-US" sz="2400" dirty="0">
                <a:latin typeface="Arial"/>
                <a:ea typeface="Open Sans"/>
                <a:cs typeface="Arial"/>
              </a:rPr>
              <a:t>Recurrent pregnancy loss</a:t>
            </a:r>
          </a:p>
          <a:p>
            <a:pPr marL="800100" lvl="1" indent="-342900">
              <a:buFont typeface="Courier New" panose="020B0604020202020204" pitchFamily="34" charset="0"/>
              <a:buChar char="o"/>
            </a:pPr>
            <a:r>
              <a:rPr lang="en-US" sz="2400" dirty="0">
                <a:latin typeface="Arial"/>
                <a:ea typeface="Open Sans"/>
                <a:cs typeface="Arial"/>
              </a:rPr>
              <a:t>Use of contraception and HRT</a:t>
            </a:r>
          </a:p>
          <a:p>
            <a:endParaRPr lang="en-US" sz="2400" dirty="0"/>
          </a:p>
          <a:p>
            <a:pPr marL="800100" lvl="1" indent="-342900">
              <a:buFont typeface="Courier New" panose="020B0604020202020204" pitchFamily="34" charset="0"/>
              <a:buChar char="o"/>
            </a:pPr>
            <a:endParaRPr lang="en-US" sz="2400" dirty="0"/>
          </a:p>
          <a:p>
            <a:pPr marL="800100" lvl="1" indent="-342900">
              <a:buFont typeface="Courier New" panose="020B0604020202020204" pitchFamily="34" charset="0"/>
              <a:buChar char="o"/>
            </a:pPr>
            <a:endParaRPr lang="en-US" sz="2400" dirty="0"/>
          </a:p>
          <a:p>
            <a:pPr marL="800100" lvl="1" indent="-342900">
              <a:buFont typeface="Courier New" panose="020B0604020202020204" pitchFamily="34" charset="0"/>
              <a:buChar char="o"/>
            </a:pPr>
            <a:endParaRPr lang="en-US" dirty="0"/>
          </a:p>
          <a:p>
            <a:pPr marL="800100" lvl="1" indent="-342900">
              <a:buFont typeface="Courier New" panose="020B0604020202020204" pitchFamily="34" charset="0"/>
              <a:buChar char="o"/>
            </a:pPr>
            <a:endParaRPr lang="en-US" dirty="0"/>
          </a:p>
        </p:txBody>
      </p:sp>
    </p:spTree>
    <p:extLst>
      <p:ext uri="{BB962C8B-B14F-4D97-AF65-F5344CB8AC3E}">
        <p14:creationId xmlns:p14="http://schemas.microsoft.com/office/powerpoint/2010/main" val="334167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5743-E21B-2C92-5DD5-73C10A2BB8CB}"/>
              </a:ext>
            </a:extLst>
          </p:cNvPr>
          <p:cNvSpPr>
            <a:spLocks noGrp="1"/>
          </p:cNvSpPr>
          <p:nvPr>
            <p:ph type="ctrTitle"/>
          </p:nvPr>
        </p:nvSpPr>
        <p:spPr>
          <a:xfrm>
            <a:off x="1195067" y="276095"/>
            <a:ext cx="9801921" cy="747138"/>
          </a:xfrm>
        </p:spPr>
        <p:txBody>
          <a:bodyPr/>
          <a:lstStyle/>
          <a:p>
            <a:pPr algn="ctr"/>
            <a:r>
              <a:rPr lang="en-US">
                <a:latin typeface="Barlow Condensed Light"/>
              </a:rPr>
              <a:t>Current Issues in Clinical Practice</a:t>
            </a:r>
            <a:endParaRPr lang="en-US"/>
          </a:p>
        </p:txBody>
      </p:sp>
      <p:sp>
        <p:nvSpPr>
          <p:cNvPr id="3" name="Content Placeholder 2">
            <a:extLst>
              <a:ext uri="{FF2B5EF4-FFF2-40B4-BE49-F238E27FC236}">
                <a16:creationId xmlns:a16="http://schemas.microsoft.com/office/drawing/2014/main" id="{04BD572B-C66E-74BD-2A77-80EA439AF502}"/>
              </a:ext>
            </a:extLst>
          </p:cNvPr>
          <p:cNvSpPr>
            <a:spLocks noGrp="1"/>
          </p:cNvSpPr>
          <p:nvPr>
            <p:ph sz="half" idx="13"/>
          </p:nvPr>
        </p:nvSpPr>
        <p:spPr>
          <a:xfrm>
            <a:off x="838200" y="1766284"/>
            <a:ext cx="10515600" cy="4296254"/>
          </a:xfrm>
        </p:spPr>
        <p:txBody>
          <a:bodyPr vert="horz" lIns="0" tIns="45720" rIns="0" bIns="45720" rtlCol="0" anchor="t">
            <a:normAutofit/>
          </a:bodyPr>
          <a:lstStyle/>
          <a:p>
            <a:pPr marL="457200" indent="-457200">
              <a:buAutoNum type="arabicPeriod"/>
            </a:pPr>
            <a:r>
              <a:rPr lang="en-US" sz="2800">
                <a:latin typeface="Arial"/>
                <a:ea typeface="Open Sans"/>
                <a:cs typeface="Arial"/>
              </a:rPr>
              <a:t>Clinical utility of screening</a:t>
            </a:r>
            <a:endParaRPr lang="en-US" sz="2800"/>
          </a:p>
          <a:p>
            <a:pPr marL="457200" indent="-457200">
              <a:buAutoNum type="arabicPeriod"/>
            </a:pPr>
            <a:r>
              <a:rPr lang="en-US" sz="2800">
                <a:latin typeface="Arial"/>
                <a:ea typeface="Open Sans"/>
                <a:cs typeface="Arial"/>
              </a:rPr>
              <a:t>Varying recommendations about when to screen </a:t>
            </a:r>
          </a:p>
          <a:p>
            <a:pPr marL="457200" indent="-457200">
              <a:buAutoNum type="arabicPeriod"/>
            </a:pPr>
            <a:r>
              <a:rPr lang="en-US" sz="2800">
                <a:latin typeface="Arial"/>
                <a:ea typeface="Open Sans"/>
                <a:cs typeface="Arial"/>
              </a:rPr>
              <a:t>Lack of peer-reviewed research about screening asymptomatic patients</a:t>
            </a:r>
            <a:endParaRPr lang="en-US" sz="2800">
              <a:solidFill>
                <a:srgbClr val="562D80"/>
              </a:solidFill>
              <a:latin typeface="Arial"/>
              <a:ea typeface="Open Sans"/>
              <a:cs typeface="Arial"/>
            </a:endParaRPr>
          </a:p>
        </p:txBody>
      </p:sp>
    </p:spTree>
    <p:extLst>
      <p:ext uri="{BB962C8B-B14F-4D97-AF65-F5344CB8AC3E}">
        <p14:creationId xmlns:p14="http://schemas.microsoft.com/office/powerpoint/2010/main" val="309689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9D65-826D-76C4-3EEB-9FE7B68FA0E0}"/>
              </a:ext>
            </a:extLst>
          </p:cNvPr>
          <p:cNvSpPr>
            <a:spLocks noGrp="1"/>
          </p:cNvSpPr>
          <p:nvPr>
            <p:ph type="title"/>
          </p:nvPr>
        </p:nvSpPr>
        <p:spPr>
          <a:xfrm>
            <a:off x="493906" y="762766"/>
            <a:ext cx="11209144" cy="5321300"/>
          </a:xfrm>
        </p:spPr>
        <p:txBody>
          <a:bodyPr>
            <a:normAutofit/>
          </a:bodyPr>
          <a:lstStyle/>
          <a:p>
            <a:pPr algn="ctr"/>
            <a:r>
              <a:rPr lang="en-US" sz="5400">
                <a:latin typeface="Barlow Condensed Light"/>
                <a:ea typeface="Open Sans"/>
                <a:cs typeface="Open Sans"/>
              </a:rPr>
              <a:t>Should providers be screening asymptomatic patients for Factor V Leiden after a family member is diagnosed and/or</a:t>
            </a:r>
            <a:r>
              <a:rPr lang="en-US" sz="5400" dirty="0">
                <a:latin typeface="Barlow Condensed Light"/>
                <a:ea typeface="Open Sans"/>
                <a:cs typeface="Open Sans"/>
              </a:rPr>
              <a:t> </a:t>
            </a:r>
            <a:r>
              <a:rPr lang="en-US" sz="5400">
                <a:latin typeface="Barlow Condensed Light"/>
                <a:ea typeface="Open Sans"/>
                <a:cs typeface="Open Sans"/>
              </a:rPr>
              <a:t>has a VTE event?</a:t>
            </a:r>
            <a:endParaRPr lang="en-US" sz="5400"/>
          </a:p>
        </p:txBody>
      </p:sp>
    </p:spTree>
    <p:extLst>
      <p:ext uri="{BB962C8B-B14F-4D97-AF65-F5344CB8AC3E}">
        <p14:creationId xmlns:p14="http://schemas.microsoft.com/office/powerpoint/2010/main" val="78257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B9B-61B3-5712-E056-B54392EC4AF4}"/>
              </a:ext>
            </a:extLst>
          </p:cNvPr>
          <p:cNvSpPr>
            <a:spLocks noGrp="1"/>
          </p:cNvSpPr>
          <p:nvPr>
            <p:ph type="ctrTitle"/>
          </p:nvPr>
        </p:nvSpPr>
        <p:spPr>
          <a:xfrm>
            <a:off x="1199919" y="247340"/>
            <a:ext cx="9801921" cy="747138"/>
          </a:xfrm>
        </p:spPr>
        <p:txBody>
          <a:bodyPr/>
          <a:lstStyle/>
          <a:p>
            <a:pPr algn="ctr"/>
            <a:r>
              <a:rPr lang="en-US">
                <a:latin typeface="Barlow Condensed Light"/>
              </a:rPr>
              <a:t>Universal Screening</a:t>
            </a:r>
            <a:endParaRPr lang="en-US"/>
          </a:p>
        </p:txBody>
      </p:sp>
      <p:sp>
        <p:nvSpPr>
          <p:cNvPr id="3" name="Content Placeholder 2">
            <a:extLst>
              <a:ext uri="{FF2B5EF4-FFF2-40B4-BE49-F238E27FC236}">
                <a16:creationId xmlns:a16="http://schemas.microsoft.com/office/drawing/2014/main" id="{356F0BF7-471E-CAB1-BEE0-985A4D603610}"/>
              </a:ext>
            </a:extLst>
          </p:cNvPr>
          <p:cNvSpPr>
            <a:spLocks noGrp="1"/>
          </p:cNvSpPr>
          <p:nvPr>
            <p:ph sz="half" idx="13"/>
          </p:nvPr>
        </p:nvSpPr>
        <p:spPr>
          <a:xfrm>
            <a:off x="838200" y="1684583"/>
            <a:ext cx="10515600" cy="4216030"/>
          </a:xfrm>
        </p:spPr>
        <p:txBody>
          <a:bodyPr vert="horz" lIns="0" tIns="45720" rIns="0" bIns="45720" rtlCol="0" anchor="t">
            <a:normAutofit/>
          </a:bodyPr>
          <a:lstStyle/>
          <a:p>
            <a:pPr marL="342900" indent="-342900">
              <a:buChar char="•"/>
            </a:pPr>
            <a:r>
              <a:rPr lang="en-US" sz="2800">
                <a:latin typeface="Arial"/>
                <a:ea typeface="Open Sans"/>
                <a:cs typeface="Arial"/>
              </a:rPr>
              <a:t>Unanimously discouraged</a:t>
            </a:r>
            <a:r>
              <a:rPr lang="en-US" sz="2800" baseline="30000">
                <a:latin typeface="Arial"/>
                <a:ea typeface="Open Sans"/>
                <a:cs typeface="Arial"/>
              </a:rPr>
              <a:t>1, 5, 2</a:t>
            </a:r>
          </a:p>
          <a:p>
            <a:pPr marL="342900" indent="-342900">
              <a:buFont typeface="Arial" panose="020B0604020202020204" pitchFamily="34" charset="0"/>
              <a:buChar char="•"/>
            </a:pPr>
            <a:r>
              <a:rPr lang="en-US" sz="2800">
                <a:latin typeface="Arial"/>
                <a:ea typeface="Open Sans"/>
                <a:cs typeface="Arial"/>
              </a:rPr>
              <a:t>Emory University Hospital study</a:t>
            </a:r>
            <a:r>
              <a:rPr lang="en-US" sz="2800" baseline="30000">
                <a:latin typeface="Arial"/>
                <a:ea typeface="Open Sans"/>
                <a:cs typeface="Arial"/>
              </a:rPr>
              <a:t>6</a:t>
            </a:r>
            <a:r>
              <a:rPr lang="en-US" sz="2800">
                <a:latin typeface="Arial"/>
                <a:ea typeface="Open Sans"/>
                <a:cs typeface="Arial"/>
              </a:rPr>
              <a:t> (2015)</a:t>
            </a:r>
            <a:endParaRPr lang="en-US" sz="2800"/>
          </a:p>
          <a:p>
            <a:pPr marL="800100" lvl="1" indent="-342900">
              <a:buFont typeface="Courier New" panose="020B0604020202020204" pitchFamily="34" charset="0"/>
              <a:buChar char="o"/>
            </a:pPr>
            <a:r>
              <a:rPr lang="en-US" sz="2400">
                <a:solidFill>
                  <a:srgbClr val="562D80"/>
                </a:solidFill>
                <a:latin typeface="Arial"/>
                <a:ea typeface="Open Sans"/>
                <a:cs typeface="Arial"/>
              </a:rPr>
              <a:t>Mean cost of FVL testing = $119</a:t>
            </a:r>
            <a:endParaRPr lang="en-US" sz="2400">
              <a:solidFill>
                <a:srgbClr val="562D80"/>
              </a:solidFill>
            </a:endParaRPr>
          </a:p>
          <a:p>
            <a:pPr marL="800100" lvl="1" indent="-342900">
              <a:buFont typeface="Courier New" panose="020B0604020202020204" pitchFamily="34" charset="0"/>
              <a:buChar char="o"/>
            </a:pPr>
            <a:r>
              <a:rPr lang="en-US" sz="2400">
                <a:solidFill>
                  <a:srgbClr val="562D80"/>
                </a:solidFill>
                <a:latin typeface="Arial"/>
                <a:ea typeface="Open Sans"/>
                <a:cs typeface="Arial"/>
              </a:rPr>
              <a:t>Maximum cost = $648</a:t>
            </a:r>
            <a:endParaRPr lang="en-US" sz="2400"/>
          </a:p>
          <a:p>
            <a:pPr marL="800100" lvl="1" indent="-342900">
              <a:buFont typeface="Courier New" panose="020B0604020202020204" pitchFamily="34" charset="0"/>
              <a:buChar char="o"/>
            </a:pPr>
            <a:r>
              <a:rPr lang="en-US" sz="2400">
                <a:solidFill>
                  <a:srgbClr val="562D80"/>
                </a:solidFill>
                <a:latin typeface="Arial"/>
                <a:ea typeface="Open Sans"/>
                <a:cs typeface="Arial"/>
              </a:rPr>
              <a:t>Total direct costs of thrombophilia testing:</a:t>
            </a:r>
            <a:endParaRPr lang="en-US" sz="2400"/>
          </a:p>
          <a:p>
            <a:pPr marL="1257300" lvl="2" indent="-342900">
              <a:buFont typeface="Wingdings" panose="020B0604020202020204" pitchFamily="34" charset="0"/>
              <a:buChar char="§"/>
            </a:pPr>
            <a:r>
              <a:rPr lang="en-US" sz="2000">
                <a:solidFill>
                  <a:srgbClr val="562D80"/>
                </a:solidFill>
                <a:latin typeface="Arial"/>
                <a:ea typeface="Open Sans"/>
                <a:cs typeface="Arial"/>
              </a:rPr>
              <a:t>$2,364 per patient</a:t>
            </a:r>
            <a:endParaRPr lang="en-US" sz="2000">
              <a:solidFill>
                <a:srgbClr val="562D80"/>
              </a:solidFill>
            </a:endParaRPr>
          </a:p>
          <a:p>
            <a:pPr marL="1257300" lvl="2" indent="-342900">
              <a:buFont typeface="Wingdings" panose="020B0604020202020204" pitchFamily="34" charset="0"/>
              <a:buChar char="§"/>
            </a:pPr>
            <a:r>
              <a:rPr lang="en-US" sz="2000">
                <a:solidFill>
                  <a:srgbClr val="562D80"/>
                </a:solidFill>
                <a:latin typeface="Arial"/>
                <a:ea typeface="Open Sans"/>
                <a:cs typeface="Arial"/>
              </a:rPr>
              <a:t>$12,332 to diagnose one patient positive</a:t>
            </a:r>
            <a:endParaRPr lang="en-US" sz="2000"/>
          </a:p>
          <a:p>
            <a:pPr marL="1257300" lvl="2" indent="-342900">
              <a:buFont typeface="Wingdings" panose="020B0604020202020204" pitchFamily="34" charset="0"/>
              <a:buChar char="§"/>
            </a:pPr>
            <a:r>
              <a:rPr lang="en-US" sz="2000">
                <a:solidFill>
                  <a:srgbClr val="562D80"/>
                </a:solidFill>
                <a:latin typeface="Arial"/>
                <a:ea typeface="Open Sans"/>
                <a:cs typeface="Arial"/>
              </a:rPr>
              <a:t>$19,653 to change the management of one patient</a:t>
            </a:r>
            <a:endParaRPr lang="en-US" sz="2000"/>
          </a:p>
          <a:p>
            <a:endParaRPr lang="en-US"/>
          </a:p>
          <a:p>
            <a:pPr marL="342900" indent="-342900">
              <a:buChar char="•"/>
            </a:pPr>
            <a:endParaRPr lang="en-US"/>
          </a:p>
        </p:txBody>
      </p:sp>
    </p:spTree>
    <p:extLst>
      <p:ext uri="{BB962C8B-B14F-4D97-AF65-F5344CB8AC3E}">
        <p14:creationId xmlns:p14="http://schemas.microsoft.com/office/powerpoint/2010/main" val="31161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F792-B559-EBE8-70EB-BECECF079371}"/>
              </a:ext>
            </a:extLst>
          </p:cNvPr>
          <p:cNvSpPr>
            <a:spLocks noGrp="1"/>
          </p:cNvSpPr>
          <p:nvPr>
            <p:ph type="ctrTitle"/>
          </p:nvPr>
        </p:nvSpPr>
        <p:spPr>
          <a:xfrm>
            <a:off x="1199919" y="266390"/>
            <a:ext cx="9801921" cy="747138"/>
          </a:xfrm>
        </p:spPr>
        <p:txBody>
          <a:bodyPr/>
          <a:lstStyle/>
          <a:p>
            <a:pPr algn="ctr"/>
            <a:r>
              <a:rPr lang="en-US">
                <a:latin typeface="Barlow Condensed Light"/>
              </a:rPr>
              <a:t>Universal Screening, cont.</a:t>
            </a:r>
            <a:endParaRPr lang="en-US"/>
          </a:p>
        </p:txBody>
      </p:sp>
      <p:sp>
        <p:nvSpPr>
          <p:cNvPr id="3" name="Content Placeholder 2">
            <a:extLst>
              <a:ext uri="{FF2B5EF4-FFF2-40B4-BE49-F238E27FC236}">
                <a16:creationId xmlns:a16="http://schemas.microsoft.com/office/drawing/2014/main" id="{6B101C95-33DF-C810-A14A-78F5202A384E}"/>
              </a:ext>
            </a:extLst>
          </p:cNvPr>
          <p:cNvSpPr>
            <a:spLocks noGrp="1"/>
          </p:cNvSpPr>
          <p:nvPr>
            <p:ph sz="half" idx="13"/>
          </p:nvPr>
        </p:nvSpPr>
        <p:spPr>
          <a:xfrm>
            <a:off x="838200" y="1696511"/>
            <a:ext cx="10515600" cy="4223152"/>
          </a:xfrm>
        </p:spPr>
        <p:txBody>
          <a:bodyPr vert="horz" lIns="0" tIns="45720" rIns="0" bIns="45720" rtlCol="0" anchor="t">
            <a:normAutofit/>
          </a:bodyPr>
          <a:lstStyle/>
          <a:p>
            <a:pPr marL="342900" indent="-342900">
              <a:buChar char="•"/>
            </a:pPr>
            <a:r>
              <a:rPr lang="en-US" sz="2800">
                <a:latin typeface="Arial"/>
                <a:ea typeface="Open Sans"/>
                <a:cs typeface="Arial"/>
              </a:rPr>
              <a:t>High prevalence of Factor V Leiden compared to VTE</a:t>
            </a:r>
            <a:endParaRPr lang="en-US" sz="2800" dirty="0">
              <a:latin typeface="Arial"/>
              <a:ea typeface="Open Sans"/>
              <a:cs typeface="Arial"/>
            </a:endParaRPr>
          </a:p>
          <a:p>
            <a:pPr marL="342900" indent="-342900">
              <a:buFont typeface="Arial" panose="020B0604020202020204" pitchFamily="34" charset="0"/>
              <a:buChar char="•"/>
            </a:pPr>
            <a:r>
              <a:rPr lang="en-US" sz="2800" dirty="0">
                <a:latin typeface="Arial"/>
                <a:ea typeface="Open Sans"/>
                <a:cs typeface="Arial"/>
              </a:rPr>
              <a:t>To prevent one episode of VTE</a:t>
            </a:r>
            <a:r>
              <a:rPr lang="en-US" sz="2800" baseline="30000" dirty="0">
                <a:latin typeface="Arial"/>
                <a:ea typeface="Open Sans"/>
                <a:cs typeface="Arial"/>
              </a:rPr>
              <a:t>1</a:t>
            </a:r>
            <a:r>
              <a:rPr lang="en-US" sz="2800" dirty="0">
                <a:latin typeface="Arial"/>
                <a:ea typeface="Open Sans"/>
                <a:cs typeface="Arial"/>
              </a:rPr>
              <a:t>:</a:t>
            </a:r>
          </a:p>
          <a:p>
            <a:pPr marL="800100" lvl="1" indent="-342900">
              <a:buFont typeface="Courier New" panose="020B0604020202020204" pitchFamily="34" charset="0"/>
              <a:buChar char="o"/>
            </a:pPr>
            <a:r>
              <a:rPr lang="en-US" sz="2400" dirty="0">
                <a:solidFill>
                  <a:srgbClr val="562D80"/>
                </a:solidFill>
                <a:latin typeface="Arial"/>
                <a:ea typeface="Open Sans"/>
                <a:cs typeface="Arial"/>
              </a:rPr>
              <a:t>400 mutations would need to be detected</a:t>
            </a:r>
          </a:p>
          <a:p>
            <a:pPr marL="800100" lvl="1" indent="-342900">
              <a:buFont typeface="Courier New" panose="020B0604020202020204" pitchFamily="34" charset="0"/>
              <a:buChar char="o"/>
            </a:pPr>
            <a:r>
              <a:rPr lang="en-US" sz="2400" dirty="0">
                <a:solidFill>
                  <a:srgbClr val="562D80"/>
                </a:solidFill>
                <a:latin typeface="Arial"/>
                <a:ea typeface="Open Sans"/>
                <a:cs typeface="Arial"/>
              </a:rPr>
              <a:t>8000 patients would need to be screened</a:t>
            </a:r>
            <a:endParaRPr lang="en-US" sz="2400" baseline="30000">
              <a:solidFill>
                <a:srgbClr val="562D80"/>
              </a:solidFill>
            </a:endParaRPr>
          </a:p>
          <a:p>
            <a:pPr marL="342900" indent="-342900">
              <a:buChar char="•"/>
            </a:pPr>
            <a:r>
              <a:rPr lang="en-US" sz="2800">
                <a:latin typeface="Arial"/>
                <a:ea typeface="Open Sans"/>
                <a:cs typeface="Arial"/>
              </a:rPr>
              <a:t>Labeling patients as carriers of FVL may cause undue anxiety</a:t>
            </a:r>
            <a:endParaRPr lang="en-US" sz="2800"/>
          </a:p>
        </p:txBody>
      </p:sp>
    </p:spTree>
    <p:extLst>
      <p:ext uri="{BB962C8B-B14F-4D97-AF65-F5344CB8AC3E}">
        <p14:creationId xmlns:p14="http://schemas.microsoft.com/office/powerpoint/2010/main" val="213338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8F18-EA42-3BCE-FFEC-963D8221B3F3}"/>
              </a:ext>
            </a:extLst>
          </p:cNvPr>
          <p:cNvSpPr>
            <a:spLocks noGrp="1"/>
          </p:cNvSpPr>
          <p:nvPr>
            <p:ph type="ctrTitle"/>
          </p:nvPr>
        </p:nvSpPr>
        <p:spPr>
          <a:xfrm>
            <a:off x="1199919" y="247340"/>
            <a:ext cx="9801921" cy="747138"/>
          </a:xfrm>
        </p:spPr>
        <p:txBody>
          <a:bodyPr/>
          <a:lstStyle/>
          <a:p>
            <a:pPr algn="ctr"/>
            <a:r>
              <a:rPr lang="en-US">
                <a:latin typeface="Barlow Condensed Light"/>
              </a:rPr>
              <a:t>Screening Asymptomatic Minors</a:t>
            </a:r>
            <a:endParaRPr lang="en-US"/>
          </a:p>
        </p:txBody>
      </p:sp>
      <p:sp>
        <p:nvSpPr>
          <p:cNvPr id="3" name="Content Placeholder 2">
            <a:extLst>
              <a:ext uri="{FF2B5EF4-FFF2-40B4-BE49-F238E27FC236}">
                <a16:creationId xmlns:a16="http://schemas.microsoft.com/office/drawing/2014/main" id="{D715C835-3C1D-F1EF-C12E-65D0EEC35452}"/>
              </a:ext>
            </a:extLst>
          </p:cNvPr>
          <p:cNvSpPr>
            <a:spLocks noGrp="1"/>
          </p:cNvSpPr>
          <p:nvPr>
            <p:ph sz="half" idx="13"/>
          </p:nvPr>
        </p:nvSpPr>
        <p:spPr>
          <a:xfrm>
            <a:off x="838200" y="1710155"/>
            <a:ext cx="10515600" cy="4351338"/>
          </a:xfrm>
        </p:spPr>
        <p:txBody>
          <a:bodyPr vert="horz" lIns="0" tIns="45720" rIns="0" bIns="45720" rtlCol="0" anchor="t">
            <a:normAutofit/>
          </a:bodyPr>
          <a:lstStyle/>
          <a:p>
            <a:pPr marL="342900" indent="-342900">
              <a:buChar char="•"/>
            </a:pPr>
            <a:r>
              <a:rPr lang="en-US" sz="2800" dirty="0">
                <a:latin typeface="Arial"/>
                <a:ea typeface="Open Sans"/>
                <a:cs typeface="Arial"/>
              </a:rPr>
              <a:t>Hemostatic balance is mostly maintained in children and young adults with a single inherited thrombophilia, even in the homozygous state</a:t>
            </a:r>
            <a:r>
              <a:rPr lang="en-US" sz="2800" baseline="30000" dirty="0">
                <a:latin typeface="Arial"/>
                <a:ea typeface="Open Sans"/>
                <a:cs typeface="Arial"/>
              </a:rPr>
              <a:t>3, 4</a:t>
            </a:r>
            <a:endParaRPr lang="en-US" sz="2800" baseline="30000"/>
          </a:p>
          <a:p>
            <a:pPr marL="342900" indent="-342900">
              <a:buChar char="•"/>
            </a:pPr>
            <a:r>
              <a:rPr lang="en-US" sz="2800">
                <a:latin typeface="Arial"/>
                <a:ea typeface="Open Sans"/>
                <a:cs typeface="Arial"/>
              </a:rPr>
              <a:t>Genetic testing for Factor V Leiden should not be routinely performed in asymptomatic children or as part of prenatal or newborn testing</a:t>
            </a:r>
            <a:r>
              <a:rPr lang="en-US" sz="2800" baseline="30000">
                <a:latin typeface="Arial"/>
                <a:ea typeface="Open Sans"/>
                <a:cs typeface="Arial"/>
              </a:rPr>
              <a:t>2</a:t>
            </a:r>
          </a:p>
          <a:p>
            <a:pPr marL="342900" indent="-342900">
              <a:buChar char="•"/>
            </a:pPr>
            <a:endParaRPr lang="en-US">
              <a:solidFill>
                <a:srgbClr val="562D80"/>
              </a:solidFill>
            </a:endParaRPr>
          </a:p>
        </p:txBody>
      </p:sp>
    </p:spTree>
    <p:extLst>
      <p:ext uri="{BB962C8B-B14F-4D97-AF65-F5344CB8AC3E}">
        <p14:creationId xmlns:p14="http://schemas.microsoft.com/office/powerpoint/2010/main" val="211681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2584-73E6-2D4B-78B4-70DFB56A315A}"/>
              </a:ext>
            </a:extLst>
          </p:cNvPr>
          <p:cNvSpPr>
            <a:spLocks noGrp="1"/>
          </p:cNvSpPr>
          <p:nvPr>
            <p:ph type="ctrTitle"/>
          </p:nvPr>
        </p:nvSpPr>
        <p:spPr>
          <a:xfrm>
            <a:off x="1191843" y="238236"/>
            <a:ext cx="9801921" cy="747138"/>
          </a:xfrm>
        </p:spPr>
        <p:txBody>
          <a:bodyPr/>
          <a:lstStyle/>
          <a:p>
            <a:pPr algn="ctr"/>
            <a:r>
              <a:rPr lang="en-US" dirty="0">
                <a:latin typeface="Barlow Condensed Light"/>
              </a:rPr>
              <a:t>Risk of VTE with COCs and HRT</a:t>
            </a:r>
            <a:endParaRPr lang="en-US" dirty="0"/>
          </a:p>
        </p:txBody>
      </p:sp>
      <p:sp>
        <p:nvSpPr>
          <p:cNvPr id="3" name="Content Placeholder 2">
            <a:extLst>
              <a:ext uri="{FF2B5EF4-FFF2-40B4-BE49-F238E27FC236}">
                <a16:creationId xmlns:a16="http://schemas.microsoft.com/office/drawing/2014/main" id="{FFF4D131-9838-41D4-D7F6-54F2430DE7DE}"/>
              </a:ext>
            </a:extLst>
          </p:cNvPr>
          <p:cNvSpPr>
            <a:spLocks noGrp="1"/>
          </p:cNvSpPr>
          <p:nvPr>
            <p:ph sz="half" idx="13"/>
          </p:nvPr>
        </p:nvSpPr>
        <p:spPr>
          <a:xfrm>
            <a:off x="838200" y="1709789"/>
            <a:ext cx="10515600" cy="4418013"/>
          </a:xfrm>
        </p:spPr>
        <p:txBody>
          <a:bodyPr vert="horz" lIns="0" tIns="45720" rIns="0" bIns="45720" rtlCol="0" anchor="t">
            <a:normAutofit/>
          </a:bodyPr>
          <a:lstStyle/>
          <a:p>
            <a:pPr marL="342900" indent="-342900">
              <a:buChar char="•"/>
            </a:pPr>
            <a:r>
              <a:rPr lang="en-US" sz="2800" dirty="0">
                <a:latin typeface="Arial"/>
                <a:ea typeface="Open Sans"/>
                <a:cs typeface="Arial"/>
              </a:rPr>
              <a:t>The presence of estrogen in combined oral contraceptive pills (COCs) and hormone replacement therapy (HRT) imparts an added risk of thrombosis in females with Factor V Leiden</a:t>
            </a:r>
          </a:p>
          <a:p>
            <a:pPr marL="800100" lvl="1" indent="-342900">
              <a:buFont typeface="Courier New" panose="020B0604020202020204" pitchFamily="34" charset="0"/>
              <a:buChar char="o"/>
            </a:pPr>
            <a:r>
              <a:rPr lang="en-US" sz="2400" dirty="0">
                <a:solidFill>
                  <a:srgbClr val="562D80"/>
                </a:solidFill>
                <a:latin typeface="Arial"/>
                <a:ea typeface="Open Sans"/>
                <a:cs typeface="Arial"/>
              </a:rPr>
              <a:t>30-fold in heterozygotes and 100-fold in homozygotes</a:t>
            </a:r>
            <a:r>
              <a:rPr lang="en-US" sz="2400" baseline="30000" dirty="0">
                <a:solidFill>
                  <a:srgbClr val="562D80"/>
                </a:solidFill>
                <a:latin typeface="Arial"/>
                <a:ea typeface="Open Sans"/>
                <a:cs typeface="Arial"/>
              </a:rPr>
              <a:t>7</a:t>
            </a:r>
            <a:endParaRPr lang="en-US" sz="2400" dirty="0">
              <a:solidFill>
                <a:srgbClr val="562D80"/>
              </a:solidFill>
              <a:latin typeface="Arial"/>
              <a:ea typeface="Open Sans"/>
              <a:cs typeface="Arial"/>
            </a:endParaRPr>
          </a:p>
          <a:p>
            <a:pPr marL="342900" indent="-342900">
              <a:buFont typeface="Arial" panose="020B0604020202020204" pitchFamily="34" charset="0"/>
              <a:buChar char="•"/>
            </a:pPr>
            <a:r>
              <a:rPr lang="en-US" sz="2800" dirty="0">
                <a:solidFill>
                  <a:srgbClr val="562D80"/>
                </a:solidFill>
                <a:latin typeface="Arial"/>
                <a:ea typeface="Open Sans"/>
                <a:cs typeface="Arial"/>
              </a:rPr>
              <a:t>Current research advises that the risk of VTE in FVL outweighs the </a:t>
            </a:r>
            <a:r>
              <a:rPr lang="en-US" sz="2800">
                <a:solidFill>
                  <a:srgbClr val="562D80"/>
                </a:solidFill>
                <a:latin typeface="Arial"/>
                <a:ea typeface="Open Sans"/>
                <a:cs typeface="Arial"/>
              </a:rPr>
              <a:t>benefit of contraception with </a:t>
            </a:r>
            <a:r>
              <a:rPr lang="en-US" sz="2800">
                <a:latin typeface="Arial"/>
                <a:ea typeface="Open Sans"/>
                <a:cs typeface="Arial"/>
              </a:rPr>
              <a:t>COCs</a:t>
            </a:r>
            <a:endParaRPr lang="en-US" sz="2800" dirty="0">
              <a:latin typeface="Arial"/>
              <a:ea typeface="Open Sans"/>
              <a:cs typeface="Arial"/>
            </a:endParaRPr>
          </a:p>
          <a:p>
            <a:pPr marL="800100" lvl="1" indent="-342900">
              <a:buFont typeface="Courier New" panose="020B0604020202020204" pitchFamily="34" charset="0"/>
              <a:buChar char="o"/>
            </a:pPr>
            <a:r>
              <a:rPr lang="en-US" sz="2400">
                <a:solidFill>
                  <a:srgbClr val="562D80"/>
                </a:solidFill>
                <a:latin typeface="Arial"/>
                <a:ea typeface="Open Sans"/>
                <a:cs typeface="Arial"/>
              </a:rPr>
              <a:t>Several effective progesterone-only options exist</a:t>
            </a:r>
            <a:endParaRPr lang="en-US" sz="2400">
              <a:solidFill>
                <a:srgbClr val="562D80"/>
              </a:solidFill>
            </a:endParaRPr>
          </a:p>
          <a:p>
            <a:pPr marL="800100" lvl="1" indent="-342900">
              <a:buFont typeface="Courier New" panose="020B0604020202020204" pitchFamily="34" charset="0"/>
              <a:buChar char="o"/>
            </a:pPr>
            <a:endParaRPr lang="en-US">
              <a:solidFill>
                <a:srgbClr val="562D80"/>
              </a:solidFill>
            </a:endParaRPr>
          </a:p>
          <a:p>
            <a:pPr marL="800100" lvl="1" indent="-342900">
              <a:buFont typeface="Courier New" panose="020B0604020202020204" pitchFamily="34" charset="0"/>
              <a:buChar char="o"/>
            </a:pPr>
            <a:endParaRPr lang="en-US">
              <a:solidFill>
                <a:srgbClr val="562D80"/>
              </a:solidFill>
              <a:latin typeface="Arial"/>
              <a:ea typeface="Open Sans"/>
              <a:cs typeface="Arial"/>
            </a:endParaRPr>
          </a:p>
          <a:p>
            <a:pPr marL="800100" lvl="1" indent="-342900">
              <a:buFont typeface="Courier New" panose="020B0604020202020204" pitchFamily="34" charset="0"/>
              <a:buChar char="o"/>
            </a:pPr>
            <a:endParaRPr lang="en-US">
              <a:solidFill>
                <a:srgbClr val="562D80"/>
              </a:solidFill>
              <a:latin typeface="Arial"/>
              <a:ea typeface="Open Sans"/>
              <a:cs typeface="Arial"/>
            </a:endParaRPr>
          </a:p>
          <a:p>
            <a:pPr marL="800100" lvl="1" indent="-342900">
              <a:buFont typeface="Courier New" panose="020B0604020202020204" pitchFamily="34" charset="0"/>
              <a:buChar char="o"/>
            </a:pPr>
            <a:endParaRPr lang="en-US">
              <a:solidFill>
                <a:srgbClr val="562D80"/>
              </a:solidFill>
              <a:latin typeface="Arial"/>
              <a:ea typeface="Open Sans"/>
              <a:cs typeface="Arial"/>
            </a:endParaRPr>
          </a:p>
          <a:p>
            <a:pPr marL="800100" lvl="1" indent="-342900">
              <a:buFont typeface="Courier New" panose="020B0604020202020204" pitchFamily="34" charset="0"/>
              <a:buChar char="o"/>
            </a:pPr>
            <a:endParaRPr lang="en-US">
              <a:solidFill>
                <a:srgbClr val="404040"/>
              </a:solidFill>
              <a:latin typeface="Arial"/>
              <a:ea typeface="Open Sans"/>
              <a:cs typeface="Arial"/>
            </a:endParaRPr>
          </a:p>
          <a:p>
            <a:pPr marL="342900" indent="-342900">
              <a:buFont typeface="Arial" panose="020B0604020202020204" pitchFamily="34" charset="0"/>
              <a:buChar char="•"/>
            </a:pPr>
            <a:endParaRPr lang="en-US">
              <a:latin typeface="Arial"/>
              <a:ea typeface="Open Sans"/>
              <a:cs typeface="Arial"/>
            </a:endParaRPr>
          </a:p>
        </p:txBody>
      </p:sp>
    </p:spTree>
    <p:extLst>
      <p:ext uri="{BB962C8B-B14F-4D97-AF65-F5344CB8AC3E}">
        <p14:creationId xmlns:p14="http://schemas.microsoft.com/office/powerpoint/2010/main" val="109577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33E4-5497-86B9-BC76-68646A12608A}"/>
              </a:ext>
            </a:extLst>
          </p:cNvPr>
          <p:cNvSpPr>
            <a:spLocks noGrp="1"/>
          </p:cNvSpPr>
          <p:nvPr>
            <p:ph type="ctrTitle"/>
          </p:nvPr>
        </p:nvSpPr>
        <p:spPr>
          <a:xfrm>
            <a:off x="1200479" y="301128"/>
            <a:ext cx="9801921" cy="747138"/>
          </a:xfrm>
        </p:spPr>
        <p:txBody>
          <a:bodyPr/>
          <a:lstStyle/>
          <a:p>
            <a:pPr algn="ctr"/>
            <a:r>
              <a:rPr lang="en-US" dirty="0">
                <a:latin typeface="Barlow Condensed Light"/>
              </a:rPr>
              <a:t>Screening Prior to Initiation of COCs and HRT</a:t>
            </a:r>
            <a:endParaRPr lang="en-US" dirty="0"/>
          </a:p>
        </p:txBody>
      </p:sp>
      <p:sp>
        <p:nvSpPr>
          <p:cNvPr id="3" name="Content Placeholder 2">
            <a:extLst>
              <a:ext uri="{FF2B5EF4-FFF2-40B4-BE49-F238E27FC236}">
                <a16:creationId xmlns:a16="http://schemas.microsoft.com/office/drawing/2014/main" id="{15B8074E-83C1-6006-07EB-B67705CB0EAC}"/>
              </a:ext>
            </a:extLst>
          </p:cNvPr>
          <p:cNvSpPr>
            <a:spLocks noGrp="1"/>
          </p:cNvSpPr>
          <p:nvPr>
            <p:ph sz="half" idx="13"/>
          </p:nvPr>
        </p:nvSpPr>
        <p:spPr>
          <a:xfrm>
            <a:off x="838200" y="1714001"/>
            <a:ext cx="10515600" cy="4351338"/>
          </a:xfrm>
        </p:spPr>
        <p:txBody>
          <a:bodyPr vert="horz" lIns="0" tIns="45720" rIns="0" bIns="45720" rtlCol="0" anchor="t">
            <a:normAutofit/>
          </a:bodyPr>
          <a:lstStyle/>
          <a:p>
            <a:pPr marL="342900" indent="-342900">
              <a:buFont typeface="Arial,Sans-Serif"/>
              <a:buChar char="•"/>
            </a:pPr>
            <a:r>
              <a:rPr lang="en-US" sz="2800">
                <a:latin typeface="Arial"/>
                <a:ea typeface="Open Sans"/>
                <a:cs typeface="Arial"/>
              </a:rPr>
              <a:t>Routine screening not recommended</a:t>
            </a:r>
            <a:endParaRPr lang="en-US" sz="2800" dirty="0">
              <a:latin typeface="Arial"/>
              <a:ea typeface="Open Sans"/>
              <a:cs typeface="Arial"/>
            </a:endParaRPr>
          </a:p>
          <a:p>
            <a:pPr marL="342900" indent="-342900">
              <a:buFont typeface="Arial,Sans-Serif"/>
              <a:buChar char="•"/>
            </a:pPr>
            <a:r>
              <a:rPr lang="en-US" sz="2800" dirty="0">
                <a:latin typeface="Arial"/>
                <a:ea typeface="Open Sans"/>
                <a:cs typeface="Arial"/>
              </a:rPr>
              <a:t>Potential </a:t>
            </a:r>
            <a:r>
              <a:rPr lang="en-US" sz="2800">
                <a:latin typeface="Arial"/>
                <a:ea typeface="Open Sans"/>
                <a:cs typeface="Arial"/>
              </a:rPr>
              <a:t>indications for screening asymptomatic women for FVL:</a:t>
            </a:r>
          </a:p>
          <a:p>
            <a:pPr marL="800100" lvl="1" indent="-342900">
              <a:buFont typeface="Courier New,monospace"/>
              <a:buChar char="o"/>
            </a:pPr>
            <a:r>
              <a:rPr lang="en-US" sz="2400">
                <a:solidFill>
                  <a:srgbClr val="562D80"/>
                </a:solidFill>
                <a:latin typeface="Arial"/>
                <a:ea typeface="Open Sans"/>
                <a:cs typeface="Arial"/>
              </a:rPr>
              <a:t>ACMG, 2025: 1st degree relative with history of VTE, and is either known to be homozygous for FVL or a double heterozygote for </a:t>
            </a:r>
            <a:r>
              <a:rPr lang="en-US" sz="2400" dirty="0">
                <a:solidFill>
                  <a:srgbClr val="562D80"/>
                </a:solidFill>
                <a:latin typeface="Arial"/>
                <a:ea typeface="Open Sans"/>
                <a:cs typeface="Arial"/>
              </a:rPr>
              <a:t>FVL and Factor II</a:t>
            </a:r>
            <a:r>
              <a:rPr lang="en-US" sz="2400" baseline="30000" dirty="0">
                <a:solidFill>
                  <a:srgbClr val="562D80"/>
                </a:solidFill>
                <a:latin typeface="Arial"/>
                <a:ea typeface="Open Sans"/>
                <a:cs typeface="Arial"/>
              </a:rPr>
              <a:t>3</a:t>
            </a:r>
          </a:p>
          <a:p>
            <a:pPr marL="800100" lvl="1" indent="-342900">
              <a:buFont typeface="Courier New,monospace"/>
              <a:buChar char="o"/>
            </a:pPr>
            <a:r>
              <a:rPr lang="en-US" sz="2400" dirty="0">
                <a:solidFill>
                  <a:srgbClr val="562D80"/>
                </a:solidFill>
                <a:latin typeface="Arial"/>
                <a:ea typeface="Open Sans"/>
                <a:cs typeface="Arial"/>
              </a:rPr>
              <a:t>Clinical decision making based on personal risk factors, family history of VTE, and type of thrombophilia in the family (low risk or high risk)</a:t>
            </a:r>
          </a:p>
        </p:txBody>
      </p:sp>
    </p:spTree>
    <p:extLst>
      <p:ext uri="{BB962C8B-B14F-4D97-AF65-F5344CB8AC3E}">
        <p14:creationId xmlns:p14="http://schemas.microsoft.com/office/powerpoint/2010/main" val="488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97FD-FB47-074B-3BC6-7EE356DA8642}"/>
              </a:ext>
            </a:extLst>
          </p:cNvPr>
          <p:cNvSpPr>
            <a:spLocks noGrp="1"/>
          </p:cNvSpPr>
          <p:nvPr>
            <p:ph type="ctrTitle"/>
          </p:nvPr>
        </p:nvSpPr>
        <p:spPr>
          <a:xfrm>
            <a:off x="1195039" y="305499"/>
            <a:ext cx="9801921" cy="747138"/>
          </a:xfrm>
        </p:spPr>
        <p:txBody>
          <a:bodyPr/>
          <a:lstStyle/>
          <a:p>
            <a:pPr algn="ctr"/>
            <a:r>
              <a:rPr lang="en-US">
                <a:latin typeface="Barlow Condensed Light"/>
              </a:rPr>
              <a:t>Disclosures</a:t>
            </a:r>
            <a:endParaRPr lang="en-US" dirty="0"/>
          </a:p>
        </p:txBody>
      </p:sp>
      <p:sp>
        <p:nvSpPr>
          <p:cNvPr id="3" name="Content Placeholder 2">
            <a:extLst>
              <a:ext uri="{FF2B5EF4-FFF2-40B4-BE49-F238E27FC236}">
                <a16:creationId xmlns:a16="http://schemas.microsoft.com/office/drawing/2014/main" id="{F74EA3B5-A837-CC97-D6F1-C9B28F7ABF76}"/>
              </a:ext>
            </a:extLst>
          </p:cNvPr>
          <p:cNvSpPr>
            <a:spLocks noGrp="1"/>
          </p:cNvSpPr>
          <p:nvPr>
            <p:ph sz="half" idx="13"/>
          </p:nvPr>
        </p:nvSpPr>
        <p:spPr>
          <a:xfrm>
            <a:off x="838199" y="1750587"/>
            <a:ext cx="10515600" cy="4351338"/>
          </a:xfrm>
        </p:spPr>
        <p:txBody>
          <a:bodyPr>
            <a:normAutofit fontScale="92500" lnSpcReduction="10000"/>
          </a:bodyPr>
          <a:lstStyle/>
          <a:p>
            <a:pPr>
              <a:spcBef>
                <a:spcPts val="0"/>
              </a:spcBef>
              <a:defRPr sz="2000" b="1">
                <a:solidFill>
                  <a:srgbClr val="262626"/>
                </a:solidFill>
              </a:defRPr>
            </a:pPr>
            <a:r>
              <a:rPr lang="en-US"/>
              <a:t>EDUCATIONAL GRANTS: No ineligible company provided financial support for this continuing education activity. </a:t>
            </a:r>
          </a:p>
          <a:p>
            <a:pPr>
              <a:spcBef>
                <a:spcPts val="0"/>
              </a:spcBef>
              <a:defRPr sz="2000">
                <a:solidFill>
                  <a:srgbClr val="262626"/>
                </a:solidFill>
              </a:defRPr>
            </a:pPr>
            <a:endParaRPr lang="en-US"/>
          </a:p>
          <a:p>
            <a:pPr>
              <a:spcBef>
                <a:spcPts val="0"/>
              </a:spcBef>
              <a:defRPr sz="2000" b="1">
                <a:solidFill>
                  <a:srgbClr val="262626"/>
                </a:solidFill>
              </a:defRPr>
            </a:pPr>
            <a:r>
              <a:rPr lang="en-US"/>
              <a:t>DISCLOSURE: The speaker(s) will disclose if any pharmaceuticals, medical procedures, or devices discussed are investigational or unapproved for use by the U.S. Food and Drug Administration (FDA). </a:t>
            </a:r>
          </a:p>
          <a:p>
            <a:pPr>
              <a:spcBef>
                <a:spcPts val="0"/>
              </a:spcBef>
              <a:defRPr sz="2000">
                <a:solidFill>
                  <a:srgbClr val="262626"/>
                </a:solidFill>
              </a:defRPr>
            </a:pPr>
            <a:endParaRPr lang="en-US"/>
          </a:p>
          <a:p>
            <a:pPr>
              <a:spcBef>
                <a:spcPts val="0"/>
              </a:spcBef>
              <a:defRPr sz="2000">
                <a:solidFill>
                  <a:srgbClr val="262626"/>
                </a:solidFill>
              </a:defRPr>
            </a:pPr>
            <a:r>
              <a:rPr lang="en-US"/>
              <a:t>Relevant to the content of this educational activity, the following individuals have no conflict(s) with ineligible companies to disclose.</a:t>
            </a:r>
          </a:p>
          <a:p>
            <a:pPr marL="742950" lvl="1" indent="-285750">
              <a:spcBef>
                <a:spcPts val="0"/>
              </a:spcBef>
              <a:buSzPct val="100000"/>
              <a:buFont typeface="Arial"/>
              <a:buChar char="•"/>
              <a:defRPr sz="2000">
                <a:solidFill>
                  <a:srgbClr val="262626"/>
                </a:solidFill>
              </a:defRPr>
            </a:pPr>
            <a:r>
              <a:rPr lang="en-US"/>
              <a:t>Madison Taborek – Speaker</a:t>
            </a:r>
            <a:endParaRPr lang="en-US">
              <a:solidFill>
                <a:srgbClr val="404040"/>
              </a:solidFill>
            </a:endParaRPr>
          </a:p>
          <a:p>
            <a:pPr marL="742950" lvl="1" indent="-285750">
              <a:spcBef>
                <a:spcPts val="0"/>
              </a:spcBef>
              <a:buSzPct val="100000"/>
              <a:buFont typeface="Arial"/>
              <a:buChar char="•"/>
              <a:defRPr sz="2000">
                <a:solidFill>
                  <a:srgbClr val="262626"/>
                </a:solidFill>
              </a:defRPr>
            </a:pPr>
            <a:r>
              <a:rPr lang="en-US"/>
              <a:t>Karen </a:t>
            </a:r>
            <a:r>
              <a:rPr lang="en-US" err="1"/>
              <a:t>Vandehaar</a:t>
            </a:r>
            <a:r>
              <a:rPr lang="en-US"/>
              <a:t>, PA-C, ATC – Faculty Advisor and Content Reviewer</a:t>
            </a:r>
            <a:endParaRPr lang="en-US">
              <a:solidFill>
                <a:srgbClr val="404040"/>
              </a:solidFill>
            </a:endParaRPr>
          </a:p>
          <a:p>
            <a:pPr>
              <a:spcBef>
                <a:spcPts val="0"/>
              </a:spcBef>
              <a:defRPr sz="2000">
                <a:solidFill>
                  <a:srgbClr val="262626"/>
                </a:solidFill>
              </a:defRPr>
            </a:pPr>
            <a:endParaRPr lang="en-US" sz="2200">
              <a:solidFill>
                <a:srgbClr val="404040"/>
              </a:solidFill>
            </a:endParaRPr>
          </a:p>
          <a:p>
            <a:pPr>
              <a:spcBef>
                <a:spcPts val="0"/>
              </a:spcBef>
              <a:defRPr sz="2000" b="1">
                <a:solidFill>
                  <a:srgbClr val="262626"/>
                </a:solidFill>
              </a:defRPr>
            </a:pPr>
            <a:r>
              <a:rPr lang="en-US"/>
              <a:t>DISCLAIMER: The information provided in this activity is for continuing education purposes only. </a:t>
            </a:r>
          </a:p>
          <a:p>
            <a:pPr>
              <a:spcBef>
                <a:spcPts val="0"/>
              </a:spcBef>
              <a:defRPr sz="2000">
                <a:solidFill>
                  <a:srgbClr val="262626"/>
                </a:solidFill>
              </a:defRPr>
            </a:pPr>
            <a:r>
              <a:rPr lang="en-US"/>
              <a:t>It is not a substitute for a healthcare provider's independent medical judgment regarding diagnostic and treatment options for a specific patient's medical condition. </a:t>
            </a:r>
          </a:p>
          <a:p>
            <a:endParaRPr lang="en-US"/>
          </a:p>
        </p:txBody>
      </p:sp>
    </p:spTree>
    <p:extLst>
      <p:ext uri="{BB962C8B-B14F-4D97-AF65-F5344CB8AC3E}">
        <p14:creationId xmlns:p14="http://schemas.microsoft.com/office/powerpoint/2010/main" val="301904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EE80-8958-3033-DFB1-4EB6E2AD5F63}"/>
              </a:ext>
            </a:extLst>
          </p:cNvPr>
          <p:cNvSpPr>
            <a:spLocks noGrp="1"/>
          </p:cNvSpPr>
          <p:nvPr>
            <p:ph type="ctrTitle"/>
          </p:nvPr>
        </p:nvSpPr>
        <p:spPr>
          <a:xfrm>
            <a:off x="1195067" y="266749"/>
            <a:ext cx="9801921" cy="747138"/>
          </a:xfrm>
        </p:spPr>
        <p:txBody>
          <a:bodyPr/>
          <a:lstStyle/>
          <a:p>
            <a:pPr algn="ctr"/>
            <a:r>
              <a:rPr lang="en-US">
                <a:latin typeface="Barlow Condensed Light"/>
              </a:rPr>
              <a:t>Risk of VTE in the Setting of Pregnancy</a:t>
            </a:r>
            <a:endParaRPr lang="en-US"/>
          </a:p>
        </p:txBody>
      </p:sp>
      <p:sp>
        <p:nvSpPr>
          <p:cNvPr id="3" name="Content Placeholder 2">
            <a:extLst>
              <a:ext uri="{FF2B5EF4-FFF2-40B4-BE49-F238E27FC236}">
                <a16:creationId xmlns:a16="http://schemas.microsoft.com/office/drawing/2014/main" id="{C35187E1-E2D5-4386-6A26-8173AE1006D2}"/>
              </a:ext>
            </a:extLst>
          </p:cNvPr>
          <p:cNvSpPr>
            <a:spLocks noGrp="1"/>
          </p:cNvSpPr>
          <p:nvPr>
            <p:ph sz="half" idx="13"/>
          </p:nvPr>
        </p:nvSpPr>
        <p:spPr>
          <a:xfrm>
            <a:off x="838200" y="1673100"/>
            <a:ext cx="10515600" cy="4389438"/>
          </a:xfrm>
        </p:spPr>
        <p:txBody>
          <a:bodyPr vert="horz" lIns="0" tIns="45720" rIns="0" bIns="45720" rtlCol="0" anchor="t">
            <a:normAutofit/>
          </a:bodyPr>
          <a:lstStyle/>
          <a:p>
            <a:pPr marL="342900" indent="-342900">
              <a:buChar char="•"/>
            </a:pPr>
            <a:r>
              <a:rPr lang="en-US" sz="2800">
                <a:latin typeface="Arial"/>
                <a:ea typeface="Open Sans"/>
                <a:cs typeface="Arial"/>
              </a:rPr>
              <a:t>Increased risk of venous </a:t>
            </a:r>
            <a:r>
              <a:rPr lang="en-US" sz="2800" dirty="0">
                <a:latin typeface="Arial"/>
                <a:ea typeface="Open Sans"/>
                <a:cs typeface="Arial"/>
              </a:rPr>
              <a:t>and arterial thrombosis, recurrent pregnancy </a:t>
            </a:r>
            <a:r>
              <a:rPr lang="en-US" sz="2800">
                <a:latin typeface="Arial"/>
                <a:ea typeface="Open Sans"/>
                <a:cs typeface="Arial"/>
              </a:rPr>
              <a:t>loss, gestational hypertension, preeclampsia, HELLP syndrome</a:t>
            </a:r>
            <a:r>
              <a:rPr lang="en-US" sz="2800" baseline="30000" dirty="0">
                <a:latin typeface="Arial"/>
                <a:ea typeface="Open Sans"/>
                <a:cs typeface="Arial"/>
              </a:rPr>
              <a:t>8</a:t>
            </a:r>
          </a:p>
          <a:p>
            <a:pPr marL="342900" indent="-342900">
              <a:buChar char="•"/>
            </a:pPr>
            <a:r>
              <a:rPr lang="en-US" sz="2800">
                <a:latin typeface="Arial"/>
                <a:ea typeface="Open Sans"/>
                <a:cs typeface="Arial"/>
              </a:rPr>
              <a:t>Risk of VTE is only minimally increased</a:t>
            </a:r>
            <a:r>
              <a:rPr lang="en-US" sz="2800" baseline="30000">
                <a:latin typeface="Arial"/>
                <a:ea typeface="Open Sans"/>
                <a:cs typeface="Arial"/>
              </a:rPr>
              <a:t>3</a:t>
            </a:r>
            <a:endParaRPr lang="en-US" sz="2800" baseline="30000" dirty="0">
              <a:latin typeface="Arial"/>
              <a:ea typeface="Open Sans"/>
              <a:cs typeface="Arial"/>
            </a:endParaRPr>
          </a:p>
          <a:p>
            <a:pPr marL="342900" indent="-342900">
              <a:buChar char="•"/>
            </a:pPr>
            <a:r>
              <a:rPr lang="en-US" sz="2800">
                <a:latin typeface="Arial"/>
                <a:ea typeface="Open Sans"/>
                <a:cs typeface="Arial"/>
              </a:rPr>
              <a:t>Individualized risk assessment prior to genetic testing for FVL</a:t>
            </a:r>
          </a:p>
        </p:txBody>
      </p:sp>
    </p:spTree>
    <p:extLst>
      <p:ext uri="{BB962C8B-B14F-4D97-AF65-F5344CB8AC3E}">
        <p14:creationId xmlns:p14="http://schemas.microsoft.com/office/powerpoint/2010/main" val="164524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C4C4-2C43-5A26-A01B-568BF487E843}"/>
              </a:ext>
            </a:extLst>
          </p:cNvPr>
          <p:cNvSpPr>
            <a:spLocks noGrp="1"/>
          </p:cNvSpPr>
          <p:nvPr>
            <p:ph type="ctrTitle"/>
          </p:nvPr>
        </p:nvSpPr>
        <p:spPr>
          <a:xfrm>
            <a:off x="1428519" y="266390"/>
            <a:ext cx="9801921" cy="747138"/>
          </a:xfrm>
        </p:spPr>
        <p:txBody>
          <a:bodyPr/>
          <a:lstStyle/>
          <a:p>
            <a:r>
              <a:rPr lang="en-US">
                <a:latin typeface="Barlow Condensed Light"/>
              </a:rPr>
              <a:t>Recommendations for Screening during Pregnancy</a:t>
            </a:r>
            <a:endParaRPr lang="en-US"/>
          </a:p>
        </p:txBody>
      </p:sp>
      <p:sp>
        <p:nvSpPr>
          <p:cNvPr id="3" name="Content Placeholder 2">
            <a:extLst>
              <a:ext uri="{FF2B5EF4-FFF2-40B4-BE49-F238E27FC236}">
                <a16:creationId xmlns:a16="http://schemas.microsoft.com/office/drawing/2014/main" id="{C0EE63A8-CBD5-9523-B230-B9BD6E41DD71}"/>
              </a:ext>
            </a:extLst>
          </p:cNvPr>
          <p:cNvSpPr>
            <a:spLocks noGrp="1"/>
          </p:cNvSpPr>
          <p:nvPr>
            <p:ph sz="half" idx="1"/>
          </p:nvPr>
        </p:nvSpPr>
        <p:spPr>
          <a:xfrm>
            <a:off x="917275" y="1712817"/>
            <a:ext cx="5181600" cy="4351338"/>
          </a:xfrm>
        </p:spPr>
        <p:txBody>
          <a:bodyPr vert="horz" lIns="0" tIns="45720" rIns="0" bIns="45720" rtlCol="0" anchor="t">
            <a:normAutofit/>
          </a:bodyPr>
          <a:lstStyle/>
          <a:p>
            <a:pPr marL="342900" indent="-342900">
              <a:buChar char="•"/>
            </a:pPr>
            <a:r>
              <a:rPr lang="en-US" sz="2800">
                <a:latin typeface="Arial"/>
                <a:ea typeface="Open Sans"/>
                <a:cs typeface="Arial"/>
              </a:rPr>
              <a:t>ACMG (2025)</a:t>
            </a:r>
            <a:endParaRPr lang="en-US" sz="2800" baseline="30000">
              <a:latin typeface="Arial"/>
              <a:ea typeface="Open Sans"/>
              <a:cs typeface="Arial"/>
            </a:endParaRPr>
          </a:p>
          <a:p>
            <a:pPr marL="800100" lvl="1" indent="-342900">
              <a:buFont typeface="Courier New" panose="020B0604020202020204" pitchFamily="34" charset="0"/>
              <a:buChar char="o"/>
            </a:pPr>
            <a:r>
              <a:rPr lang="en-US" sz="2400">
                <a:solidFill>
                  <a:srgbClr val="562D80"/>
                </a:solidFill>
                <a:latin typeface="Arial"/>
                <a:ea typeface="Open Sans"/>
                <a:cs typeface="Arial"/>
              </a:rPr>
              <a:t>Screen asymptomatic pregnant </a:t>
            </a:r>
            <a:r>
              <a:rPr lang="en-US" sz="2400" dirty="0">
                <a:solidFill>
                  <a:srgbClr val="562D80"/>
                </a:solidFill>
                <a:latin typeface="Arial"/>
                <a:ea typeface="Open Sans"/>
                <a:cs typeface="Arial"/>
              </a:rPr>
              <a:t>women or women contemplating pregnancy who have a 1st degree relative with a history of VTE and who is either known to be homozygous for FVL or a double heterozygote for FVL and Factor II variant</a:t>
            </a:r>
            <a:r>
              <a:rPr lang="en-US" sz="2400" baseline="30000" dirty="0">
                <a:solidFill>
                  <a:srgbClr val="562D80"/>
                </a:solidFill>
                <a:latin typeface="Arial"/>
                <a:ea typeface="Open Sans"/>
                <a:cs typeface="Arial"/>
              </a:rPr>
              <a:t>3</a:t>
            </a:r>
            <a:endParaRPr lang="en-US" sz="2400" baseline="30000" dirty="0">
              <a:solidFill>
                <a:srgbClr val="562D80"/>
              </a:solidFill>
            </a:endParaRPr>
          </a:p>
        </p:txBody>
      </p:sp>
      <p:sp>
        <p:nvSpPr>
          <p:cNvPr id="4" name="Content Placeholder 3">
            <a:extLst>
              <a:ext uri="{FF2B5EF4-FFF2-40B4-BE49-F238E27FC236}">
                <a16:creationId xmlns:a16="http://schemas.microsoft.com/office/drawing/2014/main" id="{E0EAACC8-BFEE-4DC0-0D61-7672139D9210}"/>
              </a:ext>
            </a:extLst>
          </p:cNvPr>
          <p:cNvSpPr>
            <a:spLocks noGrp="1"/>
          </p:cNvSpPr>
          <p:nvPr>
            <p:ph sz="half" idx="13"/>
          </p:nvPr>
        </p:nvSpPr>
        <p:spPr>
          <a:xfrm>
            <a:off x="6324600" y="1712817"/>
            <a:ext cx="5181600" cy="4351338"/>
          </a:xfrm>
        </p:spPr>
        <p:txBody>
          <a:bodyPr vert="horz" lIns="0" tIns="45720" rIns="0" bIns="45720" rtlCol="0" anchor="t">
            <a:normAutofit/>
          </a:bodyPr>
          <a:lstStyle/>
          <a:p>
            <a:pPr marL="342900" indent="-342900">
              <a:buChar char="•"/>
            </a:pPr>
            <a:r>
              <a:rPr lang="en-US" sz="2800">
                <a:latin typeface="Arial"/>
                <a:ea typeface="Open Sans"/>
                <a:cs typeface="Arial"/>
              </a:rPr>
              <a:t>ACOG (2025)</a:t>
            </a:r>
          </a:p>
          <a:p>
            <a:pPr marL="800100" lvl="1" indent="-342900">
              <a:buFont typeface="Courier New" panose="020B0604020202020204" pitchFamily="34" charset="0"/>
              <a:buChar char="o"/>
            </a:pPr>
            <a:r>
              <a:rPr lang="en-US" sz="2400">
                <a:solidFill>
                  <a:srgbClr val="562D80"/>
                </a:solidFill>
                <a:latin typeface="Arial"/>
                <a:ea typeface="Open Sans"/>
                <a:cs typeface="Arial"/>
              </a:rPr>
              <a:t>Screen patients with a 1st degree </a:t>
            </a:r>
            <a:r>
              <a:rPr lang="en-US" sz="2400" dirty="0">
                <a:solidFill>
                  <a:srgbClr val="562D80"/>
                </a:solidFill>
                <a:latin typeface="Arial"/>
                <a:ea typeface="Open Sans"/>
                <a:cs typeface="Arial"/>
              </a:rPr>
              <a:t>family member who had a VTE event before the age of 50 or who has high-risk thrombophilia</a:t>
            </a:r>
            <a:r>
              <a:rPr lang="en-US" sz="2400" baseline="30000" dirty="0">
                <a:solidFill>
                  <a:srgbClr val="562D80"/>
                </a:solidFill>
                <a:latin typeface="Arial"/>
                <a:ea typeface="Open Sans"/>
                <a:cs typeface="Arial"/>
              </a:rPr>
              <a:t>8</a:t>
            </a:r>
          </a:p>
          <a:p>
            <a:pPr marL="800100" lvl="1" indent="-342900">
              <a:buFont typeface="Courier New" panose="020B0604020202020204" pitchFamily="34" charset="0"/>
              <a:buChar char="o"/>
            </a:pPr>
            <a:r>
              <a:rPr lang="en-US" sz="2400">
                <a:solidFill>
                  <a:srgbClr val="562D80"/>
                </a:solidFill>
                <a:latin typeface="Arial"/>
                <a:ea typeface="Open Sans"/>
                <a:cs typeface="Arial"/>
              </a:rPr>
              <a:t>Screen women of childbearing age who have a 1st degree relative with high-risk thrombophilia as part of a family planning workup</a:t>
            </a:r>
            <a:r>
              <a:rPr lang="en-US" sz="2400" baseline="30000" dirty="0">
                <a:solidFill>
                  <a:srgbClr val="562D80"/>
                </a:solidFill>
                <a:latin typeface="Arial"/>
                <a:ea typeface="Open Sans"/>
                <a:cs typeface="Arial"/>
              </a:rPr>
              <a:t>9</a:t>
            </a:r>
            <a:endParaRPr lang="en-US" sz="2400" baseline="30000" dirty="0">
              <a:solidFill>
                <a:srgbClr val="562D80"/>
              </a:solidFill>
            </a:endParaRPr>
          </a:p>
        </p:txBody>
      </p:sp>
    </p:spTree>
    <p:extLst>
      <p:ext uri="{BB962C8B-B14F-4D97-AF65-F5344CB8AC3E}">
        <p14:creationId xmlns:p14="http://schemas.microsoft.com/office/powerpoint/2010/main" val="427281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B050-B8DE-E19E-99D6-83047083DDE6}"/>
              </a:ext>
            </a:extLst>
          </p:cNvPr>
          <p:cNvSpPr>
            <a:spLocks noGrp="1"/>
          </p:cNvSpPr>
          <p:nvPr>
            <p:ph type="ctrTitle"/>
          </p:nvPr>
        </p:nvSpPr>
        <p:spPr>
          <a:xfrm>
            <a:off x="1199919" y="247340"/>
            <a:ext cx="9801921" cy="747138"/>
          </a:xfrm>
        </p:spPr>
        <p:txBody>
          <a:bodyPr/>
          <a:lstStyle/>
          <a:p>
            <a:pPr algn="ctr"/>
            <a:r>
              <a:rPr lang="en-US">
                <a:latin typeface="Barlow Condensed Light"/>
              </a:rPr>
              <a:t>How Important is a Positive Family History of VTE?</a:t>
            </a:r>
            <a:endParaRPr lang="en-US"/>
          </a:p>
        </p:txBody>
      </p:sp>
      <p:sp>
        <p:nvSpPr>
          <p:cNvPr id="3" name="Content Placeholder 2">
            <a:extLst>
              <a:ext uri="{FF2B5EF4-FFF2-40B4-BE49-F238E27FC236}">
                <a16:creationId xmlns:a16="http://schemas.microsoft.com/office/drawing/2014/main" id="{9E1079E0-8849-1A2F-4535-4731FB3E255B}"/>
              </a:ext>
            </a:extLst>
          </p:cNvPr>
          <p:cNvSpPr>
            <a:spLocks noGrp="1"/>
          </p:cNvSpPr>
          <p:nvPr>
            <p:ph sz="half" idx="13"/>
          </p:nvPr>
        </p:nvSpPr>
        <p:spPr>
          <a:xfrm>
            <a:off x="838200" y="1711788"/>
            <a:ext cx="10515600" cy="4237038"/>
          </a:xfrm>
        </p:spPr>
        <p:txBody>
          <a:bodyPr vert="horz" lIns="0" tIns="45720" rIns="0" bIns="45720" rtlCol="0" anchor="t">
            <a:normAutofit/>
          </a:bodyPr>
          <a:lstStyle/>
          <a:p>
            <a:pPr marL="342900" indent="-342900">
              <a:buChar char="•"/>
            </a:pPr>
            <a:r>
              <a:rPr lang="en-US" sz="2800" dirty="0">
                <a:latin typeface="Arial"/>
                <a:ea typeface="Open Sans"/>
                <a:cs typeface="Arial"/>
              </a:rPr>
              <a:t>Family history of VTE has additional value in predicting risk of VTE</a:t>
            </a:r>
            <a:r>
              <a:rPr lang="en-US" sz="2800" baseline="30000" dirty="0">
                <a:latin typeface="Arial"/>
                <a:ea typeface="Open Sans"/>
                <a:cs typeface="Arial"/>
              </a:rPr>
              <a:t>2</a:t>
            </a:r>
          </a:p>
          <a:p>
            <a:pPr marL="342900" indent="-342900">
              <a:buChar char="•"/>
            </a:pPr>
            <a:r>
              <a:rPr lang="en-US" sz="2800" dirty="0">
                <a:latin typeface="Arial"/>
                <a:ea typeface="Open Sans"/>
                <a:cs typeface="Arial"/>
              </a:rPr>
              <a:t>Risk of VTE is expected to be higher in asymptomatic FVL-positive individuals from families with a history of VTE than those who were identified from population screening</a:t>
            </a:r>
            <a:r>
              <a:rPr lang="en-US" sz="2800" baseline="30000" dirty="0">
                <a:latin typeface="Arial"/>
                <a:ea typeface="Open Sans"/>
                <a:cs typeface="Arial"/>
              </a:rPr>
              <a:t>3, 5</a:t>
            </a:r>
          </a:p>
          <a:p>
            <a:pPr marL="342900" indent="-342900">
              <a:buChar char="•"/>
            </a:pPr>
            <a:r>
              <a:rPr lang="en-US" sz="2800" dirty="0">
                <a:latin typeface="Arial"/>
                <a:ea typeface="Open Sans"/>
                <a:cs typeface="Arial"/>
              </a:rPr>
              <a:t>Family history of VTE is VERY important when assessing VTE risk in an asymptomatic patient!</a:t>
            </a:r>
            <a:endParaRPr lang="en-US" sz="2800" dirty="0"/>
          </a:p>
        </p:txBody>
      </p:sp>
    </p:spTree>
    <p:extLst>
      <p:ext uri="{BB962C8B-B14F-4D97-AF65-F5344CB8AC3E}">
        <p14:creationId xmlns:p14="http://schemas.microsoft.com/office/powerpoint/2010/main" val="335540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7100-44BF-3C44-2A8D-2FB8F03A4D60}"/>
              </a:ext>
            </a:extLst>
          </p:cNvPr>
          <p:cNvSpPr>
            <a:spLocks noGrp="1"/>
          </p:cNvSpPr>
          <p:nvPr>
            <p:ph type="ctrTitle"/>
          </p:nvPr>
        </p:nvSpPr>
        <p:spPr>
          <a:xfrm>
            <a:off x="1068334" y="284970"/>
            <a:ext cx="10065327" cy="747138"/>
          </a:xfrm>
        </p:spPr>
        <p:txBody>
          <a:bodyPr/>
          <a:lstStyle/>
          <a:p>
            <a:pPr algn="ctr"/>
            <a:r>
              <a:rPr lang="en-US">
                <a:latin typeface="Barlow Condensed Light"/>
              </a:rPr>
              <a:t>Current Guidelines for Screening Asymptomatic Relatives</a:t>
            </a:r>
            <a:endParaRPr lang="en-US"/>
          </a:p>
        </p:txBody>
      </p:sp>
      <p:sp>
        <p:nvSpPr>
          <p:cNvPr id="3" name="Content Placeholder 2">
            <a:extLst>
              <a:ext uri="{FF2B5EF4-FFF2-40B4-BE49-F238E27FC236}">
                <a16:creationId xmlns:a16="http://schemas.microsoft.com/office/drawing/2014/main" id="{F344BC54-F035-4EE8-1733-9E3AB952B6B6}"/>
              </a:ext>
            </a:extLst>
          </p:cNvPr>
          <p:cNvSpPr>
            <a:spLocks noGrp="1"/>
          </p:cNvSpPr>
          <p:nvPr>
            <p:ph sz="half" idx="13"/>
          </p:nvPr>
        </p:nvSpPr>
        <p:spPr>
          <a:xfrm>
            <a:off x="838200" y="1717433"/>
            <a:ext cx="10515600" cy="4351338"/>
          </a:xfrm>
        </p:spPr>
        <p:txBody>
          <a:bodyPr vert="horz" lIns="0" tIns="45720" rIns="0" bIns="45720" rtlCol="0" anchor="t">
            <a:normAutofit/>
          </a:bodyPr>
          <a:lstStyle/>
          <a:p>
            <a:pPr marL="342900" indent="-342900">
              <a:buChar char="•"/>
            </a:pPr>
            <a:r>
              <a:rPr lang="en-US" sz="2800">
                <a:latin typeface="Arial"/>
                <a:ea typeface="Open Sans"/>
                <a:cs typeface="Arial"/>
              </a:rPr>
              <a:t>Screen asymptomatic relatives only in the setting of higher risk thrombophilia</a:t>
            </a:r>
            <a:r>
              <a:rPr lang="en-US" sz="2800" dirty="0">
                <a:latin typeface="Arial"/>
                <a:ea typeface="Open Sans"/>
                <a:cs typeface="Arial"/>
              </a:rPr>
              <a:t> or multiple abnormalities</a:t>
            </a:r>
            <a:r>
              <a:rPr lang="en-US" sz="2800" baseline="30000" dirty="0">
                <a:latin typeface="Arial"/>
                <a:ea typeface="Open Sans"/>
                <a:cs typeface="Arial"/>
              </a:rPr>
              <a:t>5</a:t>
            </a:r>
          </a:p>
          <a:p>
            <a:pPr marL="800100" lvl="1" indent="-342900">
              <a:buFont typeface="Courier New" panose="020B0604020202020204" pitchFamily="34" charset="0"/>
              <a:buChar char="o"/>
            </a:pPr>
            <a:r>
              <a:rPr lang="en-US" sz="2400">
                <a:solidFill>
                  <a:srgbClr val="562D80"/>
                </a:solidFill>
                <a:latin typeface="Arial"/>
                <a:ea typeface="Open Sans"/>
                <a:cs typeface="Arial"/>
              </a:rPr>
              <a:t>ACMG 2025: test asymptomatic siblings </a:t>
            </a:r>
            <a:r>
              <a:rPr lang="en-US" sz="2400" dirty="0">
                <a:solidFill>
                  <a:srgbClr val="562D80"/>
                </a:solidFill>
                <a:latin typeface="Arial"/>
                <a:ea typeface="Open Sans"/>
                <a:cs typeface="Arial"/>
              </a:rPr>
              <a:t>of those homozygous for FVL</a:t>
            </a:r>
            <a:r>
              <a:rPr lang="en-US" sz="2400" baseline="30000" dirty="0">
                <a:solidFill>
                  <a:srgbClr val="562D80"/>
                </a:solidFill>
                <a:latin typeface="Arial"/>
                <a:ea typeface="Open Sans"/>
                <a:cs typeface="Arial"/>
              </a:rPr>
              <a:t>3</a:t>
            </a:r>
            <a:endParaRPr lang="en-US" sz="2400" baseline="30000" dirty="0">
              <a:solidFill>
                <a:srgbClr val="562D80"/>
              </a:solidFill>
            </a:endParaRPr>
          </a:p>
          <a:p>
            <a:pPr marL="342900" indent="-342900">
              <a:buFont typeface="Arial" panose="020B0604020202020204" pitchFamily="34" charset="0"/>
              <a:buChar char="•"/>
            </a:pPr>
            <a:r>
              <a:rPr lang="en-US" sz="2800">
                <a:latin typeface="Arial"/>
                <a:ea typeface="Open Sans"/>
                <a:cs typeface="Arial"/>
              </a:rPr>
              <a:t>Issue: assumption that FVL heterozygotes are not double heterozygous</a:t>
            </a:r>
            <a:r>
              <a:rPr lang="en-US" sz="2800" baseline="30000">
                <a:latin typeface="Arial"/>
                <a:ea typeface="Open Sans"/>
                <a:cs typeface="Arial"/>
              </a:rPr>
              <a:t>9</a:t>
            </a:r>
            <a:endParaRPr lang="en-US" sz="2800" baseline="30000">
              <a:solidFill>
                <a:srgbClr val="562D80"/>
              </a:solidFill>
              <a:latin typeface="Arial"/>
              <a:ea typeface="Open Sans"/>
              <a:cs typeface="Arial"/>
            </a:endParaRPr>
          </a:p>
          <a:p>
            <a:pPr marL="800100" lvl="1" indent="-342900">
              <a:buFont typeface="Courier New" panose="020B0604020202020204" pitchFamily="34" charset="0"/>
              <a:buChar char="o"/>
            </a:pPr>
            <a:r>
              <a:rPr lang="en-US" sz="2400" dirty="0">
                <a:solidFill>
                  <a:srgbClr val="562D80"/>
                </a:solidFill>
                <a:latin typeface="Arial"/>
                <a:ea typeface="Open Sans"/>
                <a:cs typeface="Arial"/>
              </a:rPr>
              <a:t>FVL heterozygosity and Factor II (previously prothrombin) </a:t>
            </a:r>
            <a:r>
              <a:rPr lang="en-US" sz="2400">
                <a:solidFill>
                  <a:srgbClr val="562D80"/>
                </a:solidFill>
                <a:latin typeface="Arial"/>
                <a:ea typeface="Open Sans"/>
                <a:cs typeface="Arial"/>
              </a:rPr>
              <a:t>mutation: ~1 in 1000 individuals are estimated to be double heterozygous</a:t>
            </a:r>
            <a:endParaRPr lang="en-US" sz="2400" dirty="0">
              <a:solidFill>
                <a:srgbClr val="562D80"/>
              </a:solidFill>
            </a:endParaRPr>
          </a:p>
          <a:p>
            <a:pPr marL="342900" indent="-342900">
              <a:buChar char="•"/>
            </a:pPr>
            <a:endParaRPr lang="en-US"/>
          </a:p>
        </p:txBody>
      </p:sp>
    </p:spTree>
    <p:extLst>
      <p:ext uri="{BB962C8B-B14F-4D97-AF65-F5344CB8AC3E}">
        <p14:creationId xmlns:p14="http://schemas.microsoft.com/office/powerpoint/2010/main" val="422824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4AA42-33C7-49BE-17EA-A558A7324C20}"/>
              </a:ext>
            </a:extLst>
          </p:cNvPr>
          <p:cNvSpPr>
            <a:spLocks noGrp="1"/>
          </p:cNvSpPr>
          <p:nvPr>
            <p:ph sz="half" idx="13"/>
          </p:nvPr>
        </p:nvSpPr>
        <p:spPr>
          <a:xfrm>
            <a:off x="842555" y="1469984"/>
            <a:ext cx="10515600" cy="5084582"/>
          </a:xfrm>
        </p:spPr>
        <p:txBody>
          <a:bodyPr vert="horz" lIns="0" tIns="45720" rIns="0" bIns="45720" rtlCol="0" anchor="t">
            <a:normAutofit/>
          </a:bodyPr>
          <a:lstStyle/>
          <a:p>
            <a:pPr marL="342900" indent="-342900">
              <a:buChar char="•"/>
            </a:pPr>
            <a:r>
              <a:rPr lang="en-US" sz="2800">
                <a:latin typeface="Arial"/>
                <a:ea typeface="Open Sans"/>
                <a:cs typeface="Arial"/>
              </a:rPr>
              <a:t>Primary roles of testing</a:t>
            </a:r>
            <a:r>
              <a:rPr lang="en-US" sz="2800" baseline="30000">
                <a:latin typeface="Arial"/>
                <a:ea typeface="Open Sans"/>
                <a:cs typeface="Arial"/>
              </a:rPr>
              <a:t>8</a:t>
            </a:r>
            <a:r>
              <a:rPr lang="en-US" sz="2800">
                <a:latin typeface="Arial"/>
                <a:ea typeface="Open Sans"/>
                <a:cs typeface="Arial"/>
              </a:rPr>
              <a:t>:</a:t>
            </a:r>
            <a:endParaRPr lang="en-US" sz="2800" baseline="30000"/>
          </a:p>
          <a:p>
            <a:pPr marL="800100" lvl="1" indent="-342900">
              <a:buFont typeface="Courier New" panose="020B0604020202020204" pitchFamily="34" charset="0"/>
              <a:buChar char="o"/>
            </a:pPr>
            <a:r>
              <a:rPr lang="en-US" sz="2400" dirty="0">
                <a:latin typeface="Arial"/>
                <a:ea typeface="Open Sans"/>
                <a:cs typeface="Arial"/>
              </a:rPr>
              <a:t>Inform decisions regarding the optimal duration of anticoagulation</a:t>
            </a:r>
            <a:endParaRPr lang="en-US" sz="2400"/>
          </a:p>
          <a:p>
            <a:pPr marL="800100" lvl="1" indent="-342900">
              <a:buFont typeface="Courier New" panose="020B0604020202020204" pitchFamily="34" charset="0"/>
              <a:buChar char="o"/>
            </a:pPr>
            <a:r>
              <a:rPr lang="en-US" sz="2400">
                <a:latin typeface="Arial"/>
                <a:ea typeface="Open Sans"/>
                <a:cs typeface="Arial"/>
              </a:rPr>
              <a:t>Assess the risk of recurrence</a:t>
            </a:r>
            <a:endParaRPr lang="en-US" sz="2400" baseline="30000"/>
          </a:p>
          <a:p>
            <a:pPr marL="342900" indent="-342900">
              <a:buFont typeface="Arial,Sans-Serif" panose="020B0604020202020204" pitchFamily="34" charset="0"/>
              <a:buChar char="•"/>
            </a:pPr>
            <a:r>
              <a:rPr lang="en-US" sz="2800" dirty="0">
                <a:latin typeface="Arial"/>
                <a:ea typeface="Open Sans"/>
                <a:cs typeface="Arial"/>
              </a:rPr>
              <a:t>The presence of low-risk inherited thrombophilia does not influence the </a:t>
            </a:r>
            <a:r>
              <a:rPr lang="en-US" sz="2800">
                <a:latin typeface="Arial"/>
                <a:ea typeface="Open Sans"/>
                <a:cs typeface="Arial"/>
              </a:rPr>
              <a:t>duration of anticoagulation in treatment of VTE</a:t>
            </a:r>
            <a:r>
              <a:rPr lang="en-US" sz="2800" baseline="30000">
                <a:latin typeface="Arial"/>
                <a:ea typeface="Open Sans"/>
                <a:cs typeface="Arial"/>
              </a:rPr>
              <a:t>9</a:t>
            </a:r>
            <a:endParaRPr lang="en-US" sz="2800" baseline="30000" dirty="0">
              <a:solidFill>
                <a:srgbClr val="FFFFFF"/>
              </a:solidFill>
              <a:latin typeface="Arial"/>
              <a:ea typeface="Open Sans"/>
              <a:cs typeface="Arial"/>
            </a:endParaRPr>
          </a:p>
          <a:p>
            <a:pPr marL="342900" indent="-342900">
              <a:buChar char="•"/>
            </a:pPr>
            <a:r>
              <a:rPr lang="en-US" sz="2800" dirty="0">
                <a:latin typeface="Arial"/>
                <a:ea typeface="Open Sans"/>
                <a:cs typeface="Arial"/>
              </a:rPr>
              <a:t>The role of the thrombophilia itself in the occurrence or </a:t>
            </a:r>
            <a:r>
              <a:rPr lang="en-US" sz="2800">
                <a:latin typeface="Arial"/>
                <a:ea typeface="Open Sans"/>
                <a:cs typeface="Arial"/>
              </a:rPr>
              <a:t>recurrence of VTE is complicated by several factors</a:t>
            </a:r>
            <a:r>
              <a:rPr lang="en-US" sz="2800" baseline="30000">
                <a:latin typeface="Arial"/>
                <a:ea typeface="Open Sans"/>
                <a:cs typeface="Arial"/>
              </a:rPr>
              <a:t>6</a:t>
            </a:r>
            <a:endParaRPr lang="en-US" sz="2800"/>
          </a:p>
          <a:p>
            <a:pPr marL="342900" indent="-342900">
              <a:buChar char="•"/>
            </a:pPr>
            <a:endParaRPr lang="en-US">
              <a:latin typeface="Arial"/>
              <a:ea typeface="Open Sans"/>
              <a:cs typeface="Arial"/>
            </a:endParaRPr>
          </a:p>
        </p:txBody>
      </p:sp>
      <p:sp>
        <p:nvSpPr>
          <p:cNvPr id="3" name="Title 2">
            <a:extLst>
              <a:ext uri="{FF2B5EF4-FFF2-40B4-BE49-F238E27FC236}">
                <a16:creationId xmlns:a16="http://schemas.microsoft.com/office/drawing/2014/main" id="{FBC350E8-FF96-E201-7A52-91161D2EBCBB}"/>
              </a:ext>
            </a:extLst>
          </p:cNvPr>
          <p:cNvSpPr>
            <a:spLocks noGrp="1"/>
          </p:cNvSpPr>
          <p:nvPr>
            <p:ph type="ctrTitle"/>
          </p:nvPr>
        </p:nvSpPr>
        <p:spPr>
          <a:xfrm>
            <a:off x="1200037" y="385168"/>
            <a:ext cx="9801921" cy="747138"/>
          </a:xfrm>
        </p:spPr>
        <p:txBody>
          <a:bodyPr/>
          <a:lstStyle/>
          <a:p>
            <a:pPr algn="ctr"/>
            <a:r>
              <a:rPr lang="en-US">
                <a:latin typeface="Barlow Condensed Light"/>
              </a:rPr>
              <a:t>Testing for Inherited Thrombophilia After a VTE Event</a:t>
            </a:r>
            <a:endParaRPr lang="en-US"/>
          </a:p>
        </p:txBody>
      </p:sp>
    </p:spTree>
    <p:extLst>
      <p:ext uri="{BB962C8B-B14F-4D97-AF65-F5344CB8AC3E}">
        <p14:creationId xmlns:p14="http://schemas.microsoft.com/office/powerpoint/2010/main" val="308747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BA3D-2FB5-C9DA-BFBB-6B1F91C77ABA}"/>
              </a:ext>
            </a:extLst>
          </p:cNvPr>
          <p:cNvSpPr>
            <a:spLocks noGrp="1"/>
          </p:cNvSpPr>
          <p:nvPr>
            <p:ph type="ctrTitle"/>
          </p:nvPr>
        </p:nvSpPr>
        <p:spPr>
          <a:xfrm>
            <a:off x="1200037" y="284970"/>
            <a:ext cx="9801921" cy="747138"/>
          </a:xfrm>
        </p:spPr>
        <p:txBody>
          <a:bodyPr/>
          <a:lstStyle/>
          <a:p>
            <a:pPr algn="ctr"/>
            <a:r>
              <a:rPr lang="en-US">
                <a:latin typeface="Barlow Condensed Light"/>
              </a:rPr>
              <a:t>Recommendations for Primary Thromboprophylaxis</a:t>
            </a:r>
            <a:endParaRPr lang="en-US"/>
          </a:p>
        </p:txBody>
      </p:sp>
      <p:sp>
        <p:nvSpPr>
          <p:cNvPr id="3" name="Content Placeholder 2">
            <a:extLst>
              <a:ext uri="{FF2B5EF4-FFF2-40B4-BE49-F238E27FC236}">
                <a16:creationId xmlns:a16="http://schemas.microsoft.com/office/drawing/2014/main" id="{3A9FE72D-5F4B-944B-AB27-700A8F27C340}"/>
              </a:ext>
            </a:extLst>
          </p:cNvPr>
          <p:cNvSpPr>
            <a:spLocks noGrp="1"/>
          </p:cNvSpPr>
          <p:nvPr>
            <p:ph sz="half" idx="13"/>
          </p:nvPr>
        </p:nvSpPr>
        <p:spPr>
          <a:xfrm>
            <a:off x="838200" y="1717432"/>
            <a:ext cx="10515600" cy="4351338"/>
          </a:xfrm>
        </p:spPr>
        <p:txBody>
          <a:bodyPr vert="horz" lIns="0" tIns="45720" rIns="0" bIns="45720" rtlCol="0" anchor="t">
            <a:normAutofit/>
          </a:bodyPr>
          <a:lstStyle/>
          <a:p>
            <a:pPr marL="342900" indent="-342900">
              <a:buChar char="•"/>
            </a:pPr>
            <a:r>
              <a:rPr lang="en-US" sz="2800">
                <a:latin typeface="Arial"/>
                <a:ea typeface="Open Sans"/>
                <a:cs typeface="Arial"/>
              </a:rPr>
              <a:t>No clear benefit has been derived from long-term anticoagulation in individuals with the FVL mutation who have never had a thrombotic event</a:t>
            </a:r>
            <a:r>
              <a:rPr lang="en-US" sz="2800" baseline="30000">
                <a:latin typeface="Arial"/>
                <a:ea typeface="Open Sans"/>
                <a:cs typeface="Arial"/>
              </a:rPr>
              <a:t>8</a:t>
            </a:r>
          </a:p>
          <a:p>
            <a:pPr marL="800100" lvl="1" indent="-342900">
              <a:buFont typeface="Courier New" panose="020B0604020202020204" pitchFamily="34" charset="0"/>
              <a:buChar char="o"/>
            </a:pPr>
            <a:r>
              <a:rPr lang="en-US" sz="2400">
                <a:solidFill>
                  <a:srgbClr val="562D80"/>
                </a:solidFill>
                <a:latin typeface="Arial"/>
                <a:ea typeface="Open Sans"/>
                <a:cs typeface="Arial"/>
              </a:rPr>
              <a:t>The 1-3% per year risk of major bleeding from warfarin exceeds the less than 1% per year risk for thrombosis from FVL heterozygosity</a:t>
            </a:r>
            <a:r>
              <a:rPr lang="en-US" sz="2400" baseline="30000">
                <a:solidFill>
                  <a:srgbClr val="562D80"/>
                </a:solidFill>
                <a:latin typeface="Arial"/>
                <a:ea typeface="Open Sans"/>
                <a:cs typeface="Arial"/>
              </a:rPr>
              <a:t>2</a:t>
            </a:r>
            <a:endParaRPr lang="en-US" sz="2400" baseline="30000">
              <a:solidFill>
                <a:srgbClr val="562D80"/>
              </a:solidFill>
            </a:endParaRPr>
          </a:p>
          <a:p>
            <a:endParaRPr lang="en-US" baseline="30000" dirty="0">
              <a:solidFill>
                <a:srgbClr val="562D80"/>
              </a:solidFill>
            </a:endParaRPr>
          </a:p>
          <a:p>
            <a:pPr marL="342900" indent="-342900">
              <a:buChar char="•"/>
            </a:pPr>
            <a:endParaRPr lang="en-US"/>
          </a:p>
          <a:p>
            <a:pPr marL="342900" indent="-342900">
              <a:buChar char="•"/>
            </a:pPr>
            <a:endParaRPr lang="en-US"/>
          </a:p>
        </p:txBody>
      </p:sp>
    </p:spTree>
    <p:extLst>
      <p:ext uri="{BB962C8B-B14F-4D97-AF65-F5344CB8AC3E}">
        <p14:creationId xmlns:p14="http://schemas.microsoft.com/office/powerpoint/2010/main" val="280193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C3F-E73E-3EA9-4E20-DD05DF081BA4}"/>
              </a:ext>
            </a:extLst>
          </p:cNvPr>
          <p:cNvSpPr>
            <a:spLocks noGrp="1"/>
          </p:cNvSpPr>
          <p:nvPr>
            <p:ph type="ctrTitle"/>
          </p:nvPr>
        </p:nvSpPr>
        <p:spPr>
          <a:xfrm>
            <a:off x="835633" y="305955"/>
            <a:ext cx="10520788" cy="689629"/>
          </a:xfrm>
        </p:spPr>
        <p:txBody>
          <a:bodyPr>
            <a:normAutofit fontScale="90000"/>
          </a:bodyPr>
          <a:lstStyle/>
          <a:p>
            <a:pPr algn="ctr"/>
            <a:r>
              <a:rPr lang="en-US">
                <a:latin typeface="Barlow Condensed Light"/>
              </a:rPr>
              <a:t>Recommendations for Peripartum Primary Thromboprophylaxis</a:t>
            </a:r>
            <a:endParaRPr lang="en-US"/>
          </a:p>
        </p:txBody>
      </p:sp>
      <p:sp>
        <p:nvSpPr>
          <p:cNvPr id="3" name="Content Placeholder 2">
            <a:extLst>
              <a:ext uri="{FF2B5EF4-FFF2-40B4-BE49-F238E27FC236}">
                <a16:creationId xmlns:a16="http://schemas.microsoft.com/office/drawing/2014/main" id="{68BDDAF2-8E8E-7349-B783-F9C24D24C226}"/>
              </a:ext>
            </a:extLst>
          </p:cNvPr>
          <p:cNvSpPr>
            <a:spLocks noGrp="1"/>
          </p:cNvSpPr>
          <p:nvPr>
            <p:ph sz="half" idx="13"/>
          </p:nvPr>
        </p:nvSpPr>
        <p:spPr>
          <a:xfrm>
            <a:off x="832090" y="1711918"/>
            <a:ext cx="10515600" cy="4694238"/>
          </a:xfrm>
        </p:spPr>
        <p:txBody>
          <a:bodyPr vert="horz" lIns="0" tIns="45720" rIns="0" bIns="45720" rtlCol="0" anchor="t">
            <a:normAutofit/>
          </a:bodyPr>
          <a:lstStyle/>
          <a:p>
            <a:pPr marL="342900" indent="-342900">
              <a:buChar char="•"/>
            </a:pPr>
            <a:r>
              <a:rPr lang="en-US" sz="2800">
                <a:latin typeface="Arial"/>
                <a:ea typeface="Open Sans"/>
                <a:cs typeface="Arial"/>
              </a:rPr>
              <a:t>Significant practice variation and limited data</a:t>
            </a:r>
            <a:endParaRPr lang="en-US" sz="2800">
              <a:solidFill>
                <a:srgbClr val="562D80"/>
              </a:solidFill>
            </a:endParaRPr>
          </a:p>
          <a:p>
            <a:pPr marL="342900" indent="-342900">
              <a:buFont typeface="Arial" panose="020B0604020202020204" pitchFamily="34" charset="0"/>
              <a:buChar char="•"/>
            </a:pPr>
            <a:r>
              <a:rPr lang="en-US" sz="2800">
                <a:latin typeface="Arial"/>
                <a:ea typeface="Open Sans"/>
                <a:cs typeface="Arial"/>
              </a:rPr>
              <a:t>2013: antenatal and postpartum prophylaxis with LMWH in asymptomatic women heterozygous for FVL</a:t>
            </a:r>
            <a:r>
              <a:rPr lang="en-US" sz="2800" baseline="30000" dirty="0">
                <a:latin typeface="Arial"/>
                <a:ea typeface="Open Sans"/>
                <a:cs typeface="Arial"/>
              </a:rPr>
              <a:t>5</a:t>
            </a:r>
            <a:endParaRPr lang="en-US" sz="2800" baseline="30000" dirty="0"/>
          </a:p>
          <a:p>
            <a:pPr marL="342900" indent="-342900">
              <a:buChar char="•"/>
            </a:pPr>
            <a:r>
              <a:rPr lang="en-US" sz="2800">
                <a:latin typeface="Arial"/>
                <a:ea typeface="Open Sans"/>
                <a:cs typeface="Arial"/>
              </a:rPr>
              <a:t>More recent randomized clinical trials have shown that antepartum prophylactic anticoagulation has no role for VTE prevention in women with thrombophilia</a:t>
            </a:r>
            <a:r>
              <a:rPr lang="en-US" sz="2800" baseline="30000">
                <a:latin typeface="Arial"/>
                <a:ea typeface="Open Sans"/>
                <a:cs typeface="Arial"/>
              </a:rPr>
              <a:t>9</a:t>
            </a:r>
            <a:endParaRPr lang="en-US" sz="2800" baseline="30000"/>
          </a:p>
          <a:p>
            <a:pPr marL="342900" indent="-342900">
              <a:buChar char="•"/>
            </a:pPr>
            <a:r>
              <a:rPr lang="en-US" sz="2800" dirty="0">
                <a:latin typeface="Arial"/>
                <a:ea typeface="Open Sans"/>
                <a:cs typeface="Arial"/>
              </a:rPr>
              <a:t>LMWH during pregnancy can reduce rates of placenta-related complications (e.g. IUGR, preeclampsia, loss, etc.)</a:t>
            </a:r>
            <a:r>
              <a:rPr lang="en-US" sz="2800" baseline="30000" dirty="0">
                <a:latin typeface="Arial"/>
                <a:ea typeface="Open Sans"/>
                <a:cs typeface="Arial"/>
              </a:rPr>
              <a:t>10</a:t>
            </a:r>
            <a:endParaRPr lang="en-US" sz="2800" baseline="30000" dirty="0"/>
          </a:p>
          <a:p>
            <a:pPr marL="342900" indent="-342900">
              <a:buChar char="•"/>
            </a:pPr>
            <a:endParaRPr lang="en-US"/>
          </a:p>
          <a:p>
            <a:pPr marL="342900" indent="-342900">
              <a:buChar char="•"/>
            </a:pPr>
            <a:endParaRPr lang="en-US"/>
          </a:p>
        </p:txBody>
      </p:sp>
    </p:spTree>
    <p:extLst>
      <p:ext uri="{BB962C8B-B14F-4D97-AF65-F5344CB8AC3E}">
        <p14:creationId xmlns:p14="http://schemas.microsoft.com/office/powerpoint/2010/main" val="183314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56F78-4F4C-D7E2-A0A8-1D064EBE3FDF}"/>
              </a:ext>
            </a:extLst>
          </p:cNvPr>
          <p:cNvSpPr>
            <a:spLocks noGrp="1"/>
          </p:cNvSpPr>
          <p:nvPr>
            <p:ph sz="half" idx="13"/>
          </p:nvPr>
        </p:nvSpPr>
        <p:spPr>
          <a:xfrm>
            <a:off x="5376305" y="565430"/>
            <a:ext cx="6473531" cy="5721985"/>
          </a:xfrm>
        </p:spPr>
        <p:txBody>
          <a:bodyPr vert="horz" lIns="0" tIns="45720" rIns="0" bIns="45720" rtlCol="0" anchor="t">
            <a:noAutofit/>
          </a:bodyPr>
          <a:lstStyle/>
          <a:p>
            <a:pPr marL="342900" indent="-342900">
              <a:buChar char="•"/>
            </a:pPr>
            <a:r>
              <a:rPr lang="en-US" sz="2200" dirty="0">
                <a:latin typeface="Arial"/>
                <a:ea typeface="Open Sans"/>
                <a:cs typeface="Arial"/>
              </a:rPr>
              <a:t>Current research </a:t>
            </a:r>
            <a:r>
              <a:rPr lang="en-US" sz="2200">
                <a:latin typeface="Arial"/>
                <a:ea typeface="Open Sans"/>
                <a:cs typeface="Arial"/>
              </a:rPr>
              <a:t>focused on symptomatic individuals</a:t>
            </a:r>
            <a:endParaRPr lang="en-US" sz="2200"/>
          </a:p>
          <a:p>
            <a:pPr marL="342900" indent="-342900">
              <a:buChar char="•"/>
            </a:pPr>
            <a:r>
              <a:rPr lang="en-US" sz="2200">
                <a:latin typeface="Arial"/>
                <a:ea typeface="Open Sans"/>
                <a:cs typeface="Arial"/>
              </a:rPr>
              <a:t>Universal screening for FVL is not recommended</a:t>
            </a:r>
            <a:endParaRPr lang="en-US" sz="2200" dirty="0">
              <a:solidFill>
                <a:srgbClr val="562D80"/>
              </a:solidFill>
              <a:latin typeface="Arial"/>
              <a:ea typeface="Open Sans"/>
              <a:cs typeface="Arial"/>
            </a:endParaRPr>
          </a:p>
          <a:p>
            <a:pPr marL="342900" indent="-342900">
              <a:buFont typeface="Arial" panose="020B0604020202020204" pitchFamily="34" charset="0"/>
              <a:buChar char="•"/>
            </a:pPr>
            <a:r>
              <a:rPr lang="en-US" sz="2200">
                <a:latin typeface="Arial"/>
                <a:ea typeface="Open Sans"/>
                <a:cs typeface="Arial"/>
              </a:rPr>
              <a:t>Widespread support for targeted screening</a:t>
            </a:r>
            <a:endParaRPr lang="en-US" sz="2200" dirty="0">
              <a:latin typeface="Arial"/>
              <a:ea typeface="Open Sans"/>
              <a:cs typeface="Arial"/>
            </a:endParaRPr>
          </a:p>
          <a:p>
            <a:pPr marL="342900" indent="-342900">
              <a:buFont typeface="Arial" panose="020B0604020202020204" pitchFamily="34" charset="0"/>
              <a:buChar char="•"/>
            </a:pPr>
            <a:r>
              <a:rPr lang="en-US" sz="2200" dirty="0">
                <a:latin typeface="Arial"/>
                <a:ea typeface="Open Sans"/>
                <a:cs typeface="Arial"/>
              </a:rPr>
              <a:t>Family</a:t>
            </a:r>
            <a:r>
              <a:rPr lang="en-US" sz="2200" dirty="0">
                <a:solidFill>
                  <a:srgbClr val="562D80"/>
                </a:solidFill>
                <a:latin typeface="Arial"/>
                <a:ea typeface="Open Sans"/>
                <a:cs typeface="Arial"/>
              </a:rPr>
              <a:t> history of heterozygous FVL alone is not an indication for screening</a:t>
            </a:r>
            <a:endParaRPr lang="en-US" sz="2200"/>
          </a:p>
          <a:p>
            <a:pPr marL="342900" indent="-342900">
              <a:buFont typeface="Arial" panose="020B0604020202020204" pitchFamily="34" charset="0"/>
              <a:buChar char="•"/>
            </a:pPr>
            <a:r>
              <a:rPr lang="en-US" sz="2200">
                <a:latin typeface="Arial"/>
                <a:ea typeface="Open Sans"/>
                <a:cs typeface="Arial"/>
              </a:rPr>
              <a:t>Long-term anticoagulation is not recommended in asymptomatic FVL heterozygotes</a:t>
            </a:r>
            <a:endParaRPr lang="en-US" sz="2200" dirty="0">
              <a:latin typeface="Arial"/>
              <a:ea typeface="Open Sans"/>
              <a:cs typeface="Arial"/>
            </a:endParaRPr>
          </a:p>
          <a:p>
            <a:pPr marL="342900" indent="-342900">
              <a:buFont typeface="Arial" panose="020B0604020202020204" pitchFamily="34" charset="0"/>
              <a:buChar char="•"/>
            </a:pPr>
            <a:r>
              <a:rPr lang="en-US" sz="2200">
                <a:latin typeface="Arial"/>
                <a:ea typeface="Open Sans"/>
                <a:cs typeface="Arial"/>
              </a:rPr>
              <a:t>Thromboprophylaxis with LMWH may be considered for pregnant women based on individual risk</a:t>
            </a:r>
          </a:p>
        </p:txBody>
      </p:sp>
      <p:sp>
        <p:nvSpPr>
          <p:cNvPr id="3" name="Title 2">
            <a:extLst>
              <a:ext uri="{FF2B5EF4-FFF2-40B4-BE49-F238E27FC236}">
                <a16:creationId xmlns:a16="http://schemas.microsoft.com/office/drawing/2014/main" id="{190FDA94-F843-5333-4256-8ADA1265A42E}"/>
              </a:ext>
            </a:extLst>
          </p:cNvPr>
          <p:cNvSpPr>
            <a:spLocks noGrp="1"/>
          </p:cNvSpPr>
          <p:nvPr>
            <p:ph type="title"/>
          </p:nvPr>
        </p:nvSpPr>
        <p:spPr>
          <a:xfrm>
            <a:off x="512586" y="2752607"/>
            <a:ext cx="3932237" cy="1358900"/>
          </a:xfrm>
        </p:spPr>
        <p:txBody>
          <a:bodyPr>
            <a:normAutofit/>
          </a:bodyPr>
          <a:lstStyle/>
          <a:p>
            <a:pPr algn="ctr"/>
            <a:r>
              <a:rPr lang="en-US" sz="5400">
                <a:latin typeface="Barlow Condensed Light"/>
              </a:rPr>
              <a:t>Conclusion</a:t>
            </a:r>
            <a:endParaRPr lang="en-US" sz="5400"/>
          </a:p>
        </p:txBody>
      </p:sp>
    </p:spTree>
    <p:extLst>
      <p:ext uri="{BB962C8B-B14F-4D97-AF65-F5344CB8AC3E}">
        <p14:creationId xmlns:p14="http://schemas.microsoft.com/office/powerpoint/2010/main" val="70145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233A-DEE5-0E17-3FC8-2751269A6B8E}"/>
              </a:ext>
            </a:extLst>
          </p:cNvPr>
          <p:cNvSpPr>
            <a:spLocks noGrp="1"/>
          </p:cNvSpPr>
          <p:nvPr>
            <p:ph type="ctrTitle"/>
          </p:nvPr>
        </p:nvSpPr>
        <p:spPr>
          <a:xfrm>
            <a:off x="1195039" y="305499"/>
            <a:ext cx="9801921" cy="747138"/>
          </a:xfrm>
        </p:spPr>
        <p:txBody>
          <a:bodyPr/>
          <a:lstStyle/>
          <a:p>
            <a:pPr algn="ctr"/>
            <a:r>
              <a:rPr lang="en-US"/>
              <a:t>References</a:t>
            </a:r>
          </a:p>
        </p:txBody>
      </p:sp>
      <p:sp>
        <p:nvSpPr>
          <p:cNvPr id="5" name="Content Placeholder 4">
            <a:extLst>
              <a:ext uri="{FF2B5EF4-FFF2-40B4-BE49-F238E27FC236}">
                <a16:creationId xmlns:a16="http://schemas.microsoft.com/office/drawing/2014/main" id="{8AC10D45-BD36-1474-7D44-998E34E16B7B}"/>
              </a:ext>
            </a:extLst>
          </p:cNvPr>
          <p:cNvSpPr>
            <a:spLocks noGrp="1"/>
          </p:cNvSpPr>
          <p:nvPr>
            <p:ph sz="half" idx="13"/>
          </p:nvPr>
        </p:nvSpPr>
        <p:spPr>
          <a:xfrm>
            <a:off x="152400" y="1434975"/>
            <a:ext cx="11887200" cy="4713288"/>
          </a:xfrm>
        </p:spPr>
        <p:txBody>
          <a:bodyPr vert="horz" lIns="0" tIns="45720" rIns="0" bIns="45720" rtlCol="0" anchor="t">
            <a:normAutofit fontScale="77500" lnSpcReduction="20000"/>
          </a:bodyPr>
          <a:lstStyle/>
          <a:p>
            <a:pPr marL="228600" indent="-228600">
              <a:lnSpc>
                <a:spcPct val="110000"/>
              </a:lnSpc>
              <a:buAutoNum type="arabicPeriod"/>
            </a:pPr>
            <a:r>
              <a:rPr lang="en-US" sz="1100" dirty="0">
                <a:latin typeface="Arial"/>
                <a:ea typeface="Open Sans"/>
                <a:cs typeface="Arial"/>
              </a:rPr>
              <a:t>Horton AL, </a:t>
            </a:r>
            <a:r>
              <a:rPr lang="en-US" sz="1100" dirty="0" err="1">
                <a:latin typeface="Arial"/>
                <a:ea typeface="Open Sans"/>
                <a:cs typeface="Arial"/>
              </a:rPr>
              <a:t>Momirova</a:t>
            </a:r>
            <a:r>
              <a:rPr lang="en-US" sz="1100" dirty="0">
                <a:latin typeface="Arial"/>
                <a:ea typeface="Open Sans"/>
                <a:cs typeface="Arial"/>
              </a:rPr>
              <a:t> V, Dizon-Townson D, et al. Family History of Venous Thromboembolism and Identifying Factor V Leiden Carriers During Pregnancy. </a:t>
            </a:r>
            <a:r>
              <a:rPr lang="en-US" sz="1100" dirty="0" err="1">
                <a:latin typeface="Arial"/>
                <a:ea typeface="Open Sans"/>
                <a:cs typeface="Arial"/>
              </a:rPr>
              <a:t>Obstet</a:t>
            </a:r>
            <a:r>
              <a:rPr lang="en-US" sz="1100" dirty="0">
                <a:latin typeface="Arial"/>
                <a:ea typeface="Open Sans"/>
                <a:cs typeface="Arial"/>
              </a:rPr>
              <a:t> Gynecol. March2010. doi:10.1097/AOG.0b013e3181d018a8</a:t>
            </a:r>
            <a:endParaRPr lang="en-US" sz="1100" dirty="0">
              <a:solidFill>
                <a:srgbClr val="000000"/>
              </a:solidFill>
              <a:latin typeface="Arial"/>
              <a:ea typeface="Open Sans"/>
              <a:cs typeface="Arial"/>
            </a:endParaRPr>
          </a:p>
          <a:p>
            <a:pPr marL="228600" indent="-228600">
              <a:lnSpc>
                <a:spcPct val="110000"/>
              </a:lnSpc>
              <a:buAutoNum type="arabicPeriod"/>
            </a:pPr>
            <a:r>
              <a:rPr lang="en-US" sz="1100" dirty="0">
                <a:latin typeface="Arial"/>
                <a:ea typeface="Open Sans"/>
                <a:cs typeface="Arial"/>
              </a:rPr>
              <a:t>Pastori D, Menichelli D, Valeriani E, et. al. Factor V Leiden Thrombophilia. </a:t>
            </a:r>
            <a:r>
              <a:rPr lang="en-US" sz="1100" dirty="0" err="1">
                <a:latin typeface="Arial"/>
                <a:ea typeface="Open Sans"/>
                <a:cs typeface="Arial"/>
              </a:rPr>
              <a:t>GeneReviews</a:t>
            </a:r>
            <a:r>
              <a:rPr lang="en-US" sz="1100" dirty="0">
                <a:latin typeface="Arial"/>
                <a:ea typeface="Open Sans"/>
                <a:cs typeface="Arial"/>
              </a:rPr>
              <a:t>. May 14 1999 [updated May 16 2024]. </a:t>
            </a:r>
            <a:r>
              <a:rPr lang="en-US" sz="1100" dirty="0">
                <a:latin typeface="Arial"/>
                <a:ea typeface="Open Sans"/>
                <a:cs typeface="Arial"/>
                <a:hlinkClick r:id="rId2"/>
              </a:rPr>
              <a:t>https://pubmed.ncbi.nlm.nih.gov/20301542/</a:t>
            </a:r>
            <a:endParaRPr lang="en-US" sz="1100" dirty="0">
              <a:solidFill>
                <a:srgbClr val="000000"/>
              </a:solidFill>
              <a:latin typeface="Arial"/>
              <a:ea typeface="Open Sans"/>
              <a:cs typeface="Arial"/>
            </a:endParaRPr>
          </a:p>
          <a:p>
            <a:pPr marL="228600" indent="-228600">
              <a:lnSpc>
                <a:spcPct val="110000"/>
              </a:lnSpc>
              <a:buAutoNum type="arabicPeriod"/>
            </a:pPr>
            <a:r>
              <a:rPr lang="en-US" sz="1100" dirty="0">
                <a:latin typeface="Arial"/>
                <a:ea typeface="Open Sans"/>
                <a:cs typeface="Arial"/>
              </a:rPr>
              <a:t>Kang BE, Zhang S, Lesmana H, et al. Venous thromboembolism laboratory testing (factor V Leiden and factor II c.*97G&gt;A), 2025 revision: A technical standard of the AmericanCollege of Medical Genetics and Genomics (ACMG). Genetics in Medicine. July 3 2025. d</a:t>
            </a:r>
            <a:r>
              <a:rPr lang="en-US" sz="1100" dirty="0" err="1">
                <a:latin typeface="Arial"/>
                <a:ea typeface="Open Sans"/>
                <a:cs typeface="Arial"/>
              </a:rPr>
              <a:t>oi:</a:t>
            </a:r>
            <a:r>
              <a:rPr lang="en-US" sz="1100" dirty="0">
                <a:latin typeface="Arial"/>
                <a:ea typeface="Open Sans"/>
                <a:cs typeface="Arial"/>
              </a:rPr>
              <a:t> 10.1016/j.gim.2025.101466</a:t>
            </a:r>
            <a:endParaRPr lang="en-US" sz="1100" dirty="0">
              <a:solidFill>
                <a:srgbClr val="000000"/>
              </a:solidFill>
              <a:latin typeface="Arial"/>
              <a:ea typeface="Open Sans"/>
              <a:cs typeface="Arial"/>
            </a:endParaRPr>
          </a:p>
          <a:p>
            <a:pPr marL="228600" indent="-228600">
              <a:lnSpc>
                <a:spcPct val="110000"/>
              </a:lnSpc>
              <a:buAutoNum type="arabicPeriod"/>
            </a:pPr>
            <a:r>
              <a:rPr lang="en-US" sz="1100" dirty="0">
                <a:latin typeface="Arial"/>
                <a:ea typeface="Open Sans"/>
                <a:cs typeface="Arial"/>
              </a:rPr>
              <a:t>Moore, Gary W. Thrombophilia Screening: Not So Straightforward. Seminars in Thrombosis and Hemostasis. May 11 2024. </a:t>
            </a:r>
            <a:r>
              <a:rPr lang="en-US" sz="1100" dirty="0" err="1">
                <a:latin typeface="Arial"/>
                <a:ea typeface="Open Sans"/>
                <a:cs typeface="Arial"/>
              </a:rPr>
              <a:t>doi</a:t>
            </a:r>
            <a:r>
              <a:rPr lang="en-US" sz="1100" dirty="0">
                <a:latin typeface="Arial"/>
                <a:ea typeface="Open Sans"/>
                <a:cs typeface="Arial"/>
              </a:rPr>
              <a:t>: 10.1055/s-0044-1786807</a:t>
            </a:r>
            <a:endParaRPr lang="en-US" sz="1100" dirty="0">
              <a:solidFill>
                <a:srgbClr val="000000"/>
              </a:solidFill>
              <a:latin typeface="Arial"/>
              <a:ea typeface="Open Sans"/>
              <a:cs typeface="Arial"/>
            </a:endParaRPr>
          </a:p>
          <a:p>
            <a:pPr marL="228600" indent="-228600">
              <a:lnSpc>
                <a:spcPct val="110000"/>
              </a:lnSpc>
              <a:buAutoNum type="arabicPeriod"/>
            </a:pPr>
            <a:r>
              <a:rPr lang="en-US" sz="1100" dirty="0">
                <a:latin typeface="Arial"/>
                <a:ea typeface="Open Sans"/>
                <a:cs typeface="Arial"/>
              </a:rPr>
              <a:t>De Stefano V, Rossi E. Testing for inherited thrombophilia and consequences for antithrombotic prophylaxis in patients with venous thromboembolism and their relatives. </a:t>
            </a:r>
            <a:r>
              <a:rPr lang="en-US" sz="1100" dirty="0" err="1">
                <a:latin typeface="Arial"/>
                <a:ea typeface="Open Sans"/>
                <a:cs typeface="Arial"/>
              </a:rPr>
              <a:t>Thromb</a:t>
            </a:r>
            <a:r>
              <a:rPr lang="en-US" sz="1100" dirty="0">
                <a:latin typeface="Arial"/>
                <a:ea typeface="Open Sans"/>
                <a:cs typeface="Arial"/>
              </a:rPr>
              <a:t> </a:t>
            </a:r>
            <a:r>
              <a:rPr lang="en-US" sz="1100" dirty="0" err="1">
                <a:latin typeface="Arial"/>
                <a:ea typeface="Open Sans"/>
                <a:cs typeface="Arial"/>
              </a:rPr>
              <a:t>Haemost</a:t>
            </a:r>
            <a:r>
              <a:rPr lang="en-US" sz="1100" dirty="0">
                <a:latin typeface="Arial"/>
                <a:ea typeface="Open Sans"/>
                <a:cs typeface="Arial"/>
              </a:rPr>
              <a:t>. July 2013. doi:10.1160/TH13-01-0011</a:t>
            </a:r>
            <a:endParaRPr lang="en-US" sz="1100" dirty="0">
              <a:solidFill>
                <a:srgbClr val="000000"/>
              </a:solidFill>
              <a:latin typeface="Arial"/>
              <a:ea typeface="Open Sans"/>
              <a:cs typeface="Arial"/>
            </a:endParaRPr>
          </a:p>
          <a:p>
            <a:pPr marL="228600" indent="-228600">
              <a:lnSpc>
                <a:spcPct val="110000"/>
              </a:lnSpc>
              <a:buAutoNum type="arabicPeriod"/>
            </a:pPr>
            <a:r>
              <a:rPr lang="en-US" sz="1100" dirty="0" err="1">
                <a:highlight>
                  <a:srgbClr val="FFFFFF"/>
                </a:highlight>
                <a:latin typeface="Arial"/>
                <a:ea typeface="Open Sans"/>
                <a:cs typeface="Arial"/>
              </a:rPr>
              <a:t>Gaddh</a:t>
            </a:r>
            <a:r>
              <a:rPr lang="en-US" sz="1100" dirty="0">
                <a:highlight>
                  <a:srgbClr val="FFFFFF"/>
                </a:highlight>
                <a:latin typeface="Arial"/>
                <a:ea typeface="Open Sans"/>
                <a:cs typeface="Arial"/>
              </a:rPr>
              <a:t> M, Cheng E, </a:t>
            </a:r>
            <a:r>
              <a:rPr lang="en-US" sz="1100" dirty="0" err="1">
                <a:highlight>
                  <a:srgbClr val="FFFFFF"/>
                </a:highlight>
                <a:latin typeface="Arial"/>
                <a:ea typeface="Open Sans"/>
                <a:cs typeface="Arial"/>
              </a:rPr>
              <a:t>Elsebaie</a:t>
            </a:r>
            <a:r>
              <a:rPr lang="en-US" sz="1100" dirty="0">
                <a:highlight>
                  <a:srgbClr val="FFFFFF"/>
                </a:highlight>
                <a:latin typeface="Arial"/>
                <a:ea typeface="Open Sans"/>
                <a:cs typeface="Arial"/>
              </a:rPr>
              <a:t> MAT, Bodó I. Clinical Utilization and Cost of Thrombophilia Testing in Patients with Venous Thromboembolism. </a:t>
            </a:r>
            <a:r>
              <a:rPr lang="en-US" sz="1100" i="1" dirty="0">
                <a:highlight>
                  <a:srgbClr val="FFFFFF"/>
                </a:highlight>
                <a:latin typeface="Arial"/>
                <a:ea typeface="Open Sans"/>
                <a:cs typeface="Arial"/>
              </a:rPr>
              <a:t>Thieme Open Access</a:t>
            </a:r>
            <a:r>
              <a:rPr lang="en-US" sz="1100" dirty="0">
                <a:highlight>
                  <a:srgbClr val="FFFFFF"/>
                </a:highlight>
                <a:latin typeface="Arial"/>
                <a:ea typeface="Open Sans"/>
                <a:cs typeface="Arial"/>
              </a:rPr>
              <a:t>. August9 2020. </a:t>
            </a:r>
            <a:r>
              <a:rPr lang="en-US" sz="1100" dirty="0" err="1">
                <a:highlight>
                  <a:srgbClr val="FFFFFF"/>
                </a:highlight>
                <a:latin typeface="Arial"/>
                <a:ea typeface="Open Sans"/>
                <a:cs typeface="Arial"/>
              </a:rPr>
              <a:t>doi</a:t>
            </a:r>
            <a:r>
              <a:rPr lang="en-US" sz="1100" dirty="0">
                <a:highlight>
                  <a:srgbClr val="FFFFFF"/>
                </a:highlight>
                <a:latin typeface="Arial"/>
                <a:ea typeface="Open Sans"/>
                <a:cs typeface="Arial"/>
              </a:rPr>
              <a:t>: 10.1055/s-0040-1714334</a:t>
            </a:r>
            <a:endParaRPr lang="en-US" sz="1100" dirty="0">
              <a:solidFill>
                <a:srgbClr val="000000"/>
              </a:solidFill>
              <a:latin typeface="Arial"/>
              <a:ea typeface="Open Sans"/>
              <a:cs typeface="Arial"/>
            </a:endParaRPr>
          </a:p>
          <a:p>
            <a:pPr marL="228600" indent="-228600">
              <a:lnSpc>
                <a:spcPct val="110000"/>
              </a:lnSpc>
              <a:buAutoNum type="arabicPeriod"/>
            </a:pPr>
            <a:r>
              <a:rPr lang="en-US" sz="1100" dirty="0">
                <a:highlight>
                  <a:srgbClr val="FFFFFF"/>
                </a:highlight>
                <a:latin typeface="Arial"/>
                <a:ea typeface="Open Sans"/>
                <a:cs typeface="Arial"/>
              </a:rPr>
              <a:t>Rayamajhi S, Lopez Capa GS, Flores Reyes LC, et. Al. Massive Pulmonary Embolism Associated with Factor V Leiden Mutation in a Young Female on Oral Contraceptive Pills: </a:t>
            </a:r>
            <a:r>
              <a:rPr lang="en-US" sz="1100" dirty="0" err="1">
                <a:highlight>
                  <a:srgbClr val="FFFFFF"/>
                </a:highlight>
                <a:latin typeface="Arial"/>
                <a:ea typeface="Open Sans"/>
                <a:cs typeface="Arial"/>
              </a:rPr>
              <a:t>ACase</a:t>
            </a:r>
            <a:r>
              <a:rPr lang="en-US" sz="1100" dirty="0">
                <a:highlight>
                  <a:srgbClr val="FFFFFF"/>
                </a:highlight>
                <a:latin typeface="Arial"/>
                <a:ea typeface="Open Sans"/>
                <a:cs typeface="Arial"/>
              </a:rPr>
              <a:t> Report. </a:t>
            </a:r>
            <a:r>
              <a:rPr lang="en-US" sz="1100" i="1" dirty="0" err="1">
                <a:highlight>
                  <a:srgbClr val="FFFFFF"/>
                </a:highlight>
                <a:latin typeface="Arial"/>
                <a:ea typeface="Open Sans"/>
                <a:cs typeface="Arial"/>
              </a:rPr>
              <a:t>Cureus</a:t>
            </a:r>
            <a:r>
              <a:rPr lang="en-US" sz="1100" dirty="0">
                <a:highlight>
                  <a:srgbClr val="FFFFFF"/>
                </a:highlight>
                <a:latin typeface="Arial"/>
                <a:ea typeface="Open Sans"/>
                <a:cs typeface="Arial"/>
              </a:rPr>
              <a:t>. June 15 2024. </a:t>
            </a:r>
            <a:r>
              <a:rPr lang="en-US" sz="1100" dirty="0" err="1">
                <a:highlight>
                  <a:srgbClr val="FFFFFF"/>
                </a:highlight>
                <a:latin typeface="Arial"/>
                <a:ea typeface="Open Sans"/>
                <a:cs typeface="Arial"/>
              </a:rPr>
              <a:t>doi</a:t>
            </a:r>
            <a:r>
              <a:rPr lang="en-US" sz="1100" dirty="0">
                <a:highlight>
                  <a:srgbClr val="FFFFFF"/>
                </a:highlight>
                <a:latin typeface="Arial"/>
                <a:ea typeface="Open Sans"/>
                <a:cs typeface="Arial"/>
              </a:rPr>
              <a:t>: 10.7759/cureus.62451</a:t>
            </a:r>
            <a:endParaRPr lang="en-US" sz="1100" dirty="0">
              <a:solidFill>
                <a:srgbClr val="000000"/>
              </a:solidFill>
              <a:latin typeface="Arial"/>
              <a:ea typeface="Open Sans"/>
              <a:cs typeface="Arial"/>
            </a:endParaRPr>
          </a:p>
          <a:p>
            <a:pPr marL="228600" indent="-228600">
              <a:lnSpc>
                <a:spcPct val="110000"/>
              </a:lnSpc>
              <a:buAutoNum type="arabicPeriod"/>
            </a:pPr>
            <a:r>
              <a:rPr lang="en-US" sz="1200" dirty="0" err="1">
                <a:highlight>
                  <a:srgbClr val="FFFFFF"/>
                </a:highlight>
                <a:latin typeface="Times New Roman"/>
                <a:ea typeface="Open Sans"/>
                <a:cs typeface="Times New Roman"/>
              </a:rPr>
              <a:t>Bouyaddid</a:t>
            </a:r>
            <a:r>
              <a:rPr lang="en-US" sz="1200" dirty="0">
                <a:highlight>
                  <a:srgbClr val="FFFFFF"/>
                </a:highlight>
                <a:latin typeface="Times New Roman"/>
                <a:ea typeface="Open Sans"/>
                <a:cs typeface="Times New Roman"/>
              </a:rPr>
              <a:t> S, </a:t>
            </a:r>
            <a:r>
              <a:rPr lang="en-US" sz="1200" dirty="0" err="1">
                <a:highlight>
                  <a:srgbClr val="FFFFFF"/>
                </a:highlight>
                <a:latin typeface="Times New Roman"/>
                <a:ea typeface="Open Sans"/>
                <a:cs typeface="Times New Roman"/>
              </a:rPr>
              <a:t>Ouaddouh</a:t>
            </a:r>
            <a:r>
              <a:rPr lang="en-US" sz="1200" dirty="0">
                <a:highlight>
                  <a:srgbClr val="FFFFFF"/>
                </a:highlight>
                <a:latin typeface="Times New Roman"/>
                <a:ea typeface="Open Sans"/>
                <a:cs typeface="Times New Roman"/>
              </a:rPr>
              <a:t> Y, </a:t>
            </a:r>
            <a:r>
              <a:rPr lang="en-US" sz="1200" dirty="0" err="1">
                <a:highlight>
                  <a:srgbClr val="FFFFFF"/>
                </a:highlight>
                <a:latin typeface="Times New Roman"/>
                <a:ea typeface="Open Sans"/>
                <a:cs typeface="Times New Roman"/>
              </a:rPr>
              <a:t>Bazid</a:t>
            </a:r>
            <a:r>
              <a:rPr lang="en-US" sz="1200" dirty="0">
                <a:highlight>
                  <a:srgbClr val="FFFFFF"/>
                </a:highlight>
                <a:latin typeface="Times New Roman"/>
                <a:ea typeface="Open Sans"/>
                <a:cs typeface="Times New Roman"/>
              </a:rPr>
              <a:t> Z, et. Al. A case report of massive pulmonary embolism in a pregnant woman with undiagnosed thrombophilia: Management strategies and timing for thrombophilia screening. </a:t>
            </a:r>
            <a:r>
              <a:rPr lang="en-US" sz="1200" i="1" dirty="0">
                <a:highlight>
                  <a:srgbClr val="FFFFFF"/>
                </a:highlight>
                <a:latin typeface="Times New Roman"/>
                <a:ea typeface="Open Sans"/>
                <a:cs typeface="Times New Roman"/>
              </a:rPr>
              <a:t>Radiology Case Reports</a:t>
            </a:r>
            <a:r>
              <a:rPr lang="en-US" sz="1200" dirty="0">
                <a:highlight>
                  <a:srgbClr val="FFFFFF"/>
                </a:highlight>
                <a:latin typeface="Times New Roman"/>
                <a:ea typeface="Open Sans"/>
                <a:cs typeface="Times New Roman"/>
              </a:rPr>
              <a:t>. May 28 2025. </a:t>
            </a:r>
            <a:r>
              <a:rPr lang="en-US" sz="1200" dirty="0" err="1">
                <a:highlight>
                  <a:srgbClr val="FFFFFF"/>
                </a:highlight>
                <a:latin typeface="Times New Roman"/>
                <a:ea typeface="Open Sans"/>
                <a:cs typeface="Times New Roman"/>
              </a:rPr>
              <a:t>doi</a:t>
            </a:r>
            <a:r>
              <a:rPr lang="en-US" sz="1200" dirty="0">
                <a:highlight>
                  <a:srgbClr val="FFFFFF"/>
                </a:highlight>
                <a:latin typeface="Times New Roman"/>
                <a:ea typeface="Open Sans"/>
                <a:cs typeface="Times New Roman"/>
              </a:rPr>
              <a:t>: 10.1016/j.radcr.2025.04.115</a:t>
            </a:r>
            <a:endParaRPr lang="en-US" sz="1200" dirty="0">
              <a:solidFill>
                <a:srgbClr val="000000"/>
              </a:solidFill>
              <a:latin typeface="Times New Roman"/>
              <a:ea typeface="Open Sans"/>
              <a:cs typeface="Times New Roman"/>
            </a:endParaRPr>
          </a:p>
          <a:p>
            <a:pPr marL="228600" indent="-228600">
              <a:lnSpc>
                <a:spcPct val="110000"/>
              </a:lnSpc>
              <a:buAutoNum type="arabicPeriod"/>
            </a:pPr>
            <a:r>
              <a:rPr lang="en-US" sz="1200" dirty="0" err="1">
                <a:highlight>
                  <a:srgbClr val="FFFFFF"/>
                </a:highlight>
                <a:latin typeface="Times New Roman"/>
                <a:ea typeface="Open Sans"/>
                <a:cs typeface="Times New Roman"/>
              </a:rPr>
              <a:t>Vrotniakaite-Bajerciene</a:t>
            </a:r>
            <a:r>
              <a:rPr lang="en-US" sz="1200" dirty="0">
                <a:highlight>
                  <a:srgbClr val="FFFFFF"/>
                </a:highlight>
                <a:latin typeface="Times New Roman"/>
                <a:ea typeface="Open Sans"/>
                <a:cs typeface="Times New Roman"/>
              </a:rPr>
              <a:t> K, Angelillo-Scherrer A, Castellucci LA. Thrombophilia Testing in Venous Thromboembolism.</a:t>
            </a:r>
            <a:r>
              <a:rPr lang="en-US" sz="1200" i="1" dirty="0">
                <a:highlight>
                  <a:srgbClr val="FFFFFF"/>
                </a:highlight>
                <a:latin typeface="Times New Roman"/>
                <a:ea typeface="Open Sans"/>
                <a:cs typeface="Times New Roman"/>
              </a:rPr>
              <a:t> Medical Clinics of North America</a:t>
            </a:r>
            <a:r>
              <a:rPr lang="en-US" sz="1200" dirty="0">
                <a:highlight>
                  <a:srgbClr val="FFFFFF"/>
                </a:highlight>
                <a:latin typeface="Times New Roman"/>
                <a:ea typeface="Open Sans"/>
                <a:cs typeface="Times New Roman"/>
              </a:rPr>
              <a:t>. July 1 2025. doi:10.1016/j.mcna.2025.01.008</a:t>
            </a:r>
            <a:endParaRPr lang="en-US" sz="1200" dirty="0">
              <a:solidFill>
                <a:srgbClr val="000000"/>
              </a:solidFill>
              <a:latin typeface="Times New Roman"/>
              <a:ea typeface="Open Sans"/>
              <a:cs typeface="Times New Roman"/>
            </a:endParaRPr>
          </a:p>
          <a:p>
            <a:pPr marL="228600" indent="-228600">
              <a:lnSpc>
                <a:spcPct val="110000"/>
              </a:lnSpc>
              <a:buAutoNum type="arabicPeriod"/>
            </a:pPr>
            <a:r>
              <a:rPr lang="en-US" sz="1200" dirty="0" err="1">
                <a:highlight>
                  <a:srgbClr val="FFFFFF"/>
                </a:highlight>
                <a:latin typeface="Times New Roman"/>
                <a:ea typeface="Open Sans"/>
                <a:cs typeface="Times New Roman"/>
              </a:rPr>
              <a:t>Maglic</a:t>
            </a:r>
            <a:r>
              <a:rPr lang="en-US" sz="1200" dirty="0">
                <a:highlight>
                  <a:srgbClr val="FFFFFF"/>
                </a:highlight>
                <a:latin typeface="Times New Roman"/>
                <a:ea typeface="Open Sans"/>
                <a:cs typeface="Times New Roman"/>
              </a:rPr>
              <a:t> D, Mandic-Markovic V, </a:t>
            </a:r>
            <a:r>
              <a:rPr lang="en-US" sz="1200" dirty="0" err="1">
                <a:highlight>
                  <a:srgbClr val="FFFFFF"/>
                </a:highlight>
                <a:latin typeface="Times New Roman"/>
                <a:ea typeface="Open Sans"/>
                <a:cs typeface="Times New Roman"/>
              </a:rPr>
              <a:t>Mikovic</a:t>
            </a:r>
            <a:r>
              <a:rPr lang="en-US" sz="1200" dirty="0">
                <a:highlight>
                  <a:srgbClr val="FFFFFF"/>
                </a:highlight>
                <a:latin typeface="Times New Roman"/>
                <a:ea typeface="Open Sans"/>
                <a:cs typeface="Times New Roman"/>
              </a:rPr>
              <a:t> Z, </a:t>
            </a:r>
            <a:r>
              <a:rPr lang="en-US" sz="1200" dirty="0" err="1">
                <a:highlight>
                  <a:srgbClr val="FFFFFF"/>
                </a:highlight>
                <a:latin typeface="Times New Roman"/>
                <a:ea typeface="Open Sans"/>
                <a:cs typeface="Times New Roman"/>
              </a:rPr>
              <a:t>Maglic</a:t>
            </a:r>
            <a:r>
              <a:rPr lang="en-US" sz="1200" dirty="0">
                <a:highlight>
                  <a:srgbClr val="FFFFFF"/>
                </a:highlight>
                <a:latin typeface="Times New Roman"/>
                <a:ea typeface="Open Sans"/>
                <a:cs typeface="Times New Roman"/>
              </a:rPr>
              <a:t> R, Anicic R, Mandic M. Impact of Inherited Thrombophilia on Pregnancy Complications and the Role of Low-Molecular-</a:t>
            </a:r>
            <a:r>
              <a:rPr lang="en-US" sz="1200" dirty="0" err="1">
                <a:highlight>
                  <a:srgbClr val="FFFFFF"/>
                </a:highlight>
                <a:latin typeface="Times New Roman"/>
                <a:ea typeface="Open Sans"/>
                <a:cs typeface="Times New Roman"/>
              </a:rPr>
              <a:t>WeightHeparin</a:t>
            </a:r>
            <a:r>
              <a:rPr lang="en-US" sz="1200" dirty="0">
                <a:highlight>
                  <a:srgbClr val="FFFFFF"/>
                </a:highlight>
                <a:latin typeface="Times New Roman"/>
                <a:ea typeface="Open Sans"/>
                <a:cs typeface="Times New Roman"/>
              </a:rPr>
              <a:t> Therapy: A Case-Control Study. </a:t>
            </a:r>
            <a:r>
              <a:rPr lang="en-US" sz="1200" i="1" dirty="0">
                <a:highlight>
                  <a:srgbClr val="FFFFFF"/>
                </a:highlight>
                <a:latin typeface="Times New Roman"/>
                <a:ea typeface="Open Sans"/>
                <a:cs typeface="Times New Roman"/>
              </a:rPr>
              <a:t>Medicina</a:t>
            </a:r>
            <a:r>
              <a:rPr lang="en-US" sz="1200" dirty="0">
                <a:highlight>
                  <a:srgbClr val="FFFFFF"/>
                </a:highlight>
                <a:latin typeface="Times New Roman"/>
                <a:ea typeface="Open Sans"/>
                <a:cs typeface="Times New Roman"/>
              </a:rPr>
              <a:t>. June 24 2025. </a:t>
            </a:r>
            <a:r>
              <a:rPr lang="en-US" sz="1200" dirty="0" err="1">
                <a:highlight>
                  <a:srgbClr val="FFFFFF"/>
                </a:highlight>
                <a:latin typeface="Times New Roman"/>
                <a:ea typeface="Open Sans"/>
                <a:cs typeface="Times New Roman"/>
              </a:rPr>
              <a:t>doi</a:t>
            </a:r>
            <a:r>
              <a:rPr lang="en-US" sz="1200" dirty="0">
                <a:highlight>
                  <a:srgbClr val="FFFFFF"/>
                </a:highlight>
                <a:latin typeface="Times New Roman"/>
                <a:ea typeface="Open Sans"/>
                <a:cs typeface="Times New Roman"/>
              </a:rPr>
              <a:t>: 10.3390/medicina61071131</a:t>
            </a:r>
            <a:endParaRPr lang="en-US" dirty="0">
              <a:ea typeface="Open Sans"/>
            </a:endParaRPr>
          </a:p>
        </p:txBody>
      </p:sp>
    </p:spTree>
    <p:extLst>
      <p:ext uri="{BB962C8B-B14F-4D97-AF65-F5344CB8AC3E}">
        <p14:creationId xmlns:p14="http://schemas.microsoft.com/office/powerpoint/2010/main" val="334358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83A3C-D1BA-847B-8AEF-5F90D0C2C23F}"/>
              </a:ext>
            </a:extLst>
          </p:cNvPr>
          <p:cNvSpPr>
            <a:spLocks noGrp="1"/>
          </p:cNvSpPr>
          <p:nvPr>
            <p:ph type="title"/>
          </p:nvPr>
        </p:nvSpPr>
        <p:spPr/>
        <p:txBody>
          <a:bodyPr/>
          <a:lstStyle/>
          <a:p>
            <a:r>
              <a:rPr lang="en-US" dirty="0">
                <a:latin typeface="Barlow Condensed Light"/>
                <a:ea typeface="Open Sans"/>
                <a:cs typeface="Open Sans"/>
              </a:rPr>
              <a:t>Questions?</a:t>
            </a:r>
            <a:br>
              <a:rPr lang="en-US" dirty="0">
                <a:latin typeface="Barlow Condensed Light"/>
                <a:ea typeface="Open Sans"/>
                <a:cs typeface="Open Sans"/>
              </a:rPr>
            </a:br>
            <a:br>
              <a:rPr lang="en-US" dirty="0"/>
            </a:br>
            <a:r>
              <a:rPr lang="en-US" sz="3600" dirty="0">
                <a:latin typeface="Barlow Condensed Light"/>
                <a:ea typeface="Open Sans"/>
                <a:cs typeface="Open Sans"/>
              </a:rPr>
              <a:t>Thanks for listening!</a:t>
            </a:r>
            <a:br>
              <a:rPr lang="en-US" sz="3200" dirty="0">
                <a:latin typeface="Barlow Condensed Light"/>
                <a:ea typeface="Open Sans"/>
                <a:cs typeface="Open Sans"/>
              </a:rPr>
            </a:br>
            <a:r>
              <a:rPr lang="en-US" sz="2800" dirty="0">
                <a:latin typeface="Barlow Condensed Light"/>
                <a:ea typeface="Open Sans"/>
                <a:cs typeface="Open Sans"/>
              </a:rPr>
              <a:t>Madison </a:t>
            </a:r>
            <a:r>
              <a:rPr lang="en-US" sz="2800" err="1">
                <a:latin typeface="Barlow Condensed Light"/>
                <a:ea typeface="Open Sans"/>
                <a:cs typeface="Open Sans"/>
              </a:rPr>
              <a:t>Taborek</a:t>
            </a:r>
            <a:r>
              <a:rPr lang="en-US" sz="2800" dirty="0">
                <a:latin typeface="Barlow Condensed Light"/>
                <a:ea typeface="Open Sans"/>
                <a:cs typeface="Open Sans"/>
              </a:rPr>
              <a:t>, PA-S2</a:t>
            </a:r>
            <a:br>
              <a:rPr lang="en-US" dirty="0"/>
            </a:br>
            <a:endParaRPr lang="en-US"/>
          </a:p>
        </p:txBody>
      </p:sp>
    </p:spTree>
    <p:extLst>
      <p:ext uri="{BB962C8B-B14F-4D97-AF65-F5344CB8AC3E}">
        <p14:creationId xmlns:p14="http://schemas.microsoft.com/office/powerpoint/2010/main" val="258939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with long brown hair smiling&#10;&#10;AI-generated content may be incorrect.">
            <a:extLst>
              <a:ext uri="{FF2B5EF4-FFF2-40B4-BE49-F238E27FC236}">
                <a16:creationId xmlns:a16="http://schemas.microsoft.com/office/drawing/2014/main" id="{EC2675C2-1C72-1184-DB73-466EEC82B749}"/>
              </a:ext>
            </a:extLst>
          </p:cNvPr>
          <p:cNvPicPr>
            <a:picLocks noGrp="1" noChangeAspect="1"/>
          </p:cNvPicPr>
          <p:nvPr>
            <p:ph sz="half" idx="1"/>
          </p:nvPr>
        </p:nvPicPr>
        <p:blipFill>
          <a:blip r:embed="rId3"/>
          <a:stretch>
            <a:fillRect/>
          </a:stretch>
        </p:blipFill>
        <p:spPr>
          <a:xfrm>
            <a:off x="7883707" y="1398335"/>
            <a:ext cx="3267426" cy="4073600"/>
          </a:xfrm>
          <a:prstGeom prst="rect">
            <a:avLst/>
          </a:prstGeom>
        </p:spPr>
      </p:pic>
      <p:sp>
        <p:nvSpPr>
          <p:cNvPr id="4" name="Title 3">
            <a:extLst>
              <a:ext uri="{FF2B5EF4-FFF2-40B4-BE49-F238E27FC236}">
                <a16:creationId xmlns:a16="http://schemas.microsoft.com/office/drawing/2014/main" id="{644B29B9-5BED-8B89-44F9-943DD69E5A52}"/>
              </a:ext>
            </a:extLst>
          </p:cNvPr>
          <p:cNvSpPr>
            <a:spLocks noGrp="1"/>
          </p:cNvSpPr>
          <p:nvPr>
            <p:ph type="title"/>
          </p:nvPr>
        </p:nvSpPr>
        <p:spPr>
          <a:xfrm>
            <a:off x="839788" y="365126"/>
            <a:ext cx="10515600" cy="1028246"/>
          </a:xfrm>
        </p:spPr>
        <p:txBody>
          <a:bodyPr anchor="ctr">
            <a:normAutofit/>
          </a:bodyPr>
          <a:lstStyle/>
          <a:p>
            <a:r>
              <a:rPr lang="en-US"/>
              <a:t>About Me</a:t>
            </a:r>
          </a:p>
        </p:txBody>
      </p:sp>
      <p:sp>
        <p:nvSpPr>
          <p:cNvPr id="7" name="Content Placeholder 6">
            <a:extLst>
              <a:ext uri="{FF2B5EF4-FFF2-40B4-BE49-F238E27FC236}">
                <a16:creationId xmlns:a16="http://schemas.microsoft.com/office/drawing/2014/main" id="{B85C963B-A30B-BB47-D730-A91D45956D77}"/>
              </a:ext>
            </a:extLst>
          </p:cNvPr>
          <p:cNvSpPr>
            <a:spLocks noGrp="1"/>
          </p:cNvSpPr>
          <p:nvPr>
            <p:ph sz="half" idx="2"/>
          </p:nvPr>
        </p:nvSpPr>
        <p:spPr>
          <a:xfrm>
            <a:off x="838202" y="1690316"/>
            <a:ext cx="5790328" cy="4059357"/>
          </a:xfrm>
        </p:spPr>
        <p:txBody>
          <a:bodyPr vert="horz" lIns="0" tIns="45720" rIns="0" bIns="45720" rtlCol="0" anchor="t">
            <a:normAutofit fontScale="92500" lnSpcReduction="10000"/>
          </a:bodyPr>
          <a:lstStyle/>
          <a:p>
            <a:pPr marL="342900" indent="-342900">
              <a:buChar char="•"/>
            </a:pPr>
            <a:r>
              <a:rPr lang="en-US" dirty="0">
                <a:latin typeface="Arial"/>
                <a:ea typeface="Open Sans"/>
                <a:cs typeface="Arial"/>
              </a:rPr>
              <a:t>From Kildeer, IL</a:t>
            </a:r>
            <a:endParaRPr lang="en-US" dirty="0"/>
          </a:p>
          <a:p>
            <a:pPr marL="342900" indent="-342900">
              <a:buChar char="•"/>
            </a:pPr>
            <a:r>
              <a:rPr lang="en-US" dirty="0">
                <a:latin typeface="Arial"/>
                <a:ea typeface="Open Sans"/>
                <a:cs typeface="Arial"/>
              </a:rPr>
              <a:t>Currently live in Ankeny, IA</a:t>
            </a:r>
            <a:endParaRPr lang="en-US" dirty="0"/>
          </a:p>
          <a:p>
            <a:pPr marL="342900" indent="-342900">
              <a:buChar char="•"/>
            </a:pPr>
            <a:r>
              <a:rPr lang="en-US" dirty="0">
                <a:latin typeface="Arial"/>
                <a:ea typeface="Open Sans"/>
                <a:cs typeface="Arial"/>
              </a:rPr>
              <a:t>Studied Human Physiology at the University of Iowa</a:t>
            </a:r>
          </a:p>
          <a:p>
            <a:pPr marL="342900" indent="-342900">
              <a:buChar char="•"/>
            </a:pPr>
            <a:r>
              <a:rPr lang="en-US">
                <a:latin typeface="Arial"/>
                <a:ea typeface="Open Sans"/>
                <a:cs typeface="Arial"/>
              </a:rPr>
              <a:t>DMU PA Program 2024-2026</a:t>
            </a:r>
          </a:p>
          <a:p>
            <a:pPr marL="342900" indent="-342900">
              <a:buChar char="•"/>
            </a:pPr>
            <a:r>
              <a:rPr lang="en-US">
                <a:latin typeface="Arial"/>
                <a:ea typeface="Open Sans"/>
                <a:cs typeface="Arial"/>
              </a:rPr>
              <a:t>Post-graduation plans: orthopedic</a:t>
            </a:r>
            <a:r>
              <a:rPr lang="en-US" dirty="0">
                <a:latin typeface="Arial"/>
                <a:ea typeface="Open Sans"/>
                <a:cs typeface="Arial"/>
              </a:rPr>
              <a:t> surgery</a:t>
            </a:r>
          </a:p>
          <a:p>
            <a:pPr marL="342900" indent="-342900">
              <a:buChar char="•"/>
            </a:pPr>
            <a:r>
              <a:rPr lang="en-US">
                <a:latin typeface="Arial"/>
                <a:ea typeface="Open Sans"/>
                <a:cs typeface="Arial"/>
              </a:rPr>
              <a:t>Interest in Factor V Leiden</a:t>
            </a:r>
            <a:endParaRPr lang="en-US"/>
          </a:p>
          <a:p>
            <a:pPr marL="342900" indent="-342900">
              <a:buChar char="•"/>
            </a:pPr>
            <a:endParaRPr lang="en-US"/>
          </a:p>
        </p:txBody>
      </p:sp>
    </p:spTree>
    <p:extLst>
      <p:ext uri="{BB962C8B-B14F-4D97-AF65-F5344CB8AC3E}">
        <p14:creationId xmlns:p14="http://schemas.microsoft.com/office/powerpoint/2010/main" val="207082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F307-E806-9681-8562-9DDF1B7C8208}"/>
              </a:ext>
            </a:extLst>
          </p:cNvPr>
          <p:cNvSpPr>
            <a:spLocks noGrp="1"/>
          </p:cNvSpPr>
          <p:nvPr>
            <p:ph type="ctrTitle"/>
          </p:nvPr>
        </p:nvSpPr>
        <p:spPr>
          <a:xfrm>
            <a:off x="1195039" y="305499"/>
            <a:ext cx="9801921" cy="747138"/>
          </a:xfrm>
        </p:spPr>
        <p:txBody>
          <a:bodyPr/>
          <a:lstStyle/>
          <a:p>
            <a:pPr algn="ctr"/>
            <a:r>
              <a:rPr lang="en-US"/>
              <a:t>Learning Objectives</a:t>
            </a:r>
          </a:p>
        </p:txBody>
      </p:sp>
      <p:sp>
        <p:nvSpPr>
          <p:cNvPr id="3" name="Content Placeholder 2">
            <a:extLst>
              <a:ext uri="{FF2B5EF4-FFF2-40B4-BE49-F238E27FC236}">
                <a16:creationId xmlns:a16="http://schemas.microsoft.com/office/drawing/2014/main" id="{0F18CBC4-1111-42C3-E011-6160C1F62B5A}"/>
              </a:ext>
            </a:extLst>
          </p:cNvPr>
          <p:cNvSpPr>
            <a:spLocks noGrp="1"/>
          </p:cNvSpPr>
          <p:nvPr>
            <p:ph sz="half" idx="13"/>
          </p:nvPr>
        </p:nvSpPr>
        <p:spPr>
          <a:xfrm>
            <a:off x="838199" y="1601315"/>
            <a:ext cx="10515600" cy="4351338"/>
          </a:xfrm>
        </p:spPr>
        <p:txBody>
          <a:bodyPr vert="horz" lIns="0" tIns="45720" rIns="0" bIns="45720" rtlCol="0" anchor="t">
            <a:normAutofit fontScale="92500" lnSpcReduction="20000"/>
          </a:bodyPr>
          <a:lstStyle/>
          <a:p>
            <a:pPr marL="457200" indent="-457200">
              <a:lnSpc>
                <a:spcPct val="150000"/>
              </a:lnSpc>
              <a:spcBef>
                <a:spcPts val="0"/>
              </a:spcBef>
              <a:buSzPct val="100000"/>
              <a:buAutoNum type="arabicPeriod"/>
              <a:defRPr sz="2100">
                <a:solidFill>
                  <a:srgbClr val="000000"/>
                </a:solidFill>
              </a:defRPr>
            </a:pPr>
            <a:r>
              <a:rPr lang="en-US" sz="2200"/>
              <a:t>Discuss the prevalence and pathogenesis of the inherited thrombophilia Factor V Leiden.</a:t>
            </a:r>
          </a:p>
          <a:p>
            <a:pPr marL="457200" indent="-457200">
              <a:lnSpc>
                <a:spcPct val="150000"/>
              </a:lnSpc>
              <a:spcBef>
                <a:spcPts val="0"/>
              </a:spcBef>
              <a:buSzPct val="100000"/>
              <a:buAutoNum type="arabicPeriod"/>
              <a:defRPr sz="2100">
                <a:solidFill>
                  <a:srgbClr val="000000"/>
                </a:solidFill>
              </a:defRPr>
            </a:pPr>
            <a:r>
              <a:rPr lang="en-US" sz="2200" dirty="0">
                <a:latin typeface="Arial"/>
                <a:ea typeface="Open Sans"/>
                <a:cs typeface="Arial"/>
              </a:rPr>
              <a:t>Identify lifetime risk of venous thromboembolism for heterozygotes and homozygotes. </a:t>
            </a:r>
          </a:p>
          <a:p>
            <a:pPr marL="457200" indent="-457200">
              <a:lnSpc>
                <a:spcPct val="150000"/>
              </a:lnSpc>
              <a:spcBef>
                <a:spcPts val="0"/>
              </a:spcBef>
              <a:buSzPct val="100000"/>
              <a:buAutoNum type="arabicPeriod"/>
              <a:defRPr sz="2100">
                <a:solidFill>
                  <a:srgbClr val="000000"/>
                </a:solidFill>
              </a:defRPr>
            </a:pPr>
            <a:r>
              <a:rPr lang="en-US" sz="2200">
                <a:latin typeface="Arial"/>
                <a:ea typeface="Open Sans"/>
                <a:cs typeface="Arial"/>
              </a:rPr>
              <a:t>Summarize recent recommendations on the clinical utility of screening asymptomatic individuals, paying specific attention to universal screening, minors, pregnant women, and individuals considering combined oral contraceptive use or hormone replacement therapy.</a:t>
            </a:r>
          </a:p>
          <a:p>
            <a:pPr marL="457200" indent="-457200">
              <a:lnSpc>
                <a:spcPct val="150000"/>
              </a:lnSpc>
              <a:spcBef>
                <a:spcPts val="0"/>
              </a:spcBef>
              <a:buSzPct val="100000"/>
              <a:buAutoNum type="arabicPeriod"/>
              <a:defRPr sz="2100">
                <a:solidFill>
                  <a:srgbClr val="000000"/>
                </a:solidFill>
              </a:defRPr>
            </a:pPr>
            <a:r>
              <a:rPr lang="en-US" sz="2200"/>
              <a:t>Analyze recent data on the role of thrombophilia screening in primary thromboprophylaxis. </a:t>
            </a:r>
          </a:p>
          <a:p>
            <a:pPr marL="457200" indent="-457200">
              <a:lnSpc>
                <a:spcPct val="150000"/>
              </a:lnSpc>
              <a:spcBef>
                <a:spcPts val="0"/>
              </a:spcBef>
              <a:buSzPct val="100000"/>
              <a:buAutoNum type="arabicPeriod"/>
              <a:defRPr sz="2100">
                <a:solidFill>
                  <a:srgbClr val="000000"/>
                </a:solidFill>
              </a:defRPr>
            </a:pPr>
            <a:r>
              <a:rPr lang="en-US" sz="2200">
                <a:latin typeface="Arial"/>
                <a:ea typeface="Open Sans"/>
                <a:cs typeface="Arial"/>
              </a:rPr>
              <a:t>Explain why over-screening for Factor V Leiden can be harmful to patients.</a:t>
            </a:r>
            <a:endParaRPr lang="en-US" sz="2200"/>
          </a:p>
          <a:p>
            <a:pPr marL="457200" indent="-457200">
              <a:lnSpc>
                <a:spcPct val="150000"/>
              </a:lnSpc>
              <a:spcBef>
                <a:spcPts val="0"/>
              </a:spcBef>
              <a:buSzPct val="100000"/>
              <a:buAutoNum type="arabicPeriod"/>
              <a:defRPr sz="2100">
                <a:solidFill>
                  <a:srgbClr val="000000"/>
                </a:solidFill>
              </a:defRPr>
            </a:pPr>
            <a:r>
              <a:rPr lang="en-US" sz="2200"/>
              <a:t>Explain how targeted screening could be improved in clinical practice.</a:t>
            </a:r>
          </a:p>
          <a:p>
            <a:endParaRPr lang="en-US"/>
          </a:p>
        </p:txBody>
      </p:sp>
    </p:spTree>
    <p:extLst>
      <p:ext uri="{BB962C8B-B14F-4D97-AF65-F5344CB8AC3E}">
        <p14:creationId xmlns:p14="http://schemas.microsoft.com/office/powerpoint/2010/main" val="85741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7CEF-AA40-E819-6217-2AA79A40AF41}"/>
              </a:ext>
            </a:extLst>
          </p:cNvPr>
          <p:cNvSpPr>
            <a:spLocks noGrp="1"/>
          </p:cNvSpPr>
          <p:nvPr>
            <p:ph type="ctrTitle"/>
          </p:nvPr>
        </p:nvSpPr>
        <p:spPr>
          <a:xfrm>
            <a:off x="1199919" y="247340"/>
            <a:ext cx="9801921" cy="747138"/>
          </a:xfrm>
        </p:spPr>
        <p:txBody>
          <a:bodyPr/>
          <a:lstStyle/>
          <a:p>
            <a:pPr algn="ctr"/>
            <a:r>
              <a:rPr lang="en-US">
                <a:latin typeface="Barlow Condensed Light"/>
              </a:rPr>
              <a:t>What is Factor V Leiden?</a:t>
            </a:r>
            <a:endParaRPr lang="en-US"/>
          </a:p>
        </p:txBody>
      </p:sp>
      <p:sp>
        <p:nvSpPr>
          <p:cNvPr id="3" name="Content Placeholder 2">
            <a:extLst>
              <a:ext uri="{FF2B5EF4-FFF2-40B4-BE49-F238E27FC236}">
                <a16:creationId xmlns:a16="http://schemas.microsoft.com/office/drawing/2014/main" id="{01B25BAC-6E7C-872E-7D50-571A243185F0}"/>
              </a:ext>
            </a:extLst>
          </p:cNvPr>
          <p:cNvSpPr>
            <a:spLocks noGrp="1"/>
          </p:cNvSpPr>
          <p:nvPr>
            <p:ph sz="half" idx="13"/>
          </p:nvPr>
        </p:nvSpPr>
        <p:spPr>
          <a:xfrm>
            <a:off x="838200" y="1626553"/>
            <a:ext cx="10515600" cy="4437602"/>
          </a:xfrm>
        </p:spPr>
        <p:txBody>
          <a:bodyPr vert="horz" lIns="0" tIns="45720" rIns="0" bIns="45720" rtlCol="0" anchor="t">
            <a:normAutofit/>
          </a:bodyPr>
          <a:lstStyle/>
          <a:p>
            <a:pPr marL="342900" indent="-342900">
              <a:buChar char="•"/>
            </a:pPr>
            <a:r>
              <a:rPr lang="en-US">
                <a:latin typeface="Arial"/>
                <a:ea typeface="Open Sans"/>
                <a:cs typeface="Arial"/>
              </a:rPr>
              <a:t>Most common inherited thrombophilia recognized today</a:t>
            </a:r>
          </a:p>
          <a:p>
            <a:pPr marL="800100" lvl="1" indent="-342900">
              <a:buFont typeface="Courier New" panose="020B0604020202020204" pitchFamily="34" charset="0"/>
              <a:buChar char="o"/>
            </a:pPr>
            <a:r>
              <a:rPr lang="en-US">
                <a:solidFill>
                  <a:srgbClr val="562D80"/>
                </a:solidFill>
                <a:latin typeface="Arial"/>
                <a:ea typeface="Open Sans"/>
                <a:cs typeface="Arial"/>
              </a:rPr>
              <a:t>Heterozygous carrier prevalence of 3-7% in the U.S. and Europe</a:t>
            </a:r>
            <a:r>
              <a:rPr lang="en-US" baseline="30000">
                <a:solidFill>
                  <a:srgbClr val="562D80"/>
                </a:solidFill>
                <a:latin typeface="Arial"/>
                <a:ea typeface="Open Sans"/>
                <a:cs typeface="Arial"/>
              </a:rPr>
              <a:t>1</a:t>
            </a:r>
            <a:endParaRPr lang="en-US" sz="2000" baseline="30000" dirty="0">
              <a:solidFill>
                <a:srgbClr val="562D80"/>
              </a:solidFill>
              <a:latin typeface="Arial"/>
              <a:ea typeface="Open Sans"/>
              <a:cs typeface="Arial"/>
            </a:endParaRPr>
          </a:p>
          <a:p>
            <a:pPr marL="800100" lvl="1" indent="-342900">
              <a:buFont typeface="Courier New" panose="020B0604020202020204" pitchFamily="34" charset="0"/>
              <a:buChar char="o"/>
            </a:pPr>
            <a:r>
              <a:rPr lang="en-US" dirty="0">
                <a:solidFill>
                  <a:srgbClr val="562D80"/>
                </a:solidFill>
                <a:latin typeface="Arial"/>
                <a:ea typeface="Open Sans"/>
                <a:cs typeface="Arial"/>
              </a:rPr>
              <a:t>Autosomal dominant inheritance pattern</a:t>
            </a:r>
            <a:r>
              <a:rPr lang="en-US" baseline="30000" dirty="0">
                <a:solidFill>
                  <a:srgbClr val="562D80"/>
                </a:solidFill>
                <a:latin typeface="Arial"/>
                <a:ea typeface="Open Sans"/>
                <a:cs typeface="Arial"/>
              </a:rPr>
              <a:t>2</a:t>
            </a:r>
          </a:p>
          <a:p>
            <a:pPr marL="342900" indent="-342900">
              <a:buFont typeface="Arial" panose="020B0604020202020204" pitchFamily="34" charset="0"/>
              <a:buChar char="•"/>
            </a:pPr>
            <a:r>
              <a:rPr lang="en-US">
                <a:latin typeface="Arial"/>
                <a:ea typeface="Open Sans"/>
                <a:cs typeface="Arial"/>
              </a:rPr>
              <a:t>Pathogenesis: variant in F5 gene on molecular genetic testing</a:t>
            </a:r>
            <a:endParaRPr lang="en-US" baseline="30000">
              <a:latin typeface="Arial"/>
              <a:ea typeface="Open Sans"/>
              <a:cs typeface="Arial"/>
            </a:endParaRPr>
          </a:p>
          <a:p>
            <a:pPr marL="342900" indent="-342900">
              <a:buFont typeface="Arial" panose="020B0604020202020204" pitchFamily="34" charset="0"/>
              <a:buChar char="•"/>
            </a:pPr>
            <a:r>
              <a:rPr lang="en-US" dirty="0">
                <a:latin typeface="Arial"/>
                <a:ea typeface="Open Sans"/>
                <a:cs typeface="Arial"/>
              </a:rPr>
              <a:t>Accounts for 90-95% of cases of activated protein C resistance (APCR)</a:t>
            </a:r>
            <a:r>
              <a:rPr lang="en-US" baseline="30000" dirty="0">
                <a:latin typeface="Arial"/>
                <a:ea typeface="Open Sans"/>
                <a:cs typeface="Arial"/>
              </a:rPr>
              <a:t>3</a:t>
            </a:r>
          </a:p>
          <a:p>
            <a:pPr marL="800100" lvl="1" indent="-342900">
              <a:buFont typeface="Courier New" panose="020B0604020202020204" pitchFamily="34" charset="0"/>
              <a:buChar char="o"/>
            </a:pPr>
            <a:r>
              <a:rPr lang="en-US" dirty="0">
                <a:solidFill>
                  <a:srgbClr val="562D80"/>
                </a:solidFill>
                <a:latin typeface="Arial"/>
                <a:ea typeface="Open Sans"/>
                <a:cs typeface="Arial"/>
              </a:rPr>
              <a:t>Detected via clotting-based phenotypic assay</a:t>
            </a:r>
            <a:r>
              <a:rPr lang="en-US" baseline="30000" dirty="0">
                <a:solidFill>
                  <a:srgbClr val="562D80"/>
                </a:solidFill>
                <a:latin typeface="Arial"/>
                <a:ea typeface="Open Sans"/>
                <a:cs typeface="Arial"/>
              </a:rPr>
              <a:t>4</a:t>
            </a:r>
          </a:p>
          <a:p>
            <a:pPr marL="342900" indent="-342900">
              <a:buFont typeface="Arial" panose="020B0604020202020204" pitchFamily="34" charset="0"/>
              <a:buChar char="•"/>
            </a:pPr>
            <a:r>
              <a:rPr lang="en-US" dirty="0">
                <a:latin typeface="Arial"/>
                <a:ea typeface="Open Sans"/>
                <a:cs typeface="Arial"/>
              </a:rPr>
              <a:t>Primary clinical manifestation is venous thromboembolism (VTE)</a:t>
            </a:r>
            <a:endParaRPr lang="en-US" baseline="30000" dirty="0">
              <a:latin typeface="Arial"/>
              <a:ea typeface="Open Sans"/>
              <a:cs typeface="Arial"/>
            </a:endParaRPr>
          </a:p>
          <a:p>
            <a:pPr marL="800100" lvl="1" indent="-342900">
              <a:buFont typeface="Courier New" panose="020B0604020202020204" pitchFamily="34" charset="0"/>
              <a:buChar char="o"/>
            </a:pPr>
            <a:r>
              <a:rPr lang="en-US">
                <a:solidFill>
                  <a:srgbClr val="562D80"/>
                </a:solidFill>
                <a:latin typeface="Arial"/>
                <a:ea typeface="Open Sans"/>
                <a:cs typeface="Arial"/>
              </a:rPr>
              <a:t>Deep venous thrombosis (DVT) and pulmonary embolism (PE)</a:t>
            </a:r>
          </a:p>
          <a:p>
            <a:pPr marL="342900" indent="-342900">
              <a:buFont typeface="Arial" panose="020B0604020202020204" pitchFamily="34" charset="0"/>
              <a:buChar char="•"/>
            </a:pPr>
            <a:endParaRPr lang="en-US">
              <a:solidFill>
                <a:srgbClr val="562D80"/>
              </a:solidFill>
              <a:latin typeface="Arial"/>
              <a:ea typeface="Open Sans"/>
              <a:cs typeface="Arial"/>
            </a:endParaRPr>
          </a:p>
        </p:txBody>
      </p:sp>
    </p:spTree>
    <p:extLst>
      <p:ext uri="{BB962C8B-B14F-4D97-AF65-F5344CB8AC3E}">
        <p14:creationId xmlns:p14="http://schemas.microsoft.com/office/powerpoint/2010/main" val="311794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6C61-2FE6-7346-F3B4-18786834D350}"/>
              </a:ext>
            </a:extLst>
          </p:cNvPr>
          <p:cNvSpPr>
            <a:spLocks noGrp="1"/>
          </p:cNvSpPr>
          <p:nvPr>
            <p:ph type="ctrTitle"/>
          </p:nvPr>
        </p:nvSpPr>
        <p:spPr>
          <a:xfrm>
            <a:off x="1200479" y="247340"/>
            <a:ext cx="9801921" cy="747138"/>
          </a:xfrm>
        </p:spPr>
        <p:txBody>
          <a:bodyPr>
            <a:normAutofit/>
          </a:bodyPr>
          <a:lstStyle/>
          <a:p>
            <a:pPr algn="ctr"/>
            <a:r>
              <a:rPr lang="en-US">
                <a:latin typeface="Barlow Condensed Light"/>
              </a:rPr>
              <a:t>Factor V Leiden vs. Factor V Deficiency</a:t>
            </a:r>
            <a:endParaRPr lang="en-US" baseline="30000"/>
          </a:p>
        </p:txBody>
      </p:sp>
      <p:sp>
        <p:nvSpPr>
          <p:cNvPr id="3" name="Content Placeholder 2">
            <a:extLst>
              <a:ext uri="{FF2B5EF4-FFF2-40B4-BE49-F238E27FC236}">
                <a16:creationId xmlns:a16="http://schemas.microsoft.com/office/drawing/2014/main" id="{A32C0D5E-B5B5-412D-0547-99A910948083}"/>
              </a:ext>
            </a:extLst>
          </p:cNvPr>
          <p:cNvSpPr>
            <a:spLocks noGrp="1"/>
          </p:cNvSpPr>
          <p:nvPr>
            <p:ph sz="half" idx="1"/>
          </p:nvPr>
        </p:nvSpPr>
        <p:spPr>
          <a:xfrm>
            <a:off x="685800" y="1579531"/>
            <a:ext cx="5181600" cy="4351338"/>
          </a:xfrm>
        </p:spPr>
        <p:txBody>
          <a:bodyPr vert="horz" lIns="0" tIns="45720" rIns="0" bIns="45720" rtlCol="0" anchor="t">
            <a:normAutofit/>
          </a:bodyPr>
          <a:lstStyle/>
          <a:p>
            <a:r>
              <a:rPr lang="en-US" sz="2800" b="1" dirty="0">
                <a:latin typeface="Arial"/>
                <a:ea typeface="Open Sans"/>
                <a:cs typeface="Arial"/>
              </a:rPr>
              <a:t>Factor V Leiden:</a:t>
            </a:r>
            <a:endParaRPr lang="en-US" sz="2800" b="1" dirty="0"/>
          </a:p>
          <a:p>
            <a:pPr marL="342900" indent="-342900">
              <a:buChar char="•"/>
            </a:pPr>
            <a:r>
              <a:rPr lang="en-US" sz="2400" dirty="0">
                <a:latin typeface="Arial"/>
                <a:ea typeface="Open Sans"/>
                <a:cs typeface="Arial"/>
              </a:rPr>
              <a:t>Common</a:t>
            </a:r>
          </a:p>
          <a:p>
            <a:pPr marL="342900" indent="-342900">
              <a:buChar char="•"/>
            </a:pPr>
            <a:r>
              <a:rPr lang="en-US" sz="2400" dirty="0">
                <a:latin typeface="Arial"/>
                <a:ea typeface="Open Sans"/>
                <a:cs typeface="Arial"/>
              </a:rPr>
              <a:t>Autosomal dominant i</a:t>
            </a:r>
            <a:r>
              <a:rPr lang="en-US" sz="2400">
                <a:latin typeface="Arial"/>
                <a:ea typeface="Open Sans"/>
                <a:cs typeface="Arial"/>
              </a:rPr>
              <a:t>nheritance</a:t>
            </a:r>
            <a:endParaRPr lang="en-US" sz="2400" dirty="0">
              <a:latin typeface="Arial"/>
              <a:ea typeface="Open Sans"/>
              <a:cs typeface="Arial"/>
            </a:endParaRPr>
          </a:p>
          <a:p>
            <a:pPr marL="342900" indent="-342900">
              <a:buChar char="•"/>
            </a:pPr>
            <a:r>
              <a:rPr lang="en-US" sz="2400">
                <a:latin typeface="Arial"/>
                <a:ea typeface="Open Sans"/>
                <a:cs typeface="Arial"/>
              </a:rPr>
              <a:t>Thrombosis </a:t>
            </a:r>
            <a:endParaRPr lang="en-US" sz="2400" dirty="0">
              <a:latin typeface="Arial"/>
              <a:ea typeface="Open Sans"/>
              <a:cs typeface="Arial"/>
            </a:endParaRPr>
          </a:p>
          <a:p>
            <a:pPr marL="342900" indent="-342900">
              <a:buChar char="•"/>
            </a:pPr>
            <a:r>
              <a:rPr lang="en-US" sz="2400">
                <a:latin typeface="Arial"/>
                <a:ea typeface="Open Sans"/>
                <a:cs typeface="Arial"/>
              </a:rPr>
              <a:t>Symptomatic treatment including direct oral anticoagulants or warfarin</a:t>
            </a:r>
            <a:endParaRPr lang="en-US"/>
          </a:p>
        </p:txBody>
      </p:sp>
      <p:sp>
        <p:nvSpPr>
          <p:cNvPr id="4" name="Content Placeholder 3">
            <a:extLst>
              <a:ext uri="{FF2B5EF4-FFF2-40B4-BE49-F238E27FC236}">
                <a16:creationId xmlns:a16="http://schemas.microsoft.com/office/drawing/2014/main" id="{1CA2CA1B-C21A-9FC8-568C-F3E486A54D93}"/>
              </a:ext>
            </a:extLst>
          </p:cNvPr>
          <p:cNvSpPr>
            <a:spLocks noGrp="1"/>
          </p:cNvSpPr>
          <p:nvPr>
            <p:ph sz="half" idx="13"/>
          </p:nvPr>
        </p:nvSpPr>
        <p:spPr>
          <a:xfrm>
            <a:off x="6324600" y="1579531"/>
            <a:ext cx="5181600" cy="4351338"/>
          </a:xfrm>
        </p:spPr>
        <p:txBody>
          <a:bodyPr vert="horz" lIns="0" tIns="45720" rIns="0" bIns="45720" rtlCol="0" anchor="t">
            <a:normAutofit/>
          </a:bodyPr>
          <a:lstStyle/>
          <a:p>
            <a:r>
              <a:rPr lang="en-US" sz="2800" b="1" dirty="0">
                <a:latin typeface="Arial"/>
                <a:ea typeface="Open Sans"/>
                <a:cs typeface="Arial"/>
              </a:rPr>
              <a:t>Factor V Deficiency:</a:t>
            </a:r>
          </a:p>
          <a:p>
            <a:pPr marL="342900" indent="-342900">
              <a:buChar char="•"/>
            </a:pPr>
            <a:r>
              <a:rPr lang="en-US" sz="2400" dirty="0">
                <a:latin typeface="Arial"/>
                <a:ea typeface="Open Sans"/>
                <a:cs typeface="Arial"/>
              </a:rPr>
              <a:t>Rare </a:t>
            </a:r>
          </a:p>
          <a:p>
            <a:pPr marL="342900" indent="-342900">
              <a:buChar char="•"/>
            </a:pPr>
            <a:r>
              <a:rPr lang="en-US" sz="2400">
                <a:latin typeface="Arial"/>
                <a:ea typeface="Open Sans"/>
                <a:cs typeface="Arial"/>
              </a:rPr>
              <a:t>Autosomal recessive inheritance</a:t>
            </a:r>
            <a:endParaRPr lang="en-US" sz="2400" dirty="0">
              <a:latin typeface="Arial"/>
              <a:ea typeface="Open Sans"/>
              <a:cs typeface="Arial"/>
            </a:endParaRPr>
          </a:p>
          <a:p>
            <a:pPr marL="342900" indent="-342900">
              <a:buChar char="•"/>
            </a:pPr>
            <a:r>
              <a:rPr lang="en-US" sz="2400">
                <a:latin typeface="Arial"/>
                <a:ea typeface="Open Sans"/>
                <a:cs typeface="Arial"/>
              </a:rPr>
              <a:t>Excessive bleeding</a:t>
            </a:r>
            <a:endParaRPr lang="en-US" sz="2400" dirty="0">
              <a:latin typeface="Arial"/>
              <a:ea typeface="Open Sans"/>
              <a:cs typeface="Arial"/>
            </a:endParaRPr>
          </a:p>
          <a:p>
            <a:pPr marL="342900" indent="-342900">
              <a:buChar char="•"/>
            </a:pPr>
            <a:r>
              <a:rPr lang="en-US" sz="2400">
                <a:latin typeface="Arial"/>
                <a:ea typeface="Open Sans"/>
                <a:cs typeface="Arial"/>
              </a:rPr>
              <a:t>Treated with plasma products</a:t>
            </a:r>
            <a:endParaRPr lang="en-US" sz="2400" dirty="0">
              <a:latin typeface="Arial"/>
              <a:ea typeface="Open Sans"/>
              <a:cs typeface="Arial"/>
            </a:endParaRPr>
          </a:p>
          <a:p>
            <a:pPr marL="342900" indent="-342900">
              <a:buChar char="•"/>
            </a:pPr>
            <a:endParaRPr lang="en-US"/>
          </a:p>
        </p:txBody>
      </p:sp>
    </p:spTree>
    <p:extLst>
      <p:ext uri="{BB962C8B-B14F-4D97-AF65-F5344CB8AC3E}">
        <p14:creationId xmlns:p14="http://schemas.microsoft.com/office/powerpoint/2010/main" val="112304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7CF2-ECDF-BD10-1B63-28C79B76C733}"/>
              </a:ext>
            </a:extLst>
          </p:cNvPr>
          <p:cNvSpPr>
            <a:spLocks noGrp="1"/>
          </p:cNvSpPr>
          <p:nvPr>
            <p:ph type="ctrTitle"/>
          </p:nvPr>
        </p:nvSpPr>
        <p:spPr>
          <a:xfrm>
            <a:off x="1199919" y="247340"/>
            <a:ext cx="9801921" cy="747138"/>
          </a:xfrm>
        </p:spPr>
        <p:txBody>
          <a:bodyPr/>
          <a:lstStyle/>
          <a:p>
            <a:pPr algn="ctr"/>
            <a:r>
              <a:rPr lang="en-US">
                <a:latin typeface="Barlow Condensed Light"/>
              </a:rPr>
              <a:t>Risk of VTE in the Setting of Factor V Leiden</a:t>
            </a:r>
            <a:endParaRPr lang="en-US"/>
          </a:p>
        </p:txBody>
      </p:sp>
      <p:sp>
        <p:nvSpPr>
          <p:cNvPr id="3" name="Content Placeholder 2">
            <a:extLst>
              <a:ext uri="{FF2B5EF4-FFF2-40B4-BE49-F238E27FC236}">
                <a16:creationId xmlns:a16="http://schemas.microsoft.com/office/drawing/2014/main" id="{3A43D530-58AD-E4AC-5FF7-83989ADDA072}"/>
              </a:ext>
            </a:extLst>
          </p:cNvPr>
          <p:cNvSpPr>
            <a:spLocks noGrp="1"/>
          </p:cNvSpPr>
          <p:nvPr>
            <p:ph sz="half" idx="13"/>
          </p:nvPr>
        </p:nvSpPr>
        <p:spPr>
          <a:xfrm>
            <a:off x="831011" y="1711379"/>
            <a:ext cx="10534650" cy="4503738"/>
          </a:xfrm>
        </p:spPr>
        <p:txBody>
          <a:bodyPr vert="horz" lIns="0" tIns="45720" rIns="0" bIns="45720" rtlCol="0" anchor="t">
            <a:normAutofit/>
          </a:bodyPr>
          <a:lstStyle/>
          <a:p>
            <a:pPr marL="342900" indent="-342900">
              <a:buChar char="•"/>
            </a:pPr>
            <a:r>
              <a:rPr lang="en-US" sz="2800">
                <a:latin typeface="Arial"/>
                <a:ea typeface="Open Sans"/>
                <a:cs typeface="Arial"/>
              </a:rPr>
              <a:t>Incidence of VTE in general population</a:t>
            </a:r>
            <a:endParaRPr lang="en-US" sz="2800"/>
          </a:p>
          <a:p>
            <a:pPr marL="800100" lvl="1" indent="-342900">
              <a:buFont typeface="Courier New" panose="020B0604020202020204" pitchFamily="34" charset="0"/>
              <a:buChar char="o"/>
            </a:pPr>
            <a:r>
              <a:rPr lang="en-US" sz="2800">
                <a:solidFill>
                  <a:srgbClr val="562D80"/>
                </a:solidFill>
                <a:latin typeface="Arial"/>
                <a:ea typeface="Open Sans"/>
                <a:cs typeface="Arial"/>
              </a:rPr>
              <a:t>1-1.5 per 1000 people per year</a:t>
            </a:r>
            <a:r>
              <a:rPr lang="en-US" sz="2800" baseline="30000">
                <a:solidFill>
                  <a:srgbClr val="562D80"/>
                </a:solidFill>
                <a:latin typeface="Arial"/>
                <a:ea typeface="Open Sans"/>
                <a:cs typeface="Arial"/>
              </a:rPr>
              <a:t>3</a:t>
            </a:r>
            <a:endParaRPr lang="en-US" sz="2800" baseline="30000">
              <a:solidFill>
                <a:srgbClr val="562D80"/>
              </a:solidFill>
            </a:endParaRPr>
          </a:p>
          <a:p>
            <a:pPr marL="342900" indent="-342900">
              <a:buChar char="•"/>
            </a:pPr>
            <a:r>
              <a:rPr lang="en-US" sz="2800">
                <a:latin typeface="Arial"/>
                <a:ea typeface="Open Sans"/>
                <a:cs typeface="Arial"/>
              </a:rPr>
              <a:t>Relative risk of VTE in FVL</a:t>
            </a:r>
            <a:endParaRPr lang="en-US" sz="2800"/>
          </a:p>
          <a:p>
            <a:pPr marL="800100" lvl="1" indent="-342900">
              <a:buFont typeface="Courier New" panose="020B0604020202020204" pitchFamily="34" charset="0"/>
              <a:buChar char="o"/>
            </a:pPr>
            <a:r>
              <a:rPr lang="en-US" sz="2800">
                <a:solidFill>
                  <a:srgbClr val="562D80"/>
                </a:solidFill>
                <a:latin typeface="Arial"/>
                <a:ea typeface="Open Sans"/>
                <a:cs typeface="Arial"/>
              </a:rPr>
              <a:t>6-8-fold in heterozygotes</a:t>
            </a:r>
          </a:p>
          <a:p>
            <a:pPr marL="800100" lvl="1" indent="-342900">
              <a:buFont typeface="Courier New" panose="020B0604020202020204" pitchFamily="34" charset="0"/>
              <a:buChar char="o"/>
            </a:pPr>
            <a:r>
              <a:rPr lang="en-US" sz="2800">
                <a:solidFill>
                  <a:srgbClr val="562D80"/>
                </a:solidFill>
                <a:latin typeface="Arial"/>
                <a:ea typeface="Open Sans"/>
                <a:cs typeface="Arial"/>
              </a:rPr>
              <a:t>80-fold in homozygotes</a:t>
            </a:r>
            <a:endParaRPr lang="en-US" sz="2800">
              <a:solidFill>
                <a:srgbClr val="562D80"/>
              </a:solidFill>
            </a:endParaRPr>
          </a:p>
          <a:p>
            <a:pPr marL="342900" indent="-342900">
              <a:buFont typeface="Arial" panose="020B0604020202020204" pitchFamily="34" charset="0"/>
              <a:buChar char="•"/>
            </a:pPr>
            <a:r>
              <a:rPr lang="en-US" sz="2800">
                <a:latin typeface="Arial"/>
                <a:ea typeface="Open Sans"/>
                <a:cs typeface="Arial"/>
              </a:rPr>
              <a:t>Lifetime risk of VTE in FVL</a:t>
            </a:r>
            <a:endParaRPr lang="en-US" sz="2800">
              <a:solidFill>
                <a:srgbClr val="562D80"/>
              </a:solidFill>
              <a:latin typeface="Arial"/>
              <a:ea typeface="Open Sans"/>
              <a:cs typeface="Arial"/>
            </a:endParaRPr>
          </a:p>
          <a:p>
            <a:pPr marL="800100" lvl="1" indent="-342900">
              <a:buFont typeface="Courier New" panose="020B0604020202020204" pitchFamily="34" charset="0"/>
              <a:buChar char="o"/>
            </a:pPr>
            <a:r>
              <a:rPr lang="en-US" sz="2800">
                <a:solidFill>
                  <a:srgbClr val="562D80"/>
                </a:solidFill>
                <a:latin typeface="Arial"/>
                <a:ea typeface="Open Sans"/>
                <a:cs typeface="Arial"/>
              </a:rPr>
              <a:t>10% in heterozygotes</a:t>
            </a:r>
            <a:endParaRPr lang="en-US" sz="2800">
              <a:solidFill>
                <a:srgbClr val="562D80"/>
              </a:solidFill>
            </a:endParaRPr>
          </a:p>
          <a:p>
            <a:pPr marL="800100" lvl="1" indent="-342900">
              <a:buFont typeface="Courier New" panose="020B0604020202020204" pitchFamily="34" charset="0"/>
              <a:buChar char="o"/>
            </a:pPr>
            <a:r>
              <a:rPr lang="en-US" sz="2800">
                <a:solidFill>
                  <a:srgbClr val="562D80"/>
                </a:solidFill>
                <a:latin typeface="Arial"/>
                <a:ea typeface="Open Sans"/>
                <a:cs typeface="Arial"/>
              </a:rPr>
              <a:t>Close to 100% in homozygotes</a:t>
            </a:r>
            <a:endParaRPr lang="en-US" sz="2800">
              <a:solidFill>
                <a:srgbClr val="562D80"/>
              </a:solidFill>
            </a:endParaRPr>
          </a:p>
          <a:p>
            <a:pPr marL="342900" indent="-342900">
              <a:buFont typeface="Arial" panose="020B0604020202020204" pitchFamily="34" charset="0"/>
              <a:buChar char="•"/>
            </a:pPr>
            <a:endParaRPr lang="en-US" baseline="30000" dirty="0">
              <a:solidFill>
                <a:srgbClr val="562D80"/>
              </a:solidFill>
            </a:endParaRPr>
          </a:p>
          <a:p>
            <a:pPr marL="800100" lvl="1" indent="-342900">
              <a:buFont typeface="Courier New" panose="020B0604020202020204" pitchFamily="34" charset="0"/>
              <a:buChar char="o"/>
            </a:pPr>
            <a:endParaRPr lang="en-US">
              <a:solidFill>
                <a:srgbClr val="562D80"/>
              </a:solidFill>
            </a:endParaRPr>
          </a:p>
        </p:txBody>
      </p:sp>
    </p:spTree>
    <p:extLst>
      <p:ext uri="{BB962C8B-B14F-4D97-AF65-F5344CB8AC3E}">
        <p14:creationId xmlns:p14="http://schemas.microsoft.com/office/powerpoint/2010/main" val="265237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ADB1-C545-0696-107C-21D0D2D98B70}"/>
              </a:ext>
            </a:extLst>
          </p:cNvPr>
          <p:cNvSpPr>
            <a:spLocks noGrp="1"/>
          </p:cNvSpPr>
          <p:nvPr>
            <p:ph type="ctrTitle"/>
          </p:nvPr>
        </p:nvSpPr>
        <p:spPr>
          <a:xfrm>
            <a:off x="1108803" y="283283"/>
            <a:ext cx="9801921" cy="747138"/>
          </a:xfrm>
        </p:spPr>
        <p:txBody>
          <a:bodyPr/>
          <a:lstStyle/>
          <a:p>
            <a:pPr algn="ctr"/>
            <a:r>
              <a:rPr lang="en-US" dirty="0">
                <a:latin typeface="Barlow Condensed Light"/>
              </a:rPr>
              <a:t>Low-Risk vs. High-Risk </a:t>
            </a:r>
            <a:r>
              <a:rPr lang="en-US">
                <a:latin typeface="Barlow Condensed Light"/>
              </a:rPr>
              <a:t>Thrombophilia</a:t>
            </a:r>
            <a:endParaRPr lang="en-US" dirty="0" err="1"/>
          </a:p>
        </p:txBody>
      </p:sp>
      <p:sp>
        <p:nvSpPr>
          <p:cNvPr id="3" name="Content Placeholder 2">
            <a:extLst>
              <a:ext uri="{FF2B5EF4-FFF2-40B4-BE49-F238E27FC236}">
                <a16:creationId xmlns:a16="http://schemas.microsoft.com/office/drawing/2014/main" id="{15A1204B-02B2-11A1-2BBF-FD5FC116A109}"/>
              </a:ext>
            </a:extLst>
          </p:cNvPr>
          <p:cNvSpPr>
            <a:spLocks noGrp="1"/>
          </p:cNvSpPr>
          <p:nvPr>
            <p:ph sz="half" idx="1"/>
          </p:nvPr>
        </p:nvSpPr>
        <p:spPr>
          <a:xfrm>
            <a:off x="665672" y="1712817"/>
            <a:ext cx="5181600" cy="4351338"/>
          </a:xfrm>
        </p:spPr>
        <p:txBody>
          <a:bodyPr vert="horz" lIns="0" tIns="45720" rIns="0" bIns="45720" rtlCol="0" anchor="t">
            <a:normAutofit/>
          </a:bodyPr>
          <a:lstStyle/>
          <a:p>
            <a:r>
              <a:rPr lang="en-US" sz="2800" b="1" dirty="0">
                <a:latin typeface="Arial"/>
                <a:ea typeface="Open Sans"/>
                <a:cs typeface="Arial"/>
              </a:rPr>
              <a:t>Low-risk </a:t>
            </a:r>
            <a:r>
              <a:rPr lang="en-US" sz="2800" b="1">
                <a:latin typeface="Arial"/>
                <a:ea typeface="Open Sans"/>
                <a:cs typeface="Arial"/>
              </a:rPr>
              <a:t>thrombophilia:</a:t>
            </a:r>
            <a:endParaRPr lang="en-US" sz="2800" b="1" dirty="0">
              <a:latin typeface="Arial"/>
              <a:ea typeface="Open Sans"/>
              <a:cs typeface="Arial"/>
            </a:endParaRPr>
          </a:p>
          <a:p>
            <a:pPr marL="342900" indent="-342900">
              <a:buChar char="•"/>
            </a:pPr>
            <a:r>
              <a:rPr lang="en-US" sz="2400" dirty="0">
                <a:latin typeface="Arial"/>
                <a:ea typeface="Open Sans"/>
                <a:cs typeface="Arial"/>
              </a:rPr>
              <a:t>Factor V Leiden heterozygosit</a:t>
            </a:r>
            <a:r>
              <a:rPr lang="en-US" sz="2400">
                <a:latin typeface="Arial"/>
                <a:ea typeface="Open Sans"/>
                <a:cs typeface="Arial"/>
              </a:rPr>
              <a:t>y</a:t>
            </a:r>
            <a:r>
              <a:rPr lang="en-US" sz="2400" baseline="30000">
                <a:latin typeface="Arial"/>
                <a:ea typeface="Open Sans"/>
                <a:cs typeface="Arial"/>
              </a:rPr>
              <a:t>2</a:t>
            </a:r>
            <a:endParaRPr lang="en-US" sz="2400" baseline="30000" dirty="0">
              <a:latin typeface="Arial"/>
              <a:ea typeface="Open Sans"/>
              <a:cs typeface="Arial"/>
            </a:endParaRPr>
          </a:p>
          <a:p>
            <a:pPr marL="342900" indent="-342900">
              <a:buChar char="•"/>
            </a:pPr>
            <a:r>
              <a:rPr lang="en-US" sz="2400">
                <a:latin typeface="Arial"/>
                <a:ea typeface="Open Sans"/>
                <a:cs typeface="Arial"/>
              </a:rPr>
              <a:t>Factor II (Prothrombin) heterozygosity</a:t>
            </a:r>
            <a:r>
              <a:rPr lang="en-US" sz="2400" baseline="30000" dirty="0">
                <a:latin typeface="Arial"/>
                <a:ea typeface="Open Sans"/>
                <a:cs typeface="Arial"/>
              </a:rPr>
              <a:t>9</a:t>
            </a:r>
            <a:endParaRPr lang="en-US" sz="2400" baseline="30000" dirty="0"/>
          </a:p>
          <a:p>
            <a:pPr marL="342900" indent="-342900">
              <a:buChar char="•"/>
            </a:pPr>
            <a:endParaRPr lang="en-US" dirty="0"/>
          </a:p>
        </p:txBody>
      </p:sp>
      <p:sp>
        <p:nvSpPr>
          <p:cNvPr id="4" name="Content Placeholder 3">
            <a:extLst>
              <a:ext uri="{FF2B5EF4-FFF2-40B4-BE49-F238E27FC236}">
                <a16:creationId xmlns:a16="http://schemas.microsoft.com/office/drawing/2014/main" id="{39B492D9-72C1-8C59-696D-8E05D7E298D0}"/>
              </a:ext>
            </a:extLst>
          </p:cNvPr>
          <p:cNvSpPr>
            <a:spLocks noGrp="1"/>
          </p:cNvSpPr>
          <p:nvPr>
            <p:ph sz="half" idx="13"/>
          </p:nvPr>
        </p:nvSpPr>
        <p:spPr>
          <a:xfrm>
            <a:off x="6338977" y="1712817"/>
            <a:ext cx="5181600" cy="4351338"/>
          </a:xfrm>
        </p:spPr>
        <p:txBody>
          <a:bodyPr vert="horz" lIns="0" tIns="45720" rIns="0" bIns="45720" rtlCol="0" anchor="t">
            <a:normAutofit/>
          </a:bodyPr>
          <a:lstStyle/>
          <a:p>
            <a:r>
              <a:rPr lang="en-US" sz="2800" b="1" dirty="0">
                <a:latin typeface="Arial"/>
                <a:ea typeface="Open Sans"/>
                <a:cs typeface="Arial"/>
              </a:rPr>
              <a:t>High-risk </a:t>
            </a:r>
            <a:r>
              <a:rPr lang="en-US" sz="2800" b="1">
                <a:latin typeface="Arial"/>
                <a:ea typeface="Open Sans"/>
                <a:cs typeface="Arial"/>
              </a:rPr>
              <a:t>thrombophilia:</a:t>
            </a:r>
          </a:p>
          <a:p>
            <a:pPr marL="342900" indent="-342900">
              <a:buChar char="•"/>
            </a:pPr>
            <a:r>
              <a:rPr lang="en-US" sz="2400">
                <a:latin typeface="Arial"/>
                <a:ea typeface="Open Sans"/>
                <a:cs typeface="Arial"/>
              </a:rPr>
              <a:t>Factor V Leiden homozygosity</a:t>
            </a:r>
            <a:r>
              <a:rPr lang="en-US" sz="2400" baseline="30000">
                <a:latin typeface="Arial"/>
                <a:ea typeface="Open Sans"/>
                <a:cs typeface="Arial"/>
              </a:rPr>
              <a:t>2</a:t>
            </a:r>
          </a:p>
          <a:p>
            <a:pPr marL="342900" indent="-342900">
              <a:buChar char="•"/>
            </a:pPr>
            <a:r>
              <a:rPr lang="en-US" sz="2400">
                <a:latin typeface="Arial"/>
                <a:ea typeface="Open Sans"/>
                <a:cs typeface="Arial"/>
              </a:rPr>
              <a:t>Double heterozygosity</a:t>
            </a:r>
            <a:endParaRPr lang="en-US" sz="2400" baseline="30000">
              <a:latin typeface="Arial"/>
              <a:ea typeface="Open Sans"/>
              <a:cs typeface="Arial"/>
            </a:endParaRPr>
          </a:p>
          <a:p>
            <a:pPr marL="342900" indent="-342900">
              <a:buChar char="•"/>
            </a:pPr>
            <a:r>
              <a:rPr lang="en-US" sz="2400">
                <a:latin typeface="Arial"/>
                <a:ea typeface="Open Sans"/>
                <a:cs typeface="Arial"/>
              </a:rPr>
              <a:t>Antithrombin deficiency</a:t>
            </a:r>
            <a:r>
              <a:rPr lang="en-US" sz="2400" baseline="30000">
                <a:latin typeface="Arial"/>
                <a:ea typeface="Open Sans"/>
                <a:cs typeface="Arial"/>
              </a:rPr>
              <a:t>5</a:t>
            </a:r>
            <a:endParaRPr lang="en-US" sz="2400" baseline="30000"/>
          </a:p>
          <a:p>
            <a:pPr marL="342900" indent="-342900">
              <a:buChar char="•"/>
            </a:pPr>
            <a:r>
              <a:rPr lang="en-US" sz="2400">
                <a:latin typeface="Arial"/>
                <a:ea typeface="Open Sans"/>
                <a:cs typeface="Arial"/>
              </a:rPr>
              <a:t>Protein C deficiency</a:t>
            </a:r>
            <a:endParaRPr lang="en-US" sz="2400" baseline="30000"/>
          </a:p>
          <a:p>
            <a:pPr marL="342900" indent="-342900">
              <a:buChar char="•"/>
            </a:pPr>
            <a:r>
              <a:rPr lang="en-US" sz="2400">
                <a:latin typeface="Arial"/>
                <a:ea typeface="Open Sans"/>
                <a:cs typeface="Arial"/>
              </a:rPr>
              <a:t>Protein S deficiency</a:t>
            </a:r>
            <a:endParaRPr lang="en-US" sz="2400" baseline="30000"/>
          </a:p>
          <a:p>
            <a:pPr marL="342900" indent="-342900">
              <a:buChar char="•"/>
            </a:pPr>
            <a:endParaRPr lang="en-US" dirty="0"/>
          </a:p>
        </p:txBody>
      </p:sp>
    </p:spTree>
    <p:extLst>
      <p:ext uri="{BB962C8B-B14F-4D97-AF65-F5344CB8AC3E}">
        <p14:creationId xmlns:p14="http://schemas.microsoft.com/office/powerpoint/2010/main" val="194825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96DEC-0606-0361-3624-DDFC784D522D}"/>
              </a:ext>
            </a:extLst>
          </p:cNvPr>
          <p:cNvSpPr>
            <a:spLocks noGrp="1"/>
          </p:cNvSpPr>
          <p:nvPr>
            <p:ph type="ctrTitle"/>
          </p:nvPr>
        </p:nvSpPr>
        <p:spPr>
          <a:xfrm>
            <a:off x="1195067" y="189831"/>
            <a:ext cx="9801921" cy="747138"/>
          </a:xfrm>
        </p:spPr>
        <p:txBody>
          <a:bodyPr/>
          <a:lstStyle/>
          <a:p>
            <a:pPr algn="ctr"/>
            <a:r>
              <a:rPr lang="en-US">
                <a:latin typeface="Barlow Condensed Light"/>
              </a:rPr>
              <a:t>Virchow's Triad</a:t>
            </a:r>
            <a:endParaRPr lang="en-US"/>
          </a:p>
        </p:txBody>
      </p:sp>
      <p:pic>
        <p:nvPicPr>
          <p:cNvPr id="4" name="Picture 3" descr="A red triangle with green text&#10;&#10;AI-generated content may be incorrect.">
            <a:extLst>
              <a:ext uri="{FF2B5EF4-FFF2-40B4-BE49-F238E27FC236}">
                <a16:creationId xmlns:a16="http://schemas.microsoft.com/office/drawing/2014/main" id="{DD96F459-9FB4-A914-C9A0-514E8E684C4B}"/>
              </a:ext>
            </a:extLst>
          </p:cNvPr>
          <p:cNvPicPr>
            <a:picLocks noChangeAspect="1"/>
          </p:cNvPicPr>
          <p:nvPr/>
        </p:nvPicPr>
        <p:blipFill>
          <a:blip r:embed="rId3"/>
          <a:stretch>
            <a:fillRect/>
          </a:stretch>
        </p:blipFill>
        <p:spPr>
          <a:xfrm>
            <a:off x="1933187" y="1107057"/>
            <a:ext cx="8332816" cy="5118341"/>
          </a:xfrm>
          <a:prstGeom prst="rect">
            <a:avLst/>
          </a:prstGeom>
        </p:spPr>
      </p:pic>
      <p:sp>
        <p:nvSpPr>
          <p:cNvPr id="7" name="TextBox 6">
            <a:extLst>
              <a:ext uri="{FF2B5EF4-FFF2-40B4-BE49-F238E27FC236}">
                <a16:creationId xmlns:a16="http://schemas.microsoft.com/office/drawing/2014/main" id="{CED63E5A-019A-30CA-8DA8-42BA56A70CDB}"/>
              </a:ext>
            </a:extLst>
          </p:cNvPr>
          <p:cNvSpPr txBox="1"/>
          <p:nvPr/>
        </p:nvSpPr>
        <p:spPr>
          <a:xfrm>
            <a:off x="416943" y="6426679"/>
            <a:ext cx="1135523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rPr>
              <a:t>https://www.paramedicpractice.com/content/features/continuing-professional-development-pulmonary-embolism-in-pre-hospital-care</a:t>
            </a:r>
            <a:endParaRPr lang="en-US"/>
          </a:p>
        </p:txBody>
      </p:sp>
    </p:spTree>
    <p:extLst>
      <p:ext uri="{BB962C8B-B14F-4D97-AF65-F5344CB8AC3E}">
        <p14:creationId xmlns:p14="http://schemas.microsoft.com/office/powerpoint/2010/main" val="1708896335"/>
      </p:ext>
    </p:extLst>
  </p:cSld>
  <p:clrMapOvr>
    <a:masterClrMapping/>
  </p:clrMapOvr>
</p:sld>
</file>

<file path=ppt/theme/theme1.xml><?xml version="1.0" encoding="utf-8"?>
<a:theme xmlns:a="http://schemas.openxmlformats.org/drawingml/2006/main" name="Office Theme">
  <a:themeElements>
    <a:clrScheme name="DMU">
      <a:dk1>
        <a:srgbClr val="000000"/>
      </a:dk1>
      <a:lt1>
        <a:srgbClr val="FFFFFF"/>
      </a:lt1>
      <a:dk2>
        <a:srgbClr val="23143F"/>
      </a:dk2>
      <a:lt2>
        <a:srgbClr val="D9D9D9"/>
      </a:lt2>
      <a:accent1>
        <a:srgbClr val="582C83"/>
      </a:accent1>
      <a:accent2>
        <a:srgbClr val="23143F"/>
      </a:accent2>
      <a:accent3>
        <a:srgbClr val="93368E"/>
      </a:accent3>
      <a:accent4>
        <a:srgbClr val="B8A8CF"/>
      </a:accent4>
      <a:accent5>
        <a:srgbClr val="68813C"/>
      </a:accent5>
      <a:accent6>
        <a:srgbClr val="4B868F"/>
      </a:accent6>
      <a:hlink>
        <a:srgbClr val="93368E"/>
      </a:hlink>
      <a:folHlink>
        <a:srgbClr val="933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000" dirty="0" smtClean="0">
            <a:solidFill>
              <a:srgbClr val="562D8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3F3830E4F62442902F510D8B00E561" ma:contentTypeVersion="16" ma:contentTypeDescription="Create a new document." ma:contentTypeScope="" ma:versionID="febe2755f95923bb9a62161e750c51d9">
  <xsd:schema xmlns:xsd="http://www.w3.org/2001/XMLSchema" xmlns:xs="http://www.w3.org/2001/XMLSchema" xmlns:p="http://schemas.microsoft.com/office/2006/metadata/properties" xmlns:ns2="3c06b0fe-ca0c-4f44-8f1e-419a2f8eff02" xmlns:ns3="c1c67237-8802-4426-8ac3-d56536146a3a" targetNamespace="http://schemas.microsoft.com/office/2006/metadata/properties" ma:root="true" ma:fieldsID="8ba8ac2962199eeeb91ed72a67f23abd" ns2:_="" ns3:_="">
    <xsd:import namespace="3c06b0fe-ca0c-4f44-8f1e-419a2f8eff02"/>
    <xsd:import namespace="c1c67237-8802-4426-8ac3-d56536146a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6b0fe-ca0c-4f44-8f1e-419a2f8ef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54f9c51-4ed3-4c92-8ee0-a8193d6e1565"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c67237-8802-4426-8ac3-d56536146a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f98e6af-85f2-4de8-adc3-afe6aecd839b}" ma:internalName="TaxCatchAll" ma:showField="CatchAllData" ma:web="c1c67237-8802-4426-8ac3-d56536146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06b0fe-ca0c-4f44-8f1e-419a2f8eff02">
      <Terms xmlns="http://schemas.microsoft.com/office/infopath/2007/PartnerControls"/>
    </lcf76f155ced4ddcb4097134ff3c332f>
    <TaxCatchAll xmlns="c1c67237-8802-4426-8ac3-d56536146a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5DBA4-7770-452B-B8F6-9344E765E6DE}">
  <ds:schemaRefs>
    <ds:schemaRef ds:uri="3c06b0fe-ca0c-4f44-8f1e-419a2f8eff02"/>
    <ds:schemaRef ds:uri="c1c67237-8802-4426-8ac3-d56536146a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8C8092-454F-4E68-BDBE-57EB02C33033}">
  <ds:schemaRefs>
    <ds:schemaRef ds:uri="3c06b0fe-ca0c-4f44-8f1e-419a2f8eff02"/>
    <ds:schemaRef ds:uri="c1c67237-8802-4426-8ac3-d56536146a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7BA124-0436-4EEC-9CC8-46BDA459D9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24</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Screening Asymptomatic Individuals for Factor V Leiden</vt:lpstr>
      <vt:lpstr>Disclosures</vt:lpstr>
      <vt:lpstr>About Me</vt:lpstr>
      <vt:lpstr>Learning Objectives</vt:lpstr>
      <vt:lpstr>What is Factor V Leiden?</vt:lpstr>
      <vt:lpstr>Factor V Leiden vs. Factor V Deficiency</vt:lpstr>
      <vt:lpstr>Risk of VTE in the Setting of Factor V Leiden</vt:lpstr>
      <vt:lpstr>Low-Risk vs. High-Risk Thrombophilia</vt:lpstr>
      <vt:lpstr>Virchow's Triad</vt:lpstr>
      <vt:lpstr>Nonmodifiable Risk Factors for VTE</vt:lpstr>
      <vt:lpstr>Modifiable Risk Factors for VTE</vt:lpstr>
      <vt:lpstr>Gender Disparity</vt:lpstr>
      <vt:lpstr>Current Issues in Clinical Practice</vt:lpstr>
      <vt:lpstr>Should providers be screening asymptomatic patients for Factor V Leiden after a family member is diagnosed and/or has a VTE event?</vt:lpstr>
      <vt:lpstr>Universal Screening</vt:lpstr>
      <vt:lpstr>Universal Screening, cont.</vt:lpstr>
      <vt:lpstr>Screening Asymptomatic Minors</vt:lpstr>
      <vt:lpstr>Risk of VTE with COCs and HRT</vt:lpstr>
      <vt:lpstr>Screening Prior to Initiation of COCs and HRT</vt:lpstr>
      <vt:lpstr>Risk of VTE in the Setting of Pregnancy</vt:lpstr>
      <vt:lpstr>Recommendations for Screening during Pregnancy</vt:lpstr>
      <vt:lpstr>How Important is a Positive Family History of VTE?</vt:lpstr>
      <vt:lpstr>Current Guidelines for Screening Asymptomatic Relatives</vt:lpstr>
      <vt:lpstr>Testing for Inherited Thrombophilia After a VTE Event</vt:lpstr>
      <vt:lpstr>Recommendations for Primary Thromboprophylaxis</vt:lpstr>
      <vt:lpstr>Recommendations for Peripartum Primary Thromboprophylaxis</vt:lpstr>
      <vt:lpstr>Conclusion</vt:lpstr>
      <vt:lpstr>References</vt:lpstr>
      <vt:lpstr>Questions?  Thanks for listening! Madison Taborek, PA-S2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1223</cp:revision>
  <dcterms:created xsi:type="dcterms:W3CDTF">2022-11-16T17:10:44Z</dcterms:created>
  <dcterms:modified xsi:type="dcterms:W3CDTF">2026-04-08T02:26:03Z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0x010100AE3F3830E4F62442902F510D8B00E561</vt:lpwstr>
  </property>
  <property fmtid="{D5CDD505-2E9C-101B-9397-08002B2CF9AE}" pid="3" name="MediaServiceImageTags">
    <vt:lpwstr/>
  </property>
</Properties>
</file>