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Override PartName="/ppt/media/image9.jpeg" ContentType="image/jpeg"/>
  <Override PartName="/ppt/media/image10.jpeg" ContentType="image/jpeg"/>
  <Override PartName="/ppt/media/image11.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 id="312" r:id="rId64"/>
    <p:sldId id="313" r:id="rId65"/>
    <p:sldId id="314" r:id="rId66"/>
  </p:sldIdLst>
  <p:sldSz cx="9144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lvl1pPr>
    <a:lvl2pPr marL="0" marR="0" indent="4572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lvl2pPr>
    <a:lvl3pPr marL="0" marR="0" indent="9144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Calibri"/>
          <a:ea typeface="Calibri"/>
          <a:cs typeface="Calibr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b="def" i="def"/>
      <a:tcStyle>
        <a:tcBdr/>
        <a:fill>
          <a:solidFill>
            <a:srgbClr val="E8EBF5"/>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Calibri"/>
          <a:ea typeface="Calibri"/>
          <a:cs typeface="Calibr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b="def" i="def"/>
      <a:tcStyle>
        <a:tcBdr/>
        <a:fill>
          <a:solidFill>
            <a:srgbClr val="F0F0F0"/>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Calibri"/>
          <a:ea typeface="Calibri"/>
          <a:cs typeface="Calibr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b="def" i="def"/>
      <a:tcStyle>
        <a:tcBdr/>
        <a:fill>
          <a:solidFill>
            <a:srgbClr val="EBF1E8"/>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Calibri"/>
          <a:ea typeface="Calibri"/>
          <a:cs typeface="Calibri"/>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
          <a:latin typeface="Calibri"/>
          <a:ea typeface="Calibri"/>
          <a:cs typeface="Calibri"/>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Calibri"/>
          <a:ea typeface="Calibri"/>
          <a:cs typeface="Calibri"/>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Calibri"/>
          <a:ea typeface="Calibri"/>
          <a:cs typeface="Calibri"/>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Calibri"/>
          <a:ea typeface="Calibri"/>
          <a:cs typeface="Calibr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Calibri"/>
          <a:ea typeface="Calibri"/>
          <a:cs typeface="Calibri"/>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
          <a:latin typeface="Calibri"/>
          <a:ea typeface="Calibri"/>
          <a:cs typeface="Calibri"/>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Calibri"/>
          <a:ea typeface="Calibri"/>
          <a:cs typeface="Calibri"/>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Calibri"/>
          <a:ea typeface="Calibri"/>
          <a:cs typeface="Calibri"/>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50" Type="http://schemas.openxmlformats.org/officeDocument/2006/relationships/slide" Target="slides/slide43.xml"/><Relationship Id="rId51" Type="http://schemas.openxmlformats.org/officeDocument/2006/relationships/slide" Target="slides/slide44.xml"/><Relationship Id="rId52" Type="http://schemas.openxmlformats.org/officeDocument/2006/relationships/slide" Target="slides/slide45.xml"/><Relationship Id="rId53" Type="http://schemas.openxmlformats.org/officeDocument/2006/relationships/slide" Target="slides/slide46.xml"/><Relationship Id="rId54" Type="http://schemas.openxmlformats.org/officeDocument/2006/relationships/slide" Target="slides/slide47.xml"/><Relationship Id="rId55" Type="http://schemas.openxmlformats.org/officeDocument/2006/relationships/slide" Target="slides/slide48.xml"/><Relationship Id="rId56" Type="http://schemas.openxmlformats.org/officeDocument/2006/relationships/slide" Target="slides/slide49.xml"/><Relationship Id="rId57" Type="http://schemas.openxmlformats.org/officeDocument/2006/relationships/slide" Target="slides/slide50.xml"/><Relationship Id="rId58" Type="http://schemas.openxmlformats.org/officeDocument/2006/relationships/slide" Target="slides/slide51.xml"/><Relationship Id="rId59" Type="http://schemas.openxmlformats.org/officeDocument/2006/relationships/slide" Target="slides/slide52.xml"/><Relationship Id="rId60" Type="http://schemas.openxmlformats.org/officeDocument/2006/relationships/slide" Target="slides/slide53.xml"/><Relationship Id="rId61" Type="http://schemas.openxmlformats.org/officeDocument/2006/relationships/slide" Target="slides/slide54.xml"/><Relationship Id="rId62" Type="http://schemas.openxmlformats.org/officeDocument/2006/relationships/slide" Target="slides/slide55.xml"/><Relationship Id="rId63" Type="http://schemas.openxmlformats.org/officeDocument/2006/relationships/slide" Target="slides/slide56.xml"/><Relationship Id="rId64" Type="http://schemas.openxmlformats.org/officeDocument/2006/relationships/slide" Target="slides/slide57.xml"/><Relationship Id="rId65" Type="http://schemas.openxmlformats.org/officeDocument/2006/relationships/slide" Target="slides/slide58.xml"/><Relationship Id="rId66" Type="http://schemas.openxmlformats.org/officeDocument/2006/relationships/slide" Target="slides/slide59.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02" name="Shape 102"/>
          <p:cNvSpPr/>
          <p:nvPr>
            <p:ph type="sldImg"/>
          </p:nvPr>
        </p:nvSpPr>
        <p:spPr>
          <a:xfrm>
            <a:off x="1143000" y="685800"/>
            <a:ext cx="4572000" cy="3429000"/>
          </a:xfrm>
          <a:prstGeom prst="rect">
            <a:avLst/>
          </a:prstGeom>
        </p:spPr>
        <p:txBody>
          <a:bodyPr/>
          <a:lstStyle/>
          <a:p>
            <a:pPr/>
          </a:p>
        </p:txBody>
      </p:sp>
      <p:sp>
        <p:nvSpPr>
          <p:cNvPr id="103" name="Shape 103"/>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spcBef>
        <a:spcPts val="400"/>
      </a:spcBef>
      <a:defRPr sz="1200">
        <a:latin typeface="+mn-lt"/>
        <a:ea typeface="+mn-ea"/>
        <a:cs typeface="+mn-cs"/>
        <a:sym typeface="Arial"/>
      </a:defRPr>
    </a:lvl1pPr>
    <a:lvl2pPr indent="228600" latinLnBrk="0">
      <a:spcBef>
        <a:spcPts val="400"/>
      </a:spcBef>
      <a:defRPr sz="1200">
        <a:latin typeface="+mn-lt"/>
        <a:ea typeface="+mn-ea"/>
        <a:cs typeface="+mn-cs"/>
        <a:sym typeface="Arial"/>
      </a:defRPr>
    </a:lvl2pPr>
    <a:lvl3pPr indent="457200" latinLnBrk="0">
      <a:spcBef>
        <a:spcPts val="400"/>
      </a:spcBef>
      <a:defRPr sz="1200">
        <a:latin typeface="+mn-lt"/>
        <a:ea typeface="+mn-ea"/>
        <a:cs typeface="+mn-cs"/>
        <a:sym typeface="Arial"/>
      </a:defRPr>
    </a:lvl3pPr>
    <a:lvl4pPr indent="685800" latinLnBrk="0">
      <a:spcBef>
        <a:spcPts val="400"/>
      </a:spcBef>
      <a:defRPr sz="1200">
        <a:latin typeface="+mn-lt"/>
        <a:ea typeface="+mn-ea"/>
        <a:cs typeface="+mn-cs"/>
        <a:sym typeface="Arial"/>
      </a:defRPr>
    </a:lvl4pPr>
    <a:lvl5pPr indent="914400" latinLnBrk="0">
      <a:spcBef>
        <a:spcPts val="400"/>
      </a:spcBef>
      <a:defRPr sz="1200">
        <a:latin typeface="+mn-lt"/>
        <a:ea typeface="+mn-ea"/>
        <a:cs typeface="+mn-cs"/>
        <a:sym typeface="Arial"/>
      </a:defRPr>
    </a:lvl5pPr>
    <a:lvl6pPr indent="1143000" latinLnBrk="0">
      <a:spcBef>
        <a:spcPts val="400"/>
      </a:spcBef>
      <a:defRPr sz="1200">
        <a:latin typeface="+mn-lt"/>
        <a:ea typeface="+mn-ea"/>
        <a:cs typeface="+mn-cs"/>
        <a:sym typeface="Arial"/>
      </a:defRPr>
    </a:lvl6pPr>
    <a:lvl7pPr indent="1371600" latinLnBrk="0">
      <a:spcBef>
        <a:spcPts val="400"/>
      </a:spcBef>
      <a:defRPr sz="1200">
        <a:latin typeface="+mn-lt"/>
        <a:ea typeface="+mn-ea"/>
        <a:cs typeface="+mn-cs"/>
        <a:sym typeface="Arial"/>
      </a:defRPr>
    </a:lvl7pPr>
    <a:lvl8pPr indent="1600200" latinLnBrk="0">
      <a:spcBef>
        <a:spcPts val="400"/>
      </a:spcBef>
      <a:defRPr sz="1200">
        <a:latin typeface="+mn-lt"/>
        <a:ea typeface="+mn-ea"/>
        <a:cs typeface="+mn-cs"/>
        <a:sym typeface="Arial"/>
      </a:defRPr>
    </a:lvl8pPr>
    <a:lvl9pPr indent="1828800" latinLnBrk="0">
      <a:spcBef>
        <a:spcPts val="400"/>
      </a:spcBef>
      <a:defRPr sz="1200">
        <a:latin typeface="+mn-lt"/>
        <a:ea typeface="+mn-ea"/>
        <a:cs typeface="+mn-cs"/>
        <a:sym typeface="Arial"/>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Slide">
    <p:spTree>
      <p:nvGrpSpPr>
        <p:cNvPr id="1" name=""/>
        <p:cNvGrpSpPr/>
        <p:nvPr/>
      </p:nvGrpSpPr>
      <p:grpSpPr>
        <a:xfrm>
          <a:off x="0" y="0"/>
          <a:ext cx="0" cy="0"/>
          <a:chOff x="0" y="0"/>
          <a:chExt cx="0" cy="0"/>
        </a:xfrm>
      </p:grpSpPr>
      <p:sp>
        <p:nvSpPr>
          <p:cNvPr id="11" name="Title Text"/>
          <p:cNvSpPr txBox="1"/>
          <p:nvPr>
            <p:ph type="title"/>
          </p:nvPr>
        </p:nvSpPr>
        <p:spPr>
          <a:xfrm>
            <a:off x="685800" y="1122362"/>
            <a:ext cx="7772400" cy="2387601"/>
          </a:xfrm>
          <a:prstGeom prst="rect">
            <a:avLst/>
          </a:prstGeom>
        </p:spPr>
        <p:txBody>
          <a:bodyPr anchor="b"/>
          <a:lstStyle>
            <a:lvl1pPr algn="ctr">
              <a:defRPr sz="6000"/>
            </a:lvl1pPr>
          </a:lstStyle>
          <a:p>
            <a:pPr/>
            <a:r>
              <a:t>Title Text</a:t>
            </a:r>
          </a:p>
        </p:txBody>
      </p:sp>
      <p:sp>
        <p:nvSpPr>
          <p:cNvPr id="12" name="Body Level One…"/>
          <p:cNvSpPr txBox="1"/>
          <p:nvPr>
            <p:ph type="body" sz="quarter" idx="1"/>
          </p:nvPr>
        </p:nvSpPr>
        <p:spPr>
          <a:xfrm>
            <a:off x="1143000" y="3602037"/>
            <a:ext cx="6858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icture with Caption">
    <p:spTree>
      <p:nvGrpSpPr>
        <p:cNvPr id="1" name=""/>
        <p:cNvGrpSpPr/>
        <p:nvPr/>
      </p:nvGrpSpPr>
      <p:grpSpPr>
        <a:xfrm>
          <a:off x="0" y="0"/>
          <a:ext cx="0" cy="0"/>
          <a:chOff x="0" y="0"/>
          <a:chExt cx="0" cy="0"/>
        </a:xfrm>
      </p:grpSpPr>
      <p:sp>
        <p:nvSpPr>
          <p:cNvPr id="92" name="Title Text"/>
          <p:cNvSpPr txBox="1"/>
          <p:nvPr>
            <p:ph type="title"/>
          </p:nvPr>
        </p:nvSpPr>
        <p:spPr>
          <a:xfrm>
            <a:off x="457200" y="170133"/>
            <a:ext cx="8229600" cy="338328"/>
          </a:xfrm>
          <a:prstGeom prst="rect">
            <a:avLst/>
          </a:prstGeom>
        </p:spPr>
        <p:txBody>
          <a:bodyPr anchor="b"/>
          <a:lstStyle>
            <a:lvl1pPr algn="ctr">
              <a:lnSpc>
                <a:spcPct val="100000"/>
              </a:lnSpc>
              <a:defRPr b="1" sz="1800">
                <a:latin typeface="Calibri"/>
                <a:ea typeface="Calibri"/>
                <a:cs typeface="Calibri"/>
                <a:sym typeface="Calibri"/>
              </a:defRPr>
            </a:lvl1pPr>
          </a:lstStyle>
          <a:p>
            <a:pPr/>
            <a:r>
              <a:t>Title Text</a:t>
            </a:r>
          </a:p>
        </p:txBody>
      </p:sp>
      <p:sp>
        <p:nvSpPr>
          <p:cNvPr id="93" name="Picture Placeholder 2"/>
          <p:cNvSpPr/>
          <p:nvPr>
            <p:ph type="pic" idx="21"/>
          </p:nvPr>
        </p:nvSpPr>
        <p:spPr>
          <a:xfrm>
            <a:off x="457200" y="541713"/>
            <a:ext cx="5715000" cy="5715001"/>
          </a:xfrm>
          <a:prstGeom prst="rect">
            <a:avLst/>
          </a:prstGeom>
          <a:ln w="9525">
            <a:solidFill>
              <a:srgbClr val="808080"/>
            </a:solidFill>
            <a:round/>
          </a:ln>
        </p:spPr>
        <p:txBody>
          <a:bodyPr lIns="91439" rIns="91439">
            <a:noAutofit/>
          </a:bodyPr>
          <a:lstStyle/>
          <a:p>
            <a:pPr/>
          </a:p>
        </p:txBody>
      </p:sp>
      <p:sp>
        <p:nvSpPr>
          <p:cNvPr id="94" name="Body Level One…"/>
          <p:cNvSpPr txBox="1"/>
          <p:nvPr>
            <p:ph type="body" sz="quarter" idx="1"/>
          </p:nvPr>
        </p:nvSpPr>
        <p:spPr>
          <a:xfrm>
            <a:off x="6248400" y="2438399"/>
            <a:ext cx="2438400" cy="3812703"/>
          </a:xfrm>
          <a:prstGeom prst="rect">
            <a:avLst/>
          </a:prstGeom>
        </p:spPr>
        <p:txBody>
          <a:bodyPr anchor="b"/>
          <a:lstStyle>
            <a:lvl1pPr marL="0" indent="0">
              <a:lnSpc>
                <a:spcPct val="100000"/>
              </a:lnSpc>
              <a:spcBef>
                <a:spcPts val="200"/>
              </a:spcBef>
              <a:buSzTx/>
              <a:buFontTx/>
              <a:buNone/>
              <a:defRPr sz="1000"/>
            </a:lvl1pPr>
            <a:lvl2pPr marL="0" indent="457200">
              <a:lnSpc>
                <a:spcPct val="100000"/>
              </a:lnSpc>
              <a:spcBef>
                <a:spcPts val="200"/>
              </a:spcBef>
              <a:buSzTx/>
              <a:buFontTx/>
              <a:buNone/>
              <a:defRPr sz="1000"/>
            </a:lvl2pPr>
            <a:lvl3pPr marL="0" indent="914400">
              <a:lnSpc>
                <a:spcPct val="100000"/>
              </a:lnSpc>
              <a:spcBef>
                <a:spcPts val="200"/>
              </a:spcBef>
              <a:buSzTx/>
              <a:buFontTx/>
              <a:buNone/>
              <a:defRPr sz="1000"/>
            </a:lvl3pPr>
            <a:lvl4pPr marL="0" indent="1371600">
              <a:lnSpc>
                <a:spcPct val="100000"/>
              </a:lnSpc>
              <a:spcBef>
                <a:spcPts val="200"/>
              </a:spcBef>
              <a:buSzTx/>
              <a:buFontTx/>
              <a:buNone/>
              <a:defRPr sz="1000"/>
            </a:lvl4pPr>
            <a:lvl5pPr marL="0" indent="1828800">
              <a:lnSpc>
                <a:spcPct val="100000"/>
              </a:lnSpc>
              <a:spcBef>
                <a:spcPts val="200"/>
              </a:spcBef>
              <a:buSzTx/>
              <a:buFontTx/>
              <a:buNone/>
              <a:defRPr sz="1000"/>
            </a:lvl5pPr>
          </a:lstStyle>
          <a:p>
            <a:pPr/>
            <a:r>
              <a:t>Body Level One</a:t>
            </a:r>
          </a:p>
          <a:p>
            <a:pPr lvl="1"/>
            <a:r>
              <a:t>Body Level Two</a:t>
            </a:r>
          </a:p>
          <a:p>
            <a:pPr lvl="2"/>
            <a:r>
              <a:t>Body Level Three</a:t>
            </a:r>
          </a:p>
          <a:p>
            <a:pPr lvl="3"/>
            <a:r>
              <a:t>Body Level Four</a:t>
            </a:r>
          </a:p>
          <a:p>
            <a:pPr lvl="4"/>
            <a:r>
              <a:t>Body Level Five</a:t>
            </a:r>
          </a:p>
        </p:txBody>
      </p:sp>
      <p:sp>
        <p:nvSpPr>
          <p:cNvPr id="95" name="Slide Number"/>
          <p:cNvSpPr txBox="1"/>
          <p:nvPr>
            <p:ph type="sldNum" sz="quarter" idx="2"/>
          </p:nvPr>
        </p:nvSpPr>
        <p:spPr>
          <a:xfrm>
            <a:off x="8466797" y="6435955"/>
            <a:ext cx="220003" cy="205915"/>
          </a:xfrm>
          <a:prstGeom prst="rect">
            <a:avLst/>
          </a:prstGeom>
        </p:spPr>
        <p:txBody>
          <a:bodyPr/>
          <a:lstStyle>
            <a:lvl1pPr defTabSz="914400">
              <a:defRPr sz="900"/>
            </a:lvl1pPr>
          </a:lstStyle>
          <a:p>
            <a:pPr/>
            <a:fld id="{86CB4B4D-7CA3-9044-876B-883B54F8677D}" type="slidenum"/>
          </a:p>
        </p:txBody>
      </p:sp>
      <p:sp>
        <p:nvSpPr>
          <p:cNvPr id="96" name="Text Placeholder 3"/>
          <p:cNvSpPr/>
          <p:nvPr>
            <p:ph type="body" sz="quarter" idx="22"/>
          </p:nvPr>
        </p:nvSpPr>
        <p:spPr>
          <a:xfrm>
            <a:off x="6248400" y="550651"/>
            <a:ext cx="2438400" cy="1831503"/>
          </a:xfrm>
          <a:prstGeom prst="rect">
            <a:avLst/>
          </a:prstGeom>
        </p:spPr>
        <p:txBody>
          <a:bodyPr/>
          <a:lstStyle/>
          <a:p>
            <a:pPr marL="0" indent="0">
              <a:lnSpc>
                <a:spcPct val="100000"/>
              </a:lnSpc>
              <a:spcBef>
                <a:spcPts val="200"/>
              </a:spcBef>
              <a:buSzTx/>
              <a:buFontTx/>
              <a:buNone/>
              <a:defRPr sz="1000"/>
            </a:pPr>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sp>
        <p:nvSpPr>
          <p:cNvPr id="20" name="Title Text"/>
          <p:cNvSpPr txBox="1"/>
          <p:nvPr>
            <p:ph type="title"/>
          </p:nvPr>
        </p:nvSpPr>
        <p:spPr>
          <a:prstGeom prst="rect">
            <a:avLst/>
          </a:prstGeom>
        </p:spPr>
        <p:txBody>
          <a:bodyPr/>
          <a:lstStyle/>
          <a:p>
            <a:pPr/>
            <a:r>
              <a:t>Title Text</a:t>
            </a:r>
          </a:p>
        </p:txBody>
      </p:sp>
      <p:sp>
        <p:nvSpPr>
          <p:cNvPr id="21"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Header">
    <p:spTree>
      <p:nvGrpSpPr>
        <p:cNvPr id="1" name=""/>
        <p:cNvGrpSpPr/>
        <p:nvPr/>
      </p:nvGrpSpPr>
      <p:grpSpPr>
        <a:xfrm>
          <a:off x="0" y="0"/>
          <a:ext cx="0" cy="0"/>
          <a:chOff x="0" y="0"/>
          <a:chExt cx="0" cy="0"/>
        </a:xfrm>
      </p:grpSpPr>
      <p:sp>
        <p:nvSpPr>
          <p:cNvPr id="29" name="Title Text"/>
          <p:cNvSpPr txBox="1"/>
          <p:nvPr>
            <p:ph type="title"/>
          </p:nvPr>
        </p:nvSpPr>
        <p:spPr>
          <a:xfrm>
            <a:off x="623887" y="1709739"/>
            <a:ext cx="7886701" cy="2852737"/>
          </a:xfrm>
          <a:prstGeom prst="rect">
            <a:avLst/>
          </a:prstGeom>
        </p:spPr>
        <p:txBody>
          <a:bodyPr anchor="b"/>
          <a:lstStyle>
            <a:lvl1pPr>
              <a:defRPr sz="6000"/>
            </a:lvl1pPr>
          </a:lstStyle>
          <a:p>
            <a:pPr/>
            <a:r>
              <a:t>Title Text</a:t>
            </a:r>
          </a:p>
        </p:txBody>
      </p:sp>
      <p:sp>
        <p:nvSpPr>
          <p:cNvPr id="30" name="Body Level One…"/>
          <p:cNvSpPr txBox="1"/>
          <p:nvPr>
            <p:ph type="body" sz="quarter" idx="1"/>
          </p:nvPr>
        </p:nvSpPr>
        <p:spPr>
          <a:xfrm>
            <a:off x="623887" y="4589464"/>
            <a:ext cx="7886701" cy="1500188"/>
          </a:xfrm>
          <a:prstGeom prst="rect">
            <a:avLst/>
          </a:prstGeom>
        </p:spPr>
        <p:txBody>
          <a:bodyPr/>
          <a:lstStyle>
            <a:lvl1pPr marL="0" indent="0">
              <a:buSzTx/>
              <a:buFontTx/>
              <a:buNone/>
              <a:defRPr sz="2400"/>
            </a:lvl1pPr>
            <a:lvl2pPr marL="0" indent="457200">
              <a:buSzTx/>
              <a:buFontTx/>
              <a:buNone/>
              <a:defRPr sz="2400"/>
            </a:lvl2pPr>
            <a:lvl3pPr marL="0" indent="914400">
              <a:buSzTx/>
              <a:buFontTx/>
              <a:buNone/>
              <a:defRPr sz="2400"/>
            </a:lvl3pPr>
            <a:lvl4pPr marL="0" indent="1371600">
              <a:buSzTx/>
              <a:buFontTx/>
              <a:buNone/>
              <a:defRPr sz="2400"/>
            </a:lvl4pPr>
            <a:lvl5pPr marL="0" indent="1828800">
              <a:buSzTx/>
              <a:buFontTx/>
              <a:buNone/>
              <a:defRPr sz="2400"/>
            </a:lvl5pPr>
          </a:lstStyle>
          <a:p>
            <a:pPr/>
            <a:r>
              <a:t>Body Level One</a:t>
            </a:r>
          </a:p>
          <a:p>
            <a:pPr lvl="1"/>
            <a:r>
              <a:t>Body Level Two</a:t>
            </a:r>
          </a:p>
          <a:p>
            <a:pPr lvl="2"/>
            <a:r>
              <a:t>Body Level Three</a:t>
            </a:r>
          </a:p>
          <a:p>
            <a:pPr lvl="3"/>
            <a:r>
              <a:t>Body Level Four</a:t>
            </a:r>
          </a:p>
          <a:p>
            <a:pPr lvl="4"/>
            <a:r>
              <a:t>Body Level Five</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wo Content">
    <p:spTree>
      <p:nvGrpSpPr>
        <p:cNvPr id="1" name=""/>
        <p:cNvGrpSpPr/>
        <p:nvPr/>
      </p:nvGrpSpPr>
      <p:grpSpPr>
        <a:xfrm>
          <a:off x="0" y="0"/>
          <a:ext cx="0" cy="0"/>
          <a:chOff x="0" y="0"/>
          <a:chExt cx="0" cy="0"/>
        </a:xfrm>
      </p:grpSpPr>
      <p:sp>
        <p:nvSpPr>
          <p:cNvPr id="38" name="Title Text"/>
          <p:cNvSpPr txBox="1"/>
          <p:nvPr>
            <p:ph type="title"/>
          </p:nvPr>
        </p:nvSpPr>
        <p:spPr>
          <a:prstGeom prst="rect">
            <a:avLst/>
          </a:prstGeom>
        </p:spPr>
        <p:txBody>
          <a:bodyPr/>
          <a:lstStyle/>
          <a:p>
            <a:pPr/>
            <a:r>
              <a:t>Title Text</a:t>
            </a:r>
          </a:p>
        </p:txBody>
      </p:sp>
      <p:sp>
        <p:nvSpPr>
          <p:cNvPr id="39" name="Body Level One…"/>
          <p:cNvSpPr txBox="1"/>
          <p:nvPr>
            <p:ph type="body" sz="half" idx="1"/>
          </p:nvPr>
        </p:nvSpPr>
        <p:spPr>
          <a:xfrm>
            <a:off x="628650" y="1825625"/>
            <a:ext cx="3886200" cy="4351338"/>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4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mparison">
    <p:spTree>
      <p:nvGrpSpPr>
        <p:cNvPr id="1" name=""/>
        <p:cNvGrpSpPr/>
        <p:nvPr/>
      </p:nvGrpSpPr>
      <p:grpSpPr>
        <a:xfrm>
          <a:off x="0" y="0"/>
          <a:ext cx="0" cy="0"/>
          <a:chOff x="0" y="0"/>
          <a:chExt cx="0" cy="0"/>
        </a:xfrm>
      </p:grpSpPr>
      <p:sp>
        <p:nvSpPr>
          <p:cNvPr id="47" name="Title Text"/>
          <p:cNvSpPr txBox="1"/>
          <p:nvPr>
            <p:ph type="title"/>
          </p:nvPr>
        </p:nvSpPr>
        <p:spPr>
          <a:xfrm>
            <a:off x="629841" y="365125"/>
            <a:ext cx="7886701" cy="1325564"/>
          </a:xfrm>
          <a:prstGeom prst="rect">
            <a:avLst/>
          </a:prstGeom>
        </p:spPr>
        <p:txBody>
          <a:bodyPr/>
          <a:lstStyle/>
          <a:p>
            <a:pPr/>
            <a:r>
              <a:t>Title Text</a:t>
            </a:r>
          </a:p>
        </p:txBody>
      </p:sp>
      <p:sp>
        <p:nvSpPr>
          <p:cNvPr id="48" name="Body Level One…"/>
          <p:cNvSpPr txBox="1"/>
          <p:nvPr>
            <p:ph type="body" sz="quarter" idx="1"/>
          </p:nvPr>
        </p:nvSpPr>
        <p:spPr>
          <a:xfrm>
            <a:off x="629841" y="1681163"/>
            <a:ext cx="3868341" cy="823913"/>
          </a:xfrm>
          <a:prstGeom prst="rect">
            <a:avLst/>
          </a:prstGeom>
        </p:spPr>
        <p:txBody>
          <a:bodyPr anchor="b"/>
          <a:lstStyle>
            <a:lvl1pPr marL="0" indent="0">
              <a:buSzTx/>
              <a:buFontTx/>
              <a:buNone/>
              <a:defRPr b="1" sz="2400"/>
            </a:lvl1pPr>
            <a:lvl2pPr marL="0" indent="457200">
              <a:buSzTx/>
              <a:buFontTx/>
              <a:buNone/>
              <a:defRPr b="1" sz="2400"/>
            </a:lvl2pPr>
            <a:lvl3pPr marL="0" indent="914400">
              <a:buSzTx/>
              <a:buFontTx/>
              <a:buNone/>
              <a:defRPr b="1" sz="2400"/>
            </a:lvl3pPr>
            <a:lvl4pPr marL="0" indent="1371600">
              <a:buSzTx/>
              <a:buFontTx/>
              <a:buNone/>
              <a:defRPr b="1" sz="2400"/>
            </a:lvl4pPr>
            <a:lvl5pPr marL="0" indent="1828800">
              <a:buSzTx/>
              <a:buFontTx/>
              <a:buNone/>
              <a:defRPr b="1" sz="2400"/>
            </a:lvl5pPr>
          </a:lstStyle>
          <a:p>
            <a:pPr/>
            <a:r>
              <a:t>Body Level One</a:t>
            </a:r>
          </a:p>
          <a:p>
            <a:pPr lvl="1"/>
            <a:r>
              <a:t>Body Level Two</a:t>
            </a:r>
          </a:p>
          <a:p>
            <a:pPr lvl="2"/>
            <a:r>
              <a:t>Body Level Three</a:t>
            </a:r>
          </a:p>
          <a:p>
            <a:pPr lvl="3"/>
            <a:r>
              <a:t>Body Level Four</a:t>
            </a:r>
          </a:p>
          <a:p>
            <a:pPr lvl="4"/>
            <a:r>
              <a:t>Body Level Five</a:t>
            </a:r>
          </a:p>
        </p:txBody>
      </p:sp>
      <p:sp>
        <p:nvSpPr>
          <p:cNvPr id="49" name="Text Placeholder 4"/>
          <p:cNvSpPr/>
          <p:nvPr>
            <p:ph type="body" sz="quarter" idx="21"/>
          </p:nvPr>
        </p:nvSpPr>
        <p:spPr>
          <a:xfrm>
            <a:off x="4629150" y="1681163"/>
            <a:ext cx="3887392" cy="823913"/>
          </a:xfrm>
          <a:prstGeom prst="rect">
            <a:avLst/>
          </a:prstGeom>
        </p:spPr>
        <p:txBody>
          <a:bodyPr anchor="b"/>
          <a:lstStyle/>
          <a:p>
            <a:pPr marL="0" indent="0">
              <a:buSzTx/>
              <a:buFontTx/>
              <a:buNone/>
              <a:defRPr b="1" sz="2400"/>
            </a:pPr>
          </a:p>
        </p:txBody>
      </p:sp>
      <p:sp>
        <p:nvSpPr>
          <p:cNvPr id="5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57" name="Title Text"/>
          <p:cNvSpPr txBox="1"/>
          <p:nvPr>
            <p:ph type="title"/>
          </p:nvPr>
        </p:nvSpPr>
        <p:spPr>
          <a:prstGeom prst="rect">
            <a:avLst/>
          </a:prstGeom>
        </p:spPr>
        <p:txBody>
          <a:bodyPr/>
          <a:lstStyle/>
          <a:p>
            <a:pPr/>
            <a:r>
              <a:t>Title Text</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6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t with Caption">
    <p:spTree>
      <p:nvGrpSpPr>
        <p:cNvPr id="1" name=""/>
        <p:cNvGrpSpPr/>
        <p:nvPr/>
      </p:nvGrpSpPr>
      <p:grpSpPr>
        <a:xfrm>
          <a:off x="0" y="0"/>
          <a:ext cx="0" cy="0"/>
          <a:chOff x="0" y="0"/>
          <a:chExt cx="0" cy="0"/>
        </a:xfrm>
      </p:grpSpPr>
      <p:sp>
        <p:nvSpPr>
          <p:cNvPr id="72" name="Title Text"/>
          <p:cNvSpPr txBox="1"/>
          <p:nvPr>
            <p:ph type="title"/>
          </p:nvPr>
        </p:nvSpPr>
        <p:spPr>
          <a:xfrm>
            <a:off x="629841" y="457200"/>
            <a:ext cx="2949178" cy="1600200"/>
          </a:xfrm>
          <a:prstGeom prst="rect">
            <a:avLst/>
          </a:prstGeom>
        </p:spPr>
        <p:txBody>
          <a:bodyPr anchor="b"/>
          <a:lstStyle>
            <a:lvl1pPr>
              <a:defRPr sz="3200"/>
            </a:lvl1pPr>
          </a:lstStyle>
          <a:p>
            <a:pPr/>
            <a:r>
              <a:t>Title Text</a:t>
            </a:r>
          </a:p>
        </p:txBody>
      </p:sp>
      <p:sp>
        <p:nvSpPr>
          <p:cNvPr id="73" name="Body Level One…"/>
          <p:cNvSpPr txBox="1"/>
          <p:nvPr>
            <p:ph type="body" sz="half" idx="1"/>
          </p:nvPr>
        </p:nvSpPr>
        <p:spPr>
          <a:xfrm>
            <a:off x="3887391" y="987425"/>
            <a:ext cx="4629151" cy="4873626"/>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pPr/>
            <a:r>
              <a:t>Body Level One</a:t>
            </a:r>
          </a:p>
          <a:p>
            <a:pPr lvl="1"/>
            <a:r>
              <a:t>Body Level Two</a:t>
            </a:r>
          </a:p>
          <a:p>
            <a:pPr lvl="2"/>
            <a:r>
              <a:t>Body Level Three</a:t>
            </a:r>
          </a:p>
          <a:p>
            <a:pPr lvl="3"/>
            <a:r>
              <a:t>Body Level Four</a:t>
            </a:r>
          </a:p>
          <a:p>
            <a:pPr lvl="4"/>
            <a:r>
              <a:t>Body Level Five</a:t>
            </a:r>
          </a:p>
        </p:txBody>
      </p:sp>
      <p:sp>
        <p:nvSpPr>
          <p:cNvPr id="74" name="Text Placeholder 3"/>
          <p:cNvSpPr/>
          <p:nvPr>
            <p:ph type="body" sz="quarter" idx="21"/>
          </p:nvPr>
        </p:nvSpPr>
        <p:spPr>
          <a:xfrm>
            <a:off x="629840" y="2057400"/>
            <a:ext cx="2949180" cy="3811588"/>
          </a:xfrm>
          <a:prstGeom prst="rect">
            <a:avLst/>
          </a:prstGeom>
        </p:spPr>
        <p:txBody>
          <a:bodyPr/>
          <a:lstStyle/>
          <a:p>
            <a:pPr marL="0" indent="0">
              <a:buSzTx/>
              <a:buFontTx/>
              <a:buNone/>
              <a:defRPr sz="1600"/>
            </a:pPr>
          </a:p>
        </p:txBody>
      </p:sp>
      <p:sp>
        <p:nvSpPr>
          <p:cNvPr id="7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icture with Caption">
    <p:spTree>
      <p:nvGrpSpPr>
        <p:cNvPr id="1" name=""/>
        <p:cNvGrpSpPr/>
        <p:nvPr/>
      </p:nvGrpSpPr>
      <p:grpSpPr>
        <a:xfrm>
          <a:off x="0" y="0"/>
          <a:ext cx="0" cy="0"/>
          <a:chOff x="0" y="0"/>
          <a:chExt cx="0" cy="0"/>
        </a:xfrm>
      </p:grpSpPr>
      <p:sp>
        <p:nvSpPr>
          <p:cNvPr id="82" name="Title Text"/>
          <p:cNvSpPr txBox="1"/>
          <p:nvPr>
            <p:ph type="title"/>
          </p:nvPr>
        </p:nvSpPr>
        <p:spPr>
          <a:xfrm>
            <a:off x="629841" y="457200"/>
            <a:ext cx="2949178" cy="1600200"/>
          </a:xfrm>
          <a:prstGeom prst="rect">
            <a:avLst/>
          </a:prstGeom>
        </p:spPr>
        <p:txBody>
          <a:bodyPr anchor="b"/>
          <a:lstStyle>
            <a:lvl1pPr>
              <a:defRPr sz="3200"/>
            </a:lvl1pPr>
          </a:lstStyle>
          <a:p>
            <a:pPr/>
            <a:r>
              <a:t>Title Text</a:t>
            </a:r>
          </a:p>
        </p:txBody>
      </p:sp>
      <p:sp>
        <p:nvSpPr>
          <p:cNvPr id="83" name="Picture Placeholder 2"/>
          <p:cNvSpPr/>
          <p:nvPr>
            <p:ph type="pic" sz="half" idx="21"/>
          </p:nvPr>
        </p:nvSpPr>
        <p:spPr>
          <a:xfrm>
            <a:off x="3887391" y="987425"/>
            <a:ext cx="4629151" cy="4873626"/>
          </a:xfrm>
          <a:prstGeom prst="rect">
            <a:avLst/>
          </a:prstGeom>
        </p:spPr>
        <p:txBody>
          <a:bodyPr lIns="91439" rIns="91439">
            <a:noAutofit/>
          </a:bodyPr>
          <a:lstStyle/>
          <a:p>
            <a:pPr/>
          </a:p>
        </p:txBody>
      </p:sp>
      <p:sp>
        <p:nvSpPr>
          <p:cNvPr id="84" name="Body Level One…"/>
          <p:cNvSpPr txBox="1"/>
          <p:nvPr>
            <p:ph type="body" sz="quarter" idx="1"/>
          </p:nvPr>
        </p:nvSpPr>
        <p:spPr>
          <a:xfrm>
            <a:off x="629841" y="2057400"/>
            <a:ext cx="2949178"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pPr/>
            <a:r>
              <a:t>Body Level One</a:t>
            </a:r>
          </a:p>
          <a:p>
            <a:pPr lvl="1"/>
            <a:r>
              <a:t>Body Level Two</a:t>
            </a:r>
          </a:p>
          <a:p>
            <a:pPr lvl="2"/>
            <a:r>
              <a:t>Body Level Three</a:t>
            </a:r>
          </a:p>
          <a:p>
            <a:pPr lvl="3"/>
            <a:r>
              <a:t>Body Level Four</a:t>
            </a:r>
          </a:p>
          <a:p>
            <a:pPr lvl="4"/>
            <a:r>
              <a:t>Body Level Five</a:t>
            </a:r>
          </a:p>
        </p:txBody>
      </p:sp>
      <p:sp>
        <p:nvSpPr>
          <p:cNvPr id="8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628650" y="365125"/>
            <a:ext cx="7886700" cy="1325564"/>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p>
            <a:pPr/>
            <a:r>
              <a:t>Title Text</a:t>
            </a:r>
          </a:p>
        </p:txBody>
      </p:sp>
      <p:sp>
        <p:nvSpPr>
          <p:cNvPr id="3" name="Body Level One…"/>
          <p:cNvSpPr txBox="1"/>
          <p:nvPr>
            <p:ph type="body" idx="1"/>
          </p:nvPr>
        </p:nvSpPr>
        <p:spPr>
          <a:xfrm>
            <a:off x="628650" y="1825625"/>
            <a:ext cx="7886700" cy="4351338"/>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8256726" y="6414761"/>
            <a:ext cx="258624" cy="248306"/>
          </a:xfrm>
          <a:prstGeom prst="rect">
            <a:avLst/>
          </a:prstGeom>
          <a:ln w="12700">
            <a:miter lim="400000"/>
          </a:ln>
        </p:spPr>
        <p:txBody>
          <a:bodyPr wrap="none" lIns="45719" rIns="45719" anchor="ctr">
            <a:spAutoFit/>
          </a:bodyPr>
          <a:lstStyle>
            <a:lvl1pPr algn="r">
              <a:defRPr sz="1200">
                <a:solidFill>
                  <a:srgbClr val="888888"/>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ransition xmlns:p14="http://schemas.microsoft.com/office/powerpoint/2010/main" spd="med" advClick="1"/>
  <p:txStyles>
    <p:titleStyle>
      <a:lvl1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Calibri"/>
          <a:ea typeface="Calibri"/>
          <a:cs typeface="Calibri"/>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Calibri"/>
          <a:ea typeface="Calibri"/>
          <a:cs typeface="Calibri"/>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Calibri"/>
          <a:ea typeface="Calibri"/>
          <a:cs typeface="Calibri"/>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Calibri"/>
          <a:ea typeface="Calibri"/>
          <a:cs typeface="Calibri"/>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Calibri"/>
          <a:ea typeface="Calibri"/>
          <a:cs typeface="Calibri"/>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Calibri"/>
          <a:ea typeface="Calibri"/>
          <a:cs typeface="Calibri"/>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Calibri"/>
          <a:ea typeface="Calibri"/>
          <a:cs typeface="Calibri"/>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Calibri"/>
          <a:ea typeface="Calibri"/>
          <a:cs typeface="Calibri"/>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Calibri"/>
          <a:ea typeface="Calibri"/>
          <a:cs typeface="Calibri"/>
          <a:sym typeface="Calibri"/>
        </a:defRPr>
      </a:lvl9pPr>
    </p:bodyStyle>
    <p:otherStyle>
      <a:lvl1pPr marL="0" marR="0" indent="0" algn="r" defTabSz="4572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1pPr>
      <a:lvl2pPr marL="0" marR="0" indent="457200" algn="r" defTabSz="4572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2pPr>
      <a:lvl3pPr marL="0" marR="0" indent="914400" algn="r" defTabSz="4572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3pPr>
      <a:lvl4pPr marL="0" marR="0" indent="1371600" algn="r" defTabSz="4572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4pPr>
      <a:lvl5pPr marL="0" marR="0" indent="1828800" algn="r" defTabSz="4572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5pPr>
      <a:lvl6pPr marL="0" marR="0" indent="2286000" algn="r" defTabSz="4572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6pPr>
      <a:lvl7pPr marL="0" marR="0" indent="2743200" algn="r" defTabSz="4572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7pPr>
      <a:lvl8pPr marL="0" marR="0" indent="3200400" algn="r" defTabSz="4572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8pPr>
      <a:lvl9pPr marL="0" marR="0" indent="3657600" algn="r" defTabSz="4572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hyperlink" Target="https://journals.lww.com/hep/fulltext/2020/08000/diagnosis_and_management_of_autoimmune_hepatitis.24.aspx" TargetMode="External"/><Relationship Id="rId3" Type="http://schemas.openxmlformats.org/officeDocument/2006/relationships/image" Target="../media/image1.png"/><Relationship Id="rId4" Type="http://schemas.openxmlformats.org/officeDocument/2006/relationships/image" Target="../media/image2.jpeg"/></Relationships>

</file>

<file path=ppt/slides/_rels/slide12.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png"/><Relationship Id="rId3" Type="http://schemas.openxmlformats.org/officeDocument/2006/relationships/image" Target="../media/image3.jpeg"/></Relationships>

</file>

<file path=ppt/slides/_rels/slide23.xml.rels><?xml version="1.0" encoding="UTF-8"?>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hyperlink" Target="https://journals.lww.com/hep/fulltext/2019/01000/primary_biliary_cholangitis__2018_practice.32.aspx" TargetMode="External"/><Relationship Id="rId3" Type="http://schemas.openxmlformats.org/officeDocument/2006/relationships/image" Target="../media/image1.png"/><Relationship Id="rId4" Type="http://schemas.openxmlformats.org/officeDocument/2006/relationships/image" Target="../media/image3.jpeg"/></Relationships>

</file>

<file path=ppt/slides/_rels/slide2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hyperlink" Target="https://journals.lww.com/hep/fulltext/2020/08000/diagnosis_and_management_of_autoimmune_hepatitis.24.aspx" TargetMode="External"/><Relationship Id="rId3" Type="http://schemas.openxmlformats.org/officeDocument/2006/relationships/image" Target="../media/image1.png"/><Relationship Id="rId4" Type="http://schemas.openxmlformats.org/officeDocument/2006/relationships/image" Target="../media/image4.jpeg"/></Relationships>

</file>

<file path=ppt/slides/_rels/slide28.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png"/><Relationship Id="rId3" Type="http://schemas.openxmlformats.org/officeDocument/2006/relationships/image" Target="../media/image1.jpeg"/></Relationships>

</file>

<file path=ppt/slides/_rels/slide30.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hyperlink" Target="https://journals.lww.com/hep/fulltext/2011/07000/diagnosis_and_management_of_hemochromatosis__2011.36.aspx" TargetMode="External"/><Relationship Id="rId3" Type="http://schemas.openxmlformats.org/officeDocument/2006/relationships/image" Target="../media/image1.png"/><Relationship Id="rId4" Type="http://schemas.openxmlformats.org/officeDocument/2006/relationships/image" Target="../media/image5.jpeg"/></Relationships>

</file>

<file path=ppt/slides/_rels/slide3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36.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3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brown.edu/Courses/Digital_Path/Liver/hemochromatosis.htm" TargetMode="External"/><Relationship Id="rId3" Type="http://schemas.openxmlformats.org/officeDocument/2006/relationships/image" Target="../media/image6.jpeg"/></Relationships>

</file>

<file path=ppt/slides/_rels/slide3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hyperlink" Target="https://journals.lww.com/hep/fulltext/2011/07000/diagnosis_and_management_of_hemochromatosis__2011.36.aspx" TargetMode="External"/><Relationship Id="rId3" Type="http://schemas.openxmlformats.org/officeDocument/2006/relationships/image" Target="../media/image1.png"/><Relationship Id="rId4" Type="http://schemas.openxmlformats.org/officeDocument/2006/relationships/image" Target="../media/image7.jpeg"/></Relationships>

</file>

<file path=ppt/slides/_rels/slide41.xml.rels><?xml version="1.0" encoding="UTF-8"?>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hyperlink" Target="https://journals.lww.com/hep/fulltext/2011/07000/diagnosis_and_management_of_hemochromatosis__2011.36.aspx" TargetMode="External"/><Relationship Id="rId3" Type="http://schemas.openxmlformats.org/officeDocument/2006/relationships/image" Target="../media/image1.png"/><Relationship Id="rId4" Type="http://schemas.openxmlformats.org/officeDocument/2006/relationships/image" Target="../media/image8.jpeg"/></Relationships>

</file>

<file path=ppt/slides/_rels/slide42.xml.rels><?xml version="1.0" encoding="UTF-8"?>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hyperlink" Target="https://journals.lww.com/hep/fulltext/2011/07000/diagnosis_and_management_of_hemochromatosis__2011.36.aspx" TargetMode="External"/><Relationship Id="rId3" Type="http://schemas.openxmlformats.org/officeDocument/2006/relationships/image" Target="../media/image1.png"/><Relationship Id="rId4" Type="http://schemas.openxmlformats.org/officeDocument/2006/relationships/image" Target="../media/image9.jpeg"/></Relationships>

</file>

<file path=ppt/slides/_rels/slide43.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4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6.png"/></Relationships>

</file>

<file path=ppt/slides/_rels/slide49.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 Id="rId3" Type="http://schemas.openxmlformats.org/officeDocument/2006/relationships/hyperlink" Target="https://pubmed.ncbi.nlm.nih.gov/30190489/" TargetMode="External"/></Relationships>

</file>

<file path=ppt/slides/_rels/slide5.xml.rels><?xml version="1.0" encoding="UTF-8"?>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hyperlink" Target="https://journals.lww.com/hep/fulltext/2020/08000/diagnosis_and_management_of_autoimmune_hepatitis.24.aspx" TargetMode="External"/><Relationship Id="rId3" Type="http://schemas.openxmlformats.org/officeDocument/2006/relationships/image" Target="../media/image1.png"/><Relationship Id="rId4" Type="http://schemas.openxmlformats.org/officeDocument/2006/relationships/image" Target="../media/image1.jpeg"/></Relationships>

</file>

<file path=ppt/slides/_rels/slide50.xml.rels><?xml version="1.0" encoding="UTF-8"?>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hyperlink" Target="https://journals.lww.com/hep/fulltext/2025/09000/a_multidisciplinary_approach_to_the_diagnosis_and.23.aspx" TargetMode="External"/><Relationship Id="rId3" Type="http://schemas.openxmlformats.org/officeDocument/2006/relationships/image" Target="../media/image1.png"/><Relationship Id="rId4" Type="http://schemas.openxmlformats.org/officeDocument/2006/relationships/image" Target="../media/image11.jpeg"/></Relationships>

</file>

<file path=ppt/slides/_rels/slide51.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 Id="rId3" Type="http://schemas.openxmlformats.org/officeDocument/2006/relationships/hyperlink" Target="https://pubmed.ncbi.nlm.nih.gov/18506894/" TargetMode="External"/></Relationships>

</file>

<file path=ppt/slides/_rels/slide5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chemeClr val="accent1">
                <a:hueOff val="276588"/>
                <a:satOff val="-4887"/>
                <a:lumOff val="24576"/>
              </a:schemeClr>
            </a:gs>
            <a:gs pos="100000">
              <a:schemeClr val="accent1">
                <a:hueOff val="258141"/>
                <a:satOff val="-1314"/>
                <a:lumOff val="16637"/>
              </a:schemeClr>
            </a:gs>
          </a:gsLst>
          <a:lin ang="5400000" scaled="0"/>
        </a:gradFill>
      </p:bgPr>
    </p:bg>
    <p:spTree>
      <p:nvGrpSpPr>
        <p:cNvPr id="1" name=""/>
        <p:cNvGrpSpPr/>
        <p:nvPr/>
      </p:nvGrpSpPr>
      <p:grpSpPr>
        <a:xfrm>
          <a:off x="0" y="0"/>
          <a:ext cx="0" cy="0"/>
          <a:chOff x="0" y="0"/>
          <a:chExt cx="0" cy="0"/>
        </a:xfrm>
      </p:grpSpPr>
      <p:sp>
        <p:nvSpPr>
          <p:cNvPr id="105" name="Rectangle 2"/>
          <p:cNvSpPr txBox="1"/>
          <p:nvPr>
            <p:ph type="ctrTitle"/>
          </p:nvPr>
        </p:nvSpPr>
        <p:spPr>
          <a:prstGeom prst="rect">
            <a:avLst/>
          </a:prstGeom>
        </p:spPr>
        <p:txBody>
          <a:bodyPr/>
          <a:lstStyle>
            <a:lvl1pPr>
              <a:defRPr sz="5400">
                <a:solidFill>
                  <a:srgbClr val="000003"/>
                </a:solidFill>
              </a:defRPr>
            </a:lvl1pPr>
          </a:lstStyle>
          <a:p>
            <a:pPr/>
            <a:r>
              <a:t>Classic Liver Disease</a:t>
            </a:r>
          </a:p>
        </p:txBody>
      </p:sp>
      <p:sp>
        <p:nvSpPr>
          <p:cNvPr id="106" name="Rectangle 3"/>
          <p:cNvSpPr txBox="1"/>
          <p:nvPr>
            <p:ph type="subTitle" sz="quarter" idx="1"/>
          </p:nvPr>
        </p:nvSpPr>
        <p:spPr>
          <a:xfrm>
            <a:off x="1143000" y="3602037"/>
            <a:ext cx="6858000" cy="1655762"/>
          </a:xfrm>
          <a:prstGeom prst="rect">
            <a:avLst/>
          </a:prstGeom>
          <a:solidFill>
            <a:srgbClr val="FFFFFF"/>
          </a:solidFill>
        </p:spPr>
        <p:txBody>
          <a:bodyPr/>
          <a:lstStyle/>
          <a:p>
            <a:pPr>
              <a:lnSpc>
                <a:spcPct val="81000"/>
              </a:lnSpc>
            </a:pPr>
            <a:r>
              <a:t>Amol Agarwal, MD</a:t>
            </a:r>
          </a:p>
          <a:p>
            <a:pPr>
              <a:lnSpc>
                <a:spcPct val="81000"/>
              </a:lnSpc>
            </a:pPr>
            <a:r>
              <a:t>Gastroenterologist, Iowa Digestive Disease Center</a:t>
            </a:r>
          </a:p>
          <a:p>
            <a:pPr>
              <a:lnSpc>
                <a:spcPct val="81000"/>
              </a:lnSpc>
            </a:pPr>
            <a:r>
              <a:t>Iowa PA Society Lecture April 2026</a:t>
            </a:r>
          </a:p>
        </p:txBody>
      </p:sp>
      <p:sp>
        <p:nvSpPr>
          <p:cNvPr id="107" name="Slide Number"/>
          <p:cNvSpPr txBox="1"/>
          <p:nvPr>
            <p:ph type="sldNum" sz="quarter" idx="4294967295"/>
          </p:nvPr>
        </p:nvSpPr>
        <p:spPr>
          <a:xfrm>
            <a:off x="8333968" y="6414761"/>
            <a:ext cx="181382" cy="248306"/>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1" name="Rectangle 2"/>
          <p:cNvSpPr txBox="1"/>
          <p:nvPr>
            <p:ph type="title"/>
          </p:nvPr>
        </p:nvSpPr>
        <p:spPr>
          <a:prstGeom prst="rect">
            <a:avLst/>
          </a:prstGeom>
          <a:solidFill>
            <a:srgbClr val="FFFF00"/>
          </a:solidFill>
        </p:spPr>
        <p:txBody>
          <a:bodyPr/>
          <a:lstStyle>
            <a:lvl1pPr>
              <a:defRPr sz="4000"/>
            </a:lvl1pPr>
          </a:lstStyle>
          <a:p>
            <a:pPr/>
            <a:r>
              <a:t>Autoimmune Hepatitis: Treatment</a:t>
            </a:r>
          </a:p>
        </p:txBody>
      </p:sp>
      <p:sp>
        <p:nvSpPr>
          <p:cNvPr id="142" name="Rectangle 3"/>
          <p:cNvSpPr txBox="1"/>
          <p:nvPr>
            <p:ph type="body" idx="1"/>
          </p:nvPr>
        </p:nvSpPr>
        <p:spPr>
          <a:prstGeom prst="rect">
            <a:avLst/>
          </a:prstGeom>
        </p:spPr>
        <p:txBody>
          <a:bodyPr/>
          <a:lstStyle/>
          <a:p>
            <a:pPr marL="210552" indent="-210552" defTabSz="457200">
              <a:lnSpc>
                <a:spcPct val="100000"/>
              </a:lnSpc>
              <a:spcBef>
                <a:spcPts val="1200"/>
              </a:spcBef>
              <a:buFontTx/>
              <a:defRPr sz="2100">
                <a:latin typeface="Times Roman"/>
                <a:ea typeface="Times Roman"/>
                <a:cs typeface="Times Roman"/>
                <a:sym typeface="Times Roman"/>
              </a:defRPr>
            </a:pPr>
            <a:r>
              <a:rPr b="1"/>
              <a:t>Induction Therapy:</a:t>
            </a:r>
            <a:r>
              <a:t> The mainstay of treatment is </a:t>
            </a:r>
            <a:r>
              <a:rPr b="1"/>
              <a:t>Corticosteroids</a:t>
            </a:r>
            <a:r>
              <a:t> (Prednisone or Budesonide), either alone or in combination with </a:t>
            </a:r>
            <a:r>
              <a:rPr b="1"/>
              <a:t>Azathioprine</a:t>
            </a:r>
            <a:r>
              <a:t>. Budesonide is preferred in non-cirrhotic patients to minimize systemic side effects.</a:t>
            </a:r>
          </a:p>
          <a:p>
            <a:pPr marL="210552" indent="-210552" defTabSz="457200">
              <a:lnSpc>
                <a:spcPct val="100000"/>
              </a:lnSpc>
              <a:spcBef>
                <a:spcPts val="1200"/>
              </a:spcBef>
              <a:buFontTx/>
              <a:defRPr sz="2100">
                <a:latin typeface="Times Roman"/>
                <a:ea typeface="Times Roman"/>
                <a:cs typeface="Times Roman"/>
                <a:sym typeface="Times Roman"/>
              </a:defRPr>
            </a:pPr>
            <a:r>
              <a:rPr b="1"/>
              <a:t>Maintenance Goals:</a:t>
            </a:r>
            <a:r>
              <a:t> Once biochemical remission is achieved (normalized AST/ALT and IgG), steroids are tapered to the lowest effective dose or discontinued, while </a:t>
            </a:r>
            <a:r>
              <a:rPr b="1"/>
              <a:t>Azathioprine</a:t>
            </a:r>
            <a:r>
              <a:t> is typically continued long-term to prevent relapse.</a:t>
            </a:r>
          </a:p>
          <a:p>
            <a:pPr marL="210552" indent="-210552" defTabSz="457200">
              <a:lnSpc>
                <a:spcPct val="100000"/>
              </a:lnSpc>
              <a:spcBef>
                <a:spcPts val="1200"/>
              </a:spcBef>
              <a:buFontTx/>
              <a:defRPr sz="2100">
                <a:latin typeface="Times Roman"/>
                <a:ea typeface="Times Roman"/>
                <a:cs typeface="Times Roman"/>
                <a:sym typeface="Times Roman"/>
              </a:defRPr>
            </a:pPr>
            <a:r>
              <a:rPr b="1"/>
              <a:t>Monitoring &amp; Failure:</a:t>
            </a:r>
            <a:r>
              <a:t> Patients require lifelong monitoring for relapse (common in &gt;50%). Those who fail first-line therapy may require </a:t>
            </a:r>
            <a:r>
              <a:rPr b="1"/>
              <a:t>Mycophenolate Mofetil (MMF)</a:t>
            </a:r>
            <a:r>
              <a:t> or Tacrolimus; liver transplant is the final option for refractory cases.</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4" name="Footer Placeholder 4"/>
          <p:cNvSpPr txBox="1"/>
          <p:nvPr/>
        </p:nvSpPr>
        <p:spPr>
          <a:xfrm>
            <a:off x="2712720" y="6435955"/>
            <a:ext cx="5547360" cy="205915"/>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defTabSz="914400">
              <a:defRPr sz="900">
                <a:solidFill>
                  <a:srgbClr val="888888"/>
                </a:solidFill>
              </a:defRPr>
            </a:lvl1pPr>
          </a:lstStyle>
          <a:p>
            <a:pPr/>
            <a:r>
              <a:t>Copyright © 2026 Wolters Kluwer. Published by Lippincott Williams &amp; Wilkins.</a:t>
            </a:r>
          </a:p>
        </p:txBody>
      </p:sp>
      <p:sp>
        <p:nvSpPr>
          <p:cNvPr id="145" name="Title 1"/>
          <p:cNvSpPr txBox="1"/>
          <p:nvPr>
            <p:ph type="title"/>
          </p:nvPr>
        </p:nvSpPr>
        <p:spPr>
          <a:xfrm>
            <a:off x="457200" y="170132"/>
            <a:ext cx="8229600" cy="338330"/>
          </a:xfrm>
          <a:prstGeom prst="rect">
            <a:avLst/>
          </a:prstGeom>
        </p:spPr>
        <p:txBody>
          <a:bodyPr/>
          <a:lstStyle/>
          <a:p>
            <a:pPr/>
            <a:r>
              <a:t>Figure 4</a:t>
            </a:r>
          </a:p>
        </p:txBody>
      </p:sp>
      <p:sp>
        <p:nvSpPr>
          <p:cNvPr id="146" name="Text Placeholder 3"/>
          <p:cNvSpPr txBox="1"/>
          <p:nvPr>
            <p:ph type="body" sz="quarter" idx="1"/>
          </p:nvPr>
        </p:nvSpPr>
        <p:spPr>
          <a:xfrm>
            <a:off x="6245352" y="741577"/>
            <a:ext cx="2432305" cy="1832401"/>
          </a:xfrm>
          <a:prstGeom prst="rect">
            <a:avLst/>
          </a:prstGeom>
        </p:spPr>
        <p:txBody>
          <a:bodyPr anchor="t"/>
          <a:lstStyle/>
          <a:p>
            <a:pPr defTabSz="722376">
              <a:spcBef>
                <a:spcPts val="100"/>
              </a:spcBef>
              <a:defRPr sz="711" u="sng">
                <a:latin typeface="Calibri (Body)"/>
                <a:ea typeface="Calibri (Body)"/>
                <a:cs typeface="Calibri (Body)"/>
                <a:sym typeface="Calibri (Body)"/>
              </a:defRPr>
            </a:pPr>
            <a:r>
              <a:rPr>
                <a:solidFill>
                  <a:srgbClr val="0000FF"/>
                </a:solidFill>
                <a:uFill>
                  <a:solidFill>
                    <a:srgbClr val="0000FF"/>
                  </a:solidFill>
                </a:uFill>
                <a:hlinkClick r:id="rId2" invalidUrl="" action="" tgtFrame="" tooltip="" history="1" highlightClick="0" endSnd="0"/>
              </a:rPr>
              <a:t>Diagnosis and Management of Autoimmune Hepatitis in Adults and Children: 2019 Practice Guidance and Guidelines From the American Association for the Study of Liver Diseases</a:t>
            </a:r>
          </a:p>
          <a:p>
            <a:pPr defTabSz="722376">
              <a:spcBef>
                <a:spcPts val="100"/>
              </a:spcBef>
              <a:defRPr sz="790"/>
            </a:pPr>
          </a:p>
          <a:p>
            <a:pPr defTabSz="722376">
              <a:spcBef>
                <a:spcPts val="100"/>
              </a:spcBef>
              <a:defRPr sz="711">
                <a:latin typeface="Calibri (Body)"/>
                <a:ea typeface="Calibri (Body)"/>
                <a:cs typeface="Calibri (Body)"/>
                <a:sym typeface="Calibri (Body)"/>
              </a:defRPr>
            </a:pPr>
            <a:r>
              <a:t>Mack, Cara L.; Adams, David; Assis, David N.; Kerkar, Nanda; Manns, Michael P.; Mayo, Marlyn J.; Vierling, John M.; Alsawas, Mouaz; Murad, Mohammad H.; Czaja, Albert J.</a:t>
            </a:r>
          </a:p>
          <a:p>
            <a:pPr defTabSz="722376">
              <a:spcBef>
                <a:spcPts val="100"/>
              </a:spcBef>
              <a:defRPr sz="790"/>
            </a:pPr>
          </a:p>
          <a:p>
            <a:pPr defTabSz="722376">
              <a:spcBef>
                <a:spcPts val="100"/>
              </a:spcBef>
              <a:defRPr sz="711">
                <a:latin typeface="Calibri (Body)"/>
                <a:ea typeface="Calibri (Body)"/>
                <a:cs typeface="Calibri (Body)"/>
                <a:sym typeface="Calibri (Body)"/>
              </a:defRPr>
            </a:pPr>
            <a:r>
              <a:t>Hepatology72(2):671-722, August 2020.</a:t>
            </a:r>
          </a:p>
          <a:p>
            <a:pPr defTabSz="722376">
              <a:spcBef>
                <a:spcPts val="100"/>
              </a:spcBef>
              <a:defRPr sz="790"/>
            </a:pPr>
          </a:p>
          <a:p>
            <a:pPr defTabSz="722376">
              <a:spcBef>
                <a:spcPts val="100"/>
              </a:spcBef>
              <a:defRPr sz="711">
                <a:latin typeface="Calibri (Body)"/>
                <a:ea typeface="Calibri (Body)"/>
                <a:cs typeface="Calibri (Body)"/>
                <a:sym typeface="Calibri (Body)"/>
              </a:defRPr>
            </a:pPr>
            <a:r>
              <a:t>doi: 10.1002/hep.31065</a:t>
            </a:r>
          </a:p>
        </p:txBody>
      </p:sp>
      <p:sp>
        <p:nvSpPr>
          <p:cNvPr id="147" name="Slide Number Placeholder 5"/>
          <p:cNvSpPr txBox="1"/>
          <p:nvPr>
            <p:ph type="sldNum" sz="quarter" idx="2"/>
          </p:nvPr>
        </p:nvSpPr>
        <p:spPr>
          <a:xfrm>
            <a:off x="8466797" y="6435955"/>
            <a:ext cx="220003" cy="205915"/>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48" name="Text Placeholder 6"/>
          <p:cNvSpPr/>
          <p:nvPr>
            <p:ph type="body" idx="22"/>
          </p:nvPr>
        </p:nvSpPr>
        <p:spPr>
          <a:xfrm>
            <a:off x="6245352" y="2743200"/>
            <a:ext cx="2432305" cy="2889505"/>
          </a:xfrm>
          <a:prstGeom prst="rect">
            <a:avLst/>
          </a:prstGeom>
          <a:extLst>
            <a:ext uri="{C572A759-6A51-4108-AA02-DFA0A04FC94B}">
              <ma14:wrappingTextBoxFlag xmlns:ma14="http://schemas.microsoft.com/office/mac/drawingml/2011/main" val="1"/>
            </a:ext>
          </a:extLst>
        </p:spPr>
        <p:txBody>
          <a:bodyPr anchor="b"/>
          <a:lstStyle>
            <a:lvl1pPr marL="0" indent="0">
              <a:lnSpc>
                <a:spcPct val="100000"/>
              </a:lnSpc>
              <a:spcBef>
                <a:spcPts val="200"/>
              </a:spcBef>
              <a:buSzTx/>
              <a:buFontTx/>
              <a:buNone/>
              <a:defRPr sz="900">
                <a:latin typeface="Calibri (Body)"/>
                <a:ea typeface="Calibri (Body)"/>
                <a:cs typeface="Calibri (Body)"/>
                <a:sym typeface="Calibri (Body)"/>
              </a:defRPr>
            </a:lvl1pPr>
          </a:lstStyle>
          <a:p>
            <a:pPr/>
            <a:r>
              <a:t>First‐line treatment of AIH in adults and children, recognizing adjustments based on the presence of cirrhosis or an acute severe presentation.</a:t>
            </a:r>
          </a:p>
        </p:txBody>
      </p:sp>
      <p:pic>
        <p:nvPicPr>
          <p:cNvPr id="149" name="Picture 8" descr="Picture 8"/>
          <p:cNvPicPr>
            <a:picLocks noChangeAspect="1"/>
          </p:cNvPicPr>
          <p:nvPr/>
        </p:nvPicPr>
        <p:blipFill>
          <a:blip r:embed="rId3">
            <a:extLst/>
          </a:blip>
          <a:stretch>
            <a:fillRect/>
          </a:stretch>
        </p:blipFill>
        <p:spPr>
          <a:xfrm>
            <a:off x="182879" y="5943600"/>
            <a:ext cx="1600201" cy="685800"/>
          </a:xfrm>
          <a:prstGeom prst="rect">
            <a:avLst/>
          </a:prstGeom>
          <a:ln w="12700">
            <a:miter lim="400000"/>
          </a:ln>
        </p:spPr>
      </p:pic>
      <p:pic>
        <p:nvPicPr>
          <p:cNvPr id="150" name="Picture 9" descr="Picture 9"/>
          <p:cNvPicPr>
            <a:picLocks noChangeAspect="1"/>
          </p:cNvPicPr>
          <p:nvPr/>
        </p:nvPicPr>
        <p:blipFill>
          <a:blip r:embed="rId4">
            <a:extLst/>
          </a:blip>
          <a:stretch>
            <a:fillRect/>
          </a:stretch>
        </p:blipFill>
        <p:spPr>
          <a:xfrm>
            <a:off x="685399" y="1609725"/>
            <a:ext cx="5029201" cy="3638550"/>
          </a:xfrm>
          <a:prstGeom prst="rect">
            <a:avLst/>
          </a:prstGeom>
          <a:ln w="12700">
            <a:miter lim="400000"/>
          </a:ln>
        </p:spPr>
      </p:pic>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chemeClr val="accent1">
                <a:hueOff val="276588"/>
                <a:satOff val="-4887"/>
                <a:lumOff val="24576"/>
              </a:schemeClr>
            </a:gs>
            <a:gs pos="100000">
              <a:schemeClr val="accent1">
                <a:hueOff val="258141"/>
                <a:satOff val="-1314"/>
                <a:lumOff val="16637"/>
              </a:schemeClr>
            </a:gs>
          </a:gsLst>
          <a:lin ang="5400000" scaled="0"/>
        </a:gradFill>
      </p:bgPr>
    </p:bg>
    <p:spTree>
      <p:nvGrpSpPr>
        <p:cNvPr id="1" name=""/>
        <p:cNvGrpSpPr/>
        <p:nvPr/>
      </p:nvGrpSpPr>
      <p:grpSpPr>
        <a:xfrm>
          <a:off x="0" y="0"/>
          <a:ext cx="0" cy="0"/>
          <a:chOff x="0" y="0"/>
          <a:chExt cx="0" cy="0"/>
        </a:xfrm>
      </p:grpSpPr>
      <p:sp>
        <p:nvSpPr>
          <p:cNvPr id="152" name="Questions on Autoimmune Hepatitis?"/>
          <p:cNvSpPr txBox="1"/>
          <p:nvPr>
            <p:ph type="ctrTitle"/>
          </p:nvPr>
        </p:nvSpPr>
        <p:spPr>
          <a:prstGeom prst="rect">
            <a:avLst/>
          </a:prstGeom>
        </p:spPr>
        <p:txBody>
          <a:bodyPr/>
          <a:lstStyle/>
          <a:p>
            <a:pPr/>
            <a:r>
              <a:t>Questions on Autoimmune Hepatitis?</a:t>
            </a:r>
          </a:p>
        </p:txBody>
      </p:sp>
      <p:sp>
        <p:nvSpPr>
          <p:cNvPr id="153" name="Double-click to edit"/>
          <p:cNvSpPr txBox="1"/>
          <p:nvPr>
            <p:ph type="subTitle" sz="quarter" idx="1"/>
          </p:nvPr>
        </p:nvSpPr>
        <p:spPr>
          <a:prstGeom prst="rect">
            <a:avLst/>
          </a:prstGeom>
        </p:spPr>
        <p:txBody>
          <a:bodyPr/>
          <a:lstStyle/>
          <a:p>
            <a:pP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5" name="Title 1"/>
          <p:cNvSpPr txBox="1"/>
          <p:nvPr>
            <p:ph type="title"/>
          </p:nvPr>
        </p:nvSpPr>
        <p:spPr>
          <a:xfrm>
            <a:off x="628650" y="228600"/>
            <a:ext cx="7886700" cy="1325563"/>
          </a:xfrm>
          <a:prstGeom prst="rect">
            <a:avLst/>
          </a:prstGeom>
          <a:solidFill>
            <a:srgbClr val="FFFF00"/>
          </a:solidFill>
        </p:spPr>
        <p:txBody>
          <a:bodyPr/>
          <a:lstStyle>
            <a:lvl1pPr algn="ctr">
              <a:defRPr sz="4000"/>
            </a:lvl1pPr>
          </a:lstStyle>
          <a:p>
            <a:pPr/>
            <a:r>
              <a:t>Case #2</a:t>
            </a:r>
          </a:p>
        </p:txBody>
      </p:sp>
      <p:sp>
        <p:nvSpPr>
          <p:cNvPr id="156" name="Content Placeholder 6"/>
          <p:cNvSpPr txBox="1"/>
          <p:nvPr>
            <p:ph type="body" idx="1"/>
          </p:nvPr>
        </p:nvSpPr>
        <p:spPr>
          <a:xfrm>
            <a:off x="628650" y="1452562"/>
            <a:ext cx="7886700" cy="4724401"/>
          </a:xfrm>
          <a:prstGeom prst="rect">
            <a:avLst/>
          </a:prstGeom>
        </p:spPr>
        <p:txBody>
          <a:bodyPr/>
          <a:lstStyle/>
          <a:p>
            <a:pPr marL="0" indent="0" defTabSz="347472">
              <a:lnSpc>
                <a:spcPct val="100000"/>
              </a:lnSpc>
              <a:spcBef>
                <a:spcPts val="0"/>
              </a:spcBef>
              <a:buSzTx/>
              <a:buFontTx/>
              <a:buNone/>
              <a:defRPr sz="2052">
                <a:latin typeface="Times Roman"/>
                <a:ea typeface="Times Roman"/>
                <a:cs typeface="Times Roman"/>
                <a:sym typeface="Times Roman"/>
              </a:defRPr>
            </a:pPr>
          </a:p>
          <a:p>
            <a:pPr marL="0" indent="0" defTabSz="347472">
              <a:lnSpc>
                <a:spcPct val="100000"/>
              </a:lnSpc>
              <a:spcBef>
                <a:spcPts val="0"/>
              </a:spcBef>
              <a:buSzTx/>
              <a:buFontTx/>
              <a:buNone/>
              <a:defRPr sz="2052">
                <a:latin typeface="Times Roman"/>
                <a:ea typeface="Times Roman"/>
                <a:cs typeface="Times Roman"/>
                <a:sym typeface="Times Roman"/>
              </a:defRPr>
            </a:pPr>
          </a:p>
          <a:p>
            <a:pPr marL="0" indent="0" defTabSz="347472">
              <a:lnSpc>
                <a:spcPct val="100000"/>
              </a:lnSpc>
              <a:spcBef>
                <a:spcPts val="900"/>
              </a:spcBef>
              <a:buSzTx/>
              <a:buFontTx/>
              <a:buNone/>
              <a:defRPr sz="2052">
                <a:latin typeface="Times Roman"/>
                <a:ea typeface="Times Roman"/>
                <a:cs typeface="Times Roman"/>
                <a:sym typeface="Times Roman"/>
              </a:defRPr>
            </a:pPr>
            <a:r>
              <a:t>A 52-year-old woman presents to her primary care physician complaining of </a:t>
            </a:r>
            <a:r>
              <a:rPr b="1"/>
              <a:t>progressive fatigue</a:t>
            </a:r>
            <a:r>
              <a:t> and intense </a:t>
            </a:r>
            <a:r>
              <a:rPr b="1"/>
              <a:t>generalized pruritus</a:t>
            </a:r>
            <a:r>
              <a:t> that is worse at night. On physical examination, she exhibits excoriations on her arms and legs, along with mild hepatomegaly and </a:t>
            </a:r>
            <a:r>
              <a:rPr b="1"/>
              <a:t>xanthelasmas</a:t>
            </a:r>
            <a:r>
              <a:t> around her eyelids.</a:t>
            </a:r>
          </a:p>
          <a:p>
            <a:pPr marL="0" indent="0" defTabSz="347472">
              <a:lnSpc>
                <a:spcPct val="100000"/>
              </a:lnSpc>
              <a:spcBef>
                <a:spcPts val="900"/>
              </a:spcBef>
              <a:buSzTx/>
              <a:buFontTx/>
              <a:buNone/>
              <a:defRPr sz="2052">
                <a:latin typeface="Times Roman"/>
                <a:ea typeface="Times Roman"/>
                <a:cs typeface="Times Roman"/>
                <a:sym typeface="Times Roman"/>
              </a:defRPr>
            </a:pPr>
            <a:r>
              <a:t>Laboratory evaluation reveals a significant cholestatic pattern, with an </a:t>
            </a:r>
            <a:r>
              <a:rPr b="1"/>
              <a:t>Alkaline Phosphatase (ALP) of 450 U/L</a:t>
            </a:r>
            <a:r>
              <a:t> (normal &lt;120 U/L) and a </a:t>
            </a:r>
            <a:r>
              <a:rPr b="1"/>
              <a:t>Gamma-Glutamyl Transferase (GGT) of 185 U/L</a:t>
            </a:r>
            <a:r>
              <a:t>, while her bilirubin remains only mildly elevated. Serologic testing is notable for an </a:t>
            </a:r>
            <a:r>
              <a:rPr b="1"/>
              <a:t>Antimitochondrial Antibody (AMA) titer of 1:160</a:t>
            </a:r>
            <a:r>
              <a:t>, and her serum cholesterol is markedly increased.</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8" name="Rectangle 2"/>
          <p:cNvSpPr txBox="1"/>
          <p:nvPr>
            <p:ph type="title"/>
          </p:nvPr>
        </p:nvSpPr>
        <p:spPr>
          <a:prstGeom prst="rect">
            <a:avLst/>
          </a:prstGeom>
          <a:solidFill>
            <a:srgbClr val="FFFF00"/>
          </a:solidFill>
        </p:spPr>
        <p:txBody>
          <a:bodyPr/>
          <a:lstStyle>
            <a:lvl1pPr>
              <a:defRPr sz="4000"/>
            </a:lvl1pPr>
          </a:lstStyle>
          <a:p>
            <a:pPr/>
            <a:r>
              <a:t>PBC: Xanthelasma</a:t>
            </a:r>
          </a:p>
        </p:txBody>
      </p:sp>
      <p:pic>
        <p:nvPicPr>
          <p:cNvPr id="159" name="pasted-movie.png" descr="pasted-movie.png"/>
          <p:cNvPicPr>
            <a:picLocks noChangeAspect="1"/>
          </p:cNvPicPr>
          <p:nvPr/>
        </p:nvPicPr>
        <p:blipFill>
          <a:blip r:embed="rId2">
            <a:extLst/>
          </a:blip>
          <a:stretch>
            <a:fillRect/>
          </a:stretch>
        </p:blipFill>
        <p:spPr>
          <a:xfrm>
            <a:off x="1079500" y="1937883"/>
            <a:ext cx="6985000" cy="3860801"/>
          </a:xfrm>
          <a:prstGeom prst="rect">
            <a:avLst/>
          </a:prstGeom>
          <a:ln w="12700">
            <a:miter lim="400000"/>
          </a:ln>
        </p:spPr>
      </p:pic>
      <p:sp>
        <p:nvSpPr>
          <p:cNvPr id="160" name="https://thebileflow.wordpress.com/2011/02/04/pathology-xanthelasma-of-pbc/"/>
          <p:cNvSpPr txBox="1"/>
          <p:nvPr/>
        </p:nvSpPr>
        <p:spPr>
          <a:xfrm>
            <a:off x="677552" y="6557260"/>
            <a:ext cx="4226742" cy="22851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1000"/>
            </a:lvl1pPr>
          </a:lstStyle>
          <a:p>
            <a:pPr/>
            <a:r>
              <a:t>https://thebileflow.wordpress.com/2011/02/04/pathology-xanthelasma-of-pbc/</a:t>
            </a:r>
          </a:p>
        </p:txBody>
      </p:sp>
      <p:sp>
        <p:nvSpPr>
          <p:cNvPr id="161" name="Soft, yellowish cholesterol deposits on the eyelids caused by chronic cholestasis and the resulting severe hyperlipidemia."/>
          <p:cNvSpPr txBox="1"/>
          <p:nvPr/>
        </p:nvSpPr>
        <p:spPr>
          <a:xfrm>
            <a:off x="770740" y="5883668"/>
            <a:ext cx="7836060" cy="2692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b="1" sz="1200">
                <a:latin typeface="Times Roman"/>
                <a:ea typeface="Times Roman"/>
                <a:cs typeface="Times Roman"/>
                <a:sym typeface="Times Roman"/>
              </a:defRPr>
            </a:lvl1pPr>
          </a:lstStyle>
          <a:p>
            <a:pPr/>
            <a:r>
              <a:t>Soft, yellowish cholesterol deposits on the eyelids caused by chronic cholestasis and the resulting severe hyperlipidemia.</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3" name="Title 1"/>
          <p:cNvSpPr txBox="1"/>
          <p:nvPr>
            <p:ph type="title"/>
          </p:nvPr>
        </p:nvSpPr>
        <p:spPr>
          <a:xfrm>
            <a:off x="628650" y="228600"/>
            <a:ext cx="7886700" cy="1325563"/>
          </a:xfrm>
          <a:prstGeom prst="rect">
            <a:avLst/>
          </a:prstGeom>
          <a:solidFill>
            <a:srgbClr val="FFFF00"/>
          </a:solidFill>
        </p:spPr>
        <p:txBody>
          <a:bodyPr/>
          <a:lstStyle>
            <a:lvl1pPr algn="ctr">
              <a:defRPr sz="4000"/>
            </a:lvl1pPr>
          </a:lstStyle>
          <a:p>
            <a:pPr/>
            <a:r>
              <a:t>Case #2: Primary Biliary Cholangitis (PBC)</a:t>
            </a:r>
          </a:p>
        </p:txBody>
      </p:sp>
      <p:sp>
        <p:nvSpPr>
          <p:cNvPr id="164" name="Content Placeholder 6"/>
          <p:cNvSpPr txBox="1"/>
          <p:nvPr>
            <p:ph type="body" idx="1"/>
          </p:nvPr>
        </p:nvSpPr>
        <p:spPr>
          <a:xfrm>
            <a:off x="628650" y="1452562"/>
            <a:ext cx="7886700" cy="4724401"/>
          </a:xfrm>
          <a:prstGeom prst="rect">
            <a:avLst/>
          </a:prstGeom>
        </p:spPr>
        <p:txBody>
          <a:bodyPr/>
          <a:lstStyle/>
          <a:p>
            <a:pPr marL="0" indent="0" defTabSz="347472">
              <a:lnSpc>
                <a:spcPct val="100000"/>
              </a:lnSpc>
              <a:spcBef>
                <a:spcPts val="0"/>
              </a:spcBef>
              <a:buSzTx/>
              <a:buFontTx/>
              <a:buNone/>
              <a:defRPr sz="2052">
                <a:latin typeface="Times Roman"/>
                <a:ea typeface="Times Roman"/>
                <a:cs typeface="Times Roman"/>
                <a:sym typeface="Times Roman"/>
              </a:defRPr>
            </a:pPr>
          </a:p>
          <a:p>
            <a:pPr marL="0" indent="0" defTabSz="347472">
              <a:lnSpc>
                <a:spcPct val="100000"/>
              </a:lnSpc>
              <a:spcBef>
                <a:spcPts val="0"/>
              </a:spcBef>
              <a:buSzTx/>
              <a:buFontTx/>
              <a:buNone/>
              <a:defRPr sz="2052">
                <a:latin typeface="Times Roman"/>
                <a:ea typeface="Times Roman"/>
                <a:cs typeface="Times Roman"/>
                <a:sym typeface="Times Roman"/>
              </a:defRPr>
            </a:pPr>
          </a:p>
          <a:p>
            <a:pPr marL="0" indent="0" defTabSz="347472">
              <a:lnSpc>
                <a:spcPct val="100000"/>
              </a:lnSpc>
              <a:spcBef>
                <a:spcPts val="900"/>
              </a:spcBef>
              <a:buSzTx/>
              <a:buFontTx/>
              <a:buNone/>
              <a:defRPr sz="2052">
                <a:latin typeface="Times Roman"/>
                <a:ea typeface="Times Roman"/>
                <a:cs typeface="Times Roman"/>
                <a:sym typeface="Times Roman"/>
              </a:defRPr>
            </a:pPr>
            <a:r>
              <a:t>A 52-year-old woman presents to her primary care physician complaining of </a:t>
            </a:r>
            <a:r>
              <a:rPr b="1"/>
              <a:t>progressive fatigue</a:t>
            </a:r>
            <a:r>
              <a:t> and intense </a:t>
            </a:r>
            <a:r>
              <a:rPr b="1"/>
              <a:t>generalized pruritus</a:t>
            </a:r>
            <a:r>
              <a:t> that is worse at night. On physical examination, she exhibits excoriations on her arms and legs, along with mild hepatomegaly and </a:t>
            </a:r>
            <a:r>
              <a:rPr b="1"/>
              <a:t>xanthelasmas</a:t>
            </a:r>
            <a:r>
              <a:t> around her eyelids.</a:t>
            </a:r>
          </a:p>
          <a:p>
            <a:pPr marL="0" indent="0" defTabSz="347472">
              <a:lnSpc>
                <a:spcPct val="100000"/>
              </a:lnSpc>
              <a:spcBef>
                <a:spcPts val="900"/>
              </a:spcBef>
              <a:buSzTx/>
              <a:buFontTx/>
              <a:buNone/>
              <a:defRPr sz="2052">
                <a:latin typeface="Times Roman"/>
                <a:ea typeface="Times Roman"/>
                <a:cs typeface="Times Roman"/>
                <a:sym typeface="Times Roman"/>
              </a:defRPr>
            </a:pPr>
            <a:r>
              <a:t>Laboratory evaluation reveals a significant cholestatic pattern, with an </a:t>
            </a:r>
            <a:r>
              <a:rPr b="1"/>
              <a:t>Alkaline Phosphatase (ALP) of 450 U/L</a:t>
            </a:r>
            <a:r>
              <a:t> (normal &lt;120 U/L) and a </a:t>
            </a:r>
            <a:r>
              <a:rPr b="1"/>
              <a:t>Gamma-Glutamyl Transferase (GGT) of 185 U/L</a:t>
            </a:r>
            <a:r>
              <a:t>, while her bilirubin remains only mildly elevated. Serologic testing is notable for an </a:t>
            </a:r>
            <a:r>
              <a:rPr b="1"/>
              <a:t>Antimitochondrial Antibody (AMA) titer of 1:160</a:t>
            </a:r>
            <a:r>
              <a:t>, and her serum cholesterol is markedly increased.</a:t>
            </a: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6" name="Rectangle 2"/>
          <p:cNvSpPr txBox="1"/>
          <p:nvPr>
            <p:ph type="title"/>
          </p:nvPr>
        </p:nvSpPr>
        <p:spPr>
          <a:prstGeom prst="rect">
            <a:avLst/>
          </a:prstGeom>
          <a:solidFill>
            <a:srgbClr val="FFFF00"/>
          </a:solidFill>
        </p:spPr>
        <p:txBody>
          <a:bodyPr/>
          <a:lstStyle>
            <a:lvl1pPr>
              <a:defRPr sz="4000"/>
            </a:lvl1pPr>
          </a:lstStyle>
          <a:p>
            <a:pPr/>
            <a:r>
              <a:t>PBC: Definition</a:t>
            </a:r>
          </a:p>
        </p:txBody>
      </p:sp>
      <p:sp>
        <p:nvSpPr>
          <p:cNvPr id="167" name="Rectangle 3"/>
          <p:cNvSpPr txBox="1"/>
          <p:nvPr>
            <p:ph type="body" idx="1"/>
          </p:nvPr>
        </p:nvSpPr>
        <p:spPr>
          <a:prstGeom prst="rect">
            <a:avLst/>
          </a:prstGeom>
        </p:spPr>
        <p:txBody>
          <a:bodyPr/>
          <a:lstStyle/>
          <a:p>
            <a:pPr marL="200526" indent="-200526" defTabSz="457200">
              <a:lnSpc>
                <a:spcPct val="100000"/>
              </a:lnSpc>
              <a:spcBef>
                <a:spcPts val="1200"/>
              </a:spcBef>
              <a:buFontTx/>
              <a:defRPr sz="2000">
                <a:latin typeface="Times Roman"/>
                <a:ea typeface="Times Roman"/>
                <a:cs typeface="Times Roman"/>
                <a:sym typeface="Times Roman"/>
              </a:defRPr>
            </a:pPr>
            <a:r>
              <a:rPr b="1"/>
              <a:t>Disease Definition:</a:t>
            </a:r>
            <a:r>
              <a:t> A chronic </a:t>
            </a:r>
            <a:r>
              <a:rPr b="1"/>
              <a:t>autoimmune liver disease</a:t>
            </a:r>
            <a:r>
              <a:t> characterized by the progressive, non-suppurative destruction of small </a:t>
            </a:r>
            <a:r>
              <a:rPr b="1"/>
              <a:t>intrahepatic bile ducts</a:t>
            </a:r>
            <a:r>
              <a:t>. It is a major cause of chronic cholestasis, typically affecting middle-aged women.</a:t>
            </a:r>
          </a:p>
          <a:p>
            <a:pPr marL="200526" indent="-200526" defTabSz="457200">
              <a:lnSpc>
                <a:spcPct val="100000"/>
              </a:lnSpc>
              <a:spcBef>
                <a:spcPts val="1200"/>
              </a:spcBef>
              <a:buFontTx/>
              <a:defRPr sz="2000">
                <a:latin typeface="Times Roman"/>
                <a:ea typeface="Times Roman"/>
                <a:cs typeface="Times Roman"/>
                <a:sym typeface="Times Roman"/>
              </a:defRPr>
            </a:pPr>
            <a:r>
              <a:rPr b="1"/>
              <a:t>The "Vanishing Bile Duct" Syndrome:</a:t>
            </a:r>
            <a:r>
              <a:t> The immune system targets </a:t>
            </a:r>
            <a:r>
              <a:rPr b="1"/>
              <a:t>cholangiocytes</a:t>
            </a:r>
            <a:r>
              <a:t> (cells lining the bile ducts), leading to inflammation and duct loss. Over time, the inability to drain bile causes it to back up, damaging liver tissue and leading to </a:t>
            </a:r>
            <a:r>
              <a:rPr b="1"/>
              <a:t>biliary cirrhosis</a:t>
            </a:r>
            <a:r>
              <a:t>.</a:t>
            </a:r>
          </a:p>
          <a:p>
            <a:pPr marL="200526" indent="-200526" defTabSz="457200">
              <a:lnSpc>
                <a:spcPct val="100000"/>
              </a:lnSpc>
              <a:spcBef>
                <a:spcPts val="1200"/>
              </a:spcBef>
              <a:buFontTx/>
              <a:defRPr sz="2000">
                <a:latin typeface="Times Roman"/>
                <a:ea typeface="Times Roman"/>
                <a:cs typeface="Times Roman"/>
                <a:sym typeface="Times Roman"/>
              </a:defRPr>
            </a:pPr>
            <a:r>
              <a:rPr b="1"/>
              <a:t>Key Antigen Target:</a:t>
            </a:r>
            <a:r>
              <a:t> The immune attack is specifically directed at the </a:t>
            </a:r>
            <a:r>
              <a:rPr b="1"/>
              <a:t>PDC-E2</a:t>
            </a:r>
            <a:r>
              <a:t> subunit of the pyruvate dehydrogenase complex. This triggers a </a:t>
            </a:r>
            <a:r>
              <a:rPr b="1"/>
              <a:t>T-cell mediated response</a:t>
            </a:r>
            <a:r>
              <a:t> that selectively destroys the small interlobular and septal ducts while leaving the larger extrahepatic ducts intact.</a:t>
            </a: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9" name="Rectangle 2"/>
          <p:cNvSpPr txBox="1"/>
          <p:nvPr>
            <p:ph type="title"/>
          </p:nvPr>
        </p:nvSpPr>
        <p:spPr>
          <a:prstGeom prst="rect">
            <a:avLst/>
          </a:prstGeom>
          <a:solidFill>
            <a:srgbClr val="FFFF00"/>
          </a:solidFill>
        </p:spPr>
        <p:txBody>
          <a:bodyPr/>
          <a:lstStyle>
            <a:lvl1pPr>
              <a:defRPr sz="4000"/>
            </a:lvl1pPr>
          </a:lstStyle>
          <a:p>
            <a:pPr/>
            <a:r>
              <a:t>PBC: Epidemiology</a:t>
            </a:r>
          </a:p>
        </p:txBody>
      </p:sp>
      <p:sp>
        <p:nvSpPr>
          <p:cNvPr id="170" name="Rectangle 3"/>
          <p:cNvSpPr txBox="1"/>
          <p:nvPr>
            <p:ph type="body" idx="1"/>
          </p:nvPr>
        </p:nvSpPr>
        <p:spPr>
          <a:prstGeom prst="rect">
            <a:avLst/>
          </a:prstGeom>
        </p:spPr>
        <p:txBody>
          <a:bodyPr/>
          <a:lstStyle/>
          <a:p>
            <a:pPr marL="200526" indent="-200526" defTabSz="457200">
              <a:lnSpc>
                <a:spcPct val="100000"/>
              </a:lnSpc>
              <a:spcBef>
                <a:spcPts val="1200"/>
              </a:spcBef>
              <a:buFontTx/>
              <a:defRPr sz="2000">
                <a:latin typeface="Times Roman"/>
                <a:ea typeface="Times Roman"/>
                <a:cs typeface="Times Roman"/>
                <a:sym typeface="Times Roman"/>
              </a:defRPr>
            </a:pPr>
            <a:r>
              <a:rPr b="1"/>
              <a:t>Demographic Predominance:</a:t>
            </a:r>
            <a:r>
              <a:t> The disease shows a striking sex bias, with </a:t>
            </a:r>
            <a:r>
              <a:rPr b="1"/>
              <a:t>females representing roughly 90% of cases</a:t>
            </a:r>
            <a:r>
              <a:t>. It is most commonly diagnosed in middle-aged women, typically between the ages of 35 and 60.</a:t>
            </a:r>
          </a:p>
          <a:p>
            <a:pPr marL="200526" indent="-200526" defTabSz="457200">
              <a:lnSpc>
                <a:spcPct val="100000"/>
              </a:lnSpc>
              <a:spcBef>
                <a:spcPts val="1200"/>
              </a:spcBef>
              <a:buFontTx/>
              <a:defRPr sz="2000">
                <a:latin typeface="Times Roman"/>
                <a:ea typeface="Times Roman"/>
                <a:cs typeface="Times Roman"/>
                <a:sym typeface="Times Roman"/>
              </a:defRPr>
            </a:pPr>
            <a:r>
              <a:rPr b="1"/>
              <a:t>Prevalence and Geography:</a:t>
            </a:r>
            <a:r>
              <a:t> It is most prevalent in Northern Europe and North America, with estimated rates of </a:t>
            </a:r>
            <a:r>
              <a:rPr b="1"/>
              <a:t>20 to 40 cases per 100,000 people</a:t>
            </a:r>
            <a:r>
              <a:t>. While once considered rare, improved screening for Alkaline Phosphatase (ALP) has led to increased detection worldwide.</a:t>
            </a:r>
          </a:p>
          <a:p>
            <a:pPr marL="200526" indent="-200526" defTabSz="457200">
              <a:lnSpc>
                <a:spcPct val="100000"/>
              </a:lnSpc>
              <a:spcBef>
                <a:spcPts val="1200"/>
              </a:spcBef>
              <a:buFontTx/>
              <a:defRPr sz="2000">
                <a:latin typeface="Times Roman"/>
                <a:ea typeface="Times Roman"/>
                <a:cs typeface="Times Roman"/>
                <a:sym typeface="Times Roman"/>
              </a:defRPr>
            </a:pPr>
            <a:r>
              <a:rPr b="1"/>
              <a:t>Genetic and Environmental Risk:</a:t>
            </a:r>
            <a:r>
              <a:t> There is a strong genetic component; </a:t>
            </a:r>
            <a:r>
              <a:rPr b="1"/>
              <a:t>first-degree relatives</a:t>
            </a:r>
            <a:r>
              <a:t> of patients have a significantly higher risk of developing the disease. Environmental triggers, such as smoking, recurrent urinary tract infections, and exposure to certain chemicals (e.g., in hair dye), are also linked to its onset.</a:t>
            </a:r>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2" name="Rectangle 2"/>
          <p:cNvSpPr txBox="1"/>
          <p:nvPr>
            <p:ph type="title"/>
          </p:nvPr>
        </p:nvSpPr>
        <p:spPr>
          <a:prstGeom prst="rect">
            <a:avLst/>
          </a:prstGeom>
          <a:solidFill>
            <a:srgbClr val="FFFF00"/>
          </a:solidFill>
        </p:spPr>
        <p:txBody>
          <a:bodyPr/>
          <a:lstStyle>
            <a:lvl1pPr>
              <a:defRPr sz="4000"/>
            </a:lvl1pPr>
          </a:lstStyle>
          <a:p>
            <a:pPr/>
            <a:r>
              <a:t>PBC: Rule of 90s</a:t>
            </a:r>
          </a:p>
        </p:txBody>
      </p:sp>
      <p:sp>
        <p:nvSpPr>
          <p:cNvPr id="173" name="Rectangle 3"/>
          <p:cNvSpPr txBox="1"/>
          <p:nvPr>
            <p:ph type="body" idx="1"/>
          </p:nvPr>
        </p:nvSpPr>
        <p:spPr>
          <a:prstGeom prst="rect">
            <a:avLst/>
          </a:prstGeom>
        </p:spPr>
        <p:txBody>
          <a:bodyPr/>
          <a:lstStyle/>
          <a:p>
            <a:pPr marL="0" indent="0" defTabSz="457200">
              <a:lnSpc>
                <a:spcPct val="100000"/>
              </a:lnSpc>
              <a:spcBef>
                <a:spcPts val="1200"/>
              </a:spcBef>
              <a:buSzTx/>
              <a:buFontTx/>
              <a:buNone/>
              <a:defRPr sz="2500">
                <a:latin typeface="Times Roman"/>
                <a:ea typeface="Times Roman"/>
                <a:cs typeface="Times Roman"/>
                <a:sym typeface="Times Roman"/>
              </a:defRPr>
            </a:pPr>
            <a:r>
              <a:rPr b="1"/>
              <a:t>90% Female:</a:t>
            </a:r>
            <a:r>
              <a:t> The disease has a powerful gender predilection, typically appearing in women during their 4th to 6th decades of life.</a:t>
            </a:r>
          </a:p>
          <a:p>
            <a:pPr marL="0" indent="0" defTabSz="457200">
              <a:lnSpc>
                <a:spcPct val="100000"/>
              </a:lnSpc>
              <a:spcBef>
                <a:spcPts val="1200"/>
              </a:spcBef>
              <a:buSzTx/>
              <a:buFontTx/>
              <a:buNone/>
              <a:defRPr sz="2500">
                <a:latin typeface="Times Roman"/>
                <a:ea typeface="Times Roman"/>
                <a:cs typeface="Times Roman"/>
                <a:sym typeface="Times Roman"/>
              </a:defRPr>
            </a:pPr>
            <a:r>
              <a:rPr b="1"/>
              <a:t>90% AMA Positive:</a:t>
            </a:r>
            <a:r>
              <a:t> The </a:t>
            </a:r>
            <a:r>
              <a:rPr b="1"/>
              <a:t>Antimitochondrial Antibody</a:t>
            </a:r>
            <a:r>
              <a:t> is highly specific; its absence should prompt clinicians to look for "AMA-negative PBC" or alternative diagnoses.</a:t>
            </a:r>
          </a:p>
          <a:p>
            <a:pPr marL="0" indent="0" defTabSz="457200">
              <a:lnSpc>
                <a:spcPct val="100000"/>
              </a:lnSpc>
              <a:spcBef>
                <a:spcPts val="1200"/>
              </a:spcBef>
              <a:buSzTx/>
              <a:buFontTx/>
              <a:buNone/>
              <a:defRPr sz="2500">
                <a:latin typeface="Times Roman"/>
                <a:ea typeface="Times Roman"/>
                <a:cs typeface="Times Roman"/>
                <a:sym typeface="Times Roman"/>
              </a:defRPr>
            </a:pPr>
            <a:r>
              <a:rPr b="1"/>
              <a:t>90% Elevated ALP:</a:t>
            </a:r>
            <a:r>
              <a:t> A cholestatic pattern on liver function tests—specifically a marked rise in </a:t>
            </a:r>
            <a:r>
              <a:rPr b="1"/>
              <a:t>Alkaline Phosphatase</a:t>
            </a:r>
            <a:r>
              <a:t>—is almost universally the first biochemical sign.</a:t>
            </a:r>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5" name="Title 1"/>
          <p:cNvSpPr txBox="1"/>
          <p:nvPr>
            <p:ph type="title"/>
          </p:nvPr>
        </p:nvSpPr>
        <p:spPr>
          <a:prstGeom prst="rect">
            <a:avLst/>
          </a:prstGeom>
          <a:solidFill>
            <a:srgbClr val="00B0F0"/>
          </a:solidFill>
        </p:spPr>
        <p:txBody>
          <a:bodyPr/>
          <a:lstStyle/>
          <a:p>
            <a:pPr/>
            <a:r>
              <a:t>PBC: Associated Disorders </a:t>
            </a:r>
          </a:p>
        </p:txBody>
      </p:sp>
      <p:pic>
        <p:nvPicPr>
          <p:cNvPr id="176" name="Content Placeholder 4" descr="Content Placeholder 4"/>
          <p:cNvPicPr>
            <a:picLocks noChangeAspect="1"/>
          </p:cNvPicPr>
          <p:nvPr/>
        </p:nvPicPr>
        <p:blipFill>
          <a:blip r:embed="rId2">
            <a:extLst/>
          </a:blip>
          <a:stretch>
            <a:fillRect/>
          </a:stretch>
        </p:blipFill>
        <p:spPr>
          <a:xfrm>
            <a:off x="1447800" y="1905000"/>
            <a:ext cx="5910875" cy="3491706"/>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chemeClr val="accent1">
                <a:hueOff val="276588"/>
                <a:satOff val="-4887"/>
                <a:lumOff val="24576"/>
              </a:schemeClr>
            </a:gs>
            <a:gs pos="100000">
              <a:schemeClr val="accent1">
                <a:hueOff val="258141"/>
                <a:satOff val="-1314"/>
                <a:lumOff val="16637"/>
              </a:schemeClr>
            </a:gs>
          </a:gsLst>
          <a:lin ang="5400000" scaled="0"/>
        </a:gradFill>
      </p:bgPr>
    </p:bg>
    <p:spTree>
      <p:nvGrpSpPr>
        <p:cNvPr id="1" name=""/>
        <p:cNvGrpSpPr/>
        <p:nvPr/>
      </p:nvGrpSpPr>
      <p:grpSpPr>
        <a:xfrm>
          <a:off x="0" y="0"/>
          <a:ext cx="0" cy="0"/>
          <a:chOff x="0" y="0"/>
          <a:chExt cx="0" cy="0"/>
        </a:xfrm>
      </p:grpSpPr>
      <p:sp>
        <p:nvSpPr>
          <p:cNvPr id="109" name="Title 1"/>
          <p:cNvSpPr txBox="1"/>
          <p:nvPr>
            <p:ph type="title"/>
          </p:nvPr>
        </p:nvSpPr>
        <p:spPr>
          <a:xfrm>
            <a:off x="628650" y="228600"/>
            <a:ext cx="7886700" cy="1325563"/>
          </a:xfrm>
          <a:prstGeom prst="rect">
            <a:avLst/>
          </a:prstGeom>
          <a:solidFill>
            <a:srgbClr val="FFFF00"/>
          </a:solidFill>
        </p:spPr>
        <p:txBody>
          <a:bodyPr/>
          <a:lstStyle>
            <a:lvl1pPr algn="ctr">
              <a:defRPr sz="5700"/>
            </a:lvl1pPr>
          </a:lstStyle>
          <a:p>
            <a:pPr/>
            <a:r>
              <a:t>Case #1</a:t>
            </a:r>
          </a:p>
        </p:txBody>
      </p:sp>
      <p:sp>
        <p:nvSpPr>
          <p:cNvPr id="110" name="Content Placeholder 6"/>
          <p:cNvSpPr txBox="1"/>
          <p:nvPr>
            <p:ph type="body" idx="1"/>
          </p:nvPr>
        </p:nvSpPr>
        <p:spPr>
          <a:xfrm>
            <a:off x="628650" y="1452562"/>
            <a:ext cx="7886700" cy="4724401"/>
          </a:xfrm>
          <a:prstGeom prst="rect">
            <a:avLst/>
          </a:prstGeom>
        </p:spPr>
        <p:txBody>
          <a:bodyPr/>
          <a:lstStyle/>
          <a:p>
            <a:pPr marL="0" indent="0" defTabSz="457200">
              <a:lnSpc>
                <a:spcPct val="100000"/>
              </a:lnSpc>
              <a:spcBef>
                <a:spcPts val="0"/>
              </a:spcBef>
              <a:buSzTx/>
              <a:buFontTx/>
              <a:buNone/>
              <a:defRPr sz="2400">
                <a:latin typeface="Times Roman"/>
                <a:ea typeface="Times Roman"/>
                <a:cs typeface="Times Roman"/>
                <a:sym typeface="Times Roman"/>
              </a:defRPr>
            </a:pPr>
          </a:p>
          <a:p>
            <a:pPr marL="0" indent="0" defTabSz="457200">
              <a:lnSpc>
                <a:spcPct val="100000"/>
              </a:lnSpc>
              <a:spcBef>
                <a:spcPts val="0"/>
              </a:spcBef>
              <a:buSzTx/>
              <a:buFontTx/>
              <a:buNone/>
              <a:defRPr sz="2400">
                <a:latin typeface="Times Roman"/>
                <a:ea typeface="Times Roman"/>
                <a:cs typeface="Times Roman"/>
                <a:sym typeface="Times Roman"/>
              </a:defRPr>
            </a:pPr>
          </a:p>
          <a:p>
            <a:pPr marL="0" indent="0" defTabSz="457200">
              <a:lnSpc>
                <a:spcPct val="100000"/>
              </a:lnSpc>
              <a:spcBef>
                <a:spcPts val="0"/>
              </a:spcBef>
              <a:buSzTx/>
              <a:buFontTx/>
              <a:buNone/>
              <a:defRPr sz="2400">
                <a:latin typeface="Times Roman"/>
                <a:ea typeface="Times Roman"/>
                <a:cs typeface="Times Roman"/>
                <a:sym typeface="Times Roman"/>
              </a:defRPr>
            </a:pPr>
            <a:r>
              <a:t>A 42-year-old woman presents with 3 months of fatigue, pruritus, and intermittent right upper quadrant discomfort. Laboratory studies show AST 485 U/L and ALT 612 U/L, total bilirubin 2.1 mg/dL, alkaline phosphatase 135 U/L, and serum IgG 2,450 mg/dL (elevated). Serologic testing reveals a positive anti–smooth muscle antibody (1:160) with negative hepatitis A, B, and C studies. Liver biopsy demonstrates interface hepatitis with prominent lymphoplasmacytic infiltrates extending from portal tracts into the lobule.</a:t>
            </a:r>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8" name="Rectangle 2"/>
          <p:cNvSpPr txBox="1"/>
          <p:nvPr>
            <p:ph type="title"/>
          </p:nvPr>
        </p:nvSpPr>
        <p:spPr>
          <a:prstGeom prst="rect">
            <a:avLst/>
          </a:prstGeom>
          <a:solidFill>
            <a:srgbClr val="FFFF00"/>
          </a:solidFill>
        </p:spPr>
        <p:txBody>
          <a:bodyPr/>
          <a:lstStyle>
            <a:lvl1pPr>
              <a:defRPr sz="4000"/>
            </a:lvl1pPr>
          </a:lstStyle>
          <a:p>
            <a:pPr/>
            <a:r>
              <a:t>PBC: Clinical Presentation</a:t>
            </a:r>
          </a:p>
        </p:txBody>
      </p:sp>
      <p:sp>
        <p:nvSpPr>
          <p:cNvPr id="179" name="Rectangle 3"/>
          <p:cNvSpPr txBox="1"/>
          <p:nvPr>
            <p:ph type="body" idx="1"/>
          </p:nvPr>
        </p:nvSpPr>
        <p:spPr>
          <a:prstGeom prst="rect">
            <a:avLst/>
          </a:prstGeom>
        </p:spPr>
        <p:txBody>
          <a:bodyPr/>
          <a:lstStyle/>
          <a:p>
            <a:pPr marL="0" indent="0" defTabSz="457200">
              <a:lnSpc>
                <a:spcPct val="100000"/>
              </a:lnSpc>
              <a:spcBef>
                <a:spcPts val="1200"/>
              </a:spcBef>
              <a:buSzTx/>
              <a:buFontTx/>
              <a:buNone/>
              <a:defRPr sz="1600">
                <a:latin typeface="Times Roman"/>
                <a:ea typeface="Times Roman"/>
                <a:cs typeface="Times Roman"/>
                <a:sym typeface="Times Roman"/>
              </a:defRPr>
            </a:pPr>
            <a:r>
              <a:rPr b="1"/>
              <a:t>Asymptomatic Beginnings:</a:t>
            </a:r>
            <a:r>
              <a:t> Up to </a:t>
            </a:r>
            <a:r>
              <a:rPr b="1"/>
              <a:t>50–60% of patients</a:t>
            </a:r>
            <a:r>
              <a:t> are asymptomatic at the time of diagnosis, often identified through incidental findings of elevated Alkaline Phosphatase (ALP) on routine blood work.</a:t>
            </a:r>
          </a:p>
          <a:p>
            <a:pPr marL="0" indent="0" defTabSz="457200">
              <a:lnSpc>
                <a:spcPct val="100000"/>
              </a:lnSpc>
              <a:spcBef>
                <a:spcPts val="1200"/>
              </a:spcBef>
              <a:buSzTx/>
              <a:buFontTx/>
              <a:buNone/>
              <a:defRPr sz="1600">
                <a:latin typeface="Times Roman"/>
                <a:ea typeface="Times Roman"/>
                <a:cs typeface="Times Roman"/>
                <a:sym typeface="Times Roman"/>
              </a:defRPr>
            </a:pPr>
            <a:r>
              <a:rPr b="1"/>
              <a:t>The "Classic" Duo:</a:t>
            </a:r>
            <a:endParaRPr b="1"/>
          </a:p>
          <a:p>
            <a:pPr marL="160421" indent="-160421" defTabSz="457200">
              <a:lnSpc>
                <a:spcPct val="100000"/>
              </a:lnSpc>
              <a:spcBef>
                <a:spcPts val="1200"/>
              </a:spcBef>
              <a:buFontTx/>
              <a:defRPr sz="1600">
                <a:latin typeface="Times Roman"/>
                <a:ea typeface="Times Roman"/>
                <a:cs typeface="Times Roman"/>
                <a:sym typeface="Times Roman"/>
              </a:defRPr>
            </a:pPr>
            <a:r>
              <a:rPr b="1"/>
              <a:t>Fatigue:</a:t>
            </a:r>
            <a:r>
              <a:t> The most common symptom (up to 80%), often debilitating and not correlated with the severity of the liver disease.</a:t>
            </a:r>
          </a:p>
          <a:p>
            <a:pPr marL="160421" indent="-160421" defTabSz="457200">
              <a:lnSpc>
                <a:spcPct val="100000"/>
              </a:lnSpc>
              <a:spcBef>
                <a:spcPts val="1200"/>
              </a:spcBef>
              <a:buFontTx/>
              <a:defRPr sz="1600">
                <a:latin typeface="Times Roman"/>
                <a:ea typeface="Times Roman"/>
                <a:cs typeface="Times Roman"/>
                <a:sym typeface="Times Roman"/>
              </a:defRPr>
            </a:pPr>
            <a:r>
              <a:rPr b="1"/>
              <a:t>Pruritus (Itching):</a:t>
            </a:r>
            <a:r>
              <a:t> Often the presenting symptom; typically worse at night and on the palms and soles.</a:t>
            </a:r>
          </a:p>
          <a:p>
            <a:pPr marL="0" indent="0" defTabSz="457200">
              <a:lnSpc>
                <a:spcPct val="100000"/>
              </a:lnSpc>
              <a:spcBef>
                <a:spcPts val="1200"/>
              </a:spcBef>
              <a:buSzTx/>
              <a:buFontTx/>
              <a:buNone/>
              <a:defRPr b="1" sz="1600">
                <a:latin typeface="Times Roman"/>
                <a:ea typeface="Times Roman"/>
                <a:cs typeface="Times Roman"/>
                <a:sym typeface="Times Roman"/>
              </a:defRPr>
            </a:pPr>
            <a:r>
              <a:t>Physical Exam Findings:</a:t>
            </a:r>
            <a:endParaRPr b="0"/>
          </a:p>
          <a:p>
            <a:pPr marL="457200" indent="-317500" defTabSz="457200">
              <a:lnSpc>
                <a:spcPct val="100000"/>
              </a:lnSpc>
              <a:spcBef>
                <a:spcPts val="1200"/>
              </a:spcBef>
              <a:buFont typeface="Times Roman"/>
              <a:defRPr sz="1600">
                <a:latin typeface="Times Roman"/>
                <a:ea typeface="Times Roman"/>
                <a:cs typeface="Times Roman"/>
                <a:sym typeface="Times Roman"/>
              </a:defRPr>
            </a:pPr>
            <a:r>
              <a:rPr b="1"/>
              <a:t>Hyperpigmentation:</a:t>
            </a:r>
            <a:r>
              <a:t> Darkening of the skin due to melanin deposition (not jaundice).</a:t>
            </a:r>
          </a:p>
          <a:p>
            <a:pPr marL="457200" indent="-317500" defTabSz="457200">
              <a:lnSpc>
                <a:spcPct val="100000"/>
              </a:lnSpc>
              <a:spcBef>
                <a:spcPts val="1200"/>
              </a:spcBef>
              <a:buFont typeface="Times Roman"/>
              <a:defRPr sz="1600">
                <a:latin typeface="Times Roman"/>
                <a:ea typeface="Times Roman"/>
                <a:cs typeface="Times Roman"/>
                <a:sym typeface="Times Roman"/>
              </a:defRPr>
            </a:pPr>
            <a:r>
              <a:rPr b="1"/>
              <a:t>Xanthomas/Xanthelasmas:</a:t>
            </a:r>
            <a:r>
              <a:t> Soft, yellow plaques around the eyes or on extensor surfaces due to severe hyperlipidemia.</a:t>
            </a:r>
          </a:p>
          <a:p>
            <a:pPr marL="457200" indent="-317500" defTabSz="457200">
              <a:lnSpc>
                <a:spcPct val="100000"/>
              </a:lnSpc>
              <a:spcBef>
                <a:spcPts val="1200"/>
              </a:spcBef>
              <a:buFont typeface="Times Roman"/>
              <a:defRPr sz="1600">
                <a:latin typeface="Times Roman"/>
                <a:ea typeface="Times Roman"/>
                <a:cs typeface="Times Roman"/>
                <a:sym typeface="Times Roman"/>
              </a:defRPr>
            </a:pPr>
            <a:r>
              <a:rPr b="1"/>
              <a:t>Hepatomegaly:</a:t>
            </a:r>
            <a:r>
              <a:t> Enlarged, firm liver found in later stages of the disease.</a:t>
            </a:r>
          </a:p>
        </p:txBody>
      </p:sp>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1" name="Rectangle 2"/>
          <p:cNvSpPr txBox="1"/>
          <p:nvPr>
            <p:ph type="title"/>
          </p:nvPr>
        </p:nvSpPr>
        <p:spPr>
          <a:prstGeom prst="rect">
            <a:avLst/>
          </a:prstGeom>
          <a:solidFill>
            <a:srgbClr val="FFFF00"/>
          </a:solidFill>
        </p:spPr>
        <p:txBody>
          <a:bodyPr/>
          <a:lstStyle>
            <a:lvl1pPr>
              <a:defRPr sz="4000"/>
            </a:lvl1pPr>
          </a:lstStyle>
          <a:p>
            <a:pPr/>
            <a:r>
              <a:t>PBC: Diagnostic Workup</a:t>
            </a:r>
          </a:p>
        </p:txBody>
      </p:sp>
      <p:sp>
        <p:nvSpPr>
          <p:cNvPr id="182" name="Rectangle 3"/>
          <p:cNvSpPr txBox="1"/>
          <p:nvPr>
            <p:ph type="body" idx="1"/>
          </p:nvPr>
        </p:nvSpPr>
        <p:spPr>
          <a:prstGeom prst="rect">
            <a:avLst/>
          </a:prstGeom>
        </p:spPr>
        <p:txBody>
          <a:bodyPr/>
          <a:lstStyle/>
          <a:p>
            <a:pPr marL="190500" indent="-190500" defTabSz="457200">
              <a:lnSpc>
                <a:spcPct val="100000"/>
              </a:lnSpc>
              <a:spcBef>
                <a:spcPts val="1200"/>
              </a:spcBef>
              <a:buFontTx/>
              <a:defRPr sz="1900">
                <a:latin typeface="+mj-lt"/>
                <a:ea typeface="+mj-ea"/>
                <a:cs typeface="+mj-cs"/>
                <a:sym typeface="Helvetica"/>
              </a:defRPr>
            </a:pPr>
            <a:r>
              <a:rPr b="1"/>
              <a:t>Step 1: Identify Cholestasis:</a:t>
            </a:r>
            <a:r>
              <a:t> Begin with a patient (often a middle-aged female) showing an </a:t>
            </a:r>
            <a:r>
              <a:rPr b="1"/>
              <a:t>isolated, persistent elevation of Alkaline Phosphatase (ALP)</a:t>
            </a:r>
            <a:r>
              <a:t>.</a:t>
            </a:r>
          </a:p>
          <a:p>
            <a:pPr marL="190500" indent="-190500" defTabSz="457200">
              <a:lnSpc>
                <a:spcPct val="100000"/>
              </a:lnSpc>
              <a:spcBef>
                <a:spcPts val="1200"/>
              </a:spcBef>
              <a:buFontTx/>
              <a:defRPr sz="1900">
                <a:latin typeface="+mj-lt"/>
                <a:ea typeface="+mj-ea"/>
                <a:cs typeface="+mj-cs"/>
                <a:sym typeface="Helvetica"/>
              </a:defRPr>
            </a:pPr>
            <a:r>
              <a:rPr b="1"/>
              <a:t>Step 2: Serologic Testing:</a:t>
            </a:r>
            <a:r>
              <a:t> Order an </a:t>
            </a:r>
            <a:r>
              <a:rPr b="1"/>
              <a:t>Antimitochondrial Antibody (AMA)</a:t>
            </a:r>
            <a:r>
              <a:t>. If the titer is &gt;1:40, the diagnosis is more likely.</a:t>
            </a:r>
          </a:p>
          <a:p>
            <a:pPr marL="190500" indent="-190500" defTabSz="457200">
              <a:lnSpc>
                <a:spcPct val="100000"/>
              </a:lnSpc>
              <a:spcBef>
                <a:spcPts val="1200"/>
              </a:spcBef>
              <a:buFontTx/>
              <a:defRPr sz="1900">
                <a:latin typeface="+mj-lt"/>
                <a:ea typeface="+mj-ea"/>
                <a:cs typeface="+mj-cs"/>
                <a:sym typeface="Helvetica"/>
              </a:defRPr>
            </a:pPr>
            <a:r>
              <a:rPr b="1"/>
              <a:t>Step 3: Imaging (Rule Out Obstruction):</a:t>
            </a:r>
            <a:r>
              <a:t> Perform a </a:t>
            </a:r>
            <a:r>
              <a:rPr b="1"/>
              <a:t>Right Upper Quadrant Ultrasound</a:t>
            </a:r>
            <a:r>
              <a:t> to exclude extrahepatic biliary obstruction</a:t>
            </a:r>
          </a:p>
          <a:p>
            <a:pPr marL="190500" indent="-190500" defTabSz="457200">
              <a:lnSpc>
                <a:spcPct val="100000"/>
              </a:lnSpc>
              <a:spcBef>
                <a:spcPts val="1200"/>
              </a:spcBef>
              <a:buFontTx/>
              <a:defRPr sz="1900">
                <a:latin typeface="+mj-lt"/>
                <a:ea typeface="+mj-ea"/>
                <a:cs typeface="+mj-cs"/>
                <a:sym typeface="Helvetica"/>
              </a:defRPr>
            </a:pPr>
            <a:r>
              <a:rPr b="1"/>
              <a:t>Step 4: Liver Biopsy (If Needed):</a:t>
            </a:r>
            <a:r>
              <a:t> Biopsy is </a:t>
            </a:r>
            <a:r>
              <a:rPr b="1"/>
              <a:t>not required</a:t>
            </a:r>
            <a:r>
              <a:t> if ALP is elevated and AMA is positive. It is reserved for "AMA-negative" cases or if an "overlap syndrome" with Autoimmune Hepatitis is suspected</a:t>
            </a:r>
          </a:p>
          <a:p>
            <a:pPr lvl="1" marL="571500" indent="-190500" defTabSz="457200">
              <a:lnSpc>
                <a:spcPct val="100000"/>
              </a:lnSpc>
              <a:spcBef>
                <a:spcPts val="1200"/>
              </a:spcBef>
              <a:buFontTx/>
              <a:defRPr sz="1900">
                <a:latin typeface="+mj-lt"/>
                <a:ea typeface="+mj-ea"/>
                <a:cs typeface="+mj-cs"/>
                <a:sym typeface="Helvetica"/>
              </a:defRPr>
            </a:pPr>
            <a:r>
              <a:t>Most cases of PBC diagnosed without a liver biopsy</a:t>
            </a:r>
          </a:p>
        </p:txBody>
      </p:sp>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4" name="Footer Placeholder 4"/>
          <p:cNvSpPr txBox="1"/>
          <p:nvPr/>
        </p:nvSpPr>
        <p:spPr>
          <a:xfrm>
            <a:off x="2712720" y="6435955"/>
            <a:ext cx="5547360" cy="205915"/>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defTabSz="914400">
              <a:defRPr sz="900">
                <a:solidFill>
                  <a:srgbClr val="888888"/>
                </a:solidFill>
              </a:defRPr>
            </a:lvl1pPr>
          </a:lstStyle>
          <a:p>
            <a:pPr/>
            <a:r>
              <a:t>Copyright © 2026 Wolters Kluwer. Published by Lippincott Williams &amp; Wilkins.</a:t>
            </a:r>
          </a:p>
        </p:txBody>
      </p:sp>
      <p:sp>
        <p:nvSpPr>
          <p:cNvPr id="185" name="Title 1"/>
          <p:cNvSpPr txBox="1"/>
          <p:nvPr>
            <p:ph type="title"/>
          </p:nvPr>
        </p:nvSpPr>
        <p:spPr>
          <a:xfrm>
            <a:off x="457200" y="170132"/>
            <a:ext cx="8229600" cy="338330"/>
          </a:xfrm>
          <a:prstGeom prst="rect">
            <a:avLst/>
          </a:prstGeom>
        </p:spPr>
        <p:txBody>
          <a:bodyPr/>
          <a:lstStyle/>
          <a:p>
            <a:pPr/>
            <a:r>
              <a:t>Figure 1</a:t>
            </a:r>
          </a:p>
        </p:txBody>
      </p:sp>
      <p:sp>
        <p:nvSpPr>
          <p:cNvPr id="186" name="Slide Number Placeholder 5"/>
          <p:cNvSpPr txBox="1"/>
          <p:nvPr>
            <p:ph type="sldNum" sz="quarter" idx="2"/>
          </p:nvPr>
        </p:nvSpPr>
        <p:spPr>
          <a:xfrm>
            <a:off x="8466797" y="6435955"/>
            <a:ext cx="220003" cy="205915"/>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187" name="Picture 8" descr="Picture 8"/>
          <p:cNvPicPr>
            <a:picLocks noChangeAspect="1"/>
          </p:cNvPicPr>
          <p:nvPr/>
        </p:nvPicPr>
        <p:blipFill>
          <a:blip r:embed="rId2">
            <a:extLst/>
          </a:blip>
          <a:stretch>
            <a:fillRect/>
          </a:stretch>
        </p:blipFill>
        <p:spPr>
          <a:xfrm>
            <a:off x="182879" y="5943600"/>
            <a:ext cx="1600201" cy="685800"/>
          </a:xfrm>
          <a:prstGeom prst="rect">
            <a:avLst/>
          </a:prstGeom>
          <a:ln w="12700">
            <a:miter lim="400000"/>
          </a:ln>
        </p:spPr>
      </p:pic>
      <p:pic>
        <p:nvPicPr>
          <p:cNvPr id="188" name="Picture 9" descr="Picture 9"/>
          <p:cNvPicPr>
            <a:picLocks noChangeAspect="1"/>
          </p:cNvPicPr>
          <p:nvPr/>
        </p:nvPicPr>
        <p:blipFill>
          <a:blip r:embed="rId3">
            <a:extLst/>
          </a:blip>
          <a:stretch>
            <a:fillRect/>
          </a:stretch>
        </p:blipFill>
        <p:spPr>
          <a:xfrm>
            <a:off x="1136632" y="791580"/>
            <a:ext cx="6870736" cy="5361257"/>
          </a:xfrm>
          <a:prstGeom prst="rect">
            <a:avLst/>
          </a:prstGeom>
          <a:ln w="12700">
            <a:miter lim="400000"/>
          </a:ln>
        </p:spPr>
      </p:pic>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0" name="Footer Placeholder 4"/>
          <p:cNvSpPr txBox="1"/>
          <p:nvPr/>
        </p:nvSpPr>
        <p:spPr>
          <a:xfrm>
            <a:off x="2712720" y="6435955"/>
            <a:ext cx="5547360" cy="205915"/>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defTabSz="914400">
              <a:defRPr sz="900">
                <a:solidFill>
                  <a:srgbClr val="888888"/>
                </a:solidFill>
              </a:defRPr>
            </a:lvl1pPr>
          </a:lstStyle>
          <a:p>
            <a:pPr/>
            <a:r>
              <a:t>Copyright © 2026 Wolters Kluwer. Published by Lippincott Williams &amp; Wilkins.</a:t>
            </a:r>
          </a:p>
        </p:txBody>
      </p:sp>
      <p:sp>
        <p:nvSpPr>
          <p:cNvPr id="191" name="Title 1"/>
          <p:cNvSpPr txBox="1"/>
          <p:nvPr>
            <p:ph type="title"/>
          </p:nvPr>
        </p:nvSpPr>
        <p:spPr>
          <a:xfrm>
            <a:off x="457200" y="170132"/>
            <a:ext cx="8229600" cy="338330"/>
          </a:xfrm>
          <a:prstGeom prst="rect">
            <a:avLst/>
          </a:prstGeom>
        </p:spPr>
        <p:txBody>
          <a:bodyPr/>
          <a:lstStyle/>
          <a:p>
            <a:pPr/>
            <a:r>
              <a:t>Figure 1</a:t>
            </a:r>
          </a:p>
        </p:txBody>
      </p:sp>
      <p:sp>
        <p:nvSpPr>
          <p:cNvPr id="192" name="Text Placeholder 3"/>
          <p:cNvSpPr txBox="1"/>
          <p:nvPr>
            <p:ph type="body" sz="quarter" idx="1"/>
          </p:nvPr>
        </p:nvSpPr>
        <p:spPr>
          <a:xfrm>
            <a:off x="6245352" y="741577"/>
            <a:ext cx="2432305" cy="1832401"/>
          </a:xfrm>
          <a:prstGeom prst="rect">
            <a:avLst/>
          </a:prstGeom>
        </p:spPr>
        <p:txBody>
          <a:bodyPr anchor="t"/>
          <a:lstStyle/>
          <a:p>
            <a:pPr>
              <a:defRPr sz="900" u="sng">
                <a:latin typeface="Calibri (Body)"/>
                <a:ea typeface="Calibri (Body)"/>
                <a:cs typeface="Calibri (Body)"/>
                <a:sym typeface="Calibri (Body)"/>
              </a:defRPr>
            </a:pPr>
            <a:r>
              <a:rPr>
                <a:solidFill>
                  <a:srgbClr val="0000FF"/>
                </a:solidFill>
                <a:uFill>
                  <a:solidFill>
                    <a:srgbClr val="0000FF"/>
                  </a:solidFill>
                </a:uFill>
                <a:hlinkClick r:id="rId2" invalidUrl="" action="" tgtFrame="" tooltip="" history="1" highlightClick="0" endSnd="0"/>
              </a:rPr>
              <a:t>Primary Biliary Cholangitis: 2018 Practice Guidance from the American Association for the Study of Liver Diseases</a:t>
            </a:r>
          </a:p>
          <a:p>
            <a:pPr/>
          </a:p>
          <a:p>
            <a:pPr>
              <a:defRPr sz="900">
                <a:latin typeface="Calibri (Body)"/>
                <a:ea typeface="Calibri (Body)"/>
                <a:cs typeface="Calibri (Body)"/>
                <a:sym typeface="Calibri (Body)"/>
              </a:defRPr>
            </a:pPr>
            <a:r>
              <a:t>Lindor, Keith D.; Bowlus, Christopher L.; Boyer, James; Levy, Cynthia; Mayo, Marlyn</a:t>
            </a:r>
          </a:p>
          <a:p>
            <a:pPr/>
          </a:p>
          <a:p>
            <a:pPr>
              <a:defRPr sz="900">
                <a:latin typeface="Calibri (Body)"/>
                <a:ea typeface="Calibri (Body)"/>
                <a:cs typeface="Calibri (Body)"/>
                <a:sym typeface="Calibri (Body)"/>
              </a:defRPr>
            </a:pPr>
            <a:r>
              <a:t>Hepatology69(1):394-419, January 2019.</a:t>
            </a:r>
          </a:p>
          <a:p>
            <a:pPr/>
          </a:p>
          <a:p>
            <a:pPr>
              <a:defRPr sz="900">
                <a:latin typeface="Calibri (Body)"/>
                <a:ea typeface="Calibri (Body)"/>
                <a:cs typeface="Calibri (Body)"/>
                <a:sym typeface="Calibri (Body)"/>
              </a:defRPr>
            </a:pPr>
            <a:r>
              <a:t>doi: 10.1002/hep.30145</a:t>
            </a:r>
          </a:p>
        </p:txBody>
      </p:sp>
      <p:sp>
        <p:nvSpPr>
          <p:cNvPr id="193" name="Slide Number Placeholder 5"/>
          <p:cNvSpPr txBox="1"/>
          <p:nvPr>
            <p:ph type="sldNum" sz="quarter" idx="2"/>
          </p:nvPr>
        </p:nvSpPr>
        <p:spPr>
          <a:xfrm>
            <a:off x="8466797" y="6435955"/>
            <a:ext cx="220003" cy="205915"/>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94" name="Text Placeholder 6"/>
          <p:cNvSpPr/>
          <p:nvPr>
            <p:ph type="body" idx="22"/>
          </p:nvPr>
        </p:nvSpPr>
        <p:spPr>
          <a:xfrm>
            <a:off x="6245352" y="2743200"/>
            <a:ext cx="2432305" cy="2889505"/>
          </a:xfrm>
          <a:prstGeom prst="rect">
            <a:avLst/>
          </a:prstGeom>
          <a:extLst>
            <a:ext uri="{C572A759-6A51-4108-AA02-DFA0A04FC94B}">
              <ma14:wrappingTextBoxFlag xmlns:ma14="http://schemas.microsoft.com/office/mac/drawingml/2011/main" val="1"/>
            </a:ext>
          </a:extLst>
        </p:spPr>
        <p:txBody>
          <a:bodyPr anchor="b"/>
          <a:lstStyle>
            <a:lvl1pPr marL="0" indent="0">
              <a:lnSpc>
                <a:spcPct val="100000"/>
              </a:lnSpc>
              <a:spcBef>
                <a:spcPts val="200"/>
              </a:spcBef>
              <a:buSzTx/>
              <a:buFontTx/>
              <a:buNone/>
              <a:defRPr sz="900">
                <a:latin typeface="Calibri (Body)"/>
                <a:ea typeface="Calibri (Body)"/>
                <a:cs typeface="Calibri (Body)"/>
                <a:sym typeface="Calibri (Body)"/>
              </a:defRPr>
            </a:lvl1pPr>
          </a:lstStyle>
          <a:p>
            <a:pPr/>
            <a:r>
              <a:t>(A) Stage 1 PBC with portal inflammation and a florid ductal lesion; hematoxylin‐eosin, magnification 20x. (B) Stage 2 PBC with portal inflammation, focal interface hepatitis, and bile ductular proliferation; hematoxylin‐eosin, magnification 40x. (C) Stage 3 PBC with bridging inflammation; hematoxylin‐eosin, magnification 20x. (D) Stage 4 PBC showing cirrhosis with ductopenia; hematoxylin‐eosin, magnification 20x.  Courtesy of Dr Monica Tulia Garcia‐Buitrago. [Correction added on December 17, 2018, after first online publication: Acknowledgment for Dr Monica Tulia Garcia‐Buitrago was added.]</a:t>
            </a:r>
          </a:p>
        </p:txBody>
      </p:sp>
      <p:pic>
        <p:nvPicPr>
          <p:cNvPr id="195" name="Picture 8" descr="Picture 8"/>
          <p:cNvPicPr>
            <a:picLocks noChangeAspect="1"/>
          </p:cNvPicPr>
          <p:nvPr/>
        </p:nvPicPr>
        <p:blipFill>
          <a:blip r:embed="rId3">
            <a:extLst/>
          </a:blip>
          <a:stretch>
            <a:fillRect/>
          </a:stretch>
        </p:blipFill>
        <p:spPr>
          <a:xfrm>
            <a:off x="182879" y="5943600"/>
            <a:ext cx="1600201" cy="685800"/>
          </a:xfrm>
          <a:prstGeom prst="rect">
            <a:avLst/>
          </a:prstGeom>
          <a:ln w="12700">
            <a:miter lim="400000"/>
          </a:ln>
        </p:spPr>
      </p:pic>
      <p:pic>
        <p:nvPicPr>
          <p:cNvPr id="196" name="Picture 9" descr="Picture 9"/>
          <p:cNvPicPr>
            <a:picLocks noChangeAspect="1"/>
          </p:cNvPicPr>
          <p:nvPr/>
        </p:nvPicPr>
        <p:blipFill>
          <a:blip r:embed="rId4">
            <a:extLst/>
          </a:blip>
          <a:stretch>
            <a:fillRect/>
          </a:stretch>
        </p:blipFill>
        <p:spPr>
          <a:xfrm>
            <a:off x="685399" y="1466850"/>
            <a:ext cx="5029201" cy="3924300"/>
          </a:xfrm>
          <a:prstGeom prst="rect">
            <a:avLst/>
          </a:prstGeom>
          <a:ln w="12700">
            <a:miter lim="400000"/>
          </a:ln>
        </p:spPr>
      </p:pic>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8" name="Rectangle 2"/>
          <p:cNvSpPr txBox="1"/>
          <p:nvPr>
            <p:ph type="title"/>
          </p:nvPr>
        </p:nvSpPr>
        <p:spPr>
          <a:prstGeom prst="rect">
            <a:avLst/>
          </a:prstGeom>
          <a:solidFill>
            <a:srgbClr val="FFFF00"/>
          </a:solidFill>
        </p:spPr>
        <p:txBody>
          <a:bodyPr/>
          <a:lstStyle>
            <a:lvl1pPr>
              <a:defRPr sz="4000"/>
            </a:lvl1pPr>
          </a:lstStyle>
          <a:p>
            <a:pPr/>
            <a:r>
              <a:t>Sidebar on Alkaline Phosphatase</a:t>
            </a:r>
          </a:p>
        </p:txBody>
      </p:sp>
      <p:sp>
        <p:nvSpPr>
          <p:cNvPr id="199" name="Rectangle 3"/>
          <p:cNvSpPr txBox="1"/>
          <p:nvPr>
            <p:ph type="body" idx="1"/>
          </p:nvPr>
        </p:nvSpPr>
        <p:spPr>
          <a:prstGeom prst="rect">
            <a:avLst/>
          </a:prstGeom>
        </p:spPr>
        <p:txBody>
          <a:bodyPr/>
          <a:lstStyle/>
          <a:p>
            <a:pPr marL="162426" indent="-162426" defTabSz="411479">
              <a:lnSpc>
                <a:spcPct val="100000"/>
              </a:lnSpc>
              <a:buFontTx/>
              <a:defRPr sz="1619">
                <a:latin typeface="Times Roman"/>
                <a:ea typeface="Times Roman"/>
                <a:cs typeface="Times Roman"/>
                <a:sym typeface="Times Roman"/>
              </a:defRPr>
            </a:pPr>
            <a:r>
              <a:rPr b="1"/>
              <a:t>Multi-Organ Distribution:</a:t>
            </a:r>
            <a:r>
              <a:t> ALP is an enzyme found in various tissues, primarily concentrated in the </a:t>
            </a:r>
            <a:r>
              <a:rPr b="1"/>
              <a:t>liver</a:t>
            </a:r>
            <a:r>
              <a:t> (specifically, bile duct epithelial cells) and </a:t>
            </a:r>
            <a:r>
              <a:rPr b="1"/>
              <a:t>bone</a:t>
            </a:r>
            <a:r>
              <a:t> (osteoblasts). Significant amounts are also present in the </a:t>
            </a:r>
            <a:r>
              <a:rPr b="1"/>
              <a:t>placenta</a:t>
            </a:r>
            <a:r>
              <a:t> during pregnancy, the </a:t>
            </a:r>
            <a:r>
              <a:rPr b="1"/>
              <a:t>intestines</a:t>
            </a:r>
            <a:r>
              <a:t>, and the </a:t>
            </a:r>
            <a:r>
              <a:rPr b="1"/>
              <a:t>kidneys</a:t>
            </a:r>
            <a:r>
              <a:t>, meaning an elevation is not always specific to hepatic pathology. </a:t>
            </a:r>
          </a:p>
          <a:p>
            <a:pPr lvl="1" marL="505326" indent="-162426" defTabSz="411479">
              <a:lnSpc>
                <a:spcPct val="100000"/>
              </a:lnSpc>
              <a:buFontTx/>
              <a:defRPr sz="1619">
                <a:latin typeface="Times Roman"/>
                <a:ea typeface="Times Roman"/>
                <a:cs typeface="Times Roman"/>
                <a:sym typeface="Times Roman"/>
              </a:defRPr>
            </a:pPr>
            <a:r>
              <a:t>We get referral for elevated ALP all the time even if not liver in origin</a:t>
            </a:r>
          </a:p>
          <a:p>
            <a:pPr marL="162426" indent="-162426" defTabSz="411479">
              <a:lnSpc>
                <a:spcPct val="100000"/>
              </a:lnSpc>
              <a:buFontTx/>
              <a:defRPr sz="1619">
                <a:latin typeface="Times Roman"/>
                <a:ea typeface="Times Roman"/>
                <a:cs typeface="Times Roman"/>
                <a:sym typeface="Times Roman"/>
              </a:defRPr>
            </a:pPr>
            <a:r>
              <a:rPr b="1"/>
              <a:t>GGT as a Localizing Tool:</a:t>
            </a:r>
            <a:r>
              <a:t> To determine if an elevated ALP is hepatic in origin, clinicians measure </a:t>
            </a:r>
            <a:r>
              <a:rPr b="1"/>
              <a:t>Gamma-Glutamyl Transferase (GGT)</a:t>
            </a:r>
            <a:r>
              <a:t>. Because GGT is found in the biliary tree but </a:t>
            </a:r>
            <a:r>
              <a:rPr i="1"/>
              <a:t>not</a:t>
            </a:r>
            <a:r>
              <a:t> in bone, a concurrent rise in both ALP and GGT strongly localizes the source to </a:t>
            </a:r>
            <a:r>
              <a:rPr b="1"/>
              <a:t>cholangiocyte injury</a:t>
            </a:r>
            <a:r>
              <a:t> or biliary obstruction; a normal GGT suggests a bone-related etiology.</a:t>
            </a:r>
          </a:p>
          <a:p>
            <a:pPr marL="162426" indent="-162426" defTabSz="411479">
              <a:lnSpc>
                <a:spcPct val="100000"/>
              </a:lnSpc>
              <a:buFontTx/>
              <a:defRPr sz="1619">
                <a:latin typeface="Times Roman"/>
                <a:ea typeface="Times Roman"/>
                <a:cs typeface="Times Roman"/>
                <a:sym typeface="Times Roman"/>
              </a:defRPr>
            </a:pPr>
            <a:r>
              <a:rPr b="1"/>
              <a:t>Isoenzyme Fractionation:</a:t>
            </a:r>
            <a:r>
              <a:t> When the source of ALP elevation remains ambiguous, </a:t>
            </a:r>
            <a:r>
              <a:rPr b="1"/>
              <a:t>isoenzyme fractionation</a:t>
            </a:r>
            <a:r>
              <a:t> (often via electrophoresis or heat stability testing) can be performed. This laboratory technique separates the distinct molecular forms of the enzyme—such as </a:t>
            </a:r>
            <a:r>
              <a:rPr b="1"/>
              <a:t>Alpha-1 (liver)</a:t>
            </a:r>
            <a:r>
              <a:t> and </a:t>
            </a:r>
            <a:r>
              <a:rPr b="1"/>
              <a:t>Alpha-2 (bone)</a:t>
            </a:r>
            <a:r>
              <a:t>—to definitively identify which organ system is contributing to the rise.</a:t>
            </a:r>
          </a:p>
          <a:p>
            <a:pPr lvl="1" marL="505326" indent="-162426" defTabSz="411479">
              <a:lnSpc>
                <a:spcPct val="100000"/>
              </a:lnSpc>
              <a:buFontTx/>
              <a:defRPr sz="1619">
                <a:latin typeface="Times Roman"/>
                <a:ea typeface="Times Roman"/>
                <a:cs typeface="Times Roman"/>
                <a:sym typeface="Times Roman"/>
              </a:defRPr>
            </a:pPr>
            <a:r>
              <a:t>Which disease would have primarily or exclusively elevation in bone-specific ALP?</a:t>
            </a:r>
          </a:p>
        </p:txBody>
      </p:sp>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1" name="Rectangle 2"/>
          <p:cNvSpPr txBox="1"/>
          <p:nvPr>
            <p:ph type="title"/>
          </p:nvPr>
        </p:nvSpPr>
        <p:spPr>
          <a:prstGeom prst="rect">
            <a:avLst/>
          </a:prstGeom>
          <a:solidFill>
            <a:srgbClr val="FFFF00"/>
          </a:solidFill>
        </p:spPr>
        <p:txBody>
          <a:bodyPr/>
          <a:lstStyle>
            <a:lvl1pPr>
              <a:defRPr sz="4000"/>
            </a:lvl1pPr>
          </a:lstStyle>
          <a:p>
            <a:pPr/>
            <a:r>
              <a:t>PBC: Disease-Modifying Treatment</a:t>
            </a:r>
          </a:p>
        </p:txBody>
      </p:sp>
      <p:sp>
        <p:nvSpPr>
          <p:cNvPr id="202" name="Rectangle 3"/>
          <p:cNvSpPr txBox="1"/>
          <p:nvPr>
            <p:ph type="body" idx="1"/>
          </p:nvPr>
        </p:nvSpPr>
        <p:spPr>
          <a:prstGeom prst="rect">
            <a:avLst/>
          </a:prstGeom>
        </p:spPr>
        <p:txBody>
          <a:bodyPr/>
          <a:lstStyle/>
          <a:p>
            <a:pPr marL="0" indent="0" defTabSz="457200">
              <a:lnSpc>
                <a:spcPct val="100000"/>
              </a:lnSpc>
              <a:spcBef>
                <a:spcPts val="1200"/>
              </a:spcBef>
              <a:buSzTx/>
              <a:buFontTx/>
              <a:buNone/>
              <a:defRPr sz="1800">
                <a:latin typeface="Times Roman"/>
                <a:ea typeface="Times Roman"/>
                <a:cs typeface="Times Roman"/>
                <a:sym typeface="Times Roman"/>
              </a:defRPr>
            </a:pPr>
            <a:r>
              <a:rPr b="1"/>
              <a:t>First-Line Therapy (UDCA):</a:t>
            </a:r>
            <a:r>
              <a:t> </a:t>
            </a:r>
            <a:r>
              <a:rPr b="1"/>
              <a:t>Ursodeoxycholic acid (13–15 mg/kg/day)</a:t>
            </a:r>
            <a:r>
              <a:t> remains the foundation of treatment. Hydrophilic bile acid that provides "cytoprotection" by diluting toxic bile acids and stabilizing the cell membranes of cholangiocytes.</a:t>
            </a:r>
          </a:p>
          <a:p>
            <a:pPr marL="0" indent="0" defTabSz="457200">
              <a:lnSpc>
                <a:spcPct val="100000"/>
              </a:lnSpc>
              <a:spcBef>
                <a:spcPts val="1200"/>
              </a:spcBef>
              <a:buSzTx/>
              <a:buFontTx/>
              <a:buNone/>
              <a:defRPr sz="1800">
                <a:latin typeface="Times Roman"/>
                <a:ea typeface="Times Roman"/>
                <a:cs typeface="Times Roman"/>
                <a:sym typeface="Times Roman"/>
              </a:defRPr>
            </a:pPr>
            <a:r>
              <a:rPr b="1"/>
              <a:t>Second-Line Standard (PPAR Agonists):</a:t>
            </a:r>
            <a:r>
              <a:t> For the ~40% of patients with an inadequate response to UDCA (persistent ALP &gt;1.67x ULN), two new agents are now the preferred additions:</a:t>
            </a:r>
          </a:p>
          <a:p>
            <a:pPr marL="457200" indent="-317500" defTabSz="457200">
              <a:lnSpc>
                <a:spcPct val="100000"/>
              </a:lnSpc>
              <a:spcBef>
                <a:spcPts val="1200"/>
              </a:spcBef>
              <a:buFont typeface="Times Roman"/>
              <a:defRPr sz="1800">
                <a:latin typeface="Times Roman"/>
                <a:ea typeface="Times Roman"/>
                <a:cs typeface="Times Roman"/>
                <a:sym typeface="Times Roman"/>
              </a:defRPr>
            </a:pPr>
            <a:r>
              <a:rPr b="1"/>
              <a:t>Seladelpar:</a:t>
            </a:r>
            <a:r>
              <a:t> A selective </a:t>
            </a:r>
            <a:r>
              <a:rPr b="1"/>
              <a:t>PPAR-delta agonist</a:t>
            </a:r>
            <a:r>
              <a:t>. It is uniquely effective because it significantly </a:t>
            </a:r>
            <a:r>
              <a:rPr b="1"/>
              <a:t>reduces pruritus</a:t>
            </a:r>
            <a:r>
              <a:t> while lowering ALP and normalizing bilirubin levels in many patients.</a:t>
            </a:r>
          </a:p>
          <a:p>
            <a:pPr marL="457200" indent="-317500" defTabSz="457200">
              <a:lnSpc>
                <a:spcPct val="100000"/>
              </a:lnSpc>
              <a:spcBef>
                <a:spcPts val="1200"/>
              </a:spcBef>
              <a:buFont typeface="Times Roman"/>
              <a:defRPr sz="1800">
                <a:latin typeface="Times Roman"/>
                <a:ea typeface="Times Roman"/>
                <a:cs typeface="Times Roman"/>
                <a:sym typeface="Times Roman"/>
              </a:defRPr>
            </a:pPr>
            <a:r>
              <a:rPr b="1"/>
              <a:t>Elafibranor:</a:t>
            </a:r>
            <a:r>
              <a:t> A dual </a:t>
            </a:r>
            <a:r>
              <a:rPr b="1"/>
              <a:t>PPAR-alpha/delta agonist</a:t>
            </a:r>
            <a:r>
              <a:t>. It reduces bile acid synthesis and inflammation. Clinical trials (ELATIVE) showed it is highly effective at achieving biochemical response in UDCA non-responders.</a:t>
            </a:r>
          </a:p>
        </p:txBody>
      </p:sp>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4" name="Rectangle 2"/>
          <p:cNvSpPr txBox="1"/>
          <p:nvPr>
            <p:ph type="title"/>
          </p:nvPr>
        </p:nvSpPr>
        <p:spPr>
          <a:prstGeom prst="rect">
            <a:avLst/>
          </a:prstGeom>
          <a:solidFill>
            <a:srgbClr val="FFFF00"/>
          </a:solidFill>
        </p:spPr>
        <p:txBody>
          <a:bodyPr/>
          <a:lstStyle>
            <a:lvl1pPr>
              <a:defRPr sz="4000"/>
            </a:lvl1pPr>
          </a:lstStyle>
          <a:p>
            <a:pPr/>
            <a:r>
              <a:t>PBC: Liver Transplant</a:t>
            </a:r>
          </a:p>
        </p:txBody>
      </p:sp>
      <p:sp>
        <p:nvSpPr>
          <p:cNvPr id="205" name="Rectangle 3"/>
          <p:cNvSpPr txBox="1"/>
          <p:nvPr>
            <p:ph type="body" idx="1"/>
          </p:nvPr>
        </p:nvSpPr>
        <p:spPr>
          <a:prstGeom prst="rect">
            <a:avLst/>
          </a:prstGeom>
        </p:spPr>
        <p:txBody>
          <a:bodyPr/>
          <a:lstStyle/>
          <a:p>
            <a:pPr marL="0" indent="0" defTabSz="457200">
              <a:lnSpc>
                <a:spcPct val="100000"/>
              </a:lnSpc>
              <a:spcBef>
                <a:spcPts val="1200"/>
              </a:spcBef>
              <a:buSzTx/>
              <a:buFontTx/>
              <a:buNone/>
              <a:defRPr sz="1800">
                <a:latin typeface="Times Roman"/>
                <a:ea typeface="Times Roman"/>
                <a:cs typeface="Times Roman"/>
                <a:sym typeface="Times Roman"/>
              </a:defRPr>
            </a:pPr>
            <a:r>
              <a:rPr b="1"/>
              <a:t>Rate of Cirrhosis:</a:t>
            </a:r>
            <a:r>
              <a:t> PBC typically progresses slowly, but untreated patients face a </a:t>
            </a:r>
            <a:r>
              <a:rPr b="1"/>
              <a:t>7% annual risk</a:t>
            </a:r>
            <a:r>
              <a:t> of developing cirrhosis. Achieving biochemical response with UDCA or PPAR agonists significantly halts this progression, granting patients a near-normal life expectancy.</a:t>
            </a:r>
          </a:p>
          <a:p>
            <a:pPr lvl="1" marL="0" indent="228600" defTabSz="457200">
              <a:lnSpc>
                <a:spcPct val="100000"/>
              </a:lnSpc>
              <a:spcBef>
                <a:spcPts val="1200"/>
              </a:spcBef>
              <a:buSzTx/>
              <a:buFontTx/>
              <a:buNone/>
              <a:defRPr sz="1800">
                <a:latin typeface="Times Roman"/>
                <a:ea typeface="Times Roman"/>
                <a:cs typeface="Times Roman"/>
                <a:sym typeface="Times Roman"/>
              </a:defRPr>
            </a:pPr>
            <a:r>
              <a:t>-Biochemical response as decrease in ALP to &lt;1.67x the ULN, ideally ~1x ULN</a:t>
            </a:r>
          </a:p>
          <a:p>
            <a:pPr marL="0" indent="0" defTabSz="457200">
              <a:lnSpc>
                <a:spcPct val="100000"/>
              </a:lnSpc>
              <a:spcBef>
                <a:spcPts val="1200"/>
              </a:spcBef>
              <a:buSzTx/>
              <a:buFontTx/>
              <a:buNone/>
              <a:defRPr sz="1800">
                <a:latin typeface="Times Roman"/>
                <a:ea typeface="Times Roman"/>
                <a:cs typeface="Times Roman"/>
                <a:sym typeface="Times Roman"/>
              </a:defRPr>
            </a:pPr>
            <a:r>
              <a:rPr b="1"/>
              <a:t>Transplant Success:</a:t>
            </a:r>
            <a:r>
              <a:t> PBC carries some of the best post-transplant outcomes in hepatology. Indications include decompensated cirrhosis (ascites, encephalopathy) or </a:t>
            </a:r>
            <a:r>
              <a:rPr b="1"/>
              <a:t>refractory pruritus</a:t>
            </a:r>
            <a:r>
              <a:t>, with 5-year survival rates reaching </a:t>
            </a:r>
            <a:r>
              <a:rPr b="1"/>
              <a:t>80–85%</a:t>
            </a:r>
            <a:r>
              <a:t>.</a:t>
            </a:r>
          </a:p>
          <a:p>
            <a:pPr marL="0" indent="0" defTabSz="457200">
              <a:lnSpc>
                <a:spcPct val="100000"/>
              </a:lnSpc>
              <a:spcBef>
                <a:spcPts val="1200"/>
              </a:spcBef>
              <a:buSzTx/>
              <a:buFontTx/>
              <a:buNone/>
              <a:defRPr sz="1800">
                <a:latin typeface="Times Roman"/>
                <a:ea typeface="Times Roman"/>
                <a:cs typeface="Times Roman"/>
                <a:sym typeface="Times Roman"/>
              </a:defRPr>
            </a:pPr>
            <a:r>
              <a:rPr b="1"/>
              <a:t>Recurrence in Graft:</a:t>
            </a:r>
            <a:r>
              <a:t> The disease recurs in the new liver in about </a:t>
            </a:r>
            <a:r>
              <a:rPr b="1"/>
              <a:t>20–25% of cases by 10 years</a:t>
            </a:r>
            <a:r>
              <a:t>. While common, recurrence is usually managed medically and rarely results in graft loss or the need for re-transplantation.</a:t>
            </a:r>
          </a:p>
        </p:txBody>
      </p:sp>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7" name="Footer Placeholder 4"/>
          <p:cNvSpPr txBox="1"/>
          <p:nvPr/>
        </p:nvSpPr>
        <p:spPr>
          <a:xfrm>
            <a:off x="2712720" y="6435955"/>
            <a:ext cx="5547360" cy="205915"/>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defTabSz="914400">
              <a:defRPr sz="900">
                <a:solidFill>
                  <a:srgbClr val="888888"/>
                </a:solidFill>
              </a:defRPr>
            </a:lvl1pPr>
          </a:lstStyle>
          <a:p>
            <a:pPr/>
            <a:r>
              <a:t>Copyright © 2026 Wolters Kluwer. Published by Lippincott Williams &amp; Wilkins.</a:t>
            </a:r>
          </a:p>
        </p:txBody>
      </p:sp>
      <p:sp>
        <p:nvSpPr>
          <p:cNvPr id="208" name="Text Placeholder 3"/>
          <p:cNvSpPr txBox="1"/>
          <p:nvPr>
            <p:ph type="body" sz="quarter" idx="1"/>
          </p:nvPr>
        </p:nvSpPr>
        <p:spPr>
          <a:xfrm>
            <a:off x="6245352" y="741577"/>
            <a:ext cx="2432305" cy="1832401"/>
          </a:xfrm>
          <a:prstGeom prst="rect">
            <a:avLst/>
          </a:prstGeom>
        </p:spPr>
        <p:txBody>
          <a:bodyPr anchor="t"/>
          <a:lstStyle/>
          <a:p>
            <a:pPr defTabSz="722376">
              <a:spcBef>
                <a:spcPts val="100"/>
              </a:spcBef>
              <a:defRPr sz="711" u="sng">
                <a:latin typeface="Calibri (Body)"/>
                <a:ea typeface="Calibri (Body)"/>
                <a:cs typeface="Calibri (Body)"/>
                <a:sym typeface="Calibri (Body)"/>
              </a:defRPr>
            </a:pPr>
            <a:r>
              <a:rPr>
                <a:solidFill>
                  <a:srgbClr val="0000FF"/>
                </a:solidFill>
                <a:uFill>
                  <a:solidFill>
                    <a:srgbClr val="0000FF"/>
                  </a:solidFill>
                </a:uFill>
                <a:hlinkClick r:id="rId2" invalidUrl="" action="" tgtFrame="" tooltip="" history="1" highlightClick="0" endSnd="0"/>
              </a:rPr>
              <a:t>Diagnosis and Management of Autoimmune Hepatitis in Adults and Children: 2019 Practice Guidance and Guidelines From the American Association for the Study of Liver Diseases</a:t>
            </a:r>
          </a:p>
          <a:p>
            <a:pPr defTabSz="722376">
              <a:spcBef>
                <a:spcPts val="100"/>
              </a:spcBef>
              <a:defRPr sz="790"/>
            </a:pPr>
          </a:p>
          <a:p>
            <a:pPr defTabSz="722376">
              <a:spcBef>
                <a:spcPts val="100"/>
              </a:spcBef>
              <a:defRPr sz="711">
                <a:latin typeface="Calibri (Body)"/>
                <a:ea typeface="Calibri (Body)"/>
                <a:cs typeface="Calibri (Body)"/>
                <a:sym typeface="Calibri (Body)"/>
              </a:defRPr>
            </a:pPr>
            <a:r>
              <a:t>Mack, Cara L.; Adams, David; Assis, David N.; Kerkar, Nanda; Manns, Michael P.; Mayo, Marlyn J.; Vierling, John M.; Alsawas, Mouaz; Murad, Mohammad H.; Czaja, Albert J.</a:t>
            </a:r>
          </a:p>
          <a:p>
            <a:pPr defTabSz="722376">
              <a:spcBef>
                <a:spcPts val="100"/>
              </a:spcBef>
              <a:defRPr sz="790"/>
            </a:pPr>
          </a:p>
          <a:p>
            <a:pPr defTabSz="722376">
              <a:spcBef>
                <a:spcPts val="100"/>
              </a:spcBef>
              <a:defRPr sz="711">
                <a:latin typeface="Calibri (Body)"/>
                <a:ea typeface="Calibri (Body)"/>
                <a:cs typeface="Calibri (Body)"/>
                <a:sym typeface="Calibri (Body)"/>
              </a:defRPr>
            </a:pPr>
            <a:r>
              <a:t>Hepatology72(2):671-722, August 2020.</a:t>
            </a:r>
          </a:p>
          <a:p>
            <a:pPr defTabSz="722376">
              <a:spcBef>
                <a:spcPts val="100"/>
              </a:spcBef>
              <a:defRPr sz="790"/>
            </a:pPr>
          </a:p>
          <a:p>
            <a:pPr defTabSz="722376">
              <a:spcBef>
                <a:spcPts val="100"/>
              </a:spcBef>
              <a:defRPr sz="711">
                <a:latin typeface="Calibri (Body)"/>
                <a:ea typeface="Calibri (Body)"/>
                <a:cs typeface="Calibri (Body)"/>
                <a:sym typeface="Calibri (Body)"/>
              </a:defRPr>
            </a:pPr>
            <a:r>
              <a:t>doi: 10.1002/hep.31065</a:t>
            </a:r>
          </a:p>
        </p:txBody>
      </p:sp>
      <p:sp>
        <p:nvSpPr>
          <p:cNvPr id="209" name="Slide Number Placeholder 5"/>
          <p:cNvSpPr txBox="1"/>
          <p:nvPr>
            <p:ph type="sldNum" sz="quarter" idx="2"/>
          </p:nvPr>
        </p:nvSpPr>
        <p:spPr>
          <a:xfrm>
            <a:off x="8466797" y="6435955"/>
            <a:ext cx="220003" cy="205915"/>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10" name="Text Placeholder 6"/>
          <p:cNvSpPr/>
          <p:nvPr>
            <p:ph type="body" idx="22"/>
          </p:nvPr>
        </p:nvSpPr>
        <p:spPr>
          <a:xfrm>
            <a:off x="6245352" y="2743200"/>
            <a:ext cx="2432305" cy="2889505"/>
          </a:xfrm>
          <a:prstGeom prst="rect">
            <a:avLst/>
          </a:prstGeom>
          <a:extLst>
            <a:ext uri="{C572A759-6A51-4108-AA02-DFA0A04FC94B}">
              <ma14:wrappingTextBoxFlag xmlns:ma14="http://schemas.microsoft.com/office/mac/drawingml/2011/main" val="1"/>
            </a:ext>
          </a:extLst>
        </p:spPr>
        <p:txBody>
          <a:bodyPr anchor="b"/>
          <a:lstStyle>
            <a:lvl1pPr marL="0" indent="0" defTabSz="822959">
              <a:lnSpc>
                <a:spcPct val="100000"/>
              </a:lnSpc>
              <a:spcBef>
                <a:spcPts val="100"/>
              </a:spcBef>
              <a:buSzTx/>
              <a:buFontTx/>
              <a:buNone/>
              <a:defRPr sz="809">
                <a:latin typeface="Calibri (Body)"/>
                <a:ea typeface="Calibri (Body)"/>
                <a:cs typeface="Calibri (Body)"/>
                <a:sym typeface="Calibri (Body)"/>
              </a:defRPr>
            </a:lvl1pPr>
          </a:lstStyle>
          <a:p>
            <a:pPr/>
            <a:r>
              <a:t>Diagnostic algorithm for the evaluation of suspected AIH after exclusion of viral, drug‐induced, hereditary, and metabolic diseases. ANA and SMA should be assessed in adults (green panel), and antibodies to LKM1 should be assessed later if ANA and SMA are absent. ANA, SMA, and LKM1 should be assessed in all pediatric patients at presentation (green panel). The findings of the liver biopsy (dark blue panels) could support the diagnosis of AIH (dark red panel) or suggest alternative diagnoses that might include an overlap syndrome, PBC, PSC, AIH with NAFLD, or NASH (brown panels). The absence of ANA, SMA, and LKM1 justifies additional serological tests (green panel) that can include antibodies to SLA, atypical pANCA, tissue transglutaminase, and AMA. Seropositivity for one of these autoantibodies could support the diagnosis of AIH (dark red panels) or suggest other diagnoses including celiac disease (dark brown panels). Abbreviations: Peds, pediatric patients; tTG, tissue transglutaminase.</a:t>
            </a:r>
          </a:p>
        </p:txBody>
      </p:sp>
      <p:pic>
        <p:nvPicPr>
          <p:cNvPr id="211" name="Picture 8" descr="Picture 8"/>
          <p:cNvPicPr>
            <a:picLocks noChangeAspect="1"/>
          </p:cNvPicPr>
          <p:nvPr/>
        </p:nvPicPr>
        <p:blipFill>
          <a:blip r:embed="rId3">
            <a:extLst/>
          </a:blip>
          <a:stretch>
            <a:fillRect/>
          </a:stretch>
        </p:blipFill>
        <p:spPr>
          <a:xfrm>
            <a:off x="182879" y="5943600"/>
            <a:ext cx="1600201" cy="685800"/>
          </a:xfrm>
          <a:prstGeom prst="rect">
            <a:avLst/>
          </a:prstGeom>
          <a:ln w="12700">
            <a:miter lim="400000"/>
          </a:ln>
        </p:spPr>
      </p:pic>
      <p:pic>
        <p:nvPicPr>
          <p:cNvPr id="212" name="Picture 9" descr="Picture 9"/>
          <p:cNvPicPr>
            <a:picLocks noChangeAspect="1"/>
          </p:cNvPicPr>
          <p:nvPr/>
        </p:nvPicPr>
        <p:blipFill>
          <a:blip r:embed="rId4">
            <a:extLst/>
          </a:blip>
          <a:stretch>
            <a:fillRect/>
          </a:stretch>
        </p:blipFill>
        <p:spPr>
          <a:xfrm>
            <a:off x="1756085" y="1196467"/>
            <a:ext cx="7309004" cy="5384854"/>
          </a:xfrm>
          <a:prstGeom prst="rect">
            <a:avLst/>
          </a:prstGeom>
          <a:ln w="12700">
            <a:miter lim="400000"/>
          </a:ln>
        </p:spPr>
      </p:pic>
    </p:spTree>
  </p:cSld>
  <p:clrMapOvr>
    <a:masterClrMapping/>
  </p:clrMapOvr>
  <p:transition xmlns:p14="http://schemas.microsoft.com/office/powerpoint/2010/main" spd="med" advClick="1"/>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chemeClr val="accent1">
                <a:hueOff val="276588"/>
                <a:satOff val="-4887"/>
                <a:lumOff val="24576"/>
              </a:schemeClr>
            </a:gs>
            <a:gs pos="100000">
              <a:schemeClr val="accent1">
                <a:hueOff val="258141"/>
                <a:satOff val="-1314"/>
                <a:lumOff val="16637"/>
              </a:schemeClr>
            </a:gs>
          </a:gsLst>
          <a:lin ang="5400000" scaled="0"/>
        </a:gradFill>
      </p:bgPr>
    </p:bg>
    <p:spTree>
      <p:nvGrpSpPr>
        <p:cNvPr id="1" name=""/>
        <p:cNvGrpSpPr/>
        <p:nvPr/>
      </p:nvGrpSpPr>
      <p:grpSpPr>
        <a:xfrm>
          <a:off x="0" y="0"/>
          <a:ext cx="0" cy="0"/>
          <a:chOff x="0" y="0"/>
          <a:chExt cx="0" cy="0"/>
        </a:xfrm>
      </p:grpSpPr>
      <p:sp>
        <p:nvSpPr>
          <p:cNvPr id="214" name="Questions on PBC?"/>
          <p:cNvSpPr txBox="1"/>
          <p:nvPr>
            <p:ph type="ctrTitle"/>
          </p:nvPr>
        </p:nvSpPr>
        <p:spPr>
          <a:prstGeom prst="rect">
            <a:avLst/>
          </a:prstGeom>
        </p:spPr>
        <p:txBody>
          <a:bodyPr/>
          <a:lstStyle/>
          <a:p>
            <a:pPr/>
            <a:r>
              <a:t>Questions on PBC?</a:t>
            </a:r>
          </a:p>
        </p:txBody>
      </p:sp>
      <p:sp>
        <p:nvSpPr>
          <p:cNvPr id="215" name="Double-click to edit"/>
          <p:cNvSpPr txBox="1"/>
          <p:nvPr>
            <p:ph type="subTitle" sz="quarter" idx="1"/>
          </p:nvPr>
        </p:nvSpPr>
        <p:spPr>
          <a:prstGeom prst="rect">
            <a:avLst/>
          </a:prstGeom>
        </p:spPr>
        <p:txBody>
          <a:bodyPr/>
          <a:lstStyle/>
          <a:p>
            <a:pPr/>
          </a:p>
        </p:txBody>
      </p:sp>
    </p:spTree>
  </p:cSld>
  <p:clrMapOvr>
    <a:masterClrMapping/>
  </p:clrMapOvr>
  <p:transition xmlns:p14="http://schemas.microsoft.com/office/powerpoint/2010/main" spd="med" advClick="1"/>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7" name="Title 1"/>
          <p:cNvSpPr txBox="1"/>
          <p:nvPr>
            <p:ph type="title"/>
          </p:nvPr>
        </p:nvSpPr>
        <p:spPr>
          <a:xfrm>
            <a:off x="628650" y="228600"/>
            <a:ext cx="7886700" cy="1325563"/>
          </a:xfrm>
          <a:prstGeom prst="rect">
            <a:avLst/>
          </a:prstGeom>
          <a:solidFill>
            <a:srgbClr val="FFFF00"/>
          </a:solidFill>
        </p:spPr>
        <p:txBody>
          <a:bodyPr/>
          <a:lstStyle>
            <a:lvl1pPr>
              <a:defRPr sz="4000"/>
            </a:lvl1pPr>
          </a:lstStyle>
          <a:p>
            <a:pPr/>
            <a:r>
              <a:t>Case</a:t>
            </a:r>
          </a:p>
        </p:txBody>
      </p:sp>
      <p:sp>
        <p:nvSpPr>
          <p:cNvPr id="218" name="Content Placeholder 6"/>
          <p:cNvSpPr txBox="1"/>
          <p:nvPr>
            <p:ph type="body" idx="1"/>
          </p:nvPr>
        </p:nvSpPr>
        <p:spPr>
          <a:xfrm>
            <a:off x="473227" y="1141718"/>
            <a:ext cx="7886701" cy="4724401"/>
          </a:xfrm>
          <a:prstGeom prst="rect">
            <a:avLst/>
          </a:prstGeom>
        </p:spPr>
        <p:txBody>
          <a:bodyPr/>
          <a:lstStyle/>
          <a:p>
            <a:pPr marL="0" indent="0" defTabSz="457200">
              <a:lnSpc>
                <a:spcPct val="100000"/>
              </a:lnSpc>
              <a:spcBef>
                <a:spcPts val="0"/>
              </a:spcBef>
              <a:buSzTx/>
              <a:buFontTx/>
              <a:buNone/>
              <a:defRPr sz="2400">
                <a:latin typeface="Times Roman"/>
                <a:ea typeface="Times Roman"/>
                <a:cs typeface="Times Roman"/>
                <a:sym typeface="Times Roman"/>
              </a:defRPr>
            </a:pPr>
          </a:p>
          <a:p>
            <a:pPr marL="0" indent="0" defTabSz="457200">
              <a:lnSpc>
                <a:spcPct val="100000"/>
              </a:lnSpc>
              <a:spcBef>
                <a:spcPts val="0"/>
              </a:spcBef>
              <a:buSzTx/>
              <a:buFontTx/>
              <a:buNone/>
              <a:defRPr sz="2400">
                <a:latin typeface="Times Roman"/>
                <a:ea typeface="Times Roman"/>
                <a:cs typeface="Times Roman"/>
                <a:sym typeface="Times Roman"/>
              </a:defRPr>
            </a:pPr>
          </a:p>
          <a:p>
            <a:pPr marL="0" indent="0" defTabSz="457200">
              <a:lnSpc>
                <a:spcPct val="100000"/>
              </a:lnSpc>
              <a:spcBef>
                <a:spcPts val="0"/>
              </a:spcBef>
              <a:buSzTx/>
              <a:buFontTx/>
              <a:buNone/>
              <a:defRPr sz="2400">
                <a:latin typeface="Times Roman"/>
                <a:ea typeface="Times Roman"/>
                <a:cs typeface="Times Roman"/>
                <a:sym typeface="Times Roman"/>
              </a:defRPr>
            </a:pPr>
            <a:r>
              <a:t>A 50-year-old male presents with </a:t>
            </a:r>
            <a:r>
              <a:rPr b="1">
                <a:latin typeface="+mj-lt"/>
                <a:ea typeface="+mj-ea"/>
                <a:cs typeface="+mj-cs"/>
                <a:sym typeface="Helvetica"/>
              </a:rPr>
              <a:t>fatigue</a:t>
            </a:r>
            <a:r>
              <a:t>, </a:t>
            </a:r>
            <a:r>
              <a:rPr b="1">
                <a:latin typeface="+mj-lt"/>
                <a:ea typeface="+mj-ea"/>
                <a:cs typeface="+mj-cs"/>
                <a:sym typeface="Helvetica"/>
              </a:rPr>
              <a:t>joint pain</a:t>
            </a:r>
            <a:r>
              <a:t> (arthralgia), and signs of </a:t>
            </a:r>
            <a:r>
              <a:rPr b="1">
                <a:latin typeface="+mj-lt"/>
                <a:ea typeface="+mj-ea"/>
                <a:cs typeface="+mj-cs"/>
                <a:sym typeface="Helvetica"/>
              </a:rPr>
              <a:t>cirrhosis</a:t>
            </a:r>
            <a:r>
              <a:t> on routine lab work. Physical examination reveals </a:t>
            </a:r>
            <a:r>
              <a:rPr b="1">
                <a:latin typeface="+mj-lt"/>
                <a:ea typeface="+mj-ea"/>
                <a:cs typeface="+mj-cs"/>
                <a:sym typeface="Helvetica"/>
              </a:rPr>
              <a:t>bronze hyperpigmentation</a:t>
            </a:r>
            <a:r>
              <a:t> of the skin and an enlarged liver (hepatomegaly). Laboratory studies demonstrate elevated </a:t>
            </a:r>
            <a:r>
              <a:rPr b="1">
                <a:latin typeface="+mj-lt"/>
                <a:ea typeface="+mj-ea"/>
                <a:cs typeface="+mj-cs"/>
                <a:sym typeface="Helvetica"/>
              </a:rPr>
              <a:t>serum ferritin</a:t>
            </a:r>
            <a:r>
              <a:t> and high </a:t>
            </a:r>
            <a:r>
              <a:rPr b="1">
                <a:latin typeface="+mj-lt"/>
                <a:ea typeface="+mj-ea"/>
                <a:cs typeface="+mj-cs"/>
                <a:sym typeface="Helvetica"/>
              </a:rPr>
              <a:t>transferrin saturation</a:t>
            </a:r>
            <a:r>
              <a:t>.</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2" name="Footer Placeholder 4"/>
          <p:cNvSpPr txBox="1"/>
          <p:nvPr/>
        </p:nvSpPr>
        <p:spPr>
          <a:xfrm>
            <a:off x="2712720" y="6435955"/>
            <a:ext cx="5547360" cy="205915"/>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defTabSz="914400">
              <a:defRPr sz="900">
                <a:solidFill>
                  <a:srgbClr val="888888"/>
                </a:solidFill>
              </a:defRPr>
            </a:lvl1pPr>
          </a:lstStyle>
          <a:p>
            <a:pPr/>
            <a:r>
              <a:t>Copyright © 2026 Wolters Kluwer. Published by Lippincott Williams &amp; Wilkins.</a:t>
            </a:r>
          </a:p>
        </p:txBody>
      </p:sp>
      <p:sp>
        <p:nvSpPr>
          <p:cNvPr id="113" name="Title 1"/>
          <p:cNvSpPr txBox="1"/>
          <p:nvPr>
            <p:ph type="title"/>
          </p:nvPr>
        </p:nvSpPr>
        <p:spPr>
          <a:xfrm>
            <a:off x="457200" y="170132"/>
            <a:ext cx="8229600" cy="338330"/>
          </a:xfrm>
          <a:prstGeom prst="rect">
            <a:avLst/>
          </a:prstGeom>
        </p:spPr>
        <p:txBody>
          <a:bodyPr/>
          <a:lstStyle/>
          <a:p>
            <a:pPr/>
            <a:r>
              <a:t>Figure 3</a:t>
            </a:r>
          </a:p>
        </p:txBody>
      </p:sp>
      <p:sp>
        <p:nvSpPr>
          <p:cNvPr id="114" name="Slide Number Placeholder 5"/>
          <p:cNvSpPr txBox="1"/>
          <p:nvPr>
            <p:ph type="sldNum" sz="quarter" idx="2"/>
          </p:nvPr>
        </p:nvSpPr>
        <p:spPr>
          <a:xfrm>
            <a:off x="8524728" y="6435955"/>
            <a:ext cx="162073" cy="205915"/>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115" name="Picture 8" descr="Picture 8"/>
          <p:cNvPicPr>
            <a:picLocks noChangeAspect="1"/>
          </p:cNvPicPr>
          <p:nvPr/>
        </p:nvPicPr>
        <p:blipFill>
          <a:blip r:embed="rId2">
            <a:extLst/>
          </a:blip>
          <a:stretch>
            <a:fillRect/>
          </a:stretch>
        </p:blipFill>
        <p:spPr>
          <a:xfrm>
            <a:off x="182879" y="5943600"/>
            <a:ext cx="1600201" cy="685800"/>
          </a:xfrm>
          <a:prstGeom prst="rect">
            <a:avLst/>
          </a:prstGeom>
          <a:ln w="12700">
            <a:miter lim="400000"/>
          </a:ln>
        </p:spPr>
      </p:pic>
      <p:pic>
        <p:nvPicPr>
          <p:cNvPr id="116" name="Picture 9" descr="Picture 9"/>
          <p:cNvPicPr>
            <a:picLocks noChangeAspect="1"/>
          </p:cNvPicPr>
          <p:nvPr/>
        </p:nvPicPr>
        <p:blipFill>
          <a:blip r:embed="rId3">
            <a:extLst/>
          </a:blip>
          <a:stretch>
            <a:fillRect/>
          </a:stretch>
        </p:blipFill>
        <p:spPr>
          <a:xfrm>
            <a:off x="262306" y="597579"/>
            <a:ext cx="8619388" cy="4881056"/>
          </a:xfrm>
          <a:prstGeom prst="rect">
            <a:avLst/>
          </a:prstGeom>
          <a:ln w="12700">
            <a:miter lim="400000"/>
          </a:ln>
        </p:spPr>
      </p:pic>
    </p:spTree>
  </p:cSld>
  <p:clrMapOvr>
    <a:masterClrMapping/>
  </p:clrMapOvr>
  <p:transition xmlns:p14="http://schemas.microsoft.com/office/powerpoint/2010/main" spd="med" advClick="1"/>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0" name="Title 1"/>
          <p:cNvSpPr txBox="1"/>
          <p:nvPr>
            <p:ph type="title"/>
          </p:nvPr>
        </p:nvSpPr>
        <p:spPr>
          <a:xfrm>
            <a:off x="628650" y="228600"/>
            <a:ext cx="7886700" cy="1325563"/>
          </a:xfrm>
          <a:prstGeom prst="rect">
            <a:avLst/>
          </a:prstGeom>
          <a:solidFill>
            <a:srgbClr val="FFFF00"/>
          </a:solidFill>
        </p:spPr>
        <p:txBody>
          <a:bodyPr/>
          <a:lstStyle>
            <a:lvl1pPr>
              <a:defRPr sz="4000"/>
            </a:lvl1pPr>
          </a:lstStyle>
          <a:p>
            <a:pPr/>
            <a:r>
              <a:t>Case: Hereditary Hemochromatosis </a:t>
            </a:r>
          </a:p>
        </p:txBody>
      </p:sp>
      <p:sp>
        <p:nvSpPr>
          <p:cNvPr id="221" name="Content Placeholder 6"/>
          <p:cNvSpPr txBox="1"/>
          <p:nvPr>
            <p:ph type="body" idx="1"/>
          </p:nvPr>
        </p:nvSpPr>
        <p:spPr>
          <a:xfrm>
            <a:off x="473227" y="1141718"/>
            <a:ext cx="7886701" cy="4724401"/>
          </a:xfrm>
          <a:prstGeom prst="rect">
            <a:avLst/>
          </a:prstGeom>
        </p:spPr>
        <p:txBody>
          <a:bodyPr/>
          <a:lstStyle/>
          <a:p>
            <a:pPr marL="0" indent="0" defTabSz="457200">
              <a:lnSpc>
                <a:spcPct val="100000"/>
              </a:lnSpc>
              <a:spcBef>
                <a:spcPts val="0"/>
              </a:spcBef>
              <a:buSzTx/>
              <a:buFontTx/>
              <a:buNone/>
              <a:defRPr sz="2400">
                <a:latin typeface="Times Roman"/>
                <a:ea typeface="Times Roman"/>
                <a:cs typeface="Times Roman"/>
                <a:sym typeface="Times Roman"/>
              </a:defRPr>
            </a:pPr>
          </a:p>
          <a:p>
            <a:pPr marL="0" indent="0" defTabSz="457200">
              <a:lnSpc>
                <a:spcPct val="100000"/>
              </a:lnSpc>
              <a:spcBef>
                <a:spcPts val="0"/>
              </a:spcBef>
              <a:buSzTx/>
              <a:buFontTx/>
              <a:buNone/>
              <a:defRPr sz="2400">
                <a:latin typeface="Times Roman"/>
                <a:ea typeface="Times Roman"/>
                <a:cs typeface="Times Roman"/>
                <a:sym typeface="Times Roman"/>
              </a:defRPr>
            </a:pPr>
          </a:p>
          <a:p>
            <a:pPr marL="0" indent="0" defTabSz="457200">
              <a:lnSpc>
                <a:spcPct val="100000"/>
              </a:lnSpc>
              <a:spcBef>
                <a:spcPts val="0"/>
              </a:spcBef>
              <a:buSzTx/>
              <a:buFontTx/>
              <a:buNone/>
              <a:defRPr sz="2400">
                <a:latin typeface="Times Roman"/>
                <a:ea typeface="Times Roman"/>
                <a:cs typeface="Times Roman"/>
                <a:sym typeface="Times Roman"/>
              </a:defRPr>
            </a:pPr>
            <a:r>
              <a:t>A 50-year-old male presents with </a:t>
            </a:r>
            <a:r>
              <a:rPr b="1">
                <a:latin typeface="+mj-lt"/>
                <a:ea typeface="+mj-ea"/>
                <a:cs typeface="+mj-cs"/>
                <a:sym typeface="Helvetica"/>
              </a:rPr>
              <a:t>fatigue</a:t>
            </a:r>
            <a:r>
              <a:t>, </a:t>
            </a:r>
            <a:r>
              <a:rPr b="1">
                <a:latin typeface="+mj-lt"/>
                <a:ea typeface="+mj-ea"/>
                <a:cs typeface="+mj-cs"/>
                <a:sym typeface="Helvetica"/>
              </a:rPr>
              <a:t>joint pain</a:t>
            </a:r>
            <a:r>
              <a:t> (arthralgia), and signs of </a:t>
            </a:r>
            <a:r>
              <a:rPr b="1">
                <a:latin typeface="+mj-lt"/>
                <a:ea typeface="+mj-ea"/>
                <a:cs typeface="+mj-cs"/>
                <a:sym typeface="Helvetica"/>
              </a:rPr>
              <a:t>cirrhosis</a:t>
            </a:r>
            <a:r>
              <a:t> on routine lab work. Physical examination reveals </a:t>
            </a:r>
            <a:r>
              <a:rPr b="1">
                <a:latin typeface="+mj-lt"/>
                <a:ea typeface="+mj-ea"/>
                <a:cs typeface="+mj-cs"/>
                <a:sym typeface="Helvetica"/>
              </a:rPr>
              <a:t>bronze hyperpigmentation</a:t>
            </a:r>
            <a:r>
              <a:t> of the skin and an enlarged liver (hepatomegaly). Laboratory studies demonstrate elevated </a:t>
            </a:r>
            <a:r>
              <a:rPr b="1">
                <a:latin typeface="+mj-lt"/>
                <a:ea typeface="+mj-ea"/>
                <a:cs typeface="+mj-cs"/>
                <a:sym typeface="Helvetica"/>
              </a:rPr>
              <a:t>serum ferritin</a:t>
            </a:r>
            <a:r>
              <a:t> and high </a:t>
            </a:r>
            <a:r>
              <a:rPr b="1">
                <a:latin typeface="+mj-lt"/>
                <a:ea typeface="+mj-ea"/>
                <a:cs typeface="+mj-cs"/>
                <a:sym typeface="Helvetica"/>
              </a:rPr>
              <a:t>transferrin saturation</a:t>
            </a:r>
            <a:r>
              <a:t>.</a:t>
            </a:r>
          </a:p>
        </p:txBody>
      </p:sp>
    </p:spTree>
  </p:cSld>
  <p:clrMapOvr>
    <a:masterClrMapping/>
  </p:clrMapOvr>
  <p:transition xmlns:p14="http://schemas.microsoft.com/office/powerpoint/2010/main" spd="med" advClick="1"/>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3" name="Rectangle 2"/>
          <p:cNvSpPr txBox="1"/>
          <p:nvPr>
            <p:ph type="title"/>
          </p:nvPr>
        </p:nvSpPr>
        <p:spPr>
          <a:prstGeom prst="rect">
            <a:avLst/>
          </a:prstGeom>
          <a:solidFill>
            <a:srgbClr val="FFFF00"/>
          </a:solidFill>
        </p:spPr>
        <p:txBody>
          <a:bodyPr/>
          <a:lstStyle>
            <a:lvl1pPr>
              <a:defRPr sz="4000"/>
            </a:lvl1pPr>
          </a:lstStyle>
          <a:p>
            <a:pPr/>
            <a:r>
              <a:t>Hemochromatosis: Definition</a:t>
            </a:r>
          </a:p>
        </p:txBody>
      </p:sp>
      <p:sp>
        <p:nvSpPr>
          <p:cNvPr id="224" name="Rectangle 3"/>
          <p:cNvSpPr txBox="1"/>
          <p:nvPr>
            <p:ph type="body" idx="1"/>
          </p:nvPr>
        </p:nvSpPr>
        <p:spPr>
          <a:prstGeom prst="rect">
            <a:avLst/>
          </a:prstGeom>
        </p:spPr>
        <p:txBody>
          <a:bodyPr/>
          <a:lstStyle/>
          <a:p>
            <a:pPr marL="217170" indent="-217170" defTabSz="868680">
              <a:spcBef>
                <a:spcPts val="900"/>
              </a:spcBef>
              <a:defRPr sz="2470"/>
            </a:pPr>
            <a:r>
              <a:t>Iron Overload Syndrome</a:t>
            </a:r>
          </a:p>
          <a:p>
            <a:pPr marL="217170" indent="-217170" defTabSz="868680">
              <a:spcBef>
                <a:spcPts val="900"/>
              </a:spcBef>
              <a:defRPr sz="2470"/>
            </a:pPr>
            <a:r>
              <a:t>Can Be Genetic (Primary) or acquired (Secondary)</a:t>
            </a:r>
          </a:p>
          <a:p>
            <a:pPr lvl="1" marL="651509" indent="-217170" defTabSz="868680">
              <a:spcBef>
                <a:spcPts val="400"/>
              </a:spcBef>
              <a:defRPr sz="2470"/>
            </a:pPr>
            <a:r>
              <a:t>Secondary hemochromatosis is from excessive iron supplementations (often from blood transfusion)</a:t>
            </a:r>
          </a:p>
          <a:p>
            <a:pPr marL="217170" indent="-217170" defTabSz="868680">
              <a:spcBef>
                <a:spcPts val="900"/>
              </a:spcBef>
              <a:defRPr sz="2470"/>
            </a:pPr>
            <a:r>
              <a:t>Increased iron absorption leads to abnormal Fe deposition in multiple organs</a:t>
            </a:r>
            <a:r>
              <a:rPr i="1"/>
              <a:t> </a:t>
            </a:r>
            <a:r>
              <a:t>– including the heart, pancreas, pituitary gland, and most importantly the liver</a:t>
            </a:r>
          </a:p>
          <a:p>
            <a:pPr marL="217170" indent="-217170" defTabSz="868680">
              <a:spcBef>
                <a:spcPts val="900"/>
              </a:spcBef>
              <a:defRPr sz="2470"/>
            </a:pPr>
            <a:r>
              <a:t>The body has </a:t>
            </a:r>
            <a:r>
              <a:rPr b="1"/>
              <a:t>no active iron excretion mechanism</a:t>
            </a:r>
            <a:r>
              <a:t>. Iron loss is limited to small amounts via:</a:t>
            </a:r>
          </a:p>
          <a:p>
            <a:pPr marL="434340" indent="-301625" defTabSz="434340">
              <a:lnSpc>
                <a:spcPct val="100000"/>
              </a:lnSpc>
              <a:spcBef>
                <a:spcPts val="1100"/>
              </a:spcBef>
              <a:buFont typeface="Times Roman"/>
              <a:defRPr sz="1710">
                <a:latin typeface="Times Roman"/>
                <a:ea typeface="Times Roman"/>
                <a:cs typeface="Times Roman"/>
                <a:sym typeface="Times Roman"/>
              </a:defRPr>
            </a:pPr>
            <a:r>
              <a:t>Sloughed skin and gut epithelial cells</a:t>
            </a:r>
          </a:p>
          <a:p>
            <a:pPr marL="434340" indent="-301625" defTabSz="434340">
              <a:lnSpc>
                <a:spcPct val="100000"/>
              </a:lnSpc>
              <a:spcBef>
                <a:spcPts val="1100"/>
              </a:spcBef>
              <a:buFont typeface="Times Roman"/>
              <a:defRPr sz="1710">
                <a:latin typeface="Times Roman"/>
                <a:ea typeface="Times Roman"/>
                <a:cs typeface="Times Roman"/>
                <a:sym typeface="Times Roman"/>
              </a:defRPr>
            </a:pPr>
            <a:r>
              <a:t>Minor bleeding or menstrual bleeding</a:t>
            </a:r>
          </a:p>
        </p:txBody>
      </p:sp>
    </p:spTree>
  </p:cSld>
  <p:clrMapOvr>
    <a:masterClrMapping/>
  </p:clrMapOvr>
  <p:transition xmlns:p14="http://schemas.microsoft.com/office/powerpoint/2010/main" spd="med" advClick="1"/>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6" name="Rectangle 2"/>
          <p:cNvSpPr txBox="1"/>
          <p:nvPr>
            <p:ph type="title"/>
          </p:nvPr>
        </p:nvSpPr>
        <p:spPr>
          <a:prstGeom prst="rect">
            <a:avLst/>
          </a:prstGeom>
          <a:solidFill>
            <a:srgbClr val="FFFF00"/>
          </a:solidFill>
        </p:spPr>
        <p:txBody>
          <a:bodyPr/>
          <a:lstStyle>
            <a:lvl1pPr>
              <a:defRPr sz="4000"/>
            </a:lvl1pPr>
          </a:lstStyle>
          <a:p>
            <a:pPr/>
            <a:r>
              <a:t>Hemochromatosis: Genetics</a:t>
            </a:r>
          </a:p>
        </p:txBody>
      </p:sp>
      <p:sp>
        <p:nvSpPr>
          <p:cNvPr id="227" name="Rectangle 3"/>
          <p:cNvSpPr txBox="1"/>
          <p:nvPr>
            <p:ph type="body" idx="1"/>
          </p:nvPr>
        </p:nvSpPr>
        <p:spPr>
          <a:prstGeom prst="rect">
            <a:avLst/>
          </a:prstGeom>
        </p:spPr>
        <p:txBody>
          <a:bodyPr/>
          <a:lstStyle/>
          <a:p>
            <a:pPr marL="0" indent="0" defTabSz="457200">
              <a:lnSpc>
                <a:spcPct val="100000"/>
              </a:lnSpc>
              <a:spcBef>
                <a:spcPts val="0"/>
              </a:spcBef>
              <a:buSzTx/>
              <a:buFontTx/>
              <a:buNone/>
              <a:defRPr sz="3000">
                <a:solidFill>
                  <a:srgbClr val="333333"/>
                </a:solidFill>
                <a:latin typeface="+mn-lt"/>
                <a:ea typeface="+mn-ea"/>
                <a:cs typeface="+mn-cs"/>
                <a:sym typeface="Arial"/>
              </a:defRPr>
            </a:pPr>
            <a:r>
              <a:t>-85%-90% of patients who have HH are homozygous for the </a:t>
            </a:r>
            <a:r>
              <a:rPr b="1"/>
              <a:t>C282Y mutation in the </a:t>
            </a:r>
            <a:r>
              <a:rPr b="1" i="1"/>
              <a:t>HFE gene</a:t>
            </a:r>
            <a:endParaRPr b="1" i="1"/>
          </a:p>
          <a:p>
            <a:pPr marL="0" indent="0" defTabSz="457200">
              <a:lnSpc>
                <a:spcPct val="100000"/>
              </a:lnSpc>
              <a:spcBef>
                <a:spcPts val="0"/>
              </a:spcBef>
              <a:buSzTx/>
              <a:buFontTx/>
              <a:buNone/>
              <a:defRPr sz="3000">
                <a:solidFill>
                  <a:srgbClr val="333333"/>
                </a:solidFill>
                <a:latin typeface="+mn-lt"/>
                <a:ea typeface="+mn-ea"/>
                <a:cs typeface="+mn-cs"/>
                <a:sym typeface="Arial"/>
              </a:defRPr>
            </a:pPr>
            <a:r>
              <a:rPr b="1" i="1"/>
              <a:t>-</a:t>
            </a:r>
            <a:r>
              <a:t>A minority of patients are compound heterozygotes, meaning they one allele with the C282Y mutation and the other allele has the either the </a:t>
            </a:r>
            <a:r>
              <a:rPr b="1"/>
              <a:t>H63D or the S65C </a:t>
            </a:r>
            <a:r>
              <a:t>mutation.</a:t>
            </a:r>
          </a:p>
        </p:txBody>
      </p:sp>
    </p:spTree>
  </p:cSld>
  <p:clrMapOvr>
    <a:masterClrMapping/>
  </p:clrMapOvr>
  <p:transition xmlns:p14="http://schemas.microsoft.com/office/powerpoint/2010/main" spd="med" advClick="1"/>
</p:sld>
</file>

<file path=ppt/slides/slide3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9" name="Footer Placeholder 4"/>
          <p:cNvSpPr txBox="1"/>
          <p:nvPr/>
        </p:nvSpPr>
        <p:spPr>
          <a:xfrm>
            <a:off x="2712720" y="6435955"/>
            <a:ext cx="5547360" cy="205915"/>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defTabSz="914400">
              <a:defRPr sz="900">
                <a:solidFill>
                  <a:srgbClr val="888888"/>
                </a:solidFill>
              </a:defRPr>
            </a:lvl1pPr>
          </a:lstStyle>
          <a:p>
            <a:pPr/>
            <a:r>
              <a:t>Copyright © 2025 Wolters Kluwer. Published by Lippincott Williams &amp; Wilkins.</a:t>
            </a:r>
          </a:p>
        </p:txBody>
      </p:sp>
      <p:sp>
        <p:nvSpPr>
          <p:cNvPr id="230" name="Title 1"/>
          <p:cNvSpPr txBox="1"/>
          <p:nvPr>
            <p:ph type="title"/>
          </p:nvPr>
        </p:nvSpPr>
        <p:spPr>
          <a:xfrm>
            <a:off x="457200" y="170132"/>
            <a:ext cx="8229600" cy="338330"/>
          </a:xfrm>
          <a:prstGeom prst="rect">
            <a:avLst/>
          </a:prstGeom>
        </p:spPr>
        <p:txBody>
          <a:bodyPr/>
          <a:lstStyle/>
          <a:p>
            <a:pPr/>
            <a:r>
              <a:t>Fig. 1</a:t>
            </a:r>
          </a:p>
        </p:txBody>
      </p:sp>
      <p:sp>
        <p:nvSpPr>
          <p:cNvPr id="231" name="Text Placeholder 3"/>
          <p:cNvSpPr txBox="1"/>
          <p:nvPr>
            <p:ph type="body" sz="quarter" idx="1"/>
          </p:nvPr>
        </p:nvSpPr>
        <p:spPr>
          <a:xfrm>
            <a:off x="6245352" y="741577"/>
            <a:ext cx="2432305" cy="1832401"/>
          </a:xfrm>
          <a:prstGeom prst="rect">
            <a:avLst/>
          </a:prstGeom>
        </p:spPr>
        <p:txBody>
          <a:bodyPr anchor="t"/>
          <a:lstStyle/>
          <a:p>
            <a:pPr defTabSz="905255">
              <a:defRPr sz="891" u="sng">
                <a:latin typeface="Calibri (Body)"/>
                <a:ea typeface="Calibri (Body)"/>
                <a:cs typeface="Calibri (Body)"/>
                <a:sym typeface="Calibri (Body)"/>
              </a:defRPr>
            </a:pPr>
            <a:r>
              <a:rPr>
                <a:solidFill>
                  <a:srgbClr val="0000FF"/>
                </a:solidFill>
                <a:uFill>
                  <a:solidFill>
                    <a:srgbClr val="0000FF"/>
                  </a:solidFill>
                </a:uFill>
                <a:hlinkClick r:id="rId2" invalidUrl="" action="" tgtFrame="" tooltip="" history="1" highlightClick="0" endSnd="0"/>
              </a:rPr>
              <a:t>Diagnosis and management of hemochromatosis: 2011 Practice Guideline by the American Association for the Study of Liver Diseases</a:t>
            </a:r>
          </a:p>
          <a:p>
            <a:pPr defTabSz="905255">
              <a:defRPr sz="989"/>
            </a:pPr>
          </a:p>
          <a:p>
            <a:pPr defTabSz="905255">
              <a:defRPr sz="891">
                <a:latin typeface="Calibri (Body)"/>
                <a:ea typeface="Calibri (Body)"/>
                <a:cs typeface="Calibri (Body)"/>
                <a:sym typeface="Calibri (Body)"/>
              </a:defRPr>
            </a:pPr>
            <a:r>
              <a:t>Bacon, Bruce R.; Adams, Paul C.; Kowdley, Kris V.; Powell, Lawrie W.; Tavill, Anthony S.</a:t>
            </a:r>
          </a:p>
          <a:p>
            <a:pPr defTabSz="905255">
              <a:defRPr sz="989"/>
            </a:pPr>
          </a:p>
          <a:p>
            <a:pPr defTabSz="905255">
              <a:defRPr sz="891">
                <a:latin typeface="Calibri (Body)"/>
                <a:ea typeface="Calibri (Body)"/>
                <a:cs typeface="Calibri (Body)"/>
                <a:sym typeface="Calibri (Body)"/>
              </a:defRPr>
            </a:pPr>
            <a:r>
              <a:t>Hepatology54(1):328-343, July 2011.</a:t>
            </a:r>
          </a:p>
          <a:p>
            <a:pPr defTabSz="905255">
              <a:defRPr sz="989"/>
            </a:pPr>
          </a:p>
          <a:p>
            <a:pPr defTabSz="905255">
              <a:defRPr sz="891">
                <a:latin typeface="Calibri (Body)"/>
                <a:ea typeface="Calibri (Body)"/>
                <a:cs typeface="Calibri (Body)"/>
                <a:sym typeface="Calibri (Body)"/>
              </a:defRPr>
            </a:pPr>
            <a:r>
              <a:t>doi: 10.1002/hep.24330</a:t>
            </a:r>
          </a:p>
        </p:txBody>
      </p:sp>
      <p:sp>
        <p:nvSpPr>
          <p:cNvPr id="232" name="Slide Number Placeholder 5"/>
          <p:cNvSpPr txBox="1"/>
          <p:nvPr>
            <p:ph type="sldNum" sz="quarter" idx="2"/>
          </p:nvPr>
        </p:nvSpPr>
        <p:spPr>
          <a:xfrm>
            <a:off x="8466797" y="6435955"/>
            <a:ext cx="220003" cy="205915"/>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33" name="Text Placeholder 6"/>
          <p:cNvSpPr/>
          <p:nvPr>
            <p:ph type="body" idx="22"/>
          </p:nvPr>
        </p:nvSpPr>
        <p:spPr>
          <a:xfrm>
            <a:off x="6245352" y="2743200"/>
            <a:ext cx="2432305" cy="2889505"/>
          </a:xfrm>
          <a:prstGeom prst="rect">
            <a:avLst/>
          </a:prstGeom>
          <a:extLst>
            <a:ext uri="{C572A759-6A51-4108-AA02-DFA0A04FC94B}">
              <ma14:wrappingTextBoxFlag xmlns:ma14="http://schemas.microsoft.com/office/mac/drawingml/2011/main" val="1"/>
            </a:ext>
          </a:extLst>
        </p:spPr>
        <p:txBody>
          <a:bodyPr anchor="b"/>
          <a:lstStyle>
            <a:lvl1pPr marL="0" indent="0">
              <a:lnSpc>
                <a:spcPct val="100000"/>
              </a:lnSpc>
              <a:spcBef>
                <a:spcPts val="200"/>
              </a:spcBef>
              <a:buSzTx/>
              <a:buFontTx/>
              <a:buNone/>
              <a:defRPr sz="900">
                <a:latin typeface="Calibri (Body)"/>
                <a:ea typeface="Calibri (Body)"/>
                <a:cs typeface="Calibri (Body)"/>
                <a:sym typeface="Calibri (Body)"/>
              </a:defRPr>
            </a:lvl1pPr>
          </a:lstStyle>
          <a:p>
            <a:pPr/>
            <a:r>
              <a:t>Schematic representation of the protein product of HFE. Most of the protein is extracellular. There is a short cytoplasmic tail and three extracellular alpha loops. The three principal mutations are identified.</a:t>
            </a:r>
          </a:p>
        </p:txBody>
      </p:sp>
      <p:pic>
        <p:nvPicPr>
          <p:cNvPr id="234" name="Picture 8" descr="Picture 8"/>
          <p:cNvPicPr>
            <a:picLocks noChangeAspect="1"/>
          </p:cNvPicPr>
          <p:nvPr/>
        </p:nvPicPr>
        <p:blipFill>
          <a:blip r:embed="rId3">
            <a:extLst/>
          </a:blip>
          <a:stretch>
            <a:fillRect/>
          </a:stretch>
        </p:blipFill>
        <p:spPr>
          <a:xfrm>
            <a:off x="182879" y="5943600"/>
            <a:ext cx="1600201" cy="685800"/>
          </a:xfrm>
          <a:prstGeom prst="rect">
            <a:avLst/>
          </a:prstGeom>
          <a:ln w="12700">
            <a:miter lim="400000"/>
          </a:ln>
        </p:spPr>
      </p:pic>
      <p:pic>
        <p:nvPicPr>
          <p:cNvPr id="235" name="Picture 9" descr="Picture 9"/>
          <p:cNvPicPr>
            <a:picLocks noChangeAspect="1"/>
          </p:cNvPicPr>
          <p:nvPr/>
        </p:nvPicPr>
        <p:blipFill>
          <a:blip r:embed="rId4">
            <a:extLst/>
          </a:blip>
          <a:stretch>
            <a:fillRect/>
          </a:stretch>
        </p:blipFill>
        <p:spPr>
          <a:xfrm>
            <a:off x="685399" y="1871663"/>
            <a:ext cx="5029201" cy="3114676"/>
          </a:xfrm>
          <a:prstGeom prst="rect">
            <a:avLst/>
          </a:prstGeom>
          <a:ln w="12700">
            <a:miter lim="400000"/>
          </a:ln>
        </p:spPr>
      </p:pic>
    </p:spTree>
  </p:cSld>
  <p:clrMapOvr>
    <a:masterClrMapping/>
  </p:clrMapOvr>
  <p:transition xmlns:p14="http://schemas.microsoft.com/office/powerpoint/2010/main" spd="med" advClick="1"/>
</p:sld>
</file>

<file path=ppt/slides/slide3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7" name="Rectangle 2"/>
          <p:cNvSpPr txBox="1"/>
          <p:nvPr>
            <p:ph type="title"/>
          </p:nvPr>
        </p:nvSpPr>
        <p:spPr>
          <a:prstGeom prst="rect">
            <a:avLst/>
          </a:prstGeom>
          <a:solidFill>
            <a:srgbClr val="FFFF00"/>
          </a:solidFill>
        </p:spPr>
        <p:txBody>
          <a:bodyPr/>
          <a:lstStyle>
            <a:lvl1pPr>
              <a:defRPr sz="4000"/>
            </a:lvl1pPr>
          </a:lstStyle>
          <a:p>
            <a:pPr/>
            <a:r>
              <a:t>Hemochromatosis: Pathophysiology</a:t>
            </a:r>
          </a:p>
        </p:txBody>
      </p:sp>
      <p:sp>
        <p:nvSpPr>
          <p:cNvPr id="238" name="Rectangle 3"/>
          <p:cNvSpPr txBox="1"/>
          <p:nvPr>
            <p:ph type="body" idx="1"/>
          </p:nvPr>
        </p:nvSpPr>
        <p:spPr>
          <a:prstGeom prst="rect">
            <a:avLst/>
          </a:prstGeom>
        </p:spPr>
        <p:txBody>
          <a:bodyPr/>
          <a:lstStyle/>
          <a:p>
            <a:pPr marL="119112" indent="-119112" defTabSz="452627">
              <a:lnSpc>
                <a:spcPct val="100000"/>
              </a:lnSpc>
              <a:spcBef>
                <a:spcPts val="1100"/>
              </a:spcBef>
              <a:buFontTx/>
              <a:defRPr sz="2178">
                <a:latin typeface="Times Roman"/>
                <a:ea typeface="Times Roman"/>
                <a:cs typeface="Times Roman"/>
                <a:sym typeface="Times Roman"/>
              </a:defRPr>
            </a:pPr>
            <a:r>
              <a:rPr b="1"/>
              <a:t>HFE gene mutation → inappropriately low hepcidin production</a:t>
            </a:r>
            <a:br/>
            <a:r>
              <a:t>Defective HFE (most commonly C282Y) impairs hepatocyte sensing of body iron stores, so hepcidin is not upregulated despite iron overload.</a:t>
            </a:r>
          </a:p>
          <a:p>
            <a:pPr marL="119112" indent="-119112" defTabSz="452627">
              <a:lnSpc>
                <a:spcPct val="100000"/>
              </a:lnSpc>
              <a:spcBef>
                <a:spcPts val="1100"/>
              </a:spcBef>
              <a:buFontTx/>
              <a:defRPr sz="2178">
                <a:latin typeface="Times Roman"/>
                <a:ea typeface="Times Roman"/>
                <a:cs typeface="Times Roman"/>
                <a:sym typeface="Times Roman"/>
              </a:defRPr>
            </a:pPr>
            <a:r>
              <a:rPr b="1"/>
              <a:t>Low hepcidin → uninhibited ferroportin activity</a:t>
            </a:r>
            <a:br/>
            <a:r>
              <a:t>Ferroportin on enterocytes and macrophages remains active, causing excessive dietary iron absorption and increased release of stored iron into plasma.</a:t>
            </a:r>
          </a:p>
          <a:p>
            <a:pPr marL="119112" indent="-119112" defTabSz="452627">
              <a:lnSpc>
                <a:spcPct val="100000"/>
              </a:lnSpc>
              <a:spcBef>
                <a:spcPts val="1100"/>
              </a:spcBef>
              <a:buFontTx/>
              <a:defRPr sz="2178">
                <a:latin typeface="Times Roman"/>
                <a:ea typeface="Times Roman"/>
                <a:cs typeface="Times Roman"/>
                <a:sym typeface="Times Roman"/>
              </a:defRPr>
            </a:pPr>
            <a:r>
              <a:rPr b="1"/>
              <a:t>Chronic iron loading → parenchymal iron deposition</a:t>
            </a:r>
            <a:br/>
            <a:r>
              <a:t>Persistent elevation of circulating iron leads to progressive deposition in liver, pancreas, heart, and endocrine organs, causing organ damage.</a:t>
            </a:r>
          </a:p>
        </p:txBody>
      </p:sp>
    </p:spTree>
  </p:cSld>
  <p:clrMapOvr>
    <a:masterClrMapping/>
  </p:clrMapOvr>
  <p:transition xmlns:p14="http://schemas.microsoft.com/office/powerpoint/2010/main" spd="med" advClick="1"/>
</p:sld>
</file>

<file path=ppt/slides/slide3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40" name="pasted-movie.png" descr="pasted-movie.png"/>
          <p:cNvPicPr>
            <a:picLocks noChangeAspect="1"/>
          </p:cNvPicPr>
          <p:nvPr/>
        </p:nvPicPr>
        <p:blipFill>
          <a:blip r:embed="rId2">
            <a:extLst/>
          </a:blip>
          <a:stretch>
            <a:fillRect/>
          </a:stretch>
        </p:blipFill>
        <p:spPr>
          <a:xfrm>
            <a:off x="184150" y="1211770"/>
            <a:ext cx="8775700" cy="4432301"/>
          </a:xfrm>
          <a:prstGeom prst="rect">
            <a:avLst/>
          </a:prstGeom>
          <a:ln w="12700">
            <a:miter lim="400000"/>
          </a:ln>
        </p:spPr>
      </p:pic>
      <p:sp>
        <p:nvSpPr>
          <p:cNvPr id="241" name="Normal Hepcidin Physiology"/>
          <p:cNvSpPr txBox="1"/>
          <p:nvPr/>
        </p:nvSpPr>
        <p:spPr>
          <a:xfrm>
            <a:off x="3222111" y="228127"/>
            <a:ext cx="2699778" cy="333089"/>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r>
              <a:t>Normal Hepcidin Physiology</a:t>
            </a:r>
          </a:p>
        </p:txBody>
      </p:sp>
    </p:spTree>
  </p:cSld>
  <p:clrMapOvr>
    <a:masterClrMapping/>
  </p:clrMapOvr>
  <p:transition xmlns:p14="http://schemas.microsoft.com/office/powerpoint/2010/main" spd="med" advClick="1"/>
</p:sld>
</file>

<file path=ppt/slides/slide3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43" name="pasted-movie.png" descr="pasted-movie.png"/>
          <p:cNvPicPr>
            <a:picLocks noChangeAspect="1"/>
          </p:cNvPicPr>
          <p:nvPr/>
        </p:nvPicPr>
        <p:blipFill>
          <a:blip r:embed="rId2">
            <a:extLst/>
          </a:blip>
          <a:stretch>
            <a:fillRect/>
          </a:stretch>
        </p:blipFill>
        <p:spPr>
          <a:xfrm>
            <a:off x="1009021" y="-1080"/>
            <a:ext cx="7125957" cy="6858001"/>
          </a:xfrm>
          <a:prstGeom prst="rect">
            <a:avLst/>
          </a:prstGeom>
          <a:ln w="12700">
            <a:miter lim="400000"/>
          </a:ln>
        </p:spPr>
      </p:pic>
    </p:spTree>
  </p:cSld>
  <p:clrMapOvr>
    <a:masterClrMapping/>
  </p:clrMapOvr>
  <p:transition xmlns:p14="http://schemas.microsoft.com/office/powerpoint/2010/main" spd="med" advClick="1"/>
</p:sld>
</file>

<file path=ppt/slides/slide3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5" name="Rectangle 2"/>
          <p:cNvSpPr txBox="1"/>
          <p:nvPr>
            <p:ph type="title"/>
          </p:nvPr>
        </p:nvSpPr>
        <p:spPr>
          <a:prstGeom prst="rect">
            <a:avLst/>
          </a:prstGeom>
          <a:solidFill>
            <a:srgbClr val="FFFF00"/>
          </a:solidFill>
        </p:spPr>
        <p:txBody>
          <a:bodyPr/>
          <a:lstStyle/>
          <a:p>
            <a:pPr/>
            <a:r>
              <a:t>Hemochromatosis</a:t>
            </a:r>
          </a:p>
        </p:txBody>
      </p:sp>
      <p:pic>
        <p:nvPicPr>
          <p:cNvPr id="246" name="Picture 3" descr="Picture 3">
            <a:hlinkClick r:id="rId2" invalidUrl="" action="" tgtFrame="" tooltip="" history="1" highlightClick="0" endSnd="0"/>
          </p:cNvPr>
          <p:cNvPicPr>
            <a:picLocks noChangeAspect="1"/>
          </p:cNvPicPr>
          <p:nvPr/>
        </p:nvPicPr>
        <p:blipFill>
          <a:blip r:embed="rId3">
            <a:extLst/>
          </a:blip>
          <a:stretch>
            <a:fillRect/>
          </a:stretch>
        </p:blipFill>
        <p:spPr>
          <a:xfrm>
            <a:off x="4724400" y="3352800"/>
            <a:ext cx="4419600" cy="3314700"/>
          </a:xfrm>
          <a:prstGeom prst="rect">
            <a:avLst/>
          </a:prstGeom>
          <a:ln w="12700">
            <a:miter lim="400000"/>
          </a:ln>
        </p:spPr>
      </p:pic>
      <p:sp>
        <p:nvSpPr>
          <p:cNvPr id="247" name="Rectangle 4"/>
          <p:cNvSpPr txBox="1"/>
          <p:nvPr>
            <p:ph type="body" idx="1"/>
          </p:nvPr>
        </p:nvSpPr>
        <p:spPr>
          <a:xfrm>
            <a:off x="0" y="1905000"/>
            <a:ext cx="8229600" cy="4114800"/>
          </a:xfrm>
          <a:prstGeom prst="rect">
            <a:avLst/>
          </a:prstGeom>
        </p:spPr>
        <p:txBody>
          <a:bodyPr/>
          <a:lstStyle/>
          <a:p>
            <a:pPr/>
            <a:r>
              <a:t>Progressive iron deposition causes hepatomegaly, fibrosis, and cirrhosis.</a:t>
            </a:r>
          </a:p>
          <a:p>
            <a:pPr/>
            <a:r>
              <a:t>Can be reversed (except for cirrhosis)</a:t>
            </a:r>
          </a:p>
        </p:txBody>
      </p:sp>
    </p:spTree>
  </p:cSld>
  <p:clrMapOvr>
    <a:masterClrMapping/>
  </p:clrMapOvr>
  <p:transition xmlns:p14="http://schemas.microsoft.com/office/powerpoint/2010/main" spd="med" advClick="1"/>
</p:sld>
</file>

<file path=ppt/slides/slide3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9" name="Rectangle 2"/>
          <p:cNvSpPr txBox="1"/>
          <p:nvPr>
            <p:ph type="title"/>
          </p:nvPr>
        </p:nvSpPr>
        <p:spPr>
          <a:prstGeom prst="rect">
            <a:avLst/>
          </a:prstGeom>
          <a:solidFill>
            <a:srgbClr val="FFFF00"/>
          </a:solidFill>
        </p:spPr>
        <p:txBody>
          <a:bodyPr/>
          <a:lstStyle/>
          <a:p>
            <a:pPr/>
            <a:r>
              <a:t>Hemochromatosis		</a:t>
            </a:r>
          </a:p>
        </p:txBody>
      </p:sp>
      <p:sp>
        <p:nvSpPr>
          <p:cNvPr id="250" name="Rectangle 3"/>
          <p:cNvSpPr txBox="1"/>
          <p:nvPr>
            <p:ph type="body" idx="1"/>
          </p:nvPr>
        </p:nvSpPr>
        <p:spPr>
          <a:prstGeom prst="rect">
            <a:avLst/>
          </a:prstGeom>
        </p:spPr>
        <p:txBody>
          <a:bodyPr/>
          <a:lstStyle/>
          <a:p>
            <a:pPr>
              <a:lnSpc>
                <a:spcPct val="81000"/>
              </a:lnSpc>
              <a:defRPr sz="2400"/>
            </a:pPr>
            <a:r>
              <a:t>Clinically,</a:t>
            </a:r>
          </a:p>
          <a:p>
            <a:pPr lvl="1" marL="685800" indent="-228600">
              <a:lnSpc>
                <a:spcPct val="81000"/>
              </a:lnSpc>
              <a:spcBef>
                <a:spcPts val="500"/>
              </a:spcBef>
              <a:defRPr sz="2000"/>
            </a:pPr>
            <a:r>
              <a:t>Hepatomegaly (95%)</a:t>
            </a:r>
            <a:endParaRPr sz="2400"/>
          </a:p>
          <a:p>
            <a:pPr lvl="1" marL="685800" indent="-228600">
              <a:lnSpc>
                <a:spcPct val="81000"/>
              </a:lnSpc>
              <a:spcBef>
                <a:spcPts val="500"/>
              </a:spcBef>
              <a:defRPr sz="2000"/>
            </a:pPr>
            <a:r>
              <a:t>Gray hyperpigmentation (90%)</a:t>
            </a:r>
            <a:endParaRPr sz="2400"/>
          </a:p>
          <a:p>
            <a:pPr lvl="1" marL="685800" indent="-228600">
              <a:lnSpc>
                <a:spcPct val="81000"/>
              </a:lnSpc>
              <a:spcBef>
                <a:spcPts val="500"/>
              </a:spcBef>
              <a:defRPr sz="2000"/>
            </a:pPr>
            <a:r>
              <a:t>Fatigue (74%)</a:t>
            </a:r>
          </a:p>
          <a:p>
            <a:pPr lvl="1" marL="685800" indent="-228600">
              <a:lnSpc>
                <a:spcPct val="81000"/>
              </a:lnSpc>
              <a:spcBef>
                <a:spcPts val="500"/>
              </a:spcBef>
              <a:defRPr sz="2000"/>
            </a:pPr>
            <a:r>
              <a:t>Secondary diabetes (65%) (secondary because its not a primary pancreatic disorder)</a:t>
            </a:r>
            <a:endParaRPr sz="2400"/>
          </a:p>
          <a:p>
            <a:pPr lvl="1" marL="685800" indent="-228600">
              <a:lnSpc>
                <a:spcPct val="81000"/>
              </a:lnSpc>
              <a:spcBef>
                <a:spcPts val="500"/>
              </a:spcBef>
              <a:defRPr sz="2000"/>
            </a:pPr>
            <a:r>
              <a:t>Arthropathy (40%)</a:t>
            </a:r>
            <a:endParaRPr sz="2400"/>
          </a:p>
          <a:p>
            <a:pPr lvl="1" marL="685800" indent="-228600">
              <a:lnSpc>
                <a:spcPct val="81000"/>
              </a:lnSpc>
              <a:spcBef>
                <a:spcPts val="500"/>
              </a:spcBef>
              <a:defRPr sz="2000"/>
            </a:pPr>
            <a:r>
              <a:t>Cardiac involvement (15%)</a:t>
            </a:r>
            <a:endParaRPr sz="2400"/>
          </a:p>
          <a:p>
            <a:pPr>
              <a:lnSpc>
                <a:spcPct val="81000"/>
              </a:lnSpc>
              <a:defRPr sz="2400"/>
            </a:pPr>
            <a:r>
              <a:t>Secondary hypogonadism is d/t depression of Hypothalamic pituitary axis</a:t>
            </a:r>
          </a:p>
          <a:p>
            <a:pPr>
              <a:lnSpc>
                <a:spcPct val="81000"/>
              </a:lnSpc>
              <a:defRPr sz="2400"/>
            </a:pPr>
            <a:r>
              <a:t>25-30% risk of hepatocellular cancer in patients with cirrhosis</a:t>
            </a:r>
          </a:p>
        </p:txBody>
      </p:sp>
    </p:spTree>
  </p:cSld>
  <p:clrMapOvr>
    <a:masterClrMapping/>
  </p:clrMapOvr>
  <p:transition xmlns:p14="http://schemas.microsoft.com/office/powerpoint/2010/main" spd="med" advClick="1"/>
</p:sld>
</file>

<file path=ppt/slides/slide3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2" name="Rectangle 2"/>
          <p:cNvSpPr txBox="1"/>
          <p:nvPr>
            <p:ph type="title"/>
          </p:nvPr>
        </p:nvSpPr>
        <p:spPr>
          <a:prstGeom prst="rect">
            <a:avLst/>
          </a:prstGeom>
          <a:solidFill>
            <a:srgbClr val="FFFF00"/>
          </a:solidFill>
        </p:spPr>
        <p:txBody>
          <a:bodyPr/>
          <a:lstStyle/>
          <a:p>
            <a:pPr/>
            <a:r>
              <a:t>Hemochromatosis</a:t>
            </a:r>
          </a:p>
        </p:txBody>
      </p:sp>
      <p:sp>
        <p:nvSpPr>
          <p:cNvPr id="253" name="Rectangle 3"/>
          <p:cNvSpPr txBox="1"/>
          <p:nvPr>
            <p:ph type="body" idx="1"/>
          </p:nvPr>
        </p:nvSpPr>
        <p:spPr>
          <a:prstGeom prst="rect">
            <a:avLst/>
          </a:prstGeom>
        </p:spPr>
        <p:txBody>
          <a:bodyPr/>
          <a:lstStyle/>
          <a:p>
            <a:pPr>
              <a:lnSpc>
                <a:spcPct val="80000"/>
              </a:lnSpc>
            </a:pPr>
            <a:r>
              <a:t>Diagnosis suggested by lab testing for iron studies </a:t>
            </a:r>
          </a:p>
          <a:p>
            <a:pPr lvl="1" marL="685800" indent="-228600">
              <a:lnSpc>
                <a:spcPct val="80000"/>
              </a:lnSpc>
              <a:spcBef>
                <a:spcPts val="500"/>
              </a:spcBef>
              <a:defRPr sz="2400"/>
            </a:pPr>
            <a:r>
              <a:t>High serum Fe, ferritin, and transferrin saturation (&gt;45%).</a:t>
            </a:r>
          </a:p>
          <a:p>
            <a:pPr lvl="1" marL="685800" indent="-228600">
              <a:lnSpc>
                <a:spcPct val="80000"/>
              </a:lnSpc>
              <a:spcBef>
                <a:spcPts val="500"/>
              </a:spcBef>
              <a:defRPr sz="2400"/>
            </a:pPr>
            <a:r>
              <a:t>Transferrin itself is low because body is downregulating it</a:t>
            </a:r>
          </a:p>
          <a:p>
            <a:pPr lvl="1" marL="685800" indent="-228600">
              <a:lnSpc>
                <a:spcPct val="80000"/>
              </a:lnSpc>
              <a:spcBef>
                <a:spcPts val="500"/>
              </a:spcBef>
              <a:defRPr sz="2400"/>
            </a:pPr>
            <a:r>
              <a:t>Blood a</a:t>
            </a:r>
            <a:r>
              <a:t>ssay for HFE gene</a:t>
            </a:r>
          </a:p>
          <a:p>
            <a:pPr>
              <a:lnSpc>
                <a:spcPct val="80000"/>
              </a:lnSpc>
            </a:pPr>
            <a:r>
              <a:t>Symptomatic hemochromatosis is 10x more frequent in men —&gt; why?</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chemeClr val="accent1">
                <a:hueOff val="276588"/>
                <a:satOff val="-4887"/>
                <a:lumOff val="24576"/>
              </a:schemeClr>
            </a:gs>
            <a:gs pos="100000">
              <a:schemeClr val="accent1">
                <a:hueOff val="258141"/>
                <a:satOff val="-1314"/>
                <a:lumOff val="16637"/>
              </a:schemeClr>
            </a:gs>
          </a:gsLst>
          <a:lin ang="5400000" scaled="0"/>
        </a:gradFill>
      </p:bgPr>
    </p:bg>
    <p:spTree>
      <p:nvGrpSpPr>
        <p:cNvPr id="1" name=""/>
        <p:cNvGrpSpPr/>
        <p:nvPr/>
      </p:nvGrpSpPr>
      <p:grpSpPr>
        <a:xfrm>
          <a:off x="0" y="0"/>
          <a:ext cx="0" cy="0"/>
          <a:chOff x="0" y="0"/>
          <a:chExt cx="0" cy="0"/>
        </a:xfrm>
      </p:grpSpPr>
      <p:sp>
        <p:nvSpPr>
          <p:cNvPr id="118" name="Title 1"/>
          <p:cNvSpPr txBox="1"/>
          <p:nvPr>
            <p:ph type="title"/>
          </p:nvPr>
        </p:nvSpPr>
        <p:spPr>
          <a:xfrm>
            <a:off x="628650" y="228600"/>
            <a:ext cx="7886700" cy="1325563"/>
          </a:xfrm>
          <a:prstGeom prst="rect">
            <a:avLst/>
          </a:prstGeom>
          <a:solidFill>
            <a:srgbClr val="FFFF00"/>
          </a:solidFill>
        </p:spPr>
        <p:txBody>
          <a:bodyPr/>
          <a:lstStyle>
            <a:lvl1pPr>
              <a:defRPr sz="4000"/>
            </a:lvl1pPr>
          </a:lstStyle>
          <a:p>
            <a:pPr/>
            <a:r>
              <a:t>Case: Autoimmune Hepatitis</a:t>
            </a:r>
          </a:p>
        </p:txBody>
      </p:sp>
      <p:sp>
        <p:nvSpPr>
          <p:cNvPr id="119" name="Content Placeholder 6"/>
          <p:cNvSpPr txBox="1"/>
          <p:nvPr>
            <p:ph type="body" idx="1"/>
          </p:nvPr>
        </p:nvSpPr>
        <p:spPr>
          <a:xfrm>
            <a:off x="628650" y="1452562"/>
            <a:ext cx="7886700" cy="4724401"/>
          </a:xfrm>
          <a:prstGeom prst="rect">
            <a:avLst/>
          </a:prstGeom>
        </p:spPr>
        <p:txBody>
          <a:bodyPr lIns="50800" tIns="50800" rIns="50800" bIns="50800"/>
          <a:lstStyle/>
          <a:p>
            <a:pPr marL="0" indent="0" defTabSz="406908">
              <a:lnSpc>
                <a:spcPct val="100000"/>
              </a:lnSpc>
              <a:spcBef>
                <a:spcPts val="0"/>
              </a:spcBef>
              <a:buSzTx/>
              <a:buFontTx/>
              <a:buNone/>
              <a:defRPr sz="2136">
                <a:latin typeface="Times Roman"/>
                <a:ea typeface="Times Roman"/>
                <a:cs typeface="Times Roman"/>
                <a:sym typeface="Times Roman"/>
              </a:defRPr>
            </a:pPr>
          </a:p>
          <a:p>
            <a:pPr marL="0" indent="0" defTabSz="406908">
              <a:lnSpc>
                <a:spcPct val="100000"/>
              </a:lnSpc>
              <a:spcBef>
                <a:spcPts val="0"/>
              </a:spcBef>
              <a:buSzTx/>
              <a:buFontTx/>
              <a:buNone/>
              <a:defRPr sz="2136">
                <a:latin typeface="Times Roman"/>
                <a:ea typeface="Times Roman"/>
                <a:cs typeface="Times Roman"/>
                <a:sym typeface="Times Roman"/>
              </a:defRPr>
            </a:pPr>
          </a:p>
          <a:p>
            <a:pPr marL="0" indent="0" defTabSz="406908">
              <a:lnSpc>
                <a:spcPct val="100000"/>
              </a:lnSpc>
              <a:spcBef>
                <a:spcPts val="0"/>
              </a:spcBef>
              <a:buSzTx/>
              <a:buFontTx/>
              <a:buNone/>
              <a:defRPr sz="2581">
                <a:latin typeface="Times Roman"/>
                <a:ea typeface="Times Roman"/>
                <a:cs typeface="Times Roman"/>
                <a:sym typeface="Times Roman"/>
              </a:defRPr>
            </a:pPr>
            <a:r>
              <a:t>A 42-year-old woman presents with 3 months of fatigue, pruritus, and intermittent right upper quadrant discomfort. Laboratory studies show AST 485 U/L and ALT 612 U/L, total bilirubin 2.1 mg/dL, alkaline phosphatase 135 U/L, and serum IgG 2,450 mg/dL (elevated). Serologic testing reveals a positive anti–smooth muscle antibody (1:160) with negative hepatitis A, B, and C studies. Liver biopsy demonstrates interface hepatitis with prominent lymphoplasmacytic infiltrates extending from portal tracts into the lobule.</a:t>
            </a:r>
          </a:p>
        </p:txBody>
      </p:sp>
    </p:spTree>
  </p:cSld>
  <p:clrMapOvr>
    <a:masterClrMapping/>
  </p:clrMapOvr>
  <p:transition xmlns:p14="http://schemas.microsoft.com/office/powerpoint/2010/main" spd="med" advClick="1"/>
</p:sld>
</file>

<file path=ppt/slides/slide4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5" name="Footer Placeholder 4"/>
          <p:cNvSpPr txBox="1"/>
          <p:nvPr/>
        </p:nvSpPr>
        <p:spPr>
          <a:xfrm>
            <a:off x="2712720" y="6435955"/>
            <a:ext cx="5547360" cy="205915"/>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defTabSz="914400">
              <a:defRPr sz="900">
                <a:solidFill>
                  <a:srgbClr val="888888"/>
                </a:solidFill>
              </a:defRPr>
            </a:lvl1pPr>
          </a:lstStyle>
          <a:p>
            <a:pPr/>
            <a:r>
              <a:t>Copyright © 2025 Wolters Kluwer. Published by Lippincott Williams &amp; Wilkins.</a:t>
            </a:r>
          </a:p>
        </p:txBody>
      </p:sp>
      <p:sp>
        <p:nvSpPr>
          <p:cNvPr id="256" name="Title 1"/>
          <p:cNvSpPr txBox="1"/>
          <p:nvPr>
            <p:ph type="title"/>
          </p:nvPr>
        </p:nvSpPr>
        <p:spPr>
          <a:xfrm>
            <a:off x="457200" y="170132"/>
            <a:ext cx="8229600" cy="338330"/>
          </a:xfrm>
          <a:prstGeom prst="rect">
            <a:avLst/>
          </a:prstGeom>
        </p:spPr>
        <p:txBody>
          <a:bodyPr/>
          <a:lstStyle/>
          <a:p>
            <a:pPr/>
            <a:r>
              <a:t>Table 7</a:t>
            </a:r>
          </a:p>
        </p:txBody>
      </p:sp>
      <p:sp>
        <p:nvSpPr>
          <p:cNvPr id="257" name="Text Placeholder 3"/>
          <p:cNvSpPr txBox="1"/>
          <p:nvPr>
            <p:ph type="body" sz="quarter" idx="1"/>
          </p:nvPr>
        </p:nvSpPr>
        <p:spPr>
          <a:xfrm>
            <a:off x="6245352" y="741577"/>
            <a:ext cx="2432305" cy="1832401"/>
          </a:xfrm>
          <a:prstGeom prst="rect">
            <a:avLst/>
          </a:prstGeom>
        </p:spPr>
        <p:txBody>
          <a:bodyPr anchor="t"/>
          <a:lstStyle/>
          <a:p>
            <a:pPr defTabSz="905255">
              <a:defRPr sz="891" u="sng">
                <a:latin typeface="Calibri (Body)"/>
                <a:ea typeface="Calibri (Body)"/>
                <a:cs typeface="Calibri (Body)"/>
                <a:sym typeface="Calibri (Body)"/>
              </a:defRPr>
            </a:pPr>
            <a:r>
              <a:rPr>
                <a:solidFill>
                  <a:srgbClr val="0000FF"/>
                </a:solidFill>
                <a:uFill>
                  <a:solidFill>
                    <a:srgbClr val="0000FF"/>
                  </a:solidFill>
                </a:uFill>
                <a:hlinkClick r:id="rId2" invalidUrl="" action="" tgtFrame="" tooltip="" history="1" highlightClick="0" endSnd="0"/>
              </a:rPr>
              <a:t>Diagnosis and management of hemochromatosis: 2011 Practice Guideline by the American Association for the Study of Liver Diseases</a:t>
            </a:r>
          </a:p>
          <a:p>
            <a:pPr defTabSz="905255">
              <a:defRPr sz="989"/>
            </a:pPr>
          </a:p>
          <a:p>
            <a:pPr defTabSz="905255">
              <a:defRPr sz="891">
                <a:latin typeface="Calibri (Body)"/>
                <a:ea typeface="Calibri (Body)"/>
                <a:cs typeface="Calibri (Body)"/>
                <a:sym typeface="Calibri (Body)"/>
              </a:defRPr>
            </a:pPr>
            <a:r>
              <a:t>Bacon, Bruce R.; Adams, Paul C.; Kowdley, Kris V.; Powell, Lawrie W.; Tavill, Anthony S.</a:t>
            </a:r>
          </a:p>
          <a:p>
            <a:pPr defTabSz="905255">
              <a:defRPr sz="989"/>
            </a:pPr>
          </a:p>
          <a:p>
            <a:pPr defTabSz="905255">
              <a:defRPr sz="891">
                <a:latin typeface="Calibri (Body)"/>
                <a:ea typeface="Calibri (Body)"/>
                <a:cs typeface="Calibri (Body)"/>
                <a:sym typeface="Calibri (Body)"/>
              </a:defRPr>
            </a:pPr>
            <a:r>
              <a:t>Hepatology54(1):328-343, July 2011.</a:t>
            </a:r>
          </a:p>
          <a:p>
            <a:pPr defTabSz="905255">
              <a:defRPr sz="989"/>
            </a:pPr>
          </a:p>
          <a:p>
            <a:pPr defTabSz="905255">
              <a:defRPr sz="891">
                <a:latin typeface="Calibri (Body)"/>
                <a:ea typeface="Calibri (Body)"/>
                <a:cs typeface="Calibri (Body)"/>
                <a:sym typeface="Calibri (Body)"/>
              </a:defRPr>
            </a:pPr>
            <a:r>
              <a:t>doi: 10.1002/hep.24330</a:t>
            </a:r>
          </a:p>
        </p:txBody>
      </p:sp>
      <p:sp>
        <p:nvSpPr>
          <p:cNvPr id="258" name="Slide Number Placeholder 5"/>
          <p:cNvSpPr txBox="1"/>
          <p:nvPr>
            <p:ph type="sldNum" sz="quarter" idx="2"/>
          </p:nvPr>
        </p:nvSpPr>
        <p:spPr>
          <a:xfrm>
            <a:off x="8466797" y="6435955"/>
            <a:ext cx="220003" cy="205915"/>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59" name="Text Placeholder 6"/>
          <p:cNvSpPr/>
          <p:nvPr>
            <p:ph type="body" idx="22"/>
          </p:nvPr>
        </p:nvSpPr>
        <p:spPr>
          <a:xfrm>
            <a:off x="6245352" y="2743200"/>
            <a:ext cx="2432305" cy="2889505"/>
          </a:xfrm>
          <a:prstGeom prst="rect">
            <a:avLst/>
          </a:prstGeom>
          <a:extLst>
            <a:ext uri="{C572A759-6A51-4108-AA02-DFA0A04FC94B}">
              <ma14:wrappingTextBoxFlag xmlns:ma14="http://schemas.microsoft.com/office/mac/drawingml/2011/main" val="1"/>
            </a:ext>
          </a:extLst>
        </p:spPr>
        <p:txBody>
          <a:bodyPr anchor="b"/>
          <a:lstStyle>
            <a:lvl1pPr marL="0" indent="0">
              <a:lnSpc>
                <a:spcPct val="100000"/>
              </a:lnSpc>
              <a:spcBef>
                <a:spcPts val="200"/>
              </a:spcBef>
              <a:buSzTx/>
              <a:buFontTx/>
              <a:buNone/>
              <a:defRPr sz="900">
                <a:latin typeface="Calibri (Body)"/>
                <a:ea typeface="Calibri (Body)"/>
                <a:cs typeface="Calibri (Body)"/>
                <a:sym typeface="Calibri (Body)"/>
              </a:defRPr>
            </a:lvl1pPr>
          </a:lstStyle>
          <a:p>
            <a:pPr/>
            <a:r>
              <a:t>Laboratory Findings in Patients with HH</a:t>
            </a:r>
          </a:p>
        </p:txBody>
      </p:sp>
      <p:pic>
        <p:nvPicPr>
          <p:cNvPr id="260" name="Picture 8" descr="Picture 8"/>
          <p:cNvPicPr>
            <a:picLocks noChangeAspect="1"/>
          </p:cNvPicPr>
          <p:nvPr/>
        </p:nvPicPr>
        <p:blipFill>
          <a:blip r:embed="rId3">
            <a:extLst/>
          </a:blip>
          <a:stretch>
            <a:fillRect/>
          </a:stretch>
        </p:blipFill>
        <p:spPr>
          <a:xfrm>
            <a:off x="182879" y="5943600"/>
            <a:ext cx="1600201" cy="685800"/>
          </a:xfrm>
          <a:prstGeom prst="rect">
            <a:avLst/>
          </a:prstGeom>
          <a:ln w="12700">
            <a:miter lim="400000"/>
          </a:ln>
        </p:spPr>
      </p:pic>
      <p:pic>
        <p:nvPicPr>
          <p:cNvPr id="261" name="Picture 9" descr="Picture 9"/>
          <p:cNvPicPr>
            <a:picLocks noChangeAspect="1"/>
          </p:cNvPicPr>
          <p:nvPr/>
        </p:nvPicPr>
        <p:blipFill>
          <a:blip r:embed="rId4">
            <a:extLst/>
          </a:blip>
          <a:stretch>
            <a:fillRect/>
          </a:stretch>
        </p:blipFill>
        <p:spPr>
          <a:xfrm>
            <a:off x="685399" y="1233487"/>
            <a:ext cx="5029201" cy="4391026"/>
          </a:xfrm>
          <a:prstGeom prst="rect">
            <a:avLst/>
          </a:prstGeom>
          <a:ln w="12700">
            <a:miter lim="400000"/>
          </a:ln>
        </p:spPr>
      </p:pic>
    </p:spTree>
  </p:cSld>
  <p:clrMapOvr>
    <a:masterClrMapping/>
  </p:clrMapOvr>
  <p:transition xmlns:p14="http://schemas.microsoft.com/office/powerpoint/2010/main" spd="med" advClick="1"/>
</p:sld>
</file>

<file path=ppt/slides/slide4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3" name="Footer Placeholder 4"/>
          <p:cNvSpPr txBox="1"/>
          <p:nvPr/>
        </p:nvSpPr>
        <p:spPr>
          <a:xfrm>
            <a:off x="2712720" y="6435955"/>
            <a:ext cx="5547360" cy="205915"/>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defTabSz="914400">
              <a:defRPr sz="900">
                <a:solidFill>
                  <a:srgbClr val="888888"/>
                </a:solidFill>
              </a:defRPr>
            </a:lvl1pPr>
          </a:lstStyle>
          <a:p>
            <a:pPr/>
            <a:r>
              <a:t>Copyright © 2025 Wolters Kluwer. Published by Lippincott Williams &amp; Wilkins.</a:t>
            </a:r>
          </a:p>
        </p:txBody>
      </p:sp>
      <p:sp>
        <p:nvSpPr>
          <p:cNvPr id="264" name="Title 1"/>
          <p:cNvSpPr txBox="1"/>
          <p:nvPr>
            <p:ph type="title"/>
          </p:nvPr>
        </p:nvSpPr>
        <p:spPr>
          <a:xfrm>
            <a:off x="457200" y="170132"/>
            <a:ext cx="8229600" cy="338330"/>
          </a:xfrm>
          <a:prstGeom prst="rect">
            <a:avLst/>
          </a:prstGeom>
        </p:spPr>
        <p:txBody>
          <a:bodyPr/>
          <a:lstStyle/>
          <a:p>
            <a:pPr/>
            <a:r>
              <a:t>Fig. 3</a:t>
            </a:r>
          </a:p>
        </p:txBody>
      </p:sp>
      <p:sp>
        <p:nvSpPr>
          <p:cNvPr id="265" name="Text Placeholder 3"/>
          <p:cNvSpPr txBox="1"/>
          <p:nvPr>
            <p:ph type="body" sz="quarter" idx="1"/>
          </p:nvPr>
        </p:nvSpPr>
        <p:spPr>
          <a:xfrm>
            <a:off x="6245352" y="741577"/>
            <a:ext cx="2432305" cy="1832401"/>
          </a:xfrm>
          <a:prstGeom prst="rect">
            <a:avLst/>
          </a:prstGeom>
        </p:spPr>
        <p:txBody>
          <a:bodyPr anchor="t"/>
          <a:lstStyle/>
          <a:p>
            <a:pPr defTabSz="905255">
              <a:defRPr sz="891" u="sng">
                <a:latin typeface="Calibri (Body)"/>
                <a:ea typeface="Calibri (Body)"/>
                <a:cs typeface="Calibri (Body)"/>
                <a:sym typeface="Calibri (Body)"/>
              </a:defRPr>
            </a:pPr>
            <a:r>
              <a:rPr>
                <a:solidFill>
                  <a:srgbClr val="0000FF"/>
                </a:solidFill>
                <a:uFill>
                  <a:solidFill>
                    <a:srgbClr val="0000FF"/>
                  </a:solidFill>
                </a:uFill>
                <a:hlinkClick r:id="rId2" invalidUrl="" action="" tgtFrame="" tooltip="" history="1" highlightClick="0" endSnd="0"/>
              </a:rPr>
              <a:t>Diagnosis and management of hemochromatosis: 2011 Practice Guideline by the American Association for the Study of Liver Diseases</a:t>
            </a:r>
          </a:p>
          <a:p>
            <a:pPr defTabSz="905255">
              <a:defRPr sz="989"/>
            </a:pPr>
          </a:p>
          <a:p>
            <a:pPr defTabSz="905255">
              <a:defRPr sz="891">
                <a:latin typeface="Calibri (Body)"/>
                <a:ea typeface="Calibri (Body)"/>
                <a:cs typeface="Calibri (Body)"/>
                <a:sym typeface="Calibri (Body)"/>
              </a:defRPr>
            </a:pPr>
            <a:r>
              <a:t>Bacon, Bruce R.; Adams, Paul C.; Kowdley, Kris V.; Powell, Lawrie W.; Tavill, Anthony S.</a:t>
            </a:r>
          </a:p>
          <a:p>
            <a:pPr defTabSz="905255">
              <a:defRPr sz="989"/>
            </a:pPr>
          </a:p>
          <a:p>
            <a:pPr defTabSz="905255">
              <a:defRPr sz="891">
                <a:latin typeface="Calibri (Body)"/>
                <a:ea typeface="Calibri (Body)"/>
                <a:cs typeface="Calibri (Body)"/>
                <a:sym typeface="Calibri (Body)"/>
              </a:defRPr>
            </a:pPr>
            <a:r>
              <a:t>Hepatology54(1):328-343, July 2011.</a:t>
            </a:r>
          </a:p>
          <a:p>
            <a:pPr defTabSz="905255">
              <a:defRPr sz="989"/>
            </a:pPr>
          </a:p>
          <a:p>
            <a:pPr defTabSz="905255">
              <a:defRPr sz="891">
                <a:latin typeface="Calibri (Body)"/>
                <a:ea typeface="Calibri (Body)"/>
                <a:cs typeface="Calibri (Body)"/>
                <a:sym typeface="Calibri (Body)"/>
              </a:defRPr>
            </a:pPr>
            <a:r>
              <a:t>doi: 10.1002/hep.24330</a:t>
            </a:r>
          </a:p>
        </p:txBody>
      </p:sp>
      <p:sp>
        <p:nvSpPr>
          <p:cNvPr id="266" name="Slide Number Placeholder 5"/>
          <p:cNvSpPr txBox="1"/>
          <p:nvPr>
            <p:ph type="sldNum" sz="quarter" idx="2"/>
          </p:nvPr>
        </p:nvSpPr>
        <p:spPr>
          <a:xfrm>
            <a:off x="8466797" y="6435955"/>
            <a:ext cx="220003" cy="205915"/>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67" name="Text Placeholder 6"/>
          <p:cNvSpPr/>
          <p:nvPr>
            <p:ph type="body" idx="22"/>
          </p:nvPr>
        </p:nvSpPr>
        <p:spPr>
          <a:xfrm>
            <a:off x="6245352" y="2743200"/>
            <a:ext cx="2432305" cy="2889505"/>
          </a:xfrm>
          <a:prstGeom prst="rect">
            <a:avLst/>
          </a:prstGeom>
          <a:extLst>
            <a:ext uri="{C572A759-6A51-4108-AA02-DFA0A04FC94B}">
              <ma14:wrappingTextBoxFlag xmlns:ma14="http://schemas.microsoft.com/office/mac/drawingml/2011/main" val="1"/>
            </a:ext>
          </a:extLst>
        </p:spPr>
        <p:txBody>
          <a:bodyPr anchor="b"/>
          <a:lstStyle>
            <a:lvl1pPr marL="0" indent="0">
              <a:lnSpc>
                <a:spcPct val="100000"/>
              </a:lnSpc>
              <a:spcBef>
                <a:spcPts val="200"/>
              </a:spcBef>
              <a:buSzTx/>
              <a:buFontTx/>
              <a:buNone/>
              <a:defRPr sz="900">
                <a:latin typeface="Calibri (Body)"/>
                <a:ea typeface="Calibri (Body)"/>
                <a:cs typeface="Calibri (Body)"/>
                <a:sym typeface="Calibri (Body)"/>
              </a:defRPr>
            </a:lvl1pPr>
          </a:lstStyle>
          <a:p>
            <a:pPr/>
            <a:r>
              <a:t>An algorithm can provide some further direction regarding testing and treatment for HH. The algorithm is modified from the version used in the previous AASLD guidelines.</a:t>
            </a:r>
          </a:p>
        </p:txBody>
      </p:sp>
      <p:pic>
        <p:nvPicPr>
          <p:cNvPr id="268" name="Picture 8" descr="Picture 8"/>
          <p:cNvPicPr>
            <a:picLocks noChangeAspect="1"/>
          </p:cNvPicPr>
          <p:nvPr/>
        </p:nvPicPr>
        <p:blipFill>
          <a:blip r:embed="rId3">
            <a:extLst/>
          </a:blip>
          <a:stretch>
            <a:fillRect/>
          </a:stretch>
        </p:blipFill>
        <p:spPr>
          <a:xfrm>
            <a:off x="182879" y="5943600"/>
            <a:ext cx="1600201" cy="685800"/>
          </a:xfrm>
          <a:prstGeom prst="rect">
            <a:avLst/>
          </a:prstGeom>
          <a:ln w="12700">
            <a:miter lim="400000"/>
          </a:ln>
        </p:spPr>
      </p:pic>
      <p:pic>
        <p:nvPicPr>
          <p:cNvPr id="269" name="Picture 9" descr="Picture 9"/>
          <p:cNvPicPr>
            <a:picLocks noChangeAspect="1"/>
          </p:cNvPicPr>
          <p:nvPr/>
        </p:nvPicPr>
        <p:blipFill>
          <a:blip r:embed="rId4">
            <a:extLst/>
          </a:blip>
          <a:stretch>
            <a:fillRect/>
          </a:stretch>
        </p:blipFill>
        <p:spPr>
          <a:xfrm>
            <a:off x="685399" y="1466850"/>
            <a:ext cx="5029201" cy="3924300"/>
          </a:xfrm>
          <a:prstGeom prst="rect">
            <a:avLst/>
          </a:prstGeom>
          <a:ln w="12700">
            <a:miter lim="400000"/>
          </a:ln>
        </p:spPr>
      </p:pic>
    </p:spTree>
  </p:cSld>
  <p:clrMapOvr>
    <a:masterClrMapping/>
  </p:clrMapOvr>
  <p:transition xmlns:p14="http://schemas.microsoft.com/office/powerpoint/2010/main" spd="med" advClick="1"/>
</p:sld>
</file>

<file path=ppt/slides/slide4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1" name="Footer Placeholder 4"/>
          <p:cNvSpPr txBox="1"/>
          <p:nvPr/>
        </p:nvSpPr>
        <p:spPr>
          <a:xfrm>
            <a:off x="2712720" y="6435955"/>
            <a:ext cx="5547360" cy="205915"/>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defTabSz="914400">
              <a:defRPr sz="900">
                <a:solidFill>
                  <a:srgbClr val="888888"/>
                </a:solidFill>
              </a:defRPr>
            </a:lvl1pPr>
          </a:lstStyle>
          <a:p>
            <a:pPr/>
            <a:r>
              <a:t>Copyright © 2025 Wolters Kluwer. Published by Lippincott Williams &amp; Wilkins.</a:t>
            </a:r>
          </a:p>
        </p:txBody>
      </p:sp>
      <p:sp>
        <p:nvSpPr>
          <p:cNvPr id="272" name="Title 1"/>
          <p:cNvSpPr txBox="1"/>
          <p:nvPr>
            <p:ph type="title"/>
          </p:nvPr>
        </p:nvSpPr>
        <p:spPr>
          <a:xfrm>
            <a:off x="457200" y="170132"/>
            <a:ext cx="8229600" cy="338330"/>
          </a:xfrm>
          <a:prstGeom prst="rect">
            <a:avLst/>
          </a:prstGeom>
        </p:spPr>
        <p:txBody>
          <a:bodyPr/>
          <a:lstStyle/>
          <a:p>
            <a:pPr/>
            <a:r>
              <a:t>Table 9</a:t>
            </a:r>
          </a:p>
        </p:txBody>
      </p:sp>
      <p:sp>
        <p:nvSpPr>
          <p:cNvPr id="273" name="Text Placeholder 3"/>
          <p:cNvSpPr txBox="1"/>
          <p:nvPr>
            <p:ph type="body" sz="quarter" idx="1"/>
          </p:nvPr>
        </p:nvSpPr>
        <p:spPr>
          <a:xfrm>
            <a:off x="6245352" y="741577"/>
            <a:ext cx="2432305" cy="1832401"/>
          </a:xfrm>
          <a:prstGeom prst="rect">
            <a:avLst/>
          </a:prstGeom>
        </p:spPr>
        <p:txBody>
          <a:bodyPr anchor="t"/>
          <a:lstStyle/>
          <a:p>
            <a:pPr defTabSz="905255">
              <a:defRPr sz="891" u="sng">
                <a:latin typeface="Calibri (Body)"/>
                <a:ea typeface="Calibri (Body)"/>
                <a:cs typeface="Calibri (Body)"/>
                <a:sym typeface="Calibri (Body)"/>
              </a:defRPr>
            </a:pPr>
            <a:r>
              <a:rPr>
                <a:solidFill>
                  <a:srgbClr val="0000FF"/>
                </a:solidFill>
                <a:uFill>
                  <a:solidFill>
                    <a:srgbClr val="0000FF"/>
                  </a:solidFill>
                </a:uFill>
                <a:hlinkClick r:id="rId2" invalidUrl="" action="" tgtFrame="" tooltip="" history="1" highlightClick="0" endSnd="0"/>
              </a:rPr>
              <a:t>Diagnosis and management of hemochromatosis: 2011 Practice Guideline by the American Association for the Study of Liver Diseases</a:t>
            </a:r>
          </a:p>
          <a:p>
            <a:pPr defTabSz="905255">
              <a:defRPr sz="989"/>
            </a:pPr>
          </a:p>
          <a:p>
            <a:pPr defTabSz="905255">
              <a:defRPr sz="891">
                <a:latin typeface="Calibri (Body)"/>
                <a:ea typeface="Calibri (Body)"/>
                <a:cs typeface="Calibri (Body)"/>
                <a:sym typeface="Calibri (Body)"/>
              </a:defRPr>
            </a:pPr>
            <a:r>
              <a:t>Bacon, Bruce R.; Adams, Paul C.; Kowdley, Kris V.; Powell, Lawrie W.; Tavill, Anthony S.</a:t>
            </a:r>
          </a:p>
          <a:p>
            <a:pPr defTabSz="905255">
              <a:defRPr sz="989"/>
            </a:pPr>
          </a:p>
          <a:p>
            <a:pPr defTabSz="905255">
              <a:defRPr sz="891">
                <a:latin typeface="Calibri (Body)"/>
                <a:ea typeface="Calibri (Body)"/>
                <a:cs typeface="Calibri (Body)"/>
                <a:sym typeface="Calibri (Body)"/>
              </a:defRPr>
            </a:pPr>
            <a:r>
              <a:t>Hepatology54(1):328-343, July 2011.</a:t>
            </a:r>
          </a:p>
          <a:p>
            <a:pPr defTabSz="905255">
              <a:defRPr sz="989"/>
            </a:pPr>
          </a:p>
          <a:p>
            <a:pPr defTabSz="905255">
              <a:defRPr sz="891">
                <a:latin typeface="Calibri (Body)"/>
                <a:ea typeface="Calibri (Body)"/>
                <a:cs typeface="Calibri (Body)"/>
                <a:sym typeface="Calibri (Body)"/>
              </a:defRPr>
            </a:pPr>
            <a:r>
              <a:t>doi: 10.1002/hep.24330</a:t>
            </a:r>
          </a:p>
        </p:txBody>
      </p:sp>
      <p:sp>
        <p:nvSpPr>
          <p:cNvPr id="274" name="Slide Number Placeholder 5"/>
          <p:cNvSpPr txBox="1"/>
          <p:nvPr>
            <p:ph type="sldNum" sz="quarter" idx="2"/>
          </p:nvPr>
        </p:nvSpPr>
        <p:spPr>
          <a:xfrm>
            <a:off x="8466797" y="6435955"/>
            <a:ext cx="220003" cy="205915"/>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75" name="Text Placeholder 6"/>
          <p:cNvSpPr/>
          <p:nvPr>
            <p:ph type="body" idx="22"/>
          </p:nvPr>
        </p:nvSpPr>
        <p:spPr>
          <a:xfrm>
            <a:off x="6245352" y="2743200"/>
            <a:ext cx="2432305" cy="2889505"/>
          </a:xfrm>
          <a:prstGeom prst="rect">
            <a:avLst/>
          </a:prstGeom>
          <a:extLst>
            <a:ext uri="{C572A759-6A51-4108-AA02-DFA0A04FC94B}">
              <ma14:wrappingTextBoxFlag xmlns:ma14="http://schemas.microsoft.com/office/mac/drawingml/2011/main" val="1"/>
            </a:ext>
          </a:extLst>
        </p:spPr>
        <p:txBody>
          <a:bodyPr anchor="b"/>
          <a:lstStyle>
            <a:lvl1pPr marL="0" indent="0">
              <a:lnSpc>
                <a:spcPct val="100000"/>
              </a:lnSpc>
              <a:spcBef>
                <a:spcPts val="200"/>
              </a:spcBef>
              <a:buSzTx/>
              <a:buFontTx/>
              <a:buNone/>
              <a:defRPr sz="900">
                <a:latin typeface="Calibri (Body)"/>
                <a:ea typeface="Calibri (Body)"/>
                <a:cs typeface="Calibri (Body)"/>
                <a:sym typeface="Calibri (Body)"/>
              </a:defRPr>
            </a:lvl1pPr>
          </a:lstStyle>
          <a:p>
            <a:pPr/>
            <a:r>
              <a:t>Treatment of Hemochromatosis</a:t>
            </a:r>
          </a:p>
        </p:txBody>
      </p:sp>
      <p:pic>
        <p:nvPicPr>
          <p:cNvPr id="276" name="Picture 8" descr="Picture 8"/>
          <p:cNvPicPr>
            <a:picLocks noChangeAspect="1"/>
          </p:cNvPicPr>
          <p:nvPr/>
        </p:nvPicPr>
        <p:blipFill>
          <a:blip r:embed="rId3">
            <a:extLst/>
          </a:blip>
          <a:stretch>
            <a:fillRect/>
          </a:stretch>
        </p:blipFill>
        <p:spPr>
          <a:xfrm>
            <a:off x="182879" y="5943600"/>
            <a:ext cx="1600201" cy="685800"/>
          </a:xfrm>
          <a:prstGeom prst="rect">
            <a:avLst/>
          </a:prstGeom>
          <a:ln w="12700">
            <a:miter lim="400000"/>
          </a:ln>
        </p:spPr>
      </p:pic>
      <p:pic>
        <p:nvPicPr>
          <p:cNvPr id="277" name="Picture 9" descr="Picture 9"/>
          <p:cNvPicPr>
            <a:picLocks noChangeAspect="1"/>
          </p:cNvPicPr>
          <p:nvPr/>
        </p:nvPicPr>
        <p:blipFill>
          <a:blip r:embed="rId4">
            <a:extLst/>
          </a:blip>
          <a:stretch>
            <a:fillRect/>
          </a:stretch>
        </p:blipFill>
        <p:spPr>
          <a:xfrm>
            <a:off x="685399" y="1919288"/>
            <a:ext cx="5029201" cy="3019426"/>
          </a:xfrm>
          <a:prstGeom prst="rect">
            <a:avLst/>
          </a:prstGeom>
          <a:ln w="12700">
            <a:miter lim="400000"/>
          </a:ln>
        </p:spPr>
      </p:pic>
    </p:spTree>
  </p:cSld>
  <p:clrMapOvr>
    <a:masterClrMapping/>
  </p:clrMapOvr>
  <p:transition xmlns:p14="http://schemas.microsoft.com/office/powerpoint/2010/main" spd="med" advClick="1"/>
</p:sld>
</file>

<file path=ppt/slides/slide4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chemeClr val="accent1">
                <a:hueOff val="276588"/>
                <a:satOff val="-4887"/>
                <a:lumOff val="24576"/>
              </a:schemeClr>
            </a:gs>
            <a:gs pos="100000">
              <a:schemeClr val="accent1">
                <a:hueOff val="258141"/>
                <a:satOff val="-1314"/>
                <a:lumOff val="16637"/>
              </a:schemeClr>
            </a:gs>
          </a:gsLst>
          <a:lin ang="5400000" scaled="0"/>
        </a:gradFill>
      </p:bgPr>
    </p:bg>
    <p:spTree>
      <p:nvGrpSpPr>
        <p:cNvPr id="1" name=""/>
        <p:cNvGrpSpPr/>
        <p:nvPr/>
      </p:nvGrpSpPr>
      <p:grpSpPr>
        <a:xfrm>
          <a:off x="0" y="0"/>
          <a:ext cx="0" cy="0"/>
          <a:chOff x="0" y="0"/>
          <a:chExt cx="0" cy="0"/>
        </a:xfrm>
      </p:grpSpPr>
      <p:sp>
        <p:nvSpPr>
          <p:cNvPr id="279" name="Questions on Hereditary Hemochromatosis?"/>
          <p:cNvSpPr txBox="1"/>
          <p:nvPr>
            <p:ph type="ctrTitle"/>
          </p:nvPr>
        </p:nvSpPr>
        <p:spPr>
          <a:prstGeom prst="rect">
            <a:avLst/>
          </a:prstGeom>
        </p:spPr>
        <p:txBody>
          <a:bodyPr/>
          <a:lstStyle/>
          <a:p>
            <a:pPr/>
            <a:r>
              <a:t>Questions on Hereditary Hemochromatosis?</a:t>
            </a:r>
          </a:p>
        </p:txBody>
      </p:sp>
      <p:sp>
        <p:nvSpPr>
          <p:cNvPr id="280" name="Double-click to edit"/>
          <p:cNvSpPr txBox="1"/>
          <p:nvPr>
            <p:ph type="subTitle" sz="quarter" idx="1"/>
          </p:nvPr>
        </p:nvSpPr>
        <p:spPr>
          <a:prstGeom prst="rect">
            <a:avLst/>
          </a:prstGeom>
        </p:spPr>
        <p:txBody>
          <a:bodyPr/>
          <a:lstStyle/>
          <a:p>
            <a:pPr/>
          </a:p>
        </p:txBody>
      </p:sp>
    </p:spTree>
  </p:cSld>
  <p:clrMapOvr>
    <a:masterClrMapping/>
  </p:clrMapOvr>
  <p:transition xmlns:p14="http://schemas.microsoft.com/office/powerpoint/2010/main" spd="med" advClick="1"/>
</p:sld>
</file>

<file path=ppt/slides/slide4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2" name="Title 1"/>
          <p:cNvSpPr txBox="1"/>
          <p:nvPr>
            <p:ph type="title"/>
          </p:nvPr>
        </p:nvSpPr>
        <p:spPr>
          <a:xfrm>
            <a:off x="628650" y="228600"/>
            <a:ext cx="7886700" cy="1325563"/>
          </a:xfrm>
          <a:prstGeom prst="rect">
            <a:avLst/>
          </a:prstGeom>
          <a:solidFill>
            <a:srgbClr val="FFFF00"/>
          </a:solidFill>
        </p:spPr>
        <p:txBody>
          <a:bodyPr/>
          <a:lstStyle>
            <a:lvl1pPr>
              <a:defRPr sz="4000"/>
            </a:lvl1pPr>
          </a:lstStyle>
          <a:p>
            <a:pPr/>
            <a:r>
              <a:t>Case</a:t>
            </a:r>
          </a:p>
        </p:txBody>
      </p:sp>
      <p:sp>
        <p:nvSpPr>
          <p:cNvPr id="283" name="Content Placeholder 6"/>
          <p:cNvSpPr txBox="1"/>
          <p:nvPr>
            <p:ph type="body" idx="1"/>
          </p:nvPr>
        </p:nvSpPr>
        <p:spPr>
          <a:xfrm>
            <a:off x="628650" y="1452562"/>
            <a:ext cx="7886700" cy="4724401"/>
          </a:xfrm>
          <a:prstGeom prst="rect">
            <a:avLst/>
          </a:prstGeom>
        </p:spPr>
        <p:txBody>
          <a:bodyPr/>
          <a:lstStyle/>
          <a:p>
            <a:pPr marL="0" indent="0" defTabSz="457200">
              <a:lnSpc>
                <a:spcPct val="100000"/>
              </a:lnSpc>
              <a:spcBef>
                <a:spcPts val="0"/>
              </a:spcBef>
              <a:buSzTx/>
              <a:buFontTx/>
              <a:buNone/>
              <a:defRPr sz="2400">
                <a:latin typeface="Times Roman"/>
                <a:ea typeface="Times Roman"/>
                <a:cs typeface="Times Roman"/>
                <a:sym typeface="Times Roman"/>
              </a:defRPr>
            </a:pPr>
          </a:p>
          <a:p>
            <a:pPr marL="0" indent="0" defTabSz="457200">
              <a:lnSpc>
                <a:spcPct val="100000"/>
              </a:lnSpc>
              <a:spcBef>
                <a:spcPts val="0"/>
              </a:spcBef>
              <a:buSzTx/>
              <a:buFontTx/>
              <a:buNone/>
              <a:defRPr sz="2400">
                <a:latin typeface="Times Roman"/>
                <a:ea typeface="Times Roman"/>
                <a:cs typeface="Times Roman"/>
                <a:sym typeface="Times Roman"/>
              </a:defRPr>
            </a:pPr>
          </a:p>
          <a:p>
            <a:pPr marL="0" indent="0" defTabSz="457200">
              <a:lnSpc>
                <a:spcPct val="100000"/>
              </a:lnSpc>
              <a:spcBef>
                <a:spcPts val="0"/>
              </a:spcBef>
              <a:buSzTx/>
              <a:buFontTx/>
              <a:buNone/>
              <a:defRPr sz="2400">
                <a:latin typeface="Times Roman"/>
                <a:ea typeface="Times Roman"/>
                <a:cs typeface="Times Roman"/>
                <a:sym typeface="Times Roman"/>
              </a:defRPr>
            </a:pPr>
            <a:r>
              <a:t>A 18-year-old adolescent presents with a new onset of </a:t>
            </a:r>
            <a:r>
              <a:rPr b="1"/>
              <a:t>behavioral changes</a:t>
            </a:r>
            <a:r>
              <a:t>, </a:t>
            </a:r>
            <a:r>
              <a:rPr b="1"/>
              <a:t>tremors</a:t>
            </a:r>
            <a:r>
              <a:t>, and </a:t>
            </a:r>
            <a:r>
              <a:rPr b="1"/>
              <a:t>acute</a:t>
            </a:r>
            <a:r>
              <a:t> </a:t>
            </a:r>
            <a:r>
              <a:rPr b="1"/>
              <a:t>liver failure</a:t>
            </a:r>
            <a:r>
              <a:t>. On physical examination, a </a:t>
            </a:r>
            <a:r>
              <a:rPr b="1"/>
              <a:t>Kayser-Fleischer (K-F) ring</a:t>
            </a:r>
            <a:r>
              <a:t>—a greenish-brown discoloration at the edge of the cornea—is noted. Laboratory tests reveal low serum </a:t>
            </a:r>
            <a:r>
              <a:rPr b="1"/>
              <a:t>ceruloplasmin</a:t>
            </a:r>
            <a:r>
              <a:t> and high </a:t>
            </a:r>
            <a:r>
              <a:rPr b="1"/>
              <a:t>urinary copper excretion</a:t>
            </a:r>
            <a:r>
              <a:t>.</a:t>
            </a:r>
          </a:p>
        </p:txBody>
      </p:sp>
    </p:spTree>
  </p:cSld>
  <p:clrMapOvr>
    <a:masterClrMapping/>
  </p:clrMapOvr>
  <p:transition xmlns:p14="http://schemas.microsoft.com/office/powerpoint/2010/main" spd="med" advClick="1"/>
</p:sld>
</file>

<file path=ppt/slides/slide4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85" name="Picture 3" descr="Picture 3"/>
          <p:cNvPicPr>
            <a:picLocks noChangeAspect="1"/>
          </p:cNvPicPr>
          <p:nvPr/>
        </p:nvPicPr>
        <p:blipFill>
          <a:blip r:embed="rId2">
            <a:extLst/>
          </a:blip>
          <a:stretch>
            <a:fillRect/>
          </a:stretch>
        </p:blipFill>
        <p:spPr>
          <a:xfrm>
            <a:off x="990600" y="784225"/>
            <a:ext cx="7543800" cy="6049963"/>
          </a:xfrm>
          <a:prstGeom prst="rect">
            <a:avLst/>
          </a:prstGeom>
          <a:ln w="12700">
            <a:miter lim="400000"/>
          </a:ln>
        </p:spPr>
      </p:pic>
    </p:spTree>
  </p:cSld>
  <p:clrMapOvr>
    <a:masterClrMapping/>
  </p:clrMapOvr>
  <p:transition xmlns:p14="http://schemas.microsoft.com/office/powerpoint/2010/main" spd="med" advClick="1"/>
</p:sld>
</file>

<file path=ppt/slides/slide4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7" name="Title 1"/>
          <p:cNvSpPr txBox="1"/>
          <p:nvPr>
            <p:ph type="title"/>
          </p:nvPr>
        </p:nvSpPr>
        <p:spPr>
          <a:xfrm>
            <a:off x="628650" y="228600"/>
            <a:ext cx="7886700" cy="1325563"/>
          </a:xfrm>
          <a:prstGeom prst="rect">
            <a:avLst/>
          </a:prstGeom>
          <a:solidFill>
            <a:srgbClr val="FFFF00"/>
          </a:solidFill>
        </p:spPr>
        <p:txBody>
          <a:bodyPr/>
          <a:lstStyle>
            <a:lvl1pPr>
              <a:defRPr sz="4000"/>
            </a:lvl1pPr>
          </a:lstStyle>
          <a:p>
            <a:pPr/>
            <a:r>
              <a:t>Case: Wilson Disease</a:t>
            </a:r>
          </a:p>
        </p:txBody>
      </p:sp>
      <p:sp>
        <p:nvSpPr>
          <p:cNvPr id="288" name="Content Placeholder 6"/>
          <p:cNvSpPr txBox="1"/>
          <p:nvPr>
            <p:ph type="body" idx="1"/>
          </p:nvPr>
        </p:nvSpPr>
        <p:spPr>
          <a:xfrm>
            <a:off x="628650" y="1452562"/>
            <a:ext cx="7886700" cy="4724401"/>
          </a:xfrm>
          <a:prstGeom prst="rect">
            <a:avLst/>
          </a:prstGeom>
        </p:spPr>
        <p:txBody>
          <a:bodyPr/>
          <a:lstStyle/>
          <a:p>
            <a:pPr marL="0" indent="0" defTabSz="457200">
              <a:lnSpc>
                <a:spcPct val="100000"/>
              </a:lnSpc>
              <a:spcBef>
                <a:spcPts val="0"/>
              </a:spcBef>
              <a:buSzTx/>
              <a:buFontTx/>
              <a:buNone/>
              <a:defRPr sz="2400">
                <a:latin typeface="Times Roman"/>
                <a:ea typeface="Times Roman"/>
                <a:cs typeface="Times Roman"/>
                <a:sym typeface="Times Roman"/>
              </a:defRPr>
            </a:pPr>
          </a:p>
          <a:p>
            <a:pPr marL="0" indent="0" defTabSz="457200">
              <a:lnSpc>
                <a:spcPct val="100000"/>
              </a:lnSpc>
              <a:spcBef>
                <a:spcPts val="0"/>
              </a:spcBef>
              <a:buSzTx/>
              <a:buFontTx/>
              <a:buNone/>
              <a:defRPr sz="2400">
                <a:latin typeface="Times Roman"/>
                <a:ea typeface="Times Roman"/>
                <a:cs typeface="Times Roman"/>
                <a:sym typeface="Times Roman"/>
              </a:defRPr>
            </a:pPr>
          </a:p>
          <a:p>
            <a:pPr marL="0" indent="0" defTabSz="457200">
              <a:lnSpc>
                <a:spcPct val="100000"/>
              </a:lnSpc>
              <a:spcBef>
                <a:spcPts val="0"/>
              </a:spcBef>
              <a:buSzTx/>
              <a:buFontTx/>
              <a:buNone/>
              <a:defRPr sz="2400">
                <a:latin typeface="Times Roman"/>
                <a:ea typeface="Times Roman"/>
                <a:cs typeface="Times Roman"/>
                <a:sym typeface="Times Roman"/>
              </a:defRPr>
            </a:pPr>
            <a:r>
              <a:t>A 18-year-old adolescent presents with a new onset of </a:t>
            </a:r>
            <a:r>
              <a:rPr b="1"/>
              <a:t>behavioral changes</a:t>
            </a:r>
            <a:r>
              <a:t>, </a:t>
            </a:r>
            <a:r>
              <a:rPr b="1"/>
              <a:t>tremors</a:t>
            </a:r>
            <a:r>
              <a:t>, and </a:t>
            </a:r>
            <a:r>
              <a:rPr b="1"/>
              <a:t>acute</a:t>
            </a:r>
            <a:r>
              <a:t> </a:t>
            </a:r>
            <a:r>
              <a:rPr b="1"/>
              <a:t>liver failure</a:t>
            </a:r>
            <a:r>
              <a:t>. On physical examination, a </a:t>
            </a:r>
            <a:r>
              <a:rPr b="1"/>
              <a:t>Kayser-Fleischer (K-F) ring</a:t>
            </a:r>
            <a:r>
              <a:t>—a greenish-brown discoloration at the edge of the cornea—is noted. Laboratory tests reveal low serum </a:t>
            </a:r>
            <a:r>
              <a:rPr b="1"/>
              <a:t>ceruloplasmin</a:t>
            </a:r>
            <a:r>
              <a:t> and high </a:t>
            </a:r>
            <a:r>
              <a:rPr b="1"/>
              <a:t>urinary copper excretion</a:t>
            </a:r>
            <a:r>
              <a:t>.</a:t>
            </a:r>
          </a:p>
        </p:txBody>
      </p:sp>
    </p:spTree>
  </p:cSld>
  <p:clrMapOvr>
    <a:masterClrMapping/>
  </p:clrMapOvr>
  <p:transition xmlns:p14="http://schemas.microsoft.com/office/powerpoint/2010/main" spd="med" advClick="1"/>
</p:sld>
</file>

<file path=ppt/slides/slide4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0" name="Rectangle 2"/>
          <p:cNvSpPr txBox="1"/>
          <p:nvPr>
            <p:ph type="title"/>
          </p:nvPr>
        </p:nvSpPr>
        <p:spPr>
          <a:prstGeom prst="rect">
            <a:avLst/>
          </a:prstGeom>
          <a:solidFill>
            <a:srgbClr val="FFFF00"/>
          </a:solidFill>
        </p:spPr>
        <p:txBody>
          <a:bodyPr/>
          <a:lstStyle/>
          <a:p>
            <a:pPr/>
            <a:r>
              <a:t>Wilson Disease - Definition</a:t>
            </a:r>
          </a:p>
        </p:txBody>
      </p:sp>
      <p:sp>
        <p:nvSpPr>
          <p:cNvPr id="291" name="Rectangle 3"/>
          <p:cNvSpPr txBox="1"/>
          <p:nvPr>
            <p:ph type="body" idx="1"/>
          </p:nvPr>
        </p:nvSpPr>
        <p:spPr>
          <a:prstGeom prst="rect">
            <a:avLst/>
          </a:prstGeom>
        </p:spPr>
        <p:txBody>
          <a:bodyPr/>
          <a:lstStyle/>
          <a:p>
            <a:pPr/>
            <a:r>
              <a:t>Impaired copper excretion into the bile with subsequent accumulation of copper in body tissues (especially the liver). </a:t>
            </a:r>
          </a:p>
          <a:p>
            <a:pPr/>
            <a:r>
              <a:t>Genetically Determined - autosomal recessive - mutation in ATPase copper transporting beta (</a:t>
            </a:r>
            <a:r>
              <a:rPr i="1"/>
              <a:t>ATP7B</a:t>
            </a:r>
            <a:r>
              <a:t>), which is expressed mainly in hepatocytes.</a:t>
            </a:r>
          </a:p>
          <a:p>
            <a:pPr/>
            <a:r>
              <a:t>Liver disease or neurologic/psychiatric dysfunction in adolescents.  </a:t>
            </a:r>
          </a:p>
        </p:txBody>
      </p:sp>
    </p:spTree>
  </p:cSld>
  <p:clrMapOvr>
    <a:masterClrMapping/>
  </p:clrMapOvr>
  <p:transition xmlns:p14="http://schemas.microsoft.com/office/powerpoint/2010/main" spd="med" advClick="1"/>
</p:sld>
</file>

<file path=ppt/slides/slide4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3" name="Clinical Pattern of Wilson Disease Are Highly Variable"/>
          <p:cNvSpPr txBox="1"/>
          <p:nvPr>
            <p:ph type="title"/>
          </p:nvPr>
        </p:nvSpPr>
        <p:spPr>
          <a:prstGeom prst="rect">
            <a:avLst/>
          </a:prstGeom>
        </p:spPr>
        <p:txBody>
          <a:bodyPr/>
          <a:lstStyle/>
          <a:p>
            <a:pPr/>
            <a:r>
              <a:t>Clinical Pattern of Wilson Disease Are Highly Variable</a:t>
            </a:r>
          </a:p>
        </p:txBody>
      </p:sp>
      <p:sp>
        <p:nvSpPr>
          <p:cNvPr id="294"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pSp>
        <p:nvGrpSpPr>
          <p:cNvPr id="297" name="Image Gallery"/>
          <p:cNvGrpSpPr/>
          <p:nvPr/>
        </p:nvGrpSpPr>
        <p:grpSpPr>
          <a:xfrm>
            <a:off x="889000" y="889000"/>
            <a:ext cx="7366000" cy="6026841"/>
            <a:chOff x="0" y="0"/>
            <a:chExt cx="7366000" cy="6026840"/>
          </a:xfrm>
        </p:grpSpPr>
        <p:pic>
          <p:nvPicPr>
            <p:cNvPr id="295" name="Screenshot 2026-01-24 at 3.50.29 PM.png" descr="Screenshot 2026-01-24 at 3.50.29 PM.png"/>
            <p:cNvPicPr>
              <a:picLocks noChangeAspect="1"/>
            </p:cNvPicPr>
            <p:nvPr/>
          </p:nvPicPr>
          <p:blipFill>
            <a:blip r:embed="rId2">
              <a:extLst/>
            </a:blip>
            <a:srcRect l="0" t="3921" r="0" b="3921"/>
            <a:stretch>
              <a:fillRect/>
            </a:stretch>
          </p:blipFill>
          <p:spPr>
            <a:xfrm>
              <a:off x="0" y="0"/>
              <a:ext cx="7366000" cy="5556594"/>
            </a:xfrm>
            <a:prstGeom prst="rect">
              <a:avLst/>
            </a:prstGeom>
            <a:ln w="12700" cap="flat">
              <a:noFill/>
              <a:miter lim="400000"/>
            </a:ln>
            <a:effectLst/>
          </p:spPr>
        </p:pic>
        <p:sp>
          <p:nvSpPr>
            <p:cNvPr id="296" name="Source: AASLD"/>
            <p:cNvSpPr/>
            <p:nvPr/>
          </p:nvSpPr>
          <p:spPr>
            <a:xfrm>
              <a:off x="0" y="5632793"/>
              <a:ext cx="7366000" cy="39404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Source: AASLD</a:t>
              </a:r>
            </a:p>
          </p:txBody>
        </p:sp>
      </p:grpSp>
    </p:spTree>
  </p:cSld>
  <p:clrMapOvr>
    <a:masterClrMapping/>
  </p:clrMapOvr>
  <p:transition xmlns:p14="http://schemas.microsoft.com/office/powerpoint/2010/main" spd="med" advClick="1"/>
</p:sld>
</file>

<file path=ppt/slides/slide4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99" name="pasted-movie.png" descr="pasted-movie.png"/>
          <p:cNvPicPr>
            <a:picLocks noChangeAspect="1"/>
          </p:cNvPicPr>
          <p:nvPr/>
        </p:nvPicPr>
        <p:blipFill>
          <a:blip r:embed="rId2">
            <a:extLst/>
          </a:blip>
          <a:stretch>
            <a:fillRect/>
          </a:stretch>
        </p:blipFill>
        <p:spPr>
          <a:xfrm>
            <a:off x="-1" y="-275042"/>
            <a:ext cx="9144001" cy="6093472"/>
          </a:xfrm>
          <a:prstGeom prst="rect">
            <a:avLst/>
          </a:prstGeom>
          <a:ln w="12700">
            <a:miter lim="400000"/>
          </a:ln>
        </p:spPr>
      </p:pic>
      <p:sp>
        <p:nvSpPr>
          <p:cNvPr id="300" name="Członkowska, A et al. Wilson disease. Nat Rev Dis Primers 4, 21 (2018)."/>
          <p:cNvSpPr txBox="1"/>
          <p:nvPr/>
        </p:nvSpPr>
        <p:spPr>
          <a:xfrm>
            <a:off x="854516" y="6204155"/>
            <a:ext cx="7434968" cy="3708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u="sng">
                <a:solidFill>
                  <a:srgbClr val="0563C1"/>
                </a:solidFill>
                <a:uFill>
                  <a:solidFill>
                    <a:srgbClr val="0563C1"/>
                  </a:solidFill>
                </a:uFill>
                <a:latin typeface="+mj-lt"/>
                <a:ea typeface="+mj-ea"/>
                <a:cs typeface="+mj-cs"/>
                <a:sym typeface="Helvetica"/>
                <a:hlinkClick r:id="rId3" invalidUrl="" action="" tgtFrame="" tooltip="" history="1" highlightClick="0" endSnd="0"/>
              </a:defRPr>
            </a:lvl1pPr>
          </a:lstStyle>
          <a:p>
            <a:pPr>
              <a:defRPr>
                <a:solidFill>
                  <a:srgbClr val="1A8478"/>
                </a:solidFill>
                <a:uFillTx/>
              </a:defRPr>
            </a:pPr>
            <a:r>
              <a:rPr>
                <a:solidFill>
                  <a:srgbClr val="0563C1"/>
                </a:solidFill>
                <a:uFill>
                  <a:solidFill>
                    <a:srgbClr val="0563C1"/>
                  </a:solidFill>
                </a:uFill>
                <a:hlinkClick r:id="rId3" invalidUrl="" action="" tgtFrame="" tooltip="" history="1" highlightClick="0" endSnd="0"/>
              </a:rPr>
              <a:t>Członkowska, A et al. Wilson disease. Nat Rev Dis Primers 4, 21 (2018).</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1" name="Footer Placeholder 4"/>
          <p:cNvSpPr txBox="1"/>
          <p:nvPr/>
        </p:nvSpPr>
        <p:spPr>
          <a:xfrm>
            <a:off x="2712720" y="6435955"/>
            <a:ext cx="5547360" cy="205915"/>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defTabSz="914400">
              <a:defRPr sz="900">
                <a:solidFill>
                  <a:srgbClr val="888888"/>
                </a:solidFill>
              </a:defRPr>
            </a:lvl1pPr>
          </a:lstStyle>
          <a:p>
            <a:pPr/>
            <a:r>
              <a:t>Copyright © 2026 Wolters Kluwer. Published by Lippincott Williams &amp; Wilkins.</a:t>
            </a:r>
          </a:p>
        </p:txBody>
      </p:sp>
      <p:sp>
        <p:nvSpPr>
          <p:cNvPr id="122" name="Title 1"/>
          <p:cNvSpPr txBox="1"/>
          <p:nvPr>
            <p:ph type="title"/>
          </p:nvPr>
        </p:nvSpPr>
        <p:spPr>
          <a:xfrm>
            <a:off x="457200" y="170132"/>
            <a:ext cx="8229600" cy="338330"/>
          </a:xfrm>
          <a:prstGeom prst="rect">
            <a:avLst/>
          </a:prstGeom>
        </p:spPr>
        <p:txBody>
          <a:bodyPr/>
          <a:lstStyle/>
          <a:p>
            <a:pPr/>
            <a:r>
              <a:t>Figure 3</a:t>
            </a:r>
          </a:p>
        </p:txBody>
      </p:sp>
      <p:sp>
        <p:nvSpPr>
          <p:cNvPr id="123" name="Text Placeholder 3"/>
          <p:cNvSpPr txBox="1"/>
          <p:nvPr>
            <p:ph type="body" sz="quarter" idx="1"/>
          </p:nvPr>
        </p:nvSpPr>
        <p:spPr>
          <a:xfrm>
            <a:off x="6245352" y="741577"/>
            <a:ext cx="2432305" cy="1832401"/>
          </a:xfrm>
          <a:prstGeom prst="rect">
            <a:avLst/>
          </a:prstGeom>
        </p:spPr>
        <p:txBody>
          <a:bodyPr anchor="t"/>
          <a:lstStyle/>
          <a:p>
            <a:pPr defTabSz="722376">
              <a:spcBef>
                <a:spcPts val="100"/>
              </a:spcBef>
              <a:defRPr sz="711" u="sng">
                <a:latin typeface="Calibri (Body)"/>
                <a:ea typeface="Calibri (Body)"/>
                <a:cs typeface="Calibri (Body)"/>
                <a:sym typeface="Calibri (Body)"/>
              </a:defRPr>
            </a:pPr>
            <a:r>
              <a:rPr>
                <a:solidFill>
                  <a:srgbClr val="0000FF"/>
                </a:solidFill>
                <a:uFill>
                  <a:solidFill>
                    <a:srgbClr val="0000FF"/>
                  </a:solidFill>
                </a:uFill>
                <a:hlinkClick r:id="rId2" invalidUrl="" action="" tgtFrame="" tooltip="" history="1" highlightClick="0" endSnd="0"/>
              </a:rPr>
              <a:t>Diagnosis and Management of Autoimmune Hepatitis in Adults and Children: 2019 Practice Guidance and Guidelines From the American Association for the Study of Liver Diseases</a:t>
            </a:r>
          </a:p>
          <a:p>
            <a:pPr defTabSz="722376">
              <a:spcBef>
                <a:spcPts val="100"/>
              </a:spcBef>
              <a:defRPr sz="790"/>
            </a:pPr>
          </a:p>
          <a:p>
            <a:pPr defTabSz="722376">
              <a:spcBef>
                <a:spcPts val="100"/>
              </a:spcBef>
              <a:defRPr sz="711">
                <a:latin typeface="Calibri (Body)"/>
                <a:ea typeface="Calibri (Body)"/>
                <a:cs typeface="Calibri (Body)"/>
                <a:sym typeface="Calibri (Body)"/>
              </a:defRPr>
            </a:pPr>
            <a:r>
              <a:t>Mack, Cara L.; Adams, David; Assis, David N.; Kerkar, Nanda; Manns, Michael P.; Mayo, Marlyn J.; Vierling, John M.; Alsawas, Mouaz; Murad, Mohammad H.; Czaja, Albert J.</a:t>
            </a:r>
          </a:p>
          <a:p>
            <a:pPr defTabSz="722376">
              <a:spcBef>
                <a:spcPts val="100"/>
              </a:spcBef>
              <a:defRPr sz="790"/>
            </a:pPr>
          </a:p>
          <a:p>
            <a:pPr defTabSz="722376">
              <a:spcBef>
                <a:spcPts val="100"/>
              </a:spcBef>
              <a:defRPr sz="711">
                <a:latin typeface="Calibri (Body)"/>
                <a:ea typeface="Calibri (Body)"/>
                <a:cs typeface="Calibri (Body)"/>
                <a:sym typeface="Calibri (Body)"/>
              </a:defRPr>
            </a:pPr>
            <a:r>
              <a:t>Hepatology72(2):671-722, August 2020.</a:t>
            </a:r>
          </a:p>
          <a:p>
            <a:pPr defTabSz="722376">
              <a:spcBef>
                <a:spcPts val="100"/>
              </a:spcBef>
              <a:defRPr sz="790"/>
            </a:pPr>
          </a:p>
          <a:p>
            <a:pPr defTabSz="722376">
              <a:spcBef>
                <a:spcPts val="100"/>
              </a:spcBef>
              <a:defRPr sz="711">
                <a:latin typeface="Calibri (Body)"/>
                <a:ea typeface="Calibri (Body)"/>
                <a:cs typeface="Calibri (Body)"/>
                <a:sym typeface="Calibri (Body)"/>
              </a:defRPr>
            </a:pPr>
            <a:r>
              <a:t>doi: 10.1002/hep.31065</a:t>
            </a:r>
          </a:p>
        </p:txBody>
      </p:sp>
      <p:sp>
        <p:nvSpPr>
          <p:cNvPr id="124" name="Slide Number Placeholder 5"/>
          <p:cNvSpPr txBox="1"/>
          <p:nvPr>
            <p:ph type="sldNum" sz="quarter" idx="2"/>
          </p:nvPr>
        </p:nvSpPr>
        <p:spPr>
          <a:xfrm>
            <a:off x="8524728" y="6435955"/>
            <a:ext cx="162073" cy="205915"/>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25" name="Text Placeholder 6"/>
          <p:cNvSpPr/>
          <p:nvPr>
            <p:ph type="body" idx="22"/>
          </p:nvPr>
        </p:nvSpPr>
        <p:spPr>
          <a:xfrm>
            <a:off x="6245352" y="2743200"/>
            <a:ext cx="2432305" cy="2889505"/>
          </a:xfrm>
          <a:prstGeom prst="rect">
            <a:avLst/>
          </a:prstGeom>
          <a:extLst>
            <a:ext uri="{C572A759-6A51-4108-AA02-DFA0A04FC94B}">
              <ma14:wrappingTextBoxFlag xmlns:ma14="http://schemas.microsoft.com/office/mac/drawingml/2011/main" val="1"/>
            </a:ext>
          </a:extLst>
        </p:spPr>
        <p:txBody>
          <a:bodyPr anchor="b"/>
          <a:lstStyle>
            <a:lvl1pPr marL="0" indent="0" defTabSz="905255">
              <a:lnSpc>
                <a:spcPct val="100000"/>
              </a:lnSpc>
              <a:spcBef>
                <a:spcPts val="200"/>
              </a:spcBef>
              <a:buSzTx/>
              <a:buFontTx/>
              <a:buNone/>
              <a:defRPr sz="891">
                <a:latin typeface="Calibri (Body)"/>
                <a:ea typeface="Calibri (Body)"/>
                <a:cs typeface="Calibri (Body)"/>
                <a:sym typeface="Calibri (Body)"/>
              </a:defRPr>
            </a:lvl1pPr>
          </a:lstStyle>
          <a:p>
            <a:pPr/>
            <a:r>
              <a:t>Histological features characteristic of AIH. (A) Lymphoplasmacytic inflammatory infiltration of the portal tract and interface hepatitis involving &gt;50% of the portal tract circumference (arrows; hematoxylin and eosin; magnification, ×200). (B) Plasma cell predominance in a portal inflammatory infiltrate (hematoxylin and eosin; magnification, ×600). (C) Perivenulitis of a central vein (hematoxylin and eosin; magnification, ×400). (D) A hepatocyte undergoing emperipolesis (arrows; hematoxylin and eosin; magnification, ×600). (E) Rosettes of regenerating hepatocytes (arrows; hematoxylin and eosin; magnification, ×600). Photomicrographs are courtesy of Sadhna Dhingra, M.D., Department of Pathology, Baylor College of Medicine, Houston, TX.</a:t>
            </a:r>
          </a:p>
        </p:txBody>
      </p:sp>
      <p:pic>
        <p:nvPicPr>
          <p:cNvPr id="126" name="Picture 8" descr="Picture 8"/>
          <p:cNvPicPr>
            <a:picLocks noChangeAspect="1"/>
          </p:cNvPicPr>
          <p:nvPr/>
        </p:nvPicPr>
        <p:blipFill>
          <a:blip r:embed="rId3">
            <a:extLst/>
          </a:blip>
          <a:stretch>
            <a:fillRect/>
          </a:stretch>
        </p:blipFill>
        <p:spPr>
          <a:xfrm>
            <a:off x="182879" y="5943600"/>
            <a:ext cx="1600201" cy="685800"/>
          </a:xfrm>
          <a:prstGeom prst="rect">
            <a:avLst/>
          </a:prstGeom>
          <a:ln w="12700">
            <a:miter lim="400000"/>
          </a:ln>
        </p:spPr>
      </p:pic>
      <p:pic>
        <p:nvPicPr>
          <p:cNvPr id="127" name="Picture 9" descr="Picture 9"/>
          <p:cNvPicPr>
            <a:picLocks noChangeAspect="1"/>
          </p:cNvPicPr>
          <p:nvPr/>
        </p:nvPicPr>
        <p:blipFill>
          <a:blip r:embed="rId4">
            <a:extLst/>
          </a:blip>
          <a:stretch>
            <a:fillRect/>
          </a:stretch>
        </p:blipFill>
        <p:spPr>
          <a:xfrm>
            <a:off x="685399" y="2005013"/>
            <a:ext cx="5029201" cy="2847976"/>
          </a:xfrm>
          <a:prstGeom prst="rect">
            <a:avLst/>
          </a:prstGeom>
          <a:ln w="12700">
            <a:miter lim="400000"/>
          </a:ln>
        </p:spPr>
      </p:pic>
    </p:spTree>
  </p:cSld>
  <p:clrMapOvr>
    <a:masterClrMapping/>
  </p:clrMapOvr>
  <p:transition xmlns:p14="http://schemas.microsoft.com/office/powerpoint/2010/main" spd="med" advClick="1"/>
</p:sld>
</file>

<file path=ppt/slides/slide5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2" name="Footer Placeholder 4"/>
          <p:cNvSpPr txBox="1"/>
          <p:nvPr/>
        </p:nvSpPr>
        <p:spPr>
          <a:xfrm>
            <a:off x="2712720" y="6435955"/>
            <a:ext cx="5547360" cy="205915"/>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defTabSz="914400">
              <a:defRPr sz="900">
                <a:solidFill>
                  <a:srgbClr val="888888"/>
                </a:solidFill>
              </a:defRPr>
            </a:lvl1pPr>
          </a:lstStyle>
          <a:p>
            <a:pPr/>
            <a:r>
              <a:t>Copyright © 2026 Wolters Kluwer. Published by Lippincott Williams &amp; Wilkins.</a:t>
            </a:r>
          </a:p>
        </p:txBody>
      </p:sp>
      <p:sp>
        <p:nvSpPr>
          <p:cNvPr id="303" name="Title 1"/>
          <p:cNvSpPr txBox="1"/>
          <p:nvPr>
            <p:ph type="title"/>
          </p:nvPr>
        </p:nvSpPr>
        <p:spPr>
          <a:xfrm>
            <a:off x="457200" y="170132"/>
            <a:ext cx="8229600" cy="338330"/>
          </a:xfrm>
          <a:prstGeom prst="rect">
            <a:avLst/>
          </a:prstGeom>
        </p:spPr>
        <p:txBody>
          <a:bodyPr/>
          <a:lstStyle/>
          <a:p>
            <a:pPr/>
            <a:r>
              <a:t>FIGURE 1 - Copper Deposition in the midbrain</a:t>
            </a:r>
          </a:p>
        </p:txBody>
      </p:sp>
      <p:sp>
        <p:nvSpPr>
          <p:cNvPr id="304" name="Text Placeholder 3"/>
          <p:cNvSpPr txBox="1"/>
          <p:nvPr>
            <p:ph type="body" sz="quarter" idx="1"/>
          </p:nvPr>
        </p:nvSpPr>
        <p:spPr>
          <a:xfrm>
            <a:off x="6245352" y="741577"/>
            <a:ext cx="2432305" cy="1832401"/>
          </a:xfrm>
          <a:prstGeom prst="rect">
            <a:avLst/>
          </a:prstGeom>
        </p:spPr>
        <p:txBody>
          <a:bodyPr anchor="t"/>
          <a:lstStyle/>
          <a:p>
            <a:pPr defTabSz="722376">
              <a:spcBef>
                <a:spcPts val="100"/>
              </a:spcBef>
              <a:defRPr sz="711" u="sng">
                <a:latin typeface="Calibri (Body)"/>
                <a:ea typeface="Calibri (Body)"/>
                <a:cs typeface="Calibri (Body)"/>
                <a:sym typeface="Calibri (Body)"/>
              </a:defRPr>
            </a:pPr>
            <a:r>
              <a:rPr>
                <a:solidFill>
                  <a:srgbClr val="0000FF"/>
                </a:solidFill>
                <a:uFill>
                  <a:solidFill>
                    <a:srgbClr val="0000FF"/>
                  </a:solidFill>
                </a:uFill>
                <a:hlinkClick r:id="rId2" invalidUrl="" action="" tgtFrame="" tooltip="" history="1" highlightClick="0" endSnd="0"/>
              </a:rPr>
              <a:t>A multidisciplinary approach to the diagnosis and management of Wilson disease: 2022 Practice Guidance on Wilson disease from the American Association for the Study of Liver Diseases</a:t>
            </a:r>
          </a:p>
          <a:p>
            <a:pPr defTabSz="722376">
              <a:spcBef>
                <a:spcPts val="100"/>
              </a:spcBef>
              <a:defRPr sz="790"/>
            </a:pPr>
          </a:p>
          <a:p>
            <a:pPr defTabSz="722376">
              <a:spcBef>
                <a:spcPts val="100"/>
              </a:spcBef>
              <a:defRPr sz="711">
                <a:latin typeface="Calibri (Body)"/>
                <a:ea typeface="Calibri (Body)"/>
                <a:cs typeface="Calibri (Body)"/>
                <a:sym typeface="Calibri (Body)"/>
              </a:defRPr>
            </a:pPr>
            <a:r>
              <a:t>Schilsky, Michael L.; Roberts, Eve A.; Bronstein, Jeff M.; Dhawan, Anil; Hamilton, James P.; Rivard, Anne Marie; Washington, Mary Kay; Weiss, Karl Heinz; Zimbrean, Paula C.</a:t>
            </a:r>
          </a:p>
          <a:p>
            <a:pPr defTabSz="722376">
              <a:spcBef>
                <a:spcPts val="100"/>
              </a:spcBef>
              <a:defRPr sz="790"/>
            </a:pPr>
          </a:p>
          <a:p>
            <a:pPr defTabSz="722376">
              <a:spcBef>
                <a:spcPts val="100"/>
              </a:spcBef>
              <a:defRPr sz="711">
                <a:latin typeface="Calibri (Body)"/>
                <a:ea typeface="Calibri (Body)"/>
                <a:cs typeface="Calibri (Body)"/>
                <a:sym typeface="Calibri (Body)"/>
              </a:defRPr>
            </a:pPr>
            <a:r>
              <a:t>Hepatology82(3):E41-E90, September 2025.</a:t>
            </a:r>
          </a:p>
          <a:p>
            <a:pPr defTabSz="722376">
              <a:spcBef>
                <a:spcPts val="100"/>
              </a:spcBef>
              <a:defRPr sz="790"/>
            </a:pPr>
          </a:p>
          <a:p>
            <a:pPr defTabSz="722376">
              <a:spcBef>
                <a:spcPts val="100"/>
              </a:spcBef>
              <a:defRPr sz="711">
                <a:latin typeface="Calibri (Body)"/>
                <a:ea typeface="Calibri (Body)"/>
                <a:cs typeface="Calibri (Body)"/>
                <a:sym typeface="Calibri (Body)"/>
              </a:defRPr>
            </a:pPr>
            <a:r>
              <a:t>doi: 10.1002/hep.32801</a:t>
            </a:r>
          </a:p>
        </p:txBody>
      </p:sp>
      <p:sp>
        <p:nvSpPr>
          <p:cNvPr id="305" name="Slide Number Placeholder 5"/>
          <p:cNvSpPr txBox="1"/>
          <p:nvPr>
            <p:ph type="sldNum" sz="quarter" idx="2"/>
          </p:nvPr>
        </p:nvSpPr>
        <p:spPr>
          <a:xfrm>
            <a:off x="8466797" y="6435955"/>
            <a:ext cx="220003" cy="205915"/>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306" name="Text Placeholder 6"/>
          <p:cNvSpPr/>
          <p:nvPr>
            <p:ph type="body" idx="22"/>
          </p:nvPr>
        </p:nvSpPr>
        <p:spPr>
          <a:xfrm>
            <a:off x="6245352" y="2743200"/>
            <a:ext cx="2432305" cy="2889505"/>
          </a:xfrm>
          <a:prstGeom prst="rect">
            <a:avLst/>
          </a:prstGeom>
          <a:extLst>
            <a:ext uri="{C572A759-6A51-4108-AA02-DFA0A04FC94B}">
              <ma14:wrappingTextBoxFlag xmlns:ma14="http://schemas.microsoft.com/office/mac/drawingml/2011/main" val="1"/>
            </a:ext>
          </a:extLst>
        </p:spPr>
        <p:txBody>
          <a:bodyPr anchor="b"/>
          <a:lstStyle>
            <a:lvl1pPr marL="0" indent="0">
              <a:lnSpc>
                <a:spcPct val="100000"/>
              </a:lnSpc>
              <a:spcBef>
                <a:spcPts val="200"/>
              </a:spcBef>
              <a:buSzTx/>
              <a:buFontTx/>
              <a:buNone/>
              <a:defRPr sz="900">
                <a:latin typeface="Calibri (Body)"/>
                <a:ea typeface="Calibri (Body)"/>
                <a:cs typeface="Calibri (Body)"/>
                <a:sym typeface="Calibri (Body)"/>
              </a:defRPr>
            </a:lvl1pPr>
          </a:lstStyle>
          <a:p>
            <a:pPr/>
            <a:r>
              <a:t>Magnetic resonance images of a 32‐year‐old woman with Wilson disease. (A) Flair image of the midbrain showing the “face of the giant panda sign” (arrow). (B) T2 image showing thalamic lesions (arrow).</a:t>
            </a:r>
          </a:p>
        </p:txBody>
      </p:sp>
      <p:pic>
        <p:nvPicPr>
          <p:cNvPr id="307" name="Picture 8" descr="Picture 8"/>
          <p:cNvPicPr>
            <a:picLocks noChangeAspect="1"/>
          </p:cNvPicPr>
          <p:nvPr/>
        </p:nvPicPr>
        <p:blipFill>
          <a:blip r:embed="rId3">
            <a:extLst/>
          </a:blip>
          <a:stretch>
            <a:fillRect/>
          </a:stretch>
        </p:blipFill>
        <p:spPr>
          <a:xfrm>
            <a:off x="182879" y="5943600"/>
            <a:ext cx="1600201" cy="685800"/>
          </a:xfrm>
          <a:prstGeom prst="rect">
            <a:avLst/>
          </a:prstGeom>
          <a:ln w="12700">
            <a:miter lim="400000"/>
          </a:ln>
        </p:spPr>
      </p:pic>
      <p:pic>
        <p:nvPicPr>
          <p:cNvPr id="308" name="Picture 9" descr="Picture 9"/>
          <p:cNvPicPr>
            <a:picLocks noChangeAspect="1"/>
          </p:cNvPicPr>
          <p:nvPr/>
        </p:nvPicPr>
        <p:blipFill>
          <a:blip r:embed="rId4">
            <a:extLst/>
          </a:blip>
          <a:stretch>
            <a:fillRect/>
          </a:stretch>
        </p:blipFill>
        <p:spPr>
          <a:xfrm>
            <a:off x="685399" y="1905000"/>
            <a:ext cx="5029201" cy="3048000"/>
          </a:xfrm>
          <a:prstGeom prst="rect">
            <a:avLst/>
          </a:prstGeom>
          <a:ln w="12700">
            <a:miter lim="400000"/>
          </a:ln>
        </p:spPr>
      </p:pic>
    </p:spTree>
  </p:cSld>
  <p:clrMapOvr>
    <a:masterClrMapping/>
  </p:clrMapOvr>
  <p:transition xmlns:p14="http://schemas.microsoft.com/office/powerpoint/2010/main" spd="med" advClick="1"/>
</p:sld>
</file>

<file path=ppt/slides/slide5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0" name="Liver biochemistries (Hepatic function panel - AST, ALT, ALP, TBil)…"/>
          <p:cNvSpPr txBox="1"/>
          <p:nvPr>
            <p:ph type="ctrTitle"/>
          </p:nvPr>
        </p:nvSpPr>
        <p:spPr>
          <a:xfrm>
            <a:off x="685800" y="1122362"/>
            <a:ext cx="7772400" cy="5002052"/>
          </a:xfrm>
          <a:prstGeom prst="rect">
            <a:avLst/>
          </a:prstGeom>
        </p:spPr>
        <p:txBody>
          <a:bodyPr/>
          <a:lstStyle/>
          <a:p>
            <a:pPr marL="416052" indent="-288925" algn="l" defTabSz="416052">
              <a:lnSpc>
                <a:spcPct val="100000"/>
              </a:lnSpc>
              <a:buClr>
                <a:srgbClr val="333333"/>
              </a:buClr>
              <a:buSzPct val="100000"/>
              <a:buFont typeface="Arial"/>
              <a:buChar char="•"/>
              <a:defRPr sz="2165">
                <a:solidFill>
                  <a:srgbClr val="333333"/>
                </a:solidFill>
                <a:latin typeface="+mn-lt"/>
                <a:ea typeface="+mn-ea"/>
                <a:cs typeface="+mn-cs"/>
                <a:sym typeface="Arial"/>
              </a:defRPr>
            </a:pPr>
            <a:r>
              <a:t>	Liver biochemistries (Hepatic function panel - AST, ALT, ALP, TBil)</a:t>
            </a:r>
          </a:p>
          <a:p>
            <a:pPr marL="416052" indent="-288925" algn="l" defTabSz="416052">
              <a:lnSpc>
                <a:spcPct val="100000"/>
              </a:lnSpc>
              <a:buClr>
                <a:srgbClr val="333333"/>
              </a:buClr>
              <a:buSzPct val="100000"/>
              <a:buFont typeface="Arial"/>
              <a:defRPr sz="2165">
                <a:solidFill>
                  <a:srgbClr val="333333"/>
                </a:solidFill>
                <a:latin typeface="+mn-lt"/>
                <a:ea typeface="+mn-ea"/>
                <a:cs typeface="+mn-cs"/>
                <a:sym typeface="Arial"/>
              </a:defRPr>
            </a:pPr>
          </a:p>
          <a:p>
            <a:pPr marL="416052" indent="-288925" algn="l" defTabSz="416052">
              <a:lnSpc>
                <a:spcPct val="100000"/>
              </a:lnSpc>
              <a:buClr>
                <a:srgbClr val="333333"/>
              </a:buClr>
              <a:buSzPct val="100000"/>
              <a:buFont typeface="Arial"/>
              <a:defRPr sz="2165">
                <a:solidFill>
                  <a:srgbClr val="333333"/>
                </a:solidFill>
                <a:latin typeface="+mn-lt"/>
                <a:ea typeface="+mn-ea"/>
                <a:cs typeface="+mn-cs"/>
                <a:sym typeface="Arial"/>
              </a:defRPr>
            </a:pPr>
            <a:r>
              <a:t>	Complete blood count and international normalized ratio (INR)</a:t>
            </a:r>
          </a:p>
          <a:p>
            <a:pPr marL="416052" indent="-288925" algn="l" defTabSz="416052">
              <a:lnSpc>
                <a:spcPct val="100000"/>
              </a:lnSpc>
              <a:buClr>
                <a:srgbClr val="333333"/>
              </a:buClr>
              <a:buSzPct val="100000"/>
              <a:buFont typeface="Arial"/>
              <a:defRPr sz="2165">
                <a:solidFill>
                  <a:srgbClr val="333333"/>
                </a:solidFill>
                <a:latin typeface="+mn-lt"/>
                <a:ea typeface="+mn-ea"/>
                <a:cs typeface="+mn-cs"/>
                <a:sym typeface="Arial"/>
              </a:defRPr>
            </a:pPr>
          </a:p>
          <a:p>
            <a:pPr marL="416052" indent="-288925" algn="l" defTabSz="416052">
              <a:lnSpc>
                <a:spcPct val="100000"/>
              </a:lnSpc>
              <a:buClr>
                <a:srgbClr val="333333"/>
              </a:buClr>
              <a:buSzPct val="100000"/>
              <a:buFont typeface="Arial"/>
              <a:defRPr sz="2165">
                <a:solidFill>
                  <a:srgbClr val="333333"/>
                </a:solidFill>
                <a:latin typeface="+mn-lt"/>
                <a:ea typeface="+mn-ea"/>
                <a:cs typeface="+mn-cs"/>
                <a:sym typeface="Arial"/>
              </a:defRPr>
            </a:pPr>
            <a:r>
              <a:t>	Serum ceruloplasmin and, in some patients, serum copper;</a:t>
            </a:r>
          </a:p>
          <a:p>
            <a:pPr marL="416052" indent="-288925" algn="l" defTabSz="416052">
              <a:lnSpc>
                <a:spcPct val="100000"/>
              </a:lnSpc>
              <a:buClr>
                <a:srgbClr val="333333"/>
              </a:buClr>
              <a:buSzPct val="100000"/>
              <a:buFont typeface="Arial"/>
              <a:defRPr sz="2165">
                <a:solidFill>
                  <a:srgbClr val="333333"/>
                </a:solidFill>
                <a:latin typeface="+mn-lt"/>
                <a:ea typeface="+mn-ea"/>
                <a:cs typeface="+mn-cs"/>
                <a:sym typeface="Arial"/>
              </a:defRPr>
            </a:pPr>
          </a:p>
          <a:p>
            <a:pPr marL="416052" indent="-288925" algn="l" defTabSz="416052">
              <a:lnSpc>
                <a:spcPct val="100000"/>
              </a:lnSpc>
              <a:buClr>
                <a:srgbClr val="333333"/>
              </a:buClr>
              <a:buSzPct val="100000"/>
              <a:buFont typeface="Arial"/>
              <a:defRPr sz="2165">
                <a:solidFill>
                  <a:srgbClr val="333333"/>
                </a:solidFill>
                <a:latin typeface="+mn-lt"/>
                <a:ea typeface="+mn-ea"/>
                <a:cs typeface="+mn-cs"/>
                <a:sym typeface="Arial"/>
              </a:defRPr>
            </a:pPr>
            <a:r>
              <a:t>	Basal 24‐h urinary copper excretion;</a:t>
            </a:r>
          </a:p>
          <a:p>
            <a:pPr marL="416052" indent="-288925" algn="l" defTabSz="416052">
              <a:lnSpc>
                <a:spcPct val="100000"/>
              </a:lnSpc>
              <a:buClr>
                <a:srgbClr val="333333"/>
              </a:buClr>
              <a:buSzPct val="100000"/>
              <a:buFont typeface="Arial"/>
              <a:defRPr sz="2165">
                <a:solidFill>
                  <a:srgbClr val="333333"/>
                </a:solidFill>
                <a:latin typeface="+mn-lt"/>
                <a:ea typeface="+mn-ea"/>
                <a:cs typeface="+mn-cs"/>
                <a:sym typeface="Arial"/>
              </a:defRPr>
            </a:pPr>
          </a:p>
          <a:p>
            <a:pPr marL="416052" indent="-288925" algn="l" defTabSz="416052">
              <a:lnSpc>
                <a:spcPct val="100000"/>
              </a:lnSpc>
              <a:buClr>
                <a:srgbClr val="333333"/>
              </a:buClr>
              <a:buSzPct val="100000"/>
              <a:buFont typeface="Arial"/>
              <a:defRPr sz="2165">
                <a:solidFill>
                  <a:srgbClr val="333333"/>
                </a:solidFill>
                <a:latin typeface="+mn-lt"/>
                <a:ea typeface="+mn-ea"/>
                <a:cs typeface="+mn-cs"/>
                <a:sym typeface="Arial"/>
              </a:defRPr>
            </a:pPr>
            <a:r>
              <a:t>	Slit‐lamp or optical tomography examination for KF rings;</a:t>
            </a:r>
          </a:p>
          <a:p>
            <a:pPr marL="416052" indent="-288925" algn="l" defTabSz="416052">
              <a:lnSpc>
                <a:spcPct val="100000"/>
              </a:lnSpc>
              <a:buClr>
                <a:srgbClr val="333333"/>
              </a:buClr>
              <a:buSzPct val="100000"/>
              <a:buFont typeface="Arial"/>
              <a:defRPr sz="2165">
                <a:solidFill>
                  <a:srgbClr val="333333"/>
                </a:solidFill>
                <a:latin typeface="+mn-lt"/>
                <a:ea typeface="+mn-ea"/>
                <a:cs typeface="+mn-cs"/>
                <a:sym typeface="Arial"/>
              </a:defRPr>
            </a:pPr>
          </a:p>
          <a:p>
            <a:pPr marL="416052" indent="-288925" algn="l" defTabSz="416052">
              <a:lnSpc>
                <a:spcPct val="100000"/>
              </a:lnSpc>
              <a:buClr>
                <a:srgbClr val="333333"/>
              </a:buClr>
              <a:buSzPct val="100000"/>
              <a:buFont typeface="Arial"/>
              <a:defRPr sz="2165">
                <a:solidFill>
                  <a:srgbClr val="333333"/>
                </a:solidFill>
                <a:latin typeface="+mn-lt"/>
                <a:ea typeface="+mn-ea"/>
                <a:cs typeface="+mn-cs"/>
                <a:sym typeface="Arial"/>
              </a:defRPr>
            </a:pPr>
            <a:r>
              <a:t>	Molecular genetic investigation of </a:t>
            </a:r>
            <a:r>
              <a:rPr i="1"/>
              <a:t>ATP7B</a:t>
            </a:r>
            <a:r>
              <a:t> (depending on logistics)</a:t>
            </a:r>
          </a:p>
        </p:txBody>
      </p:sp>
      <p:sp>
        <p:nvSpPr>
          <p:cNvPr id="311" name="Basic Workup for Suspected Wilson Disease"/>
          <p:cNvSpPr txBox="1"/>
          <p:nvPr/>
        </p:nvSpPr>
        <p:spPr>
          <a:xfrm>
            <a:off x="1272307" y="204742"/>
            <a:ext cx="6599385" cy="454656"/>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2900"/>
            </a:lvl1pPr>
          </a:lstStyle>
          <a:p>
            <a:pPr/>
            <a:r>
              <a:t>Basic Workup for Suspected Wilson Disease</a:t>
            </a:r>
          </a:p>
        </p:txBody>
      </p:sp>
    </p:spTree>
  </p:cSld>
  <p:clrMapOvr>
    <a:masterClrMapping/>
  </p:clrMapOvr>
  <p:transition xmlns:p14="http://schemas.microsoft.com/office/powerpoint/2010/main" spd="med" advClick="1"/>
</p:sld>
</file>

<file path=ppt/slides/slide5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3" name="An extremely low serum ceruloplasmin level (&lt;5 mg/dl) more strongly suggests a diagnosis of WD than modestly subnormal levels.…"/>
          <p:cNvSpPr txBox="1"/>
          <p:nvPr>
            <p:ph type="ctrTitle"/>
          </p:nvPr>
        </p:nvSpPr>
        <p:spPr>
          <a:xfrm>
            <a:off x="443526" y="767233"/>
            <a:ext cx="7627131" cy="5148063"/>
          </a:xfrm>
          <a:prstGeom prst="rect">
            <a:avLst/>
          </a:prstGeom>
        </p:spPr>
        <p:txBody>
          <a:bodyPr/>
          <a:lstStyle/>
          <a:p>
            <a:pPr marL="283463" indent="-196850" algn="l" defTabSz="283463">
              <a:lnSpc>
                <a:spcPct val="100000"/>
              </a:lnSpc>
              <a:buClr>
                <a:srgbClr val="333333"/>
              </a:buClr>
              <a:buSzPct val="100000"/>
              <a:buFont typeface="Arial"/>
              <a:buChar char="•"/>
              <a:defRPr sz="1847">
                <a:solidFill>
                  <a:srgbClr val="333333"/>
                </a:solidFill>
                <a:latin typeface="+mn-lt"/>
                <a:ea typeface="+mn-ea"/>
                <a:cs typeface="+mn-cs"/>
                <a:sym typeface="Arial"/>
              </a:defRPr>
            </a:pPr>
          </a:p>
          <a:p>
            <a:pPr marL="283463" indent="-196850" algn="l" defTabSz="283463">
              <a:lnSpc>
                <a:spcPct val="100000"/>
              </a:lnSpc>
              <a:buClr>
                <a:srgbClr val="333333"/>
              </a:buClr>
              <a:buSzPct val="100000"/>
              <a:buFont typeface="Arial"/>
              <a:defRPr sz="1847">
                <a:solidFill>
                  <a:srgbClr val="333333"/>
                </a:solidFill>
                <a:latin typeface="+mn-lt"/>
                <a:ea typeface="+mn-ea"/>
                <a:cs typeface="+mn-cs"/>
                <a:sym typeface="Arial"/>
              </a:defRPr>
            </a:pPr>
            <a:r>
              <a:t>An extremely low serum ceruloplasmin level (&lt;5 mg/dl) more strongly suggests a diagnosis of WD than modestly subnormal levels. </a:t>
            </a:r>
          </a:p>
          <a:p>
            <a:pPr lvl="1" marL="370077" indent="-196850" defTabSz="283463">
              <a:lnSpc>
                <a:spcPct val="100000"/>
              </a:lnSpc>
              <a:buClr>
                <a:srgbClr val="333333"/>
              </a:buClr>
              <a:buSzPct val="100000"/>
              <a:buFont typeface="Arial"/>
              <a:defRPr sz="1847">
                <a:solidFill>
                  <a:srgbClr val="333333"/>
                </a:solidFill>
                <a:latin typeface="+mn-lt"/>
                <a:ea typeface="+mn-ea"/>
                <a:cs typeface="+mn-cs"/>
                <a:sym typeface="Arial"/>
              </a:defRPr>
            </a:pPr>
            <a:r>
              <a:t>Serum ceruloplasmin by itself is insufficient for making a diagnosis of WD. </a:t>
            </a:r>
          </a:p>
          <a:p>
            <a:pPr lvl="1" marL="370077" indent="-196850" defTabSz="283463">
              <a:lnSpc>
                <a:spcPct val="100000"/>
              </a:lnSpc>
              <a:buClr>
                <a:srgbClr val="333333"/>
              </a:buClr>
              <a:buSzPct val="100000"/>
              <a:buFont typeface="Arial"/>
              <a:defRPr sz="1847">
                <a:solidFill>
                  <a:srgbClr val="333333"/>
                </a:solidFill>
                <a:latin typeface="+mn-lt"/>
                <a:ea typeface="+mn-ea"/>
                <a:cs typeface="+mn-cs"/>
                <a:sym typeface="Arial"/>
              </a:defRPr>
            </a:pPr>
            <a:r>
              <a:t>Serum ceruloplasmin within the normal range does not exclude the diagnosis of WD.</a:t>
            </a:r>
          </a:p>
          <a:p>
            <a:pPr marL="283463" indent="-196850" algn="l" defTabSz="283463">
              <a:lnSpc>
                <a:spcPct val="100000"/>
              </a:lnSpc>
              <a:buClr>
                <a:srgbClr val="333333"/>
              </a:buClr>
              <a:buSzPct val="100000"/>
              <a:buFont typeface="Arial"/>
              <a:defRPr sz="1847">
                <a:solidFill>
                  <a:srgbClr val="333333"/>
                </a:solidFill>
                <a:latin typeface="+mn-lt"/>
                <a:ea typeface="+mn-ea"/>
                <a:cs typeface="+mn-cs"/>
                <a:sym typeface="Arial"/>
              </a:defRPr>
            </a:pPr>
          </a:p>
          <a:p>
            <a:pPr marL="283463" indent="-196850" algn="l" defTabSz="283463">
              <a:lnSpc>
                <a:spcPct val="100000"/>
              </a:lnSpc>
              <a:buClr>
                <a:srgbClr val="333333"/>
              </a:buClr>
              <a:buSzPct val="100000"/>
              <a:buFont typeface="Arial"/>
              <a:defRPr sz="1847">
                <a:solidFill>
                  <a:srgbClr val="333333"/>
                </a:solidFill>
                <a:latin typeface="+mn-lt"/>
                <a:ea typeface="+mn-ea"/>
                <a:cs typeface="+mn-cs"/>
                <a:sym typeface="Arial"/>
              </a:defRPr>
            </a:pPr>
            <a:r>
              <a:t>Basal 24‐h urinary excretion of copper in WD is typically &gt;100 μg/24 h (&gt;1.6 μmol/24 h) in symptomatic patients. Can be lower in asymptomatic patients</a:t>
            </a:r>
          </a:p>
          <a:p>
            <a:pPr marL="283463" indent="-196850" algn="l" defTabSz="283463">
              <a:lnSpc>
                <a:spcPct val="100000"/>
              </a:lnSpc>
              <a:buClr>
                <a:srgbClr val="333333"/>
              </a:buClr>
              <a:buSzPct val="100000"/>
              <a:buFont typeface="Arial"/>
              <a:defRPr sz="1847">
                <a:solidFill>
                  <a:srgbClr val="333333"/>
                </a:solidFill>
                <a:latin typeface="+mn-lt"/>
                <a:ea typeface="+mn-ea"/>
                <a:cs typeface="+mn-cs"/>
                <a:sym typeface="Arial"/>
              </a:defRPr>
            </a:pPr>
          </a:p>
          <a:p>
            <a:pPr marL="283463" indent="-196850" algn="l" defTabSz="283463">
              <a:lnSpc>
                <a:spcPct val="100000"/>
              </a:lnSpc>
              <a:buClr>
                <a:srgbClr val="333333"/>
              </a:buClr>
              <a:buSzPct val="100000"/>
              <a:buFont typeface="Arial"/>
              <a:defRPr sz="1847">
                <a:solidFill>
                  <a:srgbClr val="333333"/>
                </a:solidFill>
                <a:latin typeface="+mn-lt"/>
                <a:ea typeface="+mn-ea"/>
                <a:cs typeface="+mn-cs"/>
                <a:sym typeface="Arial"/>
              </a:defRPr>
            </a:pPr>
            <a:r>
              <a:t>Liver biopsy allows quantification of liver tissue copper. </a:t>
            </a:r>
          </a:p>
          <a:p>
            <a:pPr lvl="1" marL="370077" indent="-196850" defTabSz="283463">
              <a:lnSpc>
                <a:spcPct val="100000"/>
              </a:lnSpc>
              <a:buClr>
                <a:srgbClr val="333333"/>
              </a:buClr>
              <a:buSzPct val="100000"/>
              <a:buFont typeface="Arial"/>
              <a:defRPr sz="1847">
                <a:solidFill>
                  <a:srgbClr val="333333"/>
                </a:solidFill>
                <a:latin typeface="+mn-lt"/>
                <a:ea typeface="+mn-ea"/>
                <a:cs typeface="+mn-cs"/>
                <a:sym typeface="Arial"/>
              </a:defRPr>
            </a:pPr>
            <a:r>
              <a:t>Hepatic parenchymal copper content more than &gt;250 μg/g dry weight occurs in most patients; a lower content still above normal occurs less frequently but should prompt other confirmatory testing.</a:t>
            </a:r>
          </a:p>
          <a:p>
            <a:pPr lvl="1" marL="370077" indent="-196850" defTabSz="283463">
              <a:lnSpc>
                <a:spcPct val="100000"/>
              </a:lnSpc>
              <a:buClr>
                <a:srgbClr val="333333"/>
              </a:buClr>
              <a:buSzPct val="100000"/>
              <a:buFont typeface="Arial"/>
              <a:defRPr sz="1847">
                <a:solidFill>
                  <a:srgbClr val="333333"/>
                </a:solidFill>
                <a:latin typeface="+mn-lt"/>
                <a:ea typeface="+mn-ea"/>
                <a:cs typeface="+mn-cs"/>
                <a:sym typeface="Arial"/>
              </a:defRPr>
            </a:pPr>
            <a:r>
              <a:t>In untreated patients, normal hepatic copper content (&lt;50 μg/g dry weight) almost always excludes a diagnosis of WD.</a:t>
            </a:r>
          </a:p>
        </p:txBody>
      </p:sp>
      <p:sp>
        <p:nvSpPr>
          <p:cNvPr id="314" name="Basic Workup for Suspected Wilson Disease"/>
          <p:cNvSpPr txBox="1"/>
          <p:nvPr/>
        </p:nvSpPr>
        <p:spPr>
          <a:xfrm>
            <a:off x="1272307" y="204742"/>
            <a:ext cx="6599385" cy="454656"/>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2900"/>
            </a:lvl1pPr>
          </a:lstStyle>
          <a:p>
            <a:pPr/>
            <a:r>
              <a:t>Basic Workup for Suspected Wilson Disease</a:t>
            </a:r>
          </a:p>
        </p:txBody>
      </p:sp>
    </p:spTree>
  </p:cSld>
  <p:clrMapOvr>
    <a:masterClrMapping/>
  </p:clrMapOvr>
  <p:transition xmlns:p14="http://schemas.microsoft.com/office/powerpoint/2010/main" spd="med" advClick="1"/>
</p:sld>
</file>

<file path=ppt/slides/slide5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16" name="pasted-movie.png" descr="pasted-movie.png"/>
          <p:cNvPicPr>
            <a:picLocks noChangeAspect="1"/>
          </p:cNvPicPr>
          <p:nvPr/>
        </p:nvPicPr>
        <p:blipFill>
          <a:blip r:embed="rId2">
            <a:extLst/>
          </a:blip>
          <a:stretch>
            <a:fillRect/>
          </a:stretch>
        </p:blipFill>
        <p:spPr>
          <a:xfrm>
            <a:off x="-1" y="315241"/>
            <a:ext cx="9144001" cy="6225359"/>
          </a:xfrm>
          <a:prstGeom prst="rect">
            <a:avLst/>
          </a:prstGeom>
          <a:ln w="12700">
            <a:miter lim="400000"/>
          </a:ln>
        </p:spPr>
      </p:pic>
      <p:sp>
        <p:nvSpPr>
          <p:cNvPr id="317" name="Roberts EA et al. Diagnosis and treatment of Wilson disease: an update. Hepatology 2008; 47: 2089– 2111"/>
          <p:cNvSpPr txBox="1"/>
          <p:nvPr/>
        </p:nvSpPr>
        <p:spPr>
          <a:xfrm>
            <a:off x="0" y="6467761"/>
            <a:ext cx="9144001" cy="3073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1400" u="sng">
                <a:solidFill>
                  <a:srgbClr val="1A8478"/>
                </a:solidFill>
                <a:latin typeface="+mj-lt"/>
                <a:ea typeface="+mj-ea"/>
                <a:cs typeface="+mj-cs"/>
                <a:sym typeface="Helvetica"/>
              </a:defRPr>
            </a:pPr>
            <a:r>
              <a:rPr>
                <a:hlinkClick r:id="rId3" invalidUrl="" action="" tgtFrame="" tooltip="" history="1" highlightClick="0" endSnd="0"/>
              </a:rPr>
              <a:t>Roberts EA et al. Diagnosis and treatment of Wilson disease: an update. </a:t>
            </a:r>
            <a:r>
              <a:rPr i="1">
                <a:hlinkClick r:id="rId3" invalidUrl="" action="" tgtFrame="" tooltip="" history="1" highlightClick="0" endSnd="0"/>
              </a:rPr>
              <a:t>Hepatology</a:t>
            </a:r>
            <a:r>
              <a:rPr>
                <a:hlinkClick r:id="rId3" invalidUrl="" action="" tgtFrame="" tooltip="" history="1" highlightClick="0" endSnd="0"/>
              </a:rPr>
              <a:t> 2008; </a:t>
            </a:r>
            <a:r>
              <a:rPr b="1">
                <a:hlinkClick r:id="rId3" invalidUrl="" action="" tgtFrame="" tooltip="" history="1" highlightClick="0" endSnd="0"/>
              </a:rPr>
              <a:t>47</a:t>
            </a:r>
            <a:r>
              <a:rPr>
                <a:hlinkClick r:id="rId3" invalidUrl="" action="" tgtFrame="" tooltip="" history="1" highlightClick="0" endSnd="0"/>
              </a:rPr>
              <a:t>: 2089– 2111</a:t>
            </a:r>
          </a:p>
        </p:txBody>
      </p:sp>
    </p:spTree>
  </p:cSld>
  <p:clrMapOvr>
    <a:masterClrMapping/>
  </p:clrMapOvr>
  <p:transition xmlns:p14="http://schemas.microsoft.com/office/powerpoint/2010/main" spd="med" advClick="1"/>
</p:sld>
</file>

<file path=ppt/slides/slide5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9" name="Rectangle 2"/>
          <p:cNvSpPr txBox="1"/>
          <p:nvPr>
            <p:ph type="title"/>
          </p:nvPr>
        </p:nvSpPr>
        <p:spPr>
          <a:prstGeom prst="rect">
            <a:avLst/>
          </a:prstGeom>
          <a:solidFill>
            <a:srgbClr val="FFFF00"/>
          </a:solidFill>
        </p:spPr>
        <p:txBody>
          <a:bodyPr/>
          <a:lstStyle/>
          <a:p>
            <a:pPr/>
            <a:r>
              <a:t>Wilson Disease</a:t>
            </a:r>
          </a:p>
        </p:txBody>
      </p:sp>
      <p:sp>
        <p:nvSpPr>
          <p:cNvPr id="320" name="Rectangle 3"/>
          <p:cNvSpPr txBox="1"/>
          <p:nvPr>
            <p:ph type="body" idx="1"/>
          </p:nvPr>
        </p:nvSpPr>
        <p:spPr>
          <a:prstGeom prst="rect">
            <a:avLst/>
          </a:prstGeom>
        </p:spPr>
        <p:txBody>
          <a:bodyPr/>
          <a:lstStyle/>
          <a:p>
            <a:pPr/>
            <a:r>
              <a:t>Kayser-Fleischer rings are pathognomonic</a:t>
            </a:r>
          </a:p>
          <a:p>
            <a:pPr/>
            <a:r>
              <a:t>Hemolysis is common</a:t>
            </a:r>
          </a:p>
          <a:p>
            <a:pPr/>
            <a:r>
              <a:t>Ceruloplasmin is low</a:t>
            </a:r>
          </a:p>
          <a:p>
            <a:pPr/>
            <a:r>
              <a:t>24 hour Urinary copper level is high</a:t>
            </a:r>
          </a:p>
          <a:p>
            <a:pPr/>
            <a:r>
              <a:t>Liver biopsy can confirm the diagnosis with high copper levels. </a:t>
            </a:r>
          </a:p>
        </p:txBody>
      </p:sp>
    </p:spTree>
  </p:cSld>
  <p:clrMapOvr>
    <a:masterClrMapping/>
  </p:clrMapOvr>
  <p:transition xmlns:p14="http://schemas.microsoft.com/office/powerpoint/2010/main" spd="med" advClick="1"/>
</p:sld>
</file>

<file path=ppt/slides/slide5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2" name="Rectangle 2"/>
          <p:cNvSpPr txBox="1"/>
          <p:nvPr>
            <p:ph type="title"/>
          </p:nvPr>
        </p:nvSpPr>
        <p:spPr>
          <a:prstGeom prst="rect">
            <a:avLst/>
          </a:prstGeom>
          <a:solidFill>
            <a:srgbClr val="FFFF00"/>
          </a:solidFill>
        </p:spPr>
        <p:txBody>
          <a:bodyPr/>
          <a:lstStyle/>
          <a:p>
            <a:pPr/>
            <a:r>
              <a:t>Wilson Disease</a:t>
            </a:r>
          </a:p>
        </p:txBody>
      </p:sp>
      <p:sp>
        <p:nvSpPr>
          <p:cNvPr id="323" name="Rectangle 3"/>
          <p:cNvSpPr txBox="1"/>
          <p:nvPr>
            <p:ph type="body" idx="1"/>
          </p:nvPr>
        </p:nvSpPr>
        <p:spPr>
          <a:prstGeom prst="rect">
            <a:avLst/>
          </a:prstGeom>
        </p:spPr>
        <p:txBody>
          <a:bodyPr/>
          <a:lstStyle/>
          <a:p>
            <a:pPr/>
            <a:r>
              <a:t>Treatment</a:t>
            </a:r>
          </a:p>
          <a:p>
            <a:pPr lvl="1" marL="685800" indent="-228600">
              <a:spcBef>
                <a:spcPts val="500"/>
              </a:spcBef>
              <a:defRPr sz="2400"/>
            </a:pPr>
            <a:r>
              <a:t>Chelation with penicillamine or trientine or zinc salts</a:t>
            </a:r>
          </a:p>
          <a:p>
            <a:pPr lvl="1" marL="685800" indent="-228600">
              <a:spcBef>
                <a:spcPts val="500"/>
              </a:spcBef>
              <a:defRPr sz="2400"/>
            </a:pPr>
            <a:r>
              <a:t>Liver transplant is curative</a:t>
            </a:r>
          </a:p>
        </p:txBody>
      </p:sp>
    </p:spTree>
  </p:cSld>
  <p:clrMapOvr>
    <a:masterClrMapping/>
  </p:clrMapOvr>
  <p:transition xmlns:p14="http://schemas.microsoft.com/office/powerpoint/2010/main" spd="med" advClick="1"/>
</p:sld>
</file>

<file path=ppt/slides/slide5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5" name="Questions on Wilson Disease?"/>
          <p:cNvSpPr txBox="1"/>
          <p:nvPr>
            <p:ph type="ctrTitle"/>
          </p:nvPr>
        </p:nvSpPr>
        <p:spPr>
          <a:prstGeom prst="rect">
            <a:avLst/>
          </a:prstGeom>
        </p:spPr>
        <p:txBody>
          <a:bodyPr/>
          <a:lstStyle/>
          <a:p>
            <a:pPr/>
            <a:r>
              <a:t>Questions on Wilson Disease?</a:t>
            </a:r>
          </a:p>
        </p:txBody>
      </p:sp>
      <p:sp>
        <p:nvSpPr>
          <p:cNvPr id="326" name="Double-click to edit"/>
          <p:cNvSpPr txBox="1"/>
          <p:nvPr>
            <p:ph type="subTitle" sz="quarter" idx="1"/>
          </p:nvPr>
        </p:nvSpPr>
        <p:spPr>
          <a:prstGeom prst="rect">
            <a:avLst/>
          </a:prstGeom>
        </p:spPr>
        <p:txBody>
          <a:bodyPr/>
          <a:lstStyle/>
          <a:p>
            <a:pPr/>
          </a:p>
        </p:txBody>
      </p:sp>
    </p:spTree>
  </p:cSld>
  <p:clrMapOvr>
    <a:masterClrMapping/>
  </p:clrMapOvr>
  <p:transition xmlns:p14="http://schemas.microsoft.com/office/powerpoint/2010/main" spd="med" advClick="1"/>
</p:sld>
</file>

<file path=ppt/slides/slide5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8" name="Rectangle 2"/>
          <p:cNvSpPr txBox="1"/>
          <p:nvPr>
            <p:ph type="title"/>
          </p:nvPr>
        </p:nvSpPr>
        <p:spPr>
          <a:prstGeom prst="rect">
            <a:avLst/>
          </a:prstGeom>
          <a:gradFill>
            <a:gsLst>
              <a:gs pos="0">
                <a:srgbClr val="70A6DB"/>
              </a:gs>
              <a:gs pos="50000">
                <a:srgbClr val="559BDB"/>
              </a:gs>
              <a:gs pos="100000">
                <a:srgbClr val="448AC9"/>
              </a:gs>
            </a:gsLst>
            <a:lin ang="5400000"/>
          </a:gradFill>
          <a:ln w="6350">
            <a:solidFill>
              <a:schemeClr val="accent5"/>
            </a:solidFill>
            <a:miter lim="800000"/>
          </a:ln>
        </p:spPr>
        <p:txBody>
          <a:bodyPr/>
          <a:lstStyle>
            <a:lvl1pPr algn="ctr" defTabSz="457200">
              <a:lnSpc>
                <a:spcPct val="100000"/>
              </a:lnSpc>
              <a:defRPr sz="3400">
                <a:solidFill>
                  <a:srgbClr val="FFFFFF"/>
                </a:solidFill>
                <a:latin typeface="Calibri"/>
                <a:ea typeface="Calibri"/>
                <a:cs typeface="Calibri"/>
                <a:sym typeface="Calibri"/>
              </a:defRPr>
            </a:lvl1pPr>
          </a:lstStyle>
          <a:p>
            <a:pPr/>
            <a:r>
              <a:t>Gilbert Syndrome</a:t>
            </a:r>
          </a:p>
        </p:txBody>
      </p:sp>
      <p:sp>
        <p:nvSpPr>
          <p:cNvPr id="329" name="Rectangle 3"/>
          <p:cNvSpPr txBox="1"/>
          <p:nvPr>
            <p:ph type="body" idx="1"/>
          </p:nvPr>
        </p:nvSpPr>
        <p:spPr>
          <a:prstGeom prst="rect">
            <a:avLst/>
          </a:prstGeom>
        </p:spPr>
        <p:txBody>
          <a:bodyPr/>
          <a:lstStyle/>
          <a:p>
            <a:pPr marL="176021" indent="-176021" defTabSz="704087">
              <a:lnSpc>
                <a:spcPct val="81000"/>
              </a:lnSpc>
              <a:spcBef>
                <a:spcPts val="700"/>
              </a:spcBef>
              <a:defRPr sz="2156"/>
            </a:pPr>
            <a:r>
              <a:t>Common, asymptomatic condition</a:t>
            </a:r>
          </a:p>
          <a:p>
            <a:pPr marL="176021" indent="-176021" defTabSz="704087">
              <a:lnSpc>
                <a:spcPct val="81000"/>
              </a:lnSpc>
              <a:spcBef>
                <a:spcPts val="700"/>
              </a:spcBef>
              <a:defRPr sz="2156"/>
            </a:pPr>
            <a:r>
              <a:t>Benign elevation in total bilirubin - all due to an elevation in indirect/unconjugated bilirubin </a:t>
            </a:r>
          </a:p>
          <a:p>
            <a:pPr marL="176021" indent="-176021" defTabSz="704087">
              <a:lnSpc>
                <a:spcPct val="81000"/>
              </a:lnSpc>
              <a:spcBef>
                <a:spcPts val="700"/>
              </a:spcBef>
              <a:defRPr sz="2156"/>
            </a:pPr>
            <a:r>
              <a:t>Direct bilirubin is </a:t>
            </a:r>
            <a:r>
              <a:rPr b="1"/>
              <a:t>normal</a:t>
            </a:r>
          </a:p>
          <a:p>
            <a:pPr marL="176021" indent="-176021" defTabSz="704087">
              <a:lnSpc>
                <a:spcPct val="81000"/>
              </a:lnSpc>
              <a:spcBef>
                <a:spcPts val="700"/>
              </a:spcBef>
              <a:defRPr sz="2156"/>
            </a:pPr>
            <a:r>
              <a:t>Pathophysiology is due to reduced bilirubin UDP glucoronosyl transferase activity</a:t>
            </a:r>
          </a:p>
          <a:p>
            <a:pPr marL="176021" indent="-176021" defTabSz="704087">
              <a:lnSpc>
                <a:spcPct val="81000"/>
              </a:lnSpc>
              <a:spcBef>
                <a:spcPts val="700"/>
              </a:spcBef>
              <a:defRPr sz="2156"/>
            </a:pPr>
            <a:r>
              <a:t>Often found incidentally when getting a fasting comprehensive metabolic panel with elevated Total Bilirubin, diagnosis is essentially confirmed by verifying it is indirect only and that patient was fasting </a:t>
            </a:r>
          </a:p>
          <a:p>
            <a:pPr marL="176021" indent="-176021" defTabSz="704087">
              <a:lnSpc>
                <a:spcPct val="81000"/>
              </a:lnSpc>
              <a:spcBef>
                <a:spcPts val="700"/>
              </a:spcBef>
              <a:defRPr i="1" sz="2156"/>
            </a:pPr>
            <a:r>
              <a:t>Patients can become visibly jaundiced due to physiologic stress which could including fasting but also illness, sleep deprivation, emotional stress, </a:t>
            </a:r>
            <a:r>
              <a:rPr i="0"/>
              <a:t>this is expected to resolve when the inciting stressor is eliminated</a:t>
            </a:r>
          </a:p>
        </p:txBody>
      </p:sp>
    </p:spTree>
  </p:cSld>
  <p:clrMapOvr>
    <a:masterClrMapping/>
  </p:clrMapOvr>
  <p:transition xmlns:p14="http://schemas.microsoft.com/office/powerpoint/2010/main" spd="med" advClick="1"/>
</p:sld>
</file>

<file path=ppt/slides/slide5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chemeClr val="accent1">
                <a:hueOff val="276588"/>
                <a:satOff val="-4887"/>
                <a:lumOff val="24576"/>
              </a:schemeClr>
            </a:gs>
            <a:gs pos="100000">
              <a:schemeClr val="accent1">
                <a:hueOff val="258141"/>
                <a:satOff val="-1314"/>
                <a:lumOff val="16637"/>
              </a:schemeClr>
            </a:gs>
          </a:gsLst>
          <a:lin ang="5400000" scaled="0"/>
        </a:gradFill>
      </p:bgPr>
    </p:bg>
    <p:spTree>
      <p:nvGrpSpPr>
        <p:cNvPr id="1" name=""/>
        <p:cNvGrpSpPr/>
        <p:nvPr/>
      </p:nvGrpSpPr>
      <p:grpSpPr>
        <a:xfrm>
          <a:off x="0" y="0"/>
          <a:ext cx="0" cy="0"/>
          <a:chOff x="0" y="0"/>
          <a:chExt cx="0" cy="0"/>
        </a:xfrm>
      </p:grpSpPr>
      <p:sp>
        <p:nvSpPr>
          <p:cNvPr id="331" name="Rectangle 2"/>
          <p:cNvSpPr txBox="1"/>
          <p:nvPr>
            <p:ph type="title"/>
          </p:nvPr>
        </p:nvSpPr>
        <p:spPr>
          <a:prstGeom prst="rect">
            <a:avLst/>
          </a:prstGeom>
        </p:spPr>
        <p:txBody>
          <a:bodyPr/>
          <a:lstStyle/>
          <a:p>
            <a:pPr/>
            <a:r>
              <a:t>Learning Objectives</a:t>
            </a:r>
          </a:p>
        </p:txBody>
      </p:sp>
      <p:sp>
        <p:nvSpPr>
          <p:cNvPr id="332" name="Rectangle 3"/>
          <p:cNvSpPr txBox="1"/>
          <p:nvPr>
            <p:ph type="body" idx="1"/>
          </p:nvPr>
        </p:nvSpPr>
        <p:spPr>
          <a:prstGeom prst="rect">
            <a:avLst/>
          </a:prstGeom>
        </p:spPr>
        <p:txBody>
          <a:bodyPr/>
          <a:lstStyle/>
          <a:p>
            <a:pPr marL="514350" indent="-514350">
              <a:lnSpc>
                <a:spcPct val="72000"/>
              </a:lnSpc>
              <a:buFontTx/>
              <a:buAutoNum type="arabicPeriod" startAt="1"/>
              <a:defRPr sz="2300"/>
            </a:pPr>
            <a:r>
              <a:t>Discuss clinical and biochemical presentation of Major Immune-Mediated Liver Disorders: Autoimmune Hepatitis and Primary Biliary Cirrhosis</a:t>
            </a:r>
          </a:p>
          <a:p>
            <a:pPr marL="514350" indent="-514350">
              <a:lnSpc>
                <a:spcPct val="72000"/>
              </a:lnSpc>
              <a:buFontTx/>
              <a:buAutoNum type="arabicPeriod" startAt="1"/>
              <a:defRPr sz="2300"/>
            </a:pPr>
            <a:r>
              <a:t>Discuss clinical features associated with infiltrative liver disorders (diseases of accumulation): Wilson disease and hemochromatosis</a:t>
            </a:r>
          </a:p>
          <a:p>
            <a:pPr marL="514350" indent="-514350">
              <a:lnSpc>
                <a:spcPct val="72000"/>
              </a:lnSpc>
              <a:buFontTx/>
              <a:buAutoNum type="arabicPeriod" startAt="1"/>
              <a:defRPr sz="2300"/>
            </a:pPr>
            <a:r>
              <a:t>Discuss benign Gilbert disease</a:t>
            </a:r>
          </a:p>
        </p:txBody>
      </p:sp>
    </p:spTree>
  </p:cSld>
  <p:clrMapOvr>
    <a:masterClrMapping/>
  </p:clrMapOvr>
  <p:transition xmlns:p14="http://schemas.microsoft.com/office/powerpoint/2010/main" spd="med" advClick="1"/>
</p:sld>
</file>

<file path=ppt/slides/slide5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4" name="Thank You!"/>
          <p:cNvSpPr txBox="1"/>
          <p:nvPr>
            <p:ph type="ctrTitle"/>
          </p:nvPr>
        </p:nvSpPr>
        <p:spPr>
          <a:prstGeom prst="rect">
            <a:avLst/>
          </a:prstGeom>
        </p:spPr>
        <p:txBody>
          <a:bodyPr/>
          <a:lstStyle/>
          <a:p>
            <a:pPr/>
            <a:r>
              <a:t>Thank You!</a:t>
            </a:r>
          </a:p>
        </p:txBody>
      </p:sp>
      <p:sp>
        <p:nvSpPr>
          <p:cNvPr id="335" name="Double-click to edit"/>
          <p:cNvSpPr txBox="1"/>
          <p:nvPr>
            <p:ph type="subTitle" sz="quarter" idx="1"/>
          </p:nvPr>
        </p:nvSpPr>
        <p:spPr>
          <a:prstGeom prst="rect">
            <a:avLst/>
          </a:prstGeom>
        </p:spPr>
        <p:txBody>
          <a:bodyPr/>
          <a:lstStyle/>
          <a:p>
            <a:pP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9" name="Rectangle 2"/>
          <p:cNvSpPr txBox="1"/>
          <p:nvPr>
            <p:ph type="title"/>
          </p:nvPr>
        </p:nvSpPr>
        <p:spPr>
          <a:prstGeom prst="rect">
            <a:avLst/>
          </a:prstGeom>
          <a:solidFill>
            <a:srgbClr val="FFFF00"/>
          </a:solidFill>
        </p:spPr>
        <p:txBody>
          <a:bodyPr/>
          <a:lstStyle>
            <a:lvl1pPr>
              <a:defRPr sz="4000"/>
            </a:lvl1pPr>
          </a:lstStyle>
          <a:p>
            <a:pPr/>
            <a:r>
              <a:t>Autoimmune Hepatitis: Definition</a:t>
            </a:r>
          </a:p>
        </p:txBody>
      </p:sp>
      <p:sp>
        <p:nvSpPr>
          <p:cNvPr id="130" name="Rectangle 3"/>
          <p:cNvSpPr txBox="1"/>
          <p:nvPr>
            <p:ph type="body" idx="1"/>
          </p:nvPr>
        </p:nvSpPr>
        <p:spPr>
          <a:prstGeom prst="rect">
            <a:avLst/>
          </a:prstGeom>
        </p:spPr>
        <p:txBody>
          <a:bodyPr/>
          <a:lstStyle/>
          <a:p>
            <a:pPr marL="230605" indent="-230605" defTabSz="457200">
              <a:lnSpc>
                <a:spcPct val="100000"/>
              </a:lnSpc>
              <a:spcBef>
                <a:spcPts val="1200"/>
              </a:spcBef>
              <a:buFontTx/>
              <a:defRPr sz="2300">
                <a:latin typeface="Times Roman"/>
                <a:ea typeface="Times Roman"/>
                <a:cs typeface="Times Roman"/>
                <a:sym typeface="Times Roman"/>
              </a:defRPr>
            </a:pPr>
            <a:r>
              <a:t>Autoimmune hepatitis is a chronic inflammatory liver disease caused by loss of immune tolerance to hepatocytes, leading to progressive hepatocellular injury.</a:t>
            </a:r>
          </a:p>
          <a:p>
            <a:pPr marL="230605" indent="-230605" defTabSz="457200">
              <a:lnSpc>
                <a:spcPct val="100000"/>
              </a:lnSpc>
              <a:spcBef>
                <a:spcPts val="1200"/>
              </a:spcBef>
              <a:buFontTx/>
              <a:defRPr sz="2300">
                <a:latin typeface="Times Roman"/>
                <a:ea typeface="Times Roman"/>
                <a:cs typeface="Times Roman"/>
                <a:sym typeface="Times Roman"/>
              </a:defRPr>
            </a:pPr>
            <a:r>
              <a:t>It is characterized by elevated transaminases, increased serum IgG levels, and the presence of characteristic autoantibodies (most commonly anti–smooth muscle or antinuclear antibodies).</a:t>
            </a:r>
          </a:p>
          <a:p>
            <a:pPr marL="230605" indent="-230605" defTabSz="457200">
              <a:lnSpc>
                <a:spcPct val="100000"/>
              </a:lnSpc>
              <a:spcBef>
                <a:spcPts val="1200"/>
              </a:spcBef>
              <a:buFontTx/>
              <a:defRPr sz="2300">
                <a:latin typeface="Times Roman"/>
                <a:ea typeface="Times Roman"/>
                <a:cs typeface="Times Roman"/>
                <a:sym typeface="Times Roman"/>
              </a:defRPr>
            </a:pPr>
            <a:r>
              <a:t>Untreated disease can progress to fibrosis and cirrhosis, but most patients respond well to immunosuppressive therapy such as corticosteroids with or without azathioprine.</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2" name="Rectangle 2"/>
          <p:cNvSpPr txBox="1"/>
          <p:nvPr>
            <p:ph type="title"/>
          </p:nvPr>
        </p:nvSpPr>
        <p:spPr>
          <a:prstGeom prst="rect">
            <a:avLst/>
          </a:prstGeom>
          <a:solidFill>
            <a:srgbClr val="FFFF00"/>
          </a:solidFill>
        </p:spPr>
        <p:txBody>
          <a:bodyPr/>
          <a:lstStyle>
            <a:lvl1pPr>
              <a:defRPr sz="4000"/>
            </a:lvl1pPr>
          </a:lstStyle>
          <a:p>
            <a:pPr/>
            <a:r>
              <a:t>Autoimmune Hepatitis: Epidemiology</a:t>
            </a:r>
          </a:p>
        </p:txBody>
      </p:sp>
      <p:sp>
        <p:nvSpPr>
          <p:cNvPr id="133" name="Rectangle 3"/>
          <p:cNvSpPr txBox="1"/>
          <p:nvPr>
            <p:ph type="body" idx="1"/>
          </p:nvPr>
        </p:nvSpPr>
        <p:spPr>
          <a:prstGeom prst="rect">
            <a:avLst/>
          </a:prstGeom>
        </p:spPr>
        <p:txBody>
          <a:bodyPr/>
          <a:lstStyle/>
          <a:p>
            <a:pPr marL="270710" indent="-270710" defTabSz="457200">
              <a:lnSpc>
                <a:spcPct val="100000"/>
              </a:lnSpc>
              <a:spcBef>
                <a:spcPts val="1200"/>
              </a:spcBef>
              <a:buFontTx/>
              <a:defRPr sz="2700">
                <a:latin typeface="Times Roman"/>
                <a:ea typeface="Times Roman"/>
                <a:cs typeface="Times Roman"/>
                <a:sym typeface="Times Roman"/>
              </a:defRPr>
            </a:pPr>
            <a:r>
              <a:t>Autoimmune hepatitis affects individuals of all ages but most commonly presents in women, with a female-to-male ratio of approximately 3–4:1.</a:t>
            </a:r>
          </a:p>
          <a:p>
            <a:pPr marL="270710" indent="-270710" defTabSz="457200">
              <a:lnSpc>
                <a:spcPct val="100000"/>
              </a:lnSpc>
              <a:spcBef>
                <a:spcPts val="1200"/>
              </a:spcBef>
              <a:buFontTx/>
              <a:defRPr sz="2700">
                <a:latin typeface="Times Roman"/>
                <a:ea typeface="Times Roman"/>
                <a:cs typeface="Times Roman"/>
                <a:sym typeface="Times Roman"/>
              </a:defRPr>
            </a:pPr>
            <a:r>
              <a:t>It has a bimodal age distribution, with peaks in adolescence/young adulthood and again in middle age.</a:t>
            </a:r>
          </a:p>
          <a:p>
            <a:pPr marL="270710" indent="-270710" defTabSz="457200">
              <a:lnSpc>
                <a:spcPct val="100000"/>
              </a:lnSpc>
              <a:spcBef>
                <a:spcPts val="1200"/>
              </a:spcBef>
              <a:buFontTx/>
              <a:defRPr sz="2700">
                <a:latin typeface="Times Roman"/>
                <a:ea typeface="Times Roman"/>
                <a:cs typeface="Times Roman"/>
                <a:sym typeface="Times Roman"/>
              </a:defRPr>
            </a:pPr>
            <a:r>
              <a:t>The disease occurs with an estimated prevalence of 10–25 cases per 100,000 population</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5" name="Rectangle 2"/>
          <p:cNvSpPr txBox="1"/>
          <p:nvPr>
            <p:ph type="title"/>
          </p:nvPr>
        </p:nvSpPr>
        <p:spPr>
          <a:prstGeom prst="rect">
            <a:avLst/>
          </a:prstGeom>
          <a:solidFill>
            <a:srgbClr val="FFFF00"/>
          </a:solidFill>
        </p:spPr>
        <p:txBody>
          <a:bodyPr/>
          <a:lstStyle>
            <a:lvl1pPr>
              <a:defRPr sz="3400"/>
            </a:lvl1pPr>
          </a:lstStyle>
          <a:p>
            <a:pPr/>
            <a:r>
              <a:t>Autoimmune Hepatitis: Clinical Presentation</a:t>
            </a:r>
          </a:p>
        </p:txBody>
      </p:sp>
      <p:sp>
        <p:nvSpPr>
          <p:cNvPr id="136" name="Rectangle 3"/>
          <p:cNvSpPr txBox="1"/>
          <p:nvPr>
            <p:ph type="body" idx="1"/>
          </p:nvPr>
        </p:nvSpPr>
        <p:spPr>
          <a:prstGeom prst="rect">
            <a:avLst/>
          </a:prstGeom>
        </p:spPr>
        <p:txBody>
          <a:bodyPr/>
          <a:lstStyle/>
          <a:p>
            <a:pPr marL="188595" indent="-188595" defTabSz="452627">
              <a:lnSpc>
                <a:spcPct val="100000"/>
              </a:lnSpc>
              <a:spcBef>
                <a:spcPts val="1100"/>
              </a:spcBef>
              <a:buFontTx/>
              <a:defRPr sz="1881">
                <a:latin typeface="Times Roman"/>
                <a:ea typeface="Times Roman"/>
                <a:cs typeface="Times Roman"/>
                <a:sym typeface="Times Roman"/>
              </a:defRPr>
            </a:pPr>
            <a:r>
              <a:rPr b="1"/>
              <a:t>Spectrum of Severity:</a:t>
            </a:r>
            <a:r>
              <a:t> Presentation varies from an </a:t>
            </a:r>
            <a:r>
              <a:rPr b="1"/>
              <a:t>insidious onset</a:t>
            </a:r>
            <a:r>
              <a:t> of fatigue, malaise, and jaundice to </a:t>
            </a:r>
            <a:r>
              <a:rPr b="1"/>
              <a:t>acute liver failure</a:t>
            </a:r>
            <a:r>
              <a:t>. Approximately 25–30% of patients already have </a:t>
            </a:r>
            <a:r>
              <a:rPr b="1"/>
              <a:t>established cirrhosis</a:t>
            </a:r>
            <a:r>
              <a:t> at diagnosis, which may manifest as portal hypertension (ascites or splenomegaly) despite a lack of prior symptoms.</a:t>
            </a:r>
          </a:p>
          <a:p>
            <a:pPr marL="188595" indent="-188595" defTabSz="452627">
              <a:lnSpc>
                <a:spcPct val="100000"/>
              </a:lnSpc>
              <a:spcBef>
                <a:spcPts val="1100"/>
              </a:spcBef>
              <a:buFontTx/>
              <a:defRPr sz="1881">
                <a:latin typeface="Times Roman"/>
                <a:ea typeface="Times Roman"/>
                <a:cs typeface="Times Roman"/>
                <a:sym typeface="Times Roman"/>
              </a:defRPr>
            </a:pPr>
            <a:r>
              <a:rPr b="1"/>
              <a:t>Classic Physical Findings:</a:t>
            </a:r>
            <a:r>
              <a:t> Patients often exhibit </a:t>
            </a:r>
            <a:r>
              <a:rPr b="1"/>
              <a:t>jaundice</a:t>
            </a:r>
            <a:r>
              <a:t> and tender hepatomegaly during flares. In younger female patients, </a:t>
            </a:r>
            <a:r>
              <a:rPr b="1"/>
              <a:t>amenorrhea</a:t>
            </a:r>
            <a:r>
              <a:t> is a frequent systemic hallmark, alongside cutaneous signs of chronic liver disease like </a:t>
            </a:r>
            <a:r>
              <a:rPr b="1"/>
              <a:t>spider angiomata</a:t>
            </a:r>
            <a:r>
              <a:t> and palmar erythema.</a:t>
            </a:r>
          </a:p>
          <a:p>
            <a:pPr marL="188595" indent="-188595" defTabSz="452627">
              <a:lnSpc>
                <a:spcPct val="100000"/>
              </a:lnSpc>
              <a:spcBef>
                <a:spcPts val="1100"/>
              </a:spcBef>
              <a:buFontTx/>
              <a:defRPr sz="1881">
                <a:latin typeface="Times Roman"/>
                <a:ea typeface="Times Roman"/>
                <a:cs typeface="Times Roman"/>
                <a:sym typeface="Times Roman"/>
              </a:defRPr>
            </a:pPr>
            <a:r>
              <a:rPr b="1"/>
              <a:t>Extrahepatic Manifestations:</a:t>
            </a:r>
            <a:r>
              <a:t> Clinical suspicion should increase if the patient has concurrent autoimmune disorders. This includes "sicca symptoms" (dry eyes/mouth), polyarthritis of the small joints, or cutaneous findings like </a:t>
            </a:r>
            <a:r>
              <a:rPr b="1"/>
              <a:t>acne and hirsutism</a:t>
            </a:r>
            <a:r>
              <a:t>, which can occur even prior to starting corticosteroid therapy.</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8" name="Rectangle 2"/>
          <p:cNvSpPr txBox="1"/>
          <p:nvPr>
            <p:ph type="title"/>
          </p:nvPr>
        </p:nvSpPr>
        <p:spPr>
          <a:prstGeom prst="rect">
            <a:avLst/>
          </a:prstGeom>
          <a:solidFill>
            <a:srgbClr val="FFFF00"/>
          </a:solidFill>
        </p:spPr>
        <p:txBody>
          <a:bodyPr/>
          <a:lstStyle>
            <a:lvl1pPr>
              <a:defRPr sz="4000"/>
            </a:lvl1pPr>
          </a:lstStyle>
          <a:p>
            <a:pPr/>
            <a:r>
              <a:t>Autoimmune Hepatitis: Diagnosis</a:t>
            </a:r>
          </a:p>
        </p:txBody>
      </p:sp>
      <p:sp>
        <p:nvSpPr>
          <p:cNvPr id="139" name="Rectangle 3"/>
          <p:cNvSpPr txBox="1"/>
          <p:nvPr>
            <p:ph type="body" idx="1"/>
          </p:nvPr>
        </p:nvSpPr>
        <p:spPr>
          <a:prstGeom prst="rect">
            <a:avLst/>
          </a:prstGeom>
        </p:spPr>
        <p:txBody>
          <a:bodyPr/>
          <a:lstStyle/>
          <a:p>
            <a:pPr marL="190500" indent="-190500" defTabSz="457200">
              <a:lnSpc>
                <a:spcPct val="100000"/>
              </a:lnSpc>
              <a:spcBef>
                <a:spcPts val="1200"/>
              </a:spcBef>
              <a:buFontTx/>
              <a:defRPr sz="1900">
                <a:latin typeface="Times Roman"/>
                <a:ea typeface="Times Roman"/>
                <a:cs typeface="Times Roman"/>
                <a:sym typeface="Times Roman"/>
              </a:defRPr>
            </a:pPr>
            <a:r>
              <a:rPr b="1"/>
              <a:t>Hepatocellular Injury Pattern:</a:t>
            </a:r>
            <a:r>
              <a:t> Laboratory tests reveal a sharp rise in </a:t>
            </a:r>
            <a:r>
              <a:rPr b="1"/>
              <a:t>Aminotransferases (AST and ALT)</a:t>
            </a:r>
            <a:r>
              <a:t>, often exceeding 10x the upper limit of normal, with a characteristic elevation in </a:t>
            </a:r>
            <a:r>
              <a:rPr b="1"/>
              <a:t>Total IgG (Hypergammaglobulinemia)</a:t>
            </a:r>
            <a:r>
              <a:t>.</a:t>
            </a:r>
          </a:p>
          <a:p>
            <a:pPr marL="190500" indent="-190500" defTabSz="457200">
              <a:lnSpc>
                <a:spcPct val="100000"/>
              </a:lnSpc>
              <a:spcBef>
                <a:spcPts val="1200"/>
              </a:spcBef>
              <a:buFontTx/>
              <a:defRPr b="1" sz="1900">
                <a:latin typeface="Times Roman"/>
                <a:ea typeface="Times Roman"/>
                <a:cs typeface="Times Roman"/>
                <a:sym typeface="Times Roman"/>
              </a:defRPr>
            </a:pPr>
            <a:r>
              <a:t>Classic Autoantibodies:</a:t>
            </a:r>
            <a:endParaRPr b="0"/>
          </a:p>
          <a:p>
            <a:pPr marL="190500" indent="-190500" defTabSz="457200">
              <a:lnSpc>
                <a:spcPct val="100000"/>
              </a:lnSpc>
              <a:spcBef>
                <a:spcPts val="1200"/>
              </a:spcBef>
              <a:buFontTx/>
              <a:defRPr b="1" sz="1900">
                <a:latin typeface="Times Roman"/>
                <a:ea typeface="Times Roman"/>
                <a:cs typeface="Times Roman"/>
                <a:sym typeface="Times Roman"/>
              </a:defRPr>
            </a:pPr>
            <a:r>
              <a:t>Type 1 AIH (Most common):</a:t>
            </a:r>
            <a:r>
              <a:rPr b="0"/>
              <a:t> Positive </a:t>
            </a:r>
            <a:r>
              <a:t>Antinuclear Antibody (ANA)</a:t>
            </a:r>
            <a:r>
              <a:rPr b="0"/>
              <a:t> and/or </a:t>
            </a:r>
            <a:r>
              <a:t>Anti-Smooth Muscle Antibody (ASMA)</a:t>
            </a:r>
            <a:r>
              <a:rPr b="0"/>
              <a:t>.</a:t>
            </a:r>
            <a:endParaRPr b="0"/>
          </a:p>
          <a:p>
            <a:pPr marL="190500" indent="-190500" defTabSz="457200">
              <a:lnSpc>
                <a:spcPct val="100000"/>
              </a:lnSpc>
              <a:spcBef>
                <a:spcPts val="1200"/>
              </a:spcBef>
              <a:buFontTx/>
              <a:defRPr sz="1900">
                <a:latin typeface="Times Roman"/>
                <a:ea typeface="Times Roman"/>
                <a:cs typeface="Times Roman"/>
                <a:sym typeface="Times Roman"/>
              </a:defRPr>
            </a:pPr>
            <a:r>
              <a:rPr b="1"/>
              <a:t>Type 2 AIH (Often Pediatric, more acute):</a:t>
            </a:r>
            <a:r>
              <a:t> Positive </a:t>
            </a:r>
            <a:r>
              <a:rPr b="1"/>
              <a:t>Anti-Liver Kidney Microsomal-1 (LKM-1)</a:t>
            </a:r>
            <a:r>
              <a:t> or </a:t>
            </a:r>
            <a:r>
              <a:rPr b="1"/>
              <a:t>Anti-Liver Cytosol-1 (LC-1)</a:t>
            </a:r>
            <a:r>
              <a:t> antibodies.</a:t>
            </a:r>
          </a:p>
          <a:p>
            <a:pPr marL="190500" indent="-190500" defTabSz="457200">
              <a:lnSpc>
                <a:spcPct val="100000"/>
              </a:lnSpc>
              <a:spcBef>
                <a:spcPts val="1200"/>
              </a:spcBef>
              <a:buFontTx/>
              <a:defRPr sz="1900">
                <a:latin typeface="Times Roman"/>
                <a:ea typeface="Times Roman"/>
                <a:cs typeface="Times Roman"/>
                <a:sym typeface="Times Roman"/>
              </a:defRPr>
            </a:pPr>
            <a:r>
              <a:rPr b="1"/>
              <a:t>The "Gold Standard":</a:t>
            </a:r>
            <a:r>
              <a:t> A </a:t>
            </a:r>
            <a:r>
              <a:rPr b="1"/>
              <a:t>liver biopsy</a:t>
            </a:r>
            <a:r>
              <a:t> is required for definitive diagnosis. It classically shows </a:t>
            </a:r>
            <a:r>
              <a:rPr b="1"/>
              <a:t>interface hepatitis</a:t>
            </a:r>
            <a:r>
              <a:t> (lymphoplasmacytic infiltration across the limiting plate) and abundant plasma cells.</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Arial"/>
        <a:ea typeface="Arial"/>
        <a:cs typeface="Arial"/>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Arial"/>
        <a:ea typeface="Arial"/>
        <a:cs typeface="Arial"/>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