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879" r:id="rId2"/>
    <p:sldId id="257" r:id="rId3"/>
    <p:sldId id="258" r:id="rId4"/>
    <p:sldId id="259" r:id="rId5"/>
    <p:sldId id="260" r:id="rId6"/>
    <p:sldId id="899" r:id="rId7"/>
    <p:sldId id="261" r:id="rId8"/>
    <p:sldId id="262" r:id="rId9"/>
    <p:sldId id="263" r:id="rId10"/>
    <p:sldId id="264" r:id="rId11"/>
    <p:sldId id="26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0" d="100"/>
          <a:sy n="70" d="100"/>
        </p:scale>
        <p:origin x="536"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54737B-B102-4A42-B381-75413F05CD00}" type="datetimeFigureOut">
              <a:rPr lang="en-GB" smtClean="0"/>
              <a:t>03/11/2026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00C736-1E95-4339-9E95-8AF43D509940}" type="slidenum">
              <a:rPr lang="en-GB" smtClean="0"/>
              <a:t>‹#›</a:t>
            </a:fld>
            <a:endParaRPr lang="en-GB"/>
          </a:p>
        </p:txBody>
      </p:sp>
    </p:spTree>
    <p:extLst>
      <p:ext uri="{BB962C8B-B14F-4D97-AF65-F5344CB8AC3E}">
        <p14:creationId xmlns:p14="http://schemas.microsoft.com/office/powerpoint/2010/main" val="4967231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A374CC-C38D-4198-873C-76C9A6B6F2B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78162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2BB7D-A033-359C-AD26-5E5A9C95C7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E408AA-DAB3-0BB7-8871-F8BFC10E78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6220FA-8FE4-09B4-0AFE-19E3398445BB}"/>
              </a:ext>
            </a:extLst>
          </p:cNvPr>
          <p:cNvSpPr>
            <a:spLocks noGrp="1"/>
          </p:cNvSpPr>
          <p:nvPr>
            <p:ph type="body" idx="1"/>
          </p:nvPr>
        </p:nvSpPr>
        <p:spPr/>
        <p:txBody>
          <a:bodyPr/>
          <a:lstStyle/>
          <a:p>
            <a:pPr marL="0" indent="0">
              <a:buFontTx/>
              <a:buNone/>
            </a:pPr>
            <a:endParaRPr lang="en-GB" dirty="0"/>
          </a:p>
        </p:txBody>
      </p:sp>
      <p:sp>
        <p:nvSpPr>
          <p:cNvPr id="4" name="Slide Number Placeholder 3">
            <a:extLst>
              <a:ext uri="{FF2B5EF4-FFF2-40B4-BE49-F238E27FC236}">
                <a16:creationId xmlns:a16="http://schemas.microsoft.com/office/drawing/2014/main" id="{3F4D3D0A-44F6-B97F-17B6-CA660EB5B8E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A374CC-C38D-4198-873C-76C9A6B6F2B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332985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77B13-A16B-813B-726E-13533AD871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3ED219-38D5-D313-6E84-0591AB6DB5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2E9742-28C5-C242-51CE-26C0139EBEAA}"/>
              </a:ext>
            </a:extLst>
          </p:cNvPr>
          <p:cNvSpPr>
            <a:spLocks noGrp="1"/>
          </p:cNvSpPr>
          <p:nvPr>
            <p:ph type="body" idx="1"/>
          </p:nvPr>
        </p:nvSpPr>
        <p:spPr/>
        <p:txBody>
          <a:bodyPr/>
          <a:lstStyle/>
          <a:p>
            <a:pPr marL="0" indent="0">
              <a:buFontTx/>
              <a:buNone/>
            </a:pPr>
            <a:endParaRPr lang="en-GB" dirty="0"/>
          </a:p>
        </p:txBody>
      </p:sp>
      <p:sp>
        <p:nvSpPr>
          <p:cNvPr id="4" name="Slide Number Placeholder 3">
            <a:extLst>
              <a:ext uri="{FF2B5EF4-FFF2-40B4-BE49-F238E27FC236}">
                <a16:creationId xmlns:a16="http://schemas.microsoft.com/office/drawing/2014/main" id="{9CFD7813-99C9-8D28-F2BD-06B27B25330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A374CC-C38D-4198-873C-76C9A6B6F2B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368099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DAECF-D0B9-3591-0315-BCECD58B88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9EC135-5D19-8DAC-13F4-BD88F01091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77A0E1-B8D6-E815-6FA5-6A714D5EF012}"/>
              </a:ext>
            </a:extLst>
          </p:cNvPr>
          <p:cNvSpPr>
            <a:spLocks noGrp="1"/>
          </p:cNvSpPr>
          <p:nvPr>
            <p:ph type="body" idx="1"/>
          </p:nvPr>
        </p:nvSpPr>
        <p:spPr/>
        <p:txBody>
          <a:bodyPr/>
          <a:lstStyle/>
          <a:p>
            <a:pPr marL="0" indent="0">
              <a:buFontTx/>
              <a:buNone/>
            </a:pPr>
            <a:endParaRPr lang="en-GB" dirty="0"/>
          </a:p>
        </p:txBody>
      </p:sp>
      <p:sp>
        <p:nvSpPr>
          <p:cNvPr id="4" name="Slide Number Placeholder 3">
            <a:extLst>
              <a:ext uri="{FF2B5EF4-FFF2-40B4-BE49-F238E27FC236}">
                <a16:creationId xmlns:a16="http://schemas.microsoft.com/office/drawing/2014/main" id="{2AA776C7-1687-5ED8-001C-9C1C469AE5C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A374CC-C38D-4198-873C-76C9A6B6F2B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028262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B41FF-18B6-3FEC-AEC4-FBFA251D00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B89348-371E-46D5-D795-1FC519B981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FA3A99-4C66-FA96-BC03-565CB78BBFA5}"/>
              </a:ext>
            </a:extLst>
          </p:cNvPr>
          <p:cNvSpPr>
            <a:spLocks noGrp="1"/>
          </p:cNvSpPr>
          <p:nvPr>
            <p:ph type="body" idx="1"/>
          </p:nvPr>
        </p:nvSpPr>
        <p:spPr/>
        <p:txBody>
          <a:bodyPr/>
          <a:lstStyle/>
          <a:p>
            <a:pPr marL="0" indent="0">
              <a:buFontTx/>
              <a:buNone/>
            </a:pPr>
            <a:endParaRPr lang="en-GB" dirty="0"/>
          </a:p>
        </p:txBody>
      </p:sp>
      <p:sp>
        <p:nvSpPr>
          <p:cNvPr id="4" name="Slide Number Placeholder 3">
            <a:extLst>
              <a:ext uri="{FF2B5EF4-FFF2-40B4-BE49-F238E27FC236}">
                <a16:creationId xmlns:a16="http://schemas.microsoft.com/office/drawing/2014/main" id="{3A77662B-7A54-78F6-9801-29945CAC9AA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A374CC-C38D-4198-873C-76C9A6B6F2B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64946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4EDBC-DC8D-846D-B72F-C3694E5EAB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FF99A9-F040-D7C6-17BE-9D149043C5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16C27D-3CC4-B47A-7AF1-BD800D035A2C}"/>
              </a:ext>
            </a:extLst>
          </p:cNvPr>
          <p:cNvSpPr>
            <a:spLocks noGrp="1"/>
          </p:cNvSpPr>
          <p:nvPr>
            <p:ph type="body" idx="1"/>
          </p:nvPr>
        </p:nvSpPr>
        <p:spPr/>
        <p:txBody>
          <a:bodyPr/>
          <a:lstStyle/>
          <a:p>
            <a:pPr marL="0" indent="0">
              <a:buFontTx/>
              <a:buNone/>
            </a:pPr>
            <a:endParaRPr lang="en-GB" dirty="0"/>
          </a:p>
        </p:txBody>
      </p:sp>
      <p:sp>
        <p:nvSpPr>
          <p:cNvPr id="4" name="Slide Number Placeholder 3">
            <a:extLst>
              <a:ext uri="{FF2B5EF4-FFF2-40B4-BE49-F238E27FC236}">
                <a16:creationId xmlns:a16="http://schemas.microsoft.com/office/drawing/2014/main" id="{98D14840-16A0-AFD6-3A43-7E447CBDE63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A374CC-C38D-4198-873C-76C9A6B6F2B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150124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54981-854F-F2A1-9026-0351AF6290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161048-823F-A6B9-6AB0-4E77125CAB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ABBE50-DD29-7F3E-0FA6-4F8429108B49}"/>
              </a:ext>
            </a:extLst>
          </p:cNvPr>
          <p:cNvSpPr>
            <a:spLocks noGrp="1"/>
          </p:cNvSpPr>
          <p:nvPr>
            <p:ph type="body" idx="1"/>
          </p:nvPr>
        </p:nvSpPr>
        <p:spPr/>
        <p:txBody>
          <a:bodyPr/>
          <a:lstStyle/>
          <a:p>
            <a:pPr marL="0" indent="0">
              <a:buFontTx/>
              <a:buNone/>
            </a:pPr>
            <a:endParaRPr lang="en-GB" dirty="0"/>
          </a:p>
        </p:txBody>
      </p:sp>
      <p:sp>
        <p:nvSpPr>
          <p:cNvPr id="4" name="Slide Number Placeholder 3">
            <a:extLst>
              <a:ext uri="{FF2B5EF4-FFF2-40B4-BE49-F238E27FC236}">
                <a16:creationId xmlns:a16="http://schemas.microsoft.com/office/drawing/2014/main" id="{AEF991F9-7179-4CE0-9B07-FECC3D36054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A374CC-C38D-4198-873C-76C9A6B6F2B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58134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EAF04-BC99-67A3-2755-440C44B82E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4D3F3F-122C-711D-483E-75146097F0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14C9FE-12C7-35EC-14D7-A7FF681F05B1}"/>
              </a:ext>
            </a:extLst>
          </p:cNvPr>
          <p:cNvSpPr>
            <a:spLocks noGrp="1"/>
          </p:cNvSpPr>
          <p:nvPr>
            <p:ph type="body" idx="1"/>
          </p:nvPr>
        </p:nvSpPr>
        <p:spPr/>
        <p:txBody>
          <a:bodyPr/>
          <a:lstStyle/>
          <a:p>
            <a:pPr marL="0" indent="0">
              <a:buFontTx/>
              <a:buNone/>
            </a:pPr>
            <a:endParaRPr lang="en-GB" dirty="0"/>
          </a:p>
        </p:txBody>
      </p:sp>
      <p:sp>
        <p:nvSpPr>
          <p:cNvPr id="4" name="Slide Number Placeholder 3">
            <a:extLst>
              <a:ext uri="{FF2B5EF4-FFF2-40B4-BE49-F238E27FC236}">
                <a16:creationId xmlns:a16="http://schemas.microsoft.com/office/drawing/2014/main" id="{1F4E4A7F-D21F-34F9-9B6B-967B0F31F8F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A374CC-C38D-4198-873C-76C9A6B6F2B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77039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64F4A-CEC1-7752-1205-D3D9CD1183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518B3E-1823-1026-D633-CD35D63455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C80C1B-47F3-9502-5E8E-1D6F8D3BAF71}"/>
              </a:ext>
            </a:extLst>
          </p:cNvPr>
          <p:cNvSpPr>
            <a:spLocks noGrp="1"/>
          </p:cNvSpPr>
          <p:nvPr>
            <p:ph type="body" idx="1"/>
          </p:nvPr>
        </p:nvSpPr>
        <p:spPr/>
        <p:txBody>
          <a:bodyPr/>
          <a:lstStyle/>
          <a:p>
            <a:pPr marL="0" indent="0">
              <a:buFontTx/>
              <a:buNone/>
            </a:pPr>
            <a:endParaRPr lang="en-GB" dirty="0"/>
          </a:p>
        </p:txBody>
      </p:sp>
      <p:sp>
        <p:nvSpPr>
          <p:cNvPr id="4" name="Slide Number Placeholder 3">
            <a:extLst>
              <a:ext uri="{FF2B5EF4-FFF2-40B4-BE49-F238E27FC236}">
                <a16:creationId xmlns:a16="http://schemas.microsoft.com/office/drawing/2014/main" id="{104F3CA4-B0BD-E0CE-3F14-249532E010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A374CC-C38D-4198-873C-76C9A6B6F2B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42524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F0AB5-B347-BF57-11C5-6C0DA92535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A1A4B3-7C39-B9FA-9E1D-3E6E3A85CC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E7DA83-77B1-ACB5-6C71-ECFE01E4B6FC}"/>
              </a:ext>
            </a:extLst>
          </p:cNvPr>
          <p:cNvSpPr>
            <a:spLocks noGrp="1"/>
          </p:cNvSpPr>
          <p:nvPr>
            <p:ph type="body" idx="1"/>
          </p:nvPr>
        </p:nvSpPr>
        <p:spPr/>
        <p:txBody>
          <a:bodyPr/>
          <a:lstStyle/>
          <a:p>
            <a:pPr marL="0" indent="0">
              <a:buFontTx/>
              <a:buNone/>
            </a:pPr>
            <a:endParaRPr lang="en-GB" dirty="0"/>
          </a:p>
        </p:txBody>
      </p:sp>
      <p:sp>
        <p:nvSpPr>
          <p:cNvPr id="4" name="Slide Number Placeholder 3">
            <a:extLst>
              <a:ext uri="{FF2B5EF4-FFF2-40B4-BE49-F238E27FC236}">
                <a16:creationId xmlns:a16="http://schemas.microsoft.com/office/drawing/2014/main" id="{AAE471C4-ACA5-A573-D198-06878D26CCC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A374CC-C38D-4198-873C-76C9A6B6F2B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766680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41EC4-F021-4528-4031-0C3B6D0721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672C3D-615B-FC8E-666F-C8EE08E12D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D15D07-DD82-5F71-0402-A4EE1E85E257}"/>
              </a:ext>
            </a:extLst>
          </p:cNvPr>
          <p:cNvSpPr>
            <a:spLocks noGrp="1"/>
          </p:cNvSpPr>
          <p:nvPr>
            <p:ph type="body" idx="1"/>
          </p:nvPr>
        </p:nvSpPr>
        <p:spPr/>
        <p:txBody>
          <a:bodyPr/>
          <a:lstStyle/>
          <a:p>
            <a:pPr marL="0" indent="0">
              <a:buFontTx/>
              <a:buNone/>
            </a:pPr>
            <a:endParaRPr lang="en-GB" dirty="0"/>
          </a:p>
        </p:txBody>
      </p:sp>
      <p:sp>
        <p:nvSpPr>
          <p:cNvPr id="4" name="Slide Number Placeholder 3">
            <a:extLst>
              <a:ext uri="{FF2B5EF4-FFF2-40B4-BE49-F238E27FC236}">
                <a16:creationId xmlns:a16="http://schemas.microsoft.com/office/drawing/2014/main" id="{FB7F8966-1A80-449C-9F99-564CE337B0B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A374CC-C38D-4198-873C-76C9A6B6F2B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28763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A0607-CFE0-55DE-ADF7-35ADD5E70E8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59E7DF3-72CD-96FE-888C-81FCEB20DB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9EB2D55-197B-0DBD-6CD0-CD4A90453FFE}"/>
              </a:ext>
            </a:extLst>
          </p:cNvPr>
          <p:cNvSpPr>
            <a:spLocks noGrp="1"/>
          </p:cNvSpPr>
          <p:nvPr>
            <p:ph type="dt" sz="half" idx="10"/>
          </p:nvPr>
        </p:nvSpPr>
        <p:spPr/>
        <p:txBody>
          <a:bodyPr/>
          <a:lstStyle/>
          <a:p>
            <a:fld id="{8D9020AB-4B16-4C62-8C85-12A1CE3A0719}" type="datetimeFigureOut">
              <a:rPr lang="en-GB" smtClean="0"/>
              <a:t>03/11/2026</a:t>
            </a:fld>
            <a:endParaRPr lang="en-GB"/>
          </a:p>
        </p:txBody>
      </p:sp>
      <p:sp>
        <p:nvSpPr>
          <p:cNvPr id="5" name="Footer Placeholder 4">
            <a:extLst>
              <a:ext uri="{FF2B5EF4-FFF2-40B4-BE49-F238E27FC236}">
                <a16:creationId xmlns:a16="http://schemas.microsoft.com/office/drawing/2014/main" id="{EF2FBC1E-17F5-EDCB-EFA4-88E3DB94552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7924C12-4BE2-DA86-6C94-9B823375C837}"/>
              </a:ext>
            </a:extLst>
          </p:cNvPr>
          <p:cNvSpPr>
            <a:spLocks noGrp="1"/>
          </p:cNvSpPr>
          <p:nvPr>
            <p:ph type="sldNum" sz="quarter" idx="12"/>
          </p:nvPr>
        </p:nvSpPr>
        <p:spPr/>
        <p:txBody>
          <a:bodyPr/>
          <a:lstStyle/>
          <a:p>
            <a:fld id="{CB84AFA5-A9D6-486B-8D62-82879B4F7EB4}" type="slidenum">
              <a:rPr lang="en-GB" smtClean="0"/>
              <a:t>‹#›</a:t>
            </a:fld>
            <a:endParaRPr lang="en-GB"/>
          </a:p>
        </p:txBody>
      </p:sp>
    </p:spTree>
    <p:extLst>
      <p:ext uri="{BB962C8B-B14F-4D97-AF65-F5344CB8AC3E}">
        <p14:creationId xmlns:p14="http://schemas.microsoft.com/office/powerpoint/2010/main" val="30909349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0B0F2-FACD-98BE-403E-33D9D6C0D37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FB74A33-1B85-4E80-EF65-58AA8DBA271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9030715-43A6-96A7-3002-F8A56717536C}"/>
              </a:ext>
            </a:extLst>
          </p:cNvPr>
          <p:cNvSpPr>
            <a:spLocks noGrp="1"/>
          </p:cNvSpPr>
          <p:nvPr>
            <p:ph type="dt" sz="half" idx="10"/>
          </p:nvPr>
        </p:nvSpPr>
        <p:spPr/>
        <p:txBody>
          <a:bodyPr/>
          <a:lstStyle/>
          <a:p>
            <a:fld id="{8D9020AB-4B16-4C62-8C85-12A1CE3A0719}" type="datetimeFigureOut">
              <a:rPr lang="en-GB" smtClean="0"/>
              <a:t>03/11/2026</a:t>
            </a:fld>
            <a:endParaRPr lang="en-GB"/>
          </a:p>
        </p:txBody>
      </p:sp>
      <p:sp>
        <p:nvSpPr>
          <p:cNvPr id="5" name="Footer Placeholder 4">
            <a:extLst>
              <a:ext uri="{FF2B5EF4-FFF2-40B4-BE49-F238E27FC236}">
                <a16:creationId xmlns:a16="http://schemas.microsoft.com/office/drawing/2014/main" id="{7EA26715-A208-71CB-E6BF-8F80BD0A000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1697D17-5547-C623-9C22-A18C0B649290}"/>
              </a:ext>
            </a:extLst>
          </p:cNvPr>
          <p:cNvSpPr>
            <a:spLocks noGrp="1"/>
          </p:cNvSpPr>
          <p:nvPr>
            <p:ph type="sldNum" sz="quarter" idx="12"/>
          </p:nvPr>
        </p:nvSpPr>
        <p:spPr/>
        <p:txBody>
          <a:bodyPr/>
          <a:lstStyle/>
          <a:p>
            <a:fld id="{CB84AFA5-A9D6-486B-8D62-82879B4F7EB4}" type="slidenum">
              <a:rPr lang="en-GB" smtClean="0"/>
              <a:t>‹#›</a:t>
            </a:fld>
            <a:endParaRPr lang="en-GB"/>
          </a:p>
        </p:txBody>
      </p:sp>
    </p:spTree>
    <p:extLst>
      <p:ext uri="{BB962C8B-B14F-4D97-AF65-F5344CB8AC3E}">
        <p14:creationId xmlns:p14="http://schemas.microsoft.com/office/powerpoint/2010/main" val="2548164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7FE46-3CEB-0D93-89D6-D63972AAF3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99DD67F-E225-0438-7165-EB7418C9492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AA0795C-DC6A-42D1-4B60-471CEE23FF99}"/>
              </a:ext>
            </a:extLst>
          </p:cNvPr>
          <p:cNvSpPr>
            <a:spLocks noGrp="1"/>
          </p:cNvSpPr>
          <p:nvPr>
            <p:ph type="dt" sz="half" idx="10"/>
          </p:nvPr>
        </p:nvSpPr>
        <p:spPr/>
        <p:txBody>
          <a:bodyPr/>
          <a:lstStyle/>
          <a:p>
            <a:fld id="{8D9020AB-4B16-4C62-8C85-12A1CE3A0719}" type="datetimeFigureOut">
              <a:rPr lang="en-GB" smtClean="0"/>
              <a:t>03/11/2026</a:t>
            </a:fld>
            <a:endParaRPr lang="en-GB"/>
          </a:p>
        </p:txBody>
      </p:sp>
      <p:sp>
        <p:nvSpPr>
          <p:cNvPr id="5" name="Footer Placeholder 4">
            <a:extLst>
              <a:ext uri="{FF2B5EF4-FFF2-40B4-BE49-F238E27FC236}">
                <a16:creationId xmlns:a16="http://schemas.microsoft.com/office/drawing/2014/main" id="{7D5C745D-3E01-A8A7-4AFC-3FD0CBEB96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62E2856-43FF-9F07-21B1-49378DC8A7C4}"/>
              </a:ext>
            </a:extLst>
          </p:cNvPr>
          <p:cNvSpPr>
            <a:spLocks noGrp="1"/>
          </p:cNvSpPr>
          <p:nvPr>
            <p:ph type="sldNum" sz="quarter" idx="12"/>
          </p:nvPr>
        </p:nvSpPr>
        <p:spPr/>
        <p:txBody>
          <a:bodyPr/>
          <a:lstStyle/>
          <a:p>
            <a:fld id="{CB84AFA5-A9D6-486B-8D62-82879B4F7EB4}" type="slidenum">
              <a:rPr lang="en-GB" smtClean="0"/>
              <a:t>‹#›</a:t>
            </a:fld>
            <a:endParaRPr lang="en-GB"/>
          </a:p>
        </p:txBody>
      </p:sp>
    </p:spTree>
    <p:extLst>
      <p:ext uri="{BB962C8B-B14F-4D97-AF65-F5344CB8AC3E}">
        <p14:creationId xmlns:p14="http://schemas.microsoft.com/office/powerpoint/2010/main" val="31667231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48FD0-7E2B-22C2-35CC-1AFFAEAC5FB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032F5F5-7ADF-A8F7-D766-9261B2DBBE0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C3D97C7-5B30-D787-E4BD-4A11380154D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D1B43AB-DF04-E584-ED93-CA153CB72D41}"/>
              </a:ext>
            </a:extLst>
          </p:cNvPr>
          <p:cNvSpPr>
            <a:spLocks noGrp="1"/>
          </p:cNvSpPr>
          <p:nvPr>
            <p:ph type="dt" sz="half" idx="10"/>
          </p:nvPr>
        </p:nvSpPr>
        <p:spPr/>
        <p:txBody>
          <a:bodyPr/>
          <a:lstStyle/>
          <a:p>
            <a:fld id="{8D9020AB-4B16-4C62-8C85-12A1CE3A0719}" type="datetimeFigureOut">
              <a:rPr lang="en-GB" smtClean="0"/>
              <a:t>03/11/2026</a:t>
            </a:fld>
            <a:endParaRPr lang="en-GB"/>
          </a:p>
        </p:txBody>
      </p:sp>
      <p:sp>
        <p:nvSpPr>
          <p:cNvPr id="6" name="Footer Placeholder 5">
            <a:extLst>
              <a:ext uri="{FF2B5EF4-FFF2-40B4-BE49-F238E27FC236}">
                <a16:creationId xmlns:a16="http://schemas.microsoft.com/office/drawing/2014/main" id="{38B72DA1-8FF7-22DA-4A1B-97DA206E99A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29B67ED-90F0-8663-F267-1B797BEF2DD0}"/>
              </a:ext>
            </a:extLst>
          </p:cNvPr>
          <p:cNvSpPr>
            <a:spLocks noGrp="1"/>
          </p:cNvSpPr>
          <p:nvPr>
            <p:ph type="sldNum" sz="quarter" idx="12"/>
          </p:nvPr>
        </p:nvSpPr>
        <p:spPr/>
        <p:txBody>
          <a:bodyPr/>
          <a:lstStyle/>
          <a:p>
            <a:fld id="{CB84AFA5-A9D6-486B-8D62-82879B4F7EB4}" type="slidenum">
              <a:rPr lang="en-GB" smtClean="0"/>
              <a:t>‹#›</a:t>
            </a:fld>
            <a:endParaRPr lang="en-GB"/>
          </a:p>
        </p:txBody>
      </p:sp>
    </p:spTree>
    <p:extLst>
      <p:ext uri="{BB962C8B-B14F-4D97-AF65-F5344CB8AC3E}">
        <p14:creationId xmlns:p14="http://schemas.microsoft.com/office/powerpoint/2010/main" val="37645784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EF919-2EBF-7730-2E6F-84DEBB8CC11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6CD35AC-C10A-7314-AA45-4CD2766375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B88ED38-99C4-7D08-B895-DACD8909EF5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47C5BE0-C4F8-38B3-D6FE-314E590045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B9218BE-12A1-66D5-200B-47A11AEAB59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536C32C-7D12-E590-25BE-B146DB8F5D53}"/>
              </a:ext>
            </a:extLst>
          </p:cNvPr>
          <p:cNvSpPr>
            <a:spLocks noGrp="1"/>
          </p:cNvSpPr>
          <p:nvPr>
            <p:ph type="dt" sz="half" idx="10"/>
          </p:nvPr>
        </p:nvSpPr>
        <p:spPr/>
        <p:txBody>
          <a:bodyPr/>
          <a:lstStyle/>
          <a:p>
            <a:fld id="{8D9020AB-4B16-4C62-8C85-12A1CE3A0719}" type="datetimeFigureOut">
              <a:rPr lang="en-GB" smtClean="0"/>
              <a:t>03/11/2026</a:t>
            </a:fld>
            <a:endParaRPr lang="en-GB"/>
          </a:p>
        </p:txBody>
      </p:sp>
      <p:sp>
        <p:nvSpPr>
          <p:cNvPr id="8" name="Footer Placeholder 7">
            <a:extLst>
              <a:ext uri="{FF2B5EF4-FFF2-40B4-BE49-F238E27FC236}">
                <a16:creationId xmlns:a16="http://schemas.microsoft.com/office/drawing/2014/main" id="{1A5CD7BA-7020-0E09-9077-C6F33226DC5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F586B9C-689F-681E-DF0D-BC58815AB312}"/>
              </a:ext>
            </a:extLst>
          </p:cNvPr>
          <p:cNvSpPr>
            <a:spLocks noGrp="1"/>
          </p:cNvSpPr>
          <p:nvPr>
            <p:ph type="sldNum" sz="quarter" idx="12"/>
          </p:nvPr>
        </p:nvSpPr>
        <p:spPr/>
        <p:txBody>
          <a:bodyPr/>
          <a:lstStyle/>
          <a:p>
            <a:fld id="{CB84AFA5-A9D6-486B-8D62-82879B4F7EB4}" type="slidenum">
              <a:rPr lang="en-GB" smtClean="0"/>
              <a:t>‹#›</a:t>
            </a:fld>
            <a:endParaRPr lang="en-GB"/>
          </a:p>
        </p:txBody>
      </p:sp>
    </p:spTree>
    <p:extLst>
      <p:ext uri="{BB962C8B-B14F-4D97-AF65-F5344CB8AC3E}">
        <p14:creationId xmlns:p14="http://schemas.microsoft.com/office/powerpoint/2010/main" val="3326673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D7DD8-C180-EB21-AC8F-96732F01765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7A84D7F-821E-4582-8A62-60435AD7ACF9}"/>
              </a:ext>
            </a:extLst>
          </p:cNvPr>
          <p:cNvSpPr>
            <a:spLocks noGrp="1"/>
          </p:cNvSpPr>
          <p:nvPr>
            <p:ph type="dt" sz="half" idx="10"/>
          </p:nvPr>
        </p:nvSpPr>
        <p:spPr/>
        <p:txBody>
          <a:bodyPr/>
          <a:lstStyle/>
          <a:p>
            <a:fld id="{8D9020AB-4B16-4C62-8C85-12A1CE3A0719}" type="datetimeFigureOut">
              <a:rPr lang="en-GB" smtClean="0"/>
              <a:t>03/11/2026</a:t>
            </a:fld>
            <a:endParaRPr lang="en-GB"/>
          </a:p>
        </p:txBody>
      </p:sp>
      <p:sp>
        <p:nvSpPr>
          <p:cNvPr id="4" name="Footer Placeholder 3">
            <a:extLst>
              <a:ext uri="{FF2B5EF4-FFF2-40B4-BE49-F238E27FC236}">
                <a16:creationId xmlns:a16="http://schemas.microsoft.com/office/drawing/2014/main" id="{4EBC08E4-4175-C231-1C0F-047C702F987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703C426-09E1-4E09-ECBA-ACA45CADF336}"/>
              </a:ext>
            </a:extLst>
          </p:cNvPr>
          <p:cNvSpPr>
            <a:spLocks noGrp="1"/>
          </p:cNvSpPr>
          <p:nvPr>
            <p:ph type="sldNum" sz="quarter" idx="12"/>
          </p:nvPr>
        </p:nvSpPr>
        <p:spPr/>
        <p:txBody>
          <a:bodyPr/>
          <a:lstStyle/>
          <a:p>
            <a:fld id="{CB84AFA5-A9D6-486B-8D62-82879B4F7EB4}" type="slidenum">
              <a:rPr lang="en-GB" smtClean="0"/>
              <a:t>‹#›</a:t>
            </a:fld>
            <a:endParaRPr lang="en-GB"/>
          </a:p>
        </p:txBody>
      </p:sp>
    </p:spTree>
    <p:extLst>
      <p:ext uri="{BB962C8B-B14F-4D97-AF65-F5344CB8AC3E}">
        <p14:creationId xmlns:p14="http://schemas.microsoft.com/office/powerpoint/2010/main" val="1580668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C494BDB-8F5B-75A5-7355-43A585DAAF8A}"/>
              </a:ext>
            </a:extLst>
          </p:cNvPr>
          <p:cNvSpPr>
            <a:spLocks noGrp="1"/>
          </p:cNvSpPr>
          <p:nvPr>
            <p:ph type="dt" sz="half" idx="10"/>
          </p:nvPr>
        </p:nvSpPr>
        <p:spPr/>
        <p:txBody>
          <a:bodyPr/>
          <a:lstStyle/>
          <a:p>
            <a:fld id="{8D9020AB-4B16-4C62-8C85-12A1CE3A0719}" type="datetimeFigureOut">
              <a:rPr lang="en-GB" smtClean="0"/>
              <a:t>03/11/2026</a:t>
            </a:fld>
            <a:endParaRPr lang="en-GB"/>
          </a:p>
        </p:txBody>
      </p:sp>
      <p:sp>
        <p:nvSpPr>
          <p:cNvPr id="3" name="Footer Placeholder 2">
            <a:extLst>
              <a:ext uri="{FF2B5EF4-FFF2-40B4-BE49-F238E27FC236}">
                <a16:creationId xmlns:a16="http://schemas.microsoft.com/office/drawing/2014/main" id="{D4023596-D8D4-31EB-C049-5BB39A45A1D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9568EBF-FDFE-52E3-3A70-7D8CB0CFAC16}"/>
              </a:ext>
            </a:extLst>
          </p:cNvPr>
          <p:cNvSpPr>
            <a:spLocks noGrp="1"/>
          </p:cNvSpPr>
          <p:nvPr>
            <p:ph type="sldNum" sz="quarter" idx="12"/>
          </p:nvPr>
        </p:nvSpPr>
        <p:spPr/>
        <p:txBody>
          <a:bodyPr/>
          <a:lstStyle/>
          <a:p>
            <a:fld id="{CB84AFA5-A9D6-486B-8D62-82879B4F7EB4}" type="slidenum">
              <a:rPr lang="en-GB" smtClean="0"/>
              <a:t>‹#›</a:t>
            </a:fld>
            <a:endParaRPr lang="en-GB"/>
          </a:p>
        </p:txBody>
      </p:sp>
    </p:spTree>
    <p:extLst>
      <p:ext uri="{BB962C8B-B14F-4D97-AF65-F5344CB8AC3E}">
        <p14:creationId xmlns:p14="http://schemas.microsoft.com/office/powerpoint/2010/main" val="386290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4767D-3809-EE33-743D-372CDC8147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429FF18-BAC2-7823-B7CA-9489642601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18B2604-5B0F-7DCF-ADB5-2C24796BB9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3DDBE2-9186-617C-C7C2-B889F58045EF}"/>
              </a:ext>
            </a:extLst>
          </p:cNvPr>
          <p:cNvSpPr>
            <a:spLocks noGrp="1"/>
          </p:cNvSpPr>
          <p:nvPr>
            <p:ph type="dt" sz="half" idx="10"/>
          </p:nvPr>
        </p:nvSpPr>
        <p:spPr/>
        <p:txBody>
          <a:bodyPr/>
          <a:lstStyle/>
          <a:p>
            <a:fld id="{8D9020AB-4B16-4C62-8C85-12A1CE3A0719}" type="datetimeFigureOut">
              <a:rPr lang="en-GB" smtClean="0"/>
              <a:t>03/11/2026</a:t>
            </a:fld>
            <a:endParaRPr lang="en-GB"/>
          </a:p>
        </p:txBody>
      </p:sp>
      <p:sp>
        <p:nvSpPr>
          <p:cNvPr id="6" name="Footer Placeholder 5">
            <a:extLst>
              <a:ext uri="{FF2B5EF4-FFF2-40B4-BE49-F238E27FC236}">
                <a16:creationId xmlns:a16="http://schemas.microsoft.com/office/drawing/2014/main" id="{004D5551-B166-A40F-AEA8-093EF081D56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6581785-31FD-1551-4E83-137C2F44BE3A}"/>
              </a:ext>
            </a:extLst>
          </p:cNvPr>
          <p:cNvSpPr>
            <a:spLocks noGrp="1"/>
          </p:cNvSpPr>
          <p:nvPr>
            <p:ph type="sldNum" sz="quarter" idx="12"/>
          </p:nvPr>
        </p:nvSpPr>
        <p:spPr/>
        <p:txBody>
          <a:bodyPr/>
          <a:lstStyle/>
          <a:p>
            <a:fld id="{CB84AFA5-A9D6-486B-8D62-82879B4F7EB4}" type="slidenum">
              <a:rPr lang="en-GB" smtClean="0"/>
              <a:t>‹#›</a:t>
            </a:fld>
            <a:endParaRPr lang="en-GB"/>
          </a:p>
        </p:txBody>
      </p:sp>
    </p:spTree>
    <p:extLst>
      <p:ext uri="{BB962C8B-B14F-4D97-AF65-F5344CB8AC3E}">
        <p14:creationId xmlns:p14="http://schemas.microsoft.com/office/powerpoint/2010/main" val="2062321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460A0-4406-6C79-4FF0-4AD21E2C22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CE151AE-2ABA-747D-39ED-D841B43D06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AAD520E-97FD-8DED-5EEA-E04809ABBF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EE713D-B0D3-45B5-1E09-D39F84B451D9}"/>
              </a:ext>
            </a:extLst>
          </p:cNvPr>
          <p:cNvSpPr>
            <a:spLocks noGrp="1"/>
          </p:cNvSpPr>
          <p:nvPr>
            <p:ph type="dt" sz="half" idx="10"/>
          </p:nvPr>
        </p:nvSpPr>
        <p:spPr/>
        <p:txBody>
          <a:bodyPr/>
          <a:lstStyle/>
          <a:p>
            <a:fld id="{8D9020AB-4B16-4C62-8C85-12A1CE3A0719}" type="datetimeFigureOut">
              <a:rPr lang="en-GB" smtClean="0"/>
              <a:t>03/11/2026</a:t>
            </a:fld>
            <a:endParaRPr lang="en-GB"/>
          </a:p>
        </p:txBody>
      </p:sp>
      <p:sp>
        <p:nvSpPr>
          <p:cNvPr id="6" name="Footer Placeholder 5">
            <a:extLst>
              <a:ext uri="{FF2B5EF4-FFF2-40B4-BE49-F238E27FC236}">
                <a16:creationId xmlns:a16="http://schemas.microsoft.com/office/drawing/2014/main" id="{7016A0E7-9695-2BCD-47C2-2A63FE659A9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92BC0A1-5AD4-03A2-E4BF-A8BE5B2FE007}"/>
              </a:ext>
            </a:extLst>
          </p:cNvPr>
          <p:cNvSpPr>
            <a:spLocks noGrp="1"/>
          </p:cNvSpPr>
          <p:nvPr>
            <p:ph type="sldNum" sz="quarter" idx="12"/>
          </p:nvPr>
        </p:nvSpPr>
        <p:spPr/>
        <p:txBody>
          <a:bodyPr/>
          <a:lstStyle/>
          <a:p>
            <a:fld id="{CB84AFA5-A9D6-486B-8D62-82879B4F7EB4}" type="slidenum">
              <a:rPr lang="en-GB" smtClean="0"/>
              <a:t>‹#›</a:t>
            </a:fld>
            <a:endParaRPr lang="en-GB"/>
          </a:p>
        </p:txBody>
      </p:sp>
    </p:spTree>
    <p:extLst>
      <p:ext uri="{BB962C8B-B14F-4D97-AF65-F5344CB8AC3E}">
        <p14:creationId xmlns:p14="http://schemas.microsoft.com/office/powerpoint/2010/main" val="1192719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B865F-142A-883A-BE81-D8FB7AB46AB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95421B8-2E0D-712F-7D3B-C66B25D5F34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28B4DEE-47D9-FFB5-385C-1BE3F2978817}"/>
              </a:ext>
            </a:extLst>
          </p:cNvPr>
          <p:cNvSpPr>
            <a:spLocks noGrp="1"/>
          </p:cNvSpPr>
          <p:nvPr>
            <p:ph type="dt" sz="half" idx="10"/>
          </p:nvPr>
        </p:nvSpPr>
        <p:spPr/>
        <p:txBody>
          <a:bodyPr/>
          <a:lstStyle/>
          <a:p>
            <a:fld id="{8D9020AB-4B16-4C62-8C85-12A1CE3A0719}" type="datetimeFigureOut">
              <a:rPr lang="en-GB" smtClean="0"/>
              <a:t>03/11/2026</a:t>
            </a:fld>
            <a:endParaRPr lang="en-GB"/>
          </a:p>
        </p:txBody>
      </p:sp>
      <p:sp>
        <p:nvSpPr>
          <p:cNvPr id="5" name="Footer Placeholder 4">
            <a:extLst>
              <a:ext uri="{FF2B5EF4-FFF2-40B4-BE49-F238E27FC236}">
                <a16:creationId xmlns:a16="http://schemas.microsoft.com/office/drawing/2014/main" id="{BAEE8707-A05D-1F51-103B-3BDEFBDA3B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7298322-9CD1-0ECB-ADA7-B971DACCD2CD}"/>
              </a:ext>
            </a:extLst>
          </p:cNvPr>
          <p:cNvSpPr>
            <a:spLocks noGrp="1"/>
          </p:cNvSpPr>
          <p:nvPr>
            <p:ph type="sldNum" sz="quarter" idx="12"/>
          </p:nvPr>
        </p:nvSpPr>
        <p:spPr/>
        <p:txBody>
          <a:bodyPr/>
          <a:lstStyle/>
          <a:p>
            <a:fld id="{CB84AFA5-A9D6-486B-8D62-82879B4F7EB4}" type="slidenum">
              <a:rPr lang="en-GB" smtClean="0"/>
              <a:t>‹#›</a:t>
            </a:fld>
            <a:endParaRPr lang="en-GB"/>
          </a:p>
        </p:txBody>
      </p:sp>
    </p:spTree>
    <p:extLst>
      <p:ext uri="{BB962C8B-B14F-4D97-AF65-F5344CB8AC3E}">
        <p14:creationId xmlns:p14="http://schemas.microsoft.com/office/powerpoint/2010/main" val="31590953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687F01-C6B5-A4DC-B47E-B354856C1FC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621916A-0D93-9C6C-3FC4-A03B7C603C3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3FA8574-8E22-78DF-031B-95E0D7E967FB}"/>
              </a:ext>
            </a:extLst>
          </p:cNvPr>
          <p:cNvSpPr>
            <a:spLocks noGrp="1"/>
          </p:cNvSpPr>
          <p:nvPr>
            <p:ph type="dt" sz="half" idx="10"/>
          </p:nvPr>
        </p:nvSpPr>
        <p:spPr/>
        <p:txBody>
          <a:bodyPr/>
          <a:lstStyle/>
          <a:p>
            <a:fld id="{8D9020AB-4B16-4C62-8C85-12A1CE3A0719}" type="datetimeFigureOut">
              <a:rPr lang="en-GB" smtClean="0"/>
              <a:t>03/11/2026</a:t>
            </a:fld>
            <a:endParaRPr lang="en-GB"/>
          </a:p>
        </p:txBody>
      </p:sp>
      <p:sp>
        <p:nvSpPr>
          <p:cNvPr id="5" name="Footer Placeholder 4">
            <a:extLst>
              <a:ext uri="{FF2B5EF4-FFF2-40B4-BE49-F238E27FC236}">
                <a16:creationId xmlns:a16="http://schemas.microsoft.com/office/drawing/2014/main" id="{DB4B1D5A-76AE-AD12-842E-360AA1B5CE8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574AD24-CF44-FDE9-2FF6-014EC7D36C9E}"/>
              </a:ext>
            </a:extLst>
          </p:cNvPr>
          <p:cNvSpPr>
            <a:spLocks noGrp="1"/>
          </p:cNvSpPr>
          <p:nvPr>
            <p:ph type="sldNum" sz="quarter" idx="12"/>
          </p:nvPr>
        </p:nvSpPr>
        <p:spPr/>
        <p:txBody>
          <a:bodyPr/>
          <a:lstStyle/>
          <a:p>
            <a:fld id="{CB84AFA5-A9D6-486B-8D62-82879B4F7EB4}" type="slidenum">
              <a:rPr lang="en-GB" smtClean="0"/>
              <a:t>‹#›</a:t>
            </a:fld>
            <a:endParaRPr lang="en-GB"/>
          </a:p>
        </p:txBody>
      </p:sp>
    </p:spTree>
    <p:extLst>
      <p:ext uri="{BB962C8B-B14F-4D97-AF65-F5344CB8AC3E}">
        <p14:creationId xmlns:p14="http://schemas.microsoft.com/office/powerpoint/2010/main" val="2316035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762A41-2E48-4AE2-998E-99927D5F0C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4636664-B639-5465-39D8-852FB27207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B2C90B7-2A09-99CC-1202-F981A768465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D9020AB-4B16-4C62-8C85-12A1CE3A0719}" type="datetimeFigureOut">
              <a:rPr lang="en-GB" smtClean="0"/>
              <a:t>03/11/2026</a:t>
            </a:fld>
            <a:endParaRPr lang="en-GB"/>
          </a:p>
        </p:txBody>
      </p:sp>
      <p:sp>
        <p:nvSpPr>
          <p:cNvPr id="5" name="Footer Placeholder 4">
            <a:extLst>
              <a:ext uri="{FF2B5EF4-FFF2-40B4-BE49-F238E27FC236}">
                <a16:creationId xmlns:a16="http://schemas.microsoft.com/office/drawing/2014/main" id="{82C85A0E-9A06-0A97-2E18-F38428D410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DEE276C9-692E-603E-0675-3018FAC693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B84AFA5-A9D6-486B-8D62-82879B4F7EB4}" type="slidenum">
              <a:rPr lang="en-GB" smtClean="0"/>
              <a:t>‹#›</a:t>
            </a:fld>
            <a:endParaRPr lang="en-GB"/>
          </a:p>
        </p:txBody>
      </p:sp>
    </p:spTree>
    <p:extLst>
      <p:ext uri="{BB962C8B-B14F-4D97-AF65-F5344CB8AC3E}">
        <p14:creationId xmlns:p14="http://schemas.microsoft.com/office/powerpoint/2010/main" val="36768509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972186CE-A88F-FD73-851E-4A049D4DEDD2}"/>
              </a:ext>
            </a:extLst>
          </p:cNvPr>
          <p:cNvSpPr txBox="1"/>
          <p:nvPr/>
        </p:nvSpPr>
        <p:spPr>
          <a:xfrm>
            <a:off x="10031105" y="0"/>
            <a:ext cx="2306471"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70C0"/>
                </a:solidFill>
                <a:effectLst/>
                <a:uLnTx/>
                <a:uFillTx/>
                <a:latin typeface="Aptos" panose="02110004020202020204"/>
                <a:ea typeface="+mn-ea"/>
                <a:cs typeface="+mn-cs"/>
              </a:rPr>
              <a:t>Case Study 1</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TextBox 3">
            <a:extLst>
              <a:ext uri="{FF2B5EF4-FFF2-40B4-BE49-F238E27FC236}">
                <a16:creationId xmlns:a16="http://schemas.microsoft.com/office/drawing/2014/main" id="{6ECF2AD8-6208-7C5C-AF11-129B50263C49}"/>
              </a:ext>
            </a:extLst>
          </p:cNvPr>
          <p:cNvSpPr txBox="1"/>
          <p:nvPr/>
        </p:nvSpPr>
        <p:spPr>
          <a:xfrm>
            <a:off x="562709" y="375585"/>
            <a:ext cx="9671538" cy="1666354"/>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800" b="0" i="0" u="none" strike="noStrike" kern="100" cap="none" spc="0" normalizeH="0" baseline="0" noProof="0" dirty="0">
                <a:ln>
                  <a:noFill/>
                </a:ln>
                <a:solidFill>
                  <a:prstClr val="black"/>
                </a:solidFill>
                <a:effectLst/>
                <a:uLnTx/>
                <a:uFillTx/>
                <a:latin typeface="Calibri" panose="020F0502020204030204" pitchFamily="34" charset="0"/>
                <a:ea typeface="Aptos" panose="020B0004020202020204" pitchFamily="34" charset="0"/>
                <a:cs typeface="+mn-cs"/>
              </a:rPr>
              <a:t>Mr C is an adult living independently with a long history of alcohol dependency. He has capacity to make decisions regarding his care, treatment, and lifestyle and understands the risks associated with his alcohol use. He has experienced repeated hospital admissions, falls, and incidents where he has been found unconscious in the community. His physical health has deteriorated significantly due to poor liver function.</a:t>
            </a:r>
          </a:p>
        </p:txBody>
      </p:sp>
      <p:pic>
        <p:nvPicPr>
          <p:cNvPr id="7" name="Picture 6">
            <a:extLst>
              <a:ext uri="{FF2B5EF4-FFF2-40B4-BE49-F238E27FC236}">
                <a16:creationId xmlns:a16="http://schemas.microsoft.com/office/drawing/2014/main" id="{03A9FFE2-3110-530A-3E19-7AC0BF4D16B5}"/>
              </a:ext>
            </a:extLst>
          </p:cNvPr>
          <p:cNvPicPr>
            <a:picLocks noChangeAspect="1"/>
          </p:cNvPicPr>
          <p:nvPr/>
        </p:nvPicPr>
        <p:blipFill>
          <a:blip r:embed="rId3"/>
          <a:stretch>
            <a:fillRect/>
          </a:stretch>
        </p:blipFill>
        <p:spPr>
          <a:xfrm>
            <a:off x="562709" y="2855321"/>
            <a:ext cx="2157046" cy="3235569"/>
          </a:xfrm>
          <a:prstGeom prst="rect">
            <a:avLst/>
          </a:prstGeom>
        </p:spPr>
      </p:pic>
      <p:sp>
        <p:nvSpPr>
          <p:cNvPr id="8" name="TextBox 7">
            <a:extLst>
              <a:ext uri="{FF2B5EF4-FFF2-40B4-BE49-F238E27FC236}">
                <a16:creationId xmlns:a16="http://schemas.microsoft.com/office/drawing/2014/main" id="{13664A1D-2CE8-775E-DEFE-C8C6BAB7BF25}"/>
              </a:ext>
            </a:extLst>
          </p:cNvPr>
          <p:cNvSpPr txBox="1"/>
          <p:nvPr/>
        </p:nvSpPr>
        <p:spPr>
          <a:xfrm>
            <a:off x="3034090" y="1795449"/>
            <a:ext cx="3857242" cy="45243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A. Presenting Problems</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Current Concerns</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Dangerous levels of alcohol consumption.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Repeated hospital admissions.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Frequent falls and risk of serious injury.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Episodes of being found unconscious in the community.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Deteriorating liver function.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Refusal to engage with treatment and support services.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High likelihood of serious harm or death.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Ongoing self-neglect despite understanding the risks.</a:t>
            </a:r>
          </a:p>
        </p:txBody>
      </p:sp>
      <p:sp>
        <p:nvSpPr>
          <p:cNvPr id="10" name="TextBox 9">
            <a:extLst>
              <a:ext uri="{FF2B5EF4-FFF2-40B4-BE49-F238E27FC236}">
                <a16:creationId xmlns:a16="http://schemas.microsoft.com/office/drawing/2014/main" id="{DD55CBD8-70B3-B3F2-6F11-DF3F0EB5ECF7}"/>
              </a:ext>
            </a:extLst>
          </p:cNvPr>
          <p:cNvSpPr txBox="1"/>
          <p:nvPr/>
        </p:nvSpPr>
        <p:spPr>
          <a:xfrm>
            <a:off x="7205667" y="1795449"/>
            <a:ext cx="4423624" cy="50783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B. Intervention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Multi-Agency Actions Completed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Safeguarding enquiries completed.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Multi-agency risk meetings held.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Collaborative risk assessment formulated.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Extensive work undertaken by substance misuse services.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Funding secured for a rehabilitation placement.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GP and hospital services involved.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Outreach and assertive engagement attempted.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Housing, social care, and voluntary sector support coordinated.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Advocacy offered.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Emergency and contingency plans developed.</a:t>
            </a:r>
          </a:p>
        </p:txBody>
      </p:sp>
    </p:spTree>
    <p:extLst>
      <p:ext uri="{BB962C8B-B14F-4D97-AF65-F5344CB8AC3E}">
        <p14:creationId xmlns:p14="http://schemas.microsoft.com/office/powerpoint/2010/main" val="3649685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2CD75-6AC8-7706-B031-89CF6F9C6760}"/>
            </a:ext>
          </a:extLst>
        </p:cNvPr>
        <p:cNvGrpSpPr/>
        <p:nvPr/>
      </p:nvGrpSpPr>
      <p:grpSpPr>
        <a:xfrm>
          <a:off x="0" y="0"/>
          <a:ext cx="0" cy="0"/>
          <a:chOff x="0" y="0"/>
          <a:chExt cx="0" cy="0"/>
        </a:xfrm>
      </p:grpSpPr>
      <p:sp>
        <p:nvSpPr>
          <p:cNvPr id="34" name="TextBox 33">
            <a:extLst>
              <a:ext uri="{FF2B5EF4-FFF2-40B4-BE49-F238E27FC236}">
                <a16:creationId xmlns:a16="http://schemas.microsoft.com/office/drawing/2014/main" id="{AA07C000-4A18-8E08-02F7-98C1CA291C29}"/>
              </a:ext>
            </a:extLst>
          </p:cNvPr>
          <p:cNvSpPr txBox="1"/>
          <p:nvPr/>
        </p:nvSpPr>
        <p:spPr>
          <a:xfrm>
            <a:off x="9905650" y="262760"/>
            <a:ext cx="2306471"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70C0"/>
                </a:solidFill>
                <a:effectLst/>
                <a:uLnTx/>
                <a:uFillTx/>
                <a:latin typeface="Aptos" panose="02110004020202020204"/>
                <a:ea typeface="+mn-ea"/>
                <a:cs typeface="+mn-cs"/>
              </a:rPr>
              <a:t>Case Study 1</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7" name="Picture 6">
            <a:extLst>
              <a:ext uri="{FF2B5EF4-FFF2-40B4-BE49-F238E27FC236}">
                <a16:creationId xmlns:a16="http://schemas.microsoft.com/office/drawing/2014/main" id="{2F0F3A87-9C1B-CE26-361A-EDDD29DB9978}"/>
              </a:ext>
            </a:extLst>
          </p:cNvPr>
          <p:cNvPicPr>
            <a:picLocks noChangeAspect="1"/>
          </p:cNvPicPr>
          <p:nvPr/>
        </p:nvPicPr>
        <p:blipFill>
          <a:blip r:embed="rId3"/>
          <a:stretch>
            <a:fillRect/>
          </a:stretch>
        </p:blipFill>
        <p:spPr>
          <a:xfrm>
            <a:off x="1090247" y="1398240"/>
            <a:ext cx="2157046" cy="3235569"/>
          </a:xfrm>
          <a:prstGeom prst="rect">
            <a:avLst/>
          </a:prstGeom>
        </p:spPr>
      </p:pic>
      <p:sp>
        <p:nvSpPr>
          <p:cNvPr id="3" name="TextBox 2">
            <a:extLst>
              <a:ext uri="{FF2B5EF4-FFF2-40B4-BE49-F238E27FC236}">
                <a16:creationId xmlns:a16="http://schemas.microsoft.com/office/drawing/2014/main" id="{DD57003E-D8D0-F3E3-1F1C-7B928575F8CA}"/>
              </a:ext>
            </a:extLst>
          </p:cNvPr>
          <p:cNvSpPr txBox="1"/>
          <p:nvPr/>
        </p:nvSpPr>
        <p:spPr>
          <a:xfrm>
            <a:off x="3657427" y="1320629"/>
            <a:ext cx="3259015" cy="286232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C. Onward Referrals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Substance Misuse Services.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Rehabilitation Programme.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GP.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Hospital Services.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Adult Social Care.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Advocacy Services.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Housing Support.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Voluntary Sector Organisations.</a:t>
            </a:r>
          </a:p>
        </p:txBody>
      </p:sp>
      <p:sp>
        <p:nvSpPr>
          <p:cNvPr id="6" name="TextBox 5">
            <a:extLst>
              <a:ext uri="{FF2B5EF4-FFF2-40B4-BE49-F238E27FC236}">
                <a16:creationId xmlns:a16="http://schemas.microsoft.com/office/drawing/2014/main" id="{C83B78A5-A23E-8435-D8AE-109059D38858}"/>
              </a:ext>
            </a:extLst>
          </p:cNvPr>
          <p:cNvSpPr txBox="1"/>
          <p:nvPr/>
        </p:nvSpPr>
        <p:spPr>
          <a:xfrm>
            <a:off x="7121157" y="1183567"/>
            <a:ext cx="4711451" cy="3704604"/>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800" b="1" i="0" u="none" strike="noStrike" kern="100" cap="none" spc="0" normalizeH="0" baseline="0" noProof="0" dirty="0">
                <a:ln>
                  <a:noFill/>
                </a:ln>
                <a:solidFill>
                  <a:prstClr val="black"/>
                </a:solidFill>
                <a:effectLst/>
                <a:uLnTx/>
                <a:uFillTx/>
                <a:latin typeface="Aptos" panose="02110004020202020204"/>
                <a:ea typeface="Aptos" panose="020B0004020202020204" pitchFamily="34" charset="0"/>
                <a:cs typeface="+mn-cs"/>
              </a:rPr>
              <a:t>D. Outcome</a:t>
            </a:r>
            <a:endParaRPr kumimoji="0" lang="en-GB" sz="1800" b="0" i="0" u="none" strike="noStrike" kern="100" cap="none" spc="0" normalizeH="0" baseline="0" noProof="0" dirty="0">
              <a:ln>
                <a:noFill/>
              </a:ln>
              <a:solidFill>
                <a:prstClr val="black"/>
              </a:solidFill>
              <a:effectLst/>
              <a:uLnTx/>
              <a:uFillTx/>
              <a:latin typeface="Aptos" panose="02110004020202020204"/>
              <a:ea typeface="Aptos" panose="020B0004020202020204" pitchFamily="34" charset="0"/>
              <a:cs typeface="+mn-cs"/>
            </a:endParaRP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800" b="1" i="0" u="none" strike="noStrike" kern="100" cap="none" spc="0" normalizeH="0" baseline="0" noProof="0" dirty="0">
                <a:ln>
                  <a:noFill/>
                </a:ln>
                <a:solidFill>
                  <a:prstClr val="black"/>
                </a:solidFill>
                <a:effectLst/>
                <a:uLnTx/>
                <a:uFillTx/>
                <a:latin typeface="Aptos" panose="02110004020202020204"/>
                <a:ea typeface="Aptos" panose="020B0004020202020204" pitchFamily="34" charset="0"/>
                <a:cs typeface="+mn-cs"/>
              </a:rPr>
              <a:t>Current Position</a:t>
            </a:r>
            <a:endParaRPr kumimoji="0" lang="en-GB" sz="1800" b="0" i="0" u="none" strike="noStrike" kern="100" cap="none" spc="0" normalizeH="0" baseline="0" noProof="0" dirty="0">
              <a:ln>
                <a:noFill/>
              </a:ln>
              <a:solidFill>
                <a:prstClr val="black"/>
              </a:solidFill>
              <a:effectLst/>
              <a:uLnTx/>
              <a:uFillTx/>
              <a:latin typeface="Aptos" panose="02110004020202020204"/>
              <a:ea typeface="Aptos" panose="020B0004020202020204" pitchFamily="34" charset="0"/>
              <a:cs typeface="+mn-cs"/>
            </a:endParaRPr>
          </a:p>
          <a:p>
            <a:pPr marL="285750" marR="0" lvl="0" indent="-285750" algn="l" defTabSz="914400" rtl="0" eaLnBrk="1" fontAlgn="auto" latinLnBrk="0" hangingPunct="1">
              <a:lnSpc>
                <a:spcPct val="100000"/>
              </a:lnSpc>
              <a:spcBef>
                <a:spcPts val="0"/>
              </a:spcBef>
              <a:spcAft>
                <a:spcPts val="0"/>
              </a:spcAft>
              <a:buClrTx/>
              <a:buSzPct val="70000"/>
              <a:buFont typeface="Arial" panose="020B0604020202020204" pitchFamily="34" charset="0"/>
              <a:buChar char="•"/>
              <a:tabLst>
                <a:tab pos="457200" algn="l"/>
              </a:tabLst>
              <a:defRPr/>
            </a:pPr>
            <a:r>
              <a:rPr kumimoji="0" lang="en-GB" sz="1800" b="0" i="0" u="none" strike="noStrike" kern="100" cap="none" spc="0" normalizeH="0" baseline="0" noProof="0" dirty="0">
                <a:ln>
                  <a:noFill/>
                </a:ln>
                <a:solidFill>
                  <a:prstClr val="black"/>
                </a:solidFill>
                <a:effectLst/>
                <a:uLnTx/>
                <a:uFillTx/>
                <a:latin typeface="Aptos" panose="02110004020202020204"/>
                <a:ea typeface="Aptos" panose="020B0004020202020204" pitchFamily="34" charset="0"/>
                <a:cs typeface="+mn-cs"/>
              </a:rPr>
              <a:t>Individual continues to decline support and treatment.</a:t>
            </a:r>
          </a:p>
          <a:p>
            <a:pPr marL="285750" marR="0" lvl="0" indent="-285750" algn="l" defTabSz="914400" rtl="0" eaLnBrk="1" fontAlgn="auto" latinLnBrk="0" hangingPunct="1">
              <a:lnSpc>
                <a:spcPct val="100000"/>
              </a:lnSpc>
              <a:spcBef>
                <a:spcPts val="0"/>
              </a:spcBef>
              <a:spcAft>
                <a:spcPts val="0"/>
              </a:spcAft>
              <a:buClrTx/>
              <a:buSzPct val="70000"/>
              <a:buFont typeface="Arial" panose="020B0604020202020204" pitchFamily="34" charset="0"/>
              <a:buChar char="•"/>
              <a:tabLst>
                <a:tab pos="457200" algn="l"/>
              </a:tabLst>
              <a:defRPr/>
            </a:pPr>
            <a:r>
              <a:rPr kumimoji="0" lang="en-GB" sz="1800" b="0" i="0" u="none" strike="noStrike" kern="100" cap="none" spc="0" normalizeH="0" baseline="0" noProof="0" dirty="0">
                <a:ln>
                  <a:noFill/>
                </a:ln>
                <a:solidFill>
                  <a:prstClr val="black"/>
                </a:solidFill>
                <a:effectLst/>
                <a:uLnTx/>
                <a:uFillTx/>
                <a:latin typeface="Aptos" panose="02110004020202020204"/>
                <a:ea typeface="Aptos" panose="020B0004020202020204" pitchFamily="34" charset="0"/>
                <a:cs typeface="+mn-cs"/>
              </a:rPr>
              <a:t>Rehabilitation placement was not progressed due to non-engagement.</a:t>
            </a:r>
          </a:p>
          <a:p>
            <a:pPr marL="285750" marR="0" lvl="0" indent="-285750" algn="l" defTabSz="914400" rtl="0" eaLnBrk="1" fontAlgn="auto" latinLnBrk="0" hangingPunct="1">
              <a:lnSpc>
                <a:spcPct val="100000"/>
              </a:lnSpc>
              <a:spcBef>
                <a:spcPts val="0"/>
              </a:spcBef>
              <a:spcAft>
                <a:spcPts val="0"/>
              </a:spcAft>
              <a:buClrTx/>
              <a:buSzPct val="70000"/>
              <a:buFont typeface="Arial" panose="020B0604020202020204" pitchFamily="34" charset="0"/>
              <a:buChar char="•"/>
              <a:tabLst>
                <a:tab pos="457200" algn="l"/>
              </a:tabLst>
              <a:defRPr/>
            </a:pPr>
            <a:r>
              <a:rPr kumimoji="0" lang="en-GB" sz="1800" b="0" i="0" u="none" strike="noStrike" kern="100" cap="none" spc="0" normalizeH="0" baseline="0" noProof="0" dirty="0">
                <a:ln>
                  <a:noFill/>
                </a:ln>
                <a:solidFill>
                  <a:prstClr val="black"/>
                </a:solidFill>
                <a:effectLst/>
                <a:uLnTx/>
                <a:uFillTx/>
                <a:latin typeface="Aptos" panose="02110004020202020204"/>
                <a:ea typeface="Aptos" panose="020B0004020202020204" pitchFamily="34" charset="0"/>
                <a:cs typeface="+mn-cs"/>
              </a:rPr>
              <a:t>Risks remain critical despite extensive interventions.</a:t>
            </a:r>
          </a:p>
          <a:p>
            <a:pPr marL="285750" marR="0" lvl="0" indent="-285750" algn="l" defTabSz="914400" rtl="0" eaLnBrk="1" fontAlgn="auto" latinLnBrk="0" hangingPunct="1">
              <a:lnSpc>
                <a:spcPct val="100000"/>
              </a:lnSpc>
              <a:spcBef>
                <a:spcPts val="0"/>
              </a:spcBef>
              <a:spcAft>
                <a:spcPts val="0"/>
              </a:spcAft>
              <a:buClrTx/>
              <a:buSzPct val="70000"/>
              <a:buFont typeface="Arial" panose="020B0604020202020204" pitchFamily="34" charset="0"/>
              <a:buChar char="•"/>
              <a:tabLst>
                <a:tab pos="457200" algn="l"/>
              </a:tabLst>
              <a:defRPr/>
            </a:pPr>
            <a:r>
              <a:rPr kumimoji="0" lang="en-GB" sz="1800" b="0" i="0" u="none" strike="noStrike" kern="100" cap="none" spc="0" normalizeH="0" baseline="0" noProof="0" dirty="0">
                <a:ln>
                  <a:noFill/>
                </a:ln>
                <a:solidFill>
                  <a:prstClr val="black"/>
                </a:solidFill>
                <a:effectLst/>
                <a:uLnTx/>
                <a:uFillTx/>
                <a:latin typeface="Aptos" panose="02110004020202020204"/>
                <a:ea typeface="Aptos" panose="020B0004020202020204" pitchFamily="34" charset="0"/>
                <a:cs typeface="+mn-cs"/>
              </a:rPr>
              <a:t>All available community support options have been explored.</a:t>
            </a:r>
          </a:p>
          <a:p>
            <a:pPr marL="285750" marR="0" lvl="0" indent="-285750" algn="l" defTabSz="914400" rtl="0" eaLnBrk="1" fontAlgn="auto" latinLnBrk="0" hangingPunct="1">
              <a:lnSpc>
                <a:spcPct val="100000"/>
              </a:lnSpc>
              <a:spcBef>
                <a:spcPts val="0"/>
              </a:spcBef>
              <a:spcAft>
                <a:spcPts val="0"/>
              </a:spcAft>
              <a:buClrTx/>
              <a:buSzPct val="70000"/>
              <a:buFont typeface="Arial" panose="020B0604020202020204" pitchFamily="34" charset="0"/>
              <a:buChar char="•"/>
              <a:tabLst>
                <a:tab pos="457200" algn="l"/>
              </a:tabLst>
              <a:defRPr/>
            </a:pPr>
            <a:r>
              <a:rPr kumimoji="0" lang="en-GB" sz="1800" b="0" i="0" u="none" strike="noStrike" kern="100" cap="none" spc="0" normalizeH="0" baseline="0" noProof="0" dirty="0">
                <a:ln>
                  <a:noFill/>
                </a:ln>
                <a:solidFill>
                  <a:prstClr val="black"/>
                </a:solidFill>
                <a:effectLst/>
                <a:uLnTx/>
                <a:uFillTx/>
                <a:latin typeface="Aptos" panose="02110004020202020204"/>
                <a:ea typeface="Aptos" panose="020B0004020202020204" pitchFamily="34" charset="0"/>
                <a:cs typeface="+mn-cs"/>
              </a:rPr>
              <a:t>Professionals remain concerned about the risk of significant harm or death.</a:t>
            </a:r>
          </a:p>
        </p:txBody>
      </p:sp>
      <p:sp>
        <p:nvSpPr>
          <p:cNvPr id="11" name="TextBox 10">
            <a:extLst>
              <a:ext uri="{FF2B5EF4-FFF2-40B4-BE49-F238E27FC236}">
                <a16:creationId xmlns:a16="http://schemas.microsoft.com/office/drawing/2014/main" id="{384181FB-0081-C771-3397-D2E4243B576F}"/>
              </a:ext>
            </a:extLst>
          </p:cNvPr>
          <p:cNvSpPr txBox="1"/>
          <p:nvPr/>
        </p:nvSpPr>
        <p:spPr>
          <a:xfrm>
            <a:off x="1387348" y="5459760"/>
            <a:ext cx="9671538"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Reason for PREP</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All reasonable interventions have been exhausted, and agencies require PREP oversight to explore any remaining positive risk enablement options and provide strategic multi-agency support.</a:t>
            </a:r>
          </a:p>
        </p:txBody>
      </p:sp>
      <p:sp>
        <p:nvSpPr>
          <p:cNvPr id="2" name="TextBox 1">
            <a:extLst>
              <a:ext uri="{FF2B5EF4-FFF2-40B4-BE49-F238E27FC236}">
                <a16:creationId xmlns:a16="http://schemas.microsoft.com/office/drawing/2014/main" id="{9DC73767-A4CB-865A-5AA4-FF3D4F34C515}"/>
              </a:ext>
            </a:extLst>
          </p:cNvPr>
          <p:cNvSpPr txBox="1"/>
          <p:nvPr/>
        </p:nvSpPr>
        <p:spPr>
          <a:xfrm>
            <a:off x="1397670" y="5113874"/>
            <a:ext cx="214515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What Next?</a:t>
            </a:r>
          </a:p>
        </p:txBody>
      </p:sp>
    </p:spTree>
    <p:extLst>
      <p:ext uri="{BB962C8B-B14F-4D97-AF65-F5344CB8AC3E}">
        <p14:creationId xmlns:p14="http://schemas.microsoft.com/office/powerpoint/2010/main" val="1438712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11" grpId="0"/>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42379-FFEF-32DC-7EA1-0F2D232061F6}"/>
            </a:ext>
          </a:extLst>
        </p:cNvPr>
        <p:cNvGrpSpPr/>
        <p:nvPr/>
      </p:nvGrpSpPr>
      <p:grpSpPr>
        <a:xfrm>
          <a:off x="0" y="0"/>
          <a:ext cx="0" cy="0"/>
          <a:chOff x="0" y="0"/>
          <a:chExt cx="0" cy="0"/>
        </a:xfrm>
      </p:grpSpPr>
      <p:sp>
        <p:nvSpPr>
          <p:cNvPr id="34" name="TextBox 33">
            <a:extLst>
              <a:ext uri="{FF2B5EF4-FFF2-40B4-BE49-F238E27FC236}">
                <a16:creationId xmlns:a16="http://schemas.microsoft.com/office/drawing/2014/main" id="{C2453898-BE5A-EF8C-9E2D-06069D8A6C27}"/>
              </a:ext>
            </a:extLst>
          </p:cNvPr>
          <p:cNvSpPr txBox="1"/>
          <p:nvPr/>
        </p:nvSpPr>
        <p:spPr>
          <a:xfrm>
            <a:off x="10042303" y="120779"/>
            <a:ext cx="2306471"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70C0"/>
                </a:solidFill>
                <a:effectLst/>
                <a:uLnTx/>
                <a:uFillTx/>
                <a:latin typeface="Aptos" panose="02110004020202020204"/>
                <a:ea typeface="+mn-ea"/>
                <a:cs typeface="+mn-cs"/>
              </a:rPr>
              <a:t>Case Study 2</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TextBox 3">
            <a:extLst>
              <a:ext uri="{FF2B5EF4-FFF2-40B4-BE49-F238E27FC236}">
                <a16:creationId xmlns:a16="http://schemas.microsoft.com/office/drawing/2014/main" id="{E91D665F-32CD-11FB-5016-1617886310B1}"/>
              </a:ext>
            </a:extLst>
          </p:cNvPr>
          <p:cNvSpPr txBox="1"/>
          <p:nvPr/>
        </p:nvSpPr>
        <p:spPr>
          <a:xfrm>
            <a:off x="275230" y="299924"/>
            <a:ext cx="9671538" cy="1029256"/>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800" b="0" i="0" u="none" strike="noStrike" kern="100" cap="none" spc="0" normalizeH="0" baseline="0" noProof="0" dirty="0">
                <a:ln>
                  <a:noFill/>
                </a:ln>
                <a:solidFill>
                  <a:prstClr val="black"/>
                </a:solidFill>
                <a:effectLst/>
                <a:uLnTx/>
                <a:uFillTx/>
                <a:latin typeface="Calibri" panose="020F0502020204030204" pitchFamily="34" charset="0"/>
                <a:ea typeface="Aptos" panose="020B0004020202020204" pitchFamily="34" charset="0"/>
                <a:cs typeface="+mn-cs"/>
              </a:rPr>
              <a:t>Mrs D is an older adult living with her adult son, who is financially dependent on her. Mrs D has capacity to make decisions regarding her care, finances, and accommodation. Professionals have concerns regarding potential coercion, restricted access to services, and increasing vulnerability.</a:t>
            </a:r>
          </a:p>
        </p:txBody>
      </p:sp>
      <p:sp>
        <p:nvSpPr>
          <p:cNvPr id="8" name="TextBox 7">
            <a:extLst>
              <a:ext uri="{FF2B5EF4-FFF2-40B4-BE49-F238E27FC236}">
                <a16:creationId xmlns:a16="http://schemas.microsoft.com/office/drawing/2014/main" id="{1EC72D1A-79A3-71DD-4885-3106D23552C8}"/>
              </a:ext>
            </a:extLst>
          </p:cNvPr>
          <p:cNvSpPr txBox="1"/>
          <p:nvPr/>
        </p:nvSpPr>
        <p:spPr>
          <a:xfrm>
            <a:off x="2975212" y="1514785"/>
            <a:ext cx="3656376" cy="50783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A. Presenting Problems</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Current Concerns</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Deterioration in physical health.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Deterioration in mental wellbeing.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Concerns regarding financial abuse.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Son may be preventing access to support services.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Potential undue influence over care and financial decisions.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Limited opportunities for professionals to engage directly.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Ongoing concerns regarding safety and wellbeing.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Risk of significant harm if circumstances continue unchanged</a:t>
            </a:r>
          </a:p>
        </p:txBody>
      </p:sp>
      <p:sp>
        <p:nvSpPr>
          <p:cNvPr id="10" name="TextBox 9">
            <a:extLst>
              <a:ext uri="{FF2B5EF4-FFF2-40B4-BE49-F238E27FC236}">
                <a16:creationId xmlns:a16="http://schemas.microsoft.com/office/drawing/2014/main" id="{638A9270-EAEB-23DD-307F-60563632F4F3}"/>
              </a:ext>
            </a:extLst>
          </p:cNvPr>
          <p:cNvSpPr txBox="1"/>
          <p:nvPr/>
        </p:nvSpPr>
        <p:spPr>
          <a:xfrm>
            <a:off x="7065341" y="1514785"/>
            <a:ext cx="4535255" cy="535531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B. Intervention</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Multi-Agency Actions Completed</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Multi-agency safeguarding meetings convened.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Social care assessments completed.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Capacity assessments undertaken and reviewed.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Mental health services involved.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Financial safeguarding concerns investigated.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Advocacy arranged.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Family network explored.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Police involvement completed with no further action.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Legal advice obtained.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Inherent jurisdiction considered but threshold not met.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Comprehensive risk management plans implemented.</a:t>
            </a:r>
          </a:p>
        </p:txBody>
      </p:sp>
      <p:pic>
        <p:nvPicPr>
          <p:cNvPr id="3" name="Picture 2">
            <a:extLst>
              <a:ext uri="{FF2B5EF4-FFF2-40B4-BE49-F238E27FC236}">
                <a16:creationId xmlns:a16="http://schemas.microsoft.com/office/drawing/2014/main" id="{37733CB3-5F1D-AD4C-894A-A04BFA022893}"/>
              </a:ext>
            </a:extLst>
          </p:cNvPr>
          <p:cNvPicPr>
            <a:picLocks noChangeAspect="1"/>
          </p:cNvPicPr>
          <p:nvPr/>
        </p:nvPicPr>
        <p:blipFill>
          <a:blip r:embed="rId3"/>
          <a:stretch>
            <a:fillRect/>
          </a:stretch>
        </p:blipFill>
        <p:spPr>
          <a:xfrm>
            <a:off x="762001" y="2678200"/>
            <a:ext cx="1992922" cy="2989383"/>
          </a:xfrm>
          <a:prstGeom prst="rect">
            <a:avLst/>
          </a:prstGeom>
        </p:spPr>
      </p:pic>
    </p:spTree>
    <p:extLst>
      <p:ext uri="{BB962C8B-B14F-4D97-AF65-F5344CB8AC3E}">
        <p14:creationId xmlns:p14="http://schemas.microsoft.com/office/powerpoint/2010/main" val="4059607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9BB51-41DE-CBE0-F316-F1BE16F8051C}"/>
            </a:ext>
          </a:extLst>
        </p:cNvPr>
        <p:cNvGrpSpPr/>
        <p:nvPr/>
      </p:nvGrpSpPr>
      <p:grpSpPr>
        <a:xfrm>
          <a:off x="0" y="0"/>
          <a:ext cx="0" cy="0"/>
          <a:chOff x="0" y="0"/>
          <a:chExt cx="0" cy="0"/>
        </a:xfrm>
      </p:grpSpPr>
      <p:sp>
        <p:nvSpPr>
          <p:cNvPr id="34" name="TextBox 33">
            <a:extLst>
              <a:ext uri="{FF2B5EF4-FFF2-40B4-BE49-F238E27FC236}">
                <a16:creationId xmlns:a16="http://schemas.microsoft.com/office/drawing/2014/main" id="{AD726B31-579D-7770-3081-76488BFA7AE4}"/>
              </a:ext>
            </a:extLst>
          </p:cNvPr>
          <p:cNvSpPr txBox="1"/>
          <p:nvPr/>
        </p:nvSpPr>
        <p:spPr>
          <a:xfrm>
            <a:off x="9885529" y="357884"/>
            <a:ext cx="2306471"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70C0"/>
                </a:solidFill>
                <a:effectLst/>
                <a:uLnTx/>
                <a:uFillTx/>
                <a:latin typeface="Aptos" panose="02110004020202020204"/>
                <a:ea typeface="+mn-ea"/>
                <a:cs typeface="+mn-cs"/>
              </a:rPr>
              <a:t>Case Study 2</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 name="TextBox 7">
            <a:extLst>
              <a:ext uri="{FF2B5EF4-FFF2-40B4-BE49-F238E27FC236}">
                <a16:creationId xmlns:a16="http://schemas.microsoft.com/office/drawing/2014/main" id="{3EAB8CC2-4B10-EAC4-1C5F-B6C34BC9A47D}"/>
              </a:ext>
            </a:extLst>
          </p:cNvPr>
          <p:cNvSpPr txBox="1"/>
          <p:nvPr/>
        </p:nvSpPr>
        <p:spPr>
          <a:xfrm>
            <a:off x="3494128" y="1613118"/>
            <a:ext cx="3153508" cy="25853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C. Onward Referrals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Adult Social Care.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Advocacy Services.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Mental Health Services.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Housing Services.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Financial Safeguarding Processes.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Legal Consultation.</a:t>
            </a:r>
          </a:p>
        </p:txBody>
      </p:sp>
      <p:sp>
        <p:nvSpPr>
          <p:cNvPr id="10" name="TextBox 9">
            <a:extLst>
              <a:ext uri="{FF2B5EF4-FFF2-40B4-BE49-F238E27FC236}">
                <a16:creationId xmlns:a16="http://schemas.microsoft.com/office/drawing/2014/main" id="{4B1BF438-6854-3B2B-1248-00EA5CF80A77}"/>
              </a:ext>
            </a:extLst>
          </p:cNvPr>
          <p:cNvSpPr txBox="1"/>
          <p:nvPr/>
        </p:nvSpPr>
        <p:spPr>
          <a:xfrm>
            <a:off x="7417452" y="1537588"/>
            <a:ext cx="3786554" cy="36933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D. Outcome</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Current Position</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Risks remain unresolved despite extensive intervention.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Professionals continue to have concerns regarding coercion and vulnerability.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No further legal remedies currently available.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Existing interventions have not reduced the level of risk.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Concerns remain regarding the possibility of serious harm.</a:t>
            </a:r>
          </a:p>
        </p:txBody>
      </p:sp>
      <p:pic>
        <p:nvPicPr>
          <p:cNvPr id="3" name="Picture 2">
            <a:extLst>
              <a:ext uri="{FF2B5EF4-FFF2-40B4-BE49-F238E27FC236}">
                <a16:creationId xmlns:a16="http://schemas.microsoft.com/office/drawing/2014/main" id="{6BDD279C-A163-5317-ACE8-05F577CE535E}"/>
              </a:ext>
            </a:extLst>
          </p:cNvPr>
          <p:cNvPicPr>
            <a:picLocks noChangeAspect="1"/>
          </p:cNvPicPr>
          <p:nvPr/>
        </p:nvPicPr>
        <p:blipFill>
          <a:blip r:embed="rId3"/>
          <a:stretch>
            <a:fillRect/>
          </a:stretch>
        </p:blipFill>
        <p:spPr>
          <a:xfrm>
            <a:off x="926125" y="1381725"/>
            <a:ext cx="1992922" cy="2989383"/>
          </a:xfrm>
          <a:prstGeom prst="rect">
            <a:avLst/>
          </a:prstGeom>
        </p:spPr>
      </p:pic>
      <p:sp>
        <p:nvSpPr>
          <p:cNvPr id="5" name="TextBox 4">
            <a:extLst>
              <a:ext uri="{FF2B5EF4-FFF2-40B4-BE49-F238E27FC236}">
                <a16:creationId xmlns:a16="http://schemas.microsoft.com/office/drawing/2014/main" id="{E228675F-9D42-2585-7CE6-6D59EBFD2B2C}"/>
              </a:ext>
            </a:extLst>
          </p:cNvPr>
          <p:cNvSpPr txBox="1"/>
          <p:nvPr/>
        </p:nvSpPr>
        <p:spPr>
          <a:xfrm>
            <a:off x="988762" y="5320412"/>
            <a:ext cx="10089545" cy="1134862"/>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800" b="1" i="0" u="none" strike="noStrike" kern="100" cap="none" spc="0" normalizeH="0" baseline="0" noProof="0" dirty="0">
                <a:ln>
                  <a:noFill/>
                </a:ln>
                <a:solidFill>
                  <a:prstClr val="black"/>
                </a:solidFill>
                <a:effectLst/>
                <a:uLnTx/>
                <a:uFillTx/>
                <a:latin typeface="Aptos" panose="02110004020202020204"/>
                <a:ea typeface="Aptos" panose="020B0004020202020204" pitchFamily="34" charset="0"/>
                <a:cs typeface="+mn-cs"/>
              </a:rPr>
              <a:t>Reason for PREP</a:t>
            </a:r>
            <a:endParaRPr kumimoji="0" lang="en-GB" sz="1800" b="0" i="0" u="none" strike="noStrike" kern="100" cap="none" spc="0" normalizeH="0" baseline="0" noProof="0" dirty="0">
              <a:ln>
                <a:noFill/>
              </a:ln>
              <a:solidFill>
                <a:prstClr val="black"/>
              </a:solidFill>
              <a:effectLst/>
              <a:uLnTx/>
              <a:uFillTx/>
              <a:latin typeface="Aptos" panose="02110004020202020204"/>
              <a:ea typeface="Aptos" panose="020B0004020202020204" pitchFamily="34" charset="0"/>
              <a:cs typeface="+mn-cs"/>
            </a:endParaRP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800" b="0" i="0" u="none" strike="noStrike" kern="100" cap="none" spc="0" normalizeH="0" baseline="0" noProof="0" dirty="0">
                <a:ln>
                  <a:noFill/>
                </a:ln>
                <a:solidFill>
                  <a:prstClr val="black"/>
                </a:solidFill>
                <a:effectLst/>
                <a:uLnTx/>
                <a:uFillTx/>
                <a:latin typeface="Aptos" panose="02110004020202020204"/>
                <a:ea typeface="Aptos" panose="020B0004020202020204" pitchFamily="34" charset="0"/>
                <a:cs typeface="+mn-cs"/>
              </a:rPr>
              <a:t>All reasonable safeguarding, legal, health, and social care interventions have been undertaken. Strategic multi-agency oversight is required to consider further options and collective risk ownership.</a:t>
            </a:r>
          </a:p>
        </p:txBody>
      </p:sp>
      <p:sp>
        <p:nvSpPr>
          <p:cNvPr id="6" name="TextBox 5">
            <a:extLst>
              <a:ext uri="{FF2B5EF4-FFF2-40B4-BE49-F238E27FC236}">
                <a16:creationId xmlns:a16="http://schemas.microsoft.com/office/drawing/2014/main" id="{2B58E03D-ED15-6027-CF89-E5247A1464B8}"/>
              </a:ext>
            </a:extLst>
          </p:cNvPr>
          <p:cNvSpPr txBox="1"/>
          <p:nvPr/>
        </p:nvSpPr>
        <p:spPr>
          <a:xfrm>
            <a:off x="988762" y="4992331"/>
            <a:ext cx="214515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What Next?</a:t>
            </a:r>
          </a:p>
        </p:txBody>
      </p:sp>
    </p:spTree>
    <p:extLst>
      <p:ext uri="{BB962C8B-B14F-4D97-AF65-F5344CB8AC3E}">
        <p14:creationId xmlns:p14="http://schemas.microsoft.com/office/powerpoint/2010/main" val="2136770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C3C8E-6EAE-01CD-6659-8C61BF0B8994}"/>
            </a:ext>
          </a:extLst>
        </p:cNvPr>
        <p:cNvGrpSpPr/>
        <p:nvPr/>
      </p:nvGrpSpPr>
      <p:grpSpPr>
        <a:xfrm>
          <a:off x="0" y="0"/>
          <a:ext cx="0" cy="0"/>
          <a:chOff x="0" y="0"/>
          <a:chExt cx="0" cy="0"/>
        </a:xfrm>
      </p:grpSpPr>
      <p:sp>
        <p:nvSpPr>
          <p:cNvPr id="34" name="TextBox 33">
            <a:extLst>
              <a:ext uri="{FF2B5EF4-FFF2-40B4-BE49-F238E27FC236}">
                <a16:creationId xmlns:a16="http://schemas.microsoft.com/office/drawing/2014/main" id="{97530F16-B6A7-4F13-D0B9-FC32377674E7}"/>
              </a:ext>
            </a:extLst>
          </p:cNvPr>
          <p:cNvSpPr txBox="1"/>
          <p:nvPr/>
        </p:nvSpPr>
        <p:spPr>
          <a:xfrm>
            <a:off x="9885529" y="206058"/>
            <a:ext cx="2306471"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70C0"/>
                </a:solidFill>
                <a:effectLst/>
                <a:uLnTx/>
                <a:uFillTx/>
                <a:latin typeface="Aptos" panose="02110004020202020204"/>
                <a:ea typeface="+mn-ea"/>
                <a:cs typeface="+mn-cs"/>
              </a:rPr>
              <a:t>Case Study 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TextBox 3">
            <a:extLst>
              <a:ext uri="{FF2B5EF4-FFF2-40B4-BE49-F238E27FC236}">
                <a16:creationId xmlns:a16="http://schemas.microsoft.com/office/drawing/2014/main" id="{08301AA3-D7D5-65F5-5117-F2B6FBCDB506}"/>
              </a:ext>
            </a:extLst>
          </p:cNvPr>
          <p:cNvSpPr txBox="1"/>
          <p:nvPr/>
        </p:nvSpPr>
        <p:spPr>
          <a:xfrm>
            <a:off x="398936" y="294034"/>
            <a:ext cx="9645816"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Mr R is a 56-year-old man living in supported accommodation. He has a diagnosis of schizophrenia alongside a long history of substance misuse. He is supported by multiple agencies including Mental Health Services, Adult Social Care, Housing, Police, Probation, Substance Misuse Services, and his accommodation provider.</a:t>
            </a:r>
          </a:p>
        </p:txBody>
      </p:sp>
      <p:sp>
        <p:nvSpPr>
          <p:cNvPr id="8" name="TextBox 7">
            <a:extLst>
              <a:ext uri="{FF2B5EF4-FFF2-40B4-BE49-F238E27FC236}">
                <a16:creationId xmlns:a16="http://schemas.microsoft.com/office/drawing/2014/main" id="{8BE2C167-7879-BB56-4C4D-0AAF6BBCCC55}"/>
              </a:ext>
            </a:extLst>
          </p:cNvPr>
          <p:cNvSpPr txBox="1"/>
          <p:nvPr/>
        </p:nvSpPr>
        <p:spPr>
          <a:xfrm>
            <a:off x="3823461" y="1787056"/>
            <a:ext cx="5839153" cy="36933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A. Presenting Problems</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Current Concerns</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Ongoing substance misuse.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Repeated fire-related incidents.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Smoking in prohibited areas.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Storage of cigarettes and lighters despite risks.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Verbal aggression towards staff and residents.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Increased risk to other residents within the service.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Concerns regarding placement sustainability.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High risk of homelessness if placement breaks down.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Significant risk of serious injury or death.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Continues to make unwise decisions despite having capacity.</a:t>
            </a:r>
          </a:p>
        </p:txBody>
      </p:sp>
      <p:pic>
        <p:nvPicPr>
          <p:cNvPr id="3" name="Picture 2">
            <a:extLst>
              <a:ext uri="{FF2B5EF4-FFF2-40B4-BE49-F238E27FC236}">
                <a16:creationId xmlns:a16="http://schemas.microsoft.com/office/drawing/2014/main" id="{25666ADC-4DF2-FE0F-E81D-488F836702BD}"/>
              </a:ext>
            </a:extLst>
          </p:cNvPr>
          <p:cNvPicPr>
            <a:picLocks noChangeAspect="1"/>
          </p:cNvPicPr>
          <p:nvPr/>
        </p:nvPicPr>
        <p:blipFill>
          <a:blip r:embed="rId3"/>
          <a:stretch>
            <a:fillRect/>
          </a:stretch>
        </p:blipFill>
        <p:spPr>
          <a:xfrm>
            <a:off x="402809" y="2315308"/>
            <a:ext cx="2388576" cy="2227384"/>
          </a:xfrm>
          <a:prstGeom prst="rect">
            <a:avLst/>
          </a:prstGeom>
        </p:spPr>
      </p:pic>
    </p:spTree>
    <p:extLst>
      <p:ext uri="{BB962C8B-B14F-4D97-AF65-F5344CB8AC3E}">
        <p14:creationId xmlns:p14="http://schemas.microsoft.com/office/powerpoint/2010/main" val="4187837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D2F60-4C87-C841-8928-56724F171057}"/>
            </a:ext>
          </a:extLst>
        </p:cNvPr>
        <p:cNvGrpSpPr/>
        <p:nvPr/>
      </p:nvGrpSpPr>
      <p:grpSpPr>
        <a:xfrm>
          <a:off x="0" y="0"/>
          <a:ext cx="0" cy="0"/>
          <a:chOff x="0" y="0"/>
          <a:chExt cx="0" cy="0"/>
        </a:xfrm>
      </p:grpSpPr>
      <p:sp>
        <p:nvSpPr>
          <p:cNvPr id="34" name="TextBox 33">
            <a:extLst>
              <a:ext uri="{FF2B5EF4-FFF2-40B4-BE49-F238E27FC236}">
                <a16:creationId xmlns:a16="http://schemas.microsoft.com/office/drawing/2014/main" id="{AEF28CA5-3CD9-D755-762F-11C29D0A9A55}"/>
              </a:ext>
            </a:extLst>
          </p:cNvPr>
          <p:cNvSpPr txBox="1"/>
          <p:nvPr/>
        </p:nvSpPr>
        <p:spPr>
          <a:xfrm>
            <a:off x="9885529" y="206058"/>
            <a:ext cx="2306471"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70C0"/>
                </a:solidFill>
                <a:effectLst/>
                <a:uLnTx/>
                <a:uFillTx/>
                <a:latin typeface="Aptos" panose="02110004020202020204"/>
                <a:ea typeface="+mn-ea"/>
                <a:cs typeface="+mn-cs"/>
              </a:rPr>
              <a:t>Case Study 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2CD0FF42-0887-6FE6-BCCA-ABCCB7D99004}"/>
              </a:ext>
            </a:extLst>
          </p:cNvPr>
          <p:cNvSpPr txBox="1"/>
          <p:nvPr/>
        </p:nvSpPr>
        <p:spPr>
          <a:xfrm>
            <a:off x="4244454" y="1221721"/>
            <a:ext cx="7478973" cy="45243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B. Intervention</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Multi-Agency Actions Completed</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Multiple safeguarding enquiries completed.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Multi-agency risk management meetings convened.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Mental Capacity Act considerations completed.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Community Mental Health Team involvement.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Mental Health Act assessment undertaken.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Substance misuse services engaged.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Fire &amp; Rescue Service RA completed.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Housing and commissioning teams involved.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Placement reviews completed.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Positive risk management plans developed.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Increased staffing and supervision implemented.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Alternative placements explored.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Regular review of risk assessments.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Senior management escalation across agencies</a:t>
            </a:r>
            <a:r>
              <a:rPr kumimoji="0" lang="en-GB" sz="1400" b="0" i="0" u="none" strike="noStrike" kern="1200" cap="none" spc="0" normalizeH="0" baseline="0" noProof="0" dirty="0">
                <a:ln>
                  <a:noFill/>
                </a:ln>
                <a:solidFill>
                  <a:prstClr val="black"/>
                </a:solidFill>
                <a:effectLst/>
                <a:uLnTx/>
                <a:uFillTx/>
                <a:latin typeface="Aptos" panose="02110004020202020204"/>
                <a:ea typeface="+mn-ea"/>
                <a:cs typeface="+mn-cs"/>
              </a:rPr>
              <a:t>.</a:t>
            </a:r>
          </a:p>
        </p:txBody>
      </p:sp>
      <p:pic>
        <p:nvPicPr>
          <p:cNvPr id="3" name="Picture 2">
            <a:extLst>
              <a:ext uri="{FF2B5EF4-FFF2-40B4-BE49-F238E27FC236}">
                <a16:creationId xmlns:a16="http://schemas.microsoft.com/office/drawing/2014/main" id="{5B8C75AD-53BA-A3B3-3BC0-2A751C2E45F2}"/>
              </a:ext>
            </a:extLst>
          </p:cNvPr>
          <p:cNvPicPr>
            <a:picLocks noChangeAspect="1"/>
          </p:cNvPicPr>
          <p:nvPr/>
        </p:nvPicPr>
        <p:blipFill>
          <a:blip r:embed="rId3"/>
          <a:stretch>
            <a:fillRect/>
          </a:stretch>
        </p:blipFill>
        <p:spPr>
          <a:xfrm>
            <a:off x="744002" y="1947459"/>
            <a:ext cx="2695233" cy="2513346"/>
          </a:xfrm>
          <a:prstGeom prst="rect">
            <a:avLst/>
          </a:prstGeom>
        </p:spPr>
      </p:pic>
    </p:spTree>
    <p:extLst>
      <p:ext uri="{BB962C8B-B14F-4D97-AF65-F5344CB8AC3E}">
        <p14:creationId xmlns:p14="http://schemas.microsoft.com/office/powerpoint/2010/main" val="3238084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6B5E7-7432-1801-3D27-3F45272EB49E}"/>
            </a:ext>
          </a:extLst>
        </p:cNvPr>
        <p:cNvGrpSpPr/>
        <p:nvPr/>
      </p:nvGrpSpPr>
      <p:grpSpPr>
        <a:xfrm>
          <a:off x="0" y="0"/>
          <a:ext cx="0" cy="0"/>
          <a:chOff x="0" y="0"/>
          <a:chExt cx="0" cy="0"/>
        </a:xfrm>
      </p:grpSpPr>
      <p:sp>
        <p:nvSpPr>
          <p:cNvPr id="34" name="TextBox 33">
            <a:extLst>
              <a:ext uri="{FF2B5EF4-FFF2-40B4-BE49-F238E27FC236}">
                <a16:creationId xmlns:a16="http://schemas.microsoft.com/office/drawing/2014/main" id="{231A659E-5C43-27DE-F3D3-EFF9F37CDC92}"/>
              </a:ext>
            </a:extLst>
          </p:cNvPr>
          <p:cNvSpPr txBox="1"/>
          <p:nvPr/>
        </p:nvSpPr>
        <p:spPr>
          <a:xfrm>
            <a:off x="9470803" y="154841"/>
            <a:ext cx="2306471"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70C0"/>
                </a:solidFill>
                <a:effectLst/>
                <a:uLnTx/>
                <a:uFillTx/>
                <a:latin typeface="Aptos" panose="02110004020202020204"/>
                <a:ea typeface="+mn-ea"/>
                <a:cs typeface="+mn-cs"/>
              </a:rPr>
              <a:t>Case Study 3</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TextBox 2">
            <a:extLst>
              <a:ext uri="{FF2B5EF4-FFF2-40B4-BE49-F238E27FC236}">
                <a16:creationId xmlns:a16="http://schemas.microsoft.com/office/drawing/2014/main" id="{C8121594-5BB6-3F89-B5E3-BB911187B991}"/>
              </a:ext>
            </a:extLst>
          </p:cNvPr>
          <p:cNvSpPr txBox="1"/>
          <p:nvPr/>
        </p:nvSpPr>
        <p:spPr>
          <a:xfrm>
            <a:off x="3657427" y="1320629"/>
            <a:ext cx="3259015" cy="286232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C. Onward Referrals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Community Mental Health Team.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Substance Misuse Services.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Fire and Rescue Service.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Housing Services.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Supported Living Provider.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Adult Social Care.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Commissioning Teams.</a:t>
            </a:r>
          </a:p>
        </p:txBody>
      </p:sp>
      <p:sp>
        <p:nvSpPr>
          <p:cNvPr id="6" name="TextBox 5">
            <a:extLst>
              <a:ext uri="{FF2B5EF4-FFF2-40B4-BE49-F238E27FC236}">
                <a16:creationId xmlns:a16="http://schemas.microsoft.com/office/drawing/2014/main" id="{9A4A79F3-1A7B-B7F4-D5D9-CC41B55325B2}"/>
              </a:ext>
            </a:extLst>
          </p:cNvPr>
          <p:cNvSpPr txBox="1"/>
          <p:nvPr/>
        </p:nvSpPr>
        <p:spPr>
          <a:xfrm>
            <a:off x="6916442" y="1275967"/>
            <a:ext cx="3903784" cy="39703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D. Outcome</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Current Position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Risks remain critical despite sustained intervention.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Placement provider expresses concerns regarding ongoing viability.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Alternative solutions have not been identified.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Potential for serious harm remains significant.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Multi-agency partners remain unable to sufficiently reduce risks.</a:t>
            </a:r>
          </a:p>
        </p:txBody>
      </p:sp>
      <p:sp>
        <p:nvSpPr>
          <p:cNvPr id="11" name="TextBox 10">
            <a:extLst>
              <a:ext uri="{FF2B5EF4-FFF2-40B4-BE49-F238E27FC236}">
                <a16:creationId xmlns:a16="http://schemas.microsoft.com/office/drawing/2014/main" id="{936034DA-522C-C303-699F-D5594DDE67D0}"/>
              </a:ext>
            </a:extLst>
          </p:cNvPr>
          <p:cNvSpPr txBox="1"/>
          <p:nvPr/>
        </p:nvSpPr>
        <p:spPr>
          <a:xfrm>
            <a:off x="952501" y="4645281"/>
            <a:ext cx="967153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What next?</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TextBox 3">
            <a:extLst>
              <a:ext uri="{FF2B5EF4-FFF2-40B4-BE49-F238E27FC236}">
                <a16:creationId xmlns:a16="http://schemas.microsoft.com/office/drawing/2014/main" id="{C6E9C5AC-4885-1394-4E3F-00F090A05343}"/>
              </a:ext>
            </a:extLst>
          </p:cNvPr>
          <p:cNvSpPr txBox="1"/>
          <p:nvPr/>
        </p:nvSpPr>
        <p:spPr>
          <a:xfrm>
            <a:off x="952501" y="5175154"/>
            <a:ext cx="9964614" cy="1754968"/>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800" b="1" i="0" u="none" strike="noStrike" kern="100" cap="none" spc="0" normalizeH="0" baseline="0" noProof="0" dirty="0">
                <a:ln>
                  <a:noFill/>
                </a:ln>
                <a:solidFill>
                  <a:prstClr val="black"/>
                </a:solidFill>
                <a:effectLst/>
                <a:uLnTx/>
                <a:uFillTx/>
                <a:latin typeface="Aptos" panose="02110004020202020204"/>
                <a:ea typeface="Aptos" panose="020B0004020202020204" pitchFamily="34" charset="0"/>
                <a:cs typeface="+mn-cs"/>
              </a:rPr>
              <a:t>Reason for PREP</a:t>
            </a:r>
            <a:endParaRPr kumimoji="0" lang="en-GB" sz="1800" b="0" i="0" u="none" strike="noStrike" kern="100" cap="none" spc="0" normalizeH="0" baseline="0" noProof="0" dirty="0">
              <a:ln>
                <a:noFill/>
              </a:ln>
              <a:solidFill>
                <a:prstClr val="black"/>
              </a:solidFill>
              <a:effectLst/>
              <a:uLnTx/>
              <a:uFillTx/>
              <a:latin typeface="Aptos" panose="02110004020202020204"/>
              <a:ea typeface="Aptos" panose="020B0004020202020204" pitchFamily="34" charset="0"/>
              <a:cs typeface="+mn-cs"/>
            </a:endParaRP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800" b="0" i="0" u="none" strike="noStrike" kern="100" cap="none" spc="0" normalizeH="0" baseline="0" noProof="0" dirty="0">
                <a:ln>
                  <a:noFill/>
                </a:ln>
                <a:solidFill>
                  <a:prstClr val="black"/>
                </a:solidFill>
                <a:effectLst/>
                <a:uLnTx/>
                <a:uFillTx/>
                <a:latin typeface="Aptos" panose="02110004020202020204"/>
                <a:ea typeface="Aptos" panose="020B0004020202020204" pitchFamily="34" charset="0"/>
                <a:cs typeface="+mn-cs"/>
              </a:rPr>
              <a:t>The combination of substance misuse, fire risk, placement instability, and risks to others presents a highly complex situation. PREP is requested to provide strategic oversight and identify any remaining positive risk management opportunities.</a:t>
            </a: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100" b="0" i="0" u="none" strike="noStrike" kern="100" cap="none" spc="0" normalizeH="0" baseline="0" noProof="0" dirty="0">
                <a:ln>
                  <a:noFill/>
                </a:ln>
                <a:solidFill>
                  <a:prstClr val="black"/>
                </a:solidFill>
                <a:effectLst/>
                <a:uLnTx/>
                <a:uFillTx/>
                <a:latin typeface="Calibri" panose="020F0502020204030204" pitchFamily="34" charset="0"/>
                <a:ea typeface="Aptos" panose="020B0004020202020204" pitchFamily="34" charset="0"/>
                <a:cs typeface="+mn-cs"/>
              </a:rPr>
              <a:t> </a:t>
            </a:r>
            <a:endParaRPr kumimoji="0" lang="en-GB" sz="1200" b="0" i="0" u="none" strike="noStrike" kern="100" cap="none" spc="0" normalizeH="0" baseline="0" noProof="0" dirty="0">
              <a:ln>
                <a:noFill/>
              </a:ln>
              <a:solidFill>
                <a:prstClr val="black"/>
              </a:solidFill>
              <a:effectLst/>
              <a:uLnTx/>
              <a:uFillTx/>
              <a:latin typeface="Calibri" panose="020F0502020204030204" pitchFamily="34" charset="0"/>
              <a:ea typeface="Aptos" panose="020B0004020202020204" pitchFamily="34" charset="0"/>
              <a:cs typeface="+mn-cs"/>
            </a:endParaRPr>
          </a:p>
        </p:txBody>
      </p:sp>
      <p:pic>
        <p:nvPicPr>
          <p:cNvPr id="8" name="Picture 7">
            <a:extLst>
              <a:ext uri="{FF2B5EF4-FFF2-40B4-BE49-F238E27FC236}">
                <a16:creationId xmlns:a16="http://schemas.microsoft.com/office/drawing/2014/main" id="{9BA5FA23-9E9D-CD54-9465-2695C8C2BE48}"/>
              </a:ext>
            </a:extLst>
          </p:cNvPr>
          <p:cNvPicPr>
            <a:picLocks noChangeAspect="1"/>
          </p:cNvPicPr>
          <p:nvPr/>
        </p:nvPicPr>
        <p:blipFill>
          <a:blip r:embed="rId3"/>
          <a:stretch>
            <a:fillRect/>
          </a:stretch>
        </p:blipFill>
        <p:spPr>
          <a:xfrm>
            <a:off x="952501" y="1500554"/>
            <a:ext cx="2388576" cy="2227384"/>
          </a:xfrm>
          <a:prstGeom prst="rect">
            <a:avLst/>
          </a:prstGeom>
        </p:spPr>
      </p:pic>
    </p:spTree>
    <p:extLst>
      <p:ext uri="{BB962C8B-B14F-4D97-AF65-F5344CB8AC3E}">
        <p14:creationId xmlns:p14="http://schemas.microsoft.com/office/powerpoint/2010/main" val="3130925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11"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F796F-B757-001F-CC32-147049D7ED37}"/>
            </a:ext>
          </a:extLst>
        </p:cNvPr>
        <p:cNvGrpSpPr/>
        <p:nvPr/>
      </p:nvGrpSpPr>
      <p:grpSpPr>
        <a:xfrm>
          <a:off x="0" y="0"/>
          <a:ext cx="0" cy="0"/>
          <a:chOff x="0" y="0"/>
          <a:chExt cx="0" cy="0"/>
        </a:xfrm>
      </p:grpSpPr>
      <p:sp>
        <p:nvSpPr>
          <p:cNvPr id="34" name="TextBox 33">
            <a:extLst>
              <a:ext uri="{FF2B5EF4-FFF2-40B4-BE49-F238E27FC236}">
                <a16:creationId xmlns:a16="http://schemas.microsoft.com/office/drawing/2014/main" id="{E903FD2B-7D36-8D12-AB11-389FF77CABAF}"/>
              </a:ext>
            </a:extLst>
          </p:cNvPr>
          <p:cNvSpPr txBox="1"/>
          <p:nvPr/>
        </p:nvSpPr>
        <p:spPr>
          <a:xfrm>
            <a:off x="9703559" y="277078"/>
            <a:ext cx="2306471"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70C0"/>
                </a:solidFill>
                <a:effectLst/>
                <a:uLnTx/>
                <a:uFillTx/>
                <a:latin typeface="Aptos" panose="02110004020202020204"/>
                <a:ea typeface="+mn-ea"/>
                <a:cs typeface="+mn-cs"/>
              </a:rPr>
              <a:t>Case Study 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TextBox 3">
            <a:extLst>
              <a:ext uri="{FF2B5EF4-FFF2-40B4-BE49-F238E27FC236}">
                <a16:creationId xmlns:a16="http://schemas.microsoft.com/office/drawing/2014/main" id="{70AAB3EF-8888-8C5B-C7BB-A004CC56AA3C}"/>
              </a:ext>
            </a:extLst>
          </p:cNvPr>
          <p:cNvSpPr txBox="1"/>
          <p:nvPr/>
        </p:nvSpPr>
        <p:spPr>
          <a:xfrm>
            <a:off x="599803" y="750017"/>
            <a:ext cx="9671538"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A 45-year-old male lives alone in rented accommodation. He has a history of depression and anxiety but currently manages his own affairs and retains capacity. He works part-time and has supportive family members.</a:t>
            </a:r>
          </a:p>
        </p:txBody>
      </p:sp>
      <p:sp>
        <p:nvSpPr>
          <p:cNvPr id="8" name="TextBox 7">
            <a:extLst>
              <a:ext uri="{FF2B5EF4-FFF2-40B4-BE49-F238E27FC236}">
                <a16:creationId xmlns:a16="http://schemas.microsoft.com/office/drawing/2014/main" id="{8E5586C6-700F-C53F-209A-29A9742B3661}"/>
              </a:ext>
            </a:extLst>
          </p:cNvPr>
          <p:cNvSpPr txBox="1"/>
          <p:nvPr/>
        </p:nvSpPr>
        <p:spPr>
          <a:xfrm>
            <a:off x="3858818" y="1998097"/>
            <a:ext cx="3153508" cy="36933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A. Presenting Problems</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Current Concerns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Increasing social isolation.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Low mood.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Poor sleep.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Missed GP appointments.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Refusal of counselling support.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Increased alcohol consumption at weekends.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Family concerns regarding future deterioration.</a:t>
            </a:r>
          </a:p>
        </p:txBody>
      </p:sp>
      <p:sp>
        <p:nvSpPr>
          <p:cNvPr id="10" name="TextBox 9">
            <a:extLst>
              <a:ext uri="{FF2B5EF4-FFF2-40B4-BE49-F238E27FC236}">
                <a16:creationId xmlns:a16="http://schemas.microsoft.com/office/drawing/2014/main" id="{C522285E-E7F3-AC4F-6951-276DA4150C00}"/>
              </a:ext>
            </a:extLst>
          </p:cNvPr>
          <p:cNvSpPr txBox="1"/>
          <p:nvPr/>
        </p:nvSpPr>
        <p:spPr>
          <a:xfrm>
            <a:off x="7919464" y="1998097"/>
            <a:ext cx="3786554"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B. Intervention</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Actions Completed So Far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GP review completed.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Mental health support offered.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Social prescribing referral made.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Welfare checks completed.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Family discussions facilitated.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Depression and anxiety screening undertaken.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Voluntary sector support identified</a:t>
            </a:r>
            <a:r>
              <a:rPr kumimoji="0" lang="en-GB" sz="1400" b="0" i="0" u="none" strike="noStrike" kern="1200" cap="none" spc="0" normalizeH="0" baseline="0" noProof="0" dirty="0">
                <a:ln>
                  <a:noFill/>
                </a:ln>
                <a:solidFill>
                  <a:prstClr val="black"/>
                </a:solidFill>
                <a:effectLst/>
                <a:uLnTx/>
                <a:uFillTx/>
                <a:latin typeface="Aptos" panose="02110004020202020204"/>
                <a:ea typeface="+mn-ea"/>
                <a:cs typeface="+mn-cs"/>
              </a:rPr>
              <a:t>.</a:t>
            </a:r>
          </a:p>
        </p:txBody>
      </p:sp>
      <p:pic>
        <p:nvPicPr>
          <p:cNvPr id="3" name="Picture 2" descr="Pensive Man in a Dim Living Room">
            <a:extLst>
              <a:ext uri="{FF2B5EF4-FFF2-40B4-BE49-F238E27FC236}">
                <a16:creationId xmlns:a16="http://schemas.microsoft.com/office/drawing/2014/main" id="{B51FA997-CAB0-D7AB-22AA-E40A52AF14CA}"/>
              </a:ext>
            </a:extLst>
          </p:cNvPr>
          <p:cNvPicPr>
            <a:picLocks noChangeAspect="1"/>
          </p:cNvPicPr>
          <p:nvPr/>
        </p:nvPicPr>
        <p:blipFill>
          <a:blip r:embed="rId3"/>
          <a:stretch>
            <a:fillRect/>
          </a:stretch>
        </p:blipFill>
        <p:spPr>
          <a:xfrm>
            <a:off x="355600" y="2194984"/>
            <a:ext cx="3045177" cy="2283883"/>
          </a:xfrm>
          <a:prstGeom prst="rect">
            <a:avLst/>
          </a:prstGeom>
        </p:spPr>
      </p:pic>
    </p:spTree>
    <p:extLst>
      <p:ext uri="{BB962C8B-B14F-4D97-AF65-F5344CB8AC3E}">
        <p14:creationId xmlns:p14="http://schemas.microsoft.com/office/powerpoint/2010/main" val="1811978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05445-2EB9-A3CE-26E2-6636F6807C5A}"/>
            </a:ext>
          </a:extLst>
        </p:cNvPr>
        <p:cNvGrpSpPr/>
        <p:nvPr/>
      </p:nvGrpSpPr>
      <p:grpSpPr>
        <a:xfrm>
          <a:off x="0" y="0"/>
          <a:ext cx="0" cy="0"/>
          <a:chOff x="0" y="0"/>
          <a:chExt cx="0" cy="0"/>
        </a:xfrm>
      </p:grpSpPr>
      <p:sp>
        <p:nvSpPr>
          <p:cNvPr id="34" name="TextBox 33">
            <a:extLst>
              <a:ext uri="{FF2B5EF4-FFF2-40B4-BE49-F238E27FC236}">
                <a16:creationId xmlns:a16="http://schemas.microsoft.com/office/drawing/2014/main" id="{300931EA-3E1E-5DF3-A878-810782E79B7F}"/>
              </a:ext>
            </a:extLst>
          </p:cNvPr>
          <p:cNvSpPr txBox="1"/>
          <p:nvPr/>
        </p:nvSpPr>
        <p:spPr>
          <a:xfrm>
            <a:off x="9678366" y="291794"/>
            <a:ext cx="2306471"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70C0"/>
                </a:solidFill>
                <a:effectLst/>
                <a:uLnTx/>
                <a:uFillTx/>
                <a:latin typeface="Aptos" panose="02110004020202020204"/>
                <a:ea typeface="+mn-ea"/>
                <a:cs typeface="+mn-cs"/>
              </a:rPr>
              <a:t>Case Study 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TextBox 2">
            <a:extLst>
              <a:ext uri="{FF2B5EF4-FFF2-40B4-BE49-F238E27FC236}">
                <a16:creationId xmlns:a16="http://schemas.microsoft.com/office/drawing/2014/main" id="{042FA7A1-9E84-3CA2-139E-7B2889F022E9}"/>
              </a:ext>
            </a:extLst>
          </p:cNvPr>
          <p:cNvSpPr txBox="1"/>
          <p:nvPr/>
        </p:nvSpPr>
        <p:spPr>
          <a:xfrm>
            <a:off x="3445363" y="574028"/>
            <a:ext cx="3259015" cy="203132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C. Onward Referrals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Talking Therapies.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Social Prescribing Team.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Community Support Groups.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GP Follow-Up.</a:t>
            </a:r>
          </a:p>
        </p:txBody>
      </p:sp>
      <p:sp>
        <p:nvSpPr>
          <p:cNvPr id="6" name="TextBox 5">
            <a:extLst>
              <a:ext uri="{FF2B5EF4-FFF2-40B4-BE49-F238E27FC236}">
                <a16:creationId xmlns:a16="http://schemas.microsoft.com/office/drawing/2014/main" id="{03EE0264-C098-3C69-9A77-276FCA8ECB77}"/>
              </a:ext>
            </a:extLst>
          </p:cNvPr>
          <p:cNvSpPr txBox="1"/>
          <p:nvPr/>
        </p:nvSpPr>
        <p:spPr>
          <a:xfrm>
            <a:off x="6831048" y="574028"/>
            <a:ext cx="4592127" cy="286232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D. Outcome</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Current Position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Remains engaged with professionals.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Risks are currently low to moderate.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No safeguarding concerns identified.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Additional support options remain available.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No immediate risk of serious harm or death.</a:t>
            </a:r>
          </a:p>
        </p:txBody>
      </p:sp>
      <p:sp>
        <p:nvSpPr>
          <p:cNvPr id="11" name="TextBox 10">
            <a:extLst>
              <a:ext uri="{FF2B5EF4-FFF2-40B4-BE49-F238E27FC236}">
                <a16:creationId xmlns:a16="http://schemas.microsoft.com/office/drawing/2014/main" id="{95074567-D2DA-A81F-175F-105CA9495011}"/>
              </a:ext>
            </a:extLst>
          </p:cNvPr>
          <p:cNvSpPr txBox="1"/>
          <p:nvPr/>
        </p:nvSpPr>
        <p:spPr>
          <a:xfrm>
            <a:off x="896552" y="3168501"/>
            <a:ext cx="967153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What next?</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TextBox 3">
            <a:extLst>
              <a:ext uri="{FF2B5EF4-FFF2-40B4-BE49-F238E27FC236}">
                <a16:creationId xmlns:a16="http://schemas.microsoft.com/office/drawing/2014/main" id="{E7B16189-FC88-5AC8-8327-42A478F3B36B}"/>
              </a:ext>
            </a:extLst>
          </p:cNvPr>
          <p:cNvSpPr txBox="1"/>
          <p:nvPr/>
        </p:nvSpPr>
        <p:spPr>
          <a:xfrm>
            <a:off x="844761" y="3902299"/>
            <a:ext cx="5251239" cy="2306465"/>
          </a:xfrm>
          <a:prstGeom prst="rect">
            <a:avLst/>
          </a:prstGeom>
          <a:noFill/>
        </p:spPr>
        <p:txBody>
          <a:bodyPr wrap="square">
            <a:spAutoFit/>
          </a:bodyPr>
          <a:lstStyle/>
          <a:p>
            <a:pPr marL="342900" marR="0" lvl="0" indent="-342900" algn="l" defTabSz="914400" rtl="0" eaLnBrk="1" fontAlgn="auto" latinLnBrk="0" hangingPunct="1">
              <a:lnSpc>
                <a:spcPct val="115000"/>
              </a:lnSpc>
              <a:spcBef>
                <a:spcPts val="0"/>
              </a:spcBef>
              <a:spcAft>
                <a:spcPts val="0"/>
              </a:spcAft>
              <a:buClrTx/>
              <a:buSzPts val="1000"/>
              <a:buFont typeface="Symbol" panose="05050102010706020507" pitchFamily="18" charset="2"/>
              <a:buChar char=""/>
              <a:tabLst>
                <a:tab pos="457200" algn="l"/>
              </a:tabLst>
              <a:defRPr/>
            </a:pPr>
            <a:r>
              <a:rPr kumimoji="0" lang="en-GB" sz="1800" b="0" i="0" u="none" strike="noStrike" kern="100" cap="none" spc="0" normalizeH="0" baseline="0" noProof="0" dirty="0">
                <a:ln>
                  <a:noFill/>
                </a:ln>
                <a:solidFill>
                  <a:prstClr val="black"/>
                </a:solidFill>
                <a:effectLst/>
                <a:uLnTx/>
                <a:uFillTx/>
                <a:latin typeface="Aptos" panose="02110004020202020204"/>
                <a:ea typeface="Aptos" panose="020B0004020202020204" pitchFamily="34" charset="0"/>
                <a:cs typeface="+mn-cs"/>
              </a:rPr>
              <a:t>Risk is not critical.</a:t>
            </a:r>
          </a:p>
          <a:p>
            <a:pPr marL="342900" marR="0" lvl="0" indent="-342900" algn="l" defTabSz="914400" rtl="0" eaLnBrk="1" fontAlgn="auto" latinLnBrk="0" hangingPunct="1">
              <a:lnSpc>
                <a:spcPct val="115000"/>
              </a:lnSpc>
              <a:spcBef>
                <a:spcPts val="0"/>
              </a:spcBef>
              <a:spcAft>
                <a:spcPts val="0"/>
              </a:spcAft>
              <a:buClrTx/>
              <a:buSzPts val="1000"/>
              <a:buFont typeface="Symbol" panose="05050102010706020507" pitchFamily="18" charset="2"/>
              <a:buChar char=""/>
              <a:tabLst>
                <a:tab pos="457200" algn="l"/>
              </a:tabLst>
              <a:defRPr/>
            </a:pPr>
            <a:r>
              <a:rPr kumimoji="0" lang="en-GB" sz="1800" b="0" i="0" u="none" strike="noStrike" kern="100" cap="none" spc="0" normalizeH="0" baseline="0" noProof="0" dirty="0">
                <a:ln>
                  <a:noFill/>
                </a:ln>
                <a:solidFill>
                  <a:prstClr val="black"/>
                </a:solidFill>
                <a:effectLst/>
                <a:uLnTx/>
                <a:uFillTx/>
                <a:latin typeface="Aptos" panose="02110004020202020204"/>
                <a:ea typeface="Aptos" panose="020B0004020202020204" pitchFamily="34" charset="0"/>
                <a:cs typeface="+mn-cs"/>
              </a:rPr>
              <a:t>Engagement with services continues.</a:t>
            </a:r>
          </a:p>
          <a:p>
            <a:pPr marL="342900" marR="0" lvl="0" indent="-342900" algn="l" defTabSz="914400" rtl="0" eaLnBrk="1" fontAlgn="auto" latinLnBrk="0" hangingPunct="1">
              <a:lnSpc>
                <a:spcPct val="115000"/>
              </a:lnSpc>
              <a:spcBef>
                <a:spcPts val="0"/>
              </a:spcBef>
              <a:spcAft>
                <a:spcPts val="0"/>
              </a:spcAft>
              <a:buClrTx/>
              <a:buSzPts val="1000"/>
              <a:buFont typeface="Symbol" panose="05050102010706020507" pitchFamily="18" charset="2"/>
              <a:buChar char=""/>
              <a:tabLst>
                <a:tab pos="457200" algn="l"/>
              </a:tabLst>
              <a:defRPr/>
            </a:pPr>
            <a:r>
              <a:rPr kumimoji="0" lang="en-GB" sz="1800" b="0" i="0" u="none" strike="noStrike" kern="100" cap="none" spc="0" normalizeH="0" baseline="0" noProof="0" dirty="0">
                <a:ln>
                  <a:noFill/>
                </a:ln>
                <a:solidFill>
                  <a:prstClr val="black"/>
                </a:solidFill>
                <a:effectLst/>
                <a:uLnTx/>
                <a:uFillTx/>
                <a:latin typeface="Aptos" panose="02110004020202020204"/>
                <a:ea typeface="Aptos" panose="020B0004020202020204" pitchFamily="34" charset="0"/>
                <a:cs typeface="+mn-cs"/>
              </a:rPr>
              <a:t>Existing pathways remain available.</a:t>
            </a:r>
          </a:p>
          <a:p>
            <a:pPr marL="342900" marR="0" lvl="0" indent="-342900" algn="l" defTabSz="914400" rtl="0" eaLnBrk="1" fontAlgn="auto" latinLnBrk="0" hangingPunct="1">
              <a:lnSpc>
                <a:spcPct val="115000"/>
              </a:lnSpc>
              <a:spcBef>
                <a:spcPts val="0"/>
              </a:spcBef>
              <a:spcAft>
                <a:spcPts val="0"/>
              </a:spcAft>
              <a:buClrTx/>
              <a:buSzPts val="1000"/>
              <a:buFont typeface="Symbol" panose="05050102010706020507" pitchFamily="18" charset="2"/>
              <a:buChar char=""/>
              <a:tabLst>
                <a:tab pos="457200" algn="l"/>
              </a:tabLst>
              <a:defRPr/>
            </a:pPr>
            <a:r>
              <a:rPr kumimoji="0" lang="en-GB" sz="1800" b="0" i="0" u="none" strike="noStrike" kern="100" cap="none" spc="0" normalizeH="0" baseline="0" noProof="0" dirty="0">
                <a:ln>
                  <a:noFill/>
                </a:ln>
                <a:solidFill>
                  <a:prstClr val="black"/>
                </a:solidFill>
                <a:effectLst/>
                <a:uLnTx/>
                <a:uFillTx/>
                <a:latin typeface="Aptos" panose="02110004020202020204"/>
                <a:ea typeface="Aptos" panose="020B0004020202020204" pitchFamily="34" charset="0"/>
                <a:cs typeface="+mn-cs"/>
              </a:rPr>
              <a:t>Multi-agency intervention has not been exhausted.</a:t>
            </a:r>
          </a:p>
          <a:p>
            <a:pPr marL="342900" marR="0" lvl="0" indent="-342900" algn="l" defTabSz="914400" rtl="0" eaLnBrk="1" fontAlgn="auto" latinLnBrk="0" hangingPunct="1">
              <a:lnSpc>
                <a:spcPct val="115000"/>
              </a:lnSpc>
              <a:spcBef>
                <a:spcPts val="0"/>
              </a:spcBef>
              <a:spcAft>
                <a:spcPts val="0"/>
              </a:spcAft>
              <a:buClrTx/>
              <a:buSzPts val="1000"/>
              <a:buFont typeface="Symbol" panose="05050102010706020507" pitchFamily="18" charset="2"/>
              <a:buChar char=""/>
              <a:tabLst>
                <a:tab pos="457200" algn="l"/>
              </a:tabLst>
              <a:defRPr/>
            </a:pPr>
            <a:r>
              <a:rPr kumimoji="0" lang="en-GB" sz="1800" b="0" i="0" u="none" strike="noStrike" kern="100" cap="none" spc="0" normalizeH="0" baseline="0" noProof="0" dirty="0">
                <a:ln>
                  <a:noFill/>
                </a:ln>
                <a:solidFill>
                  <a:prstClr val="black"/>
                </a:solidFill>
                <a:effectLst/>
                <a:uLnTx/>
                <a:uFillTx/>
                <a:latin typeface="Aptos" panose="02110004020202020204"/>
                <a:ea typeface="Aptos" panose="020B0004020202020204" pitchFamily="34" charset="0"/>
                <a:cs typeface="+mn-cs"/>
              </a:rPr>
              <a:t>Risks can be managed through existing health and community support pathways.</a:t>
            </a:r>
          </a:p>
        </p:txBody>
      </p:sp>
      <p:sp>
        <p:nvSpPr>
          <p:cNvPr id="8" name="TextBox 7">
            <a:extLst>
              <a:ext uri="{FF2B5EF4-FFF2-40B4-BE49-F238E27FC236}">
                <a16:creationId xmlns:a16="http://schemas.microsoft.com/office/drawing/2014/main" id="{BF35AB63-D6A3-3C24-1A42-FDF705D6628D}"/>
              </a:ext>
            </a:extLst>
          </p:cNvPr>
          <p:cNvSpPr txBox="1"/>
          <p:nvPr/>
        </p:nvSpPr>
        <p:spPr>
          <a:xfrm>
            <a:off x="864533" y="3507126"/>
            <a:ext cx="4454070" cy="395173"/>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800" b="1" i="0" u="none" strike="noStrike" kern="100" cap="none" spc="0" normalizeH="0" baseline="0" noProof="0" dirty="0">
                <a:ln>
                  <a:noFill/>
                </a:ln>
                <a:solidFill>
                  <a:prstClr val="black"/>
                </a:solidFill>
                <a:effectLst/>
                <a:uLnTx/>
                <a:uFillTx/>
                <a:latin typeface="Aptos" panose="02110004020202020204"/>
                <a:ea typeface="Aptos" panose="020B0004020202020204" pitchFamily="34" charset="0"/>
                <a:cs typeface="+mn-cs"/>
              </a:rPr>
              <a:t>Why This Does Not Meet PREP Criteria</a:t>
            </a:r>
            <a:endParaRPr kumimoji="0" lang="en-GB" sz="1800" b="0" i="0" u="none" strike="noStrike" kern="100" cap="none" spc="0" normalizeH="0" baseline="0" noProof="0" dirty="0">
              <a:ln>
                <a:noFill/>
              </a:ln>
              <a:solidFill>
                <a:prstClr val="black"/>
              </a:solidFill>
              <a:effectLst/>
              <a:uLnTx/>
              <a:uFillTx/>
              <a:latin typeface="Aptos" panose="02110004020202020204"/>
              <a:ea typeface="Aptos" panose="020B0004020202020204" pitchFamily="34" charset="0"/>
              <a:cs typeface="+mn-cs"/>
            </a:endParaRPr>
          </a:p>
        </p:txBody>
      </p:sp>
      <p:sp>
        <p:nvSpPr>
          <p:cNvPr id="10" name="TextBox 9">
            <a:extLst>
              <a:ext uri="{FF2B5EF4-FFF2-40B4-BE49-F238E27FC236}">
                <a16:creationId xmlns:a16="http://schemas.microsoft.com/office/drawing/2014/main" id="{743FDD57-4C37-38B9-7F94-145ACBAF6C9E}"/>
              </a:ext>
            </a:extLst>
          </p:cNvPr>
          <p:cNvSpPr txBox="1"/>
          <p:nvPr/>
        </p:nvSpPr>
        <p:spPr>
          <a:xfrm>
            <a:off x="6647684" y="3429000"/>
            <a:ext cx="445407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What Would Need to Happen Before PREP Could Be Considered?</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 name="TextBox 12">
            <a:extLst>
              <a:ext uri="{FF2B5EF4-FFF2-40B4-BE49-F238E27FC236}">
                <a16:creationId xmlns:a16="http://schemas.microsoft.com/office/drawing/2014/main" id="{8F11D361-DE6A-F330-E052-A4F4D453BDE3}"/>
              </a:ext>
            </a:extLst>
          </p:cNvPr>
          <p:cNvSpPr txBox="1"/>
          <p:nvPr/>
        </p:nvSpPr>
        <p:spPr>
          <a:xfrm>
            <a:off x="6671304" y="4100730"/>
            <a:ext cx="4946265" cy="2625014"/>
          </a:xfrm>
          <a:prstGeom prst="rect">
            <a:avLst/>
          </a:prstGeom>
          <a:noFill/>
        </p:spPr>
        <p:txBody>
          <a:bodyPr wrap="square">
            <a:spAutoFit/>
          </a:bodyPr>
          <a:lstStyle/>
          <a:p>
            <a:pPr marL="342900" marR="0" lvl="0" indent="-342900" algn="l" defTabSz="914400" rtl="0" eaLnBrk="1" fontAlgn="auto" latinLnBrk="0" hangingPunct="1">
              <a:lnSpc>
                <a:spcPct val="115000"/>
              </a:lnSpc>
              <a:spcBef>
                <a:spcPts val="0"/>
              </a:spcBef>
              <a:spcAft>
                <a:spcPts val="0"/>
              </a:spcAft>
              <a:buClrTx/>
              <a:buSzPts val="1000"/>
              <a:buFont typeface="Symbol" panose="05050102010706020507" pitchFamily="18" charset="2"/>
              <a:buChar char=""/>
              <a:tabLst>
                <a:tab pos="457200" algn="l"/>
              </a:tabLst>
              <a:defRPr/>
            </a:pPr>
            <a:r>
              <a:rPr kumimoji="0" lang="en-GB" sz="1800" b="0" i="0" u="none" strike="noStrike" kern="100" cap="none" spc="0" normalizeH="0" baseline="0" noProof="0" dirty="0">
                <a:ln>
                  <a:noFill/>
                </a:ln>
                <a:solidFill>
                  <a:prstClr val="black"/>
                </a:solidFill>
                <a:effectLst/>
                <a:uLnTx/>
                <a:uFillTx/>
                <a:latin typeface="Aptos" panose="02110004020202020204"/>
                <a:ea typeface="Aptos" panose="020B0004020202020204" pitchFamily="34" charset="0"/>
                <a:cs typeface="+mn-cs"/>
              </a:rPr>
              <a:t>Significant escalation in risk.</a:t>
            </a:r>
          </a:p>
          <a:p>
            <a:pPr marL="342900" marR="0" lvl="0" indent="-342900" algn="l" defTabSz="914400" rtl="0" eaLnBrk="1" fontAlgn="auto" latinLnBrk="0" hangingPunct="1">
              <a:lnSpc>
                <a:spcPct val="115000"/>
              </a:lnSpc>
              <a:spcBef>
                <a:spcPts val="0"/>
              </a:spcBef>
              <a:spcAft>
                <a:spcPts val="0"/>
              </a:spcAft>
              <a:buClrTx/>
              <a:buSzPts val="1000"/>
              <a:buFont typeface="Symbol" panose="05050102010706020507" pitchFamily="18" charset="2"/>
              <a:buChar char=""/>
              <a:tabLst>
                <a:tab pos="457200" algn="l"/>
              </a:tabLst>
              <a:defRPr/>
            </a:pPr>
            <a:r>
              <a:rPr kumimoji="0" lang="en-GB" sz="1800" b="0" i="0" u="none" strike="noStrike" kern="100" cap="none" spc="0" normalizeH="0" baseline="0" noProof="0" dirty="0">
                <a:ln>
                  <a:noFill/>
                </a:ln>
                <a:solidFill>
                  <a:prstClr val="black"/>
                </a:solidFill>
                <a:effectLst/>
                <a:uLnTx/>
                <a:uFillTx/>
                <a:latin typeface="Aptos" panose="02110004020202020204"/>
                <a:ea typeface="Aptos" panose="020B0004020202020204" pitchFamily="34" charset="0"/>
                <a:cs typeface="+mn-cs"/>
              </a:rPr>
              <a:t>Repeated disengagement from all services.</a:t>
            </a:r>
          </a:p>
          <a:p>
            <a:pPr marL="342900" marR="0" lvl="0" indent="-342900" algn="l" defTabSz="914400" rtl="0" eaLnBrk="1" fontAlgn="auto" latinLnBrk="0" hangingPunct="1">
              <a:lnSpc>
                <a:spcPct val="115000"/>
              </a:lnSpc>
              <a:spcBef>
                <a:spcPts val="0"/>
              </a:spcBef>
              <a:spcAft>
                <a:spcPts val="0"/>
              </a:spcAft>
              <a:buClrTx/>
              <a:buSzPts val="1000"/>
              <a:buFont typeface="Symbol" panose="05050102010706020507" pitchFamily="18" charset="2"/>
              <a:buChar char=""/>
              <a:tabLst>
                <a:tab pos="457200" algn="l"/>
              </a:tabLst>
              <a:defRPr/>
            </a:pPr>
            <a:r>
              <a:rPr kumimoji="0" lang="en-GB" sz="1800" b="0" i="0" u="none" strike="noStrike" kern="100" cap="none" spc="0" normalizeH="0" baseline="0" noProof="0" dirty="0">
                <a:ln>
                  <a:noFill/>
                </a:ln>
                <a:solidFill>
                  <a:prstClr val="black"/>
                </a:solidFill>
                <a:effectLst/>
                <a:uLnTx/>
                <a:uFillTx/>
                <a:latin typeface="Aptos" panose="02110004020202020204"/>
                <a:ea typeface="Aptos" panose="020B0004020202020204" pitchFamily="34" charset="0"/>
                <a:cs typeface="+mn-cs"/>
              </a:rPr>
              <a:t>Frequent crisis presentations or hospital admissions.</a:t>
            </a:r>
          </a:p>
          <a:p>
            <a:pPr marL="342900" marR="0" lvl="0" indent="-342900" algn="l" defTabSz="914400" rtl="0" eaLnBrk="1" fontAlgn="auto" latinLnBrk="0" hangingPunct="1">
              <a:lnSpc>
                <a:spcPct val="115000"/>
              </a:lnSpc>
              <a:spcBef>
                <a:spcPts val="0"/>
              </a:spcBef>
              <a:spcAft>
                <a:spcPts val="0"/>
              </a:spcAft>
              <a:buClrTx/>
              <a:buSzPts val="1000"/>
              <a:buFont typeface="Symbol" panose="05050102010706020507" pitchFamily="18" charset="2"/>
              <a:buChar char=""/>
              <a:tabLst>
                <a:tab pos="457200" algn="l"/>
              </a:tabLst>
              <a:defRPr/>
            </a:pPr>
            <a:r>
              <a:rPr kumimoji="0" lang="en-GB" sz="1800" b="0" i="0" u="none" strike="noStrike" kern="100" cap="none" spc="0" normalizeH="0" baseline="0" noProof="0" dirty="0">
                <a:ln>
                  <a:noFill/>
                </a:ln>
                <a:solidFill>
                  <a:prstClr val="black"/>
                </a:solidFill>
                <a:effectLst/>
                <a:uLnTx/>
                <a:uFillTx/>
                <a:latin typeface="Aptos" panose="02110004020202020204"/>
                <a:ea typeface="Aptos" panose="020B0004020202020204" pitchFamily="34" charset="0"/>
                <a:cs typeface="+mn-cs"/>
              </a:rPr>
              <a:t>Serious concerns regarding self-neglect or safety.</a:t>
            </a:r>
          </a:p>
          <a:p>
            <a:pPr marL="342900" marR="0" lvl="0" indent="-342900" algn="l" defTabSz="914400" rtl="0" eaLnBrk="1" fontAlgn="auto" latinLnBrk="0" hangingPunct="1">
              <a:lnSpc>
                <a:spcPct val="115000"/>
              </a:lnSpc>
              <a:spcBef>
                <a:spcPts val="0"/>
              </a:spcBef>
              <a:spcAft>
                <a:spcPts val="0"/>
              </a:spcAft>
              <a:buClrTx/>
              <a:buSzPts val="1000"/>
              <a:buFont typeface="Symbol" panose="05050102010706020507" pitchFamily="18" charset="2"/>
              <a:buChar char=""/>
              <a:tabLst>
                <a:tab pos="457200" algn="l"/>
              </a:tabLst>
              <a:defRPr/>
            </a:pPr>
            <a:r>
              <a:rPr kumimoji="0" lang="en-GB" sz="1800" b="0" i="0" u="none" strike="noStrike" kern="100" cap="none" spc="0" normalizeH="0" baseline="0" noProof="0" dirty="0">
                <a:ln>
                  <a:noFill/>
                </a:ln>
                <a:solidFill>
                  <a:prstClr val="black"/>
                </a:solidFill>
                <a:effectLst/>
                <a:uLnTx/>
                <a:uFillTx/>
                <a:latin typeface="Aptos" panose="02110004020202020204"/>
                <a:ea typeface="Aptos" panose="020B0004020202020204" pitchFamily="34" charset="0"/>
                <a:cs typeface="+mn-cs"/>
              </a:rPr>
              <a:t>Multi-agency interventions exhausted with risks remaining critical.</a:t>
            </a:r>
          </a:p>
        </p:txBody>
      </p:sp>
      <p:pic>
        <p:nvPicPr>
          <p:cNvPr id="2" name="Picture 1" descr="Pensive Man in a Dim Living Room">
            <a:extLst>
              <a:ext uri="{FF2B5EF4-FFF2-40B4-BE49-F238E27FC236}">
                <a16:creationId xmlns:a16="http://schemas.microsoft.com/office/drawing/2014/main" id="{D7E2B2F1-15AB-14E3-CF25-40909BF73185}"/>
              </a:ext>
            </a:extLst>
          </p:cNvPr>
          <p:cNvPicPr>
            <a:picLocks noChangeAspect="1"/>
          </p:cNvPicPr>
          <p:nvPr/>
        </p:nvPicPr>
        <p:blipFill>
          <a:blip r:embed="rId3"/>
          <a:stretch>
            <a:fillRect/>
          </a:stretch>
        </p:blipFill>
        <p:spPr>
          <a:xfrm>
            <a:off x="414867" y="1002386"/>
            <a:ext cx="2694105" cy="2020579"/>
          </a:xfrm>
          <a:prstGeom prst="rect">
            <a:avLst/>
          </a:prstGeom>
        </p:spPr>
      </p:pic>
    </p:spTree>
    <p:extLst>
      <p:ext uri="{BB962C8B-B14F-4D97-AF65-F5344CB8AC3E}">
        <p14:creationId xmlns:p14="http://schemas.microsoft.com/office/powerpoint/2010/main" val="3538080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11" grpId="0"/>
      <p:bldP spid="4" grpId="0"/>
      <p:bldP spid="8" grpId="0"/>
      <p:bldP spid="10"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34DE2-6E3C-DFA2-B423-C60ED255389A}"/>
            </a:ext>
          </a:extLst>
        </p:cNvPr>
        <p:cNvGrpSpPr/>
        <p:nvPr/>
      </p:nvGrpSpPr>
      <p:grpSpPr>
        <a:xfrm>
          <a:off x="0" y="0"/>
          <a:ext cx="0" cy="0"/>
          <a:chOff x="0" y="0"/>
          <a:chExt cx="0" cy="0"/>
        </a:xfrm>
      </p:grpSpPr>
      <p:sp>
        <p:nvSpPr>
          <p:cNvPr id="34" name="TextBox 33">
            <a:extLst>
              <a:ext uri="{FF2B5EF4-FFF2-40B4-BE49-F238E27FC236}">
                <a16:creationId xmlns:a16="http://schemas.microsoft.com/office/drawing/2014/main" id="{30245D96-481C-F8D9-FF55-E75C98809657}"/>
              </a:ext>
            </a:extLst>
          </p:cNvPr>
          <p:cNvSpPr txBox="1"/>
          <p:nvPr/>
        </p:nvSpPr>
        <p:spPr>
          <a:xfrm>
            <a:off x="10042303" y="177000"/>
            <a:ext cx="2306471"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70C0"/>
                </a:solidFill>
                <a:effectLst/>
                <a:uLnTx/>
                <a:uFillTx/>
                <a:latin typeface="Aptos" panose="02110004020202020204"/>
                <a:ea typeface="+mn-ea"/>
                <a:cs typeface="+mn-cs"/>
              </a:rPr>
              <a:t>Case Study 5</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TextBox 3">
            <a:extLst>
              <a:ext uri="{FF2B5EF4-FFF2-40B4-BE49-F238E27FC236}">
                <a16:creationId xmlns:a16="http://schemas.microsoft.com/office/drawing/2014/main" id="{5EBE1DD4-25D7-ED54-8BF1-82D69A3132B9}"/>
              </a:ext>
            </a:extLst>
          </p:cNvPr>
          <p:cNvSpPr txBox="1"/>
          <p:nvPr/>
        </p:nvSpPr>
        <p:spPr>
          <a:xfrm>
            <a:off x="476973" y="684831"/>
            <a:ext cx="9671538"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An 82-year-old woman resides in a residential care home and has a diagnosis of dementia. She lacks capacity regarding care and accommodation decisions. Her family remains actively involved in planning and reviewing her care.</a:t>
            </a:r>
          </a:p>
        </p:txBody>
      </p:sp>
      <p:sp>
        <p:nvSpPr>
          <p:cNvPr id="8" name="TextBox 7">
            <a:extLst>
              <a:ext uri="{FF2B5EF4-FFF2-40B4-BE49-F238E27FC236}">
                <a16:creationId xmlns:a16="http://schemas.microsoft.com/office/drawing/2014/main" id="{FFAC4902-F9A3-F009-7181-0273BD052447}"/>
              </a:ext>
            </a:extLst>
          </p:cNvPr>
          <p:cNvSpPr txBox="1"/>
          <p:nvPr/>
        </p:nvSpPr>
        <p:spPr>
          <a:xfrm>
            <a:off x="3587262" y="2443738"/>
            <a:ext cx="3153508" cy="36933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A. Presenting Problems</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Current Concerns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Occasional attempts to leave the care home.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Distress when routines change.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Refusal of personal care.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Episodes of aggression towards residents.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Increasing confusion.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Family concerns regarding safety.</a:t>
            </a:r>
          </a:p>
        </p:txBody>
      </p:sp>
      <p:sp>
        <p:nvSpPr>
          <p:cNvPr id="10" name="TextBox 9">
            <a:extLst>
              <a:ext uri="{FF2B5EF4-FFF2-40B4-BE49-F238E27FC236}">
                <a16:creationId xmlns:a16="http://schemas.microsoft.com/office/drawing/2014/main" id="{D9B76733-BAD5-0275-5898-E70EE200191D}"/>
              </a:ext>
            </a:extLst>
          </p:cNvPr>
          <p:cNvSpPr txBox="1"/>
          <p:nvPr/>
        </p:nvSpPr>
        <p:spPr>
          <a:xfrm>
            <a:off x="7408985" y="2336016"/>
            <a:ext cx="3786554"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B. Intervention</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Actions Completed So Far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Capacity assessment completed.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Best Interest meeting undertaken.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Mental Health Team involved.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Care plan reviewed and updated.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Family meetings completed.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Environmental adaptations implemented.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GP review undertaken.</a:t>
            </a:r>
          </a:p>
        </p:txBody>
      </p:sp>
      <p:pic>
        <p:nvPicPr>
          <p:cNvPr id="3" name="Picture 2" descr="Serene Welcome at Hillview Care Home">
            <a:extLst>
              <a:ext uri="{FF2B5EF4-FFF2-40B4-BE49-F238E27FC236}">
                <a16:creationId xmlns:a16="http://schemas.microsoft.com/office/drawing/2014/main" id="{470C07F3-B098-6343-5398-177DC7D82ADE}"/>
              </a:ext>
            </a:extLst>
          </p:cNvPr>
          <p:cNvPicPr>
            <a:picLocks noChangeAspect="1"/>
          </p:cNvPicPr>
          <p:nvPr/>
        </p:nvPicPr>
        <p:blipFill>
          <a:blip r:embed="rId3"/>
          <a:stretch>
            <a:fillRect/>
          </a:stretch>
        </p:blipFill>
        <p:spPr>
          <a:xfrm>
            <a:off x="376324" y="2443738"/>
            <a:ext cx="2798675" cy="2239738"/>
          </a:xfrm>
          <a:prstGeom prst="rect">
            <a:avLst/>
          </a:prstGeom>
        </p:spPr>
      </p:pic>
    </p:spTree>
    <p:extLst>
      <p:ext uri="{BB962C8B-B14F-4D97-AF65-F5344CB8AC3E}">
        <p14:creationId xmlns:p14="http://schemas.microsoft.com/office/powerpoint/2010/main" val="3511719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DBB68-1AFD-02E3-87C3-EDC2BF42FA7D}"/>
            </a:ext>
          </a:extLst>
        </p:cNvPr>
        <p:cNvGrpSpPr/>
        <p:nvPr/>
      </p:nvGrpSpPr>
      <p:grpSpPr>
        <a:xfrm>
          <a:off x="0" y="0"/>
          <a:ext cx="0" cy="0"/>
          <a:chOff x="0" y="0"/>
          <a:chExt cx="0" cy="0"/>
        </a:xfrm>
      </p:grpSpPr>
      <p:sp>
        <p:nvSpPr>
          <p:cNvPr id="34" name="TextBox 33">
            <a:extLst>
              <a:ext uri="{FF2B5EF4-FFF2-40B4-BE49-F238E27FC236}">
                <a16:creationId xmlns:a16="http://schemas.microsoft.com/office/drawing/2014/main" id="{AC2352EB-19D7-6132-C6C0-EBFCC645025B}"/>
              </a:ext>
            </a:extLst>
          </p:cNvPr>
          <p:cNvSpPr txBox="1"/>
          <p:nvPr/>
        </p:nvSpPr>
        <p:spPr>
          <a:xfrm>
            <a:off x="9885529" y="260304"/>
            <a:ext cx="2306471"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70C0"/>
                </a:solidFill>
                <a:effectLst/>
                <a:uLnTx/>
                <a:uFillTx/>
                <a:latin typeface="Aptos" panose="02110004020202020204"/>
                <a:ea typeface="+mn-ea"/>
                <a:cs typeface="+mn-cs"/>
              </a:rPr>
              <a:t>Case Study 5</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TextBox 2">
            <a:extLst>
              <a:ext uri="{FF2B5EF4-FFF2-40B4-BE49-F238E27FC236}">
                <a16:creationId xmlns:a16="http://schemas.microsoft.com/office/drawing/2014/main" id="{47DEC672-AF0B-9320-3F1C-C085D67BAAEC}"/>
              </a:ext>
            </a:extLst>
          </p:cNvPr>
          <p:cNvSpPr txBox="1"/>
          <p:nvPr/>
        </p:nvSpPr>
        <p:spPr>
          <a:xfrm>
            <a:off x="3412289" y="768135"/>
            <a:ext cx="3259015" cy="203132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C. Onward Referrals</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Older Adults Mental Health Team.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GP.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Occupational Therapy.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Ongoing Care Home Reviews.</a:t>
            </a:r>
          </a:p>
        </p:txBody>
      </p:sp>
      <p:sp>
        <p:nvSpPr>
          <p:cNvPr id="6" name="TextBox 5">
            <a:extLst>
              <a:ext uri="{FF2B5EF4-FFF2-40B4-BE49-F238E27FC236}">
                <a16:creationId xmlns:a16="http://schemas.microsoft.com/office/drawing/2014/main" id="{D3881E00-CB1A-48EA-82CB-90D48188D321}"/>
              </a:ext>
            </a:extLst>
          </p:cNvPr>
          <p:cNvSpPr txBox="1"/>
          <p:nvPr/>
        </p:nvSpPr>
        <p:spPr>
          <a:xfrm>
            <a:off x="7095959" y="707705"/>
            <a:ext cx="4627467" cy="258532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D. Outcome</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Current Position</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Risks are understood and actively managed.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Family and professionals work collaboratively.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Care plans remain effective.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Current placement remains stable.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Further interventions remain available.</a:t>
            </a:r>
          </a:p>
        </p:txBody>
      </p:sp>
      <p:sp>
        <p:nvSpPr>
          <p:cNvPr id="11" name="TextBox 10">
            <a:extLst>
              <a:ext uri="{FF2B5EF4-FFF2-40B4-BE49-F238E27FC236}">
                <a16:creationId xmlns:a16="http://schemas.microsoft.com/office/drawing/2014/main" id="{289854F2-6AE7-E538-C81C-467EE6EA8606}"/>
              </a:ext>
            </a:extLst>
          </p:cNvPr>
          <p:cNvSpPr txBox="1"/>
          <p:nvPr/>
        </p:nvSpPr>
        <p:spPr>
          <a:xfrm>
            <a:off x="956569" y="3421787"/>
            <a:ext cx="967153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What next?</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TextBox 3">
            <a:extLst>
              <a:ext uri="{FF2B5EF4-FFF2-40B4-BE49-F238E27FC236}">
                <a16:creationId xmlns:a16="http://schemas.microsoft.com/office/drawing/2014/main" id="{2E349EA5-1B7A-0185-252F-F6EF17C2A5A4}"/>
              </a:ext>
            </a:extLst>
          </p:cNvPr>
          <p:cNvSpPr txBox="1"/>
          <p:nvPr/>
        </p:nvSpPr>
        <p:spPr>
          <a:xfrm>
            <a:off x="844761" y="4490851"/>
            <a:ext cx="5251239" cy="1754326"/>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Risks are being managed successfully.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Existing care arrangements remain effective.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No critical risk of serious harm or death.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Multi-agency intervention has not been exhausted.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PREP escalation would be premature.</a:t>
            </a:r>
          </a:p>
        </p:txBody>
      </p:sp>
      <p:sp>
        <p:nvSpPr>
          <p:cNvPr id="8" name="TextBox 7">
            <a:extLst>
              <a:ext uri="{FF2B5EF4-FFF2-40B4-BE49-F238E27FC236}">
                <a16:creationId xmlns:a16="http://schemas.microsoft.com/office/drawing/2014/main" id="{FC2180EE-6C0C-C7B6-B0C8-CEBE91710D21}"/>
              </a:ext>
            </a:extLst>
          </p:cNvPr>
          <p:cNvSpPr txBox="1"/>
          <p:nvPr/>
        </p:nvSpPr>
        <p:spPr>
          <a:xfrm>
            <a:off x="956569" y="3919878"/>
            <a:ext cx="4335264" cy="395173"/>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800" b="1" i="0" u="none" strike="noStrike" kern="100" cap="none" spc="0" normalizeH="0" baseline="0" noProof="0" dirty="0">
                <a:ln>
                  <a:noFill/>
                </a:ln>
                <a:solidFill>
                  <a:prstClr val="black"/>
                </a:solidFill>
                <a:effectLst/>
                <a:uLnTx/>
                <a:uFillTx/>
                <a:latin typeface="Aptos" panose="02110004020202020204"/>
                <a:ea typeface="Aptos" panose="020B0004020202020204" pitchFamily="34" charset="0"/>
                <a:cs typeface="+mn-cs"/>
              </a:rPr>
              <a:t>Why This Does Not Meet PREP Criteria</a:t>
            </a:r>
            <a:endParaRPr kumimoji="0" lang="en-GB" sz="1800" b="0" i="0" u="none" strike="noStrike" kern="100" cap="none" spc="0" normalizeH="0" baseline="0" noProof="0" dirty="0">
              <a:ln>
                <a:noFill/>
              </a:ln>
              <a:solidFill>
                <a:prstClr val="black"/>
              </a:solidFill>
              <a:effectLst/>
              <a:uLnTx/>
              <a:uFillTx/>
              <a:latin typeface="Aptos" panose="02110004020202020204"/>
              <a:ea typeface="Aptos" panose="020B0004020202020204" pitchFamily="34" charset="0"/>
              <a:cs typeface="+mn-cs"/>
            </a:endParaRPr>
          </a:p>
        </p:txBody>
      </p:sp>
      <p:sp>
        <p:nvSpPr>
          <p:cNvPr id="10" name="TextBox 9">
            <a:extLst>
              <a:ext uri="{FF2B5EF4-FFF2-40B4-BE49-F238E27FC236}">
                <a16:creationId xmlns:a16="http://schemas.microsoft.com/office/drawing/2014/main" id="{BBFED40B-5621-AEBB-015E-960D2A05ADEE}"/>
              </a:ext>
            </a:extLst>
          </p:cNvPr>
          <p:cNvSpPr txBox="1"/>
          <p:nvPr/>
        </p:nvSpPr>
        <p:spPr>
          <a:xfrm>
            <a:off x="6647684" y="3359194"/>
            <a:ext cx="4851778"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What Would Need to Happen Before PREP Could Be Considered?</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 name="TextBox 12">
            <a:extLst>
              <a:ext uri="{FF2B5EF4-FFF2-40B4-BE49-F238E27FC236}">
                <a16:creationId xmlns:a16="http://schemas.microsoft.com/office/drawing/2014/main" id="{19F00875-FDBB-64F8-6D5B-EFC2C2E041F0}"/>
              </a:ext>
            </a:extLst>
          </p:cNvPr>
          <p:cNvSpPr txBox="1"/>
          <p:nvPr/>
        </p:nvSpPr>
        <p:spPr>
          <a:xfrm>
            <a:off x="6400974" y="3949381"/>
            <a:ext cx="4946265" cy="2862322"/>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Continued escalation of behaviours despite intervention.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Repeated serious incidents placing herself or others at risk.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Breakdown of current placement.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Multiple agencies unable to reduce ongoing critical risk.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Exhaustion of care, safeguarding, legal, and health interventions with a significant risk of serious harm remaining.</a:t>
            </a:r>
          </a:p>
        </p:txBody>
      </p:sp>
      <p:pic>
        <p:nvPicPr>
          <p:cNvPr id="5" name="Picture 4" descr="Serene Welcome at Hillview Care Home">
            <a:extLst>
              <a:ext uri="{FF2B5EF4-FFF2-40B4-BE49-F238E27FC236}">
                <a16:creationId xmlns:a16="http://schemas.microsoft.com/office/drawing/2014/main" id="{6FDC0852-C821-2272-F709-7A784F0AC594}"/>
              </a:ext>
            </a:extLst>
          </p:cNvPr>
          <p:cNvPicPr>
            <a:picLocks noChangeAspect="1"/>
          </p:cNvPicPr>
          <p:nvPr/>
        </p:nvPicPr>
        <p:blipFill>
          <a:blip r:embed="rId3"/>
          <a:stretch>
            <a:fillRect/>
          </a:stretch>
        </p:blipFill>
        <p:spPr>
          <a:xfrm>
            <a:off x="704143" y="1001387"/>
            <a:ext cx="2420058" cy="1936736"/>
          </a:xfrm>
          <a:prstGeom prst="rect">
            <a:avLst/>
          </a:prstGeom>
        </p:spPr>
      </p:pic>
    </p:spTree>
    <p:extLst>
      <p:ext uri="{BB962C8B-B14F-4D97-AF65-F5344CB8AC3E}">
        <p14:creationId xmlns:p14="http://schemas.microsoft.com/office/powerpoint/2010/main" val="3640816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11" grpId="0"/>
      <p:bldP spid="4" grpId="0"/>
      <p:bldP spid="8" grpId="0"/>
      <p:bldP spid="10" grpId="0"/>
      <p:bldP spid="1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TotalTime>
  <Words>1506</Words>
  <Application>Microsoft Office PowerPoint</Application>
  <PresentationFormat>Widescreen</PresentationFormat>
  <Paragraphs>249</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Aptos</vt:lpstr>
      <vt:lpstr>Aptos Display</vt:lpstr>
      <vt:lpstr>Arial</vt:lpstr>
      <vt:lpstr>Calibri</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Megan McGonigal</dc:creator>
  <cp:lastModifiedBy>Rebecca Tooze</cp:lastModifiedBy>
  <cp:revision>1</cp:revision>
  <dcterms:created xsi:type="dcterms:W3CDTF">2026-10-14T08:16:02Z</dcterms:created>
  <dcterms:modified xsi:type="dcterms:W3CDTF">2026-11-03T12:07:10Z</dcterms:modified>
</cp:coreProperties>
</file>