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58" r:id="rId4"/>
    <p:sldId id="261" r:id="rId5"/>
    <p:sldId id="26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70" y="6209925"/>
            <a:ext cx="11155680" cy="45719"/>
          </a:xfrm>
          <a:custGeom>
            <a:avLst/>
            <a:gdLst>
              <a:gd name="connsiteX0" fmla="*/ 0 w 8715708"/>
              <a:gd name="connsiteY0" fmla="*/ 0 h 45719"/>
              <a:gd name="connsiteX1" fmla="*/ 3694525 w 8715708"/>
              <a:gd name="connsiteY1" fmla="*/ 0 h 45719"/>
              <a:gd name="connsiteX2" fmla="*/ 5021183 w 8715708"/>
              <a:gd name="connsiteY2" fmla="*/ 0 h 45719"/>
              <a:gd name="connsiteX3" fmla="*/ 8715708 w 8715708"/>
              <a:gd name="connsiteY3" fmla="*/ 0 h 45719"/>
              <a:gd name="connsiteX4" fmla="*/ 8715708 w 8715708"/>
              <a:gd name="connsiteY4" fmla="*/ 45719 h 45719"/>
              <a:gd name="connsiteX5" fmla="*/ 5021183 w 8715708"/>
              <a:gd name="connsiteY5" fmla="*/ 45719 h 45719"/>
              <a:gd name="connsiteX6" fmla="*/ 3694525 w 8715708"/>
              <a:gd name="connsiteY6" fmla="*/ 45719 h 45719"/>
              <a:gd name="connsiteX7" fmla="*/ 0 w 8715708"/>
              <a:gd name="connsiteY7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2327B2-BA4B-2C04-0751-5CB63D4AA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978408"/>
            <a:ext cx="11155680" cy="3429000"/>
          </a:xfrm>
        </p:spPr>
        <p:txBody>
          <a:bodyPr anchor="t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01176-DC7A-4C3D-3D8F-352526DA7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80560"/>
            <a:ext cx="7104888" cy="1399032"/>
          </a:xfrm>
        </p:spPr>
        <p:txBody>
          <a:bodyPr anchor="b">
            <a:normAutofit/>
          </a:bodyPr>
          <a:lstStyle>
            <a:lvl1pPr marL="0" indent="0" algn="l"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DC221-9A2E-7459-102F-C3CFB27C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9C139-9164-43FC-B5C4-54B95D4A84E8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20671-6F7D-3A03-EEC1-661A87F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Bedfordshire_2026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53D3A-E0F9-8386-2A6C-96671FBB1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685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36771-E72D-FAD8-771E-3E196DD2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5BB827-257D-60D9-792F-E69590042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D2E7-C856-F78A-E88C-375474982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4064-2A5C-49A7-A6A1-6343691BC962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AB289-9591-51C9-9E3C-B6F2ACC6A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Bedfordshire_2026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E037C-790D-7442-8E43-D2740B395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49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635151-A38B-3766-6A32-FF1DF7687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59368" y="978408"/>
            <a:ext cx="2551176" cy="536752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D132D1-640C-FB9A-AD6F-D84573834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1208" y="978408"/>
            <a:ext cx="8010144" cy="536752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5F80A-4BA7-8ED8-9A62-B92194272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87917-0F44-431E-9AD3-F4DC77F3F905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38113-D55A-A1A0-D1FE-53C95860F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Bedfordshire_2026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19DDB-F89D-4B2D-21A2-82AF1D102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2572D8-D485-1DB1-34B1-C35C61C89940}"/>
              </a:ext>
            </a:extLst>
          </p:cNvPr>
          <p:cNvSpPr/>
          <p:nvPr/>
        </p:nvSpPr>
        <p:spPr>
          <a:xfrm rot="5400000">
            <a:off x="8936623" y="3585018"/>
            <a:ext cx="532573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632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26D03-149A-DAB3-4B2A-E9B74F2E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1E73D-41A7-9934-0990-9208B952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B2A3F-E719-673C-5D56-F663712D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E8EEC-F6F5-4DE3-AB97-157637A603B1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E594A-52F5-D85E-343C-ADFEE3C7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Bedfordshire_2026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5C9C-B2E2-FC26-E459-9E880EF9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637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D51F-B2D5-2804-4F7C-C99850FB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4288536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E5516-03B6-C488-EB4A-68AE681ED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5266944"/>
            <a:ext cx="5020056" cy="1088136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CB4D7-49A7-D050-70B9-11A1E2D44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9CB3-6579-4C1A-BB90-4EE4D3A80EE9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A913F-AD00-C1EE-B01A-8590671C0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Bedfordshire_2026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FC386-B2AF-6FAD-D053-E22D48CD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1E1B67-3BFF-F04B-52F4-7E724FB3B24D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792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3B21-CF4D-1B01-0F4E-D32C1B218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9FF2-6858-B514-B695-58442557D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08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30130-974D-B91D-5B93-EC52AABDB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9672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BED99-6FD7-9C6B-1152-A6E42715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4A42-939A-40EC-ACC9-AB995DF9C23F}" type="datetime1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53AAC-5967-2565-A715-82D3505A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Bedfordshire_2026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51313-69FB-E016-3CC1-62CA476E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358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3DF9D-B849-CE37-97E4-AD37F8806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64824" cy="12161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4C626-4008-960A-E601-6AA9F4BB8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E8D6C-AC07-ED6B-2EA8-9C40A5AEA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208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52617E-C6D9-246B-E7B7-8159DF17C0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9672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BC2094-7EBC-02C5-5AB5-233E63080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9672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010BD2-59B4-FD2E-3C5E-C83AE6003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829BC-6024-4C8E-BBCC-0E306D1F839D}" type="datetime1">
              <a:rPr lang="en-US" smtClean="0"/>
              <a:t>7/21/2026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2B35C4-A654-7759-BDA0-94D9D1A2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Bedfordshire_2026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F4347-2EC0-CA6E-2637-8048456D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319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4716D-52F2-C7FB-83B1-2DA1AD37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4A371-AC27-6A28-32E6-74A28371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4AE2-81CF-4E43-820D-52637B2FA987}" type="datetime1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5941A-A24E-885D-E894-0326F4C4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Bedfordshire_2026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5E5B4-971F-FF6A-1B07-A5C85370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441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9F431F-E6DC-4137-3092-A30A0A36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D5AEA-1215-400D-AFF0-4610DBF3C157}" type="datetime1">
              <a:rPr lang="en-US" smtClean="0"/>
              <a:t>7/21/2026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AC814B-67B4-C70F-FA51-6205D5E2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Bedfordshire_2026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9C9-D895-DD20-1089-EA75EA42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734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50562-884C-9053-70C1-3B72A0B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8F509-68F0-39D5-1A8B-CE246715A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9672" y="987424"/>
            <a:ext cx="5166360" cy="535838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8E37C-27CE-3A84-FC74-BDCCD8A9A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95F79-E23E-11D2-40BF-66ED34019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05E9-B134-4FB3-818E-E4201D6B1BE3}" type="datetime1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7F7FC-06F3-3D89-5D1A-4EC4B1D73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Bedfordshire_2026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4ACD5-6E0B-5713-DC9A-41E9D62AB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781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B2D45-7CDB-D38C-2AAE-273F79767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BF0855-1744-56E4-B115-3A3C5EA78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19672" y="987424"/>
            <a:ext cx="5166360" cy="5358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5E8A1D-28AE-4A19-BD96-401D4822A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27DDB-CE95-4C89-DFC5-7DDBFC24E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A1A75-23A8-4200-BB13-78299CC0004B}" type="datetime1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2C835-F3B5-943C-FFC4-D5BA9666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Bedfordshire_2026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09891-6E3C-ADED-01DD-15FCED37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148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A28D7-6581-4956-AAE3-9104804D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4630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FCCA4-57A4-08A1-FC45-D2BBA66F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578608"/>
            <a:ext cx="11155680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AA0F4-2442-8D45-3C3D-1B8F55C8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1208" y="64190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9AB533AC-EF35-4AB0-B42D-5D94509FD401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3785E-FB42-1D54-92AC-D0A61A8FA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1208" y="10058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University of Bedfordshire_2026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9CF34-1274-DB45-4809-90E5D244A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432" y="6419088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797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6EBE54-B3BC-E9C2-2654-CDDADBC226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477" r="-1" b="5232"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637992A9-1E8C-4E57-B4F4-EE2D38E504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89239" y="-389238"/>
            <a:ext cx="6858000" cy="7636476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107D2D-927D-693A-E8C7-D43364F81F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978407"/>
            <a:ext cx="5021182" cy="3309511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9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Bridging Evidence and Practice: Prevalence, Determinants, and Perspectives on Missed-Opportunities for Vaccination in Ebonyi State, Southeast Nigeria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074E7B-4D38-4479-12B9-C78469FC91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4482450"/>
            <a:ext cx="5040785" cy="1724029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</a:pPr>
            <a:endParaRPr lang="en-GB" sz="1500" i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GB" sz="1500" i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 Chika J Anyigor</a:t>
            </a:r>
          </a:p>
          <a:p>
            <a:pPr>
              <a:lnSpc>
                <a:spcPct val="100000"/>
              </a:lnSpc>
            </a:pPr>
            <a:r>
              <a:rPr lang="en-GB" sz="1500" i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Health Department, School of Society, Community, and Life Science, Bedfordshire University</a:t>
            </a:r>
          </a:p>
          <a:p>
            <a:pPr>
              <a:lnSpc>
                <a:spcPct val="100000"/>
              </a:lnSpc>
            </a:pPr>
            <a:r>
              <a:rPr lang="en-GB" sz="150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C8462C-CE1C-62A7-3FBE-F9681E510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1208" y="100584"/>
            <a:ext cx="4114800" cy="365125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University of Bedfordshire_2026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2C335F7-F61C-4EB4-80F2-4B1438FE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CFAB359-1287-39BB-0733-8B5E775C73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1208" y="6419088"/>
            <a:ext cx="2743200" cy="365125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9F1091E5-BF18-4296-9917-710FCAF86CA0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7/21/2026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E9F218D-D40B-F436-A1CF-2D2F689B6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7432" y="6419088"/>
            <a:ext cx="640080" cy="365125"/>
          </a:xfr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48CC95F-0247-41B6-91CF-DC97C76A7088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65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3B1E6-1DD3-5DC9-42BD-580E786B0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512064"/>
            <a:ext cx="11155680" cy="652707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44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Study Overview &amp; Key Findings</a:t>
            </a:r>
            <a:br>
              <a:rPr lang="en-GB" sz="44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5BB86F-9741-3DD0-6A1A-AB2C37B48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1625600"/>
            <a:ext cx="11155680" cy="500380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7200" b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GB" sz="8000" b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Bridging Evidence and Practice: MOV in Ebonyi State, Nigeria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Children 0–23 months, 12 health facilities_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0" b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Background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- MOV = Missed-Opportunities for Vaccination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- Major barrier to IA2030 targets, worsened post-COVID-19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- Sub-national evidence from Nigeria is limited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0" b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Methods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Design: Cross-sectional mixed-methods study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Quantitative: 423 caregivers, interviewer-administered questionnaires, SPSS analysis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Qualitative: FGDs + KIIs with caregivers &amp; health workers, http://ATLAS.ti thematic analysis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48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 </a:t>
            </a:r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313C64-36EE-D89B-7D73-742D446AB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E8EEC-F6F5-4DE3-AB97-157637A603B1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85DA4-CE0F-DEFD-6CE6-9D6F60757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Bedfordshire_2026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866774-A9E8-3260-72BA-C2A5310FE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523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BB20C-4760-5BBC-0CE1-6E205A2A0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660400"/>
            <a:ext cx="11155680" cy="660400"/>
          </a:xfrm>
        </p:spPr>
        <p:txBody>
          <a:bodyPr>
            <a:normAutofit fontScale="90000"/>
          </a:bodyPr>
          <a:lstStyle/>
          <a:p>
            <a:pPr marL="228600" marR="0" lvl="0" indent="-228600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tabLst/>
              <a:defRPr/>
            </a:pPr>
            <a:r>
              <a:rPr kumimoji="0" lang="en-GB" sz="400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Key Results</a:t>
            </a:r>
            <a:b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9865E-5970-DCAD-ECF7-9F1156FD7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1409700"/>
            <a:ext cx="11155680" cy="4936236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MOV Prevalence: 5.9%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Highest MOV: Follow-up doses — _Pentavalent-Dose-2_ &amp; _PCV-Dose-2_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0" b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Significant Predictors: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1. Caregiver knowledge of VPDs &amp; schedule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2. Child’s sex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3. Distance to vaccination site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0" b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Qualitative Themes: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Caregivers: Value vaccines, but face forgetfulness, logistics, stockouts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Health workers: Prioritize acute care, but support "vaccination-on-contact"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249823-F4A2-A81D-9586-F29595783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E8EEC-F6F5-4DE3-AB97-157637A603B1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250685-D08E-EC47-F4C2-C13D8F8CC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Bedfordshire_2026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27E68D-0B78-3DBB-1AE5-851654150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159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BE0D8-FA42-E03B-DC49-7B55530D1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951992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44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Conclusion</a:t>
            </a:r>
            <a:br>
              <a:rPr lang="en-GB" sz="44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766C38-557D-958F-7A82-24BC82C20C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1930400"/>
            <a:ext cx="11155680" cy="37084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2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Closing the Gap: Actionable Insights for IA2030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2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Conclusion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2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MOV remains a preventable gap driven by: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2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1. Caregiver factors: Knowledge gaps, forgetfulness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2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2. Child factors: Sex disparities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2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3. Health-system factors: Distance, stockouts, missed sick-child visits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0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C64E9F-5C47-60ED-138F-3655FB5B1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E8EEC-F6F5-4DE3-AB97-157637A603B1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DB028A-659A-9241-5327-ED0EAF413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Bedfordshire_2026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2EBD62-14E6-8D04-C364-1D4161869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917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36A44-F690-425D-71BB-9D87F36A8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786892"/>
          </a:xfrm>
        </p:spPr>
        <p:txBody>
          <a:bodyPr>
            <a:normAutofit fontScale="90000"/>
          </a:bodyPr>
          <a:lstStyle/>
          <a:p>
            <a:pPr marL="228600" marR="0" lvl="0" indent="-228600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tabLst/>
              <a:defRPr/>
            </a:pPr>
            <a:r>
              <a:rPr kumimoji="0" lang="en-GB" sz="400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Recommendations</a:t>
            </a:r>
            <a:br>
              <a:rPr kumimoji="0" lang="en-GB" sz="17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00C53D-54F6-D378-DB29-A695505839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1765300"/>
            <a:ext cx="11155680" cy="4580636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0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1. Strengthen "Vaccination-on-Contact": Vaccinate eligible children during any health-facility visit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0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2. Improve Caregiver Education: On VPDs, schedules, and importance of completing multi-dose vaccines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0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3. Enhance Service Access: Address distance barriers and reminder systems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0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4. Ensure Reliable Vaccine Supply: Prevent stockouts at facility level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0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Significance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0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Findings offer transferable lessons for LMICs to close immunization gaps and support post-pandemic recovery toward IA2030 goals.</a:t>
            </a:r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51E60-0D52-F424-2AA9-92E6957C3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E8EEC-F6F5-4DE3-AB97-157637A603B1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9A368D-3F4F-B2A5-FB22-7251BF1A9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Bedfordshire_2026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4C2C0C-564E-D1D8-F6DE-5CA5FE254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556912"/>
      </p:ext>
    </p:extLst>
  </p:cSld>
  <p:clrMapOvr>
    <a:masterClrMapping/>
  </p:clrMapOvr>
</p:sld>
</file>

<file path=ppt/theme/theme1.xml><?xml version="1.0" encoding="utf-8"?>
<a:theme xmlns:a="http://schemas.openxmlformats.org/drawingml/2006/main" name="GestaltVTI">
  <a:themeElements>
    <a:clrScheme name="Gestalt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Gestal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360</Words>
  <Application>Microsoft Office PowerPoint</Application>
  <PresentationFormat>Widescreen</PresentationFormat>
  <Paragraphs>58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Arial</vt:lpstr>
      <vt:lpstr>Bierstadt</vt:lpstr>
      <vt:lpstr>GestaltVTI</vt:lpstr>
      <vt:lpstr>Bridging Evidence and Practice: Prevalence, Determinants, and Perspectives on Missed-Opportunities for Vaccination in Ebonyi State, Southeast Nigeria</vt:lpstr>
      <vt:lpstr> Study Overview &amp; Key Findings </vt:lpstr>
      <vt:lpstr>Key Results </vt:lpstr>
      <vt:lpstr>Conclusion </vt:lpstr>
      <vt:lpstr>Recommendations </vt:lpstr>
    </vt:vector>
  </TitlesOfParts>
  <Company>University of Bedfordshire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Chika Anyigor</dc:creator>
  <cp:lastModifiedBy>Chika Anyigor</cp:lastModifiedBy>
  <cp:revision>2</cp:revision>
  <dcterms:created xsi:type="dcterms:W3CDTF">2026-07-09T17:20:21Z</dcterms:created>
  <dcterms:modified xsi:type="dcterms:W3CDTF">2026-07-21T09:56:41Z</dcterms:modified>
</cp:coreProperties>
</file>