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C9C825-092E-4B53-B826-ACEDF734289F}" v="12" dt="2022-06-29T18:39:43.8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09" autoAdjust="0"/>
  </p:normalViewPr>
  <p:slideViewPr>
    <p:cSldViewPr snapToGrid="0">
      <p:cViewPr varScale="1">
        <p:scale>
          <a:sx n="55" d="100"/>
          <a:sy n="55" d="100"/>
        </p:scale>
        <p:origin x="107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on Greasley" userId="4fcfaadcc3af1e9c" providerId="LiveId" clId="{B5C9C825-092E-4B53-B826-ACEDF734289F}"/>
    <pc:docChg chg="modSld">
      <pc:chgData name="Jason Greasley" userId="4fcfaadcc3af1e9c" providerId="LiveId" clId="{B5C9C825-092E-4B53-B826-ACEDF734289F}" dt="2022-06-29T18:39:43.847" v="58" actId="1076"/>
      <pc:docMkLst>
        <pc:docMk/>
      </pc:docMkLst>
      <pc:sldChg chg="modSp mod">
        <pc:chgData name="Jason Greasley" userId="4fcfaadcc3af1e9c" providerId="LiveId" clId="{B5C9C825-092E-4B53-B826-ACEDF734289F}" dt="2022-06-24T14:08:58.068" v="37" actId="20577"/>
        <pc:sldMkLst>
          <pc:docMk/>
          <pc:sldMk cId="3981528231" sldId="256"/>
        </pc:sldMkLst>
        <pc:graphicFrameChg chg="modGraphic">
          <ac:chgData name="Jason Greasley" userId="4fcfaadcc3af1e9c" providerId="LiveId" clId="{B5C9C825-092E-4B53-B826-ACEDF734289F}" dt="2022-06-23T14:13:26.414" v="34" actId="20577"/>
          <ac:graphicFrameMkLst>
            <pc:docMk/>
            <pc:sldMk cId="3981528231" sldId="256"/>
            <ac:graphicFrameMk id="4" creationId="{6D1794F3-92EE-4A10-AB78-C0D96292EC5B}"/>
          </ac:graphicFrameMkLst>
        </pc:graphicFrameChg>
        <pc:graphicFrameChg chg="modGraphic">
          <ac:chgData name="Jason Greasley" userId="4fcfaadcc3af1e9c" providerId="LiveId" clId="{B5C9C825-092E-4B53-B826-ACEDF734289F}" dt="2022-06-24T14:08:58.068" v="37" actId="20577"/>
          <ac:graphicFrameMkLst>
            <pc:docMk/>
            <pc:sldMk cId="3981528231" sldId="256"/>
            <ac:graphicFrameMk id="5" creationId="{D6426030-4210-40DE-8ECA-5AC48D48F50A}"/>
          </ac:graphicFrameMkLst>
        </pc:graphicFrameChg>
      </pc:sldChg>
      <pc:sldChg chg="modSp mod">
        <pc:chgData name="Jason Greasley" userId="4fcfaadcc3af1e9c" providerId="LiveId" clId="{B5C9C825-092E-4B53-B826-ACEDF734289F}" dt="2022-06-24T14:09:56.074" v="48" actId="14100"/>
        <pc:sldMkLst>
          <pc:docMk/>
          <pc:sldMk cId="3843447859" sldId="257"/>
        </pc:sldMkLst>
        <pc:graphicFrameChg chg="mod modGraphic">
          <ac:chgData name="Jason Greasley" userId="4fcfaadcc3af1e9c" providerId="LiveId" clId="{B5C9C825-092E-4B53-B826-ACEDF734289F}" dt="2022-06-24T14:09:56.074" v="48" actId="14100"/>
          <ac:graphicFrameMkLst>
            <pc:docMk/>
            <pc:sldMk cId="3843447859" sldId="257"/>
            <ac:graphicFrameMk id="4" creationId="{280796BC-9E8C-4A30-860E-6DBAEEF6EBDF}"/>
          </ac:graphicFrameMkLst>
        </pc:graphicFrameChg>
      </pc:sldChg>
      <pc:sldChg chg="addSp delSp modSp">
        <pc:chgData name="Jason Greasley" userId="4fcfaadcc3af1e9c" providerId="LiveId" clId="{B5C9C825-092E-4B53-B826-ACEDF734289F}" dt="2022-06-29T18:39:43.847" v="58" actId="1076"/>
        <pc:sldMkLst>
          <pc:docMk/>
          <pc:sldMk cId="1716357207" sldId="258"/>
        </pc:sldMkLst>
        <pc:picChg chg="add del mod">
          <ac:chgData name="Jason Greasley" userId="4fcfaadcc3af1e9c" providerId="LiveId" clId="{B5C9C825-092E-4B53-B826-ACEDF734289F}" dt="2022-06-29T18:39:33.265" v="57" actId="478"/>
          <ac:picMkLst>
            <pc:docMk/>
            <pc:sldMk cId="1716357207" sldId="258"/>
            <ac:picMk id="5" creationId="{8809027A-6A5A-4011-B15E-A0CE174D4FD3}"/>
          </ac:picMkLst>
        </pc:picChg>
        <pc:picChg chg="add mod">
          <ac:chgData name="Jason Greasley" userId="4fcfaadcc3af1e9c" providerId="LiveId" clId="{B5C9C825-092E-4B53-B826-ACEDF734289F}" dt="2022-06-29T18:37:46.207" v="50" actId="1076"/>
          <ac:picMkLst>
            <pc:docMk/>
            <pc:sldMk cId="1716357207" sldId="258"/>
            <ac:picMk id="1026" creationId="{40390D0F-8BD1-4C6A-8EF1-6B1BA2DE6BA9}"/>
          </ac:picMkLst>
        </pc:picChg>
        <pc:picChg chg="del">
          <ac:chgData name="Jason Greasley" userId="4fcfaadcc3af1e9c" providerId="LiveId" clId="{B5C9C825-092E-4B53-B826-ACEDF734289F}" dt="2022-06-23T14:41:28.443" v="35" actId="478"/>
          <ac:picMkLst>
            <pc:docMk/>
            <pc:sldMk cId="1716357207" sldId="258"/>
            <ac:picMk id="1026" creationId="{57578D8E-346A-4CD5-A3AA-F1CE1FBB2F39}"/>
          </ac:picMkLst>
        </pc:picChg>
        <pc:picChg chg="add mod">
          <ac:chgData name="Jason Greasley" userId="4fcfaadcc3af1e9c" providerId="LiveId" clId="{B5C9C825-092E-4B53-B826-ACEDF734289F}" dt="2022-06-29T18:39:43.847" v="58" actId="1076"/>
          <ac:picMkLst>
            <pc:docMk/>
            <pc:sldMk cId="1716357207" sldId="258"/>
            <ac:picMk id="1028" creationId="{17F7C917-9887-4D02-A3C9-33DA2927E164}"/>
          </ac:picMkLst>
        </pc:picChg>
      </pc:sldChg>
    </pc:docChg>
  </pc:docChgLst>
  <pc:docChgLst>
    <pc:chgData name="Jason Greasley" userId="4fcfaadcc3af1e9c" providerId="LiveId" clId="{ADE987D1-5D63-4EC2-B18E-C940A87214AC}"/>
    <pc:docChg chg="custSel modSld">
      <pc:chgData name="Jason Greasley" userId="4fcfaadcc3af1e9c" providerId="LiveId" clId="{ADE987D1-5D63-4EC2-B18E-C940A87214AC}" dt="2022-06-23T14:01:41.521" v="2954" actId="1076"/>
      <pc:docMkLst>
        <pc:docMk/>
      </pc:docMkLst>
      <pc:sldChg chg="modSp mod">
        <pc:chgData name="Jason Greasley" userId="4fcfaadcc3af1e9c" providerId="LiveId" clId="{ADE987D1-5D63-4EC2-B18E-C940A87214AC}" dt="2022-06-23T13:59:00.667" v="2845" actId="20577"/>
        <pc:sldMkLst>
          <pc:docMk/>
          <pc:sldMk cId="3981528231" sldId="256"/>
        </pc:sldMkLst>
        <pc:graphicFrameChg chg="mod modGraphic">
          <ac:chgData name="Jason Greasley" userId="4fcfaadcc3af1e9c" providerId="LiveId" clId="{ADE987D1-5D63-4EC2-B18E-C940A87214AC}" dt="2022-06-23T13:58:33.459" v="2844" actId="6549"/>
          <ac:graphicFrameMkLst>
            <pc:docMk/>
            <pc:sldMk cId="3981528231" sldId="256"/>
            <ac:graphicFrameMk id="4" creationId="{6D1794F3-92EE-4A10-AB78-C0D96292EC5B}"/>
          </ac:graphicFrameMkLst>
        </pc:graphicFrameChg>
        <pc:graphicFrameChg chg="mod modGraphic">
          <ac:chgData name="Jason Greasley" userId="4fcfaadcc3af1e9c" providerId="LiveId" clId="{ADE987D1-5D63-4EC2-B18E-C940A87214AC}" dt="2022-06-23T13:59:00.667" v="2845" actId="20577"/>
          <ac:graphicFrameMkLst>
            <pc:docMk/>
            <pc:sldMk cId="3981528231" sldId="256"/>
            <ac:graphicFrameMk id="5" creationId="{D6426030-4210-40DE-8ECA-5AC48D48F50A}"/>
          </ac:graphicFrameMkLst>
        </pc:graphicFrameChg>
      </pc:sldChg>
      <pc:sldChg chg="modSp mod">
        <pc:chgData name="Jason Greasley" userId="4fcfaadcc3af1e9c" providerId="LiveId" clId="{ADE987D1-5D63-4EC2-B18E-C940A87214AC}" dt="2022-06-23T14:01:01.621" v="2953" actId="20577"/>
        <pc:sldMkLst>
          <pc:docMk/>
          <pc:sldMk cId="3843447859" sldId="257"/>
        </pc:sldMkLst>
        <pc:graphicFrameChg chg="mod modGraphic">
          <ac:chgData name="Jason Greasley" userId="4fcfaadcc3af1e9c" providerId="LiveId" clId="{ADE987D1-5D63-4EC2-B18E-C940A87214AC}" dt="2022-06-23T14:01:01.621" v="2953" actId="20577"/>
          <ac:graphicFrameMkLst>
            <pc:docMk/>
            <pc:sldMk cId="3843447859" sldId="257"/>
            <ac:graphicFrameMk id="4" creationId="{280796BC-9E8C-4A30-860E-6DBAEEF6EBDF}"/>
          </ac:graphicFrameMkLst>
        </pc:graphicFrameChg>
      </pc:sldChg>
      <pc:sldChg chg="delSp modSp mod">
        <pc:chgData name="Jason Greasley" userId="4fcfaadcc3af1e9c" providerId="LiveId" clId="{ADE987D1-5D63-4EC2-B18E-C940A87214AC}" dt="2022-06-23T14:01:41.521" v="2954" actId="1076"/>
        <pc:sldMkLst>
          <pc:docMk/>
          <pc:sldMk cId="1716357207" sldId="258"/>
        </pc:sldMkLst>
        <pc:graphicFrameChg chg="mod modGraphic">
          <ac:chgData name="Jason Greasley" userId="4fcfaadcc3af1e9c" providerId="LiveId" clId="{ADE987D1-5D63-4EC2-B18E-C940A87214AC}" dt="2022-06-23T13:49:50.373" v="2005" actId="20577"/>
          <ac:graphicFrameMkLst>
            <pc:docMk/>
            <pc:sldMk cId="1716357207" sldId="258"/>
            <ac:graphicFrameMk id="4" creationId="{280796BC-9E8C-4A30-860E-6DBAEEF6EBDF}"/>
          </ac:graphicFrameMkLst>
        </pc:graphicFrameChg>
        <pc:picChg chg="mod">
          <ac:chgData name="Jason Greasley" userId="4fcfaadcc3af1e9c" providerId="LiveId" clId="{ADE987D1-5D63-4EC2-B18E-C940A87214AC}" dt="2022-06-23T14:01:41.521" v="2954" actId="1076"/>
          <ac:picMkLst>
            <pc:docMk/>
            <pc:sldMk cId="1716357207" sldId="258"/>
            <ac:picMk id="1026" creationId="{57578D8E-346A-4CD5-A3AA-F1CE1FBB2F39}"/>
          </ac:picMkLst>
        </pc:picChg>
        <pc:picChg chg="del">
          <ac:chgData name="Jason Greasley" userId="4fcfaadcc3af1e9c" providerId="LiveId" clId="{ADE987D1-5D63-4EC2-B18E-C940A87214AC}" dt="2022-06-23T13:13:16.963" v="530" actId="478"/>
          <ac:picMkLst>
            <pc:docMk/>
            <pc:sldMk cId="1716357207" sldId="258"/>
            <ac:picMk id="1028" creationId="{780A9AD7-31B5-44D0-A869-155ACD9F4926}"/>
          </ac:picMkLst>
        </pc:picChg>
      </pc:sldChg>
    </pc:docChg>
  </pc:docChgLst>
  <pc:docChgLst>
    <pc:chgData name="Zena Greasley" userId="4fcfaadcc3af1e9c" providerId="LiveId" clId="{C5A5D346-48B0-4E15-9BAD-F9B3C21256C4}"/>
    <pc:docChg chg="modSld">
      <pc:chgData name="Zena Greasley" userId="4fcfaadcc3af1e9c" providerId="LiveId" clId="{C5A5D346-48B0-4E15-9BAD-F9B3C21256C4}" dt="2021-05-03T13:48:07.306" v="151" actId="20577"/>
      <pc:docMkLst>
        <pc:docMk/>
      </pc:docMkLst>
      <pc:sldChg chg="modSp mod">
        <pc:chgData name="Zena Greasley" userId="4fcfaadcc3af1e9c" providerId="LiveId" clId="{C5A5D346-48B0-4E15-9BAD-F9B3C21256C4}" dt="2021-04-27T13:40:24.854" v="74" actId="14734"/>
        <pc:sldMkLst>
          <pc:docMk/>
          <pc:sldMk cId="3843447859" sldId="257"/>
        </pc:sldMkLst>
        <pc:graphicFrameChg chg="modGraphic">
          <ac:chgData name="Zena Greasley" userId="4fcfaadcc3af1e9c" providerId="LiveId" clId="{C5A5D346-48B0-4E15-9BAD-F9B3C21256C4}" dt="2021-04-27T13:40:24.854" v="74" actId="14734"/>
          <ac:graphicFrameMkLst>
            <pc:docMk/>
            <pc:sldMk cId="3843447859" sldId="257"/>
            <ac:graphicFrameMk id="4" creationId="{280796BC-9E8C-4A30-860E-6DBAEEF6EBDF}"/>
          </ac:graphicFrameMkLst>
        </pc:graphicFrameChg>
      </pc:sldChg>
      <pc:sldChg chg="modSp mod">
        <pc:chgData name="Zena Greasley" userId="4fcfaadcc3af1e9c" providerId="LiveId" clId="{C5A5D346-48B0-4E15-9BAD-F9B3C21256C4}" dt="2021-05-03T13:48:07.306" v="151" actId="20577"/>
        <pc:sldMkLst>
          <pc:docMk/>
          <pc:sldMk cId="1716357207" sldId="258"/>
        </pc:sldMkLst>
        <pc:graphicFrameChg chg="modGraphic">
          <ac:chgData name="Zena Greasley" userId="4fcfaadcc3af1e9c" providerId="LiveId" clId="{C5A5D346-48B0-4E15-9BAD-F9B3C21256C4}" dt="2021-05-03T13:48:07.306" v="151" actId="20577"/>
          <ac:graphicFrameMkLst>
            <pc:docMk/>
            <pc:sldMk cId="1716357207" sldId="258"/>
            <ac:graphicFrameMk id="4" creationId="{280796BC-9E8C-4A30-860E-6DBAEEF6EBDF}"/>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0C18-3F91-4538-885B-864C783904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3B2578-A151-43BF-8210-C8F51061F6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6B3CCA8-BBF5-48B2-B0A2-82F489D94090}"/>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AD04EA53-07F7-415B-87F5-891BBBAEE1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0E9FE8-FCC4-4594-97A8-32D65FA6C30E}"/>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375513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D5F0D-70EF-4388-8050-E078A2A3A35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7774AB-A757-49FD-8671-CD0DF63835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05C21F-2C0E-4130-9D38-6F6117629B0C}"/>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27D70B7F-C025-4C96-85F7-ED677EDEF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D0B028-DE0A-42AC-875B-0087DA8B40C2}"/>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3674607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7617DD-2C2F-4503-BF22-000100803F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D4C376-97A4-496A-956C-7C3CDA0505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86ED43-6FAC-40CF-A5D3-CF06B3CCF65E}"/>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BE3B00E5-2DC1-454D-A6EA-442BD98A64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6B751B-B129-475E-86A0-5FBF626E2C55}"/>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4258750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5A99D-DC05-4591-9B11-BEB903FDB7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9AB8F3-7891-4ECF-B93F-51BF4EF5E9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247E1F-242E-4466-98B9-45393DAE8742}"/>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23C72D19-623F-4294-B753-411104D1D2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0DEB15-EB81-4338-B740-70B00052F46F}"/>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209758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2F39-06EA-4705-AAF6-A67D9ED8FB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4B2F0A-C4AA-4ED8-AF52-B1FB233D28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42F49D-8DF3-401D-A94A-61F9BD492763}"/>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054234C4-3AF5-4742-84FC-DA8E5362A5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E10F4C-1AD3-4007-9114-55598A79AE11}"/>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126736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AD65A-27B2-4426-9CBC-590BBA61BE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D04375-9CD4-4228-8E1F-671878984E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D55F012-B58B-4829-AADF-D107B8161E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29986D-4F4E-44B1-88DF-02D4457B4C80}"/>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6" name="Footer Placeholder 5">
            <a:extLst>
              <a:ext uri="{FF2B5EF4-FFF2-40B4-BE49-F238E27FC236}">
                <a16:creationId xmlns:a16="http://schemas.microsoft.com/office/drawing/2014/main" id="{EE192B54-6816-4A12-A451-9179666798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0F1541-1A54-4C82-A783-89AF53DF4C00}"/>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163145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EC7C0-D064-45BF-8B4F-E08548E05B7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C93AF4-81DD-414B-BB2D-4B475ABDF1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F5E8B-FEA5-4FFF-8ECD-4B7F70F4A5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5CD8086-87C5-4B2F-931F-AC33DC1EF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0F4F57-2CF2-403F-94E0-3EDEB2C690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14FBB6E-E75D-4039-8A95-090350A60453}"/>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8" name="Footer Placeholder 7">
            <a:extLst>
              <a:ext uri="{FF2B5EF4-FFF2-40B4-BE49-F238E27FC236}">
                <a16:creationId xmlns:a16="http://schemas.microsoft.com/office/drawing/2014/main" id="{240AEF98-CD8A-438A-870E-B44464F714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29FAF4-85FF-430B-83DE-62951BAC2A72}"/>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3660302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9FA99-7515-43CE-917F-6E23E4814BD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5400B7-EFB8-4177-BB5F-A246728B1824}"/>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4" name="Footer Placeholder 3">
            <a:extLst>
              <a:ext uri="{FF2B5EF4-FFF2-40B4-BE49-F238E27FC236}">
                <a16:creationId xmlns:a16="http://schemas.microsoft.com/office/drawing/2014/main" id="{F3768A8C-179E-48CE-BE01-37ECB54BF6B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4CCDB4F-27B7-40F0-AC1E-5543FC32E025}"/>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312063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CFE1B4-B9D5-45EB-8ADB-282AC5DCB6E8}"/>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3" name="Footer Placeholder 2">
            <a:extLst>
              <a:ext uri="{FF2B5EF4-FFF2-40B4-BE49-F238E27FC236}">
                <a16:creationId xmlns:a16="http://schemas.microsoft.com/office/drawing/2014/main" id="{F0B7A8F6-AB87-460A-800D-BC1CE7A51B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BBF30BF-D677-48E0-AFF1-A21026BF676F}"/>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810729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B7E4C-D3E2-43BE-83D2-C9FDEE65B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B20F6B-6137-43BA-AB72-38A076DB95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F7066FA-0480-4B69-9A35-8EF29CEEF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FABA2B-8486-4C4D-B2D5-1949ED38DB0C}"/>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6" name="Footer Placeholder 5">
            <a:extLst>
              <a:ext uri="{FF2B5EF4-FFF2-40B4-BE49-F238E27FC236}">
                <a16:creationId xmlns:a16="http://schemas.microsoft.com/office/drawing/2014/main" id="{7C280ECC-A5F3-4C93-BA1A-D099FB1123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36A488-1C5A-4584-A218-6BB6F923E739}"/>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79584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0EC4-7383-4BAB-916F-59F635CC49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78E968-83CA-4ED3-8085-2E89CB8B04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FED5B1E-E7BD-4BFC-9030-600627412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E53F4B-EE73-4EC7-AF5F-2BE230C6ECCA}"/>
              </a:ext>
            </a:extLst>
          </p:cNvPr>
          <p:cNvSpPr>
            <a:spLocks noGrp="1"/>
          </p:cNvSpPr>
          <p:nvPr>
            <p:ph type="dt" sz="half" idx="10"/>
          </p:nvPr>
        </p:nvSpPr>
        <p:spPr/>
        <p:txBody>
          <a:bodyPr/>
          <a:lstStyle/>
          <a:p>
            <a:fld id="{5AF5046F-4D02-4E27-9635-F36B1E4E783B}" type="datetimeFigureOut">
              <a:rPr lang="en-GB" smtClean="0"/>
              <a:t>16/06/2026</a:t>
            </a:fld>
            <a:endParaRPr lang="en-GB"/>
          </a:p>
        </p:txBody>
      </p:sp>
      <p:sp>
        <p:nvSpPr>
          <p:cNvPr id="6" name="Footer Placeholder 5">
            <a:extLst>
              <a:ext uri="{FF2B5EF4-FFF2-40B4-BE49-F238E27FC236}">
                <a16:creationId xmlns:a16="http://schemas.microsoft.com/office/drawing/2014/main" id="{4926D707-D6F1-4748-BB73-90B50CFAAE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7B5B73-67B7-4FB8-BAF0-81B2386F851A}"/>
              </a:ext>
            </a:extLst>
          </p:cNvPr>
          <p:cNvSpPr>
            <a:spLocks noGrp="1"/>
          </p:cNvSpPr>
          <p:nvPr>
            <p:ph type="sldNum" sz="quarter" idx="12"/>
          </p:nvPr>
        </p:nvSpPr>
        <p:spPr/>
        <p:txBody>
          <a:bodyPr/>
          <a:lstStyle/>
          <a:p>
            <a:fld id="{FF7DA752-6A8C-4682-A3D4-6E4534961C9E}" type="slidenum">
              <a:rPr lang="en-GB" smtClean="0"/>
              <a:t>‹#›</a:t>
            </a:fld>
            <a:endParaRPr lang="en-GB"/>
          </a:p>
        </p:txBody>
      </p:sp>
    </p:spTree>
    <p:extLst>
      <p:ext uri="{BB962C8B-B14F-4D97-AF65-F5344CB8AC3E}">
        <p14:creationId xmlns:p14="http://schemas.microsoft.com/office/powerpoint/2010/main" val="2020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68630-F5E4-41EE-91CB-E7D1827776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C5D2FE-5D1B-428E-9AE0-188C2F0EF3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2D7577-B96C-4548-98E5-E8BBE8D5F7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5046F-4D02-4E27-9635-F36B1E4E783B}" type="datetimeFigureOut">
              <a:rPr lang="en-GB" smtClean="0"/>
              <a:t>16/06/2026</a:t>
            </a:fld>
            <a:endParaRPr lang="en-GB"/>
          </a:p>
        </p:txBody>
      </p:sp>
      <p:sp>
        <p:nvSpPr>
          <p:cNvPr id="5" name="Footer Placeholder 4">
            <a:extLst>
              <a:ext uri="{FF2B5EF4-FFF2-40B4-BE49-F238E27FC236}">
                <a16:creationId xmlns:a16="http://schemas.microsoft.com/office/drawing/2014/main" id="{CB56FBAE-D425-49A0-B76C-5873F1EB6B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C8E76C-17E9-4F57-A997-D6BF041C8A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DA752-6A8C-4682-A3D4-6E4534961C9E}" type="slidenum">
              <a:rPr lang="en-GB" smtClean="0"/>
              <a:t>‹#›</a:t>
            </a:fld>
            <a:endParaRPr lang="en-GB"/>
          </a:p>
        </p:txBody>
      </p:sp>
    </p:spTree>
    <p:extLst>
      <p:ext uri="{BB962C8B-B14F-4D97-AF65-F5344CB8AC3E}">
        <p14:creationId xmlns:p14="http://schemas.microsoft.com/office/powerpoint/2010/main" val="1200507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D1794F3-92EE-4A10-AB78-C0D96292EC5B}"/>
              </a:ext>
            </a:extLst>
          </p:cNvPr>
          <p:cNvGraphicFramePr>
            <a:graphicFrameLocks noGrp="1"/>
          </p:cNvGraphicFramePr>
          <p:nvPr>
            <p:extLst>
              <p:ext uri="{D42A27DB-BD31-4B8C-83A1-F6EECF244321}">
                <p14:modId xmlns:p14="http://schemas.microsoft.com/office/powerpoint/2010/main" val="241131943"/>
              </p:ext>
            </p:extLst>
          </p:nvPr>
        </p:nvGraphicFramePr>
        <p:xfrm>
          <a:off x="527124" y="187436"/>
          <a:ext cx="11048103" cy="4287917"/>
        </p:xfrm>
        <a:graphic>
          <a:graphicData uri="http://schemas.openxmlformats.org/drawingml/2006/table">
            <a:tbl>
              <a:tblPr firstRow="1" bandRow="1">
                <a:tableStyleId>{5C22544A-7EE6-4342-B048-85BDC9FD1C3A}</a:tableStyleId>
              </a:tblPr>
              <a:tblGrid>
                <a:gridCol w="3074255">
                  <a:extLst>
                    <a:ext uri="{9D8B030D-6E8A-4147-A177-3AD203B41FA5}">
                      <a16:colId xmlns:a16="http://schemas.microsoft.com/office/drawing/2014/main" val="20000"/>
                    </a:ext>
                  </a:extLst>
                </a:gridCol>
                <a:gridCol w="2978184">
                  <a:extLst>
                    <a:ext uri="{9D8B030D-6E8A-4147-A177-3AD203B41FA5}">
                      <a16:colId xmlns:a16="http://schemas.microsoft.com/office/drawing/2014/main" val="20001"/>
                    </a:ext>
                  </a:extLst>
                </a:gridCol>
                <a:gridCol w="1056775">
                  <a:extLst>
                    <a:ext uri="{9D8B030D-6E8A-4147-A177-3AD203B41FA5}">
                      <a16:colId xmlns:a16="http://schemas.microsoft.com/office/drawing/2014/main" val="20002"/>
                    </a:ext>
                  </a:extLst>
                </a:gridCol>
                <a:gridCol w="3938889">
                  <a:extLst>
                    <a:ext uri="{9D8B030D-6E8A-4147-A177-3AD203B41FA5}">
                      <a16:colId xmlns:a16="http://schemas.microsoft.com/office/drawing/2014/main" val="20003"/>
                    </a:ext>
                  </a:extLst>
                </a:gridCol>
              </a:tblGrid>
              <a:tr h="2490885">
                <a:tc rowSpan="4">
                  <a:txBody>
                    <a:bodyPr/>
                    <a:lstStyle/>
                    <a:p>
                      <a:pPr algn="ctr"/>
                      <a:endParaRPr lang="en-GB" sz="1800" baseline="0" dirty="0"/>
                    </a:p>
                    <a:p>
                      <a:pPr algn="ctr"/>
                      <a:r>
                        <a:rPr lang="en-GB" sz="1800" baseline="0" dirty="0"/>
                        <a:t>Buckinghamshire </a:t>
                      </a:r>
                    </a:p>
                    <a:p>
                      <a:pPr algn="ctr"/>
                      <a:r>
                        <a:rPr lang="en-GB" sz="1800" baseline="0" dirty="0"/>
                        <a:t>Social Care Nurses Empowerment Programme</a:t>
                      </a:r>
                    </a:p>
                    <a:p>
                      <a:pPr algn="ctr"/>
                      <a:endParaRPr lang="en-GB" sz="1800" baseline="0" dirty="0"/>
                    </a:p>
                    <a:p>
                      <a:pPr algn="ctr"/>
                      <a:r>
                        <a:rPr lang="en-GB" sz="1800" baseline="0" dirty="0"/>
                        <a:t>Days 1 - 4</a:t>
                      </a:r>
                    </a:p>
                    <a:p>
                      <a:pPr algn="ctr"/>
                      <a:endParaRPr lang="en-GB" sz="1800" baseline="0" dirty="0"/>
                    </a:p>
                    <a:p>
                      <a:pPr algn="ctr"/>
                      <a:endParaRPr lang="en-GB" sz="1800" dirty="0"/>
                    </a:p>
                  </a:txBody>
                  <a:tcPr/>
                </a:tc>
                <a:tc>
                  <a:txBody>
                    <a:bodyPr/>
                    <a:lstStyle/>
                    <a:p>
                      <a:r>
                        <a:rPr lang="en-GB" sz="1200" b="0" dirty="0">
                          <a:solidFill>
                            <a:schemeClr val="tx1"/>
                          </a:solidFill>
                        </a:rPr>
                        <a:t>Definition</a:t>
                      </a:r>
                      <a:r>
                        <a:rPr lang="en-GB" baseline="0" dirty="0"/>
                        <a:t> </a:t>
                      </a:r>
                      <a:endParaRPr lang="en-GB" dirty="0"/>
                    </a:p>
                  </a:txBody>
                  <a:tcPr>
                    <a:solidFill>
                      <a:srgbClr val="EAEAEA"/>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Empowering nurses in care homes is essential to delivering safe, compassionate, and high-quality care for some of the most vulnerable members of our communities. Nurses in these settings are not only responsible for clinical care, but also act as leaders, advocates, and coordinators within complex, multidisciplinary environments. By giving them the authority, resources, and professional development opportunities they need, we enable better decision-making at the point of care—leading to improved outcomes for residents and more responsive, person-centred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Additionally, empowerment supports workforce sustainability. Nurses who feel valued, trusted, and supported are more likely to remain in their roles, contribute to innovation, and mentor others</a:t>
                      </a:r>
                      <a:r>
                        <a:rPr lang="en-GB" sz="1200" b="0" dirty="0">
                          <a:solidFill>
                            <a:schemeClr val="tx1"/>
                          </a:solidFill>
                        </a:rPr>
                        <a:t>. In a sector facing increasing demand and workforce challenges, investing in the leadership and autonomy of care home nurses is not optional—it is critical.</a:t>
                      </a:r>
                    </a:p>
                  </a:txBody>
                  <a:tcPr>
                    <a:solidFill>
                      <a:srgbClr val="EAEAEA"/>
                    </a:solidFill>
                  </a:tcPr>
                </a:tc>
                <a:tc hMerge="1">
                  <a:txBody>
                    <a:bodyPr/>
                    <a:lstStyle/>
                    <a:p>
                      <a:endParaRPr lang="en-GB" dirty="0"/>
                    </a:p>
                  </a:txBody>
                  <a:tcPr/>
                </a:tc>
                <a:extLst>
                  <a:ext uri="{0D108BD9-81ED-4DB2-BD59-A6C34878D82A}">
                    <a16:rowId xmlns:a16="http://schemas.microsoft.com/office/drawing/2014/main" val="10000"/>
                  </a:ext>
                </a:extLst>
              </a:tr>
              <a:tr h="429463">
                <a:tc vMerge="1">
                  <a:txBody>
                    <a:bodyPr/>
                    <a:lstStyle/>
                    <a:p>
                      <a:endParaRPr lang="en-GB" dirty="0"/>
                    </a:p>
                  </a:txBody>
                  <a:tcPr/>
                </a:tc>
                <a:tc>
                  <a:txBody>
                    <a:bodyPr/>
                    <a:lstStyle/>
                    <a:p>
                      <a:r>
                        <a:rPr lang="en-GB" sz="1200" baseline="0" dirty="0"/>
                        <a:t>Facilitated Days</a:t>
                      </a:r>
                      <a:endParaRPr lang="en-GB" sz="1200" dirty="0"/>
                    </a:p>
                  </a:txBody>
                  <a:tcPr/>
                </a:tc>
                <a:tc>
                  <a:txBody>
                    <a:bodyPr/>
                    <a:lstStyle/>
                    <a:p>
                      <a:r>
                        <a:rPr lang="en-GB" sz="1200" dirty="0"/>
                        <a:t>4 days</a:t>
                      </a:r>
                    </a:p>
                  </a:txBody>
                  <a:tcPr/>
                </a:tc>
                <a:tc>
                  <a:txBody>
                    <a:bodyPr/>
                    <a:lstStyle/>
                    <a:p>
                      <a:r>
                        <a:rPr lang="en-GB" sz="1200" dirty="0"/>
                        <a:t>2 x face to face </a:t>
                      </a:r>
                    </a:p>
                    <a:p>
                      <a:r>
                        <a:rPr lang="en-GB" sz="1200" dirty="0"/>
                        <a:t>2 x MS teams</a:t>
                      </a:r>
                    </a:p>
                  </a:txBody>
                  <a:tcPr/>
                </a:tc>
                <a:extLst>
                  <a:ext uri="{0D108BD9-81ED-4DB2-BD59-A6C34878D82A}">
                    <a16:rowId xmlns:a16="http://schemas.microsoft.com/office/drawing/2014/main" val="10001"/>
                  </a:ext>
                </a:extLst>
              </a:tr>
              <a:tr h="601248">
                <a:tc v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t>Additional Learning </a:t>
                      </a:r>
                      <a:endParaRPr lang="en-GB" sz="1200" dirty="0"/>
                    </a:p>
                    <a:p>
                      <a:endParaRPr lang="en-GB" sz="1200" b="0" dirty="0"/>
                    </a:p>
                  </a:txBody>
                  <a:tcPr/>
                </a:tc>
                <a:tc>
                  <a:txBody>
                    <a:bodyPr/>
                    <a:lstStyle/>
                    <a:p>
                      <a:r>
                        <a:rPr lang="en-GB" sz="1200" dirty="0"/>
                        <a:t>8 hours</a:t>
                      </a:r>
                    </a:p>
                  </a:txBody>
                  <a:tcPr/>
                </a:tc>
                <a:tc>
                  <a:txBody>
                    <a:bodyPr/>
                    <a:lstStyle/>
                    <a:p>
                      <a:r>
                        <a:rPr lang="en-GB" sz="1200" dirty="0"/>
                        <a:t>6 x 1 hour coaching sessions</a:t>
                      </a:r>
                    </a:p>
                    <a:p>
                      <a:r>
                        <a:rPr lang="en-GB" sz="1200" dirty="0"/>
                        <a:t>1 x 1 hour Leadership 360</a:t>
                      </a:r>
                    </a:p>
                    <a:p>
                      <a:r>
                        <a:rPr lang="en-GB" sz="1200" dirty="0"/>
                        <a:t>1 x 2-hour Leadership 360 feedback</a:t>
                      </a:r>
                    </a:p>
                  </a:txBody>
                  <a:tcPr/>
                </a:tc>
                <a:extLst>
                  <a:ext uri="{0D108BD9-81ED-4DB2-BD59-A6C34878D82A}">
                    <a16:rowId xmlns:a16="http://schemas.microsoft.com/office/drawing/2014/main" val="10002"/>
                  </a:ext>
                </a:extLst>
              </a:tr>
              <a:tr h="538877">
                <a:tc vMerge="1">
                  <a:txBody>
                    <a:bodyPr/>
                    <a:lstStyle/>
                    <a:p>
                      <a:endParaRPr lang="en-GB" dirty="0"/>
                    </a:p>
                  </a:txBody>
                  <a:tcPr/>
                </a:tc>
                <a:tc>
                  <a:txBody>
                    <a:bodyPr/>
                    <a:lstStyle/>
                    <a:p>
                      <a:r>
                        <a:rPr lang="en-GB" sz="1200" dirty="0"/>
                        <a:t>Total Learning hours</a:t>
                      </a:r>
                    </a:p>
                  </a:txBody>
                  <a:tcPr/>
                </a:tc>
                <a:tc>
                  <a:txBody>
                    <a:bodyPr/>
                    <a:lstStyle/>
                    <a:p>
                      <a:r>
                        <a:rPr lang="en-GB" sz="1200" dirty="0"/>
                        <a:t>37 hours</a:t>
                      </a:r>
                    </a:p>
                  </a:txBody>
                  <a:tcPr/>
                </a:tc>
                <a:tc>
                  <a:txBody>
                    <a:bodyPr/>
                    <a:lstStyle/>
                    <a:p>
                      <a:endParaRPr lang="en-GB" sz="1200" dirty="0">
                        <a:solidFill>
                          <a:schemeClr val="tx1"/>
                        </a:solidFill>
                      </a:endParaRPr>
                    </a:p>
                  </a:txBody>
                  <a:tcPr/>
                </a:tc>
                <a:extLst>
                  <a:ext uri="{0D108BD9-81ED-4DB2-BD59-A6C34878D82A}">
                    <a16:rowId xmlns:a16="http://schemas.microsoft.com/office/drawing/2014/main" val="10003"/>
                  </a:ext>
                </a:extLst>
              </a:tr>
            </a:tbl>
          </a:graphicData>
        </a:graphic>
      </p:graphicFrame>
      <p:graphicFrame>
        <p:nvGraphicFramePr>
          <p:cNvPr id="5" name="Table 4">
            <a:extLst>
              <a:ext uri="{FF2B5EF4-FFF2-40B4-BE49-F238E27FC236}">
                <a16:creationId xmlns:a16="http://schemas.microsoft.com/office/drawing/2014/main" id="{D6426030-4210-40DE-8ECA-5AC48D48F50A}"/>
              </a:ext>
            </a:extLst>
          </p:cNvPr>
          <p:cNvGraphicFramePr>
            <a:graphicFrameLocks noGrp="1"/>
          </p:cNvGraphicFramePr>
          <p:nvPr>
            <p:extLst>
              <p:ext uri="{D42A27DB-BD31-4B8C-83A1-F6EECF244321}">
                <p14:modId xmlns:p14="http://schemas.microsoft.com/office/powerpoint/2010/main" val="1757305160"/>
              </p:ext>
            </p:extLst>
          </p:nvPr>
        </p:nvGraphicFramePr>
        <p:xfrm>
          <a:off x="527123" y="4475353"/>
          <a:ext cx="11048104" cy="2286000"/>
        </p:xfrm>
        <a:graphic>
          <a:graphicData uri="http://schemas.openxmlformats.org/drawingml/2006/table">
            <a:tbl>
              <a:tblPr firstRow="1" bandRow="1">
                <a:tableStyleId>{5C22544A-7EE6-4342-B048-85BDC9FD1C3A}</a:tableStyleId>
              </a:tblPr>
              <a:tblGrid>
                <a:gridCol w="1428998">
                  <a:extLst>
                    <a:ext uri="{9D8B030D-6E8A-4147-A177-3AD203B41FA5}">
                      <a16:colId xmlns:a16="http://schemas.microsoft.com/office/drawing/2014/main" val="20000"/>
                    </a:ext>
                  </a:extLst>
                </a:gridCol>
                <a:gridCol w="3223564">
                  <a:extLst>
                    <a:ext uri="{9D8B030D-6E8A-4147-A177-3AD203B41FA5}">
                      <a16:colId xmlns:a16="http://schemas.microsoft.com/office/drawing/2014/main" val="20001"/>
                    </a:ext>
                  </a:extLst>
                </a:gridCol>
                <a:gridCol w="682772">
                  <a:extLst>
                    <a:ext uri="{9D8B030D-6E8A-4147-A177-3AD203B41FA5}">
                      <a16:colId xmlns:a16="http://schemas.microsoft.com/office/drawing/2014/main" val="20002"/>
                    </a:ext>
                  </a:extLst>
                </a:gridCol>
                <a:gridCol w="3106506">
                  <a:extLst>
                    <a:ext uri="{9D8B030D-6E8A-4147-A177-3AD203B41FA5}">
                      <a16:colId xmlns:a16="http://schemas.microsoft.com/office/drawing/2014/main" val="20003"/>
                    </a:ext>
                  </a:extLst>
                </a:gridCol>
                <a:gridCol w="2606264">
                  <a:extLst>
                    <a:ext uri="{9D8B030D-6E8A-4147-A177-3AD203B41FA5}">
                      <a16:colId xmlns:a16="http://schemas.microsoft.com/office/drawing/2014/main" val="20004"/>
                    </a:ext>
                  </a:extLst>
                </a:gridCol>
              </a:tblGrid>
              <a:tr h="269257">
                <a:tc gridSpan="2">
                  <a:txBody>
                    <a:bodyPr/>
                    <a:lstStyle/>
                    <a:p>
                      <a:r>
                        <a:rPr lang="en-GB" baseline="0" dirty="0"/>
                        <a:t>Learning Outcomes</a:t>
                      </a:r>
                    </a:p>
                  </a:txBody>
                  <a:tcPr/>
                </a:tc>
                <a:tc hMerge="1">
                  <a:txBody>
                    <a:bodyPr/>
                    <a:lstStyle/>
                    <a:p>
                      <a:endParaRPr lang="en-GB" baseline="0" dirty="0"/>
                    </a:p>
                  </a:txBody>
                  <a:tcPr/>
                </a:tc>
                <a:tc gridSpan="2">
                  <a:txBody>
                    <a:bodyPr/>
                    <a:lstStyle/>
                    <a:p>
                      <a:r>
                        <a:rPr lang="en-GB" dirty="0"/>
                        <a:t>Key</a:t>
                      </a:r>
                      <a:r>
                        <a:rPr lang="en-GB" baseline="0" dirty="0"/>
                        <a:t> Learning Points</a:t>
                      </a:r>
                      <a:endParaRPr lang="en-GB" dirty="0"/>
                    </a:p>
                  </a:txBody>
                  <a:tcPr/>
                </a:tc>
                <a:tc hMerge="1">
                  <a:txBody>
                    <a:bodyPr/>
                    <a:lstStyle/>
                    <a:p>
                      <a:endParaRPr lang="en-GB" dirty="0"/>
                    </a:p>
                  </a:txBody>
                  <a:tcPr/>
                </a:tc>
                <a:tc>
                  <a:txBody>
                    <a:bodyPr/>
                    <a:lstStyle/>
                    <a:p>
                      <a:r>
                        <a:rPr lang="en-GB" dirty="0"/>
                        <a:t>Comments</a:t>
                      </a:r>
                    </a:p>
                  </a:txBody>
                  <a:tcPr/>
                </a:tc>
                <a:extLst>
                  <a:ext uri="{0D108BD9-81ED-4DB2-BD59-A6C34878D82A}">
                    <a16:rowId xmlns:a16="http://schemas.microsoft.com/office/drawing/2014/main" val="10000"/>
                  </a:ext>
                </a:extLst>
              </a:tr>
              <a:tr h="1278971">
                <a:tc>
                  <a:txBody>
                    <a:bodyPr/>
                    <a:lstStyle/>
                    <a:p>
                      <a:r>
                        <a:rPr lang="en-GB" sz="1200" baseline="0"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baseline="0" dirty="0">
                          <a:solidFill>
                            <a:schemeClr val="tx1"/>
                          </a:solidFill>
                        </a:rPr>
                        <a:t>Coaching Skills </a:t>
                      </a:r>
                    </a:p>
                    <a:p>
                      <a:endParaRPr lang="en-GB"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endParaRPr lang="en-GB" sz="1200" baseline="0" dirty="0"/>
                    </a:p>
                  </a:txBody>
                  <a:tcPr/>
                </a:tc>
                <a:tc>
                  <a:txBody>
                    <a:bodyPr/>
                    <a:lstStyle/>
                    <a:p>
                      <a:r>
                        <a:rPr lang="en-GB" sz="1200" dirty="0"/>
                        <a:t>1.1</a:t>
                      </a:r>
                    </a:p>
                    <a:p>
                      <a:endParaRPr lang="en-GB" sz="1200" dirty="0"/>
                    </a:p>
                    <a:p>
                      <a:endParaRPr lang="en-GB" sz="1200" dirty="0"/>
                    </a:p>
                    <a:p>
                      <a:r>
                        <a:rPr lang="en-GB" sz="1200" dirty="0"/>
                        <a:t>1.2</a:t>
                      </a:r>
                    </a:p>
                    <a:p>
                      <a:endParaRPr lang="en-GB" sz="1200" dirty="0"/>
                    </a:p>
                    <a:p>
                      <a:endParaRPr lang="en-GB" sz="1200" dirty="0"/>
                    </a:p>
                    <a:p>
                      <a:r>
                        <a:rPr lang="en-GB" sz="1200" dirty="0"/>
                        <a:t>1.3</a:t>
                      </a:r>
                    </a:p>
                    <a:p>
                      <a:endParaRPr lang="en-GB" sz="1200" dirty="0"/>
                    </a:p>
                    <a:p>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Use TGROW and understand each element of the coaching cycle.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Practice mini coaching sessions with fellow delegates. </a:t>
                      </a:r>
                    </a:p>
                    <a:p>
                      <a:endParaRPr lang="en-GB" sz="1200" baseline="0" dirty="0"/>
                    </a:p>
                    <a:p>
                      <a:r>
                        <a:rPr lang="en-GB" sz="1200" baseline="0" dirty="0"/>
                        <a:t>Using TGROW in group coaching to support retention of nurses in a social care setting. </a:t>
                      </a:r>
                    </a:p>
                  </a:txBody>
                  <a:tcPr/>
                </a:tc>
                <a:tc>
                  <a:txBody>
                    <a:bodyPr/>
                    <a:lstStyle/>
                    <a:p>
                      <a:r>
                        <a:rPr lang="en-GB" sz="1200" dirty="0"/>
                        <a:t>These skills will then be used as a foundation for further learning and conversation throughout the programme. </a:t>
                      </a:r>
                    </a:p>
                    <a:p>
                      <a:endParaRPr lang="en-GB" sz="1200" dirty="0"/>
                    </a:p>
                    <a:p>
                      <a:endParaRPr lang="en-GB" sz="1200" dirty="0"/>
                    </a:p>
                    <a:p>
                      <a:r>
                        <a:rPr lang="en-GB" sz="1200" dirty="0"/>
                        <a:t>Linking this with the 1-2-1 coaching session to support the nurses and support them to remain in current posts.</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815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80796BC-9E8C-4A30-860E-6DBAEEF6EBDF}"/>
              </a:ext>
            </a:extLst>
          </p:cNvPr>
          <p:cNvGraphicFramePr>
            <a:graphicFrameLocks noGrp="1"/>
          </p:cNvGraphicFramePr>
          <p:nvPr>
            <p:extLst>
              <p:ext uri="{D42A27DB-BD31-4B8C-83A1-F6EECF244321}">
                <p14:modId xmlns:p14="http://schemas.microsoft.com/office/powerpoint/2010/main" val="759377154"/>
              </p:ext>
            </p:extLst>
          </p:nvPr>
        </p:nvGraphicFramePr>
        <p:xfrm>
          <a:off x="656216" y="297230"/>
          <a:ext cx="10875982" cy="5212080"/>
        </p:xfrm>
        <a:graphic>
          <a:graphicData uri="http://schemas.openxmlformats.org/drawingml/2006/table">
            <a:tbl>
              <a:tblPr firstRow="1" bandRow="1">
                <a:tableStyleId>{5C22544A-7EE6-4342-B048-85BDC9FD1C3A}</a:tableStyleId>
              </a:tblPr>
              <a:tblGrid>
                <a:gridCol w="472868">
                  <a:extLst>
                    <a:ext uri="{9D8B030D-6E8A-4147-A177-3AD203B41FA5}">
                      <a16:colId xmlns:a16="http://schemas.microsoft.com/office/drawing/2014/main" val="20000"/>
                    </a:ext>
                  </a:extLst>
                </a:gridCol>
                <a:gridCol w="4262253">
                  <a:extLst>
                    <a:ext uri="{9D8B030D-6E8A-4147-A177-3AD203B41FA5}">
                      <a16:colId xmlns:a16="http://schemas.microsoft.com/office/drawing/2014/main" val="20001"/>
                    </a:ext>
                  </a:extLst>
                </a:gridCol>
                <a:gridCol w="655582">
                  <a:extLst>
                    <a:ext uri="{9D8B030D-6E8A-4147-A177-3AD203B41FA5}">
                      <a16:colId xmlns:a16="http://schemas.microsoft.com/office/drawing/2014/main" val="20002"/>
                    </a:ext>
                  </a:extLst>
                </a:gridCol>
                <a:gridCol w="2982801">
                  <a:extLst>
                    <a:ext uri="{9D8B030D-6E8A-4147-A177-3AD203B41FA5}">
                      <a16:colId xmlns:a16="http://schemas.microsoft.com/office/drawing/2014/main" val="20003"/>
                    </a:ext>
                  </a:extLst>
                </a:gridCol>
                <a:gridCol w="2502478">
                  <a:extLst>
                    <a:ext uri="{9D8B030D-6E8A-4147-A177-3AD203B41FA5}">
                      <a16:colId xmlns:a16="http://schemas.microsoft.com/office/drawing/2014/main" val="20004"/>
                    </a:ext>
                  </a:extLst>
                </a:gridCol>
              </a:tblGrid>
              <a:tr h="306364">
                <a:tc gridSpan="2">
                  <a:txBody>
                    <a:bodyPr/>
                    <a:lstStyle/>
                    <a:p>
                      <a:r>
                        <a:rPr lang="en-GB" baseline="0" dirty="0"/>
                        <a:t>Learning Outcomes</a:t>
                      </a:r>
                    </a:p>
                  </a:txBody>
                  <a:tcPr/>
                </a:tc>
                <a:tc hMerge="1">
                  <a:txBody>
                    <a:bodyPr/>
                    <a:lstStyle/>
                    <a:p>
                      <a:endParaRPr lang="en-GB" baseline="0" dirty="0"/>
                    </a:p>
                  </a:txBody>
                  <a:tcPr/>
                </a:tc>
                <a:tc gridSpan="2">
                  <a:txBody>
                    <a:bodyPr/>
                    <a:lstStyle/>
                    <a:p>
                      <a:r>
                        <a:rPr lang="en-GB" dirty="0"/>
                        <a:t>Key</a:t>
                      </a:r>
                      <a:r>
                        <a:rPr lang="en-GB" baseline="0" dirty="0"/>
                        <a:t> Learning Points</a:t>
                      </a:r>
                      <a:endParaRPr lang="en-GB" dirty="0"/>
                    </a:p>
                  </a:txBody>
                  <a:tcPr/>
                </a:tc>
                <a:tc hMerge="1">
                  <a:txBody>
                    <a:bodyPr/>
                    <a:lstStyle/>
                    <a:p>
                      <a:endParaRPr lang="en-GB" dirty="0"/>
                    </a:p>
                  </a:txBody>
                  <a:tcPr/>
                </a:tc>
                <a:tc>
                  <a:txBody>
                    <a:bodyPr/>
                    <a:lstStyle/>
                    <a:p>
                      <a:r>
                        <a:rPr lang="en-GB" dirty="0"/>
                        <a:t>Comments</a:t>
                      </a:r>
                    </a:p>
                  </a:txBody>
                  <a:tcPr/>
                </a:tc>
                <a:extLst>
                  <a:ext uri="{0D108BD9-81ED-4DB2-BD59-A6C34878D82A}">
                    <a16:rowId xmlns:a16="http://schemas.microsoft.com/office/drawing/2014/main" val="10000"/>
                  </a:ext>
                </a:extLst>
              </a:tr>
              <a:tr h="0">
                <a:tc>
                  <a:txBody>
                    <a:bodyPr/>
                    <a:lstStyle/>
                    <a:p>
                      <a:r>
                        <a:rPr lang="en-GB" sz="1200" baseline="0" dirty="0"/>
                        <a:t>2</a:t>
                      </a:r>
                    </a:p>
                  </a:txBody>
                  <a:tcPr/>
                </a:tc>
                <a:tc>
                  <a:txBody>
                    <a:bodyPr/>
                    <a:lstStyle/>
                    <a:p>
                      <a:r>
                        <a:rPr lang="en-GB" sz="1200" b="0" baseline="0" dirty="0">
                          <a:solidFill>
                            <a:schemeClr val="tx1"/>
                          </a:solidFill>
                        </a:rPr>
                        <a:t>Self Awareness </a:t>
                      </a:r>
                    </a:p>
                  </a:txBody>
                  <a:tcPr/>
                </a:tc>
                <a:tc>
                  <a:txBody>
                    <a:bodyPr/>
                    <a:lstStyle/>
                    <a:p>
                      <a:r>
                        <a:rPr lang="en-GB" sz="1200" dirty="0"/>
                        <a:t>2.1</a:t>
                      </a:r>
                    </a:p>
                    <a:p>
                      <a:endParaRPr lang="en-GB" sz="1200" dirty="0"/>
                    </a:p>
                    <a:p>
                      <a:endParaRPr lang="en-GB" sz="1200" dirty="0"/>
                    </a:p>
                    <a:p>
                      <a:r>
                        <a:rPr lang="en-GB" sz="1200" dirty="0"/>
                        <a:t>2.2</a:t>
                      </a:r>
                    </a:p>
                    <a:p>
                      <a:endParaRPr lang="en-GB" sz="1200" dirty="0"/>
                    </a:p>
                    <a:p>
                      <a:endParaRPr lang="en-GB" sz="1200" dirty="0"/>
                    </a:p>
                    <a:p>
                      <a:r>
                        <a:rPr lang="en-GB" sz="1200" dirty="0"/>
                        <a:t>2.3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Understand  your current and future desired place on the drama triangle.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EQ vs IQ and the four components of EQ</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Discuss Trauma informed practice and how it effects self, moving from surviving to thriving. </a:t>
                      </a:r>
                    </a:p>
                  </a:txBody>
                  <a:tcPr/>
                </a:tc>
                <a:tc>
                  <a:txBody>
                    <a:bodyPr/>
                    <a:lstStyle/>
                    <a:p>
                      <a:endParaRPr lang="en-GB" dirty="0"/>
                    </a:p>
                    <a:p>
                      <a:endParaRPr lang="en-GB" dirty="0"/>
                    </a:p>
                  </a:txBody>
                  <a:tcPr/>
                </a:tc>
                <a:extLst>
                  <a:ext uri="{0D108BD9-81ED-4DB2-BD59-A6C34878D82A}">
                    <a16:rowId xmlns:a16="http://schemas.microsoft.com/office/drawing/2014/main" val="10001"/>
                  </a:ext>
                </a:extLst>
              </a:tr>
              <a:tr h="1325880">
                <a:tc>
                  <a:txBody>
                    <a:bodyPr/>
                    <a:lstStyle/>
                    <a:p>
                      <a:r>
                        <a:rPr lang="en-GB" sz="1200" dirty="0"/>
                        <a:t>3</a:t>
                      </a:r>
                    </a:p>
                  </a:txBody>
                  <a:tcPr/>
                </a:tc>
                <a:tc>
                  <a:txBody>
                    <a:bodyPr/>
                    <a:lstStyle/>
                    <a:p>
                      <a:r>
                        <a:rPr lang="en-GB" sz="1200" dirty="0"/>
                        <a:t>Understand the 5 Steps to mental wellbeing</a:t>
                      </a:r>
                    </a:p>
                    <a:p>
                      <a:endParaRPr lang="en-GB" sz="1200" dirty="0"/>
                    </a:p>
                  </a:txBody>
                  <a:tcPr/>
                </a:tc>
                <a:tc>
                  <a:txBody>
                    <a:bodyPr/>
                    <a:lstStyle/>
                    <a:p>
                      <a:r>
                        <a:rPr lang="en-GB" sz="1200" dirty="0"/>
                        <a:t>3.1</a:t>
                      </a:r>
                    </a:p>
                    <a:p>
                      <a:endParaRPr lang="en-GB" sz="1200" dirty="0"/>
                    </a:p>
                    <a:p>
                      <a:r>
                        <a:rPr lang="en-GB" sz="1200" dirty="0"/>
                        <a:t>3.2</a:t>
                      </a:r>
                    </a:p>
                    <a:p>
                      <a:endParaRPr lang="en-GB" sz="1200" dirty="0"/>
                    </a:p>
                    <a:p>
                      <a:endParaRPr lang="en-GB" sz="1200" dirty="0"/>
                    </a:p>
                    <a:p>
                      <a:r>
                        <a:rPr lang="en-GB" sz="1200" dirty="0"/>
                        <a:t>3.3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Know the acronym CAN-GT.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Use and explain the CAN-GT Stickperson of well-being.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Use effective questions to raise awareness around the Stickperson well-being.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solidFill>
                          <a:srgbClr val="00B050"/>
                        </a:solidFill>
                      </a:endParaRPr>
                    </a:p>
                  </a:txBody>
                  <a:tcPr/>
                </a:tc>
                <a:tc>
                  <a:txBody>
                    <a:bodyPr/>
                    <a:lstStyle/>
                    <a:p>
                      <a:r>
                        <a:rPr lang="en-GB" sz="1200" dirty="0">
                          <a:solidFill>
                            <a:schemeClr val="tx1"/>
                          </a:solidFill>
                        </a:rPr>
                        <a:t>Connect, Active, New Skill, Give Back, Take Notice</a:t>
                      </a:r>
                    </a:p>
                    <a:p>
                      <a:endParaRPr lang="en-GB" dirty="0"/>
                    </a:p>
                  </a:txBody>
                  <a:tcPr/>
                </a:tc>
                <a:extLst>
                  <a:ext uri="{0D108BD9-81ED-4DB2-BD59-A6C34878D82A}">
                    <a16:rowId xmlns:a16="http://schemas.microsoft.com/office/drawing/2014/main" val="1922955296"/>
                  </a:ext>
                </a:extLst>
              </a:tr>
              <a:tr h="1365764">
                <a:tc>
                  <a:txBody>
                    <a:bodyPr/>
                    <a:lstStyle/>
                    <a:p>
                      <a:r>
                        <a:rPr lang="en-GB" sz="1200" baseline="0" dirty="0">
                          <a:solidFill>
                            <a:schemeClr val="tx1"/>
                          </a:solidFill>
                        </a:rPr>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Self Growth</a:t>
                      </a:r>
                    </a:p>
                  </a:txBody>
                  <a:tcPr/>
                </a:tc>
                <a:tc>
                  <a:txBody>
                    <a:bodyPr/>
                    <a:lstStyle/>
                    <a:p>
                      <a:r>
                        <a:rPr lang="en-GB" sz="1200" dirty="0">
                          <a:solidFill>
                            <a:schemeClr val="tx1"/>
                          </a:solidFill>
                        </a:rPr>
                        <a:t>4.1</a:t>
                      </a:r>
                    </a:p>
                    <a:p>
                      <a:endParaRPr lang="en-GB" sz="1200" dirty="0">
                        <a:solidFill>
                          <a:schemeClr val="tx1"/>
                        </a:solidFill>
                      </a:endParaRPr>
                    </a:p>
                    <a:p>
                      <a:endParaRPr lang="en-GB" sz="1200" dirty="0">
                        <a:solidFill>
                          <a:schemeClr val="tx1"/>
                        </a:solidFill>
                      </a:endParaRPr>
                    </a:p>
                    <a:p>
                      <a:r>
                        <a:rPr lang="en-GB" sz="1200" dirty="0">
                          <a:solidFill>
                            <a:schemeClr val="tx1"/>
                          </a:solidFill>
                        </a:rPr>
                        <a:t>4.2</a:t>
                      </a:r>
                    </a:p>
                    <a:p>
                      <a:endParaRPr lang="en-GB" sz="1200" dirty="0">
                        <a:solidFill>
                          <a:schemeClr val="tx1"/>
                        </a:solidFill>
                      </a:endParaRPr>
                    </a:p>
                    <a:p>
                      <a:endParaRPr lang="en-GB" sz="1200" dirty="0">
                        <a:solidFill>
                          <a:schemeClr val="tx1"/>
                        </a:solidFill>
                      </a:endParaRPr>
                    </a:p>
                    <a:p>
                      <a:r>
                        <a:rPr lang="en-GB" sz="1200" dirty="0">
                          <a:solidFill>
                            <a:schemeClr val="tx1"/>
                          </a:solidFill>
                        </a:rPr>
                        <a:t>4.3</a:t>
                      </a:r>
                    </a:p>
                  </a:txBody>
                  <a:tcPr/>
                </a:tc>
                <a:tc>
                  <a:txBody>
                    <a:bodyPr/>
                    <a:lstStyle/>
                    <a:p>
                      <a:r>
                        <a:rPr lang="en-GB" sz="1200" baseline="0" dirty="0">
                          <a:solidFill>
                            <a:schemeClr val="tx1"/>
                          </a:solidFill>
                        </a:rPr>
                        <a:t>Discuss and reflect on limiting beliefs, what stops us moving forward?</a:t>
                      </a:r>
                    </a:p>
                    <a:p>
                      <a:endParaRPr lang="en-GB" sz="1200" baseline="0" dirty="0">
                        <a:solidFill>
                          <a:schemeClr val="tx1"/>
                        </a:solidFill>
                      </a:endParaRPr>
                    </a:p>
                    <a:p>
                      <a:r>
                        <a:rPr lang="en-GB" sz="1200" baseline="0" dirty="0">
                          <a:solidFill>
                            <a:schemeClr val="tx1"/>
                          </a:solidFill>
                        </a:rPr>
                        <a:t>The use of creative mentors to help us make decisions</a:t>
                      </a:r>
                    </a:p>
                    <a:p>
                      <a:endParaRPr lang="en-GB" sz="1200" baseline="0" dirty="0">
                        <a:solidFill>
                          <a:schemeClr val="tx1"/>
                        </a:solidFill>
                      </a:endParaRPr>
                    </a:p>
                    <a:p>
                      <a:r>
                        <a:rPr lang="en-GB" sz="1200" baseline="0" dirty="0">
                          <a:solidFill>
                            <a:schemeClr val="tx1"/>
                          </a:solidFill>
                        </a:rPr>
                        <a:t>Using performance profiles to focus on key development areas</a:t>
                      </a:r>
                    </a:p>
                  </a:txBody>
                  <a:tcPr/>
                </a:tc>
                <a:tc>
                  <a:txBody>
                    <a:bodyPr/>
                    <a:lstStyle/>
                    <a:p>
                      <a:endParaRPr lang="en-GB"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81308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80796BC-9E8C-4A30-860E-6DBAEEF6EBDF}"/>
              </a:ext>
            </a:extLst>
          </p:cNvPr>
          <p:cNvGraphicFramePr>
            <a:graphicFrameLocks noGrp="1"/>
          </p:cNvGraphicFramePr>
          <p:nvPr>
            <p:extLst>
              <p:ext uri="{D42A27DB-BD31-4B8C-83A1-F6EECF244321}">
                <p14:modId xmlns:p14="http://schemas.microsoft.com/office/powerpoint/2010/main" val="2511961574"/>
              </p:ext>
            </p:extLst>
          </p:nvPr>
        </p:nvGraphicFramePr>
        <p:xfrm>
          <a:off x="656216" y="297230"/>
          <a:ext cx="10875982" cy="4785673"/>
        </p:xfrm>
        <a:graphic>
          <a:graphicData uri="http://schemas.openxmlformats.org/drawingml/2006/table">
            <a:tbl>
              <a:tblPr firstRow="1" bandRow="1">
                <a:tableStyleId>{5C22544A-7EE6-4342-B048-85BDC9FD1C3A}</a:tableStyleId>
              </a:tblPr>
              <a:tblGrid>
                <a:gridCol w="472868">
                  <a:extLst>
                    <a:ext uri="{9D8B030D-6E8A-4147-A177-3AD203B41FA5}">
                      <a16:colId xmlns:a16="http://schemas.microsoft.com/office/drawing/2014/main" val="20000"/>
                    </a:ext>
                  </a:extLst>
                </a:gridCol>
                <a:gridCol w="4262253">
                  <a:extLst>
                    <a:ext uri="{9D8B030D-6E8A-4147-A177-3AD203B41FA5}">
                      <a16:colId xmlns:a16="http://schemas.microsoft.com/office/drawing/2014/main" val="20001"/>
                    </a:ext>
                  </a:extLst>
                </a:gridCol>
                <a:gridCol w="655582">
                  <a:extLst>
                    <a:ext uri="{9D8B030D-6E8A-4147-A177-3AD203B41FA5}">
                      <a16:colId xmlns:a16="http://schemas.microsoft.com/office/drawing/2014/main" val="20002"/>
                    </a:ext>
                  </a:extLst>
                </a:gridCol>
                <a:gridCol w="2982801">
                  <a:extLst>
                    <a:ext uri="{9D8B030D-6E8A-4147-A177-3AD203B41FA5}">
                      <a16:colId xmlns:a16="http://schemas.microsoft.com/office/drawing/2014/main" val="20003"/>
                    </a:ext>
                  </a:extLst>
                </a:gridCol>
                <a:gridCol w="2502478">
                  <a:extLst>
                    <a:ext uri="{9D8B030D-6E8A-4147-A177-3AD203B41FA5}">
                      <a16:colId xmlns:a16="http://schemas.microsoft.com/office/drawing/2014/main" val="20004"/>
                    </a:ext>
                  </a:extLst>
                </a:gridCol>
              </a:tblGrid>
              <a:tr h="306364">
                <a:tc gridSpan="2">
                  <a:txBody>
                    <a:bodyPr/>
                    <a:lstStyle/>
                    <a:p>
                      <a:r>
                        <a:rPr lang="en-GB" baseline="0" dirty="0"/>
                        <a:t>Learning Outcomes</a:t>
                      </a:r>
                    </a:p>
                  </a:txBody>
                  <a:tcPr/>
                </a:tc>
                <a:tc hMerge="1">
                  <a:txBody>
                    <a:bodyPr/>
                    <a:lstStyle/>
                    <a:p>
                      <a:endParaRPr lang="en-GB" baseline="0" dirty="0"/>
                    </a:p>
                  </a:txBody>
                  <a:tcPr/>
                </a:tc>
                <a:tc gridSpan="2">
                  <a:txBody>
                    <a:bodyPr/>
                    <a:lstStyle/>
                    <a:p>
                      <a:r>
                        <a:rPr lang="en-GB" dirty="0"/>
                        <a:t>Key</a:t>
                      </a:r>
                      <a:r>
                        <a:rPr lang="en-GB" baseline="0" dirty="0"/>
                        <a:t> Learning Points</a:t>
                      </a:r>
                      <a:endParaRPr lang="en-GB" dirty="0"/>
                    </a:p>
                  </a:txBody>
                  <a:tcPr/>
                </a:tc>
                <a:tc hMerge="1">
                  <a:txBody>
                    <a:bodyPr/>
                    <a:lstStyle/>
                    <a:p>
                      <a:endParaRPr lang="en-GB" dirty="0"/>
                    </a:p>
                  </a:txBody>
                  <a:tcPr/>
                </a:tc>
                <a:tc>
                  <a:txBody>
                    <a:bodyPr/>
                    <a:lstStyle/>
                    <a:p>
                      <a:r>
                        <a:rPr lang="en-GB" dirty="0"/>
                        <a:t>Comments</a:t>
                      </a:r>
                    </a:p>
                  </a:txBody>
                  <a:tcPr/>
                </a:tc>
                <a:extLst>
                  <a:ext uri="{0D108BD9-81ED-4DB2-BD59-A6C34878D82A}">
                    <a16:rowId xmlns:a16="http://schemas.microsoft.com/office/drawing/2014/main" val="10000"/>
                  </a:ext>
                </a:extLst>
              </a:tr>
              <a:tr h="205154">
                <a:tc>
                  <a:txBody>
                    <a:bodyPr/>
                    <a:lstStyle/>
                    <a:p>
                      <a:r>
                        <a:rPr lang="en-GB" sz="1200" baseline="0" dirty="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t>To know what a real team is.</a:t>
                      </a:r>
                    </a:p>
                    <a:p>
                      <a:endParaRPr lang="en-GB" sz="1200" b="0" baseline="0" dirty="0">
                        <a:solidFill>
                          <a:schemeClr val="tx1"/>
                        </a:solidFill>
                      </a:endParaRPr>
                    </a:p>
                  </a:txBody>
                  <a:tcPr/>
                </a:tc>
                <a:tc>
                  <a:txBody>
                    <a:bodyPr/>
                    <a:lstStyle/>
                    <a:p>
                      <a:r>
                        <a:rPr lang="en-GB" sz="1200" dirty="0"/>
                        <a:t>5.1</a:t>
                      </a:r>
                    </a:p>
                    <a:p>
                      <a:endParaRPr lang="en-GB" sz="1200" dirty="0"/>
                    </a:p>
                    <a:p>
                      <a:endParaRPr lang="en-GB" sz="1200" dirty="0"/>
                    </a:p>
                    <a:p>
                      <a:r>
                        <a:rPr lang="en-GB" sz="1200" dirty="0"/>
                        <a:t>5.2</a:t>
                      </a:r>
                    </a:p>
                    <a:p>
                      <a:endParaRPr lang="en-GB" sz="1200" dirty="0"/>
                    </a:p>
                    <a:p>
                      <a:r>
                        <a:rPr lang="en-GB" sz="1200" dirty="0"/>
                        <a:t>5.3</a:t>
                      </a:r>
                    </a:p>
                    <a:p>
                      <a:endParaRPr lang="en-GB" sz="1200" dirty="0"/>
                    </a:p>
                    <a:p>
                      <a:endParaRPr lang="en-GB" sz="1200" dirty="0"/>
                    </a:p>
                  </a:txBody>
                  <a:tcPr/>
                </a:tc>
                <a:tc>
                  <a:txBody>
                    <a:bodyPr/>
                    <a:lstStyle/>
                    <a:p>
                      <a:r>
                        <a:rPr lang="en-GB" sz="1200" baseline="0" dirty="0"/>
                        <a:t>Understand where your team is in relation to a real or high-performance team.</a:t>
                      </a:r>
                    </a:p>
                    <a:p>
                      <a:endParaRPr lang="en-GB" sz="1200" baseline="0" dirty="0"/>
                    </a:p>
                    <a:p>
                      <a:r>
                        <a:rPr lang="en-GB" sz="1200" baseline="0" dirty="0"/>
                        <a:t>Know the benefits of a group vs a team.</a:t>
                      </a:r>
                    </a:p>
                    <a:p>
                      <a:endParaRPr lang="en-GB" sz="1200" baseline="0" dirty="0"/>
                    </a:p>
                    <a:p>
                      <a:r>
                        <a:rPr lang="en-GB" sz="1200" baseline="0" dirty="0"/>
                        <a:t>Build the 5 functions of a team.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txBody>
                  <a:tcPr/>
                </a:tc>
                <a:tc>
                  <a:txBody>
                    <a:bodyPr/>
                    <a:lstStyle/>
                    <a:p>
                      <a:endParaRPr lang="en-GB" sz="1200" dirty="0"/>
                    </a:p>
                  </a:txBody>
                  <a:tcPr/>
                </a:tc>
                <a:extLst>
                  <a:ext uri="{0D108BD9-81ED-4DB2-BD59-A6C34878D82A}">
                    <a16:rowId xmlns:a16="http://schemas.microsoft.com/office/drawing/2014/main" val="10001"/>
                  </a:ext>
                </a:extLst>
              </a:tr>
              <a:tr h="1128073">
                <a:tc>
                  <a:txBody>
                    <a:bodyPr/>
                    <a:lstStyle/>
                    <a:p>
                      <a:r>
                        <a:rPr lang="en-GB" sz="1200" baseline="0" dirty="0">
                          <a:solidFill>
                            <a:schemeClr val="tx1"/>
                          </a:solidFill>
                        </a:rPr>
                        <a:t>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Effective communication skills</a:t>
                      </a:r>
                    </a:p>
                  </a:txBody>
                  <a:tcPr/>
                </a:tc>
                <a:tc>
                  <a:txBody>
                    <a:bodyPr/>
                    <a:lstStyle/>
                    <a:p>
                      <a:r>
                        <a:rPr lang="en-GB" sz="1200" dirty="0">
                          <a:solidFill>
                            <a:schemeClr val="tx1"/>
                          </a:solidFill>
                        </a:rPr>
                        <a:t>6.1</a:t>
                      </a:r>
                    </a:p>
                    <a:p>
                      <a:endParaRPr lang="en-GB" sz="1200" dirty="0">
                        <a:solidFill>
                          <a:schemeClr val="tx1"/>
                        </a:solidFill>
                      </a:endParaRPr>
                    </a:p>
                    <a:p>
                      <a:r>
                        <a:rPr lang="en-GB" sz="1200" dirty="0">
                          <a:solidFill>
                            <a:schemeClr val="tx1"/>
                          </a:solidFill>
                        </a:rPr>
                        <a:t>6.2</a:t>
                      </a:r>
                    </a:p>
                    <a:p>
                      <a:endParaRPr lang="en-GB" sz="1200" dirty="0">
                        <a:solidFill>
                          <a:schemeClr val="tx1"/>
                        </a:solidFill>
                      </a:endParaRPr>
                    </a:p>
                    <a:p>
                      <a:r>
                        <a:rPr lang="en-GB" sz="1200" dirty="0">
                          <a:solidFill>
                            <a:schemeClr val="tx1"/>
                          </a:solidFill>
                        </a:rPr>
                        <a:t>6.3</a:t>
                      </a:r>
                    </a:p>
                  </a:txBody>
                  <a:tcPr/>
                </a:tc>
                <a:tc>
                  <a:txBody>
                    <a:bodyPr/>
                    <a:lstStyle/>
                    <a:p>
                      <a:r>
                        <a:rPr lang="en-GB" sz="1200" baseline="0" dirty="0">
                          <a:solidFill>
                            <a:schemeClr val="tx1"/>
                          </a:solidFill>
                        </a:rPr>
                        <a:t>Adapting our message to our audience.</a:t>
                      </a:r>
                    </a:p>
                    <a:p>
                      <a:endParaRPr lang="en-GB" sz="1200" baseline="0" dirty="0">
                        <a:solidFill>
                          <a:schemeClr val="tx1"/>
                        </a:solidFill>
                      </a:endParaRPr>
                    </a:p>
                    <a:p>
                      <a:r>
                        <a:rPr lang="en-GB" sz="1200" baseline="0" dirty="0">
                          <a:solidFill>
                            <a:schemeClr val="tx1"/>
                          </a:solidFill>
                        </a:rPr>
                        <a:t>Balancing Authority with authenticity. </a:t>
                      </a:r>
                    </a:p>
                    <a:p>
                      <a:endParaRPr lang="en-GB" sz="1200" baseline="0" dirty="0">
                        <a:solidFill>
                          <a:schemeClr val="tx1"/>
                        </a:solidFill>
                      </a:endParaRPr>
                    </a:p>
                    <a:p>
                      <a:r>
                        <a:rPr lang="en-GB" sz="1200" baseline="0" dirty="0">
                          <a:solidFill>
                            <a:schemeClr val="tx1"/>
                          </a:solidFill>
                        </a:rPr>
                        <a:t>Managing up, down and left and right. </a:t>
                      </a:r>
                    </a:p>
                  </a:txBody>
                  <a:tcPr/>
                </a:tc>
                <a:tc>
                  <a:txBody>
                    <a:bodyPr/>
                    <a:lstStyle/>
                    <a:p>
                      <a:endParaRPr lang="en-GB" sz="1200" dirty="0"/>
                    </a:p>
                  </a:txBody>
                  <a:tcPr/>
                </a:tc>
                <a:extLst>
                  <a:ext uri="{0D108BD9-81ED-4DB2-BD59-A6C34878D82A}">
                    <a16:rowId xmlns:a16="http://schemas.microsoft.com/office/drawing/2014/main" val="10002"/>
                  </a:ext>
                </a:extLst>
              </a:tr>
              <a:tr h="1365764">
                <a:tc>
                  <a:txBody>
                    <a:bodyPr/>
                    <a:lstStyle/>
                    <a:p>
                      <a:r>
                        <a:rPr lang="en-GB" sz="1200" baseline="0" dirty="0">
                          <a:solidFill>
                            <a:schemeClr val="tx1"/>
                          </a:solidFill>
                        </a:rPr>
                        <a:t>7</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solidFill>
                            <a:schemeClr val="tx1"/>
                          </a:solidFill>
                        </a:rPr>
                        <a:t>Building a compassionate workplace</a:t>
                      </a:r>
                    </a:p>
                  </a:txBody>
                  <a:tcPr/>
                </a:tc>
                <a:tc>
                  <a:txBody>
                    <a:bodyPr/>
                    <a:lstStyle/>
                    <a:p>
                      <a:r>
                        <a:rPr lang="en-GB" sz="1200" dirty="0">
                          <a:solidFill>
                            <a:schemeClr val="tx1"/>
                          </a:solidFill>
                        </a:rPr>
                        <a:t>7.1</a:t>
                      </a:r>
                    </a:p>
                    <a:p>
                      <a:endParaRPr lang="en-GB" sz="1200" dirty="0">
                        <a:solidFill>
                          <a:schemeClr val="tx1"/>
                        </a:solidFill>
                      </a:endParaRPr>
                    </a:p>
                    <a:p>
                      <a:endParaRPr lang="en-GB" sz="1200" dirty="0">
                        <a:solidFill>
                          <a:schemeClr val="tx1"/>
                        </a:solidFill>
                      </a:endParaRPr>
                    </a:p>
                    <a:p>
                      <a:r>
                        <a:rPr lang="en-GB" sz="1200" dirty="0">
                          <a:solidFill>
                            <a:schemeClr val="tx1"/>
                          </a:solidFill>
                        </a:rPr>
                        <a:t>7.2</a:t>
                      </a:r>
                    </a:p>
                    <a:p>
                      <a:endParaRPr lang="en-GB" sz="1200" dirty="0">
                        <a:solidFill>
                          <a:schemeClr val="tx1"/>
                        </a:solidFill>
                      </a:endParaRPr>
                    </a:p>
                    <a:p>
                      <a:endParaRPr lang="en-GB" sz="1200" dirty="0">
                        <a:solidFill>
                          <a:schemeClr val="tx1"/>
                        </a:solidFill>
                      </a:endParaRPr>
                    </a:p>
                    <a:p>
                      <a:r>
                        <a:rPr lang="en-GB" sz="1200" dirty="0">
                          <a:solidFill>
                            <a:schemeClr val="tx1"/>
                          </a:solidFill>
                        </a:rPr>
                        <a:t>7.3</a:t>
                      </a:r>
                    </a:p>
                    <a:p>
                      <a:endParaRPr lang="en-GB" sz="1200" dirty="0">
                        <a:solidFill>
                          <a:schemeClr val="tx1"/>
                        </a:solidFill>
                      </a:endParaRPr>
                    </a:p>
                  </a:txBody>
                  <a:tcPr/>
                </a:tc>
                <a:tc>
                  <a:txBody>
                    <a:bodyPr/>
                    <a:lstStyle/>
                    <a:p>
                      <a:r>
                        <a:rPr lang="en-GB" sz="1200" baseline="0" dirty="0">
                          <a:solidFill>
                            <a:schemeClr val="tx1"/>
                          </a:solidFill>
                        </a:rPr>
                        <a:t>Recognising barriers to compassion in the workplace.</a:t>
                      </a:r>
                    </a:p>
                    <a:p>
                      <a:endParaRPr lang="en-GB" sz="1200" baseline="0" dirty="0">
                        <a:solidFill>
                          <a:schemeClr val="tx1"/>
                        </a:solidFill>
                      </a:endParaRPr>
                    </a:p>
                    <a:p>
                      <a:r>
                        <a:rPr lang="en-GB" sz="1200" baseline="0" dirty="0">
                          <a:solidFill>
                            <a:schemeClr val="tx1"/>
                          </a:solidFill>
                        </a:rPr>
                        <a:t>Understanding the compassionate leadership behaviours. </a:t>
                      </a:r>
                    </a:p>
                    <a:p>
                      <a:endParaRPr lang="en-GB" sz="1200" baseline="0" dirty="0">
                        <a:solidFill>
                          <a:schemeClr val="tx1"/>
                        </a:solidFill>
                      </a:endParaRPr>
                    </a:p>
                    <a:p>
                      <a:r>
                        <a:rPr lang="en-GB" sz="1200" baseline="0" dirty="0">
                          <a:solidFill>
                            <a:schemeClr val="tx1"/>
                          </a:solidFill>
                        </a:rPr>
                        <a:t>How to build psychological safety within the team. </a:t>
                      </a:r>
                    </a:p>
                    <a:p>
                      <a:endParaRPr lang="en-GB" sz="1200" baseline="0" dirty="0">
                        <a:solidFill>
                          <a:schemeClr val="tx1"/>
                        </a:solidFill>
                      </a:endParaRPr>
                    </a:p>
                  </a:txBody>
                  <a:tcPr/>
                </a:tc>
                <a:tc>
                  <a:txBody>
                    <a:bodyPr/>
                    <a:lstStyle/>
                    <a:p>
                      <a:endParaRPr lang="en-GB" sz="1200" dirty="0"/>
                    </a:p>
                  </a:txBody>
                  <a:tcPr/>
                </a:tc>
                <a:extLst>
                  <a:ext uri="{0D108BD9-81ED-4DB2-BD59-A6C34878D82A}">
                    <a16:rowId xmlns:a16="http://schemas.microsoft.com/office/drawing/2014/main" val="481493970"/>
                  </a:ext>
                </a:extLst>
              </a:tr>
            </a:tbl>
          </a:graphicData>
        </a:graphic>
      </p:graphicFrame>
    </p:spTree>
    <p:extLst>
      <p:ext uri="{BB962C8B-B14F-4D97-AF65-F5344CB8AC3E}">
        <p14:creationId xmlns:p14="http://schemas.microsoft.com/office/powerpoint/2010/main" val="3843447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0B33-13BC-CDAB-D6EA-B6257D8A3EB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6A830D9-6725-F471-07DB-2CECCBC85842}"/>
              </a:ext>
            </a:extLst>
          </p:cNvPr>
          <p:cNvGraphicFramePr>
            <a:graphicFrameLocks noGrp="1"/>
          </p:cNvGraphicFramePr>
          <p:nvPr>
            <p:extLst>
              <p:ext uri="{D42A27DB-BD31-4B8C-83A1-F6EECF244321}">
                <p14:modId xmlns:p14="http://schemas.microsoft.com/office/powerpoint/2010/main" val="291525378"/>
              </p:ext>
            </p:extLst>
          </p:nvPr>
        </p:nvGraphicFramePr>
        <p:xfrm>
          <a:off x="571948" y="385015"/>
          <a:ext cx="11048104" cy="2805726"/>
        </p:xfrm>
        <a:graphic>
          <a:graphicData uri="http://schemas.openxmlformats.org/drawingml/2006/table">
            <a:tbl>
              <a:tblPr firstRow="1" bandRow="1">
                <a:tableStyleId>{5C22544A-7EE6-4342-B048-85BDC9FD1C3A}</a:tableStyleId>
              </a:tblPr>
              <a:tblGrid>
                <a:gridCol w="480352">
                  <a:extLst>
                    <a:ext uri="{9D8B030D-6E8A-4147-A177-3AD203B41FA5}">
                      <a16:colId xmlns:a16="http://schemas.microsoft.com/office/drawing/2014/main" val="20000"/>
                    </a:ext>
                  </a:extLst>
                </a:gridCol>
                <a:gridCol w="4329707">
                  <a:extLst>
                    <a:ext uri="{9D8B030D-6E8A-4147-A177-3AD203B41FA5}">
                      <a16:colId xmlns:a16="http://schemas.microsoft.com/office/drawing/2014/main" val="20001"/>
                    </a:ext>
                  </a:extLst>
                </a:gridCol>
                <a:gridCol w="665958">
                  <a:extLst>
                    <a:ext uri="{9D8B030D-6E8A-4147-A177-3AD203B41FA5}">
                      <a16:colId xmlns:a16="http://schemas.microsoft.com/office/drawing/2014/main" val="20002"/>
                    </a:ext>
                  </a:extLst>
                </a:gridCol>
                <a:gridCol w="3030005">
                  <a:extLst>
                    <a:ext uri="{9D8B030D-6E8A-4147-A177-3AD203B41FA5}">
                      <a16:colId xmlns:a16="http://schemas.microsoft.com/office/drawing/2014/main" val="20003"/>
                    </a:ext>
                  </a:extLst>
                </a:gridCol>
                <a:gridCol w="2542082">
                  <a:extLst>
                    <a:ext uri="{9D8B030D-6E8A-4147-A177-3AD203B41FA5}">
                      <a16:colId xmlns:a16="http://schemas.microsoft.com/office/drawing/2014/main" val="20004"/>
                    </a:ext>
                  </a:extLst>
                </a:gridCol>
              </a:tblGrid>
              <a:tr h="146339">
                <a:tc gridSpan="2">
                  <a:txBody>
                    <a:bodyPr/>
                    <a:lstStyle/>
                    <a:p>
                      <a:r>
                        <a:rPr lang="en-GB" baseline="0" dirty="0"/>
                        <a:t>Learning Outcomes</a:t>
                      </a:r>
                    </a:p>
                  </a:txBody>
                  <a:tcPr/>
                </a:tc>
                <a:tc hMerge="1">
                  <a:txBody>
                    <a:bodyPr/>
                    <a:lstStyle/>
                    <a:p>
                      <a:endParaRPr lang="en-GB" baseline="0" dirty="0"/>
                    </a:p>
                  </a:txBody>
                  <a:tcPr/>
                </a:tc>
                <a:tc gridSpan="2">
                  <a:txBody>
                    <a:bodyPr/>
                    <a:lstStyle/>
                    <a:p>
                      <a:r>
                        <a:rPr lang="en-GB" dirty="0"/>
                        <a:t>Key</a:t>
                      </a:r>
                      <a:r>
                        <a:rPr lang="en-GB" baseline="0" dirty="0"/>
                        <a:t> Learning Points</a:t>
                      </a:r>
                      <a:endParaRPr lang="en-GB" dirty="0"/>
                    </a:p>
                  </a:txBody>
                  <a:tcPr/>
                </a:tc>
                <a:tc hMerge="1">
                  <a:txBody>
                    <a:bodyPr/>
                    <a:lstStyle/>
                    <a:p>
                      <a:endParaRPr lang="en-GB" dirty="0"/>
                    </a:p>
                  </a:txBody>
                  <a:tcPr/>
                </a:tc>
                <a:tc>
                  <a:txBody>
                    <a:bodyPr/>
                    <a:lstStyle/>
                    <a:p>
                      <a:r>
                        <a:rPr lang="en-GB" dirty="0"/>
                        <a:t>Comments</a:t>
                      </a:r>
                    </a:p>
                  </a:txBody>
                  <a:tcPr/>
                </a:tc>
                <a:extLst>
                  <a:ext uri="{0D108BD9-81ED-4DB2-BD59-A6C34878D82A}">
                    <a16:rowId xmlns:a16="http://schemas.microsoft.com/office/drawing/2014/main" val="10000"/>
                  </a:ext>
                </a:extLst>
              </a:tr>
              <a:tr h="1023936">
                <a:tc>
                  <a:txBody>
                    <a:bodyPr/>
                    <a:lstStyle/>
                    <a:p>
                      <a:r>
                        <a:rPr lang="en-GB" sz="1200" baseline="0" dirty="0"/>
                        <a:t>8</a:t>
                      </a:r>
                    </a:p>
                  </a:txBody>
                  <a:tcPr/>
                </a:tc>
                <a:tc>
                  <a:txBody>
                    <a:bodyPr/>
                    <a:lstStyle/>
                    <a:p>
                      <a:r>
                        <a:rPr lang="en-GB" sz="1200" baseline="0" dirty="0"/>
                        <a:t>Complete a leadership 360 survey</a:t>
                      </a:r>
                    </a:p>
                  </a:txBody>
                  <a:tcPr/>
                </a:tc>
                <a:tc>
                  <a:txBody>
                    <a:bodyPr/>
                    <a:lstStyle/>
                    <a:p>
                      <a:r>
                        <a:rPr lang="en-GB" sz="1200" dirty="0"/>
                        <a:t>8.1</a:t>
                      </a:r>
                    </a:p>
                    <a:p>
                      <a:endParaRPr lang="en-GB" sz="1200" dirty="0"/>
                    </a:p>
                    <a:p>
                      <a:r>
                        <a:rPr lang="en-GB" sz="1200" dirty="0"/>
                        <a:t>8.2</a:t>
                      </a:r>
                    </a:p>
                    <a:p>
                      <a:endParaRPr lang="en-GB" sz="1200" dirty="0"/>
                    </a:p>
                    <a:p>
                      <a:r>
                        <a:rPr lang="en-GB" sz="1200" dirty="0"/>
                        <a:t>8.3</a:t>
                      </a:r>
                    </a:p>
                    <a:p>
                      <a:endParaRPr lang="en-GB" sz="1200" dirty="0"/>
                    </a:p>
                  </a:txBody>
                  <a:tcPr/>
                </a:tc>
                <a:tc>
                  <a:txBody>
                    <a:bodyPr/>
                    <a:lstStyle/>
                    <a:p>
                      <a:r>
                        <a:rPr lang="en-GB" sz="1200" baseline="0" dirty="0"/>
                        <a:t>Gain insight into self</a:t>
                      </a:r>
                    </a:p>
                    <a:p>
                      <a:endParaRPr lang="en-GB" sz="1200" baseline="0" dirty="0"/>
                    </a:p>
                    <a:p>
                      <a:r>
                        <a:rPr lang="en-GB" sz="1200" baseline="0" dirty="0"/>
                        <a:t>Recognise blind spots and strengths</a:t>
                      </a:r>
                    </a:p>
                    <a:p>
                      <a:endParaRPr lang="en-GB" sz="1200" baseline="0" dirty="0"/>
                    </a:p>
                    <a:p>
                      <a:r>
                        <a:rPr lang="en-GB" sz="1200" baseline="0" dirty="0"/>
                        <a:t>Build a self action and development plan </a:t>
                      </a:r>
                    </a:p>
                  </a:txBody>
                  <a:tcPr/>
                </a:tc>
                <a:tc>
                  <a:txBody>
                    <a:bodyPr/>
                    <a:lstStyle/>
                    <a:p>
                      <a:r>
                        <a:rPr lang="en-GB" sz="1200" dirty="0"/>
                        <a:t>Feedback to be delivered by a trained coach and 360 facilitator.</a:t>
                      </a:r>
                    </a:p>
                  </a:txBody>
                  <a:tcPr/>
                </a:tc>
                <a:extLst>
                  <a:ext uri="{0D108BD9-81ED-4DB2-BD59-A6C34878D82A}">
                    <a16:rowId xmlns:a16="http://schemas.microsoft.com/office/drawing/2014/main" val="10001"/>
                  </a:ext>
                </a:extLst>
              </a:tr>
              <a:tr h="1251246">
                <a:tc>
                  <a:txBody>
                    <a:bodyPr/>
                    <a:lstStyle/>
                    <a:p>
                      <a:r>
                        <a:rPr lang="en-GB" sz="1200" baseline="0" dirty="0"/>
                        <a:t>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a:t>Complete 1-2-1 coaching </a:t>
                      </a:r>
                    </a:p>
                    <a:p>
                      <a:endParaRPr lang="en-GB" sz="1200" baseline="0" dirty="0"/>
                    </a:p>
                  </a:txBody>
                  <a:tcPr/>
                </a:tc>
                <a:tc>
                  <a:txBody>
                    <a:bodyPr/>
                    <a:lstStyle/>
                    <a:p>
                      <a:r>
                        <a:rPr lang="en-GB" sz="1200" dirty="0"/>
                        <a:t>9.1</a:t>
                      </a:r>
                    </a:p>
                    <a:p>
                      <a:endParaRPr lang="en-GB" sz="1200" dirty="0"/>
                    </a:p>
                    <a:p>
                      <a:endParaRPr lang="en-GB" sz="1200" dirty="0"/>
                    </a:p>
                    <a:p>
                      <a:r>
                        <a:rPr lang="en-GB" sz="1200" dirty="0"/>
                        <a:t>9.2</a:t>
                      </a:r>
                    </a:p>
                  </a:txBody>
                  <a:tcPr/>
                </a:tc>
                <a:tc>
                  <a:txBody>
                    <a:bodyPr/>
                    <a:lstStyle/>
                    <a:p>
                      <a:r>
                        <a:rPr lang="en-GB" sz="1200" baseline="0" dirty="0">
                          <a:solidFill>
                            <a:schemeClr val="tx1"/>
                          </a:solidFill>
                        </a:rPr>
                        <a:t>Be matched to a qualified, current and competent coach.</a:t>
                      </a:r>
                    </a:p>
                    <a:p>
                      <a:endParaRPr lang="en-GB" sz="1200" baseline="0" dirty="0">
                        <a:solidFill>
                          <a:schemeClr val="tx1"/>
                        </a:solidFill>
                      </a:endParaRPr>
                    </a:p>
                    <a:p>
                      <a:r>
                        <a:rPr lang="en-GB" sz="1200" baseline="0" dirty="0">
                          <a:solidFill>
                            <a:schemeClr val="tx1"/>
                          </a:solidFill>
                        </a:rPr>
                        <a:t>Complete up to six coaching sessions over a period of 6 months. </a:t>
                      </a:r>
                    </a:p>
                  </a:txBody>
                  <a:tcPr/>
                </a:tc>
                <a:tc>
                  <a:txBody>
                    <a:bodyPr/>
                    <a:lstStyle/>
                    <a:p>
                      <a:endParaRPr lang="en-GB" sz="1200" dirty="0"/>
                    </a:p>
                    <a:p>
                      <a:endParaRPr lang="en-GB" sz="1200" dirty="0"/>
                    </a:p>
                    <a:p>
                      <a:endParaRPr lang="en-GB" sz="1200" dirty="0"/>
                    </a:p>
                    <a:p>
                      <a:endParaRPr lang="en-GB" sz="1200" dirty="0"/>
                    </a:p>
                    <a:p>
                      <a:endParaRPr lang="en-GB" sz="1200" dirty="0"/>
                    </a:p>
                    <a:p>
                      <a:r>
                        <a:rPr lang="en-GB" sz="1200" dirty="0"/>
                        <a:t>.</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442936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TotalTime>
  <Words>608</Words>
  <Application>Microsoft Office PowerPoint</Application>
  <PresentationFormat>Widescreen</PresentationFormat>
  <Paragraphs>160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Zena Greasley</dc:creator>
  <cp:lastModifiedBy>GREASLEY, Jason (BUCKINGHAMSHIRE HEALTHCARE NHS TRUST)</cp:lastModifiedBy>
  <cp:revision>28</cp:revision>
  <dcterms:created xsi:type="dcterms:W3CDTF">2021-03-11T11:30:32Z</dcterms:created>
  <dcterms:modified xsi:type="dcterms:W3CDTF">2026-06-16T15:36:20Z</dcterms:modified>
</cp:coreProperties>
</file>