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63" r:id="rId5"/>
    <p:sldId id="266" r:id="rId6"/>
    <p:sldId id="264" r:id="rId7"/>
    <p:sldId id="260" r:id="rId8"/>
    <p:sldId id="261" r:id="rId9"/>
    <p:sldId id="268" r:id="rId10"/>
    <p:sldId id="262" r:id="rId11"/>
  </p:sldIdLst>
  <p:sldSz cx="18288000" cy="10287000"/>
  <p:notesSz cx="6858000" cy="9144000"/>
  <p:embeddedFontLst>
    <p:embeddedFont>
      <p:font typeface="Bradley Hand ITC" panose="03070402050302030203" pitchFamily="66" charset="0"/>
      <p:regular r:id="rId13"/>
    </p:embeddedFont>
    <p:embeddedFont>
      <p:font typeface="Calibri (MS)" panose="020B0604020202020204" charset="0"/>
      <p:regular r:id="rId14"/>
    </p:embeddedFont>
    <p:embeddedFont>
      <p:font typeface="Calibri (MS) Bold" panose="020B0604020202020204" charset="0"/>
      <p:regular r:id="rId15"/>
    </p:embeddedFont>
    <p:embeddedFont>
      <p:font typeface="Scout Bold" panose="02000506000000020004" pitchFamily="50"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3D117-B676-CF05-EAA5-2A9AC77BAD2B}" name="Prune Bokobza" initials="PB" userId="S::pbokobza@swin.edu.au::2cacecec-9989-4865-9784-3305b6ac7fbd" providerId="AD"/>
  <p188:author id="{F5D2DC51-DDE6-95F3-19F5-FBA6A6AB66FA}" name="Fanny Gauthier" initials="FG" userId="S::Fanny.Gauthier@facci.com.au::3436bfe7-d3ca-4846-8787-e4a5a04dbbf1" providerId="AD"/>
  <p188:author id="{044D8B8A-3810-648E-82A9-AD9B44F66A53}" name="Melanie Ducros" initials="MD" userId="Melanie Ducros" providerId="None"/>
  <p188:author id="{BF116A9F-B668-694C-DC0B-423F1C588A3A}" name="Paul Moing" initials="PM" userId="S::Paul.Moing@facci.com.au::88c2f9ab-200e-4e29-b25c-d0b84fd1a3e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anie Ducros" initials="MD" lastIdx="21" clrIdx="0">
    <p:extLst>
      <p:ext uri="{19B8F6BF-5375-455C-9EA6-DF929625EA0E}">
        <p15:presenceInfo xmlns:p15="http://schemas.microsoft.com/office/powerpoint/2012/main" userId="Melanie Ducr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9"/>
    <a:srgbClr val="E50043"/>
    <a:srgbClr val="EBD4C5"/>
    <a:srgbClr val="BADBEC"/>
    <a:srgbClr val="31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A570A-F7B1-476F-87D8-30974A04126E}" v="6" dt="2025-05-13T00:48:48.355"/>
    <p1510:client id="{9BA23E40-963B-4068-A291-D8584F5944C0}" v="9" dt="2025-05-12T23:39:23.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CCI Events VIC" userId="8c9d5fc8-96ca-44c3-98d4-0d195f9541e1" providerId="ADAL" clId="{D2D640B7-C764-469C-9BA0-3FAB1AB70B8A}"/>
    <pc:docChg chg="modSld">
      <pc:chgData name="FACCI Events VIC" userId="8c9d5fc8-96ca-44c3-98d4-0d195f9541e1" providerId="ADAL" clId="{D2D640B7-C764-469C-9BA0-3FAB1AB70B8A}" dt="2025-05-13T00:15:13.139" v="14" actId="20577"/>
      <pc:docMkLst>
        <pc:docMk/>
      </pc:docMkLst>
      <pc:sldChg chg="modSp mod">
        <pc:chgData name="FACCI Events VIC" userId="8c9d5fc8-96ca-44c3-98d4-0d195f9541e1" providerId="ADAL" clId="{D2D640B7-C764-469C-9BA0-3FAB1AB70B8A}" dt="2025-05-13T00:15:13.139" v="14" actId="20577"/>
        <pc:sldMkLst>
          <pc:docMk/>
          <pc:sldMk cId="0" sldId="262"/>
        </pc:sldMkLst>
        <pc:spChg chg="mod">
          <ac:chgData name="FACCI Events VIC" userId="8c9d5fc8-96ca-44c3-98d4-0d195f9541e1" providerId="ADAL" clId="{D2D640B7-C764-469C-9BA0-3FAB1AB70B8A}" dt="2025-05-13T00:15:13.139" v="14" actId="20577"/>
          <ac:spMkLst>
            <pc:docMk/>
            <pc:sldMk cId="0" sldId="262"/>
            <ac:spMk id="38" creationId="{770BF100-1060-D7C1-9C54-51A28AD2770E}"/>
          </ac:spMkLst>
        </pc:spChg>
      </pc:sldChg>
      <pc:sldChg chg="modSp mod">
        <pc:chgData name="FACCI Events VIC" userId="8c9d5fc8-96ca-44c3-98d4-0d195f9541e1" providerId="ADAL" clId="{D2D640B7-C764-469C-9BA0-3FAB1AB70B8A}" dt="2025-05-13T00:14:07.649" v="1"/>
        <pc:sldMkLst>
          <pc:docMk/>
          <pc:sldMk cId="1748021252" sldId="268"/>
        </pc:sldMkLst>
        <pc:spChg chg="mod">
          <ac:chgData name="FACCI Events VIC" userId="8c9d5fc8-96ca-44c3-98d4-0d195f9541e1" providerId="ADAL" clId="{D2D640B7-C764-469C-9BA0-3FAB1AB70B8A}" dt="2025-05-13T00:14:07.649" v="1"/>
          <ac:spMkLst>
            <pc:docMk/>
            <pc:sldMk cId="1748021252" sldId="268"/>
            <ac:spMk id="20" creationId="{5F565ED1-0C4D-3E5A-8D4B-89BB14BFEF78}"/>
          </ac:spMkLst>
        </pc:spChg>
        <pc:spChg chg="mod">
          <ac:chgData name="FACCI Events VIC" userId="8c9d5fc8-96ca-44c3-98d4-0d195f9541e1" providerId="ADAL" clId="{D2D640B7-C764-469C-9BA0-3FAB1AB70B8A}" dt="2025-05-13T00:14:03.171" v="0"/>
          <ac:spMkLst>
            <pc:docMk/>
            <pc:sldMk cId="1748021252" sldId="268"/>
            <ac:spMk id="21" creationId="{1E63C430-B6ED-CB8D-792C-890319AC81F6}"/>
          </ac:spMkLst>
        </pc:spChg>
      </pc:sldChg>
    </pc:docChg>
  </pc:docChgLst>
  <pc:docChgLst>
    <pc:chgData name="Fanny Gauthier" userId="3436bfe7-d3ca-4846-8787-e4a5a04dbbf1" providerId="ADAL" clId="{177A570A-F7B1-476F-87D8-30974A04126E}"/>
    <pc:docChg chg="custSel modSld">
      <pc:chgData name="Fanny Gauthier" userId="3436bfe7-d3ca-4846-8787-e4a5a04dbbf1" providerId="ADAL" clId="{177A570A-F7B1-476F-87D8-30974A04126E}" dt="2025-05-13T00:50:17.360" v="144" actId="2085"/>
      <pc:docMkLst>
        <pc:docMk/>
      </pc:docMkLst>
      <pc:sldChg chg="addSp delSp modSp mod">
        <pc:chgData name="Fanny Gauthier" userId="3436bfe7-d3ca-4846-8787-e4a5a04dbbf1" providerId="ADAL" clId="{177A570A-F7B1-476F-87D8-30974A04126E}" dt="2025-05-13T00:50:17.360" v="144" actId="2085"/>
        <pc:sldMkLst>
          <pc:docMk/>
          <pc:sldMk cId="0" sldId="260"/>
        </pc:sldMkLst>
        <pc:spChg chg="add mod">
          <ac:chgData name="Fanny Gauthier" userId="3436bfe7-d3ca-4846-8787-e4a5a04dbbf1" providerId="ADAL" clId="{177A570A-F7B1-476F-87D8-30974A04126E}" dt="2025-05-13T00:50:17.360" v="144" actId="2085"/>
          <ac:spMkLst>
            <pc:docMk/>
            <pc:sldMk cId="0" sldId="260"/>
            <ac:spMk id="5" creationId="{3BD2B0A2-4C5D-C607-D973-3BDCFF9E5A2A}"/>
          </ac:spMkLst>
        </pc:spChg>
        <pc:spChg chg="del">
          <ac:chgData name="Fanny Gauthier" userId="3436bfe7-d3ca-4846-8787-e4a5a04dbbf1" providerId="ADAL" clId="{177A570A-F7B1-476F-87D8-30974A04126E}" dt="2025-05-13T00:49:08.675" v="132" actId="478"/>
          <ac:spMkLst>
            <pc:docMk/>
            <pc:sldMk cId="0" sldId="260"/>
            <ac:spMk id="88" creationId="{37B7768A-0C8A-7EAB-C429-2193BC707954}"/>
          </ac:spMkLst>
        </pc:spChg>
        <pc:picChg chg="add del mod modCrop">
          <ac:chgData name="Fanny Gauthier" userId="3436bfe7-d3ca-4846-8787-e4a5a04dbbf1" providerId="ADAL" clId="{177A570A-F7B1-476F-87D8-30974A04126E}" dt="2025-05-13T00:50:05.367" v="141" actId="21"/>
          <ac:picMkLst>
            <pc:docMk/>
            <pc:sldMk cId="0" sldId="260"/>
            <ac:picMk id="4" creationId="{F599DB8D-21AA-F28A-4060-4971A17A6C4D}"/>
          </ac:picMkLst>
        </pc:picChg>
      </pc:sldChg>
      <pc:sldChg chg="modSp mod">
        <pc:chgData name="Fanny Gauthier" userId="3436bfe7-d3ca-4846-8787-e4a5a04dbbf1" providerId="ADAL" clId="{177A570A-F7B1-476F-87D8-30974A04126E}" dt="2025-05-13T00:33:49.240" v="124" actId="1076"/>
        <pc:sldMkLst>
          <pc:docMk/>
          <pc:sldMk cId="0" sldId="262"/>
        </pc:sldMkLst>
        <pc:spChg chg="mod">
          <ac:chgData name="Fanny Gauthier" userId="3436bfe7-d3ca-4846-8787-e4a5a04dbbf1" providerId="ADAL" clId="{177A570A-F7B1-476F-87D8-30974A04126E}" dt="2025-05-13T00:32:57.187" v="121" actId="242"/>
          <ac:spMkLst>
            <pc:docMk/>
            <pc:sldMk cId="0" sldId="262"/>
            <ac:spMk id="2" creationId="{00000000-0000-0000-0000-000000000000}"/>
          </ac:spMkLst>
        </pc:spChg>
        <pc:spChg chg="mod">
          <ac:chgData name="Fanny Gauthier" userId="3436bfe7-d3ca-4846-8787-e4a5a04dbbf1" providerId="ADAL" clId="{177A570A-F7B1-476F-87D8-30974A04126E}" dt="2025-05-13T00:23:56.571" v="12" actId="207"/>
          <ac:spMkLst>
            <pc:docMk/>
            <pc:sldMk cId="0" sldId="262"/>
            <ac:spMk id="3" creationId="{00000000-0000-0000-0000-000000000000}"/>
          </ac:spMkLst>
        </pc:spChg>
        <pc:spChg chg="mod">
          <ac:chgData name="Fanny Gauthier" userId="3436bfe7-d3ca-4846-8787-e4a5a04dbbf1" providerId="ADAL" clId="{177A570A-F7B1-476F-87D8-30974A04126E}" dt="2025-05-13T00:32:57.187" v="121" actId="242"/>
          <ac:spMkLst>
            <pc:docMk/>
            <pc:sldMk cId="0" sldId="262"/>
            <ac:spMk id="4" creationId="{00000000-0000-0000-0000-000000000000}"/>
          </ac:spMkLst>
        </pc:spChg>
        <pc:spChg chg="mod">
          <ac:chgData name="Fanny Gauthier" userId="3436bfe7-d3ca-4846-8787-e4a5a04dbbf1" providerId="ADAL" clId="{177A570A-F7B1-476F-87D8-30974A04126E}" dt="2025-05-13T00:32:57.187" v="121" actId="242"/>
          <ac:spMkLst>
            <pc:docMk/>
            <pc:sldMk cId="0" sldId="262"/>
            <ac:spMk id="5" creationId="{00000000-0000-0000-0000-000000000000}"/>
          </ac:spMkLst>
        </pc:spChg>
        <pc:spChg chg="mod">
          <ac:chgData name="Fanny Gauthier" userId="3436bfe7-d3ca-4846-8787-e4a5a04dbbf1" providerId="ADAL" clId="{177A570A-F7B1-476F-87D8-30974A04126E}" dt="2025-05-13T00:32:57.187" v="121" actId="242"/>
          <ac:spMkLst>
            <pc:docMk/>
            <pc:sldMk cId="0" sldId="262"/>
            <ac:spMk id="7" creationId="{00000000-0000-0000-0000-000000000000}"/>
          </ac:spMkLst>
        </pc:spChg>
        <pc:spChg chg="mod">
          <ac:chgData name="Fanny Gauthier" userId="3436bfe7-d3ca-4846-8787-e4a5a04dbbf1" providerId="ADAL" clId="{177A570A-F7B1-476F-87D8-30974A04126E}" dt="2025-05-13T00:33:08.489" v="122" actId="1076"/>
          <ac:spMkLst>
            <pc:docMk/>
            <pc:sldMk cId="0" sldId="262"/>
            <ac:spMk id="8" creationId="{00000000-0000-0000-0000-000000000000}"/>
          </ac:spMkLst>
        </pc:spChg>
        <pc:spChg chg="mod">
          <ac:chgData name="Fanny Gauthier" userId="3436bfe7-d3ca-4846-8787-e4a5a04dbbf1" providerId="ADAL" clId="{177A570A-F7B1-476F-87D8-30974A04126E}" dt="2025-05-13T00:33:49.240" v="124" actId="1076"/>
          <ac:spMkLst>
            <pc:docMk/>
            <pc:sldMk cId="0" sldId="262"/>
            <ac:spMk id="38" creationId="{770BF100-1060-D7C1-9C54-51A28AD2770E}"/>
          </ac:spMkLst>
        </pc:spChg>
        <pc:spChg chg="mod">
          <ac:chgData name="Fanny Gauthier" userId="3436bfe7-d3ca-4846-8787-e4a5a04dbbf1" providerId="ADAL" clId="{177A570A-F7B1-476F-87D8-30974A04126E}" dt="2025-05-13T00:33:23.879" v="123" actId="1076"/>
          <ac:spMkLst>
            <pc:docMk/>
            <pc:sldMk cId="0" sldId="262"/>
            <ac:spMk id="44" creationId="{C4567834-9F23-B0BC-1333-8BD2FB37C506}"/>
          </ac:spMkLst>
        </pc:spChg>
        <pc:picChg chg="mod">
          <ac:chgData name="Fanny Gauthier" userId="3436bfe7-d3ca-4846-8787-e4a5a04dbbf1" providerId="ADAL" clId="{177A570A-F7B1-476F-87D8-30974A04126E}" dt="2025-05-13T00:23:21.181" v="1" actId="1076"/>
          <ac:picMkLst>
            <pc:docMk/>
            <pc:sldMk cId="0" sldId="262"/>
            <ac:picMk id="45" creationId="{9D95D593-2656-4C01-92C3-B49E5C263D78}"/>
          </ac:picMkLst>
        </pc:picChg>
      </pc:sldChg>
      <pc:sldChg chg="addSp delSp modSp mod">
        <pc:chgData name="Fanny Gauthier" userId="3436bfe7-d3ca-4846-8787-e4a5a04dbbf1" providerId="ADAL" clId="{177A570A-F7B1-476F-87D8-30974A04126E}" dt="2025-05-13T00:31:38.185" v="119" actId="1076"/>
        <pc:sldMkLst>
          <pc:docMk/>
          <pc:sldMk cId="1748021252" sldId="268"/>
        </pc:sldMkLst>
        <pc:spChg chg="mod">
          <ac:chgData name="Fanny Gauthier" userId="3436bfe7-d3ca-4846-8787-e4a5a04dbbf1" providerId="ADAL" clId="{177A570A-F7B1-476F-87D8-30974A04126E}" dt="2025-05-13T00:29:11.856" v="96" actId="1076"/>
          <ac:spMkLst>
            <pc:docMk/>
            <pc:sldMk cId="1748021252" sldId="268"/>
            <ac:spMk id="6" creationId="{D867F913-3C4C-EAF0-48CB-88545D00EEC6}"/>
          </ac:spMkLst>
        </pc:spChg>
        <pc:spChg chg="del">
          <ac:chgData name="Fanny Gauthier" userId="3436bfe7-d3ca-4846-8787-e4a5a04dbbf1" providerId="ADAL" clId="{177A570A-F7B1-476F-87D8-30974A04126E}" dt="2025-05-13T00:28:38.473" v="92" actId="478"/>
          <ac:spMkLst>
            <pc:docMk/>
            <pc:sldMk cId="1748021252" sldId="268"/>
            <ac:spMk id="7" creationId="{457EC37C-CC3F-C512-B2E6-07DC7B1D5BA0}"/>
          </ac:spMkLst>
        </pc:spChg>
        <pc:spChg chg="mod">
          <ac:chgData name="Fanny Gauthier" userId="3436bfe7-d3ca-4846-8787-e4a5a04dbbf1" providerId="ADAL" clId="{177A570A-F7B1-476F-87D8-30974A04126E}" dt="2025-05-13T00:29:11.856" v="96" actId="1076"/>
          <ac:spMkLst>
            <pc:docMk/>
            <pc:sldMk cId="1748021252" sldId="268"/>
            <ac:spMk id="19" creationId="{E3D6A44C-B8CD-4B71-A320-BED6372DF2E0}"/>
          </ac:spMkLst>
        </pc:spChg>
        <pc:spChg chg="del mod">
          <ac:chgData name="Fanny Gauthier" userId="3436bfe7-d3ca-4846-8787-e4a5a04dbbf1" providerId="ADAL" clId="{177A570A-F7B1-476F-87D8-30974A04126E}" dt="2025-05-13T00:28:40.951" v="93" actId="478"/>
          <ac:spMkLst>
            <pc:docMk/>
            <pc:sldMk cId="1748021252" sldId="268"/>
            <ac:spMk id="20" creationId="{5F565ED1-0C4D-3E5A-8D4B-89BB14BFEF78}"/>
          </ac:spMkLst>
        </pc:spChg>
        <pc:spChg chg="del mod">
          <ac:chgData name="Fanny Gauthier" userId="3436bfe7-d3ca-4846-8787-e4a5a04dbbf1" providerId="ADAL" clId="{177A570A-F7B1-476F-87D8-30974A04126E}" dt="2025-05-13T00:28:36.001" v="91" actId="478"/>
          <ac:spMkLst>
            <pc:docMk/>
            <pc:sldMk cId="1748021252" sldId="268"/>
            <ac:spMk id="21" creationId="{1E63C430-B6ED-CB8D-792C-890319AC81F6}"/>
          </ac:spMkLst>
        </pc:spChg>
        <pc:spChg chg="mod">
          <ac:chgData name="Fanny Gauthier" userId="3436bfe7-d3ca-4846-8787-e4a5a04dbbf1" providerId="ADAL" clId="{177A570A-F7B1-476F-87D8-30974A04126E}" dt="2025-05-13T00:31:38.185" v="119" actId="1076"/>
          <ac:spMkLst>
            <pc:docMk/>
            <pc:sldMk cId="1748021252" sldId="268"/>
            <ac:spMk id="28" creationId="{CF47C87C-45FA-3807-9607-A5EDD8D68366}"/>
          </ac:spMkLst>
        </pc:spChg>
        <pc:spChg chg="del">
          <ac:chgData name="Fanny Gauthier" userId="3436bfe7-d3ca-4846-8787-e4a5a04dbbf1" providerId="ADAL" clId="{177A570A-F7B1-476F-87D8-30974A04126E}" dt="2025-05-13T00:28:34.278" v="86" actId="478"/>
          <ac:spMkLst>
            <pc:docMk/>
            <pc:sldMk cId="1748021252" sldId="268"/>
            <ac:spMk id="71" creationId="{326AB9F3-F0EE-3824-B8DD-D5B23A38C214}"/>
          </ac:spMkLst>
        </pc:spChg>
        <pc:spChg chg="del mod">
          <ac:chgData name="Fanny Gauthier" userId="3436bfe7-d3ca-4846-8787-e4a5a04dbbf1" providerId="ADAL" clId="{177A570A-F7B1-476F-87D8-30974A04126E}" dt="2025-05-13T00:28:34.281" v="88"/>
          <ac:spMkLst>
            <pc:docMk/>
            <pc:sldMk cId="1748021252" sldId="268"/>
            <ac:spMk id="72" creationId="{C217ED1C-EBFF-F69D-5B6E-B5083B4EA44E}"/>
          </ac:spMkLst>
        </pc:spChg>
        <pc:spChg chg="del mod">
          <ac:chgData name="Fanny Gauthier" userId="3436bfe7-d3ca-4846-8787-e4a5a04dbbf1" providerId="ADAL" clId="{177A570A-F7B1-476F-87D8-30974A04126E}" dt="2025-05-13T00:28:34.314" v="90"/>
          <ac:spMkLst>
            <pc:docMk/>
            <pc:sldMk cId="1748021252" sldId="268"/>
            <ac:spMk id="73" creationId="{A7A8285B-9B41-4D46-CB5B-60B843CC6A68}"/>
          </ac:spMkLst>
        </pc:spChg>
        <pc:graphicFrameChg chg="add del mod">
          <ac:chgData name="Fanny Gauthier" userId="3436bfe7-d3ca-4846-8787-e4a5a04dbbf1" providerId="ADAL" clId="{177A570A-F7B1-476F-87D8-30974A04126E}" dt="2025-05-13T00:25:37.131" v="14" actId="478"/>
          <ac:graphicFrameMkLst>
            <pc:docMk/>
            <pc:sldMk cId="1748021252" sldId="268"/>
            <ac:graphicFrameMk id="17" creationId="{4957D672-E0AC-1A61-0469-1676A8F37626}"/>
          </ac:graphicFrameMkLst>
        </pc:graphicFrameChg>
        <pc:graphicFrameChg chg="add mod modGraphic">
          <ac:chgData name="Fanny Gauthier" userId="3436bfe7-d3ca-4846-8787-e4a5a04dbbf1" providerId="ADAL" clId="{177A570A-F7B1-476F-87D8-30974A04126E}" dt="2025-05-13T00:31:09.110" v="118" actId="20577"/>
          <ac:graphicFrameMkLst>
            <pc:docMk/>
            <pc:sldMk cId="1748021252" sldId="268"/>
            <ac:graphicFrameMk id="18" creationId="{2F664713-FB11-EAC1-1E9E-F567D6E9290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4C9B9-9FEE-4A32-8593-78418B2EE9EB}" type="datetimeFigureOut">
              <a:rPr lang="fr-FR" smtClean="0"/>
              <a:t>13/05/2025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265AF-4E69-4393-9F92-116A84099BAE}" type="slidenum">
              <a:rPr lang="fr-FR" smtClean="0"/>
              <a:t>‹#›</a:t>
            </a:fld>
            <a:endParaRPr lang="fr-FR"/>
          </a:p>
        </p:txBody>
      </p:sp>
    </p:spTree>
    <p:extLst>
      <p:ext uri="{BB962C8B-B14F-4D97-AF65-F5344CB8AC3E}">
        <p14:creationId xmlns:p14="http://schemas.microsoft.com/office/powerpoint/2010/main" val="4475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40265AF-4E69-4393-9F92-116A84099BAE}" type="slidenum">
              <a:rPr lang="fr-FR" smtClean="0"/>
              <a:t>1</a:t>
            </a:fld>
            <a:endParaRPr lang="fr-FR"/>
          </a:p>
        </p:txBody>
      </p:sp>
    </p:spTree>
    <p:extLst>
      <p:ext uri="{BB962C8B-B14F-4D97-AF65-F5344CB8AC3E}">
        <p14:creationId xmlns:p14="http://schemas.microsoft.com/office/powerpoint/2010/main" val="270353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40265AF-4E69-4393-9F92-116A84099BAE}" type="slidenum">
              <a:rPr lang="fr-FR" smtClean="0"/>
              <a:t>2</a:t>
            </a:fld>
            <a:endParaRPr lang="fr-FR"/>
          </a:p>
        </p:txBody>
      </p:sp>
    </p:spTree>
    <p:extLst>
      <p:ext uri="{BB962C8B-B14F-4D97-AF65-F5344CB8AC3E}">
        <p14:creationId xmlns:p14="http://schemas.microsoft.com/office/powerpoint/2010/main" val="380109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0265AF-4E69-4393-9F92-116A84099BAE}" type="slidenum">
              <a:rPr lang="fr-FR" smtClean="0"/>
              <a:t>4</a:t>
            </a:fld>
            <a:endParaRPr lang="fr-FR"/>
          </a:p>
        </p:txBody>
      </p:sp>
    </p:spTree>
    <p:extLst>
      <p:ext uri="{BB962C8B-B14F-4D97-AF65-F5344CB8AC3E}">
        <p14:creationId xmlns:p14="http://schemas.microsoft.com/office/powerpoint/2010/main" val="25275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40265AF-4E69-4393-9F92-116A84099BAE}" type="slidenum">
              <a:rPr lang="fr-FR" smtClean="0"/>
              <a:t>5</a:t>
            </a:fld>
            <a:endParaRPr lang="fr-FR"/>
          </a:p>
        </p:txBody>
      </p:sp>
    </p:spTree>
    <p:extLst>
      <p:ext uri="{BB962C8B-B14F-4D97-AF65-F5344CB8AC3E}">
        <p14:creationId xmlns:p14="http://schemas.microsoft.com/office/powerpoint/2010/main" val="144048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0265AF-4E69-4393-9F92-116A84099BAE}" type="slidenum">
              <a:rPr lang="fr-FR" smtClean="0"/>
              <a:t>6</a:t>
            </a:fld>
            <a:endParaRPr lang="fr-FR"/>
          </a:p>
        </p:txBody>
      </p:sp>
    </p:spTree>
    <p:extLst>
      <p:ext uri="{BB962C8B-B14F-4D97-AF65-F5344CB8AC3E}">
        <p14:creationId xmlns:p14="http://schemas.microsoft.com/office/powerpoint/2010/main" val="271118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sv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openxmlformats.org/officeDocument/2006/relationships/hyperlink" Target="mailto:paul.moing@facci.com.au"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hyperlink" Target="mailto:info@franceaustraliaenergy.com" TargetMode="External"/><Relationship Id="rId5" Type="http://schemas.openxmlformats.org/officeDocument/2006/relationships/hyperlink" Target="mailto:mducros@swin.edu.au" TargetMode="External"/><Relationship Id="rId4" Type="http://schemas.openxmlformats.org/officeDocument/2006/relationships/hyperlink" Target="mailto:paul.moing@facci.com.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07364" y="593869"/>
            <a:ext cx="3119465" cy="674584"/>
          </a:xfrm>
          <a:custGeom>
            <a:avLst/>
            <a:gdLst/>
            <a:ahLst/>
            <a:cxnLst/>
            <a:rect l="l" t="t" r="r" b="b"/>
            <a:pathLst>
              <a:path w="3119465" h="674584">
                <a:moveTo>
                  <a:pt x="0" y="0"/>
                </a:moveTo>
                <a:lnTo>
                  <a:pt x="3119465" y="0"/>
                </a:lnTo>
                <a:lnTo>
                  <a:pt x="3119465" y="674584"/>
                </a:lnTo>
                <a:lnTo>
                  <a:pt x="0" y="67458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AU"/>
          </a:p>
        </p:txBody>
      </p:sp>
      <p:sp>
        <p:nvSpPr>
          <p:cNvPr id="3" name="Freeform 3"/>
          <p:cNvSpPr/>
          <p:nvPr/>
        </p:nvSpPr>
        <p:spPr>
          <a:xfrm>
            <a:off x="609292" y="278100"/>
            <a:ext cx="1882700" cy="1306122"/>
          </a:xfrm>
          <a:custGeom>
            <a:avLst/>
            <a:gdLst/>
            <a:ahLst/>
            <a:cxnLst/>
            <a:rect l="l" t="t" r="r" b="b"/>
            <a:pathLst>
              <a:path w="1620429" h="1124172">
                <a:moveTo>
                  <a:pt x="0" y="0"/>
                </a:moveTo>
                <a:lnTo>
                  <a:pt x="1620429" y="0"/>
                </a:lnTo>
                <a:lnTo>
                  <a:pt x="1620429" y="1124172"/>
                </a:lnTo>
                <a:lnTo>
                  <a:pt x="0" y="11241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AU"/>
          </a:p>
        </p:txBody>
      </p:sp>
      <p:sp>
        <p:nvSpPr>
          <p:cNvPr id="5" name="Freeform 5"/>
          <p:cNvSpPr/>
          <p:nvPr/>
        </p:nvSpPr>
        <p:spPr>
          <a:xfrm>
            <a:off x="4265254" y="444437"/>
            <a:ext cx="2360721" cy="973445"/>
          </a:xfrm>
          <a:custGeom>
            <a:avLst/>
            <a:gdLst/>
            <a:ahLst/>
            <a:cxnLst/>
            <a:rect l="l" t="t" r="r" b="b"/>
            <a:pathLst>
              <a:path w="2360721" h="973445">
                <a:moveTo>
                  <a:pt x="0" y="0"/>
                </a:moveTo>
                <a:lnTo>
                  <a:pt x="2360721" y="0"/>
                </a:lnTo>
                <a:lnTo>
                  <a:pt x="2360721" y="973444"/>
                </a:lnTo>
                <a:lnTo>
                  <a:pt x="0" y="97344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AU"/>
          </a:p>
        </p:txBody>
      </p:sp>
      <p:sp>
        <p:nvSpPr>
          <p:cNvPr id="6" name="Freeform 6"/>
          <p:cNvSpPr/>
          <p:nvPr/>
        </p:nvSpPr>
        <p:spPr>
          <a:xfrm>
            <a:off x="7184494" y="358311"/>
            <a:ext cx="1145696" cy="1145696"/>
          </a:xfrm>
          <a:custGeom>
            <a:avLst/>
            <a:gdLst/>
            <a:ahLst/>
            <a:cxnLst/>
            <a:rect l="l" t="t" r="r" b="b"/>
            <a:pathLst>
              <a:path w="1145696" h="1145696">
                <a:moveTo>
                  <a:pt x="0" y="0"/>
                </a:moveTo>
                <a:lnTo>
                  <a:pt x="1145697" y="0"/>
                </a:lnTo>
                <a:lnTo>
                  <a:pt x="1145697" y="1145696"/>
                </a:lnTo>
                <a:lnTo>
                  <a:pt x="0" y="1145696"/>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AU"/>
          </a:p>
        </p:txBody>
      </p:sp>
      <p:grpSp>
        <p:nvGrpSpPr>
          <p:cNvPr id="7" name="Group 7"/>
          <p:cNvGrpSpPr/>
          <p:nvPr/>
        </p:nvGrpSpPr>
        <p:grpSpPr>
          <a:xfrm>
            <a:off x="9103618" y="5739175"/>
            <a:ext cx="5632141" cy="4547826"/>
            <a:chOff x="0" y="0"/>
            <a:chExt cx="646487" cy="523329"/>
          </a:xfrm>
        </p:grpSpPr>
        <p:sp>
          <p:nvSpPr>
            <p:cNvPr id="8" name="Freeform 8"/>
            <p:cNvSpPr/>
            <p:nvPr/>
          </p:nvSpPr>
          <p:spPr>
            <a:xfrm>
              <a:off x="0" y="0"/>
              <a:ext cx="646487" cy="523329"/>
            </a:xfrm>
            <a:custGeom>
              <a:avLst/>
              <a:gdLst/>
              <a:ahLst/>
              <a:cxnLst/>
              <a:rect l="l" t="t" r="r" b="b"/>
              <a:pathLst>
                <a:path w="646487" h="523329">
                  <a:moveTo>
                    <a:pt x="203200" y="0"/>
                  </a:moveTo>
                  <a:lnTo>
                    <a:pt x="646487" y="0"/>
                  </a:lnTo>
                  <a:lnTo>
                    <a:pt x="443287" y="523329"/>
                  </a:lnTo>
                  <a:lnTo>
                    <a:pt x="0" y="523329"/>
                  </a:lnTo>
                  <a:lnTo>
                    <a:pt x="20320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AU"/>
            </a:p>
          </p:txBody>
        </p:sp>
      </p:grpSp>
      <p:sp>
        <p:nvSpPr>
          <p:cNvPr id="9" name="TextBox 9"/>
          <p:cNvSpPr txBox="1"/>
          <p:nvPr/>
        </p:nvSpPr>
        <p:spPr>
          <a:xfrm>
            <a:off x="927460" y="2972831"/>
            <a:ext cx="13228359" cy="2218556"/>
          </a:xfrm>
          <a:prstGeom prst="rect">
            <a:avLst/>
          </a:prstGeom>
        </p:spPr>
        <p:txBody>
          <a:bodyPr lIns="0" tIns="0" rIns="0" bIns="0" rtlCol="0" anchor="t">
            <a:spAutoFit/>
          </a:bodyPr>
          <a:lstStyle/>
          <a:p>
            <a:pPr algn="l">
              <a:lnSpc>
                <a:spcPts val="6208"/>
              </a:lnSpc>
            </a:pPr>
            <a:r>
              <a:rPr lang="en-US" sz="5748" b="1">
                <a:solidFill>
                  <a:srgbClr val="C00000"/>
                </a:solidFill>
                <a:latin typeface="Scout Bold" panose="02000506000000020004" pitchFamily="50" charset="0"/>
                <a:ea typeface="Scout Heavy"/>
                <a:cs typeface="Scout Heavy"/>
                <a:sym typeface="Scout Heavy"/>
              </a:rPr>
              <a:t>FRANCE</a:t>
            </a:r>
            <a:r>
              <a:rPr lang="en-US" sz="5748" b="1">
                <a:solidFill>
                  <a:srgbClr val="004379"/>
                </a:solidFill>
                <a:latin typeface="Scout Bold" panose="02000506000000020004" pitchFamily="50" charset="0"/>
                <a:ea typeface="Scout Heavy"/>
                <a:cs typeface="Scout Heavy"/>
                <a:sym typeface="Scout Heavy"/>
              </a:rPr>
              <a:t> ENERGY TRANSITION</a:t>
            </a:r>
          </a:p>
          <a:p>
            <a:pPr algn="l">
              <a:lnSpc>
                <a:spcPts val="6208"/>
              </a:lnSpc>
            </a:pPr>
            <a:r>
              <a:rPr lang="en-US" sz="5748" b="1">
                <a:solidFill>
                  <a:srgbClr val="004379"/>
                </a:solidFill>
                <a:latin typeface="Scout Bold" panose="02000506000000020004" pitchFamily="50" charset="0"/>
                <a:ea typeface="Scout Heavy"/>
                <a:cs typeface="Scout Heavy"/>
                <a:sym typeface="Scout Heavy"/>
              </a:rPr>
              <a:t>&amp; INNOVATION TOUR 2025 </a:t>
            </a:r>
          </a:p>
          <a:p>
            <a:pPr algn="l">
              <a:lnSpc>
                <a:spcPts val="4941"/>
              </a:lnSpc>
            </a:pPr>
            <a:r>
              <a:rPr lang="en-US" sz="4575">
                <a:solidFill>
                  <a:srgbClr val="004379"/>
                </a:solidFill>
                <a:latin typeface="Scout Bold" panose="02000506000000020004" pitchFamily="50" charset="0"/>
                <a:ea typeface="Scout Heavy"/>
                <a:cs typeface="Scout Heavy"/>
                <a:sym typeface="Scout Heavy"/>
              </a:rPr>
              <a:t>Australian Trade &amp; Investment Delegation</a:t>
            </a:r>
          </a:p>
        </p:txBody>
      </p:sp>
      <p:grpSp>
        <p:nvGrpSpPr>
          <p:cNvPr id="10" name="Group 10"/>
          <p:cNvGrpSpPr/>
          <p:nvPr/>
        </p:nvGrpSpPr>
        <p:grpSpPr>
          <a:xfrm>
            <a:off x="10920071" y="0"/>
            <a:ext cx="6059255" cy="5596281"/>
            <a:chOff x="0" y="0"/>
            <a:chExt cx="566623" cy="523329"/>
          </a:xfrm>
        </p:grpSpPr>
        <p:sp>
          <p:nvSpPr>
            <p:cNvPr id="11" name="Freeform 11"/>
            <p:cNvSpPr/>
            <p:nvPr/>
          </p:nvSpPr>
          <p:spPr>
            <a:xfrm>
              <a:off x="0" y="0"/>
              <a:ext cx="566623" cy="523329"/>
            </a:xfrm>
            <a:custGeom>
              <a:avLst/>
              <a:gdLst/>
              <a:ahLst/>
              <a:cxnLst/>
              <a:rect l="l" t="t" r="r" b="b"/>
              <a:pathLst>
                <a:path w="566623" h="523329">
                  <a:moveTo>
                    <a:pt x="203200" y="0"/>
                  </a:moveTo>
                  <a:lnTo>
                    <a:pt x="566623" y="0"/>
                  </a:lnTo>
                  <a:lnTo>
                    <a:pt x="363423" y="523329"/>
                  </a:lnTo>
                  <a:lnTo>
                    <a:pt x="0" y="523329"/>
                  </a:lnTo>
                  <a:lnTo>
                    <a:pt x="20320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AU"/>
            </a:p>
          </p:txBody>
        </p:sp>
      </p:grpSp>
      <p:grpSp>
        <p:nvGrpSpPr>
          <p:cNvPr id="12" name="Group 12"/>
          <p:cNvGrpSpPr/>
          <p:nvPr/>
        </p:nvGrpSpPr>
        <p:grpSpPr>
          <a:xfrm>
            <a:off x="13021056" y="6592267"/>
            <a:ext cx="5266944" cy="4392648"/>
            <a:chOff x="0" y="0"/>
            <a:chExt cx="646487" cy="501982"/>
          </a:xfrm>
        </p:grpSpPr>
        <p:sp>
          <p:nvSpPr>
            <p:cNvPr id="13" name="Freeform 13"/>
            <p:cNvSpPr/>
            <p:nvPr/>
          </p:nvSpPr>
          <p:spPr>
            <a:xfrm>
              <a:off x="0" y="0"/>
              <a:ext cx="646487" cy="501982"/>
            </a:xfrm>
            <a:custGeom>
              <a:avLst/>
              <a:gdLst/>
              <a:ahLst/>
              <a:cxnLst/>
              <a:rect l="l" t="t" r="r" b="b"/>
              <a:pathLst>
                <a:path w="646487" h="501982">
                  <a:moveTo>
                    <a:pt x="203200" y="0"/>
                  </a:moveTo>
                  <a:lnTo>
                    <a:pt x="646487" y="0"/>
                  </a:lnTo>
                  <a:lnTo>
                    <a:pt x="443287" y="501982"/>
                  </a:lnTo>
                  <a:lnTo>
                    <a:pt x="0" y="501982"/>
                  </a:lnTo>
                  <a:lnTo>
                    <a:pt x="20320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AU"/>
            </a:p>
          </p:txBody>
        </p:sp>
      </p:grpSp>
      <p:grpSp>
        <p:nvGrpSpPr>
          <p:cNvPr id="14" name="Group 14"/>
          <p:cNvGrpSpPr/>
          <p:nvPr/>
        </p:nvGrpSpPr>
        <p:grpSpPr>
          <a:xfrm>
            <a:off x="14716710" y="-58478"/>
            <a:ext cx="6937122" cy="6477908"/>
            <a:chOff x="0" y="0"/>
            <a:chExt cx="566623" cy="529115"/>
          </a:xfrm>
        </p:grpSpPr>
        <p:sp>
          <p:nvSpPr>
            <p:cNvPr id="15" name="Freeform 15"/>
            <p:cNvSpPr/>
            <p:nvPr/>
          </p:nvSpPr>
          <p:spPr>
            <a:xfrm>
              <a:off x="0" y="0"/>
              <a:ext cx="566623" cy="529115"/>
            </a:xfrm>
            <a:custGeom>
              <a:avLst/>
              <a:gdLst/>
              <a:ahLst/>
              <a:cxnLst/>
              <a:rect l="l" t="t" r="r" b="b"/>
              <a:pathLst>
                <a:path w="566623" h="529115">
                  <a:moveTo>
                    <a:pt x="203200" y="0"/>
                  </a:moveTo>
                  <a:lnTo>
                    <a:pt x="566623" y="0"/>
                  </a:lnTo>
                  <a:lnTo>
                    <a:pt x="363423" y="529115"/>
                  </a:lnTo>
                  <a:lnTo>
                    <a:pt x="0" y="529115"/>
                  </a:lnTo>
                  <a:lnTo>
                    <a:pt x="20320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AU"/>
            </a:p>
          </p:txBody>
        </p:sp>
      </p:grpSp>
      <p:sp>
        <p:nvSpPr>
          <p:cNvPr id="17" name="Freeform 17"/>
          <p:cNvSpPr/>
          <p:nvPr/>
        </p:nvSpPr>
        <p:spPr>
          <a:xfrm rot="21062102">
            <a:off x="16880403" y="7320736"/>
            <a:ext cx="3345472" cy="2927288"/>
          </a:xfrm>
          <a:custGeom>
            <a:avLst/>
            <a:gdLst/>
            <a:ahLst/>
            <a:cxnLst/>
            <a:rect l="l" t="t" r="r" b="b"/>
            <a:pathLst>
              <a:path w="812800" h="711200">
                <a:moveTo>
                  <a:pt x="406400" y="0"/>
                </a:moveTo>
                <a:lnTo>
                  <a:pt x="812800" y="711200"/>
                </a:lnTo>
                <a:lnTo>
                  <a:pt x="0" y="711200"/>
                </a:lnTo>
                <a:lnTo>
                  <a:pt x="406400" y="0"/>
                </a:lnTo>
                <a:close/>
              </a:path>
            </a:pathLst>
          </a:custGeom>
          <a:solidFill>
            <a:srgbClr val="C00000"/>
          </a:solidFill>
        </p:spPr>
        <p:txBody>
          <a:bodyPr/>
          <a:lstStyle/>
          <a:p>
            <a:endParaRPr lang="en-AU"/>
          </a:p>
        </p:txBody>
      </p:sp>
      <p:grpSp>
        <p:nvGrpSpPr>
          <p:cNvPr id="19" name="Group 19"/>
          <p:cNvGrpSpPr/>
          <p:nvPr/>
        </p:nvGrpSpPr>
        <p:grpSpPr>
          <a:xfrm>
            <a:off x="13949699" y="432215"/>
            <a:ext cx="4767313" cy="894693"/>
            <a:chOff x="0" y="0"/>
            <a:chExt cx="1255589" cy="235639"/>
          </a:xfrm>
        </p:grpSpPr>
        <p:sp>
          <p:nvSpPr>
            <p:cNvPr id="20" name="Freeform 20"/>
            <p:cNvSpPr/>
            <p:nvPr/>
          </p:nvSpPr>
          <p:spPr>
            <a:xfrm>
              <a:off x="0" y="0"/>
              <a:ext cx="1255589" cy="235639"/>
            </a:xfrm>
            <a:custGeom>
              <a:avLst/>
              <a:gdLst/>
              <a:ahLst/>
              <a:cxnLst/>
              <a:rect l="l" t="t" r="r" b="b"/>
              <a:pathLst>
                <a:path w="1255589" h="235639">
                  <a:moveTo>
                    <a:pt x="82822" y="0"/>
                  </a:moveTo>
                  <a:lnTo>
                    <a:pt x="1172767" y="0"/>
                  </a:lnTo>
                  <a:cubicBezTo>
                    <a:pt x="1194732" y="0"/>
                    <a:pt x="1215798" y="8726"/>
                    <a:pt x="1231331" y="24258"/>
                  </a:cubicBezTo>
                  <a:cubicBezTo>
                    <a:pt x="1246863" y="39790"/>
                    <a:pt x="1255589" y="60856"/>
                    <a:pt x="1255589" y="82822"/>
                  </a:cubicBezTo>
                  <a:lnTo>
                    <a:pt x="1255589" y="152817"/>
                  </a:lnTo>
                  <a:cubicBezTo>
                    <a:pt x="1255589" y="174783"/>
                    <a:pt x="1246863" y="195849"/>
                    <a:pt x="1231331" y="211381"/>
                  </a:cubicBezTo>
                  <a:cubicBezTo>
                    <a:pt x="1215798" y="226913"/>
                    <a:pt x="1194732" y="235639"/>
                    <a:pt x="1172767" y="235639"/>
                  </a:cubicBezTo>
                  <a:lnTo>
                    <a:pt x="82822" y="235639"/>
                  </a:lnTo>
                  <a:cubicBezTo>
                    <a:pt x="60856" y="235639"/>
                    <a:pt x="39790" y="226913"/>
                    <a:pt x="24258" y="211381"/>
                  </a:cubicBezTo>
                  <a:cubicBezTo>
                    <a:pt x="8726" y="195849"/>
                    <a:pt x="0" y="174783"/>
                    <a:pt x="0" y="152817"/>
                  </a:cubicBezTo>
                  <a:lnTo>
                    <a:pt x="0" y="82822"/>
                  </a:lnTo>
                  <a:cubicBezTo>
                    <a:pt x="0" y="60856"/>
                    <a:pt x="8726" y="39790"/>
                    <a:pt x="24258" y="24258"/>
                  </a:cubicBezTo>
                  <a:cubicBezTo>
                    <a:pt x="39790" y="8726"/>
                    <a:pt x="60856" y="0"/>
                    <a:pt x="82822" y="0"/>
                  </a:cubicBezTo>
                  <a:close/>
                </a:path>
              </a:pathLst>
            </a:custGeom>
            <a:solidFill>
              <a:srgbClr val="C00000"/>
            </a:solidFill>
          </p:spPr>
          <p:txBody>
            <a:bodyPr/>
            <a:lstStyle/>
            <a:p>
              <a:endParaRPr lang="en-AU"/>
            </a:p>
          </p:txBody>
        </p:sp>
        <p:sp>
          <p:nvSpPr>
            <p:cNvPr id="21" name="TextBox 21"/>
            <p:cNvSpPr txBox="1"/>
            <p:nvPr/>
          </p:nvSpPr>
          <p:spPr>
            <a:xfrm>
              <a:off x="0" y="-76200"/>
              <a:ext cx="1255589" cy="311839"/>
            </a:xfrm>
            <a:prstGeom prst="rect">
              <a:avLst/>
            </a:prstGeom>
          </p:spPr>
          <p:txBody>
            <a:bodyPr lIns="50800" tIns="50800" rIns="50800" bIns="50800" rtlCol="0" anchor="ctr"/>
            <a:lstStyle/>
            <a:p>
              <a:pPr algn="ctr">
                <a:lnSpc>
                  <a:spcPts val="2239"/>
                </a:lnSpc>
              </a:pPr>
              <a:endParaRPr/>
            </a:p>
          </p:txBody>
        </p:sp>
      </p:grpSp>
      <p:sp>
        <p:nvSpPr>
          <p:cNvPr id="30" name="TextBox 30"/>
          <p:cNvSpPr txBox="1"/>
          <p:nvPr/>
        </p:nvSpPr>
        <p:spPr>
          <a:xfrm rot="5400000">
            <a:off x="-3333343" y="3192383"/>
            <a:ext cx="7384923" cy="718236"/>
          </a:xfrm>
          <a:prstGeom prst="rect">
            <a:avLst/>
          </a:prstGeom>
        </p:spPr>
        <p:txBody>
          <a:bodyPr lIns="29736" tIns="29736" rIns="29736" bIns="29736" rtlCol="0" anchor="ctr"/>
          <a:lstStyle/>
          <a:p>
            <a:pPr algn="ctr">
              <a:lnSpc>
                <a:spcPts val="1100"/>
              </a:lnSpc>
            </a:pPr>
            <a:endParaRPr/>
          </a:p>
        </p:txBody>
      </p:sp>
      <p:sp>
        <p:nvSpPr>
          <p:cNvPr id="31" name="AutoShape 31"/>
          <p:cNvSpPr/>
          <p:nvPr/>
        </p:nvSpPr>
        <p:spPr>
          <a:xfrm flipV="1">
            <a:off x="1028944" y="5720125"/>
            <a:ext cx="3711450" cy="19050"/>
          </a:xfrm>
          <a:prstGeom prst="line">
            <a:avLst/>
          </a:prstGeom>
          <a:ln w="28575" cap="flat">
            <a:solidFill>
              <a:srgbClr val="004379"/>
            </a:solidFill>
            <a:prstDash val="solid"/>
            <a:headEnd type="none" w="sm" len="sm"/>
            <a:tailEnd type="none" w="sm" len="sm"/>
          </a:ln>
        </p:spPr>
        <p:txBody>
          <a:bodyPr/>
          <a:lstStyle/>
          <a:p>
            <a:endParaRPr lang="en-AU"/>
          </a:p>
        </p:txBody>
      </p:sp>
      <p:sp>
        <p:nvSpPr>
          <p:cNvPr id="32" name="TextBox 32"/>
          <p:cNvSpPr txBox="1"/>
          <p:nvPr/>
        </p:nvSpPr>
        <p:spPr>
          <a:xfrm>
            <a:off x="14308375" y="582316"/>
            <a:ext cx="4130858" cy="532518"/>
          </a:xfrm>
          <a:prstGeom prst="rect">
            <a:avLst/>
          </a:prstGeom>
        </p:spPr>
        <p:txBody>
          <a:bodyPr lIns="0" tIns="0" rIns="0" bIns="0" rtlCol="0" anchor="t">
            <a:spAutoFit/>
          </a:bodyPr>
          <a:lstStyle/>
          <a:p>
            <a:pPr algn="l">
              <a:lnSpc>
                <a:spcPts val="4535"/>
              </a:lnSpc>
              <a:spcBef>
                <a:spcPct val="0"/>
              </a:spcBef>
            </a:pPr>
            <a:r>
              <a:rPr lang="en-US" sz="3239" b="1">
                <a:solidFill>
                  <a:srgbClr val="FFFFFF"/>
                </a:solidFill>
                <a:latin typeface="Scout Bold" panose="02000506000000020004" pitchFamily="50" charset="0"/>
                <a:ea typeface="Scout Heavy"/>
                <a:cs typeface="Scout Heavy"/>
                <a:sym typeface="Scout Heavy"/>
              </a:rPr>
              <a:t>OCTOBER 6-10, 2025</a:t>
            </a:r>
          </a:p>
        </p:txBody>
      </p:sp>
      <p:sp>
        <p:nvSpPr>
          <p:cNvPr id="33" name="TextBox 33"/>
          <p:cNvSpPr txBox="1"/>
          <p:nvPr/>
        </p:nvSpPr>
        <p:spPr>
          <a:xfrm>
            <a:off x="935408" y="6592267"/>
            <a:ext cx="7187028" cy="1911195"/>
          </a:xfrm>
          <a:prstGeom prst="rect">
            <a:avLst/>
          </a:prstGeom>
        </p:spPr>
        <p:txBody>
          <a:bodyPr lIns="0" tIns="0" rIns="0" bIns="0" rtlCol="0" anchor="t">
            <a:spAutoFit/>
          </a:bodyPr>
          <a:lstStyle/>
          <a:p>
            <a:pPr algn="l">
              <a:lnSpc>
                <a:spcPts val="4908"/>
              </a:lnSpc>
              <a:spcBef>
                <a:spcPct val="0"/>
              </a:spcBef>
            </a:pPr>
            <a:r>
              <a:rPr lang="en-US" sz="3506">
                <a:solidFill>
                  <a:srgbClr val="004379"/>
                </a:solidFill>
                <a:latin typeface="Calibri" panose="020F0502020204030204" pitchFamily="34" charset="0"/>
                <a:ea typeface="Calibri (MS) Bold"/>
                <a:cs typeface="Calibri" panose="020F0502020204030204" pitchFamily="34" charset="0"/>
                <a:sym typeface="Calibri (MS) Bold"/>
              </a:rPr>
              <a:t>Connecting Australian businesses with France’s leading energy transition and innovation ecosystem</a:t>
            </a:r>
          </a:p>
        </p:txBody>
      </p:sp>
      <p:pic>
        <p:nvPicPr>
          <p:cNvPr id="39" name="Picture 38" descr="A logo with a blue and red design&#10;&#10;AI-generated content may be incorrect.">
            <a:extLst>
              <a:ext uri="{FF2B5EF4-FFF2-40B4-BE49-F238E27FC236}">
                <a16:creationId xmlns:a16="http://schemas.microsoft.com/office/drawing/2014/main" id="{DD92ACFD-3C0F-DA58-13F6-C85661942BF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60502" y="338223"/>
            <a:ext cx="968465" cy="1185875"/>
          </a:xfrm>
          <a:prstGeom prst="rect">
            <a:avLst/>
          </a:prstGeom>
        </p:spPr>
      </p:pic>
      <p:grpSp>
        <p:nvGrpSpPr>
          <p:cNvPr id="4" name="Group 3">
            <a:extLst>
              <a:ext uri="{FF2B5EF4-FFF2-40B4-BE49-F238E27FC236}">
                <a16:creationId xmlns:a16="http://schemas.microsoft.com/office/drawing/2014/main" id="{7F82D212-3440-7EE7-ED17-8E207A39D819}"/>
              </a:ext>
            </a:extLst>
          </p:cNvPr>
          <p:cNvGrpSpPr/>
          <p:nvPr/>
        </p:nvGrpSpPr>
        <p:grpSpPr>
          <a:xfrm>
            <a:off x="-22554" y="-431111"/>
            <a:ext cx="752388" cy="11214635"/>
            <a:chOff x="-22554" y="-431111"/>
            <a:chExt cx="752388" cy="11214635"/>
          </a:xfrm>
        </p:grpSpPr>
        <p:grpSp>
          <p:nvGrpSpPr>
            <p:cNvPr id="16" name="Group 15">
              <a:extLst>
                <a:ext uri="{FF2B5EF4-FFF2-40B4-BE49-F238E27FC236}">
                  <a16:creationId xmlns:a16="http://schemas.microsoft.com/office/drawing/2014/main" id="{C39436A9-5847-CB09-62DB-B7F8660E39B3}"/>
                </a:ext>
              </a:extLst>
            </p:cNvPr>
            <p:cNvGrpSpPr/>
            <p:nvPr/>
          </p:nvGrpSpPr>
          <p:grpSpPr>
            <a:xfrm>
              <a:off x="-22554" y="1419814"/>
              <a:ext cx="718236" cy="9363710"/>
              <a:chOff x="-269234" y="1383231"/>
              <a:chExt cx="718236" cy="9363710"/>
            </a:xfrm>
          </p:grpSpPr>
          <p:grpSp>
            <p:nvGrpSpPr>
              <p:cNvPr id="36" name="Group 22">
                <a:extLst>
                  <a:ext uri="{FF2B5EF4-FFF2-40B4-BE49-F238E27FC236}">
                    <a16:creationId xmlns:a16="http://schemas.microsoft.com/office/drawing/2014/main" id="{754710EC-68B1-18AB-E060-8603BCA35B63}"/>
                  </a:ext>
                </a:extLst>
              </p:cNvPr>
              <p:cNvGrpSpPr/>
              <p:nvPr/>
            </p:nvGrpSpPr>
            <p:grpSpPr>
              <a:xfrm rot="5400000">
                <a:off x="-3830279" y="6467660"/>
                <a:ext cx="7840326" cy="718236"/>
                <a:chOff x="-23759" y="-38100"/>
                <a:chExt cx="4372924" cy="400595"/>
              </a:xfrm>
            </p:grpSpPr>
            <p:sp>
              <p:nvSpPr>
                <p:cNvPr id="42" name="Freeform 23">
                  <a:extLst>
                    <a:ext uri="{FF2B5EF4-FFF2-40B4-BE49-F238E27FC236}">
                      <a16:creationId xmlns:a16="http://schemas.microsoft.com/office/drawing/2014/main" id="{3F80AF5A-2BAB-C7BC-A603-D6BFF7066E63}"/>
                    </a:ext>
                  </a:extLst>
                </p:cNvPr>
                <p:cNvSpPr/>
                <p:nvPr/>
              </p:nvSpPr>
              <p:spPr>
                <a:xfrm>
                  <a:off x="-23759" y="212330"/>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C00000"/>
                </a:solidFill>
              </p:spPr>
              <p:txBody>
                <a:bodyPr/>
                <a:lstStyle/>
                <a:p>
                  <a:endParaRPr lang="en-AU"/>
                </a:p>
              </p:txBody>
            </p:sp>
            <p:sp>
              <p:nvSpPr>
                <p:cNvPr id="43" name="TextBox 24">
                  <a:extLst>
                    <a:ext uri="{FF2B5EF4-FFF2-40B4-BE49-F238E27FC236}">
                      <a16:creationId xmlns:a16="http://schemas.microsoft.com/office/drawing/2014/main" id="{B224ECCE-9D48-8F43-4955-9DC46FCCE6B0}"/>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nvGrpSpPr>
              <p:cNvPr id="37" name="Group 25">
                <a:extLst>
                  <a:ext uri="{FF2B5EF4-FFF2-40B4-BE49-F238E27FC236}">
                    <a16:creationId xmlns:a16="http://schemas.microsoft.com/office/drawing/2014/main" id="{451A026B-DC00-5AA2-A01B-1AFC75FD28FF}"/>
                  </a:ext>
                </a:extLst>
              </p:cNvPr>
              <p:cNvGrpSpPr/>
              <p:nvPr/>
            </p:nvGrpSpPr>
            <p:grpSpPr>
              <a:xfrm rot="5400000">
                <a:off x="-3845384" y="4978431"/>
                <a:ext cx="7840326" cy="649926"/>
                <a:chOff x="0" y="0"/>
                <a:chExt cx="4372924" cy="362495"/>
              </a:xfrm>
            </p:grpSpPr>
            <p:sp>
              <p:nvSpPr>
                <p:cNvPr id="38" name="Freeform 26">
                  <a:extLst>
                    <a:ext uri="{FF2B5EF4-FFF2-40B4-BE49-F238E27FC236}">
                      <a16:creationId xmlns:a16="http://schemas.microsoft.com/office/drawing/2014/main" id="{BBAFB180-C861-CF61-2588-1201A1890AF2}"/>
                    </a:ext>
                  </a:extLst>
                </p:cNvPr>
                <p:cNvSpPr/>
                <p:nvPr/>
              </p:nvSpPr>
              <p:spPr>
                <a:xfrm>
                  <a:off x="0" y="0"/>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41" name="TextBox 27">
                  <a:extLst>
                    <a:ext uri="{FF2B5EF4-FFF2-40B4-BE49-F238E27FC236}">
                      <a16:creationId xmlns:a16="http://schemas.microsoft.com/office/drawing/2014/main" id="{C7A03EDB-09E4-637A-AD66-C26F10D5ECA6}"/>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18" name="Group 28">
              <a:extLst>
                <a:ext uri="{FF2B5EF4-FFF2-40B4-BE49-F238E27FC236}">
                  <a16:creationId xmlns:a16="http://schemas.microsoft.com/office/drawing/2014/main" id="{6B22BDCE-916B-BAF8-B3CF-130168B698FC}"/>
                </a:ext>
              </a:extLst>
            </p:cNvPr>
            <p:cNvGrpSpPr/>
            <p:nvPr/>
          </p:nvGrpSpPr>
          <p:grpSpPr>
            <a:xfrm rot="5400000">
              <a:off x="-3549447" y="3129934"/>
              <a:ext cx="7840326" cy="718236"/>
              <a:chOff x="0" y="-38100"/>
              <a:chExt cx="4372924" cy="400595"/>
            </a:xfrm>
          </p:grpSpPr>
          <p:sp>
            <p:nvSpPr>
              <p:cNvPr id="34" name="Freeform 29">
                <a:extLst>
                  <a:ext uri="{FF2B5EF4-FFF2-40B4-BE49-F238E27FC236}">
                    <a16:creationId xmlns:a16="http://schemas.microsoft.com/office/drawing/2014/main" id="{1CC06FCC-6FA8-9F47-DAA7-3D36538BEDEA}"/>
                  </a:ext>
                </a:extLst>
              </p:cNvPr>
              <p:cNvSpPr/>
              <p:nvPr/>
            </p:nvSpPr>
            <p:spPr>
              <a:xfrm>
                <a:off x="0" y="212330"/>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35" name="TextBox 30">
                <a:extLst>
                  <a:ext uri="{FF2B5EF4-FFF2-40B4-BE49-F238E27FC236}">
                    <a16:creationId xmlns:a16="http://schemas.microsoft.com/office/drawing/2014/main" id="{282474D3-D0CE-6321-ADF9-A547E825B405}"/>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rallelogram 30">
            <a:extLst>
              <a:ext uri="{FF2B5EF4-FFF2-40B4-BE49-F238E27FC236}">
                <a16:creationId xmlns:a16="http://schemas.microsoft.com/office/drawing/2014/main" id="{E19A0778-FCF4-D16A-BCA6-EA6FF0A8DAA0}"/>
              </a:ext>
            </a:extLst>
          </p:cNvPr>
          <p:cNvSpPr/>
          <p:nvPr/>
        </p:nvSpPr>
        <p:spPr>
          <a:xfrm>
            <a:off x="9715792" y="8751487"/>
            <a:ext cx="7261860" cy="1137322"/>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8F496446-7FE8-5D0C-916C-236288AAFF83}"/>
              </a:ext>
            </a:extLst>
          </p:cNvPr>
          <p:cNvSpPr txBox="1"/>
          <p:nvPr/>
        </p:nvSpPr>
        <p:spPr>
          <a:xfrm>
            <a:off x="1295267" y="1091402"/>
            <a:ext cx="12979140" cy="2496133"/>
          </a:xfrm>
          <a:prstGeom prst="rect">
            <a:avLst/>
          </a:prstGeom>
          <a:noFill/>
        </p:spPr>
        <p:txBody>
          <a:bodyPr wrap="square" rtlCol="0">
            <a:spAutoFit/>
          </a:bodyPr>
          <a:lstStyle/>
          <a:p>
            <a:pPr>
              <a:lnSpc>
                <a:spcPct val="107000"/>
              </a:lnSpc>
              <a:spcAft>
                <a:spcPts val="1200"/>
              </a:spcAft>
            </a:pPr>
            <a:r>
              <a:rPr lang="en-AU" sz="1600" kern="100">
                <a:ea typeface="Aptos" panose="020B0004020202020204" pitchFamily="34" charset="0"/>
                <a:cs typeface="Times New Roman" panose="02020603050405020304" pitchFamily="18" charset="0"/>
              </a:rPr>
              <a:t>The French-Australian Chamber of Commerce &amp; Industry (FACCI), the </a:t>
            </a:r>
            <a:r>
              <a:rPr lang="en-AU" sz="1600" kern="100">
                <a:cs typeface="Times New Roman" panose="02020603050405020304" pitchFamily="18" charset="0"/>
              </a:rPr>
              <a:t>Franco-Australian Indo-Pacific Centre for Energy Transition (FACET), </a:t>
            </a:r>
            <a:r>
              <a:rPr lang="en-AU" sz="1600" kern="100">
                <a:ea typeface="Aptos" panose="020B0004020202020204" pitchFamily="34" charset="0"/>
                <a:cs typeface="Times New Roman" panose="02020603050405020304" pitchFamily="18" charset="0"/>
              </a:rPr>
              <a:t>the Embassy of France to Australia, Business France, and La French Tech Australia invite you to join the </a:t>
            </a:r>
            <a:r>
              <a:rPr lang="en-AU" sz="1600" b="1" kern="100">
                <a:solidFill>
                  <a:srgbClr val="004379"/>
                </a:solidFill>
                <a:ea typeface="Aptos" panose="020B0004020202020204" pitchFamily="34" charset="0"/>
                <a:cs typeface="Times New Roman" panose="02020603050405020304" pitchFamily="18" charset="0"/>
              </a:rPr>
              <a:t>France Energy Transition &amp; Innovation Tour 2025</a:t>
            </a:r>
            <a:r>
              <a:rPr lang="en-AU" sz="1600" kern="100">
                <a:ea typeface="Aptos" panose="020B0004020202020204" pitchFamily="34" charset="0"/>
                <a:cs typeface="Times New Roman" panose="02020603050405020304" pitchFamily="18" charset="0"/>
              </a:rPr>
              <a:t>, a unique opportunity to explore France’s leadership in clean energy and innovation.</a:t>
            </a:r>
          </a:p>
          <a:p>
            <a:pPr>
              <a:lnSpc>
                <a:spcPct val="107000"/>
              </a:lnSpc>
              <a:spcAft>
                <a:spcPts val="1200"/>
              </a:spcAft>
            </a:pPr>
            <a:r>
              <a:rPr lang="en-AU" sz="1600" kern="100">
                <a:ea typeface="Aptos" panose="020B0004020202020204" pitchFamily="34" charset="0"/>
                <a:cs typeface="Times New Roman" panose="02020603050405020304" pitchFamily="18" charset="0"/>
              </a:rPr>
              <a:t>The France Energy Transition &amp; Innovation Tour 2025, supported by both governments, will explore the vital connection between the French and Australian energy industries, offering participants first-hand exposure to France’s world-leading expertise in renewable energy, hydrogen, energy storage, and electrification.</a:t>
            </a:r>
          </a:p>
          <a:p>
            <a:pPr>
              <a:lnSpc>
                <a:spcPct val="107000"/>
              </a:lnSpc>
              <a:spcAft>
                <a:spcPts val="1200"/>
              </a:spcAft>
            </a:pPr>
            <a:r>
              <a:rPr lang="en-AU" sz="1600" kern="100">
                <a:ea typeface="Aptos" panose="020B0004020202020204" pitchFamily="34" charset="0"/>
                <a:cs typeface="Times New Roman" panose="02020603050405020304" pitchFamily="18" charset="0"/>
              </a:rPr>
              <a:t>Our objective is to create business-to-business opportunities for Australian companies, particularly those in the clean energy sector, by facilitating high-level networking, site visits, and strategic discussions with France’s top industry players, research institutions, and policymakers.</a:t>
            </a:r>
          </a:p>
        </p:txBody>
      </p:sp>
      <p:sp>
        <p:nvSpPr>
          <p:cNvPr id="2" name="TextBox 1">
            <a:extLst>
              <a:ext uri="{FF2B5EF4-FFF2-40B4-BE49-F238E27FC236}">
                <a16:creationId xmlns:a16="http://schemas.microsoft.com/office/drawing/2014/main" id="{C52F923B-3189-5BB0-C392-8650E99FFA2F}"/>
              </a:ext>
            </a:extLst>
          </p:cNvPr>
          <p:cNvSpPr txBox="1"/>
          <p:nvPr/>
        </p:nvSpPr>
        <p:spPr>
          <a:xfrm>
            <a:off x="787651" y="448182"/>
            <a:ext cx="6260472" cy="602024"/>
          </a:xfrm>
          <a:prstGeom prst="rect">
            <a:avLst/>
          </a:prstGeom>
          <a:noFill/>
        </p:spPr>
        <p:txBody>
          <a:bodyPr wrap="square" rtlCol="0">
            <a:spAutoFit/>
          </a:bodyPr>
          <a:lstStyle/>
          <a:p>
            <a:r>
              <a:rPr lang="en-AU" sz="3312" b="1">
                <a:solidFill>
                  <a:srgbClr val="004379"/>
                </a:solidFill>
                <a:latin typeface="Scout Bold" panose="02000506000000020004" pitchFamily="50" charset="0"/>
              </a:rPr>
              <a:t>BACKGROUND</a:t>
            </a:r>
          </a:p>
        </p:txBody>
      </p:sp>
      <p:sp>
        <p:nvSpPr>
          <p:cNvPr id="15" name="TextBox 14">
            <a:extLst>
              <a:ext uri="{FF2B5EF4-FFF2-40B4-BE49-F238E27FC236}">
                <a16:creationId xmlns:a16="http://schemas.microsoft.com/office/drawing/2014/main" id="{2B18A1E5-8FFC-6A55-E5D7-F0419826CA00}"/>
              </a:ext>
            </a:extLst>
          </p:cNvPr>
          <p:cNvSpPr txBox="1"/>
          <p:nvPr/>
        </p:nvSpPr>
        <p:spPr>
          <a:xfrm>
            <a:off x="787651" y="4396120"/>
            <a:ext cx="6260472" cy="602024"/>
          </a:xfrm>
          <a:prstGeom prst="rect">
            <a:avLst/>
          </a:prstGeom>
          <a:noFill/>
        </p:spPr>
        <p:txBody>
          <a:bodyPr wrap="square" rtlCol="0">
            <a:spAutoFit/>
          </a:bodyPr>
          <a:lstStyle/>
          <a:p>
            <a:r>
              <a:rPr lang="en-AU" sz="3312" b="1">
                <a:solidFill>
                  <a:srgbClr val="004379"/>
                </a:solidFill>
                <a:latin typeface="Scout Bold" panose="02000506000000020004" pitchFamily="50" charset="0"/>
              </a:rPr>
              <a:t>WHY FRANCE? </a:t>
            </a:r>
          </a:p>
        </p:txBody>
      </p:sp>
      <p:sp>
        <p:nvSpPr>
          <p:cNvPr id="16" name="TextBox 15">
            <a:extLst>
              <a:ext uri="{FF2B5EF4-FFF2-40B4-BE49-F238E27FC236}">
                <a16:creationId xmlns:a16="http://schemas.microsoft.com/office/drawing/2014/main" id="{D9C0BF16-6F33-1D55-E33E-85D73C41E2FC}"/>
              </a:ext>
            </a:extLst>
          </p:cNvPr>
          <p:cNvSpPr txBox="1"/>
          <p:nvPr/>
        </p:nvSpPr>
        <p:spPr>
          <a:xfrm>
            <a:off x="7799737" y="4721744"/>
            <a:ext cx="4177053" cy="461665"/>
          </a:xfrm>
          <a:prstGeom prst="rect">
            <a:avLst/>
          </a:prstGeom>
          <a:noFill/>
        </p:spPr>
        <p:txBody>
          <a:bodyPr wrap="square">
            <a:spAutoFit/>
          </a:bodyPr>
          <a:lstStyle/>
          <a:p>
            <a:r>
              <a:rPr lang="en-AU" sz="2400" b="1">
                <a:solidFill>
                  <a:srgbClr val="004379"/>
                </a:solidFill>
              </a:rPr>
              <a:t>A Leader in Energy Transition</a:t>
            </a:r>
          </a:p>
        </p:txBody>
      </p:sp>
      <p:sp>
        <p:nvSpPr>
          <p:cNvPr id="4" name="Parallelogram 3">
            <a:extLst>
              <a:ext uri="{FF2B5EF4-FFF2-40B4-BE49-F238E27FC236}">
                <a16:creationId xmlns:a16="http://schemas.microsoft.com/office/drawing/2014/main" id="{9D529A03-950D-6F8D-9A5E-E70FCC776059}"/>
              </a:ext>
            </a:extLst>
          </p:cNvPr>
          <p:cNvSpPr/>
          <p:nvPr/>
        </p:nvSpPr>
        <p:spPr>
          <a:xfrm>
            <a:off x="1882140" y="6070826"/>
            <a:ext cx="7450748" cy="1765910"/>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9F95117B-E4B4-46C6-09DF-E0E5AECF581F}"/>
              </a:ext>
            </a:extLst>
          </p:cNvPr>
          <p:cNvSpPr txBox="1"/>
          <p:nvPr/>
        </p:nvSpPr>
        <p:spPr>
          <a:xfrm>
            <a:off x="2373136" y="6252798"/>
            <a:ext cx="6573155" cy="1569660"/>
          </a:xfrm>
          <a:prstGeom prst="rect">
            <a:avLst/>
          </a:prstGeom>
          <a:noFill/>
        </p:spPr>
        <p:txBody>
          <a:bodyPr wrap="square">
            <a:spAutoFit/>
          </a:bodyPr>
          <a:lstStyle/>
          <a:p>
            <a:pPr marL="285750" indent="-285750">
              <a:buFont typeface="Wingdings" panose="05000000000000000000" pitchFamily="2" charset="2"/>
              <a:buChar char="Ø"/>
            </a:pPr>
            <a:r>
              <a:rPr lang="en-AU" sz="1600"/>
              <a:t>Home to global energy giants: </a:t>
            </a:r>
            <a:r>
              <a:rPr lang="en-AU" sz="1600" b="1">
                <a:solidFill>
                  <a:srgbClr val="004379"/>
                </a:solidFill>
              </a:rPr>
              <a:t>EDF, </a:t>
            </a:r>
            <a:r>
              <a:rPr lang="en-AU" sz="1600" b="1" err="1">
                <a:solidFill>
                  <a:srgbClr val="004379"/>
                </a:solidFill>
              </a:rPr>
              <a:t>Engie</a:t>
            </a:r>
            <a:r>
              <a:rPr lang="en-AU" sz="1600" b="1">
                <a:solidFill>
                  <a:srgbClr val="004379"/>
                </a:solidFill>
              </a:rPr>
              <a:t>, </a:t>
            </a:r>
            <a:r>
              <a:rPr lang="en-AU" sz="1600" b="1" err="1">
                <a:solidFill>
                  <a:srgbClr val="004379"/>
                </a:solidFill>
              </a:rPr>
              <a:t>TotalEnergies</a:t>
            </a:r>
            <a:r>
              <a:rPr lang="en-AU" sz="1600" b="1">
                <a:solidFill>
                  <a:srgbClr val="004379"/>
                </a:solidFill>
              </a:rPr>
              <a:t>, VINCI Energies…</a:t>
            </a:r>
          </a:p>
          <a:p>
            <a:pPr marL="285750" indent="-285750">
              <a:buFont typeface="Wingdings" panose="05000000000000000000" pitchFamily="2" charset="2"/>
              <a:buChar char="Ø"/>
            </a:pPr>
            <a:r>
              <a:rPr lang="en-AU" sz="1600"/>
              <a:t>Leading in renewable energy </a:t>
            </a:r>
            <a:r>
              <a:rPr lang="en-AU" sz="1600" b="1">
                <a:solidFill>
                  <a:srgbClr val="004379"/>
                </a:solidFill>
              </a:rPr>
              <a:t>(hydro, geothermal, offshore wind, floating offshore wind, biomass, waste to energy)</a:t>
            </a:r>
            <a:r>
              <a:rPr lang="en-AU" sz="1600"/>
              <a:t> industry decarbonisation and hydrogen in Europe</a:t>
            </a:r>
          </a:p>
          <a:p>
            <a:pPr marL="285750" indent="-285750">
              <a:buFont typeface="Wingdings" panose="05000000000000000000" pitchFamily="2" charset="2"/>
              <a:buChar char="Ø"/>
            </a:pPr>
            <a:r>
              <a:rPr lang="en-AU" sz="1600"/>
              <a:t>Top European producer </a:t>
            </a:r>
            <a:r>
              <a:rPr lang="en-AU" sz="1600" b="1">
                <a:solidFill>
                  <a:srgbClr val="004379"/>
                </a:solidFill>
              </a:rPr>
              <a:t>of high-efficiency heating/cooling through heat pumps</a:t>
            </a:r>
            <a:endParaRPr lang="en-AU" sz="1600">
              <a:solidFill>
                <a:srgbClr val="004379"/>
              </a:solidFill>
            </a:endParaRPr>
          </a:p>
        </p:txBody>
      </p:sp>
      <p:sp>
        <p:nvSpPr>
          <p:cNvPr id="18" name="TextBox 17">
            <a:extLst>
              <a:ext uri="{FF2B5EF4-FFF2-40B4-BE49-F238E27FC236}">
                <a16:creationId xmlns:a16="http://schemas.microsoft.com/office/drawing/2014/main" id="{CBAD223B-E6E7-A1A1-1704-9003BE711D9A}"/>
              </a:ext>
            </a:extLst>
          </p:cNvPr>
          <p:cNvSpPr txBox="1"/>
          <p:nvPr/>
        </p:nvSpPr>
        <p:spPr>
          <a:xfrm>
            <a:off x="2742861" y="5621590"/>
            <a:ext cx="3718547" cy="369332"/>
          </a:xfrm>
          <a:prstGeom prst="rect">
            <a:avLst/>
          </a:prstGeom>
          <a:noFill/>
        </p:spPr>
        <p:txBody>
          <a:bodyPr wrap="square">
            <a:spAutoFit/>
          </a:bodyPr>
          <a:lstStyle/>
          <a:p>
            <a:pPr>
              <a:buNone/>
            </a:pPr>
            <a:r>
              <a:rPr lang="en-AU" sz="1800">
                <a:solidFill>
                  <a:srgbClr val="004379"/>
                </a:solidFill>
              </a:rPr>
              <a:t> </a:t>
            </a:r>
            <a:r>
              <a:rPr lang="en-AU" sz="1800" b="1">
                <a:solidFill>
                  <a:srgbClr val="004379"/>
                </a:solidFill>
              </a:rPr>
              <a:t>Innovation &amp; Industrial Strength</a:t>
            </a:r>
            <a:endParaRPr lang="en-AU" sz="1800">
              <a:solidFill>
                <a:srgbClr val="004379"/>
              </a:solidFill>
            </a:endParaRPr>
          </a:p>
        </p:txBody>
      </p:sp>
      <p:sp>
        <p:nvSpPr>
          <p:cNvPr id="22" name="Parallelogram 21">
            <a:extLst>
              <a:ext uri="{FF2B5EF4-FFF2-40B4-BE49-F238E27FC236}">
                <a16:creationId xmlns:a16="http://schemas.microsoft.com/office/drawing/2014/main" id="{5D78011A-3159-4B32-C415-16DD323AB43C}"/>
              </a:ext>
            </a:extLst>
          </p:cNvPr>
          <p:cNvSpPr/>
          <p:nvPr/>
        </p:nvSpPr>
        <p:spPr>
          <a:xfrm>
            <a:off x="1882140" y="8751487"/>
            <a:ext cx="7261860" cy="1137322"/>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ECB0D638-11A5-EC7B-68DB-5DFB671C9D5E}"/>
              </a:ext>
            </a:extLst>
          </p:cNvPr>
          <p:cNvSpPr txBox="1"/>
          <p:nvPr/>
        </p:nvSpPr>
        <p:spPr>
          <a:xfrm>
            <a:off x="2379895" y="9063505"/>
            <a:ext cx="6432282" cy="584775"/>
          </a:xfrm>
          <a:prstGeom prst="rect">
            <a:avLst/>
          </a:prstGeom>
          <a:noFill/>
        </p:spPr>
        <p:txBody>
          <a:bodyPr wrap="square" rtlCol="0">
            <a:spAutoFit/>
          </a:bodyPr>
          <a:lstStyle/>
          <a:p>
            <a:pPr marL="285750" indent="-285750">
              <a:buFont typeface="Wingdings" panose="05000000000000000000" pitchFamily="2" charset="2"/>
              <a:buChar char="Ø"/>
            </a:pPr>
            <a:r>
              <a:rPr lang="en-AU" sz="1600"/>
              <a:t>Access to </a:t>
            </a:r>
            <a:r>
              <a:rPr lang="en-AU" sz="1600" b="1">
                <a:solidFill>
                  <a:srgbClr val="004379"/>
                </a:solidFill>
              </a:rPr>
              <a:t>450 million consumers</a:t>
            </a:r>
            <a:r>
              <a:rPr lang="en-AU" sz="1600">
                <a:solidFill>
                  <a:srgbClr val="004379"/>
                </a:solidFill>
              </a:rPr>
              <a:t> </a:t>
            </a:r>
            <a:r>
              <a:rPr lang="en-AU" sz="1600"/>
              <a:t>across the EU</a:t>
            </a:r>
          </a:p>
          <a:p>
            <a:pPr marL="285750" indent="-285750">
              <a:buFont typeface="Wingdings" panose="05000000000000000000" pitchFamily="2" charset="2"/>
              <a:buChar char="Ø"/>
            </a:pPr>
            <a:r>
              <a:rPr lang="en-AU" sz="1600"/>
              <a:t>Strategic position for scaling energy projects internationally</a:t>
            </a:r>
          </a:p>
        </p:txBody>
      </p:sp>
      <p:sp>
        <p:nvSpPr>
          <p:cNvPr id="29" name="TextBox 28">
            <a:extLst>
              <a:ext uri="{FF2B5EF4-FFF2-40B4-BE49-F238E27FC236}">
                <a16:creationId xmlns:a16="http://schemas.microsoft.com/office/drawing/2014/main" id="{C104D59E-FE97-2402-B636-2573B9A2724D}"/>
              </a:ext>
            </a:extLst>
          </p:cNvPr>
          <p:cNvSpPr txBox="1"/>
          <p:nvPr/>
        </p:nvSpPr>
        <p:spPr>
          <a:xfrm>
            <a:off x="2468141" y="8168491"/>
            <a:ext cx="3993267" cy="369332"/>
          </a:xfrm>
          <a:prstGeom prst="rect">
            <a:avLst/>
          </a:prstGeom>
          <a:noFill/>
        </p:spPr>
        <p:txBody>
          <a:bodyPr wrap="square">
            <a:spAutoFit/>
          </a:bodyPr>
          <a:lstStyle/>
          <a:p>
            <a:pPr>
              <a:buNone/>
            </a:pPr>
            <a:r>
              <a:rPr lang="en-AU" sz="1800" b="1">
                <a:solidFill>
                  <a:srgbClr val="004379"/>
                </a:solidFill>
              </a:rPr>
              <a:t>A Gateway to European Markets</a:t>
            </a:r>
            <a:endParaRPr lang="en-AU" sz="1800">
              <a:solidFill>
                <a:srgbClr val="004379"/>
              </a:solidFill>
            </a:endParaRPr>
          </a:p>
        </p:txBody>
      </p:sp>
      <p:sp>
        <p:nvSpPr>
          <p:cNvPr id="24" name="Parallelogram 23">
            <a:extLst>
              <a:ext uri="{FF2B5EF4-FFF2-40B4-BE49-F238E27FC236}">
                <a16:creationId xmlns:a16="http://schemas.microsoft.com/office/drawing/2014/main" id="{C0BDCC79-E8BF-536B-D318-EC89D45B8D03}"/>
              </a:ext>
            </a:extLst>
          </p:cNvPr>
          <p:cNvSpPr/>
          <p:nvPr/>
        </p:nvSpPr>
        <p:spPr>
          <a:xfrm>
            <a:off x="9715792" y="6101669"/>
            <a:ext cx="7450748" cy="1361504"/>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EC07D183-BC53-D710-8018-933502068DC0}"/>
              </a:ext>
            </a:extLst>
          </p:cNvPr>
          <p:cNvSpPr txBox="1"/>
          <p:nvPr/>
        </p:nvSpPr>
        <p:spPr>
          <a:xfrm>
            <a:off x="10204401" y="5881614"/>
            <a:ext cx="6606603" cy="1569660"/>
          </a:xfrm>
          <a:prstGeom prst="rect">
            <a:avLst/>
          </a:prstGeom>
          <a:noFill/>
        </p:spPr>
        <p:txBody>
          <a:bodyPr wrap="square">
            <a:spAutoFit/>
          </a:bodyPr>
          <a:lstStyle/>
          <a:p>
            <a:pPr marL="285750" indent="-285750">
              <a:buFont typeface="Wingdings" panose="05000000000000000000" pitchFamily="2" charset="2"/>
              <a:buChar char="Ø"/>
            </a:pPr>
            <a:endParaRPr lang="en-AU" sz="1600" b="1">
              <a:solidFill>
                <a:srgbClr val="004379"/>
              </a:solidFill>
            </a:endParaRPr>
          </a:p>
          <a:p>
            <a:pPr marL="285750" indent="-285750">
              <a:buFont typeface="Wingdings" panose="05000000000000000000" pitchFamily="2" charset="2"/>
              <a:buChar char="Ø"/>
            </a:pPr>
            <a:r>
              <a:rPr lang="en-AU" sz="1600" b="1">
                <a:solidFill>
                  <a:srgbClr val="004379"/>
                </a:solidFill>
              </a:rPr>
              <a:t>Carbon neutrality by 2050</a:t>
            </a:r>
          </a:p>
          <a:p>
            <a:pPr marL="285750" indent="-285750">
              <a:buFont typeface="Wingdings" panose="05000000000000000000" pitchFamily="2" charset="2"/>
              <a:buChar char="Ø"/>
            </a:pPr>
            <a:r>
              <a:rPr lang="en-AU" sz="1600" b="1">
                <a:solidFill>
                  <a:srgbClr val="004379"/>
                </a:solidFill>
              </a:rPr>
              <a:t>40% of France's energy mix</a:t>
            </a:r>
            <a:r>
              <a:rPr lang="en-AU" sz="1600">
                <a:solidFill>
                  <a:srgbClr val="004379"/>
                </a:solidFill>
              </a:rPr>
              <a:t> </a:t>
            </a:r>
            <a:r>
              <a:rPr lang="en-AU" sz="1600"/>
              <a:t>from renewables in 2040 (27% achieved in  2023)</a:t>
            </a:r>
          </a:p>
          <a:p>
            <a:pPr marL="285750" indent="-285750">
              <a:buFont typeface="Wingdings" panose="05000000000000000000" pitchFamily="2" charset="2"/>
              <a:buChar char="Ø"/>
            </a:pPr>
            <a:r>
              <a:rPr lang="en-AU" sz="1600" b="1">
                <a:solidFill>
                  <a:srgbClr val="004379"/>
                </a:solidFill>
              </a:rPr>
              <a:t>Doubling photovoltaic energy &amp; biogas by 2030</a:t>
            </a:r>
            <a:endParaRPr lang="en-AU" sz="1600">
              <a:solidFill>
                <a:srgbClr val="004379"/>
              </a:solidFill>
            </a:endParaRPr>
          </a:p>
          <a:p>
            <a:pPr marL="285750" indent="-285750">
              <a:buFont typeface="Wingdings" panose="05000000000000000000" pitchFamily="2" charset="2"/>
              <a:buChar char="Ø"/>
            </a:pPr>
            <a:r>
              <a:rPr lang="en-AU" sz="1600" b="1">
                <a:solidFill>
                  <a:srgbClr val="004379"/>
                </a:solidFill>
              </a:rPr>
              <a:t>Quadrupling geothermal energy</a:t>
            </a:r>
            <a:r>
              <a:rPr lang="en-AU" sz="1600">
                <a:solidFill>
                  <a:srgbClr val="004379"/>
                </a:solidFill>
              </a:rPr>
              <a:t> </a:t>
            </a:r>
            <a:r>
              <a:rPr lang="en-AU" sz="1600"/>
              <a:t>and expanding offshore wind farms</a:t>
            </a:r>
          </a:p>
        </p:txBody>
      </p:sp>
      <p:sp>
        <p:nvSpPr>
          <p:cNvPr id="23" name="TextBox 22">
            <a:extLst>
              <a:ext uri="{FF2B5EF4-FFF2-40B4-BE49-F238E27FC236}">
                <a16:creationId xmlns:a16="http://schemas.microsoft.com/office/drawing/2014/main" id="{AF8C6B9E-03C3-E33C-3DF0-F298A98E146B}"/>
              </a:ext>
            </a:extLst>
          </p:cNvPr>
          <p:cNvSpPr txBox="1"/>
          <p:nvPr/>
        </p:nvSpPr>
        <p:spPr>
          <a:xfrm>
            <a:off x="10514187" y="5677794"/>
            <a:ext cx="3027668" cy="369332"/>
          </a:xfrm>
          <a:prstGeom prst="rect">
            <a:avLst/>
          </a:prstGeom>
          <a:noFill/>
        </p:spPr>
        <p:txBody>
          <a:bodyPr wrap="square">
            <a:spAutoFit/>
          </a:bodyPr>
          <a:lstStyle/>
          <a:p>
            <a:pPr>
              <a:buNone/>
            </a:pPr>
            <a:r>
              <a:rPr lang="en-AU" sz="1800">
                <a:solidFill>
                  <a:srgbClr val="004379"/>
                </a:solidFill>
              </a:rPr>
              <a:t> </a:t>
            </a:r>
            <a:r>
              <a:rPr lang="en-AU" sz="1800" b="1">
                <a:solidFill>
                  <a:srgbClr val="004379"/>
                </a:solidFill>
              </a:rPr>
              <a:t>Ambitious Energy Targets</a:t>
            </a:r>
            <a:endParaRPr lang="en-AU" sz="1800">
              <a:solidFill>
                <a:srgbClr val="004379"/>
              </a:solidFill>
            </a:endParaRPr>
          </a:p>
        </p:txBody>
      </p:sp>
      <p:sp>
        <p:nvSpPr>
          <p:cNvPr id="25" name="TextBox 24">
            <a:extLst>
              <a:ext uri="{FF2B5EF4-FFF2-40B4-BE49-F238E27FC236}">
                <a16:creationId xmlns:a16="http://schemas.microsoft.com/office/drawing/2014/main" id="{995C430A-4A47-B179-83C4-C871D1C49065}"/>
              </a:ext>
            </a:extLst>
          </p:cNvPr>
          <p:cNvSpPr txBox="1"/>
          <p:nvPr/>
        </p:nvSpPr>
        <p:spPr>
          <a:xfrm>
            <a:off x="10106870" y="8938666"/>
            <a:ext cx="6695549" cy="830997"/>
          </a:xfrm>
          <a:prstGeom prst="rect">
            <a:avLst/>
          </a:prstGeom>
          <a:noFill/>
        </p:spPr>
        <p:txBody>
          <a:bodyPr wrap="square">
            <a:spAutoFit/>
          </a:bodyPr>
          <a:lstStyle/>
          <a:p>
            <a:pPr marL="285750" indent="-285750">
              <a:buFont typeface="Wingdings" panose="05000000000000000000" pitchFamily="2" charset="2"/>
              <a:buChar char="Ø"/>
            </a:pPr>
            <a:r>
              <a:rPr lang="en-AU" sz="1600"/>
              <a:t>Strong government incentives &amp; funding for energy transition</a:t>
            </a:r>
          </a:p>
          <a:p>
            <a:pPr marL="285750" indent="-285750">
              <a:buFont typeface="Wingdings" panose="05000000000000000000" pitchFamily="2" charset="2"/>
              <a:buChar char="Ø"/>
            </a:pPr>
            <a:r>
              <a:rPr lang="en-AU" sz="1600"/>
              <a:t>Cutting-edge research in </a:t>
            </a:r>
            <a:r>
              <a:rPr lang="en-AU" sz="1600" b="1">
                <a:solidFill>
                  <a:srgbClr val="004379"/>
                </a:solidFill>
              </a:rPr>
              <a:t>hydrogen, energy storage, </a:t>
            </a:r>
            <a:r>
              <a:rPr lang="en-AU" sz="1600" b="1" err="1">
                <a:solidFill>
                  <a:srgbClr val="004379"/>
                </a:solidFill>
              </a:rPr>
              <a:t>efuel</a:t>
            </a:r>
            <a:r>
              <a:rPr lang="en-AU" sz="1600" b="1">
                <a:solidFill>
                  <a:srgbClr val="004379"/>
                </a:solidFill>
              </a:rPr>
              <a:t> and smart grids</a:t>
            </a:r>
          </a:p>
          <a:p>
            <a:pPr marL="285750" indent="-285750">
              <a:buFont typeface="Wingdings" panose="05000000000000000000" pitchFamily="2" charset="2"/>
              <a:buChar char="Ø"/>
            </a:pPr>
            <a:r>
              <a:rPr lang="en-AU" sz="1600"/>
              <a:t>A thriving ecosystem for partnerships and technological collaboration</a:t>
            </a:r>
          </a:p>
        </p:txBody>
      </p:sp>
      <p:sp>
        <p:nvSpPr>
          <p:cNvPr id="27" name="TextBox 26">
            <a:extLst>
              <a:ext uri="{FF2B5EF4-FFF2-40B4-BE49-F238E27FC236}">
                <a16:creationId xmlns:a16="http://schemas.microsoft.com/office/drawing/2014/main" id="{EA24E60D-7271-FF20-26F9-B52E67835857}"/>
              </a:ext>
            </a:extLst>
          </p:cNvPr>
          <p:cNvSpPr txBox="1"/>
          <p:nvPr/>
        </p:nvSpPr>
        <p:spPr>
          <a:xfrm>
            <a:off x="10530968" y="8196890"/>
            <a:ext cx="2879204" cy="369332"/>
          </a:xfrm>
          <a:prstGeom prst="rect">
            <a:avLst/>
          </a:prstGeom>
          <a:noFill/>
        </p:spPr>
        <p:txBody>
          <a:bodyPr wrap="square">
            <a:spAutoFit/>
          </a:bodyPr>
          <a:lstStyle/>
          <a:p>
            <a:pPr>
              <a:buNone/>
            </a:pPr>
            <a:r>
              <a:rPr lang="en-AU" sz="1800"/>
              <a:t> </a:t>
            </a:r>
            <a:r>
              <a:rPr lang="en-AU" sz="1800" b="1">
                <a:solidFill>
                  <a:srgbClr val="004379"/>
                </a:solidFill>
              </a:rPr>
              <a:t>Investment &amp; R&amp;D Hub</a:t>
            </a:r>
            <a:endParaRPr lang="en-AU" sz="1800">
              <a:solidFill>
                <a:srgbClr val="004379"/>
              </a:solidFill>
            </a:endParaRPr>
          </a:p>
        </p:txBody>
      </p:sp>
      <p:pic>
        <p:nvPicPr>
          <p:cNvPr id="30" name="Picture 29" descr="A computer screen shot of a computer screen&#10;&#10;AI-generated content may be incorrect.">
            <a:extLst>
              <a:ext uri="{FF2B5EF4-FFF2-40B4-BE49-F238E27FC236}">
                <a16:creationId xmlns:a16="http://schemas.microsoft.com/office/drawing/2014/main" id="{B9B0F894-B6AA-951F-4043-CE586C360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8255" y="5128715"/>
            <a:ext cx="6163135" cy="3466763"/>
          </a:xfrm>
          <a:prstGeom prst="rect">
            <a:avLst/>
          </a:prstGeom>
        </p:spPr>
      </p:pic>
      <p:pic>
        <p:nvPicPr>
          <p:cNvPr id="33" name="Picture 32" descr="A screenshot of a video game&#10;&#10;AI-generated content may be incorrect.">
            <a:extLst>
              <a:ext uri="{FF2B5EF4-FFF2-40B4-BE49-F238E27FC236}">
                <a16:creationId xmlns:a16="http://schemas.microsoft.com/office/drawing/2014/main" id="{44F53843-FC22-9CE7-697C-69E1E2D445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15365" y="4475325"/>
            <a:ext cx="5001931" cy="2813586"/>
          </a:xfrm>
          <a:prstGeom prst="rect">
            <a:avLst/>
          </a:prstGeom>
        </p:spPr>
      </p:pic>
      <p:pic>
        <p:nvPicPr>
          <p:cNvPr id="37" name="Picture 36" descr="A blue and yellow flag with a circle in the middle&#10;&#10;AI-generated content may be incorrect.">
            <a:extLst>
              <a:ext uri="{FF2B5EF4-FFF2-40B4-BE49-F238E27FC236}">
                <a16:creationId xmlns:a16="http://schemas.microsoft.com/office/drawing/2014/main" id="{984DD233-F8DB-EDB8-3EB2-D0E3F3AC9F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883" y="7040039"/>
            <a:ext cx="5479218" cy="3082060"/>
          </a:xfrm>
          <a:prstGeom prst="rect">
            <a:avLst/>
          </a:prstGeom>
        </p:spPr>
      </p:pic>
      <p:sp>
        <p:nvSpPr>
          <p:cNvPr id="47" name="TextBox 46">
            <a:extLst>
              <a:ext uri="{FF2B5EF4-FFF2-40B4-BE49-F238E27FC236}">
                <a16:creationId xmlns:a16="http://schemas.microsoft.com/office/drawing/2014/main" id="{1CE29252-31DC-6CAD-1578-2DC4DDDED5C6}"/>
              </a:ext>
            </a:extLst>
          </p:cNvPr>
          <p:cNvSpPr txBox="1"/>
          <p:nvPr/>
        </p:nvSpPr>
        <p:spPr>
          <a:xfrm>
            <a:off x="1295267" y="3645190"/>
            <a:ext cx="12979140" cy="607539"/>
          </a:xfrm>
          <a:prstGeom prst="rect">
            <a:avLst/>
          </a:prstGeom>
          <a:noFill/>
        </p:spPr>
        <p:txBody>
          <a:bodyPr wrap="square">
            <a:spAutoFit/>
          </a:bodyPr>
          <a:lstStyle/>
          <a:p>
            <a:pPr>
              <a:lnSpc>
                <a:spcPct val="107000"/>
              </a:lnSpc>
              <a:spcAft>
                <a:spcPts val="1200"/>
              </a:spcAft>
            </a:pPr>
            <a:r>
              <a:rPr lang="en-AU" sz="1600" kern="100">
                <a:cs typeface="Times New Roman" panose="02020603050405020304" pitchFamily="18" charset="0"/>
              </a:rPr>
              <a:t>This delegation will provide exclusive access to cutting-edge technologies, innovative energy solutions, and investment opportunities, helping Australian businesses forge valuable partnerships within France’s dynamic energy ecosystem and the broader European market.</a:t>
            </a:r>
          </a:p>
        </p:txBody>
      </p:sp>
      <p:sp>
        <p:nvSpPr>
          <p:cNvPr id="49" name="Flowchart: Data 48">
            <a:extLst>
              <a:ext uri="{FF2B5EF4-FFF2-40B4-BE49-F238E27FC236}">
                <a16:creationId xmlns:a16="http://schemas.microsoft.com/office/drawing/2014/main" id="{5DB8C3E8-CAC8-B5F5-201B-92F2F88719F2}"/>
              </a:ext>
            </a:extLst>
          </p:cNvPr>
          <p:cNvSpPr/>
          <p:nvPr/>
        </p:nvSpPr>
        <p:spPr>
          <a:xfrm>
            <a:off x="14137277" y="-29834"/>
            <a:ext cx="4153644" cy="4354883"/>
          </a:xfrm>
          <a:prstGeom prst="flowChartInputOutput">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4422BAE7-8106-DAA9-3B40-AED0C32E7F57}"/>
              </a:ext>
            </a:extLst>
          </p:cNvPr>
          <p:cNvGrpSpPr/>
          <p:nvPr/>
        </p:nvGrpSpPr>
        <p:grpSpPr>
          <a:xfrm>
            <a:off x="-22554" y="-431111"/>
            <a:ext cx="752388" cy="11214635"/>
            <a:chOff x="-22554" y="-431111"/>
            <a:chExt cx="752388" cy="11214635"/>
          </a:xfrm>
        </p:grpSpPr>
        <p:grpSp>
          <p:nvGrpSpPr>
            <p:cNvPr id="56" name="Group 55">
              <a:extLst>
                <a:ext uri="{FF2B5EF4-FFF2-40B4-BE49-F238E27FC236}">
                  <a16:creationId xmlns:a16="http://schemas.microsoft.com/office/drawing/2014/main" id="{8F43C6D4-2795-A0D3-D707-848B91B2096F}"/>
                </a:ext>
              </a:extLst>
            </p:cNvPr>
            <p:cNvGrpSpPr/>
            <p:nvPr/>
          </p:nvGrpSpPr>
          <p:grpSpPr>
            <a:xfrm>
              <a:off x="-22554" y="1419814"/>
              <a:ext cx="718236" cy="9363710"/>
              <a:chOff x="-269234" y="1383231"/>
              <a:chExt cx="718236" cy="9363710"/>
            </a:xfrm>
          </p:grpSpPr>
          <p:grpSp>
            <p:nvGrpSpPr>
              <p:cNvPr id="57" name="Group 22">
                <a:extLst>
                  <a:ext uri="{FF2B5EF4-FFF2-40B4-BE49-F238E27FC236}">
                    <a16:creationId xmlns:a16="http://schemas.microsoft.com/office/drawing/2014/main" id="{A3C6925D-0515-2BC3-781B-D3AE0CD7A0EB}"/>
                  </a:ext>
                </a:extLst>
              </p:cNvPr>
              <p:cNvGrpSpPr/>
              <p:nvPr/>
            </p:nvGrpSpPr>
            <p:grpSpPr>
              <a:xfrm rot="5400000">
                <a:off x="-3830279" y="6467660"/>
                <a:ext cx="7840326" cy="718236"/>
                <a:chOff x="-23759" y="-38100"/>
                <a:chExt cx="4372924" cy="400595"/>
              </a:xfrm>
            </p:grpSpPr>
            <p:sp>
              <p:nvSpPr>
                <p:cNvPr id="61" name="Freeform 23">
                  <a:extLst>
                    <a:ext uri="{FF2B5EF4-FFF2-40B4-BE49-F238E27FC236}">
                      <a16:creationId xmlns:a16="http://schemas.microsoft.com/office/drawing/2014/main" id="{C1234108-5A3D-E8F8-EE4D-B832A473AD81}"/>
                    </a:ext>
                  </a:extLst>
                </p:cNvPr>
                <p:cNvSpPr/>
                <p:nvPr/>
              </p:nvSpPr>
              <p:spPr>
                <a:xfrm>
                  <a:off x="-23759" y="212330"/>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C00000"/>
                </a:solidFill>
              </p:spPr>
              <p:txBody>
                <a:bodyPr/>
                <a:lstStyle/>
                <a:p>
                  <a:endParaRPr lang="en-AU"/>
                </a:p>
              </p:txBody>
            </p:sp>
            <p:sp>
              <p:nvSpPr>
                <p:cNvPr id="62" name="TextBox 24">
                  <a:extLst>
                    <a:ext uri="{FF2B5EF4-FFF2-40B4-BE49-F238E27FC236}">
                      <a16:creationId xmlns:a16="http://schemas.microsoft.com/office/drawing/2014/main" id="{5A23C380-8038-4953-9A35-647AF705B96D}"/>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nvGrpSpPr>
              <p:cNvPr id="58" name="Group 25">
                <a:extLst>
                  <a:ext uri="{FF2B5EF4-FFF2-40B4-BE49-F238E27FC236}">
                    <a16:creationId xmlns:a16="http://schemas.microsoft.com/office/drawing/2014/main" id="{7AA08868-ADE4-C92B-6552-8851D0487995}"/>
                  </a:ext>
                </a:extLst>
              </p:cNvPr>
              <p:cNvGrpSpPr/>
              <p:nvPr/>
            </p:nvGrpSpPr>
            <p:grpSpPr>
              <a:xfrm rot="5400000">
                <a:off x="-3845384" y="4978431"/>
                <a:ext cx="7840326" cy="649926"/>
                <a:chOff x="0" y="0"/>
                <a:chExt cx="4372924" cy="362495"/>
              </a:xfrm>
            </p:grpSpPr>
            <p:sp>
              <p:nvSpPr>
                <p:cNvPr id="59" name="Freeform 26">
                  <a:extLst>
                    <a:ext uri="{FF2B5EF4-FFF2-40B4-BE49-F238E27FC236}">
                      <a16:creationId xmlns:a16="http://schemas.microsoft.com/office/drawing/2014/main" id="{484C8971-BFA7-EBE5-C8B6-F1D608019A4D}"/>
                    </a:ext>
                  </a:extLst>
                </p:cNvPr>
                <p:cNvSpPr/>
                <p:nvPr/>
              </p:nvSpPr>
              <p:spPr>
                <a:xfrm>
                  <a:off x="0" y="0"/>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60" name="TextBox 27">
                  <a:extLst>
                    <a:ext uri="{FF2B5EF4-FFF2-40B4-BE49-F238E27FC236}">
                      <a16:creationId xmlns:a16="http://schemas.microsoft.com/office/drawing/2014/main" id="{F86F68F8-08B0-74A4-4A6B-9156B037B33B}"/>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63" name="Group 28">
              <a:extLst>
                <a:ext uri="{FF2B5EF4-FFF2-40B4-BE49-F238E27FC236}">
                  <a16:creationId xmlns:a16="http://schemas.microsoft.com/office/drawing/2014/main" id="{A32FB860-E6A5-64BA-F8D1-71BB443E206F}"/>
                </a:ext>
              </a:extLst>
            </p:cNvPr>
            <p:cNvGrpSpPr/>
            <p:nvPr/>
          </p:nvGrpSpPr>
          <p:grpSpPr>
            <a:xfrm rot="5400000">
              <a:off x="-3549447" y="3129934"/>
              <a:ext cx="7840326" cy="718236"/>
              <a:chOff x="0" y="-38100"/>
              <a:chExt cx="4372924" cy="400595"/>
            </a:xfrm>
          </p:grpSpPr>
          <p:sp>
            <p:nvSpPr>
              <p:cNvPr id="64" name="Freeform 29">
                <a:extLst>
                  <a:ext uri="{FF2B5EF4-FFF2-40B4-BE49-F238E27FC236}">
                    <a16:creationId xmlns:a16="http://schemas.microsoft.com/office/drawing/2014/main" id="{95759239-387C-DB74-BA66-3E2DEC8E001F}"/>
                  </a:ext>
                </a:extLst>
              </p:cNvPr>
              <p:cNvSpPr/>
              <p:nvPr/>
            </p:nvSpPr>
            <p:spPr>
              <a:xfrm>
                <a:off x="0" y="212330"/>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65" name="TextBox 30">
                <a:extLst>
                  <a:ext uri="{FF2B5EF4-FFF2-40B4-BE49-F238E27FC236}">
                    <a16:creationId xmlns:a16="http://schemas.microsoft.com/office/drawing/2014/main" id="{2E51780E-151E-7D41-75B8-346BC460DCFD}"/>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pic>
        <p:nvPicPr>
          <p:cNvPr id="69" name="Picture 68" descr="A red arrow on a black background&#10;&#10;AI-generated content may be incorrect.">
            <a:extLst>
              <a:ext uri="{FF2B5EF4-FFF2-40B4-BE49-F238E27FC236}">
                <a16:creationId xmlns:a16="http://schemas.microsoft.com/office/drawing/2014/main" id="{A356A9BA-998B-541A-4854-7E01D51E93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55753" y="4436648"/>
            <a:ext cx="1921658" cy="1080933"/>
          </a:xfrm>
          <a:prstGeom prst="rect">
            <a:avLst/>
          </a:prstGeom>
        </p:spPr>
      </p:pic>
      <p:pic>
        <p:nvPicPr>
          <p:cNvPr id="73" name="Picture 72" descr="A blue light bulb and gear with leaf and leaf&#10;&#10;AI-generated content may be incorrect.">
            <a:extLst>
              <a:ext uri="{FF2B5EF4-FFF2-40B4-BE49-F238E27FC236}">
                <a16:creationId xmlns:a16="http://schemas.microsoft.com/office/drawing/2014/main" id="{9022A699-080C-81D0-3775-2E058BDA16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7277" y="7439188"/>
            <a:ext cx="4354882" cy="2449621"/>
          </a:xfrm>
          <a:prstGeom prst="rect">
            <a:avLst/>
          </a:prstGeom>
        </p:spPr>
      </p:pic>
    </p:spTree>
    <p:extLst>
      <p:ext uri="{BB962C8B-B14F-4D97-AF65-F5344CB8AC3E}">
        <p14:creationId xmlns:p14="http://schemas.microsoft.com/office/powerpoint/2010/main" val="296616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4103-1321-15B3-8943-EB2BFFBC1ABA}"/>
            </a:ext>
          </a:extLst>
        </p:cNvPr>
        <p:cNvGrpSpPr/>
        <p:nvPr/>
      </p:nvGrpSpPr>
      <p:grpSpPr>
        <a:xfrm>
          <a:off x="0" y="0"/>
          <a:ext cx="0" cy="0"/>
          <a:chOff x="0" y="0"/>
          <a:chExt cx="0" cy="0"/>
        </a:xfrm>
      </p:grpSpPr>
      <p:pic>
        <p:nvPicPr>
          <p:cNvPr id="1026" name="Picture 2" descr="33,100+ France Silhouette Stock Photos, Pictures &amp; Royalty-Free Images -  iStock">
            <a:extLst>
              <a:ext uri="{FF2B5EF4-FFF2-40B4-BE49-F238E27FC236}">
                <a16:creationId xmlns:a16="http://schemas.microsoft.com/office/drawing/2014/main" id="{B9931140-C501-FBB6-C75E-23A2F9FD30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8989" y="2830044"/>
            <a:ext cx="4775985" cy="47759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8EA07C-2A73-BC38-F80B-CEE3223963ED}"/>
              </a:ext>
            </a:extLst>
          </p:cNvPr>
          <p:cNvSpPr txBox="1"/>
          <p:nvPr/>
        </p:nvSpPr>
        <p:spPr>
          <a:xfrm>
            <a:off x="725571" y="3014563"/>
            <a:ext cx="3943919" cy="3023905"/>
          </a:xfrm>
          <a:prstGeom prst="rect">
            <a:avLst/>
          </a:prstGeom>
          <a:noFill/>
        </p:spPr>
        <p:txBody>
          <a:bodyPr wrap="square" rtlCol="0">
            <a:spAutoFit/>
          </a:bodyPr>
          <a:lstStyle/>
          <a:p>
            <a:pPr algn="ctr"/>
            <a:r>
              <a:rPr lang="en-AU" sz="1650" b="1">
                <a:solidFill>
                  <a:srgbClr val="004379"/>
                </a:solidFill>
              </a:rPr>
              <a:t>DAY 1 – </a:t>
            </a:r>
            <a:r>
              <a:rPr lang="en-AU" sz="1650" b="1">
                <a:solidFill>
                  <a:srgbClr val="C00000"/>
                </a:solidFill>
              </a:rPr>
              <a:t>PARIS</a:t>
            </a:r>
          </a:p>
          <a:p>
            <a:pPr algn="ctr"/>
            <a:r>
              <a:rPr lang="en-AU" sz="1650" b="1">
                <a:solidFill>
                  <a:schemeClr val="tx2">
                    <a:lumMod val="75000"/>
                    <a:lumOff val="25000"/>
                  </a:schemeClr>
                </a:solidFill>
              </a:rPr>
              <a:t>Meet France’s Largest Energy Companies</a:t>
            </a:r>
          </a:p>
          <a:p>
            <a:pPr algn="ctr"/>
            <a:r>
              <a:rPr lang="en-AU" sz="1650" b="1">
                <a:solidFill>
                  <a:schemeClr val="tx2">
                    <a:lumMod val="75000"/>
                    <a:lumOff val="25000"/>
                  </a:schemeClr>
                </a:solidFill>
              </a:rPr>
              <a:t>in Paris</a:t>
            </a:r>
          </a:p>
          <a:p>
            <a:pPr algn="ctr"/>
            <a:endParaRPr lang="en-AU" sz="100" b="1">
              <a:solidFill>
                <a:srgbClr val="C00000"/>
              </a:solidFill>
            </a:endParaRPr>
          </a:p>
          <a:p>
            <a:pPr algn="just"/>
            <a:endParaRPr lang="en-AU" sz="800"/>
          </a:p>
          <a:p>
            <a:pPr algn="just"/>
            <a:r>
              <a:rPr lang="en-AU" sz="1600" kern="100">
                <a:cs typeface="Times New Roman" panose="02020603050405020304" pitchFamily="18" charset="0"/>
              </a:rPr>
              <a:t>Kick off your journey in the French capital </a:t>
            </a:r>
            <a:r>
              <a:rPr lang="en-AU" sz="1650"/>
              <a:t>by engaging </a:t>
            </a:r>
            <a:r>
              <a:rPr lang="en-AU" sz="1600" kern="100">
                <a:cs typeface="Times New Roman" panose="02020603050405020304" pitchFamily="18" charset="0"/>
              </a:rPr>
              <a:t>with</a:t>
            </a:r>
            <a:r>
              <a:rPr lang="en-AU" sz="1650"/>
              <a:t> senior executives from the country’s </a:t>
            </a:r>
            <a:r>
              <a:rPr lang="en-AU" sz="1650" b="1">
                <a:solidFill>
                  <a:srgbClr val="004379"/>
                </a:solidFill>
              </a:rPr>
              <a:t>top energy and sustainability firms.</a:t>
            </a:r>
            <a:r>
              <a:rPr lang="en-AU" sz="1650" b="1"/>
              <a:t> </a:t>
            </a:r>
            <a:r>
              <a:rPr lang="en-AU" sz="1650"/>
              <a:t>This is your opportunity to </a:t>
            </a:r>
            <a:r>
              <a:rPr lang="en-AU" sz="1650" b="1">
                <a:solidFill>
                  <a:srgbClr val="004379"/>
                </a:solidFill>
              </a:rPr>
              <a:t>forge strategic partnerships</a:t>
            </a:r>
            <a:r>
              <a:rPr lang="en-AU" sz="1650"/>
              <a:t> before diving into France’s world-class innovation ecosystem.</a:t>
            </a:r>
          </a:p>
          <a:p>
            <a:pPr algn="just"/>
            <a:r>
              <a:rPr lang="en-AU" sz="1650"/>
              <a:t>The day will include </a:t>
            </a:r>
            <a:r>
              <a:rPr lang="en-AU" sz="1650" b="1">
                <a:solidFill>
                  <a:srgbClr val="004379"/>
                </a:solidFill>
              </a:rPr>
              <a:t>a visit to Station F</a:t>
            </a:r>
            <a:r>
              <a:rPr lang="en-AU" sz="1650"/>
              <a:t>, the world’s largest startup incubator. </a:t>
            </a:r>
          </a:p>
        </p:txBody>
      </p:sp>
      <p:sp>
        <p:nvSpPr>
          <p:cNvPr id="2" name="TextBox 1">
            <a:extLst>
              <a:ext uri="{FF2B5EF4-FFF2-40B4-BE49-F238E27FC236}">
                <a16:creationId xmlns:a16="http://schemas.microsoft.com/office/drawing/2014/main" id="{D00EC687-786D-9AC2-8763-93D64E06CF5B}"/>
              </a:ext>
            </a:extLst>
          </p:cNvPr>
          <p:cNvSpPr txBox="1"/>
          <p:nvPr/>
        </p:nvSpPr>
        <p:spPr>
          <a:xfrm>
            <a:off x="6743044" y="807633"/>
            <a:ext cx="5581460" cy="1992853"/>
          </a:xfrm>
          <a:prstGeom prst="rect">
            <a:avLst/>
          </a:prstGeom>
          <a:noFill/>
        </p:spPr>
        <p:txBody>
          <a:bodyPr wrap="square" rtlCol="0">
            <a:spAutoFit/>
          </a:bodyPr>
          <a:lstStyle/>
          <a:p>
            <a:pPr algn="ctr"/>
            <a:r>
              <a:rPr lang="en-AU" sz="1650" b="1">
                <a:solidFill>
                  <a:srgbClr val="004379"/>
                </a:solidFill>
              </a:rPr>
              <a:t>DAY 2 – </a:t>
            </a:r>
            <a:r>
              <a:rPr lang="en-AU" sz="1650" b="1">
                <a:solidFill>
                  <a:srgbClr val="C00000"/>
                </a:solidFill>
              </a:rPr>
              <a:t>PARIS &amp; SUBURBS</a:t>
            </a:r>
            <a:br>
              <a:rPr lang="en-AU" sz="1650" b="1">
                <a:solidFill>
                  <a:srgbClr val="C00000"/>
                </a:solidFill>
              </a:rPr>
            </a:br>
            <a:r>
              <a:rPr lang="en-AU" sz="1650" b="1">
                <a:solidFill>
                  <a:schemeClr val="tx2">
                    <a:lumMod val="75000"/>
                    <a:lumOff val="25000"/>
                  </a:schemeClr>
                </a:solidFill>
              </a:rPr>
              <a:t>Paris-</a:t>
            </a:r>
            <a:r>
              <a:rPr lang="en-AU" sz="1650" b="1" err="1">
                <a:solidFill>
                  <a:schemeClr val="tx2">
                    <a:lumMod val="75000"/>
                    <a:lumOff val="25000"/>
                  </a:schemeClr>
                </a:solidFill>
              </a:rPr>
              <a:t>Saclay</a:t>
            </a:r>
            <a:r>
              <a:rPr lang="en-AU" sz="1650" b="1">
                <a:solidFill>
                  <a:schemeClr val="tx2">
                    <a:lumMod val="75000"/>
                    <a:lumOff val="25000"/>
                  </a:schemeClr>
                </a:solidFill>
              </a:rPr>
              <a:t>: The Heart of Innovation</a:t>
            </a:r>
          </a:p>
          <a:p>
            <a:pPr algn="ctr"/>
            <a:endParaRPr lang="en-AU" sz="100" b="1">
              <a:solidFill>
                <a:srgbClr val="C00000"/>
              </a:solidFill>
            </a:endParaRPr>
          </a:p>
          <a:p>
            <a:pPr algn="just"/>
            <a:endParaRPr lang="en-AU" sz="800"/>
          </a:p>
          <a:p>
            <a:pPr algn="just"/>
            <a:r>
              <a:rPr lang="en-AU" sz="1600" kern="100">
                <a:cs typeface="Times New Roman" panose="02020603050405020304" pitchFamily="18" charset="0"/>
              </a:rPr>
              <a:t>Paris-</a:t>
            </a:r>
            <a:r>
              <a:rPr lang="en-AU" sz="1600" kern="100" err="1">
                <a:cs typeface="Times New Roman" panose="02020603050405020304" pitchFamily="18" charset="0"/>
              </a:rPr>
              <a:t>Saclay</a:t>
            </a:r>
            <a:r>
              <a:rPr lang="en-AU" sz="1600" kern="100">
                <a:cs typeface="Times New Roman" panose="02020603050405020304" pitchFamily="18" charset="0"/>
              </a:rPr>
              <a:t> isn’t just a research hub, it’s where business and technology converge. With </a:t>
            </a:r>
            <a:r>
              <a:rPr lang="en-AU" sz="1650" b="1">
                <a:solidFill>
                  <a:srgbClr val="004379"/>
                </a:solidFill>
              </a:rPr>
              <a:t>50% of France’s most innovative companies</a:t>
            </a:r>
            <a:r>
              <a:rPr lang="en-AU" sz="1650"/>
              <a:t> </a:t>
            </a:r>
            <a:r>
              <a:rPr lang="en-AU" sz="1600" kern="100">
                <a:cs typeface="Times New Roman" panose="02020603050405020304" pitchFamily="18" charset="0"/>
              </a:rPr>
              <a:t>based here, alongside </a:t>
            </a:r>
            <a:r>
              <a:rPr lang="en-AU" sz="1650" b="1">
                <a:solidFill>
                  <a:srgbClr val="004379"/>
                </a:solidFill>
              </a:rPr>
              <a:t>1,000 deep-tech startups</a:t>
            </a:r>
            <a:r>
              <a:rPr lang="en-AU" sz="1650">
                <a:solidFill>
                  <a:srgbClr val="004379"/>
                </a:solidFill>
              </a:rPr>
              <a:t> </a:t>
            </a:r>
            <a:r>
              <a:rPr lang="en-AU" sz="1650"/>
              <a:t>and </a:t>
            </a:r>
            <a:r>
              <a:rPr lang="en-AU" sz="1650" b="1">
                <a:solidFill>
                  <a:srgbClr val="004379"/>
                </a:solidFill>
              </a:rPr>
              <a:t>major industrial players</a:t>
            </a:r>
            <a:r>
              <a:rPr lang="en-AU" sz="1650"/>
              <a:t>, </a:t>
            </a:r>
            <a:r>
              <a:rPr lang="en-AU" sz="1600" kern="100">
                <a:cs typeface="Times New Roman" panose="02020603050405020304" pitchFamily="18" charset="0"/>
              </a:rPr>
              <a:t>this visit offers direct access to cutting-edge clean energy solutions.</a:t>
            </a:r>
          </a:p>
        </p:txBody>
      </p:sp>
      <p:sp>
        <p:nvSpPr>
          <p:cNvPr id="3" name="TextBox 2">
            <a:extLst>
              <a:ext uri="{FF2B5EF4-FFF2-40B4-BE49-F238E27FC236}">
                <a16:creationId xmlns:a16="http://schemas.microsoft.com/office/drawing/2014/main" id="{C277ADFC-B686-A4C1-0E22-BFCD9C295465}"/>
              </a:ext>
            </a:extLst>
          </p:cNvPr>
          <p:cNvSpPr txBox="1"/>
          <p:nvPr/>
        </p:nvSpPr>
        <p:spPr>
          <a:xfrm>
            <a:off x="12494974" y="2610651"/>
            <a:ext cx="5581460" cy="3724096"/>
          </a:xfrm>
          <a:prstGeom prst="rect">
            <a:avLst/>
          </a:prstGeom>
          <a:noFill/>
        </p:spPr>
        <p:txBody>
          <a:bodyPr wrap="square" rtlCol="0">
            <a:spAutoFit/>
          </a:bodyPr>
          <a:lstStyle/>
          <a:p>
            <a:pPr algn="ctr"/>
            <a:r>
              <a:rPr lang="en-AU" sz="1650" b="1">
                <a:solidFill>
                  <a:srgbClr val="004379"/>
                </a:solidFill>
              </a:rPr>
              <a:t>DAY 3 &amp; 4 – </a:t>
            </a:r>
            <a:r>
              <a:rPr lang="en-AU" sz="1650" b="1">
                <a:solidFill>
                  <a:srgbClr val="C00000"/>
                </a:solidFill>
              </a:rPr>
              <a:t>GRENOBLE</a:t>
            </a:r>
            <a:br>
              <a:rPr lang="en-AU" sz="1650" b="1">
                <a:solidFill>
                  <a:srgbClr val="C00000"/>
                </a:solidFill>
              </a:rPr>
            </a:br>
            <a:r>
              <a:rPr lang="en-AU" sz="1650" b="1" err="1">
                <a:solidFill>
                  <a:schemeClr val="tx2">
                    <a:lumMod val="75000"/>
                    <a:lumOff val="25000"/>
                  </a:schemeClr>
                </a:solidFill>
              </a:rPr>
              <a:t>Grenoble</a:t>
            </a:r>
            <a:r>
              <a:rPr lang="en-AU" sz="1650" b="1">
                <a:solidFill>
                  <a:schemeClr val="tx2">
                    <a:lumMod val="75000"/>
                    <a:lumOff val="25000"/>
                  </a:schemeClr>
                </a:solidFill>
              </a:rPr>
              <a:t> – AI &amp; Energy Powerhouse</a:t>
            </a:r>
          </a:p>
          <a:p>
            <a:pPr algn="ctr"/>
            <a:endParaRPr lang="en-AU" sz="100" b="1">
              <a:solidFill>
                <a:srgbClr val="C00000"/>
              </a:solidFill>
            </a:endParaRPr>
          </a:p>
          <a:p>
            <a:pPr algn="just"/>
            <a:endParaRPr lang="en-AU" sz="800"/>
          </a:p>
          <a:p>
            <a:pPr algn="just"/>
            <a:r>
              <a:rPr lang="en-AU" sz="1600" kern="100">
                <a:cs typeface="Times New Roman" panose="02020603050405020304" pitchFamily="18" charset="0"/>
              </a:rPr>
              <a:t>Home to over 600 </a:t>
            </a:r>
            <a:r>
              <a:rPr lang="en-AU" sz="1600" kern="100" err="1">
                <a:cs typeface="Times New Roman" panose="02020603050405020304" pitchFamily="18" charset="0"/>
              </a:rPr>
              <a:t>startups</a:t>
            </a:r>
            <a:r>
              <a:rPr lang="en-AU" sz="1600" kern="100">
                <a:cs typeface="Times New Roman" panose="02020603050405020304" pitchFamily="18" charset="0"/>
              </a:rPr>
              <a:t> and industry leaders in AI-driven energy solutions, Grenoble is where research meets real-world application. In collaboration with CEA, Europe’s top patent producer in energy transition tech, you’ll explore </a:t>
            </a:r>
            <a:r>
              <a:rPr lang="en-AU" sz="1600" kern="100" err="1">
                <a:cs typeface="Times New Roman" panose="02020603050405020304" pitchFamily="18" charset="0"/>
              </a:rPr>
              <a:t>groundbreaking</a:t>
            </a:r>
            <a:r>
              <a:rPr lang="en-AU" sz="1600" kern="100">
                <a:cs typeface="Times New Roman" panose="02020603050405020304" pitchFamily="18" charset="0"/>
              </a:rPr>
              <a:t> </a:t>
            </a:r>
            <a:r>
              <a:rPr lang="en-AU" sz="1650" b="1">
                <a:solidFill>
                  <a:srgbClr val="004379"/>
                </a:solidFill>
              </a:rPr>
              <a:t>advancements in hydrogen, smart grids, and advanced batteries.</a:t>
            </a:r>
          </a:p>
          <a:p>
            <a:pPr algn="just"/>
            <a:r>
              <a:rPr lang="en-AU" sz="1650" b="1">
                <a:solidFill>
                  <a:srgbClr val="004379"/>
                </a:solidFill>
              </a:rPr>
              <a:t>The FACET symposium </a:t>
            </a:r>
            <a:r>
              <a:rPr lang="en-AU" sz="1600" kern="100">
                <a:cs typeface="Times New Roman" panose="02020603050405020304" pitchFamily="18" charset="0"/>
              </a:rPr>
              <a:t>will be held on Day 3 and will pivot to a blend of institutional discussions, cross-sector panel discussions, and expert-led sessions. </a:t>
            </a:r>
          </a:p>
          <a:p>
            <a:pPr algn="just"/>
            <a:r>
              <a:rPr lang="en-AU" sz="1600" kern="100">
                <a:cs typeface="Times New Roman" panose="02020603050405020304" pitchFamily="18" charset="0"/>
              </a:rPr>
              <a:t>Day 4 will include</a:t>
            </a:r>
            <a:r>
              <a:rPr lang="en-AU" sz="1650"/>
              <a:t> </a:t>
            </a:r>
            <a:r>
              <a:rPr lang="en-AU" sz="1650" b="1">
                <a:solidFill>
                  <a:srgbClr val="004379"/>
                </a:solidFill>
              </a:rPr>
              <a:t>industrial visits</a:t>
            </a:r>
            <a:r>
              <a:rPr lang="en-AU" sz="1650"/>
              <a:t>: </a:t>
            </a:r>
            <a:r>
              <a:rPr lang="en-AU" sz="1600" kern="100">
                <a:cs typeface="Times New Roman" panose="02020603050405020304" pitchFamily="18" charset="0"/>
              </a:rPr>
              <a:t>hydrogen, hydropower, next-generation batteries, smart grids, </a:t>
            </a:r>
            <a:r>
              <a:rPr lang="en-AU" sz="1600" kern="100" err="1">
                <a:cs typeface="Times New Roman" panose="02020603050405020304" pitchFamily="18" charset="0"/>
              </a:rPr>
              <a:t>efuel</a:t>
            </a:r>
            <a:r>
              <a:rPr lang="en-AU" sz="1600" kern="100">
                <a:cs typeface="Times New Roman" panose="02020603050405020304" pitchFamily="18" charset="0"/>
              </a:rPr>
              <a:t> production, and waste-to-energy facilities, among others.</a:t>
            </a:r>
          </a:p>
        </p:txBody>
      </p:sp>
      <p:sp>
        <p:nvSpPr>
          <p:cNvPr id="4" name="TextBox 3">
            <a:extLst>
              <a:ext uri="{FF2B5EF4-FFF2-40B4-BE49-F238E27FC236}">
                <a16:creationId xmlns:a16="http://schemas.microsoft.com/office/drawing/2014/main" id="{3C5B76CD-AFC6-920E-77C9-CCDDB5D8E340}"/>
              </a:ext>
            </a:extLst>
          </p:cNvPr>
          <p:cNvSpPr txBox="1"/>
          <p:nvPr/>
        </p:nvSpPr>
        <p:spPr>
          <a:xfrm>
            <a:off x="10534163" y="7985545"/>
            <a:ext cx="5581460" cy="1738938"/>
          </a:xfrm>
          <a:prstGeom prst="rect">
            <a:avLst/>
          </a:prstGeom>
          <a:noFill/>
        </p:spPr>
        <p:txBody>
          <a:bodyPr wrap="square" rtlCol="0">
            <a:spAutoFit/>
          </a:bodyPr>
          <a:lstStyle/>
          <a:p>
            <a:pPr algn="ctr"/>
            <a:r>
              <a:rPr lang="en-AU" sz="1650" b="1">
                <a:solidFill>
                  <a:srgbClr val="004379"/>
                </a:solidFill>
              </a:rPr>
              <a:t>DAY 5 – </a:t>
            </a:r>
            <a:r>
              <a:rPr lang="en-AU" sz="1650" b="1">
                <a:solidFill>
                  <a:srgbClr val="C00000"/>
                </a:solidFill>
              </a:rPr>
              <a:t>LYON</a:t>
            </a:r>
            <a:br>
              <a:rPr lang="en-AU" sz="1650" b="1">
                <a:solidFill>
                  <a:srgbClr val="C00000"/>
                </a:solidFill>
              </a:rPr>
            </a:br>
            <a:r>
              <a:rPr lang="en-AU" sz="1650" b="1" err="1">
                <a:solidFill>
                  <a:schemeClr val="tx2">
                    <a:lumMod val="75000"/>
                    <a:lumOff val="25000"/>
                  </a:schemeClr>
                </a:solidFill>
              </a:rPr>
              <a:t>Pollutec</a:t>
            </a:r>
            <a:r>
              <a:rPr lang="en-AU" sz="1650" b="1">
                <a:solidFill>
                  <a:schemeClr val="tx2">
                    <a:lumMod val="75000"/>
                    <a:lumOff val="25000"/>
                  </a:schemeClr>
                </a:solidFill>
              </a:rPr>
              <a:t> 2025</a:t>
            </a:r>
          </a:p>
          <a:p>
            <a:pPr algn="ctr"/>
            <a:endParaRPr lang="en-AU" sz="100" b="1">
              <a:solidFill>
                <a:srgbClr val="C00000"/>
              </a:solidFill>
            </a:endParaRPr>
          </a:p>
          <a:p>
            <a:pPr algn="just"/>
            <a:endParaRPr lang="en-AU" sz="800"/>
          </a:p>
          <a:p>
            <a:pPr algn="just"/>
            <a:r>
              <a:rPr lang="en-AU" sz="1600" kern="100">
                <a:cs typeface="Times New Roman" panose="02020603050405020304" pitchFamily="18" charset="0"/>
              </a:rPr>
              <a:t>Join one of the world’s leading trade shows for environmental and energy solutions, featuring </a:t>
            </a:r>
            <a:r>
              <a:rPr lang="en-AU" sz="1650" b="1">
                <a:solidFill>
                  <a:srgbClr val="004379"/>
                </a:solidFill>
              </a:rPr>
              <a:t>2,200 exhibitors </a:t>
            </a:r>
            <a:r>
              <a:rPr lang="en-AU" sz="1650"/>
              <a:t>and </a:t>
            </a:r>
            <a:r>
              <a:rPr lang="en-AU" sz="1650" b="1">
                <a:solidFill>
                  <a:srgbClr val="004379"/>
                </a:solidFill>
              </a:rPr>
              <a:t>50,000+ professionals</a:t>
            </a:r>
            <a:r>
              <a:rPr lang="en-AU" sz="1650"/>
              <a:t> from </a:t>
            </a:r>
            <a:r>
              <a:rPr lang="en-AU" sz="1650" b="1">
                <a:solidFill>
                  <a:srgbClr val="004379"/>
                </a:solidFill>
              </a:rPr>
              <a:t>120 countries, </a:t>
            </a:r>
            <a:r>
              <a:rPr lang="en-AU" sz="1650"/>
              <a:t>with </a:t>
            </a:r>
            <a:r>
              <a:rPr lang="en-AU" sz="1650" b="1">
                <a:solidFill>
                  <a:srgbClr val="004379"/>
                </a:solidFill>
              </a:rPr>
              <a:t>tailored B2B meetings </a:t>
            </a:r>
            <a:r>
              <a:rPr lang="en-AU" sz="1600" kern="100">
                <a:cs typeface="Times New Roman" panose="02020603050405020304" pitchFamily="18" charset="0"/>
              </a:rPr>
              <a:t>to connect Australian delegates with key industry players.</a:t>
            </a:r>
          </a:p>
        </p:txBody>
      </p:sp>
      <p:sp>
        <p:nvSpPr>
          <p:cNvPr id="6" name="TextBox 5">
            <a:extLst>
              <a:ext uri="{FF2B5EF4-FFF2-40B4-BE49-F238E27FC236}">
                <a16:creationId xmlns:a16="http://schemas.microsoft.com/office/drawing/2014/main" id="{48E591B3-A588-553B-D9E8-5E7E0DE63D99}"/>
              </a:ext>
            </a:extLst>
          </p:cNvPr>
          <p:cNvSpPr txBox="1"/>
          <p:nvPr/>
        </p:nvSpPr>
        <p:spPr>
          <a:xfrm>
            <a:off x="921945" y="8071752"/>
            <a:ext cx="5581460" cy="1754326"/>
          </a:xfrm>
          <a:prstGeom prst="rect">
            <a:avLst/>
          </a:prstGeom>
          <a:noFill/>
        </p:spPr>
        <p:txBody>
          <a:bodyPr wrap="square" rtlCol="0">
            <a:spAutoFit/>
          </a:bodyPr>
          <a:lstStyle/>
          <a:p>
            <a:pPr algn="ctr"/>
            <a:r>
              <a:rPr lang="en-AU" sz="1650" b="1">
                <a:solidFill>
                  <a:srgbClr val="004379"/>
                </a:solidFill>
              </a:rPr>
              <a:t>OPTIONAL  –  </a:t>
            </a:r>
            <a:r>
              <a:rPr lang="en-AU" sz="1650" b="1">
                <a:solidFill>
                  <a:srgbClr val="C00000"/>
                </a:solidFill>
              </a:rPr>
              <a:t>MARSEILLE</a:t>
            </a:r>
            <a:br>
              <a:rPr lang="en-AU" sz="1650" b="1">
                <a:solidFill>
                  <a:srgbClr val="C00000"/>
                </a:solidFill>
              </a:rPr>
            </a:br>
            <a:r>
              <a:rPr lang="en-AU" sz="1650" b="1">
                <a:solidFill>
                  <a:schemeClr val="tx2">
                    <a:lumMod val="75000"/>
                    <a:lumOff val="25000"/>
                  </a:schemeClr>
                </a:solidFill>
              </a:rPr>
              <a:t>Extend your mission</a:t>
            </a:r>
          </a:p>
          <a:p>
            <a:pPr algn="ctr"/>
            <a:endParaRPr lang="en-AU" sz="100" b="1">
              <a:solidFill>
                <a:srgbClr val="C00000"/>
              </a:solidFill>
            </a:endParaRPr>
          </a:p>
          <a:p>
            <a:pPr algn="just"/>
            <a:endParaRPr lang="en-AU" sz="800"/>
          </a:p>
          <a:p>
            <a:pPr algn="just"/>
            <a:r>
              <a:rPr lang="en-AU" sz="1650"/>
              <a:t>Explore Marseille’s cutting-edge </a:t>
            </a:r>
            <a:r>
              <a:rPr lang="en-AU" sz="1650" b="1">
                <a:solidFill>
                  <a:srgbClr val="004379"/>
                </a:solidFill>
              </a:rPr>
              <a:t>floating offshore wind and port decarbonisation projects</a:t>
            </a:r>
            <a:r>
              <a:rPr lang="en-AU" sz="1650"/>
              <a:t>, as well as</a:t>
            </a:r>
            <a:r>
              <a:rPr lang="en-AU" sz="1650" b="1">
                <a:solidFill>
                  <a:srgbClr val="004379"/>
                </a:solidFill>
              </a:rPr>
              <a:t> e-Fuel production facilities</a:t>
            </a:r>
            <a:r>
              <a:rPr lang="en-AU" sz="1650" b="1"/>
              <a:t>. </a:t>
            </a:r>
            <a:r>
              <a:rPr lang="en-AU" sz="1650"/>
              <a:t>Gain firsthand insights into France’s leadership in maritime energy and connect with key industry players.</a:t>
            </a:r>
            <a:endParaRPr lang="en-AU" sz="1650" b="1"/>
          </a:p>
        </p:txBody>
      </p:sp>
      <p:sp>
        <p:nvSpPr>
          <p:cNvPr id="17" name="Freeform: Shape 16">
            <a:extLst>
              <a:ext uri="{FF2B5EF4-FFF2-40B4-BE49-F238E27FC236}">
                <a16:creationId xmlns:a16="http://schemas.microsoft.com/office/drawing/2014/main" id="{0ADBA997-7D86-5E36-C079-E6A6906790D9}"/>
              </a:ext>
            </a:extLst>
          </p:cNvPr>
          <p:cNvSpPr/>
          <p:nvPr/>
        </p:nvSpPr>
        <p:spPr>
          <a:xfrm>
            <a:off x="9096800" y="5595043"/>
            <a:ext cx="640203" cy="1276538"/>
          </a:xfrm>
          <a:custGeom>
            <a:avLst/>
            <a:gdLst>
              <a:gd name="connsiteX0" fmla="*/ 236679 w 426802"/>
              <a:gd name="connsiteY0" fmla="*/ 0 h 851025"/>
              <a:gd name="connsiteX1" fmla="*/ 1289 w 426802"/>
              <a:gd name="connsiteY1" fmla="*/ 181069 h 851025"/>
              <a:gd name="connsiteX2" fmla="*/ 155198 w 426802"/>
              <a:gd name="connsiteY2" fmla="*/ 506994 h 851025"/>
              <a:gd name="connsiteX3" fmla="*/ 426802 w 426802"/>
              <a:gd name="connsiteY3" fmla="*/ 851025 h 851025"/>
            </a:gdLst>
            <a:ahLst/>
            <a:cxnLst>
              <a:cxn ang="0">
                <a:pos x="connsiteX0" y="connsiteY0"/>
              </a:cxn>
              <a:cxn ang="0">
                <a:pos x="connsiteX1" y="connsiteY1"/>
              </a:cxn>
              <a:cxn ang="0">
                <a:pos x="connsiteX2" y="connsiteY2"/>
              </a:cxn>
              <a:cxn ang="0">
                <a:pos x="connsiteX3" y="connsiteY3"/>
              </a:cxn>
            </a:cxnLst>
            <a:rect l="l" t="t" r="r" b="b"/>
            <a:pathLst>
              <a:path w="426802" h="851025">
                <a:moveTo>
                  <a:pt x="236679" y="0"/>
                </a:moveTo>
                <a:cubicBezTo>
                  <a:pt x="125774" y="48285"/>
                  <a:pt x="14869" y="96570"/>
                  <a:pt x="1289" y="181069"/>
                </a:cubicBezTo>
                <a:cubicBezTo>
                  <a:pt x="-12291" y="265568"/>
                  <a:pt x="84279" y="395335"/>
                  <a:pt x="155198" y="506994"/>
                </a:cubicBezTo>
                <a:cubicBezTo>
                  <a:pt x="226117" y="618653"/>
                  <a:pt x="326459" y="734839"/>
                  <a:pt x="426802" y="851025"/>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sz="2700"/>
          </a:p>
        </p:txBody>
      </p:sp>
      <p:cxnSp>
        <p:nvCxnSpPr>
          <p:cNvPr id="19" name="Straight Connector 18">
            <a:extLst>
              <a:ext uri="{FF2B5EF4-FFF2-40B4-BE49-F238E27FC236}">
                <a16:creationId xmlns:a16="http://schemas.microsoft.com/office/drawing/2014/main" id="{A7F4AC52-567A-E504-9C23-0428DFD8A3C9}"/>
              </a:ext>
            </a:extLst>
          </p:cNvPr>
          <p:cNvCxnSpPr>
            <a:cxnSpLocks/>
          </p:cNvCxnSpPr>
          <p:nvPr/>
        </p:nvCxnSpPr>
        <p:spPr>
          <a:xfrm>
            <a:off x="4793810" y="3748134"/>
            <a:ext cx="3810110" cy="583263"/>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A6634A4-5CC7-909C-01D3-0A5494361147}"/>
              </a:ext>
            </a:extLst>
          </p:cNvPr>
          <p:cNvCxnSpPr>
            <a:cxnSpLocks/>
          </p:cNvCxnSpPr>
          <p:nvPr/>
        </p:nvCxnSpPr>
        <p:spPr>
          <a:xfrm flipH="1">
            <a:off x="8823476" y="2910253"/>
            <a:ext cx="386174" cy="1173537"/>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2CB89C4-3CB8-7C75-7EC2-04CE2720D7E3}"/>
              </a:ext>
            </a:extLst>
          </p:cNvPr>
          <p:cNvCxnSpPr>
            <a:cxnSpLocks/>
          </p:cNvCxnSpPr>
          <p:nvPr/>
        </p:nvCxnSpPr>
        <p:spPr>
          <a:xfrm flipH="1">
            <a:off x="9907473" y="4782081"/>
            <a:ext cx="2335550" cy="1115949"/>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11B17DC-4A9B-D219-6589-504964A5DB7B}"/>
              </a:ext>
            </a:extLst>
          </p:cNvPr>
          <p:cNvCxnSpPr>
            <a:cxnSpLocks/>
          </p:cNvCxnSpPr>
          <p:nvPr/>
        </p:nvCxnSpPr>
        <p:spPr>
          <a:xfrm flipH="1">
            <a:off x="6873374" y="7041924"/>
            <a:ext cx="2771902" cy="1887242"/>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BFD66FC-6D0C-A40F-8C4B-BE2AC3852923}"/>
              </a:ext>
            </a:extLst>
          </p:cNvPr>
          <p:cNvCxnSpPr>
            <a:cxnSpLocks/>
          </p:cNvCxnSpPr>
          <p:nvPr/>
        </p:nvCxnSpPr>
        <p:spPr>
          <a:xfrm flipH="1" flipV="1">
            <a:off x="9868785" y="6486794"/>
            <a:ext cx="2400414" cy="864281"/>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sp>
        <p:nvSpPr>
          <p:cNvPr id="33" name="Arc 32">
            <a:extLst>
              <a:ext uri="{FF2B5EF4-FFF2-40B4-BE49-F238E27FC236}">
                <a16:creationId xmlns:a16="http://schemas.microsoft.com/office/drawing/2014/main" id="{F38CAB1C-DA21-FCCC-091A-4943A686F48E}"/>
              </a:ext>
            </a:extLst>
          </p:cNvPr>
          <p:cNvSpPr/>
          <p:nvPr/>
        </p:nvSpPr>
        <p:spPr>
          <a:xfrm rot="11859894">
            <a:off x="9427645" y="5205500"/>
            <a:ext cx="1333328" cy="1320864"/>
          </a:xfrm>
          <a:prstGeom prst="arc">
            <a:avLst/>
          </a:prstGeom>
          <a:ln w="38100">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2700"/>
          </a:p>
        </p:txBody>
      </p:sp>
      <p:sp>
        <p:nvSpPr>
          <p:cNvPr id="40" name="TextBox 39">
            <a:extLst>
              <a:ext uri="{FF2B5EF4-FFF2-40B4-BE49-F238E27FC236}">
                <a16:creationId xmlns:a16="http://schemas.microsoft.com/office/drawing/2014/main" id="{AEF6A40A-1CA9-D2C7-B8CA-02EAE105D601}"/>
              </a:ext>
            </a:extLst>
          </p:cNvPr>
          <p:cNvSpPr txBox="1"/>
          <p:nvPr/>
        </p:nvSpPr>
        <p:spPr>
          <a:xfrm>
            <a:off x="1069850" y="383115"/>
            <a:ext cx="6260472" cy="602024"/>
          </a:xfrm>
          <a:prstGeom prst="rect">
            <a:avLst/>
          </a:prstGeom>
          <a:noFill/>
        </p:spPr>
        <p:txBody>
          <a:bodyPr wrap="square" rtlCol="0">
            <a:spAutoFit/>
          </a:bodyPr>
          <a:lstStyle/>
          <a:p>
            <a:r>
              <a:rPr lang="en-AU" sz="3312" b="1">
                <a:solidFill>
                  <a:srgbClr val="004379"/>
                </a:solidFill>
                <a:latin typeface="Scout Bold" panose="02000506000000020004" pitchFamily="50" charset="0"/>
              </a:rPr>
              <a:t>MISSION’S AGENDA</a:t>
            </a:r>
          </a:p>
        </p:txBody>
      </p:sp>
      <p:pic>
        <p:nvPicPr>
          <p:cNvPr id="46" name="Picture 45" descr="A group of buildings with trees and grass&#10;&#10;AI-generated content may be incorrect.">
            <a:extLst>
              <a:ext uri="{FF2B5EF4-FFF2-40B4-BE49-F238E27FC236}">
                <a16:creationId xmlns:a16="http://schemas.microsoft.com/office/drawing/2014/main" id="{06329607-5D01-3042-A4F5-77200E5D5B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7330" y="2583399"/>
            <a:ext cx="1984280" cy="965800"/>
          </a:xfrm>
          <a:prstGeom prst="rect">
            <a:avLst/>
          </a:prstGeom>
        </p:spPr>
      </p:pic>
      <p:pic>
        <p:nvPicPr>
          <p:cNvPr id="53" name="Picture 52" descr="A group of power lines in a field&#10;&#10;AI-generated content may be incorrect.">
            <a:extLst>
              <a:ext uri="{FF2B5EF4-FFF2-40B4-BE49-F238E27FC236}">
                <a16:creationId xmlns:a16="http://schemas.microsoft.com/office/drawing/2014/main" id="{EE2954D1-E7AC-0471-4FA4-1D7ED2CE8A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53342" y="1383230"/>
            <a:ext cx="1761651" cy="1174434"/>
          </a:xfrm>
          <a:prstGeom prst="rect">
            <a:avLst/>
          </a:prstGeom>
        </p:spPr>
      </p:pic>
      <p:pic>
        <p:nvPicPr>
          <p:cNvPr id="55" name="Picture 54" descr="A statue of a lion in front of a building&#10;&#10;AI-generated content may be incorrect.">
            <a:extLst>
              <a:ext uri="{FF2B5EF4-FFF2-40B4-BE49-F238E27FC236}">
                <a16:creationId xmlns:a16="http://schemas.microsoft.com/office/drawing/2014/main" id="{423CD8D3-5A81-3B9F-8542-E2796EE466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56893" y="8278545"/>
            <a:ext cx="1182664" cy="1576885"/>
          </a:xfrm>
          <a:prstGeom prst="rect">
            <a:avLst/>
          </a:prstGeom>
        </p:spPr>
      </p:pic>
      <p:pic>
        <p:nvPicPr>
          <p:cNvPr id="30" name="Picture 29" descr="A blue and white logo with a bridge and arrow&#10;&#10;AI-generated content may be incorrect.">
            <a:extLst>
              <a:ext uri="{FF2B5EF4-FFF2-40B4-BE49-F238E27FC236}">
                <a16:creationId xmlns:a16="http://schemas.microsoft.com/office/drawing/2014/main" id="{5F6D87EA-8463-61BB-05AD-C4EEC0EBAD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494264" y="7196365"/>
            <a:ext cx="1918153" cy="1198845"/>
          </a:xfrm>
          <a:prstGeom prst="rect">
            <a:avLst/>
          </a:prstGeom>
        </p:spPr>
      </p:pic>
      <p:pic>
        <p:nvPicPr>
          <p:cNvPr id="32" name="Picture 31" descr="A river with a bridge and flowers&#10;&#10;AI-generated content may be incorrect.">
            <a:extLst>
              <a:ext uri="{FF2B5EF4-FFF2-40B4-BE49-F238E27FC236}">
                <a16:creationId xmlns:a16="http://schemas.microsoft.com/office/drawing/2014/main" id="{AF0E23AA-E38B-367F-E9F7-18B352536A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51065" y="1385618"/>
            <a:ext cx="2120328" cy="1192684"/>
          </a:xfrm>
          <a:prstGeom prst="rect">
            <a:avLst/>
          </a:prstGeom>
        </p:spPr>
      </p:pic>
      <p:pic>
        <p:nvPicPr>
          <p:cNvPr id="37" name="Picture 36" descr="A tower with trees in the background&#10;&#10;AI-generated content may be incorrect.">
            <a:extLst>
              <a:ext uri="{FF2B5EF4-FFF2-40B4-BE49-F238E27FC236}">
                <a16:creationId xmlns:a16="http://schemas.microsoft.com/office/drawing/2014/main" id="{402CF80D-F95D-1B07-4625-DC8778C146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7444" y="1635661"/>
            <a:ext cx="2242821" cy="1261587"/>
          </a:xfrm>
          <a:prstGeom prst="rect">
            <a:avLst/>
          </a:prstGeom>
        </p:spPr>
      </p:pic>
      <p:pic>
        <p:nvPicPr>
          <p:cNvPr id="39" name="Picture 38" descr="A group of tall buildings&#10;&#10;AI-generated content may be incorrect.">
            <a:extLst>
              <a:ext uri="{FF2B5EF4-FFF2-40B4-BE49-F238E27FC236}">
                <a16:creationId xmlns:a16="http://schemas.microsoft.com/office/drawing/2014/main" id="{B031E561-E222-64E1-1316-42C4B46882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65175" y="1431614"/>
            <a:ext cx="1188077" cy="1782116"/>
          </a:xfrm>
          <a:prstGeom prst="rect">
            <a:avLst/>
          </a:prstGeom>
        </p:spPr>
      </p:pic>
      <p:sp>
        <p:nvSpPr>
          <p:cNvPr id="41" name="TextBox 40">
            <a:extLst>
              <a:ext uri="{FF2B5EF4-FFF2-40B4-BE49-F238E27FC236}">
                <a16:creationId xmlns:a16="http://schemas.microsoft.com/office/drawing/2014/main" id="{4E1D3D41-DAFD-AB19-94C6-AC9086EA599B}"/>
              </a:ext>
            </a:extLst>
          </p:cNvPr>
          <p:cNvSpPr txBox="1"/>
          <p:nvPr/>
        </p:nvSpPr>
        <p:spPr>
          <a:xfrm>
            <a:off x="1650996" y="1122015"/>
            <a:ext cx="2295724" cy="461665"/>
          </a:xfrm>
          <a:prstGeom prst="rect">
            <a:avLst/>
          </a:prstGeom>
          <a:noFill/>
        </p:spPr>
        <p:txBody>
          <a:bodyPr wrap="square" rtlCol="0">
            <a:spAutoFit/>
          </a:bodyPr>
          <a:lstStyle/>
          <a:p>
            <a:r>
              <a:rPr lang="en-AU" sz="2400" b="1">
                <a:solidFill>
                  <a:srgbClr val="C00000"/>
                </a:solidFill>
                <a:latin typeface="Bradley Hand ITC" panose="03070402050302030203" pitchFamily="66" charset="0"/>
              </a:rPr>
              <a:t>Monday 6/10 </a:t>
            </a:r>
          </a:p>
        </p:txBody>
      </p:sp>
      <p:sp>
        <p:nvSpPr>
          <p:cNvPr id="43" name="TextBox 42">
            <a:extLst>
              <a:ext uri="{FF2B5EF4-FFF2-40B4-BE49-F238E27FC236}">
                <a16:creationId xmlns:a16="http://schemas.microsoft.com/office/drawing/2014/main" id="{33CE8A0E-C5DA-7C17-0801-3CA666E5C9C2}"/>
              </a:ext>
            </a:extLst>
          </p:cNvPr>
          <p:cNvSpPr txBox="1"/>
          <p:nvPr/>
        </p:nvSpPr>
        <p:spPr>
          <a:xfrm>
            <a:off x="8389051" y="315178"/>
            <a:ext cx="2309730" cy="461665"/>
          </a:xfrm>
          <a:prstGeom prst="rect">
            <a:avLst/>
          </a:prstGeom>
          <a:noFill/>
        </p:spPr>
        <p:txBody>
          <a:bodyPr wrap="square" rtlCol="0">
            <a:spAutoFit/>
          </a:bodyPr>
          <a:lstStyle/>
          <a:p>
            <a:r>
              <a:rPr lang="en-AU" sz="2400" b="1">
                <a:solidFill>
                  <a:srgbClr val="C00000"/>
                </a:solidFill>
                <a:latin typeface="Bradley Hand ITC" panose="03070402050302030203" pitchFamily="66" charset="0"/>
              </a:rPr>
              <a:t>Tuesday 7/10 </a:t>
            </a:r>
          </a:p>
        </p:txBody>
      </p:sp>
      <p:sp>
        <p:nvSpPr>
          <p:cNvPr id="45" name="TextBox 44">
            <a:extLst>
              <a:ext uri="{FF2B5EF4-FFF2-40B4-BE49-F238E27FC236}">
                <a16:creationId xmlns:a16="http://schemas.microsoft.com/office/drawing/2014/main" id="{5CA4E973-E0B6-D6EC-A4DD-112B3E92E9F2}"/>
              </a:ext>
            </a:extLst>
          </p:cNvPr>
          <p:cNvSpPr txBox="1"/>
          <p:nvPr/>
        </p:nvSpPr>
        <p:spPr>
          <a:xfrm>
            <a:off x="12743656" y="808190"/>
            <a:ext cx="5075095" cy="461665"/>
          </a:xfrm>
          <a:prstGeom prst="rect">
            <a:avLst/>
          </a:prstGeom>
          <a:noFill/>
        </p:spPr>
        <p:txBody>
          <a:bodyPr wrap="square" rtlCol="0">
            <a:spAutoFit/>
          </a:bodyPr>
          <a:lstStyle/>
          <a:p>
            <a:r>
              <a:rPr lang="en-AU" sz="2400" b="1">
                <a:solidFill>
                  <a:srgbClr val="C00000"/>
                </a:solidFill>
                <a:latin typeface="Bradley Hand ITC" panose="03070402050302030203" pitchFamily="66" charset="0"/>
              </a:rPr>
              <a:t>Wednesday 8/10  &amp; Thursday 9/10 </a:t>
            </a:r>
          </a:p>
        </p:txBody>
      </p:sp>
      <p:sp>
        <p:nvSpPr>
          <p:cNvPr id="47" name="TextBox 46">
            <a:extLst>
              <a:ext uri="{FF2B5EF4-FFF2-40B4-BE49-F238E27FC236}">
                <a16:creationId xmlns:a16="http://schemas.microsoft.com/office/drawing/2014/main" id="{FB89259C-0809-8D32-5120-C5BE66A02E05}"/>
              </a:ext>
            </a:extLst>
          </p:cNvPr>
          <p:cNvSpPr txBox="1"/>
          <p:nvPr/>
        </p:nvSpPr>
        <p:spPr>
          <a:xfrm>
            <a:off x="2634144" y="7611270"/>
            <a:ext cx="2324462" cy="461665"/>
          </a:xfrm>
          <a:prstGeom prst="rect">
            <a:avLst/>
          </a:prstGeom>
          <a:noFill/>
        </p:spPr>
        <p:txBody>
          <a:bodyPr wrap="square" rtlCol="0">
            <a:spAutoFit/>
          </a:bodyPr>
          <a:lstStyle/>
          <a:p>
            <a:r>
              <a:rPr lang="en-AU" sz="2400" b="1">
                <a:solidFill>
                  <a:srgbClr val="C00000"/>
                </a:solidFill>
                <a:latin typeface="Bradley Hand ITC" panose="03070402050302030203" pitchFamily="66" charset="0"/>
              </a:rPr>
              <a:t>Monday 13/10 </a:t>
            </a:r>
          </a:p>
        </p:txBody>
      </p:sp>
      <p:sp>
        <p:nvSpPr>
          <p:cNvPr id="49" name="TextBox 48">
            <a:extLst>
              <a:ext uri="{FF2B5EF4-FFF2-40B4-BE49-F238E27FC236}">
                <a16:creationId xmlns:a16="http://schemas.microsoft.com/office/drawing/2014/main" id="{63C3050B-2630-3E8D-E784-8BF24E5136F3}"/>
              </a:ext>
            </a:extLst>
          </p:cNvPr>
          <p:cNvSpPr txBox="1"/>
          <p:nvPr/>
        </p:nvSpPr>
        <p:spPr>
          <a:xfrm>
            <a:off x="12243023" y="7512508"/>
            <a:ext cx="2307450" cy="461665"/>
          </a:xfrm>
          <a:prstGeom prst="rect">
            <a:avLst/>
          </a:prstGeom>
          <a:noFill/>
        </p:spPr>
        <p:txBody>
          <a:bodyPr wrap="square" rtlCol="0">
            <a:spAutoFit/>
          </a:bodyPr>
          <a:lstStyle/>
          <a:p>
            <a:r>
              <a:rPr lang="en-AU" sz="2400" b="1">
                <a:solidFill>
                  <a:srgbClr val="C00000"/>
                </a:solidFill>
                <a:latin typeface="Bradley Hand ITC" panose="03070402050302030203" pitchFamily="66" charset="0"/>
              </a:rPr>
              <a:t>Friday 10/10 </a:t>
            </a:r>
          </a:p>
        </p:txBody>
      </p:sp>
      <p:pic>
        <p:nvPicPr>
          <p:cNvPr id="56" name="Graphic 55" descr="Marker with solid fill">
            <a:extLst>
              <a:ext uri="{FF2B5EF4-FFF2-40B4-BE49-F238E27FC236}">
                <a16:creationId xmlns:a16="http://schemas.microsoft.com/office/drawing/2014/main" id="{4A8CEEC8-5A4D-C47D-9081-F2FDE25FDC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31474" y="4025310"/>
            <a:ext cx="386173" cy="386173"/>
          </a:xfrm>
          <a:prstGeom prst="rect">
            <a:avLst/>
          </a:prstGeom>
        </p:spPr>
      </p:pic>
      <p:pic>
        <p:nvPicPr>
          <p:cNvPr id="57" name="Graphic 56" descr="Marker with solid fill">
            <a:extLst>
              <a:ext uri="{FF2B5EF4-FFF2-40B4-BE49-F238E27FC236}">
                <a16:creationId xmlns:a16="http://schemas.microsoft.com/office/drawing/2014/main" id="{B70D88FB-2BA6-443C-E5B2-0191A6E015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6685" y="5583509"/>
            <a:ext cx="386173" cy="386173"/>
          </a:xfrm>
          <a:prstGeom prst="rect">
            <a:avLst/>
          </a:prstGeom>
        </p:spPr>
      </p:pic>
      <p:pic>
        <p:nvPicPr>
          <p:cNvPr id="58" name="Graphic 57" descr="Marker with solid fill">
            <a:extLst>
              <a:ext uri="{FF2B5EF4-FFF2-40B4-BE49-F238E27FC236}">
                <a16:creationId xmlns:a16="http://schemas.microsoft.com/office/drawing/2014/main" id="{D90A73FB-EF45-BF21-630D-D98B632604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59103" y="5303393"/>
            <a:ext cx="386173" cy="386173"/>
          </a:xfrm>
          <a:prstGeom prst="rect">
            <a:avLst/>
          </a:prstGeom>
        </p:spPr>
      </p:pic>
      <p:pic>
        <p:nvPicPr>
          <p:cNvPr id="59" name="Graphic 58" descr="Marker with solid fill">
            <a:extLst>
              <a:ext uri="{FF2B5EF4-FFF2-40B4-BE49-F238E27FC236}">
                <a16:creationId xmlns:a16="http://schemas.microsoft.com/office/drawing/2014/main" id="{6156DE13-F9CC-B6BF-5B3D-4DA3DC2AD0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43916" y="6564405"/>
            <a:ext cx="386173" cy="386173"/>
          </a:xfrm>
          <a:prstGeom prst="rect">
            <a:avLst/>
          </a:prstGeom>
        </p:spPr>
      </p:pic>
      <p:sp>
        <p:nvSpPr>
          <p:cNvPr id="60" name="Freeform: Shape 59">
            <a:extLst>
              <a:ext uri="{FF2B5EF4-FFF2-40B4-BE49-F238E27FC236}">
                <a16:creationId xmlns:a16="http://schemas.microsoft.com/office/drawing/2014/main" id="{BA677DB9-0A46-92FD-2290-03037A2AB8B3}"/>
              </a:ext>
            </a:extLst>
          </p:cNvPr>
          <p:cNvSpPr/>
          <p:nvPr/>
        </p:nvSpPr>
        <p:spPr>
          <a:xfrm>
            <a:off x="8828203" y="4341043"/>
            <a:ext cx="1079270" cy="1346199"/>
          </a:xfrm>
          <a:custGeom>
            <a:avLst/>
            <a:gdLst>
              <a:gd name="connsiteX0" fmla="*/ 0 w 1003955"/>
              <a:gd name="connsiteY0" fmla="*/ 0 h 1239625"/>
              <a:gd name="connsiteX1" fmla="*/ 80128 w 1003955"/>
              <a:gd name="connsiteY1" fmla="*/ 4714 h 1239625"/>
              <a:gd name="connsiteX2" fmla="*/ 108408 w 1003955"/>
              <a:gd name="connsiteY2" fmla="*/ 18854 h 1239625"/>
              <a:gd name="connsiteX3" fmla="*/ 169683 w 1003955"/>
              <a:gd name="connsiteY3" fmla="*/ 37708 h 1239625"/>
              <a:gd name="connsiteX4" fmla="*/ 221530 w 1003955"/>
              <a:gd name="connsiteY4" fmla="*/ 65988 h 1239625"/>
              <a:gd name="connsiteX5" fmla="*/ 329938 w 1003955"/>
              <a:gd name="connsiteY5" fmla="*/ 136689 h 1239625"/>
              <a:gd name="connsiteX6" fmla="*/ 377072 w 1003955"/>
              <a:gd name="connsiteY6" fmla="*/ 164969 h 1239625"/>
              <a:gd name="connsiteX7" fmla="*/ 494907 w 1003955"/>
              <a:gd name="connsiteY7" fmla="*/ 268664 h 1239625"/>
              <a:gd name="connsiteX8" fmla="*/ 556182 w 1003955"/>
              <a:gd name="connsiteY8" fmla="*/ 320512 h 1239625"/>
              <a:gd name="connsiteX9" fmla="*/ 678730 w 1003955"/>
              <a:gd name="connsiteY9" fmla="*/ 480767 h 1239625"/>
              <a:gd name="connsiteX10" fmla="*/ 834272 w 1003955"/>
              <a:gd name="connsiteY10" fmla="*/ 688157 h 1239625"/>
              <a:gd name="connsiteX11" fmla="*/ 881406 w 1003955"/>
              <a:gd name="connsiteY11" fmla="*/ 772998 h 1239625"/>
              <a:gd name="connsiteX12" fmla="*/ 904973 w 1003955"/>
              <a:gd name="connsiteY12" fmla="*/ 810705 h 1239625"/>
              <a:gd name="connsiteX13" fmla="*/ 947394 w 1003955"/>
              <a:gd name="connsiteY13" fmla="*/ 928541 h 1239625"/>
              <a:gd name="connsiteX14" fmla="*/ 975674 w 1003955"/>
              <a:gd name="connsiteY14" fmla="*/ 1022809 h 1239625"/>
              <a:gd name="connsiteX15" fmla="*/ 999241 w 1003955"/>
              <a:gd name="connsiteY15" fmla="*/ 1107650 h 1239625"/>
              <a:gd name="connsiteX16" fmla="*/ 1003955 w 1003955"/>
              <a:gd name="connsiteY16" fmla="*/ 1135930 h 1239625"/>
              <a:gd name="connsiteX17" fmla="*/ 999241 w 1003955"/>
              <a:gd name="connsiteY17" fmla="*/ 1239625 h 123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3955" h="1239625">
                <a:moveTo>
                  <a:pt x="0" y="0"/>
                </a:moveTo>
                <a:cubicBezTo>
                  <a:pt x="26709" y="1571"/>
                  <a:pt x="53768" y="130"/>
                  <a:pt x="80128" y="4714"/>
                </a:cubicBezTo>
                <a:cubicBezTo>
                  <a:pt x="90511" y="6520"/>
                  <a:pt x="98679" y="14800"/>
                  <a:pt x="108408" y="18854"/>
                </a:cubicBezTo>
                <a:cubicBezTo>
                  <a:pt x="122637" y="24783"/>
                  <a:pt x="155799" y="33741"/>
                  <a:pt x="169683" y="37708"/>
                </a:cubicBezTo>
                <a:cubicBezTo>
                  <a:pt x="209645" y="67680"/>
                  <a:pt x="163743" y="35574"/>
                  <a:pt x="221530" y="65988"/>
                </a:cubicBezTo>
                <a:cubicBezTo>
                  <a:pt x="296727" y="105565"/>
                  <a:pt x="260265" y="90241"/>
                  <a:pt x="329938" y="136689"/>
                </a:cubicBezTo>
                <a:cubicBezTo>
                  <a:pt x="345183" y="146852"/>
                  <a:pt x="362549" y="153798"/>
                  <a:pt x="377072" y="164969"/>
                </a:cubicBezTo>
                <a:cubicBezTo>
                  <a:pt x="398115" y="181156"/>
                  <a:pt x="466381" y="244028"/>
                  <a:pt x="494907" y="268664"/>
                </a:cubicBezTo>
                <a:cubicBezTo>
                  <a:pt x="515156" y="286152"/>
                  <a:pt x="539929" y="299258"/>
                  <a:pt x="556182" y="320512"/>
                </a:cubicBezTo>
                <a:cubicBezTo>
                  <a:pt x="597031" y="373930"/>
                  <a:pt x="637444" y="427685"/>
                  <a:pt x="678730" y="480767"/>
                </a:cubicBezTo>
                <a:cubicBezTo>
                  <a:pt x="735655" y="553956"/>
                  <a:pt x="782928" y="595737"/>
                  <a:pt x="834272" y="688157"/>
                </a:cubicBezTo>
                <a:cubicBezTo>
                  <a:pt x="849983" y="716437"/>
                  <a:pt x="864260" y="745564"/>
                  <a:pt x="881406" y="772998"/>
                </a:cubicBezTo>
                <a:cubicBezTo>
                  <a:pt x="889262" y="785567"/>
                  <a:pt x="898578" y="797334"/>
                  <a:pt x="904973" y="810705"/>
                </a:cubicBezTo>
                <a:cubicBezTo>
                  <a:pt x="936041" y="875665"/>
                  <a:pt x="928096" y="870646"/>
                  <a:pt x="947394" y="928541"/>
                </a:cubicBezTo>
                <a:cubicBezTo>
                  <a:pt x="993540" y="1066984"/>
                  <a:pt x="944658" y="904948"/>
                  <a:pt x="975674" y="1022809"/>
                </a:cubicBezTo>
                <a:cubicBezTo>
                  <a:pt x="990102" y="1077634"/>
                  <a:pt x="988549" y="1057756"/>
                  <a:pt x="999241" y="1107650"/>
                </a:cubicBezTo>
                <a:cubicBezTo>
                  <a:pt x="1001244" y="1116995"/>
                  <a:pt x="1003955" y="1126373"/>
                  <a:pt x="1003955" y="1135930"/>
                </a:cubicBezTo>
                <a:cubicBezTo>
                  <a:pt x="1003955" y="1170531"/>
                  <a:pt x="1000812" y="1205060"/>
                  <a:pt x="999241" y="1239625"/>
                </a:cubicBez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p:sp>
        <p:nvSpPr>
          <p:cNvPr id="61" name="Freeform: Shape 60">
            <a:extLst>
              <a:ext uri="{FF2B5EF4-FFF2-40B4-BE49-F238E27FC236}">
                <a16:creationId xmlns:a16="http://schemas.microsoft.com/office/drawing/2014/main" id="{AAE58320-1486-A07D-DA50-09DFF02BFD31}"/>
              </a:ext>
            </a:extLst>
          </p:cNvPr>
          <p:cNvSpPr/>
          <p:nvPr/>
        </p:nvSpPr>
        <p:spPr>
          <a:xfrm>
            <a:off x="9495924" y="5636795"/>
            <a:ext cx="330868" cy="324896"/>
          </a:xfrm>
          <a:custGeom>
            <a:avLst/>
            <a:gdLst>
              <a:gd name="connsiteX0" fmla="*/ 0 w 330868"/>
              <a:gd name="connsiteY0" fmla="*/ 0 h 324896"/>
              <a:gd name="connsiteX1" fmla="*/ 3008 w 330868"/>
              <a:gd name="connsiteY1" fmla="*/ 15039 h 324896"/>
              <a:gd name="connsiteX2" fmla="*/ 9023 w 330868"/>
              <a:gd name="connsiteY2" fmla="*/ 33087 h 324896"/>
              <a:gd name="connsiteX3" fmla="*/ 15039 w 330868"/>
              <a:gd name="connsiteY3" fmla="*/ 69181 h 324896"/>
              <a:gd name="connsiteX4" fmla="*/ 24063 w 330868"/>
              <a:gd name="connsiteY4" fmla="*/ 78205 h 324896"/>
              <a:gd name="connsiteX5" fmla="*/ 30079 w 330868"/>
              <a:gd name="connsiteY5" fmla="*/ 99260 h 324896"/>
              <a:gd name="connsiteX6" fmla="*/ 36094 w 330868"/>
              <a:gd name="connsiteY6" fmla="*/ 111292 h 324896"/>
              <a:gd name="connsiteX7" fmla="*/ 42110 w 330868"/>
              <a:gd name="connsiteY7" fmla="*/ 132347 h 324896"/>
              <a:gd name="connsiteX8" fmla="*/ 60158 w 330868"/>
              <a:gd name="connsiteY8" fmla="*/ 162426 h 324896"/>
              <a:gd name="connsiteX9" fmla="*/ 84221 w 330868"/>
              <a:gd name="connsiteY9" fmla="*/ 201529 h 324896"/>
              <a:gd name="connsiteX10" fmla="*/ 102268 w 330868"/>
              <a:gd name="connsiteY10" fmla="*/ 225592 h 324896"/>
              <a:gd name="connsiteX11" fmla="*/ 114300 w 330868"/>
              <a:gd name="connsiteY11" fmla="*/ 240631 h 324896"/>
              <a:gd name="connsiteX12" fmla="*/ 135355 w 330868"/>
              <a:gd name="connsiteY12" fmla="*/ 255671 h 324896"/>
              <a:gd name="connsiteX13" fmla="*/ 144379 w 330868"/>
              <a:gd name="connsiteY13" fmla="*/ 264694 h 324896"/>
              <a:gd name="connsiteX14" fmla="*/ 159418 w 330868"/>
              <a:gd name="connsiteY14" fmla="*/ 273718 h 324896"/>
              <a:gd name="connsiteX15" fmla="*/ 168442 w 330868"/>
              <a:gd name="connsiteY15" fmla="*/ 282742 h 324896"/>
              <a:gd name="connsiteX16" fmla="*/ 183481 w 330868"/>
              <a:gd name="connsiteY16" fmla="*/ 288758 h 324896"/>
              <a:gd name="connsiteX17" fmla="*/ 192505 w 330868"/>
              <a:gd name="connsiteY17" fmla="*/ 294773 h 324896"/>
              <a:gd name="connsiteX18" fmla="*/ 222584 w 330868"/>
              <a:gd name="connsiteY18" fmla="*/ 306805 h 324896"/>
              <a:gd name="connsiteX19" fmla="*/ 234615 w 330868"/>
              <a:gd name="connsiteY19" fmla="*/ 309813 h 324896"/>
              <a:gd name="connsiteX20" fmla="*/ 273718 w 330868"/>
              <a:gd name="connsiteY20" fmla="*/ 324852 h 324896"/>
              <a:gd name="connsiteX21" fmla="*/ 330868 w 330868"/>
              <a:gd name="connsiteY21" fmla="*/ 321844 h 32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0868" h="324896">
                <a:moveTo>
                  <a:pt x="0" y="0"/>
                </a:moveTo>
                <a:cubicBezTo>
                  <a:pt x="1003" y="5013"/>
                  <a:pt x="1663" y="10107"/>
                  <a:pt x="3008" y="15039"/>
                </a:cubicBezTo>
                <a:cubicBezTo>
                  <a:pt x="4676" y="21157"/>
                  <a:pt x="9023" y="33087"/>
                  <a:pt x="9023" y="33087"/>
                </a:cubicBezTo>
                <a:cubicBezTo>
                  <a:pt x="9094" y="33586"/>
                  <a:pt x="13280" y="65662"/>
                  <a:pt x="15039" y="69181"/>
                </a:cubicBezTo>
                <a:cubicBezTo>
                  <a:pt x="16941" y="72986"/>
                  <a:pt x="21055" y="75197"/>
                  <a:pt x="24063" y="78205"/>
                </a:cubicBezTo>
                <a:cubicBezTo>
                  <a:pt x="25590" y="84315"/>
                  <a:pt x="27489" y="93215"/>
                  <a:pt x="30079" y="99260"/>
                </a:cubicBezTo>
                <a:cubicBezTo>
                  <a:pt x="31845" y="103381"/>
                  <a:pt x="34562" y="107078"/>
                  <a:pt x="36094" y="111292"/>
                </a:cubicBezTo>
                <a:cubicBezTo>
                  <a:pt x="38588" y="118152"/>
                  <a:pt x="39002" y="125743"/>
                  <a:pt x="42110" y="132347"/>
                </a:cubicBezTo>
                <a:cubicBezTo>
                  <a:pt x="47089" y="142927"/>
                  <a:pt x="54929" y="151968"/>
                  <a:pt x="60158" y="162426"/>
                </a:cubicBezTo>
                <a:cubicBezTo>
                  <a:pt x="75993" y="194099"/>
                  <a:pt x="61482" y="167420"/>
                  <a:pt x="84221" y="201529"/>
                </a:cubicBezTo>
                <a:cubicBezTo>
                  <a:pt x="107894" y="237040"/>
                  <a:pt x="80042" y="200192"/>
                  <a:pt x="102268" y="225592"/>
                </a:cubicBezTo>
                <a:cubicBezTo>
                  <a:pt x="106496" y="230423"/>
                  <a:pt x="109550" y="236312"/>
                  <a:pt x="114300" y="240631"/>
                </a:cubicBezTo>
                <a:cubicBezTo>
                  <a:pt x="120682" y="246433"/>
                  <a:pt x="128620" y="250283"/>
                  <a:pt x="135355" y="255671"/>
                </a:cubicBezTo>
                <a:cubicBezTo>
                  <a:pt x="138677" y="258328"/>
                  <a:pt x="140976" y="262142"/>
                  <a:pt x="144379" y="264694"/>
                </a:cubicBezTo>
                <a:cubicBezTo>
                  <a:pt x="149056" y="268202"/>
                  <a:pt x="154741" y="270210"/>
                  <a:pt x="159418" y="273718"/>
                </a:cubicBezTo>
                <a:cubicBezTo>
                  <a:pt x="162821" y="276270"/>
                  <a:pt x="164835" y="280487"/>
                  <a:pt x="168442" y="282742"/>
                </a:cubicBezTo>
                <a:cubicBezTo>
                  <a:pt x="173020" y="285604"/>
                  <a:pt x="178652" y="286343"/>
                  <a:pt x="183481" y="288758"/>
                </a:cubicBezTo>
                <a:cubicBezTo>
                  <a:pt x="186714" y="290375"/>
                  <a:pt x="189223" y="293258"/>
                  <a:pt x="192505" y="294773"/>
                </a:cubicBezTo>
                <a:cubicBezTo>
                  <a:pt x="202310" y="299298"/>
                  <a:pt x="212108" y="304186"/>
                  <a:pt x="222584" y="306805"/>
                </a:cubicBezTo>
                <a:cubicBezTo>
                  <a:pt x="226594" y="307808"/>
                  <a:pt x="230744" y="308361"/>
                  <a:pt x="234615" y="309813"/>
                </a:cubicBezTo>
                <a:cubicBezTo>
                  <a:pt x="247830" y="314769"/>
                  <a:pt x="257930" y="325683"/>
                  <a:pt x="273718" y="324852"/>
                </a:cubicBezTo>
                <a:lnTo>
                  <a:pt x="330868" y="321844"/>
                </a:lnTo>
              </a:path>
            </a:pathLst>
          </a:cu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p:pic>
        <p:nvPicPr>
          <p:cNvPr id="66" name="Picture 65" descr="A wind turbine in a harbor&#10;&#10;AI-generated content may be incorrect.">
            <a:extLst>
              <a:ext uri="{FF2B5EF4-FFF2-40B4-BE49-F238E27FC236}">
                <a16:creationId xmlns:a16="http://schemas.microsoft.com/office/drawing/2014/main" id="{4AF7B5B5-0A12-5587-15F9-38DC3DE322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67245" y="7530858"/>
            <a:ext cx="1714761" cy="1140316"/>
          </a:xfrm>
          <a:prstGeom prst="rect">
            <a:avLst/>
          </a:prstGeom>
        </p:spPr>
      </p:pic>
      <p:pic>
        <p:nvPicPr>
          <p:cNvPr id="68" name="Picture 67" descr="A city with many boats in the water&#10;&#10;AI-generated content may be incorrect.">
            <a:extLst>
              <a:ext uri="{FF2B5EF4-FFF2-40B4-BE49-F238E27FC236}">
                <a16:creationId xmlns:a16="http://schemas.microsoft.com/office/drawing/2014/main" id="{0B42018A-4B31-1AF5-25B4-A9DCD25607B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10943" y="7530858"/>
            <a:ext cx="2027228" cy="1140316"/>
          </a:xfrm>
          <a:prstGeom prst="rect">
            <a:avLst/>
          </a:prstGeom>
        </p:spPr>
      </p:pic>
    </p:spTree>
    <p:extLst>
      <p:ext uri="{BB962C8B-B14F-4D97-AF65-F5344CB8AC3E}">
        <p14:creationId xmlns:p14="http://schemas.microsoft.com/office/powerpoint/2010/main" val="103042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942979" y="503587"/>
            <a:ext cx="11760804" cy="461665"/>
          </a:xfrm>
          <a:prstGeom prst="rect">
            <a:avLst/>
          </a:prstGeom>
        </p:spPr>
        <p:txBody>
          <a:bodyPr lIns="0" tIns="0" rIns="0" bIns="0" rtlCol="0" anchor="t">
            <a:spAutoFit/>
          </a:bodyPr>
          <a:lstStyle/>
          <a:p>
            <a:pPr>
              <a:lnSpc>
                <a:spcPts val="3577"/>
              </a:lnSpc>
            </a:pPr>
            <a:r>
              <a:rPr lang="en-US" sz="3312" b="1">
                <a:solidFill>
                  <a:srgbClr val="004379"/>
                </a:solidFill>
                <a:latin typeface="Scout Bold" panose="02000506000000020004" pitchFamily="50" charset="0"/>
                <a:sym typeface="Scout Heavy"/>
              </a:rPr>
              <a:t>WHY YOU SHOULD PARTICIPATE</a:t>
            </a:r>
          </a:p>
        </p:txBody>
      </p:sp>
      <p:sp>
        <p:nvSpPr>
          <p:cNvPr id="13" name="TextBox 13"/>
          <p:cNvSpPr txBox="1"/>
          <p:nvPr/>
        </p:nvSpPr>
        <p:spPr>
          <a:xfrm>
            <a:off x="959250" y="3565139"/>
            <a:ext cx="11760804" cy="461665"/>
          </a:xfrm>
          <a:prstGeom prst="rect">
            <a:avLst/>
          </a:prstGeom>
        </p:spPr>
        <p:txBody>
          <a:bodyPr lIns="0" tIns="0" rIns="0" bIns="0" rtlCol="0" anchor="t">
            <a:spAutoFit/>
          </a:bodyPr>
          <a:lstStyle/>
          <a:p>
            <a:pPr algn="l">
              <a:lnSpc>
                <a:spcPts val="3577"/>
              </a:lnSpc>
            </a:pPr>
            <a:r>
              <a:rPr lang="en-US" sz="3312" b="1">
                <a:solidFill>
                  <a:srgbClr val="004379"/>
                </a:solidFill>
                <a:latin typeface="Scout Bold" panose="02000506000000020004" pitchFamily="50" charset="0"/>
                <a:ea typeface="Scout Heavy"/>
                <a:cs typeface="Scout Heavy"/>
                <a:sym typeface="Scout Heavy"/>
              </a:rPr>
              <a:t>WHO SHOULD PARTICIPATE</a:t>
            </a:r>
          </a:p>
        </p:txBody>
      </p:sp>
      <p:sp>
        <p:nvSpPr>
          <p:cNvPr id="17" name="TextBox 17"/>
          <p:cNvSpPr txBox="1"/>
          <p:nvPr/>
        </p:nvSpPr>
        <p:spPr>
          <a:xfrm>
            <a:off x="1458097" y="4328849"/>
            <a:ext cx="6635850" cy="829971"/>
          </a:xfrm>
          <a:prstGeom prst="rect">
            <a:avLst/>
          </a:prstGeom>
        </p:spPr>
        <p:txBody>
          <a:bodyPr wrap="square" lIns="0" tIns="0" rIns="0" bIns="0" rtlCol="0" anchor="t">
            <a:spAutoFit/>
          </a:bodyPr>
          <a:lstStyle/>
          <a:p>
            <a:pPr marL="0" lvl="0" indent="0" algn="l">
              <a:lnSpc>
                <a:spcPts val="2239"/>
              </a:lnSpc>
              <a:spcBef>
                <a:spcPct val="0"/>
              </a:spcBef>
            </a:pPr>
            <a:r>
              <a:rPr lang="en-US" sz="1599">
                <a:solidFill>
                  <a:srgbClr val="000000"/>
                </a:solidFill>
                <a:latin typeface="Calibri" panose="020F0502020204030204" pitchFamily="34" charset="0"/>
                <a:ea typeface="Calibri (MS)"/>
                <a:cs typeface="Calibri" panose="020F0502020204030204" pitchFamily="34" charset="0"/>
                <a:sym typeface="Calibri (MS)"/>
              </a:rPr>
              <a:t>Are you</a:t>
            </a:r>
            <a:r>
              <a:rPr lang="en-US" sz="1599" u="none" strike="noStrike">
                <a:solidFill>
                  <a:srgbClr val="000000"/>
                </a:solidFill>
                <a:latin typeface="Calibri" panose="020F0502020204030204" pitchFamily="34" charset="0"/>
                <a:ea typeface="Calibri (MS)"/>
                <a:cs typeface="Calibri" panose="020F0502020204030204" pitchFamily="34" charset="0"/>
                <a:sym typeface="Calibri (MS)"/>
              </a:rPr>
              <a:t> an Australian company in the </a:t>
            </a:r>
            <a:r>
              <a:rPr lang="en-US" sz="1599" b="1" u="none" strike="noStrike">
                <a:solidFill>
                  <a:srgbClr val="004379"/>
                </a:solidFill>
                <a:latin typeface="Calibri" panose="020F0502020204030204" pitchFamily="34" charset="0"/>
                <a:ea typeface="Calibri (MS)"/>
                <a:cs typeface="Calibri" panose="020F0502020204030204" pitchFamily="34" charset="0"/>
                <a:sym typeface="Calibri (MS)"/>
              </a:rPr>
              <a:t>energy sector </a:t>
            </a:r>
            <a:r>
              <a:rPr lang="en-US" sz="1599" u="none" strike="noStrike">
                <a:solidFill>
                  <a:srgbClr val="000000"/>
                </a:solidFill>
                <a:latin typeface="Calibri" panose="020F0502020204030204" pitchFamily="34" charset="0"/>
                <a:ea typeface="Calibri (MS)"/>
                <a:cs typeface="Calibri" panose="020F0502020204030204" pitchFamily="34" charset="0"/>
                <a:sym typeface="Calibri (MS)"/>
              </a:rPr>
              <a:t>or affiliated industries looking to expand your network and explore cutting-edge innovations in France?</a:t>
            </a:r>
            <a:br>
              <a:rPr lang="en-US" sz="1599" u="none" strike="noStrike">
                <a:solidFill>
                  <a:srgbClr val="000000"/>
                </a:solidFill>
                <a:latin typeface="Calibri" panose="020F0502020204030204" pitchFamily="34" charset="0"/>
                <a:ea typeface="Calibri (MS)"/>
                <a:cs typeface="Calibri" panose="020F0502020204030204" pitchFamily="34" charset="0"/>
                <a:sym typeface="Calibri (MS)"/>
              </a:rPr>
            </a:br>
            <a:r>
              <a:rPr lang="en-US" sz="1599" b="1" i="1" u="none" strike="noStrike">
                <a:solidFill>
                  <a:srgbClr val="004379"/>
                </a:solidFill>
                <a:latin typeface="Calibri" panose="020F0502020204030204" pitchFamily="34" charset="0"/>
                <a:ea typeface="Calibri (MS)"/>
                <a:cs typeface="Calibri" panose="020F0502020204030204" pitchFamily="34" charset="0"/>
                <a:sym typeface="Calibri (MS)"/>
              </a:rPr>
              <a:t>This Delegation Tour is for you!</a:t>
            </a:r>
          </a:p>
        </p:txBody>
      </p:sp>
      <p:sp>
        <p:nvSpPr>
          <p:cNvPr id="14" name="TextBox 14"/>
          <p:cNvSpPr txBox="1"/>
          <p:nvPr/>
        </p:nvSpPr>
        <p:spPr>
          <a:xfrm>
            <a:off x="3135392" y="1313456"/>
            <a:ext cx="8843290" cy="1676356"/>
          </a:xfrm>
          <a:prstGeom prst="rect">
            <a:avLst/>
          </a:prstGeom>
        </p:spPr>
        <p:txBody>
          <a:bodyPr wrap="square" lIns="0" tIns="0" rIns="0" bIns="0" rtlCol="0" anchor="t">
            <a:spAutoFit/>
          </a:bodyPr>
          <a:lstStyle/>
          <a:p>
            <a:pPr marL="285750" lvl="0" indent="-285750" algn="l">
              <a:lnSpc>
                <a:spcPts val="2239"/>
              </a:lnSpc>
              <a:spcBef>
                <a:spcPct val="0"/>
              </a:spcBef>
              <a:buFont typeface="Arial" panose="020B0604020202020204" pitchFamily="34" charset="0"/>
              <a:buChar char="•"/>
            </a:pPr>
            <a:r>
              <a:rPr lang="en-US" sz="1599" u="none" strike="noStrike">
                <a:solidFill>
                  <a:srgbClr val="000000"/>
                </a:solidFill>
                <a:latin typeface="Calibri (MS)"/>
                <a:ea typeface="Calibri (MS)"/>
                <a:cs typeface="Calibri (MS)"/>
                <a:sym typeface="Calibri (MS)"/>
              </a:rPr>
              <a:t>Access the energy ecosystem and key decision makers through business introductions and networking sessions</a:t>
            </a:r>
          </a:p>
          <a:p>
            <a:pPr marL="285750" indent="-285750">
              <a:lnSpc>
                <a:spcPts val="2239"/>
              </a:lnSpc>
              <a:spcBef>
                <a:spcPct val="0"/>
              </a:spcBef>
              <a:buFont typeface="Arial" panose="020B0604020202020204" pitchFamily="34" charset="0"/>
              <a:buChar char="•"/>
            </a:pPr>
            <a:r>
              <a:rPr lang="en-US" sz="1599" u="none" strike="noStrike">
                <a:solidFill>
                  <a:srgbClr val="000000"/>
                </a:solidFill>
                <a:latin typeface="Calibri (MS)"/>
                <a:ea typeface="Calibri (MS)"/>
                <a:cs typeface="Calibri (MS)"/>
                <a:sym typeface="Calibri (MS)"/>
              </a:rPr>
              <a:t>Develop a firsthand understanding of France’s transition towards Net Zero </a:t>
            </a:r>
          </a:p>
          <a:p>
            <a:pPr marL="285750" indent="-285750">
              <a:lnSpc>
                <a:spcPts val="2239"/>
              </a:lnSpc>
              <a:spcBef>
                <a:spcPct val="0"/>
              </a:spcBef>
              <a:buFont typeface="Arial" panose="020B0604020202020204" pitchFamily="34" charset="0"/>
              <a:buChar char="•"/>
            </a:pPr>
            <a:r>
              <a:rPr lang="en-AU" sz="1600"/>
              <a:t>Gain firsthand insights into the French market and stay informed about recent trends and reforms in France's energy sector, unlocking new opportunities for Australian energy companies.</a:t>
            </a:r>
            <a:endParaRPr lang="en-US" sz="1599" u="none" strike="noStrike">
              <a:solidFill>
                <a:srgbClr val="000000"/>
              </a:solidFill>
              <a:latin typeface="Calibri (MS)"/>
              <a:ea typeface="Calibri (MS)"/>
              <a:cs typeface="Calibri (MS)"/>
              <a:sym typeface="Calibri (MS)"/>
            </a:endParaRPr>
          </a:p>
          <a:p>
            <a:pPr marL="285750" indent="-285750">
              <a:lnSpc>
                <a:spcPts val="2239"/>
              </a:lnSpc>
              <a:spcBef>
                <a:spcPct val="0"/>
              </a:spcBef>
              <a:buFont typeface="Arial" panose="020B0604020202020204" pitchFamily="34" charset="0"/>
              <a:buChar char="•"/>
            </a:pPr>
            <a:endParaRPr lang="en-US" sz="1599" u="none" strike="noStrike">
              <a:solidFill>
                <a:srgbClr val="000000"/>
              </a:solidFill>
              <a:latin typeface="Calibri (MS)"/>
              <a:ea typeface="Calibri (MS)"/>
              <a:cs typeface="Calibri (MS)"/>
              <a:sym typeface="Calibri (MS)"/>
            </a:endParaRPr>
          </a:p>
        </p:txBody>
      </p:sp>
      <p:grpSp>
        <p:nvGrpSpPr>
          <p:cNvPr id="47" name="Group 46">
            <a:extLst>
              <a:ext uri="{FF2B5EF4-FFF2-40B4-BE49-F238E27FC236}">
                <a16:creationId xmlns:a16="http://schemas.microsoft.com/office/drawing/2014/main" id="{B3DC8580-F619-5A75-FF59-C1D34FDCA880}"/>
              </a:ext>
            </a:extLst>
          </p:cNvPr>
          <p:cNvGrpSpPr/>
          <p:nvPr/>
        </p:nvGrpSpPr>
        <p:grpSpPr>
          <a:xfrm>
            <a:off x="-21865" y="-449007"/>
            <a:ext cx="737286" cy="11215653"/>
            <a:chOff x="-269234" y="-502539"/>
            <a:chExt cx="737286" cy="11215653"/>
          </a:xfrm>
        </p:grpSpPr>
        <p:grpSp>
          <p:nvGrpSpPr>
            <p:cNvPr id="37" name="Group 36">
              <a:extLst>
                <a:ext uri="{FF2B5EF4-FFF2-40B4-BE49-F238E27FC236}">
                  <a16:creationId xmlns:a16="http://schemas.microsoft.com/office/drawing/2014/main" id="{F6A63D62-9B2C-8BF3-CB5F-7EBDA1B27A2A}"/>
                </a:ext>
              </a:extLst>
            </p:cNvPr>
            <p:cNvGrpSpPr/>
            <p:nvPr/>
          </p:nvGrpSpPr>
          <p:grpSpPr>
            <a:xfrm>
              <a:off x="-269234" y="1383231"/>
              <a:ext cx="737286" cy="9329883"/>
              <a:chOff x="-269234" y="1383231"/>
              <a:chExt cx="737286" cy="9329883"/>
            </a:xfrm>
          </p:grpSpPr>
          <p:grpSp>
            <p:nvGrpSpPr>
              <p:cNvPr id="38" name="Group 22">
                <a:extLst>
                  <a:ext uri="{FF2B5EF4-FFF2-40B4-BE49-F238E27FC236}">
                    <a16:creationId xmlns:a16="http://schemas.microsoft.com/office/drawing/2014/main" id="{08E4F650-3F1A-1096-3447-283DA7D9DF1E}"/>
                  </a:ext>
                </a:extLst>
              </p:cNvPr>
              <p:cNvGrpSpPr/>
              <p:nvPr/>
            </p:nvGrpSpPr>
            <p:grpSpPr>
              <a:xfrm rot="5400000">
                <a:off x="-3830279" y="6433833"/>
                <a:ext cx="7840326" cy="718236"/>
                <a:chOff x="-42626" y="-38100"/>
                <a:chExt cx="4372924" cy="400595"/>
              </a:xfrm>
            </p:grpSpPr>
            <p:sp>
              <p:nvSpPr>
                <p:cNvPr id="42" name="Freeform 23">
                  <a:extLst>
                    <a:ext uri="{FF2B5EF4-FFF2-40B4-BE49-F238E27FC236}">
                      <a16:creationId xmlns:a16="http://schemas.microsoft.com/office/drawing/2014/main" id="{99F64433-76FA-F9F6-C7EB-743EA4D66E67}"/>
                    </a:ext>
                  </a:extLst>
                </p:cNvPr>
                <p:cNvSpPr/>
                <p:nvPr/>
              </p:nvSpPr>
              <p:spPr>
                <a:xfrm>
                  <a:off x="-42626" y="212330"/>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E50043"/>
                </a:solidFill>
              </p:spPr>
              <p:txBody>
                <a:bodyPr/>
                <a:lstStyle/>
                <a:p>
                  <a:endParaRPr lang="en-AU"/>
                </a:p>
              </p:txBody>
            </p:sp>
            <p:sp>
              <p:nvSpPr>
                <p:cNvPr id="43" name="TextBox 24">
                  <a:extLst>
                    <a:ext uri="{FF2B5EF4-FFF2-40B4-BE49-F238E27FC236}">
                      <a16:creationId xmlns:a16="http://schemas.microsoft.com/office/drawing/2014/main" id="{B158F1E5-BC94-C400-8363-510A22CED65C}"/>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nvGrpSpPr>
              <p:cNvPr id="39" name="Group 25">
                <a:extLst>
                  <a:ext uri="{FF2B5EF4-FFF2-40B4-BE49-F238E27FC236}">
                    <a16:creationId xmlns:a16="http://schemas.microsoft.com/office/drawing/2014/main" id="{EA38972F-A7D9-05AB-A515-F65EB50C632F}"/>
                  </a:ext>
                </a:extLst>
              </p:cNvPr>
              <p:cNvGrpSpPr/>
              <p:nvPr/>
            </p:nvGrpSpPr>
            <p:grpSpPr>
              <a:xfrm rot="5400000">
                <a:off x="-3811230" y="4944275"/>
                <a:ext cx="7840326" cy="718238"/>
                <a:chOff x="0" y="-38100"/>
                <a:chExt cx="4372924" cy="400596"/>
              </a:xfrm>
            </p:grpSpPr>
            <p:sp>
              <p:nvSpPr>
                <p:cNvPr id="40" name="Freeform 26">
                  <a:extLst>
                    <a:ext uri="{FF2B5EF4-FFF2-40B4-BE49-F238E27FC236}">
                      <a16:creationId xmlns:a16="http://schemas.microsoft.com/office/drawing/2014/main" id="{278B73F5-647D-9AD7-6432-77E668690254}"/>
                    </a:ext>
                  </a:extLst>
                </p:cNvPr>
                <p:cNvSpPr/>
                <p:nvPr/>
              </p:nvSpPr>
              <p:spPr>
                <a:xfrm>
                  <a:off x="0" y="1"/>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41" name="TextBox 27">
                  <a:extLst>
                    <a:ext uri="{FF2B5EF4-FFF2-40B4-BE49-F238E27FC236}">
                      <a16:creationId xmlns:a16="http://schemas.microsoft.com/office/drawing/2014/main" id="{A3777C2C-0D1F-E540-768C-B449BC2E4E09}"/>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44" name="Group 28">
              <a:extLst>
                <a:ext uri="{FF2B5EF4-FFF2-40B4-BE49-F238E27FC236}">
                  <a16:creationId xmlns:a16="http://schemas.microsoft.com/office/drawing/2014/main" id="{B05EC135-0151-DD54-FB26-F55D28959E68}"/>
                </a:ext>
              </a:extLst>
            </p:cNvPr>
            <p:cNvGrpSpPr/>
            <p:nvPr/>
          </p:nvGrpSpPr>
          <p:grpSpPr>
            <a:xfrm rot="5400000">
              <a:off x="-3830279" y="3058506"/>
              <a:ext cx="7840326" cy="718236"/>
              <a:chOff x="0" y="-38100"/>
              <a:chExt cx="4372924" cy="400595"/>
            </a:xfrm>
          </p:grpSpPr>
          <p:sp>
            <p:nvSpPr>
              <p:cNvPr id="45" name="Freeform 29">
                <a:extLst>
                  <a:ext uri="{FF2B5EF4-FFF2-40B4-BE49-F238E27FC236}">
                    <a16:creationId xmlns:a16="http://schemas.microsoft.com/office/drawing/2014/main" id="{D982347D-852A-FF8C-A7B3-7B219E24B2BD}"/>
                  </a:ext>
                </a:extLst>
              </p:cNvPr>
              <p:cNvSpPr/>
              <p:nvPr/>
            </p:nvSpPr>
            <p:spPr>
              <a:xfrm>
                <a:off x="0" y="201705"/>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46" name="TextBox 30">
                <a:extLst>
                  <a:ext uri="{FF2B5EF4-FFF2-40B4-BE49-F238E27FC236}">
                    <a16:creationId xmlns:a16="http://schemas.microsoft.com/office/drawing/2014/main" id="{58A3D1B1-B0E2-77EA-76C0-B57590171B3F}"/>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sp>
        <p:nvSpPr>
          <p:cNvPr id="51" name="Parallelogram 50">
            <a:extLst>
              <a:ext uri="{FF2B5EF4-FFF2-40B4-BE49-F238E27FC236}">
                <a16:creationId xmlns:a16="http://schemas.microsoft.com/office/drawing/2014/main" id="{323ACDB6-6766-09B6-F3E2-F094D5D32A7C}"/>
              </a:ext>
            </a:extLst>
          </p:cNvPr>
          <p:cNvSpPr/>
          <p:nvPr/>
        </p:nvSpPr>
        <p:spPr>
          <a:xfrm>
            <a:off x="584668" y="6107365"/>
            <a:ext cx="7450748" cy="1230422"/>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8E354E91-6AFF-0D40-F8F7-6A11F713432E}"/>
              </a:ext>
            </a:extLst>
          </p:cNvPr>
          <p:cNvSpPr txBox="1"/>
          <p:nvPr/>
        </p:nvSpPr>
        <p:spPr>
          <a:xfrm>
            <a:off x="1063046" y="6310612"/>
            <a:ext cx="6493991" cy="1322926"/>
          </a:xfrm>
          <a:prstGeom prst="rect">
            <a:avLst/>
          </a:prstGeom>
          <a:noFill/>
        </p:spPr>
        <p:txBody>
          <a:bodyPr wrap="square">
            <a:spAutoFit/>
          </a:bodyPr>
          <a:lstStyle/>
          <a:p>
            <a:r>
              <a:rPr lang="en-US" sz="1599">
                <a:solidFill>
                  <a:srgbClr val="000000"/>
                </a:solidFill>
                <a:latin typeface="Calibri" panose="020F0502020204030204" pitchFamily="34" charset="0"/>
                <a:ea typeface="Calibri (MS)"/>
                <a:cs typeface="Calibri" panose="020F0502020204030204" pitchFamily="34" charset="0"/>
                <a:sym typeface="Calibri (MS)"/>
              </a:rPr>
              <a:t>Large companies and SMEs </a:t>
            </a:r>
            <a:r>
              <a:rPr lang="en-AU" sz="1599">
                <a:solidFill>
                  <a:srgbClr val="000000"/>
                </a:solidFill>
                <a:latin typeface="Calibri" panose="020F0502020204030204" pitchFamily="34" charset="0"/>
                <a:ea typeface="Calibri (MS)"/>
                <a:cs typeface="Calibri" panose="020F0502020204030204" pitchFamily="34" charset="0"/>
                <a:sym typeface="Calibri (MS)"/>
              </a:rPr>
              <a:t>involved in the production of renewable energy, including wind, solar, hydroelectric, and biomass energy; Energy Network Operators such as electricity grids, smart grid systems and gas network. </a:t>
            </a:r>
          </a:p>
          <a:p>
            <a:endParaRPr lang="en-US" sz="1599">
              <a:solidFill>
                <a:srgbClr val="000000"/>
              </a:solidFill>
              <a:latin typeface="Calibri (MS)"/>
              <a:ea typeface="Calibri (MS)"/>
              <a:cs typeface="Calibri (MS)"/>
              <a:sym typeface="Calibri (MS)"/>
            </a:endParaRPr>
          </a:p>
          <a:p>
            <a:endParaRPr lang="en-AU" sz="1600" b="1">
              <a:solidFill>
                <a:srgbClr val="004379"/>
              </a:solidFill>
            </a:endParaRPr>
          </a:p>
        </p:txBody>
      </p:sp>
      <p:sp>
        <p:nvSpPr>
          <p:cNvPr id="53" name="TextBox 52">
            <a:extLst>
              <a:ext uri="{FF2B5EF4-FFF2-40B4-BE49-F238E27FC236}">
                <a16:creationId xmlns:a16="http://schemas.microsoft.com/office/drawing/2014/main" id="{62C381DB-315A-22EF-7557-5D46DEEC146D}"/>
              </a:ext>
            </a:extLst>
          </p:cNvPr>
          <p:cNvSpPr txBox="1"/>
          <p:nvPr/>
        </p:nvSpPr>
        <p:spPr>
          <a:xfrm>
            <a:off x="1445389" y="5658129"/>
            <a:ext cx="3718547" cy="369332"/>
          </a:xfrm>
          <a:prstGeom prst="rect">
            <a:avLst/>
          </a:prstGeom>
          <a:noFill/>
        </p:spPr>
        <p:txBody>
          <a:bodyPr wrap="square">
            <a:spAutoFit/>
          </a:bodyPr>
          <a:lstStyle/>
          <a:p>
            <a:pPr>
              <a:lnSpc>
                <a:spcPts val="2239"/>
              </a:lnSpc>
              <a:spcBef>
                <a:spcPct val="0"/>
              </a:spcBef>
            </a:pPr>
            <a:r>
              <a:rPr lang="en-US" sz="1800" b="1">
                <a:solidFill>
                  <a:srgbClr val="004379"/>
                </a:solidFill>
                <a:latin typeface="Calibri (MS) Bold"/>
                <a:ea typeface="Calibri (MS) Bold"/>
                <a:cs typeface="Calibri (MS) Bold"/>
                <a:sym typeface="Calibri (MS) Bold"/>
              </a:rPr>
              <a:t>Energy Companies</a:t>
            </a:r>
          </a:p>
        </p:txBody>
      </p:sp>
      <p:sp>
        <p:nvSpPr>
          <p:cNvPr id="54" name="Parallelogram 53">
            <a:extLst>
              <a:ext uri="{FF2B5EF4-FFF2-40B4-BE49-F238E27FC236}">
                <a16:creationId xmlns:a16="http://schemas.microsoft.com/office/drawing/2014/main" id="{03486C7C-251E-887E-17ED-E77A401C3543}"/>
              </a:ext>
            </a:extLst>
          </p:cNvPr>
          <p:cNvSpPr/>
          <p:nvPr/>
        </p:nvSpPr>
        <p:spPr>
          <a:xfrm>
            <a:off x="9878002" y="4447457"/>
            <a:ext cx="7450748" cy="1126880"/>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30628E37-7ED9-CB51-AC12-160C68B59986}"/>
              </a:ext>
            </a:extLst>
          </p:cNvPr>
          <p:cNvSpPr txBox="1"/>
          <p:nvPr/>
        </p:nvSpPr>
        <p:spPr>
          <a:xfrm>
            <a:off x="10356380" y="4702995"/>
            <a:ext cx="6493991" cy="640175"/>
          </a:xfrm>
          <a:prstGeom prst="rect">
            <a:avLst/>
          </a:prstGeom>
          <a:noFill/>
        </p:spPr>
        <p:txBody>
          <a:bodyPr wrap="square">
            <a:spAutoFit/>
          </a:bodyPr>
          <a:lstStyle/>
          <a:p>
            <a:pPr>
              <a:lnSpc>
                <a:spcPts val="2239"/>
              </a:lnSpc>
              <a:spcBef>
                <a:spcPct val="0"/>
              </a:spcBef>
            </a:pPr>
            <a:r>
              <a:rPr lang="en-AU" sz="1600"/>
              <a:t>Including impact investors focused on sustainable energy, and private equity firms investing in infrastructure and cleantech innovation.</a:t>
            </a:r>
            <a:endParaRPr lang="en-US" sz="1599">
              <a:solidFill>
                <a:srgbClr val="000000"/>
              </a:solidFill>
              <a:ea typeface="Calibri (MS)"/>
              <a:cs typeface="Calibri (MS)"/>
              <a:sym typeface="Calibri (MS)"/>
            </a:endParaRPr>
          </a:p>
        </p:txBody>
      </p:sp>
      <p:sp>
        <p:nvSpPr>
          <p:cNvPr id="56" name="TextBox 55">
            <a:extLst>
              <a:ext uri="{FF2B5EF4-FFF2-40B4-BE49-F238E27FC236}">
                <a16:creationId xmlns:a16="http://schemas.microsoft.com/office/drawing/2014/main" id="{E68011F5-1E21-BEA6-C1AE-11DC262130F3}"/>
              </a:ext>
            </a:extLst>
          </p:cNvPr>
          <p:cNvSpPr txBox="1"/>
          <p:nvPr/>
        </p:nvSpPr>
        <p:spPr>
          <a:xfrm>
            <a:off x="10565452" y="3981586"/>
            <a:ext cx="3718547" cy="369332"/>
          </a:xfrm>
          <a:prstGeom prst="rect">
            <a:avLst/>
          </a:prstGeom>
          <a:noFill/>
        </p:spPr>
        <p:txBody>
          <a:bodyPr wrap="square">
            <a:spAutoFit/>
          </a:bodyPr>
          <a:lstStyle/>
          <a:p>
            <a:pPr>
              <a:lnSpc>
                <a:spcPts val="2239"/>
              </a:lnSpc>
              <a:spcBef>
                <a:spcPct val="0"/>
              </a:spcBef>
            </a:pPr>
            <a:r>
              <a:rPr lang="en-AU" sz="1800" b="1">
                <a:solidFill>
                  <a:srgbClr val="004379"/>
                </a:solidFill>
                <a:latin typeface="Calibri (MS) Bold"/>
                <a:ea typeface="Calibri (MS) Bold"/>
                <a:cs typeface="Calibri (MS) Bold"/>
                <a:sym typeface="Calibri (MS) Bold"/>
              </a:rPr>
              <a:t>Investors and Venture Funds</a:t>
            </a:r>
          </a:p>
        </p:txBody>
      </p:sp>
      <p:sp>
        <p:nvSpPr>
          <p:cNvPr id="57" name="Parallelogram 56">
            <a:extLst>
              <a:ext uri="{FF2B5EF4-FFF2-40B4-BE49-F238E27FC236}">
                <a16:creationId xmlns:a16="http://schemas.microsoft.com/office/drawing/2014/main" id="{BB8A06FF-A856-CBBB-C1D9-4CE238F2E6C1}"/>
              </a:ext>
            </a:extLst>
          </p:cNvPr>
          <p:cNvSpPr/>
          <p:nvPr/>
        </p:nvSpPr>
        <p:spPr>
          <a:xfrm>
            <a:off x="9704731" y="6136320"/>
            <a:ext cx="7450748" cy="1274223"/>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A8A1107F-3CB6-75D6-32F6-358D0CE65949}"/>
              </a:ext>
            </a:extLst>
          </p:cNvPr>
          <p:cNvSpPr txBox="1"/>
          <p:nvPr/>
        </p:nvSpPr>
        <p:spPr>
          <a:xfrm>
            <a:off x="10513860" y="6334136"/>
            <a:ext cx="6493991" cy="922304"/>
          </a:xfrm>
          <a:prstGeom prst="rect">
            <a:avLst/>
          </a:prstGeom>
          <a:noFill/>
        </p:spPr>
        <p:txBody>
          <a:bodyPr wrap="square">
            <a:spAutoFit/>
          </a:bodyPr>
          <a:lstStyle/>
          <a:p>
            <a:pPr>
              <a:lnSpc>
                <a:spcPts val="2239"/>
              </a:lnSpc>
              <a:spcBef>
                <a:spcPct val="0"/>
              </a:spcBef>
            </a:pPr>
            <a:r>
              <a:rPr lang="en-US" sz="1599">
                <a:solidFill>
                  <a:srgbClr val="000000"/>
                </a:solidFill>
                <a:latin typeface="Calibri" panose="020F0502020204030204" pitchFamily="34" charset="0"/>
                <a:ea typeface="Calibri (MS)"/>
                <a:cs typeface="Calibri" panose="020F0502020204030204" pitchFamily="34" charset="0"/>
                <a:sym typeface="Calibri (MS)"/>
              </a:rPr>
              <a:t>Emerging Australian startups in green tech, such as climate-tech, AI for energy transition and </a:t>
            </a:r>
            <a:r>
              <a:rPr lang="en-US" sz="1599" err="1">
                <a:solidFill>
                  <a:srgbClr val="000000"/>
                </a:solidFill>
                <a:latin typeface="Calibri" panose="020F0502020204030204" pitchFamily="34" charset="0"/>
                <a:ea typeface="Calibri (MS)"/>
                <a:cs typeface="Calibri" panose="020F0502020204030204" pitchFamily="34" charset="0"/>
                <a:sym typeface="Calibri (MS)"/>
              </a:rPr>
              <a:t>transportech</a:t>
            </a:r>
            <a:r>
              <a:rPr lang="en-US" sz="1599">
                <a:solidFill>
                  <a:srgbClr val="000000"/>
                </a:solidFill>
                <a:latin typeface="Calibri" panose="020F0502020204030204" pitchFamily="34" charset="0"/>
                <a:ea typeface="Calibri (MS)"/>
                <a:cs typeface="Calibri" panose="020F0502020204030204" pitchFamily="34" charset="0"/>
                <a:sym typeface="Calibri (MS)"/>
              </a:rPr>
              <a:t>, energy efficiency, and emissions monitoring.</a:t>
            </a:r>
          </a:p>
        </p:txBody>
      </p:sp>
      <p:sp>
        <p:nvSpPr>
          <p:cNvPr id="59" name="TextBox 58">
            <a:extLst>
              <a:ext uri="{FF2B5EF4-FFF2-40B4-BE49-F238E27FC236}">
                <a16:creationId xmlns:a16="http://schemas.microsoft.com/office/drawing/2014/main" id="{03379BB2-D8B1-9C27-A0EE-38659300CF3F}"/>
              </a:ext>
            </a:extLst>
          </p:cNvPr>
          <p:cNvSpPr txBox="1"/>
          <p:nvPr/>
        </p:nvSpPr>
        <p:spPr>
          <a:xfrm>
            <a:off x="10722932" y="5698886"/>
            <a:ext cx="3718547" cy="369332"/>
          </a:xfrm>
          <a:prstGeom prst="rect">
            <a:avLst/>
          </a:prstGeom>
          <a:noFill/>
        </p:spPr>
        <p:txBody>
          <a:bodyPr wrap="square">
            <a:spAutoFit/>
          </a:bodyPr>
          <a:lstStyle/>
          <a:p>
            <a:pPr>
              <a:lnSpc>
                <a:spcPts val="2239"/>
              </a:lnSpc>
              <a:spcBef>
                <a:spcPct val="0"/>
              </a:spcBef>
            </a:pPr>
            <a:r>
              <a:rPr lang="en-US" sz="1800" b="1">
                <a:solidFill>
                  <a:srgbClr val="004379"/>
                </a:solidFill>
                <a:latin typeface="Calibri (MS) Bold"/>
                <a:ea typeface="Calibri (MS) Bold"/>
                <a:cs typeface="Calibri (MS) Bold"/>
                <a:sym typeface="Calibri (MS) Bold"/>
              </a:rPr>
              <a:t>Innovation-Driven Startups</a:t>
            </a:r>
          </a:p>
        </p:txBody>
      </p:sp>
      <p:sp>
        <p:nvSpPr>
          <p:cNvPr id="60" name="Parallelogram 59">
            <a:extLst>
              <a:ext uri="{FF2B5EF4-FFF2-40B4-BE49-F238E27FC236}">
                <a16:creationId xmlns:a16="http://schemas.microsoft.com/office/drawing/2014/main" id="{1BF3CA36-4864-D0D0-C925-2F3D6A5F4663}"/>
              </a:ext>
            </a:extLst>
          </p:cNvPr>
          <p:cNvSpPr/>
          <p:nvPr/>
        </p:nvSpPr>
        <p:spPr>
          <a:xfrm>
            <a:off x="584668" y="8206931"/>
            <a:ext cx="7450748" cy="1680297"/>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Box 60">
            <a:extLst>
              <a:ext uri="{FF2B5EF4-FFF2-40B4-BE49-F238E27FC236}">
                <a16:creationId xmlns:a16="http://schemas.microsoft.com/office/drawing/2014/main" id="{0D34D040-CA4E-AB32-7299-B718DC9D9977}"/>
              </a:ext>
            </a:extLst>
          </p:cNvPr>
          <p:cNvSpPr txBox="1"/>
          <p:nvPr/>
        </p:nvSpPr>
        <p:spPr>
          <a:xfrm>
            <a:off x="1063046" y="8444863"/>
            <a:ext cx="6493991" cy="1204432"/>
          </a:xfrm>
          <a:prstGeom prst="rect">
            <a:avLst/>
          </a:prstGeom>
          <a:noFill/>
        </p:spPr>
        <p:txBody>
          <a:bodyPr wrap="square">
            <a:spAutoFit/>
          </a:bodyPr>
          <a:lstStyle/>
          <a:p>
            <a:pPr>
              <a:lnSpc>
                <a:spcPts val="2239"/>
              </a:lnSpc>
              <a:spcBef>
                <a:spcPct val="0"/>
              </a:spcBef>
            </a:pPr>
            <a:r>
              <a:rPr lang="en-AU" sz="1599">
                <a:solidFill>
                  <a:srgbClr val="000000"/>
                </a:solidFill>
                <a:ea typeface="Calibri (MS)"/>
                <a:cs typeface="Calibri (MS)"/>
                <a:sym typeface="Calibri (MS)"/>
              </a:rPr>
              <a:t>Including national and regional energy ministers, advisors, and public sector leaders who shape policy, regulation, and strategic investment in the energy transition, as well as local </a:t>
            </a:r>
            <a:r>
              <a:rPr lang="en-AU" sz="1599">
                <a:solidFill>
                  <a:srgbClr val="000000"/>
                </a:solidFill>
                <a:ea typeface="Calibri (MS)"/>
                <a:cs typeface="Calibri" panose="020F0502020204030204" pitchFamily="34" charset="0"/>
                <a:sym typeface="Calibri (MS)"/>
              </a:rPr>
              <a:t>government</a:t>
            </a:r>
            <a:r>
              <a:rPr lang="en-AU" sz="1599">
                <a:solidFill>
                  <a:srgbClr val="000000"/>
                </a:solidFill>
                <a:ea typeface="Calibri (MS)"/>
                <a:cs typeface="Calibri (MS)"/>
                <a:sym typeface="Calibri (MS)"/>
              </a:rPr>
              <a:t> representatives and municipal authorities leading clean energy and sustainability initiatives.</a:t>
            </a:r>
            <a:endParaRPr lang="en-US" sz="1599">
              <a:solidFill>
                <a:srgbClr val="000000"/>
              </a:solidFill>
              <a:ea typeface="Calibri (MS)"/>
              <a:cs typeface="Calibri (MS)"/>
              <a:sym typeface="Calibri (MS)"/>
            </a:endParaRPr>
          </a:p>
        </p:txBody>
      </p:sp>
      <p:sp>
        <p:nvSpPr>
          <p:cNvPr id="62" name="TextBox 61">
            <a:extLst>
              <a:ext uri="{FF2B5EF4-FFF2-40B4-BE49-F238E27FC236}">
                <a16:creationId xmlns:a16="http://schemas.microsoft.com/office/drawing/2014/main" id="{8780AAC6-E9A9-8C3F-A2C8-988FE0ACF830}"/>
              </a:ext>
            </a:extLst>
          </p:cNvPr>
          <p:cNvSpPr txBox="1"/>
          <p:nvPr/>
        </p:nvSpPr>
        <p:spPr>
          <a:xfrm>
            <a:off x="1454479" y="7718633"/>
            <a:ext cx="3718547" cy="369332"/>
          </a:xfrm>
          <a:prstGeom prst="rect">
            <a:avLst/>
          </a:prstGeom>
          <a:noFill/>
        </p:spPr>
        <p:txBody>
          <a:bodyPr wrap="square">
            <a:spAutoFit/>
          </a:bodyPr>
          <a:lstStyle/>
          <a:p>
            <a:pPr>
              <a:lnSpc>
                <a:spcPts val="2239"/>
              </a:lnSpc>
              <a:spcBef>
                <a:spcPct val="0"/>
              </a:spcBef>
            </a:pPr>
            <a:r>
              <a:rPr lang="en-US" sz="1800" b="1">
                <a:solidFill>
                  <a:srgbClr val="004379"/>
                </a:solidFill>
                <a:latin typeface="Calibri (MS) Bold"/>
                <a:cs typeface="Calibri (MS) Bold"/>
                <a:sym typeface="Calibri (MS)"/>
              </a:rPr>
              <a:t>Government and Policy Makers</a:t>
            </a:r>
          </a:p>
        </p:txBody>
      </p:sp>
      <p:sp>
        <p:nvSpPr>
          <p:cNvPr id="63" name="Parallelogram 62">
            <a:extLst>
              <a:ext uri="{FF2B5EF4-FFF2-40B4-BE49-F238E27FC236}">
                <a16:creationId xmlns:a16="http://schemas.microsoft.com/office/drawing/2014/main" id="{ADEE3099-94B6-D58C-2AB7-0493BC017837}"/>
              </a:ext>
            </a:extLst>
          </p:cNvPr>
          <p:cNvSpPr/>
          <p:nvPr/>
        </p:nvSpPr>
        <p:spPr>
          <a:xfrm>
            <a:off x="9414970" y="8252444"/>
            <a:ext cx="7450748" cy="1714998"/>
          </a:xfrm>
          <a:prstGeom prst="parallelogram">
            <a:avLst/>
          </a:prstGeom>
          <a:solidFill>
            <a:srgbClr val="BADBEC">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a:extLst>
              <a:ext uri="{FF2B5EF4-FFF2-40B4-BE49-F238E27FC236}">
                <a16:creationId xmlns:a16="http://schemas.microsoft.com/office/drawing/2014/main" id="{1588C01E-4AD7-2422-F560-4F004482CA8D}"/>
              </a:ext>
            </a:extLst>
          </p:cNvPr>
          <p:cNvSpPr txBox="1"/>
          <p:nvPr/>
        </p:nvSpPr>
        <p:spPr>
          <a:xfrm>
            <a:off x="10063715" y="8500374"/>
            <a:ext cx="6493991" cy="1467068"/>
          </a:xfrm>
          <a:prstGeom prst="rect">
            <a:avLst/>
          </a:prstGeom>
          <a:noFill/>
        </p:spPr>
        <p:txBody>
          <a:bodyPr wrap="square">
            <a:spAutoFit/>
          </a:bodyPr>
          <a:lstStyle/>
          <a:p>
            <a:pPr>
              <a:lnSpc>
                <a:spcPts val="2239"/>
              </a:lnSpc>
              <a:spcBef>
                <a:spcPct val="0"/>
              </a:spcBef>
            </a:pPr>
            <a:r>
              <a:rPr lang="en-AU" sz="1599">
                <a:solidFill>
                  <a:srgbClr val="000000"/>
                </a:solidFill>
                <a:latin typeface="Calibri" panose="020F0502020204030204" pitchFamily="34" charset="0"/>
                <a:ea typeface="Calibri (MS)"/>
                <a:cs typeface="Calibri" panose="020F0502020204030204" pitchFamily="34" charset="0"/>
                <a:sym typeface="Calibri (MS)"/>
              </a:rPr>
              <a:t>R&amp;D teams within companies or independent innovation hubs focused on exploring new technologies and solutions for sustainable energy. This includes specialised labs dedicated to advancing clean energy solutions and initiatives aimed at developing the skills necessary for the energy transition.</a:t>
            </a:r>
            <a:endParaRPr lang="en-US" sz="1599">
              <a:solidFill>
                <a:srgbClr val="000000"/>
              </a:solidFill>
              <a:latin typeface="Calibri" panose="020F0502020204030204" pitchFamily="34" charset="0"/>
              <a:ea typeface="Calibri (MS)"/>
              <a:cs typeface="Calibri" panose="020F0502020204030204" pitchFamily="34" charset="0"/>
              <a:sym typeface="Calibri (MS)"/>
            </a:endParaRPr>
          </a:p>
          <a:p>
            <a:endParaRPr lang="en-AU" sz="1600" b="1">
              <a:solidFill>
                <a:srgbClr val="004379"/>
              </a:solidFill>
            </a:endParaRPr>
          </a:p>
        </p:txBody>
      </p:sp>
      <p:sp>
        <p:nvSpPr>
          <p:cNvPr id="65" name="TextBox 64">
            <a:extLst>
              <a:ext uri="{FF2B5EF4-FFF2-40B4-BE49-F238E27FC236}">
                <a16:creationId xmlns:a16="http://schemas.microsoft.com/office/drawing/2014/main" id="{0C212D2F-849D-4EC6-C3F2-F7710811972A}"/>
              </a:ext>
            </a:extLst>
          </p:cNvPr>
          <p:cNvSpPr txBox="1"/>
          <p:nvPr/>
        </p:nvSpPr>
        <p:spPr>
          <a:xfrm>
            <a:off x="10722932" y="7790329"/>
            <a:ext cx="6590027" cy="364843"/>
          </a:xfrm>
          <a:prstGeom prst="rect">
            <a:avLst/>
          </a:prstGeom>
          <a:noFill/>
        </p:spPr>
        <p:txBody>
          <a:bodyPr wrap="square">
            <a:spAutoFit/>
          </a:bodyPr>
          <a:lstStyle/>
          <a:p>
            <a:pPr>
              <a:lnSpc>
                <a:spcPts val="2239"/>
              </a:lnSpc>
              <a:spcBef>
                <a:spcPct val="0"/>
              </a:spcBef>
            </a:pPr>
            <a:r>
              <a:rPr lang="en-US" sz="1800" b="1">
                <a:solidFill>
                  <a:srgbClr val="004379"/>
                </a:solidFill>
                <a:latin typeface="Calibri (MS) Bold"/>
                <a:cs typeface="Calibri (MS) Bold"/>
                <a:sym typeface="Calibri (MS)"/>
              </a:rPr>
              <a:t>Universities and Research Institutions / Academic institutions </a:t>
            </a:r>
          </a:p>
        </p:txBody>
      </p:sp>
      <p:pic>
        <p:nvPicPr>
          <p:cNvPr id="70" name="Picture 69" descr="A red arrow on a black background&#10;&#10;AI-generated content may be incorrect.">
            <a:extLst>
              <a:ext uri="{FF2B5EF4-FFF2-40B4-BE49-F238E27FC236}">
                <a16:creationId xmlns:a16="http://schemas.microsoft.com/office/drawing/2014/main" id="{A762A23D-51AA-A3C3-C1E6-5D179BFBA9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386" y="1061866"/>
            <a:ext cx="2791468" cy="1570201"/>
          </a:xfrm>
          <a:prstGeom prst="rect">
            <a:avLst/>
          </a:prstGeom>
        </p:spPr>
      </p:pic>
      <p:pic>
        <p:nvPicPr>
          <p:cNvPr id="74" name="Picture 73" descr="A blue line art of a solar panel and sun&#10;&#10;AI-generated content may be incorrect.">
            <a:extLst>
              <a:ext uri="{FF2B5EF4-FFF2-40B4-BE49-F238E27FC236}">
                <a16:creationId xmlns:a16="http://schemas.microsoft.com/office/drawing/2014/main" id="{57F8E130-7F7E-917B-072D-53E64B41FD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7271" y="4517252"/>
            <a:ext cx="4713041" cy="2651086"/>
          </a:xfrm>
          <a:prstGeom prst="rect">
            <a:avLst/>
          </a:prstGeom>
        </p:spPr>
      </p:pic>
      <p:pic>
        <p:nvPicPr>
          <p:cNvPr id="76" name="Picture 75" descr="A blue building with columns and flag on top&#10;&#10;AI-generated content may be incorrect.">
            <a:extLst>
              <a:ext uri="{FF2B5EF4-FFF2-40B4-BE49-F238E27FC236}">
                <a16:creationId xmlns:a16="http://schemas.microsoft.com/office/drawing/2014/main" id="{A1A15AEB-5AB5-AD23-3834-40F783A183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632" y="6941177"/>
            <a:ext cx="3518255" cy="1979018"/>
          </a:xfrm>
          <a:prstGeom prst="rect">
            <a:avLst/>
          </a:prstGeom>
        </p:spPr>
      </p:pic>
      <p:pic>
        <p:nvPicPr>
          <p:cNvPr id="80" name="Picture 79" descr="A blue rocket with a graph in the background&#10;&#10;AI-generated content may be incorrect.">
            <a:extLst>
              <a:ext uri="{FF2B5EF4-FFF2-40B4-BE49-F238E27FC236}">
                <a16:creationId xmlns:a16="http://schemas.microsoft.com/office/drawing/2014/main" id="{063EA943-DB9C-13B0-C508-EE4DF743B0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4290" y="5064811"/>
            <a:ext cx="4002858" cy="2251608"/>
          </a:xfrm>
          <a:prstGeom prst="rect">
            <a:avLst/>
          </a:prstGeom>
        </p:spPr>
      </p:pic>
      <p:pic>
        <p:nvPicPr>
          <p:cNvPr id="82" name="Picture 81" descr="A blue letter with leaves in a black background&#10;&#10;AI-generated content may be incorrect.">
            <a:extLst>
              <a:ext uri="{FF2B5EF4-FFF2-40B4-BE49-F238E27FC236}">
                <a16:creationId xmlns:a16="http://schemas.microsoft.com/office/drawing/2014/main" id="{9274FC4E-EC34-6D34-84FB-89533F669E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83270" y="7149166"/>
            <a:ext cx="3261290" cy="1834476"/>
          </a:xfrm>
          <a:prstGeom prst="rect">
            <a:avLst/>
          </a:prstGeom>
        </p:spPr>
      </p:pic>
      <p:pic>
        <p:nvPicPr>
          <p:cNvPr id="2" name="Picture 1" descr="A red arrow on a black background&#10;&#10;AI-generated content may be incorrect.">
            <a:extLst>
              <a:ext uri="{FF2B5EF4-FFF2-40B4-BE49-F238E27FC236}">
                <a16:creationId xmlns:a16="http://schemas.microsoft.com/office/drawing/2014/main" id="{8AF3741D-A887-24F8-ECE9-2654711FA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349" y="2687382"/>
            <a:ext cx="1446730" cy="813786"/>
          </a:xfrm>
          <a:prstGeom prst="rect">
            <a:avLst/>
          </a:prstGeom>
        </p:spPr>
      </p:pic>
      <p:sp>
        <p:nvSpPr>
          <p:cNvPr id="6" name="TextBox 5">
            <a:extLst>
              <a:ext uri="{FF2B5EF4-FFF2-40B4-BE49-F238E27FC236}">
                <a16:creationId xmlns:a16="http://schemas.microsoft.com/office/drawing/2014/main" id="{B4A23361-6383-6EE7-82FD-EDCE589AE057}"/>
              </a:ext>
            </a:extLst>
          </p:cNvPr>
          <p:cNvSpPr txBox="1"/>
          <p:nvPr/>
        </p:nvSpPr>
        <p:spPr>
          <a:xfrm>
            <a:off x="4126698" y="2905609"/>
            <a:ext cx="3197178" cy="369332"/>
          </a:xfrm>
          <a:prstGeom prst="rect">
            <a:avLst/>
          </a:prstGeom>
          <a:noFill/>
        </p:spPr>
        <p:txBody>
          <a:bodyPr wrap="square">
            <a:spAutoFit/>
          </a:bodyPr>
          <a:lstStyle/>
          <a:p>
            <a:pPr>
              <a:spcBef>
                <a:spcPct val="0"/>
              </a:spcBef>
            </a:pPr>
            <a:r>
              <a:rPr lang="en-AU" b="1" i="1">
                <a:solidFill>
                  <a:srgbClr val="004379"/>
                </a:solidFill>
                <a:hlinkClick r:id="rId8"/>
              </a:rPr>
              <a:t>Express Your Interest</a:t>
            </a:r>
            <a:r>
              <a:rPr lang="en-AU" sz="1800" b="1" i="1">
                <a:solidFill>
                  <a:srgbClr val="004379"/>
                </a:solidFill>
                <a:hlinkClick r:id="rId8"/>
              </a:rPr>
              <a:t> Now!</a:t>
            </a:r>
            <a:endParaRPr lang="en-US" sz="1600" b="1" i="1">
              <a:solidFill>
                <a:srgbClr val="004379"/>
              </a:solidFill>
              <a:latin typeface="Calibri (MS)"/>
              <a:ea typeface="Calibri (MS)"/>
              <a:cs typeface="Calibri (MS)"/>
              <a:sym typeface="Calibri (MS)"/>
            </a:endParaRPr>
          </a:p>
        </p:txBody>
      </p:sp>
      <p:sp>
        <p:nvSpPr>
          <p:cNvPr id="5" name="Parallelogram 4">
            <a:extLst>
              <a:ext uri="{FF2B5EF4-FFF2-40B4-BE49-F238E27FC236}">
                <a16:creationId xmlns:a16="http://schemas.microsoft.com/office/drawing/2014/main" id="{3BD2B0A2-4C5D-C607-D973-3BDCFF9E5A2A}"/>
              </a:ext>
            </a:extLst>
          </p:cNvPr>
          <p:cNvSpPr/>
          <p:nvPr/>
        </p:nvSpPr>
        <p:spPr>
          <a:xfrm>
            <a:off x="12582205" y="0"/>
            <a:ext cx="5705795" cy="2723238"/>
          </a:xfrm>
          <a:prstGeom prst="parallelogram">
            <a:avLst/>
          </a:prstGeom>
          <a:blipFill>
            <a:blip r:embed="rId9"/>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A3CD-D5F0-FEC3-487B-AD6DE09FF49C}"/>
            </a:ext>
          </a:extLst>
        </p:cNvPr>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7ADE603A-48EA-0C93-1E34-AA198B2B5C30}"/>
              </a:ext>
            </a:extLst>
          </p:cNvPr>
          <p:cNvSpPr/>
          <p:nvPr/>
        </p:nvSpPr>
        <p:spPr>
          <a:xfrm>
            <a:off x="10783203" y="7407926"/>
            <a:ext cx="5320423" cy="2592454"/>
          </a:xfrm>
          <a:prstGeom prst="roundRect">
            <a:avLst/>
          </a:prstGeom>
          <a:solidFill>
            <a:srgbClr val="BADBE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6">
            <a:extLst>
              <a:ext uri="{FF2B5EF4-FFF2-40B4-BE49-F238E27FC236}">
                <a16:creationId xmlns:a16="http://schemas.microsoft.com/office/drawing/2014/main" id="{B53F98B9-E1B4-0B1D-F624-FB81945520A7}"/>
              </a:ext>
            </a:extLst>
          </p:cNvPr>
          <p:cNvSpPr/>
          <p:nvPr/>
        </p:nvSpPr>
        <p:spPr>
          <a:xfrm>
            <a:off x="5417603" y="5992288"/>
            <a:ext cx="1620429" cy="1620429"/>
          </a:xfrm>
          <a:custGeom>
            <a:avLst/>
            <a:gdLst/>
            <a:ahLst/>
            <a:cxnLst/>
            <a:rect l="l" t="t" r="r" b="b"/>
            <a:pathLst>
              <a:path w="1145696" h="1145696">
                <a:moveTo>
                  <a:pt x="0" y="0"/>
                </a:moveTo>
                <a:lnTo>
                  <a:pt x="1145697" y="0"/>
                </a:lnTo>
                <a:lnTo>
                  <a:pt x="1145697" y="1145696"/>
                </a:lnTo>
                <a:lnTo>
                  <a:pt x="0" y="114569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AU"/>
          </a:p>
        </p:txBody>
      </p:sp>
      <p:sp>
        <p:nvSpPr>
          <p:cNvPr id="55" name="Rectangle: Rounded Corners 54">
            <a:extLst>
              <a:ext uri="{FF2B5EF4-FFF2-40B4-BE49-F238E27FC236}">
                <a16:creationId xmlns:a16="http://schemas.microsoft.com/office/drawing/2014/main" id="{640193F4-7149-7719-EA8E-B225C1BE39D3}"/>
              </a:ext>
            </a:extLst>
          </p:cNvPr>
          <p:cNvSpPr/>
          <p:nvPr/>
        </p:nvSpPr>
        <p:spPr>
          <a:xfrm>
            <a:off x="3683013" y="7407926"/>
            <a:ext cx="5320423" cy="2592454"/>
          </a:xfrm>
          <a:prstGeom prst="roundRect">
            <a:avLst/>
          </a:prstGeom>
          <a:solidFill>
            <a:srgbClr val="BADBE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3">
            <a:extLst>
              <a:ext uri="{FF2B5EF4-FFF2-40B4-BE49-F238E27FC236}">
                <a16:creationId xmlns:a16="http://schemas.microsoft.com/office/drawing/2014/main" id="{490A718D-EB74-B236-37D6-30FF85A4B64A}"/>
              </a:ext>
            </a:extLst>
          </p:cNvPr>
          <p:cNvSpPr/>
          <p:nvPr/>
        </p:nvSpPr>
        <p:spPr>
          <a:xfrm>
            <a:off x="14424244" y="1799582"/>
            <a:ext cx="1872028" cy="1298718"/>
          </a:xfrm>
          <a:custGeom>
            <a:avLst/>
            <a:gdLst/>
            <a:ahLst/>
            <a:cxnLst/>
            <a:rect l="l" t="t" r="r" b="b"/>
            <a:pathLst>
              <a:path w="1620429" h="1124172">
                <a:moveTo>
                  <a:pt x="0" y="0"/>
                </a:moveTo>
                <a:lnTo>
                  <a:pt x="1620429" y="0"/>
                </a:lnTo>
                <a:lnTo>
                  <a:pt x="1620429" y="1124172"/>
                </a:lnTo>
                <a:lnTo>
                  <a:pt x="0" y="11241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AU"/>
          </a:p>
        </p:txBody>
      </p:sp>
      <p:sp>
        <p:nvSpPr>
          <p:cNvPr id="4" name="TextBox 3">
            <a:extLst>
              <a:ext uri="{FF2B5EF4-FFF2-40B4-BE49-F238E27FC236}">
                <a16:creationId xmlns:a16="http://schemas.microsoft.com/office/drawing/2014/main" id="{315A76F8-93AD-4999-2804-8BC6C7F3DFD0}"/>
              </a:ext>
            </a:extLst>
          </p:cNvPr>
          <p:cNvSpPr txBox="1"/>
          <p:nvPr/>
        </p:nvSpPr>
        <p:spPr>
          <a:xfrm>
            <a:off x="787651" y="380246"/>
            <a:ext cx="9995552" cy="602024"/>
          </a:xfrm>
          <a:prstGeom prst="rect">
            <a:avLst/>
          </a:prstGeom>
          <a:noFill/>
        </p:spPr>
        <p:txBody>
          <a:bodyPr wrap="square" rtlCol="0">
            <a:spAutoFit/>
          </a:bodyPr>
          <a:lstStyle/>
          <a:p>
            <a:r>
              <a:rPr lang="en-AU" sz="3312" b="1" dirty="0">
                <a:solidFill>
                  <a:srgbClr val="004379"/>
                </a:solidFill>
                <a:latin typeface="Scout Bold" panose="02000506000000020004" pitchFamily="50" charset="0"/>
              </a:rPr>
              <a:t>IN PARTNERSHIP WITH TEAM FRANCE BUSINESS</a:t>
            </a:r>
            <a:endParaRPr lang="en-AU" sz="2700" dirty="0">
              <a:latin typeface="Scout Bold" panose="02000506000000020004" pitchFamily="50" charset="0"/>
            </a:endParaRPr>
          </a:p>
        </p:txBody>
      </p:sp>
      <p:sp>
        <p:nvSpPr>
          <p:cNvPr id="23" name="Rectangle: Rounded Corners 22">
            <a:extLst>
              <a:ext uri="{FF2B5EF4-FFF2-40B4-BE49-F238E27FC236}">
                <a16:creationId xmlns:a16="http://schemas.microsoft.com/office/drawing/2014/main" id="{3E0E3B2E-38F7-F983-0063-65F983D2D051}"/>
              </a:ext>
            </a:extLst>
          </p:cNvPr>
          <p:cNvSpPr/>
          <p:nvPr/>
        </p:nvSpPr>
        <p:spPr>
          <a:xfrm>
            <a:off x="907395" y="3162651"/>
            <a:ext cx="5320423" cy="2592454"/>
          </a:xfrm>
          <a:prstGeom prst="roundRect">
            <a:avLst/>
          </a:prstGeom>
          <a:solidFill>
            <a:srgbClr val="BADBE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57DE57AC-E15C-D6E5-FC2C-C6A37443DEFB}"/>
              </a:ext>
            </a:extLst>
          </p:cNvPr>
          <p:cNvSpPr txBox="1"/>
          <p:nvPr/>
        </p:nvSpPr>
        <p:spPr>
          <a:xfrm>
            <a:off x="1184001" y="3343588"/>
            <a:ext cx="4690827" cy="2277547"/>
          </a:xfrm>
          <a:prstGeom prst="rect">
            <a:avLst/>
          </a:prstGeom>
          <a:noFill/>
        </p:spPr>
        <p:txBody>
          <a:bodyPr wrap="square" rtlCol="0">
            <a:spAutoFit/>
          </a:bodyPr>
          <a:lstStyle/>
          <a:p>
            <a:pPr algn="just"/>
            <a:endParaRPr lang="en-AU" sz="1000"/>
          </a:p>
          <a:p>
            <a:pPr algn="just"/>
            <a:r>
              <a:rPr lang="en-AU" sz="1600"/>
              <a:t>New initiative supported by both French and Australian governments, the Franco-Australian Indo-Pacific Centre for Energy Transition (FACET) seeks to </a:t>
            </a:r>
            <a:r>
              <a:rPr lang="en-AU" sz="1600" b="1">
                <a:solidFill>
                  <a:srgbClr val="004379"/>
                </a:solidFill>
              </a:rPr>
              <a:t>accelerate French-Australian projects in the energy transition</a:t>
            </a:r>
            <a:r>
              <a:rPr lang="en-AU" sz="1600"/>
              <a:t>, focusing on key areas such as e-fuels, hydrogen, photovoltaics (PV), energy storage, critical minerals, and the future of electric networks and grids.</a:t>
            </a:r>
          </a:p>
        </p:txBody>
      </p:sp>
      <p:sp>
        <p:nvSpPr>
          <p:cNvPr id="24" name="Rectangle: Rounded Corners 23">
            <a:extLst>
              <a:ext uri="{FF2B5EF4-FFF2-40B4-BE49-F238E27FC236}">
                <a16:creationId xmlns:a16="http://schemas.microsoft.com/office/drawing/2014/main" id="{0BCFA134-0BCB-4368-CB45-BD833ABB3DBA}"/>
              </a:ext>
            </a:extLst>
          </p:cNvPr>
          <p:cNvSpPr/>
          <p:nvPr/>
        </p:nvSpPr>
        <p:spPr>
          <a:xfrm>
            <a:off x="6901169" y="3175857"/>
            <a:ext cx="4988412" cy="2623521"/>
          </a:xfrm>
          <a:prstGeom prst="roundRect">
            <a:avLst/>
          </a:prstGeom>
          <a:solidFill>
            <a:srgbClr val="BADBE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AA592E3-78A8-C678-461D-50BBB3FA62E1}"/>
              </a:ext>
            </a:extLst>
          </p:cNvPr>
          <p:cNvSpPr txBox="1"/>
          <p:nvPr/>
        </p:nvSpPr>
        <p:spPr>
          <a:xfrm>
            <a:off x="7049962" y="3265279"/>
            <a:ext cx="4690827" cy="2308324"/>
          </a:xfrm>
          <a:prstGeom prst="rect">
            <a:avLst/>
          </a:prstGeom>
          <a:noFill/>
        </p:spPr>
        <p:txBody>
          <a:bodyPr wrap="square" rtlCol="0">
            <a:spAutoFit/>
          </a:bodyPr>
          <a:lstStyle/>
          <a:p>
            <a:pPr algn="ctr"/>
            <a:endParaRPr lang="en-AU" sz="1600"/>
          </a:p>
          <a:p>
            <a:pPr algn="just"/>
            <a:r>
              <a:rPr lang="en-AU" sz="1600"/>
              <a:t>The French-Australian Chamber of Commerce &amp; Industry (FACCI) is a leading business network dedicated to fostering </a:t>
            </a:r>
            <a:r>
              <a:rPr lang="en-AU" sz="1600" b="1">
                <a:solidFill>
                  <a:srgbClr val="004379"/>
                </a:solidFill>
              </a:rPr>
              <a:t>trade, investment, and innovation</a:t>
            </a:r>
            <a:r>
              <a:rPr lang="en-AU" sz="1600"/>
              <a:t> between </a:t>
            </a:r>
            <a:r>
              <a:rPr lang="en-AU" sz="1600" b="1">
                <a:solidFill>
                  <a:srgbClr val="004379"/>
                </a:solidFill>
              </a:rPr>
              <a:t>France and Australia</a:t>
            </a:r>
            <a:r>
              <a:rPr lang="en-AU" sz="1600"/>
              <a:t>. Through strategic partnerships, industry events, and tailored support, FACCI connects businesses across key sectors, helping them </a:t>
            </a:r>
            <a:r>
              <a:rPr lang="en-AU" sz="1600" b="1">
                <a:solidFill>
                  <a:srgbClr val="004379"/>
                </a:solidFill>
              </a:rPr>
              <a:t>expand, collaborate, and thrive</a:t>
            </a:r>
            <a:r>
              <a:rPr lang="en-AU" sz="1600">
                <a:solidFill>
                  <a:srgbClr val="004379"/>
                </a:solidFill>
              </a:rPr>
              <a:t> </a:t>
            </a:r>
            <a:r>
              <a:rPr lang="en-AU" sz="1600"/>
              <a:t>in both markets.</a:t>
            </a:r>
            <a:endParaRPr lang="en-AU" sz="1600" b="1"/>
          </a:p>
        </p:txBody>
      </p:sp>
      <p:sp>
        <p:nvSpPr>
          <p:cNvPr id="6" name="TextBox 5">
            <a:extLst>
              <a:ext uri="{FF2B5EF4-FFF2-40B4-BE49-F238E27FC236}">
                <a16:creationId xmlns:a16="http://schemas.microsoft.com/office/drawing/2014/main" id="{BD98CC0A-7F42-B3BF-C219-B342B85F0847}"/>
              </a:ext>
            </a:extLst>
          </p:cNvPr>
          <p:cNvSpPr txBox="1"/>
          <p:nvPr/>
        </p:nvSpPr>
        <p:spPr>
          <a:xfrm>
            <a:off x="4089477" y="7226424"/>
            <a:ext cx="4507494" cy="2554545"/>
          </a:xfrm>
          <a:prstGeom prst="rect">
            <a:avLst/>
          </a:prstGeom>
          <a:noFill/>
        </p:spPr>
        <p:txBody>
          <a:bodyPr wrap="square" rtlCol="0">
            <a:spAutoFit/>
          </a:bodyPr>
          <a:lstStyle/>
          <a:p>
            <a:pPr algn="ctr"/>
            <a:br>
              <a:rPr lang="en-AU" sz="1600">
                <a:solidFill>
                  <a:srgbClr val="004379"/>
                </a:solidFill>
              </a:rPr>
            </a:br>
            <a:endParaRPr lang="en-AU" sz="1600" b="1" i="1">
              <a:solidFill>
                <a:srgbClr val="004379"/>
              </a:solidFill>
            </a:endParaRPr>
          </a:p>
          <a:p>
            <a:pPr algn="just">
              <a:buNone/>
            </a:pPr>
            <a:r>
              <a:rPr lang="en-AU" sz="1600"/>
              <a:t>Launched in France in 2014, La French Tech began as an accreditation for cities with thriving tech startup ecosystems. Today, it recognizes and supports </a:t>
            </a:r>
            <a:r>
              <a:rPr lang="en-AU" sz="1600" b="1">
                <a:solidFill>
                  <a:srgbClr val="004379"/>
                </a:solidFill>
              </a:rPr>
              <a:t>innovative French Tech communities worldwide</a:t>
            </a:r>
            <a:r>
              <a:rPr lang="en-AU" sz="1600">
                <a:solidFill>
                  <a:srgbClr val="004379"/>
                </a:solidFill>
              </a:rPr>
              <a:t>. </a:t>
            </a:r>
            <a:r>
              <a:rPr lang="en-AU" sz="1600"/>
              <a:t>In 2023, La French Tech Australia was re-accredited for another </a:t>
            </a:r>
            <a:r>
              <a:rPr lang="en-AU" sz="1600" b="1">
                <a:solidFill>
                  <a:srgbClr val="004379"/>
                </a:solidFill>
              </a:rPr>
              <a:t>three years</a:t>
            </a:r>
            <a:r>
              <a:rPr lang="en-AU" sz="1600"/>
              <a:t>, reinforcing its role in </a:t>
            </a:r>
            <a:r>
              <a:rPr lang="en-AU" sz="1600" b="1">
                <a:solidFill>
                  <a:srgbClr val="004379"/>
                </a:solidFill>
              </a:rPr>
              <a:t>connecting and supporting French and Australian tech entrepreneurs.</a:t>
            </a:r>
            <a:endParaRPr lang="en-AU" sz="1600">
              <a:solidFill>
                <a:srgbClr val="004379"/>
              </a:solidFill>
            </a:endParaRPr>
          </a:p>
        </p:txBody>
      </p:sp>
      <p:sp>
        <p:nvSpPr>
          <p:cNvPr id="30" name="Rectangle: Rounded Corners 29">
            <a:extLst>
              <a:ext uri="{FF2B5EF4-FFF2-40B4-BE49-F238E27FC236}">
                <a16:creationId xmlns:a16="http://schemas.microsoft.com/office/drawing/2014/main" id="{0A130C3B-B75D-03A7-EC6B-1028469A72CF}"/>
              </a:ext>
            </a:extLst>
          </p:cNvPr>
          <p:cNvSpPr/>
          <p:nvPr/>
        </p:nvSpPr>
        <p:spPr>
          <a:xfrm>
            <a:off x="12562932" y="3175857"/>
            <a:ext cx="4958668" cy="2623520"/>
          </a:xfrm>
          <a:prstGeom prst="roundRect">
            <a:avLst/>
          </a:prstGeom>
          <a:solidFill>
            <a:srgbClr val="BADBE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A165DBA8-6C43-E297-AC95-428BDF35070E}"/>
              </a:ext>
            </a:extLst>
          </p:cNvPr>
          <p:cNvSpPr txBox="1"/>
          <p:nvPr/>
        </p:nvSpPr>
        <p:spPr>
          <a:xfrm>
            <a:off x="12788519" y="3550937"/>
            <a:ext cx="4507494" cy="1815882"/>
          </a:xfrm>
          <a:prstGeom prst="rect">
            <a:avLst/>
          </a:prstGeom>
          <a:noFill/>
        </p:spPr>
        <p:txBody>
          <a:bodyPr wrap="square" rtlCol="0">
            <a:spAutoFit/>
          </a:bodyPr>
          <a:lstStyle/>
          <a:p>
            <a:pPr algn="just"/>
            <a:r>
              <a:rPr lang="en-AU" sz="1600"/>
              <a:t>The Embassy of France to Australia plays a key role in fostering </a:t>
            </a:r>
            <a:r>
              <a:rPr lang="en-AU" sz="1600" b="1">
                <a:solidFill>
                  <a:srgbClr val="004379"/>
                </a:solidFill>
              </a:rPr>
              <a:t>diplomatic, economic, scientific, and cultural cooperation</a:t>
            </a:r>
            <a:r>
              <a:rPr lang="en-AU" sz="1600">
                <a:solidFill>
                  <a:srgbClr val="004379"/>
                </a:solidFill>
              </a:rPr>
              <a:t> </a:t>
            </a:r>
            <a:r>
              <a:rPr lang="en-AU" sz="1600"/>
              <a:t>between France and Australia. Through strategic partnerships and initiatives, the Embassy supports </a:t>
            </a:r>
            <a:r>
              <a:rPr lang="en-AU" sz="1600" b="1">
                <a:solidFill>
                  <a:srgbClr val="004379"/>
                </a:solidFill>
              </a:rPr>
              <a:t>bilateral trade, innovation, and sustainability efforts</a:t>
            </a:r>
            <a:r>
              <a:rPr lang="en-AU" sz="1600"/>
              <a:t>, reinforcing the strong relationship between both nations.</a:t>
            </a:r>
          </a:p>
        </p:txBody>
      </p:sp>
      <p:sp>
        <p:nvSpPr>
          <p:cNvPr id="5" name="TextBox 4">
            <a:extLst>
              <a:ext uri="{FF2B5EF4-FFF2-40B4-BE49-F238E27FC236}">
                <a16:creationId xmlns:a16="http://schemas.microsoft.com/office/drawing/2014/main" id="{AF5ABFF9-12AC-0882-9D15-DFD31715B543}"/>
              </a:ext>
            </a:extLst>
          </p:cNvPr>
          <p:cNvSpPr txBox="1"/>
          <p:nvPr/>
        </p:nvSpPr>
        <p:spPr>
          <a:xfrm>
            <a:off x="11098000" y="7407926"/>
            <a:ext cx="4690827" cy="2308324"/>
          </a:xfrm>
          <a:prstGeom prst="rect">
            <a:avLst/>
          </a:prstGeom>
          <a:noFill/>
        </p:spPr>
        <p:txBody>
          <a:bodyPr wrap="square" rtlCol="0">
            <a:spAutoFit/>
          </a:bodyPr>
          <a:lstStyle/>
          <a:p>
            <a:pPr algn="ctr"/>
            <a:endParaRPr lang="en-AU" sz="1600"/>
          </a:p>
          <a:p>
            <a:pPr algn="just"/>
            <a:r>
              <a:rPr lang="en-AU" sz="1600"/>
              <a:t>Business France’s mission is to </a:t>
            </a:r>
            <a:r>
              <a:rPr lang="en-AU" sz="1600" b="1">
                <a:solidFill>
                  <a:srgbClr val="004379"/>
                </a:solidFill>
              </a:rPr>
              <a:t>inform and support foreign investors in France </a:t>
            </a:r>
            <a:r>
              <a:rPr lang="en-AU" sz="1600"/>
              <a:t>while promoting the country’s economic appeal, its companies, and its regions. Supporting businesses in their international growth and export development, the agency also </a:t>
            </a:r>
            <a:r>
              <a:rPr lang="en-AU" sz="1600" b="1">
                <a:solidFill>
                  <a:srgbClr val="004379"/>
                </a:solidFill>
              </a:rPr>
              <a:t>manages and expands the </a:t>
            </a:r>
            <a:r>
              <a:rPr lang="en-AU" sz="1600" b="1" i="1" err="1">
                <a:solidFill>
                  <a:srgbClr val="004379"/>
                </a:solidFill>
              </a:rPr>
              <a:t>Volontariat</a:t>
            </a:r>
            <a:r>
              <a:rPr lang="en-AU" sz="1600" b="1" i="1">
                <a:solidFill>
                  <a:srgbClr val="004379"/>
                </a:solidFill>
              </a:rPr>
              <a:t> International </a:t>
            </a:r>
            <a:r>
              <a:rPr lang="en-AU" sz="1600" b="1" i="1" err="1">
                <a:solidFill>
                  <a:srgbClr val="004379"/>
                </a:solidFill>
              </a:rPr>
              <a:t>en</a:t>
            </a:r>
            <a:r>
              <a:rPr lang="en-AU" sz="1600" b="1" i="1">
                <a:solidFill>
                  <a:srgbClr val="004379"/>
                </a:solidFill>
              </a:rPr>
              <a:t> Entreprises </a:t>
            </a:r>
            <a:r>
              <a:rPr lang="en-AU" sz="1600" b="1">
                <a:solidFill>
                  <a:srgbClr val="004379"/>
                </a:solidFill>
              </a:rPr>
              <a:t>(V.I.E.) programme</a:t>
            </a:r>
            <a:r>
              <a:rPr lang="en-AU" sz="1600"/>
              <a:t>, fostering global career opportunities for young professionals.</a:t>
            </a:r>
            <a:endParaRPr lang="en-AU" sz="1600" b="1"/>
          </a:p>
        </p:txBody>
      </p:sp>
      <p:sp>
        <p:nvSpPr>
          <p:cNvPr id="11" name="Freeform 5">
            <a:extLst>
              <a:ext uri="{FF2B5EF4-FFF2-40B4-BE49-F238E27FC236}">
                <a16:creationId xmlns:a16="http://schemas.microsoft.com/office/drawing/2014/main" id="{20E2CF06-9CE3-EAF2-9AA6-A6E0B5B477A8}"/>
              </a:ext>
            </a:extLst>
          </p:cNvPr>
          <p:cNvSpPr/>
          <p:nvPr/>
        </p:nvSpPr>
        <p:spPr>
          <a:xfrm>
            <a:off x="12263052" y="6315780"/>
            <a:ext cx="2360721" cy="973445"/>
          </a:xfrm>
          <a:custGeom>
            <a:avLst/>
            <a:gdLst/>
            <a:ahLst/>
            <a:cxnLst/>
            <a:rect l="l" t="t" r="r" b="b"/>
            <a:pathLst>
              <a:path w="2360721" h="973445">
                <a:moveTo>
                  <a:pt x="0" y="0"/>
                </a:moveTo>
                <a:lnTo>
                  <a:pt x="2360721" y="0"/>
                </a:lnTo>
                <a:lnTo>
                  <a:pt x="2360721" y="973444"/>
                </a:lnTo>
                <a:lnTo>
                  <a:pt x="0" y="97344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AU"/>
          </a:p>
        </p:txBody>
      </p:sp>
      <p:sp>
        <p:nvSpPr>
          <p:cNvPr id="26" name="TextBox 25">
            <a:extLst>
              <a:ext uri="{FF2B5EF4-FFF2-40B4-BE49-F238E27FC236}">
                <a16:creationId xmlns:a16="http://schemas.microsoft.com/office/drawing/2014/main" id="{EF1FD918-F4BE-5BD7-CC82-947FAB858FD9}"/>
              </a:ext>
            </a:extLst>
          </p:cNvPr>
          <p:cNvSpPr txBox="1"/>
          <p:nvPr/>
        </p:nvSpPr>
        <p:spPr>
          <a:xfrm>
            <a:off x="1235956" y="1175104"/>
            <a:ext cx="16311260" cy="584775"/>
          </a:xfrm>
          <a:prstGeom prst="rect">
            <a:avLst/>
          </a:prstGeom>
          <a:noFill/>
        </p:spPr>
        <p:txBody>
          <a:bodyPr wrap="square">
            <a:spAutoFit/>
          </a:bodyPr>
          <a:lstStyle/>
          <a:p>
            <a:pPr algn="l"/>
            <a:r>
              <a:rPr lang="en-AU" sz="1600" b="1" dirty="0">
                <a:solidFill>
                  <a:srgbClr val="004379"/>
                </a:solidFill>
              </a:rPr>
              <a:t>TEAM FRANCE BUSINESS </a:t>
            </a:r>
            <a:r>
              <a:rPr lang="en-AU" sz="1600" dirty="0"/>
              <a:t>in Australia brings together several services and operators to support businesses and public authorities, including the Embassy of France, Business France, the French-Australian Chamber of Commerce and Industry (FACCI), the Franco-Australian Centre for Energy Transition (FACET), and La French Tech Australia.</a:t>
            </a:r>
          </a:p>
        </p:txBody>
      </p:sp>
      <p:sp>
        <p:nvSpPr>
          <p:cNvPr id="8" name="Freeform 2">
            <a:extLst>
              <a:ext uri="{FF2B5EF4-FFF2-40B4-BE49-F238E27FC236}">
                <a16:creationId xmlns:a16="http://schemas.microsoft.com/office/drawing/2014/main" id="{403CA85D-4F30-4498-6CE2-292A2308FF59}"/>
              </a:ext>
            </a:extLst>
          </p:cNvPr>
          <p:cNvSpPr/>
          <p:nvPr/>
        </p:nvSpPr>
        <p:spPr>
          <a:xfrm>
            <a:off x="7831853" y="2111649"/>
            <a:ext cx="3119465" cy="674584"/>
          </a:xfrm>
          <a:custGeom>
            <a:avLst/>
            <a:gdLst/>
            <a:ahLst/>
            <a:cxnLst/>
            <a:rect l="l" t="t" r="r" b="b"/>
            <a:pathLst>
              <a:path w="3119465" h="674584">
                <a:moveTo>
                  <a:pt x="0" y="0"/>
                </a:moveTo>
                <a:lnTo>
                  <a:pt x="3119465" y="0"/>
                </a:lnTo>
                <a:lnTo>
                  <a:pt x="3119465" y="674584"/>
                </a:lnTo>
                <a:lnTo>
                  <a:pt x="0" y="674584"/>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AU"/>
          </a:p>
        </p:txBody>
      </p:sp>
      <p:grpSp>
        <p:nvGrpSpPr>
          <p:cNvPr id="42" name="Group 41">
            <a:extLst>
              <a:ext uri="{FF2B5EF4-FFF2-40B4-BE49-F238E27FC236}">
                <a16:creationId xmlns:a16="http://schemas.microsoft.com/office/drawing/2014/main" id="{950179C3-E9F7-488C-81C9-021DDA1EE001}"/>
              </a:ext>
            </a:extLst>
          </p:cNvPr>
          <p:cNvGrpSpPr/>
          <p:nvPr/>
        </p:nvGrpSpPr>
        <p:grpSpPr>
          <a:xfrm>
            <a:off x="-256168" y="-432400"/>
            <a:ext cx="980424" cy="11151800"/>
            <a:chOff x="-269234" y="-398476"/>
            <a:chExt cx="980424" cy="11151800"/>
          </a:xfrm>
        </p:grpSpPr>
        <p:grpSp>
          <p:nvGrpSpPr>
            <p:cNvPr id="43" name="Group 42">
              <a:extLst>
                <a:ext uri="{FF2B5EF4-FFF2-40B4-BE49-F238E27FC236}">
                  <a16:creationId xmlns:a16="http://schemas.microsoft.com/office/drawing/2014/main" id="{0959BC51-4174-7E15-8351-559DACE6E7A6}"/>
                </a:ext>
              </a:extLst>
            </p:cNvPr>
            <p:cNvGrpSpPr/>
            <p:nvPr/>
          </p:nvGrpSpPr>
          <p:grpSpPr>
            <a:xfrm>
              <a:off x="-250184" y="1291145"/>
              <a:ext cx="961374" cy="9462179"/>
              <a:chOff x="-250184" y="1291145"/>
              <a:chExt cx="961374" cy="9462179"/>
            </a:xfrm>
          </p:grpSpPr>
          <p:grpSp>
            <p:nvGrpSpPr>
              <p:cNvPr id="47" name="Group 22">
                <a:extLst>
                  <a:ext uri="{FF2B5EF4-FFF2-40B4-BE49-F238E27FC236}">
                    <a16:creationId xmlns:a16="http://schemas.microsoft.com/office/drawing/2014/main" id="{11B8BD9C-24FA-669E-02AC-163B379346F6}"/>
                  </a:ext>
                </a:extLst>
              </p:cNvPr>
              <p:cNvGrpSpPr/>
              <p:nvPr/>
            </p:nvGrpSpPr>
            <p:grpSpPr>
              <a:xfrm rot="5400000">
                <a:off x="-3579409" y="6462725"/>
                <a:ext cx="7840326" cy="740872"/>
                <a:chOff x="-20199" y="-184335"/>
                <a:chExt cx="4372924" cy="413220"/>
              </a:xfrm>
            </p:grpSpPr>
            <p:sp>
              <p:nvSpPr>
                <p:cNvPr id="51" name="Freeform 23">
                  <a:extLst>
                    <a:ext uri="{FF2B5EF4-FFF2-40B4-BE49-F238E27FC236}">
                      <a16:creationId xmlns:a16="http://schemas.microsoft.com/office/drawing/2014/main" id="{9554C1E1-3439-7AE9-2E10-08AF775E2858}"/>
                    </a:ext>
                  </a:extLst>
                </p:cNvPr>
                <p:cNvSpPr/>
                <p:nvPr/>
              </p:nvSpPr>
              <p:spPr>
                <a:xfrm>
                  <a:off x="-20199" y="93496"/>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C00000"/>
                </a:solidFill>
              </p:spPr>
              <p:txBody>
                <a:bodyPr/>
                <a:lstStyle/>
                <a:p>
                  <a:endParaRPr lang="en-AU"/>
                </a:p>
              </p:txBody>
            </p:sp>
            <p:sp>
              <p:nvSpPr>
                <p:cNvPr id="52" name="TextBox 24">
                  <a:extLst>
                    <a:ext uri="{FF2B5EF4-FFF2-40B4-BE49-F238E27FC236}">
                      <a16:creationId xmlns:a16="http://schemas.microsoft.com/office/drawing/2014/main" id="{533C0F28-0B66-D79B-3F0D-58885C6BF023}"/>
                    </a:ext>
                  </a:extLst>
                </p:cNvPr>
                <p:cNvSpPr txBox="1"/>
                <p:nvPr/>
              </p:nvSpPr>
              <p:spPr>
                <a:xfrm>
                  <a:off x="75639" y="-184335"/>
                  <a:ext cx="4118924" cy="400595"/>
                </a:xfrm>
                <a:prstGeom prst="rect">
                  <a:avLst/>
                </a:prstGeom>
              </p:spPr>
              <p:txBody>
                <a:bodyPr lIns="29736" tIns="29736" rIns="29736" bIns="29736" rtlCol="0" anchor="ctr"/>
                <a:lstStyle/>
                <a:p>
                  <a:pPr algn="ctr">
                    <a:lnSpc>
                      <a:spcPts val="1100"/>
                    </a:lnSpc>
                  </a:pPr>
                  <a:endParaRPr/>
                </a:p>
              </p:txBody>
            </p:sp>
          </p:grpSp>
          <p:grpSp>
            <p:nvGrpSpPr>
              <p:cNvPr id="48" name="Group 25">
                <a:extLst>
                  <a:ext uri="{FF2B5EF4-FFF2-40B4-BE49-F238E27FC236}">
                    <a16:creationId xmlns:a16="http://schemas.microsoft.com/office/drawing/2014/main" id="{B3B24900-B8F5-E68A-A7FF-7DA181E365C9}"/>
                  </a:ext>
                </a:extLst>
              </p:cNvPr>
              <p:cNvGrpSpPr/>
              <p:nvPr/>
            </p:nvGrpSpPr>
            <p:grpSpPr>
              <a:xfrm rot="5400000">
                <a:off x="-3738675" y="4779636"/>
                <a:ext cx="7840326" cy="863344"/>
                <a:chOff x="-51361" y="-119034"/>
                <a:chExt cx="4372924" cy="481529"/>
              </a:xfrm>
            </p:grpSpPr>
            <p:sp>
              <p:nvSpPr>
                <p:cNvPr id="49" name="Freeform 26">
                  <a:extLst>
                    <a:ext uri="{FF2B5EF4-FFF2-40B4-BE49-F238E27FC236}">
                      <a16:creationId xmlns:a16="http://schemas.microsoft.com/office/drawing/2014/main" id="{BBFF25B8-19A5-B79A-310E-C04FA4298C1C}"/>
                    </a:ext>
                  </a:extLst>
                </p:cNvPr>
                <p:cNvSpPr/>
                <p:nvPr/>
              </p:nvSpPr>
              <p:spPr>
                <a:xfrm>
                  <a:off x="-51361" y="-119034"/>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50" name="TextBox 27">
                  <a:extLst>
                    <a:ext uri="{FF2B5EF4-FFF2-40B4-BE49-F238E27FC236}">
                      <a16:creationId xmlns:a16="http://schemas.microsoft.com/office/drawing/2014/main" id="{E8AE1A9B-5381-C7C7-B9C0-C6570E5E20D9}"/>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44" name="Group 28">
              <a:extLst>
                <a:ext uri="{FF2B5EF4-FFF2-40B4-BE49-F238E27FC236}">
                  <a16:creationId xmlns:a16="http://schemas.microsoft.com/office/drawing/2014/main" id="{C8388EBC-F363-0022-73CF-6D8298E38949}"/>
                </a:ext>
              </a:extLst>
            </p:cNvPr>
            <p:cNvGrpSpPr/>
            <p:nvPr/>
          </p:nvGrpSpPr>
          <p:grpSpPr>
            <a:xfrm rot="5400000">
              <a:off x="-3830279" y="3162569"/>
              <a:ext cx="7840326" cy="718236"/>
              <a:chOff x="58041" y="-38100"/>
              <a:chExt cx="4372924" cy="400595"/>
            </a:xfrm>
          </p:grpSpPr>
          <p:sp>
            <p:nvSpPr>
              <p:cNvPr id="45" name="Freeform 29">
                <a:extLst>
                  <a:ext uri="{FF2B5EF4-FFF2-40B4-BE49-F238E27FC236}">
                    <a16:creationId xmlns:a16="http://schemas.microsoft.com/office/drawing/2014/main" id="{95F06A3D-15AF-E729-070A-F7F910357480}"/>
                  </a:ext>
                </a:extLst>
              </p:cNvPr>
              <p:cNvSpPr/>
              <p:nvPr/>
            </p:nvSpPr>
            <p:spPr>
              <a:xfrm>
                <a:off x="58041" y="82945"/>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46" name="TextBox 30">
                <a:extLst>
                  <a:ext uri="{FF2B5EF4-FFF2-40B4-BE49-F238E27FC236}">
                    <a16:creationId xmlns:a16="http://schemas.microsoft.com/office/drawing/2014/main" id="{1B7DDA0F-F1BB-41D9-ACA1-310844E35B68}"/>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pic>
        <p:nvPicPr>
          <p:cNvPr id="13" name="Picture 12">
            <a:extLst>
              <a:ext uri="{FF2B5EF4-FFF2-40B4-BE49-F238E27FC236}">
                <a16:creationId xmlns:a16="http://schemas.microsoft.com/office/drawing/2014/main" id="{8379AB6D-F8DE-C458-00A5-D4AD95771D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4096" y="2054161"/>
            <a:ext cx="2170636" cy="789559"/>
          </a:xfrm>
          <a:prstGeom prst="rect">
            <a:avLst/>
          </a:prstGeom>
        </p:spPr>
      </p:pic>
    </p:spTree>
    <p:extLst>
      <p:ext uri="{BB962C8B-B14F-4D97-AF65-F5344CB8AC3E}">
        <p14:creationId xmlns:p14="http://schemas.microsoft.com/office/powerpoint/2010/main" val="13359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2811-DD5D-0855-48DF-69EB103882A9}"/>
            </a:ext>
          </a:extLst>
        </p:cNvPr>
        <p:cNvGrpSpPr/>
        <p:nvPr/>
      </p:nvGrpSpPr>
      <p:grpSpPr>
        <a:xfrm>
          <a:off x="0" y="0"/>
          <a:ext cx="0" cy="0"/>
          <a:chOff x="0" y="0"/>
          <a:chExt cx="0" cy="0"/>
        </a:xfrm>
      </p:grpSpPr>
      <p:pic>
        <p:nvPicPr>
          <p:cNvPr id="67" name="Picture 66" descr="A solar panel and wind turbines&#10;&#10;AI-generated content may be incorrect.">
            <a:extLst>
              <a:ext uri="{FF2B5EF4-FFF2-40B4-BE49-F238E27FC236}">
                <a16:creationId xmlns:a16="http://schemas.microsoft.com/office/drawing/2014/main" id="{6F2203F2-60B0-8ED5-CED3-D5CE738FAE6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86" y="-21480"/>
            <a:ext cx="18285714" cy="5470517"/>
          </a:xfrm>
          <a:prstGeom prst="rect">
            <a:avLst/>
          </a:prstGeom>
        </p:spPr>
      </p:pic>
      <p:sp>
        <p:nvSpPr>
          <p:cNvPr id="5" name="TextBox 4">
            <a:extLst>
              <a:ext uri="{FF2B5EF4-FFF2-40B4-BE49-F238E27FC236}">
                <a16:creationId xmlns:a16="http://schemas.microsoft.com/office/drawing/2014/main" id="{8C4B3D59-FA97-34C8-D275-A3C6E089C640}"/>
              </a:ext>
            </a:extLst>
          </p:cNvPr>
          <p:cNvSpPr txBox="1"/>
          <p:nvPr/>
        </p:nvSpPr>
        <p:spPr>
          <a:xfrm>
            <a:off x="1357377" y="7183072"/>
            <a:ext cx="5749276" cy="212686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AU" b="1">
                <a:solidFill>
                  <a:srgbClr val="004379"/>
                </a:solidFill>
              </a:rPr>
              <a:t>Full Meeting program participation</a:t>
            </a:r>
          </a:p>
          <a:p>
            <a:pPr marL="285750" indent="-285750">
              <a:lnSpc>
                <a:spcPct val="150000"/>
              </a:lnSpc>
              <a:buFont typeface="Arial" panose="020B0604020202020204" pitchFamily="34" charset="0"/>
              <a:buChar char="•"/>
            </a:pPr>
            <a:r>
              <a:rPr lang="en-AU" b="1">
                <a:solidFill>
                  <a:srgbClr val="004379"/>
                </a:solidFill>
              </a:rPr>
              <a:t>Meals and receptions during program</a:t>
            </a:r>
            <a:endParaRPr lang="en-AU" b="1">
              <a:solidFill>
                <a:srgbClr val="004379"/>
              </a:solidFill>
              <a:ea typeface="Calibri"/>
              <a:cs typeface="Calibri"/>
            </a:endParaRPr>
          </a:p>
          <a:p>
            <a:pPr marL="285750" indent="-285750">
              <a:lnSpc>
                <a:spcPct val="150000"/>
              </a:lnSpc>
              <a:buFont typeface="Arial" panose="020B0604020202020204" pitchFamily="34" charset="0"/>
              <a:buChar char="•"/>
            </a:pPr>
            <a:r>
              <a:rPr lang="en-AU" b="1">
                <a:solidFill>
                  <a:srgbClr val="004379"/>
                </a:solidFill>
              </a:rPr>
              <a:t>Ground transportation during program</a:t>
            </a:r>
            <a:endParaRPr lang="en-AU" b="1">
              <a:solidFill>
                <a:srgbClr val="004379"/>
              </a:solidFill>
              <a:ea typeface="Calibri"/>
              <a:cs typeface="Calibri"/>
            </a:endParaRPr>
          </a:p>
          <a:p>
            <a:pPr marL="285750" indent="-285750">
              <a:lnSpc>
                <a:spcPct val="150000"/>
              </a:lnSpc>
              <a:buFont typeface="Arial" panose="020B0604020202020204" pitchFamily="34" charset="0"/>
              <a:buChar char="•"/>
            </a:pPr>
            <a:r>
              <a:rPr lang="en-AU" b="1">
                <a:solidFill>
                  <a:srgbClr val="004379"/>
                </a:solidFill>
              </a:rPr>
              <a:t>Special invitations and cultural activities</a:t>
            </a:r>
            <a:endParaRPr lang="en-AU" b="1">
              <a:solidFill>
                <a:srgbClr val="004379"/>
              </a:solidFill>
              <a:ea typeface="Calibri"/>
              <a:cs typeface="Calibri"/>
            </a:endParaRPr>
          </a:p>
          <a:p>
            <a:pPr marL="285750" indent="-285750">
              <a:lnSpc>
                <a:spcPct val="150000"/>
              </a:lnSpc>
              <a:buFont typeface="Arial" panose="020B0604020202020204" pitchFamily="34" charset="0"/>
              <a:buChar char="•"/>
            </a:pPr>
            <a:r>
              <a:rPr lang="en-AU" b="1">
                <a:solidFill>
                  <a:srgbClr val="004379"/>
                </a:solidFill>
                <a:ea typeface="Calibri"/>
                <a:cs typeface="Calibri"/>
              </a:rPr>
              <a:t>Accommodations from Sunday 5th to Friday 10th*</a:t>
            </a:r>
          </a:p>
        </p:txBody>
      </p:sp>
      <p:sp>
        <p:nvSpPr>
          <p:cNvPr id="6" name="TextBox 5">
            <a:extLst>
              <a:ext uri="{FF2B5EF4-FFF2-40B4-BE49-F238E27FC236}">
                <a16:creationId xmlns:a16="http://schemas.microsoft.com/office/drawing/2014/main" id="{D867F913-3C4C-EAF0-48CB-88545D00EEC6}"/>
              </a:ext>
            </a:extLst>
          </p:cNvPr>
          <p:cNvSpPr txBox="1"/>
          <p:nvPr/>
        </p:nvSpPr>
        <p:spPr>
          <a:xfrm>
            <a:off x="7402632" y="7332232"/>
            <a:ext cx="4010557"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b="1" dirty="0">
                <a:solidFill>
                  <a:srgbClr val="004379"/>
                </a:solidFill>
              </a:rPr>
              <a:t>International Airfare</a:t>
            </a:r>
          </a:p>
          <a:p>
            <a:pPr marL="285750" indent="-285750">
              <a:lnSpc>
                <a:spcPct val="150000"/>
              </a:lnSpc>
              <a:buFont typeface="Arial" panose="020B0604020202020204" pitchFamily="34" charset="0"/>
              <a:buChar char="•"/>
            </a:pPr>
            <a:r>
              <a:rPr lang="en-AU" b="1" dirty="0">
                <a:solidFill>
                  <a:srgbClr val="004379"/>
                </a:solidFill>
              </a:rPr>
              <a:t>Insurance</a:t>
            </a:r>
          </a:p>
          <a:p>
            <a:pPr marL="285750" indent="-285750">
              <a:lnSpc>
                <a:spcPct val="150000"/>
              </a:lnSpc>
              <a:buFont typeface="Arial" panose="020B0604020202020204" pitchFamily="34" charset="0"/>
              <a:buChar char="•"/>
            </a:pPr>
            <a:r>
              <a:rPr lang="en-AU" b="1" dirty="0">
                <a:solidFill>
                  <a:srgbClr val="004379"/>
                </a:solidFill>
              </a:rPr>
              <a:t>Visas and Visa Assistance</a:t>
            </a:r>
          </a:p>
          <a:p>
            <a:pPr marL="285750" indent="-285750">
              <a:lnSpc>
                <a:spcPct val="150000"/>
              </a:lnSpc>
              <a:buFont typeface="Arial" panose="020B0604020202020204" pitchFamily="34" charset="0"/>
              <a:buChar char="•"/>
            </a:pPr>
            <a:r>
              <a:rPr lang="en-AU" b="1" dirty="0">
                <a:solidFill>
                  <a:srgbClr val="004379"/>
                </a:solidFill>
              </a:rPr>
              <a:t>Incidentals </a:t>
            </a:r>
          </a:p>
          <a:p>
            <a:pPr marL="285750" indent="-285750">
              <a:lnSpc>
                <a:spcPct val="150000"/>
              </a:lnSpc>
              <a:buFont typeface="Arial" panose="020B0604020202020204" pitchFamily="34" charset="0"/>
              <a:buChar char="•"/>
            </a:pPr>
            <a:r>
              <a:rPr lang="en-AU" b="1" dirty="0">
                <a:solidFill>
                  <a:srgbClr val="004379"/>
                </a:solidFill>
              </a:rPr>
              <a:t>Optional Day in Marseille (</a:t>
            </a:r>
            <a:r>
              <a:rPr lang="en-AU" b="1" i="1" dirty="0">
                <a:solidFill>
                  <a:srgbClr val="004379"/>
                </a:solidFill>
              </a:rPr>
              <a:t>cost TBC</a:t>
            </a:r>
            <a:r>
              <a:rPr lang="en-AU" b="1" dirty="0">
                <a:solidFill>
                  <a:srgbClr val="004379"/>
                </a:solidFill>
              </a:rPr>
              <a:t>) </a:t>
            </a:r>
          </a:p>
          <a:p>
            <a:pPr algn="ctr">
              <a:lnSpc>
                <a:spcPct val="150000"/>
              </a:lnSpc>
            </a:pPr>
            <a:endParaRPr lang="en-AU" dirty="0">
              <a:solidFill>
                <a:prstClr val="black"/>
              </a:solidFill>
            </a:endParaRPr>
          </a:p>
        </p:txBody>
      </p:sp>
      <p:sp>
        <p:nvSpPr>
          <p:cNvPr id="19" name="TextBox 18">
            <a:extLst>
              <a:ext uri="{FF2B5EF4-FFF2-40B4-BE49-F238E27FC236}">
                <a16:creationId xmlns:a16="http://schemas.microsoft.com/office/drawing/2014/main" id="{E3D6A44C-B8CD-4B71-A320-BED6372DF2E0}"/>
              </a:ext>
            </a:extLst>
          </p:cNvPr>
          <p:cNvSpPr txBox="1"/>
          <p:nvPr/>
        </p:nvSpPr>
        <p:spPr>
          <a:xfrm>
            <a:off x="7581761" y="5875833"/>
            <a:ext cx="4124800" cy="1200329"/>
          </a:xfrm>
          <a:prstGeom prst="rect">
            <a:avLst/>
          </a:prstGeom>
          <a:noFill/>
        </p:spPr>
        <p:txBody>
          <a:bodyPr wrap="square">
            <a:spAutoFit/>
          </a:bodyPr>
          <a:lstStyle/>
          <a:p>
            <a:r>
              <a:rPr lang="en-AU" sz="3600" b="1" dirty="0">
                <a:solidFill>
                  <a:srgbClr val="004379"/>
                </a:solidFill>
                <a:latin typeface="Scout Bold" panose="02000506000000020004" pitchFamily="50" charset="0"/>
              </a:rPr>
              <a:t>Registrations</a:t>
            </a:r>
          </a:p>
          <a:p>
            <a:r>
              <a:rPr lang="en-AU" sz="3600" b="1" dirty="0">
                <a:solidFill>
                  <a:srgbClr val="004379"/>
                </a:solidFill>
                <a:latin typeface="Scout Bold" panose="02000506000000020004" pitchFamily="50" charset="0"/>
              </a:rPr>
              <a:t>do not include</a:t>
            </a:r>
          </a:p>
        </p:txBody>
      </p:sp>
      <p:sp>
        <p:nvSpPr>
          <p:cNvPr id="27" name="TextBox 26">
            <a:extLst>
              <a:ext uri="{FF2B5EF4-FFF2-40B4-BE49-F238E27FC236}">
                <a16:creationId xmlns:a16="http://schemas.microsoft.com/office/drawing/2014/main" id="{F3EF9EDF-A759-0A62-3B40-EAD8B1A73EF0}"/>
              </a:ext>
            </a:extLst>
          </p:cNvPr>
          <p:cNvSpPr txBox="1"/>
          <p:nvPr/>
        </p:nvSpPr>
        <p:spPr>
          <a:xfrm>
            <a:off x="1589987" y="5778461"/>
            <a:ext cx="4585373" cy="1200329"/>
          </a:xfrm>
          <a:prstGeom prst="rect">
            <a:avLst/>
          </a:prstGeom>
          <a:noFill/>
        </p:spPr>
        <p:txBody>
          <a:bodyPr wrap="square">
            <a:spAutoFit/>
          </a:bodyPr>
          <a:lstStyle/>
          <a:p>
            <a:r>
              <a:rPr lang="en-AU" sz="3600" b="1">
                <a:solidFill>
                  <a:srgbClr val="004379"/>
                </a:solidFill>
                <a:latin typeface="Scout Bold" panose="02000506000000020004" pitchFamily="50" charset="0"/>
              </a:rPr>
              <a:t>Registrations</a:t>
            </a:r>
          </a:p>
          <a:p>
            <a:r>
              <a:rPr lang="en-AU" sz="3600" b="1">
                <a:solidFill>
                  <a:srgbClr val="004379"/>
                </a:solidFill>
                <a:latin typeface="Scout Bold" panose="02000506000000020004" pitchFamily="50" charset="0"/>
              </a:rPr>
              <a:t>include</a:t>
            </a:r>
          </a:p>
        </p:txBody>
      </p:sp>
      <p:sp>
        <p:nvSpPr>
          <p:cNvPr id="28" name="TextBox 27">
            <a:extLst>
              <a:ext uri="{FF2B5EF4-FFF2-40B4-BE49-F238E27FC236}">
                <a16:creationId xmlns:a16="http://schemas.microsoft.com/office/drawing/2014/main" id="{CF47C87C-45FA-3807-9607-A5EDD8D68366}"/>
              </a:ext>
            </a:extLst>
          </p:cNvPr>
          <p:cNvSpPr txBox="1"/>
          <p:nvPr/>
        </p:nvSpPr>
        <p:spPr>
          <a:xfrm>
            <a:off x="14149222" y="5829666"/>
            <a:ext cx="2548791" cy="646331"/>
          </a:xfrm>
          <a:prstGeom prst="rect">
            <a:avLst/>
          </a:prstGeom>
          <a:noFill/>
        </p:spPr>
        <p:txBody>
          <a:bodyPr wrap="square">
            <a:spAutoFit/>
          </a:bodyPr>
          <a:lstStyle/>
          <a:p>
            <a:r>
              <a:rPr lang="en-AU" sz="3600" b="1" dirty="0">
                <a:solidFill>
                  <a:srgbClr val="004379"/>
                </a:solidFill>
                <a:latin typeface="Scout Bold" panose="02000506000000020004" pitchFamily="50" charset="0"/>
              </a:rPr>
              <a:t>Investment</a:t>
            </a:r>
          </a:p>
        </p:txBody>
      </p:sp>
      <p:pic>
        <p:nvPicPr>
          <p:cNvPr id="69" name="Picture 68" descr="A red arrow on a black background&#10;&#10;AI-generated content may be incorrect.">
            <a:extLst>
              <a:ext uri="{FF2B5EF4-FFF2-40B4-BE49-F238E27FC236}">
                <a16:creationId xmlns:a16="http://schemas.microsoft.com/office/drawing/2014/main" id="{F5950359-2835-3214-11D4-D695F94D5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06561" y="4808425"/>
            <a:ext cx="2791468" cy="1570201"/>
          </a:xfrm>
          <a:prstGeom prst="rect">
            <a:avLst/>
          </a:prstGeom>
        </p:spPr>
      </p:pic>
      <p:sp>
        <p:nvSpPr>
          <p:cNvPr id="4" name="TextBox 3">
            <a:extLst>
              <a:ext uri="{FF2B5EF4-FFF2-40B4-BE49-F238E27FC236}">
                <a16:creationId xmlns:a16="http://schemas.microsoft.com/office/drawing/2014/main" id="{2C8C2DD7-8385-E335-8C52-A2AA08E2D8EF}"/>
              </a:ext>
            </a:extLst>
          </p:cNvPr>
          <p:cNvSpPr txBox="1"/>
          <p:nvPr/>
        </p:nvSpPr>
        <p:spPr>
          <a:xfrm>
            <a:off x="1589987" y="9514218"/>
            <a:ext cx="49829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004379"/>
                </a:solidFill>
                <a:ea typeface="Calibri"/>
                <a:cs typeface="Calibri"/>
              </a:rPr>
              <a:t>*Should</a:t>
            </a:r>
            <a:r>
              <a:rPr lang="en-US" sz="1400" i="1" dirty="0">
                <a:solidFill>
                  <a:srgbClr val="004379"/>
                </a:solidFill>
                <a:ea typeface="+mn-lt"/>
                <a:cs typeface="+mn-lt"/>
              </a:rPr>
              <a:t> you wish to </a:t>
            </a:r>
            <a:r>
              <a:rPr lang="en-AU" sz="1400" i="1" noProof="0" dirty="0">
                <a:solidFill>
                  <a:srgbClr val="004379"/>
                </a:solidFill>
                <a:ea typeface="+mn-lt"/>
                <a:cs typeface="+mn-lt"/>
              </a:rPr>
              <a:t>organise</a:t>
            </a:r>
            <a:r>
              <a:rPr lang="en-US" sz="1400" i="1" dirty="0">
                <a:solidFill>
                  <a:srgbClr val="004379"/>
                </a:solidFill>
                <a:ea typeface="+mn-lt"/>
                <a:cs typeface="+mn-lt"/>
              </a:rPr>
              <a:t> your </a:t>
            </a:r>
            <a:r>
              <a:rPr lang="en-AU" sz="1400" i="1" noProof="0" dirty="0">
                <a:solidFill>
                  <a:srgbClr val="004379"/>
                </a:solidFill>
                <a:ea typeface="+mn-lt"/>
                <a:cs typeface="+mn-lt"/>
              </a:rPr>
              <a:t>own</a:t>
            </a:r>
            <a:r>
              <a:rPr lang="en-US" sz="1400" i="1" dirty="0">
                <a:solidFill>
                  <a:srgbClr val="004379"/>
                </a:solidFill>
                <a:ea typeface="+mn-lt"/>
                <a:cs typeface="+mn-lt"/>
              </a:rPr>
              <a:t> accommodation, you can contact us to benefit from a preferential rate.</a:t>
            </a:r>
            <a:endParaRPr lang="en-US" sz="1400" i="1" dirty="0">
              <a:solidFill>
                <a:srgbClr val="004379"/>
              </a:solidFill>
              <a:ea typeface="Calibri"/>
              <a:cs typeface="Calibri"/>
            </a:endParaRPr>
          </a:p>
        </p:txBody>
      </p:sp>
      <p:grpSp>
        <p:nvGrpSpPr>
          <p:cNvPr id="2" name="Group 1">
            <a:extLst>
              <a:ext uri="{FF2B5EF4-FFF2-40B4-BE49-F238E27FC236}">
                <a16:creationId xmlns:a16="http://schemas.microsoft.com/office/drawing/2014/main" id="{A6644972-29E8-2680-D49F-98ABEA5D0360}"/>
              </a:ext>
            </a:extLst>
          </p:cNvPr>
          <p:cNvGrpSpPr/>
          <p:nvPr/>
        </p:nvGrpSpPr>
        <p:grpSpPr>
          <a:xfrm>
            <a:off x="-403622" y="-432400"/>
            <a:ext cx="1127878" cy="11151800"/>
            <a:chOff x="-416688" y="-398476"/>
            <a:chExt cx="1127878" cy="11151800"/>
          </a:xfrm>
        </p:grpSpPr>
        <p:grpSp>
          <p:nvGrpSpPr>
            <p:cNvPr id="3" name="Group 2">
              <a:extLst>
                <a:ext uri="{FF2B5EF4-FFF2-40B4-BE49-F238E27FC236}">
                  <a16:creationId xmlns:a16="http://schemas.microsoft.com/office/drawing/2014/main" id="{594A10EF-4D0D-2F76-C724-B70259F8788F}"/>
                </a:ext>
              </a:extLst>
            </p:cNvPr>
            <p:cNvGrpSpPr/>
            <p:nvPr/>
          </p:nvGrpSpPr>
          <p:grpSpPr>
            <a:xfrm>
              <a:off x="-416688" y="1257261"/>
              <a:ext cx="1127878" cy="9496063"/>
              <a:chOff x="-416688" y="1257261"/>
              <a:chExt cx="1127878" cy="9496063"/>
            </a:xfrm>
          </p:grpSpPr>
          <p:grpSp>
            <p:nvGrpSpPr>
              <p:cNvPr id="11" name="Group 22">
                <a:extLst>
                  <a:ext uri="{FF2B5EF4-FFF2-40B4-BE49-F238E27FC236}">
                    <a16:creationId xmlns:a16="http://schemas.microsoft.com/office/drawing/2014/main" id="{59992B93-FD32-0EFC-3606-5E5B9FF73346}"/>
                  </a:ext>
                </a:extLst>
              </p:cNvPr>
              <p:cNvGrpSpPr/>
              <p:nvPr/>
            </p:nvGrpSpPr>
            <p:grpSpPr>
              <a:xfrm rot="5400000">
                <a:off x="-3579409" y="6462725"/>
                <a:ext cx="7840326" cy="740872"/>
                <a:chOff x="-20199" y="-184335"/>
                <a:chExt cx="4372924" cy="413220"/>
              </a:xfrm>
            </p:grpSpPr>
            <p:sp>
              <p:nvSpPr>
                <p:cNvPr id="15" name="Freeform 23">
                  <a:extLst>
                    <a:ext uri="{FF2B5EF4-FFF2-40B4-BE49-F238E27FC236}">
                      <a16:creationId xmlns:a16="http://schemas.microsoft.com/office/drawing/2014/main" id="{25D6A829-98EB-EC53-1699-CCEC73D7DBED}"/>
                    </a:ext>
                  </a:extLst>
                </p:cNvPr>
                <p:cNvSpPr/>
                <p:nvPr/>
              </p:nvSpPr>
              <p:spPr>
                <a:xfrm>
                  <a:off x="-20199" y="93496"/>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C00000"/>
                </a:solidFill>
              </p:spPr>
              <p:txBody>
                <a:bodyPr/>
                <a:lstStyle/>
                <a:p>
                  <a:endParaRPr lang="en-AU"/>
                </a:p>
              </p:txBody>
            </p:sp>
            <p:sp>
              <p:nvSpPr>
                <p:cNvPr id="16" name="TextBox 24">
                  <a:extLst>
                    <a:ext uri="{FF2B5EF4-FFF2-40B4-BE49-F238E27FC236}">
                      <a16:creationId xmlns:a16="http://schemas.microsoft.com/office/drawing/2014/main" id="{6014689D-1A98-F68B-8D5A-E1C3E21AD327}"/>
                    </a:ext>
                  </a:extLst>
                </p:cNvPr>
                <p:cNvSpPr txBox="1"/>
                <p:nvPr/>
              </p:nvSpPr>
              <p:spPr>
                <a:xfrm>
                  <a:off x="75639" y="-184335"/>
                  <a:ext cx="4118924" cy="400595"/>
                </a:xfrm>
                <a:prstGeom prst="rect">
                  <a:avLst/>
                </a:prstGeom>
              </p:spPr>
              <p:txBody>
                <a:bodyPr lIns="29736" tIns="29736" rIns="29736" bIns="29736" rtlCol="0" anchor="ctr"/>
                <a:lstStyle/>
                <a:p>
                  <a:pPr algn="ctr">
                    <a:lnSpc>
                      <a:spcPts val="1100"/>
                    </a:lnSpc>
                  </a:pPr>
                  <a:endParaRPr/>
                </a:p>
              </p:txBody>
            </p:sp>
          </p:grpSp>
          <p:grpSp>
            <p:nvGrpSpPr>
              <p:cNvPr id="12" name="Group 25">
                <a:extLst>
                  <a:ext uri="{FF2B5EF4-FFF2-40B4-BE49-F238E27FC236}">
                    <a16:creationId xmlns:a16="http://schemas.microsoft.com/office/drawing/2014/main" id="{A9987576-A513-12A0-0836-65807E13B636}"/>
                  </a:ext>
                </a:extLst>
              </p:cNvPr>
              <p:cNvGrpSpPr/>
              <p:nvPr/>
            </p:nvGrpSpPr>
            <p:grpSpPr>
              <a:xfrm rot="5400000">
                <a:off x="-3894481" y="4735054"/>
                <a:ext cx="7840326" cy="884739"/>
                <a:chOff x="-70260" y="-38100"/>
                <a:chExt cx="4372924" cy="493462"/>
              </a:xfrm>
            </p:grpSpPr>
            <p:sp>
              <p:nvSpPr>
                <p:cNvPr id="13" name="Freeform 26">
                  <a:extLst>
                    <a:ext uri="{FF2B5EF4-FFF2-40B4-BE49-F238E27FC236}">
                      <a16:creationId xmlns:a16="http://schemas.microsoft.com/office/drawing/2014/main" id="{75F2F550-85F4-E312-5C54-38CE37EBAE2D}"/>
                    </a:ext>
                  </a:extLst>
                </p:cNvPr>
                <p:cNvSpPr/>
                <p:nvPr/>
              </p:nvSpPr>
              <p:spPr>
                <a:xfrm>
                  <a:off x="-70260" y="92867"/>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14" name="TextBox 27">
                  <a:extLst>
                    <a:ext uri="{FF2B5EF4-FFF2-40B4-BE49-F238E27FC236}">
                      <a16:creationId xmlns:a16="http://schemas.microsoft.com/office/drawing/2014/main" id="{2C4762EF-E67A-5078-4EE4-B17A47BF9003}"/>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8" name="Group 28">
              <a:extLst>
                <a:ext uri="{FF2B5EF4-FFF2-40B4-BE49-F238E27FC236}">
                  <a16:creationId xmlns:a16="http://schemas.microsoft.com/office/drawing/2014/main" id="{7FDCC6DD-B029-F8B4-924B-81B8C9FF2B9F}"/>
                </a:ext>
              </a:extLst>
            </p:cNvPr>
            <p:cNvGrpSpPr/>
            <p:nvPr/>
          </p:nvGrpSpPr>
          <p:grpSpPr>
            <a:xfrm rot="5400000">
              <a:off x="-3830279" y="3162569"/>
              <a:ext cx="7840326" cy="718236"/>
              <a:chOff x="58041" y="-38100"/>
              <a:chExt cx="4372924" cy="400595"/>
            </a:xfrm>
          </p:grpSpPr>
          <p:sp>
            <p:nvSpPr>
              <p:cNvPr id="9" name="Freeform 29">
                <a:extLst>
                  <a:ext uri="{FF2B5EF4-FFF2-40B4-BE49-F238E27FC236}">
                    <a16:creationId xmlns:a16="http://schemas.microsoft.com/office/drawing/2014/main" id="{69C50DB0-3031-5223-EB2D-B1975882E2D6}"/>
                  </a:ext>
                </a:extLst>
              </p:cNvPr>
              <p:cNvSpPr/>
              <p:nvPr/>
            </p:nvSpPr>
            <p:spPr>
              <a:xfrm>
                <a:off x="58041" y="82945"/>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10" name="TextBox 30">
                <a:extLst>
                  <a:ext uri="{FF2B5EF4-FFF2-40B4-BE49-F238E27FC236}">
                    <a16:creationId xmlns:a16="http://schemas.microsoft.com/office/drawing/2014/main" id="{13AE6D7F-48F3-9603-6101-F0F5C41C40B1}"/>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aphicFrame>
        <p:nvGraphicFramePr>
          <p:cNvPr id="18" name="Table 17">
            <a:extLst>
              <a:ext uri="{FF2B5EF4-FFF2-40B4-BE49-F238E27FC236}">
                <a16:creationId xmlns:a16="http://schemas.microsoft.com/office/drawing/2014/main" id="{2F664713-FB11-EAC1-1E9E-F567D6E92901}"/>
              </a:ext>
            </a:extLst>
          </p:cNvPr>
          <p:cNvGraphicFramePr>
            <a:graphicFrameLocks noGrp="1"/>
          </p:cNvGraphicFramePr>
          <p:nvPr>
            <p:extLst>
              <p:ext uri="{D42A27DB-BD31-4B8C-83A1-F6EECF244321}">
                <p14:modId xmlns:p14="http://schemas.microsoft.com/office/powerpoint/2010/main" val="2378038014"/>
              </p:ext>
            </p:extLst>
          </p:nvPr>
        </p:nvGraphicFramePr>
        <p:xfrm>
          <a:off x="12242899" y="7165581"/>
          <a:ext cx="5749276" cy="1652570"/>
        </p:xfrm>
        <a:graphic>
          <a:graphicData uri="http://schemas.openxmlformats.org/drawingml/2006/table">
            <a:tbl>
              <a:tblPr firstRow="1" bandRow="1">
                <a:tableStyleId>{5C22544A-7EE6-4342-B048-85BDC9FD1C3A}</a:tableStyleId>
              </a:tblPr>
              <a:tblGrid>
                <a:gridCol w="2129817">
                  <a:extLst>
                    <a:ext uri="{9D8B030D-6E8A-4147-A177-3AD203B41FA5}">
                      <a16:colId xmlns:a16="http://schemas.microsoft.com/office/drawing/2014/main" val="2303368507"/>
                    </a:ext>
                  </a:extLst>
                </a:gridCol>
                <a:gridCol w="1875263">
                  <a:extLst>
                    <a:ext uri="{9D8B030D-6E8A-4147-A177-3AD203B41FA5}">
                      <a16:colId xmlns:a16="http://schemas.microsoft.com/office/drawing/2014/main" val="687061690"/>
                    </a:ext>
                  </a:extLst>
                </a:gridCol>
                <a:gridCol w="1744196">
                  <a:extLst>
                    <a:ext uri="{9D8B030D-6E8A-4147-A177-3AD203B41FA5}">
                      <a16:colId xmlns:a16="http://schemas.microsoft.com/office/drawing/2014/main" val="3006292292"/>
                    </a:ext>
                  </a:extLst>
                </a:gridCol>
              </a:tblGrid>
              <a:tr h="483106">
                <a:tc>
                  <a:txBody>
                    <a:bodyPr/>
                    <a:lstStyle/>
                    <a:p>
                      <a:endParaRPr lang="en-AU" dirty="0"/>
                    </a:p>
                  </a:txBody>
                  <a:tcPr/>
                </a:tc>
                <a:tc>
                  <a:txBody>
                    <a:bodyPr/>
                    <a:lstStyle/>
                    <a:p>
                      <a:pPr algn="ctr"/>
                      <a:r>
                        <a:rPr lang="en-AU" dirty="0"/>
                        <a:t>FACCI MEMBERS</a:t>
                      </a:r>
                    </a:p>
                  </a:txBody>
                  <a:tcPr anchor="ctr"/>
                </a:tc>
                <a:tc>
                  <a:txBody>
                    <a:bodyPr/>
                    <a:lstStyle/>
                    <a:p>
                      <a:pPr algn="ctr"/>
                      <a:r>
                        <a:rPr lang="en-AU" dirty="0"/>
                        <a:t>NON-MEMBERS</a:t>
                      </a:r>
                    </a:p>
                  </a:txBody>
                  <a:tcPr anchor="ctr"/>
                </a:tc>
                <a:extLst>
                  <a:ext uri="{0D108BD9-81ED-4DB2-BD59-A6C34878D82A}">
                    <a16:rowId xmlns:a16="http://schemas.microsoft.com/office/drawing/2014/main" val="3027069950"/>
                  </a:ext>
                </a:extLst>
              </a:tr>
              <a:tr h="634372">
                <a:tc>
                  <a:txBody>
                    <a:bodyPr/>
                    <a:lstStyle/>
                    <a:p>
                      <a:r>
                        <a:rPr lang="en-AU" b="1" dirty="0">
                          <a:solidFill>
                            <a:srgbClr val="004379"/>
                          </a:solidFill>
                        </a:rPr>
                        <a:t>SINGLE PASS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C00000"/>
                          </a:solidFill>
                        </a:rPr>
                        <a:t>AUD $4,500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C00000"/>
                          </a:solidFill>
                        </a:rPr>
                        <a:t>AUD $5,500</a:t>
                      </a:r>
                    </a:p>
                  </a:txBody>
                  <a:tcPr anchor="ctr"/>
                </a:tc>
                <a:extLst>
                  <a:ext uri="{0D108BD9-81ED-4DB2-BD59-A6C34878D82A}">
                    <a16:rowId xmlns:a16="http://schemas.microsoft.com/office/drawing/2014/main" val="3126146286"/>
                  </a:ext>
                </a:extLst>
              </a:tr>
              <a:tr h="535092">
                <a:tc>
                  <a:txBody>
                    <a:bodyPr/>
                    <a:lstStyle/>
                    <a:p>
                      <a:r>
                        <a:rPr lang="en-AU" b="1" dirty="0">
                          <a:solidFill>
                            <a:srgbClr val="004379"/>
                          </a:solidFill>
                        </a:rPr>
                        <a:t>DOUBLE PASS</a:t>
                      </a:r>
                    </a:p>
                  </a:txBody>
                  <a:tcPr anchor="ctr"/>
                </a:tc>
                <a:tc>
                  <a:txBody>
                    <a:bodyPr/>
                    <a:lstStyle/>
                    <a:p>
                      <a:pPr algn="ctr"/>
                      <a:r>
                        <a:rPr lang="en-AU" b="1" dirty="0">
                          <a:solidFill>
                            <a:srgbClr val="C00000"/>
                          </a:solidFill>
                        </a:rPr>
                        <a:t>AUD $ 7,500</a:t>
                      </a:r>
                      <a:endParaRPr lang="en-AU" dirty="0"/>
                    </a:p>
                  </a:txBody>
                  <a:tcPr anchor="ctr"/>
                </a:tc>
                <a:tc>
                  <a:txBody>
                    <a:bodyPr/>
                    <a:lstStyle/>
                    <a:p>
                      <a:pPr algn="ctr"/>
                      <a:r>
                        <a:rPr lang="en-AU" b="1" dirty="0">
                          <a:solidFill>
                            <a:srgbClr val="C00000"/>
                          </a:solidFill>
                          <a:ea typeface="Calibri"/>
                          <a:cs typeface="Calibri"/>
                        </a:rPr>
                        <a:t>AUD $ 8</a:t>
                      </a:r>
                      <a:r>
                        <a:rPr lang="en-AU" b="1" dirty="0">
                          <a:solidFill>
                            <a:srgbClr val="C00000"/>
                          </a:solidFill>
                        </a:rPr>
                        <a:t>,</a:t>
                      </a:r>
                      <a:r>
                        <a:rPr lang="en-AU" b="1" dirty="0">
                          <a:solidFill>
                            <a:srgbClr val="C00000"/>
                          </a:solidFill>
                          <a:ea typeface="Calibri"/>
                          <a:cs typeface="Calibri"/>
                        </a:rPr>
                        <a:t>000</a:t>
                      </a:r>
                      <a:endParaRPr lang="en-AU" dirty="0"/>
                    </a:p>
                  </a:txBody>
                  <a:tcPr anchor="ctr"/>
                </a:tc>
                <a:extLst>
                  <a:ext uri="{0D108BD9-81ED-4DB2-BD59-A6C34878D82A}">
                    <a16:rowId xmlns:a16="http://schemas.microsoft.com/office/drawing/2014/main" val="4249965230"/>
                  </a:ext>
                </a:extLst>
              </a:tr>
            </a:tbl>
          </a:graphicData>
        </a:graphic>
      </p:graphicFrame>
    </p:spTree>
    <p:extLst>
      <p:ext uri="{BB962C8B-B14F-4D97-AF65-F5344CB8AC3E}">
        <p14:creationId xmlns:p14="http://schemas.microsoft.com/office/powerpoint/2010/main" val="174802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arallelogram 46">
            <a:extLst>
              <a:ext uri="{FF2B5EF4-FFF2-40B4-BE49-F238E27FC236}">
                <a16:creationId xmlns:a16="http://schemas.microsoft.com/office/drawing/2014/main" id="{392F7A9E-03CD-180D-63C4-0D8A2B594524}"/>
              </a:ext>
            </a:extLst>
          </p:cNvPr>
          <p:cNvSpPr/>
          <p:nvPr/>
        </p:nvSpPr>
        <p:spPr>
          <a:xfrm>
            <a:off x="16662281" y="0"/>
            <a:ext cx="4584192" cy="10287000"/>
          </a:xfrm>
          <a:prstGeom prst="parallelogram">
            <a:avLst/>
          </a:prstGeom>
          <a:solidFill>
            <a:srgbClr val="0043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Parallelogram 24">
            <a:extLst>
              <a:ext uri="{FF2B5EF4-FFF2-40B4-BE49-F238E27FC236}">
                <a16:creationId xmlns:a16="http://schemas.microsoft.com/office/drawing/2014/main" id="{06570BEC-3FD8-30DD-54A6-7C8635E794B1}"/>
              </a:ext>
            </a:extLst>
          </p:cNvPr>
          <p:cNvSpPr/>
          <p:nvPr/>
        </p:nvSpPr>
        <p:spPr>
          <a:xfrm>
            <a:off x="13052002" y="0"/>
            <a:ext cx="4584192" cy="10287000"/>
          </a:xfrm>
          <a:prstGeom prst="parallelogram">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3"/>
          <p:cNvSpPr txBox="1"/>
          <p:nvPr/>
        </p:nvSpPr>
        <p:spPr>
          <a:xfrm>
            <a:off x="994198" y="2008121"/>
            <a:ext cx="11575868" cy="984885"/>
          </a:xfrm>
          <a:prstGeom prst="rect">
            <a:avLst/>
          </a:prstGeom>
        </p:spPr>
        <p:txBody>
          <a:bodyPr wrap="square" lIns="0" tIns="0" rIns="0" bIns="0" rtlCol="0" anchor="t">
            <a:spAutoFit/>
          </a:bodyPr>
          <a:lstStyle/>
          <a:p>
            <a:r>
              <a:rPr lang="en-AU" sz="1600" dirty="0"/>
              <a:t>We are accepting expressions of interest to join the France Energy Transition &amp; Innovation Tour 2025 until </a:t>
            </a:r>
            <a:r>
              <a:rPr lang="en-AU" sz="1600" b="1" i="1" dirty="0">
                <a:solidFill>
                  <a:srgbClr val="004379"/>
                </a:solidFill>
              </a:rPr>
              <a:t>15 August 2025</a:t>
            </a:r>
            <a:r>
              <a:rPr lang="en-AU" sz="1600" dirty="0">
                <a:solidFill>
                  <a:srgbClr val="004379"/>
                </a:solidFill>
              </a:rPr>
              <a:t>.</a:t>
            </a:r>
          </a:p>
          <a:p>
            <a:r>
              <a:rPr lang="en-AU" sz="1600" kern="100" dirty="0">
                <a:effectLst/>
                <a:latin typeface="Aptos" panose="020B0004020202020204" pitchFamily="34" charset="0"/>
                <a:ea typeface="Aptos" panose="020B0004020202020204" pitchFamily="34" charset="0"/>
                <a:cs typeface="Times New Roman" panose="02020603050405020304" pitchFamily="18" charset="0"/>
              </a:rPr>
              <a:t>Limited places are available to ensure high-level access. </a:t>
            </a:r>
          </a:p>
          <a:p>
            <a:endParaRPr lang="en-AU" sz="1600" b="1" kern="100" dirty="0">
              <a:solidFill>
                <a:srgbClr val="004379"/>
              </a:solidFill>
              <a:latin typeface="Aptos" panose="020B0004020202020204" pitchFamily="34" charset="0"/>
              <a:ea typeface="Aptos" panose="020B0004020202020204" pitchFamily="34" charset="0"/>
              <a:cs typeface="Times New Roman" panose="02020603050405020304" pitchFamily="18" charset="0"/>
            </a:endParaRPr>
          </a:p>
          <a:p>
            <a:r>
              <a:rPr lang="en-AU" sz="1600" b="1" kern="100" dirty="0">
                <a:solidFill>
                  <a:srgbClr val="004379"/>
                </a:solidFill>
                <a:effectLst/>
                <a:ea typeface="Aptos" panose="020B0004020202020204" pitchFamily="34" charset="0"/>
                <a:cs typeface="Times New Roman" panose="02020603050405020304" pitchFamily="18" charset="0"/>
              </a:rPr>
              <a:t>To express your interest </a:t>
            </a:r>
            <a:r>
              <a:rPr lang="en-AU" sz="1600" kern="100" dirty="0">
                <a:effectLst/>
                <a:ea typeface="Aptos" panose="020B0004020202020204" pitchFamily="34" charset="0"/>
                <a:cs typeface="Times New Roman" panose="02020603050405020304" pitchFamily="18" charset="0"/>
              </a:rPr>
              <a:t>in this trade delegation, please contact:</a:t>
            </a:r>
          </a:p>
        </p:txBody>
      </p:sp>
      <p:sp>
        <p:nvSpPr>
          <p:cNvPr id="6" name="TextBox 6"/>
          <p:cNvSpPr txBox="1"/>
          <p:nvPr/>
        </p:nvSpPr>
        <p:spPr>
          <a:xfrm>
            <a:off x="6286101" y="5407366"/>
            <a:ext cx="356890" cy="319959"/>
          </a:xfrm>
          <a:prstGeom prst="rect">
            <a:avLst/>
          </a:prstGeom>
        </p:spPr>
        <p:txBody>
          <a:bodyPr lIns="0" tIns="0" rIns="0" bIns="0" rtlCol="0" anchor="t">
            <a:spAutoFit/>
          </a:bodyPr>
          <a:lstStyle/>
          <a:p>
            <a:pPr algn="ctr">
              <a:lnSpc>
                <a:spcPts val="2239"/>
              </a:lnSpc>
              <a:spcBef>
                <a:spcPct val="0"/>
              </a:spcBef>
            </a:pPr>
            <a:r>
              <a:rPr lang="en-US" sz="3200" b="1">
                <a:solidFill>
                  <a:srgbClr val="004379"/>
                </a:solidFill>
                <a:latin typeface="Calibri (MS)"/>
                <a:ea typeface="Calibri (MS)"/>
                <a:cs typeface="Calibri (MS)"/>
                <a:sym typeface="Calibri (MS)"/>
              </a:rPr>
              <a:t>&amp;</a:t>
            </a:r>
            <a:endParaRPr lang="en-US" sz="1599" b="1">
              <a:solidFill>
                <a:srgbClr val="004379"/>
              </a:solidFill>
              <a:latin typeface="Calibri (MS)"/>
              <a:ea typeface="Calibri (MS)"/>
              <a:cs typeface="Calibri (MS)"/>
              <a:sym typeface="Calibri (MS)"/>
            </a:endParaRPr>
          </a:p>
        </p:txBody>
      </p:sp>
      <p:grpSp>
        <p:nvGrpSpPr>
          <p:cNvPr id="22" name="Group 21">
            <a:extLst>
              <a:ext uri="{FF2B5EF4-FFF2-40B4-BE49-F238E27FC236}">
                <a16:creationId xmlns:a16="http://schemas.microsoft.com/office/drawing/2014/main" id="{AA8268E2-033A-AFEB-5F29-16C3324BF160}"/>
              </a:ext>
            </a:extLst>
          </p:cNvPr>
          <p:cNvGrpSpPr/>
          <p:nvPr/>
        </p:nvGrpSpPr>
        <p:grpSpPr>
          <a:xfrm>
            <a:off x="2908385" y="4180768"/>
            <a:ext cx="2959884" cy="2398290"/>
            <a:chOff x="3341970" y="4149655"/>
            <a:chExt cx="2959884" cy="2398290"/>
          </a:xfrm>
        </p:grpSpPr>
        <p:sp>
          <p:nvSpPr>
            <p:cNvPr id="2" name="Freeform 2"/>
            <p:cNvSpPr/>
            <p:nvPr/>
          </p:nvSpPr>
          <p:spPr>
            <a:xfrm>
              <a:off x="3462069" y="5963229"/>
              <a:ext cx="2707018" cy="584716"/>
            </a:xfrm>
            <a:custGeom>
              <a:avLst/>
              <a:gdLst/>
              <a:ahLst/>
              <a:cxnLst/>
              <a:rect l="l" t="t" r="r" b="b"/>
              <a:pathLst>
                <a:path w="2707018" h="584716">
                  <a:moveTo>
                    <a:pt x="0" y="0"/>
                  </a:moveTo>
                  <a:lnTo>
                    <a:pt x="2707018" y="0"/>
                  </a:lnTo>
                  <a:lnTo>
                    <a:pt x="2707018" y="584716"/>
                  </a:lnTo>
                  <a:lnTo>
                    <a:pt x="0" y="58471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nchor="t"/>
            <a:lstStyle/>
            <a:p>
              <a:endParaRPr lang="en-AU"/>
            </a:p>
          </p:txBody>
        </p:sp>
        <p:sp>
          <p:nvSpPr>
            <p:cNvPr id="4" name="TextBox 4"/>
            <p:cNvSpPr txBox="1"/>
            <p:nvPr/>
          </p:nvSpPr>
          <p:spPr>
            <a:xfrm>
              <a:off x="3341970" y="4149655"/>
              <a:ext cx="2959884" cy="625812"/>
            </a:xfrm>
            <a:prstGeom prst="rect">
              <a:avLst/>
            </a:prstGeom>
          </p:spPr>
          <p:txBody>
            <a:bodyPr wrap="square" lIns="0" tIns="0" rIns="0" bIns="0" rtlCol="0" anchor="t">
              <a:spAutoFit/>
            </a:bodyPr>
            <a:lstStyle/>
            <a:p>
              <a:pPr algn="ctr">
                <a:lnSpc>
                  <a:spcPts val="5197"/>
                </a:lnSpc>
                <a:spcBef>
                  <a:spcPct val="0"/>
                </a:spcBef>
              </a:pPr>
              <a:r>
                <a:rPr lang="en-US" sz="3712" b="1" dirty="0">
                  <a:solidFill>
                    <a:srgbClr val="004379"/>
                  </a:solidFill>
                  <a:latin typeface="Calibri" panose="020F0502020204030204" pitchFamily="34" charset="0"/>
                  <a:ea typeface="Calibri (MS)"/>
                  <a:cs typeface="Calibri" panose="020F0502020204030204" pitchFamily="34" charset="0"/>
                  <a:sym typeface="Calibri (MS)"/>
                </a:rPr>
                <a:t>Paul Moing</a:t>
              </a:r>
            </a:p>
          </p:txBody>
        </p:sp>
        <p:sp>
          <p:nvSpPr>
            <p:cNvPr id="5" name="TextBox 5"/>
            <p:cNvSpPr txBox="1"/>
            <p:nvPr/>
          </p:nvSpPr>
          <p:spPr>
            <a:xfrm>
              <a:off x="3478337" y="4814080"/>
              <a:ext cx="2434308" cy="547842"/>
            </a:xfrm>
            <a:prstGeom prst="rect">
              <a:avLst/>
            </a:prstGeom>
          </p:spPr>
          <p:txBody>
            <a:bodyPr wrap="square" lIns="0" tIns="0" rIns="0" bIns="0" rtlCol="0" anchor="t">
              <a:spAutoFit/>
            </a:bodyPr>
            <a:lstStyle/>
            <a:p>
              <a:pPr algn="ctr">
                <a:lnSpc>
                  <a:spcPts val="2239"/>
                </a:lnSpc>
                <a:spcBef>
                  <a:spcPct val="0"/>
                </a:spcBef>
              </a:pPr>
              <a:r>
                <a:rPr lang="en-US" sz="1599" i="1" dirty="0">
                  <a:solidFill>
                    <a:srgbClr val="000000"/>
                  </a:solidFill>
                  <a:latin typeface="Calibri" panose="020F0502020204030204" pitchFamily="34" charset="0"/>
                  <a:ea typeface="Calibri (MS)"/>
                  <a:cs typeface="Calibri" panose="020F0502020204030204" pitchFamily="34" charset="0"/>
                  <a:sym typeface="Calibri (MS)"/>
                </a:rPr>
                <a:t>Head of the Victorian Chapter at FACCI</a:t>
              </a:r>
            </a:p>
          </p:txBody>
        </p:sp>
        <p:sp>
          <p:nvSpPr>
            <p:cNvPr id="7" name="TextBox 7"/>
            <p:cNvSpPr txBox="1"/>
            <p:nvPr/>
          </p:nvSpPr>
          <p:spPr>
            <a:xfrm>
              <a:off x="3649244" y="5400535"/>
              <a:ext cx="2161599" cy="265714"/>
            </a:xfrm>
            <a:prstGeom prst="rect">
              <a:avLst/>
            </a:prstGeom>
          </p:spPr>
          <p:txBody>
            <a:bodyPr lIns="0" tIns="0" rIns="0" bIns="0" rtlCol="0" anchor="t">
              <a:spAutoFit/>
            </a:bodyPr>
            <a:lstStyle/>
            <a:p>
              <a:pPr algn="ctr">
                <a:lnSpc>
                  <a:spcPts val="2239"/>
                </a:lnSpc>
                <a:spcBef>
                  <a:spcPct val="0"/>
                </a:spcBef>
              </a:pPr>
              <a:r>
                <a:rPr lang="en-US" sz="1599" u="sng">
                  <a:solidFill>
                    <a:srgbClr val="000000"/>
                  </a:solidFill>
                  <a:latin typeface="Calibri" panose="020F0502020204030204" pitchFamily="34" charset="0"/>
                  <a:ea typeface="Calibri (MS)"/>
                  <a:cs typeface="Calibri" panose="020F0502020204030204" pitchFamily="34" charset="0"/>
                  <a:sym typeface="Calibri (MS)"/>
                  <a:hlinkClick r:id="rId4" tooltip="mailto:paul.moing@facci.com.au"/>
                </a:rPr>
                <a:t>Paul.moing@facci.com.au</a:t>
              </a:r>
            </a:p>
          </p:txBody>
        </p:sp>
      </p:grpSp>
      <p:sp>
        <p:nvSpPr>
          <p:cNvPr id="8" name="TextBox 8"/>
          <p:cNvSpPr txBox="1"/>
          <p:nvPr/>
        </p:nvSpPr>
        <p:spPr>
          <a:xfrm>
            <a:off x="7987357" y="5431648"/>
            <a:ext cx="2712393" cy="265714"/>
          </a:xfrm>
          <a:prstGeom prst="rect">
            <a:avLst/>
          </a:prstGeom>
        </p:spPr>
        <p:txBody>
          <a:bodyPr lIns="0" tIns="0" rIns="0" bIns="0" rtlCol="0" anchor="t">
            <a:spAutoFit/>
          </a:bodyPr>
          <a:lstStyle/>
          <a:p>
            <a:pPr algn="ctr">
              <a:lnSpc>
                <a:spcPts val="2239"/>
              </a:lnSpc>
              <a:spcBef>
                <a:spcPct val="0"/>
              </a:spcBef>
            </a:pPr>
            <a:r>
              <a:rPr lang="en-AU" sz="1600" b="0" i="0" dirty="0">
                <a:solidFill>
                  <a:srgbClr val="242424"/>
                </a:solidFill>
                <a:effectLst/>
                <a:latin typeface="Aptos" panose="020B0004020202020204" pitchFamily="34" charset="0"/>
              </a:rPr>
              <a:t> </a:t>
            </a:r>
            <a:r>
              <a:rPr lang="en-AU" sz="1600" b="0" i="0" dirty="0">
                <a:effectLst/>
                <a:latin typeface="Aptos" panose="020B0004020202020204" pitchFamily="34" charset="0"/>
                <a:hlinkClick r:id="rId5" tooltip="mailto:mducros@swin.edu.au"/>
              </a:rPr>
              <a:t>mducros@swin.edu.au</a:t>
            </a:r>
            <a:endParaRPr lang="en-US" sz="1599" u="sng" dirty="0">
              <a:solidFill>
                <a:srgbClr val="000000"/>
              </a:solidFill>
              <a:latin typeface="Calibri" panose="020F0502020204030204" pitchFamily="34" charset="0"/>
              <a:ea typeface="Calibri (MS)"/>
              <a:cs typeface="Calibri" panose="020F0502020204030204" pitchFamily="34" charset="0"/>
              <a:sym typeface="Calibri (MS)"/>
              <a:hlinkClick r:id="rId6" tooltip="mailto:info@franceaustraliaenergy.com"/>
            </a:endParaRPr>
          </a:p>
        </p:txBody>
      </p:sp>
      <p:sp>
        <p:nvSpPr>
          <p:cNvPr id="19" name="TextBox 19"/>
          <p:cNvSpPr txBox="1"/>
          <p:nvPr/>
        </p:nvSpPr>
        <p:spPr>
          <a:xfrm>
            <a:off x="820677" y="963278"/>
            <a:ext cx="11760804" cy="461665"/>
          </a:xfrm>
          <a:prstGeom prst="rect">
            <a:avLst/>
          </a:prstGeom>
        </p:spPr>
        <p:txBody>
          <a:bodyPr lIns="0" tIns="0" rIns="0" bIns="0" rtlCol="0" anchor="t">
            <a:spAutoFit/>
          </a:bodyPr>
          <a:lstStyle/>
          <a:p>
            <a:pPr algn="l">
              <a:lnSpc>
                <a:spcPts val="3577"/>
              </a:lnSpc>
            </a:pPr>
            <a:r>
              <a:rPr lang="en-US" sz="3312" b="1">
                <a:solidFill>
                  <a:srgbClr val="004379"/>
                </a:solidFill>
                <a:latin typeface="Scout Bold" panose="02000506000000020004" pitchFamily="50" charset="0"/>
                <a:ea typeface="Scout Heavy"/>
                <a:cs typeface="Scout Heavy"/>
                <a:sym typeface="Scout Heavy"/>
              </a:rPr>
              <a:t>CALL FOR EXPRESSION OF INTEREST (EOI)</a:t>
            </a:r>
          </a:p>
        </p:txBody>
      </p:sp>
      <p:sp>
        <p:nvSpPr>
          <p:cNvPr id="20" name="TextBox 20"/>
          <p:cNvSpPr txBox="1"/>
          <p:nvPr/>
        </p:nvSpPr>
        <p:spPr>
          <a:xfrm>
            <a:off x="8570131" y="9008112"/>
            <a:ext cx="4525159" cy="430887"/>
          </a:xfrm>
          <a:prstGeom prst="rect">
            <a:avLst/>
          </a:prstGeom>
        </p:spPr>
        <p:txBody>
          <a:bodyPr wrap="square" lIns="0" tIns="0" rIns="0" bIns="0" rtlCol="0" anchor="t">
            <a:spAutoFit/>
          </a:bodyPr>
          <a:lstStyle/>
          <a:p>
            <a:pPr>
              <a:spcBef>
                <a:spcPct val="0"/>
              </a:spcBef>
            </a:pPr>
            <a:r>
              <a:rPr lang="en-AU" sz="2800" b="1">
                <a:solidFill>
                  <a:srgbClr val="004379"/>
                </a:solidFill>
              </a:rPr>
              <a:t>Secure Your Spot Now!</a:t>
            </a:r>
            <a:endParaRPr lang="en-US" sz="2400" b="1">
              <a:solidFill>
                <a:srgbClr val="004379"/>
              </a:solidFill>
              <a:latin typeface="Calibri (MS)"/>
              <a:ea typeface="Calibri (MS)"/>
              <a:cs typeface="Calibri (MS)"/>
              <a:sym typeface="Calibri (MS)"/>
            </a:endParaRPr>
          </a:p>
        </p:txBody>
      </p:sp>
      <p:grpSp>
        <p:nvGrpSpPr>
          <p:cNvPr id="26" name="Group 25">
            <a:extLst>
              <a:ext uri="{FF2B5EF4-FFF2-40B4-BE49-F238E27FC236}">
                <a16:creationId xmlns:a16="http://schemas.microsoft.com/office/drawing/2014/main" id="{50A51E46-B3EC-7861-904B-A241E508F9D6}"/>
              </a:ext>
            </a:extLst>
          </p:cNvPr>
          <p:cNvGrpSpPr/>
          <p:nvPr/>
        </p:nvGrpSpPr>
        <p:grpSpPr>
          <a:xfrm>
            <a:off x="10033459" y="516496"/>
            <a:ext cx="4767313" cy="894693"/>
            <a:chOff x="10647790" y="512602"/>
            <a:chExt cx="4767313" cy="894693"/>
          </a:xfrm>
        </p:grpSpPr>
        <p:grpSp>
          <p:nvGrpSpPr>
            <p:cNvPr id="39" name="Group 19">
              <a:extLst>
                <a:ext uri="{FF2B5EF4-FFF2-40B4-BE49-F238E27FC236}">
                  <a16:creationId xmlns:a16="http://schemas.microsoft.com/office/drawing/2014/main" id="{4ADFB6AB-C3FF-68C7-2D7D-36A9D8E8D255}"/>
                </a:ext>
              </a:extLst>
            </p:cNvPr>
            <p:cNvGrpSpPr/>
            <p:nvPr/>
          </p:nvGrpSpPr>
          <p:grpSpPr>
            <a:xfrm>
              <a:off x="10647790" y="512602"/>
              <a:ext cx="4767313" cy="894693"/>
              <a:chOff x="0" y="0"/>
              <a:chExt cx="1255589" cy="235639"/>
            </a:xfrm>
          </p:grpSpPr>
          <p:sp>
            <p:nvSpPr>
              <p:cNvPr id="40" name="Freeform 20">
                <a:extLst>
                  <a:ext uri="{FF2B5EF4-FFF2-40B4-BE49-F238E27FC236}">
                    <a16:creationId xmlns:a16="http://schemas.microsoft.com/office/drawing/2014/main" id="{C482B7EF-0ACF-436E-5DF0-DEE3933A825E}"/>
                  </a:ext>
                </a:extLst>
              </p:cNvPr>
              <p:cNvSpPr/>
              <p:nvPr/>
            </p:nvSpPr>
            <p:spPr>
              <a:xfrm>
                <a:off x="0" y="0"/>
                <a:ext cx="1255589" cy="235639"/>
              </a:xfrm>
              <a:custGeom>
                <a:avLst/>
                <a:gdLst/>
                <a:ahLst/>
                <a:cxnLst/>
                <a:rect l="l" t="t" r="r" b="b"/>
                <a:pathLst>
                  <a:path w="1255589" h="235639">
                    <a:moveTo>
                      <a:pt x="82822" y="0"/>
                    </a:moveTo>
                    <a:lnTo>
                      <a:pt x="1172767" y="0"/>
                    </a:lnTo>
                    <a:cubicBezTo>
                      <a:pt x="1194732" y="0"/>
                      <a:pt x="1215798" y="8726"/>
                      <a:pt x="1231331" y="24258"/>
                    </a:cubicBezTo>
                    <a:cubicBezTo>
                      <a:pt x="1246863" y="39790"/>
                      <a:pt x="1255589" y="60856"/>
                      <a:pt x="1255589" y="82822"/>
                    </a:cubicBezTo>
                    <a:lnTo>
                      <a:pt x="1255589" y="152817"/>
                    </a:lnTo>
                    <a:cubicBezTo>
                      <a:pt x="1255589" y="174783"/>
                      <a:pt x="1246863" y="195849"/>
                      <a:pt x="1231331" y="211381"/>
                    </a:cubicBezTo>
                    <a:cubicBezTo>
                      <a:pt x="1215798" y="226913"/>
                      <a:pt x="1194732" y="235639"/>
                      <a:pt x="1172767" y="235639"/>
                    </a:cubicBezTo>
                    <a:lnTo>
                      <a:pt x="82822" y="235639"/>
                    </a:lnTo>
                    <a:cubicBezTo>
                      <a:pt x="60856" y="235639"/>
                      <a:pt x="39790" y="226913"/>
                      <a:pt x="24258" y="211381"/>
                    </a:cubicBezTo>
                    <a:cubicBezTo>
                      <a:pt x="8726" y="195849"/>
                      <a:pt x="0" y="174783"/>
                      <a:pt x="0" y="152817"/>
                    </a:cubicBezTo>
                    <a:lnTo>
                      <a:pt x="0" y="82822"/>
                    </a:lnTo>
                    <a:cubicBezTo>
                      <a:pt x="0" y="60856"/>
                      <a:pt x="8726" y="39790"/>
                      <a:pt x="24258" y="24258"/>
                    </a:cubicBezTo>
                    <a:cubicBezTo>
                      <a:pt x="39790" y="8726"/>
                      <a:pt x="60856" y="0"/>
                      <a:pt x="82822" y="0"/>
                    </a:cubicBezTo>
                    <a:close/>
                  </a:path>
                </a:pathLst>
              </a:custGeom>
              <a:solidFill>
                <a:srgbClr val="C00000"/>
              </a:solidFill>
            </p:spPr>
            <p:txBody>
              <a:bodyPr/>
              <a:lstStyle/>
              <a:p>
                <a:endParaRPr lang="en-AU"/>
              </a:p>
            </p:txBody>
          </p:sp>
          <p:sp>
            <p:nvSpPr>
              <p:cNvPr id="41" name="TextBox 21">
                <a:extLst>
                  <a:ext uri="{FF2B5EF4-FFF2-40B4-BE49-F238E27FC236}">
                    <a16:creationId xmlns:a16="http://schemas.microsoft.com/office/drawing/2014/main" id="{6695CFD8-9B3D-4C6E-4B62-9182F4B4A036}"/>
                  </a:ext>
                </a:extLst>
              </p:cNvPr>
              <p:cNvSpPr txBox="1"/>
              <p:nvPr/>
            </p:nvSpPr>
            <p:spPr>
              <a:xfrm>
                <a:off x="0" y="-57150"/>
                <a:ext cx="1255589" cy="292789"/>
              </a:xfrm>
              <a:prstGeom prst="rect">
                <a:avLst/>
              </a:prstGeom>
            </p:spPr>
            <p:txBody>
              <a:bodyPr lIns="50800" tIns="50800" rIns="50800" bIns="50800" rtlCol="0" anchor="ctr"/>
              <a:lstStyle/>
              <a:p>
                <a:pPr algn="ctr">
                  <a:lnSpc>
                    <a:spcPts val="2239"/>
                  </a:lnSpc>
                </a:pPr>
                <a:endParaRPr/>
              </a:p>
            </p:txBody>
          </p:sp>
        </p:grpSp>
        <p:sp>
          <p:nvSpPr>
            <p:cNvPr id="42" name="TextBox 22">
              <a:extLst>
                <a:ext uri="{FF2B5EF4-FFF2-40B4-BE49-F238E27FC236}">
                  <a16:creationId xmlns:a16="http://schemas.microsoft.com/office/drawing/2014/main" id="{795A1DE2-4D78-6AB2-D0F1-048FF9742717}"/>
                </a:ext>
              </a:extLst>
            </p:cNvPr>
            <p:cNvSpPr txBox="1"/>
            <p:nvPr/>
          </p:nvSpPr>
          <p:spPr>
            <a:xfrm>
              <a:off x="11141525" y="652778"/>
              <a:ext cx="4130858" cy="532518"/>
            </a:xfrm>
            <a:prstGeom prst="rect">
              <a:avLst/>
            </a:prstGeom>
          </p:spPr>
          <p:txBody>
            <a:bodyPr lIns="0" tIns="0" rIns="0" bIns="0" rtlCol="0" anchor="t">
              <a:spAutoFit/>
            </a:bodyPr>
            <a:lstStyle/>
            <a:p>
              <a:pPr algn="l">
                <a:lnSpc>
                  <a:spcPts val="4535"/>
                </a:lnSpc>
                <a:spcBef>
                  <a:spcPct val="0"/>
                </a:spcBef>
              </a:pPr>
              <a:r>
                <a:rPr lang="en-US" sz="3239" b="1">
                  <a:solidFill>
                    <a:srgbClr val="FFFFFF"/>
                  </a:solidFill>
                  <a:latin typeface="Scout Bold" panose="02000506000000020004" pitchFamily="50" charset="0"/>
                  <a:ea typeface="Scout Heavy"/>
                  <a:cs typeface="Scout Heavy"/>
                  <a:sym typeface="Scout Heavy"/>
                </a:rPr>
                <a:t>OCTOBER 6-10, 2025</a:t>
              </a:r>
            </a:p>
          </p:txBody>
        </p:sp>
      </p:grpSp>
      <p:grpSp>
        <p:nvGrpSpPr>
          <p:cNvPr id="27" name="Group 26">
            <a:extLst>
              <a:ext uri="{FF2B5EF4-FFF2-40B4-BE49-F238E27FC236}">
                <a16:creationId xmlns:a16="http://schemas.microsoft.com/office/drawing/2014/main" id="{BBF16F2E-ACBD-0B7F-B5F5-32B91111231D}"/>
              </a:ext>
            </a:extLst>
          </p:cNvPr>
          <p:cNvGrpSpPr/>
          <p:nvPr/>
        </p:nvGrpSpPr>
        <p:grpSpPr>
          <a:xfrm>
            <a:off x="-66430" y="1411189"/>
            <a:ext cx="718236" cy="9363710"/>
            <a:chOff x="-269234" y="1383231"/>
            <a:chExt cx="718236" cy="9363710"/>
          </a:xfrm>
        </p:grpSpPr>
        <p:grpSp>
          <p:nvGrpSpPr>
            <p:cNvPr id="28" name="Group 22">
              <a:extLst>
                <a:ext uri="{FF2B5EF4-FFF2-40B4-BE49-F238E27FC236}">
                  <a16:creationId xmlns:a16="http://schemas.microsoft.com/office/drawing/2014/main" id="{C9852907-9511-AF16-57F4-4B5E8A56AA94}"/>
                </a:ext>
              </a:extLst>
            </p:cNvPr>
            <p:cNvGrpSpPr/>
            <p:nvPr/>
          </p:nvGrpSpPr>
          <p:grpSpPr>
            <a:xfrm rot="5400000">
              <a:off x="-3830279" y="6467660"/>
              <a:ext cx="7840326" cy="718236"/>
              <a:chOff x="-23759" y="-38100"/>
              <a:chExt cx="4372924" cy="400595"/>
            </a:xfrm>
          </p:grpSpPr>
          <p:sp>
            <p:nvSpPr>
              <p:cNvPr id="32" name="Freeform 23">
                <a:extLst>
                  <a:ext uri="{FF2B5EF4-FFF2-40B4-BE49-F238E27FC236}">
                    <a16:creationId xmlns:a16="http://schemas.microsoft.com/office/drawing/2014/main" id="{EE3B32C6-2A86-BC4C-261A-744677CB6D20}"/>
                  </a:ext>
                </a:extLst>
              </p:cNvPr>
              <p:cNvSpPr/>
              <p:nvPr/>
            </p:nvSpPr>
            <p:spPr>
              <a:xfrm>
                <a:off x="-23759" y="212330"/>
                <a:ext cx="4372924" cy="135389"/>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C00000"/>
              </a:solidFill>
            </p:spPr>
            <p:txBody>
              <a:bodyPr/>
              <a:lstStyle/>
              <a:p>
                <a:endParaRPr lang="en-AU"/>
              </a:p>
            </p:txBody>
          </p:sp>
          <p:sp>
            <p:nvSpPr>
              <p:cNvPr id="33" name="TextBox 24">
                <a:extLst>
                  <a:ext uri="{FF2B5EF4-FFF2-40B4-BE49-F238E27FC236}">
                    <a16:creationId xmlns:a16="http://schemas.microsoft.com/office/drawing/2014/main" id="{A0F661A9-A5B9-74D3-98DC-B952C8D29A46}"/>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nvGrpSpPr>
            <p:cNvPr id="29" name="Group 25">
              <a:extLst>
                <a:ext uri="{FF2B5EF4-FFF2-40B4-BE49-F238E27FC236}">
                  <a16:creationId xmlns:a16="http://schemas.microsoft.com/office/drawing/2014/main" id="{7CAFAD22-B6F3-27F5-FA63-AF7C78FE8CFC}"/>
                </a:ext>
              </a:extLst>
            </p:cNvPr>
            <p:cNvGrpSpPr/>
            <p:nvPr/>
          </p:nvGrpSpPr>
          <p:grpSpPr>
            <a:xfrm rot="5400000">
              <a:off x="-3845384" y="4978431"/>
              <a:ext cx="7840326" cy="649926"/>
              <a:chOff x="0" y="0"/>
              <a:chExt cx="4372924" cy="362495"/>
            </a:xfrm>
          </p:grpSpPr>
          <p:sp>
            <p:nvSpPr>
              <p:cNvPr id="30" name="Freeform 26">
                <a:extLst>
                  <a:ext uri="{FF2B5EF4-FFF2-40B4-BE49-F238E27FC236}">
                    <a16:creationId xmlns:a16="http://schemas.microsoft.com/office/drawing/2014/main" id="{8CC73BDF-80D7-7B4B-275F-44210DC44C8B}"/>
                  </a:ext>
                </a:extLst>
              </p:cNvPr>
              <p:cNvSpPr/>
              <p:nvPr/>
            </p:nvSpPr>
            <p:spPr>
              <a:xfrm>
                <a:off x="0" y="0"/>
                <a:ext cx="4372924" cy="36249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FFFFFF"/>
              </a:solidFill>
            </p:spPr>
            <p:txBody>
              <a:bodyPr/>
              <a:lstStyle/>
              <a:p>
                <a:endParaRPr lang="en-AU"/>
              </a:p>
            </p:txBody>
          </p:sp>
          <p:sp>
            <p:nvSpPr>
              <p:cNvPr id="31" name="TextBox 27">
                <a:extLst>
                  <a:ext uri="{FF2B5EF4-FFF2-40B4-BE49-F238E27FC236}">
                    <a16:creationId xmlns:a16="http://schemas.microsoft.com/office/drawing/2014/main" id="{E02BF025-6D05-ED09-89CF-2818FDEB8BF6}"/>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grpSp>
      <p:grpSp>
        <p:nvGrpSpPr>
          <p:cNvPr id="34" name="Group 28">
            <a:extLst>
              <a:ext uri="{FF2B5EF4-FFF2-40B4-BE49-F238E27FC236}">
                <a16:creationId xmlns:a16="http://schemas.microsoft.com/office/drawing/2014/main" id="{0E2B0383-B3D3-EAE4-0A1D-6A5570F02FF6}"/>
              </a:ext>
            </a:extLst>
          </p:cNvPr>
          <p:cNvGrpSpPr/>
          <p:nvPr/>
        </p:nvGrpSpPr>
        <p:grpSpPr>
          <a:xfrm rot="5400000">
            <a:off x="-3594542" y="2848975"/>
            <a:ext cx="7840326" cy="718236"/>
            <a:chOff x="0" y="-38100"/>
            <a:chExt cx="4372924" cy="400595"/>
          </a:xfrm>
        </p:grpSpPr>
        <p:sp>
          <p:nvSpPr>
            <p:cNvPr id="35" name="Freeform 29">
              <a:extLst>
                <a:ext uri="{FF2B5EF4-FFF2-40B4-BE49-F238E27FC236}">
                  <a16:creationId xmlns:a16="http://schemas.microsoft.com/office/drawing/2014/main" id="{C0F211DA-1E7A-ADDB-C07E-45CFC10B89B0}"/>
                </a:ext>
              </a:extLst>
            </p:cNvPr>
            <p:cNvSpPr/>
            <p:nvPr/>
          </p:nvSpPr>
          <p:spPr>
            <a:xfrm>
              <a:off x="0" y="212330"/>
              <a:ext cx="4372924" cy="150165"/>
            </a:xfrm>
            <a:custGeom>
              <a:avLst/>
              <a:gdLst/>
              <a:ahLst/>
              <a:cxnLst/>
              <a:rect l="l" t="t" r="r" b="b"/>
              <a:pathLst>
                <a:path w="4372924" h="362495">
                  <a:moveTo>
                    <a:pt x="203200" y="0"/>
                  </a:moveTo>
                  <a:lnTo>
                    <a:pt x="4169724" y="0"/>
                  </a:lnTo>
                  <a:lnTo>
                    <a:pt x="4372924" y="362495"/>
                  </a:lnTo>
                  <a:lnTo>
                    <a:pt x="0" y="362495"/>
                  </a:lnTo>
                  <a:lnTo>
                    <a:pt x="203200" y="0"/>
                  </a:lnTo>
                  <a:close/>
                </a:path>
              </a:pathLst>
            </a:custGeom>
            <a:solidFill>
              <a:srgbClr val="004379"/>
            </a:solidFill>
          </p:spPr>
          <p:txBody>
            <a:bodyPr/>
            <a:lstStyle/>
            <a:p>
              <a:endParaRPr lang="en-AU"/>
            </a:p>
          </p:txBody>
        </p:sp>
        <p:sp>
          <p:nvSpPr>
            <p:cNvPr id="36" name="TextBox 30">
              <a:extLst>
                <a:ext uri="{FF2B5EF4-FFF2-40B4-BE49-F238E27FC236}">
                  <a16:creationId xmlns:a16="http://schemas.microsoft.com/office/drawing/2014/main" id="{982825F0-F81C-0DA2-186D-B5BAE79349BD}"/>
                </a:ext>
              </a:extLst>
            </p:cNvPr>
            <p:cNvSpPr txBox="1"/>
            <p:nvPr/>
          </p:nvSpPr>
          <p:spPr>
            <a:xfrm>
              <a:off x="127000" y="-38100"/>
              <a:ext cx="4118924" cy="400595"/>
            </a:xfrm>
            <a:prstGeom prst="rect">
              <a:avLst/>
            </a:prstGeom>
          </p:spPr>
          <p:txBody>
            <a:bodyPr lIns="29736" tIns="29736" rIns="29736" bIns="29736" rtlCol="0" anchor="ctr"/>
            <a:lstStyle/>
            <a:p>
              <a:pPr algn="ctr">
                <a:lnSpc>
                  <a:spcPts val="1100"/>
                </a:lnSpc>
              </a:pPr>
              <a:endParaRPr/>
            </a:p>
          </p:txBody>
        </p:sp>
      </p:grpSp>
      <p:sp>
        <p:nvSpPr>
          <p:cNvPr id="38" name="TextBox 37">
            <a:extLst>
              <a:ext uri="{FF2B5EF4-FFF2-40B4-BE49-F238E27FC236}">
                <a16:creationId xmlns:a16="http://schemas.microsoft.com/office/drawing/2014/main" id="{770BF100-1060-D7C1-9C54-51A28AD2770E}"/>
              </a:ext>
            </a:extLst>
          </p:cNvPr>
          <p:cNvSpPr txBox="1"/>
          <p:nvPr/>
        </p:nvSpPr>
        <p:spPr>
          <a:xfrm>
            <a:off x="6382191" y="4154944"/>
            <a:ext cx="6155888" cy="718145"/>
          </a:xfrm>
          <a:prstGeom prst="rect">
            <a:avLst/>
          </a:prstGeom>
          <a:noFill/>
        </p:spPr>
        <p:txBody>
          <a:bodyPr wrap="square" anchor="t">
            <a:spAutoFit/>
          </a:bodyPr>
          <a:lstStyle/>
          <a:p>
            <a:pPr algn="ctr">
              <a:lnSpc>
                <a:spcPts val="5197"/>
              </a:lnSpc>
              <a:spcBef>
                <a:spcPct val="0"/>
              </a:spcBef>
            </a:pPr>
            <a:r>
              <a:rPr lang="en-US" sz="3712" b="1" dirty="0">
                <a:solidFill>
                  <a:srgbClr val="004379"/>
                </a:solidFill>
                <a:latin typeface="Calibri" panose="020F0502020204030204" pitchFamily="34" charset="0"/>
                <a:cs typeface="Calibri" panose="020F0502020204030204" pitchFamily="34" charset="0"/>
                <a:sym typeface="Calibri (MS)"/>
              </a:rPr>
              <a:t>Melanie Ducros </a:t>
            </a:r>
          </a:p>
        </p:txBody>
      </p:sp>
      <p:sp>
        <p:nvSpPr>
          <p:cNvPr id="44" name="TextBox 5">
            <a:extLst>
              <a:ext uri="{FF2B5EF4-FFF2-40B4-BE49-F238E27FC236}">
                <a16:creationId xmlns:a16="http://schemas.microsoft.com/office/drawing/2014/main" id="{C4567834-9F23-B0BC-1333-8BD2FB37C506}"/>
              </a:ext>
            </a:extLst>
          </p:cNvPr>
          <p:cNvSpPr txBox="1"/>
          <p:nvPr/>
        </p:nvSpPr>
        <p:spPr>
          <a:xfrm>
            <a:off x="7299794" y="4845193"/>
            <a:ext cx="4087517" cy="547842"/>
          </a:xfrm>
          <a:prstGeom prst="rect">
            <a:avLst/>
          </a:prstGeom>
        </p:spPr>
        <p:txBody>
          <a:bodyPr wrap="square" lIns="0" tIns="0" rIns="0" bIns="0" rtlCol="0" anchor="t">
            <a:spAutoFit/>
          </a:bodyPr>
          <a:lstStyle/>
          <a:p>
            <a:pPr algn="ctr">
              <a:lnSpc>
                <a:spcPts val="2239"/>
              </a:lnSpc>
              <a:spcBef>
                <a:spcPct val="0"/>
              </a:spcBef>
            </a:pPr>
            <a:r>
              <a:rPr lang="en-AU" sz="1599" i="1" dirty="0">
                <a:solidFill>
                  <a:srgbClr val="000000"/>
                </a:solidFill>
                <a:latin typeface="Calibri" panose="020F0502020204030204" pitchFamily="34" charset="0"/>
                <a:cs typeface="Calibri" panose="020F0502020204030204" pitchFamily="34" charset="0"/>
              </a:rPr>
              <a:t>Franco-Australian Centre for Energy Transition (FACET)</a:t>
            </a:r>
            <a:endParaRPr lang="en-US" sz="1599" i="1" dirty="0">
              <a:solidFill>
                <a:srgbClr val="000000"/>
              </a:solidFill>
              <a:latin typeface="Calibri" panose="020F0502020204030204" pitchFamily="34" charset="0"/>
              <a:cs typeface="Calibri" panose="020F0502020204030204" pitchFamily="34" charset="0"/>
              <a:sym typeface="Calibri (MS)"/>
            </a:endParaRPr>
          </a:p>
        </p:txBody>
      </p:sp>
      <p:pic>
        <p:nvPicPr>
          <p:cNvPr id="45" name="Picture 44" descr="A logo with a blue and red design&#10;&#10;AI-generated content may be incorrect.">
            <a:extLst>
              <a:ext uri="{FF2B5EF4-FFF2-40B4-BE49-F238E27FC236}">
                <a16:creationId xmlns:a16="http://schemas.microsoft.com/office/drawing/2014/main" id="{9D95D593-2656-4C01-92C3-B49E5C263D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75903" y="6002305"/>
            <a:ext cx="968465" cy="1185875"/>
          </a:xfrm>
          <a:prstGeom prst="rect">
            <a:avLst/>
          </a:prstGeom>
        </p:spPr>
      </p:pic>
      <p:pic>
        <p:nvPicPr>
          <p:cNvPr id="46" name="Picture 45" descr="A red arrow on a black background&#10;&#10;AI-generated content may be incorrect.">
            <a:extLst>
              <a:ext uri="{FF2B5EF4-FFF2-40B4-BE49-F238E27FC236}">
                <a16:creationId xmlns:a16="http://schemas.microsoft.com/office/drawing/2014/main" id="{3F9B4C0D-5887-8A73-6ED9-640ED7FF84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50514" y="8579965"/>
            <a:ext cx="2288325" cy="12871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4A45D5BC4AD43A886C27CA54F9704" ma:contentTypeVersion="21" ma:contentTypeDescription="Create a new document." ma:contentTypeScope="" ma:versionID="55b687b4e5c6ba64df3367f91f6ea991">
  <xsd:schema xmlns:xsd="http://www.w3.org/2001/XMLSchema" xmlns:xs="http://www.w3.org/2001/XMLSchema" xmlns:p="http://schemas.microsoft.com/office/2006/metadata/properties" xmlns:ns1="http://schemas.microsoft.com/sharepoint/v3" xmlns:ns2="3be7f2b5-83f3-47e9-963e-92cf040e00aa" xmlns:ns3="6ef5c6c7-8352-441c-846c-b389ed3ac7b1" targetNamespace="http://schemas.microsoft.com/office/2006/metadata/properties" ma:root="true" ma:fieldsID="b2b044b5ac61de7e268461b7c1b23538" ns1:_="" ns2:_="" ns3:_="">
    <xsd:import namespace="http://schemas.microsoft.com/sharepoint/v3"/>
    <xsd:import namespace="3be7f2b5-83f3-47e9-963e-92cf040e00aa"/>
    <xsd:import namespace="6ef5c6c7-8352-441c-846c-b389ed3ac7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e7f2b5-83f3-47e9-963e-92cf040e00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133b67-b65a-4804-b270-2ec0d8e2c9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f5c6c7-8352-441c-846c-b389ed3ac7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a0fc7c-52bc-486a-81db-427fafcdbba6}" ma:internalName="TaxCatchAll" ma:showField="CatchAllData" ma:web="6ef5c6c7-8352-441c-846c-b389ed3ac7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ef5c6c7-8352-441c-846c-b389ed3ac7b1" xsi:nil="true"/>
    <_ip_UnifiedCompliancePolicyProperties xmlns="http://schemas.microsoft.com/sharepoint/v3" xsi:nil="true"/>
    <lcf76f155ced4ddcb4097134ff3c332f xmlns="3be7f2b5-83f3-47e9-963e-92cf040e00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74D8D7-EAF3-4C0E-99C5-2BE913F8A826}">
  <ds:schemaRefs>
    <ds:schemaRef ds:uri="3be7f2b5-83f3-47e9-963e-92cf040e00aa"/>
    <ds:schemaRef ds:uri="6ef5c6c7-8352-441c-846c-b389ed3ac7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82DDCE-D7F6-47BB-A4EC-3FA8E6ECEF79}">
  <ds:schemaRefs>
    <ds:schemaRef ds:uri="3be7f2b5-83f3-47e9-963e-92cf040e00aa"/>
    <ds:schemaRef ds:uri="6ef5c6c7-8352-441c-846c-b389ed3ac7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2A85E0-CC66-47E7-877F-C11939D1E1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1542</Words>
  <Application>Microsoft Office PowerPoint</Application>
  <PresentationFormat>Custom</PresentationFormat>
  <Paragraphs>131</Paragraphs>
  <Slides>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Scout Bold</vt:lpstr>
      <vt:lpstr>Calibri</vt:lpstr>
      <vt:lpstr>Aptos</vt:lpstr>
      <vt:lpstr>Calibri (MS)</vt:lpstr>
      <vt:lpstr>Bradley Hand ITC</vt:lpstr>
      <vt:lpstr>Wingdings</vt:lpstr>
      <vt:lpstr>Calibri (MS) Bold</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 | France Energy Transition &amp; Innovation 2025</dc:title>
  <dc:creator>Fanny Gauthier</dc:creator>
  <cp:lastModifiedBy>Fanny Gauthier</cp:lastModifiedBy>
  <cp:revision>2</cp:revision>
  <dcterms:created xsi:type="dcterms:W3CDTF">2006-08-16T00:00:00Z</dcterms:created>
  <dcterms:modified xsi:type="dcterms:W3CDTF">2025-05-13T00:50:25Z</dcterms:modified>
  <dc:identifier>DAGi5HORhqA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0x0101006974A45D5BC4AD43A886C27CA54F9704</vt:lpwstr>
  </property>
  <property fmtid="{D5CDD505-2E9C-101B-9397-08002B2CF9AE}" pid="3" name="MediaServiceImageTags">
    <vt:lpwstr/>
  </property>
</Properties>
</file>