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handoutMasterIdLst>
    <p:handoutMasterId r:id="rId25"/>
  </p:handoutMasterIdLst>
  <p:sldIdLst>
    <p:sldId id="256" r:id="rId5"/>
    <p:sldId id="259" r:id="rId6"/>
    <p:sldId id="258" r:id="rId7"/>
    <p:sldId id="267" r:id="rId8"/>
    <p:sldId id="297" r:id="rId9"/>
    <p:sldId id="290" r:id="rId10"/>
    <p:sldId id="302" r:id="rId11"/>
    <p:sldId id="301" r:id="rId12"/>
    <p:sldId id="262" r:id="rId13"/>
    <p:sldId id="291" r:id="rId14"/>
    <p:sldId id="289" r:id="rId15"/>
    <p:sldId id="292" r:id="rId16"/>
    <p:sldId id="293" r:id="rId17"/>
    <p:sldId id="300" r:id="rId18"/>
    <p:sldId id="294" r:id="rId19"/>
    <p:sldId id="299" r:id="rId20"/>
    <p:sldId id="305" r:id="rId21"/>
    <p:sldId id="270" r:id="rId22"/>
    <p:sldId id="303" r:id="rId23"/>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66FFFF"/>
    <a:srgbClr val="FF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94595"/>
  </p:normalViewPr>
  <p:slideViewPr>
    <p:cSldViewPr>
      <p:cViewPr varScale="1">
        <p:scale>
          <a:sx n="107" d="100"/>
          <a:sy n="107" d="100"/>
        </p:scale>
        <p:origin x="149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Mayo" userId="f0547d15-a09a-4b92-be24-62ac63cb3ee3" providerId="ADAL" clId="{FF114B21-74F9-40A3-9A5B-63CEFAA2923F}"/>
    <pc:docChg chg="modSld">
      <pc:chgData name="Carla Mayo" userId="f0547d15-a09a-4b92-be24-62ac63cb3ee3" providerId="ADAL" clId="{FF114B21-74F9-40A3-9A5B-63CEFAA2923F}" dt="2025-09-16T10:54:35.519" v="1" actId="20577"/>
      <pc:docMkLst>
        <pc:docMk/>
      </pc:docMkLst>
      <pc:sldChg chg="modSp mod">
        <pc:chgData name="Carla Mayo" userId="f0547d15-a09a-4b92-be24-62ac63cb3ee3" providerId="ADAL" clId="{FF114B21-74F9-40A3-9A5B-63CEFAA2923F}" dt="2025-09-16T10:54:35.519" v="1" actId="20577"/>
        <pc:sldMkLst>
          <pc:docMk/>
          <pc:sldMk cId="4042594727" sldId="303"/>
        </pc:sldMkLst>
        <pc:spChg chg="mod">
          <ac:chgData name="Carla Mayo" userId="f0547d15-a09a-4b92-be24-62ac63cb3ee3" providerId="ADAL" clId="{FF114B21-74F9-40A3-9A5B-63CEFAA2923F}" dt="2025-09-16T10:54:35.519" v="1" actId="20577"/>
          <ac:spMkLst>
            <pc:docMk/>
            <pc:sldMk cId="4042594727" sldId="303"/>
            <ac:spMk id="27651" creationId="{B3566936-3A56-6424-DAAD-C62C9338FDA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4ABF6B7-516F-C300-72F9-BEB1ED424AD5}"/>
              </a:ext>
            </a:extLst>
          </p:cNvPr>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35843" name="Rectangle 3">
            <a:extLst>
              <a:ext uri="{FF2B5EF4-FFF2-40B4-BE49-F238E27FC236}">
                <a16:creationId xmlns:a16="http://schemas.microsoft.com/office/drawing/2014/main" id="{E94C4C6B-FB10-161A-3E05-84731855FA89}"/>
              </a:ext>
            </a:extLst>
          </p:cNvPr>
          <p:cNvSpPr>
            <a:spLocks noGrp="1" noChangeArrowheads="1"/>
          </p:cNvSpPr>
          <p:nvPr>
            <p:ph type="dt" sz="quarter"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35844" name="Rectangle 4">
            <a:extLst>
              <a:ext uri="{FF2B5EF4-FFF2-40B4-BE49-F238E27FC236}">
                <a16:creationId xmlns:a16="http://schemas.microsoft.com/office/drawing/2014/main" id="{4195FCE5-3E09-692F-6DDE-F9D6F625EF24}"/>
              </a:ext>
            </a:extLst>
          </p:cNvPr>
          <p:cNvSpPr>
            <a:spLocks noGrp="1" noChangeArrowheads="1"/>
          </p:cNvSpPr>
          <p:nvPr>
            <p:ph type="ftr" sz="quarter" idx="2"/>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35845" name="Rectangle 5">
            <a:extLst>
              <a:ext uri="{FF2B5EF4-FFF2-40B4-BE49-F238E27FC236}">
                <a16:creationId xmlns:a16="http://schemas.microsoft.com/office/drawing/2014/main" id="{017D4A87-0114-69A5-8DE1-F12F639B8C2A}"/>
              </a:ext>
            </a:extLst>
          </p:cNvPr>
          <p:cNvSpPr>
            <a:spLocks noGrp="1" noChangeArrowheads="1"/>
          </p:cNvSpPr>
          <p:nvPr>
            <p:ph type="sldNum" sz="quarter" idx="3"/>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6AC9691-EA78-4947-8E72-73E6248354D0}"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10F5CF37-D7F2-BBB4-6063-8806D97860AF}"/>
              </a:ext>
            </a:extLst>
          </p:cNvPr>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11267" name="Rectangle 3">
            <a:extLst>
              <a:ext uri="{FF2B5EF4-FFF2-40B4-BE49-F238E27FC236}">
                <a16:creationId xmlns:a16="http://schemas.microsoft.com/office/drawing/2014/main" id="{A87F8960-B675-7169-BD4C-8195744DCEE0}"/>
              </a:ext>
            </a:extLst>
          </p:cNvPr>
          <p:cNvSpPr>
            <a:spLocks noGrp="1" noChangeArrowheads="1"/>
          </p:cNvSpPr>
          <p:nvPr>
            <p:ph type="dt"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2052" name="Rectangle 4">
            <a:extLst>
              <a:ext uri="{FF2B5EF4-FFF2-40B4-BE49-F238E27FC236}">
                <a16:creationId xmlns:a16="http://schemas.microsoft.com/office/drawing/2014/main" id="{FD60C56E-CAD4-FC71-6FA2-171EB1131112}"/>
              </a:ext>
            </a:extLst>
          </p:cNvPr>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B1AD9EAB-3AA8-BAE4-172F-EF81983A0FF0}"/>
              </a:ext>
            </a:extLst>
          </p:cNvPr>
          <p:cNvSpPr>
            <a:spLocks noGrp="1" noChangeArrowheads="1"/>
          </p:cNvSpPr>
          <p:nvPr>
            <p:ph type="body" sz="quarter" idx="3"/>
          </p:nvPr>
        </p:nvSpPr>
        <p:spPr bwMode="auto">
          <a:xfrm>
            <a:off x="679450" y="4714875"/>
            <a:ext cx="5438775" cy="44672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1270" name="Rectangle 6">
            <a:extLst>
              <a:ext uri="{FF2B5EF4-FFF2-40B4-BE49-F238E27FC236}">
                <a16:creationId xmlns:a16="http://schemas.microsoft.com/office/drawing/2014/main" id="{C5A46227-0F49-399A-4E25-BCE48CD3DB24}"/>
              </a:ext>
            </a:extLst>
          </p:cNvPr>
          <p:cNvSpPr>
            <a:spLocks noGrp="1" noChangeArrowheads="1"/>
          </p:cNvSpPr>
          <p:nvPr>
            <p:ph type="ftr" sz="quarter" idx="4"/>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11271" name="Rectangle 7">
            <a:extLst>
              <a:ext uri="{FF2B5EF4-FFF2-40B4-BE49-F238E27FC236}">
                <a16:creationId xmlns:a16="http://schemas.microsoft.com/office/drawing/2014/main" id="{61F31E94-AAF4-A882-2C55-A94AE8C78299}"/>
              </a:ext>
            </a:extLst>
          </p:cNvPr>
          <p:cNvSpPr>
            <a:spLocks noGrp="1" noChangeArrowheads="1"/>
          </p:cNvSpPr>
          <p:nvPr>
            <p:ph type="sldNum" sz="quarter" idx="5"/>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AE3536C-F899-4311-9C28-6B4586CD5E5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EA4D8DB-0AEB-D1FA-F8BF-5E682FF6F00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5CA3F05-995E-4AB5-95FF-F8E863CCA8A2}" type="slidenum">
              <a:rPr lang="en-GB" altLang="en-US" smtClean="0"/>
              <a:pPr/>
              <a:t>4</a:t>
            </a:fld>
            <a:endParaRPr lang="en-GB" altLang="en-US"/>
          </a:p>
        </p:txBody>
      </p:sp>
      <p:sp>
        <p:nvSpPr>
          <p:cNvPr id="16387" name="Rectangle 2">
            <a:extLst>
              <a:ext uri="{FF2B5EF4-FFF2-40B4-BE49-F238E27FC236}">
                <a16:creationId xmlns:a16="http://schemas.microsoft.com/office/drawing/2014/main" id="{1D990415-637D-CEC9-BB87-230FDA8BFDF3}"/>
              </a:ext>
            </a:extLst>
          </p:cNvPr>
          <p:cNvSpPr>
            <a:spLocks noGrp="1" noRot="1" noChangeAspect="1" noChangeArrowheads="1" noTextEdit="1"/>
          </p:cNvSpPr>
          <p:nvPr>
            <p:ph type="sldImg"/>
          </p:nvPr>
        </p:nvSpPr>
        <p:spPr>
          <a:xfrm>
            <a:off x="917575" y="744538"/>
            <a:ext cx="4962525" cy="3722687"/>
          </a:xfrm>
          <a:ln/>
        </p:spPr>
      </p:sp>
      <p:sp>
        <p:nvSpPr>
          <p:cNvPr id="16388" name="Rectangle 3">
            <a:extLst>
              <a:ext uri="{FF2B5EF4-FFF2-40B4-BE49-F238E27FC236}">
                <a16:creationId xmlns:a16="http://schemas.microsoft.com/office/drawing/2014/main" id="{87EFE179-42F2-AD31-7671-E5D31CC2B5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t>ORT – main scheme used but have others to supplement.</a:t>
            </a:r>
          </a:p>
          <a:p>
            <a:pPr eaLnBrk="1" hangingPunct="1"/>
            <a:endParaRPr lang="en-GB" altLang="en-US"/>
          </a:p>
          <a:p>
            <a:pPr eaLnBrk="1" hangingPunct="1"/>
            <a:r>
              <a:rPr lang="en-GB" altLang="en-US"/>
              <a:t>Follow through a progression of books-to independent readers.</a:t>
            </a:r>
          </a:p>
          <a:p>
            <a:pPr eaLnBrk="1" hangingPunct="1"/>
            <a:endParaRPr lang="en-GB" altLang="en-US"/>
          </a:p>
          <a:p>
            <a:pPr eaLnBrk="1" hangingPunct="1"/>
            <a:r>
              <a:rPr lang="en-GB" altLang="en-US"/>
              <a:t>Show green reading record books</a:t>
            </a:r>
          </a:p>
          <a:p>
            <a:pPr eaLnBrk="1" hangingPunct="1"/>
            <a:r>
              <a:rPr lang="en-GB" altLang="en-US"/>
              <a:t>                                individual sheets..</a:t>
            </a:r>
          </a:p>
          <a:p>
            <a:pPr eaLnBrk="1" hangingPunct="1"/>
            <a:endParaRPr lang="en-GB" altLang="en-US"/>
          </a:p>
          <a:p>
            <a:pPr eaLnBrk="1" hangingPunct="1"/>
            <a:r>
              <a:rPr lang="en-GB" altLang="en-US"/>
              <a:t>Children will change books initially twice a week - usually read 1-1. Sometimes we will have read the book with them and this will be commented on in their green book or signed on sheet.</a:t>
            </a:r>
          </a:p>
          <a:p>
            <a:pPr eaLnBrk="1" hangingPunct="1"/>
            <a:endParaRPr lang="en-GB" altLang="en-US"/>
          </a:p>
          <a:p>
            <a:pPr eaLnBrk="1" hangingPunct="1"/>
            <a:r>
              <a:rPr lang="en-GB" altLang="en-US"/>
              <a:t>Not a race!!</a:t>
            </a: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AE3536C-F899-4311-9C28-6B4586CD5E5A}" type="slidenum">
              <a:rPr lang="en-GB" altLang="en-US" smtClean="0"/>
              <a:pPr>
                <a:defRPr/>
              </a:pPr>
              <a:t>14</a:t>
            </a:fld>
            <a:endParaRPr lang="en-GB" altLang="en-US"/>
          </a:p>
        </p:txBody>
      </p:sp>
    </p:spTree>
    <p:extLst>
      <p:ext uri="{BB962C8B-B14F-4D97-AF65-F5344CB8AC3E}">
        <p14:creationId xmlns:p14="http://schemas.microsoft.com/office/powerpoint/2010/main" val="160047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a16="http://schemas.microsoft.com/office/drawing/2014/main" id="{84F1DCEF-3BB2-F936-E743-477ADF88C6C3}"/>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89AA0655-438A-6E66-A1D3-F05C626DCC0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F6E429FE-0BBC-A21E-EFBA-9D122D98B34A}"/>
              </a:ext>
            </a:extLst>
          </p:cNvPr>
          <p:cNvSpPr>
            <a:spLocks noGrp="1" noChangeArrowheads="1"/>
          </p:cNvSpPr>
          <p:nvPr>
            <p:ph type="sldNum" sz="quarter" idx="12"/>
          </p:nvPr>
        </p:nvSpPr>
        <p:spPr>
          <a:ln/>
        </p:spPr>
        <p:txBody>
          <a:bodyPr/>
          <a:lstStyle>
            <a:lvl1pPr>
              <a:defRPr/>
            </a:lvl1pPr>
          </a:lstStyle>
          <a:p>
            <a:pPr>
              <a:defRPr/>
            </a:pPr>
            <a:fld id="{902AD2B8-8ADF-4F1B-BBF9-E59C7E75582B}" type="slidenum">
              <a:rPr lang="en-GB" altLang="en-US"/>
              <a:pPr>
                <a:defRPr/>
              </a:pPr>
              <a:t>‹#›</a:t>
            </a:fld>
            <a:endParaRPr lang="en-GB" altLang="en-US"/>
          </a:p>
        </p:txBody>
      </p:sp>
    </p:spTree>
    <p:extLst>
      <p:ext uri="{BB962C8B-B14F-4D97-AF65-F5344CB8AC3E}">
        <p14:creationId xmlns:p14="http://schemas.microsoft.com/office/powerpoint/2010/main" val="274335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88FC5D7-9DE6-2FC5-50B1-FA769CB5727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23DFF5B7-AEF9-CFFD-A209-9C8101DD2C1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8EBBB32B-E786-25A8-0D04-A63A6A7E3077}"/>
              </a:ext>
            </a:extLst>
          </p:cNvPr>
          <p:cNvSpPr>
            <a:spLocks noGrp="1" noChangeArrowheads="1"/>
          </p:cNvSpPr>
          <p:nvPr>
            <p:ph type="sldNum" sz="quarter" idx="12"/>
          </p:nvPr>
        </p:nvSpPr>
        <p:spPr>
          <a:ln/>
        </p:spPr>
        <p:txBody>
          <a:bodyPr/>
          <a:lstStyle>
            <a:lvl1pPr>
              <a:defRPr/>
            </a:lvl1pPr>
          </a:lstStyle>
          <a:p>
            <a:pPr>
              <a:defRPr/>
            </a:pPr>
            <a:fld id="{E58CF93B-D569-469D-B4A3-78DFCA6D6204}" type="slidenum">
              <a:rPr lang="en-GB" altLang="en-US"/>
              <a:pPr>
                <a:defRPr/>
              </a:pPr>
              <a:t>‹#›</a:t>
            </a:fld>
            <a:endParaRPr lang="en-GB" altLang="en-US"/>
          </a:p>
        </p:txBody>
      </p:sp>
    </p:spTree>
    <p:extLst>
      <p:ext uri="{BB962C8B-B14F-4D97-AF65-F5344CB8AC3E}">
        <p14:creationId xmlns:p14="http://schemas.microsoft.com/office/powerpoint/2010/main" val="186952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BD936BD-F05E-DCA4-2B93-EE2A1B7D4790}"/>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7B6B7C8E-4E48-5276-27E3-48C905A560B6}"/>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DB03884F-2C5B-C3CD-20DA-9C39ED5304F6}"/>
              </a:ext>
            </a:extLst>
          </p:cNvPr>
          <p:cNvSpPr>
            <a:spLocks noGrp="1" noChangeArrowheads="1"/>
          </p:cNvSpPr>
          <p:nvPr>
            <p:ph type="sldNum" sz="quarter" idx="12"/>
          </p:nvPr>
        </p:nvSpPr>
        <p:spPr>
          <a:ln/>
        </p:spPr>
        <p:txBody>
          <a:bodyPr/>
          <a:lstStyle>
            <a:lvl1pPr>
              <a:defRPr/>
            </a:lvl1pPr>
          </a:lstStyle>
          <a:p>
            <a:pPr>
              <a:defRPr/>
            </a:pPr>
            <a:fld id="{49FD841C-34F1-4CBB-8A96-35116C36F0A6}" type="slidenum">
              <a:rPr lang="en-GB" altLang="en-US"/>
              <a:pPr>
                <a:defRPr/>
              </a:pPr>
              <a:t>‹#›</a:t>
            </a:fld>
            <a:endParaRPr lang="en-GB" altLang="en-US"/>
          </a:p>
        </p:txBody>
      </p:sp>
    </p:spTree>
    <p:extLst>
      <p:ext uri="{BB962C8B-B14F-4D97-AF65-F5344CB8AC3E}">
        <p14:creationId xmlns:p14="http://schemas.microsoft.com/office/powerpoint/2010/main" val="2002025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F19464B-889E-B008-110C-9F8021161AF0}"/>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87ECD764-284F-87D6-E4DD-3AA7DEBB70C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AF513FBB-0650-FF4D-0293-9914D6B43738}"/>
              </a:ext>
            </a:extLst>
          </p:cNvPr>
          <p:cNvSpPr>
            <a:spLocks noGrp="1" noChangeArrowheads="1"/>
          </p:cNvSpPr>
          <p:nvPr>
            <p:ph type="sldNum" sz="quarter" idx="12"/>
          </p:nvPr>
        </p:nvSpPr>
        <p:spPr>
          <a:ln/>
        </p:spPr>
        <p:txBody>
          <a:bodyPr/>
          <a:lstStyle>
            <a:lvl1pPr>
              <a:defRPr/>
            </a:lvl1pPr>
          </a:lstStyle>
          <a:p>
            <a:pPr>
              <a:defRPr/>
            </a:pPr>
            <a:fld id="{9889A051-44A1-4655-814D-03AA37B433E3}" type="slidenum">
              <a:rPr lang="en-GB" altLang="en-US"/>
              <a:pPr>
                <a:defRPr/>
              </a:pPr>
              <a:t>‹#›</a:t>
            </a:fld>
            <a:endParaRPr lang="en-GB" altLang="en-US"/>
          </a:p>
        </p:txBody>
      </p:sp>
    </p:spTree>
    <p:extLst>
      <p:ext uri="{BB962C8B-B14F-4D97-AF65-F5344CB8AC3E}">
        <p14:creationId xmlns:p14="http://schemas.microsoft.com/office/powerpoint/2010/main" val="2155819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01036587-7032-55A1-12C1-94FE9D445CE5}"/>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AFFE9189-032D-4678-920D-AFD7AC1A364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9F0A1FAA-4482-2DAD-CFBA-572961A8BF49}"/>
              </a:ext>
            </a:extLst>
          </p:cNvPr>
          <p:cNvSpPr>
            <a:spLocks noGrp="1" noChangeArrowheads="1"/>
          </p:cNvSpPr>
          <p:nvPr>
            <p:ph type="sldNum" sz="quarter" idx="12"/>
          </p:nvPr>
        </p:nvSpPr>
        <p:spPr>
          <a:ln/>
        </p:spPr>
        <p:txBody>
          <a:bodyPr/>
          <a:lstStyle>
            <a:lvl1pPr>
              <a:defRPr/>
            </a:lvl1pPr>
          </a:lstStyle>
          <a:p>
            <a:pPr>
              <a:defRPr/>
            </a:pPr>
            <a:fld id="{D024DEEE-353C-4CA8-AACD-EC21BC8F8E12}" type="slidenum">
              <a:rPr lang="en-GB" altLang="en-US"/>
              <a:pPr>
                <a:defRPr/>
              </a:pPr>
              <a:t>‹#›</a:t>
            </a:fld>
            <a:endParaRPr lang="en-GB" altLang="en-US"/>
          </a:p>
        </p:txBody>
      </p:sp>
    </p:spTree>
    <p:extLst>
      <p:ext uri="{BB962C8B-B14F-4D97-AF65-F5344CB8AC3E}">
        <p14:creationId xmlns:p14="http://schemas.microsoft.com/office/powerpoint/2010/main" val="72722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65531E45-9575-5F5F-B713-473553332E9E}"/>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4FBE71B6-32FD-3551-DFE9-FA7392B83DF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44A85E2A-EF9B-CF6A-ABAC-717EB93B164F}"/>
              </a:ext>
            </a:extLst>
          </p:cNvPr>
          <p:cNvSpPr>
            <a:spLocks noGrp="1" noChangeArrowheads="1"/>
          </p:cNvSpPr>
          <p:nvPr>
            <p:ph type="sldNum" sz="quarter" idx="12"/>
          </p:nvPr>
        </p:nvSpPr>
        <p:spPr>
          <a:ln/>
        </p:spPr>
        <p:txBody>
          <a:bodyPr/>
          <a:lstStyle>
            <a:lvl1pPr>
              <a:defRPr/>
            </a:lvl1pPr>
          </a:lstStyle>
          <a:p>
            <a:pPr>
              <a:defRPr/>
            </a:pPr>
            <a:fld id="{BBDCBDC2-7347-4D77-AFAF-4B12B9B14C19}" type="slidenum">
              <a:rPr lang="en-GB" altLang="en-US"/>
              <a:pPr>
                <a:defRPr/>
              </a:pPr>
              <a:t>‹#›</a:t>
            </a:fld>
            <a:endParaRPr lang="en-GB" altLang="en-US"/>
          </a:p>
        </p:txBody>
      </p:sp>
    </p:spTree>
    <p:extLst>
      <p:ext uri="{BB962C8B-B14F-4D97-AF65-F5344CB8AC3E}">
        <p14:creationId xmlns:p14="http://schemas.microsoft.com/office/powerpoint/2010/main" val="483745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004A036D-1708-EDD1-427E-7EC5321685CF}"/>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278DCCAA-A1D1-CD06-B7BF-7419BD4CBF8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25F83A1E-7727-2CEC-8D2D-4763B8D3B3AC}"/>
              </a:ext>
            </a:extLst>
          </p:cNvPr>
          <p:cNvSpPr>
            <a:spLocks noGrp="1" noChangeArrowheads="1"/>
          </p:cNvSpPr>
          <p:nvPr>
            <p:ph type="sldNum" sz="quarter" idx="12"/>
          </p:nvPr>
        </p:nvSpPr>
        <p:spPr>
          <a:ln/>
        </p:spPr>
        <p:txBody>
          <a:bodyPr/>
          <a:lstStyle>
            <a:lvl1pPr>
              <a:defRPr/>
            </a:lvl1pPr>
          </a:lstStyle>
          <a:p>
            <a:pPr>
              <a:defRPr/>
            </a:pPr>
            <a:fld id="{5644D1F3-1B9B-42D3-9FFF-B3A5322AD5AB}" type="slidenum">
              <a:rPr lang="en-GB" altLang="en-US"/>
              <a:pPr>
                <a:defRPr/>
              </a:pPr>
              <a:t>‹#›</a:t>
            </a:fld>
            <a:endParaRPr lang="en-GB" altLang="en-US"/>
          </a:p>
        </p:txBody>
      </p:sp>
    </p:spTree>
    <p:extLst>
      <p:ext uri="{BB962C8B-B14F-4D97-AF65-F5344CB8AC3E}">
        <p14:creationId xmlns:p14="http://schemas.microsoft.com/office/powerpoint/2010/main" val="173344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2D746082-FE1B-B825-10CD-F07886E0BB52}"/>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82E55545-A1CC-CC24-4F71-D22CFF56A48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CE120D12-9B94-27F2-55A5-6B3C18E97271}"/>
              </a:ext>
            </a:extLst>
          </p:cNvPr>
          <p:cNvSpPr>
            <a:spLocks noGrp="1" noChangeArrowheads="1"/>
          </p:cNvSpPr>
          <p:nvPr>
            <p:ph type="sldNum" sz="quarter" idx="12"/>
          </p:nvPr>
        </p:nvSpPr>
        <p:spPr>
          <a:ln/>
        </p:spPr>
        <p:txBody>
          <a:bodyPr/>
          <a:lstStyle>
            <a:lvl1pPr>
              <a:defRPr/>
            </a:lvl1pPr>
          </a:lstStyle>
          <a:p>
            <a:pPr>
              <a:defRPr/>
            </a:pPr>
            <a:fld id="{2014CBD2-8B14-46F4-83D0-3EAFE710DB61}" type="slidenum">
              <a:rPr lang="en-GB" altLang="en-US"/>
              <a:pPr>
                <a:defRPr/>
              </a:pPr>
              <a:t>‹#›</a:t>
            </a:fld>
            <a:endParaRPr lang="en-GB" altLang="en-US"/>
          </a:p>
        </p:txBody>
      </p:sp>
    </p:spTree>
    <p:extLst>
      <p:ext uri="{BB962C8B-B14F-4D97-AF65-F5344CB8AC3E}">
        <p14:creationId xmlns:p14="http://schemas.microsoft.com/office/powerpoint/2010/main" val="238925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2AD1FF-A838-2FB2-EF7E-A2BEC4807720}"/>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FF57DB92-2E00-982B-6295-BC59D1829AE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B002F1C1-25BE-6469-386A-AB33BE2F5698}"/>
              </a:ext>
            </a:extLst>
          </p:cNvPr>
          <p:cNvSpPr>
            <a:spLocks noGrp="1" noChangeArrowheads="1"/>
          </p:cNvSpPr>
          <p:nvPr>
            <p:ph type="sldNum" sz="quarter" idx="12"/>
          </p:nvPr>
        </p:nvSpPr>
        <p:spPr>
          <a:ln/>
        </p:spPr>
        <p:txBody>
          <a:bodyPr/>
          <a:lstStyle>
            <a:lvl1pPr>
              <a:defRPr/>
            </a:lvl1pPr>
          </a:lstStyle>
          <a:p>
            <a:pPr>
              <a:defRPr/>
            </a:pPr>
            <a:fld id="{22B8757E-A4BE-4D99-ADF2-10B306890BE8}" type="slidenum">
              <a:rPr lang="en-GB" altLang="en-US"/>
              <a:pPr>
                <a:defRPr/>
              </a:pPr>
              <a:t>‹#›</a:t>
            </a:fld>
            <a:endParaRPr lang="en-GB" altLang="en-US"/>
          </a:p>
        </p:txBody>
      </p:sp>
    </p:spTree>
    <p:extLst>
      <p:ext uri="{BB962C8B-B14F-4D97-AF65-F5344CB8AC3E}">
        <p14:creationId xmlns:p14="http://schemas.microsoft.com/office/powerpoint/2010/main" val="3293117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705FF6A-558A-8448-5F3A-74B70BBF3EB9}"/>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641E1FAF-2C04-E212-58B7-5F46E899D13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C89E6129-8905-0A26-6A5D-45604505C973}"/>
              </a:ext>
            </a:extLst>
          </p:cNvPr>
          <p:cNvSpPr>
            <a:spLocks noGrp="1" noChangeArrowheads="1"/>
          </p:cNvSpPr>
          <p:nvPr>
            <p:ph type="sldNum" sz="quarter" idx="12"/>
          </p:nvPr>
        </p:nvSpPr>
        <p:spPr>
          <a:ln/>
        </p:spPr>
        <p:txBody>
          <a:bodyPr/>
          <a:lstStyle>
            <a:lvl1pPr>
              <a:defRPr/>
            </a:lvl1pPr>
          </a:lstStyle>
          <a:p>
            <a:pPr>
              <a:defRPr/>
            </a:pPr>
            <a:fld id="{3D24FA1E-400A-4517-B98A-D602C87AA579}" type="slidenum">
              <a:rPr lang="en-GB" altLang="en-US"/>
              <a:pPr>
                <a:defRPr/>
              </a:pPr>
              <a:t>‹#›</a:t>
            </a:fld>
            <a:endParaRPr lang="en-GB" altLang="en-US"/>
          </a:p>
        </p:txBody>
      </p:sp>
    </p:spTree>
    <p:extLst>
      <p:ext uri="{BB962C8B-B14F-4D97-AF65-F5344CB8AC3E}">
        <p14:creationId xmlns:p14="http://schemas.microsoft.com/office/powerpoint/2010/main" val="52112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417FE46-9704-356A-4141-70F1D7A5F39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641DAE95-0DA5-2C1F-034C-9269DDB55EA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722B0A54-9FDC-880A-B29B-C201E4391529}"/>
              </a:ext>
            </a:extLst>
          </p:cNvPr>
          <p:cNvSpPr>
            <a:spLocks noGrp="1" noChangeArrowheads="1"/>
          </p:cNvSpPr>
          <p:nvPr>
            <p:ph type="sldNum" sz="quarter" idx="12"/>
          </p:nvPr>
        </p:nvSpPr>
        <p:spPr>
          <a:ln/>
        </p:spPr>
        <p:txBody>
          <a:bodyPr/>
          <a:lstStyle>
            <a:lvl1pPr>
              <a:defRPr/>
            </a:lvl1pPr>
          </a:lstStyle>
          <a:p>
            <a:pPr>
              <a:defRPr/>
            </a:pPr>
            <a:fld id="{0A470B04-6CC5-4CEB-94D5-0CC663BD0D13}" type="slidenum">
              <a:rPr lang="en-GB" altLang="en-US"/>
              <a:pPr>
                <a:defRPr/>
              </a:pPr>
              <a:t>‹#›</a:t>
            </a:fld>
            <a:endParaRPr lang="en-GB" altLang="en-US"/>
          </a:p>
        </p:txBody>
      </p:sp>
    </p:spTree>
    <p:extLst>
      <p:ext uri="{BB962C8B-B14F-4D97-AF65-F5344CB8AC3E}">
        <p14:creationId xmlns:p14="http://schemas.microsoft.com/office/powerpoint/2010/main" val="3135805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BFA"/>
            </a:gs>
            <a:gs pos="30000">
              <a:srgbClr val="C4D6EB"/>
            </a:gs>
            <a:gs pos="60001">
              <a:srgbClr val="85C2FF"/>
            </a:gs>
            <a:gs pos="100000">
              <a:srgbClr val="5E9EFF"/>
            </a:gs>
          </a:gsLst>
          <a:lin ang="189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96872CD-2655-6C58-0C45-267A8A02BB0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44BA3BE4-A213-1800-AE95-57DAD7FCAD8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E64394D4-F376-D79A-F2ED-4F3896AE50A4}"/>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GB" altLang="en-US"/>
          </a:p>
        </p:txBody>
      </p:sp>
      <p:sp>
        <p:nvSpPr>
          <p:cNvPr id="1029" name="Rectangle 5">
            <a:extLst>
              <a:ext uri="{FF2B5EF4-FFF2-40B4-BE49-F238E27FC236}">
                <a16:creationId xmlns:a16="http://schemas.microsoft.com/office/drawing/2014/main" id="{3BFE50E5-71F8-423B-1780-6D9F20FC3442}"/>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ltLang="en-US"/>
          </a:p>
        </p:txBody>
      </p:sp>
      <p:sp>
        <p:nvSpPr>
          <p:cNvPr id="1030" name="Rectangle 6">
            <a:extLst>
              <a:ext uri="{FF2B5EF4-FFF2-40B4-BE49-F238E27FC236}">
                <a16:creationId xmlns:a16="http://schemas.microsoft.com/office/drawing/2014/main" id="{8F76D90C-EE2D-99D7-B6C9-78189ED1D52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85349E2-D038-4017-9E78-EE7AC4E652F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C9A3CF0-3707-6780-A9B8-9855BEF578C4}"/>
              </a:ext>
            </a:extLst>
          </p:cNvPr>
          <p:cNvSpPr>
            <a:spLocks noGrp="1" noChangeArrowheads="1"/>
          </p:cNvSpPr>
          <p:nvPr>
            <p:ph type="ctrTitle"/>
          </p:nvPr>
        </p:nvSpPr>
        <p:spPr>
          <a:xfrm>
            <a:off x="2281238" y="316971"/>
            <a:ext cx="5827712" cy="2474912"/>
          </a:xfrm>
        </p:spPr>
        <p:txBody>
          <a:bodyPr anchor="ctr"/>
          <a:lstStyle/>
          <a:p>
            <a:pPr eaLnBrk="1" hangingPunct="1"/>
            <a:r>
              <a:rPr lang="en-GB" altLang="en-US" sz="4400" b="1" dirty="0">
                <a:latin typeface="SassoonPrimaryInfant"/>
              </a:rPr>
              <a:t>Welcome</a:t>
            </a:r>
            <a:br>
              <a:rPr lang="en-GB" altLang="en-US" sz="4400" b="1" dirty="0">
                <a:latin typeface="SassoonPrimaryInfant"/>
              </a:rPr>
            </a:br>
            <a:r>
              <a:rPr lang="en-GB" altLang="en-US" sz="4400" b="1" dirty="0">
                <a:latin typeface="SassoonPrimaryInfant"/>
              </a:rPr>
              <a:t>Bury School </a:t>
            </a:r>
            <a:br>
              <a:rPr lang="en-GB" altLang="en-US" sz="4400" b="1" dirty="0">
                <a:latin typeface="SassoonPrimaryInfant" pitchFamily="2" charset="0"/>
              </a:rPr>
            </a:br>
            <a:r>
              <a:rPr lang="en-GB" altLang="en-US" sz="4400" b="1">
                <a:latin typeface="SassoonPrimaryInfant"/>
              </a:rPr>
              <a:t>Reading Morning</a:t>
            </a:r>
            <a:endParaRPr lang="en-GB" altLang="en-US" sz="4400" b="1" dirty="0">
              <a:latin typeface="SassoonPrimaryInfant"/>
            </a:endParaRPr>
          </a:p>
        </p:txBody>
      </p:sp>
      <p:pic>
        <p:nvPicPr>
          <p:cNvPr id="4099" name="Picture 4">
            <a:extLst>
              <a:ext uri="{FF2B5EF4-FFF2-40B4-BE49-F238E27FC236}">
                <a16:creationId xmlns:a16="http://schemas.microsoft.com/office/drawing/2014/main" id="{FCFF00DC-18A6-942B-CAFA-CC2358AA0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1944688"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219,781 Children Reading Stock Photos, Pictures &amp; Royalty ...">
            <a:extLst>
              <a:ext uri="{FF2B5EF4-FFF2-40B4-BE49-F238E27FC236}">
                <a16:creationId xmlns:a16="http://schemas.microsoft.com/office/drawing/2014/main" id="{F7074DCB-432C-F012-52E8-A629A84F4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313" y="3159125"/>
            <a:ext cx="5342467"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 picture containing text&#10;&#10;Description automatically generated">
            <a:extLst>
              <a:ext uri="{FF2B5EF4-FFF2-40B4-BE49-F238E27FC236}">
                <a16:creationId xmlns:a16="http://schemas.microsoft.com/office/drawing/2014/main" id="{8874E755-7E3F-6FF4-C7E7-080FC03EB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27" t="4897" r="6061"/>
          <a:stretch>
            <a:fillRect/>
          </a:stretch>
        </p:blipFill>
        <p:spPr bwMode="auto">
          <a:xfrm>
            <a:off x="107950" y="115888"/>
            <a:ext cx="4464050" cy="631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9DD7C5A-15FD-4953-1231-A7B2FA5BB230}"/>
              </a:ext>
            </a:extLst>
          </p:cNvPr>
          <p:cNvSpPr/>
          <p:nvPr/>
        </p:nvSpPr>
        <p:spPr>
          <a:xfrm>
            <a:off x="4427984" y="4941168"/>
            <a:ext cx="4932040" cy="523220"/>
          </a:xfrm>
          <a:prstGeom prst="rect">
            <a:avLst/>
          </a:prstGeom>
          <a:noFill/>
        </p:spPr>
        <p:txBody>
          <a:bodyPr>
            <a:spAutoFit/>
          </a:bodyPr>
          <a:lstStyle/>
          <a:p>
            <a:pPr algn="ctr">
              <a:defRPr/>
            </a:pPr>
            <a:r>
              <a:rPr lang="en-US" sz="2800" b="1" dirty="0">
                <a:ln w="22225">
                  <a:solidFill>
                    <a:schemeClr val="accent2"/>
                  </a:solidFill>
                  <a:prstDash val="solid"/>
                </a:ln>
                <a:solidFill>
                  <a:schemeClr val="accent2">
                    <a:lumMod val="40000"/>
                    <a:lumOff val="60000"/>
                  </a:schemeClr>
                </a:solidFill>
              </a:rPr>
              <a:t>Reading scheme books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ext&#10;&#10;Description automatically generated">
            <a:extLst>
              <a:ext uri="{FF2B5EF4-FFF2-40B4-BE49-F238E27FC236}">
                <a16:creationId xmlns:a16="http://schemas.microsoft.com/office/drawing/2014/main" id="{AC72C999-4C68-44D6-90FF-C4151C4AB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643" r="11812" b="3481"/>
          <a:stretch>
            <a:fillRect/>
          </a:stretch>
        </p:blipFill>
        <p:spPr bwMode="auto">
          <a:xfrm>
            <a:off x="323850" y="249238"/>
            <a:ext cx="4421188" cy="587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62202F3-E479-5C37-679C-E66D8FD2EDB4}"/>
              </a:ext>
            </a:extLst>
          </p:cNvPr>
          <p:cNvSpPr/>
          <p:nvPr/>
        </p:nvSpPr>
        <p:spPr>
          <a:xfrm>
            <a:off x="4427984" y="2492896"/>
            <a:ext cx="4932040" cy="523220"/>
          </a:xfrm>
          <a:prstGeom prst="rect">
            <a:avLst/>
          </a:prstGeom>
          <a:noFill/>
        </p:spPr>
        <p:txBody>
          <a:bodyPr>
            <a:spAutoFit/>
          </a:bodyPr>
          <a:lstStyle/>
          <a:p>
            <a:pPr algn="ctr">
              <a:defRPr/>
            </a:pPr>
            <a:r>
              <a:rPr lang="en-US" sz="2800" b="1" dirty="0">
                <a:ln w="22225">
                  <a:solidFill>
                    <a:schemeClr val="accent2"/>
                  </a:solidFill>
                  <a:prstDash val="solid"/>
                </a:ln>
                <a:solidFill>
                  <a:schemeClr val="accent2">
                    <a:lumMod val="40000"/>
                    <a:lumOff val="60000"/>
                  </a:schemeClr>
                </a:solidFill>
              </a:rPr>
              <a:t>Reading scheme books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 picture containing text, jumping, display&#10;&#10;Description automatically generated">
            <a:extLst>
              <a:ext uri="{FF2B5EF4-FFF2-40B4-BE49-F238E27FC236}">
                <a16:creationId xmlns:a16="http://schemas.microsoft.com/office/drawing/2014/main" id="{2EF08A72-AAD2-1F28-2263-D50ECE7F4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67" t="7890" b="5318"/>
          <a:stretch>
            <a:fillRect/>
          </a:stretch>
        </p:blipFill>
        <p:spPr bwMode="auto">
          <a:xfrm>
            <a:off x="0" y="114300"/>
            <a:ext cx="518795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4" descr="A picture containing text, furniture, file&#10;&#10;Description automatically generated">
            <a:extLst>
              <a:ext uri="{FF2B5EF4-FFF2-40B4-BE49-F238E27FC236}">
                <a16:creationId xmlns:a16="http://schemas.microsoft.com/office/drawing/2014/main" id="{20312997-1F28-EDF1-B65D-1CA5E3B88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26" t="11151" b="2751"/>
          <a:stretch>
            <a:fillRect/>
          </a:stretch>
        </p:blipFill>
        <p:spPr bwMode="auto">
          <a:xfrm>
            <a:off x="4356100" y="2852738"/>
            <a:ext cx="4716463"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8078D887-9CDA-C1DD-2BC9-0EEB9F43E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911225"/>
            <a:ext cx="3360738"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a:extLst>
              <a:ext uri="{FF2B5EF4-FFF2-40B4-BE49-F238E27FC236}">
                <a16:creationId xmlns:a16="http://schemas.microsoft.com/office/drawing/2014/main" id="{897724B0-9DA1-5154-F898-A32D0AB8D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5875"/>
            <a:ext cx="2441575"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a:extLst>
              <a:ext uri="{FF2B5EF4-FFF2-40B4-BE49-F238E27FC236}">
                <a16:creationId xmlns:a16="http://schemas.microsoft.com/office/drawing/2014/main" id="{0430BE89-1C9E-B634-098C-EF843B190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1989138"/>
            <a:ext cx="3208338"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CBB6C8-64C1-5079-8E6A-3659D1458426}"/>
              </a:ext>
            </a:extLst>
          </p:cNvPr>
          <p:cNvSpPr txBox="1"/>
          <p:nvPr/>
        </p:nvSpPr>
        <p:spPr>
          <a:xfrm>
            <a:off x="89756" y="116632"/>
            <a:ext cx="8964488" cy="6154762"/>
          </a:xfrm>
          <a:prstGeom prst="rect">
            <a:avLst/>
          </a:prstGeom>
          <a:noFill/>
        </p:spPr>
        <p:txBody>
          <a:bodyPr wrap="square" lIns="91440" tIns="45720" rIns="91440" bIns="45720" anchor="t">
            <a:spAutoFit/>
          </a:bodyPr>
          <a:lstStyle/>
          <a:p>
            <a:pPr>
              <a:lnSpc>
                <a:spcPct val="107000"/>
              </a:lnSpc>
              <a:spcAft>
                <a:spcPts val="800"/>
              </a:spcAft>
            </a:pPr>
            <a:r>
              <a:rPr lang="en-GB" sz="2800" dirty="0">
                <a:effectLst/>
                <a:latin typeface="Arial"/>
                <a:cs typeface="Arial"/>
              </a:rPr>
              <a:t>Home reading should happen every day for approximately 10 mins</a:t>
            </a:r>
            <a:r>
              <a:rPr lang="en-GB" sz="2800" dirty="0">
                <a:latin typeface="Arial"/>
                <a:cs typeface="Arial"/>
              </a:rPr>
              <a:t>, as this will aid your child’s progress. This</a:t>
            </a:r>
            <a:r>
              <a:rPr lang="en-GB" sz="2800" dirty="0">
                <a:effectLst/>
                <a:latin typeface="Arial"/>
                <a:cs typeface="Arial"/>
              </a:rPr>
              <a:t> can include you reading a book to your child</a:t>
            </a:r>
            <a:r>
              <a:rPr lang="en-GB" sz="2800" dirty="0">
                <a:latin typeface="Arial"/>
                <a:cs typeface="Arial"/>
              </a:rPr>
              <a:t>.</a:t>
            </a:r>
          </a:p>
          <a:p>
            <a:pPr>
              <a:lnSpc>
                <a:spcPct val="107000"/>
              </a:lnSpc>
            </a:pPr>
            <a:r>
              <a:rPr lang="en-GB" sz="2800" dirty="0">
                <a:latin typeface="Arial"/>
                <a:cs typeface="Arial"/>
              </a:rPr>
              <a:t>We will send the same book home if the record has not been filled in, so please try to indicate to us when you are ready for the next book. </a:t>
            </a:r>
            <a:endParaRPr lang="en-GB" sz="2800" dirty="0"/>
          </a:p>
          <a:p>
            <a:pPr>
              <a:lnSpc>
                <a:spcPct val="107000"/>
              </a:lnSpc>
            </a:pPr>
            <a:endParaRPr lang="en-GB" sz="2800" dirty="0">
              <a:latin typeface="Arial"/>
              <a:cs typeface="Arial"/>
            </a:endParaRPr>
          </a:p>
          <a:p>
            <a:pPr>
              <a:lnSpc>
                <a:spcPct val="107000"/>
              </a:lnSpc>
            </a:pPr>
            <a:r>
              <a:rPr lang="en-GB" sz="2800" dirty="0">
                <a:latin typeface="Arial"/>
                <a:cs typeface="Arial"/>
              </a:rPr>
              <a:t>Your child's book will be changed twice a week on  Mondays and Thursdays. Your child will move up a level when ready or repeat a level if they need more practise. Please remember it is not a race to get to the end of the reading scheme first. </a:t>
            </a:r>
            <a:endParaRPr lang="en-GB" sz="2800" dirty="0">
              <a:effectLst/>
            </a:endParaRPr>
          </a:p>
        </p:txBody>
      </p:sp>
    </p:spTree>
    <p:extLst>
      <p:ext uri="{BB962C8B-B14F-4D97-AF65-F5344CB8AC3E}">
        <p14:creationId xmlns:p14="http://schemas.microsoft.com/office/powerpoint/2010/main" val="2248026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0611BA2E-398D-703F-4F10-536D36272B59}"/>
              </a:ext>
            </a:extLst>
          </p:cNvPr>
          <p:cNvSpPr txBox="1">
            <a:spLocks noChangeArrowheads="1"/>
          </p:cNvSpPr>
          <p:nvPr/>
        </p:nvSpPr>
        <p:spPr bwMode="auto">
          <a:xfrm>
            <a:off x="155993" y="116632"/>
            <a:ext cx="78486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4400" b="1" dirty="0">
                <a:latin typeface="Topmarks" pitchFamily="2" charset="0"/>
              </a:rPr>
              <a:t>The Reading Record</a:t>
            </a:r>
            <a:endParaRPr lang="en-US" altLang="en-US" sz="4400" b="1" dirty="0">
              <a:latin typeface="Topmarks" pitchFamily="2" charset="0"/>
            </a:endParaRPr>
          </a:p>
        </p:txBody>
      </p:sp>
      <p:sp>
        <p:nvSpPr>
          <p:cNvPr id="3" name="TextBox 2">
            <a:extLst>
              <a:ext uri="{FF2B5EF4-FFF2-40B4-BE49-F238E27FC236}">
                <a16:creationId xmlns:a16="http://schemas.microsoft.com/office/drawing/2014/main" id="{5EEE019A-09A4-ACA0-76F5-78442070749B}"/>
              </a:ext>
            </a:extLst>
          </p:cNvPr>
          <p:cNvSpPr txBox="1"/>
          <p:nvPr/>
        </p:nvSpPr>
        <p:spPr>
          <a:xfrm>
            <a:off x="170946" y="1268760"/>
            <a:ext cx="8712968" cy="3605924"/>
          </a:xfrm>
          <a:prstGeom prst="rect">
            <a:avLst/>
          </a:prstGeom>
          <a:noFill/>
        </p:spPr>
        <p:txBody>
          <a:bodyPr wrap="square">
            <a:spAutoFit/>
          </a:bodyPr>
          <a:lstStyle/>
          <a:p>
            <a:pPr algn="l">
              <a:lnSpc>
                <a:spcPct val="107000"/>
              </a:lnSpc>
              <a:spcAft>
                <a:spcPts val="800"/>
              </a:spcAft>
            </a:pPr>
            <a:r>
              <a:rPr lang="en-GB" sz="3600" dirty="0">
                <a:effectLst/>
              </a:rPr>
              <a:t>We view these as a valuable part of our home-school relationship. The reading record is helpful for us to communicate about your child’s reading progress. It is quick and easy to use as you read with your child. </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0611BA2E-398D-703F-4F10-536D36272B59}"/>
              </a:ext>
            </a:extLst>
          </p:cNvPr>
          <p:cNvSpPr txBox="1">
            <a:spLocks noChangeArrowheads="1"/>
          </p:cNvSpPr>
          <p:nvPr/>
        </p:nvSpPr>
        <p:spPr bwMode="auto">
          <a:xfrm>
            <a:off x="179512" y="23019"/>
            <a:ext cx="78486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4400" b="1" dirty="0">
                <a:latin typeface="Topmarks" pitchFamily="2" charset="0"/>
              </a:rPr>
              <a:t>The reading record</a:t>
            </a:r>
            <a:endParaRPr lang="en-US" altLang="en-US" sz="4400" b="1" dirty="0">
              <a:latin typeface="Topmarks" pitchFamily="2" charset="0"/>
            </a:endParaRPr>
          </a:p>
        </p:txBody>
      </p:sp>
      <p:pic>
        <p:nvPicPr>
          <p:cNvPr id="25603" name="Picture 3">
            <a:extLst>
              <a:ext uri="{FF2B5EF4-FFF2-40B4-BE49-F238E27FC236}">
                <a16:creationId xmlns:a16="http://schemas.microsoft.com/office/drawing/2014/main" id="{35881D9A-066E-ACD3-D7AC-D9E5359C42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908"/>
          <a:stretch/>
        </p:blipFill>
        <p:spPr bwMode="auto">
          <a:xfrm>
            <a:off x="683568" y="908720"/>
            <a:ext cx="7550750" cy="580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048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0E5A5B-830D-4EA1-A2FF-85CEC9D994E1}"/>
              </a:ext>
            </a:extLst>
          </p:cNvPr>
          <p:cNvSpPr txBox="1"/>
          <p:nvPr/>
        </p:nvSpPr>
        <p:spPr>
          <a:xfrm>
            <a:off x="467544" y="151179"/>
            <a:ext cx="7848872" cy="6555641"/>
          </a:xfrm>
          <a:prstGeom prst="rect">
            <a:avLst/>
          </a:prstGeom>
          <a:noFill/>
        </p:spPr>
        <p:txBody>
          <a:bodyPr wrap="square" rtlCol="0">
            <a:spAutoFit/>
          </a:bodyPr>
          <a:lstStyle/>
          <a:p>
            <a:r>
              <a:rPr lang="en-GB" sz="2800" dirty="0"/>
              <a:t>Your child will also be able to choose a book to bring home and share with you from our class library. </a:t>
            </a:r>
          </a:p>
          <a:p>
            <a:r>
              <a:rPr lang="en-GB" sz="2800" dirty="0"/>
              <a:t>This is for you to read to your child on a regular basis. </a:t>
            </a:r>
          </a:p>
          <a:p>
            <a:r>
              <a:rPr lang="en-GB" sz="2800" dirty="0"/>
              <a:t>They will continue to bring a class library book home throughout the year. Bedtime is a good time to share this book. On Mondays, if your child returns their current library book, they may choose a new one. If you are not sure which book they have borrowed, please ask, as we will keep a list of the titles next to your child’s name. </a:t>
            </a:r>
          </a:p>
          <a:p>
            <a:endParaRPr lang="en-GB" sz="2800" dirty="0"/>
          </a:p>
          <a:p>
            <a:r>
              <a:rPr lang="en-GB" sz="2800" dirty="0"/>
              <a:t>Your child’s phonics based reading book is for them to read to you, every day, not at bed time. </a:t>
            </a:r>
          </a:p>
        </p:txBody>
      </p:sp>
    </p:spTree>
    <p:extLst>
      <p:ext uri="{BB962C8B-B14F-4D97-AF65-F5344CB8AC3E}">
        <p14:creationId xmlns:p14="http://schemas.microsoft.com/office/powerpoint/2010/main" val="243360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1769082B-65A6-3A16-0CDC-3838AED8FD94}"/>
              </a:ext>
            </a:extLst>
          </p:cNvPr>
          <p:cNvSpPr txBox="1">
            <a:spLocks noChangeArrowheads="1"/>
          </p:cNvSpPr>
          <p:nvPr/>
        </p:nvSpPr>
        <p:spPr bwMode="auto">
          <a:xfrm>
            <a:off x="160950" y="165893"/>
            <a:ext cx="844349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4000" b="1" dirty="0">
                <a:latin typeface="Topmarks" pitchFamily="2" charset="0"/>
              </a:rPr>
              <a:t>What to do when your child gets stuck. </a:t>
            </a:r>
            <a:endParaRPr lang="en-US" altLang="en-US" sz="4000" b="1" dirty="0">
              <a:latin typeface="Topmarks" pitchFamily="2" charset="0"/>
            </a:endParaRPr>
          </a:p>
        </p:txBody>
      </p:sp>
      <p:sp>
        <p:nvSpPr>
          <p:cNvPr id="27651" name="Text Box 4">
            <a:extLst>
              <a:ext uri="{FF2B5EF4-FFF2-40B4-BE49-F238E27FC236}">
                <a16:creationId xmlns:a16="http://schemas.microsoft.com/office/drawing/2014/main" id="{B3566936-3A56-6424-DAAD-C62C9338FDA6}"/>
              </a:ext>
            </a:extLst>
          </p:cNvPr>
          <p:cNvSpPr txBox="1">
            <a:spLocks noChangeArrowheads="1"/>
          </p:cNvSpPr>
          <p:nvPr/>
        </p:nvSpPr>
        <p:spPr bwMode="auto">
          <a:xfrm>
            <a:off x="89694" y="1124744"/>
            <a:ext cx="8964612"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GB" altLang="en-US" sz="2800" dirty="0">
              <a:latin typeface="Topmarks"/>
              <a:cs typeface="Arial"/>
            </a:endParaRPr>
          </a:p>
          <a:p>
            <a:pPr eaLnBrk="1" hangingPunct="1">
              <a:spcBef>
                <a:spcPct val="50000"/>
              </a:spcBef>
              <a:buFontTx/>
              <a:buNone/>
            </a:pPr>
            <a:r>
              <a:rPr lang="en-GB" altLang="en-US" sz="2800" dirty="0">
                <a:latin typeface="Topmarks"/>
                <a:cs typeface="Arial"/>
              </a:rPr>
              <a:t>- Give them time to think about it first without jumping in. (This is really hard to do as adults!) </a:t>
            </a:r>
          </a:p>
          <a:p>
            <a:pPr eaLnBrk="1" hangingPunct="1">
              <a:spcBef>
                <a:spcPct val="50000"/>
              </a:spcBef>
              <a:buNone/>
            </a:pPr>
            <a:r>
              <a:rPr lang="en-GB" altLang="en-US" sz="2800" dirty="0">
                <a:latin typeface="Topmarks"/>
                <a:cs typeface="Arial"/>
              </a:rPr>
              <a:t>- Ask them which part of the word they are finding tricky. It might only be one letter. </a:t>
            </a:r>
          </a:p>
          <a:p>
            <a:pPr eaLnBrk="1" hangingPunct="1">
              <a:spcBef>
                <a:spcPct val="50000"/>
              </a:spcBef>
              <a:buFontTx/>
              <a:buNone/>
            </a:pPr>
            <a:r>
              <a:rPr lang="en-GB" altLang="en-US" sz="2800" dirty="0">
                <a:latin typeface="Topmarks"/>
                <a:cs typeface="Arial"/>
              </a:rPr>
              <a:t>- See if the picture could help them work out the word. This also helps to show if your child has understood what they have already read. </a:t>
            </a:r>
          </a:p>
          <a:p>
            <a:pPr eaLnBrk="1" hangingPunct="1">
              <a:spcBef>
                <a:spcPct val="50000"/>
              </a:spcBef>
              <a:buFontTx/>
              <a:buNone/>
            </a:pPr>
            <a:r>
              <a:rPr lang="en-GB" altLang="en-US" sz="2800" dirty="0">
                <a:latin typeface="Topmarks"/>
                <a:cs typeface="Arial"/>
              </a:rPr>
              <a:t>- It’s fine to simply tell your child the word if they are becoming flustered. We all want happy readers! </a:t>
            </a:r>
            <a:endParaRPr lang="en-US" altLang="en-US" sz="2800" dirty="0">
              <a:latin typeface="SassoonCRInfant"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1769082B-65A6-3A16-0CDC-3838AED8FD94}"/>
              </a:ext>
            </a:extLst>
          </p:cNvPr>
          <p:cNvSpPr txBox="1">
            <a:spLocks noChangeArrowheads="1"/>
          </p:cNvSpPr>
          <p:nvPr/>
        </p:nvSpPr>
        <p:spPr bwMode="auto">
          <a:xfrm>
            <a:off x="160950" y="165893"/>
            <a:ext cx="5832475"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4400" b="1" dirty="0">
                <a:latin typeface="Topmarks" pitchFamily="2" charset="0"/>
              </a:rPr>
              <a:t>Some Tips</a:t>
            </a:r>
            <a:endParaRPr lang="en-US" altLang="en-US" sz="4400" b="1" dirty="0">
              <a:latin typeface="Topmarks" pitchFamily="2" charset="0"/>
            </a:endParaRPr>
          </a:p>
        </p:txBody>
      </p:sp>
      <p:sp>
        <p:nvSpPr>
          <p:cNvPr id="27651" name="Text Box 4">
            <a:extLst>
              <a:ext uri="{FF2B5EF4-FFF2-40B4-BE49-F238E27FC236}">
                <a16:creationId xmlns:a16="http://schemas.microsoft.com/office/drawing/2014/main" id="{B3566936-3A56-6424-DAAD-C62C9338FDA6}"/>
              </a:ext>
            </a:extLst>
          </p:cNvPr>
          <p:cNvSpPr txBox="1">
            <a:spLocks noChangeArrowheads="1"/>
          </p:cNvSpPr>
          <p:nvPr/>
        </p:nvSpPr>
        <p:spPr bwMode="auto">
          <a:xfrm>
            <a:off x="89694" y="1124744"/>
            <a:ext cx="8964612"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800" dirty="0">
                <a:latin typeface="Topmarks"/>
                <a:cs typeface="Arial"/>
              </a:rPr>
              <a:t>- Help your child to learn their sounds, not letter names. </a:t>
            </a:r>
          </a:p>
          <a:p>
            <a:pPr eaLnBrk="1" hangingPunct="1">
              <a:spcBef>
                <a:spcPct val="50000"/>
              </a:spcBef>
              <a:buFontTx/>
              <a:buNone/>
            </a:pPr>
            <a:r>
              <a:rPr lang="en-GB" altLang="en-US" sz="2800" dirty="0">
                <a:latin typeface="Topmarks"/>
                <a:cs typeface="Arial"/>
              </a:rPr>
              <a:t>- Enjoy and share your child’s reading book every day. Ask your child to read the words, talk about the story together and look at the pictures. Just before bed is not the best time for </a:t>
            </a:r>
            <a:r>
              <a:rPr lang="en-GB" altLang="en-US" sz="2800">
                <a:latin typeface="Topmarks"/>
                <a:cs typeface="Arial"/>
              </a:rPr>
              <a:t>reading practice</a:t>
            </a:r>
            <a:r>
              <a:rPr lang="en-GB" altLang="en-US" sz="2800" dirty="0">
                <a:latin typeface="Topmarks"/>
                <a:cs typeface="Arial"/>
              </a:rPr>
              <a:t>. </a:t>
            </a:r>
          </a:p>
          <a:p>
            <a:pPr eaLnBrk="1" hangingPunct="1">
              <a:spcBef>
                <a:spcPct val="50000"/>
              </a:spcBef>
              <a:buNone/>
            </a:pPr>
            <a:r>
              <a:rPr lang="en-GB" altLang="en-US" sz="2800" dirty="0">
                <a:latin typeface="Topmarks"/>
                <a:cs typeface="Arial"/>
              </a:rPr>
              <a:t>- Continue to read and enjoy other books with your child, including a daily bedtime story, higher level and non-fiction books that you read to them. Children love to have their favourite books read over and over. </a:t>
            </a:r>
          </a:p>
          <a:p>
            <a:pPr eaLnBrk="1" hangingPunct="1">
              <a:spcBef>
                <a:spcPct val="50000"/>
              </a:spcBef>
              <a:buNone/>
            </a:pPr>
            <a:r>
              <a:rPr lang="en-GB" altLang="en-US" sz="2800" dirty="0">
                <a:latin typeface="Topmarks"/>
                <a:cs typeface="Arial"/>
              </a:rPr>
              <a:t>- Visit the library. It’s free, you can borrow up to 12 books at a time and have access to </a:t>
            </a:r>
            <a:r>
              <a:rPr lang="en-GB" altLang="en-US" sz="2800" dirty="0" err="1">
                <a:latin typeface="Topmarks"/>
                <a:cs typeface="Arial"/>
              </a:rPr>
              <a:t>ebooks</a:t>
            </a:r>
            <a:r>
              <a:rPr lang="en-GB" altLang="en-US" sz="2800" dirty="0">
                <a:latin typeface="Topmarks"/>
                <a:cs typeface="Arial"/>
              </a:rPr>
              <a:t> via the app.</a:t>
            </a:r>
            <a:r>
              <a:rPr lang="en-GB" altLang="en-US" sz="2400" dirty="0">
                <a:latin typeface="Topmarks"/>
                <a:cs typeface="Arial"/>
              </a:rPr>
              <a:t> </a:t>
            </a:r>
            <a:endParaRPr lang="en-US" altLang="en-US" sz="2400" dirty="0">
              <a:latin typeface="Topmarks" pitchFamily="2" charset="0"/>
            </a:endParaRPr>
          </a:p>
          <a:p>
            <a:pPr eaLnBrk="1" hangingPunct="1">
              <a:spcBef>
                <a:spcPct val="50000"/>
              </a:spcBef>
              <a:buFontTx/>
              <a:buNone/>
            </a:pPr>
            <a:endParaRPr lang="en-US" altLang="en-US" sz="2400" dirty="0">
              <a:latin typeface="SassoonCRInfant" pitchFamily="2" charset="0"/>
            </a:endParaRPr>
          </a:p>
        </p:txBody>
      </p:sp>
    </p:spTree>
    <p:extLst>
      <p:ext uri="{BB962C8B-B14F-4D97-AF65-F5344CB8AC3E}">
        <p14:creationId xmlns:p14="http://schemas.microsoft.com/office/powerpoint/2010/main" val="4042594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43EE17B-47A0-DB3D-B3A2-548890CA7E91}"/>
              </a:ext>
            </a:extLst>
          </p:cNvPr>
          <p:cNvSpPr>
            <a:spLocks noGrp="1" noChangeArrowheads="1"/>
          </p:cNvSpPr>
          <p:nvPr>
            <p:ph type="title"/>
          </p:nvPr>
        </p:nvSpPr>
        <p:spPr/>
        <p:txBody>
          <a:bodyPr/>
          <a:lstStyle/>
          <a:p>
            <a:pPr eaLnBrk="1" hangingPunct="1"/>
            <a:r>
              <a:rPr lang="en-GB" altLang="en-US" b="1" dirty="0">
                <a:latin typeface="SassoonPrimaryType" pitchFamily="2" charset="0"/>
              </a:rPr>
              <a:t>Bury School reading scheme works alongside…</a:t>
            </a:r>
          </a:p>
        </p:txBody>
      </p:sp>
      <p:pic>
        <p:nvPicPr>
          <p:cNvPr id="2" name="Picture 1">
            <a:extLst>
              <a:ext uri="{FF2B5EF4-FFF2-40B4-BE49-F238E27FC236}">
                <a16:creationId xmlns:a16="http://schemas.microsoft.com/office/drawing/2014/main" id="{C63F3EDB-5E9F-F2E1-3C57-06BA5683D3CA}"/>
              </a:ext>
            </a:extLst>
          </p:cNvPr>
          <p:cNvPicPr>
            <a:picLocks noChangeAspect="1"/>
          </p:cNvPicPr>
          <p:nvPr/>
        </p:nvPicPr>
        <p:blipFill rotWithShape="1">
          <a:blip r:embed="rId2"/>
          <a:srcRect l="4604" t="15906" r="28692" b="7012"/>
          <a:stretch/>
        </p:blipFill>
        <p:spPr>
          <a:xfrm>
            <a:off x="1259632" y="1628800"/>
            <a:ext cx="6624736" cy="478453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4AB8603-8F03-626E-991F-ABC78F19604A}"/>
              </a:ext>
            </a:extLst>
          </p:cNvPr>
          <p:cNvSpPr>
            <a:spLocks noGrp="1" noChangeArrowheads="1"/>
          </p:cNvSpPr>
          <p:nvPr>
            <p:ph type="title"/>
          </p:nvPr>
        </p:nvSpPr>
        <p:spPr>
          <a:xfrm>
            <a:off x="1691680" y="476671"/>
            <a:ext cx="8229600" cy="1143000"/>
          </a:xfrm>
        </p:spPr>
        <p:txBody>
          <a:bodyPr/>
          <a:lstStyle/>
          <a:p>
            <a:pPr eaLnBrk="1" hangingPunct="1"/>
            <a:r>
              <a:rPr lang="en-GB" altLang="en-US" b="1" dirty="0">
                <a:latin typeface="SassoonPrimaryType" pitchFamily="2" charset="0"/>
              </a:rPr>
              <a:t>Sounds-Write explained….</a:t>
            </a:r>
          </a:p>
        </p:txBody>
      </p:sp>
      <p:sp>
        <p:nvSpPr>
          <p:cNvPr id="4099" name="Rectangle 3">
            <a:extLst>
              <a:ext uri="{FF2B5EF4-FFF2-40B4-BE49-F238E27FC236}">
                <a16:creationId xmlns:a16="http://schemas.microsoft.com/office/drawing/2014/main" id="{473A3DD0-5BA7-76CC-35D3-94157FD2D5DF}"/>
              </a:ext>
            </a:extLst>
          </p:cNvPr>
          <p:cNvSpPr>
            <a:spLocks noGrp="1" noChangeArrowheads="1"/>
          </p:cNvSpPr>
          <p:nvPr>
            <p:ph type="body" idx="1"/>
          </p:nvPr>
        </p:nvSpPr>
        <p:spPr>
          <a:xfrm>
            <a:off x="111253" y="2492896"/>
            <a:ext cx="8928100" cy="4032250"/>
          </a:xfrm>
        </p:spPr>
        <p:txBody>
          <a:bodyPr/>
          <a:lstStyle/>
          <a:p>
            <a:pPr marL="609600" indent="-609600" eaLnBrk="1" hangingPunct="1"/>
            <a:r>
              <a:rPr lang="en-GB" altLang="en-US" dirty="0">
                <a:latin typeface="SassoonPrimaryInfant" pitchFamily="2" charset="0"/>
              </a:rPr>
              <a:t>Instructional method. </a:t>
            </a:r>
          </a:p>
          <a:p>
            <a:pPr marL="609600" indent="-609600" eaLnBrk="1" hangingPunct="1"/>
            <a:r>
              <a:rPr lang="en-GB" altLang="en-US" dirty="0">
                <a:latin typeface="SassoonPrimaryInfant" pitchFamily="2" charset="0"/>
              </a:rPr>
              <a:t>Systematic, structured, cumulative approach. </a:t>
            </a:r>
          </a:p>
          <a:p>
            <a:pPr marL="609600" indent="-609600" eaLnBrk="1" hangingPunct="1"/>
            <a:r>
              <a:rPr lang="en-GB" altLang="en-US" dirty="0">
                <a:latin typeface="SassoonPrimaryInfant" pitchFamily="2" charset="0"/>
              </a:rPr>
              <a:t>Teaches the letters and combinations of letters which make the sounds of our language. </a:t>
            </a:r>
          </a:p>
          <a:p>
            <a:pPr marL="609600" indent="-609600" eaLnBrk="1" hangingPunct="1"/>
            <a:r>
              <a:rPr lang="en-GB" altLang="en-US" dirty="0">
                <a:latin typeface="SassoonPrimaryInfant" pitchFamily="2" charset="0"/>
              </a:rPr>
              <a:t>DfE validated. </a:t>
            </a:r>
          </a:p>
        </p:txBody>
      </p:sp>
      <p:pic>
        <p:nvPicPr>
          <p:cNvPr id="2" name="Picture 1">
            <a:extLst>
              <a:ext uri="{FF2B5EF4-FFF2-40B4-BE49-F238E27FC236}">
                <a16:creationId xmlns:a16="http://schemas.microsoft.com/office/drawing/2014/main" id="{A4AC2732-F9A6-C53E-E93C-F99F5ABFFFC1}"/>
              </a:ext>
            </a:extLst>
          </p:cNvPr>
          <p:cNvPicPr>
            <a:picLocks noChangeAspect="1"/>
          </p:cNvPicPr>
          <p:nvPr/>
        </p:nvPicPr>
        <p:blipFill rotWithShape="1">
          <a:blip r:embed="rId2"/>
          <a:srcRect l="4604" t="15906" r="28692" b="7012"/>
          <a:stretch/>
        </p:blipFill>
        <p:spPr>
          <a:xfrm>
            <a:off x="107950" y="164073"/>
            <a:ext cx="2448272" cy="1768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4A6ACD84-F155-7C5A-17B3-742C2EE4D051}"/>
              </a:ext>
            </a:extLst>
          </p:cNvPr>
          <p:cNvSpPr txBox="1">
            <a:spLocks noChangeArrowheads="1"/>
          </p:cNvSpPr>
          <p:nvPr/>
        </p:nvSpPr>
        <p:spPr bwMode="auto">
          <a:xfrm>
            <a:off x="33338" y="127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4400" b="1">
                <a:latin typeface="SassoonPrimaryInfant" pitchFamily="2" charset="0"/>
              </a:rPr>
              <a:t>School Schemes</a:t>
            </a:r>
            <a:endParaRPr lang="en-US" altLang="en-US" sz="4400" b="1">
              <a:latin typeface="SassoonPrimaryInfant" pitchFamily="2" charset="0"/>
            </a:endParaRPr>
          </a:p>
        </p:txBody>
      </p:sp>
      <p:pic>
        <p:nvPicPr>
          <p:cNvPr id="15366" name="Picture 2" descr="Graphical user interface&#10;&#10;Description automatically generated">
            <a:extLst>
              <a:ext uri="{FF2B5EF4-FFF2-40B4-BE49-F238E27FC236}">
                <a16:creationId xmlns:a16="http://schemas.microsoft.com/office/drawing/2014/main" id="{813E7470-B055-07E9-F50C-1D42C7FF24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0" t="38755" r="3357" b="29619"/>
          <a:stretch/>
        </p:blipFill>
        <p:spPr bwMode="auto">
          <a:xfrm>
            <a:off x="41649" y="804242"/>
            <a:ext cx="7081938" cy="125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7">
            <a:extLst>
              <a:ext uri="{FF2B5EF4-FFF2-40B4-BE49-F238E27FC236}">
                <a16:creationId xmlns:a16="http://schemas.microsoft.com/office/drawing/2014/main" id="{285081B9-12BD-F00E-CCAB-D82D1A1CBB8D}"/>
              </a:ext>
            </a:extLst>
          </p:cNvPr>
          <p:cNvSpPr txBox="1">
            <a:spLocks noChangeArrowheads="1"/>
          </p:cNvSpPr>
          <p:nvPr/>
        </p:nvSpPr>
        <p:spPr bwMode="auto">
          <a:xfrm>
            <a:off x="3059832" y="2636912"/>
            <a:ext cx="572611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b="1" dirty="0">
                <a:solidFill>
                  <a:srgbClr val="1B6075"/>
                </a:solidFill>
                <a:latin typeface="Topmarks" pitchFamily="2" charset="0"/>
              </a:rPr>
              <a:t>Why should my child read phonics based reading books?</a:t>
            </a:r>
          </a:p>
          <a:p>
            <a:pPr>
              <a:spcBef>
                <a:spcPct val="0"/>
              </a:spcBef>
              <a:buFontTx/>
              <a:buNone/>
            </a:pPr>
            <a:endParaRPr lang="en-US" altLang="en-US" sz="2000" dirty="0">
              <a:solidFill>
                <a:srgbClr val="1B6075"/>
              </a:solidFill>
              <a:latin typeface="Topmarks" pitchFamily="2" charset="0"/>
            </a:endParaRPr>
          </a:p>
          <a:p>
            <a:pPr>
              <a:spcBef>
                <a:spcPct val="0"/>
              </a:spcBef>
              <a:buFontTx/>
              <a:buNone/>
            </a:pPr>
            <a:r>
              <a:rPr lang="en-US" altLang="en-US" sz="2000" dirty="0">
                <a:latin typeface="Topmarks" pitchFamily="2" charset="0"/>
              </a:rPr>
              <a:t>The books consolidate the phonics taught in the classroom. With step-by-step progression, the child succeeds at each level while learning the phonics needed to become a fluent reader. </a:t>
            </a:r>
          </a:p>
          <a:p>
            <a:pPr>
              <a:spcBef>
                <a:spcPct val="0"/>
              </a:spcBef>
              <a:buFontTx/>
              <a:buNone/>
            </a:pPr>
            <a:endParaRPr lang="en-US" altLang="en-US" sz="2000" dirty="0">
              <a:latin typeface="Topmarks" pitchFamily="2" charset="0"/>
            </a:endParaRPr>
          </a:p>
          <a:p>
            <a:pPr>
              <a:spcBef>
                <a:spcPct val="0"/>
              </a:spcBef>
              <a:buFontTx/>
              <a:buNone/>
            </a:pPr>
            <a:r>
              <a:rPr lang="en-US" altLang="en-US" sz="2000" dirty="0">
                <a:latin typeface="Topmarks" pitchFamily="2" charset="0"/>
              </a:rPr>
              <a:t>This approach develops confident readers with reliable reading strategies.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989ECE59-47B2-9291-8AF8-0AF416001EE4}"/>
              </a:ext>
            </a:extLst>
          </p:cNvPr>
          <p:cNvSpPr txBox="1">
            <a:spLocks noChangeArrowheads="1"/>
          </p:cNvSpPr>
          <p:nvPr/>
        </p:nvSpPr>
        <p:spPr bwMode="auto">
          <a:xfrm>
            <a:off x="-20034" y="0"/>
            <a:ext cx="91440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3600" b="1" dirty="0">
                <a:latin typeface="SassoonPrimaryInfant" pitchFamily="2" charset="0"/>
              </a:rPr>
              <a:t>As part of phonics we teach correct pencil grip</a:t>
            </a:r>
          </a:p>
        </p:txBody>
      </p:sp>
      <p:pic>
        <p:nvPicPr>
          <p:cNvPr id="2" name="Picture 1">
            <a:extLst>
              <a:ext uri="{FF2B5EF4-FFF2-40B4-BE49-F238E27FC236}">
                <a16:creationId xmlns:a16="http://schemas.microsoft.com/office/drawing/2014/main" id="{697974BF-B2D6-EF8E-31DE-505C72A1165A}"/>
              </a:ext>
            </a:extLst>
          </p:cNvPr>
          <p:cNvPicPr>
            <a:picLocks noChangeAspect="1"/>
          </p:cNvPicPr>
          <p:nvPr/>
        </p:nvPicPr>
        <p:blipFill rotWithShape="1">
          <a:blip r:embed="rId2"/>
          <a:srcRect l="12015" t="39623" r="13869" b="24801"/>
          <a:stretch/>
        </p:blipFill>
        <p:spPr>
          <a:xfrm>
            <a:off x="251520" y="620688"/>
            <a:ext cx="8424936" cy="2527480"/>
          </a:xfrm>
          <a:prstGeom prst="rect">
            <a:avLst/>
          </a:prstGeom>
        </p:spPr>
      </p:pic>
      <p:sp>
        <p:nvSpPr>
          <p:cNvPr id="3" name="Rectangle 2">
            <a:extLst>
              <a:ext uri="{FF2B5EF4-FFF2-40B4-BE49-F238E27FC236}">
                <a16:creationId xmlns:a16="http://schemas.microsoft.com/office/drawing/2014/main" id="{A7CEA6D4-CE4A-178B-1062-3549E6E1FB9F}"/>
              </a:ext>
            </a:extLst>
          </p:cNvPr>
          <p:cNvSpPr txBox="1">
            <a:spLocks noChangeArrowheads="1"/>
          </p:cNvSpPr>
          <p:nvPr/>
        </p:nvSpPr>
        <p:spPr bwMode="auto">
          <a:xfrm>
            <a:off x="-28491" y="3181211"/>
            <a:ext cx="91440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3600" b="1" dirty="0">
                <a:latin typeface="SassoonPrimaryInfant" pitchFamily="2" charset="0"/>
              </a:rPr>
              <a:t>Helping at home</a:t>
            </a:r>
          </a:p>
        </p:txBody>
      </p:sp>
      <p:pic>
        <p:nvPicPr>
          <p:cNvPr id="4" name="Picture 3">
            <a:extLst>
              <a:ext uri="{FF2B5EF4-FFF2-40B4-BE49-F238E27FC236}">
                <a16:creationId xmlns:a16="http://schemas.microsoft.com/office/drawing/2014/main" id="{303A0AD4-1098-2B15-9884-1609F724216B}"/>
              </a:ext>
            </a:extLst>
          </p:cNvPr>
          <p:cNvPicPr>
            <a:picLocks noChangeAspect="1"/>
          </p:cNvPicPr>
          <p:nvPr/>
        </p:nvPicPr>
        <p:blipFill rotWithShape="1">
          <a:blip r:embed="rId3"/>
          <a:srcRect l="1824" t="11459" r="8309" b="41106"/>
          <a:stretch/>
        </p:blipFill>
        <p:spPr>
          <a:xfrm>
            <a:off x="279902" y="3803100"/>
            <a:ext cx="8651232" cy="285401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0D07927D-7BB1-4CA3-49EE-4F19BED9B4B8}"/>
              </a:ext>
            </a:extLst>
          </p:cNvPr>
          <p:cNvSpPr>
            <a:spLocks noGrp="1" noChangeArrowheads="1"/>
          </p:cNvSpPr>
          <p:nvPr>
            <p:ph type="title"/>
          </p:nvPr>
        </p:nvSpPr>
        <p:spPr>
          <a:xfrm>
            <a:off x="-1692696" y="-171400"/>
            <a:ext cx="8229600" cy="1143000"/>
          </a:xfrm>
        </p:spPr>
        <p:txBody>
          <a:bodyPr/>
          <a:lstStyle/>
          <a:p>
            <a:r>
              <a:rPr lang="en-GB" altLang="en-US" dirty="0"/>
              <a:t>Phonics concepts</a:t>
            </a:r>
          </a:p>
        </p:txBody>
      </p:sp>
      <p:sp>
        <p:nvSpPr>
          <p:cNvPr id="7171" name="Content Placeholder 2">
            <a:extLst>
              <a:ext uri="{FF2B5EF4-FFF2-40B4-BE49-F238E27FC236}">
                <a16:creationId xmlns:a16="http://schemas.microsoft.com/office/drawing/2014/main" id="{ABABD83F-0427-972C-D4D1-DE3646C7C43C}"/>
              </a:ext>
            </a:extLst>
          </p:cNvPr>
          <p:cNvSpPr>
            <a:spLocks noGrp="1" noChangeArrowheads="1"/>
          </p:cNvSpPr>
          <p:nvPr>
            <p:ph idx="1"/>
          </p:nvPr>
        </p:nvSpPr>
        <p:spPr>
          <a:xfrm>
            <a:off x="89756" y="1166018"/>
            <a:ext cx="8964488" cy="4525963"/>
          </a:xfrm>
        </p:spPr>
        <p:txBody>
          <a:bodyPr/>
          <a:lstStyle/>
          <a:p>
            <a:pPr marL="0" indent="0">
              <a:buNone/>
            </a:pPr>
            <a:r>
              <a:rPr lang="en-GB" altLang="en-US" sz="2800" dirty="0"/>
              <a:t>Letters are symbols representing sounds – phonemes.</a:t>
            </a:r>
          </a:p>
          <a:p>
            <a:pPr marL="0" indent="0">
              <a:buNone/>
            </a:pPr>
            <a:endParaRPr lang="en-GB" altLang="en-US" sz="2800" dirty="0"/>
          </a:p>
          <a:p>
            <a:pPr marL="0" indent="0">
              <a:buNone/>
            </a:pPr>
            <a:r>
              <a:rPr lang="en-GB" altLang="en-US" sz="2800" dirty="0"/>
              <a:t>‘dog’ has 3 phonemes /d/  /o/  /g/  </a:t>
            </a:r>
          </a:p>
          <a:p>
            <a:pPr marL="0" indent="0">
              <a:buNone/>
            </a:pPr>
            <a:r>
              <a:rPr lang="en-GB" altLang="en-US" sz="2800" dirty="0"/>
              <a:t>Each phoneme is represented by 1 letter</a:t>
            </a:r>
          </a:p>
          <a:p>
            <a:pPr marL="0" indent="0">
              <a:buNone/>
            </a:pPr>
            <a:endParaRPr lang="en-GB" altLang="en-US" sz="2800" dirty="0"/>
          </a:p>
          <a:p>
            <a:pPr marL="0" indent="0">
              <a:buNone/>
            </a:pPr>
            <a:r>
              <a:rPr lang="en-GB" altLang="en-US" sz="2800" dirty="0"/>
              <a:t>‘ship’ also has 3 phonemes /</a:t>
            </a:r>
            <a:r>
              <a:rPr lang="en-GB" altLang="en-US" sz="2800" dirty="0" err="1"/>
              <a:t>sh</a:t>
            </a:r>
            <a:r>
              <a:rPr lang="en-GB" altLang="en-US" sz="2800" dirty="0"/>
              <a:t>/  /</a:t>
            </a:r>
            <a:r>
              <a:rPr lang="en-GB" altLang="en-US" sz="2800" dirty="0" err="1"/>
              <a:t>i</a:t>
            </a:r>
            <a:r>
              <a:rPr lang="en-GB" altLang="en-US" sz="2800" dirty="0"/>
              <a:t>/  /p/</a:t>
            </a:r>
          </a:p>
          <a:p>
            <a:pPr marL="0" indent="0">
              <a:buNone/>
            </a:pPr>
            <a:r>
              <a:rPr lang="en-GB" altLang="en-US" sz="2800" dirty="0"/>
              <a:t>2 letters, 1 sound. </a:t>
            </a:r>
          </a:p>
          <a:p>
            <a:pPr marL="0" indent="0">
              <a:buNone/>
            </a:pPr>
            <a:endParaRPr lang="en-GB" altLang="en-US" sz="2800" dirty="0"/>
          </a:p>
          <a:p>
            <a:pPr marL="0" indent="0">
              <a:buNone/>
            </a:pPr>
            <a:r>
              <a:rPr lang="en-GB" altLang="en-US" sz="2800" dirty="0"/>
              <a:t>Light has 3 phonemes      /l/    /</a:t>
            </a:r>
            <a:r>
              <a:rPr lang="en-GB" altLang="en-US" sz="2800" dirty="0" err="1"/>
              <a:t>igh</a:t>
            </a:r>
            <a:r>
              <a:rPr lang="en-GB" altLang="en-US" sz="2800" dirty="0"/>
              <a:t>/     /t/</a:t>
            </a:r>
          </a:p>
          <a:p>
            <a:pPr marL="0" indent="0">
              <a:buNone/>
            </a:pPr>
            <a:r>
              <a:rPr lang="en-GB" altLang="en-US" sz="2800" dirty="0"/>
              <a:t>3 letters, 1 sound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writing Policy">
            <a:extLst>
              <a:ext uri="{FF2B5EF4-FFF2-40B4-BE49-F238E27FC236}">
                <a16:creationId xmlns:a16="http://schemas.microsoft.com/office/drawing/2014/main" id="{F91C88CB-5EDA-4DEC-A442-C9547DDB8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63" y="160826"/>
            <a:ext cx="8335873" cy="5976664"/>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60044CB8-2CD4-4479-9D7F-57AD6F50376D}"/>
              </a:ext>
            </a:extLst>
          </p:cNvPr>
          <p:cNvSpPr/>
          <p:nvPr/>
        </p:nvSpPr>
        <p:spPr>
          <a:xfrm>
            <a:off x="1825906" y="1872030"/>
            <a:ext cx="574146" cy="592390"/>
          </a:xfrm>
          <a:custGeom>
            <a:avLst/>
            <a:gdLst>
              <a:gd name="connsiteX0" fmla="*/ 482396 w 574146"/>
              <a:gd name="connsiteY0" fmla="*/ 1375 h 592390"/>
              <a:gd name="connsiteX1" fmla="*/ 426640 w 574146"/>
              <a:gd name="connsiteY1" fmla="*/ 12526 h 592390"/>
              <a:gd name="connsiteX2" fmla="*/ 437792 w 574146"/>
              <a:gd name="connsiteY2" fmla="*/ 23677 h 592390"/>
              <a:gd name="connsiteX3" fmla="*/ 527001 w 574146"/>
              <a:gd name="connsiteY3" fmla="*/ 57131 h 592390"/>
              <a:gd name="connsiteX4" fmla="*/ 571606 w 574146"/>
              <a:gd name="connsiteY4" fmla="*/ 68282 h 592390"/>
              <a:gd name="connsiteX5" fmla="*/ 303977 w 574146"/>
              <a:gd name="connsiteY5" fmla="*/ 179794 h 592390"/>
              <a:gd name="connsiteX6" fmla="*/ 25196 w 574146"/>
              <a:gd name="connsiteY6" fmla="*/ 257853 h 592390"/>
              <a:gd name="connsiteX7" fmla="*/ 147860 w 574146"/>
              <a:gd name="connsiteY7" fmla="*/ 291307 h 592390"/>
              <a:gd name="connsiteX8" fmla="*/ 281674 w 574146"/>
              <a:gd name="connsiteY8" fmla="*/ 302458 h 592390"/>
              <a:gd name="connsiteX9" fmla="*/ 415489 w 574146"/>
              <a:gd name="connsiteY9" fmla="*/ 324760 h 592390"/>
              <a:gd name="connsiteX10" fmla="*/ 437792 w 574146"/>
              <a:gd name="connsiteY10" fmla="*/ 347063 h 592390"/>
              <a:gd name="connsiteX11" fmla="*/ 471245 w 574146"/>
              <a:gd name="connsiteY11" fmla="*/ 369365 h 592390"/>
              <a:gd name="connsiteX12" fmla="*/ 348582 w 574146"/>
              <a:gd name="connsiteY12" fmla="*/ 391668 h 592390"/>
              <a:gd name="connsiteX13" fmla="*/ 47499 w 574146"/>
              <a:gd name="connsiteY13" fmla="*/ 402819 h 592390"/>
              <a:gd name="connsiteX14" fmla="*/ 203616 w 574146"/>
              <a:gd name="connsiteY14" fmla="*/ 413970 h 592390"/>
              <a:gd name="connsiteX15" fmla="*/ 448943 w 574146"/>
              <a:gd name="connsiteY15" fmla="*/ 436272 h 592390"/>
              <a:gd name="connsiteX16" fmla="*/ 415489 w 574146"/>
              <a:gd name="connsiteY16" fmla="*/ 492029 h 592390"/>
              <a:gd name="connsiteX17" fmla="*/ 136709 w 574146"/>
              <a:gd name="connsiteY17" fmla="*/ 503180 h 592390"/>
              <a:gd name="connsiteX18" fmla="*/ 47499 w 574146"/>
              <a:gd name="connsiteY18" fmla="*/ 558936 h 592390"/>
              <a:gd name="connsiteX19" fmla="*/ 2894 w 574146"/>
              <a:gd name="connsiteY19" fmla="*/ 570087 h 592390"/>
              <a:gd name="connsiteX20" fmla="*/ 125557 w 574146"/>
              <a:gd name="connsiteY20" fmla="*/ 581238 h 592390"/>
              <a:gd name="connsiteX21" fmla="*/ 203616 w 574146"/>
              <a:gd name="connsiteY21" fmla="*/ 592390 h 592390"/>
              <a:gd name="connsiteX22" fmla="*/ 359733 w 574146"/>
              <a:gd name="connsiteY22" fmla="*/ 570087 h 592390"/>
              <a:gd name="connsiteX23" fmla="*/ 370884 w 574146"/>
              <a:gd name="connsiteY23" fmla="*/ 536633 h 592390"/>
              <a:gd name="connsiteX24" fmla="*/ 259372 w 574146"/>
              <a:gd name="connsiteY24" fmla="*/ 480877 h 592390"/>
              <a:gd name="connsiteX25" fmla="*/ 136709 w 574146"/>
              <a:gd name="connsiteY25" fmla="*/ 447424 h 592390"/>
              <a:gd name="connsiteX26" fmla="*/ 315128 w 574146"/>
              <a:gd name="connsiteY26" fmla="*/ 358214 h 592390"/>
              <a:gd name="connsiteX27" fmla="*/ 437792 w 574146"/>
              <a:gd name="connsiteY27" fmla="*/ 313609 h 592390"/>
              <a:gd name="connsiteX28" fmla="*/ 326279 w 574146"/>
              <a:gd name="connsiteY28" fmla="*/ 257853 h 592390"/>
              <a:gd name="connsiteX29" fmla="*/ 259372 w 574146"/>
              <a:gd name="connsiteY29" fmla="*/ 190946 h 592390"/>
              <a:gd name="connsiteX30" fmla="*/ 348582 w 574146"/>
              <a:gd name="connsiteY30" fmla="*/ 146341 h 592390"/>
              <a:gd name="connsiteX31" fmla="*/ 370884 w 574146"/>
              <a:gd name="connsiteY31" fmla="*/ 124038 h 592390"/>
              <a:gd name="connsiteX32" fmla="*/ 404338 w 574146"/>
              <a:gd name="connsiteY32" fmla="*/ 112887 h 592390"/>
              <a:gd name="connsiteX33" fmla="*/ 348582 w 574146"/>
              <a:gd name="connsiteY33" fmla="*/ 79433 h 592390"/>
              <a:gd name="connsiteX34" fmla="*/ 192465 w 574146"/>
              <a:gd name="connsiteY34" fmla="*/ 57131 h 592390"/>
              <a:gd name="connsiteX35" fmla="*/ 303977 w 574146"/>
              <a:gd name="connsiteY35" fmla="*/ 34829 h 592390"/>
              <a:gd name="connsiteX36" fmla="*/ 370884 w 574146"/>
              <a:gd name="connsiteY36" fmla="*/ 1375 h 592390"/>
              <a:gd name="connsiteX37" fmla="*/ 426640 w 574146"/>
              <a:gd name="connsiteY37" fmla="*/ 45980 h 592390"/>
              <a:gd name="connsiteX38" fmla="*/ 493548 w 574146"/>
              <a:gd name="connsiteY38" fmla="*/ 68282 h 592390"/>
              <a:gd name="connsiteX39" fmla="*/ 426640 w 574146"/>
              <a:gd name="connsiteY39" fmla="*/ 179794 h 592390"/>
              <a:gd name="connsiteX40" fmla="*/ 292826 w 574146"/>
              <a:gd name="connsiteY40" fmla="*/ 280155 h 592390"/>
              <a:gd name="connsiteX41" fmla="*/ 348582 w 574146"/>
              <a:gd name="connsiteY41" fmla="*/ 302458 h 592390"/>
              <a:gd name="connsiteX42" fmla="*/ 471245 w 574146"/>
              <a:gd name="connsiteY42" fmla="*/ 324760 h 592390"/>
              <a:gd name="connsiteX43" fmla="*/ 493548 w 574146"/>
              <a:gd name="connsiteY43" fmla="*/ 358214 h 592390"/>
              <a:gd name="connsiteX44" fmla="*/ 460094 w 574146"/>
              <a:gd name="connsiteY44" fmla="*/ 369365 h 592390"/>
              <a:gd name="connsiteX45" fmla="*/ 292826 w 574146"/>
              <a:gd name="connsiteY45" fmla="*/ 380516 h 592390"/>
              <a:gd name="connsiteX46" fmla="*/ 248221 w 574146"/>
              <a:gd name="connsiteY46" fmla="*/ 391668 h 592390"/>
              <a:gd name="connsiteX47" fmla="*/ 114406 w 574146"/>
              <a:gd name="connsiteY47" fmla="*/ 402819 h 59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74146" h="592390">
                <a:moveTo>
                  <a:pt x="482396" y="1375"/>
                </a:moveTo>
                <a:cubicBezTo>
                  <a:pt x="463811" y="5092"/>
                  <a:pt x="445593" y="12526"/>
                  <a:pt x="426640" y="12526"/>
                </a:cubicBezTo>
                <a:cubicBezTo>
                  <a:pt x="342978" y="12526"/>
                  <a:pt x="140587" y="-22046"/>
                  <a:pt x="437792" y="23677"/>
                </a:cubicBezTo>
                <a:cubicBezTo>
                  <a:pt x="467528" y="34828"/>
                  <a:pt x="496872" y="47088"/>
                  <a:pt x="527001" y="57131"/>
                </a:cubicBezTo>
                <a:cubicBezTo>
                  <a:pt x="541540" y="61978"/>
                  <a:pt x="585035" y="60896"/>
                  <a:pt x="571606" y="68282"/>
                </a:cubicBezTo>
                <a:cubicBezTo>
                  <a:pt x="486925" y="114856"/>
                  <a:pt x="394289" y="145389"/>
                  <a:pt x="303977" y="179794"/>
                </a:cubicBezTo>
                <a:cubicBezTo>
                  <a:pt x="123448" y="248567"/>
                  <a:pt x="156254" y="239131"/>
                  <a:pt x="25196" y="257853"/>
                </a:cubicBezTo>
                <a:cubicBezTo>
                  <a:pt x="72755" y="273705"/>
                  <a:pt x="99148" y="285576"/>
                  <a:pt x="147860" y="291307"/>
                </a:cubicBezTo>
                <a:cubicBezTo>
                  <a:pt x="192313" y="296537"/>
                  <a:pt x="237260" y="296906"/>
                  <a:pt x="281674" y="302458"/>
                </a:cubicBezTo>
                <a:cubicBezTo>
                  <a:pt x="326545" y="308067"/>
                  <a:pt x="415489" y="324760"/>
                  <a:pt x="415489" y="324760"/>
                </a:cubicBezTo>
                <a:cubicBezTo>
                  <a:pt x="422923" y="332194"/>
                  <a:pt x="429582" y="340495"/>
                  <a:pt x="437792" y="347063"/>
                </a:cubicBezTo>
                <a:cubicBezTo>
                  <a:pt x="448257" y="355435"/>
                  <a:pt x="483232" y="363372"/>
                  <a:pt x="471245" y="369365"/>
                </a:cubicBezTo>
                <a:cubicBezTo>
                  <a:pt x="434074" y="387950"/>
                  <a:pt x="390011" y="388397"/>
                  <a:pt x="348582" y="391668"/>
                </a:cubicBezTo>
                <a:cubicBezTo>
                  <a:pt x="248464" y="399572"/>
                  <a:pt x="147860" y="399102"/>
                  <a:pt x="47499" y="402819"/>
                </a:cubicBezTo>
                <a:lnTo>
                  <a:pt x="203616" y="413970"/>
                </a:lnTo>
                <a:lnTo>
                  <a:pt x="448943" y="436272"/>
                </a:lnTo>
                <a:cubicBezTo>
                  <a:pt x="473634" y="460964"/>
                  <a:pt x="506930" y="479837"/>
                  <a:pt x="415489" y="492029"/>
                </a:cubicBezTo>
                <a:cubicBezTo>
                  <a:pt x="323304" y="504320"/>
                  <a:pt x="229636" y="499463"/>
                  <a:pt x="136709" y="503180"/>
                </a:cubicBezTo>
                <a:cubicBezTo>
                  <a:pt x="106972" y="521765"/>
                  <a:pt x="78864" y="543254"/>
                  <a:pt x="47499" y="558936"/>
                </a:cubicBezTo>
                <a:cubicBezTo>
                  <a:pt x="33791" y="565790"/>
                  <a:pt x="-11842" y="565877"/>
                  <a:pt x="2894" y="570087"/>
                </a:cubicBezTo>
                <a:cubicBezTo>
                  <a:pt x="42371" y="581366"/>
                  <a:pt x="84752" y="576704"/>
                  <a:pt x="125557" y="581238"/>
                </a:cubicBezTo>
                <a:cubicBezTo>
                  <a:pt x="151680" y="584141"/>
                  <a:pt x="177596" y="588673"/>
                  <a:pt x="203616" y="592390"/>
                </a:cubicBezTo>
                <a:cubicBezTo>
                  <a:pt x="255655" y="584956"/>
                  <a:pt x="309863" y="586711"/>
                  <a:pt x="359733" y="570087"/>
                </a:cubicBezTo>
                <a:cubicBezTo>
                  <a:pt x="370884" y="566370"/>
                  <a:pt x="379669" y="544442"/>
                  <a:pt x="370884" y="536633"/>
                </a:cubicBezTo>
                <a:cubicBezTo>
                  <a:pt x="339823" y="509023"/>
                  <a:pt x="297800" y="496700"/>
                  <a:pt x="259372" y="480877"/>
                </a:cubicBezTo>
                <a:cubicBezTo>
                  <a:pt x="238884" y="472441"/>
                  <a:pt x="166615" y="454900"/>
                  <a:pt x="136709" y="447424"/>
                </a:cubicBezTo>
                <a:cubicBezTo>
                  <a:pt x="196182" y="417687"/>
                  <a:pt x="254682" y="385919"/>
                  <a:pt x="315128" y="358214"/>
                </a:cubicBezTo>
                <a:cubicBezTo>
                  <a:pt x="348540" y="342900"/>
                  <a:pt x="398934" y="326561"/>
                  <a:pt x="437792" y="313609"/>
                </a:cubicBezTo>
                <a:cubicBezTo>
                  <a:pt x="400621" y="295024"/>
                  <a:pt x="365468" y="271684"/>
                  <a:pt x="326279" y="257853"/>
                </a:cubicBezTo>
                <a:cubicBezTo>
                  <a:pt x="311346" y="252582"/>
                  <a:pt x="184016" y="266302"/>
                  <a:pt x="259372" y="190946"/>
                </a:cubicBezTo>
                <a:cubicBezTo>
                  <a:pt x="282881" y="167437"/>
                  <a:pt x="318845" y="161209"/>
                  <a:pt x="348582" y="146341"/>
                </a:cubicBezTo>
                <a:cubicBezTo>
                  <a:pt x="356016" y="138907"/>
                  <a:pt x="361869" y="129447"/>
                  <a:pt x="370884" y="124038"/>
                </a:cubicBezTo>
                <a:cubicBezTo>
                  <a:pt x="380963" y="117990"/>
                  <a:pt x="409595" y="123401"/>
                  <a:pt x="404338" y="112887"/>
                </a:cubicBezTo>
                <a:cubicBezTo>
                  <a:pt x="394645" y="93501"/>
                  <a:pt x="368706" y="87483"/>
                  <a:pt x="348582" y="79433"/>
                </a:cubicBezTo>
                <a:cubicBezTo>
                  <a:pt x="321271" y="68509"/>
                  <a:pt x="202531" y="58249"/>
                  <a:pt x="192465" y="57131"/>
                </a:cubicBezTo>
                <a:cubicBezTo>
                  <a:pt x="229636" y="49697"/>
                  <a:pt x="266631" y="41324"/>
                  <a:pt x="303977" y="34829"/>
                </a:cubicBezTo>
                <a:cubicBezTo>
                  <a:pt x="464094" y="6983"/>
                  <a:pt x="503163" y="20272"/>
                  <a:pt x="370884" y="1375"/>
                </a:cubicBezTo>
                <a:cubicBezTo>
                  <a:pt x="389419" y="19909"/>
                  <a:pt x="401323" y="34728"/>
                  <a:pt x="426640" y="45980"/>
                </a:cubicBezTo>
                <a:cubicBezTo>
                  <a:pt x="448123" y="55528"/>
                  <a:pt x="493548" y="68282"/>
                  <a:pt x="493548" y="68282"/>
                </a:cubicBezTo>
                <a:cubicBezTo>
                  <a:pt x="471245" y="105453"/>
                  <a:pt x="454197" y="146332"/>
                  <a:pt x="426640" y="179794"/>
                </a:cubicBezTo>
                <a:cubicBezTo>
                  <a:pt x="373235" y="244643"/>
                  <a:pt x="352447" y="250345"/>
                  <a:pt x="292826" y="280155"/>
                </a:cubicBezTo>
                <a:cubicBezTo>
                  <a:pt x="311411" y="287589"/>
                  <a:pt x="329592" y="296128"/>
                  <a:pt x="348582" y="302458"/>
                </a:cubicBezTo>
                <a:cubicBezTo>
                  <a:pt x="388013" y="315602"/>
                  <a:pt x="430618" y="318956"/>
                  <a:pt x="471245" y="324760"/>
                </a:cubicBezTo>
                <a:cubicBezTo>
                  <a:pt x="478679" y="335911"/>
                  <a:pt x="496798" y="345212"/>
                  <a:pt x="493548" y="358214"/>
                </a:cubicBezTo>
                <a:cubicBezTo>
                  <a:pt x="490697" y="369618"/>
                  <a:pt x="471777" y="368067"/>
                  <a:pt x="460094" y="369365"/>
                </a:cubicBezTo>
                <a:cubicBezTo>
                  <a:pt x="404556" y="375536"/>
                  <a:pt x="348582" y="376799"/>
                  <a:pt x="292826" y="380516"/>
                </a:cubicBezTo>
                <a:cubicBezTo>
                  <a:pt x="277958" y="384233"/>
                  <a:pt x="263369" y="389338"/>
                  <a:pt x="248221" y="391668"/>
                </a:cubicBezTo>
                <a:cubicBezTo>
                  <a:pt x="167737" y="404050"/>
                  <a:pt x="171262" y="402819"/>
                  <a:pt x="114406" y="402819"/>
                </a:cubicBezTo>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988ECFD-2422-49C1-83F3-FC86BB015451}"/>
              </a:ext>
            </a:extLst>
          </p:cNvPr>
          <p:cNvSpPr txBox="1"/>
          <p:nvPr/>
        </p:nvSpPr>
        <p:spPr>
          <a:xfrm>
            <a:off x="467544" y="5768158"/>
            <a:ext cx="5006499" cy="369332"/>
          </a:xfrm>
          <a:prstGeom prst="rect">
            <a:avLst/>
          </a:prstGeom>
          <a:noFill/>
        </p:spPr>
        <p:txBody>
          <a:bodyPr wrap="none" rtlCol="0">
            <a:spAutoFit/>
          </a:bodyPr>
          <a:lstStyle/>
          <a:p>
            <a:r>
              <a:rPr lang="en-GB" dirty="0"/>
              <a:t>How to pronounce the sounds without schwas. </a:t>
            </a:r>
          </a:p>
        </p:txBody>
      </p:sp>
    </p:spTree>
    <p:extLst>
      <p:ext uri="{BB962C8B-B14F-4D97-AF65-F5344CB8AC3E}">
        <p14:creationId xmlns:p14="http://schemas.microsoft.com/office/powerpoint/2010/main" val="3252938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52BB-CE6A-E7AD-74A6-D1E21AE1A543}"/>
              </a:ext>
            </a:extLst>
          </p:cNvPr>
          <p:cNvSpPr>
            <a:spLocks noGrp="1"/>
          </p:cNvSpPr>
          <p:nvPr>
            <p:ph type="title"/>
          </p:nvPr>
        </p:nvSpPr>
        <p:spPr>
          <a:xfrm>
            <a:off x="323528" y="0"/>
            <a:ext cx="8229600" cy="1584176"/>
          </a:xfrm>
        </p:spPr>
        <p:txBody>
          <a:bodyPr/>
          <a:lstStyle/>
          <a:p>
            <a:r>
              <a:rPr lang="en-US" sz="2800" dirty="0"/>
              <a:t>What do I say to my child about words which do not follow the phonics rules?</a:t>
            </a:r>
          </a:p>
        </p:txBody>
      </p:sp>
      <p:sp>
        <p:nvSpPr>
          <p:cNvPr id="3" name="Content Placeholder 2">
            <a:extLst>
              <a:ext uri="{FF2B5EF4-FFF2-40B4-BE49-F238E27FC236}">
                <a16:creationId xmlns:a16="http://schemas.microsoft.com/office/drawing/2014/main" id="{43F61826-D86E-3A27-D850-FDD4E5178404}"/>
              </a:ext>
            </a:extLst>
          </p:cNvPr>
          <p:cNvSpPr>
            <a:spLocks noGrp="1"/>
          </p:cNvSpPr>
          <p:nvPr>
            <p:ph idx="1"/>
          </p:nvPr>
        </p:nvSpPr>
        <p:spPr>
          <a:xfrm>
            <a:off x="107504" y="1556792"/>
            <a:ext cx="9036496" cy="4525963"/>
          </a:xfrm>
        </p:spPr>
        <p:txBody>
          <a:bodyPr/>
          <a:lstStyle/>
          <a:p>
            <a:pPr marL="0" indent="0">
              <a:buNone/>
            </a:pPr>
            <a:r>
              <a:rPr lang="en-GB" altLang="en-US" sz="2800" dirty="0"/>
              <a:t>'the’ </a:t>
            </a:r>
          </a:p>
          <a:p>
            <a:pPr marL="0" indent="0">
              <a:buNone/>
            </a:pPr>
            <a:r>
              <a:rPr lang="en-GB" altLang="en-US" sz="2800" dirty="0"/>
              <a:t>‘is’</a:t>
            </a:r>
          </a:p>
          <a:p>
            <a:pPr marL="0" indent="0">
              <a:buNone/>
            </a:pPr>
            <a:r>
              <a:rPr lang="en-GB" altLang="en-US" sz="2800" dirty="0"/>
              <a:t>‘do’</a:t>
            </a:r>
          </a:p>
          <a:p>
            <a:pPr marL="0" indent="0">
              <a:buNone/>
            </a:pPr>
            <a:r>
              <a:rPr lang="en-GB" altLang="en-US" sz="2800" dirty="0"/>
              <a:t> </a:t>
            </a:r>
          </a:p>
          <a:p>
            <a:pPr marL="0" indent="0">
              <a:buNone/>
            </a:pPr>
            <a:r>
              <a:rPr lang="en-US" sz="2800" dirty="0"/>
              <a:t>At this stage in our child’s learning, keep it simple. </a:t>
            </a:r>
          </a:p>
          <a:p>
            <a:pPr marL="0" indent="0">
              <a:buNone/>
            </a:pPr>
            <a:r>
              <a:rPr lang="en-US" sz="2800" dirty="0"/>
              <a:t>Say something like, ‘when you see this word, just say ‘</a:t>
            </a:r>
            <a:r>
              <a:rPr lang="en-US" sz="2800" dirty="0" err="1"/>
              <a:t>iz</a:t>
            </a:r>
            <a:r>
              <a:rPr lang="en-US" sz="2800" dirty="0"/>
              <a:t>’.  </a:t>
            </a:r>
          </a:p>
          <a:p>
            <a:pPr marL="0" indent="0">
              <a:buNone/>
            </a:pPr>
            <a:r>
              <a:rPr lang="en-US" sz="2800" dirty="0"/>
              <a:t>Words that include phonemes that have not been taught yet, can be explained in this way too. </a:t>
            </a:r>
            <a:endParaRPr lang="en-GB" sz="2800" dirty="0"/>
          </a:p>
        </p:txBody>
      </p:sp>
    </p:spTree>
    <p:extLst>
      <p:ext uri="{BB962C8B-B14F-4D97-AF65-F5344CB8AC3E}">
        <p14:creationId xmlns:p14="http://schemas.microsoft.com/office/powerpoint/2010/main" val="25550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3946F15-465D-942C-AF1C-65947BB81DF8}"/>
              </a:ext>
            </a:extLst>
          </p:cNvPr>
          <p:cNvSpPr>
            <a:spLocks noGrp="1" noChangeArrowheads="1"/>
          </p:cNvSpPr>
          <p:nvPr>
            <p:ph type="title"/>
          </p:nvPr>
        </p:nvSpPr>
        <p:spPr>
          <a:xfrm>
            <a:off x="-324544" y="0"/>
            <a:ext cx="5050904" cy="1143000"/>
          </a:xfrm>
        </p:spPr>
        <p:txBody>
          <a:bodyPr/>
          <a:lstStyle/>
          <a:p>
            <a:pPr eaLnBrk="1" hangingPunct="1"/>
            <a:r>
              <a:rPr lang="en-GB" altLang="en-US" b="1" dirty="0">
                <a:latin typeface="SassoonPrimaryInfant" pitchFamily="2" charset="0"/>
              </a:rPr>
              <a:t>Skills to master</a:t>
            </a:r>
          </a:p>
        </p:txBody>
      </p:sp>
      <p:sp>
        <p:nvSpPr>
          <p:cNvPr id="8195" name="Rectangle 3">
            <a:extLst>
              <a:ext uri="{FF2B5EF4-FFF2-40B4-BE49-F238E27FC236}">
                <a16:creationId xmlns:a16="http://schemas.microsoft.com/office/drawing/2014/main" id="{06C07D29-7281-EEDF-5E7B-681606739355}"/>
              </a:ext>
            </a:extLst>
          </p:cNvPr>
          <p:cNvSpPr>
            <a:spLocks noGrp="1" noChangeArrowheads="1"/>
          </p:cNvSpPr>
          <p:nvPr>
            <p:ph type="body" idx="1"/>
          </p:nvPr>
        </p:nvSpPr>
        <p:spPr>
          <a:xfrm>
            <a:off x="251520" y="1268760"/>
            <a:ext cx="8496944" cy="2303462"/>
          </a:xfrm>
        </p:spPr>
        <p:txBody>
          <a:bodyPr/>
          <a:lstStyle/>
          <a:p>
            <a:pPr eaLnBrk="1" hangingPunct="1">
              <a:defRPr/>
            </a:pPr>
            <a:r>
              <a:rPr lang="en-GB" altLang="en-US" sz="4000" dirty="0">
                <a:latin typeface="Topmarks" pitchFamily="2" charset="0"/>
              </a:rPr>
              <a:t>Blending – </a:t>
            </a:r>
            <a:r>
              <a:rPr lang="en-GB" altLang="en-US" sz="2800" dirty="0">
                <a:latin typeface="Topmarks" pitchFamily="2" charset="0"/>
              </a:rPr>
              <a:t>say the sounds and read the word. </a:t>
            </a:r>
            <a:endParaRPr lang="en-GB" altLang="en-US" dirty="0">
              <a:latin typeface="Topmarks" pitchFamily="2" charset="0"/>
            </a:endParaRPr>
          </a:p>
          <a:p>
            <a:pPr eaLnBrk="1" hangingPunct="1">
              <a:defRPr/>
            </a:pPr>
            <a:r>
              <a:rPr lang="en-GB" altLang="en-US" sz="4000" dirty="0">
                <a:latin typeface="Topmarks" pitchFamily="2" charset="0"/>
              </a:rPr>
              <a:t>Segmenting – </a:t>
            </a:r>
            <a:r>
              <a:rPr lang="en-GB" altLang="en-US" sz="2800" dirty="0">
                <a:latin typeface="Topmarks" pitchFamily="2" charset="0"/>
              </a:rPr>
              <a:t>break the word into the sounds to write the word.</a:t>
            </a:r>
          </a:p>
          <a:p>
            <a:pPr eaLnBrk="1" hangingPunct="1">
              <a:defRPr/>
            </a:pPr>
            <a:r>
              <a:rPr lang="en-GB" altLang="en-US" sz="4000" dirty="0">
                <a:latin typeface="Topmarks" pitchFamily="2" charset="0"/>
              </a:rPr>
              <a:t>Phoneme manipulation - </a:t>
            </a:r>
            <a:r>
              <a:rPr lang="en-US" sz="2800" dirty="0">
                <a:latin typeface="Topmarks" pitchFamily="2" charset="0"/>
              </a:rPr>
              <a:t>ability to modify, change, or move the individual sounds in a word.   </a:t>
            </a:r>
          </a:p>
          <a:p>
            <a:pPr eaLnBrk="1" hangingPunct="1">
              <a:defRPr/>
            </a:pPr>
            <a:endParaRPr lang="en-US" sz="4000" dirty="0">
              <a:latin typeface="Topmarks" pitchFamily="2" charset="0"/>
            </a:endParaRPr>
          </a:p>
          <a:p>
            <a:pPr marL="0" indent="0" eaLnBrk="1" hangingPunct="1">
              <a:buFontTx/>
              <a:buNone/>
              <a:defRPr/>
            </a:pPr>
            <a:r>
              <a:rPr lang="en-US" altLang="en-US" dirty="0">
                <a:latin typeface="Topmarks" pitchFamily="2" charset="0"/>
              </a:rPr>
              <a:t>     </a:t>
            </a:r>
            <a:r>
              <a:rPr lang="en-US" altLang="en-US" sz="4400" dirty="0">
                <a:latin typeface="Topmarks" pitchFamily="2" charset="0"/>
              </a:rPr>
              <a:t>tram       cram         </a:t>
            </a:r>
            <a:r>
              <a:rPr lang="en-US" altLang="en-US" sz="4400" dirty="0" err="1">
                <a:latin typeface="Topmarks" pitchFamily="2" charset="0"/>
              </a:rPr>
              <a:t>crim</a:t>
            </a:r>
            <a:r>
              <a:rPr lang="en-US" altLang="en-US" sz="4400" dirty="0">
                <a:latin typeface="Topmarks" pitchFamily="2" charset="0"/>
              </a:rPr>
              <a:t>        </a:t>
            </a:r>
            <a:r>
              <a:rPr lang="en-US" altLang="en-US" sz="4400" dirty="0" err="1">
                <a:latin typeface="Topmarks" pitchFamily="2" charset="0"/>
              </a:rPr>
              <a:t>crid</a:t>
            </a:r>
            <a:endParaRPr lang="en-US" altLang="en-US" dirty="0">
              <a:latin typeface="Topmark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195">
                                            <p:txEl>
                                              <p:pRg st="4" end="4"/>
                                            </p:txEl>
                                          </p:spTgt>
                                        </p:tgtEl>
                                        <p:attrNameLst>
                                          <p:attrName>style.visibility</p:attrName>
                                        </p:attrNameLst>
                                      </p:cBhvr>
                                      <p:to>
                                        <p:strVal val="visible"/>
                                      </p:to>
                                    </p:set>
                                    <p:anim calcmode="lin" valueType="num">
                                      <p:cBhvr additive="base">
                                        <p:cTn id="25" dur="500" fill="hold"/>
                                        <p:tgtEl>
                                          <p:spTgt spid="819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67d37b-0c33-4e68-b771-ecdaca937f87">
      <Terms xmlns="http://schemas.microsoft.com/office/infopath/2007/PartnerControls"/>
    </lcf76f155ced4ddcb4097134ff3c332f>
    <TaxCatchAll xmlns="ba4fcb54-aac2-4deb-baf0-ae250675a50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635FA98007D44C877280D135DA9F3F" ma:contentTypeVersion="18" ma:contentTypeDescription="Create a new document." ma:contentTypeScope="" ma:versionID="47673dbef97a3c114292c2e729461495">
  <xsd:schema xmlns:xsd="http://www.w3.org/2001/XMLSchema" xmlns:xs="http://www.w3.org/2001/XMLSchema" xmlns:p="http://schemas.microsoft.com/office/2006/metadata/properties" xmlns:ns2="8967d37b-0c33-4e68-b771-ecdaca937f87" xmlns:ns3="ba4fcb54-aac2-4deb-baf0-ae250675a50b" targetNamespace="http://schemas.microsoft.com/office/2006/metadata/properties" ma:root="true" ma:fieldsID="3e68fc014300daf6f9f0a8090c3d04e6" ns2:_="" ns3:_="">
    <xsd:import namespace="8967d37b-0c33-4e68-b771-ecdaca937f87"/>
    <xsd:import namespace="ba4fcb54-aac2-4deb-baf0-ae250675a50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67d37b-0c33-4e68-b771-ecdaca937f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ca751cb-0755-432d-9f5c-5cab7fa908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4fcb54-aac2-4deb-baf0-ae250675a5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fc342c5-6649-4243-8858-edd6300cf254}" ma:internalName="TaxCatchAll" ma:showField="CatchAllData" ma:web="ba4fcb54-aac2-4deb-baf0-ae250675a5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F36E8A-652D-46BB-99FF-572311484EF1}">
  <ds:schemaRefs>
    <ds:schemaRef ds:uri="http://schemas.microsoft.com/sharepoint/v3/contenttype/forms"/>
  </ds:schemaRefs>
</ds:datastoreItem>
</file>

<file path=customXml/itemProps2.xml><?xml version="1.0" encoding="utf-8"?>
<ds:datastoreItem xmlns:ds="http://schemas.openxmlformats.org/officeDocument/2006/customXml" ds:itemID="{D6D7BA8E-139D-4C9A-BA33-1633312A4FC9}">
  <ds:schemaRefs>
    <ds:schemaRef ds:uri="http://schemas.microsoft.com/office/2006/metadata/properties"/>
    <ds:schemaRef ds:uri="http://schemas.microsoft.com/office/infopath/2007/PartnerControls"/>
    <ds:schemaRef ds:uri="8967d37b-0c33-4e68-b771-ecdaca937f87"/>
    <ds:schemaRef ds:uri="ba4fcb54-aac2-4deb-baf0-ae250675a50b"/>
  </ds:schemaRefs>
</ds:datastoreItem>
</file>

<file path=customXml/itemProps3.xml><?xml version="1.0" encoding="utf-8"?>
<ds:datastoreItem xmlns:ds="http://schemas.openxmlformats.org/officeDocument/2006/customXml" ds:itemID="{0AD0F7E1-634E-4864-A1A7-C1C9830910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67d37b-0c33-4e68-b771-ecdaca937f87"/>
    <ds:schemaRef ds:uri="ba4fcb54-aac2-4deb-baf0-ae250675a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1591</TotalTime>
  <Words>908</Words>
  <Application>Microsoft Office PowerPoint</Application>
  <PresentationFormat>On-screen Show (4:3)</PresentationFormat>
  <Paragraphs>78</Paragraphs>
  <Slides>19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SassoonCRInfant</vt:lpstr>
      <vt:lpstr>SassoonPrimaryInfant</vt:lpstr>
      <vt:lpstr>SassoonPrimaryType</vt:lpstr>
      <vt:lpstr>Topmarks</vt:lpstr>
      <vt:lpstr>Default Design</vt:lpstr>
      <vt:lpstr>Welcome Bury School  Reading Morning</vt:lpstr>
      <vt:lpstr>Bury School reading scheme works alongside…</vt:lpstr>
      <vt:lpstr>Sounds-Write explained….</vt:lpstr>
      <vt:lpstr>PowerPoint Presentation</vt:lpstr>
      <vt:lpstr>PowerPoint Presentation</vt:lpstr>
      <vt:lpstr>Phonics concepts</vt:lpstr>
      <vt:lpstr>PowerPoint Presentation</vt:lpstr>
      <vt:lpstr>What do I say to my child about words which do not follow the phonics rules?</vt:lpstr>
      <vt:lpstr>Skills to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Cambridgeshire Education ICT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Bury School  Reading Evening</dc:title>
  <dc:creator>s greenwood</dc:creator>
  <cp:lastModifiedBy>Carla Mayo</cp:lastModifiedBy>
  <cp:revision>118</cp:revision>
  <cp:lastPrinted>2017-09-22T08:49:49Z</cp:lastPrinted>
  <dcterms:created xsi:type="dcterms:W3CDTF">2012-10-03T16:15:04Z</dcterms:created>
  <dcterms:modified xsi:type="dcterms:W3CDTF">2025-09-16T10:54:52Z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f76f155ced4ddcb4097134ff3c332f">
    <vt:lpwstr/>
  </property>
  <property fmtid="{D5CDD505-2E9C-101B-9397-08002B2CF9AE}" pid="3" name="TaxCatchAll">
    <vt:lpwstr/>
  </property>
  <property fmtid="{D5CDD505-2E9C-101B-9397-08002B2CF9AE}" pid="4" name="MediaServiceImageTags">
    <vt:lpwstr/>
  </property>
  <property fmtid="{D5CDD505-2E9C-101B-9397-08002B2CF9AE}" pid="5" name="ContentTypeId">
    <vt:lpwstr>0x010100E8635FA98007D44C877280D135DA9F3F</vt:lpwstr>
  </property>
</Properties>
</file>