
<file path=[Content_Types].xml><?xml version="1.0" encoding="utf-8"?>
<Types xmlns="http://schemas.openxmlformats.org/package/2006/content-types">
  <Default Extension="bin"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3.bin" ContentType="image/jpg"/>
  <Override PartName="/ppt/media/image5.bin" ContentType="image/jpg"/>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92" r:id="rId6"/>
    <p:sldId id="302" r:id="rId7"/>
    <p:sldId id="303" r:id="rId8"/>
    <p:sldId id="257" r:id="rId9"/>
    <p:sldId id="258" r:id="rId10"/>
    <p:sldId id="259" r:id="rId11"/>
    <p:sldId id="260" r:id="rId12"/>
    <p:sldId id="261" r:id="rId13"/>
    <p:sldId id="262" r:id="rId14"/>
    <p:sldId id="263" r:id="rId15"/>
    <p:sldId id="264" r:id="rId16"/>
    <p:sldId id="265" r:id="rId17"/>
    <p:sldId id="267" r:id="rId18"/>
    <p:sldId id="268" r:id="rId19"/>
    <p:sldId id="269" r:id="rId20"/>
    <p:sldId id="270" r:id="rId21"/>
    <p:sldId id="271" r:id="rId22"/>
    <p:sldId id="272" r:id="rId23"/>
    <p:sldId id="291" r:id="rId24"/>
  </p:sldIdLst>
  <p:sldSz cx="9753600" cy="6667500"/>
  <p:notesSz cx="6858000" cy="9144000"/>
  <p:defaultTextStyl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11DD07-68DE-B24A-93E0-B25DC6F6A5FA}" v="1" dt="2026-10-09T15:56:00.828"/>
    <p1510:client id="{E22F7FA8-8E6A-6E4C-91C5-C513925A1C55}" v="1" dt="2026-10-09T10:47:36.1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61"/>
  </p:normalViewPr>
  <p:slideViewPr>
    <p:cSldViewPr>
      <p:cViewPr varScale="1">
        <p:scale>
          <a:sx n="109" d="100"/>
          <a:sy n="109" d="100"/>
        </p:scale>
        <p:origin x="1536" y="1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15F87C-AB53-4A4C-A058-6B4CE4C97F56}" type="datetimeFigureOut">
              <a:t>10/12/26</a:t>
            </a:fld>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3C9BE4-611D-4C92-ACDF-CFB8A649F85B}" type="slidenum">
              <a:t>‹#›</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bin"/><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bin"/><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bin"/><Relationship Id="rId2" Type="http://schemas.openxmlformats.org/officeDocument/2006/relationships/image" Target="../media/image3.bin"/><Relationship Id="rId1" Type="http://schemas.openxmlformats.org/officeDocument/2006/relationships/slideMaster" Target="../slideMasters/slideMaster1.xml"/><Relationship Id="rId4" Type="http://schemas.openxmlformats.org/officeDocument/2006/relationships/image" Target="../media/image5.bin"/></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bin"/><Relationship Id="rId2" Type="http://schemas.openxmlformats.org/officeDocument/2006/relationships/image" Target="../media/image5.bin"/><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bin"/><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9A38F12-06BF-472D-95F1-992773FBDEC8}" type="datetimeFigureOut">
              <a:t>10/12/26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EBED098-752A-41AA-8E49-92F26D002647}" type="slidenum">
              <a:t>‹#›</a:t>
            </a:fld>
            <a:endParaRPr/>
          </a:p>
        </p:txBody>
      </p:sp>
      <p:pic>
        <p:nvPicPr>
          <p:cNvPr id="7" name="Cygnal-Logo-RGB-Horizontal_Full" descr="77f7ed35-360d-43f3-865b-2171b1a0fb4b Cygnal-Logo-RGB-Horizontal_Full"/>
          <p:cNvPicPr>
            <a:picLocks noChangeAspect="1"/>
          </p:cNvPicPr>
          <p:nvPr/>
        </p:nvPicPr>
        <p:blipFill>
          <a:blip r:embed="rId2" cstate="print"/>
          <a:stretch>
            <a:fillRect/>
          </a:stretch>
        </p:blipFill>
        <p:spPr>
          <a:xfrm>
            <a:off x="2458840" y="2356278"/>
            <a:ext cx="4833943" cy="116471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9A38F12-06BF-472D-95F1-992773FBDEC8}" type="datetimeFigureOut">
              <a:t>10/12/26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EBED098-752A-41AA-8E49-92F26D002647}" type="slidenum">
              <a:t>‹#›</a:t>
            </a:fld>
            <a:endParaRPr/>
          </a:p>
        </p:txBody>
      </p:sp>
      <p:sp>
        <p:nvSpPr>
          <p:cNvPr id="7" name="Shape" descr="8c153c97-6915-4795-85e8-d9373277752a Shape"/>
          <p:cNvSpPr/>
          <p:nvPr/>
        </p:nvSpPr>
        <p:spPr>
          <a:xfrm flipH="1">
            <a:off x="319725" y="315683"/>
            <a:ext cx="38100" cy="366712"/>
          </a:xfrm>
          <a:prstGeom prst="rect">
            <a:avLst/>
          </a:prstGeom>
          <a:solidFill>
            <a:srgbClr val="81CF51"/>
          </a:solidFill>
          <a:ln w="19050">
            <a:solidFill>
              <a:srgbClr val="81CF51"/>
            </a:solidFill>
            <a:prstDash val="solid"/>
          </a:ln>
        </p:spPr>
      </p:sp>
      <p:pic>
        <p:nvPicPr>
          <p:cNvPr id="8" name="Cygnal-Logo-RGB-Horizontal_Full MH" descr="90249b92-0b40-45e1-85e3-7a4d1a610652 Cygnal-Logo-RGB-Horizontal_Full MH"/>
          <p:cNvPicPr>
            <a:picLocks noChangeAspect="1"/>
          </p:cNvPicPr>
          <p:nvPr/>
        </p:nvPicPr>
        <p:blipFill>
          <a:blip r:embed="rId2" cstate="print"/>
          <a:stretch>
            <a:fillRect/>
          </a:stretch>
        </p:blipFill>
        <p:spPr>
          <a:xfrm>
            <a:off x="8191500" y="6143625"/>
            <a:ext cx="1355026" cy="31972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70467" y="4284486"/>
            <a:ext cx="8290560" cy="1324239"/>
          </a:xfrm>
        </p:spPr>
        <p:txBody>
          <a:bodyPr anchor="t"/>
          <a:lstStyle>
            <a:lvl1pPr algn="l">
              <a:defRPr sz="4000" b="1" cap="all"/>
            </a:lvl1pPr>
          </a:lstStyle>
          <a:p>
            <a:r>
              <a:t>Click to edit Master title style</a:t>
            </a:r>
          </a:p>
        </p:txBody>
      </p:sp>
      <p:sp>
        <p:nvSpPr>
          <p:cNvPr id="3" name="Text Placeholder 2"/>
          <p:cNvSpPr>
            <a:spLocks noGrp="1"/>
          </p:cNvSpPr>
          <p:nvPr>
            <p:ph type="body" idx="1"/>
          </p:nvPr>
        </p:nvSpPr>
        <p:spPr>
          <a:xfrm>
            <a:off x="770467" y="2825971"/>
            <a:ext cx="8290560" cy="145851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t>Click to edit Master text styles</a:t>
            </a:r>
          </a:p>
        </p:txBody>
      </p:sp>
      <p:sp>
        <p:nvSpPr>
          <p:cNvPr id="4" name="Date Placeholder 3"/>
          <p:cNvSpPr>
            <a:spLocks noGrp="1"/>
          </p:cNvSpPr>
          <p:nvPr>
            <p:ph type="dt" sz="half" idx="10"/>
          </p:nvPr>
        </p:nvSpPr>
        <p:spPr/>
        <p:txBody>
          <a:bodyPr/>
          <a:lstStyle/>
          <a:p>
            <a:fld id="{99A38F12-06BF-472D-95F1-992773FBDEC8}" type="datetimeFigureOut">
              <a:t>10/12/26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EBED098-752A-41AA-8E49-92F26D002647}"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9A38F12-06BF-472D-95F1-992773FBDEC8}" type="datetimeFigureOut">
              <a:t>10/12/26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EBED098-752A-41AA-8E49-92F26D002647}" type="slidenum">
              <a:t>‹#›</a:t>
            </a:fld>
            <a:endParaRPr/>
          </a:p>
        </p:txBody>
      </p:sp>
      <p:sp>
        <p:nvSpPr>
          <p:cNvPr id="8" name="Shape" descr="d1b61274-211a-4916-aaac-9b90d09826b4 Shape"/>
          <p:cNvSpPr/>
          <p:nvPr/>
        </p:nvSpPr>
        <p:spPr>
          <a:xfrm flipH="1">
            <a:off x="319725" y="315683"/>
            <a:ext cx="38100" cy="366712"/>
          </a:xfrm>
          <a:prstGeom prst="rect">
            <a:avLst/>
          </a:prstGeom>
          <a:solidFill>
            <a:srgbClr val="0B2943"/>
          </a:solidFill>
          <a:ln w="19050">
            <a:solidFill>
              <a:srgbClr val="0B2943"/>
            </a:solidFill>
            <a:prstDash val="solid"/>
          </a:ln>
        </p:spPr>
      </p:sp>
      <p:pic>
        <p:nvPicPr>
          <p:cNvPr id="9" name="Cygnal-Logo-RGB-Horizontal_Full MH" descr="135c3b60-5f0d-4014-9ebf-952dc2e00f1c Cygnal-Logo-RGB-Horizontal_Full MH"/>
          <p:cNvPicPr>
            <a:picLocks noChangeAspect="1"/>
          </p:cNvPicPr>
          <p:nvPr/>
        </p:nvPicPr>
        <p:blipFill>
          <a:blip r:embed="rId2" cstate="print"/>
          <a:stretch>
            <a:fillRect/>
          </a:stretch>
        </p:blipFill>
        <p:spPr>
          <a:xfrm>
            <a:off x="8191500" y="6143625"/>
            <a:ext cx="1355026" cy="31972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t>Click to edit Master title style</a:t>
            </a:r>
          </a:p>
        </p:txBody>
      </p:sp>
      <p:sp>
        <p:nvSpPr>
          <p:cNvPr id="3" name="Text Placeholder 2"/>
          <p:cNvSpPr>
            <a:spLocks noGrp="1"/>
          </p:cNvSpPr>
          <p:nvPr>
            <p:ph type="body" idx="1"/>
          </p:nvPr>
        </p:nvSpPr>
        <p:spPr>
          <a:xfrm>
            <a:off x="487680" y="1492471"/>
            <a:ext cx="4309534" cy="62199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4" name="Content Placeholder 3"/>
          <p:cNvSpPr>
            <a:spLocks noGrp="1"/>
          </p:cNvSpPr>
          <p:nvPr>
            <p:ph sz="half" idx="2"/>
          </p:nvPr>
        </p:nvSpPr>
        <p:spPr>
          <a:xfrm>
            <a:off x="487680" y="2114461"/>
            <a:ext cx="4309534" cy="384153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5" name="Text Placeholder 4"/>
          <p:cNvSpPr>
            <a:spLocks noGrp="1"/>
          </p:cNvSpPr>
          <p:nvPr>
            <p:ph type="body" sz="quarter" idx="3"/>
          </p:nvPr>
        </p:nvSpPr>
        <p:spPr>
          <a:xfrm>
            <a:off x="4954693" y="1492471"/>
            <a:ext cx="4311227" cy="62199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6" name="Content Placeholder 5"/>
          <p:cNvSpPr>
            <a:spLocks noGrp="1"/>
          </p:cNvSpPr>
          <p:nvPr>
            <p:ph sz="quarter" idx="4"/>
          </p:nvPr>
        </p:nvSpPr>
        <p:spPr>
          <a:xfrm>
            <a:off x="4954693" y="2114461"/>
            <a:ext cx="4311227" cy="384153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t>Click to edit Master text styles</a:t>
            </a:r>
          </a:p>
          <a:p>
            <a:pPr lvl="1"/>
            <a:r>
              <a:t>Second level</a:t>
            </a:r>
          </a:p>
          <a:p>
            <a:pPr lvl="2"/>
            <a:r>
              <a:t>Third level</a:t>
            </a:r>
          </a:p>
          <a:p>
            <a:pPr lvl="3"/>
            <a:r>
              <a:t>Fourth level</a:t>
            </a:r>
          </a:p>
          <a:p>
            <a:pPr lvl="4"/>
            <a:r>
              <a:t>Fifth level</a:t>
            </a:r>
          </a:p>
        </p:txBody>
      </p:sp>
      <p:sp>
        <p:nvSpPr>
          <p:cNvPr id="7" name="Date Placeholder 6"/>
          <p:cNvSpPr>
            <a:spLocks noGrp="1"/>
          </p:cNvSpPr>
          <p:nvPr>
            <p:ph type="dt" sz="half" idx="10"/>
          </p:nvPr>
        </p:nvSpPr>
        <p:spPr/>
        <p:txBody>
          <a:bodyPr/>
          <a:lstStyle/>
          <a:p>
            <a:fld id="{99A38F12-06BF-472D-95F1-992773FBDEC8}" type="datetimeFigureOut">
              <a:t>10/12/26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EBED098-752A-41AA-8E49-92F26D002647}"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9A38F12-06BF-472D-95F1-992773FBDEC8}" type="datetimeFigureOut">
              <a:t>10/12/26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EBED098-752A-41AA-8E49-92F26D002647}" type="slidenum">
              <a:t>‹#›</a:t>
            </a:fld>
            <a:endParaRPr/>
          </a:p>
        </p:txBody>
      </p:sp>
      <p:pic>
        <p:nvPicPr>
          <p:cNvPr id="6" name="Cygnal_Starry_Sky_Background" descr="b26ffcfd-44b2-4180-8dc8-c36912683461 Cygnal_Starry_Sky_Background"/>
          <p:cNvPicPr>
            <a:picLocks noChangeAspect="1"/>
          </p:cNvPicPr>
          <p:nvPr/>
        </p:nvPicPr>
        <p:blipFill>
          <a:blip r:embed="rId2" cstate="print"/>
          <a:stretch>
            <a:fillRect/>
          </a:stretch>
        </p:blipFill>
        <p:spPr>
          <a:xfrm>
            <a:off x="0" y="0"/>
            <a:ext cx="9759863" cy="6667500"/>
          </a:xfrm>
          <a:prstGeom prst="rect">
            <a:avLst/>
          </a:prstGeom>
        </p:spPr>
      </p:pic>
      <p:pic>
        <p:nvPicPr>
          <p:cNvPr id="7" name="Cygnal-Logo-RGB-Horizontal_Rev_White" descr="3457a6f5-c685-4289-975f-605cf5d29734 Cygnal-Logo-RGB-Horizontal_Rev_White"/>
          <p:cNvPicPr>
            <a:picLocks noChangeAspect="1"/>
          </p:cNvPicPr>
          <p:nvPr/>
        </p:nvPicPr>
        <p:blipFill>
          <a:blip r:embed="rId3" cstate="print"/>
          <a:stretch>
            <a:fillRect/>
          </a:stretch>
        </p:blipFill>
        <p:spPr>
          <a:xfrm>
            <a:off x="5629275" y="666750"/>
            <a:ext cx="3371851" cy="739283"/>
          </a:xfrm>
          <a:prstGeom prst="rect">
            <a:avLst/>
          </a:prstGeom>
        </p:spPr>
      </p:pic>
      <p:pic>
        <p:nvPicPr>
          <p:cNvPr id="8" name="Cygnal_Body Slide" descr="4997c183-05f3-4a3f-b22a-ca54d4875a70 Cygnal_Body Slide"/>
          <p:cNvPicPr>
            <a:picLocks noChangeAspect="1"/>
          </p:cNvPicPr>
          <p:nvPr/>
        </p:nvPicPr>
        <p:blipFill>
          <a:blip r:embed="rId4" cstate="print"/>
          <a:stretch>
            <a:fillRect/>
          </a:stretch>
        </p:blipFill>
        <p:spPr>
          <a:xfrm>
            <a:off x="0" y="6438900"/>
            <a:ext cx="9759863" cy="221815"/>
          </a:xfrm>
          <a:prstGeom prst="rect">
            <a:avLst/>
          </a:prstGeom>
        </p:spPr>
      </p:pic>
      <p:sp>
        <p:nvSpPr>
          <p:cNvPr id="9" name="Shape" descr="f930d6a8-dbe8-4060-ba70-e14a330cb7de Shape"/>
          <p:cNvSpPr/>
          <p:nvPr/>
        </p:nvSpPr>
        <p:spPr>
          <a:xfrm>
            <a:off x="828675" y="3924300"/>
            <a:ext cx="952500" cy="0"/>
          </a:xfrm>
          <a:prstGeom prst="straightConnector1">
            <a:avLst/>
          </a:prstGeom>
          <a:ln w="19050">
            <a:solidFill>
              <a:srgbClr val="F09035"/>
            </a:solidFill>
            <a:prstDash val="solid"/>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A38F12-06BF-472D-95F1-992773FBDEC8}" type="datetimeFigureOut">
              <a:t>10/12/26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EBED098-752A-41AA-8E49-92F26D002647}"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9A38F12-06BF-472D-95F1-992773FBDEC8}" type="datetimeFigureOut">
              <a:t>10/12/26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EBED098-752A-41AA-8E49-92F26D002647}" type="slidenum">
              <a:t>‹#›</a:t>
            </a:fld>
            <a:endParaRPr/>
          </a:p>
        </p:txBody>
      </p:sp>
      <p:pic>
        <p:nvPicPr>
          <p:cNvPr id="8" name="Cygnal_Body Slide" descr="93c4a5ae-fc84-4e2b-b80f-7834459a2d7d Cygnal_Body Slide"/>
          <p:cNvPicPr>
            <a:picLocks noChangeAspect="1"/>
          </p:cNvPicPr>
          <p:nvPr/>
        </p:nvPicPr>
        <p:blipFill>
          <a:blip r:embed="rId2" cstate="print"/>
          <a:stretch>
            <a:fillRect/>
          </a:stretch>
        </p:blipFill>
        <p:spPr>
          <a:xfrm>
            <a:off x="0" y="6438900"/>
            <a:ext cx="9759863" cy="221815"/>
          </a:xfrm>
          <a:prstGeom prst="rect">
            <a:avLst/>
          </a:prstGeom>
        </p:spPr>
      </p:pic>
      <p:pic>
        <p:nvPicPr>
          <p:cNvPr id="9" name="Cygnal-Logo-RGB-Horizontal_Full MH" descr="53f29a3e-c84e-4dc8-87d6-213843b1ccab Cygnal-Logo-RGB-Horizontal_Full MH"/>
          <p:cNvPicPr>
            <a:picLocks noChangeAspect="1"/>
          </p:cNvPicPr>
          <p:nvPr/>
        </p:nvPicPr>
        <p:blipFill>
          <a:blip r:embed="rId3" cstate="print"/>
          <a:stretch>
            <a:fillRect/>
          </a:stretch>
        </p:blipFill>
        <p:spPr>
          <a:xfrm>
            <a:off x="8067675" y="323850"/>
            <a:ext cx="1355026" cy="31972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11774" y="4667250"/>
            <a:ext cx="5852160" cy="550995"/>
          </a:xfrm>
        </p:spPr>
        <p:txBody>
          <a:bodyPr anchor="b"/>
          <a:lstStyle>
            <a:lvl1pPr algn="l">
              <a:defRPr sz="2000" b="1"/>
            </a:lvl1pPr>
          </a:lstStyle>
          <a:p>
            <a:r>
              <a:t>Click to edit Master title style</a:t>
            </a:r>
          </a:p>
        </p:txBody>
      </p:sp>
      <p:sp>
        <p:nvSpPr>
          <p:cNvPr id="3" name="Picture Placeholder 2"/>
          <p:cNvSpPr>
            <a:spLocks noGrp="1"/>
          </p:cNvSpPr>
          <p:nvPr>
            <p:ph type="pic" idx="1"/>
          </p:nvPr>
        </p:nvSpPr>
        <p:spPr>
          <a:xfrm>
            <a:off x="1911774" y="595753"/>
            <a:ext cx="5852160" cy="4000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1911774" y="5218245"/>
            <a:ext cx="5852160" cy="78250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t>Click to edit Master text styles</a:t>
            </a:r>
          </a:p>
        </p:txBody>
      </p:sp>
      <p:sp>
        <p:nvSpPr>
          <p:cNvPr id="5" name="Date Placeholder 4"/>
          <p:cNvSpPr>
            <a:spLocks noGrp="1"/>
          </p:cNvSpPr>
          <p:nvPr>
            <p:ph type="dt" sz="half" idx="10"/>
          </p:nvPr>
        </p:nvSpPr>
        <p:spPr/>
        <p:txBody>
          <a:bodyPr/>
          <a:lstStyle/>
          <a:p>
            <a:fld id="{99A38F12-06BF-472D-95F1-992773FBDEC8}" type="datetimeFigureOut">
              <a:t>10/12/26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EBED098-752A-41AA-8E49-92F26D002647}"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99A38F12-06BF-472D-95F1-992773FBDEC8}" type="datetimeFigureOut">
              <a:t>10/12/26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EBED098-752A-41AA-8E49-92F26D002647}"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1360" y="267009"/>
            <a:ext cx="2194560" cy="5688982"/>
          </a:xfrm>
        </p:spPr>
        <p:txBody>
          <a:bodyPr vert="eaVert"/>
          <a:lstStyle/>
          <a:p>
            <a:r>
              <a:t>Click to edit Master title style</a:t>
            </a:r>
          </a:p>
        </p:txBody>
      </p:sp>
      <p:sp>
        <p:nvSpPr>
          <p:cNvPr id="3" name="Vertical Text Placeholder 2"/>
          <p:cNvSpPr>
            <a:spLocks noGrp="1"/>
          </p:cNvSpPr>
          <p:nvPr>
            <p:ph type="body" orient="vert" idx="1"/>
          </p:nvPr>
        </p:nvSpPr>
        <p:spPr>
          <a:xfrm>
            <a:off x="487680" y="267009"/>
            <a:ext cx="6421120" cy="5688982"/>
          </a:xfrm>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99A38F12-06BF-472D-95F1-992773FBDEC8}" type="datetimeFigureOut">
              <a:t>10/12/26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EBED098-752A-41AA-8E49-92F26D002647}"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hape" descr="633f2712-17bc-4fd3-82d3-ed227025e7ea Shape"/>
          <p:cNvSpPr/>
          <p:nvPr/>
        </p:nvSpPr>
        <p:spPr>
          <a:xfrm flipH="1">
            <a:off x="319725" y="315683"/>
            <a:ext cx="38100" cy="366712"/>
          </a:xfrm>
          <a:prstGeom prst="rect">
            <a:avLst/>
          </a:prstGeom>
          <a:solidFill>
            <a:srgbClr val="65CDFA"/>
          </a:solidFill>
          <a:ln w="19050">
            <a:solidFill>
              <a:srgbClr val="65CDFA"/>
            </a:solidFill>
            <a:prstDash val="solid"/>
          </a:ln>
        </p:spPr>
      </p:sp>
      <p:pic>
        <p:nvPicPr>
          <p:cNvPr id="3" name="Cygnal-Logo-RGB-Horizontal_Full MH" descr="1f49b0dd-228c-404d-84b7-b89075c40e20 Cygnal-Logo-RGB-Horizontal_Full MH"/>
          <p:cNvPicPr>
            <a:picLocks noChangeAspect="1"/>
          </p:cNvPicPr>
          <p:nvPr/>
        </p:nvPicPr>
        <p:blipFill>
          <a:blip r:embed="rId2" cstate="print"/>
          <a:stretch>
            <a:fillRect/>
          </a:stretch>
        </p:blipFill>
        <p:spPr>
          <a:xfrm>
            <a:off x="8191500" y="6143625"/>
            <a:ext cx="1355026" cy="319725"/>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Shape" descr="b6846732-a026-4544-a786-3b7a1bf9908f Shape"/>
          <p:cNvSpPr/>
          <p:nvPr/>
        </p:nvSpPr>
        <p:spPr>
          <a:xfrm flipH="1">
            <a:off x="319725" y="315683"/>
            <a:ext cx="38100" cy="366712"/>
          </a:xfrm>
          <a:prstGeom prst="rect">
            <a:avLst/>
          </a:prstGeom>
          <a:solidFill>
            <a:srgbClr val="81CF51"/>
          </a:solidFill>
          <a:ln w="19050">
            <a:solidFill>
              <a:srgbClr val="81CF51"/>
            </a:solidFill>
            <a:prstDash val="solid"/>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Shape" descr="959e3464-b813-41e2-8848-9a6aedb3d4aa Shape"/>
          <p:cNvSpPr/>
          <p:nvPr/>
        </p:nvSpPr>
        <p:spPr>
          <a:xfrm flipH="1">
            <a:off x="319725" y="315683"/>
            <a:ext cx="38100" cy="366712"/>
          </a:xfrm>
          <a:prstGeom prst="rect">
            <a:avLst/>
          </a:prstGeom>
          <a:solidFill>
            <a:srgbClr val="ED7D31"/>
          </a:solidFill>
          <a:ln w="19050">
            <a:solidFill>
              <a:srgbClr val="ED7D31"/>
            </a:solidFill>
            <a:prstDash val="solid"/>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Shape" descr="5aca3fbf-84f5-458f-8cd6-40a966754728 Shape"/>
          <p:cNvSpPr/>
          <p:nvPr/>
        </p:nvSpPr>
        <p:spPr>
          <a:xfrm flipH="1">
            <a:off x="319725" y="315683"/>
            <a:ext cx="38100" cy="366712"/>
          </a:xfrm>
          <a:prstGeom prst="rect">
            <a:avLst/>
          </a:prstGeom>
          <a:solidFill>
            <a:srgbClr val="0B2943"/>
          </a:solidFill>
          <a:ln w="19050">
            <a:solidFill>
              <a:srgbClr val="0B2943"/>
            </a:solidFill>
            <a:prstDash val="solid"/>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Shape" descr="d324ab80-3cfb-4f94-84a2-48e1016d7cd2 Shape"/>
          <p:cNvSpPr/>
          <p:nvPr/>
        </p:nvSpPr>
        <p:spPr>
          <a:xfrm flipH="1">
            <a:off x="319725" y="315683"/>
            <a:ext cx="38100" cy="366712"/>
          </a:xfrm>
          <a:prstGeom prst="rect">
            <a:avLst/>
          </a:prstGeom>
          <a:solidFill>
            <a:srgbClr val="65CDFA"/>
          </a:solidFill>
          <a:ln w="19050">
            <a:solidFill>
              <a:srgbClr val="65CDFA"/>
            </a:solidFill>
            <a:prstDash val="solid"/>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7680" y="267009"/>
            <a:ext cx="8778240" cy="1111250"/>
          </a:xfrm>
          <a:prstGeom prst="rect">
            <a:avLst/>
          </a:prstGeom>
        </p:spPr>
        <p:txBody>
          <a:bodyPr vert="horz" lIns="91440" tIns="45720" rIns="91440" bIns="45720" rtlCol="0" anchor="ctr">
            <a:normAutofit/>
          </a:bodyPr>
          <a:lstStyle/>
          <a:p>
            <a:r>
              <a:t>Click to edit Master title style</a:t>
            </a:r>
          </a:p>
        </p:txBody>
      </p:sp>
      <p:sp>
        <p:nvSpPr>
          <p:cNvPr id="3" name="Text Placeholder 2"/>
          <p:cNvSpPr>
            <a:spLocks noGrp="1"/>
          </p:cNvSpPr>
          <p:nvPr>
            <p:ph type="body" idx="1"/>
          </p:nvPr>
        </p:nvSpPr>
        <p:spPr>
          <a:xfrm>
            <a:off x="487680" y="1555750"/>
            <a:ext cx="8778240" cy="4400241"/>
          </a:xfrm>
          <a:prstGeom prst="rect">
            <a:avLst/>
          </a:prstGeom>
        </p:spPr>
        <p:txBody>
          <a:bodyPr vert="horz" lIns="91440" tIns="45720" rIns="91440" bIns="45720" rtlCol="0">
            <a:normAutofit/>
          </a:bodyPr>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2"/>
          </p:nvPr>
        </p:nvSpPr>
        <p:spPr>
          <a:xfrm>
            <a:off x="487680" y="6179784"/>
            <a:ext cx="2275840" cy="354982"/>
          </a:xfrm>
          <a:prstGeom prst="rect">
            <a:avLst/>
          </a:prstGeom>
        </p:spPr>
        <p:txBody>
          <a:bodyPr vert="horz" lIns="91440" tIns="45720" rIns="91440" bIns="45720" rtlCol="0" anchor="ctr"/>
          <a:lstStyle>
            <a:lvl1pPr algn="l">
              <a:defRPr sz="1200">
                <a:solidFill>
                  <a:schemeClr val="tx1">
                    <a:tint val="75000"/>
                  </a:schemeClr>
                </a:solidFill>
              </a:defRPr>
            </a:lvl1pPr>
          </a:lstStyle>
          <a:p>
            <a:fld id="{99A38F12-06BF-472D-95F1-992773FBDEC8}" type="datetimeFigureOut">
              <a:t>10/12/26</a:t>
            </a:fld>
            <a:endParaRPr/>
          </a:p>
        </p:txBody>
      </p:sp>
      <p:sp>
        <p:nvSpPr>
          <p:cNvPr id="5" name="Footer Placeholder 4"/>
          <p:cNvSpPr>
            <a:spLocks noGrp="1"/>
          </p:cNvSpPr>
          <p:nvPr>
            <p:ph type="ftr" sz="quarter" idx="3"/>
          </p:nvPr>
        </p:nvSpPr>
        <p:spPr>
          <a:xfrm>
            <a:off x="3332480" y="6179784"/>
            <a:ext cx="3088640" cy="35498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6990080" y="6179784"/>
            <a:ext cx="2275840" cy="354982"/>
          </a:xfrm>
          <a:prstGeom prst="rect">
            <a:avLst/>
          </a:prstGeom>
        </p:spPr>
        <p:txBody>
          <a:bodyPr vert="horz" lIns="91440" tIns="45720" rIns="91440" bIns="45720" rtlCol="0" anchor="ctr"/>
          <a:lstStyle>
            <a:lvl1pPr algn="r">
              <a:defRPr sz="1200">
                <a:solidFill>
                  <a:schemeClr val="tx1">
                    <a:tint val="75000"/>
                  </a:schemeClr>
                </a:solidFill>
              </a:defRPr>
            </a:lvl1pPr>
          </a:lstStyle>
          <a:p>
            <a:fld id="{8EBED098-752A-41AA-8E49-92F26D002647}"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bin"/><Relationship Id="rId2" Type="http://schemas.openxmlformats.org/officeDocument/2006/relationships/image" Target="../media/image3.bin"/><Relationship Id="rId1" Type="http://schemas.openxmlformats.org/officeDocument/2006/relationships/slideLayout" Target="../slideLayouts/slideLayout7.xml"/><Relationship Id="rId4" Type="http://schemas.openxmlformats.org/officeDocument/2006/relationships/image" Target="../media/image4.bin"/></Relationships>
</file>

<file path=ppt/slides/_rels/slide3.xml.rels><?xml version="1.0" encoding="UTF-8" standalone="yes"?>
<Relationships xmlns="http://schemas.openxmlformats.org/package/2006/relationships"><Relationship Id="rId3" Type="http://schemas.openxmlformats.org/officeDocument/2006/relationships/image" Target="../media/image5.bin"/><Relationship Id="rId2" Type="http://schemas.openxmlformats.org/officeDocument/2006/relationships/image" Target="../media/image3.bin"/><Relationship Id="rId1" Type="http://schemas.openxmlformats.org/officeDocument/2006/relationships/slideLayout" Target="../slideLayouts/slideLayout7.xml"/><Relationship Id="rId4" Type="http://schemas.openxmlformats.org/officeDocument/2006/relationships/image" Target="../media/image4.bin"/></Relationships>
</file>

<file path=ppt/slides/_rels/slide4.xml.rels><?xml version="1.0" encoding="UTF-8" standalone="yes"?>
<Relationships xmlns="http://schemas.openxmlformats.org/package/2006/relationships"><Relationship Id="rId3" Type="http://schemas.openxmlformats.org/officeDocument/2006/relationships/image" Target="../media/image5.bin"/><Relationship Id="rId2" Type="http://schemas.openxmlformats.org/officeDocument/2006/relationships/image" Target="../media/image3.bin"/><Relationship Id="rId1" Type="http://schemas.openxmlformats.org/officeDocument/2006/relationships/slideLayout" Target="../slideLayouts/slideLayout7.xml"/><Relationship Id="rId4" Type="http://schemas.openxmlformats.org/officeDocument/2006/relationships/image" Target="../media/image4.bin"/></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bin"/><Relationship Id="rId1" Type="http://schemas.openxmlformats.org/officeDocument/2006/relationships/slideLayout" Target="../slideLayouts/slideLayout8.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8.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8.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8.xml"/><Relationship Id="rId4" Type="http://schemas.openxmlformats.org/officeDocument/2006/relationships/image" Target="../media/image42.sv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xml"/><Relationship Id="rId4" Type="http://schemas.openxmlformats.org/officeDocument/2006/relationships/image" Target="../media/image45.sv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 Id="rId4" Type="http://schemas.openxmlformats.org/officeDocument/2006/relationships/image" Target="../media/image48.svg"/></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3" Type="http://schemas.openxmlformats.org/officeDocument/2006/relationships/image" Target="../media/image50.svg"/><Relationship Id="rId7" Type="http://schemas.openxmlformats.org/officeDocument/2006/relationships/image" Target="../media/image54.png"/><Relationship Id="rId12" Type="http://schemas.openxmlformats.org/officeDocument/2006/relationships/image" Target="../media/image59.svg"/><Relationship Id="rId17" Type="http://schemas.openxmlformats.org/officeDocument/2006/relationships/image" Target="../media/image64.svg"/><Relationship Id="rId2" Type="http://schemas.openxmlformats.org/officeDocument/2006/relationships/image" Target="../media/image49.png"/><Relationship Id="rId16" Type="http://schemas.openxmlformats.org/officeDocument/2006/relationships/image" Target="../media/image63.png"/><Relationship Id="rId1" Type="http://schemas.openxmlformats.org/officeDocument/2006/relationships/slideLayout" Target="../slideLayouts/slideLayout8.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svg"/><Relationship Id="rId1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name="Cover Page">
    <p:spTree>
      <p:nvGrpSpPr>
        <p:cNvPr id="1" name=""/>
        <p:cNvGrpSpPr/>
        <p:nvPr/>
      </p:nvGrpSpPr>
      <p:grpSpPr>
        <a:xfrm>
          <a:off x="0" y="0"/>
          <a:ext cx="0" cy="0"/>
          <a:chOff x="0" y="0"/>
          <a:chExt cx="0" cy="0"/>
        </a:xfrm>
      </p:grpSpPr>
      <p:sp>
        <p:nvSpPr>
          <p:cNvPr id="2" name="Survey of Likely ..." descr="fd8605ef-4880-4cf4-aba8-ee43527b5f5f Survey of Likely ..."/>
          <p:cNvSpPr/>
          <p:nvPr/>
        </p:nvSpPr>
        <p:spPr>
          <a:xfrm>
            <a:off x="828675" y="1971675"/>
            <a:ext cx="8096250" cy="1343025"/>
          </a:xfrm>
          <a:prstGeom prst="rect">
            <a:avLst/>
          </a:prstGeom>
          <a:noFill/>
        </p:spPr>
        <p:txBody>
          <a:bodyPr lIns="0" tIns="15240" rIns="0" bIns="0" anchor="t">
            <a:spAutoFit/>
          </a:bodyPr>
          <a:lstStyle/>
          <a:p>
            <a:pPr marL="0" lvl="0" indent="0" algn="l">
              <a:lnSpc>
                <a:spcPct val="114583"/>
              </a:lnSpc>
              <a:buNone/>
            </a:pPr>
            <a:r>
              <a:rPr sz="3800" b="1" i="0" u="none" strike="noStrike" dirty="0">
                <a:solidFill>
                  <a:srgbClr val="F09035"/>
                </a:solidFill>
                <a:latin typeface="Arial"/>
              </a:rPr>
              <a:t>Survey</a:t>
            </a:r>
            <a:r>
              <a:rPr sz="3800" b="1" i="0" u="none" strike="noStrike" dirty="0">
                <a:solidFill>
                  <a:srgbClr val="FFFFFF"/>
                </a:solidFill>
                <a:latin typeface="Arial"/>
              </a:rPr>
              <a:t> of Likely General Election Voters</a:t>
            </a:r>
          </a:p>
        </p:txBody>
      </p:sp>
      <p:sp>
        <p:nvSpPr>
          <p:cNvPr id="3" name="October 1 – 2, 20..." descr="2d6b617c-d3f7-4929-bbc2-823aa7cb65a8 October 1 – 2, 20..."/>
          <p:cNvSpPr/>
          <p:nvPr/>
        </p:nvSpPr>
        <p:spPr>
          <a:xfrm>
            <a:off x="828675" y="4000500"/>
            <a:ext cx="8096250" cy="428625"/>
          </a:xfrm>
          <a:prstGeom prst="rect">
            <a:avLst/>
          </a:prstGeom>
          <a:noFill/>
        </p:spPr>
        <p:txBody>
          <a:bodyPr lIns="0" tIns="15240" rIns="0" bIns="0" anchor="t">
            <a:spAutoFit/>
          </a:bodyPr>
          <a:lstStyle/>
          <a:p>
            <a:pPr marL="0" lvl="0" indent="0" algn="l">
              <a:lnSpc>
                <a:spcPct val="114583"/>
              </a:lnSpc>
              <a:buNone/>
            </a:pPr>
            <a:r>
              <a:rPr sz="2400" b="0" i="0" u="none" strike="noStrike" dirty="0">
                <a:solidFill>
                  <a:srgbClr val="FFFFFF"/>
                </a:solidFill>
                <a:latin typeface="Arial"/>
              </a:rPr>
              <a:t>October 1 – 2, 2026 | n=501 | ±4.38%</a:t>
            </a:r>
          </a:p>
        </p:txBody>
      </p:sp>
      <p:sp>
        <p:nvSpPr>
          <p:cNvPr id="4" name="Mississippi State..." descr="88332f30-5a1c-47d1-b2b7-79f77cafdbc5 Mississippi State..."/>
          <p:cNvSpPr/>
          <p:nvPr/>
        </p:nvSpPr>
        <p:spPr>
          <a:xfrm>
            <a:off x="828675" y="3343275"/>
            <a:ext cx="8096250" cy="504825"/>
          </a:xfrm>
          <a:prstGeom prst="rect">
            <a:avLst/>
          </a:prstGeom>
          <a:noFill/>
        </p:spPr>
        <p:txBody>
          <a:bodyPr lIns="0" tIns="15240" rIns="0" bIns="0" anchor="t">
            <a:spAutoFit/>
          </a:bodyPr>
          <a:lstStyle/>
          <a:p>
            <a:pPr marL="0" lvl="0" indent="0" algn="l">
              <a:lnSpc>
                <a:spcPct val="114583"/>
              </a:lnSpc>
              <a:buNone/>
            </a:pPr>
            <a:r>
              <a:rPr sz="2800" b="1" i="0" u="none" strike="noStrike" dirty="0">
                <a:solidFill>
                  <a:srgbClr val="81CF51"/>
                </a:solidFill>
                <a:latin typeface="Arial"/>
              </a:rPr>
              <a:t>Mississippi Statewide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ygnal_Starry_Sky_Background" descr="16da6325-adea-41a8-9b64-c8974d29f14b Cygnal_Starry_Sky_Background">
            <a:extLst>
              <a:ext uri="{FF2B5EF4-FFF2-40B4-BE49-F238E27FC236}">
                <a16:creationId xmlns:a16="http://schemas.microsoft.com/office/drawing/2014/main" id="{ACC6CE95-B943-D41E-F9B1-C19F909DDB04}"/>
              </a:ext>
            </a:extLst>
          </p:cNvPr>
          <p:cNvPicPr>
            <a:picLocks noGrp="1" noRot="1" noChangeAspect="1" noMove="1" noResize="1" noEditPoints="1" noAdjustHandles="1" noChangeArrowheads="1" noChangeShapeType="1" noCrop="1"/>
          </p:cNvPicPr>
          <p:nvPr/>
        </p:nvPicPr>
        <p:blipFill>
          <a:blip r:embed="rId2" cstate="print"/>
          <a:stretch>
            <a:fillRect/>
          </a:stretch>
        </p:blipFill>
        <p:spPr>
          <a:xfrm>
            <a:off x="0" y="0"/>
            <a:ext cx="9759863" cy="6667500"/>
          </a:xfrm>
          <a:prstGeom prst="rect">
            <a:avLst/>
          </a:prstGeom>
        </p:spPr>
      </p:pic>
      <p:pic>
        <p:nvPicPr>
          <p:cNvPr id="7" name="Cygnal_Body Slide" descr="af51e245-e65a-46cc-8476-6909f9b71c1b Cygnal_Body Slide">
            <a:extLst>
              <a:ext uri="{FF2B5EF4-FFF2-40B4-BE49-F238E27FC236}">
                <a16:creationId xmlns:a16="http://schemas.microsoft.com/office/drawing/2014/main" id="{9C7A02B8-CAB9-FB1B-CD80-17FF19E938A6}"/>
              </a:ext>
            </a:extLst>
          </p:cNvPr>
          <p:cNvPicPr>
            <a:picLocks noGrp="1" noRot="1" noChangeAspect="1" noMove="1" noResize="1" noEditPoints="1" noAdjustHandles="1" noChangeArrowheads="1" noChangeShapeType="1" noCrop="1"/>
          </p:cNvPicPr>
          <p:nvPr/>
        </p:nvPicPr>
        <p:blipFill>
          <a:blip r:embed="rId3" cstate="print"/>
          <a:stretch>
            <a:fillRect/>
          </a:stretch>
        </p:blipFill>
        <p:spPr>
          <a:xfrm>
            <a:off x="-6263" y="6445684"/>
            <a:ext cx="9759863" cy="221815"/>
          </a:xfrm>
          <a:prstGeom prst="rect">
            <a:avLst/>
          </a:prstGeom>
        </p:spPr>
      </p:pic>
      <p:sp>
        <p:nvSpPr>
          <p:cNvPr id="9" name="Insights and Anal..." descr="dff457e0-954c-49d7-80e9-679ff448c700 Insights and Anal...">
            <a:extLst>
              <a:ext uri="{FF2B5EF4-FFF2-40B4-BE49-F238E27FC236}">
                <a16:creationId xmlns:a16="http://schemas.microsoft.com/office/drawing/2014/main" id="{0E942901-57A3-D4BF-233E-741FDE1FDC6E}"/>
              </a:ext>
            </a:extLst>
          </p:cNvPr>
          <p:cNvSpPr>
            <a:spLocks noGrp="1" noRot="1" noMove="1" noResize="1" noEditPoints="1" noAdjustHandles="1" noChangeArrowheads="1" noChangeShapeType="1"/>
          </p:cNvSpPr>
          <p:nvPr/>
        </p:nvSpPr>
        <p:spPr>
          <a:xfrm>
            <a:off x="514350" y="266700"/>
            <a:ext cx="8705850" cy="403957"/>
          </a:xfrm>
          <a:prstGeom prst="rect">
            <a:avLst/>
          </a:prstGeom>
          <a:noFill/>
        </p:spPr>
        <p:txBody>
          <a:bodyPr lIns="0" tIns="15240" rIns="0" bIns="0" anchor="t">
            <a:spAutoFit/>
          </a:bodyPr>
          <a:lstStyle/>
          <a:p>
            <a:pPr marL="0" lvl="0" indent="0" algn="l">
              <a:lnSpc>
                <a:spcPct val="114583"/>
              </a:lnSpc>
              <a:buNone/>
            </a:pPr>
            <a:r>
              <a:rPr sz="2400" b="1" i="0" u="none" strike="noStrike" dirty="0">
                <a:solidFill>
                  <a:srgbClr val="F09035"/>
                </a:solidFill>
                <a:latin typeface="Arial"/>
              </a:rPr>
              <a:t>Insights </a:t>
            </a:r>
            <a:r>
              <a:rPr lang="en-US" sz="2400" b="1" i="0" u="none" strike="noStrike" dirty="0">
                <a:solidFill>
                  <a:srgbClr val="F09035"/>
                </a:solidFill>
                <a:latin typeface="Arial"/>
              </a:rPr>
              <a:t>&amp;</a:t>
            </a:r>
            <a:r>
              <a:rPr sz="2400" b="1" i="0" u="none" strike="noStrike" dirty="0">
                <a:solidFill>
                  <a:srgbClr val="F09035"/>
                </a:solidFill>
                <a:latin typeface="Arial"/>
              </a:rPr>
              <a:t> Analysis</a:t>
            </a:r>
          </a:p>
        </p:txBody>
      </p:sp>
      <p:sp>
        <p:nvSpPr>
          <p:cNvPr id="10" name="Insert text here" descr="288e7894-b821-4592-9339-cbb6df0b5d0f Insert text here">
            <a:extLst>
              <a:ext uri="{FF2B5EF4-FFF2-40B4-BE49-F238E27FC236}">
                <a16:creationId xmlns:a16="http://schemas.microsoft.com/office/drawing/2014/main" id="{2C470945-C5F3-4CB6-0F66-FD9CE183378A}"/>
              </a:ext>
            </a:extLst>
          </p:cNvPr>
          <p:cNvSpPr/>
          <p:nvPr/>
        </p:nvSpPr>
        <p:spPr>
          <a:xfrm>
            <a:off x="514351" y="885478"/>
            <a:ext cx="8705849" cy="4362220"/>
          </a:xfrm>
          <a:prstGeom prst="rect">
            <a:avLst/>
          </a:prstGeom>
          <a:noFill/>
        </p:spPr>
        <p:txBody>
          <a:bodyPr wrap="square" lIns="0" tIns="15240" rIns="0" bIns="0" anchor="t">
            <a:spAutoFit/>
          </a:bodyPr>
          <a:lstStyle/>
          <a:p>
            <a:pPr marL="290513" lvl="0" indent="-277813" algn="l">
              <a:lnSpc>
                <a:spcPct val="83333"/>
              </a:lnSpc>
              <a:spcAft>
                <a:spcPts val="1200"/>
              </a:spcAft>
              <a:buClr>
                <a:srgbClr val="F09035"/>
              </a:buClr>
              <a:buFont typeface="System Font Regular"/>
              <a:buChar char="–"/>
            </a:pPr>
            <a:r>
              <a:rPr lang="en-US" sz="1600" b="0" i="0" u="none" strike="noStrike" dirty="0">
                <a:solidFill>
                  <a:srgbClr val="FFFFFF"/>
                </a:solidFill>
                <a:latin typeface="Arial"/>
              </a:rPr>
              <a:t>Voters split 43/45 on the state's direction. The Republican edge rests on partisanship, not on satisfaction with where Mississippi is headed. </a:t>
            </a:r>
          </a:p>
          <a:p>
            <a:pPr marL="747713" lvl="1"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20% of Republicans say the state is on the wrong track. Independents say so 34/54, Black voters 14/76, and CD2 voters 27/66.</a:t>
            </a:r>
          </a:p>
          <a:p>
            <a:pPr marL="290513" indent="-277813">
              <a:lnSpc>
                <a:spcPct val="83333"/>
              </a:lnSpc>
              <a:spcAft>
                <a:spcPts val="1200"/>
              </a:spcAft>
              <a:buClr>
                <a:srgbClr val="F09035"/>
              </a:buClr>
              <a:buFont typeface="System Font Regular"/>
              <a:buChar char="–"/>
            </a:pPr>
            <a:r>
              <a:rPr lang="en-US" sz="1600" dirty="0">
                <a:solidFill>
                  <a:srgbClr val="FFFFFF"/>
                </a:solidFill>
                <a:latin typeface="Arial"/>
              </a:rPr>
              <a:t>Voters' top issues are inflation (22%), crime (19%), healthcare (15%) and taxes (14%). These priorities split sharply by party. </a:t>
            </a:r>
          </a:p>
          <a:p>
            <a:pPr marL="747713" lvl="1" indent="-277813">
              <a:lnSpc>
                <a:spcPct val="83333"/>
              </a:lnSpc>
              <a:spcAft>
                <a:spcPts val="1200"/>
              </a:spcAft>
              <a:buClr>
                <a:srgbClr val="F09035"/>
              </a:buClr>
              <a:buFont typeface="System Font Regular"/>
              <a:buChar char="–"/>
            </a:pPr>
            <a:r>
              <a:rPr lang="en-US" sz="1600" dirty="0">
                <a:solidFill>
                  <a:srgbClr val="FFFFFF"/>
                </a:solidFill>
                <a:latin typeface="Arial"/>
              </a:rPr>
              <a:t>Republicans prioritize crime (26%), inflation (21%) and taxes (18%). Democrats lead with healthcare (28%) and inflation (24%).</a:t>
            </a:r>
          </a:p>
          <a:p>
            <a:pPr marL="290513" indent="-277813">
              <a:lnSpc>
                <a:spcPct val="83333"/>
              </a:lnSpc>
              <a:spcAft>
                <a:spcPts val="1200"/>
              </a:spcAft>
              <a:buClr>
                <a:srgbClr val="F09035"/>
              </a:buClr>
              <a:buFont typeface="System Font Regular"/>
              <a:buChar char="–"/>
            </a:pPr>
            <a:r>
              <a:rPr lang="en-US" sz="1600" dirty="0">
                <a:solidFill>
                  <a:srgbClr val="FFFFFF"/>
                </a:solidFill>
                <a:latin typeface="Arial"/>
              </a:rPr>
              <a:t>Voters say they are more likely, 42/24, to back a candidate who supports school choice. The effect is mostly partisan. </a:t>
            </a:r>
          </a:p>
          <a:p>
            <a:pPr marL="747713" lvl="1" indent="-277813">
              <a:lnSpc>
                <a:spcPct val="83333"/>
              </a:lnSpc>
              <a:spcAft>
                <a:spcPts val="1200"/>
              </a:spcAft>
              <a:buClr>
                <a:srgbClr val="F09035"/>
              </a:buClr>
              <a:buFont typeface="System Font Regular"/>
              <a:buChar char="–"/>
            </a:pPr>
            <a:r>
              <a:rPr lang="en-US" sz="1600" dirty="0">
                <a:solidFill>
                  <a:srgbClr val="FFFFFF"/>
                </a:solidFill>
                <a:latin typeface="Arial"/>
              </a:rPr>
              <a:t>Republicans say more likely 52/17, while Independents split 32/30. Among college graduates it nets almost nothing at 37/36.</a:t>
            </a:r>
          </a:p>
          <a:p>
            <a:pPr marL="290513" indent="-277813">
              <a:lnSpc>
                <a:spcPct val="83333"/>
              </a:lnSpc>
              <a:spcAft>
                <a:spcPts val="1200"/>
              </a:spcAft>
              <a:buClr>
                <a:srgbClr val="F09035"/>
              </a:buClr>
              <a:buFont typeface="System Font Regular"/>
              <a:buChar char="–"/>
            </a:pPr>
            <a:r>
              <a:rPr lang="en-US" sz="1600" dirty="0">
                <a:solidFill>
                  <a:srgbClr val="FFFFFF"/>
                </a:solidFill>
                <a:latin typeface="Arial"/>
              </a:rPr>
              <a:t>Restoring the ballot initiative wins 72/8. No other issue in the poll unifies voters like this, though only 6% call it their top priority. </a:t>
            </a:r>
          </a:p>
          <a:p>
            <a:pPr marL="747713" lvl="1" indent="-277813">
              <a:lnSpc>
                <a:spcPct val="83333"/>
              </a:lnSpc>
              <a:spcAft>
                <a:spcPts val="1200"/>
              </a:spcAft>
              <a:buClr>
                <a:srgbClr val="F09035"/>
              </a:buClr>
              <a:buFont typeface="System Font Regular"/>
              <a:buChar char="–"/>
            </a:pPr>
            <a:r>
              <a:rPr lang="en-US" sz="1600" dirty="0">
                <a:solidFill>
                  <a:srgbClr val="FFFFFF"/>
                </a:solidFill>
                <a:latin typeface="Arial"/>
              </a:rPr>
              <a:t>Republicans support it 78/5, Independents 75/10 and Democrats 66/11. It is softest among voters under 55 (64/11) and parents (63/14), though both still support it strongly.</a:t>
            </a:r>
          </a:p>
        </p:txBody>
      </p:sp>
      <p:pic>
        <p:nvPicPr>
          <p:cNvPr id="2" name="Cygnal-Logo-RGB-Horizontal_Rev_White" descr="83952bb7-86a5-4d0e-9c61-f70a67066b09 Cygnal-Logo-RGB-Horizontal_Rev_White">
            <a:extLst>
              <a:ext uri="{FF2B5EF4-FFF2-40B4-BE49-F238E27FC236}">
                <a16:creationId xmlns:a16="http://schemas.microsoft.com/office/drawing/2014/main" id="{F6DC0815-8454-6818-E4B1-EE6BB7353AAC}"/>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8067675" y="337439"/>
            <a:ext cx="1352550" cy="296672"/>
          </a:xfrm>
          <a:prstGeom prst="rect">
            <a:avLst/>
          </a:prstGeom>
        </p:spPr>
      </p:pic>
    </p:spTree>
    <p:extLst>
      <p:ext uri="{BB962C8B-B14F-4D97-AF65-F5344CB8AC3E}">
        <p14:creationId xmlns:p14="http://schemas.microsoft.com/office/powerpoint/2010/main" val="4173094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CB678-9EBD-3B02-BCFA-AD1818BB0E14}"/>
            </a:ext>
          </a:extLst>
        </p:cNvPr>
        <p:cNvGrpSpPr/>
        <p:nvPr/>
      </p:nvGrpSpPr>
      <p:grpSpPr>
        <a:xfrm>
          <a:off x="0" y="0"/>
          <a:ext cx="0" cy="0"/>
          <a:chOff x="0" y="0"/>
          <a:chExt cx="0" cy="0"/>
        </a:xfrm>
      </p:grpSpPr>
      <p:pic>
        <p:nvPicPr>
          <p:cNvPr id="6" name="Cygnal_Starry_Sky_Background" descr="16da6325-adea-41a8-9b64-c8974d29f14b Cygnal_Starry_Sky_Background">
            <a:extLst>
              <a:ext uri="{FF2B5EF4-FFF2-40B4-BE49-F238E27FC236}">
                <a16:creationId xmlns:a16="http://schemas.microsoft.com/office/drawing/2014/main" id="{7817813D-32E7-E27F-4653-CF048154778B}"/>
              </a:ext>
            </a:extLst>
          </p:cNvPr>
          <p:cNvPicPr>
            <a:picLocks noGrp="1" noRot="1" noChangeAspect="1" noMove="1" noResize="1" noEditPoints="1" noAdjustHandles="1" noChangeArrowheads="1" noChangeShapeType="1" noCrop="1"/>
          </p:cNvPicPr>
          <p:nvPr/>
        </p:nvPicPr>
        <p:blipFill>
          <a:blip r:embed="rId2" cstate="print"/>
          <a:stretch>
            <a:fillRect/>
          </a:stretch>
        </p:blipFill>
        <p:spPr>
          <a:xfrm>
            <a:off x="0" y="0"/>
            <a:ext cx="9759863" cy="6667500"/>
          </a:xfrm>
          <a:prstGeom prst="rect">
            <a:avLst/>
          </a:prstGeom>
        </p:spPr>
      </p:pic>
      <p:pic>
        <p:nvPicPr>
          <p:cNvPr id="7" name="Cygnal_Body Slide" descr="af51e245-e65a-46cc-8476-6909f9b71c1b Cygnal_Body Slide">
            <a:extLst>
              <a:ext uri="{FF2B5EF4-FFF2-40B4-BE49-F238E27FC236}">
                <a16:creationId xmlns:a16="http://schemas.microsoft.com/office/drawing/2014/main" id="{A2260EF0-8A89-9853-AABE-562A26867822}"/>
              </a:ext>
            </a:extLst>
          </p:cNvPr>
          <p:cNvPicPr>
            <a:picLocks noGrp="1" noRot="1" noChangeAspect="1" noMove="1" noResize="1" noEditPoints="1" noAdjustHandles="1" noChangeArrowheads="1" noChangeShapeType="1" noCrop="1"/>
          </p:cNvPicPr>
          <p:nvPr/>
        </p:nvPicPr>
        <p:blipFill>
          <a:blip r:embed="rId3" cstate="print"/>
          <a:stretch>
            <a:fillRect/>
          </a:stretch>
        </p:blipFill>
        <p:spPr>
          <a:xfrm>
            <a:off x="-6263" y="6445684"/>
            <a:ext cx="9759863" cy="221815"/>
          </a:xfrm>
          <a:prstGeom prst="rect">
            <a:avLst/>
          </a:prstGeom>
        </p:spPr>
      </p:pic>
      <p:sp>
        <p:nvSpPr>
          <p:cNvPr id="9" name="Insights and Anal..." descr="dff457e0-954c-49d7-80e9-679ff448c700 Insights and Anal...">
            <a:extLst>
              <a:ext uri="{FF2B5EF4-FFF2-40B4-BE49-F238E27FC236}">
                <a16:creationId xmlns:a16="http://schemas.microsoft.com/office/drawing/2014/main" id="{1FD3F622-CECB-A7E3-354D-98CB40A39B7B}"/>
              </a:ext>
            </a:extLst>
          </p:cNvPr>
          <p:cNvSpPr>
            <a:spLocks noGrp="1" noRot="1" noMove="1" noResize="1" noEditPoints="1" noAdjustHandles="1" noChangeArrowheads="1" noChangeShapeType="1"/>
          </p:cNvSpPr>
          <p:nvPr/>
        </p:nvSpPr>
        <p:spPr>
          <a:xfrm>
            <a:off x="514350" y="266700"/>
            <a:ext cx="8705850" cy="403957"/>
          </a:xfrm>
          <a:prstGeom prst="rect">
            <a:avLst/>
          </a:prstGeom>
          <a:noFill/>
        </p:spPr>
        <p:txBody>
          <a:bodyPr lIns="0" tIns="15240" rIns="0" bIns="0" anchor="t">
            <a:spAutoFit/>
          </a:bodyPr>
          <a:lstStyle/>
          <a:p>
            <a:pPr marL="0" lvl="0" indent="0" algn="l">
              <a:lnSpc>
                <a:spcPct val="114583"/>
              </a:lnSpc>
              <a:buNone/>
            </a:pPr>
            <a:r>
              <a:rPr sz="2400" b="1" i="0" u="none" strike="noStrike" dirty="0">
                <a:solidFill>
                  <a:srgbClr val="F09035"/>
                </a:solidFill>
                <a:latin typeface="Arial"/>
              </a:rPr>
              <a:t>Insights </a:t>
            </a:r>
            <a:r>
              <a:rPr lang="en-US" sz="2400" b="1" i="0" u="none" strike="noStrike" dirty="0">
                <a:solidFill>
                  <a:srgbClr val="F09035"/>
                </a:solidFill>
                <a:latin typeface="Arial"/>
              </a:rPr>
              <a:t>&amp;</a:t>
            </a:r>
            <a:r>
              <a:rPr sz="2400" b="1" i="0" u="none" strike="noStrike" dirty="0">
                <a:solidFill>
                  <a:srgbClr val="F09035"/>
                </a:solidFill>
                <a:latin typeface="Arial"/>
              </a:rPr>
              <a:t> Analysis</a:t>
            </a:r>
          </a:p>
        </p:txBody>
      </p:sp>
      <p:sp>
        <p:nvSpPr>
          <p:cNvPr id="10" name="Insert text here" descr="288e7894-b821-4592-9339-cbb6df0b5d0f Insert text here">
            <a:extLst>
              <a:ext uri="{FF2B5EF4-FFF2-40B4-BE49-F238E27FC236}">
                <a16:creationId xmlns:a16="http://schemas.microsoft.com/office/drawing/2014/main" id="{26DB5FFB-A469-3128-F3A3-D514F829F3B4}"/>
              </a:ext>
            </a:extLst>
          </p:cNvPr>
          <p:cNvSpPr/>
          <p:nvPr/>
        </p:nvSpPr>
        <p:spPr>
          <a:xfrm>
            <a:off x="514351" y="975658"/>
            <a:ext cx="8705849" cy="4720459"/>
          </a:xfrm>
          <a:prstGeom prst="rect">
            <a:avLst/>
          </a:prstGeom>
          <a:noFill/>
        </p:spPr>
        <p:txBody>
          <a:bodyPr wrap="square" lIns="0" tIns="15240" rIns="0" bIns="0" anchor="t">
            <a:spAutoFit/>
          </a:bodyPr>
          <a:lstStyle/>
          <a:p>
            <a:pPr marL="290513"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Homestead tax relief is popular: 57/25 for all homeowners and 70/15 for those 65+. Voters lack consensus on replacement revenue (35% local, 29% state, 36% unsure). </a:t>
            </a:r>
          </a:p>
          <a:p>
            <a:pPr marL="747713" lvl="1"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Voters 55+ back the 65+ version 78/14, compared with 60/17 among voters under 55. Homeowners support it 75/15 and renters 52/17.</a:t>
            </a:r>
          </a:p>
          <a:p>
            <a:pPr marL="747713" lvl="1"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Republicans back full repeal 67/17, while Democrats split 40/39. Voters prefer eliminating property tax over car tags 51/35, but Black voters prefer car tags 46/38.</a:t>
            </a:r>
          </a:p>
          <a:p>
            <a:pPr marL="290513" indent="-277813">
              <a:lnSpc>
                <a:spcPct val="83333"/>
              </a:lnSpc>
              <a:spcAft>
                <a:spcPts val="1200"/>
              </a:spcAft>
              <a:buClr>
                <a:srgbClr val="F09035"/>
              </a:buClr>
              <a:buFont typeface="System Font Regular"/>
              <a:buChar char="–"/>
            </a:pPr>
            <a:r>
              <a:rPr lang="en-US" sz="1600" dirty="0">
                <a:solidFill>
                  <a:srgbClr val="FFFFFF"/>
                </a:solidFill>
                <a:latin typeface="Arial"/>
              </a:rPr>
              <a:t>Voters oppose continuing to recruit data centers 48/28. Concern about electricity costs outweighs the promise of jobs across nearly every group. </a:t>
            </a:r>
          </a:p>
          <a:p>
            <a:pPr marL="747713" lvl="1" indent="-277813">
              <a:lnSpc>
                <a:spcPct val="83333"/>
              </a:lnSpc>
              <a:spcAft>
                <a:spcPts val="1200"/>
              </a:spcAft>
              <a:buClr>
                <a:srgbClr val="F09035"/>
              </a:buClr>
              <a:buFont typeface="System Font Regular"/>
              <a:buChar char="–"/>
            </a:pPr>
            <a:r>
              <a:rPr lang="en-US" sz="1600" dirty="0">
                <a:solidFill>
                  <a:srgbClr val="FFFFFF"/>
                </a:solidFill>
                <a:latin typeface="Arial"/>
              </a:rPr>
              <a:t>Women oppose it 20/51 and voters under $50K oppose it 20/51. Even voters earning $100K+ oppose it 40/50, and definite Republican voters support it only 43/36.</a:t>
            </a:r>
          </a:p>
          <a:p>
            <a:pPr marL="290513" indent="-277813">
              <a:lnSpc>
                <a:spcPct val="83333"/>
              </a:lnSpc>
              <a:spcAft>
                <a:spcPts val="1200"/>
              </a:spcAft>
              <a:buClr>
                <a:srgbClr val="F09035"/>
              </a:buClr>
              <a:buFont typeface="System Font Regular"/>
              <a:buChar char="–"/>
            </a:pPr>
            <a:r>
              <a:rPr lang="en-US" sz="1600" dirty="0">
                <a:solidFill>
                  <a:srgbClr val="FFFFFF"/>
                </a:solidFill>
                <a:latin typeface="Arial"/>
              </a:rPr>
              <a:t>The school district consolidation is tied at 37/38. </a:t>
            </a:r>
          </a:p>
          <a:p>
            <a:pPr marL="747713" lvl="1" indent="-277813">
              <a:lnSpc>
                <a:spcPct val="83333"/>
              </a:lnSpc>
              <a:spcAft>
                <a:spcPts val="1200"/>
              </a:spcAft>
              <a:buClr>
                <a:srgbClr val="F09035"/>
              </a:buClr>
              <a:buFont typeface="System Font Regular"/>
              <a:buChar char="–"/>
            </a:pPr>
            <a:r>
              <a:rPr lang="en-US" sz="1600" dirty="0">
                <a:solidFill>
                  <a:srgbClr val="FFFFFF"/>
                </a:solidFill>
                <a:latin typeface="Arial"/>
              </a:rPr>
              <a:t>Consolidation faces opposition from voters under $50K (25/50), Black voters (24/49) and women (30/42). Men (46/33) and Republicans (47/32) support it.</a:t>
            </a:r>
          </a:p>
          <a:p>
            <a:pPr marL="290513" indent="-277813">
              <a:lnSpc>
                <a:spcPct val="83333"/>
              </a:lnSpc>
              <a:spcAft>
                <a:spcPts val="1200"/>
              </a:spcAft>
              <a:buClr>
                <a:srgbClr val="F09035"/>
              </a:buClr>
              <a:buFont typeface="System Font Regular"/>
              <a:buChar char="–"/>
            </a:pPr>
            <a:r>
              <a:rPr lang="en-US" sz="1600" dirty="0">
                <a:solidFill>
                  <a:srgbClr val="FFFFFF"/>
                </a:solidFill>
                <a:latin typeface="Arial"/>
              </a:rPr>
              <a:t>After hearing the test score argument, support grew from 41% to 50% and opposition fell from 39% to 27%. The margin went from +2 to +23, a +21 net shift. </a:t>
            </a:r>
          </a:p>
          <a:p>
            <a:pPr marL="747713" lvl="1" indent="-277813">
              <a:lnSpc>
                <a:spcPct val="83333"/>
              </a:lnSpc>
              <a:spcAft>
                <a:spcPts val="1200"/>
              </a:spcAft>
              <a:buClr>
                <a:srgbClr val="F09035"/>
              </a:buClr>
              <a:buFont typeface="System Font Regular"/>
              <a:buChar char="–"/>
            </a:pPr>
            <a:r>
              <a:rPr lang="en-US" sz="1600" dirty="0">
                <a:solidFill>
                  <a:srgbClr val="FFFFFF"/>
                </a:solidFill>
                <a:latin typeface="Arial"/>
              </a:rPr>
              <a:t>10% of all voters moved directly from oppose to support. Swing voters flipped from 31/43 to 41/31.</a:t>
            </a:r>
          </a:p>
        </p:txBody>
      </p:sp>
      <p:pic>
        <p:nvPicPr>
          <p:cNvPr id="2" name="Cygnal-Logo-RGB-Horizontal_Rev_White" descr="83952bb7-86a5-4d0e-9c61-f70a67066b09 Cygnal-Logo-RGB-Horizontal_Rev_White">
            <a:extLst>
              <a:ext uri="{FF2B5EF4-FFF2-40B4-BE49-F238E27FC236}">
                <a16:creationId xmlns:a16="http://schemas.microsoft.com/office/drawing/2014/main" id="{20073DAE-26A9-DD3F-4C2F-5A32966596AA}"/>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8067675" y="337439"/>
            <a:ext cx="1352550" cy="296672"/>
          </a:xfrm>
          <a:prstGeom prst="rect">
            <a:avLst/>
          </a:prstGeom>
        </p:spPr>
      </p:pic>
    </p:spTree>
    <p:extLst>
      <p:ext uri="{BB962C8B-B14F-4D97-AF65-F5344CB8AC3E}">
        <p14:creationId xmlns:p14="http://schemas.microsoft.com/office/powerpoint/2010/main" val="560364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1340-2739-A427-45A7-9DF4FEAAE6D4}"/>
            </a:ext>
          </a:extLst>
        </p:cNvPr>
        <p:cNvGrpSpPr/>
        <p:nvPr/>
      </p:nvGrpSpPr>
      <p:grpSpPr>
        <a:xfrm>
          <a:off x="0" y="0"/>
          <a:ext cx="0" cy="0"/>
          <a:chOff x="0" y="0"/>
          <a:chExt cx="0" cy="0"/>
        </a:xfrm>
      </p:grpSpPr>
      <p:pic>
        <p:nvPicPr>
          <p:cNvPr id="6" name="Cygnal_Starry_Sky_Background" descr="16da6325-adea-41a8-9b64-c8974d29f14b Cygnal_Starry_Sky_Background">
            <a:extLst>
              <a:ext uri="{FF2B5EF4-FFF2-40B4-BE49-F238E27FC236}">
                <a16:creationId xmlns:a16="http://schemas.microsoft.com/office/drawing/2014/main" id="{840EC845-A1DD-3DE8-A437-B930C8FB1F5C}"/>
              </a:ext>
            </a:extLst>
          </p:cNvPr>
          <p:cNvPicPr>
            <a:picLocks noGrp="1" noRot="1" noChangeAspect="1" noMove="1" noResize="1" noEditPoints="1" noAdjustHandles="1" noChangeArrowheads="1" noChangeShapeType="1" noCrop="1"/>
          </p:cNvPicPr>
          <p:nvPr/>
        </p:nvPicPr>
        <p:blipFill>
          <a:blip r:embed="rId2" cstate="print"/>
          <a:stretch>
            <a:fillRect/>
          </a:stretch>
        </p:blipFill>
        <p:spPr>
          <a:xfrm>
            <a:off x="0" y="0"/>
            <a:ext cx="9759863" cy="6667500"/>
          </a:xfrm>
          <a:prstGeom prst="rect">
            <a:avLst/>
          </a:prstGeom>
        </p:spPr>
      </p:pic>
      <p:pic>
        <p:nvPicPr>
          <p:cNvPr id="7" name="Cygnal_Body Slide" descr="af51e245-e65a-46cc-8476-6909f9b71c1b Cygnal_Body Slide">
            <a:extLst>
              <a:ext uri="{FF2B5EF4-FFF2-40B4-BE49-F238E27FC236}">
                <a16:creationId xmlns:a16="http://schemas.microsoft.com/office/drawing/2014/main" id="{4710551E-938D-2FE8-3BA8-831203FB0DB0}"/>
              </a:ext>
            </a:extLst>
          </p:cNvPr>
          <p:cNvPicPr>
            <a:picLocks noGrp="1" noRot="1" noChangeAspect="1" noMove="1" noResize="1" noEditPoints="1" noAdjustHandles="1" noChangeArrowheads="1" noChangeShapeType="1" noCrop="1"/>
          </p:cNvPicPr>
          <p:nvPr/>
        </p:nvPicPr>
        <p:blipFill>
          <a:blip r:embed="rId3" cstate="print"/>
          <a:stretch>
            <a:fillRect/>
          </a:stretch>
        </p:blipFill>
        <p:spPr>
          <a:xfrm>
            <a:off x="-6263" y="6445684"/>
            <a:ext cx="9759863" cy="221815"/>
          </a:xfrm>
          <a:prstGeom prst="rect">
            <a:avLst/>
          </a:prstGeom>
        </p:spPr>
      </p:pic>
      <p:sp>
        <p:nvSpPr>
          <p:cNvPr id="9" name="Insights and Anal..." descr="dff457e0-954c-49d7-80e9-679ff448c700 Insights and Anal...">
            <a:extLst>
              <a:ext uri="{FF2B5EF4-FFF2-40B4-BE49-F238E27FC236}">
                <a16:creationId xmlns:a16="http://schemas.microsoft.com/office/drawing/2014/main" id="{B90FC9D3-D09C-AA16-2CC7-C9CD001FF3BA}"/>
              </a:ext>
            </a:extLst>
          </p:cNvPr>
          <p:cNvSpPr>
            <a:spLocks noGrp="1" noRot="1" noMove="1" noResize="1" noEditPoints="1" noAdjustHandles="1" noChangeArrowheads="1" noChangeShapeType="1"/>
          </p:cNvSpPr>
          <p:nvPr/>
        </p:nvSpPr>
        <p:spPr>
          <a:xfrm>
            <a:off x="514350" y="266700"/>
            <a:ext cx="8705850" cy="403957"/>
          </a:xfrm>
          <a:prstGeom prst="rect">
            <a:avLst/>
          </a:prstGeom>
          <a:noFill/>
        </p:spPr>
        <p:txBody>
          <a:bodyPr lIns="0" tIns="15240" rIns="0" bIns="0" anchor="t">
            <a:spAutoFit/>
          </a:bodyPr>
          <a:lstStyle/>
          <a:p>
            <a:pPr marL="0" lvl="0" indent="0" algn="l">
              <a:lnSpc>
                <a:spcPct val="114583"/>
              </a:lnSpc>
              <a:buNone/>
            </a:pPr>
            <a:r>
              <a:rPr sz="2400" b="1" i="0" u="none" strike="noStrike" dirty="0">
                <a:solidFill>
                  <a:srgbClr val="F09035"/>
                </a:solidFill>
                <a:latin typeface="Arial"/>
              </a:rPr>
              <a:t>Insights </a:t>
            </a:r>
            <a:r>
              <a:rPr lang="en-US" sz="2400" b="1" i="0" u="none" strike="noStrike" dirty="0">
                <a:solidFill>
                  <a:srgbClr val="F09035"/>
                </a:solidFill>
                <a:latin typeface="Arial"/>
              </a:rPr>
              <a:t>&amp;</a:t>
            </a:r>
            <a:r>
              <a:rPr sz="2400" b="1" i="0" u="none" strike="noStrike" dirty="0">
                <a:solidFill>
                  <a:srgbClr val="F09035"/>
                </a:solidFill>
                <a:latin typeface="Arial"/>
              </a:rPr>
              <a:t> Analysis</a:t>
            </a:r>
          </a:p>
        </p:txBody>
      </p:sp>
      <p:sp>
        <p:nvSpPr>
          <p:cNvPr id="10" name="Insert text here" descr="288e7894-b821-4592-9339-cbb6df0b5d0f Insert text here">
            <a:extLst>
              <a:ext uri="{FF2B5EF4-FFF2-40B4-BE49-F238E27FC236}">
                <a16:creationId xmlns:a16="http://schemas.microsoft.com/office/drawing/2014/main" id="{B2C1FC31-50C9-3689-EF42-4907786507B6}"/>
              </a:ext>
            </a:extLst>
          </p:cNvPr>
          <p:cNvSpPr/>
          <p:nvPr/>
        </p:nvSpPr>
        <p:spPr>
          <a:xfrm>
            <a:off x="514351" y="975658"/>
            <a:ext cx="8705849" cy="3032690"/>
          </a:xfrm>
          <a:prstGeom prst="rect">
            <a:avLst/>
          </a:prstGeom>
          <a:noFill/>
        </p:spPr>
        <p:txBody>
          <a:bodyPr wrap="square" lIns="0" tIns="15240" rIns="0" bIns="0" anchor="t">
            <a:spAutoFit/>
          </a:bodyPr>
          <a:lstStyle/>
          <a:p>
            <a:pPr marL="290513" lvl="0" indent="-277813" algn="l">
              <a:lnSpc>
                <a:spcPct val="83333"/>
              </a:lnSpc>
              <a:spcAft>
                <a:spcPts val="1200"/>
              </a:spcAft>
              <a:buClr>
                <a:srgbClr val="F09035"/>
              </a:buClr>
              <a:buFont typeface="System Font Regular"/>
              <a:buChar char="–"/>
            </a:pPr>
            <a:r>
              <a:rPr lang="en-US" sz="1600" b="0" i="0" u="none" strike="noStrike" dirty="0">
                <a:solidFill>
                  <a:srgbClr val="FFFFFF"/>
                </a:solidFill>
                <a:latin typeface="Arial"/>
              </a:rPr>
              <a:t>The most persuadable audiences are older, non-college and rural. </a:t>
            </a:r>
          </a:p>
          <a:p>
            <a:pPr marL="747713" lvl="1"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Women 55+ (31% of voters) move +41 net. That is nearly double the +21 topline and far ahead of men 55+, who move +19.</a:t>
            </a:r>
          </a:p>
          <a:p>
            <a:pPr marL="747713" lvl="1"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Voters 55+ without a degree (39%) move +40, versus +16 for college-educated seniors. White non-college voters (42%) move +34, versus +11 for white college graduates.</a:t>
            </a:r>
          </a:p>
          <a:p>
            <a:pPr marL="747713" lvl="1"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Rural voters (43%) move +34, compared with +17 in small towns and +10 in suburbs. CD1 (25%) moves +35, while CD2 shows no net movement.</a:t>
            </a:r>
          </a:p>
          <a:p>
            <a:pPr marL="290513" lvl="0" indent="-277813" algn="l">
              <a:lnSpc>
                <a:spcPct val="83333"/>
              </a:lnSpc>
              <a:spcAft>
                <a:spcPts val="1200"/>
              </a:spcAft>
              <a:buClr>
                <a:srgbClr val="F09035"/>
              </a:buClr>
              <a:buFont typeface="System Font Regular"/>
              <a:buChar char="–"/>
            </a:pPr>
            <a:r>
              <a:rPr lang="en-US" sz="1600" b="0" i="0" u="none" strike="noStrike" dirty="0">
                <a:solidFill>
                  <a:srgbClr val="FFFFFF"/>
                </a:solidFill>
                <a:latin typeface="Arial"/>
              </a:rPr>
              <a:t>The test score argument drives movement in every audience above, but it barely registers with parents. </a:t>
            </a:r>
          </a:p>
          <a:p>
            <a:pPr marL="747713" lvl="1" indent="-277813">
              <a:lnSpc>
                <a:spcPct val="83333"/>
              </a:lnSpc>
              <a:spcAft>
                <a:spcPts val="1200"/>
              </a:spcAft>
              <a:buClr>
                <a:srgbClr val="F09035"/>
              </a:buClr>
              <a:buFont typeface="System Font Regular"/>
              <a:buChar char="–"/>
            </a:pPr>
            <a:r>
              <a:rPr lang="en-US" sz="1600" b="0" i="0" u="none" strike="noStrike" dirty="0">
                <a:solidFill>
                  <a:srgbClr val="FFFFFF"/>
                </a:solidFill>
                <a:latin typeface="Arial"/>
              </a:rPr>
              <a:t>Parents move just +4 net (48/35 to 50/33), versus +28 for non-parents. Voters under 55 move only +8.</a:t>
            </a:r>
          </a:p>
        </p:txBody>
      </p:sp>
      <p:pic>
        <p:nvPicPr>
          <p:cNvPr id="2" name="Cygnal-Logo-RGB-Horizontal_Rev_White" descr="83952bb7-86a5-4d0e-9c61-f70a67066b09 Cygnal-Logo-RGB-Horizontal_Rev_White">
            <a:extLst>
              <a:ext uri="{FF2B5EF4-FFF2-40B4-BE49-F238E27FC236}">
                <a16:creationId xmlns:a16="http://schemas.microsoft.com/office/drawing/2014/main" id="{66AF9B57-EC55-B98E-80DE-619A4378D9FE}"/>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8067675" y="337439"/>
            <a:ext cx="1352550" cy="296672"/>
          </a:xfrm>
          <a:prstGeom prst="rect">
            <a:avLst/>
          </a:prstGeom>
        </p:spPr>
      </p:pic>
    </p:spTree>
    <p:extLst>
      <p:ext uri="{BB962C8B-B14F-4D97-AF65-F5344CB8AC3E}">
        <p14:creationId xmlns:p14="http://schemas.microsoft.com/office/powerpoint/2010/main" val="2413200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Priority" descr="44ad60af-1d4a-400f-9ee1-f2570c65606b Top Priority"/>
          <p:cNvSpPr/>
          <p:nvPr/>
        </p:nvSpPr>
        <p:spPr>
          <a:xfrm>
            <a:off x="523875" y="266700"/>
            <a:ext cx="8705850"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Top Priority</a:t>
            </a:r>
          </a:p>
        </p:txBody>
      </p:sp>
      <p:sp>
        <p:nvSpPr>
          <p:cNvPr id="3" name="Which one of the ..." descr="97238982-c9ea-4321-a3b6-9f7472004c6b Which one of the ..."/>
          <p:cNvSpPr/>
          <p:nvPr/>
        </p:nvSpPr>
        <p:spPr>
          <a:xfrm>
            <a:off x="523875" y="6229350"/>
            <a:ext cx="8715375" cy="14287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Which one of the following issues is the most important to you in the election for Mississippi State House of Representatives?</a:t>
            </a:r>
          </a:p>
        </p:txBody>
      </p:sp>
      <p:pic>
        <p:nvPicPr>
          <p:cNvPr id="4" name="chart.23" descr="b92a37a0-dad2-45f9-b51f-6b50fc1644a5 chart.23"/>
          <p:cNvPicPr>
            <a:picLocks noChangeAspect="1"/>
          </p:cNvPicPr>
          <p:nvPr/>
        </p:nvPicPr>
        <p:blipFill>
          <a:blip r:embed="rId2" cstate="print"/>
          <a:stretch>
            <a:fillRect/>
          </a:stretch>
        </p:blipFill>
        <p:spPr>
          <a:xfrm>
            <a:off x="333375" y="3429000"/>
            <a:ext cx="9096375" cy="2619375"/>
          </a:xfrm>
          <a:prstGeom prst="rect">
            <a:avLst/>
          </a:prstGeom>
        </p:spPr>
      </p:pic>
      <p:pic>
        <p:nvPicPr>
          <p:cNvPr id="5" name="Top Priority" descr="8e4d0cad-ffa7-4a8f-8fe5-e2a96d83ee20 Top Priority"/>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0058" y="776288"/>
            <a:ext cx="9032533" cy="265271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ote Method" descr="8fcc9475-0436-49ee-877c-eda83d685f89 Vote Method"/>
          <p:cNvSpPr/>
          <p:nvPr/>
        </p:nvSpPr>
        <p:spPr>
          <a:xfrm>
            <a:off x="523875" y="266700"/>
            <a:ext cx="8705850"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Vote Method</a:t>
            </a:r>
          </a:p>
        </p:txBody>
      </p:sp>
      <p:sp>
        <p:nvSpPr>
          <p:cNvPr id="3" name="How do you plan t..." descr="cfb8068c-409e-44f6-875f-5d086e6e6dc1 How do you plan t..."/>
          <p:cNvSpPr/>
          <p:nvPr/>
        </p:nvSpPr>
        <p:spPr>
          <a:xfrm>
            <a:off x="523875" y="6229350"/>
            <a:ext cx="8715375" cy="14287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How do you plan to vote in the November general election for U.S. Congress, Mississippi State Legislature, and other state offices?</a:t>
            </a:r>
          </a:p>
        </p:txBody>
      </p:sp>
      <p:pic>
        <p:nvPicPr>
          <p:cNvPr id="4" name="chart.19" descr="672ae709-0f0c-49d2-8df7-32ad9912d3c5 chart.19"/>
          <p:cNvPicPr>
            <a:picLocks noChangeAspect="1"/>
          </p:cNvPicPr>
          <p:nvPr/>
        </p:nvPicPr>
        <p:blipFill>
          <a:blip r:embed="rId2" cstate="print"/>
          <a:stretch>
            <a:fillRect/>
          </a:stretch>
        </p:blipFill>
        <p:spPr>
          <a:xfrm>
            <a:off x="333375" y="3429000"/>
            <a:ext cx="9096375" cy="2619375"/>
          </a:xfrm>
          <a:prstGeom prst="rect">
            <a:avLst/>
          </a:prstGeom>
        </p:spPr>
      </p:pic>
      <p:pic>
        <p:nvPicPr>
          <p:cNvPr id="5" name="Vote Method Stacked" descr="d73bf679-b6ec-4404-8098-f15627e63f36 Vote Method Stacked"/>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7516" y="871538"/>
            <a:ext cx="3320468" cy="23812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te Direction" descr="a9d8f0dd-7a97-4610-848f-84d3f4cf5ece State Direction"/>
          <p:cNvSpPr/>
          <p:nvPr/>
        </p:nvSpPr>
        <p:spPr>
          <a:xfrm>
            <a:off x="523875" y="266700"/>
            <a:ext cx="8705850"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State Direction</a:t>
            </a:r>
          </a:p>
        </p:txBody>
      </p:sp>
      <p:sp>
        <p:nvSpPr>
          <p:cNvPr id="3" name="Generally speakin..." descr="8c3e019e-c68c-4c7a-a757-57322d0d6b24 Generally speakin..."/>
          <p:cNvSpPr/>
          <p:nvPr/>
        </p:nvSpPr>
        <p:spPr>
          <a:xfrm>
            <a:off x="523875" y="6229350"/>
            <a:ext cx="8715375" cy="14287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Generally speaking, would you say things in Mississippi are headed in the right direction or off on the wrong track?</a:t>
            </a:r>
          </a:p>
        </p:txBody>
      </p:sp>
      <p:pic>
        <p:nvPicPr>
          <p:cNvPr id="4" name="chart.2" descr="4316e8ec-94fd-464e-8d0a-ca5bd8049199 chart.2"/>
          <p:cNvPicPr>
            <a:picLocks noChangeAspect="1"/>
          </p:cNvPicPr>
          <p:nvPr/>
        </p:nvPicPr>
        <p:blipFill>
          <a:blip r:embed="rId2" cstate="print"/>
          <a:stretch>
            <a:fillRect/>
          </a:stretch>
        </p:blipFill>
        <p:spPr>
          <a:xfrm>
            <a:off x="333375" y="3429000"/>
            <a:ext cx="9096375" cy="2619375"/>
          </a:xfrm>
          <a:prstGeom prst="rect">
            <a:avLst/>
          </a:prstGeom>
        </p:spPr>
      </p:pic>
      <p:pic>
        <p:nvPicPr>
          <p:cNvPr id="5" name="RDWT Stacked" descr="20b38414-8cc6-475c-8359-a7e093acfab1 RDWT Stacked"/>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7516" y="871538"/>
            <a:ext cx="3320468" cy="23812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itial School Ch..." descr="938db349-b418-4ea5-ab18-2639fbb79ad7 Initial School Ch..."/>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Initial School Choice</a:t>
            </a:r>
          </a:p>
        </p:txBody>
      </p:sp>
      <p:sp>
        <p:nvSpPr>
          <p:cNvPr id="3" name="Last session, the..." descr="2de3f934-a7e4-40fa-9337-4587ba5dc54c Last session, the..."/>
          <p:cNvSpPr/>
          <p:nvPr/>
        </p:nvSpPr>
        <p:spPr>
          <a:xfrm>
            <a:off x="523875" y="6105525"/>
            <a:ext cx="8763000" cy="25717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950" b="0" i="1" u="none" strike="noStrike" kern="1200" cap="none" spc="0" normalizeH="0" baseline="0" noProof="0" dirty="0">
                <a:ln>
                  <a:noFill/>
                </a:ln>
                <a:solidFill>
                  <a:srgbClr val="999999"/>
                </a:solidFill>
                <a:effectLst/>
                <a:uLnTx/>
                <a:uFillTx/>
                <a:latin typeface="Arial"/>
                <a:ea typeface="+mn-ea"/>
                <a:cs typeface="+mn-cs"/>
              </a:rPr>
              <a:t>Last session, the Mississippi House of Representatives passed legislation creating the Magnolia Student Accounts program, which would let eligible families use a portion of public education funding for approved expenses like private school tuition, tutoring, or transportation. Do you support or oppose this program? </a:t>
            </a:r>
          </a:p>
        </p:txBody>
      </p:sp>
      <p:pic>
        <p:nvPicPr>
          <p:cNvPr id="4" name="viz" descr="abb08fb9-48b0-4c1d-9dd4-bf7bba0f9215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20" descr="03ab6991-c680-4626-be0f-52faedb6e710 chart.20"/>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formed School C..." descr="e051a75a-a045-49a3-93ac-a12bdc8dd45d Informed School C..."/>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Informed School Choice</a:t>
            </a:r>
          </a:p>
        </p:txBody>
      </p:sp>
      <p:sp>
        <p:nvSpPr>
          <p:cNvPr id="3" name="Supporters point ..." descr="cc9bfbd5-681e-425a-b15d-ef7e4e5a599f Supporters point ..."/>
          <p:cNvSpPr/>
          <p:nvPr/>
        </p:nvSpPr>
        <p:spPr>
          <a:xfrm>
            <a:off x="523875" y="6105525"/>
            <a:ext cx="8763000" cy="23812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900" b="0" i="1" u="none" strike="noStrike" kern="1200" cap="none" spc="0" normalizeH="0" baseline="0" noProof="0" dirty="0">
                <a:ln>
                  <a:noFill/>
                </a:ln>
                <a:solidFill>
                  <a:srgbClr val="999999"/>
                </a:solidFill>
                <a:effectLst/>
                <a:uLnTx/>
                <a:uFillTx/>
                <a:latin typeface="Arial"/>
                <a:ea typeface="+mn-ea"/>
                <a:cs typeface="+mn-cs"/>
              </a:rPr>
              <a:t>Supporters point to other states with existing school choice programs, where student test scores have improved in both public and private schools as a result of increased options and competition. Knowing this, do you support or oppose creating a school choice program in Mississippi like the one described in the last question? </a:t>
            </a:r>
          </a:p>
        </p:txBody>
      </p:sp>
      <p:pic>
        <p:nvPicPr>
          <p:cNvPr id="4" name="viz" descr="bb3c7cf3-f2e6-4cd4-b163-be3a9aff2f77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27" descr="0e8d9e95-4643-4209-932c-0c9197a76de8 chart.27"/>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rcent Change: I..." descr="efafe940-ae30-45fa-b9b1-9df01598e9cd Percent Change: I..."/>
          <p:cNvSpPr/>
          <p:nvPr/>
        </p:nvSpPr>
        <p:spPr>
          <a:xfrm>
            <a:off x="523875" y="266700"/>
            <a:ext cx="7429500"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Percent Change: Initial to Informed School Choice</a:t>
            </a:r>
          </a:p>
        </p:txBody>
      </p:sp>
      <p:pic>
        <p:nvPicPr>
          <p:cNvPr id="3" name="chart.34" descr="edc02d15-69f7-4916-bfa6-3a19889a7cf6 chart.34"/>
          <p:cNvPicPr>
            <a:picLocks noChangeAspect="1"/>
          </p:cNvPicPr>
          <p:nvPr/>
        </p:nvPicPr>
        <p:blipFill>
          <a:blip r:embed="rId2" cstate="print"/>
          <a:stretch>
            <a:fillRect/>
          </a:stretch>
        </p:blipFill>
        <p:spPr>
          <a:xfrm>
            <a:off x="333375" y="962025"/>
            <a:ext cx="9096375" cy="50863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hool Choice Can..." descr="e2c1ce28-f249-4592-b483-d7133eef896e School Choice Can..."/>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School Choice Candidate Impact</a:t>
            </a:r>
          </a:p>
        </p:txBody>
      </p:sp>
      <p:sp>
        <p:nvSpPr>
          <p:cNvPr id="3" name="If a candidate su..." descr="2dabb08c-2df4-47d5-97e9-ed74a9819614 If a candidate su..."/>
          <p:cNvSpPr/>
          <p:nvPr/>
        </p:nvSpPr>
        <p:spPr>
          <a:xfrm>
            <a:off x="523875" y="6229350"/>
            <a:ext cx="8763000" cy="14287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If a candidate supports school choice in Mississippi, would you be more or less likely to support the candidate? </a:t>
            </a:r>
          </a:p>
        </p:txBody>
      </p:sp>
      <p:pic>
        <p:nvPicPr>
          <p:cNvPr id="4" name="viz" descr="e03ee1c3-7ec2-401e-bba7-3c7632c5fb73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18" descr="e2f6db38-cdb8-431d-944c-16239f2dd369 chart.18"/>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hool District C..." descr="8145c6b4-4cb4-430b-99d3-290a69ab68f6 School District C..."/>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School District Consolidation</a:t>
            </a:r>
          </a:p>
        </p:txBody>
      </p:sp>
      <p:sp>
        <p:nvSpPr>
          <p:cNvPr id="3" name="Some Mississippi ..." descr="12ce4712-fcb4-4bfb-880d-e68305804dab Some Mississippi ..."/>
          <p:cNvSpPr/>
          <p:nvPr/>
        </p:nvSpPr>
        <p:spPr>
          <a:xfrm>
            <a:off x="523875" y="6019800"/>
            <a:ext cx="8763000" cy="39052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Some Mississippi lawmakers are considering consolidating school districts to reduce administrative costs — combining districts that currently each have their own superintendent, central office, and school board into a single district with one superintendent, one central office, and one school board, while keeping local schools open. Do you support or oppose this kind of school district consolidation? </a:t>
            </a:r>
          </a:p>
        </p:txBody>
      </p:sp>
      <p:pic>
        <p:nvPicPr>
          <p:cNvPr id="4" name="viz" descr="d5b8c74c-4390-4ce6-83a6-3a527ded771d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10" descr="5623f09f-dd68-4aa2-b809-8b62e9ba5b5e chart.10"/>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lot Initiative..." descr="0665af23-b879-4c49-b214-351b1acded19 Ballot Initiative..."/>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Ballot Initiative Restoration</a:t>
            </a:r>
          </a:p>
        </p:txBody>
      </p:sp>
      <p:sp>
        <p:nvSpPr>
          <p:cNvPr id="3" name="Mississippi voter..." descr="7acb34bb-cd21-4b8f-9d38-c4a33d0bb945 Mississippi voter..."/>
          <p:cNvSpPr/>
          <p:nvPr/>
        </p:nvSpPr>
        <p:spPr>
          <a:xfrm>
            <a:off x="523875" y="6019800"/>
            <a:ext cx="8763000" cy="39052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Mississippi voters lost the ability to place laws or constitutional amendments directly on the statewide ballot in 2021, after the state Supreme Court struck down the process on a technicality. Since then, voters have had no way to bypass the Legislature to change state law. Do you support or oppose restoring a ballot initiative process that would let Mississippi voters gather signatures to place proposed laws or constitutional amendments on the statewide ballot? </a:t>
            </a:r>
          </a:p>
        </p:txBody>
      </p:sp>
      <p:pic>
        <p:nvPicPr>
          <p:cNvPr id="4" name="viz" descr="d6bc21b3-50c6-431f-bc99-4dcbb860a554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14" descr="2442890f-8ac8-48ee-a45a-60442920bd3f chart.14"/>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a Centers" descr="16f10d22-e79a-4bc4-988c-963ebb6b485e Data Centers"/>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Data Centers</a:t>
            </a:r>
          </a:p>
        </p:txBody>
      </p:sp>
      <p:sp>
        <p:nvSpPr>
          <p:cNvPr id="3" name="Mississippi has r..." descr="84206998-8c1c-408b-b9f6-6ff5a92c7ef9 Mississippi has r..."/>
          <p:cNvSpPr/>
          <p:nvPr/>
        </p:nvSpPr>
        <p:spPr>
          <a:xfrm>
            <a:off x="523875" y="6019800"/>
            <a:ext cx="8763000" cy="39052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Mississippi has recruited several large data center projects in recent years by offering companies tax exemptions in exchange for jobs and investment. Some residents and officials have raised concerns that these projects could raise electricity costs for everyday Mississippians, while supporters cite job creation and investment in local communities. Do you support or oppose the state continuing to recruit data centers to Mississippi? </a:t>
            </a:r>
          </a:p>
        </p:txBody>
      </p:sp>
      <p:pic>
        <p:nvPicPr>
          <p:cNvPr id="4" name="viz" descr="dd969506-ef1b-4ed6-a8f7-22107dfff8fe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16" descr="c9693e5c-2459-4745-9390-febdea9be94a chart.16"/>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perty Taxes – ..." descr="c1e8c950-17a2-4846-b841-e6b0a14c831c Property Taxes – ..."/>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Property Taxes – All Homesteads</a:t>
            </a:r>
          </a:p>
        </p:txBody>
      </p:sp>
      <p:sp>
        <p:nvSpPr>
          <p:cNvPr id="3" name="Some Mississippi ..." descr="54601429-6d30-4961-8a39-b74dee962d1e Some Mississippi ..."/>
          <p:cNvSpPr/>
          <p:nvPr/>
        </p:nvSpPr>
        <p:spPr>
          <a:xfrm>
            <a:off x="523875" y="6019800"/>
            <a:ext cx="8763000" cy="39052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Some Mississippi lawmakers have proposed eliminating property taxes on homestead property — the tax homeowners pay on their primary residence — and offsetting the lost revenue to counties by raising the state sales tax or levying a local option sales tax. Do you support or oppose eliminating property taxes on homestead property in Mississippi? </a:t>
            </a:r>
          </a:p>
        </p:txBody>
      </p:sp>
      <p:pic>
        <p:nvPicPr>
          <p:cNvPr id="4" name="viz" descr="fd3a2b55-b109-4564-9479-eab96d3084e5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21" descr="cf7445cc-dbb2-44c7-8158-049d0493041e chart.21"/>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perty Taxes – ..." descr="0336f0c6-3320-41d1-bb55-a592e404fdb0 Property Taxes – ..."/>
          <p:cNvSpPr/>
          <p:nvPr/>
        </p:nvSpPr>
        <p:spPr>
          <a:xfrm>
            <a:off x="524828" y="266700"/>
            <a:ext cx="8620125"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Property Taxes – 65+</a:t>
            </a:r>
          </a:p>
        </p:txBody>
      </p:sp>
      <p:sp>
        <p:nvSpPr>
          <p:cNvPr id="3" name="Some Mississippi ..." descr="5241b487-2815-4014-8a23-19812f4b3bfe Some Mississippi ..."/>
          <p:cNvSpPr/>
          <p:nvPr/>
        </p:nvSpPr>
        <p:spPr>
          <a:xfrm>
            <a:off x="523875" y="6019800"/>
            <a:ext cx="8763000" cy="39052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Some Mississippi lawmakers have proposed eliminating property taxes on homestead property — the tax homeowners pay on their primary residence — for homeowners age 65 and older, and offsetting the lost revenue to counties by raising the state sales tax or levying a local option sales tax. Do you support or oppose eliminating property taxes on homestead property for Mississippians age 65 and older? </a:t>
            </a:r>
          </a:p>
        </p:txBody>
      </p:sp>
      <p:pic>
        <p:nvPicPr>
          <p:cNvPr id="4" name="viz" descr="8f5140a7-f968-4570-a747-145cdfc0e465 viz"/>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51738" y="871538"/>
            <a:ext cx="4269174" cy="2381250"/>
          </a:xfrm>
          <a:prstGeom prst="rect">
            <a:avLst/>
          </a:prstGeom>
        </p:spPr>
      </p:pic>
      <p:pic>
        <p:nvPicPr>
          <p:cNvPr id="5" name="chart.25" descr="e1f67518-748b-412d-bd46-c58721311e5d chart.25"/>
          <p:cNvPicPr>
            <a:picLocks noChangeAspect="1"/>
          </p:cNvPicPr>
          <p:nvPr/>
        </p:nvPicPr>
        <p:blipFill>
          <a:blip r:embed="rId4" cstate="print"/>
          <a:stretch>
            <a:fillRect/>
          </a:stretch>
        </p:blipFill>
        <p:spPr>
          <a:xfrm>
            <a:off x="333375" y="3429000"/>
            <a:ext cx="9096375" cy="26193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ference for Pr..." descr="b9bda442-22c7-4af8-a8e5-c2b508449205 Preference for Pr..."/>
          <p:cNvSpPr/>
          <p:nvPr/>
        </p:nvSpPr>
        <p:spPr>
          <a:xfrm>
            <a:off x="523875" y="266700"/>
            <a:ext cx="8705850"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Preference for Property Tax Issue</a:t>
            </a:r>
          </a:p>
        </p:txBody>
      </p:sp>
      <p:sp>
        <p:nvSpPr>
          <p:cNvPr id="3" name="If Mississippi el..." descr="2e32e1c9-4d44-4881-8652-096ac91ae702 If Mississippi el..."/>
          <p:cNvSpPr/>
          <p:nvPr/>
        </p:nvSpPr>
        <p:spPr>
          <a:xfrm>
            <a:off x="523875" y="6105525"/>
            <a:ext cx="8715375" cy="25717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950" b="0" i="1" u="none" strike="noStrike" kern="1200" cap="none" spc="0" normalizeH="0" baseline="0" noProof="0" dirty="0">
                <a:ln>
                  <a:noFill/>
                </a:ln>
                <a:solidFill>
                  <a:srgbClr val="999999"/>
                </a:solidFill>
                <a:effectLst/>
                <a:uLnTx/>
                <a:uFillTx/>
                <a:latin typeface="Arial"/>
                <a:ea typeface="+mn-ea"/>
                <a:cs typeface="+mn-cs"/>
              </a:rPr>
              <a:t>If Mississippi eliminates property taxes on homestead property, the lost revenue to counties would need to be made up in some way. Which of the following would you prefer: raising the statewide sales tax, which is currently 7%, or establishing a local option sales tax that cities and counties could choose to adopt? </a:t>
            </a:r>
          </a:p>
        </p:txBody>
      </p:sp>
      <p:pic>
        <p:nvPicPr>
          <p:cNvPr id="4" name="chart.28" descr="b9f6d6c8-8eaa-430f-b378-29f6c3328a9f chart.28"/>
          <p:cNvPicPr>
            <a:picLocks noChangeAspect="1"/>
          </p:cNvPicPr>
          <p:nvPr/>
        </p:nvPicPr>
        <p:blipFill>
          <a:blip r:embed="rId2" cstate="print"/>
          <a:stretch>
            <a:fillRect/>
          </a:stretch>
        </p:blipFill>
        <p:spPr>
          <a:xfrm>
            <a:off x="333375" y="3429000"/>
            <a:ext cx="9096375" cy="2619375"/>
          </a:xfrm>
          <a:prstGeom prst="rect">
            <a:avLst/>
          </a:prstGeom>
        </p:spPr>
      </p:pic>
      <p:pic>
        <p:nvPicPr>
          <p:cNvPr id="5" name="viz" descr="cd1cbf0b-ad5c-4e6a-8cb1-4f9cb714cfe7 viz"/>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7516" y="871538"/>
            <a:ext cx="3320468" cy="2381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perty Tax vs. ..." descr="5e7dff85-1e7f-46ff-af6e-8786ff3e580e Property Tax vs. ..."/>
          <p:cNvSpPr/>
          <p:nvPr/>
        </p:nvSpPr>
        <p:spPr>
          <a:xfrm>
            <a:off x="523875" y="266700"/>
            <a:ext cx="8705850"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Property Tax vs. Car Tags</a:t>
            </a:r>
          </a:p>
        </p:txBody>
      </p:sp>
      <p:sp>
        <p:nvSpPr>
          <p:cNvPr id="3" name="Mississippi lawma..." descr="a2b5daf2-19c4-4288-b9e4-ae51f49dd955 Mississippi lawma..."/>
          <p:cNvSpPr/>
          <p:nvPr/>
        </p:nvSpPr>
        <p:spPr>
          <a:xfrm>
            <a:off x="523875" y="6105525"/>
            <a:ext cx="8715375" cy="266700"/>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Mississippi lawmakers are considering different ways to reduce taxes on residents. Which of the following would you prefer: eliminating the real property tax on homestead property, or eliminating car tag fees?</a:t>
            </a:r>
          </a:p>
        </p:txBody>
      </p:sp>
      <p:pic>
        <p:nvPicPr>
          <p:cNvPr id="4" name="chart.32" descr="8b0a2653-9e74-4538-b495-f11498f8cca1 chart.32"/>
          <p:cNvPicPr>
            <a:picLocks noChangeAspect="1"/>
          </p:cNvPicPr>
          <p:nvPr/>
        </p:nvPicPr>
        <p:blipFill>
          <a:blip r:embed="rId2" cstate="print"/>
          <a:stretch>
            <a:fillRect/>
          </a:stretch>
        </p:blipFill>
        <p:spPr>
          <a:xfrm>
            <a:off x="333375" y="3429000"/>
            <a:ext cx="9096375" cy="2619375"/>
          </a:xfrm>
          <a:prstGeom prst="rect">
            <a:avLst/>
          </a:prstGeom>
        </p:spPr>
      </p:pic>
      <p:pic>
        <p:nvPicPr>
          <p:cNvPr id="5" name="viz" descr="13683e9e-04f5-4ebf-a851-e853db81dbef viz"/>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97516" y="871538"/>
            <a:ext cx="3320468" cy="23812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ws Source" descr="3bd7a93f-a074-4398-8369-2f6a69c82c3d News Source"/>
          <p:cNvSpPr/>
          <p:nvPr/>
        </p:nvSpPr>
        <p:spPr>
          <a:xfrm>
            <a:off x="523875" y="266700"/>
            <a:ext cx="8705850" cy="428625"/>
          </a:xfrm>
          <a:prstGeom prst="rect">
            <a:avLst/>
          </a:prstGeom>
          <a:noFill/>
        </p:spPr>
        <p:txBody>
          <a:bodyPr lIns="0" tIns="15240" rIns="0" bIns="0" anchor="t">
            <a:spAutoFit/>
          </a:bodyPr>
          <a:lstStyle/>
          <a:p>
            <a:pPr marL="0" marR="0" lvl="0" indent="0" algn="l" defTabSz="914400" rtl="0" eaLnBrk="1" fontAlgn="auto" latinLnBrk="0" hangingPunct="1">
              <a:lnSpc>
                <a:spcPct val="114583"/>
              </a:lnSpc>
              <a:spcBef>
                <a:spcPts val="0"/>
              </a:spcBef>
              <a:spcAft>
                <a:spcPts val="0"/>
              </a:spcAft>
              <a:buClrTx/>
              <a:buSzTx/>
              <a:buFontTx/>
              <a:buNone/>
              <a:tabLst/>
              <a:defRPr/>
            </a:pPr>
            <a:r>
              <a:rPr kumimoji="0" sz="2400" b="1" i="0" u="none" strike="noStrike" kern="1200" cap="none" spc="0" normalizeH="0" baseline="0" noProof="0" dirty="0">
                <a:ln>
                  <a:noFill/>
                </a:ln>
                <a:solidFill>
                  <a:srgbClr val="F09035"/>
                </a:solidFill>
                <a:effectLst/>
                <a:uLnTx/>
                <a:uFillTx/>
                <a:latin typeface="Arial"/>
                <a:ea typeface="+mn-ea"/>
                <a:cs typeface="+mn-cs"/>
              </a:rPr>
              <a:t>News Source</a:t>
            </a:r>
          </a:p>
        </p:txBody>
      </p:sp>
      <p:sp>
        <p:nvSpPr>
          <p:cNvPr id="3" name="What are your pri..." descr="68e019e9-2300-4cff-ab8b-1cb033861915 What are your pri..."/>
          <p:cNvSpPr/>
          <p:nvPr/>
        </p:nvSpPr>
        <p:spPr>
          <a:xfrm>
            <a:off x="523875" y="6229350"/>
            <a:ext cx="8715375" cy="142875"/>
          </a:xfrm>
          <a:prstGeom prst="rect">
            <a:avLst/>
          </a:prstGeom>
          <a:noFill/>
        </p:spPr>
        <p:txBody>
          <a:bodyPr lIns="0" tIns="15240" rIns="0" bIns="0" anchor="t">
            <a:spAutoFit/>
          </a:bodyPr>
          <a:lstStyle/>
          <a:p>
            <a:pPr marL="0" marR="0" lvl="0" indent="0" algn="l" defTabSz="914400" rtl="0" eaLnBrk="1" fontAlgn="auto" latinLnBrk="0" hangingPunct="1">
              <a:lnSpc>
                <a:spcPct val="83333"/>
              </a:lnSpc>
              <a:spcBef>
                <a:spcPts val="0"/>
              </a:spcBef>
              <a:spcAft>
                <a:spcPts val="800"/>
              </a:spcAft>
              <a:buClrTx/>
              <a:buSzTx/>
              <a:buFontTx/>
              <a:buNone/>
              <a:tabLst/>
              <a:defRPr/>
            </a:pPr>
            <a:r>
              <a:rPr kumimoji="0" sz="1000" b="0" i="1" u="none" strike="noStrike" kern="1200" cap="none" spc="0" normalizeH="0" baseline="0" noProof="0" dirty="0">
                <a:ln>
                  <a:noFill/>
                </a:ln>
                <a:solidFill>
                  <a:srgbClr val="999999"/>
                </a:solidFill>
                <a:effectLst/>
                <a:uLnTx/>
                <a:uFillTx/>
                <a:latin typeface="Arial"/>
                <a:ea typeface="+mn-ea"/>
                <a:cs typeface="+mn-cs"/>
              </a:rPr>
              <a:t>What are your primary sources for news? Select up to three options.</a:t>
            </a:r>
          </a:p>
        </p:txBody>
      </p:sp>
      <p:pic>
        <p:nvPicPr>
          <p:cNvPr id="4" name="chart.22" descr="47bb7386-0c62-4221-abe5-c45baf697271 chart.22"/>
          <p:cNvPicPr>
            <a:picLocks noChangeAspect="1"/>
          </p:cNvPicPr>
          <p:nvPr/>
        </p:nvPicPr>
        <p:blipFill>
          <a:blip r:embed="rId2" cstate="print"/>
          <a:stretch>
            <a:fillRect/>
          </a:stretch>
        </p:blipFill>
        <p:spPr>
          <a:xfrm>
            <a:off x="333375" y="3429000"/>
            <a:ext cx="9096375" cy="2619375"/>
          </a:xfrm>
          <a:prstGeom prst="rect">
            <a:avLst/>
          </a:prstGeom>
        </p:spPr>
      </p:pic>
      <p:pic>
        <p:nvPicPr>
          <p:cNvPr id="5" name="News Source" descr="d9547b17-ef1d-4ba9-9f05-e7cd4c4ada51 News Sourc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0058" y="776288"/>
            <a:ext cx="9032533" cy="265271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Demographics">
    <p:spTree>
      <p:nvGrpSpPr>
        <p:cNvPr id="1" name=""/>
        <p:cNvGrpSpPr/>
        <p:nvPr/>
      </p:nvGrpSpPr>
      <p:grpSpPr>
        <a:xfrm>
          <a:off x="0" y="0"/>
          <a:ext cx="0" cy="0"/>
          <a:chOff x="0" y="0"/>
          <a:chExt cx="0" cy="0"/>
        </a:xfrm>
      </p:grpSpPr>
      <p:pic>
        <p:nvPicPr>
          <p:cNvPr id="2" name="Geo - CD" descr="e3a9181d-4c83-4ec9-8458-820379d260e9 Geo - CD"/>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3875" y="2872511"/>
            <a:ext cx="2350294" cy="1427304"/>
          </a:xfrm>
          <a:prstGeom prst="rect">
            <a:avLst/>
          </a:prstGeom>
        </p:spPr>
      </p:pic>
      <p:sp>
        <p:nvSpPr>
          <p:cNvPr id="3" name="Demographics" descr="676b641e-757b-49cb-9d9a-92c77841a098 Demographics"/>
          <p:cNvSpPr/>
          <p:nvPr/>
        </p:nvSpPr>
        <p:spPr>
          <a:xfrm>
            <a:off x="523875" y="266700"/>
            <a:ext cx="8715375" cy="428625"/>
          </a:xfrm>
          <a:prstGeom prst="rect">
            <a:avLst/>
          </a:prstGeom>
          <a:noFill/>
        </p:spPr>
        <p:txBody>
          <a:bodyPr lIns="0" tIns="15240" rIns="0" bIns="0" anchor="t">
            <a:spAutoFit/>
          </a:bodyPr>
          <a:lstStyle/>
          <a:p>
            <a:pPr marL="0" lvl="0" indent="0" algn="l">
              <a:lnSpc>
                <a:spcPct val="114583"/>
              </a:lnSpc>
              <a:buNone/>
            </a:pPr>
            <a:r>
              <a:rPr sz="2400" b="1" i="0" u="none" strike="noStrike" dirty="0">
                <a:solidFill>
                  <a:srgbClr val="F09035"/>
                </a:solidFill>
                <a:latin typeface="Arial"/>
              </a:rPr>
              <a:t>Demographics</a:t>
            </a:r>
          </a:p>
        </p:txBody>
      </p:sp>
      <p:pic>
        <p:nvPicPr>
          <p:cNvPr id="4" name="number.widget.2" descr="cef460d6-cd65-47be-8fd0-150fdda2c232 number.widget.2"/>
          <p:cNvPicPr>
            <a:picLocks noChangeAspect="1"/>
          </p:cNvPicPr>
          <p:nvPr/>
        </p:nvPicPr>
        <p:blipFill>
          <a:blip r:embed="rId4" cstate="print"/>
          <a:stretch>
            <a:fillRect/>
          </a:stretch>
        </p:blipFill>
        <p:spPr>
          <a:xfrm>
            <a:off x="509588" y="1143000"/>
            <a:ext cx="571500" cy="1238250"/>
          </a:xfrm>
          <a:prstGeom prst="rect">
            <a:avLst/>
          </a:prstGeom>
        </p:spPr>
      </p:pic>
      <p:sp>
        <p:nvSpPr>
          <p:cNvPr id="5" name="Sex" descr="fecaa2f8-28a0-4b64-a4be-e25a6ce93a7c Sex"/>
          <p:cNvSpPr/>
          <p:nvPr/>
        </p:nvSpPr>
        <p:spPr>
          <a:xfrm>
            <a:off x="504825" y="857250"/>
            <a:ext cx="21907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Sex</a:t>
            </a:r>
          </a:p>
        </p:txBody>
      </p:sp>
      <p:sp>
        <p:nvSpPr>
          <p:cNvPr id="6" name="Age Range" descr="45f69d28-1ed5-4809-9790-9c8d31bd896e Age Range"/>
          <p:cNvSpPr/>
          <p:nvPr/>
        </p:nvSpPr>
        <p:spPr>
          <a:xfrm>
            <a:off x="3563541" y="862012"/>
            <a:ext cx="21907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Age Range</a:t>
            </a:r>
          </a:p>
        </p:txBody>
      </p:sp>
      <p:sp>
        <p:nvSpPr>
          <p:cNvPr id="7" name="dynamic.text.3" descr="b5e3fbd3-9cca-4be7-a0a5-51230bd6c377 dynamic.text.3"/>
          <p:cNvSpPr/>
          <p:nvPr/>
        </p:nvSpPr>
        <p:spPr>
          <a:xfrm>
            <a:off x="2012156" y="1895475"/>
            <a:ext cx="790575" cy="638175"/>
          </a:xfrm>
          <a:prstGeom prst="rect">
            <a:avLst/>
          </a:prstGeom>
          <a:noFill/>
        </p:spPr>
        <p:txBody>
          <a:bodyPr lIns="133350" tIns="133350" rIns="133350" bIns="133350" anchor="t">
            <a:noAutofit/>
          </a:bodyPr>
          <a:lstStyle/>
          <a:p>
            <a:pPr algn="l">
              <a:buNone/>
              <a:defRPr sz="1000" b="1" i="0" u="none" strike="noStrike" kern="1200" baseline="0">
                <a:solidFill>
                  <a:srgbClr val="000000"/>
                </a:solidFill>
                <a:latin typeface="Arial"/>
                <a:ea typeface="+mn-ea"/>
                <a:cs typeface="+mn-cs"/>
              </a:defRPr>
            </a:pPr>
            <a:r>
              <a:t>43.2% Male</a:t>
            </a:r>
          </a:p>
        </p:txBody>
      </p:sp>
      <p:pic>
        <p:nvPicPr>
          <p:cNvPr id="8" name="Age Range" descr="5a66f55d-202c-4828-bb05-cfdc7f130b6d Age Range"/>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63541" y="1083934"/>
            <a:ext cx="2381250" cy="1423058"/>
          </a:xfrm>
          <a:prstGeom prst="rect">
            <a:avLst/>
          </a:prstGeom>
        </p:spPr>
      </p:pic>
      <p:sp>
        <p:nvSpPr>
          <p:cNvPr id="9" name="dynamic.text.4" descr="b4bbe7a8-53c7-46bb-8912-681409909f14 dynamic.text.4"/>
          <p:cNvSpPr/>
          <p:nvPr/>
        </p:nvSpPr>
        <p:spPr>
          <a:xfrm>
            <a:off x="892969" y="1905000"/>
            <a:ext cx="790575" cy="638175"/>
          </a:xfrm>
          <a:prstGeom prst="rect">
            <a:avLst/>
          </a:prstGeom>
          <a:noFill/>
        </p:spPr>
        <p:txBody>
          <a:bodyPr lIns="133350" tIns="133350" rIns="133350" bIns="133350" anchor="t">
            <a:noAutofit/>
          </a:bodyPr>
          <a:lstStyle/>
          <a:p>
            <a:pPr algn="l">
              <a:buNone/>
              <a:defRPr sz="1000" b="1" i="0" u="none" strike="noStrike" kern="1200" baseline="0">
                <a:solidFill>
                  <a:srgbClr val="000000"/>
                </a:solidFill>
                <a:latin typeface="Arial"/>
                <a:ea typeface="+mn-ea"/>
                <a:cs typeface="+mn-cs"/>
              </a:defRPr>
            </a:pPr>
            <a:r>
              <a:t>56.8% Female</a:t>
            </a:r>
          </a:p>
        </p:txBody>
      </p:sp>
      <p:pic>
        <p:nvPicPr>
          <p:cNvPr id="10" name="blackboard" descr="7f12a9aa-ad6c-4eff-9320-0ee2520136bb blackboard"/>
          <p:cNvPicPr>
            <a:picLocks noChangeAspect="1"/>
          </p:cNvPicPr>
          <p:nvPr/>
        </p:nvPicPr>
        <p:blipFill>
          <a:blip r:embed="rId7" cstate="print"/>
          <a:stretch>
            <a:fillRect/>
          </a:stretch>
        </p:blipFill>
        <p:spPr>
          <a:xfrm>
            <a:off x="3639741" y="2914650"/>
            <a:ext cx="952500" cy="952500"/>
          </a:xfrm>
          <a:prstGeom prst="rect">
            <a:avLst/>
          </a:prstGeom>
        </p:spPr>
      </p:pic>
      <p:sp>
        <p:nvSpPr>
          <p:cNvPr id="11" name="dynamic.text.5" descr="510e9911-0562-46e4-a835-7d0cf47ebcc7 dynamic.text.5"/>
          <p:cNvSpPr/>
          <p:nvPr/>
        </p:nvSpPr>
        <p:spPr>
          <a:xfrm>
            <a:off x="3634979" y="3050381"/>
            <a:ext cx="952500" cy="657225"/>
          </a:xfrm>
          <a:prstGeom prst="rect">
            <a:avLst/>
          </a:prstGeom>
          <a:noFill/>
        </p:spPr>
        <p:txBody>
          <a:bodyPr lIns="133350" tIns="133350" rIns="133350" bIns="133350" anchor="t">
            <a:noAutofit/>
          </a:bodyPr>
          <a:lstStyle/>
          <a:p>
            <a:pPr algn="ctr">
              <a:buNone/>
              <a:defRPr sz="1600" b="1" i="0" u="none" strike="noStrike" kern="1200" baseline="0">
                <a:solidFill>
                  <a:srgbClr val="000000"/>
                </a:solidFill>
                <a:latin typeface="Arial"/>
                <a:ea typeface="+mn-ea"/>
                <a:cs typeface="+mn-cs"/>
              </a:defRPr>
            </a:pPr>
            <a:r>
              <a:t>36.3%</a:t>
            </a:r>
          </a:p>
        </p:txBody>
      </p:sp>
      <p:sp>
        <p:nvSpPr>
          <p:cNvPr id="12" name="have at least a C..." descr="f202c656-7514-48b0-bd83-e59be5187d2f have at least a C..."/>
          <p:cNvSpPr/>
          <p:nvPr/>
        </p:nvSpPr>
        <p:spPr>
          <a:xfrm>
            <a:off x="4658917" y="3176588"/>
            <a:ext cx="1247775" cy="352425"/>
          </a:xfrm>
          <a:prstGeom prst="rect">
            <a:avLst/>
          </a:prstGeom>
          <a:noFill/>
        </p:spPr>
        <p:txBody>
          <a:bodyPr lIns="0" tIns="15240" rIns="0" bIns="0" anchor="t">
            <a:spAutoFit/>
          </a:bodyPr>
          <a:lstStyle/>
          <a:p>
            <a:pPr marL="0" lvl="0" indent="0" algn="l">
              <a:lnSpc>
                <a:spcPct val="114583"/>
              </a:lnSpc>
              <a:buNone/>
            </a:pPr>
            <a:r>
              <a:rPr sz="1000" b="0" i="0" u="none" strike="noStrike" dirty="0">
                <a:solidFill>
                  <a:srgbClr val="000000"/>
                </a:solidFill>
                <a:latin typeface="Arial"/>
              </a:rPr>
              <a:t>have at least</a:t>
            </a:r>
          </a:p>
          <a:p>
            <a:pPr marL="0" lvl="0" indent="0" algn="l">
              <a:lnSpc>
                <a:spcPct val="114583"/>
              </a:lnSpc>
              <a:buNone/>
            </a:pPr>
            <a:r>
              <a:rPr sz="1000" b="0" i="0" u="none" strike="noStrike" dirty="0">
                <a:solidFill>
                  <a:srgbClr val="000000"/>
                </a:solidFill>
                <a:latin typeface="Arial"/>
              </a:rPr>
              <a:t>a College degree</a:t>
            </a:r>
          </a:p>
        </p:txBody>
      </p:sp>
      <p:pic>
        <p:nvPicPr>
          <p:cNvPr id="13" name="viz.Race.Ethnicity" descr="48e6b182-d168-4184-b92b-f868691138e1 viz.Race.Ethnicity"/>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38926" y="2843677"/>
            <a:ext cx="2381250" cy="1423058"/>
          </a:xfrm>
          <a:prstGeom prst="rect">
            <a:avLst/>
          </a:prstGeom>
        </p:spPr>
      </p:pic>
      <p:sp>
        <p:nvSpPr>
          <p:cNvPr id="14" name="Household Income" descr="2c251107-4406-49dd-b68e-77934723331a Household Income"/>
          <p:cNvSpPr/>
          <p:nvPr/>
        </p:nvSpPr>
        <p:spPr>
          <a:xfrm>
            <a:off x="6638926" y="862012"/>
            <a:ext cx="21907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Household Income</a:t>
            </a:r>
          </a:p>
        </p:txBody>
      </p:sp>
      <p:sp>
        <p:nvSpPr>
          <p:cNvPr id="15" name="Education" descr="b2642029-416b-4dfa-aea8-63120fac4e4f Education"/>
          <p:cNvSpPr/>
          <p:nvPr/>
        </p:nvSpPr>
        <p:spPr>
          <a:xfrm>
            <a:off x="3563303" y="2619375"/>
            <a:ext cx="23812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Education</a:t>
            </a:r>
          </a:p>
        </p:txBody>
      </p:sp>
      <p:sp>
        <p:nvSpPr>
          <p:cNvPr id="16" name="Race/Ethnicity" descr="2f3f0ff0-e478-466a-b7a4-ddacbf0c13cd Race/Ethnicity"/>
          <p:cNvSpPr/>
          <p:nvPr/>
        </p:nvSpPr>
        <p:spPr>
          <a:xfrm>
            <a:off x="6638925" y="2619375"/>
            <a:ext cx="23812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Race/Ethnicity</a:t>
            </a:r>
          </a:p>
        </p:txBody>
      </p:sp>
      <p:sp>
        <p:nvSpPr>
          <p:cNvPr id="17" name="Ideology" descr="ecef3a4a-8be8-4976-bfc6-535fbbf31892 Ideology"/>
          <p:cNvSpPr/>
          <p:nvPr/>
        </p:nvSpPr>
        <p:spPr>
          <a:xfrm>
            <a:off x="3563303" y="4381500"/>
            <a:ext cx="23812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Ideology</a:t>
            </a:r>
          </a:p>
        </p:txBody>
      </p:sp>
      <p:sp>
        <p:nvSpPr>
          <p:cNvPr id="18" name="r.output.3" descr="a9878940-9fe9-4782-a4fd-20d05a1a907f r.output.3"/>
          <p:cNvSpPr/>
          <p:nvPr/>
        </p:nvSpPr>
        <p:spPr>
          <a:xfrm>
            <a:off x="285750" y="6038850"/>
            <a:ext cx="2705100" cy="438150"/>
          </a:xfrm>
          <a:prstGeom prst="rect">
            <a:avLst/>
          </a:prstGeom>
          <a:noFill/>
        </p:spPr>
        <p:txBody>
          <a:bodyPr lIns="133350" tIns="133350" rIns="133350" bIns="133350" anchor="t">
            <a:noAutofit/>
          </a:bodyPr>
          <a:lstStyle/>
          <a:p>
            <a:pPr algn="l">
              <a:buNone/>
              <a:defRPr sz="900" b="0" i="0" u="none" strike="noStrike" kern="1200" baseline="0">
                <a:solidFill>
                  <a:srgbClr val="808080"/>
                </a:solidFill>
                <a:latin typeface="Arial"/>
                <a:ea typeface="+mn-ea"/>
                <a:cs typeface="+mn-cs"/>
              </a:defRPr>
            </a:pPr>
            <a:r>
              <a:t>   Sample size: 501</a:t>
            </a:r>
          </a:p>
        </p:txBody>
      </p:sp>
      <p:pic>
        <p:nvPicPr>
          <p:cNvPr id="19" name="table.Income.by.Response.3" descr="adc810d7-f779-4577-b527-3d30523eb690 table.Income.by.Response.3"/>
          <p:cNvPicPr>
            <a:picLocks noChangeAspect="1"/>
          </p:cNvPicPr>
          <p:nvPr/>
        </p:nvPicPr>
        <p:blipFill>
          <a:blip r:embed="rId10" cstate="print"/>
          <a:stretch>
            <a:fillRect/>
          </a:stretch>
        </p:blipFill>
        <p:spPr>
          <a:xfrm>
            <a:off x="6638926" y="1162050"/>
            <a:ext cx="2381250" cy="1219200"/>
          </a:xfrm>
          <a:prstGeom prst="rect">
            <a:avLst/>
          </a:prstGeom>
        </p:spPr>
      </p:pic>
      <p:pic>
        <p:nvPicPr>
          <p:cNvPr id="20" name="viz.Ideology" descr="bad308f4-76eb-4a47-ac99-c8c22dc5883d viz.Ideology"/>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63303" y="4670096"/>
            <a:ext cx="2381250" cy="1423058"/>
          </a:xfrm>
          <a:prstGeom prst="rect">
            <a:avLst/>
          </a:prstGeom>
        </p:spPr>
      </p:pic>
      <p:sp>
        <p:nvSpPr>
          <p:cNvPr id="21" name="Geo - CD" descr="f8ccf267-9373-42bc-b2ee-8ada6751194d Geo - CD"/>
          <p:cNvSpPr/>
          <p:nvPr/>
        </p:nvSpPr>
        <p:spPr>
          <a:xfrm>
            <a:off x="493395" y="2619375"/>
            <a:ext cx="23812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Geo - CD</a:t>
            </a:r>
          </a:p>
        </p:txBody>
      </p:sp>
      <p:pic>
        <p:nvPicPr>
          <p:cNvPr id="22" name="number.widget.5" descr="0a860e89-0aa2-45e5-9ce4-f48ad965f4a3 number.widget.5"/>
          <p:cNvPicPr>
            <a:picLocks noChangeAspect="1"/>
          </p:cNvPicPr>
          <p:nvPr/>
        </p:nvPicPr>
        <p:blipFill>
          <a:blip r:embed="rId13" cstate="print"/>
          <a:stretch>
            <a:fillRect/>
          </a:stretch>
        </p:blipFill>
        <p:spPr>
          <a:xfrm>
            <a:off x="1609725" y="1143000"/>
            <a:ext cx="571500" cy="1238250"/>
          </a:xfrm>
          <a:prstGeom prst="rect">
            <a:avLst/>
          </a:prstGeom>
        </p:spPr>
      </p:pic>
      <p:sp>
        <p:nvSpPr>
          <p:cNvPr id="23" name="dynamic.text.11" descr="c836b670-293b-4daf-94af-92abbfa49e92 dynamic.text.11"/>
          <p:cNvSpPr/>
          <p:nvPr/>
        </p:nvSpPr>
        <p:spPr>
          <a:xfrm>
            <a:off x="3552825" y="3752850"/>
            <a:ext cx="2200275" cy="466725"/>
          </a:xfrm>
          <a:prstGeom prst="rect">
            <a:avLst/>
          </a:prstGeom>
          <a:noFill/>
        </p:spPr>
        <p:txBody>
          <a:bodyPr lIns="133350" tIns="133350" rIns="133350" bIns="133350" anchor="t">
            <a:noAutofit/>
          </a:bodyPr>
          <a:lstStyle/>
          <a:p>
            <a:pPr algn="l">
              <a:buNone/>
              <a:defRPr sz="1000" b="0" i="1" u="none" strike="noStrike" kern="1200" baseline="0">
                <a:solidFill>
                  <a:srgbClr val="808080"/>
                </a:solidFill>
                <a:latin typeface="Arial"/>
                <a:ea typeface="+mn-ea"/>
                <a:cs typeface="+mn-cs"/>
              </a:defRPr>
            </a:pPr>
            <a:r>
              <a:t>62.7% have no college degree</a:t>
            </a:r>
          </a:p>
        </p:txBody>
      </p:sp>
      <p:sp>
        <p:nvSpPr>
          <p:cNvPr id="24" name="General Election ..." descr="8ea0befe-54c7-42f8-8847-e268adb07b29 General Election ..."/>
          <p:cNvSpPr/>
          <p:nvPr/>
        </p:nvSpPr>
        <p:spPr>
          <a:xfrm>
            <a:off x="6631305" y="4381500"/>
            <a:ext cx="23812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General Election X of 4</a:t>
            </a:r>
          </a:p>
        </p:txBody>
      </p:sp>
      <p:pic>
        <p:nvPicPr>
          <p:cNvPr id="25" name="viz.Election.X.of.2" descr="16724d34-92a4-4afb-9ee0-405d7720f273 viz.Election.X.of.2"/>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631305" y="4670096"/>
            <a:ext cx="2381250" cy="1423058"/>
          </a:xfrm>
          <a:prstGeom prst="rect">
            <a:avLst/>
          </a:prstGeom>
        </p:spPr>
      </p:pic>
      <p:sp>
        <p:nvSpPr>
          <p:cNvPr id="26" name="Partisanship" descr="29e6cfec-cb56-4834-b6e7-772fe071a990 Partisanship"/>
          <p:cNvSpPr/>
          <p:nvPr/>
        </p:nvSpPr>
        <p:spPr>
          <a:xfrm>
            <a:off x="492919" y="4381500"/>
            <a:ext cx="2381250" cy="219075"/>
          </a:xfrm>
          <a:prstGeom prst="rect">
            <a:avLst/>
          </a:prstGeom>
          <a:noFill/>
        </p:spPr>
        <p:txBody>
          <a:bodyPr lIns="0" tIns="15240" rIns="0" bIns="0" anchor="t">
            <a:spAutoFit/>
          </a:bodyPr>
          <a:lstStyle/>
          <a:p>
            <a:pPr marL="0" lvl="0" indent="0" algn="l">
              <a:lnSpc>
                <a:spcPct val="114583"/>
              </a:lnSpc>
              <a:buNone/>
            </a:pPr>
            <a:r>
              <a:rPr sz="1200" b="1" i="0" u="none" strike="noStrike" dirty="0">
                <a:solidFill>
                  <a:srgbClr val="28445C"/>
                </a:solidFill>
                <a:latin typeface="Arial"/>
              </a:rPr>
              <a:t>Partisanship</a:t>
            </a:r>
          </a:p>
        </p:txBody>
      </p:sp>
      <p:pic>
        <p:nvPicPr>
          <p:cNvPr id="27" name="Partisanship by Response" descr="a4879218-f9b7-4ce9-89b8-e3bcbbcb08de Partisanship by Response"/>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92919" y="4670096"/>
            <a:ext cx="2381250" cy="1423058"/>
          </a:xfrm>
          <a:prstGeom prst="rect">
            <a:avLst/>
          </a:prstGeom>
        </p:spPr>
      </p:pic>
    </p:spTree>
  </p:cSld>
  <p:clrMapOvr>
    <a:masterClrMapping/>
  </p:clrMapOvr>
</p:sld>
</file>

<file path=ppt/theme/theme1.xml><?xml version="1.0" encoding="utf-8"?>
<a:theme xmlns:a="http://schemas.openxmlformats.org/drawingml/2006/main" name="Office Theme">
  <a:themeElements>
    <a:clrScheme name="Displayr Export">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f0b255a-3b40-4894-86de-d821f87295f1">
      <Terms xmlns="http://schemas.microsoft.com/office/infopath/2007/PartnerControls"/>
    </lcf76f155ced4ddcb4097134ff3c332f>
    <TaxCatchAll xmlns="0ce770b6-d9a8-46ae-8e7f-20eebfd6d09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80D0762988FEA4E86AEBDE7F6DC9467" ma:contentTypeVersion="19" ma:contentTypeDescription="Create a new document." ma:contentTypeScope="" ma:versionID="f3960631df05031f246613298eadaa2a">
  <xsd:schema xmlns:xsd="http://www.w3.org/2001/XMLSchema" xmlns:xs="http://www.w3.org/2001/XMLSchema" xmlns:p="http://schemas.microsoft.com/office/2006/metadata/properties" xmlns:ns2="df0b255a-3b40-4894-86de-d821f87295f1" xmlns:ns3="0ce770b6-d9a8-46ae-8e7f-20eebfd6d09b" targetNamespace="http://schemas.microsoft.com/office/2006/metadata/properties" ma:root="true" ma:fieldsID="4521be5bafa0f7cdde61401c836b4cbc" ns2:_="" ns3:_="">
    <xsd:import namespace="df0b255a-3b40-4894-86de-d821f87295f1"/>
    <xsd:import namespace="0ce770b6-d9a8-46ae-8e7f-20eebfd6d09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0b255a-3b40-4894-86de-d821f87295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1115a7a-5218-42b4-a625-7866f9cc26f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e770b6-d9a8-46ae-8e7f-20eebfd6d09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e2e74e3-fe0e-4235-bc11-cbc9302d5f46}" ma:internalName="TaxCatchAll" ma:showField="CatchAllData" ma:web="0ce770b6-d9a8-46ae-8e7f-20eebfd6d0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63CDA4-6311-4DE5-9A69-79AC2890823C}">
  <ds:schemaRefs>
    <ds:schemaRef ds:uri="0ce770b6-d9a8-46ae-8e7f-20eebfd6d09b"/>
    <ds:schemaRef ds:uri="http://www.w3.org/XML/1998/namespace"/>
    <ds:schemaRef ds:uri="http://schemas.microsoft.com/office/infopath/2007/PartnerControls"/>
    <ds:schemaRef ds:uri="http://schemas.microsoft.com/office/2006/documentManagement/types"/>
    <ds:schemaRef ds:uri="http://purl.org/dc/terms/"/>
    <ds:schemaRef ds:uri="df0b255a-3b40-4894-86de-d821f87295f1"/>
    <ds:schemaRef ds:uri="http://schemas.openxmlformats.org/package/2006/metadata/core-properties"/>
    <ds:schemaRef ds:uri="http://schemas.microsoft.com/office/2006/metadata/properties"/>
    <ds:schemaRef ds:uri="http://purl.org/dc/dcmitype/"/>
    <ds:schemaRef ds:uri="http://purl.org/dc/elements/1.1/"/>
  </ds:schemaRefs>
</ds:datastoreItem>
</file>

<file path=customXml/itemProps2.xml><?xml version="1.0" encoding="utf-8"?>
<ds:datastoreItem xmlns:ds="http://schemas.openxmlformats.org/officeDocument/2006/customXml" ds:itemID="{A0CC0090-3F22-43DD-A18B-D1ADE7A699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0b255a-3b40-4894-86de-d821f87295f1"/>
    <ds:schemaRef ds:uri="0ce770b6-d9a8-46ae-8e7f-20eebfd6d0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4CB1AB-AF5A-4FDD-B4C6-33B3BF128C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TotalTime>
  <Words>1392</Words>
  <Application>Microsoft Macintosh PowerPoint</Application>
  <PresentationFormat>Custom</PresentationFormat>
  <Paragraphs>75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System Font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21651 FLRD-FL-Deck.Q</dc:title>
  <dc:creator>unknown</dc:creator>
  <cp:lastModifiedBy>Josh Bailey</cp:lastModifiedBy>
  <cp:revision>4</cp:revision>
  <dcterms:created xsi:type="dcterms:W3CDTF">2026-10-03T16:29:09Z</dcterms:created>
  <dcterms:modified xsi:type="dcterms:W3CDTF">2026-10-12T16:11:43Z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0x010100480D0762988FEA4E86AEBDE7F6DC9467</vt:lpwstr>
  </property>
  <property fmtid="{D5CDD505-2E9C-101B-9397-08002B2CF9AE}" pid="3" name="MediaServiceImageTags">
    <vt:lpwstr/>
  </property>
</Properties>
</file>