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2801600" cy="9601200" type="A3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588"/>
  </p:normalViewPr>
  <p:slideViewPr>
    <p:cSldViewPr snapToGrid="0" snapToObjects="1">
      <p:cViewPr varScale="1">
        <p:scale>
          <a:sx n="65" d="100"/>
          <a:sy n="65" d="100"/>
        </p:scale>
        <p:origin x="100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396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90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570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407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909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350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68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31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34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19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689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07A9A-2CB2-A741-B755-CCE1CF4A6E7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02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885F63B-22FE-9C4F-B60D-553F5929394F}"/>
              </a:ext>
            </a:extLst>
          </p:cNvPr>
          <p:cNvSpPr/>
          <p:nvPr/>
        </p:nvSpPr>
        <p:spPr>
          <a:xfrm>
            <a:off x="1607134" y="343929"/>
            <a:ext cx="1691490" cy="707886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4000" b="1" cap="none" spc="0" dirty="0">
                <a:ln w="0">
                  <a:solidFill>
                    <a:schemeClr val="tx1"/>
                  </a:solidFill>
                </a:ln>
                <a:effectLst>
                  <a:outerShdw blurRad="50800" dist="12700" dir="4260000" algn="tl" rotWithShape="0">
                    <a:schemeClr val="dk1"/>
                  </a:outerShdw>
                </a:effectLst>
                <a:latin typeface="Comic Sans MS" panose="030F0702030302020204" pitchFamily="66" charset="0"/>
                <a:cs typeface="Phosphate Inline" panose="02000506050000020004" pitchFamily="2" charset="77"/>
              </a:rPr>
              <a:t>Rivers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584E3967-87F3-CD49-9356-CFC6D0DECC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416045"/>
              </p:ext>
            </p:extLst>
          </p:nvPr>
        </p:nvGraphicFramePr>
        <p:xfrm>
          <a:off x="609599" y="1140269"/>
          <a:ext cx="3969613" cy="79360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8401">
                  <a:extLst>
                    <a:ext uri="{9D8B030D-6E8A-4147-A177-3AD203B41FA5}">
                      <a16:colId xmlns:a16="http://schemas.microsoft.com/office/drawing/2014/main" val="2344213269"/>
                    </a:ext>
                  </a:extLst>
                </a:gridCol>
                <a:gridCol w="2801212">
                  <a:extLst>
                    <a:ext uri="{9D8B030D-6E8A-4147-A177-3AD203B41FA5}">
                      <a16:colId xmlns:a16="http://schemas.microsoft.com/office/drawing/2014/main" val="2649323644"/>
                    </a:ext>
                  </a:extLst>
                </a:gridCol>
              </a:tblGrid>
              <a:tr h="56542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Gill Sans MT" panose="020B0502020104020203" pitchFamily="34" charset="77"/>
                        </a:rPr>
                        <a:t>ESSENTIAL RIVERS </a:t>
                      </a:r>
                      <a:r>
                        <a:rPr lang="en-GB" sz="1200" b="1" dirty="0" smtClean="0">
                          <a:latin typeface="Gill Sans MT" panose="020B0502020104020203" pitchFamily="34" charset="77"/>
                        </a:rPr>
                        <a:t>VOCABULARY (with syllable bars added to help </a:t>
                      </a:r>
                      <a:r>
                        <a:rPr lang="en-GB" sz="1200" b="1" smtClean="0">
                          <a:latin typeface="Gill Sans MT" panose="020B0502020104020203" pitchFamily="34" charset="77"/>
                        </a:rPr>
                        <a:t>with spelling)</a:t>
                      </a:r>
                      <a:endParaRPr lang="en-GB" sz="1200" b="1" dirty="0">
                        <a:latin typeface="Gill Sans MT" panose="020B0502020104020203" pitchFamily="34" charset="77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812075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Gill Sans MT" panose="020B0502020104020203" pitchFamily="34" charset="77"/>
                        </a:rPr>
                        <a:t>e/</a:t>
                      </a:r>
                      <a:r>
                        <a:rPr lang="en-GB" sz="1200" b="1" dirty="0" err="1" smtClean="0">
                          <a:latin typeface="Gill Sans MT" panose="020B0502020104020203" pitchFamily="34" charset="77"/>
                        </a:rPr>
                        <a:t>ro</a:t>
                      </a:r>
                      <a:r>
                        <a:rPr lang="en-GB" sz="1200" b="1" dirty="0" smtClean="0">
                          <a:latin typeface="Gill Sans MT" panose="020B0502020104020203" pitchFamily="34" charset="77"/>
                        </a:rPr>
                        <a:t>/</a:t>
                      </a:r>
                      <a:r>
                        <a:rPr lang="en-GB" sz="1200" b="1" dirty="0" err="1" smtClean="0">
                          <a:latin typeface="Gill Sans MT" panose="020B0502020104020203" pitchFamily="34" charset="77"/>
                        </a:rPr>
                        <a:t>sion</a:t>
                      </a:r>
                      <a:endParaRPr lang="en-GB" sz="1200" b="1" dirty="0">
                        <a:latin typeface="Gill Sans MT" panose="020B0502020104020203" pitchFamily="34" charset="77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Gill Sans MT" panose="020B0502020104020203" pitchFamily="34" charset="77"/>
                        </a:rPr>
                        <a:t>The </a:t>
                      </a:r>
                      <a:r>
                        <a:rPr lang="en-GB" sz="1200" dirty="0">
                          <a:latin typeface="Gill Sans MT" panose="020B0502020104020203" pitchFamily="34" charset="77"/>
                        </a:rPr>
                        <a:t>process of</a:t>
                      </a:r>
                      <a:r>
                        <a:rPr lang="en-GB" sz="1200" baseline="0" dirty="0">
                          <a:latin typeface="Gill Sans MT" panose="020B0502020104020203" pitchFamily="34" charset="77"/>
                        </a:rPr>
                        <a:t> being worn away by wind or water. </a:t>
                      </a:r>
                      <a:endParaRPr lang="en-GB" sz="1200" dirty="0">
                        <a:latin typeface="Gill Sans MT" panose="020B0502020104020203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4233429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Gill Sans MT" panose="020B0502020104020203" pitchFamily="34" charset="77"/>
                        </a:rPr>
                        <a:t>flood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Gill Sans MT" panose="020B0502020104020203" pitchFamily="34" charset="77"/>
                        </a:rPr>
                        <a:t>An overflow</a:t>
                      </a:r>
                      <a:r>
                        <a:rPr lang="en-GB" sz="1200" baseline="0" dirty="0">
                          <a:latin typeface="Gill Sans MT" panose="020B0502020104020203" pitchFamily="34" charset="77"/>
                        </a:rPr>
                        <a:t> of a large amount of water.</a:t>
                      </a:r>
                      <a:endParaRPr lang="en-GB" sz="1200" dirty="0">
                        <a:latin typeface="Gill Sans MT" panose="020B0502020104020203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8563774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Gill Sans MT" panose="020B0502020104020203" pitchFamily="34" charset="77"/>
                        </a:rPr>
                        <a:t>stream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Gill Sans MT" panose="020B0502020104020203" pitchFamily="34" charset="77"/>
                        </a:rPr>
                        <a:t>A small, narrow</a:t>
                      </a:r>
                      <a:r>
                        <a:rPr lang="en-GB" sz="1200" baseline="0" dirty="0">
                          <a:latin typeface="Gill Sans MT" panose="020B0502020104020203" pitchFamily="34" charset="77"/>
                        </a:rPr>
                        <a:t> river.</a:t>
                      </a:r>
                      <a:endParaRPr lang="en-GB" sz="1200" dirty="0">
                        <a:latin typeface="Gill Sans MT" panose="020B0502020104020203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157742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Gill Sans MT" panose="020B0502020104020203" pitchFamily="34" charset="77"/>
                        </a:rPr>
                        <a:t>flood/plain</a:t>
                      </a:r>
                      <a:endParaRPr lang="en-GB" sz="1200" b="1" dirty="0">
                        <a:latin typeface="Gill Sans MT" panose="020B0502020104020203" pitchFamily="34" charset="77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Gill Sans MT" panose="020B0502020104020203" pitchFamily="34" charset="77"/>
                        </a:rPr>
                        <a:t>An area of</a:t>
                      </a:r>
                      <a:r>
                        <a:rPr lang="en-GB" sz="1200" baseline="0" dirty="0">
                          <a:latin typeface="Gill Sans MT" panose="020B0502020104020203" pitchFamily="34" charset="77"/>
                        </a:rPr>
                        <a:t> low ground next to a river that often floods.</a:t>
                      </a:r>
                      <a:endParaRPr lang="en-GB" sz="1200" dirty="0">
                        <a:latin typeface="Gill Sans MT" panose="020B0502020104020203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7595459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err="1" smtClean="0">
                          <a:latin typeface="Gill Sans MT" panose="020B0502020104020203" pitchFamily="34" charset="77"/>
                        </a:rPr>
                        <a:t>es</a:t>
                      </a:r>
                      <a:r>
                        <a:rPr lang="en-GB" sz="1200" b="1" dirty="0" smtClean="0">
                          <a:latin typeface="Gill Sans MT" panose="020B0502020104020203" pitchFamily="34" charset="77"/>
                        </a:rPr>
                        <a:t>/</a:t>
                      </a:r>
                      <a:r>
                        <a:rPr lang="en-GB" sz="1200" b="1" dirty="0" err="1" smtClean="0">
                          <a:latin typeface="Gill Sans MT" panose="020B0502020104020203" pitchFamily="34" charset="77"/>
                        </a:rPr>
                        <a:t>tu</a:t>
                      </a:r>
                      <a:r>
                        <a:rPr lang="en-GB" sz="1200" b="1" dirty="0" smtClean="0">
                          <a:latin typeface="Gill Sans MT" panose="020B0502020104020203" pitchFamily="34" charset="77"/>
                        </a:rPr>
                        <a:t>/a/</a:t>
                      </a:r>
                      <a:r>
                        <a:rPr lang="en-GB" sz="1200" b="1" dirty="0" err="1" smtClean="0">
                          <a:latin typeface="Gill Sans MT" panose="020B0502020104020203" pitchFamily="34" charset="77"/>
                        </a:rPr>
                        <a:t>ry</a:t>
                      </a:r>
                      <a:endParaRPr lang="en-GB" sz="1200" b="1" dirty="0">
                        <a:latin typeface="Gill Sans MT" panose="020B0502020104020203" pitchFamily="34" charset="77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Gill Sans MT" panose="020B0502020104020203" pitchFamily="34" charset="77"/>
                        </a:rPr>
                        <a:t>The</a:t>
                      </a:r>
                      <a:r>
                        <a:rPr lang="en-GB" sz="1200" baseline="0" dirty="0">
                          <a:latin typeface="Gill Sans MT" panose="020B0502020104020203" pitchFamily="34" charset="77"/>
                        </a:rPr>
                        <a:t> mouth of a large river, where the tide and stream meet.</a:t>
                      </a:r>
                      <a:endParaRPr lang="en-GB" sz="1200" dirty="0">
                        <a:latin typeface="Gill Sans MT" panose="020B0502020104020203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0535911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err="1" smtClean="0">
                          <a:latin typeface="Gill Sans MT" panose="020B0502020104020203" pitchFamily="34" charset="77"/>
                        </a:rPr>
                        <a:t>wa</a:t>
                      </a:r>
                      <a:r>
                        <a:rPr lang="en-GB" sz="1200" b="1" dirty="0" smtClean="0">
                          <a:latin typeface="Gill Sans MT" panose="020B0502020104020203" pitchFamily="34" charset="77"/>
                        </a:rPr>
                        <a:t>/</a:t>
                      </a:r>
                      <a:r>
                        <a:rPr lang="en-GB" sz="1200" b="1" dirty="0" err="1" smtClean="0">
                          <a:latin typeface="Gill Sans MT" panose="020B0502020104020203" pitchFamily="34" charset="77"/>
                        </a:rPr>
                        <a:t>ter</a:t>
                      </a:r>
                      <a:r>
                        <a:rPr lang="en-GB" sz="1200" b="1" dirty="0" smtClean="0">
                          <a:latin typeface="Gill Sans MT" panose="020B0502020104020203" pitchFamily="34" charset="77"/>
                        </a:rPr>
                        <a:t>/fall</a:t>
                      </a:r>
                      <a:endParaRPr lang="en-GB" sz="1200" b="1" dirty="0">
                        <a:latin typeface="Gill Sans MT" panose="020B0502020104020203" pitchFamily="34" charset="77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Gill Sans MT" panose="020B0502020104020203" pitchFamily="34" charset="77"/>
                        </a:rPr>
                        <a:t>A cascade of water falling</a:t>
                      </a:r>
                      <a:r>
                        <a:rPr lang="en-GB" sz="1200" baseline="0" dirty="0">
                          <a:latin typeface="Gill Sans MT" panose="020B0502020104020203" pitchFamily="34" charset="77"/>
                        </a:rPr>
                        <a:t> from a height.</a:t>
                      </a:r>
                      <a:endParaRPr lang="en-GB" sz="1200" dirty="0">
                        <a:latin typeface="Gill Sans MT" panose="020B0502020104020203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294210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Gill Sans MT" panose="020B0502020104020203" pitchFamily="34" charset="77"/>
                        </a:rPr>
                        <a:t>source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Gill Sans MT" panose="020B0502020104020203" pitchFamily="34" charset="77"/>
                        </a:rPr>
                        <a:t>Where</a:t>
                      </a:r>
                      <a:r>
                        <a:rPr lang="en-GB" sz="1200" baseline="0" dirty="0">
                          <a:latin typeface="Gill Sans MT" panose="020B0502020104020203" pitchFamily="34" charset="77"/>
                        </a:rPr>
                        <a:t> a river begins.</a:t>
                      </a:r>
                      <a:endParaRPr lang="en-GB" sz="1200" dirty="0">
                        <a:latin typeface="Gill Sans MT" panose="020B0502020104020203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82610385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err="1" smtClean="0">
                          <a:latin typeface="Gill Sans MT" panose="020B0502020104020203" pitchFamily="34" charset="77"/>
                        </a:rPr>
                        <a:t>ir</a:t>
                      </a:r>
                      <a:r>
                        <a:rPr lang="en-GB" sz="1200" b="1" dirty="0" smtClean="0">
                          <a:latin typeface="Gill Sans MT" panose="020B0502020104020203" pitchFamily="34" charset="77"/>
                        </a:rPr>
                        <a:t>/</a:t>
                      </a:r>
                      <a:r>
                        <a:rPr lang="en-GB" sz="1200" b="1" dirty="0" err="1" smtClean="0">
                          <a:latin typeface="Gill Sans MT" panose="020B0502020104020203" pitchFamily="34" charset="77"/>
                        </a:rPr>
                        <a:t>ri</a:t>
                      </a:r>
                      <a:r>
                        <a:rPr lang="en-GB" sz="1200" b="1" dirty="0" smtClean="0">
                          <a:latin typeface="Gill Sans MT" panose="020B0502020104020203" pitchFamily="34" charset="77"/>
                        </a:rPr>
                        <a:t>/</a:t>
                      </a:r>
                      <a:r>
                        <a:rPr lang="en-GB" sz="1200" b="1" dirty="0" err="1" smtClean="0">
                          <a:latin typeface="Gill Sans MT" panose="020B0502020104020203" pitchFamily="34" charset="77"/>
                        </a:rPr>
                        <a:t>ga</a:t>
                      </a:r>
                      <a:r>
                        <a:rPr lang="en-GB" sz="1200" b="1" dirty="0" smtClean="0">
                          <a:latin typeface="Gill Sans MT" panose="020B0502020104020203" pitchFamily="34" charset="77"/>
                        </a:rPr>
                        <a:t>/</a:t>
                      </a:r>
                      <a:r>
                        <a:rPr lang="en-GB" sz="1200" b="1" dirty="0" err="1" smtClean="0">
                          <a:latin typeface="Gill Sans MT" panose="020B0502020104020203" pitchFamily="34" charset="77"/>
                        </a:rPr>
                        <a:t>tion</a:t>
                      </a:r>
                      <a:endParaRPr lang="en-GB" sz="1200" b="1" dirty="0">
                        <a:latin typeface="Gill Sans MT" panose="020B0502020104020203" pitchFamily="34" charset="77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Gill Sans MT" panose="020B0502020104020203" pitchFamily="34" charset="77"/>
                        </a:rPr>
                        <a:t>The supply</a:t>
                      </a:r>
                      <a:r>
                        <a:rPr lang="en-GB" sz="1200" baseline="0" dirty="0">
                          <a:latin typeface="Gill Sans MT" panose="020B0502020104020203" pitchFamily="34" charset="77"/>
                        </a:rPr>
                        <a:t> of water that helps crops to grow, usually using channels. </a:t>
                      </a:r>
                      <a:endParaRPr lang="en-GB" sz="1200" dirty="0">
                        <a:latin typeface="Gill Sans MT" panose="020B0502020104020203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1841805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err="1" smtClean="0">
                          <a:latin typeface="Gill Sans MT" panose="020B0502020104020203" pitchFamily="34" charset="77"/>
                        </a:rPr>
                        <a:t>sed</a:t>
                      </a:r>
                      <a:r>
                        <a:rPr lang="en-GB" sz="1200" b="1" dirty="0" smtClean="0">
                          <a:latin typeface="Gill Sans MT" panose="020B0502020104020203" pitchFamily="34" charset="77"/>
                        </a:rPr>
                        <a:t>/</a:t>
                      </a:r>
                      <a:r>
                        <a:rPr lang="en-GB" sz="1200" b="1" dirty="0" err="1" smtClean="0">
                          <a:latin typeface="Gill Sans MT" panose="020B0502020104020203" pitchFamily="34" charset="77"/>
                        </a:rPr>
                        <a:t>i</a:t>
                      </a:r>
                      <a:r>
                        <a:rPr lang="en-GB" sz="1200" b="1" dirty="0" smtClean="0">
                          <a:latin typeface="Gill Sans MT" panose="020B0502020104020203" pitchFamily="34" charset="77"/>
                        </a:rPr>
                        <a:t>/</a:t>
                      </a:r>
                      <a:r>
                        <a:rPr lang="en-GB" sz="1200" b="1" dirty="0" err="1" smtClean="0">
                          <a:latin typeface="Gill Sans MT" panose="020B0502020104020203" pitchFamily="34" charset="77"/>
                        </a:rPr>
                        <a:t>ment</a:t>
                      </a:r>
                      <a:endParaRPr lang="en-GB" sz="1200" b="1" dirty="0">
                        <a:latin typeface="Gill Sans MT" panose="020B0502020104020203" pitchFamily="34" charset="77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Gill Sans MT" panose="020B0502020104020203" pitchFamily="34" charset="77"/>
                        </a:rPr>
                        <a:t>The deposits of small stones and dirt that is</a:t>
                      </a:r>
                      <a:r>
                        <a:rPr lang="en-GB" sz="1200" baseline="0" dirty="0">
                          <a:latin typeface="Gill Sans MT" panose="020B0502020104020203" pitchFamily="34" charset="77"/>
                        </a:rPr>
                        <a:t> dragged along by the current.</a:t>
                      </a:r>
                      <a:endParaRPr lang="en-GB" sz="1200" dirty="0">
                        <a:latin typeface="Gill Sans MT" panose="020B0502020104020203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4564703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err="1" smtClean="0">
                          <a:latin typeface="Gill Sans MT" panose="020B0502020104020203" pitchFamily="34" charset="77"/>
                        </a:rPr>
                        <a:t>trib</a:t>
                      </a:r>
                      <a:r>
                        <a:rPr lang="en-GB" sz="1200" b="1" dirty="0" smtClean="0">
                          <a:latin typeface="Gill Sans MT" panose="020B0502020104020203" pitchFamily="34" charset="77"/>
                        </a:rPr>
                        <a:t>/u/tar/</a:t>
                      </a:r>
                      <a:r>
                        <a:rPr lang="en-GB" sz="1200" b="1" dirty="0" err="1" smtClean="0">
                          <a:latin typeface="Gill Sans MT" panose="020B0502020104020203" pitchFamily="34" charset="77"/>
                        </a:rPr>
                        <a:t>ies</a:t>
                      </a:r>
                      <a:endParaRPr lang="en-GB" sz="1200" b="1" dirty="0">
                        <a:latin typeface="Gill Sans MT" panose="020B0502020104020203" pitchFamily="34" charset="77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Gill Sans MT" panose="020B0502020104020203" pitchFamily="34" charset="77"/>
                        </a:rPr>
                        <a:t>A river or stream flowing into a larger</a:t>
                      </a:r>
                      <a:r>
                        <a:rPr lang="en-GB" sz="1200" baseline="0" dirty="0">
                          <a:latin typeface="Gill Sans MT" panose="020B0502020104020203" pitchFamily="34" charset="77"/>
                        </a:rPr>
                        <a:t> river or lake. </a:t>
                      </a:r>
                      <a:endParaRPr lang="en-GB" sz="1200" dirty="0">
                        <a:latin typeface="Gill Sans MT" panose="020B0502020104020203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3870930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Gill Sans MT" panose="020B0502020104020203" pitchFamily="34" charset="77"/>
                        </a:rPr>
                        <a:t>ox/bow</a:t>
                      </a:r>
                      <a:r>
                        <a:rPr lang="en-GB" sz="1200" b="1" baseline="0" dirty="0" smtClean="0">
                          <a:latin typeface="Gill Sans MT" panose="020B0502020104020203" pitchFamily="34" charset="77"/>
                        </a:rPr>
                        <a:t> </a:t>
                      </a:r>
                      <a:r>
                        <a:rPr lang="en-GB" sz="1200" b="1" baseline="0" dirty="0">
                          <a:latin typeface="Gill Sans MT" panose="020B0502020104020203" pitchFamily="34" charset="77"/>
                        </a:rPr>
                        <a:t>lake</a:t>
                      </a:r>
                      <a:endParaRPr lang="en-GB" sz="1200" b="1" dirty="0">
                        <a:latin typeface="Gill Sans MT" panose="020B0502020104020203" pitchFamily="34" charset="77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Gill Sans MT" panose="020B0502020104020203" pitchFamily="34" charset="77"/>
                        </a:rPr>
                        <a:t>A curved lake formed from a horseshoe</a:t>
                      </a:r>
                      <a:r>
                        <a:rPr lang="en-GB" sz="1200" baseline="0" dirty="0">
                          <a:latin typeface="Gill Sans MT" panose="020B0502020104020203" pitchFamily="34" charset="77"/>
                        </a:rPr>
                        <a:t> bend in a river.</a:t>
                      </a:r>
                      <a:endParaRPr lang="en-GB" sz="1200" dirty="0">
                        <a:latin typeface="Gill Sans MT" panose="020B0502020104020203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3434774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</a:rPr>
                        <a:t>pol/</a:t>
                      </a:r>
                      <a:r>
                        <a:rPr lang="en-GB" sz="1200" b="1" dirty="0" err="1" smtClean="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</a:rPr>
                        <a:t>lu</a:t>
                      </a:r>
                      <a:r>
                        <a:rPr lang="en-GB" sz="1200" b="1" dirty="0" smtClean="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</a:rPr>
                        <a:t>/</a:t>
                      </a:r>
                      <a:r>
                        <a:rPr lang="en-GB" sz="1200" b="1" dirty="0" err="1" smtClean="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</a:rPr>
                        <a:t>tion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Gill Sans MT" panose="020B0502020104020203" pitchFamily="34" charset="77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Gill Sans MT" panose="020B0502020104020203" pitchFamily="34" charset="77"/>
                        </a:rPr>
                        <a:t>The presence of harmful substances in the environment.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61127429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</a:rPr>
                        <a:t>trans/port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Gill Sans MT" panose="020B0502020104020203" pitchFamily="34" charset="77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Gill Sans MT" panose="020B0502020104020203" pitchFamily="34" charset="77"/>
                        </a:rPr>
                        <a:t>Taking</a:t>
                      </a:r>
                      <a:r>
                        <a:rPr lang="en-GB" sz="1200" baseline="0" dirty="0">
                          <a:latin typeface="Gill Sans MT" panose="020B0502020104020203" pitchFamily="34" charset="77"/>
                        </a:rPr>
                        <a:t> or carrying people or goods from one place to another. </a:t>
                      </a:r>
                      <a:endParaRPr lang="en-GB" sz="1200" dirty="0">
                        <a:latin typeface="Gill Sans MT" panose="020B0502020104020203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1363844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</a:rPr>
                        <a:t>cap/</a:t>
                      </a:r>
                      <a:r>
                        <a:rPr lang="en-GB" sz="1200" b="1" dirty="0" err="1" smtClean="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</a:rPr>
                        <a:t>i</a:t>
                      </a:r>
                      <a:r>
                        <a:rPr lang="en-GB" sz="1200" b="1" dirty="0" smtClean="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</a:rPr>
                        <a:t>/</a:t>
                      </a:r>
                      <a:r>
                        <a:rPr lang="en-GB" sz="1200" b="1" dirty="0" err="1" smtClean="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</a:rPr>
                        <a:t>tal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Gill Sans MT" panose="020B0502020104020203" pitchFamily="34" charset="77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Gill Sans MT" panose="020B0502020104020203" pitchFamily="34" charset="77"/>
                        </a:rPr>
                        <a:t>The</a:t>
                      </a:r>
                      <a:r>
                        <a:rPr lang="en-GB" sz="1200" baseline="0" dirty="0">
                          <a:latin typeface="Gill Sans MT" panose="020B0502020104020203" pitchFamily="34" charset="77"/>
                        </a:rPr>
                        <a:t> city where the government of the country functions. </a:t>
                      </a:r>
                      <a:endParaRPr lang="en-GB" sz="1200" dirty="0">
                        <a:latin typeface="Gill Sans MT" panose="020B0502020104020203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6516651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</a:rPr>
                        <a:t>trade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Gill Sans MT" panose="020B0502020104020203"/>
                          <a:ea typeface="+mn-ea"/>
                          <a:cs typeface="+mn-cs"/>
                        </a:rPr>
                        <a:t>Buying and selling goods and services </a:t>
                      </a:r>
                      <a:endParaRPr lang="en-GB" sz="1200" dirty="0">
                        <a:latin typeface="Gill Sans MT" panose="020B0502020104020203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9890198"/>
                  </a:ext>
                </a:extLst>
              </a:tr>
            </a:tbl>
          </a:graphicData>
        </a:graphic>
      </p:graphicFrame>
      <p:graphicFrame>
        <p:nvGraphicFramePr>
          <p:cNvPr id="17" name="Table 10">
            <a:extLst>
              <a:ext uri="{FF2B5EF4-FFF2-40B4-BE49-F238E27FC236}">
                <a16:creationId xmlns:a16="http://schemas.microsoft.com/office/drawing/2014/main" id="{B282761F-969F-D243-A8F6-6981A09685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748882"/>
              </p:ext>
            </p:extLst>
          </p:nvPr>
        </p:nvGraphicFramePr>
        <p:xfrm>
          <a:off x="4698733" y="6845192"/>
          <a:ext cx="4202314" cy="2231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2314">
                  <a:extLst>
                    <a:ext uri="{9D8B030D-6E8A-4147-A177-3AD203B41FA5}">
                      <a16:colId xmlns:a16="http://schemas.microsoft.com/office/drawing/2014/main" val="1420311603"/>
                    </a:ext>
                  </a:extLst>
                </a:gridCol>
              </a:tblGrid>
              <a:tr h="515506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Gill Sans MT" panose="020B0502020104020203" pitchFamily="34" charset="77"/>
                        </a:rPr>
                        <a:t>MAKING LINKS TO PREVIOUS LEARNING</a:t>
                      </a:r>
                    </a:p>
                    <a:p>
                      <a:pPr algn="ctr"/>
                      <a:r>
                        <a:rPr lang="en-GB" sz="1200" b="1" dirty="0">
                          <a:latin typeface="Gill Sans MT" panose="020B0502020104020203" pitchFamily="34" charset="77"/>
                        </a:rPr>
                        <a:t> </a:t>
                      </a:r>
                      <a:endParaRPr lang="en-GB" sz="1200" b="1" dirty="0">
                        <a:solidFill>
                          <a:schemeClr val="bg1"/>
                        </a:solidFill>
                        <a:latin typeface="Gill Sans MT" panose="020B0502020104020203" pitchFamily="34" charset="77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5864142"/>
                  </a:ext>
                </a:extLst>
              </a:tr>
              <a:tr h="1715574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latin typeface="Gill Sans MT" panose="020B0502020104020203" pitchFamily="34" charset="77"/>
                        </a:rPr>
                        <a:t>During Year 3 and 4,</a:t>
                      </a:r>
                      <a:r>
                        <a:rPr lang="en-GB" sz="1200" baseline="0" dirty="0" smtClean="0">
                          <a:latin typeface="Gill Sans MT" panose="020B0502020104020203" pitchFamily="34" charset="77"/>
                        </a:rPr>
                        <a:t> pupils will have learnt how to identify and label parts of a river.  Pupils will have compared the Rivers Thames to the River Nile.  Pupils will be able to explain evaporation and condensation and it’s place in the water cycle. 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aseline="0" dirty="0" smtClean="0">
                        <a:latin typeface="Gill Sans MT" panose="020B0502020104020203" pitchFamily="34" charset="77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 smtClean="0">
                          <a:latin typeface="Gill Sans MT" panose="020B0502020104020203" pitchFamily="34" charset="77"/>
                        </a:rPr>
                        <a:t>During Year 5 and 6, pupils will have learnt about Rainforests and Brazil so will be familiar with the location of The Amazon.  </a:t>
                      </a:r>
                      <a:endParaRPr lang="en-GB" sz="1200" dirty="0" smtClean="0">
                        <a:latin typeface="Gill Sans MT" panose="020B0502020104020203" pitchFamily="34" charset="77"/>
                      </a:endParaRP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Gill Sans MT" panose="020B0502020104020203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157742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490910"/>
              </p:ext>
            </p:extLst>
          </p:nvPr>
        </p:nvGraphicFramePr>
        <p:xfrm>
          <a:off x="4706563" y="485065"/>
          <a:ext cx="2476353" cy="17010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63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1289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The</a:t>
                      </a:r>
                      <a:r>
                        <a:rPr lang="en-GB" sz="1100" b="1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 Thames</a:t>
                      </a:r>
                      <a:endParaRPr lang="en-GB" sz="1100" b="1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9733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The Thames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 flows through London.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It is 346 km (215 miles) long.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There are many bridges</a:t>
                      </a:r>
                      <a:b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</a:b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 crossing the Thames.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Its source is in Kemble.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673218"/>
              </p:ext>
            </p:extLst>
          </p:nvPr>
        </p:nvGraphicFramePr>
        <p:xfrm>
          <a:off x="7289300" y="503492"/>
          <a:ext cx="2336857" cy="1682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6715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The</a:t>
                      </a:r>
                      <a:r>
                        <a:rPr lang="en-GB" sz="1100" b="1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 Amazon</a:t>
                      </a:r>
                      <a:endParaRPr lang="en-GB" sz="1100" b="1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5880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The Amazon flows through many South American countries.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It is 6,400 km (4,000 miles) long.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It is the second longest river in the world.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Its source is in Lago </a:t>
                      </a:r>
                      <a:r>
                        <a:rPr lang="en-GB" sz="1100" b="0" baseline="0" dirty="0" err="1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Villlafro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032234"/>
              </p:ext>
            </p:extLst>
          </p:nvPr>
        </p:nvGraphicFramePr>
        <p:xfrm>
          <a:off x="8999742" y="6802535"/>
          <a:ext cx="3282316" cy="2311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2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5466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River Pollution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612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Water pollution is when waste, chemicals or other particles cause a stream, river, lake or ocean to become harmful to living things that use the water to survive.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0" u="sng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Causes of pollution:</a:t>
                      </a:r>
                    </a:p>
                    <a:p>
                      <a:pPr marL="171450" marR="0" lvl="0" indent="-17145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Toxic chemicals from factories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Oil spills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Plastic waste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Sewage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Animal waste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3506" y="7845314"/>
            <a:ext cx="1199444" cy="1199444"/>
          </a:xfrm>
          <a:prstGeom prst="rect">
            <a:avLst/>
          </a:prstGeom>
        </p:spPr>
      </p:pic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8616358"/>
              </p:ext>
            </p:extLst>
          </p:nvPr>
        </p:nvGraphicFramePr>
        <p:xfrm>
          <a:off x="9732541" y="499927"/>
          <a:ext cx="2562316" cy="16712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2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2604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Source and</a:t>
                      </a:r>
                      <a:r>
                        <a:rPr lang="en-GB" sz="1100" b="1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 Mouth </a:t>
                      </a:r>
                      <a:endParaRPr lang="en-GB" sz="1100" b="1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8693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The source of a river is where it originates. The source is usually found in high places, such as hills or mountains.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The mouth of a 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river is 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where it enters a 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lake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, larger river 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or the 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ocean.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911907"/>
              </p:ext>
            </p:extLst>
          </p:nvPr>
        </p:nvGraphicFramePr>
        <p:xfrm>
          <a:off x="4706563" y="2298162"/>
          <a:ext cx="3325329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53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0181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Cities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0782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Many cities are built along rivers for various different reasons.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Easy transport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Trade with other cities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Water for drinking, cleaning and cooking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Source of food (fish)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More available jobs, such as fishing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Rivers can irrigate crops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2" name="Rectangle 31">
            <a:extLst>
              <a:ext uri="{FF2B5EF4-FFF2-40B4-BE49-F238E27FC236}">
                <a16:creationId xmlns:a16="http://schemas.microsoft.com/office/drawing/2014/main" id="{196ABDBA-6EFA-CF4B-B389-808896319002}"/>
              </a:ext>
            </a:extLst>
          </p:cNvPr>
          <p:cNvSpPr/>
          <p:nvPr/>
        </p:nvSpPr>
        <p:spPr>
          <a:xfrm>
            <a:off x="331694" y="309282"/>
            <a:ext cx="12138212" cy="8982636"/>
          </a:xfrm>
          <a:prstGeom prst="rect">
            <a:avLst/>
          </a:prstGeom>
          <a:noFill/>
          <a:ln w="73025" cmpd="tri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1847" y="4193497"/>
            <a:ext cx="1569912" cy="244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6897" y="4197574"/>
            <a:ext cx="2019582" cy="2475236"/>
          </a:xfrm>
          <a:prstGeom prst="rect">
            <a:avLst/>
          </a:prstGeom>
        </p:spPr>
      </p:pic>
      <p:pic>
        <p:nvPicPr>
          <p:cNvPr id="1026" name="Picture 2" descr="https://lh7-us.googleusercontent.com/pPunhBqawsXkecdbnsGVDvdPzDCNvbK_68MW0z8cirv1_VZDks62jBneVwsTLObgsPWKpZsiaLFDyjaQVPSKOMA7ZTq28gcnoEB8UYa39gwyAa_Gf2_pybiDcCJ0vSLEea2XkZZYEJN8CgIn0SiOU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418433"/>
            <a:ext cx="371475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h7-us.googleusercontent.com/VRoxSOAT06BlMLJxedJHcvE81LvRaQ1-lBJ_Odw26vuEk-KILVHYa50YhsMFVC7dwVHsTR5rFbfd0YYV8ereSAYFsEbOfGIgYupoIYDVU4ht2exQr9ys0UtA5aq47YhHXAcg9E1w1OKgGGe_-fpeJ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159" y="424530"/>
            <a:ext cx="400050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h7-us.googleusercontent.com/UTEIxeTC3v3IOl4iWyxcJh81dnmnV1eh4zsw-rDoQNLzQmnxJfzjF8Ob1D-_cTTr9QDgdfvL96rHH3l9C0TfvK9ToyzdZOKEZ1KtFxcgj0CrOyKzteCHcWUVM5HjMnBp69kXQcr0ErYg8UVMyp-_t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173" y="470615"/>
            <a:ext cx="447675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lh7-us.googleusercontent.com/9x1xA4394IhXtymvEgwSf1lwjr5V5c5ui5tNq-dS48r-sOajDKhTBMg1y4EPovCeE8ZxSC7QYE-R56lDC09zT7sUZG3Mb2ZHW3cU17UBWT7H4BsLdo7n9Xvwy3AU6sLDESNQEo99OQWXc9dkf3UE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199" y="483649"/>
            <a:ext cx="485775" cy="41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159243" y="2275133"/>
            <a:ext cx="4162298" cy="161582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b="1" dirty="0" smtClean="0">
                <a:latin typeface="Gill Sans MT" panose="020B0502020104020203" pitchFamily="34" charset="0"/>
              </a:rPr>
              <a:t>Flooding</a:t>
            </a:r>
          </a:p>
          <a:p>
            <a:r>
              <a:rPr lang="en-GB" sz="1100" dirty="0" smtClean="0">
                <a:latin typeface="Gill Sans MT" panose="020B0502020104020203" pitchFamily="34" charset="0"/>
              </a:rPr>
              <a:t>Pupils will understand the theory of flooding: why and how rivers succumb to overbank flow.  </a:t>
            </a:r>
          </a:p>
          <a:p>
            <a:r>
              <a:rPr lang="en-GB" sz="1100" dirty="0" smtClean="0">
                <a:latin typeface="Gill Sans MT" panose="020B0502020104020203" pitchFamily="34" charset="0"/>
              </a:rPr>
              <a:t>Rivers flood for many reasons: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latin typeface="Gill Sans MT" panose="020B0502020104020203" pitchFamily="34" charset="0"/>
              </a:rPr>
              <a:t>Heavy rainfall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latin typeface="Gill Sans MT" panose="020B0502020104020203" pitchFamily="34" charset="0"/>
              </a:rPr>
              <a:t>Topography of the landscape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latin typeface="Gill Sans MT" panose="020B0502020104020203" pitchFamily="34" charset="0"/>
              </a:rPr>
              <a:t>Morphology of rocks and soils</a:t>
            </a:r>
          </a:p>
          <a:p>
            <a:endParaRPr lang="en-GB" sz="1100" dirty="0">
              <a:latin typeface="Gill Sans MT" panose="020B0502020104020203" pitchFamily="34" charset="0"/>
            </a:endParaRPr>
          </a:p>
          <a:p>
            <a:r>
              <a:rPr lang="en-GB" sz="1100" dirty="0" smtClean="0">
                <a:latin typeface="Gill Sans MT" panose="020B0502020104020203" pitchFamily="34" charset="0"/>
              </a:rPr>
              <a:t>What do humans do to increase the likelihood of flooding?</a:t>
            </a:r>
            <a:endParaRPr lang="en-GB" sz="1100" dirty="0">
              <a:latin typeface="Gill Sans MT" panose="020B0502020104020203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496192" y="4148717"/>
            <a:ext cx="3834001" cy="25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188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34923</TotalTime>
  <Words>522</Words>
  <Application>Microsoft Office PowerPoint</Application>
  <PresentationFormat>A3 Paper (297x420 mm)</PresentationFormat>
  <Paragraphs>74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Gill Sans MT</vt:lpstr>
      <vt:lpstr>Phosphate Inline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Jennings</dc:creator>
  <cp:lastModifiedBy>Admin</cp:lastModifiedBy>
  <cp:revision>41</cp:revision>
  <cp:lastPrinted>2026-02-02T10:20:25Z</cp:lastPrinted>
  <dcterms:created xsi:type="dcterms:W3CDTF">2020-09-22T12:40:30Z</dcterms:created>
  <dcterms:modified xsi:type="dcterms:W3CDTF">2026-02-02T10:21:54Z</dcterms:modified>
</cp:coreProperties>
</file>