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Amatic SC"/>
      <p:regular r:id="rId33"/>
      <p:bold r:id="rId34"/>
    </p:embeddedFont>
    <p:embeddedFont>
      <p:font typeface="Source Code Pro"/>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AmaticSC-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SourceCodePro-regular.fntdata"/><Relationship Id="rId12" Type="http://schemas.openxmlformats.org/officeDocument/2006/relationships/slide" Target="slides/slide7.xml"/><Relationship Id="rId34" Type="http://schemas.openxmlformats.org/officeDocument/2006/relationships/font" Target="fonts/AmaticSC-bold.fntdata"/><Relationship Id="rId15" Type="http://schemas.openxmlformats.org/officeDocument/2006/relationships/slide" Target="slides/slide10.xml"/><Relationship Id="rId37" Type="http://schemas.openxmlformats.org/officeDocument/2006/relationships/font" Target="fonts/SourceCodePro-italic.fntdata"/><Relationship Id="rId14" Type="http://schemas.openxmlformats.org/officeDocument/2006/relationships/slide" Target="slides/slide9.xml"/><Relationship Id="rId36" Type="http://schemas.openxmlformats.org/officeDocument/2006/relationships/font" Target="fonts/SourceCodePro-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SourceCodePro-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1d7eb29b8fd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g1d7eb29b8fd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d7eb29b8fd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d7eb29b8fd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d2904ad264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d2904ad264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In the year 1865, Marie Brinker visited the Saxonia House with a friend, after church in Fillmore. We can imagine life in the busy house when Marie writes, </a:t>
            </a:r>
            <a:r>
              <a:rPr i="1" lang="en">
                <a:solidFill>
                  <a:schemeClr val="dk1"/>
                </a:solidFill>
              </a:rPr>
              <a:t>"Mrs. Jaenig wanted us to look at her garden in the backyard.  The Jaenigs were the brewery people and a dance hall was built onto the back of the house.  The door being open, Minna led the way through that hall. Halfway though, the door in front opened and a young man entered"... p.150</a:t>
            </a:r>
            <a:r>
              <a:rPr lang="en">
                <a:solidFill>
                  <a:schemeClr val="dk1"/>
                </a:solidFill>
              </a:rPr>
              <a:t> .  Later, in 1867, Marie gets a job teaching at the Fillmore School. She then moves in with the Jaenig's at Saxonia House because her mother had been friends with Mrs Liberta Klessig (now Jaenig), from earlier times when they had a grocery store in the Saxonia House. In Marie's words, </a:t>
            </a:r>
            <a:r>
              <a:rPr i="1" lang="en">
                <a:solidFill>
                  <a:schemeClr val="dk1"/>
                </a:solidFill>
              </a:rPr>
              <a:t>"They were a large family, five Klessig children and two Jaenig. Mr. Jaenig was running a brewery.  They no longer had a store or a saloon, just the brewery.  There were 5 or 6 hired men, a hired girl and off and on extra woman to help. Mr. Jaenig's sister lived in a little one room block house on a lonely spot on the Jaenig property.  The Jaenigs lived an immense house.  I have forgotten how many rooms it had... The first evening I was almost bewildered and was glad when bedtime came and I was shown into the room that was to be mine....The township was Farmington but this place was Fillmore.  The inhabitants were mainly Saxons.  Their standard of living was above that of the Bavarians and Luxembourghers...very orderly with never any brawls or anything out of the ordinary happening....There was a small library above one of the stores. The brewery was not in the building in which we lived, but quite a distance behind it on the farm. The cellar where the beer was kept was about a half mile away.  They were all Germans, not one of the children could speak a word of English."  </a:t>
            </a:r>
            <a:r>
              <a:rPr lang="en">
                <a:solidFill>
                  <a:schemeClr val="dk1"/>
                </a:solidFill>
              </a:rPr>
              <a:t>from pages 167-168.  Marie also mentions that the master bedroom was downstairs in 1871: </a:t>
            </a:r>
            <a:r>
              <a:rPr i="1" lang="en">
                <a:solidFill>
                  <a:schemeClr val="dk1"/>
                </a:solidFill>
              </a:rPr>
              <a:t>“Mrs Jaehnig was an invalid all that winter and her bedroom, being off the front room, where the organ stood, gave me little chance to practice.”</a:t>
            </a:r>
            <a:r>
              <a:rPr lang="en">
                <a:solidFill>
                  <a:schemeClr val="dk1"/>
                </a:solidFill>
              </a:rPr>
              <a:t> p 204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d2ba21501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d2ba21501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d2ba21501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d2ba21501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d2ba21501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d2ba21501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d2ba21501e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d2ba21501e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d7eb29b8fd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d7eb29b8fd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d7eb29b8fd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d7eb29b8fd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d7eb29b8f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d7eb29b8f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d7eb29b8fd_1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d7eb29b8fd_1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d2904ad264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d2904ad264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d7eb29b8fd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d7eb29b8fd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d7eb29b8fd_6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d7eb29b8fd_6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d7eb29b8fd_6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1d7eb29b8fd_6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d7eb29b8fd_1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d7eb29b8fd_1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d7eb29b8fd_6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d7eb29b8fd_6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d7eb29b8fd_6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d7eb29b8fd_6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d7eb29b8fd_6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d7eb29b8fd_6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d7eb29b8fd_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d7eb29b8fd_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d2ba21501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d2ba21501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d2904ad264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1d2904ad264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Tell about where we found this document, and how we had it translated.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d2904ad264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d2904ad264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d2904ad264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d2904ad264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slides would contain all of the Ramsden translation…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d7eb29b8f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d7eb29b8f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d7eb29b8fd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d7eb29b8fd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0"/>
              </a:spcBef>
              <a:spcAft>
                <a:spcPts val="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0"/>
              </a:spcBef>
              <a:spcAft>
                <a:spcPts val="0"/>
              </a:spcAft>
              <a:buClr>
                <a:schemeClr val="accent1"/>
              </a:buClr>
              <a:buSzPts val="1400"/>
              <a:buChar char="○"/>
              <a:defRPr>
                <a:solidFill>
                  <a:schemeClr val="accent1"/>
                </a:solidFill>
                <a:highlight>
                  <a:schemeClr val="lt1"/>
                </a:highlight>
              </a:defRPr>
            </a:lvl2pPr>
            <a:lvl3pPr indent="-317500" lvl="2" marL="1371600">
              <a:spcBef>
                <a:spcPts val="0"/>
              </a:spcBef>
              <a:spcAft>
                <a:spcPts val="0"/>
              </a:spcAft>
              <a:buClr>
                <a:schemeClr val="accent1"/>
              </a:buClr>
              <a:buSzPts val="1400"/>
              <a:buChar char="■"/>
              <a:defRPr>
                <a:solidFill>
                  <a:schemeClr val="accent1"/>
                </a:solidFill>
                <a:highlight>
                  <a:schemeClr val="lt1"/>
                </a:highlight>
              </a:defRPr>
            </a:lvl3pPr>
            <a:lvl4pPr indent="-317500" lvl="3" marL="1828800">
              <a:spcBef>
                <a:spcPts val="0"/>
              </a:spcBef>
              <a:spcAft>
                <a:spcPts val="0"/>
              </a:spcAft>
              <a:buClr>
                <a:schemeClr val="accent1"/>
              </a:buClr>
              <a:buSzPts val="1400"/>
              <a:buChar char="●"/>
              <a:defRPr>
                <a:solidFill>
                  <a:schemeClr val="accent1"/>
                </a:solidFill>
                <a:highlight>
                  <a:schemeClr val="lt1"/>
                </a:highlight>
              </a:defRPr>
            </a:lvl4pPr>
            <a:lvl5pPr indent="-317500" lvl="4" marL="2286000">
              <a:spcBef>
                <a:spcPts val="0"/>
              </a:spcBef>
              <a:spcAft>
                <a:spcPts val="0"/>
              </a:spcAft>
              <a:buClr>
                <a:schemeClr val="accent1"/>
              </a:buClr>
              <a:buSzPts val="1400"/>
              <a:buChar char="○"/>
              <a:defRPr>
                <a:solidFill>
                  <a:schemeClr val="accent1"/>
                </a:solidFill>
                <a:highlight>
                  <a:schemeClr val="lt1"/>
                </a:highlight>
              </a:defRPr>
            </a:lvl5pPr>
            <a:lvl6pPr indent="-317500" lvl="5" marL="2743200">
              <a:spcBef>
                <a:spcPts val="0"/>
              </a:spcBef>
              <a:spcAft>
                <a:spcPts val="0"/>
              </a:spcAft>
              <a:buClr>
                <a:schemeClr val="accent1"/>
              </a:buClr>
              <a:buSzPts val="1400"/>
              <a:buChar char="■"/>
              <a:defRPr>
                <a:solidFill>
                  <a:schemeClr val="accent1"/>
                </a:solidFill>
                <a:highlight>
                  <a:schemeClr val="lt1"/>
                </a:highlight>
              </a:defRPr>
            </a:lvl6pPr>
            <a:lvl7pPr indent="-317500" lvl="6" marL="3200400">
              <a:spcBef>
                <a:spcPts val="0"/>
              </a:spcBef>
              <a:spcAft>
                <a:spcPts val="0"/>
              </a:spcAft>
              <a:buClr>
                <a:schemeClr val="accent1"/>
              </a:buClr>
              <a:buSzPts val="1400"/>
              <a:buChar char="●"/>
              <a:defRPr>
                <a:solidFill>
                  <a:schemeClr val="accent1"/>
                </a:solidFill>
                <a:highlight>
                  <a:schemeClr val="lt1"/>
                </a:highlight>
              </a:defRPr>
            </a:lvl7pPr>
            <a:lvl8pPr indent="-317500" lvl="7" marL="3657600">
              <a:spcBef>
                <a:spcPts val="0"/>
              </a:spcBef>
              <a:spcAft>
                <a:spcPts val="0"/>
              </a:spcAft>
              <a:buClr>
                <a:schemeClr val="accent1"/>
              </a:buClr>
              <a:buSzPts val="1400"/>
              <a:buChar char="○"/>
              <a:defRPr>
                <a:solidFill>
                  <a:schemeClr val="accent1"/>
                </a:solidFill>
                <a:highlight>
                  <a:schemeClr val="lt1"/>
                </a:highlight>
              </a:defRPr>
            </a:lvl8pPr>
            <a:lvl9pPr indent="-317500" lvl="8" marL="4114800">
              <a:spcBef>
                <a:spcPts val="0"/>
              </a:spcBef>
              <a:spcAft>
                <a:spcPts val="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8.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jpg"/><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7.jpg"/><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2.jpg"/><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jpg"/><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7.jpg"/><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2.jpg"/><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3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youtube.com./watch?v=skI1DvZg4Nk" TargetMode="External"/><Relationship Id="rId4" Type="http://schemas.openxmlformats.org/officeDocument/2006/relationships/hyperlink" Target="http://www.youtube.com/watch?v=skI1DvZg4Nk" TargetMode="External"/><Relationship Id="rId5"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youtu.be/ae5xX_AwUCs" TargetMode="External"/><Relationship Id="rId4" Type="http://schemas.openxmlformats.org/officeDocument/2006/relationships/hyperlink" Target="http://www.youtube.com/watch?v=ae5xX_AwUCs" TargetMode="External"/><Relationship Id="rId5"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55" name="Shape 55"/>
        <p:cNvGrpSpPr/>
        <p:nvPr/>
      </p:nvGrpSpPr>
      <p:grpSpPr>
        <a:xfrm>
          <a:off x="0" y="0"/>
          <a:ext cx="0" cy="0"/>
          <a:chOff x="0" y="0"/>
          <a:chExt cx="0" cy="0"/>
        </a:xfrm>
      </p:grpSpPr>
      <p:sp>
        <p:nvSpPr>
          <p:cNvPr id="56" name="Google Shape;56;p13"/>
          <p:cNvSpPr txBox="1"/>
          <p:nvPr>
            <p:ph idx="1" type="body"/>
          </p:nvPr>
        </p:nvSpPr>
        <p:spPr>
          <a:xfrm>
            <a:off x="7040025" y="1264150"/>
            <a:ext cx="17928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lt1"/>
                </a:solidFill>
              </a:rPr>
              <a:t>The Saxonia House property, </a:t>
            </a:r>
            <a:r>
              <a:rPr lang="en">
                <a:solidFill>
                  <a:schemeClr val="lt1"/>
                </a:solidFill>
              </a:rPr>
              <a:t>2022 </a:t>
            </a:r>
            <a:endParaRPr>
              <a:solidFill>
                <a:schemeClr val="lt1"/>
              </a:solidFill>
            </a:endParaRPr>
          </a:p>
        </p:txBody>
      </p:sp>
      <p:pic>
        <p:nvPicPr>
          <p:cNvPr id="57" name="Google Shape;57;p13"/>
          <p:cNvPicPr preferRelativeResize="0"/>
          <p:nvPr/>
        </p:nvPicPr>
        <p:blipFill>
          <a:blip r:embed="rId3">
            <a:alphaModFix/>
          </a:blip>
          <a:stretch>
            <a:fillRect/>
          </a:stretch>
        </p:blipFill>
        <p:spPr>
          <a:xfrm>
            <a:off x="7200" y="0"/>
            <a:ext cx="6857999"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2"/>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Translation, final stanza</a:t>
            </a:r>
            <a:endParaRPr/>
          </a:p>
        </p:txBody>
      </p:sp>
      <p:sp>
        <p:nvSpPr>
          <p:cNvPr id="121" name="Google Shape;121;p22"/>
          <p:cNvSpPr txBox="1"/>
          <p:nvPr>
            <p:ph idx="1" type="body"/>
          </p:nvPr>
        </p:nvSpPr>
        <p:spPr>
          <a:xfrm>
            <a:off x="311700" y="1228675"/>
            <a:ext cx="8520600" cy="3777600"/>
          </a:xfrm>
          <a:prstGeom prst="rect">
            <a:avLst/>
          </a:prstGeom>
        </p:spPr>
        <p:txBody>
          <a:bodyPr anchorCtr="0" anchor="t" bIns="91425" lIns="91425" spcFirstLastPara="1" rIns="91425" wrap="square" tIns="91425">
            <a:normAutofit/>
          </a:bodyPr>
          <a:lstStyle/>
          <a:p>
            <a:pPr indent="0" lvl="0" marL="11356" rtl="0" algn="l">
              <a:lnSpc>
                <a:spcPct val="100000"/>
              </a:lnSpc>
              <a:spcBef>
                <a:spcPts val="0"/>
              </a:spcBef>
              <a:spcAft>
                <a:spcPts val="0"/>
              </a:spcAft>
              <a:buNone/>
            </a:pPr>
            <a:r>
              <a:rPr lang="en" sz="2004">
                <a:solidFill>
                  <a:srgbClr val="000000"/>
                </a:solidFill>
                <a:latin typeface="Calibri"/>
                <a:ea typeface="Calibri"/>
                <a:cs typeface="Calibri"/>
                <a:sym typeface="Calibri"/>
              </a:rPr>
              <a:t>Now friends, fill the glasses, </a:t>
            </a:r>
            <a:endParaRPr sz="2004">
              <a:solidFill>
                <a:srgbClr val="000000"/>
              </a:solidFill>
              <a:latin typeface="Calibri"/>
              <a:ea typeface="Calibri"/>
              <a:cs typeface="Calibri"/>
              <a:sym typeface="Calibri"/>
            </a:endParaRPr>
          </a:p>
          <a:p>
            <a:pPr indent="10795" lvl="0" marL="561" marR="4127919" rtl="0" algn="l">
              <a:lnSpc>
                <a:spcPct val="100000"/>
              </a:lnSpc>
              <a:spcBef>
                <a:spcPts val="0"/>
              </a:spcBef>
              <a:spcAft>
                <a:spcPts val="0"/>
              </a:spcAft>
              <a:buNone/>
            </a:pPr>
            <a:r>
              <a:rPr lang="en" sz="2004">
                <a:solidFill>
                  <a:srgbClr val="000000"/>
                </a:solidFill>
                <a:latin typeface="Calibri"/>
                <a:ea typeface="Calibri"/>
                <a:cs typeface="Calibri"/>
                <a:sym typeface="Calibri"/>
              </a:rPr>
              <a:t>Because drinking is still better </a:t>
            </a:r>
            <a:endParaRPr sz="2004">
              <a:solidFill>
                <a:srgbClr val="000000"/>
              </a:solidFill>
              <a:latin typeface="Calibri"/>
              <a:ea typeface="Calibri"/>
              <a:cs typeface="Calibri"/>
              <a:sym typeface="Calibri"/>
            </a:endParaRPr>
          </a:p>
          <a:p>
            <a:pPr indent="10795" lvl="0" marL="561" marR="4127919" rtl="0" algn="l">
              <a:lnSpc>
                <a:spcPct val="100000"/>
              </a:lnSpc>
              <a:spcBef>
                <a:spcPts val="0"/>
              </a:spcBef>
              <a:spcAft>
                <a:spcPts val="0"/>
              </a:spcAft>
              <a:buNone/>
            </a:pPr>
            <a:r>
              <a:rPr lang="en" sz="2004">
                <a:solidFill>
                  <a:srgbClr val="000000"/>
                </a:solidFill>
                <a:latin typeface="Calibri"/>
                <a:ea typeface="Calibri"/>
                <a:cs typeface="Calibri"/>
                <a:sym typeface="Calibri"/>
              </a:rPr>
              <a:t>Than singing of the construction </a:t>
            </a:r>
            <a:endParaRPr sz="2004">
              <a:solidFill>
                <a:srgbClr val="000000"/>
              </a:solidFill>
              <a:latin typeface="Calibri"/>
              <a:ea typeface="Calibri"/>
              <a:cs typeface="Calibri"/>
              <a:sym typeface="Calibri"/>
            </a:endParaRPr>
          </a:p>
          <a:p>
            <a:pPr indent="10795" lvl="0" marL="561" marR="4127919" rtl="0" algn="l">
              <a:lnSpc>
                <a:spcPct val="100000"/>
              </a:lnSpc>
              <a:spcBef>
                <a:spcPts val="0"/>
              </a:spcBef>
              <a:spcAft>
                <a:spcPts val="0"/>
              </a:spcAft>
              <a:buNone/>
            </a:pPr>
            <a:r>
              <a:rPr lang="en" sz="2004">
                <a:solidFill>
                  <a:srgbClr val="000000"/>
                </a:solidFill>
                <a:latin typeface="Calibri"/>
                <a:ea typeface="Calibri"/>
                <a:cs typeface="Calibri"/>
                <a:sym typeface="Calibri"/>
              </a:rPr>
              <a:t>A toast! </a:t>
            </a:r>
            <a:endParaRPr sz="2004">
              <a:solidFill>
                <a:srgbClr val="000000"/>
              </a:solidFill>
              <a:latin typeface="Calibri"/>
              <a:ea typeface="Calibri"/>
              <a:cs typeface="Calibri"/>
              <a:sym typeface="Calibri"/>
            </a:endParaRPr>
          </a:p>
          <a:p>
            <a:pPr indent="10795" lvl="0" marL="561" marR="4127919" rtl="0" algn="l">
              <a:lnSpc>
                <a:spcPct val="100000"/>
              </a:lnSpc>
              <a:spcBef>
                <a:spcPts val="0"/>
              </a:spcBef>
              <a:spcAft>
                <a:spcPts val="0"/>
              </a:spcAft>
              <a:buNone/>
            </a:pPr>
            <a:r>
              <a:rPr lang="en" sz="2004">
                <a:solidFill>
                  <a:srgbClr val="000000"/>
                </a:solidFill>
                <a:latin typeface="Calibri"/>
                <a:ea typeface="Calibri"/>
                <a:cs typeface="Calibri"/>
                <a:sym typeface="Calibri"/>
              </a:rPr>
              <a:t>They shall live  </a:t>
            </a:r>
            <a:endParaRPr sz="2004">
              <a:solidFill>
                <a:srgbClr val="000000"/>
              </a:solidFill>
              <a:latin typeface="Calibri"/>
              <a:ea typeface="Calibri"/>
              <a:cs typeface="Calibri"/>
              <a:sym typeface="Calibri"/>
            </a:endParaRPr>
          </a:p>
          <a:p>
            <a:pPr indent="3224" lvl="0" marL="561" marR="4199425" rtl="0" algn="l">
              <a:lnSpc>
                <a:spcPct val="100000"/>
              </a:lnSpc>
              <a:spcBef>
                <a:spcPts val="0"/>
              </a:spcBef>
              <a:spcAft>
                <a:spcPts val="0"/>
              </a:spcAft>
              <a:buNone/>
            </a:pPr>
            <a:r>
              <a:rPr lang="en" sz="2004">
                <a:solidFill>
                  <a:srgbClr val="000000"/>
                </a:solidFill>
                <a:latin typeface="Calibri"/>
                <a:ea typeface="Calibri"/>
                <a:cs typeface="Calibri"/>
                <a:sym typeface="Calibri"/>
              </a:rPr>
              <a:t>Who threw us this celebration, To the host and his wife. </a:t>
            </a:r>
            <a:endParaRPr sz="2004">
              <a:solidFill>
                <a:srgbClr val="000000"/>
              </a:solidFill>
              <a:latin typeface="Calibri"/>
              <a:ea typeface="Calibri"/>
              <a:cs typeface="Calibri"/>
              <a:sym typeface="Calibri"/>
            </a:endParaRPr>
          </a:p>
          <a:p>
            <a:pPr indent="0" lvl="0" marL="11356" rtl="0" algn="l">
              <a:lnSpc>
                <a:spcPct val="100000"/>
              </a:lnSpc>
              <a:spcBef>
                <a:spcPts val="0"/>
              </a:spcBef>
              <a:spcAft>
                <a:spcPts val="0"/>
              </a:spcAft>
              <a:buNone/>
            </a:pPr>
            <a:r>
              <a:rPr lang="en" sz="2004">
                <a:solidFill>
                  <a:srgbClr val="000000"/>
                </a:solidFill>
                <a:latin typeface="Calibri"/>
                <a:ea typeface="Calibri"/>
                <a:cs typeface="Calibri"/>
                <a:sym typeface="Calibri"/>
              </a:rPr>
              <a:t>Hello, hello, </a:t>
            </a:r>
            <a:endParaRPr sz="2004">
              <a:solidFill>
                <a:srgbClr val="000000"/>
              </a:solidFill>
              <a:latin typeface="Calibri"/>
              <a:ea typeface="Calibri"/>
              <a:cs typeface="Calibri"/>
              <a:sym typeface="Calibri"/>
            </a:endParaRPr>
          </a:p>
          <a:p>
            <a:pPr indent="0" lvl="0" marL="11356" rtl="0" algn="l">
              <a:lnSpc>
                <a:spcPct val="100000"/>
              </a:lnSpc>
              <a:spcBef>
                <a:spcPts val="0"/>
              </a:spcBef>
              <a:spcAft>
                <a:spcPts val="0"/>
              </a:spcAft>
              <a:buNone/>
            </a:pPr>
            <a:r>
              <a:rPr lang="en" sz="2004">
                <a:solidFill>
                  <a:srgbClr val="000000"/>
                </a:solidFill>
                <a:latin typeface="Calibri"/>
                <a:ea typeface="Calibri"/>
                <a:cs typeface="Calibri"/>
                <a:sym typeface="Calibri"/>
              </a:rPr>
              <a:t>may he always live joyfully.</a:t>
            </a:r>
            <a:endParaRPr sz="2700"/>
          </a:p>
        </p:txBody>
      </p:sp>
      <p:pic>
        <p:nvPicPr>
          <p:cNvPr id="122" name="Google Shape;122;p22"/>
          <p:cNvPicPr preferRelativeResize="0"/>
          <p:nvPr/>
        </p:nvPicPr>
        <p:blipFill>
          <a:blip r:embed="rId3">
            <a:alphaModFix/>
          </a:blip>
          <a:stretch>
            <a:fillRect/>
          </a:stretch>
        </p:blipFill>
        <p:spPr>
          <a:xfrm>
            <a:off x="5033775" y="768100"/>
            <a:ext cx="2718377" cy="1673349"/>
          </a:xfrm>
          <a:prstGeom prst="rect">
            <a:avLst/>
          </a:prstGeom>
          <a:noFill/>
          <a:ln>
            <a:noFill/>
          </a:ln>
        </p:spPr>
      </p:pic>
      <p:pic>
        <p:nvPicPr>
          <p:cNvPr id="123" name="Google Shape;123;p22"/>
          <p:cNvPicPr preferRelativeResize="0"/>
          <p:nvPr/>
        </p:nvPicPr>
        <p:blipFill>
          <a:blip r:embed="rId4">
            <a:alphaModFix/>
          </a:blip>
          <a:stretch>
            <a:fillRect/>
          </a:stretch>
        </p:blipFill>
        <p:spPr>
          <a:xfrm>
            <a:off x="5157225" y="2770625"/>
            <a:ext cx="2594924" cy="194617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3"/>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BACKWARDS FROM NINETY by Marie Mathilde Brinker</a:t>
            </a:r>
            <a:endParaRPr/>
          </a:p>
        </p:txBody>
      </p:sp>
      <p:sp>
        <p:nvSpPr>
          <p:cNvPr id="129" name="Google Shape;129;p23"/>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This autobiography was printed by</a:t>
            </a:r>
            <a:endParaRPr/>
          </a:p>
          <a:p>
            <a:pPr indent="0" lvl="0" marL="0" rtl="0" algn="l">
              <a:spcBef>
                <a:spcPts val="1200"/>
              </a:spcBef>
              <a:spcAft>
                <a:spcPts val="0"/>
              </a:spcAft>
              <a:buNone/>
            </a:pPr>
            <a:r>
              <a:rPr lang="en"/>
              <a:t> Serigraph Sales of West Bend</a:t>
            </a:r>
            <a:endParaRPr/>
          </a:p>
          <a:p>
            <a:pPr indent="0" lvl="0" marL="0" rtl="0" algn="l">
              <a:spcBef>
                <a:spcPts val="1200"/>
              </a:spcBef>
              <a:spcAft>
                <a:spcPts val="0"/>
              </a:spcAft>
              <a:buNone/>
            </a:pPr>
            <a:r>
              <a:rPr lang="en"/>
              <a:t> </a:t>
            </a:r>
            <a:r>
              <a:rPr lang="en"/>
              <a:t>in</a:t>
            </a:r>
            <a:r>
              <a:rPr lang="en"/>
              <a:t> August 1967.  There are a</a:t>
            </a:r>
            <a:endParaRPr/>
          </a:p>
          <a:p>
            <a:pPr indent="0" lvl="0" marL="0" rtl="0" algn="l">
              <a:spcBef>
                <a:spcPts val="1200"/>
              </a:spcBef>
              <a:spcAft>
                <a:spcPts val="0"/>
              </a:spcAft>
              <a:buNone/>
            </a:pPr>
            <a:r>
              <a:rPr lang="en"/>
              <a:t> few copies left in local </a:t>
            </a:r>
            <a:endParaRPr/>
          </a:p>
          <a:p>
            <a:pPr indent="0" lvl="0" marL="0" rtl="0" algn="l">
              <a:spcBef>
                <a:spcPts val="1200"/>
              </a:spcBef>
              <a:spcAft>
                <a:spcPts val="0"/>
              </a:spcAft>
              <a:buNone/>
            </a:pPr>
            <a:r>
              <a:rPr lang="en"/>
              <a:t> Libraries.</a:t>
            </a:r>
            <a:endParaRPr/>
          </a:p>
          <a:p>
            <a:pPr indent="0" lvl="0" marL="0" rtl="0" algn="l">
              <a:spcBef>
                <a:spcPts val="1200"/>
              </a:spcBef>
              <a:spcAft>
                <a:spcPts val="1200"/>
              </a:spcAft>
              <a:buNone/>
            </a:pPr>
            <a:r>
              <a:rPr lang="en">
                <a:highlight>
                  <a:srgbClr val="FFFF00"/>
                </a:highlight>
              </a:rPr>
              <a:t>(Excerpt read aloud pp 168-169)</a:t>
            </a:r>
            <a:endParaRPr>
              <a:highlight>
                <a:srgbClr val="FFFF00"/>
              </a:highlight>
            </a:endParaRPr>
          </a:p>
        </p:txBody>
      </p:sp>
      <p:pic>
        <p:nvPicPr>
          <p:cNvPr id="130" name="Google Shape;130;p23"/>
          <p:cNvPicPr preferRelativeResize="0"/>
          <p:nvPr/>
        </p:nvPicPr>
        <p:blipFill>
          <a:blip r:embed="rId3">
            <a:alphaModFix/>
          </a:blip>
          <a:stretch>
            <a:fillRect/>
          </a:stretch>
        </p:blipFill>
        <p:spPr>
          <a:xfrm>
            <a:off x="5047875" y="1228675"/>
            <a:ext cx="2727173" cy="362207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34" name="Shape 134"/>
        <p:cNvGrpSpPr/>
        <p:nvPr/>
      </p:nvGrpSpPr>
      <p:grpSpPr>
        <a:xfrm>
          <a:off x="0" y="0"/>
          <a:ext cx="0" cy="0"/>
          <a:chOff x="0" y="0"/>
          <a:chExt cx="0" cy="0"/>
        </a:xfrm>
      </p:grpSpPr>
      <p:sp>
        <p:nvSpPr>
          <p:cNvPr id="135" name="Google Shape;135;p24"/>
          <p:cNvSpPr txBox="1"/>
          <p:nvPr>
            <p:ph idx="1" type="body"/>
          </p:nvPr>
        </p:nvSpPr>
        <p:spPr>
          <a:xfrm>
            <a:off x="6774000" y="1228675"/>
            <a:ext cx="2265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lt1"/>
                </a:solidFill>
              </a:rPr>
              <a:t>Marie Brinker, Bertha, John, Ida and Augusta </a:t>
            </a:r>
            <a:endParaRPr>
              <a:solidFill>
                <a:schemeClr val="lt1"/>
              </a:solidFill>
            </a:endParaRPr>
          </a:p>
        </p:txBody>
      </p:sp>
      <p:pic>
        <p:nvPicPr>
          <p:cNvPr id="136" name="Google Shape;136;p24"/>
          <p:cNvPicPr preferRelativeResize="0"/>
          <p:nvPr/>
        </p:nvPicPr>
        <p:blipFill>
          <a:blip r:embed="rId3">
            <a:alphaModFix/>
          </a:blip>
          <a:stretch>
            <a:fillRect/>
          </a:stretch>
        </p:blipFill>
        <p:spPr>
          <a:xfrm>
            <a:off x="152400" y="152400"/>
            <a:ext cx="6451599" cy="483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40" name="Shape 140"/>
        <p:cNvGrpSpPr/>
        <p:nvPr/>
      </p:nvGrpSpPr>
      <p:grpSpPr>
        <a:xfrm>
          <a:off x="0" y="0"/>
          <a:ext cx="0" cy="0"/>
          <a:chOff x="0" y="0"/>
          <a:chExt cx="0" cy="0"/>
        </a:xfrm>
      </p:grpSpPr>
      <p:sp>
        <p:nvSpPr>
          <p:cNvPr id="141" name="Google Shape;141;p25"/>
          <p:cNvSpPr txBox="1"/>
          <p:nvPr>
            <p:ph idx="1" type="body"/>
          </p:nvPr>
        </p:nvSpPr>
        <p:spPr>
          <a:xfrm>
            <a:off x="6774000" y="1228675"/>
            <a:ext cx="2265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lt1"/>
                </a:solidFill>
              </a:rPr>
              <a:t>Rear of Saxonia House later 1800's</a:t>
            </a:r>
            <a:r>
              <a:rPr lang="en">
                <a:solidFill>
                  <a:schemeClr val="lt1"/>
                </a:solidFill>
              </a:rPr>
              <a:t> </a:t>
            </a:r>
            <a:endParaRPr>
              <a:solidFill>
                <a:schemeClr val="lt1"/>
              </a:solidFill>
            </a:endParaRPr>
          </a:p>
        </p:txBody>
      </p:sp>
      <p:pic>
        <p:nvPicPr>
          <p:cNvPr id="142" name="Google Shape;142;p25"/>
          <p:cNvPicPr preferRelativeResize="0"/>
          <p:nvPr/>
        </p:nvPicPr>
        <p:blipFill>
          <a:blip r:embed="rId3">
            <a:alphaModFix/>
          </a:blip>
          <a:stretch>
            <a:fillRect/>
          </a:stretch>
        </p:blipFill>
        <p:spPr>
          <a:xfrm>
            <a:off x="0" y="78475"/>
            <a:ext cx="6448573" cy="48364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46" name="Shape 146"/>
        <p:cNvGrpSpPr/>
        <p:nvPr/>
      </p:nvGrpSpPr>
      <p:grpSpPr>
        <a:xfrm>
          <a:off x="0" y="0"/>
          <a:ext cx="0" cy="0"/>
          <a:chOff x="0" y="0"/>
          <a:chExt cx="0" cy="0"/>
        </a:xfrm>
      </p:grpSpPr>
      <p:sp>
        <p:nvSpPr>
          <p:cNvPr id="147" name="Google Shape;147;p26"/>
          <p:cNvSpPr txBox="1"/>
          <p:nvPr>
            <p:ph idx="1" type="body"/>
          </p:nvPr>
        </p:nvSpPr>
        <p:spPr>
          <a:xfrm>
            <a:off x="6774000" y="1228675"/>
            <a:ext cx="2265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lt1"/>
                </a:solidFill>
              </a:rPr>
              <a:t>Rear of Saxonia House 2019</a:t>
            </a:r>
            <a:endParaRPr>
              <a:solidFill>
                <a:schemeClr val="lt1"/>
              </a:solidFill>
            </a:endParaRPr>
          </a:p>
        </p:txBody>
      </p:sp>
      <p:pic>
        <p:nvPicPr>
          <p:cNvPr id="148" name="Google Shape;148;p26"/>
          <p:cNvPicPr preferRelativeResize="0"/>
          <p:nvPr/>
        </p:nvPicPr>
        <p:blipFill>
          <a:blip r:embed="rId3">
            <a:alphaModFix/>
          </a:blip>
          <a:stretch>
            <a:fillRect/>
          </a:stretch>
        </p:blipFill>
        <p:spPr>
          <a:xfrm>
            <a:off x="152400" y="152400"/>
            <a:ext cx="6451599" cy="483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52" name="Shape 152"/>
        <p:cNvGrpSpPr/>
        <p:nvPr/>
      </p:nvGrpSpPr>
      <p:grpSpPr>
        <a:xfrm>
          <a:off x="0" y="0"/>
          <a:ext cx="0" cy="0"/>
          <a:chOff x="0" y="0"/>
          <a:chExt cx="0" cy="0"/>
        </a:xfrm>
      </p:grpSpPr>
      <p:sp>
        <p:nvSpPr>
          <p:cNvPr id="153" name="Google Shape;153;p27"/>
          <p:cNvSpPr txBox="1"/>
          <p:nvPr>
            <p:ph idx="1" type="body"/>
          </p:nvPr>
        </p:nvSpPr>
        <p:spPr>
          <a:xfrm>
            <a:off x="6774000" y="1228675"/>
            <a:ext cx="2265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lt1"/>
                </a:solidFill>
              </a:rPr>
              <a:t>Bake house, early 2000s.</a:t>
            </a:r>
            <a:endParaRPr>
              <a:solidFill>
                <a:schemeClr val="lt1"/>
              </a:solidFill>
            </a:endParaRPr>
          </a:p>
        </p:txBody>
      </p:sp>
      <p:pic>
        <p:nvPicPr>
          <p:cNvPr id="154" name="Google Shape;154;p27"/>
          <p:cNvPicPr preferRelativeResize="0"/>
          <p:nvPr/>
        </p:nvPicPr>
        <p:blipFill>
          <a:blip r:embed="rId3">
            <a:alphaModFix/>
          </a:blip>
          <a:stretch>
            <a:fillRect/>
          </a:stretch>
        </p:blipFill>
        <p:spPr>
          <a:xfrm>
            <a:off x="152400" y="152400"/>
            <a:ext cx="6469202" cy="458024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8"/>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Work days findings!</a:t>
            </a:r>
            <a:endParaRPr/>
          </a:p>
        </p:txBody>
      </p:sp>
      <p:sp>
        <p:nvSpPr>
          <p:cNvPr id="160" name="Google Shape;160;p28"/>
          <p:cNvSpPr txBox="1"/>
          <p:nvPr>
            <p:ph idx="1" type="body"/>
          </p:nvPr>
        </p:nvSpPr>
        <p:spPr>
          <a:xfrm>
            <a:off x="311700" y="1467600"/>
            <a:ext cx="8520600" cy="3101100"/>
          </a:xfrm>
          <a:prstGeom prst="rect">
            <a:avLst/>
          </a:prstGeom>
        </p:spPr>
        <p:txBody>
          <a:bodyPr anchorCtr="0" anchor="t" bIns="91425" lIns="91425" spcFirstLastPara="1" rIns="91425" wrap="square" tIns="91425">
            <a:normAutofit fontScale="55000"/>
          </a:bodyPr>
          <a:lstStyle/>
          <a:p>
            <a:pPr indent="-305435" lvl="0" marL="457200" rtl="0" algn="l">
              <a:lnSpc>
                <a:spcPct val="150000"/>
              </a:lnSpc>
              <a:spcBef>
                <a:spcPts val="0"/>
              </a:spcBef>
              <a:spcAft>
                <a:spcPts val="0"/>
              </a:spcAft>
              <a:buClr>
                <a:srgbClr val="000000"/>
              </a:buClr>
              <a:buSzPct val="100000"/>
              <a:buFont typeface="Arial"/>
              <a:buChar char="●"/>
            </a:pPr>
            <a:r>
              <a:rPr lang="en" sz="2200">
                <a:solidFill>
                  <a:srgbClr val="000000"/>
                </a:solidFill>
                <a:highlight>
                  <a:srgbClr val="FFFFFF"/>
                </a:highlight>
                <a:latin typeface="Arial"/>
                <a:ea typeface="Arial"/>
                <a:cs typeface="Arial"/>
                <a:sym typeface="Arial"/>
              </a:rPr>
              <a:t>Young and Alan started the important paint analysis process to determine the original paint colors for each room.</a:t>
            </a:r>
            <a:endParaRPr sz="2200">
              <a:solidFill>
                <a:srgbClr val="000000"/>
              </a:solidFill>
              <a:highlight>
                <a:srgbClr val="FFFFFF"/>
              </a:highlight>
              <a:latin typeface="Arial"/>
              <a:ea typeface="Arial"/>
              <a:cs typeface="Arial"/>
              <a:sym typeface="Arial"/>
            </a:endParaRPr>
          </a:p>
          <a:p>
            <a:pPr indent="0" lvl="0" marL="457200" rtl="0" algn="l">
              <a:lnSpc>
                <a:spcPct val="150000"/>
              </a:lnSpc>
              <a:spcBef>
                <a:spcPts val="1200"/>
              </a:spcBef>
              <a:spcAft>
                <a:spcPts val="0"/>
              </a:spcAft>
              <a:buNone/>
            </a:pPr>
            <a:r>
              <a:t/>
            </a:r>
            <a:endParaRPr sz="2200">
              <a:solidFill>
                <a:srgbClr val="000000"/>
              </a:solidFill>
              <a:highlight>
                <a:srgbClr val="FFFFFF"/>
              </a:highlight>
              <a:latin typeface="Arial"/>
              <a:ea typeface="Arial"/>
              <a:cs typeface="Arial"/>
              <a:sym typeface="Arial"/>
            </a:endParaRPr>
          </a:p>
          <a:p>
            <a:pPr indent="-305435" lvl="0" marL="457200" rtl="0" algn="l">
              <a:lnSpc>
                <a:spcPct val="150000"/>
              </a:lnSpc>
              <a:spcBef>
                <a:spcPts val="1200"/>
              </a:spcBef>
              <a:spcAft>
                <a:spcPts val="0"/>
              </a:spcAft>
              <a:buClr>
                <a:srgbClr val="000000"/>
              </a:buClr>
              <a:buSzPct val="100000"/>
              <a:buFont typeface="Arial"/>
              <a:buChar char="●"/>
            </a:pPr>
            <a:r>
              <a:rPr lang="en" sz="2200">
                <a:solidFill>
                  <a:srgbClr val="000000"/>
                </a:solidFill>
                <a:highlight>
                  <a:srgbClr val="FFFFFF"/>
                </a:highlight>
                <a:latin typeface="Arial"/>
                <a:ea typeface="Arial"/>
                <a:cs typeface="Arial"/>
                <a:sym typeface="Arial"/>
              </a:rPr>
              <a:t>Rhonda found evidence of the original wall location between the kitchen and the tavern/dining room! Bucky used his fire department pole and hook to pull down the ceiling exposing the top timber of that missing wall that was taken out at the time when the two new bathrooms were installed. Now we almost know enough about the first floor to make up 1/4 scale working drawings for it's restoration to Phase I 1855-1862.</a:t>
            </a:r>
            <a:endParaRPr sz="2200">
              <a:solidFill>
                <a:srgbClr val="000000"/>
              </a:solidFill>
              <a:highlight>
                <a:srgbClr val="FFFFFF"/>
              </a:highlight>
              <a:latin typeface="Arial"/>
              <a:ea typeface="Arial"/>
              <a:cs typeface="Arial"/>
              <a:sym typeface="Arial"/>
            </a:endParaRPr>
          </a:p>
          <a:p>
            <a:pPr indent="0" lvl="0" marL="0" rtl="0" algn="l">
              <a:lnSpc>
                <a:spcPct val="150000"/>
              </a:lnSpc>
              <a:spcBef>
                <a:spcPts val="1200"/>
              </a:spcBef>
              <a:spcAft>
                <a:spcPts val="0"/>
              </a:spcAft>
              <a:buNone/>
            </a:pPr>
            <a:r>
              <a:t/>
            </a:r>
            <a:endParaRPr sz="1300">
              <a:solidFill>
                <a:srgbClr val="000000"/>
              </a:solidFill>
              <a:highlight>
                <a:srgbClr val="FFFFFF"/>
              </a:highlight>
              <a:latin typeface="Arial"/>
              <a:ea typeface="Arial"/>
              <a:cs typeface="Arial"/>
              <a:sym typeface="Arial"/>
            </a:endParaRPr>
          </a:p>
          <a:p>
            <a:pPr indent="0" lvl="0" marL="457200" rtl="0" algn="l">
              <a:lnSpc>
                <a:spcPct val="150000"/>
              </a:lnSpc>
              <a:spcBef>
                <a:spcPts val="1200"/>
              </a:spcBef>
              <a:spcAft>
                <a:spcPts val="0"/>
              </a:spcAft>
              <a:buNone/>
            </a:pPr>
            <a:r>
              <a:t/>
            </a:r>
            <a:endParaRPr sz="1300">
              <a:solidFill>
                <a:srgbClr val="000000"/>
              </a:solidFill>
              <a:highlight>
                <a:srgbClr val="FFFFFF"/>
              </a:highlight>
              <a:latin typeface="Arial"/>
              <a:ea typeface="Arial"/>
              <a:cs typeface="Arial"/>
              <a:sym typeface="Arial"/>
            </a:endParaRPr>
          </a:p>
          <a:p>
            <a:pPr indent="0" lvl="0" marL="457200" rtl="0" algn="l">
              <a:lnSpc>
                <a:spcPct val="115000"/>
              </a:lnSpc>
              <a:spcBef>
                <a:spcPts val="1200"/>
              </a:spcBef>
              <a:spcAft>
                <a:spcPts val="1200"/>
              </a:spcAft>
              <a:buNone/>
            </a:pPr>
            <a:r>
              <a:t/>
            </a:r>
            <a:endParaRPr sz="2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9"/>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Workdays, continued</a:t>
            </a:r>
            <a:endParaRPr/>
          </a:p>
        </p:txBody>
      </p:sp>
      <p:sp>
        <p:nvSpPr>
          <p:cNvPr id="166" name="Google Shape;166;p29"/>
          <p:cNvSpPr txBox="1"/>
          <p:nvPr>
            <p:ph idx="1" type="body"/>
          </p:nvPr>
        </p:nvSpPr>
        <p:spPr>
          <a:xfrm>
            <a:off x="311700" y="1228675"/>
            <a:ext cx="8520600" cy="33402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t/>
            </a:r>
            <a:endParaRPr sz="2900">
              <a:solidFill>
                <a:srgbClr val="222222"/>
              </a:solidFill>
              <a:highlight>
                <a:srgbClr val="FFFFFF"/>
              </a:highlight>
              <a:latin typeface="Arial"/>
              <a:ea typeface="Arial"/>
              <a:cs typeface="Arial"/>
              <a:sym typeface="Arial"/>
            </a:endParaRPr>
          </a:p>
          <a:p>
            <a:pPr indent="-292984" lvl="0" marL="457200" rtl="0" algn="l">
              <a:spcBef>
                <a:spcPts val="1200"/>
              </a:spcBef>
              <a:spcAft>
                <a:spcPts val="0"/>
              </a:spcAft>
              <a:buClr>
                <a:srgbClr val="222222"/>
              </a:buClr>
              <a:buSzPct val="100000"/>
              <a:buFont typeface="Arial"/>
              <a:buChar char="●"/>
            </a:pPr>
            <a:r>
              <a:rPr lang="en" sz="4055">
                <a:solidFill>
                  <a:srgbClr val="222222"/>
                </a:solidFill>
                <a:highlight>
                  <a:srgbClr val="FFFFFF"/>
                </a:highlight>
                <a:latin typeface="Arial"/>
                <a:ea typeface="Arial"/>
                <a:cs typeface="Arial"/>
                <a:sym typeface="Arial"/>
              </a:rPr>
              <a:t>Using the photo that the artist used to make that great painting of the back yard, one can clearly see that the dance hall wing was completely stuccoed over from the beginning. Therefore for a phase I restoration none of the exterior timber/framing were visible. The photo shows how the stucco was falling off some of the Timbers but many still remained covered.</a:t>
            </a:r>
            <a:endParaRPr sz="4055">
              <a:solidFill>
                <a:srgbClr val="222222"/>
              </a:solidFill>
              <a:highlight>
                <a:srgbClr val="FFFFFF"/>
              </a:highlight>
              <a:latin typeface="Arial"/>
              <a:ea typeface="Arial"/>
              <a:cs typeface="Arial"/>
              <a:sym typeface="Arial"/>
            </a:endParaRPr>
          </a:p>
          <a:p>
            <a:pPr indent="0" lvl="0" marL="0" rtl="0" algn="l">
              <a:spcBef>
                <a:spcPts val="1200"/>
              </a:spcBef>
              <a:spcAft>
                <a:spcPts val="0"/>
              </a:spcAft>
              <a:buNone/>
            </a:pPr>
            <a:r>
              <a:t/>
            </a:r>
            <a:endParaRPr sz="4055">
              <a:solidFill>
                <a:srgbClr val="222222"/>
              </a:solidFill>
              <a:highlight>
                <a:srgbClr val="FFFFFF"/>
              </a:highlight>
              <a:latin typeface="Arial"/>
              <a:ea typeface="Arial"/>
              <a:cs typeface="Arial"/>
              <a:sym typeface="Arial"/>
            </a:endParaRPr>
          </a:p>
          <a:p>
            <a:pPr indent="-292984" lvl="0" marL="457200" rtl="0" algn="l">
              <a:spcBef>
                <a:spcPts val="1200"/>
              </a:spcBef>
              <a:spcAft>
                <a:spcPts val="0"/>
              </a:spcAft>
              <a:buClr>
                <a:srgbClr val="222222"/>
              </a:buClr>
              <a:buSzPct val="100000"/>
              <a:buFont typeface="Arial"/>
              <a:buChar char="●"/>
            </a:pPr>
            <a:r>
              <a:rPr lang="en" sz="4055">
                <a:solidFill>
                  <a:srgbClr val="222222"/>
                </a:solidFill>
                <a:highlight>
                  <a:srgbClr val="FFFFFF"/>
                </a:highlight>
                <a:latin typeface="Arial"/>
                <a:ea typeface="Arial"/>
                <a:cs typeface="Arial"/>
                <a:sym typeface="Arial"/>
              </a:rPr>
              <a:t>We found recycled parts of a half-timber building used to construct the granary room in the big cattle barn. These parts are probably from the dance hall after it was taken down. Our first Work Day in spring we should carefully dismantle and store all those parts. Flooring, rafters and wall studs for future use.</a:t>
            </a:r>
            <a:endParaRPr sz="4055">
              <a:solidFill>
                <a:srgbClr val="222222"/>
              </a:solidFill>
              <a:highlight>
                <a:srgbClr val="FFFFFF"/>
              </a:highlight>
              <a:latin typeface="Arial"/>
              <a:ea typeface="Arial"/>
              <a:cs typeface="Arial"/>
              <a:sym typeface="Arial"/>
            </a:endParaRPr>
          </a:p>
          <a:p>
            <a:pPr indent="0" lvl="0" marL="0" rtl="0" algn="l">
              <a:spcBef>
                <a:spcPts val="1200"/>
              </a:spcBef>
              <a:spcAft>
                <a:spcPts val="0"/>
              </a:spcAft>
              <a:buNone/>
            </a:pPr>
            <a:r>
              <a:t/>
            </a:r>
            <a:endParaRPr sz="4055">
              <a:solidFill>
                <a:srgbClr val="222222"/>
              </a:solidFill>
              <a:highlight>
                <a:srgbClr val="FFFFFF"/>
              </a:highlight>
              <a:latin typeface="Arial"/>
              <a:ea typeface="Arial"/>
              <a:cs typeface="Arial"/>
              <a:sym typeface="Arial"/>
            </a:endParaRPr>
          </a:p>
          <a:p>
            <a:pPr indent="-292984" lvl="0" marL="457200" rtl="0" algn="l">
              <a:spcBef>
                <a:spcPts val="1200"/>
              </a:spcBef>
              <a:spcAft>
                <a:spcPts val="0"/>
              </a:spcAft>
              <a:buClr>
                <a:srgbClr val="222222"/>
              </a:buClr>
              <a:buSzPct val="100000"/>
              <a:buFont typeface="Arial"/>
              <a:buChar char="●"/>
            </a:pPr>
            <a:r>
              <a:rPr lang="en" sz="4055">
                <a:solidFill>
                  <a:srgbClr val="222222"/>
                </a:solidFill>
                <a:highlight>
                  <a:srgbClr val="FFFFFF"/>
                </a:highlight>
                <a:latin typeface="Arial"/>
                <a:ea typeface="Arial"/>
                <a:cs typeface="Arial"/>
                <a:sym typeface="Arial"/>
              </a:rPr>
              <a:t>After all these years of wondering about what the attic floor looked like we realized that there are three short original flooring boards still in place at the SE corner of the attic.</a:t>
            </a:r>
            <a:endParaRPr sz="4755"/>
          </a:p>
          <a:p>
            <a:pPr indent="0" lvl="0" marL="0" rtl="0" algn="l">
              <a:spcBef>
                <a:spcPts val="1200"/>
              </a:spcBef>
              <a:spcAft>
                <a:spcPts val="0"/>
              </a:spcAft>
              <a:buNone/>
            </a:pPr>
            <a:r>
              <a:rPr lang="en" sz="2000"/>
              <a:t>   </a:t>
            </a:r>
            <a:endParaRPr sz="2000"/>
          </a:p>
          <a:p>
            <a:pPr indent="0" lvl="0" marL="0" rtl="0" algn="l">
              <a:spcBef>
                <a:spcPts val="1200"/>
              </a:spcBef>
              <a:spcAft>
                <a:spcPts val="0"/>
              </a:spcAft>
              <a:buNone/>
            </a:pPr>
            <a:r>
              <a:t/>
            </a:r>
            <a:endParaRPr sz="5200"/>
          </a:p>
          <a:p>
            <a:pPr indent="0" lvl="0" marL="0" rtl="0" algn="l">
              <a:spcBef>
                <a:spcPts val="1200"/>
              </a:spcBef>
              <a:spcAft>
                <a:spcPts val="0"/>
              </a:spcAft>
              <a:buNone/>
            </a:pPr>
            <a:r>
              <a:t/>
            </a:r>
            <a:endParaRPr sz="2800"/>
          </a:p>
          <a:p>
            <a:pPr indent="0" lvl="0" marL="457200" rtl="0" algn="l">
              <a:spcBef>
                <a:spcPts val="1200"/>
              </a:spcBef>
              <a:spcAft>
                <a:spcPts val="0"/>
              </a:spcAft>
              <a:buNone/>
            </a:pPr>
            <a:r>
              <a:t/>
            </a:r>
            <a:endParaRPr sz="1300">
              <a:solidFill>
                <a:srgbClr val="222222"/>
              </a:solidFill>
              <a:highlight>
                <a:srgbClr val="FFFFFF"/>
              </a:highlight>
              <a:latin typeface="Arial"/>
              <a:ea typeface="Arial"/>
              <a:cs typeface="Arial"/>
              <a:sym typeface="Arial"/>
            </a:endParaRPr>
          </a:p>
          <a:p>
            <a:pPr indent="0" lvl="0" marL="0" rtl="0" algn="l">
              <a:spcBef>
                <a:spcPts val="1200"/>
              </a:spcBef>
              <a:spcAft>
                <a:spcPts val="12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70" name="Shape 170"/>
        <p:cNvGrpSpPr/>
        <p:nvPr/>
      </p:nvGrpSpPr>
      <p:grpSpPr>
        <a:xfrm>
          <a:off x="0" y="0"/>
          <a:ext cx="0" cy="0"/>
          <a:chOff x="0" y="0"/>
          <a:chExt cx="0" cy="0"/>
        </a:xfrm>
      </p:grpSpPr>
      <p:pic>
        <p:nvPicPr>
          <p:cNvPr id="171" name="Google Shape;171;p30"/>
          <p:cNvPicPr preferRelativeResize="0"/>
          <p:nvPr/>
        </p:nvPicPr>
        <p:blipFill>
          <a:blip r:embed="rId3">
            <a:alphaModFix/>
          </a:blip>
          <a:stretch>
            <a:fillRect/>
          </a:stretch>
        </p:blipFill>
        <p:spPr>
          <a:xfrm>
            <a:off x="576524" y="136625"/>
            <a:ext cx="3652650" cy="4870226"/>
          </a:xfrm>
          <a:prstGeom prst="rect">
            <a:avLst/>
          </a:prstGeom>
          <a:noFill/>
          <a:ln>
            <a:noFill/>
          </a:ln>
        </p:spPr>
      </p:pic>
      <p:pic>
        <p:nvPicPr>
          <p:cNvPr id="172" name="Google Shape;172;p30"/>
          <p:cNvPicPr preferRelativeResize="0"/>
          <p:nvPr/>
        </p:nvPicPr>
        <p:blipFill>
          <a:blip r:embed="rId4">
            <a:alphaModFix/>
          </a:blip>
          <a:stretch>
            <a:fillRect/>
          </a:stretch>
        </p:blipFill>
        <p:spPr>
          <a:xfrm>
            <a:off x="5225375" y="136625"/>
            <a:ext cx="3191374" cy="425516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76" name="Shape 176"/>
        <p:cNvGrpSpPr/>
        <p:nvPr/>
      </p:nvGrpSpPr>
      <p:grpSpPr>
        <a:xfrm>
          <a:off x="0" y="0"/>
          <a:ext cx="0" cy="0"/>
          <a:chOff x="0" y="0"/>
          <a:chExt cx="0" cy="0"/>
        </a:xfrm>
      </p:grpSpPr>
      <p:pic>
        <p:nvPicPr>
          <p:cNvPr id="177" name="Google Shape;177;p31"/>
          <p:cNvPicPr preferRelativeResize="0"/>
          <p:nvPr/>
        </p:nvPicPr>
        <p:blipFill>
          <a:blip r:embed="rId3">
            <a:alphaModFix/>
          </a:blip>
          <a:stretch>
            <a:fillRect/>
          </a:stretch>
        </p:blipFill>
        <p:spPr>
          <a:xfrm>
            <a:off x="152400" y="152400"/>
            <a:ext cx="6096000" cy="4572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61" name="Shape 61"/>
        <p:cNvGrpSpPr/>
        <p:nvPr/>
      </p:nvGrpSpPr>
      <p:grpSpPr>
        <a:xfrm>
          <a:off x="0" y="0"/>
          <a:ext cx="0" cy="0"/>
          <a:chOff x="0" y="0"/>
          <a:chExt cx="0" cy="0"/>
        </a:xfrm>
      </p:grpSpPr>
      <p:sp>
        <p:nvSpPr>
          <p:cNvPr id="62" name="Google Shape;62;p14"/>
          <p:cNvSpPr txBox="1"/>
          <p:nvPr>
            <p:ph idx="1" type="body"/>
          </p:nvPr>
        </p:nvSpPr>
        <p:spPr>
          <a:xfrm>
            <a:off x="6774000" y="1228675"/>
            <a:ext cx="2265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lt1"/>
                </a:solidFill>
              </a:rPr>
              <a:t>Earliest known photograph of the Saxonia House</a:t>
            </a:r>
            <a:endParaRPr>
              <a:solidFill>
                <a:schemeClr val="lt1"/>
              </a:solidFill>
            </a:endParaRPr>
          </a:p>
        </p:txBody>
      </p:sp>
      <p:pic>
        <p:nvPicPr>
          <p:cNvPr id="63" name="Google Shape;63;p14"/>
          <p:cNvPicPr preferRelativeResize="0"/>
          <p:nvPr/>
        </p:nvPicPr>
        <p:blipFill>
          <a:blip r:embed="rId3">
            <a:alphaModFix/>
          </a:blip>
          <a:stretch>
            <a:fillRect/>
          </a:stretch>
        </p:blipFill>
        <p:spPr>
          <a:xfrm>
            <a:off x="160471" y="109950"/>
            <a:ext cx="6526551" cy="4923598"/>
          </a:xfrm>
          <a:prstGeom prst="rect">
            <a:avLst/>
          </a:prstGeom>
          <a:noFill/>
          <a:ln>
            <a:noFill/>
          </a:ln>
        </p:spPr>
      </p:pic>
      <p:pic>
        <p:nvPicPr>
          <p:cNvPr id="64" name="Google Shape;64;p14"/>
          <p:cNvPicPr preferRelativeResize="0"/>
          <p:nvPr/>
        </p:nvPicPr>
        <p:blipFill>
          <a:blip r:embed="rId3">
            <a:alphaModFix/>
          </a:blip>
          <a:stretch>
            <a:fillRect/>
          </a:stretch>
        </p:blipFill>
        <p:spPr>
          <a:xfrm>
            <a:off x="312871" y="262350"/>
            <a:ext cx="6526551" cy="49235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81" name="Shape 181"/>
        <p:cNvGrpSpPr/>
        <p:nvPr/>
      </p:nvGrpSpPr>
      <p:grpSpPr>
        <a:xfrm>
          <a:off x="0" y="0"/>
          <a:ext cx="0" cy="0"/>
          <a:chOff x="0" y="0"/>
          <a:chExt cx="0" cy="0"/>
        </a:xfrm>
      </p:grpSpPr>
      <p:pic>
        <p:nvPicPr>
          <p:cNvPr id="182" name="Google Shape;182;p32"/>
          <p:cNvPicPr preferRelativeResize="0"/>
          <p:nvPr/>
        </p:nvPicPr>
        <p:blipFill>
          <a:blip r:embed="rId3">
            <a:alphaModFix/>
          </a:blip>
          <a:stretch>
            <a:fillRect/>
          </a:stretch>
        </p:blipFill>
        <p:spPr>
          <a:xfrm>
            <a:off x="391874" y="152388"/>
            <a:ext cx="3538124" cy="4717524"/>
          </a:xfrm>
          <a:prstGeom prst="rect">
            <a:avLst/>
          </a:prstGeom>
          <a:noFill/>
          <a:ln>
            <a:noFill/>
          </a:ln>
        </p:spPr>
      </p:pic>
      <p:pic>
        <p:nvPicPr>
          <p:cNvPr id="183" name="Google Shape;183;p32"/>
          <p:cNvPicPr preferRelativeResize="0"/>
          <p:nvPr/>
        </p:nvPicPr>
        <p:blipFill>
          <a:blip r:embed="rId4">
            <a:alphaModFix/>
          </a:blip>
          <a:stretch>
            <a:fillRect/>
          </a:stretch>
        </p:blipFill>
        <p:spPr>
          <a:xfrm>
            <a:off x="4303750" y="152400"/>
            <a:ext cx="3538124" cy="4717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87" name="Shape 187"/>
        <p:cNvGrpSpPr/>
        <p:nvPr/>
      </p:nvGrpSpPr>
      <p:grpSpPr>
        <a:xfrm>
          <a:off x="0" y="0"/>
          <a:ext cx="0" cy="0"/>
          <a:chOff x="0" y="0"/>
          <a:chExt cx="0" cy="0"/>
        </a:xfrm>
      </p:grpSpPr>
      <p:pic>
        <p:nvPicPr>
          <p:cNvPr id="188" name="Google Shape;188;p33"/>
          <p:cNvPicPr preferRelativeResize="0"/>
          <p:nvPr/>
        </p:nvPicPr>
        <p:blipFill>
          <a:blip r:embed="rId3">
            <a:alphaModFix/>
          </a:blip>
          <a:stretch>
            <a:fillRect/>
          </a:stretch>
        </p:blipFill>
        <p:spPr>
          <a:xfrm>
            <a:off x="152400" y="152400"/>
            <a:ext cx="6451599" cy="483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92" name="Shape 192"/>
        <p:cNvGrpSpPr/>
        <p:nvPr/>
      </p:nvGrpSpPr>
      <p:grpSpPr>
        <a:xfrm>
          <a:off x="0" y="0"/>
          <a:ext cx="0" cy="0"/>
          <a:chOff x="0" y="0"/>
          <a:chExt cx="0" cy="0"/>
        </a:xfrm>
      </p:grpSpPr>
      <p:pic>
        <p:nvPicPr>
          <p:cNvPr id="193" name="Google Shape;193;p34"/>
          <p:cNvPicPr preferRelativeResize="0"/>
          <p:nvPr/>
        </p:nvPicPr>
        <p:blipFill>
          <a:blip r:embed="rId3">
            <a:alphaModFix/>
          </a:blip>
          <a:stretch>
            <a:fillRect/>
          </a:stretch>
        </p:blipFill>
        <p:spPr>
          <a:xfrm>
            <a:off x="152400" y="152400"/>
            <a:ext cx="3629025"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97" name="Shape 197"/>
        <p:cNvGrpSpPr/>
        <p:nvPr/>
      </p:nvGrpSpPr>
      <p:grpSpPr>
        <a:xfrm>
          <a:off x="0" y="0"/>
          <a:ext cx="0" cy="0"/>
          <a:chOff x="0" y="0"/>
          <a:chExt cx="0" cy="0"/>
        </a:xfrm>
      </p:grpSpPr>
      <p:pic>
        <p:nvPicPr>
          <p:cNvPr id="198" name="Google Shape;198;p35"/>
          <p:cNvPicPr preferRelativeResize="0"/>
          <p:nvPr/>
        </p:nvPicPr>
        <p:blipFill>
          <a:blip r:embed="rId3">
            <a:alphaModFix/>
          </a:blip>
          <a:stretch>
            <a:fillRect/>
          </a:stretch>
        </p:blipFill>
        <p:spPr>
          <a:xfrm>
            <a:off x="304800" y="304800"/>
            <a:ext cx="3945675" cy="2959250"/>
          </a:xfrm>
          <a:prstGeom prst="rect">
            <a:avLst/>
          </a:prstGeom>
          <a:noFill/>
          <a:ln>
            <a:noFill/>
          </a:ln>
        </p:spPr>
      </p:pic>
      <p:pic>
        <p:nvPicPr>
          <p:cNvPr id="199" name="Google Shape;199;p35"/>
          <p:cNvPicPr preferRelativeResize="0"/>
          <p:nvPr/>
        </p:nvPicPr>
        <p:blipFill>
          <a:blip r:embed="rId4">
            <a:alphaModFix/>
          </a:blip>
          <a:stretch>
            <a:fillRect/>
          </a:stretch>
        </p:blipFill>
        <p:spPr>
          <a:xfrm>
            <a:off x="5209755" y="0"/>
            <a:ext cx="3857620" cy="5143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03" name="Shape 203"/>
        <p:cNvGrpSpPr/>
        <p:nvPr/>
      </p:nvGrpSpPr>
      <p:grpSpPr>
        <a:xfrm>
          <a:off x="0" y="0"/>
          <a:ext cx="0" cy="0"/>
          <a:chOff x="0" y="0"/>
          <a:chExt cx="0" cy="0"/>
        </a:xfrm>
      </p:grpSpPr>
      <p:pic>
        <p:nvPicPr>
          <p:cNvPr id="204" name="Google Shape;204;p36"/>
          <p:cNvPicPr preferRelativeResize="0"/>
          <p:nvPr/>
        </p:nvPicPr>
        <p:blipFill>
          <a:blip r:embed="rId3">
            <a:alphaModFix/>
          </a:blip>
          <a:stretch>
            <a:fillRect/>
          </a:stretch>
        </p:blipFill>
        <p:spPr>
          <a:xfrm>
            <a:off x="152400" y="152400"/>
            <a:ext cx="3629025" cy="4838700"/>
          </a:xfrm>
          <a:prstGeom prst="rect">
            <a:avLst/>
          </a:prstGeom>
          <a:noFill/>
          <a:ln>
            <a:noFill/>
          </a:ln>
        </p:spPr>
      </p:pic>
      <p:pic>
        <p:nvPicPr>
          <p:cNvPr id="205" name="Google Shape;205;p36"/>
          <p:cNvPicPr preferRelativeResize="0"/>
          <p:nvPr/>
        </p:nvPicPr>
        <p:blipFill>
          <a:blip r:embed="rId4">
            <a:alphaModFix/>
          </a:blip>
          <a:stretch>
            <a:fillRect/>
          </a:stretch>
        </p:blipFill>
        <p:spPr>
          <a:xfrm>
            <a:off x="3933825" y="152400"/>
            <a:ext cx="3629025" cy="4838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09" name="Shape 209"/>
        <p:cNvGrpSpPr/>
        <p:nvPr/>
      </p:nvGrpSpPr>
      <p:grpSpPr>
        <a:xfrm>
          <a:off x="0" y="0"/>
          <a:ext cx="0" cy="0"/>
          <a:chOff x="0" y="0"/>
          <a:chExt cx="0" cy="0"/>
        </a:xfrm>
      </p:grpSpPr>
      <p:pic>
        <p:nvPicPr>
          <p:cNvPr id="210" name="Google Shape;210;p37"/>
          <p:cNvPicPr preferRelativeResize="0"/>
          <p:nvPr/>
        </p:nvPicPr>
        <p:blipFill>
          <a:blip r:embed="rId3">
            <a:alphaModFix/>
          </a:blip>
          <a:stretch>
            <a:fillRect/>
          </a:stretch>
        </p:blipFill>
        <p:spPr>
          <a:xfrm>
            <a:off x="152400" y="152400"/>
            <a:ext cx="6451599" cy="4838700"/>
          </a:xfrm>
          <a:prstGeom prst="rect">
            <a:avLst/>
          </a:prstGeom>
          <a:noFill/>
          <a:ln>
            <a:noFill/>
          </a:ln>
        </p:spPr>
      </p:pic>
      <p:pic>
        <p:nvPicPr>
          <p:cNvPr id="211" name="Google Shape;211;p37"/>
          <p:cNvPicPr preferRelativeResize="0"/>
          <p:nvPr/>
        </p:nvPicPr>
        <p:blipFill>
          <a:blip r:embed="rId4">
            <a:alphaModFix/>
          </a:blip>
          <a:stretch>
            <a:fillRect/>
          </a:stretch>
        </p:blipFill>
        <p:spPr>
          <a:xfrm>
            <a:off x="6756399" y="152400"/>
            <a:ext cx="2235203" cy="298027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15" name="Shape 215"/>
        <p:cNvGrpSpPr/>
        <p:nvPr/>
      </p:nvGrpSpPr>
      <p:grpSpPr>
        <a:xfrm>
          <a:off x="0" y="0"/>
          <a:ext cx="0" cy="0"/>
          <a:chOff x="0" y="0"/>
          <a:chExt cx="0" cy="0"/>
        </a:xfrm>
      </p:grpSpPr>
      <p:pic>
        <p:nvPicPr>
          <p:cNvPr id="216" name="Google Shape;216;p38"/>
          <p:cNvPicPr preferRelativeResize="0"/>
          <p:nvPr/>
        </p:nvPicPr>
        <p:blipFill>
          <a:blip r:embed="rId3">
            <a:alphaModFix/>
          </a:blip>
          <a:stretch>
            <a:fillRect/>
          </a:stretch>
        </p:blipFill>
        <p:spPr>
          <a:xfrm>
            <a:off x="152400" y="152400"/>
            <a:ext cx="2579075" cy="3438774"/>
          </a:xfrm>
          <a:prstGeom prst="rect">
            <a:avLst/>
          </a:prstGeom>
          <a:noFill/>
          <a:ln>
            <a:noFill/>
          </a:ln>
        </p:spPr>
      </p:pic>
      <p:pic>
        <p:nvPicPr>
          <p:cNvPr id="217" name="Google Shape;217;p38"/>
          <p:cNvPicPr preferRelativeResize="0"/>
          <p:nvPr/>
        </p:nvPicPr>
        <p:blipFill>
          <a:blip r:embed="rId4">
            <a:alphaModFix/>
          </a:blip>
          <a:stretch>
            <a:fillRect/>
          </a:stretch>
        </p:blipFill>
        <p:spPr>
          <a:xfrm>
            <a:off x="2976050" y="152400"/>
            <a:ext cx="3629025" cy="4838700"/>
          </a:xfrm>
          <a:prstGeom prst="rect">
            <a:avLst/>
          </a:prstGeom>
          <a:noFill/>
          <a:ln>
            <a:noFill/>
          </a:ln>
        </p:spPr>
      </p:pic>
      <p:sp>
        <p:nvSpPr>
          <p:cNvPr id="218" name="Google Shape;218;p38"/>
          <p:cNvSpPr txBox="1"/>
          <p:nvPr>
            <p:ph idx="1" type="body"/>
          </p:nvPr>
        </p:nvSpPr>
        <p:spPr>
          <a:xfrm>
            <a:off x="6960225" y="3286075"/>
            <a:ext cx="1757100" cy="980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lt1"/>
                </a:solidFill>
              </a:rPr>
              <a:t>The cellar</a:t>
            </a:r>
            <a:endParaRPr>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22" name="Shape 222"/>
        <p:cNvGrpSpPr/>
        <p:nvPr/>
      </p:nvGrpSpPr>
      <p:grpSpPr>
        <a:xfrm>
          <a:off x="0" y="0"/>
          <a:ext cx="0" cy="0"/>
          <a:chOff x="0" y="0"/>
          <a:chExt cx="0" cy="0"/>
        </a:xfrm>
      </p:grpSpPr>
      <p:pic>
        <p:nvPicPr>
          <p:cNvPr id="223" name="Google Shape;223;p39"/>
          <p:cNvPicPr preferRelativeResize="0"/>
          <p:nvPr/>
        </p:nvPicPr>
        <p:blipFill>
          <a:blip r:embed="rId3">
            <a:alphaModFix/>
          </a:blip>
          <a:stretch>
            <a:fillRect/>
          </a:stretch>
        </p:blipFill>
        <p:spPr>
          <a:xfrm>
            <a:off x="152400" y="152400"/>
            <a:ext cx="6451599" cy="483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68" name="Shape 68"/>
        <p:cNvGrpSpPr/>
        <p:nvPr/>
      </p:nvGrpSpPr>
      <p:grpSpPr>
        <a:xfrm>
          <a:off x="0" y="0"/>
          <a:ext cx="0" cy="0"/>
          <a:chOff x="0" y="0"/>
          <a:chExt cx="0" cy="0"/>
        </a:xfrm>
      </p:grpSpPr>
      <p:sp>
        <p:nvSpPr>
          <p:cNvPr id="69" name="Google Shape;69;p15"/>
          <p:cNvSpPr txBox="1"/>
          <p:nvPr>
            <p:ph idx="1" type="body"/>
          </p:nvPr>
        </p:nvSpPr>
        <p:spPr>
          <a:xfrm>
            <a:off x="6774000" y="1228675"/>
            <a:ext cx="2265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lt1"/>
                </a:solidFill>
              </a:rPr>
              <a:t>Liberta, Manilla, John, and (possibly) Bertha, Selma, and Hired Hand Richard Schmack</a:t>
            </a:r>
            <a:endParaRPr>
              <a:solidFill>
                <a:schemeClr val="lt1"/>
              </a:solidFill>
            </a:endParaRPr>
          </a:p>
        </p:txBody>
      </p:sp>
      <p:pic>
        <p:nvPicPr>
          <p:cNvPr id="70" name="Google Shape;70;p15"/>
          <p:cNvPicPr preferRelativeResize="0"/>
          <p:nvPr/>
        </p:nvPicPr>
        <p:blipFill>
          <a:blip r:embed="rId3">
            <a:alphaModFix/>
          </a:blip>
          <a:stretch>
            <a:fillRect/>
          </a:stretch>
        </p:blipFill>
        <p:spPr>
          <a:xfrm>
            <a:off x="142450" y="128638"/>
            <a:ext cx="6514949" cy="48862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16"/>
          <p:cNvPicPr preferRelativeResize="0"/>
          <p:nvPr/>
        </p:nvPicPr>
        <p:blipFill>
          <a:blip r:embed="rId3">
            <a:alphaModFix/>
          </a:blip>
          <a:stretch>
            <a:fillRect/>
          </a:stretch>
        </p:blipFill>
        <p:spPr>
          <a:xfrm>
            <a:off x="1824262" y="534950"/>
            <a:ext cx="5281377" cy="2797951"/>
          </a:xfrm>
          <a:prstGeom prst="rect">
            <a:avLst/>
          </a:prstGeom>
          <a:noFill/>
          <a:ln>
            <a:noFill/>
          </a:ln>
        </p:spPr>
      </p:pic>
      <p:sp>
        <p:nvSpPr>
          <p:cNvPr id="76" name="Google Shape;76;p16"/>
          <p:cNvSpPr txBox="1"/>
          <p:nvPr/>
        </p:nvSpPr>
        <p:spPr>
          <a:xfrm>
            <a:off x="2037200" y="3552450"/>
            <a:ext cx="4855500" cy="138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900">
                <a:latin typeface="Amatic SC"/>
                <a:ea typeface="Amatic SC"/>
                <a:cs typeface="Amatic SC"/>
                <a:sym typeface="Amatic SC"/>
              </a:rPr>
              <a:t>RECENT FINDINGS AND CELEBRATIONS!</a:t>
            </a:r>
            <a:endParaRPr b="1" sz="3900">
              <a:latin typeface="Amatic SC"/>
              <a:ea typeface="Amatic SC"/>
              <a:cs typeface="Amatic SC"/>
              <a:sym typeface="Amatic S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7"/>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Dedication</a:t>
            </a:r>
            <a:r>
              <a:rPr lang="en"/>
              <a:t> of Saxonia House: </a:t>
            </a:r>
            <a:r>
              <a:rPr lang="en"/>
              <a:t>November</a:t>
            </a:r>
            <a:r>
              <a:rPr lang="en"/>
              <a:t> 3, 1855</a:t>
            </a:r>
            <a:endParaRPr/>
          </a:p>
          <a:p>
            <a:pPr indent="0" lvl="0" marL="0" rtl="0" algn="l">
              <a:spcBef>
                <a:spcPts val="0"/>
              </a:spcBef>
              <a:spcAft>
                <a:spcPts val="0"/>
              </a:spcAft>
              <a:buNone/>
            </a:pPr>
            <a:r>
              <a:t/>
            </a:r>
            <a:endParaRPr/>
          </a:p>
        </p:txBody>
      </p:sp>
      <p:sp>
        <p:nvSpPr>
          <p:cNvPr id="82" name="Google Shape;82;p17"/>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a:t>
            </a:r>
            <a:endParaRPr/>
          </a:p>
        </p:txBody>
      </p:sp>
      <p:pic>
        <p:nvPicPr>
          <p:cNvPr id="83" name="Google Shape;83;p17"/>
          <p:cNvPicPr preferRelativeResize="0"/>
          <p:nvPr/>
        </p:nvPicPr>
        <p:blipFill>
          <a:blip r:embed="rId3">
            <a:alphaModFix/>
          </a:blip>
          <a:stretch>
            <a:fillRect/>
          </a:stretch>
        </p:blipFill>
        <p:spPr>
          <a:xfrm>
            <a:off x="622600" y="1093850"/>
            <a:ext cx="3544026" cy="3787848"/>
          </a:xfrm>
          <a:prstGeom prst="rect">
            <a:avLst/>
          </a:prstGeom>
          <a:noFill/>
          <a:ln>
            <a:noFill/>
          </a:ln>
        </p:spPr>
      </p:pic>
      <p:pic>
        <p:nvPicPr>
          <p:cNvPr id="84" name="Google Shape;84;p17"/>
          <p:cNvPicPr preferRelativeResize="0"/>
          <p:nvPr/>
        </p:nvPicPr>
        <p:blipFill>
          <a:blip r:embed="rId4">
            <a:alphaModFix/>
          </a:blip>
          <a:stretch>
            <a:fillRect/>
          </a:stretch>
        </p:blipFill>
        <p:spPr>
          <a:xfrm>
            <a:off x="4385925" y="1093850"/>
            <a:ext cx="3907476" cy="37878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 name="Shape 88"/>
        <p:cNvGrpSpPr/>
        <p:nvPr/>
      </p:nvGrpSpPr>
      <p:grpSpPr>
        <a:xfrm>
          <a:off x="0" y="0"/>
          <a:ext cx="0" cy="0"/>
          <a:chOff x="0" y="0"/>
          <a:chExt cx="0" cy="0"/>
        </a:xfrm>
      </p:grpSpPr>
      <p:sp>
        <p:nvSpPr>
          <p:cNvPr id="89" name="Google Shape;89;p18"/>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highlight>
                  <a:schemeClr val="lt2"/>
                </a:highlight>
              </a:rPr>
              <a:t>Translation </a:t>
            </a:r>
            <a:r>
              <a:rPr lang="en" sz="3422">
                <a:highlight>
                  <a:schemeClr val="lt2"/>
                </a:highlight>
              </a:rPr>
              <a:t>by Randi Ramsden</a:t>
            </a:r>
            <a:endParaRPr sz="3422">
              <a:highlight>
                <a:schemeClr val="lt2"/>
              </a:highlight>
            </a:endParaRPr>
          </a:p>
        </p:txBody>
      </p:sp>
      <p:sp>
        <p:nvSpPr>
          <p:cNvPr id="90" name="Google Shape;90;p18"/>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2600">
                <a:highlight>
                  <a:schemeClr val="lt2"/>
                </a:highlight>
              </a:rPr>
              <a:t>Table Songs,</a:t>
            </a:r>
            <a:r>
              <a:rPr b="1" lang="en">
                <a:highlight>
                  <a:schemeClr val="lt2"/>
                </a:highlight>
              </a:rPr>
              <a:t> </a:t>
            </a:r>
            <a:endParaRPr b="1">
              <a:highlight>
                <a:schemeClr val="lt2"/>
              </a:highlight>
            </a:endParaRPr>
          </a:p>
          <a:p>
            <a:pPr indent="0" lvl="0" marL="0" rtl="0" algn="ctr">
              <a:spcBef>
                <a:spcPts val="1200"/>
              </a:spcBef>
              <a:spcAft>
                <a:spcPts val="0"/>
              </a:spcAft>
              <a:buNone/>
            </a:pPr>
            <a:r>
              <a:rPr b="1" lang="en">
                <a:highlight>
                  <a:schemeClr val="lt2"/>
                </a:highlight>
              </a:rPr>
              <a:t>Sung at the dedication of the Saxonia-House </a:t>
            </a:r>
            <a:endParaRPr b="1">
              <a:highlight>
                <a:schemeClr val="lt2"/>
              </a:highlight>
            </a:endParaRPr>
          </a:p>
          <a:p>
            <a:pPr indent="0" lvl="0" marL="0" rtl="0" algn="ctr">
              <a:spcBef>
                <a:spcPts val="1200"/>
              </a:spcBef>
              <a:spcAft>
                <a:spcPts val="0"/>
              </a:spcAft>
              <a:buNone/>
            </a:pPr>
            <a:r>
              <a:rPr b="1" lang="en">
                <a:highlight>
                  <a:schemeClr val="lt2"/>
                </a:highlight>
              </a:rPr>
              <a:t>On November 3, 1855, in Farmington, Washington County, Wis.</a:t>
            </a:r>
            <a:endParaRPr b="1">
              <a:highlight>
                <a:schemeClr val="lt2"/>
              </a:highlight>
            </a:endParaRPr>
          </a:p>
          <a:p>
            <a:pPr indent="0" lvl="0" marL="0" rtl="0" algn="ctr">
              <a:spcBef>
                <a:spcPts val="1200"/>
              </a:spcBef>
              <a:spcAft>
                <a:spcPts val="1200"/>
              </a:spcAft>
              <a:buNone/>
            </a:pPr>
            <a:r>
              <a:rPr b="1" lang="en">
                <a:highlight>
                  <a:schemeClr val="lt2"/>
                </a:highlight>
              </a:rPr>
              <a:t> Dedicated to the honest host Ernst Klessig from his friend F. G. Zschucke.</a:t>
            </a:r>
            <a:endParaRPr b="1">
              <a:highlight>
                <a:schemeClr val="lt2"/>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311700" y="164600"/>
            <a:ext cx="8520600" cy="929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311"/>
              <a:t>Translation,</a:t>
            </a:r>
            <a:r>
              <a:rPr lang="en"/>
              <a:t> </a:t>
            </a:r>
            <a:r>
              <a:rPr lang="en" sz="3200"/>
              <a:t>PArt 1 </a:t>
            </a:r>
            <a:r>
              <a:rPr b="0" i="1" lang="en" sz="1548">
                <a:solidFill>
                  <a:srgbClr val="000000"/>
                </a:solidFill>
                <a:latin typeface="Calibri"/>
                <a:ea typeface="Calibri"/>
                <a:cs typeface="Calibri"/>
                <a:sym typeface="Calibri"/>
              </a:rPr>
              <a:t>Melody: Vom hoh’n Olymp herab ward uns die Freude [Commercium song by Heinrich Christian Schnoor]    </a:t>
            </a:r>
            <a:r>
              <a:rPr b="0" i="1" lang="en" sz="1548" u="sng">
                <a:solidFill>
                  <a:schemeClr val="hlink"/>
                </a:solidFill>
                <a:latin typeface="Calibri"/>
                <a:ea typeface="Calibri"/>
                <a:cs typeface="Calibri"/>
                <a:sym typeface="Calibri"/>
                <a:hlinkClick r:id="rId3"/>
              </a:rPr>
              <a:t> https://www.youtube.com./watch?v=skI1DvZg4Nk</a:t>
            </a:r>
            <a:r>
              <a:rPr i="1" lang="en" sz="4644"/>
              <a:t> </a:t>
            </a:r>
            <a:endParaRPr i="1" sz="1100"/>
          </a:p>
        </p:txBody>
      </p:sp>
      <p:sp>
        <p:nvSpPr>
          <p:cNvPr id="96" name="Google Shape;96;p19"/>
          <p:cNvSpPr txBox="1"/>
          <p:nvPr>
            <p:ph idx="1" type="body"/>
          </p:nvPr>
        </p:nvSpPr>
        <p:spPr>
          <a:xfrm>
            <a:off x="311700" y="1271825"/>
            <a:ext cx="3652200" cy="3871800"/>
          </a:xfrm>
          <a:prstGeom prst="rect">
            <a:avLst/>
          </a:prstGeom>
        </p:spPr>
        <p:txBody>
          <a:bodyPr anchorCtr="0" anchor="t" bIns="91425" lIns="91425" spcFirstLastPara="1" rIns="91425" wrap="square" tIns="91425">
            <a:normAutofit fontScale="77500" lnSpcReduction="10000"/>
          </a:bodyPr>
          <a:lstStyle/>
          <a:p>
            <a:pPr indent="0" lvl="0" marL="1963" rtl="0" algn="l">
              <a:lnSpc>
                <a:spcPct val="100000"/>
              </a:lnSpc>
              <a:spcBef>
                <a:spcPts val="0"/>
              </a:spcBef>
              <a:spcAft>
                <a:spcPts val="0"/>
              </a:spcAft>
              <a:buNone/>
            </a:pPr>
            <a:r>
              <a:t/>
            </a:r>
            <a:endParaRPr sz="1104">
              <a:solidFill>
                <a:srgbClr val="000000"/>
              </a:solidFill>
              <a:latin typeface="Calibri"/>
              <a:ea typeface="Calibri"/>
              <a:cs typeface="Calibri"/>
              <a:sym typeface="Calibri"/>
            </a:endParaRPr>
          </a:p>
          <a:p>
            <a:pPr indent="0" lvl="0" marL="1963" rtl="0" algn="l">
              <a:lnSpc>
                <a:spcPct val="100000"/>
              </a:lnSpc>
              <a:spcBef>
                <a:spcPts val="0"/>
              </a:spcBef>
              <a:spcAft>
                <a:spcPts val="0"/>
              </a:spcAft>
              <a:buNone/>
            </a:pPr>
            <a:r>
              <a:rPr lang="en" sz="1876">
                <a:solidFill>
                  <a:srgbClr val="000000"/>
                </a:solidFill>
                <a:latin typeface="Calibri"/>
                <a:ea typeface="Calibri"/>
                <a:cs typeface="Calibri"/>
                <a:sym typeface="Calibri"/>
              </a:rPr>
              <a:t>A beautiful day summons us today </a:t>
            </a:r>
            <a:endParaRPr sz="1876">
              <a:solidFill>
                <a:srgbClr val="000000"/>
              </a:solidFill>
              <a:latin typeface="Calibri"/>
              <a:ea typeface="Calibri"/>
              <a:cs typeface="Calibri"/>
              <a:sym typeface="Calibri"/>
            </a:endParaRPr>
          </a:p>
          <a:p>
            <a:pPr indent="0" lvl="0" marL="561" rtl="0" algn="l">
              <a:lnSpc>
                <a:spcPct val="100000"/>
              </a:lnSpc>
              <a:spcBef>
                <a:spcPts val="0"/>
              </a:spcBef>
              <a:spcAft>
                <a:spcPts val="0"/>
              </a:spcAft>
              <a:buNone/>
            </a:pPr>
            <a:r>
              <a:rPr lang="en" sz="1876">
                <a:solidFill>
                  <a:srgbClr val="000000"/>
                </a:solidFill>
                <a:latin typeface="Calibri"/>
                <a:ea typeface="Calibri"/>
                <a:cs typeface="Calibri"/>
                <a:sym typeface="Calibri"/>
              </a:rPr>
              <a:t>To celebrate an opening feast; </a:t>
            </a:r>
            <a:endParaRPr sz="1876">
              <a:solidFill>
                <a:srgbClr val="000000"/>
              </a:solidFill>
              <a:latin typeface="Calibri"/>
              <a:ea typeface="Calibri"/>
              <a:cs typeface="Calibri"/>
              <a:sym typeface="Calibri"/>
            </a:endParaRPr>
          </a:p>
          <a:p>
            <a:pPr indent="0" lvl="0" marL="0" rtl="0" algn="l">
              <a:lnSpc>
                <a:spcPct val="100000"/>
              </a:lnSpc>
              <a:spcBef>
                <a:spcPts val="0"/>
              </a:spcBef>
              <a:spcAft>
                <a:spcPts val="0"/>
              </a:spcAft>
              <a:buNone/>
            </a:pPr>
            <a:r>
              <a:rPr lang="en" sz="1876">
                <a:solidFill>
                  <a:srgbClr val="000000"/>
                </a:solidFill>
                <a:latin typeface="Calibri"/>
                <a:ea typeface="Calibri"/>
                <a:cs typeface="Calibri"/>
                <a:sym typeface="Calibri"/>
              </a:rPr>
              <a:t>Just look around, how gladly they all came, </a:t>
            </a:r>
            <a:endParaRPr sz="1876">
              <a:solidFill>
                <a:srgbClr val="000000"/>
              </a:solidFill>
              <a:latin typeface="Calibri"/>
              <a:ea typeface="Calibri"/>
              <a:cs typeface="Calibri"/>
              <a:sym typeface="Calibri"/>
            </a:endParaRPr>
          </a:p>
          <a:p>
            <a:pPr indent="0" lvl="0" marL="11356" rtl="0" algn="l">
              <a:lnSpc>
                <a:spcPct val="100000"/>
              </a:lnSpc>
              <a:spcBef>
                <a:spcPts val="0"/>
              </a:spcBef>
              <a:spcAft>
                <a:spcPts val="0"/>
              </a:spcAft>
              <a:buNone/>
            </a:pPr>
            <a:r>
              <a:rPr lang="en" sz="1876">
                <a:solidFill>
                  <a:srgbClr val="000000"/>
                </a:solidFill>
                <a:latin typeface="Calibri"/>
                <a:ea typeface="Calibri"/>
                <a:cs typeface="Calibri"/>
                <a:sym typeface="Calibri"/>
              </a:rPr>
              <a:t>From near and far to the new house. </a:t>
            </a:r>
            <a:endParaRPr sz="1876">
              <a:solidFill>
                <a:srgbClr val="000000"/>
              </a:solidFill>
              <a:latin typeface="Calibri"/>
              <a:ea typeface="Calibri"/>
              <a:cs typeface="Calibri"/>
              <a:sym typeface="Calibri"/>
            </a:endParaRPr>
          </a:p>
          <a:p>
            <a:pPr indent="0" lvl="0" marL="11356" rtl="0" algn="l">
              <a:lnSpc>
                <a:spcPct val="100000"/>
              </a:lnSpc>
              <a:spcBef>
                <a:spcPts val="0"/>
              </a:spcBef>
              <a:spcAft>
                <a:spcPts val="0"/>
              </a:spcAft>
              <a:buNone/>
            </a:pPr>
            <a:r>
              <a:rPr lang="en" sz="1876">
                <a:solidFill>
                  <a:srgbClr val="000000"/>
                </a:solidFill>
                <a:latin typeface="Calibri"/>
                <a:ea typeface="Calibri"/>
                <a:cs typeface="Calibri"/>
                <a:sym typeface="Calibri"/>
              </a:rPr>
              <a:t>Now join in, with a rejoicing song, </a:t>
            </a:r>
            <a:endParaRPr sz="1876">
              <a:solidFill>
                <a:srgbClr val="000000"/>
              </a:solidFill>
              <a:latin typeface="Calibri"/>
              <a:ea typeface="Calibri"/>
              <a:cs typeface="Calibri"/>
              <a:sym typeface="Calibri"/>
            </a:endParaRPr>
          </a:p>
          <a:p>
            <a:pPr indent="0" lvl="0" marL="6309" rtl="0" algn="l">
              <a:lnSpc>
                <a:spcPct val="100000"/>
              </a:lnSpc>
              <a:spcBef>
                <a:spcPts val="0"/>
              </a:spcBef>
              <a:spcAft>
                <a:spcPts val="0"/>
              </a:spcAft>
              <a:buNone/>
            </a:pPr>
            <a:r>
              <a:rPr lang="en" sz="1876">
                <a:solidFill>
                  <a:srgbClr val="000000"/>
                </a:solidFill>
                <a:latin typeface="Calibri"/>
                <a:ea typeface="Calibri"/>
                <a:cs typeface="Calibri"/>
                <a:sym typeface="Calibri"/>
              </a:rPr>
              <a:t>On the day of joy at the sound of the cups [as they clink for a toast]. </a:t>
            </a:r>
            <a:endParaRPr sz="1876">
              <a:solidFill>
                <a:srgbClr val="000000"/>
              </a:solidFill>
              <a:latin typeface="Calibri"/>
              <a:ea typeface="Calibri"/>
              <a:cs typeface="Calibri"/>
              <a:sym typeface="Calibri"/>
            </a:endParaRPr>
          </a:p>
          <a:p>
            <a:pPr indent="0" lvl="0" marL="6309" rtl="0" algn="l">
              <a:lnSpc>
                <a:spcPct val="100000"/>
              </a:lnSpc>
              <a:spcBef>
                <a:spcPts val="0"/>
              </a:spcBef>
              <a:spcAft>
                <a:spcPts val="0"/>
              </a:spcAft>
              <a:buNone/>
            </a:pPr>
            <a:r>
              <a:t/>
            </a:r>
            <a:endParaRPr sz="1876">
              <a:solidFill>
                <a:srgbClr val="000000"/>
              </a:solidFill>
              <a:latin typeface="Calibri"/>
              <a:ea typeface="Calibri"/>
              <a:cs typeface="Calibri"/>
              <a:sym typeface="Calibri"/>
            </a:endParaRPr>
          </a:p>
          <a:p>
            <a:pPr indent="0" lvl="0" marL="11356" rtl="0" algn="l">
              <a:lnSpc>
                <a:spcPct val="100000"/>
              </a:lnSpc>
              <a:spcBef>
                <a:spcPts val="0"/>
              </a:spcBef>
              <a:spcAft>
                <a:spcPts val="0"/>
              </a:spcAft>
              <a:buNone/>
            </a:pPr>
            <a:r>
              <a:rPr lang="en" sz="1876">
                <a:solidFill>
                  <a:srgbClr val="000000"/>
                </a:solidFill>
                <a:latin typeface="Calibri"/>
                <a:ea typeface="Calibri"/>
                <a:cs typeface="Calibri"/>
                <a:sym typeface="Calibri"/>
              </a:rPr>
              <a:t>Here, where recently one saw Native Americans hunt, </a:t>
            </a:r>
            <a:endParaRPr sz="1876">
              <a:solidFill>
                <a:srgbClr val="000000"/>
              </a:solidFill>
              <a:latin typeface="Calibri"/>
              <a:ea typeface="Calibri"/>
              <a:cs typeface="Calibri"/>
              <a:sym typeface="Calibri"/>
            </a:endParaRPr>
          </a:p>
          <a:p>
            <a:pPr indent="0" lvl="0" marL="11356" rtl="0" algn="l">
              <a:lnSpc>
                <a:spcPct val="100000"/>
              </a:lnSpc>
              <a:spcBef>
                <a:spcPts val="0"/>
              </a:spcBef>
              <a:spcAft>
                <a:spcPts val="0"/>
              </a:spcAft>
              <a:buNone/>
            </a:pPr>
            <a:r>
              <a:rPr lang="en" sz="1876">
                <a:solidFill>
                  <a:srgbClr val="000000"/>
                </a:solidFill>
                <a:latin typeface="Calibri"/>
                <a:ea typeface="Calibri"/>
                <a:cs typeface="Calibri"/>
                <a:sym typeface="Calibri"/>
              </a:rPr>
              <a:t>Now stands a house, so beautiful </a:t>
            </a:r>
            <a:endParaRPr sz="1876">
              <a:solidFill>
                <a:srgbClr val="000000"/>
              </a:solidFill>
              <a:latin typeface="Calibri"/>
              <a:ea typeface="Calibri"/>
              <a:cs typeface="Calibri"/>
              <a:sym typeface="Calibri"/>
            </a:endParaRPr>
          </a:p>
          <a:p>
            <a:pPr indent="0" lvl="0" marL="3785" rtl="0" algn="l">
              <a:lnSpc>
                <a:spcPct val="100000"/>
              </a:lnSpc>
              <a:spcBef>
                <a:spcPts val="0"/>
              </a:spcBef>
              <a:spcAft>
                <a:spcPts val="0"/>
              </a:spcAft>
              <a:buNone/>
            </a:pPr>
            <a:r>
              <a:rPr lang="en" sz="1876">
                <a:solidFill>
                  <a:srgbClr val="000000"/>
                </a:solidFill>
                <a:latin typeface="Calibri"/>
                <a:ea typeface="Calibri"/>
                <a:cs typeface="Calibri"/>
                <a:sym typeface="Calibri"/>
              </a:rPr>
              <a:t>Where us friends, after hard work, </a:t>
            </a:r>
            <a:endParaRPr sz="1876">
              <a:solidFill>
                <a:srgbClr val="000000"/>
              </a:solidFill>
              <a:latin typeface="Calibri"/>
              <a:ea typeface="Calibri"/>
              <a:cs typeface="Calibri"/>
              <a:sym typeface="Calibri"/>
            </a:endParaRPr>
          </a:p>
          <a:p>
            <a:pPr indent="0" lvl="0" marL="4486" rtl="0" algn="l">
              <a:lnSpc>
                <a:spcPct val="100000"/>
              </a:lnSpc>
              <a:spcBef>
                <a:spcPts val="0"/>
              </a:spcBef>
              <a:spcAft>
                <a:spcPts val="0"/>
              </a:spcAft>
              <a:buNone/>
            </a:pPr>
            <a:r>
              <a:rPr lang="en" sz="1876">
                <a:solidFill>
                  <a:srgbClr val="000000"/>
                </a:solidFill>
                <a:latin typeface="Calibri"/>
                <a:ea typeface="Calibri"/>
                <a:cs typeface="Calibri"/>
                <a:sym typeface="Calibri"/>
              </a:rPr>
              <a:t>See each other amongst friends. </a:t>
            </a:r>
            <a:endParaRPr sz="1876">
              <a:solidFill>
                <a:srgbClr val="000000"/>
              </a:solidFill>
              <a:latin typeface="Calibri"/>
              <a:ea typeface="Calibri"/>
              <a:cs typeface="Calibri"/>
              <a:sym typeface="Calibri"/>
            </a:endParaRPr>
          </a:p>
          <a:p>
            <a:pPr indent="0" lvl="0" marL="11356" rtl="0" algn="l">
              <a:lnSpc>
                <a:spcPct val="100000"/>
              </a:lnSpc>
              <a:spcBef>
                <a:spcPts val="0"/>
              </a:spcBef>
              <a:spcAft>
                <a:spcPts val="0"/>
              </a:spcAft>
              <a:buNone/>
            </a:pPr>
            <a:r>
              <a:rPr lang="en" sz="1876">
                <a:solidFill>
                  <a:srgbClr val="000000"/>
                </a:solidFill>
                <a:latin typeface="Calibri"/>
                <a:ea typeface="Calibri"/>
                <a:cs typeface="Calibri"/>
                <a:sym typeface="Calibri"/>
              </a:rPr>
              <a:t>Brothers, let sound in gratitude to the builder </a:t>
            </a:r>
            <a:endParaRPr sz="1876">
              <a:solidFill>
                <a:srgbClr val="000000"/>
              </a:solidFill>
              <a:latin typeface="Calibri"/>
              <a:ea typeface="Calibri"/>
              <a:cs typeface="Calibri"/>
              <a:sym typeface="Calibri"/>
            </a:endParaRPr>
          </a:p>
          <a:p>
            <a:pPr indent="0" lvl="0" marL="11356" rtl="0" algn="l">
              <a:lnSpc>
                <a:spcPct val="100000"/>
              </a:lnSpc>
              <a:spcBef>
                <a:spcPts val="0"/>
              </a:spcBef>
              <a:spcAft>
                <a:spcPts val="0"/>
              </a:spcAft>
              <a:buNone/>
            </a:pPr>
            <a:r>
              <a:rPr lang="en" sz="1876">
                <a:solidFill>
                  <a:srgbClr val="000000"/>
                </a:solidFill>
                <a:latin typeface="Calibri"/>
                <a:ea typeface="Calibri"/>
                <a:cs typeface="Calibri"/>
                <a:sym typeface="Calibri"/>
              </a:rPr>
              <a:t>Loud our cheerful rejoicing song. </a:t>
            </a:r>
            <a:endParaRPr sz="1876">
              <a:solidFill>
                <a:srgbClr val="000000"/>
              </a:solidFill>
              <a:latin typeface="Calibri"/>
              <a:ea typeface="Calibri"/>
              <a:cs typeface="Calibri"/>
              <a:sym typeface="Calibri"/>
            </a:endParaRPr>
          </a:p>
          <a:p>
            <a:pPr indent="0" lvl="0" marL="11356" rtl="0" algn="l">
              <a:lnSpc>
                <a:spcPct val="100000"/>
              </a:lnSpc>
              <a:spcBef>
                <a:spcPts val="0"/>
              </a:spcBef>
              <a:spcAft>
                <a:spcPts val="0"/>
              </a:spcAft>
              <a:buNone/>
            </a:pPr>
            <a:r>
              <a:t/>
            </a:r>
            <a:endParaRPr sz="1104">
              <a:solidFill>
                <a:srgbClr val="000000"/>
              </a:solidFill>
              <a:latin typeface="Calibri"/>
              <a:ea typeface="Calibri"/>
              <a:cs typeface="Calibri"/>
              <a:sym typeface="Calibri"/>
            </a:endParaRPr>
          </a:p>
          <a:p>
            <a:pPr indent="0" lvl="0" marL="0" rtl="0" algn="l">
              <a:lnSpc>
                <a:spcPct val="100000"/>
              </a:lnSpc>
              <a:spcBef>
                <a:spcPts val="0"/>
              </a:spcBef>
              <a:spcAft>
                <a:spcPts val="0"/>
              </a:spcAft>
              <a:buNone/>
            </a:pPr>
            <a:r>
              <a:t/>
            </a:r>
            <a:endParaRPr/>
          </a:p>
        </p:txBody>
      </p:sp>
      <p:sp>
        <p:nvSpPr>
          <p:cNvPr id="97" name="Google Shape;97;p19"/>
          <p:cNvSpPr txBox="1"/>
          <p:nvPr/>
        </p:nvSpPr>
        <p:spPr>
          <a:xfrm>
            <a:off x="4572000" y="1271825"/>
            <a:ext cx="3780900" cy="336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04">
              <a:latin typeface="Calibri"/>
              <a:ea typeface="Calibri"/>
              <a:cs typeface="Calibri"/>
              <a:sym typeface="Calibri"/>
            </a:endParaRPr>
          </a:p>
          <a:p>
            <a:pPr indent="0" lvl="0" marL="0" rtl="0" algn="l">
              <a:spcBef>
                <a:spcPts val="0"/>
              </a:spcBef>
              <a:spcAft>
                <a:spcPts val="0"/>
              </a:spcAft>
              <a:buNone/>
            </a:pPr>
            <a:r>
              <a:rPr lang="en" sz="1504">
                <a:latin typeface="Calibri"/>
                <a:ea typeface="Calibri"/>
                <a:cs typeface="Calibri"/>
                <a:sym typeface="Calibri"/>
              </a:rPr>
              <a:t>Wherever one looks on the vast Earth, </a:t>
            </a:r>
            <a:endParaRPr sz="1504">
              <a:latin typeface="Calibri"/>
              <a:ea typeface="Calibri"/>
              <a:cs typeface="Calibri"/>
              <a:sym typeface="Calibri"/>
            </a:endParaRPr>
          </a:p>
          <a:p>
            <a:pPr indent="0" lvl="0" marL="11356" rtl="0" algn="l">
              <a:spcBef>
                <a:spcPts val="0"/>
              </a:spcBef>
              <a:spcAft>
                <a:spcPts val="0"/>
              </a:spcAft>
              <a:buNone/>
            </a:pPr>
            <a:r>
              <a:rPr lang="en" sz="1504">
                <a:latin typeface="Calibri"/>
                <a:ea typeface="Calibri"/>
                <a:cs typeface="Calibri"/>
                <a:sym typeface="Calibri"/>
              </a:rPr>
              <a:t>Everywhere is sorrow and hardship </a:t>
            </a:r>
            <a:endParaRPr sz="1504">
              <a:latin typeface="Calibri"/>
              <a:ea typeface="Calibri"/>
              <a:cs typeface="Calibri"/>
              <a:sym typeface="Calibri"/>
            </a:endParaRPr>
          </a:p>
          <a:p>
            <a:pPr indent="0" lvl="0" marL="11356" rtl="0" algn="l">
              <a:spcBef>
                <a:spcPts val="0"/>
              </a:spcBef>
              <a:spcAft>
                <a:spcPts val="0"/>
              </a:spcAft>
              <a:buNone/>
            </a:pPr>
            <a:r>
              <a:rPr lang="en" sz="1504">
                <a:latin typeface="Calibri"/>
                <a:ea typeface="Calibri"/>
                <a:cs typeface="Calibri"/>
                <a:sym typeface="Calibri"/>
              </a:rPr>
              <a:t>From where the beautiful morning rises </a:t>
            </a:r>
            <a:endParaRPr sz="1404">
              <a:latin typeface="Calibri"/>
              <a:ea typeface="Calibri"/>
              <a:cs typeface="Calibri"/>
              <a:sym typeface="Calibri"/>
            </a:endParaRPr>
          </a:p>
          <a:p>
            <a:pPr indent="0" lvl="0" marL="560" rtl="0" algn="l">
              <a:spcBef>
                <a:spcPts val="0"/>
              </a:spcBef>
              <a:spcAft>
                <a:spcPts val="0"/>
              </a:spcAft>
              <a:buNone/>
            </a:pPr>
            <a:r>
              <a:rPr lang="en" sz="1504">
                <a:latin typeface="Calibri"/>
                <a:ea typeface="Calibri"/>
                <a:cs typeface="Calibri"/>
                <a:sym typeface="Calibri"/>
              </a:rPr>
              <a:t>To where the red evening sky sets. </a:t>
            </a:r>
            <a:endParaRPr sz="1504">
              <a:latin typeface="Calibri"/>
              <a:ea typeface="Calibri"/>
              <a:cs typeface="Calibri"/>
              <a:sym typeface="Calibri"/>
            </a:endParaRPr>
          </a:p>
          <a:p>
            <a:pPr indent="0" lvl="0" marL="6309" rtl="0" algn="l">
              <a:spcBef>
                <a:spcPts val="0"/>
              </a:spcBef>
              <a:spcAft>
                <a:spcPts val="0"/>
              </a:spcAft>
              <a:buNone/>
            </a:pPr>
            <a:r>
              <a:rPr lang="en" sz="1504">
                <a:latin typeface="Calibri"/>
                <a:ea typeface="Calibri"/>
                <a:cs typeface="Calibri"/>
                <a:sym typeface="Calibri"/>
              </a:rPr>
              <a:t>Only here one has joyful courage, </a:t>
            </a:r>
            <a:endParaRPr sz="1504">
              <a:latin typeface="Calibri"/>
              <a:ea typeface="Calibri"/>
              <a:cs typeface="Calibri"/>
              <a:sym typeface="Calibri"/>
            </a:endParaRPr>
          </a:p>
          <a:p>
            <a:pPr indent="0" lvl="0" marL="11356" rtl="0" algn="l">
              <a:spcBef>
                <a:spcPts val="0"/>
              </a:spcBef>
              <a:spcAft>
                <a:spcPts val="0"/>
              </a:spcAft>
              <a:buNone/>
            </a:pPr>
            <a:r>
              <a:rPr lang="en" sz="1504">
                <a:latin typeface="Calibri"/>
                <a:ea typeface="Calibri"/>
                <a:cs typeface="Calibri"/>
                <a:sym typeface="Calibri"/>
              </a:rPr>
              <a:t>Knows no sorrow, here one sits well.</a:t>
            </a:r>
            <a:endParaRPr sz="1504">
              <a:solidFill>
                <a:srgbClr val="A6A6A6"/>
              </a:solidFill>
              <a:latin typeface="Calibri"/>
              <a:ea typeface="Calibri"/>
              <a:cs typeface="Calibri"/>
              <a:sym typeface="Calibri"/>
            </a:endParaRPr>
          </a:p>
          <a:p>
            <a:pPr indent="0" lvl="0" marL="840" rtl="0" algn="l">
              <a:spcBef>
                <a:spcPts val="0"/>
              </a:spcBef>
              <a:spcAft>
                <a:spcPts val="0"/>
              </a:spcAft>
              <a:buNone/>
            </a:pPr>
            <a:r>
              <a:t/>
            </a:r>
            <a:endParaRPr sz="1504">
              <a:latin typeface="Calibri"/>
              <a:ea typeface="Calibri"/>
              <a:cs typeface="Calibri"/>
              <a:sym typeface="Calibri"/>
            </a:endParaRPr>
          </a:p>
          <a:p>
            <a:pPr indent="0" lvl="0" marL="840" rtl="0" algn="l">
              <a:spcBef>
                <a:spcPts val="0"/>
              </a:spcBef>
              <a:spcAft>
                <a:spcPts val="0"/>
              </a:spcAft>
              <a:buNone/>
            </a:pPr>
            <a:r>
              <a:rPr lang="en" sz="1504">
                <a:latin typeface="Calibri"/>
                <a:ea typeface="Calibri"/>
                <a:cs typeface="Calibri"/>
                <a:sym typeface="Calibri"/>
              </a:rPr>
              <a:t>Therefore, honor now this free, beautiful life, </a:t>
            </a:r>
            <a:endParaRPr sz="1504">
              <a:latin typeface="Calibri"/>
              <a:ea typeface="Calibri"/>
              <a:cs typeface="Calibri"/>
              <a:sym typeface="Calibri"/>
            </a:endParaRPr>
          </a:p>
          <a:p>
            <a:pPr indent="0" lvl="0" marL="11637" rtl="0" algn="l">
              <a:spcBef>
                <a:spcPts val="0"/>
              </a:spcBef>
              <a:spcAft>
                <a:spcPts val="0"/>
              </a:spcAft>
              <a:buNone/>
            </a:pPr>
            <a:r>
              <a:rPr lang="en" sz="1504">
                <a:latin typeface="Calibri"/>
                <a:ea typeface="Calibri"/>
                <a:cs typeface="Calibri"/>
                <a:sym typeface="Calibri"/>
              </a:rPr>
              <a:t>In words, deeds, and song. </a:t>
            </a:r>
            <a:endParaRPr sz="1504">
              <a:latin typeface="Calibri"/>
              <a:ea typeface="Calibri"/>
              <a:cs typeface="Calibri"/>
              <a:sym typeface="Calibri"/>
            </a:endParaRPr>
          </a:p>
          <a:p>
            <a:pPr indent="0" lvl="0" marL="11637" rtl="0" algn="l">
              <a:spcBef>
                <a:spcPts val="0"/>
              </a:spcBef>
              <a:spcAft>
                <a:spcPts val="0"/>
              </a:spcAft>
              <a:buNone/>
            </a:pPr>
            <a:r>
              <a:rPr lang="en" sz="1504">
                <a:latin typeface="Calibri"/>
                <a:ea typeface="Calibri"/>
                <a:cs typeface="Calibri"/>
                <a:sym typeface="Calibri"/>
              </a:rPr>
              <a:t>Let your hearts joyfully soar,  </a:t>
            </a:r>
            <a:endParaRPr sz="1504">
              <a:latin typeface="Calibri"/>
              <a:ea typeface="Calibri"/>
              <a:cs typeface="Calibri"/>
              <a:sym typeface="Calibri"/>
            </a:endParaRPr>
          </a:p>
          <a:p>
            <a:pPr indent="0" lvl="0" marL="11637" rtl="0" algn="l">
              <a:spcBef>
                <a:spcPts val="0"/>
              </a:spcBef>
              <a:spcAft>
                <a:spcPts val="0"/>
              </a:spcAft>
              <a:buNone/>
            </a:pPr>
            <a:r>
              <a:rPr lang="en" sz="1504">
                <a:latin typeface="Calibri"/>
                <a:ea typeface="Calibri"/>
                <a:cs typeface="Calibri"/>
                <a:sym typeface="Calibri"/>
              </a:rPr>
              <a:t>In the new house, at the sound of the cups, </a:t>
            </a:r>
            <a:endParaRPr sz="1504">
              <a:latin typeface="Calibri"/>
              <a:ea typeface="Calibri"/>
              <a:cs typeface="Calibri"/>
              <a:sym typeface="Calibri"/>
            </a:endParaRPr>
          </a:p>
          <a:p>
            <a:pPr indent="0" lvl="0" marL="11637" rtl="0" algn="l">
              <a:spcBef>
                <a:spcPts val="0"/>
              </a:spcBef>
              <a:spcAft>
                <a:spcPts val="0"/>
              </a:spcAft>
              <a:buNone/>
            </a:pPr>
            <a:r>
              <a:rPr lang="en" sz="1504">
                <a:latin typeface="Calibri"/>
                <a:ea typeface="Calibri"/>
                <a:cs typeface="Calibri"/>
                <a:sym typeface="Calibri"/>
              </a:rPr>
              <a:t>Now, let out a thunderous cheer: </a:t>
            </a:r>
            <a:endParaRPr sz="1504">
              <a:latin typeface="Calibri"/>
              <a:ea typeface="Calibri"/>
              <a:cs typeface="Calibri"/>
              <a:sym typeface="Calibri"/>
            </a:endParaRPr>
          </a:p>
          <a:p>
            <a:pPr indent="0" lvl="0" marL="840" rtl="0" algn="l">
              <a:spcBef>
                <a:spcPts val="0"/>
              </a:spcBef>
              <a:spcAft>
                <a:spcPts val="0"/>
              </a:spcAft>
              <a:buNone/>
            </a:pPr>
            <a:r>
              <a:rPr lang="en" sz="1504">
                <a:latin typeface="Calibri"/>
                <a:ea typeface="Calibri"/>
                <a:cs typeface="Calibri"/>
                <a:sym typeface="Calibri"/>
              </a:rPr>
              <a:t>The times to the Saxonia Haus. </a:t>
            </a:r>
            <a:endParaRPr sz="1800">
              <a:latin typeface="Source Code Pro"/>
              <a:ea typeface="Source Code Pro"/>
              <a:cs typeface="Source Code Pro"/>
              <a:sym typeface="Source Code Pro"/>
            </a:endParaRPr>
          </a:p>
        </p:txBody>
      </p:sp>
      <p:pic>
        <p:nvPicPr>
          <p:cNvPr descr="Vom hoh’n Olymp herab is a serious student song by Heinrich Christian Schnoor.&#10;https://en.wikipedia.org/wiki/Vom_Himmel_hoch,_da_komm_ich_her&#10;&#10;Disclaimer: All videos are apolitical and this channel is against any form of extremism or hatespeech!&#10;●▬▬▬▬▬▬▬▬▬✠❈ SUPPORT ❈✠▬▬▬▬▬▬▬▬▬●&#10;❖ Patreon: https://www.patreon.com/arminius1871&#10;●▬▬▬▬▬▬▬▬▬♬❈ LYRICS ❈♬▬▬▬▬▬▬▬▬▬▬●&#10;&#10;1.&#10;Vom hoh’n Olymp herab ward uns die Freude, ward uns der Jugendtraum beschert;&#10;d’rum, traute Brüder, trotzt dem blassen Neide, der uns’re Jugendfreuden stört!&#10;|: Feierlich schalle der Jubelgesang schwärmender Brüder beim Becherklang! :|&#10;&#10;2.&#10;Versenkt ins Meer der jugendlichen Wonne lacht uns der Freuden hohe Zahl,&#10;bis einst am späten Abend uns die Sonne nicht mehr entzückt mit ihrem Strahl.&#10;|: Feierlich schalle der Jubelgesang schwärmender Brüder beim Becherklang! :|&#10;&#10;3.&#10;Solang’ es Gott gefällt, ihr lieben Brüder, woll’n wir uns dieses Lebens freu’n&#10;und fällt der Vorhang uns dereinst hernieder, vergnügt uns zu den Vätern reih’n.&#10;|: Feierlich schalle der Jubelgesang schwärmender Brüder beim Becherklang! :|&#10;&#10;4.&#10;Herr Bruder, trink auf’s Wohlsein deiner Schönen, die deiner Jugend Traum belebt!&#10;Lass ihr zu Ehr’ ein flottes Hoch ertönen, dass ihr’s durch jede Nerve bebt!&#10;|: Feierlich schalle der Jubelgesang schwärmender Brüder beim Becherklang! :|&#10;&#10;5.&#10;Ist einer uns’rer Brüder dann geschieden, vom blassen Tod gefordert ab,&#10;so weinen wir und wünschen Ruh’ und Frieden in uns’res Bruders kühles Grab.&#10;|: Weinet und wünschet Ruhe hinab, in unsers Bruders kühles Grab! :|&#10;&#10;#olymp #student #germany #drludwig #history" id="98" name="Google Shape;98;p19" title="Vom hoh’n Olymp herab [German student song][+English translation]">
            <a:hlinkClick r:id="rId4"/>
          </p:cNvPr>
          <p:cNvPicPr preferRelativeResize="0"/>
          <p:nvPr/>
        </p:nvPicPr>
        <p:blipFill>
          <a:blip r:embed="rId5">
            <a:alphaModFix/>
          </a:blip>
          <a:stretch>
            <a:fillRect/>
          </a:stretch>
        </p:blipFill>
        <p:spPr>
          <a:xfrm>
            <a:off x="7644375" y="781800"/>
            <a:ext cx="1335025" cy="1001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292850"/>
            <a:ext cx="8520600" cy="1257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Translation Part 2 </a:t>
            </a:r>
            <a:r>
              <a:rPr b="0" i="1" lang="en" sz="1770">
                <a:solidFill>
                  <a:srgbClr val="000000"/>
                </a:solidFill>
                <a:latin typeface="Calibri"/>
                <a:ea typeface="Calibri"/>
                <a:cs typeface="Calibri"/>
                <a:sym typeface="Calibri"/>
              </a:rPr>
              <a:t>Melody: Im Wald und auf der Heide [German folk and hunting song] </a:t>
            </a:r>
            <a:r>
              <a:rPr b="0" i="1" lang="en" sz="1770" u="sng">
                <a:solidFill>
                  <a:schemeClr val="hlink"/>
                </a:solidFill>
                <a:latin typeface="Calibri"/>
                <a:ea typeface="Calibri"/>
                <a:cs typeface="Calibri"/>
                <a:sym typeface="Calibri"/>
                <a:hlinkClick r:id="rId3"/>
              </a:rPr>
              <a:t>https://youtu.be/ae5xX_AwUCs</a:t>
            </a:r>
            <a:endParaRPr b="0" i="1" sz="1770">
              <a:solidFill>
                <a:srgbClr val="000000"/>
              </a:solidFill>
              <a:latin typeface="Calibri"/>
              <a:ea typeface="Calibri"/>
              <a:cs typeface="Calibri"/>
              <a:sym typeface="Calibri"/>
            </a:endParaRPr>
          </a:p>
          <a:p>
            <a:pPr indent="0" lvl="0" marL="0" rtl="0" algn="l">
              <a:spcBef>
                <a:spcPts val="0"/>
              </a:spcBef>
              <a:spcAft>
                <a:spcPts val="0"/>
              </a:spcAft>
              <a:buNone/>
            </a:pPr>
            <a:r>
              <a:t/>
            </a:r>
            <a:endParaRPr b="0" i="1" sz="1770">
              <a:solidFill>
                <a:srgbClr val="000000"/>
              </a:solidFill>
              <a:latin typeface="Calibri"/>
              <a:ea typeface="Calibri"/>
              <a:cs typeface="Calibri"/>
              <a:sym typeface="Calibri"/>
            </a:endParaRPr>
          </a:p>
        </p:txBody>
      </p:sp>
      <p:sp>
        <p:nvSpPr>
          <p:cNvPr id="104" name="Google Shape;104;p20"/>
          <p:cNvSpPr txBox="1"/>
          <p:nvPr>
            <p:ph idx="1" type="body"/>
          </p:nvPr>
        </p:nvSpPr>
        <p:spPr>
          <a:xfrm>
            <a:off x="311700" y="1481325"/>
            <a:ext cx="2623500" cy="2839200"/>
          </a:xfrm>
          <a:prstGeom prst="rect">
            <a:avLst/>
          </a:prstGeom>
        </p:spPr>
        <p:txBody>
          <a:bodyPr anchorCtr="0" anchor="t" bIns="91425" lIns="91425" spcFirstLastPara="1" rIns="91425" wrap="square" tIns="91425">
            <a:normAutofit lnSpcReduction="20000"/>
          </a:bodyPr>
          <a:lstStyle/>
          <a:p>
            <a:pPr indent="0" lvl="0" marL="0" marR="2158936" rtl="0" algn="l">
              <a:lnSpc>
                <a:spcPct val="100000"/>
              </a:lnSpc>
              <a:spcBef>
                <a:spcPts val="0"/>
              </a:spcBef>
              <a:spcAft>
                <a:spcPts val="0"/>
              </a:spcAft>
              <a:buNone/>
            </a:pPr>
            <a:r>
              <a:t/>
            </a:r>
            <a:endParaRPr sz="1104">
              <a:solidFill>
                <a:srgbClr val="000000"/>
              </a:solidFill>
              <a:latin typeface="Calibri"/>
              <a:ea typeface="Calibri"/>
              <a:cs typeface="Calibri"/>
              <a:sym typeface="Calibri"/>
            </a:endParaRPr>
          </a:p>
          <a:p>
            <a:pPr indent="0" lvl="0" marL="11637" rtl="0" algn="l">
              <a:lnSpc>
                <a:spcPct val="100000"/>
              </a:lnSpc>
              <a:spcBef>
                <a:spcPts val="0"/>
              </a:spcBef>
              <a:spcAft>
                <a:spcPts val="0"/>
              </a:spcAft>
              <a:buNone/>
            </a:pPr>
            <a:r>
              <a:t/>
            </a:r>
            <a:endParaRPr sz="1104">
              <a:solidFill>
                <a:srgbClr val="000000"/>
              </a:solidFill>
              <a:latin typeface="Calibri"/>
              <a:ea typeface="Calibri"/>
              <a:cs typeface="Calibri"/>
              <a:sym typeface="Calibri"/>
            </a:endParaRPr>
          </a:p>
          <a:p>
            <a:pPr indent="0" lvl="0" marL="11637" rtl="0" algn="l">
              <a:lnSpc>
                <a:spcPct val="100000"/>
              </a:lnSpc>
              <a:spcBef>
                <a:spcPts val="0"/>
              </a:spcBef>
              <a:spcAft>
                <a:spcPts val="0"/>
              </a:spcAft>
              <a:buNone/>
            </a:pPr>
            <a:r>
              <a:t/>
            </a:r>
            <a:endParaRPr sz="1104">
              <a:solidFill>
                <a:srgbClr val="000000"/>
              </a:solidFill>
              <a:latin typeface="Calibri"/>
              <a:ea typeface="Calibri"/>
              <a:cs typeface="Calibri"/>
              <a:sym typeface="Calibri"/>
            </a:endParaRPr>
          </a:p>
          <a:p>
            <a:pPr indent="0" lvl="0" marL="11637" rtl="0" algn="l">
              <a:lnSpc>
                <a:spcPct val="100000"/>
              </a:lnSpc>
              <a:spcBef>
                <a:spcPts val="0"/>
              </a:spcBef>
              <a:spcAft>
                <a:spcPts val="0"/>
              </a:spcAft>
              <a:buNone/>
            </a:pPr>
            <a:r>
              <a:rPr lang="en" sz="1404">
                <a:solidFill>
                  <a:srgbClr val="000000"/>
                </a:solidFill>
                <a:latin typeface="Calibri"/>
                <a:ea typeface="Calibri"/>
                <a:cs typeface="Calibri"/>
                <a:sym typeface="Calibri"/>
              </a:rPr>
              <a:t>Because you dear brothers</a:t>
            </a:r>
            <a:endParaRPr sz="1404">
              <a:solidFill>
                <a:srgbClr val="000000"/>
              </a:solidFill>
              <a:latin typeface="Calibri"/>
              <a:ea typeface="Calibri"/>
              <a:cs typeface="Calibri"/>
              <a:sym typeface="Calibri"/>
            </a:endParaRPr>
          </a:p>
          <a:p>
            <a:pPr indent="0" lvl="0" marL="11637" rtl="0" algn="l">
              <a:lnSpc>
                <a:spcPct val="100000"/>
              </a:lnSpc>
              <a:spcBef>
                <a:spcPts val="0"/>
              </a:spcBef>
              <a:spcAft>
                <a:spcPts val="0"/>
              </a:spcAft>
              <a:buNone/>
            </a:pPr>
            <a:r>
              <a:rPr lang="en" sz="1404">
                <a:solidFill>
                  <a:srgbClr val="000000"/>
                </a:solidFill>
                <a:latin typeface="Calibri"/>
                <a:ea typeface="Calibri"/>
                <a:cs typeface="Calibri"/>
                <a:sym typeface="Calibri"/>
              </a:rPr>
              <a:t>Likely, this young, won’t </a:t>
            </a:r>
            <a:endParaRPr sz="1404">
              <a:solidFill>
                <a:srgbClr val="000000"/>
              </a:solidFill>
              <a:latin typeface="Calibri"/>
              <a:ea typeface="Calibri"/>
              <a:cs typeface="Calibri"/>
              <a:sym typeface="Calibri"/>
            </a:endParaRPr>
          </a:p>
          <a:p>
            <a:pPr indent="0" lvl="0" marL="4766" rtl="0" algn="l">
              <a:lnSpc>
                <a:spcPct val="100000"/>
              </a:lnSpc>
              <a:spcBef>
                <a:spcPts val="0"/>
              </a:spcBef>
              <a:spcAft>
                <a:spcPts val="0"/>
              </a:spcAft>
              <a:buNone/>
            </a:pPr>
            <a:r>
              <a:rPr lang="en" sz="1404">
                <a:solidFill>
                  <a:srgbClr val="000000"/>
                </a:solidFill>
                <a:latin typeface="Calibri"/>
                <a:ea typeface="Calibri"/>
                <a:cs typeface="Calibri"/>
                <a:sym typeface="Calibri"/>
              </a:rPr>
              <a:t>See each other again </a:t>
            </a:r>
            <a:endParaRPr sz="1404">
              <a:solidFill>
                <a:srgbClr val="000000"/>
              </a:solidFill>
              <a:latin typeface="Calibri"/>
              <a:ea typeface="Calibri"/>
              <a:cs typeface="Calibri"/>
              <a:sym typeface="Calibri"/>
            </a:endParaRPr>
          </a:p>
          <a:p>
            <a:pPr indent="0" lvl="0" marL="11637" rtl="0" algn="l">
              <a:lnSpc>
                <a:spcPct val="100000"/>
              </a:lnSpc>
              <a:spcBef>
                <a:spcPts val="0"/>
              </a:spcBef>
              <a:spcAft>
                <a:spcPts val="0"/>
              </a:spcAft>
              <a:buNone/>
            </a:pPr>
            <a:r>
              <a:rPr lang="en" sz="1404">
                <a:solidFill>
                  <a:srgbClr val="000000"/>
                </a:solidFill>
                <a:latin typeface="Calibri"/>
                <a:ea typeface="Calibri"/>
                <a:cs typeface="Calibri"/>
                <a:sym typeface="Calibri"/>
              </a:rPr>
              <a:t>I thought it would be wiser </a:t>
            </a:r>
            <a:endParaRPr sz="1404">
              <a:solidFill>
                <a:srgbClr val="000000"/>
              </a:solidFill>
              <a:latin typeface="Calibri"/>
              <a:ea typeface="Calibri"/>
              <a:cs typeface="Calibri"/>
              <a:sym typeface="Calibri"/>
            </a:endParaRPr>
          </a:p>
          <a:p>
            <a:pPr indent="0" lvl="0" marL="4065" rtl="0" algn="l">
              <a:lnSpc>
                <a:spcPct val="100000"/>
              </a:lnSpc>
              <a:spcBef>
                <a:spcPts val="0"/>
              </a:spcBef>
              <a:spcAft>
                <a:spcPts val="0"/>
              </a:spcAft>
              <a:buNone/>
            </a:pPr>
            <a:r>
              <a:rPr lang="en" sz="1404">
                <a:solidFill>
                  <a:srgbClr val="000000"/>
                </a:solidFill>
                <a:latin typeface="Calibri"/>
                <a:ea typeface="Calibri"/>
                <a:cs typeface="Calibri"/>
                <a:sym typeface="Calibri"/>
              </a:rPr>
              <a:t>We sang another one </a:t>
            </a:r>
            <a:endParaRPr sz="1404">
              <a:solidFill>
                <a:srgbClr val="000000"/>
              </a:solidFill>
              <a:latin typeface="Calibri"/>
              <a:ea typeface="Calibri"/>
              <a:cs typeface="Calibri"/>
              <a:sym typeface="Calibri"/>
            </a:endParaRPr>
          </a:p>
          <a:p>
            <a:pPr indent="0" lvl="0" marL="6590" rtl="0" algn="l">
              <a:lnSpc>
                <a:spcPct val="100000"/>
              </a:lnSpc>
              <a:spcBef>
                <a:spcPts val="0"/>
              </a:spcBef>
              <a:spcAft>
                <a:spcPts val="0"/>
              </a:spcAft>
              <a:buNone/>
            </a:pPr>
            <a:r>
              <a:rPr lang="en" sz="1404">
                <a:solidFill>
                  <a:srgbClr val="000000"/>
                </a:solidFill>
                <a:latin typeface="Calibri"/>
                <a:ea typeface="Calibri"/>
                <a:cs typeface="Calibri"/>
                <a:sym typeface="Calibri"/>
              </a:rPr>
              <a:t>Of what just happened </a:t>
            </a:r>
            <a:endParaRPr sz="1404">
              <a:solidFill>
                <a:srgbClr val="000000"/>
              </a:solidFill>
              <a:latin typeface="Calibri"/>
              <a:ea typeface="Calibri"/>
              <a:cs typeface="Calibri"/>
              <a:sym typeface="Calibri"/>
            </a:endParaRPr>
          </a:p>
          <a:p>
            <a:pPr indent="0" lvl="0" marL="11637" rtl="0" algn="l">
              <a:lnSpc>
                <a:spcPct val="100000"/>
              </a:lnSpc>
              <a:spcBef>
                <a:spcPts val="0"/>
              </a:spcBef>
              <a:spcAft>
                <a:spcPts val="0"/>
              </a:spcAft>
              <a:buNone/>
            </a:pPr>
            <a:r>
              <a:rPr lang="en" sz="1404">
                <a:solidFill>
                  <a:srgbClr val="000000"/>
                </a:solidFill>
                <a:latin typeface="Calibri"/>
                <a:ea typeface="Calibri"/>
                <a:cs typeface="Calibri"/>
                <a:sym typeface="Calibri"/>
              </a:rPr>
              <a:t>Hello, hello   </a:t>
            </a:r>
            <a:endParaRPr sz="1404">
              <a:solidFill>
                <a:srgbClr val="000000"/>
              </a:solidFill>
              <a:latin typeface="Calibri"/>
              <a:ea typeface="Calibri"/>
              <a:cs typeface="Calibri"/>
              <a:sym typeface="Calibri"/>
            </a:endParaRPr>
          </a:p>
          <a:p>
            <a:pPr indent="0" lvl="0" marL="11637" rtl="0" algn="l">
              <a:lnSpc>
                <a:spcPct val="100000"/>
              </a:lnSpc>
              <a:spcBef>
                <a:spcPts val="0"/>
              </a:spcBef>
              <a:spcAft>
                <a:spcPts val="0"/>
              </a:spcAft>
              <a:buNone/>
            </a:pPr>
            <a:r>
              <a:rPr lang="en" sz="1404">
                <a:solidFill>
                  <a:srgbClr val="000000"/>
                </a:solidFill>
                <a:latin typeface="Calibri"/>
                <a:ea typeface="Calibri"/>
                <a:cs typeface="Calibri"/>
                <a:sym typeface="Calibri"/>
              </a:rPr>
              <a:t>at our place, </a:t>
            </a:r>
            <a:endParaRPr sz="1404">
              <a:solidFill>
                <a:srgbClr val="000000"/>
              </a:solidFill>
              <a:latin typeface="Calibri"/>
              <a:ea typeface="Calibri"/>
              <a:cs typeface="Calibri"/>
              <a:sym typeface="Calibri"/>
            </a:endParaRPr>
          </a:p>
          <a:p>
            <a:pPr indent="0" lvl="0" marL="11637" rtl="0" algn="l">
              <a:lnSpc>
                <a:spcPct val="100000"/>
              </a:lnSpc>
              <a:spcBef>
                <a:spcPts val="0"/>
              </a:spcBef>
              <a:spcAft>
                <a:spcPts val="0"/>
              </a:spcAft>
              <a:buNone/>
            </a:pPr>
            <a:r>
              <a:rPr lang="en" sz="1404">
                <a:solidFill>
                  <a:srgbClr val="000000"/>
                </a:solidFill>
                <a:latin typeface="Calibri"/>
                <a:ea typeface="Calibri"/>
                <a:cs typeface="Calibri"/>
                <a:sym typeface="Calibri"/>
              </a:rPr>
              <a:t>this is how it goes …</a:t>
            </a:r>
            <a:endParaRPr sz="1404">
              <a:solidFill>
                <a:srgbClr val="000000"/>
              </a:solidFill>
              <a:latin typeface="Calibri"/>
              <a:ea typeface="Calibri"/>
              <a:cs typeface="Calibri"/>
              <a:sym typeface="Calibri"/>
            </a:endParaRPr>
          </a:p>
          <a:p>
            <a:pPr indent="0" lvl="0" marL="11637" rtl="0" algn="l">
              <a:lnSpc>
                <a:spcPct val="100000"/>
              </a:lnSpc>
              <a:spcBef>
                <a:spcPts val="0"/>
              </a:spcBef>
              <a:spcAft>
                <a:spcPts val="0"/>
              </a:spcAft>
              <a:buNone/>
            </a:pPr>
            <a:r>
              <a:t/>
            </a:r>
            <a:endParaRPr sz="1404">
              <a:solidFill>
                <a:srgbClr val="000000"/>
              </a:solidFill>
              <a:latin typeface="Calibri"/>
              <a:ea typeface="Calibri"/>
              <a:cs typeface="Calibri"/>
              <a:sym typeface="Calibri"/>
            </a:endParaRPr>
          </a:p>
          <a:p>
            <a:pPr indent="0" lvl="0" marL="11356" rtl="0" algn="l">
              <a:lnSpc>
                <a:spcPct val="100000"/>
              </a:lnSpc>
              <a:spcBef>
                <a:spcPts val="0"/>
              </a:spcBef>
              <a:spcAft>
                <a:spcPts val="0"/>
              </a:spcAft>
              <a:buNone/>
            </a:pPr>
            <a:r>
              <a:t/>
            </a:r>
            <a:endParaRPr sz="2100"/>
          </a:p>
        </p:txBody>
      </p:sp>
      <p:sp>
        <p:nvSpPr>
          <p:cNvPr id="105" name="Google Shape;105;p20"/>
          <p:cNvSpPr txBox="1"/>
          <p:nvPr/>
        </p:nvSpPr>
        <p:spPr>
          <a:xfrm>
            <a:off x="2811800" y="1269800"/>
            <a:ext cx="2715600" cy="3550200"/>
          </a:xfrm>
          <a:prstGeom prst="rect">
            <a:avLst/>
          </a:prstGeom>
          <a:noFill/>
          <a:ln>
            <a:noFill/>
          </a:ln>
        </p:spPr>
        <p:txBody>
          <a:bodyPr anchorCtr="0" anchor="t" bIns="91425" lIns="91425" spcFirstLastPara="1" rIns="91425" wrap="square" tIns="91425">
            <a:spAutoFit/>
          </a:bodyPr>
          <a:lstStyle/>
          <a:p>
            <a:pPr indent="0" lvl="0" marL="6449" rtl="0" algn="l">
              <a:spcBef>
                <a:spcPts val="0"/>
              </a:spcBef>
              <a:spcAft>
                <a:spcPts val="0"/>
              </a:spcAft>
              <a:buNone/>
            </a:pPr>
            <a:r>
              <a:rPr lang="en" sz="1304">
                <a:latin typeface="Calibri"/>
                <a:ea typeface="Calibri"/>
                <a:cs typeface="Calibri"/>
                <a:sym typeface="Calibri"/>
              </a:rPr>
              <a:t>Often one goes out like today </a:t>
            </a:r>
            <a:endParaRPr sz="1304">
              <a:latin typeface="Calibri"/>
              <a:ea typeface="Calibri"/>
              <a:cs typeface="Calibri"/>
              <a:sym typeface="Calibri"/>
            </a:endParaRPr>
          </a:p>
          <a:p>
            <a:pPr indent="0" lvl="0" marL="11497" rtl="0" algn="l">
              <a:spcBef>
                <a:spcPts val="0"/>
              </a:spcBef>
              <a:spcAft>
                <a:spcPts val="0"/>
              </a:spcAft>
              <a:buNone/>
            </a:pPr>
            <a:r>
              <a:rPr lang="en" sz="1304">
                <a:latin typeface="Calibri"/>
                <a:ea typeface="Calibri"/>
                <a:cs typeface="Calibri"/>
                <a:sym typeface="Calibri"/>
              </a:rPr>
              <a:t>In one’s best dress </a:t>
            </a:r>
            <a:endParaRPr sz="1304">
              <a:latin typeface="Calibri"/>
              <a:ea typeface="Calibri"/>
              <a:cs typeface="Calibri"/>
              <a:sym typeface="Calibri"/>
            </a:endParaRPr>
          </a:p>
          <a:p>
            <a:pPr indent="0" lvl="0" marL="2103" rtl="0" algn="l">
              <a:spcBef>
                <a:spcPts val="0"/>
              </a:spcBef>
              <a:spcAft>
                <a:spcPts val="0"/>
              </a:spcAft>
              <a:buNone/>
            </a:pPr>
            <a:r>
              <a:rPr lang="en" sz="1304">
                <a:latin typeface="Calibri"/>
                <a:ea typeface="Calibri"/>
                <a:cs typeface="Calibri"/>
                <a:sym typeface="Calibri"/>
              </a:rPr>
              <a:t>And with a long pipe </a:t>
            </a:r>
            <a:endParaRPr sz="1304">
              <a:latin typeface="Calibri"/>
              <a:ea typeface="Calibri"/>
              <a:cs typeface="Calibri"/>
              <a:sym typeface="Calibri"/>
            </a:endParaRPr>
          </a:p>
          <a:p>
            <a:pPr indent="0" lvl="0" marL="6449" rtl="0" algn="l">
              <a:spcBef>
                <a:spcPts val="0"/>
              </a:spcBef>
              <a:spcAft>
                <a:spcPts val="0"/>
              </a:spcAft>
              <a:buNone/>
            </a:pPr>
            <a:r>
              <a:rPr lang="en" sz="1304">
                <a:latin typeface="Calibri"/>
                <a:ea typeface="Calibri"/>
                <a:cs typeface="Calibri"/>
                <a:sym typeface="Calibri"/>
              </a:rPr>
              <a:t>Once one has, with good luck,  </a:t>
            </a:r>
            <a:endParaRPr sz="1304">
              <a:latin typeface="Calibri"/>
              <a:ea typeface="Calibri"/>
              <a:cs typeface="Calibri"/>
              <a:sym typeface="Calibri"/>
            </a:endParaRPr>
          </a:p>
          <a:p>
            <a:pPr indent="0" lvl="0" marL="11497" rtl="0" algn="l">
              <a:spcBef>
                <a:spcPts val="0"/>
              </a:spcBef>
              <a:spcAft>
                <a:spcPts val="0"/>
              </a:spcAft>
              <a:buNone/>
            </a:pPr>
            <a:r>
              <a:rPr lang="en" sz="1304">
                <a:latin typeface="Calibri"/>
                <a:ea typeface="Calibri"/>
                <a:cs typeface="Calibri"/>
                <a:sym typeface="Calibri"/>
              </a:rPr>
              <a:t>Passed the log bridge, </a:t>
            </a:r>
            <a:endParaRPr sz="1304">
              <a:latin typeface="Calibri"/>
              <a:ea typeface="Calibri"/>
              <a:cs typeface="Calibri"/>
              <a:sym typeface="Calibri"/>
            </a:endParaRPr>
          </a:p>
          <a:p>
            <a:pPr indent="0" lvl="0" marL="6309" rtl="0" algn="l">
              <a:spcBef>
                <a:spcPts val="0"/>
              </a:spcBef>
              <a:spcAft>
                <a:spcPts val="0"/>
              </a:spcAft>
              <a:buNone/>
            </a:pPr>
            <a:r>
              <a:rPr lang="en" sz="1304">
                <a:latin typeface="Calibri"/>
                <a:ea typeface="Calibri"/>
                <a:cs typeface="Calibri"/>
                <a:sym typeface="Calibri"/>
              </a:rPr>
              <a:t>One arrives at Klessig’s house. </a:t>
            </a:r>
            <a:endParaRPr sz="1304">
              <a:latin typeface="Calibri"/>
              <a:ea typeface="Calibri"/>
              <a:cs typeface="Calibri"/>
              <a:sym typeface="Calibri"/>
            </a:endParaRPr>
          </a:p>
          <a:p>
            <a:pPr indent="0" lvl="0" marL="11356" rtl="0" algn="l">
              <a:spcBef>
                <a:spcPts val="0"/>
              </a:spcBef>
              <a:spcAft>
                <a:spcPts val="0"/>
              </a:spcAft>
              <a:buNone/>
            </a:pPr>
            <a:r>
              <a:rPr lang="en" sz="1304">
                <a:latin typeface="Calibri"/>
                <a:ea typeface="Calibri"/>
                <a:cs typeface="Calibri"/>
                <a:sym typeface="Calibri"/>
              </a:rPr>
              <a:t>Hello, hello </a:t>
            </a:r>
            <a:endParaRPr sz="1304">
              <a:latin typeface="Calibri"/>
              <a:ea typeface="Calibri"/>
              <a:cs typeface="Calibri"/>
              <a:sym typeface="Calibri"/>
            </a:endParaRPr>
          </a:p>
          <a:p>
            <a:pPr indent="0" lvl="0" marL="11356" rtl="0" algn="l">
              <a:spcBef>
                <a:spcPts val="0"/>
              </a:spcBef>
              <a:spcAft>
                <a:spcPts val="0"/>
              </a:spcAft>
              <a:buNone/>
            </a:pPr>
            <a:r>
              <a:t/>
            </a:r>
            <a:endParaRPr sz="1304">
              <a:latin typeface="Calibri"/>
              <a:ea typeface="Calibri"/>
              <a:cs typeface="Calibri"/>
              <a:sym typeface="Calibri"/>
            </a:endParaRPr>
          </a:p>
          <a:p>
            <a:pPr indent="0" lvl="0" marL="560" rtl="0" algn="l">
              <a:spcBef>
                <a:spcPts val="0"/>
              </a:spcBef>
              <a:spcAft>
                <a:spcPts val="0"/>
              </a:spcAft>
              <a:buNone/>
            </a:pPr>
            <a:r>
              <a:rPr lang="en" sz="1304">
                <a:latin typeface="Calibri"/>
                <a:ea typeface="Calibri"/>
                <a:cs typeface="Calibri"/>
                <a:sym typeface="Calibri"/>
              </a:rPr>
              <a:t>There one drinks the best beer, </a:t>
            </a:r>
            <a:endParaRPr sz="1304">
              <a:latin typeface="Calibri"/>
              <a:ea typeface="Calibri"/>
              <a:cs typeface="Calibri"/>
              <a:sym typeface="Calibri"/>
            </a:endParaRPr>
          </a:p>
          <a:p>
            <a:pPr indent="0" lvl="0" marL="1962" rtl="0" algn="l">
              <a:spcBef>
                <a:spcPts val="0"/>
              </a:spcBef>
              <a:spcAft>
                <a:spcPts val="0"/>
              </a:spcAft>
              <a:buNone/>
            </a:pPr>
            <a:r>
              <a:rPr lang="en" sz="1304">
                <a:latin typeface="Calibri"/>
                <a:ea typeface="Calibri"/>
                <a:cs typeface="Calibri"/>
                <a:sym typeface="Calibri"/>
              </a:rPr>
              <a:t>And among its guests  </a:t>
            </a:r>
            <a:endParaRPr sz="1304">
              <a:latin typeface="Calibri"/>
              <a:ea typeface="Calibri"/>
              <a:cs typeface="Calibri"/>
              <a:sym typeface="Calibri"/>
            </a:endParaRPr>
          </a:p>
          <a:p>
            <a:pPr indent="0" lvl="0" marL="6168" rtl="0" algn="l">
              <a:spcBef>
                <a:spcPts val="0"/>
              </a:spcBef>
              <a:spcAft>
                <a:spcPts val="0"/>
              </a:spcAft>
              <a:buNone/>
            </a:pPr>
            <a:r>
              <a:rPr lang="en" sz="1304">
                <a:latin typeface="Calibri"/>
                <a:ea typeface="Calibri"/>
                <a:cs typeface="Calibri"/>
                <a:sym typeface="Calibri"/>
              </a:rPr>
              <a:t>One always finds friends </a:t>
            </a:r>
            <a:endParaRPr sz="1304">
              <a:latin typeface="Calibri"/>
              <a:ea typeface="Calibri"/>
              <a:cs typeface="Calibri"/>
              <a:sym typeface="Calibri"/>
            </a:endParaRPr>
          </a:p>
          <a:p>
            <a:pPr indent="0" lvl="0" marL="3644" rtl="0" algn="l">
              <a:spcBef>
                <a:spcPts val="0"/>
              </a:spcBef>
              <a:spcAft>
                <a:spcPts val="0"/>
              </a:spcAft>
              <a:buNone/>
            </a:pPr>
            <a:r>
              <a:rPr lang="en" sz="1304">
                <a:latin typeface="Calibri"/>
                <a:ea typeface="Calibri"/>
                <a:cs typeface="Calibri"/>
                <a:sym typeface="Calibri"/>
              </a:rPr>
              <a:t>While playing cards and ninepins</a:t>
            </a:r>
            <a:endParaRPr sz="1304">
              <a:latin typeface="Calibri"/>
              <a:ea typeface="Calibri"/>
              <a:cs typeface="Calibri"/>
              <a:sym typeface="Calibri"/>
            </a:endParaRPr>
          </a:p>
          <a:p>
            <a:pPr indent="0" lvl="0" marL="3644" rtl="0" algn="l">
              <a:spcBef>
                <a:spcPts val="0"/>
              </a:spcBef>
              <a:spcAft>
                <a:spcPts val="0"/>
              </a:spcAft>
              <a:buNone/>
            </a:pPr>
            <a:r>
              <a:rPr lang="en" sz="1304">
                <a:latin typeface="Calibri"/>
                <a:ea typeface="Calibri"/>
                <a:cs typeface="Calibri"/>
                <a:sym typeface="Calibri"/>
              </a:rPr>
              <a:t>According to old German rules</a:t>
            </a:r>
            <a:endParaRPr sz="1304">
              <a:latin typeface="Calibri"/>
              <a:ea typeface="Calibri"/>
              <a:cs typeface="Calibri"/>
              <a:sym typeface="Calibri"/>
            </a:endParaRPr>
          </a:p>
          <a:p>
            <a:pPr indent="0" lvl="0" marL="3644" rtl="0" algn="l">
              <a:spcBef>
                <a:spcPts val="0"/>
              </a:spcBef>
              <a:spcAft>
                <a:spcPts val="0"/>
              </a:spcAft>
              <a:buNone/>
            </a:pPr>
            <a:r>
              <a:rPr lang="en" sz="1304">
                <a:latin typeface="Calibri"/>
                <a:ea typeface="Calibri"/>
                <a:cs typeface="Calibri"/>
                <a:sym typeface="Calibri"/>
              </a:rPr>
              <a:t>Hello hello</a:t>
            </a:r>
            <a:endParaRPr sz="1304">
              <a:latin typeface="Calibri"/>
              <a:ea typeface="Calibri"/>
              <a:cs typeface="Calibri"/>
              <a:sym typeface="Calibri"/>
            </a:endParaRPr>
          </a:p>
          <a:p>
            <a:pPr indent="0" lvl="0" marL="3644" rtl="0" algn="l">
              <a:spcBef>
                <a:spcPts val="0"/>
              </a:spcBef>
              <a:spcAft>
                <a:spcPts val="0"/>
              </a:spcAft>
              <a:buNone/>
            </a:pPr>
            <a:r>
              <a:rPr lang="en" sz="1104">
                <a:latin typeface="Calibri"/>
                <a:ea typeface="Calibri"/>
                <a:cs typeface="Calibri"/>
                <a:sym typeface="Calibri"/>
              </a:rPr>
              <a:t> </a:t>
            </a:r>
            <a:endParaRPr sz="1104">
              <a:solidFill>
                <a:srgbClr val="A6A6A6"/>
              </a:solidFill>
              <a:latin typeface="Calibri"/>
              <a:ea typeface="Calibri"/>
              <a:cs typeface="Calibri"/>
              <a:sym typeface="Calibri"/>
            </a:endParaRPr>
          </a:p>
          <a:p>
            <a:pPr indent="1402" lvl="0" marL="840" marR="4218143" rtl="0" algn="l">
              <a:spcBef>
                <a:spcPts val="0"/>
              </a:spcBef>
              <a:spcAft>
                <a:spcPts val="0"/>
              </a:spcAft>
              <a:buNone/>
            </a:pPr>
            <a:r>
              <a:t/>
            </a:r>
            <a:endParaRPr sz="1104">
              <a:latin typeface="Calibri"/>
              <a:ea typeface="Calibri"/>
              <a:cs typeface="Calibri"/>
              <a:sym typeface="Calibri"/>
            </a:endParaRPr>
          </a:p>
          <a:p>
            <a:pPr indent="0" lvl="0" marL="0" rtl="0" algn="l">
              <a:spcBef>
                <a:spcPts val="0"/>
              </a:spcBef>
              <a:spcAft>
                <a:spcPts val="0"/>
              </a:spcAft>
              <a:buNone/>
            </a:pPr>
            <a:r>
              <a:t/>
            </a:r>
            <a:endParaRPr>
              <a:latin typeface="Source Code Pro"/>
              <a:ea typeface="Source Code Pro"/>
              <a:cs typeface="Source Code Pro"/>
              <a:sym typeface="Source Code Pro"/>
            </a:endParaRPr>
          </a:p>
        </p:txBody>
      </p:sp>
      <p:sp>
        <p:nvSpPr>
          <p:cNvPr id="106" name="Google Shape;106;p20"/>
          <p:cNvSpPr txBox="1"/>
          <p:nvPr/>
        </p:nvSpPr>
        <p:spPr>
          <a:xfrm>
            <a:off x="5157225" y="1277300"/>
            <a:ext cx="6460500" cy="3535200"/>
          </a:xfrm>
          <a:prstGeom prst="rect">
            <a:avLst/>
          </a:prstGeom>
          <a:noFill/>
          <a:ln>
            <a:noFill/>
          </a:ln>
        </p:spPr>
        <p:txBody>
          <a:bodyPr anchorCtr="0" anchor="t" bIns="91425" lIns="91425" spcFirstLastPara="1" rIns="91425" wrap="square" tIns="91425">
            <a:spAutoFit/>
          </a:bodyPr>
          <a:lstStyle/>
          <a:p>
            <a:pPr indent="0" lvl="0" marL="11637" marR="4106145" rtl="0" algn="l">
              <a:spcBef>
                <a:spcPts val="0"/>
              </a:spcBef>
              <a:spcAft>
                <a:spcPts val="0"/>
              </a:spcAft>
              <a:buNone/>
            </a:pPr>
            <a:r>
              <a:rPr lang="en" sz="1304">
                <a:latin typeface="Calibri"/>
                <a:ea typeface="Calibri"/>
                <a:cs typeface="Calibri"/>
                <a:sym typeface="Calibri"/>
              </a:rPr>
              <a:t>For a long time it has been tight </a:t>
            </a:r>
            <a:endParaRPr sz="1304">
              <a:latin typeface="Calibri"/>
              <a:ea typeface="Calibri"/>
              <a:cs typeface="Calibri"/>
              <a:sym typeface="Calibri"/>
            </a:endParaRPr>
          </a:p>
          <a:p>
            <a:pPr indent="0" lvl="0" marL="11637" marR="4106145" rtl="0" algn="l">
              <a:spcBef>
                <a:spcPts val="0"/>
              </a:spcBef>
              <a:spcAft>
                <a:spcPts val="0"/>
              </a:spcAft>
              <a:buNone/>
            </a:pPr>
            <a:r>
              <a:rPr lang="en" sz="1304">
                <a:latin typeface="Calibri"/>
                <a:ea typeface="Calibri"/>
                <a:cs typeface="Calibri"/>
                <a:sym typeface="Calibri"/>
              </a:rPr>
              <a:t>For such a crowd </a:t>
            </a:r>
            <a:endParaRPr sz="1304">
              <a:latin typeface="Calibri"/>
              <a:ea typeface="Calibri"/>
              <a:cs typeface="Calibri"/>
              <a:sym typeface="Calibri"/>
            </a:endParaRPr>
          </a:p>
          <a:p>
            <a:pPr indent="0" lvl="0" marL="6590" rtl="0" algn="l">
              <a:spcBef>
                <a:spcPts val="0"/>
              </a:spcBef>
              <a:spcAft>
                <a:spcPts val="0"/>
              </a:spcAft>
              <a:buNone/>
            </a:pPr>
            <a:r>
              <a:rPr lang="en" sz="1304">
                <a:latin typeface="Calibri"/>
                <a:ea typeface="Calibri"/>
                <a:cs typeface="Calibri"/>
                <a:sym typeface="Calibri"/>
              </a:rPr>
              <a:t>Of guests at all times. </a:t>
            </a:r>
            <a:endParaRPr sz="1304">
              <a:latin typeface="Calibri"/>
              <a:ea typeface="Calibri"/>
              <a:cs typeface="Calibri"/>
              <a:sym typeface="Calibri"/>
            </a:endParaRPr>
          </a:p>
          <a:p>
            <a:pPr indent="3784" lvl="0" marL="981" marR="4306375" rtl="0" algn="l">
              <a:spcBef>
                <a:spcPts val="0"/>
              </a:spcBef>
              <a:spcAft>
                <a:spcPts val="0"/>
              </a:spcAft>
              <a:buNone/>
            </a:pPr>
            <a:r>
              <a:rPr lang="en" sz="1304">
                <a:latin typeface="Calibri"/>
                <a:ea typeface="Calibri"/>
                <a:cs typeface="Calibri"/>
                <a:sym typeface="Calibri"/>
              </a:rPr>
              <a:t>So Pötzsch carried the blocks To a new corner </a:t>
            </a:r>
            <a:endParaRPr sz="1304">
              <a:latin typeface="Calibri"/>
              <a:ea typeface="Calibri"/>
              <a:cs typeface="Calibri"/>
              <a:sym typeface="Calibri"/>
            </a:endParaRPr>
          </a:p>
          <a:p>
            <a:pPr indent="0" lvl="0" marL="11777" rtl="0" algn="l">
              <a:spcBef>
                <a:spcPts val="0"/>
              </a:spcBef>
              <a:spcAft>
                <a:spcPts val="0"/>
              </a:spcAft>
              <a:buNone/>
            </a:pPr>
            <a:r>
              <a:rPr lang="en" sz="1304">
                <a:latin typeface="Calibri"/>
                <a:ea typeface="Calibri"/>
                <a:cs typeface="Calibri"/>
                <a:sym typeface="Calibri"/>
              </a:rPr>
              <a:t>For the old block building. </a:t>
            </a:r>
            <a:endParaRPr sz="1304">
              <a:latin typeface="Calibri"/>
              <a:ea typeface="Calibri"/>
              <a:cs typeface="Calibri"/>
              <a:sym typeface="Calibri"/>
            </a:endParaRPr>
          </a:p>
          <a:p>
            <a:pPr indent="0" lvl="0" marL="11777" rtl="0" algn="l">
              <a:spcBef>
                <a:spcPts val="0"/>
              </a:spcBef>
              <a:spcAft>
                <a:spcPts val="0"/>
              </a:spcAft>
              <a:buNone/>
            </a:pPr>
            <a:r>
              <a:rPr lang="en" sz="1304">
                <a:latin typeface="Calibri"/>
                <a:ea typeface="Calibri"/>
                <a:cs typeface="Calibri"/>
                <a:sym typeface="Calibri"/>
              </a:rPr>
              <a:t>Hello </a:t>
            </a:r>
            <a:endParaRPr sz="1304">
              <a:latin typeface="Calibri"/>
              <a:ea typeface="Calibri"/>
              <a:cs typeface="Calibri"/>
              <a:sym typeface="Calibri"/>
            </a:endParaRPr>
          </a:p>
          <a:p>
            <a:pPr indent="0" lvl="0" marL="11777" rtl="0" algn="l">
              <a:spcBef>
                <a:spcPts val="0"/>
              </a:spcBef>
              <a:spcAft>
                <a:spcPts val="0"/>
              </a:spcAft>
              <a:buNone/>
            </a:pPr>
            <a:r>
              <a:t/>
            </a:r>
            <a:endParaRPr sz="1304">
              <a:latin typeface="Calibri"/>
              <a:ea typeface="Calibri"/>
              <a:cs typeface="Calibri"/>
              <a:sym typeface="Calibri"/>
            </a:endParaRPr>
          </a:p>
          <a:p>
            <a:pPr indent="0" lvl="0" marL="11777" marR="3821214" rtl="0" algn="l">
              <a:spcBef>
                <a:spcPts val="0"/>
              </a:spcBef>
              <a:spcAft>
                <a:spcPts val="0"/>
              </a:spcAft>
              <a:buNone/>
            </a:pPr>
            <a:r>
              <a:rPr lang="en" sz="1304">
                <a:latin typeface="Calibri"/>
                <a:ea typeface="Calibri"/>
                <a:cs typeface="Calibri"/>
                <a:sym typeface="Calibri"/>
              </a:rPr>
              <a:t>But before construction even started, Father Klessig dryly said </a:t>
            </a:r>
            <a:endParaRPr sz="1304">
              <a:latin typeface="Calibri"/>
              <a:ea typeface="Calibri"/>
              <a:cs typeface="Calibri"/>
              <a:sym typeface="Calibri"/>
            </a:endParaRPr>
          </a:p>
          <a:p>
            <a:pPr indent="0" lvl="0" marL="11777" rtl="0" algn="l">
              <a:spcBef>
                <a:spcPts val="0"/>
              </a:spcBef>
              <a:spcAft>
                <a:spcPts val="0"/>
              </a:spcAft>
              <a:buNone/>
            </a:pPr>
            <a:r>
              <a:rPr lang="en" sz="1304">
                <a:latin typeface="Calibri"/>
                <a:ea typeface="Calibri"/>
                <a:cs typeface="Calibri"/>
                <a:sym typeface="Calibri"/>
              </a:rPr>
              <a:t>First confidentially: </a:t>
            </a:r>
            <a:endParaRPr sz="1304">
              <a:latin typeface="Calibri"/>
              <a:ea typeface="Calibri"/>
              <a:cs typeface="Calibri"/>
              <a:sym typeface="Calibri"/>
            </a:endParaRPr>
          </a:p>
          <a:p>
            <a:pPr indent="9394" lvl="0" marL="2383" marR="4126560" rtl="0" algn="l">
              <a:spcBef>
                <a:spcPts val="0"/>
              </a:spcBef>
              <a:spcAft>
                <a:spcPts val="0"/>
              </a:spcAft>
              <a:buNone/>
            </a:pPr>
            <a:r>
              <a:rPr lang="en" sz="1304">
                <a:latin typeface="Calibri"/>
                <a:ea typeface="Calibri"/>
                <a:cs typeface="Calibri"/>
                <a:sym typeface="Calibri"/>
              </a:rPr>
              <a:t>Instead of to three block houses Adding a fourth, </a:t>
            </a:r>
            <a:endParaRPr sz="1304">
              <a:latin typeface="Calibri"/>
              <a:ea typeface="Calibri"/>
              <a:cs typeface="Calibri"/>
              <a:sym typeface="Calibri"/>
            </a:endParaRPr>
          </a:p>
          <a:p>
            <a:pPr indent="-7571" lvl="0" marL="11777" marR="4153857" rtl="0" algn="l">
              <a:spcBef>
                <a:spcPts val="0"/>
              </a:spcBef>
              <a:spcAft>
                <a:spcPts val="0"/>
              </a:spcAft>
              <a:buNone/>
            </a:pPr>
            <a:r>
              <a:rPr lang="en" sz="1304">
                <a:latin typeface="Calibri"/>
                <a:ea typeface="Calibri"/>
                <a:cs typeface="Calibri"/>
                <a:sym typeface="Calibri"/>
              </a:rPr>
              <a:t>We want to build a brick house. </a:t>
            </a:r>
            <a:endParaRPr sz="1304">
              <a:latin typeface="Calibri"/>
              <a:ea typeface="Calibri"/>
              <a:cs typeface="Calibri"/>
              <a:sym typeface="Calibri"/>
            </a:endParaRPr>
          </a:p>
          <a:p>
            <a:pPr indent="-7571" lvl="0" marL="11777" marR="4153857" rtl="0" algn="l">
              <a:spcBef>
                <a:spcPts val="0"/>
              </a:spcBef>
              <a:spcAft>
                <a:spcPts val="0"/>
              </a:spcAft>
              <a:buNone/>
            </a:pPr>
            <a:r>
              <a:rPr lang="en" sz="1304">
                <a:latin typeface="Calibri"/>
                <a:ea typeface="Calibri"/>
                <a:cs typeface="Calibri"/>
                <a:sym typeface="Calibri"/>
              </a:rPr>
              <a:t>Hello </a:t>
            </a:r>
            <a:endParaRPr sz="1304">
              <a:latin typeface="Calibri"/>
              <a:ea typeface="Calibri"/>
              <a:cs typeface="Calibri"/>
              <a:sym typeface="Calibri"/>
            </a:endParaRPr>
          </a:p>
          <a:p>
            <a:pPr indent="-7571" lvl="0" marL="11777" marR="4153857" rtl="0" algn="l">
              <a:spcBef>
                <a:spcPts val="0"/>
              </a:spcBef>
              <a:spcAft>
                <a:spcPts val="0"/>
              </a:spcAft>
              <a:buNone/>
            </a:pPr>
            <a:r>
              <a:t/>
            </a:r>
            <a:endParaRPr sz="1104">
              <a:latin typeface="Calibri"/>
              <a:ea typeface="Calibri"/>
              <a:cs typeface="Calibri"/>
              <a:sym typeface="Calibri"/>
            </a:endParaRPr>
          </a:p>
          <a:p>
            <a:pPr indent="0" lvl="0" marL="11637" rtl="0" algn="l">
              <a:spcBef>
                <a:spcPts val="0"/>
              </a:spcBef>
              <a:spcAft>
                <a:spcPts val="0"/>
              </a:spcAft>
              <a:buNone/>
            </a:pPr>
            <a:r>
              <a:t/>
            </a:r>
            <a:endParaRPr sz="1104">
              <a:latin typeface="Calibri"/>
              <a:ea typeface="Calibri"/>
              <a:cs typeface="Calibri"/>
              <a:sym typeface="Calibri"/>
            </a:endParaRPr>
          </a:p>
        </p:txBody>
      </p:sp>
      <p:pic>
        <p:nvPicPr>
          <p:cNvPr descr=" " id="107" name="Google Shape;107;p20" title="Im Wald und auf der Heide.wmv">
            <a:hlinkClick r:id="rId4"/>
          </p:cNvPr>
          <p:cNvPicPr preferRelativeResize="0"/>
          <p:nvPr/>
        </p:nvPicPr>
        <p:blipFill>
          <a:blip r:embed="rId5">
            <a:alphaModFix/>
          </a:blip>
          <a:stretch>
            <a:fillRect/>
          </a:stretch>
        </p:blipFill>
        <p:spPr>
          <a:xfrm>
            <a:off x="7467492" y="1091500"/>
            <a:ext cx="1443334" cy="1082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000"/>
                                        <p:tgtEl>
                                          <p:spTgt spid="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1"/>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Translation </a:t>
            </a:r>
            <a:r>
              <a:rPr lang="en" sz="3977"/>
              <a:t>part 2 continued</a:t>
            </a:r>
            <a:endParaRPr sz="3977"/>
          </a:p>
        </p:txBody>
      </p:sp>
      <p:sp>
        <p:nvSpPr>
          <p:cNvPr id="113" name="Google Shape;113;p21"/>
          <p:cNvSpPr txBox="1"/>
          <p:nvPr>
            <p:ph idx="1" type="body"/>
          </p:nvPr>
        </p:nvSpPr>
        <p:spPr>
          <a:xfrm>
            <a:off x="466350" y="1093850"/>
            <a:ext cx="7571400" cy="3340200"/>
          </a:xfrm>
          <a:prstGeom prst="rect">
            <a:avLst/>
          </a:prstGeom>
        </p:spPr>
        <p:txBody>
          <a:bodyPr anchorCtr="0" anchor="t" bIns="91425" lIns="91425" spcFirstLastPara="1" rIns="91425" wrap="square" tIns="91425">
            <a:normAutofit/>
          </a:bodyPr>
          <a:lstStyle/>
          <a:p>
            <a:pPr indent="0" lvl="0" marL="981" rtl="0" algn="l">
              <a:lnSpc>
                <a:spcPct val="100000"/>
              </a:lnSpc>
              <a:spcBef>
                <a:spcPts val="0"/>
              </a:spcBef>
              <a:spcAft>
                <a:spcPts val="0"/>
              </a:spcAft>
              <a:buNone/>
            </a:pPr>
            <a:r>
              <a:rPr lang="en" sz="1304">
                <a:solidFill>
                  <a:srgbClr val="000000"/>
                </a:solidFill>
                <a:latin typeface="Calibri"/>
                <a:ea typeface="Calibri"/>
                <a:cs typeface="Calibri"/>
                <a:sym typeface="Calibri"/>
              </a:rPr>
              <a:t>The water in the river </a:t>
            </a:r>
            <a:endParaRPr sz="1304">
              <a:solidFill>
                <a:srgbClr val="000000"/>
              </a:solidFill>
              <a:latin typeface="Calibri"/>
              <a:ea typeface="Calibri"/>
              <a:cs typeface="Calibri"/>
              <a:sym typeface="Calibri"/>
            </a:endParaRPr>
          </a:p>
          <a:p>
            <a:pPr indent="0" lvl="0" marL="4206" rtl="0" algn="l">
              <a:lnSpc>
                <a:spcPct val="100000"/>
              </a:lnSpc>
              <a:spcBef>
                <a:spcPts val="0"/>
              </a:spcBef>
              <a:spcAft>
                <a:spcPts val="0"/>
              </a:spcAft>
              <a:buNone/>
            </a:pPr>
            <a:r>
              <a:rPr lang="en" sz="1304">
                <a:solidFill>
                  <a:srgbClr val="000000"/>
                </a:solidFill>
                <a:latin typeface="Calibri"/>
                <a:ea typeface="Calibri"/>
                <a:cs typeface="Calibri"/>
                <a:sym typeface="Calibri"/>
              </a:rPr>
              <a:t>Was an annoyance at first, </a:t>
            </a:r>
            <a:endParaRPr sz="1304">
              <a:solidFill>
                <a:srgbClr val="000000"/>
              </a:solidFill>
              <a:latin typeface="Calibri"/>
              <a:ea typeface="Calibri"/>
              <a:cs typeface="Calibri"/>
              <a:sym typeface="Calibri"/>
            </a:endParaRPr>
          </a:p>
          <a:p>
            <a:pPr indent="-3084" lvl="0" marL="4066" marR="4058880" rtl="0" algn="l">
              <a:lnSpc>
                <a:spcPct val="100000"/>
              </a:lnSpc>
              <a:spcBef>
                <a:spcPts val="0"/>
              </a:spcBef>
              <a:spcAft>
                <a:spcPts val="0"/>
              </a:spcAft>
              <a:buNone/>
            </a:pPr>
            <a:r>
              <a:rPr lang="en" sz="1304">
                <a:solidFill>
                  <a:srgbClr val="000000"/>
                </a:solidFill>
                <a:latin typeface="Calibri"/>
                <a:ea typeface="Calibri"/>
                <a:cs typeface="Calibri"/>
                <a:sym typeface="Calibri"/>
              </a:rPr>
              <a:t>The beer was no longer light. </a:t>
            </a:r>
            <a:endParaRPr sz="1304">
              <a:solidFill>
                <a:srgbClr val="000000"/>
              </a:solidFill>
              <a:latin typeface="Calibri"/>
              <a:ea typeface="Calibri"/>
              <a:cs typeface="Calibri"/>
              <a:sym typeface="Calibri"/>
            </a:endParaRPr>
          </a:p>
          <a:p>
            <a:pPr indent="-3084" lvl="0" marL="4066" marR="4058880" rtl="0" algn="l">
              <a:lnSpc>
                <a:spcPct val="100000"/>
              </a:lnSpc>
              <a:spcBef>
                <a:spcPts val="0"/>
              </a:spcBef>
              <a:spcAft>
                <a:spcPts val="0"/>
              </a:spcAft>
              <a:buNone/>
            </a:pPr>
            <a:r>
              <a:rPr lang="en" sz="1304">
                <a:solidFill>
                  <a:srgbClr val="000000"/>
                </a:solidFill>
                <a:latin typeface="Calibri"/>
                <a:ea typeface="Calibri"/>
                <a:cs typeface="Calibri"/>
                <a:sym typeface="Calibri"/>
              </a:rPr>
              <a:t>So he bought land from the cook, </a:t>
            </a:r>
            <a:endParaRPr sz="1304">
              <a:solidFill>
                <a:srgbClr val="000000"/>
              </a:solidFill>
              <a:latin typeface="Calibri"/>
              <a:ea typeface="Calibri"/>
              <a:cs typeface="Calibri"/>
              <a:sym typeface="Calibri"/>
            </a:endParaRPr>
          </a:p>
          <a:p>
            <a:pPr indent="-3084" lvl="0" marL="4066" marR="4058880" rtl="0" algn="l">
              <a:lnSpc>
                <a:spcPct val="100000"/>
              </a:lnSpc>
              <a:spcBef>
                <a:spcPts val="0"/>
              </a:spcBef>
              <a:spcAft>
                <a:spcPts val="0"/>
              </a:spcAft>
              <a:buNone/>
            </a:pPr>
            <a:r>
              <a:rPr lang="en" sz="1304">
                <a:solidFill>
                  <a:srgbClr val="000000"/>
                </a:solidFill>
                <a:latin typeface="Calibri"/>
                <a:ea typeface="Calibri"/>
                <a:cs typeface="Calibri"/>
                <a:sym typeface="Calibri"/>
              </a:rPr>
              <a:t>Where in the cellar </a:t>
            </a:r>
            <a:endParaRPr sz="1304">
              <a:solidFill>
                <a:srgbClr val="000000"/>
              </a:solidFill>
              <a:latin typeface="Calibri"/>
              <a:ea typeface="Calibri"/>
              <a:cs typeface="Calibri"/>
              <a:sym typeface="Calibri"/>
            </a:endParaRPr>
          </a:p>
          <a:p>
            <a:pPr indent="0" lvl="0" marL="11637" rtl="0" algn="l">
              <a:lnSpc>
                <a:spcPct val="100000"/>
              </a:lnSpc>
              <a:spcBef>
                <a:spcPts val="0"/>
              </a:spcBef>
              <a:spcAft>
                <a:spcPts val="0"/>
              </a:spcAft>
              <a:buNone/>
            </a:pPr>
            <a:r>
              <a:rPr lang="en" sz="1304">
                <a:solidFill>
                  <a:srgbClr val="000000"/>
                </a:solidFill>
                <a:latin typeface="Calibri"/>
                <a:ea typeface="Calibri"/>
                <a:cs typeface="Calibri"/>
                <a:sym typeface="Calibri"/>
              </a:rPr>
              <a:t>He found a well. </a:t>
            </a:r>
            <a:endParaRPr sz="1304">
              <a:solidFill>
                <a:srgbClr val="000000"/>
              </a:solidFill>
              <a:latin typeface="Calibri"/>
              <a:ea typeface="Calibri"/>
              <a:cs typeface="Calibri"/>
              <a:sym typeface="Calibri"/>
            </a:endParaRPr>
          </a:p>
          <a:p>
            <a:pPr indent="0" lvl="0" marL="11637" rtl="0" algn="l">
              <a:lnSpc>
                <a:spcPct val="100000"/>
              </a:lnSpc>
              <a:spcBef>
                <a:spcPts val="0"/>
              </a:spcBef>
              <a:spcAft>
                <a:spcPts val="0"/>
              </a:spcAft>
              <a:buNone/>
            </a:pPr>
            <a:r>
              <a:rPr lang="en" sz="1304">
                <a:solidFill>
                  <a:srgbClr val="000000"/>
                </a:solidFill>
                <a:latin typeface="Calibri"/>
                <a:ea typeface="Calibri"/>
                <a:cs typeface="Calibri"/>
                <a:sym typeface="Calibri"/>
              </a:rPr>
              <a:t>Hello </a:t>
            </a:r>
            <a:endParaRPr sz="1304">
              <a:solidFill>
                <a:srgbClr val="000000"/>
              </a:solidFill>
              <a:latin typeface="Calibri"/>
              <a:ea typeface="Calibri"/>
              <a:cs typeface="Calibri"/>
              <a:sym typeface="Calibri"/>
            </a:endParaRPr>
          </a:p>
          <a:p>
            <a:pPr indent="0" lvl="0" marL="11637" rtl="0" algn="l">
              <a:lnSpc>
                <a:spcPct val="100000"/>
              </a:lnSpc>
              <a:spcBef>
                <a:spcPts val="0"/>
              </a:spcBef>
              <a:spcAft>
                <a:spcPts val="0"/>
              </a:spcAft>
              <a:buNone/>
            </a:pPr>
            <a:r>
              <a:t/>
            </a:r>
            <a:endParaRPr sz="1304">
              <a:solidFill>
                <a:srgbClr val="000000"/>
              </a:solidFill>
              <a:latin typeface="Calibri"/>
              <a:ea typeface="Calibri"/>
              <a:cs typeface="Calibri"/>
              <a:sym typeface="Calibri"/>
            </a:endParaRPr>
          </a:p>
          <a:p>
            <a:pPr indent="0" lvl="0" marL="4066" rtl="0" algn="l">
              <a:lnSpc>
                <a:spcPct val="100000"/>
              </a:lnSpc>
              <a:spcBef>
                <a:spcPts val="0"/>
              </a:spcBef>
              <a:spcAft>
                <a:spcPts val="0"/>
              </a:spcAft>
              <a:buNone/>
            </a:pPr>
            <a:r>
              <a:rPr lang="en" sz="1304">
                <a:solidFill>
                  <a:srgbClr val="000000"/>
                </a:solidFill>
                <a:latin typeface="Calibri"/>
                <a:ea typeface="Calibri"/>
                <a:cs typeface="Calibri"/>
                <a:sym typeface="Calibri"/>
              </a:rPr>
              <a:t>When Hübner’s work was done,</a:t>
            </a:r>
            <a:endParaRPr sz="1304">
              <a:solidFill>
                <a:srgbClr val="A6A6A6"/>
              </a:solidFill>
              <a:latin typeface="Calibri"/>
              <a:ea typeface="Calibri"/>
              <a:cs typeface="Calibri"/>
              <a:sym typeface="Calibri"/>
            </a:endParaRPr>
          </a:p>
          <a:p>
            <a:pPr indent="0" lvl="0" marL="6590" rtl="0" algn="l">
              <a:lnSpc>
                <a:spcPct val="100000"/>
              </a:lnSpc>
              <a:spcBef>
                <a:spcPts val="0"/>
              </a:spcBef>
              <a:spcAft>
                <a:spcPts val="0"/>
              </a:spcAft>
              <a:buNone/>
            </a:pPr>
            <a:r>
              <a:rPr lang="en" sz="1304">
                <a:solidFill>
                  <a:srgbClr val="000000"/>
                </a:solidFill>
                <a:latin typeface="Calibri"/>
                <a:ea typeface="Calibri"/>
                <a:cs typeface="Calibri"/>
                <a:sym typeface="Calibri"/>
              </a:rPr>
              <a:t>One was still wondering </a:t>
            </a:r>
            <a:endParaRPr sz="1304">
              <a:solidFill>
                <a:srgbClr val="000000"/>
              </a:solidFill>
              <a:latin typeface="Calibri"/>
              <a:ea typeface="Calibri"/>
              <a:cs typeface="Calibri"/>
              <a:sym typeface="Calibri"/>
            </a:endParaRPr>
          </a:p>
          <a:p>
            <a:pPr indent="-2524" lvl="0" marL="6590" marR="3919486" rtl="0" algn="l">
              <a:lnSpc>
                <a:spcPct val="100000"/>
              </a:lnSpc>
              <a:spcBef>
                <a:spcPts val="0"/>
              </a:spcBef>
              <a:spcAft>
                <a:spcPts val="0"/>
              </a:spcAft>
              <a:buNone/>
            </a:pPr>
            <a:r>
              <a:rPr lang="en" sz="1304">
                <a:solidFill>
                  <a:srgbClr val="000000"/>
                </a:solidFill>
                <a:latin typeface="Calibri"/>
                <a:ea typeface="Calibri"/>
                <a:cs typeface="Calibri"/>
                <a:sym typeface="Calibri"/>
              </a:rPr>
              <a:t>Who would possibly burn the bricks </a:t>
            </a:r>
            <a:endParaRPr sz="1304">
              <a:solidFill>
                <a:srgbClr val="000000"/>
              </a:solidFill>
              <a:latin typeface="Calibri"/>
              <a:ea typeface="Calibri"/>
              <a:cs typeface="Calibri"/>
              <a:sym typeface="Calibri"/>
            </a:endParaRPr>
          </a:p>
          <a:p>
            <a:pPr indent="-2524" lvl="0" marL="6590" marR="3919486" rtl="0" algn="l">
              <a:lnSpc>
                <a:spcPct val="100000"/>
              </a:lnSpc>
              <a:spcBef>
                <a:spcPts val="0"/>
              </a:spcBef>
              <a:spcAft>
                <a:spcPts val="0"/>
              </a:spcAft>
              <a:buNone/>
            </a:pPr>
            <a:r>
              <a:rPr lang="en" sz="1304">
                <a:solidFill>
                  <a:srgbClr val="000000"/>
                </a:solidFill>
                <a:latin typeface="Calibri"/>
                <a:ea typeface="Calibri"/>
                <a:cs typeface="Calibri"/>
                <a:sym typeface="Calibri"/>
              </a:rPr>
              <a:t>Look! As if from heaven above  </a:t>
            </a:r>
            <a:endParaRPr sz="1304">
              <a:solidFill>
                <a:srgbClr val="000000"/>
              </a:solidFill>
              <a:latin typeface="Calibri"/>
              <a:ea typeface="Calibri"/>
              <a:cs typeface="Calibri"/>
              <a:sym typeface="Calibri"/>
            </a:endParaRPr>
          </a:p>
          <a:p>
            <a:pPr indent="-2524" lvl="0" marL="6590" marR="3919486" rtl="0" algn="l">
              <a:lnSpc>
                <a:spcPct val="100000"/>
              </a:lnSpc>
              <a:spcBef>
                <a:spcPts val="0"/>
              </a:spcBef>
              <a:spcAft>
                <a:spcPts val="0"/>
              </a:spcAft>
              <a:buNone/>
            </a:pPr>
            <a:r>
              <a:rPr lang="en" sz="1304">
                <a:solidFill>
                  <a:srgbClr val="000000"/>
                </a:solidFill>
                <a:latin typeface="Calibri"/>
                <a:ea typeface="Calibri"/>
                <a:cs typeface="Calibri"/>
                <a:sym typeface="Calibri"/>
              </a:rPr>
              <a:t>One came, </a:t>
            </a:r>
            <a:endParaRPr sz="1304">
              <a:solidFill>
                <a:srgbClr val="000000"/>
              </a:solidFill>
              <a:latin typeface="Calibri"/>
              <a:ea typeface="Calibri"/>
              <a:cs typeface="Calibri"/>
              <a:sym typeface="Calibri"/>
            </a:endParaRPr>
          </a:p>
          <a:p>
            <a:pPr indent="0" lvl="0" marL="4065" rtl="0" algn="l">
              <a:lnSpc>
                <a:spcPct val="100000"/>
              </a:lnSpc>
              <a:spcBef>
                <a:spcPts val="0"/>
              </a:spcBef>
              <a:spcAft>
                <a:spcPts val="0"/>
              </a:spcAft>
              <a:buNone/>
            </a:pPr>
            <a:r>
              <a:rPr lang="en" sz="1304">
                <a:solidFill>
                  <a:srgbClr val="000000"/>
                </a:solidFill>
                <a:latin typeface="Calibri"/>
                <a:ea typeface="Calibri"/>
                <a:cs typeface="Calibri"/>
                <a:sym typeface="Calibri"/>
              </a:rPr>
              <a:t>Who knew all this </a:t>
            </a:r>
            <a:endParaRPr sz="1304">
              <a:solidFill>
                <a:srgbClr val="000000"/>
              </a:solidFill>
              <a:latin typeface="Calibri"/>
              <a:ea typeface="Calibri"/>
              <a:cs typeface="Calibri"/>
              <a:sym typeface="Calibri"/>
            </a:endParaRPr>
          </a:p>
          <a:p>
            <a:pPr indent="0" lvl="0" marL="11637" rtl="0" algn="l">
              <a:lnSpc>
                <a:spcPct val="100000"/>
              </a:lnSpc>
              <a:spcBef>
                <a:spcPts val="0"/>
              </a:spcBef>
              <a:spcAft>
                <a:spcPts val="0"/>
              </a:spcAft>
              <a:buNone/>
            </a:pPr>
            <a:r>
              <a:rPr lang="en" sz="1304">
                <a:solidFill>
                  <a:srgbClr val="000000"/>
                </a:solidFill>
                <a:latin typeface="Calibri"/>
                <a:ea typeface="Calibri"/>
                <a:cs typeface="Calibri"/>
                <a:sym typeface="Calibri"/>
              </a:rPr>
              <a:t>Hello </a:t>
            </a:r>
            <a:endParaRPr sz="2000"/>
          </a:p>
        </p:txBody>
      </p:sp>
      <p:sp>
        <p:nvSpPr>
          <p:cNvPr id="114" name="Google Shape;114;p21"/>
          <p:cNvSpPr txBox="1"/>
          <p:nvPr/>
        </p:nvSpPr>
        <p:spPr>
          <a:xfrm>
            <a:off x="2907800" y="1093850"/>
            <a:ext cx="6638700" cy="3195300"/>
          </a:xfrm>
          <a:prstGeom prst="rect">
            <a:avLst/>
          </a:prstGeom>
          <a:noFill/>
          <a:ln>
            <a:noFill/>
          </a:ln>
        </p:spPr>
        <p:txBody>
          <a:bodyPr anchorCtr="0" anchor="t" bIns="91425" lIns="91425" spcFirstLastPara="1" rIns="91425" wrap="square" tIns="91425">
            <a:spAutoFit/>
          </a:bodyPr>
          <a:lstStyle/>
          <a:p>
            <a:pPr indent="-10796" lvl="0" marL="11637" marR="3711529" rtl="0" algn="l">
              <a:spcBef>
                <a:spcPts val="0"/>
              </a:spcBef>
              <a:spcAft>
                <a:spcPts val="0"/>
              </a:spcAft>
              <a:buNone/>
            </a:pPr>
            <a:r>
              <a:rPr lang="en" sz="1304">
                <a:latin typeface="Calibri"/>
                <a:ea typeface="Calibri"/>
                <a:cs typeface="Calibri"/>
                <a:sym typeface="Calibri"/>
              </a:rPr>
              <a:t>The nag [old horse] didn’t want to turn, </a:t>
            </a:r>
            <a:endParaRPr sz="1304">
              <a:latin typeface="Calibri"/>
              <a:ea typeface="Calibri"/>
              <a:cs typeface="Calibri"/>
              <a:sym typeface="Calibri"/>
            </a:endParaRPr>
          </a:p>
          <a:p>
            <a:pPr indent="-10796" lvl="0" marL="11637" marR="3711529" rtl="0" algn="l">
              <a:spcBef>
                <a:spcPts val="0"/>
              </a:spcBef>
              <a:spcAft>
                <a:spcPts val="0"/>
              </a:spcAft>
              <a:buNone/>
            </a:pPr>
            <a:r>
              <a:rPr lang="en" sz="1304">
                <a:latin typeface="Calibri"/>
                <a:ea typeface="Calibri"/>
                <a:cs typeface="Calibri"/>
                <a:sym typeface="Calibri"/>
              </a:rPr>
              <a:t>He could not see, </a:t>
            </a:r>
            <a:endParaRPr sz="1304">
              <a:latin typeface="Calibri"/>
              <a:ea typeface="Calibri"/>
              <a:cs typeface="Calibri"/>
              <a:sym typeface="Calibri"/>
            </a:endParaRPr>
          </a:p>
          <a:p>
            <a:pPr indent="0" lvl="0" marL="11637" rtl="0" algn="l">
              <a:spcBef>
                <a:spcPts val="0"/>
              </a:spcBef>
              <a:spcAft>
                <a:spcPts val="0"/>
              </a:spcAft>
              <a:buNone/>
            </a:pPr>
            <a:r>
              <a:rPr lang="en" sz="1304">
                <a:latin typeface="Calibri"/>
                <a:ea typeface="Calibri"/>
                <a:cs typeface="Calibri"/>
                <a:sym typeface="Calibri"/>
              </a:rPr>
              <a:t>How the bricks are made. </a:t>
            </a:r>
            <a:endParaRPr sz="1304">
              <a:latin typeface="Calibri"/>
              <a:ea typeface="Calibri"/>
              <a:cs typeface="Calibri"/>
              <a:sym typeface="Calibri"/>
            </a:endParaRPr>
          </a:p>
          <a:p>
            <a:pPr indent="0" lvl="0" marL="11637" rtl="0" algn="l">
              <a:spcBef>
                <a:spcPts val="0"/>
              </a:spcBef>
              <a:spcAft>
                <a:spcPts val="0"/>
              </a:spcAft>
              <a:buNone/>
            </a:pPr>
            <a:r>
              <a:rPr lang="en" sz="1304">
                <a:latin typeface="Calibri"/>
                <a:ea typeface="Calibri"/>
                <a:cs typeface="Calibri"/>
                <a:sym typeface="Calibri"/>
              </a:rPr>
              <a:t>But with covered eyes </a:t>
            </a:r>
            <a:endParaRPr sz="1304">
              <a:latin typeface="Calibri"/>
              <a:ea typeface="Calibri"/>
              <a:cs typeface="Calibri"/>
              <a:sym typeface="Calibri"/>
            </a:endParaRPr>
          </a:p>
          <a:p>
            <a:pPr indent="0" lvl="0" marL="11637" rtl="0" algn="l">
              <a:spcBef>
                <a:spcPts val="0"/>
              </a:spcBef>
              <a:spcAft>
                <a:spcPts val="0"/>
              </a:spcAft>
              <a:buNone/>
            </a:pPr>
            <a:r>
              <a:rPr lang="en" sz="1304">
                <a:latin typeface="Calibri"/>
                <a:ea typeface="Calibri"/>
                <a:cs typeface="Calibri"/>
                <a:sym typeface="Calibri"/>
              </a:rPr>
              <a:t>He could walk splendidly, </a:t>
            </a:r>
            <a:endParaRPr sz="1304">
              <a:latin typeface="Calibri"/>
              <a:ea typeface="Calibri"/>
              <a:cs typeface="Calibri"/>
              <a:sym typeface="Calibri"/>
            </a:endParaRPr>
          </a:p>
          <a:p>
            <a:pPr indent="0" lvl="0" marL="4066" rtl="0" algn="l">
              <a:spcBef>
                <a:spcPts val="0"/>
              </a:spcBef>
              <a:spcAft>
                <a:spcPts val="0"/>
              </a:spcAft>
              <a:buNone/>
            </a:pPr>
            <a:r>
              <a:rPr lang="en" sz="1304">
                <a:latin typeface="Calibri"/>
                <a:ea typeface="Calibri"/>
                <a:cs typeface="Calibri"/>
                <a:sym typeface="Calibri"/>
              </a:rPr>
              <a:t>Who would have thought! </a:t>
            </a:r>
            <a:endParaRPr sz="1304">
              <a:latin typeface="Calibri"/>
              <a:ea typeface="Calibri"/>
              <a:cs typeface="Calibri"/>
              <a:sym typeface="Calibri"/>
            </a:endParaRPr>
          </a:p>
          <a:p>
            <a:pPr indent="0" lvl="0" marL="11637" rtl="0" algn="l">
              <a:spcBef>
                <a:spcPts val="0"/>
              </a:spcBef>
              <a:spcAft>
                <a:spcPts val="0"/>
              </a:spcAft>
              <a:buNone/>
            </a:pPr>
            <a:r>
              <a:rPr lang="en" sz="1304">
                <a:latin typeface="Calibri"/>
                <a:ea typeface="Calibri"/>
                <a:cs typeface="Calibri"/>
                <a:sym typeface="Calibri"/>
              </a:rPr>
              <a:t>Hello</a:t>
            </a:r>
            <a:endParaRPr sz="1304">
              <a:latin typeface="Calibri"/>
              <a:ea typeface="Calibri"/>
              <a:cs typeface="Calibri"/>
              <a:sym typeface="Calibri"/>
            </a:endParaRPr>
          </a:p>
          <a:p>
            <a:pPr indent="0" lvl="0" marL="11637" rtl="0" algn="l">
              <a:spcBef>
                <a:spcPts val="0"/>
              </a:spcBef>
              <a:spcAft>
                <a:spcPts val="0"/>
              </a:spcAft>
              <a:buNone/>
            </a:pPr>
            <a:r>
              <a:t/>
            </a:r>
            <a:endParaRPr sz="1304">
              <a:latin typeface="Calibri"/>
              <a:ea typeface="Calibri"/>
              <a:cs typeface="Calibri"/>
              <a:sym typeface="Calibri"/>
            </a:endParaRPr>
          </a:p>
          <a:p>
            <a:pPr indent="0" lvl="0" marL="4066" rtl="0" algn="l">
              <a:spcBef>
                <a:spcPts val="0"/>
              </a:spcBef>
              <a:spcAft>
                <a:spcPts val="0"/>
              </a:spcAft>
              <a:buNone/>
            </a:pPr>
            <a:r>
              <a:rPr lang="en" sz="1304">
                <a:latin typeface="Calibri"/>
                <a:ea typeface="Calibri"/>
                <a:cs typeface="Calibri"/>
                <a:sym typeface="Calibri"/>
              </a:rPr>
              <a:t>With ten carpenters  </a:t>
            </a:r>
            <a:endParaRPr sz="1304">
              <a:latin typeface="Calibri"/>
              <a:ea typeface="Calibri"/>
              <a:cs typeface="Calibri"/>
              <a:sym typeface="Calibri"/>
            </a:endParaRPr>
          </a:p>
          <a:p>
            <a:pPr indent="0" lvl="0" marL="11637" rtl="0" algn="l">
              <a:spcBef>
                <a:spcPts val="0"/>
              </a:spcBef>
              <a:spcAft>
                <a:spcPts val="0"/>
              </a:spcAft>
              <a:buNone/>
            </a:pPr>
            <a:r>
              <a:rPr lang="en" sz="1304">
                <a:latin typeface="Calibri"/>
                <a:ea typeface="Calibri"/>
                <a:cs typeface="Calibri"/>
                <a:sym typeface="Calibri"/>
              </a:rPr>
              <a:t>It was a pleasure, </a:t>
            </a:r>
            <a:endParaRPr sz="1304">
              <a:latin typeface="Calibri"/>
              <a:ea typeface="Calibri"/>
              <a:cs typeface="Calibri"/>
              <a:sym typeface="Calibri"/>
            </a:endParaRPr>
          </a:p>
          <a:p>
            <a:pPr indent="0" lvl="0" marL="11637" marR="4141827" rtl="0" algn="l">
              <a:spcBef>
                <a:spcPts val="0"/>
              </a:spcBef>
              <a:spcAft>
                <a:spcPts val="0"/>
              </a:spcAft>
              <a:buNone/>
            </a:pPr>
            <a:r>
              <a:rPr lang="en" sz="1304">
                <a:latin typeface="Calibri"/>
                <a:ea typeface="Calibri"/>
                <a:cs typeface="Calibri"/>
                <a:sym typeface="Calibri"/>
              </a:rPr>
              <a:t>In the house and in the hall, too </a:t>
            </a:r>
            <a:endParaRPr sz="1304">
              <a:latin typeface="Calibri"/>
              <a:ea typeface="Calibri"/>
              <a:cs typeface="Calibri"/>
              <a:sym typeface="Calibri"/>
            </a:endParaRPr>
          </a:p>
          <a:p>
            <a:pPr indent="0" lvl="0" marL="11637" marR="4141827" rtl="0" algn="l">
              <a:spcBef>
                <a:spcPts val="0"/>
              </a:spcBef>
              <a:spcAft>
                <a:spcPts val="0"/>
              </a:spcAft>
              <a:buNone/>
            </a:pPr>
            <a:r>
              <a:rPr lang="en" sz="1304">
                <a:latin typeface="Calibri"/>
                <a:ea typeface="Calibri"/>
                <a:cs typeface="Calibri"/>
                <a:sym typeface="Calibri"/>
              </a:rPr>
              <a:t>It began, the nailing, sawing </a:t>
            </a:r>
            <a:endParaRPr sz="1304">
              <a:latin typeface="Calibri"/>
              <a:ea typeface="Calibri"/>
              <a:cs typeface="Calibri"/>
              <a:sym typeface="Calibri"/>
            </a:endParaRPr>
          </a:p>
          <a:p>
            <a:pPr indent="0" lvl="0" marL="11637" rtl="0" algn="l">
              <a:spcBef>
                <a:spcPts val="0"/>
              </a:spcBef>
              <a:spcAft>
                <a:spcPts val="0"/>
              </a:spcAft>
              <a:buNone/>
            </a:pPr>
            <a:r>
              <a:rPr lang="en" sz="1304">
                <a:latin typeface="Calibri"/>
                <a:ea typeface="Calibri"/>
                <a:cs typeface="Calibri"/>
                <a:sym typeface="Calibri"/>
              </a:rPr>
              <a:t>Planing and the laying </a:t>
            </a:r>
            <a:endParaRPr sz="1304">
              <a:latin typeface="Calibri"/>
              <a:ea typeface="Calibri"/>
              <a:cs typeface="Calibri"/>
              <a:sym typeface="Calibri"/>
            </a:endParaRPr>
          </a:p>
          <a:p>
            <a:pPr indent="-5046" lvl="0" marL="11637" marR="4156858" rtl="0" algn="l">
              <a:spcBef>
                <a:spcPts val="0"/>
              </a:spcBef>
              <a:spcAft>
                <a:spcPts val="0"/>
              </a:spcAft>
              <a:buNone/>
            </a:pPr>
            <a:r>
              <a:rPr lang="en" sz="1304">
                <a:latin typeface="Calibri"/>
                <a:ea typeface="Calibri"/>
                <a:cs typeface="Calibri"/>
                <a:sym typeface="Calibri"/>
              </a:rPr>
              <a:t>Of the floorboards everywhere. </a:t>
            </a:r>
            <a:endParaRPr sz="1304">
              <a:latin typeface="Calibri"/>
              <a:ea typeface="Calibri"/>
              <a:cs typeface="Calibri"/>
              <a:sym typeface="Calibri"/>
            </a:endParaRPr>
          </a:p>
          <a:p>
            <a:pPr indent="-5046" lvl="0" marL="11637" marR="4156858" rtl="0" algn="l">
              <a:spcBef>
                <a:spcPts val="0"/>
              </a:spcBef>
              <a:spcAft>
                <a:spcPts val="0"/>
              </a:spcAft>
              <a:buNone/>
            </a:pPr>
            <a:r>
              <a:rPr lang="en" sz="1304">
                <a:latin typeface="Calibri"/>
                <a:ea typeface="Calibri"/>
                <a:cs typeface="Calibri"/>
                <a:sym typeface="Calibri"/>
              </a:rPr>
              <a:t>Hello </a:t>
            </a:r>
            <a:endParaRPr sz="1304">
              <a:latin typeface="Calibri"/>
              <a:ea typeface="Calibri"/>
              <a:cs typeface="Calibri"/>
              <a:sym typeface="Calibri"/>
            </a:endParaRPr>
          </a:p>
        </p:txBody>
      </p:sp>
      <p:sp>
        <p:nvSpPr>
          <p:cNvPr id="115" name="Google Shape;115;p21"/>
          <p:cNvSpPr txBox="1"/>
          <p:nvPr/>
        </p:nvSpPr>
        <p:spPr>
          <a:xfrm>
            <a:off x="5939025" y="1023950"/>
            <a:ext cx="5664600" cy="3335100"/>
          </a:xfrm>
          <a:prstGeom prst="rect">
            <a:avLst/>
          </a:prstGeom>
          <a:noFill/>
          <a:ln>
            <a:noFill/>
          </a:ln>
        </p:spPr>
        <p:txBody>
          <a:bodyPr anchorCtr="0" anchor="t" bIns="91425" lIns="91425" spcFirstLastPara="1" rIns="91425" wrap="square" tIns="91425">
            <a:spAutoFit/>
          </a:bodyPr>
          <a:lstStyle/>
          <a:p>
            <a:pPr indent="0" lvl="0" marL="840" rtl="0" algn="l">
              <a:spcBef>
                <a:spcPts val="0"/>
              </a:spcBef>
              <a:spcAft>
                <a:spcPts val="0"/>
              </a:spcAft>
              <a:buNone/>
            </a:pPr>
            <a:r>
              <a:rPr lang="en" sz="1204">
                <a:latin typeface="Calibri"/>
                <a:ea typeface="Calibri"/>
                <a:cs typeface="Calibri"/>
                <a:sym typeface="Calibri"/>
              </a:rPr>
              <a:t>The lime, buried,  </a:t>
            </a:r>
            <a:endParaRPr sz="1204">
              <a:latin typeface="Calibri"/>
              <a:ea typeface="Calibri"/>
              <a:cs typeface="Calibri"/>
              <a:sym typeface="Calibri"/>
            </a:endParaRPr>
          </a:p>
          <a:p>
            <a:pPr indent="0" lvl="0" marL="6590" rtl="0" algn="l">
              <a:spcBef>
                <a:spcPts val="0"/>
              </a:spcBef>
              <a:spcAft>
                <a:spcPts val="0"/>
              </a:spcAft>
              <a:buNone/>
            </a:pPr>
            <a:r>
              <a:rPr lang="en" sz="1204">
                <a:latin typeface="Calibri"/>
                <a:ea typeface="Calibri"/>
                <a:cs typeface="Calibri"/>
                <a:sym typeface="Calibri"/>
              </a:rPr>
              <a:t>One wanted for plaster, </a:t>
            </a:r>
            <a:endParaRPr sz="1204">
              <a:latin typeface="Calibri"/>
              <a:ea typeface="Calibri"/>
              <a:cs typeface="Calibri"/>
              <a:sym typeface="Calibri"/>
            </a:endParaRPr>
          </a:p>
          <a:p>
            <a:pPr indent="0" lvl="0" marL="4066" rtl="0" algn="l">
              <a:spcBef>
                <a:spcPts val="0"/>
              </a:spcBef>
              <a:spcAft>
                <a:spcPts val="0"/>
              </a:spcAft>
              <a:buNone/>
            </a:pPr>
            <a:r>
              <a:rPr lang="en" sz="1204">
                <a:latin typeface="Calibri"/>
                <a:ea typeface="Calibri"/>
                <a:cs typeface="Calibri"/>
                <a:sym typeface="Calibri"/>
              </a:rPr>
              <a:t>Was harder than stone. </a:t>
            </a:r>
            <a:endParaRPr sz="1204">
              <a:latin typeface="Calibri"/>
              <a:ea typeface="Calibri"/>
              <a:cs typeface="Calibri"/>
              <a:sym typeface="Calibri"/>
            </a:endParaRPr>
          </a:p>
          <a:p>
            <a:pPr indent="-30425" lvl="0" marL="42062" marR="4174692" rtl="0" algn="l">
              <a:spcBef>
                <a:spcPts val="0"/>
              </a:spcBef>
              <a:spcAft>
                <a:spcPts val="0"/>
              </a:spcAft>
              <a:buNone/>
            </a:pPr>
            <a:r>
              <a:rPr lang="en" sz="1204">
                <a:latin typeface="Calibri"/>
                <a:ea typeface="Calibri"/>
                <a:cs typeface="Calibri"/>
                <a:sym typeface="Calibri"/>
              </a:rPr>
              <a:t>Instead of getting [more] fresh, </a:t>
            </a:r>
            <a:endParaRPr sz="1204">
              <a:latin typeface="Calibri"/>
              <a:ea typeface="Calibri"/>
              <a:cs typeface="Calibri"/>
              <a:sym typeface="Calibri"/>
            </a:endParaRPr>
          </a:p>
          <a:p>
            <a:pPr indent="-30425" lvl="0" marL="42062" marR="4174692" rtl="0" algn="l">
              <a:spcBef>
                <a:spcPts val="0"/>
              </a:spcBef>
              <a:spcAft>
                <a:spcPts val="0"/>
              </a:spcAft>
              <a:buNone/>
            </a:pPr>
            <a:r>
              <a:rPr lang="en" sz="1204">
                <a:latin typeface="Calibri"/>
                <a:ea typeface="Calibri"/>
                <a:cs typeface="Calibri"/>
                <a:sym typeface="Calibri"/>
              </a:rPr>
              <a:t>Pötzsch left it broken </a:t>
            </a:r>
            <a:endParaRPr sz="1204">
              <a:latin typeface="Calibri"/>
              <a:ea typeface="Calibri"/>
              <a:cs typeface="Calibri"/>
              <a:sym typeface="Calibri"/>
            </a:endParaRPr>
          </a:p>
          <a:p>
            <a:pPr indent="0" lvl="0" marL="842" rtl="0" algn="l">
              <a:spcBef>
                <a:spcPts val="0"/>
              </a:spcBef>
              <a:spcAft>
                <a:spcPts val="0"/>
              </a:spcAft>
              <a:buNone/>
            </a:pPr>
            <a:r>
              <a:rPr lang="en" sz="1204">
                <a:latin typeface="Calibri"/>
                <a:ea typeface="Calibri"/>
                <a:cs typeface="Calibri"/>
                <a:sym typeface="Calibri"/>
              </a:rPr>
              <a:t>The wagon, too</a:t>
            </a:r>
            <a:endParaRPr sz="1204">
              <a:solidFill>
                <a:srgbClr val="A6A6A6"/>
              </a:solidFill>
              <a:latin typeface="Calibri"/>
              <a:ea typeface="Calibri"/>
              <a:cs typeface="Calibri"/>
              <a:sym typeface="Calibri"/>
            </a:endParaRPr>
          </a:p>
          <a:p>
            <a:pPr indent="0" lvl="0" marL="11637" rtl="0" algn="l">
              <a:spcBef>
                <a:spcPts val="0"/>
              </a:spcBef>
              <a:spcAft>
                <a:spcPts val="0"/>
              </a:spcAft>
              <a:buNone/>
            </a:pPr>
            <a:r>
              <a:rPr lang="en" sz="1204">
                <a:latin typeface="Calibri"/>
                <a:ea typeface="Calibri"/>
                <a:cs typeface="Calibri"/>
                <a:sym typeface="Calibri"/>
              </a:rPr>
              <a:t>Hello </a:t>
            </a:r>
            <a:endParaRPr sz="1204">
              <a:latin typeface="Calibri"/>
              <a:ea typeface="Calibri"/>
              <a:cs typeface="Calibri"/>
              <a:sym typeface="Calibri"/>
            </a:endParaRPr>
          </a:p>
          <a:p>
            <a:pPr indent="0" lvl="0" marL="11637" rtl="0" algn="l">
              <a:spcBef>
                <a:spcPts val="0"/>
              </a:spcBef>
              <a:spcAft>
                <a:spcPts val="0"/>
              </a:spcAft>
              <a:buNone/>
            </a:pPr>
            <a:r>
              <a:t/>
            </a:r>
            <a:endParaRPr sz="1204">
              <a:latin typeface="Calibri"/>
              <a:ea typeface="Calibri"/>
              <a:cs typeface="Calibri"/>
              <a:sym typeface="Calibri"/>
            </a:endParaRPr>
          </a:p>
          <a:p>
            <a:pPr indent="0" lvl="0" marL="11637" rtl="0" algn="l">
              <a:spcBef>
                <a:spcPts val="0"/>
              </a:spcBef>
              <a:spcAft>
                <a:spcPts val="0"/>
              </a:spcAft>
              <a:buNone/>
            </a:pPr>
            <a:r>
              <a:rPr lang="en" sz="1204">
                <a:latin typeface="Calibri"/>
                <a:ea typeface="Calibri"/>
                <a:cs typeface="Calibri"/>
                <a:sym typeface="Calibri"/>
              </a:rPr>
              <a:t>But to every handiwork in life </a:t>
            </a:r>
            <a:endParaRPr sz="1204">
              <a:latin typeface="Calibri"/>
              <a:ea typeface="Calibri"/>
              <a:cs typeface="Calibri"/>
              <a:sym typeface="Calibri"/>
            </a:endParaRPr>
          </a:p>
          <a:p>
            <a:pPr indent="0" lvl="0" marL="701" rtl="0" algn="l">
              <a:spcBef>
                <a:spcPts val="0"/>
              </a:spcBef>
              <a:spcAft>
                <a:spcPts val="0"/>
              </a:spcAft>
              <a:buNone/>
            </a:pPr>
            <a:r>
              <a:rPr lang="en" sz="1204">
                <a:latin typeface="Calibri"/>
                <a:ea typeface="Calibri"/>
                <a:cs typeface="Calibri"/>
                <a:sym typeface="Calibri"/>
              </a:rPr>
              <a:t>There will be an end, </a:t>
            </a:r>
            <a:endParaRPr sz="1204">
              <a:latin typeface="Calibri"/>
              <a:ea typeface="Calibri"/>
              <a:cs typeface="Calibri"/>
              <a:sym typeface="Calibri"/>
            </a:endParaRPr>
          </a:p>
          <a:p>
            <a:pPr indent="0" lvl="0" marL="1963" rtl="0" algn="l">
              <a:spcBef>
                <a:spcPts val="0"/>
              </a:spcBef>
              <a:spcAft>
                <a:spcPts val="0"/>
              </a:spcAft>
              <a:buNone/>
            </a:pPr>
            <a:r>
              <a:rPr lang="en" sz="1204">
                <a:latin typeface="Calibri"/>
                <a:ea typeface="Calibri"/>
                <a:cs typeface="Calibri"/>
                <a:sym typeface="Calibri"/>
              </a:rPr>
              <a:t>As the saying goes.  </a:t>
            </a:r>
            <a:endParaRPr sz="1204">
              <a:latin typeface="Calibri"/>
              <a:ea typeface="Calibri"/>
              <a:cs typeface="Calibri"/>
              <a:sym typeface="Calibri"/>
            </a:endParaRPr>
          </a:p>
          <a:p>
            <a:pPr indent="0" lvl="0" marL="1963" rtl="0" algn="l">
              <a:spcBef>
                <a:spcPts val="0"/>
              </a:spcBef>
              <a:spcAft>
                <a:spcPts val="0"/>
              </a:spcAft>
              <a:buNone/>
            </a:pPr>
            <a:r>
              <a:rPr lang="en" sz="1204">
                <a:latin typeface="Calibri"/>
                <a:ea typeface="Calibri"/>
                <a:cs typeface="Calibri"/>
                <a:sym typeface="Calibri"/>
              </a:rPr>
              <a:t>And even with this house </a:t>
            </a:r>
            <a:endParaRPr sz="1204">
              <a:latin typeface="Calibri"/>
              <a:ea typeface="Calibri"/>
              <a:cs typeface="Calibri"/>
              <a:sym typeface="Calibri"/>
            </a:endParaRPr>
          </a:p>
          <a:p>
            <a:pPr indent="0" lvl="0" marL="11356" rtl="0" algn="l">
              <a:spcBef>
                <a:spcPts val="0"/>
              </a:spcBef>
              <a:spcAft>
                <a:spcPts val="0"/>
              </a:spcAft>
              <a:buNone/>
            </a:pPr>
            <a:r>
              <a:rPr lang="en" sz="1204">
                <a:latin typeface="Calibri"/>
                <a:ea typeface="Calibri"/>
                <a:cs typeface="Calibri"/>
                <a:sym typeface="Calibri"/>
              </a:rPr>
              <a:t>It shows at the opening feast </a:t>
            </a:r>
            <a:endParaRPr sz="1204">
              <a:latin typeface="Calibri"/>
              <a:ea typeface="Calibri"/>
              <a:cs typeface="Calibri"/>
              <a:sym typeface="Calibri"/>
            </a:endParaRPr>
          </a:p>
          <a:p>
            <a:pPr indent="0" lvl="0" marL="561" rtl="0" algn="l">
              <a:spcBef>
                <a:spcPts val="0"/>
              </a:spcBef>
              <a:spcAft>
                <a:spcPts val="0"/>
              </a:spcAft>
              <a:buNone/>
            </a:pPr>
            <a:r>
              <a:rPr lang="en" sz="1204">
                <a:latin typeface="Calibri"/>
                <a:ea typeface="Calibri"/>
                <a:cs typeface="Calibri"/>
                <a:sym typeface="Calibri"/>
              </a:rPr>
              <a:t>That it is always true.  </a:t>
            </a:r>
            <a:endParaRPr sz="1204">
              <a:latin typeface="Calibri"/>
              <a:ea typeface="Calibri"/>
              <a:cs typeface="Calibri"/>
              <a:sym typeface="Calibri"/>
            </a:endParaRPr>
          </a:p>
          <a:p>
            <a:pPr indent="0" lvl="0" marL="11356" rtl="0" algn="l">
              <a:spcBef>
                <a:spcPts val="0"/>
              </a:spcBef>
              <a:spcAft>
                <a:spcPts val="0"/>
              </a:spcAft>
              <a:buNone/>
            </a:pPr>
            <a:r>
              <a:rPr lang="en" sz="1204">
                <a:latin typeface="Calibri"/>
                <a:ea typeface="Calibri"/>
                <a:cs typeface="Calibri"/>
                <a:sym typeface="Calibri"/>
              </a:rPr>
              <a:t>Hello </a:t>
            </a:r>
            <a:endParaRPr sz="1204">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