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4"/>
  </p:sldMasterIdLst>
  <p:notesMasterIdLst>
    <p:notesMasterId r:id="rId12"/>
  </p:notesMasterIdLst>
  <p:handoutMasterIdLst>
    <p:handoutMasterId r:id="rId13"/>
  </p:handoutMasterIdLst>
  <p:sldIdLst>
    <p:sldId id="1519" r:id="rId5"/>
    <p:sldId id="1532" r:id="rId6"/>
    <p:sldId id="1544" r:id="rId7"/>
    <p:sldId id="1542" r:id="rId8"/>
    <p:sldId id="1543" r:id="rId9"/>
    <p:sldId id="1535" r:id="rId10"/>
    <p:sldId id="153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186" autoAdjust="0"/>
  </p:normalViewPr>
  <p:slideViewPr>
    <p:cSldViewPr snapToGrid="0">
      <p:cViewPr varScale="1">
        <p:scale>
          <a:sx n="81" d="100"/>
          <a:sy n="81" d="100"/>
        </p:scale>
        <p:origin x="91" y="149"/>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7/29/2026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7/29/2026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35530380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D2F0CB-8BED-3748-8B15-758A52C2D13F}" type="datetime1">
              <a:rPr lang="en-US" smtClean="0"/>
              <a:pPr/>
              <a:t>7/29/2026</a:t>
            </a:fld>
            <a:endParaRPr lang="en-US" dirty="0"/>
          </a:p>
        </p:txBody>
      </p:sp>
      <p:sp>
        <p:nvSpPr>
          <p:cNvPr id="5" name="Footer Placeholder 4"/>
          <p:cNvSpPr>
            <a:spLocks noGrp="1"/>
          </p:cNvSpPr>
          <p:nvPr>
            <p:ph type="ftr" sz="quarter" idx="11"/>
          </p:nvPr>
        </p:nvSpPr>
        <p:spPr/>
        <p:txBody>
          <a:bodyPr/>
          <a:lstStyle/>
          <a:p>
            <a:r>
              <a:rPr lang="en-US"/>
              <a:t>Shaping the future of our industry</a:t>
            </a:r>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059148062"/>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D2F0CB-8BED-3748-8B15-758A52C2D13F}" type="datetime1">
              <a:rPr lang="en-US" smtClean="0"/>
              <a:pPr/>
              <a:t>7/29/2026</a:t>
            </a:fld>
            <a:endParaRPr lang="en-US" dirty="0"/>
          </a:p>
        </p:txBody>
      </p:sp>
      <p:sp>
        <p:nvSpPr>
          <p:cNvPr id="5" name="Footer Placeholder 4"/>
          <p:cNvSpPr>
            <a:spLocks noGrp="1"/>
          </p:cNvSpPr>
          <p:nvPr>
            <p:ph type="ftr" sz="quarter" idx="11"/>
          </p:nvPr>
        </p:nvSpPr>
        <p:spPr/>
        <p:txBody>
          <a:bodyPr/>
          <a:lstStyle/>
          <a:p>
            <a:r>
              <a:rPr lang="en-US"/>
              <a:t>Shaping the future of our industry</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45150033"/>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671780-7FBB-3748-B88F-20A74E2E1CB6}" type="datetime1">
              <a:rPr lang="en-US" smtClean="0"/>
              <a:t>7/29/2026</a:t>
            </a:fld>
            <a:endParaRPr lang="en-US" dirty="0"/>
          </a:p>
        </p:txBody>
      </p:sp>
      <p:sp>
        <p:nvSpPr>
          <p:cNvPr id="5" name="Footer Placeholder 4"/>
          <p:cNvSpPr>
            <a:spLocks noGrp="1"/>
          </p:cNvSpPr>
          <p:nvPr>
            <p:ph type="ftr" sz="quarter" idx="11"/>
          </p:nvPr>
        </p:nvSpPr>
        <p:spPr/>
        <p:txBody>
          <a:bodyPr/>
          <a:lstStyle/>
          <a:p>
            <a:r>
              <a:rPr lang="en-US"/>
              <a:t>Shaping the future of our industry</a:t>
            </a:r>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5085325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79246523"/>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D2F0CB-8BED-3748-8B15-758A52C2D13F}" type="datetime1">
              <a:rPr lang="en-US" smtClean="0"/>
              <a:pPr/>
              <a:t>7/29/2026</a:t>
            </a:fld>
            <a:endParaRPr lang="en-US" dirty="0"/>
          </a:p>
        </p:txBody>
      </p:sp>
      <p:sp>
        <p:nvSpPr>
          <p:cNvPr id="8" name="Footer Placeholder 7"/>
          <p:cNvSpPr>
            <a:spLocks noGrp="1"/>
          </p:cNvSpPr>
          <p:nvPr>
            <p:ph type="ftr" sz="quarter" idx="11"/>
          </p:nvPr>
        </p:nvSpPr>
        <p:spPr/>
        <p:txBody>
          <a:bodyPr/>
          <a:lstStyle/>
          <a:p>
            <a:r>
              <a:rPr lang="en-US"/>
              <a:t>Shaping the future of our industry</a:t>
            </a:r>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8050580"/>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407084-E3CF-AE41-BB02-D224862A000A}" type="datetime1">
              <a:rPr lang="en-US" smtClean="0"/>
              <a:t>7/29/2026</a:t>
            </a:fld>
            <a:endParaRPr lang="en-US" dirty="0"/>
          </a:p>
        </p:txBody>
      </p:sp>
      <p:sp>
        <p:nvSpPr>
          <p:cNvPr id="4" name="Footer Placeholder 3"/>
          <p:cNvSpPr>
            <a:spLocks noGrp="1"/>
          </p:cNvSpPr>
          <p:nvPr>
            <p:ph type="ftr" sz="quarter" idx="11"/>
          </p:nvPr>
        </p:nvSpPr>
        <p:spPr/>
        <p:txBody>
          <a:bodyPr/>
          <a:lstStyle/>
          <a:p>
            <a:r>
              <a:rPr lang="en-US"/>
              <a:t>Shaping the future of our industry</a:t>
            </a:r>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558008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07C39C1-122A-624B-A21F-3BF663742DA5}" type="datetime1">
              <a:rPr lang="en-US" smtClean="0"/>
              <a:t>7/29/2026</a:t>
            </a:fld>
            <a:endParaRPr lang="en-US" dirty="0"/>
          </a:p>
        </p:txBody>
      </p:sp>
      <p:sp>
        <p:nvSpPr>
          <p:cNvPr id="3" name="Footer Placeholder 2"/>
          <p:cNvSpPr>
            <a:spLocks noGrp="1"/>
          </p:cNvSpPr>
          <p:nvPr>
            <p:ph type="ftr" sz="quarter" idx="11"/>
          </p:nvPr>
        </p:nvSpPr>
        <p:spPr/>
        <p:txBody>
          <a:bodyPr/>
          <a:lstStyle/>
          <a:p>
            <a:r>
              <a:rPr lang="en-US"/>
              <a:t>Shaping the future of our industry</a:t>
            </a:r>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89977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77D5EB-6120-1A42-AF3F-8CC049FEDDDD}" type="datetime1">
              <a:rPr lang="en-US" smtClean="0"/>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831432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191561970"/>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85743817"/>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13014895"/>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CC057153-B650-4DEB-B370-79DDCFDCE934}" type="slidenum">
              <a:rPr lang="en-US" smtClean="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83357657"/>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D2F0CB-8BED-3748-8B15-758A52C2D13F}" type="datetime1">
              <a:rPr lang="en-US" smtClean="0"/>
              <a:pPr/>
              <a:t>7/29/2026</a:t>
            </a:fld>
            <a:endParaRPr lang="en-US" dirty="0"/>
          </a:p>
        </p:txBody>
      </p:sp>
      <p:sp>
        <p:nvSpPr>
          <p:cNvPr id="6" name="Footer Placeholder 5"/>
          <p:cNvSpPr>
            <a:spLocks noGrp="1"/>
          </p:cNvSpPr>
          <p:nvPr>
            <p:ph type="ftr" sz="quarter" idx="11"/>
          </p:nvPr>
        </p:nvSpPr>
        <p:spPr/>
        <p:txBody>
          <a:bodyPr/>
          <a:lstStyle/>
          <a:p>
            <a:r>
              <a:rPr lang="en-US"/>
              <a:t>Shaping the future of our industry</a:t>
            </a:r>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121735018"/>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2D2F0CB-8BED-3748-8B15-758A52C2D13F}" type="datetime1">
              <a:rPr lang="en-US" smtClean="0"/>
              <a:pPr/>
              <a:t>7/29/2026</a:t>
            </a:fld>
            <a:endParaRPr lang="en-US" dirty="0"/>
          </a:p>
        </p:txBody>
      </p:sp>
      <p:sp>
        <p:nvSpPr>
          <p:cNvPr id="4" name="Footer Placeholder 3"/>
          <p:cNvSpPr>
            <a:spLocks noGrp="1"/>
          </p:cNvSpPr>
          <p:nvPr>
            <p:ph type="ftr" sz="quarter" idx="11"/>
          </p:nvPr>
        </p:nvSpPr>
        <p:spPr/>
        <p:txBody>
          <a:bodyPr/>
          <a:lstStyle/>
          <a:p>
            <a:r>
              <a:rPr lang="en-US"/>
              <a:t>Shaping the future of our industry</a:t>
            </a:r>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28190892"/>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2D2F0CB-8BED-3748-8B15-758A52C2D13F}" type="datetime1">
              <a:rPr lang="en-US" smtClean="0"/>
              <a:pPr/>
              <a:t>7/29/2026</a:t>
            </a:fld>
            <a:endParaRPr lang="en-US" dirty="0"/>
          </a:p>
        </p:txBody>
      </p:sp>
      <p:sp>
        <p:nvSpPr>
          <p:cNvPr id="4" name="Footer Placeholder 3"/>
          <p:cNvSpPr>
            <a:spLocks noGrp="1"/>
          </p:cNvSpPr>
          <p:nvPr>
            <p:ph type="ftr" sz="quarter" idx="11"/>
          </p:nvPr>
        </p:nvSpPr>
        <p:spPr/>
        <p:txBody>
          <a:bodyPr/>
          <a:lstStyle/>
          <a:p>
            <a:r>
              <a:rPr lang="en-US"/>
              <a:t>Shaping the future of our industry</a:t>
            </a:r>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6249069"/>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D2F0CB-8BED-3748-8B15-758A52C2D13F}" type="datetime1">
              <a:rPr lang="en-US" smtClean="0"/>
              <a:pPr/>
              <a:t>7/29/2026</a:t>
            </a:fld>
            <a:endParaRPr lang="en-US" dirty="0"/>
          </a:p>
        </p:txBody>
      </p:sp>
      <p:sp>
        <p:nvSpPr>
          <p:cNvPr id="5" name="Footer Placeholder 4"/>
          <p:cNvSpPr>
            <a:spLocks noGrp="1"/>
          </p:cNvSpPr>
          <p:nvPr>
            <p:ph type="ftr" sz="quarter" idx="11"/>
          </p:nvPr>
        </p:nvSpPr>
        <p:spPr/>
        <p:txBody>
          <a:bodyPr/>
          <a:lstStyle/>
          <a:p>
            <a:r>
              <a:rPr lang="en-US"/>
              <a:t>Shaping the future of our industry</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4393903"/>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E2D2F0CB-8BED-3748-8B15-758A52C2D13F}" type="datetime1">
              <a:rPr lang="en-US" smtClean="0"/>
              <a:pPr/>
              <a:t>7/29/2026</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r>
              <a:rPr lang="en-US"/>
              <a:t>Shaping the future of our industry</a:t>
            </a:r>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979750390"/>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with Picture and Da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5032197"/>
            <a:ext cx="10683240" cy="1814597"/>
          </a:xfrm>
        </p:spPr>
        <p:txBody>
          <a:bodyPr anchor="b">
            <a:normAutofit/>
          </a:bodyPr>
          <a:lstStyle>
            <a:lvl1pPr algn="l">
              <a:defRPr sz="5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3582" y="4184423"/>
            <a:ext cx="5086118" cy="480373"/>
          </a:xfrm>
        </p:spPr>
        <p:txBody>
          <a:bodyPr anchor="t" anchorCtr="0">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p:nvPr>
        </p:nvSpPr>
        <p:spPr>
          <a:xfrm>
            <a:off x="-1" y="0"/>
            <a:ext cx="12192000" cy="4000500"/>
          </a:xfrm>
          <a:blipFill dpi="0" rotWithShape="1">
            <a:blip r:embed="rId2">
              <a:alphaModFix amt="60000"/>
            </a:blip>
            <a:srcRect/>
            <a:stretch>
              <a:fillRect t="-218" b="218"/>
            </a:stretch>
          </a:blipFill>
        </p:spPr>
        <p:txBody>
          <a:bodyPr/>
          <a:lstStyle/>
          <a:p>
            <a:r>
              <a:rPr lang="en-US"/>
              <a:t>Click icon to add picture</a:t>
            </a:r>
            <a:endParaRPr lang="en-US" dirty="0"/>
          </a:p>
        </p:txBody>
      </p:sp>
      <p:pic>
        <p:nvPicPr>
          <p:cNvPr id="4" name="Graphic 3">
            <a:extLst>
              <a:ext uri="{FF2B5EF4-FFF2-40B4-BE49-F238E27FC236}">
                <a16:creationId xmlns:a16="http://schemas.microsoft.com/office/drawing/2014/main" id="{94CFF3B0-895D-60C4-CB96-5BF3CBA3456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956289" y="5753627"/>
            <a:ext cx="1005840" cy="1005840"/>
          </a:xfrm>
          <a:prstGeom prst="rect">
            <a:avLst/>
          </a:prstGeom>
        </p:spPr>
      </p:pic>
      <p:sp>
        <p:nvSpPr>
          <p:cNvPr id="8" name="Text Placeholder 7">
            <a:extLst>
              <a:ext uri="{FF2B5EF4-FFF2-40B4-BE49-F238E27FC236}">
                <a16:creationId xmlns:a16="http://schemas.microsoft.com/office/drawing/2014/main" id="{11837CCC-4341-C0BA-0887-EAECDEF9BF39}"/>
              </a:ext>
            </a:extLst>
          </p:cNvPr>
          <p:cNvSpPr>
            <a:spLocks noGrp="1"/>
          </p:cNvSpPr>
          <p:nvPr>
            <p:ph type="body" sz="quarter" idx="15"/>
          </p:nvPr>
        </p:nvSpPr>
        <p:spPr>
          <a:xfrm>
            <a:off x="5381981" y="4184423"/>
            <a:ext cx="3494314" cy="480373"/>
          </a:xfrm>
        </p:spPr>
        <p:txBody>
          <a:bodyPr/>
          <a:lstStyle/>
          <a:p>
            <a:pPr lvl="0"/>
            <a:r>
              <a:rPr lang="en-US"/>
              <a:t>Click to edit Master text styles</a:t>
            </a:r>
          </a:p>
        </p:txBody>
      </p:sp>
    </p:spTree>
    <p:extLst>
      <p:ext uri="{BB962C8B-B14F-4D97-AF65-F5344CB8AC3E}">
        <p14:creationId xmlns:p14="http://schemas.microsoft.com/office/powerpoint/2010/main" val="370660108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983445" y="1212574"/>
            <a:ext cx="5895374" cy="5644887"/>
          </a:xfrm>
        </p:spPr>
        <p:txBody>
          <a:bodyPr anchor="b">
            <a:normAutofit/>
          </a:bodyPr>
          <a:lstStyle>
            <a:lvl1pPr algn="l">
              <a:defRPr sz="5600"/>
            </a:lvl1pPr>
          </a:lstStyle>
          <a:p>
            <a:r>
              <a:rPr lang="en-US"/>
              <a:t>Click to edit Master title style</a:t>
            </a:r>
            <a:endParaRPr lang="en-US" dirty="0"/>
          </a:p>
        </p:txBody>
      </p:sp>
      <p:sp>
        <p:nvSpPr>
          <p:cNvPr id="5" name="Picture Placeholder 10">
            <a:extLst>
              <a:ext uri="{FF2B5EF4-FFF2-40B4-BE49-F238E27FC236}">
                <a16:creationId xmlns:a16="http://schemas.microsoft.com/office/drawing/2014/main" id="{5321358E-4EAF-C9BD-ABF7-5C2164D213A1}"/>
              </a:ext>
            </a:extLst>
          </p:cNvPr>
          <p:cNvSpPr>
            <a:spLocks noGrp="1"/>
          </p:cNvSpPr>
          <p:nvPr>
            <p:ph type="pic" sz="quarter" idx="13"/>
          </p:nvPr>
        </p:nvSpPr>
        <p:spPr>
          <a:xfrm>
            <a:off x="0" y="0"/>
            <a:ext cx="589537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3" name="Graphic 2">
            <a:extLst>
              <a:ext uri="{FF2B5EF4-FFF2-40B4-BE49-F238E27FC236}">
                <a16:creationId xmlns:a16="http://schemas.microsoft.com/office/drawing/2014/main" id="{B0168F88-6A7F-7AA8-0B4A-2A06A58A6B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242466" y="224984"/>
            <a:ext cx="731520" cy="731520"/>
          </a:xfrm>
          <a:prstGeom prst="rect">
            <a:avLst/>
          </a:prstGeom>
        </p:spPr>
      </p:pic>
    </p:spTree>
    <p:extLst>
      <p:ext uri="{BB962C8B-B14F-4D97-AF65-F5344CB8AC3E}">
        <p14:creationId xmlns:p14="http://schemas.microsoft.com/office/powerpoint/2010/main" val="411743007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Quot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002866" y="5117083"/>
            <a:ext cx="6053559" cy="1618489"/>
          </a:xfrm>
        </p:spPr>
        <p:txBody>
          <a:bodyPr anchor="b" anchorCtr="0">
            <a:normAutofit/>
          </a:bodyPr>
          <a:lstStyle>
            <a:lvl1pPr>
              <a:lnSpc>
                <a:spcPct val="80000"/>
              </a:lnSpc>
              <a:defRPr sz="2000" spc="0" baseline="0">
                <a:solidFill>
                  <a:schemeClr val="tx1"/>
                </a:solidFill>
                <a:latin typeface="+mn-lt"/>
              </a:defRPr>
            </a:lvl1pPr>
          </a:lstStyle>
          <a:p>
            <a:r>
              <a:rPr lang="en-US" dirty="0"/>
              <a:t>Quote Author</a:t>
            </a:r>
          </a:p>
        </p:txBody>
      </p:sp>
      <p:pic>
        <p:nvPicPr>
          <p:cNvPr id="3" name="Graphic 2">
            <a:extLst>
              <a:ext uri="{FF2B5EF4-FFF2-40B4-BE49-F238E27FC236}">
                <a16:creationId xmlns:a16="http://schemas.microsoft.com/office/drawing/2014/main" id="{7B90859F-C81D-2CBA-0268-040BF6276E3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0461" y="5902452"/>
            <a:ext cx="731520" cy="731520"/>
          </a:xfrm>
          <a:prstGeom prst="rect">
            <a:avLst/>
          </a:prstGeom>
        </p:spPr>
      </p:pic>
      <p:sp>
        <p:nvSpPr>
          <p:cNvPr id="8" name="Footer Placeholder 7">
            <a:extLst>
              <a:ext uri="{FF2B5EF4-FFF2-40B4-BE49-F238E27FC236}">
                <a16:creationId xmlns:a16="http://schemas.microsoft.com/office/drawing/2014/main" id="{8722129D-A009-1048-F4CC-0DD22291EAAA}"/>
              </a:ext>
            </a:extLst>
          </p:cNvPr>
          <p:cNvSpPr>
            <a:spLocks noGrp="1"/>
          </p:cNvSpPr>
          <p:nvPr>
            <p:ph type="ftr" sz="quarter" idx="15"/>
          </p:nvPr>
        </p:nvSpPr>
        <p:spPr/>
        <p:txBody>
          <a:bodyPr/>
          <a:lstStyle/>
          <a:p>
            <a:r>
              <a:rPr lang="en-US" dirty="0"/>
              <a:t>Shaping the future of our industry</a:t>
            </a:r>
          </a:p>
        </p:txBody>
      </p:sp>
      <p:sp>
        <p:nvSpPr>
          <p:cNvPr id="9" name="Slide Number Placeholder 8">
            <a:extLst>
              <a:ext uri="{FF2B5EF4-FFF2-40B4-BE49-F238E27FC236}">
                <a16:creationId xmlns:a16="http://schemas.microsoft.com/office/drawing/2014/main" id="{F511AB8E-654D-449F-FE27-9EE3329DE084}"/>
              </a:ext>
            </a:extLst>
          </p:cNvPr>
          <p:cNvSpPr>
            <a:spLocks noGrp="1"/>
          </p:cNvSpPr>
          <p:nvPr>
            <p:ph type="sldNum" sz="quarter" idx="16"/>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967194" y="1040130"/>
            <a:ext cx="6089232" cy="3694174"/>
          </a:xfrm>
        </p:spPr>
        <p:txBody>
          <a:bodyPr anchor="b" anchorCtr="0">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Tree>
    <p:extLst>
      <p:ext uri="{BB962C8B-B14F-4D97-AF65-F5344CB8AC3E}">
        <p14:creationId xmlns:p14="http://schemas.microsoft.com/office/powerpoint/2010/main" val="36029902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Picture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600" y="1181490"/>
            <a:ext cx="5986399" cy="5676510"/>
          </a:xfrm>
        </p:spPr>
        <p:txBody>
          <a:bodyPr anchor="b">
            <a:noAutofit/>
          </a:bodyPr>
          <a:lstStyle>
            <a:lvl1pPr>
              <a:defRPr sz="56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137160" y="182880"/>
            <a:ext cx="4572000" cy="731520"/>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10">
            <a:extLst>
              <a:ext uri="{FF2B5EF4-FFF2-40B4-BE49-F238E27FC236}">
                <a16:creationId xmlns:a16="http://schemas.microsoft.com/office/drawing/2014/main" id="{08FD5A0C-3984-4E77-6D88-7812D8F2B191}"/>
              </a:ext>
            </a:extLst>
          </p:cNvPr>
          <p:cNvSpPr>
            <a:spLocks noGrp="1"/>
          </p:cNvSpPr>
          <p:nvPr>
            <p:ph type="pic" sz="quarter" idx="13"/>
          </p:nvPr>
        </p:nvSpPr>
        <p:spPr>
          <a:xfrm>
            <a:off x="6296626" y="0"/>
            <a:ext cx="589537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8" name="Graphic 7">
            <a:extLst>
              <a:ext uri="{FF2B5EF4-FFF2-40B4-BE49-F238E27FC236}">
                <a16:creationId xmlns:a16="http://schemas.microsoft.com/office/drawing/2014/main" id="{A4D56FA5-6B2C-25FC-5C75-51C0FD7A085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381512" y="224984"/>
            <a:ext cx="731520" cy="731520"/>
          </a:xfrm>
          <a:prstGeom prst="rect">
            <a:avLst/>
          </a:prstGeom>
        </p:spPr>
      </p:pic>
    </p:spTree>
    <p:extLst>
      <p:ext uri="{BB962C8B-B14F-4D97-AF65-F5344CB8AC3E}">
        <p14:creationId xmlns:p14="http://schemas.microsoft.com/office/powerpoint/2010/main" val="830511541"/>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with Picture 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7" y="5660571"/>
            <a:ext cx="9144000" cy="1196890"/>
          </a:xfrm>
        </p:spPr>
        <p:txBody>
          <a:bodyPr anchor="b">
            <a:normAutofit/>
          </a:bodyPr>
          <a:lstStyle>
            <a:lvl1pPr algn="l">
              <a:defRPr sz="5600"/>
            </a:lvl1pPr>
          </a:lstStyle>
          <a:p>
            <a:r>
              <a:rPr lang="en-US"/>
              <a:t>Click to edit Master title style</a:t>
            </a:r>
            <a:endParaRPr lang="en-US" dirty="0"/>
          </a:p>
        </p:txBody>
      </p:sp>
      <p:sp>
        <p:nvSpPr>
          <p:cNvPr id="5" name="Subtitle 2">
            <a:extLst>
              <a:ext uri="{FF2B5EF4-FFF2-40B4-BE49-F238E27FC236}">
                <a16:creationId xmlns:a16="http://schemas.microsoft.com/office/drawing/2014/main" id="{28217C9D-487D-9CA3-0848-36BD988611BC}"/>
              </a:ext>
            </a:extLst>
          </p:cNvPr>
          <p:cNvSpPr>
            <a:spLocks noGrp="1"/>
          </p:cNvSpPr>
          <p:nvPr>
            <p:ph type="subTitle" idx="1"/>
          </p:nvPr>
        </p:nvSpPr>
        <p:spPr>
          <a:xfrm>
            <a:off x="9601200" y="5942862"/>
            <a:ext cx="2471058" cy="773624"/>
          </a:xfrm>
        </p:spPr>
        <p:txBody>
          <a:bodyPr anchor="b" anchorCtr="0">
            <a:normAutofit/>
          </a:bodyPr>
          <a:lstStyle>
            <a:lvl1pPr marL="0" indent="0" algn="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Picture Placeholder 10">
            <a:extLst>
              <a:ext uri="{FF2B5EF4-FFF2-40B4-BE49-F238E27FC236}">
                <a16:creationId xmlns:a16="http://schemas.microsoft.com/office/drawing/2014/main" id="{9BEE065B-EAB0-79D1-48A3-D7807B360D31}"/>
              </a:ext>
            </a:extLst>
          </p:cNvPr>
          <p:cNvSpPr>
            <a:spLocks noGrp="1"/>
          </p:cNvSpPr>
          <p:nvPr>
            <p:ph type="pic" sz="quarter" idx="14"/>
          </p:nvPr>
        </p:nvSpPr>
        <p:spPr>
          <a:xfrm>
            <a:off x="0" y="0"/>
            <a:ext cx="12191999" cy="542544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338903040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6053823"/>
            <a:ext cx="11460480" cy="786384"/>
          </a:xfrm>
        </p:spPr>
        <p:txBody>
          <a:bodyPr anchor="b">
            <a:noAutofit/>
          </a:bodyPr>
          <a:lstStyle>
            <a:lvl1pPr algn="l">
              <a:defRPr sz="5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7160" y="5196840"/>
            <a:ext cx="11460480" cy="480373"/>
          </a:xfrm>
        </p:spPr>
        <p:txBody>
          <a:bodyPr anchor="t" anchorCtr="0">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91455540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2269717"/>
            <a:ext cx="7772400" cy="4572000"/>
          </a:xfrm>
        </p:spPr>
        <p:txBody>
          <a:bodyPr anchor="b">
            <a:normAutofit/>
          </a:bodyPr>
          <a:lstStyle>
            <a:lvl1pPr algn="l">
              <a:defRPr sz="5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65490DB-50BD-D824-9EFB-809216160670}"/>
              </a:ext>
            </a:extLst>
          </p:cNvPr>
          <p:cNvSpPr>
            <a:spLocks noGrp="1"/>
          </p:cNvSpPr>
          <p:nvPr>
            <p:ph type="subTitle" idx="1"/>
          </p:nvPr>
        </p:nvSpPr>
        <p:spPr>
          <a:xfrm>
            <a:off x="137160" y="548640"/>
            <a:ext cx="7772400" cy="594360"/>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9671780-7FBB-3748-B88F-20A74E2E1CB6}" type="datetime1">
              <a:rPr lang="en-US" smtClean="0"/>
              <a:t>7/29/2026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Shaping the future of our industry</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612315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Header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1181489"/>
            <a:ext cx="5895374" cy="5675972"/>
          </a:xfrm>
        </p:spPr>
        <p:txBody>
          <a:bodyPr anchor="b">
            <a:normAutofit/>
          </a:bodyPr>
          <a:lstStyle>
            <a:lvl1pPr algn="l">
              <a:defRPr sz="5600"/>
            </a:lvl1pPr>
          </a:lstStyle>
          <a:p>
            <a:r>
              <a:rPr lang="en-US"/>
              <a:t>Click to edit Master title style</a:t>
            </a:r>
            <a:endParaRPr lang="en-US" dirty="0"/>
          </a:p>
        </p:txBody>
      </p:sp>
      <p:sp>
        <p:nvSpPr>
          <p:cNvPr id="4" name="Picture Placeholder 10">
            <a:extLst>
              <a:ext uri="{FF2B5EF4-FFF2-40B4-BE49-F238E27FC236}">
                <a16:creationId xmlns:a16="http://schemas.microsoft.com/office/drawing/2014/main" id="{D7213002-AAC9-0545-0DF3-75872C41FB91}"/>
              </a:ext>
            </a:extLst>
          </p:cNvPr>
          <p:cNvSpPr>
            <a:spLocks noGrp="1"/>
          </p:cNvSpPr>
          <p:nvPr>
            <p:ph type="pic" sz="quarter" idx="13"/>
          </p:nvPr>
        </p:nvSpPr>
        <p:spPr>
          <a:xfrm>
            <a:off x="6296626" y="0"/>
            <a:ext cx="589537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3" name="Graphic 2">
            <a:extLst>
              <a:ext uri="{FF2B5EF4-FFF2-40B4-BE49-F238E27FC236}">
                <a16:creationId xmlns:a16="http://schemas.microsoft.com/office/drawing/2014/main" id="{6E9C5FDC-0407-40A7-D7F3-BE000CB61B4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381512" y="224984"/>
            <a:ext cx="731520" cy="731520"/>
          </a:xfrm>
          <a:prstGeom prst="rect">
            <a:avLst/>
          </a:prstGeom>
        </p:spPr>
      </p:pic>
    </p:spTree>
    <p:extLst>
      <p:ext uri="{BB962C8B-B14F-4D97-AF65-F5344CB8AC3E}">
        <p14:creationId xmlns:p14="http://schemas.microsoft.com/office/powerpoint/2010/main" val="1027455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1573031"/>
            <a:ext cx="5391190" cy="2864350"/>
          </a:xfrm>
        </p:spPr>
        <p:txBody>
          <a:bodyPr anchor="b" anchorCtr="0">
            <a:noAutofit/>
          </a:bodyPr>
          <a:lstStyle>
            <a:lvl1pPr>
              <a:defRPr sz="5600"/>
            </a:lvl1pPr>
          </a:lstStyle>
          <a:p>
            <a:r>
              <a:rPr lang="en-US"/>
              <a:t>Click to edit Master title style</a:t>
            </a:r>
            <a:endParaRPr lang="en-US" dirty="0"/>
          </a:p>
        </p:txBody>
      </p:sp>
      <p:sp>
        <p:nvSpPr>
          <p:cNvPr id="12" name="Date Placeholder 11">
            <a:extLst>
              <a:ext uri="{FF2B5EF4-FFF2-40B4-BE49-F238E27FC236}">
                <a16:creationId xmlns:a16="http://schemas.microsoft.com/office/drawing/2014/main" id="{3BF06B69-C768-FE26-D245-736BCC84A016}"/>
              </a:ext>
            </a:extLst>
          </p:cNvPr>
          <p:cNvSpPr>
            <a:spLocks noGrp="1"/>
          </p:cNvSpPr>
          <p:nvPr>
            <p:ph type="dt" sz="half" idx="15"/>
          </p:nvPr>
        </p:nvSpPr>
        <p:spPr/>
        <p:txBody>
          <a:bodyPr/>
          <a:lstStyle/>
          <a:p>
            <a:fld id="{CDEB1EBB-CFF7-4B44-9AEA-316A6F2E08DB}" type="datetime1">
              <a:rPr lang="en-US" smtClean="0"/>
              <a:t>7/29/2026</a:t>
            </a:fld>
            <a:endParaRPr lang="en-US" dirty="0"/>
          </a:p>
        </p:txBody>
      </p:sp>
      <p:sp>
        <p:nvSpPr>
          <p:cNvPr id="13" name="Footer Placeholder 12">
            <a:extLst>
              <a:ext uri="{FF2B5EF4-FFF2-40B4-BE49-F238E27FC236}">
                <a16:creationId xmlns:a16="http://schemas.microsoft.com/office/drawing/2014/main" id="{8083D621-6486-4054-4D8A-AAF79D4E8940}"/>
              </a:ext>
            </a:extLst>
          </p:cNvPr>
          <p:cNvSpPr>
            <a:spLocks noGrp="1"/>
          </p:cNvSpPr>
          <p:nvPr>
            <p:ph type="ftr" sz="quarter" idx="16"/>
          </p:nvPr>
        </p:nvSpPr>
        <p:spPr>
          <a:xfrm>
            <a:off x="5967194" y="110364"/>
            <a:ext cx="5303520" cy="365125"/>
          </a:xfrm>
        </p:spPr>
        <p:txBody>
          <a:bodyPr/>
          <a:lstStyle/>
          <a:p>
            <a:r>
              <a:rPr lang="en-US" dirty="0"/>
              <a:t>Shaping the future of our industry</a:t>
            </a:r>
          </a:p>
        </p:txBody>
      </p:sp>
      <p:sp>
        <p:nvSpPr>
          <p:cNvPr id="14" name="Slide Number Placeholder 13">
            <a:extLst>
              <a:ext uri="{FF2B5EF4-FFF2-40B4-BE49-F238E27FC236}">
                <a16:creationId xmlns:a16="http://schemas.microsoft.com/office/drawing/2014/main" id="{0F998961-73A4-CFF8-87FC-EAA4BB68EA39}"/>
              </a:ext>
            </a:extLst>
          </p:cNvPr>
          <p:cNvSpPr>
            <a:spLocks noGrp="1"/>
          </p:cNvSpPr>
          <p:nvPr>
            <p:ph type="sldNum" sz="quarter" idx="17"/>
          </p:nvPr>
        </p:nvSpPr>
        <p:spPr/>
        <p:txBody>
          <a:body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967195" y="1463040"/>
            <a:ext cx="5633215" cy="2864350"/>
          </a:xfrm>
        </p:spPr>
        <p:txBody>
          <a:bodyPr anchor="b" anchorCtr="0">
            <a:normAutofit/>
          </a:bodyPr>
          <a:lstStyle>
            <a:lvl1pPr marL="0" indent="0">
              <a:buFont typeface="Arial" panose="020B0604020202020204" pitchFamily="34" charset="0"/>
              <a:buNone/>
              <a:defRPr sz="1800"/>
            </a:lvl1pPr>
            <a:lvl2pPr marL="228600" indent="0">
              <a:buFont typeface="Arial" panose="020B0604020202020204" pitchFamily="34" charset="0"/>
              <a:buNone/>
              <a:defRPr sz="1800"/>
            </a:lvl2pPr>
            <a:lvl3pPr marL="457200" indent="0">
              <a:buFont typeface="Arial" panose="020B0604020202020204" pitchFamily="34" charset="0"/>
              <a:buNone/>
              <a:defRPr sz="1800"/>
            </a:lvl3pPr>
            <a:lvl4pPr marL="685800" indent="0">
              <a:buFont typeface="Arial" panose="020B0604020202020204" pitchFamily="34" charset="0"/>
              <a:buNone/>
              <a:defRPr sz="1800"/>
            </a:lvl4pPr>
            <a:lvl5pPr marL="914400" indent="0">
              <a:buFont typeface="Arial" panose="020B0604020202020204" pitchFamily="34" charset="0"/>
              <a:buNone/>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10">
            <a:extLst>
              <a:ext uri="{FF2B5EF4-FFF2-40B4-BE49-F238E27FC236}">
                <a16:creationId xmlns:a16="http://schemas.microsoft.com/office/drawing/2014/main" id="{E716C4BF-504C-57EB-F890-EB45BFD22B44}"/>
              </a:ext>
            </a:extLst>
          </p:cNvPr>
          <p:cNvSpPr>
            <a:spLocks noGrp="1"/>
          </p:cNvSpPr>
          <p:nvPr>
            <p:ph type="pic" sz="quarter" idx="18"/>
          </p:nvPr>
        </p:nvSpPr>
        <p:spPr>
          <a:xfrm>
            <a:off x="-1" y="4509435"/>
            <a:ext cx="12192000" cy="2348564"/>
          </a:xfrm>
          <a:blipFill dpi="0" rotWithShape="1">
            <a:blip r:embed="rId2">
              <a:alphaModFix amt="60000"/>
            </a:blip>
            <a:srcRect/>
            <a:stretch>
              <a:fillRect t="-207" b="-2"/>
            </a:stretch>
          </a:blipFill>
        </p:spPr>
        <p:txBody>
          <a:bodyPr/>
          <a:lstStyle/>
          <a:p>
            <a:r>
              <a:rPr lang="en-US"/>
              <a:t>Click icon to add picture</a:t>
            </a:r>
            <a:endParaRPr lang="en-US" dirty="0"/>
          </a:p>
        </p:txBody>
      </p:sp>
    </p:spTree>
    <p:extLst>
      <p:ext uri="{BB962C8B-B14F-4D97-AF65-F5344CB8AC3E}">
        <p14:creationId xmlns:p14="http://schemas.microsoft.com/office/powerpoint/2010/main" val="2242908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8">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2D2F0CB-8BED-3748-8B15-758A52C2D13F}" type="datetime1">
              <a:rPr lang="en-US" smtClean="0"/>
              <a:pPr/>
              <a:t>7/29/2026</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r>
              <a:rPr lang="en-US"/>
              <a:t>Shaping the future of our industry</a:t>
            </a:r>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90053051"/>
      </p:ext>
    </p:extLst>
  </p:cSld>
  <p:clrMap bg1="dk1" tx1="lt1" bg2="dk2" tx2="lt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 id="2147483868" r:id="rId15"/>
    <p:sldLayoutId id="2147483869" r:id="rId16"/>
    <p:sldLayoutId id="2147483870" r:id="rId17"/>
    <p:sldLayoutId id="2147483871" r:id="rId18"/>
    <p:sldLayoutId id="2147483875" r:id="rId19"/>
    <p:sldLayoutId id="2147483877" r:id="rId20"/>
    <p:sldLayoutId id="2147483878" r:id="rId21"/>
    <p:sldLayoutId id="2147483879" r:id="rId22"/>
    <p:sldLayoutId id="2147483783" r:id="rId23"/>
    <p:sldLayoutId id="2147483789" r:id="rId24"/>
    <p:sldLayoutId id="2147483836" r:id="rId25"/>
    <p:sldLayoutId id="2147483840" r:id="rId26"/>
  </p:sldLayoutIdLst>
  <p:hf hdr="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718716B-A604-F5E9-7C40-88916FA13ED4}"/>
              </a:ext>
            </a:extLst>
          </p:cNvPr>
          <p:cNvSpPr>
            <a:spLocks noGrp="1"/>
          </p:cNvSpPr>
          <p:nvPr>
            <p:ph type="body" sz="quarter" idx="15"/>
          </p:nvPr>
        </p:nvSpPr>
        <p:spPr>
          <a:xfrm>
            <a:off x="5859871" y="5788450"/>
            <a:ext cx="1077001" cy="480373"/>
          </a:xfrm>
        </p:spPr>
        <p:txBody>
          <a:bodyPr/>
          <a:lstStyle/>
          <a:p>
            <a:pPr marL="0" indent="0" algn="ctr">
              <a:buNone/>
            </a:pPr>
            <a:r>
              <a:rPr lang="en-US" dirty="0"/>
              <a:t>2026</a:t>
            </a:r>
          </a:p>
        </p:txBody>
      </p:sp>
      <p:sp>
        <p:nvSpPr>
          <p:cNvPr id="4" name="Title 3">
            <a:extLst>
              <a:ext uri="{FF2B5EF4-FFF2-40B4-BE49-F238E27FC236}">
                <a16:creationId xmlns:a16="http://schemas.microsoft.com/office/drawing/2014/main" id="{F0FF0A2C-11A9-7785-8EF6-D5D8BB661A84}"/>
              </a:ext>
            </a:extLst>
          </p:cNvPr>
          <p:cNvSpPr>
            <a:spLocks noGrp="1"/>
          </p:cNvSpPr>
          <p:nvPr>
            <p:ph type="ctrTitle"/>
          </p:nvPr>
        </p:nvSpPr>
        <p:spPr>
          <a:xfrm>
            <a:off x="2065059" y="11205"/>
            <a:ext cx="8666626" cy="1152304"/>
          </a:xfrm>
        </p:spPr>
        <p:txBody>
          <a:bodyPr/>
          <a:lstStyle/>
          <a:p>
            <a:r>
              <a:rPr lang="en-US" dirty="0"/>
              <a:t>Westchester Untouchables</a:t>
            </a:r>
          </a:p>
        </p:txBody>
      </p:sp>
      <p:pic>
        <p:nvPicPr>
          <p:cNvPr id="18" name="Picture 17" descr="A red and white logo&#10;&#10;AI-generated content may be incorrect.">
            <a:extLst>
              <a:ext uri="{FF2B5EF4-FFF2-40B4-BE49-F238E27FC236}">
                <a16:creationId xmlns:a16="http://schemas.microsoft.com/office/drawing/2014/main" id="{D929534F-8242-18E2-ADD5-7D1AD393FF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3934" y="1545491"/>
            <a:ext cx="6028876" cy="3860977"/>
          </a:xfrm>
          <a:prstGeom prst="rect">
            <a:avLst/>
          </a:prstGeom>
        </p:spPr>
      </p:pic>
    </p:spTree>
    <p:extLst>
      <p:ext uri="{BB962C8B-B14F-4D97-AF65-F5344CB8AC3E}">
        <p14:creationId xmlns:p14="http://schemas.microsoft.com/office/powerpoint/2010/main" val="1369385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D2707DB-3353-ED5F-E91D-CA5058CA0051}"/>
              </a:ext>
            </a:extLst>
          </p:cNvPr>
          <p:cNvSpPr>
            <a:spLocks noGrp="1"/>
          </p:cNvSpPr>
          <p:nvPr>
            <p:ph type="title"/>
          </p:nvPr>
        </p:nvSpPr>
        <p:spPr/>
        <p:txBody>
          <a:bodyPr/>
          <a:lstStyle/>
          <a:p>
            <a:r>
              <a:rPr lang="en-US" dirty="0"/>
              <a:t>Who we are and what we do</a:t>
            </a:r>
          </a:p>
        </p:txBody>
      </p:sp>
      <p:sp>
        <p:nvSpPr>
          <p:cNvPr id="4" name="Content Placeholder 3">
            <a:extLst>
              <a:ext uri="{FF2B5EF4-FFF2-40B4-BE49-F238E27FC236}">
                <a16:creationId xmlns:a16="http://schemas.microsoft.com/office/drawing/2014/main" id="{36FE6F55-244D-8E3A-A5E5-F564560FFBA6}"/>
              </a:ext>
            </a:extLst>
          </p:cNvPr>
          <p:cNvSpPr>
            <a:spLocks noGrp="1"/>
          </p:cNvSpPr>
          <p:nvPr>
            <p:ph type="body" idx="1"/>
          </p:nvPr>
        </p:nvSpPr>
        <p:spPr/>
        <p:txBody>
          <a:bodyPr/>
          <a:lstStyle/>
          <a:p>
            <a:br>
              <a:rPr lang="en-US" dirty="0"/>
            </a:br>
            <a:endParaRPr lang="en-US" dirty="0"/>
          </a:p>
        </p:txBody>
      </p:sp>
      <p:sp>
        <p:nvSpPr>
          <p:cNvPr id="8" name="Text Placeholder 7">
            <a:extLst>
              <a:ext uri="{FF2B5EF4-FFF2-40B4-BE49-F238E27FC236}">
                <a16:creationId xmlns:a16="http://schemas.microsoft.com/office/drawing/2014/main" id="{B74CBFB5-001D-3403-35B8-A62D369EB28C}"/>
              </a:ext>
            </a:extLst>
          </p:cNvPr>
          <p:cNvSpPr>
            <a:spLocks noGrp="1"/>
          </p:cNvSpPr>
          <p:nvPr>
            <p:ph type="body" sz="half" idx="15"/>
          </p:nvPr>
        </p:nvSpPr>
        <p:spPr>
          <a:xfrm>
            <a:off x="267944" y="2233779"/>
            <a:ext cx="11718012" cy="4195301"/>
          </a:xfrm>
        </p:spPr>
        <p:txBody>
          <a:bodyPr>
            <a:normAutofit/>
          </a:bodyPr>
          <a:lstStyle/>
          <a:p>
            <a:r>
              <a:rPr lang="en-US" sz="2400" b="1" dirty="0"/>
              <a:t>More Than Football. More Than a Team We are a Family!</a:t>
            </a:r>
          </a:p>
          <a:p>
            <a:endParaRPr lang="en-US" sz="2400" dirty="0"/>
          </a:p>
          <a:p>
            <a:r>
              <a:rPr lang="en-US" sz="2400" dirty="0"/>
              <a:t>The Westchester Untouchables are a volunteer-driven nonprofit organization proudly competing in the American Youth Football (AYF) League as members of the Big East Conference under Metro North. We provide young athletes with opportunities to compete, grow, and succeed while teaching the values of discipline, teamwork, leadership, and respect. </a:t>
            </a:r>
          </a:p>
          <a:p>
            <a:r>
              <a:rPr lang="en-US" sz="2400" dirty="0"/>
              <a:t>Our organization is powered entirely by passionate volunteers. Every coach, team mom, and volunteer shares one mission—to make a lasting impact in the lives of our youth, both on and off the field.</a:t>
            </a:r>
          </a:p>
          <a:p>
            <a:endParaRPr lang="en-US" dirty="0"/>
          </a:p>
        </p:txBody>
      </p:sp>
      <p:pic>
        <p:nvPicPr>
          <p:cNvPr id="6" name="Picture 5" descr="A red and white logo&#10;&#10;AI-generated content may be incorrect.">
            <a:extLst>
              <a:ext uri="{FF2B5EF4-FFF2-40B4-BE49-F238E27FC236}">
                <a16:creationId xmlns:a16="http://schemas.microsoft.com/office/drawing/2014/main" id="{1486A16F-2E08-1AD5-3B9B-069495F5F7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4981" y="855439"/>
            <a:ext cx="1110975" cy="977153"/>
          </a:xfrm>
          <a:prstGeom prst="rect">
            <a:avLst/>
          </a:prstGeom>
        </p:spPr>
      </p:pic>
    </p:spTree>
    <p:extLst>
      <p:ext uri="{BB962C8B-B14F-4D97-AF65-F5344CB8AC3E}">
        <p14:creationId xmlns:p14="http://schemas.microsoft.com/office/powerpoint/2010/main" val="3074491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A5947-79E2-A1B8-3730-45FDCBA93269}"/>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BE4F713-A68B-E2BE-3F9D-BE00786395C6}"/>
              </a:ext>
            </a:extLst>
          </p:cNvPr>
          <p:cNvSpPr>
            <a:spLocks noGrp="1"/>
          </p:cNvSpPr>
          <p:nvPr>
            <p:ph type="title"/>
          </p:nvPr>
        </p:nvSpPr>
        <p:spPr/>
        <p:txBody>
          <a:bodyPr/>
          <a:lstStyle/>
          <a:p>
            <a:r>
              <a:rPr lang="en-US" dirty="0"/>
              <a:t>Fees and Fundraising</a:t>
            </a:r>
          </a:p>
        </p:txBody>
      </p:sp>
      <p:sp>
        <p:nvSpPr>
          <p:cNvPr id="4" name="Content Placeholder 3">
            <a:extLst>
              <a:ext uri="{FF2B5EF4-FFF2-40B4-BE49-F238E27FC236}">
                <a16:creationId xmlns:a16="http://schemas.microsoft.com/office/drawing/2014/main" id="{160D8BFD-414A-62B4-395D-25A7D42F83A5}"/>
              </a:ext>
            </a:extLst>
          </p:cNvPr>
          <p:cNvSpPr>
            <a:spLocks noGrp="1"/>
          </p:cNvSpPr>
          <p:nvPr>
            <p:ph type="body" idx="1"/>
          </p:nvPr>
        </p:nvSpPr>
        <p:spPr/>
        <p:txBody>
          <a:bodyPr/>
          <a:lstStyle/>
          <a:p>
            <a:br>
              <a:rPr lang="en-US" dirty="0"/>
            </a:br>
            <a:endParaRPr lang="en-US" dirty="0"/>
          </a:p>
        </p:txBody>
      </p:sp>
      <p:sp>
        <p:nvSpPr>
          <p:cNvPr id="8" name="Text Placeholder 7">
            <a:extLst>
              <a:ext uri="{FF2B5EF4-FFF2-40B4-BE49-F238E27FC236}">
                <a16:creationId xmlns:a16="http://schemas.microsoft.com/office/drawing/2014/main" id="{F6F0038E-C1EF-C3FC-E87C-9A928C3887FF}"/>
              </a:ext>
            </a:extLst>
          </p:cNvPr>
          <p:cNvSpPr>
            <a:spLocks noGrp="1"/>
          </p:cNvSpPr>
          <p:nvPr>
            <p:ph type="body" sz="half" idx="15"/>
          </p:nvPr>
        </p:nvSpPr>
        <p:spPr>
          <a:xfrm>
            <a:off x="267944" y="2233779"/>
            <a:ext cx="3613773" cy="4624221"/>
          </a:xfrm>
        </p:spPr>
        <p:txBody>
          <a:bodyPr>
            <a:normAutofit fontScale="92500" lnSpcReduction="20000"/>
          </a:bodyPr>
          <a:lstStyle/>
          <a:p>
            <a:r>
              <a:rPr lang="en-US" sz="2400" b="1" u="sng" dirty="0"/>
              <a:t>Fee’s ($350)</a:t>
            </a:r>
          </a:p>
          <a:p>
            <a:r>
              <a:rPr lang="en-US" b="1" dirty="0"/>
              <a:t>1. Player Gear Lease ($525 – $750 Retail Value)</a:t>
            </a:r>
          </a:p>
          <a:p>
            <a:r>
              <a:rPr lang="en-US" b="1" dirty="0"/>
              <a:t>Premium Helmet:</a:t>
            </a:r>
            <a:r>
              <a:rPr lang="en-US" dirty="0"/>
              <a:t> Certified, impact-tested head protection ($175–$300 value).</a:t>
            </a:r>
          </a:p>
          <a:p>
            <a:r>
              <a:rPr lang="en-US" b="1" dirty="0"/>
              <a:t>Shoulder Pads:</a:t>
            </a:r>
            <a:r>
              <a:rPr lang="en-US" dirty="0"/>
              <a:t> Sized for exact fit and safety ($100–$150 value).</a:t>
            </a:r>
          </a:p>
          <a:p>
            <a:r>
              <a:rPr lang="en-US" b="1" dirty="0"/>
              <a:t>Uniform Set:</a:t>
            </a:r>
            <a:r>
              <a:rPr lang="en-US" dirty="0"/>
              <a:t> Complete game and practice apparel ($125–$150 value).</a:t>
            </a:r>
          </a:p>
          <a:p>
            <a:r>
              <a:rPr lang="en-US" b="1" dirty="0"/>
              <a:t>2. Facilities &amp; Game Operations</a:t>
            </a:r>
          </a:p>
          <a:p>
            <a:r>
              <a:rPr lang="en-US" b="1" dirty="0"/>
              <a:t>Field Permits:</a:t>
            </a:r>
            <a:r>
              <a:rPr lang="en-US" dirty="0"/>
              <a:t> Practice fields and game stadium rentals.</a:t>
            </a:r>
          </a:p>
          <a:p>
            <a:r>
              <a:rPr lang="en-US" b="1" dirty="0"/>
              <a:t>Referees:</a:t>
            </a:r>
            <a:r>
              <a:rPr lang="en-US" dirty="0"/>
              <a:t> Two certified officials per game to ensure safety.(</a:t>
            </a:r>
            <a:r>
              <a:rPr lang="en-US" b="1" dirty="0"/>
              <a:t>$130 – $150 total per game</a:t>
            </a:r>
            <a:r>
              <a:rPr lang="en-US" dirty="0"/>
              <a:t> at $65–$75/hour per referee</a:t>
            </a:r>
          </a:p>
          <a:p>
            <a:r>
              <a:rPr lang="en-US" b="1" dirty="0"/>
              <a:t>3. Insurance &amp; Administration</a:t>
            </a:r>
          </a:p>
          <a:p>
            <a:r>
              <a:rPr lang="en-US" b="1" dirty="0"/>
              <a:t>Coverage:</a:t>
            </a:r>
            <a:r>
              <a:rPr lang="en-US" dirty="0"/>
              <a:t> General liability and player medical insurance.</a:t>
            </a:r>
          </a:p>
          <a:p>
            <a:r>
              <a:rPr lang="en-US" b="1" dirty="0"/>
              <a:t>Awards:</a:t>
            </a:r>
            <a:r>
              <a:rPr lang="en-US" dirty="0"/>
              <a:t> End-of-season ceremony and player recognition.</a:t>
            </a:r>
          </a:p>
          <a:p>
            <a:endParaRPr lang="en-US" dirty="0"/>
          </a:p>
        </p:txBody>
      </p:sp>
      <p:sp>
        <p:nvSpPr>
          <p:cNvPr id="9" name="Text Placeholder 8">
            <a:extLst>
              <a:ext uri="{FF2B5EF4-FFF2-40B4-BE49-F238E27FC236}">
                <a16:creationId xmlns:a16="http://schemas.microsoft.com/office/drawing/2014/main" id="{81FD687E-928F-4A57-CA23-7F31A2F1B406}"/>
              </a:ext>
            </a:extLst>
          </p:cNvPr>
          <p:cNvSpPr>
            <a:spLocks noGrp="1"/>
          </p:cNvSpPr>
          <p:nvPr>
            <p:ph type="body" sz="half" idx="16"/>
          </p:nvPr>
        </p:nvSpPr>
        <p:spPr>
          <a:xfrm>
            <a:off x="4379128" y="2233778"/>
            <a:ext cx="3063240" cy="2913513"/>
          </a:xfrm>
        </p:spPr>
        <p:txBody>
          <a:bodyPr>
            <a:normAutofit/>
          </a:bodyPr>
          <a:lstStyle/>
          <a:p>
            <a:r>
              <a:rPr lang="en-US" sz="2400" b="1" u="sng" dirty="0"/>
              <a:t>Fundraising</a:t>
            </a:r>
          </a:p>
          <a:p>
            <a:pPr marL="342900" indent="-342900">
              <a:buFont typeface="Arial" panose="020B0604020202020204" pitchFamily="34" charset="0"/>
              <a:buChar char="•"/>
            </a:pPr>
            <a:r>
              <a:rPr lang="en-US" dirty="0"/>
              <a:t>Regional and National Tournament</a:t>
            </a:r>
          </a:p>
          <a:p>
            <a:pPr marL="342900" indent="-342900">
              <a:buFont typeface="Arial" panose="020B0604020202020204" pitchFamily="34" charset="0"/>
              <a:buChar char="•"/>
            </a:pPr>
            <a:r>
              <a:rPr lang="en-US" dirty="0"/>
              <a:t>Homecoming and other Special Events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sz="2400" b="1" u="sng" dirty="0"/>
          </a:p>
        </p:txBody>
      </p:sp>
      <p:sp>
        <p:nvSpPr>
          <p:cNvPr id="10" name="Text Placeholder 9">
            <a:extLst>
              <a:ext uri="{FF2B5EF4-FFF2-40B4-BE49-F238E27FC236}">
                <a16:creationId xmlns:a16="http://schemas.microsoft.com/office/drawing/2014/main" id="{0393BCF6-7736-EFF9-F613-E9F3A0C7273D}"/>
              </a:ext>
            </a:extLst>
          </p:cNvPr>
          <p:cNvSpPr>
            <a:spLocks noGrp="1"/>
          </p:cNvSpPr>
          <p:nvPr>
            <p:ph type="body" sz="half" idx="17"/>
          </p:nvPr>
        </p:nvSpPr>
        <p:spPr>
          <a:xfrm>
            <a:off x="8360443" y="2233779"/>
            <a:ext cx="3070025" cy="2913513"/>
          </a:xfrm>
        </p:spPr>
        <p:txBody>
          <a:bodyPr/>
          <a:lstStyle/>
          <a:p>
            <a:r>
              <a:rPr lang="en-US" sz="2400" b="1" u="sng" dirty="0"/>
              <a:t>League Registration</a:t>
            </a:r>
          </a:p>
          <a:p>
            <a:pPr marL="342900" indent="-342900">
              <a:buFont typeface="Arial" panose="020B0604020202020204" pitchFamily="34" charset="0"/>
              <a:buChar char="•"/>
            </a:pPr>
            <a:r>
              <a:rPr lang="en-US" dirty="0"/>
              <a:t>$15 parents pay directly to the league</a:t>
            </a:r>
          </a:p>
          <a:p>
            <a:endParaRPr lang="en-US" dirty="0"/>
          </a:p>
        </p:txBody>
      </p:sp>
      <p:pic>
        <p:nvPicPr>
          <p:cNvPr id="6" name="Picture 5" descr="A red and white logo&#10;&#10;AI-generated content may be incorrect.">
            <a:extLst>
              <a:ext uri="{FF2B5EF4-FFF2-40B4-BE49-F238E27FC236}">
                <a16:creationId xmlns:a16="http://schemas.microsoft.com/office/drawing/2014/main" id="{EFCBB37D-5635-806E-3C6E-C3354FB03D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4981" y="855439"/>
            <a:ext cx="1110975" cy="977153"/>
          </a:xfrm>
          <a:prstGeom prst="rect">
            <a:avLst/>
          </a:prstGeom>
        </p:spPr>
      </p:pic>
      <p:pic>
        <p:nvPicPr>
          <p:cNvPr id="11" name="Picture 10">
            <a:extLst>
              <a:ext uri="{FF2B5EF4-FFF2-40B4-BE49-F238E27FC236}">
                <a16:creationId xmlns:a16="http://schemas.microsoft.com/office/drawing/2014/main" id="{63FF78B9-5A1D-32F6-DAE9-9087C8FA734C}"/>
              </a:ext>
            </a:extLst>
          </p:cNvPr>
          <p:cNvPicPr>
            <a:picLocks noChangeAspect="1"/>
          </p:cNvPicPr>
          <p:nvPr/>
        </p:nvPicPr>
        <p:blipFill>
          <a:blip r:embed="rId3"/>
          <a:stretch>
            <a:fillRect/>
          </a:stretch>
        </p:blipFill>
        <p:spPr>
          <a:xfrm>
            <a:off x="5840644" y="3913093"/>
            <a:ext cx="4121524" cy="2747683"/>
          </a:xfrm>
          <a:prstGeom prst="rect">
            <a:avLst/>
          </a:prstGeom>
        </p:spPr>
      </p:pic>
    </p:spTree>
    <p:extLst>
      <p:ext uri="{BB962C8B-B14F-4D97-AF65-F5344CB8AC3E}">
        <p14:creationId xmlns:p14="http://schemas.microsoft.com/office/powerpoint/2010/main" val="586374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E14FF-8211-086D-D876-170627DAABB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CD93B73-2982-9266-EA2B-1547F524E1E3}"/>
              </a:ext>
            </a:extLst>
          </p:cNvPr>
          <p:cNvSpPr>
            <a:spLocks noGrp="1"/>
          </p:cNvSpPr>
          <p:nvPr>
            <p:ph type="title"/>
          </p:nvPr>
        </p:nvSpPr>
        <p:spPr/>
        <p:txBody>
          <a:bodyPr/>
          <a:lstStyle/>
          <a:p>
            <a:r>
              <a:rPr lang="en-US" dirty="0"/>
              <a:t>Team Rules and Expectations</a:t>
            </a:r>
          </a:p>
        </p:txBody>
      </p:sp>
      <p:sp>
        <p:nvSpPr>
          <p:cNvPr id="3" name="Content Placeholder 2">
            <a:extLst>
              <a:ext uri="{FF2B5EF4-FFF2-40B4-BE49-F238E27FC236}">
                <a16:creationId xmlns:a16="http://schemas.microsoft.com/office/drawing/2014/main" id="{303507C3-597A-AEBA-5913-E9364D0870CB}"/>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All team members are expected to attend practice everyday. If you have to miss, let a coach know in advance. </a:t>
            </a:r>
          </a:p>
          <a:p>
            <a:pPr marL="285750" indent="-285750">
              <a:buFont typeface="Arial" panose="020B0604020202020204" pitchFamily="34" charset="0"/>
              <a:buChar char="•"/>
            </a:pPr>
            <a:r>
              <a:rPr lang="en-US" dirty="0"/>
              <a:t>If a player misses practice without contacting a coach it will affect their playing time.</a:t>
            </a:r>
          </a:p>
          <a:p>
            <a:pPr marL="285750" indent="-285750">
              <a:buFont typeface="Arial" panose="020B0604020202020204" pitchFamily="34" charset="0"/>
              <a:buChar char="•"/>
            </a:pPr>
            <a:r>
              <a:rPr lang="en-US" dirty="0"/>
              <a:t>Team members should be at practice on time.  </a:t>
            </a:r>
          </a:p>
          <a:p>
            <a:pPr marL="285750" indent="-285750">
              <a:buFont typeface="Arial" panose="020B0604020202020204" pitchFamily="34" charset="0"/>
              <a:buChar char="•"/>
            </a:pPr>
            <a:endParaRPr lang="en-US" dirty="0"/>
          </a:p>
          <a:p>
            <a:endParaRPr lang="en-US" dirty="0"/>
          </a:p>
          <a:p>
            <a:endParaRPr lang="en-US" dirty="0"/>
          </a:p>
          <a:p>
            <a:pPr marL="285750" indent="-285750">
              <a:buFont typeface="Arial" panose="020B0604020202020204" pitchFamily="34" charset="0"/>
              <a:buChar char="•"/>
            </a:pPr>
            <a:endParaRPr lang="en-US" dirty="0"/>
          </a:p>
        </p:txBody>
      </p:sp>
      <p:pic>
        <p:nvPicPr>
          <p:cNvPr id="7" name="Picture Placeholder 6" descr="Laces out on a football">
            <a:extLst>
              <a:ext uri="{FF2B5EF4-FFF2-40B4-BE49-F238E27FC236}">
                <a16:creationId xmlns:a16="http://schemas.microsoft.com/office/drawing/2014/main" id="{F701858C-9C82-C656-3662-4931AC657853}"/>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134" b="134"/>
          <a:stretch>
            <a:fillRect/>
          </a:stretch>
        </p:blipFill>
        <p:spPr/>
      </p:pic>
      <p:pic>
        <p:nvPicPr>
          <p:cNvPr id="6" name="Picture 5" descr="A red and white logo&#10;&#10;AI-generated content may be incorrect.">
            <a:extLst>
              <a:ext uri="{FF2B5EF4-FFF2-40B4-BE49-F238E27FC236}">
                <a16:creationId xmlns:a16="http://schemas.microsoft.com/office/drawing/2014/main" id="{41DC68A4-2234-0B42-5B75-1C857C501B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4981" y="855439"/>
            <a:ext cx="1110975" cy="977153"/>
          </a:xfrm>
          <a:prstGeom prst="rect">
            <a:avLst/>
          </a:prstGeom>
        </p:spPr>
      </p:pic>
    </p:spTree>
    <p:extLst>
      <p:ext uri="{BB962C8B-B14F-4D97-AF65-F5344CB8AC3E}">
        <p14:creationId xmlns:p14="http://schemas.microsoft.com/office/powerpoint/2010/main" val="606052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DF831-93D6-8467-1988-B493A4B374C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B28B3D5-71FC-06AD-13E6-C8FEEEFF4E0C}"/>
              </a:ext>
            </a:extLst>
          </p:cNvPr>
          <p:cNvSpPr>
            <a:spLocks noGrp="1"/>
          </p:cNvSpPr>
          <p:nvPr>
            <p:ph type="title"/>
          </p:nvPr>
        </p:nvSpPr>
        <p:spPr>
          <a:xfrm>
            <a:off x="349623" y="452027"/>
            <a:ext cx="9613857" cy="1080938"/>
          </a:xfrm>
        </p:spPr>
        <p:txBody>
          <a:bodyPr/>
          <a:lstStyle/>
          <a:p>
            <a:r>
              <a:rPr lang="en-US" b="1" u="sng" dirty="0"/>
              <a:t>PARENT CODE OF CONDUCT</a:t>
            </a:r>
            <a:endParaRPr lang="en-US" dirty="0"/>
          </a:p>
        </p:txBody>
      </p:sp>
      <p:sp>
        <p:nvSpPr>
          <p:cNvPr id="3" name="Content Placeholder 2">
            <a:extLst>
              <a:ext uri="{FF2B5EF4-FFF2-40B4-BE49-F238E27FC236}">
                <a16:creationId xmlns:a16="http://schemas.microsoft.com/office/drawing/2014/main" id="{D21EFAA5-C10D-7F39-4C7E-DACA517028DC}"/>
              </a:ext>
            </a:extLst>
          </p:cNvPr>
          <p:cNvSpPr>
            <a:spLocks noGrp="1"/>
          </p:cNvSpPr>
          <p:nvPr>
            <p:ph type="body" sz="half" idx="2"/>
          </p:nvPr>
        </p:nvSpPr>
        <p:spPr/>
        <p:txBody>
          <a:bodyPr/>
          <a:lstStyle/>
          <a:p>
            <a:pPr marL="285750" indent="-285750">
              <a:buFont typeface="Arial" panose="020B0604020202020204" pitchFamily="34" charset="0"/>
              <a:buChar char="•"/>
            </a:pPr>
            <a:endParaRPr lang="en-US" dirty="0"/>
          </a:p>
          <a:p>
            <a:endParaRPr lang="en-US" dirty="0"/>
          </a:p>
          <a:p>
            <a:endParaRPr lang="en-US" dirty="0"/>
          </a:p>
          <a:p>
            <a:pPr marL="285750" indent="-285750">
              <a:buFont typeface="Arial" panose="020B0604020202020204" pitchFamily="34" charset="0"/>
              <a:buChar char="•"/>
            </a:pPr>
            <a:endParaRPr lang="en-US" dirty="0"/>
          </a:p>
        </p:txBody>
      </p:sp>
      <p:sp>
        <p:nvSpPr>
          <p:cNvPr id="2" name="TextBox 1">
            <a:extLst>
              <a:ext uri="{FF2B5EF4-FFF2-40B4-BE49-F238E27FC236}">
                <a16:creationId xmlns:a16="http://schemas.microsoft.com/office/drawing/2014/main" id="{DCF8A700-980E-5843-79CD-6D143001BAEA}"/>
              </a:ext>
            </a:extLst>
          </p:cNvPr>
          <p:cNvSpPr txBox="1"/>
          <p:nvPr/>
        </p:nvSpPr>
        <p:spPr>
          <a:xfrm>
            <a:off x="0" y="1532965"/>
            <a:ext cx="11842377" cy="5755422"/>
          </a:xfrm>
          <a:prstGeom prst="rect">
            <a:avLst/>
          </a:prstGeom>
          <a:noFill/>
        </p:spPr>
        <p:txBody>
          <a:bodyPr wrap="square" rtlCol="0">
            <a:spAutoFit/>
          </a:bodyPr>
          <a:lstStyle/>
          <a:p>
            <a:r>
              <a:rPr lang="en-US" sz="1400" dirty="0"/>
              <a:t>We expect for all parents to abide by a Code of Conduct which includes the provisions which follow. If any of these rules are                       broken, The Westchester Untouchables organization board and committee shall have the authority to impose a penalty.</a:t>
            </a:r>
          </a:p>
          <a:p>
            <a:endParaRPr lang="en-US" sz="1400" dirty="0"/>
          </a:p>
          <a:p>
            <a:r>
              <a:rPr lang="en-US" sz="1400" b="1" i="1" dirty="0"/>
              <a:t>Parents shall:</a:t>
            </a:r>
            <a:endParaRPr lang="en-US" sz="1400" dirty="0"/>
          </a:p>
          <a:p>
            <a:pPr marL="228600" indent="-228600">
              <a:buAutoNum type="arabicPeriod"/>
            </a:pPr>
            <a:r>
              <a:rPr lang="en-US" sz="1400" dirty="0"/>
              <a:t>Be prohibited from verbally attacking, harassing, or challenging the coaching staff's strategy and authority during practice or games. If they have a need to speak out about a matter on the field, we ask that you pull the coaches aside after practice or games to discuss the matter with the intent to help and not to cause discord. If parents do not handle matters as stated in the prior sentence and the offense continues during practice and games, the organization's officials will ask you to leave the field. If coaches do not handle it through this process, then he/she will be asked to leave the field of play and may forfeit their position as a coach within the organization. If you persist even after we asked you to leave the field of play, we will then have the authority to remove you.</a:t>
            </a:r>
          </a:p>
          <a:p>
            <a:pPr marL="228600" indent="-228600">
              <a:buAutoNum type="arabicPeriod"/>
            </a:pPr>
            <a:endParaRPr lang="en-US" sz="1400" dirty="0"/>
          </a:p>
          <a:p>
            <a:r>
              <a:rPr lang="en-US" sz="1400" b="1" dirty="0"/>
              <a:t>2.</a:t>
            </a:r>
            <a:r>
              <a:rPr lang="en-US" sz="1400" dirty="0"/>
              <a:t> Accept decisions of league officials (including referees, coaches and board members) as being fair and to the best ability of said officials.</a:t>
            </a:r>
          </a:p>
          <a:p>
            <a:endParaRPr lang="en-US" sz="1400" dirty="0"/>
          </a:p>
          <a:p>
            <a:r>
              <a:rPr lang="en-US" sz="1400" b="1" dirty="0"/>
              <a:t>3</a:t>
            </a:r>
            <a:r>
              <a:rPr lang="en-US" sz="1400" dirty="0"/>
              <a:t>. Not criticize an opposing team, its players, coaches, or fans by word of mouth or by gesture.</a:t>
            </a:r>
          </a:p>
          <a:p>
            <a:endParaRPr lang="en-US" sz="1400" dirty="0"/>
          </a:p>
          <a:p>
            <a:r>
              <a:rPr lang="en-US" sz="1400" b="1" dirty="0"/>
              <a:t>4.</a:t>
            </a:r>
            <a:r>
              <a:rPr lang="en-US" sz="1400" dirty="0"/>
              <a:t> Refrain from using physical or verbal abuse or profane language at any time at the game, practice field, or other WESTCHESTER UNTOUCHABLES functions.</a:t>
            </a:r>
          </a:p>
          <a:p>
            <a:endParaRPr lang="en-US" sz="1400" dirty="0"/>
          </a:p>
          <a:p>
            <a:r>
              <a:rPr lang="en-US" sz="1400" b="1" dirty="0"/>
              <a:t>5.</a:t>
            </a:r>
            <a:r>
              <a:rPr lang="en-US" sz="1400" dirty="0"/>
              <a:t> Abstain from being under the influence of or in possession of and/or drinking alcoholic beverages and the possession or use of any illegal substance on both the game and practice fields. Drinking or selling alcoholic beverages, using or selling illegal substances or coming to any WESTCHESTER UNTOUCHABLES sanctioned event intoxicated or under the influence of illegal substances is grounds for immediate dismissal and possible lifetime suspension. (This could result in legal action by the organization)</a:t>
            </a:r>
          </a:p>
          <a:p>
            <a:endParaRPr lang="en-US" sz="1400" dirty="0"/>
          </a:p>
          <a:p>
            <a:r>
              <a:rPr lang="en-US" sz="1400" b="1" dirty="0"/>
              <a:t>6.</a:t>
            </a:r>
            <a:r>
              <a:rPr lang="en-US" sz="1400" dirty="0"/>
              <a:t> </a:t>
            </a:r>
            <a:r>
              <a:rPr lang="en-US" sz="1400" b="1" i="1" dirty="0"/>
              <a:t>Not be allowed on the sidelines during a game. </a:t>
            </a:r>
            <a:r>
              <a:rPr lang="en-US" sz="1400" dirty="0"/>
              <a:t>(Staff with ID's only)</a:t>
            </a:r>
          </a:p>
          <a:p>
            <a:endParaRPr lang="en-US" dirty="0"/>
          </a:p>
        </p:txBody>
      </p:sp>
      <p:pic>
        <p:nvPicPr>
          <p:cNvPr id="8" name="Picture 7" descr="A red and white logo&#10;&#10;AI-generated content may be incorrect.">
            <a:extLst>
              <a:ext uri="{FF2B5EF4-FFF2-40B4-BE49-F238E27FC236}">
                <a16:creationId xmlns:a16="http://schemas.microsoft.com/office/drawing/2014/main" id="{FA48DDF8-B6D8-E730-FF90-470A9DE196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4981" y="855439"/>
            <a:ext cx="1110975" cy="977153"/>
          </a:xfrm>
          <a:prstGeom prst="rect">
            <a:avLst/>
          </a:prstGeom>
        </p:spPr>
      </p:pic>
    </p:spTree>
    <p:extLst>
      <p:ext uri="{BB962C8B-B14F-4D97-AF65-F5344CB8AC3E}">
        <p14:creationId xmlns:p14="http://schemas.microsoft.com/office/powerpoint/2010/main" val="3162498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89F893-5ED9-E887-BCC6-D0E6A7C72AA6}"/>
              </a:ext>
            </a:extLst>
          </p:cNvPr>
          <p:cNvSpPr>
            <a:spLocks noGrp="1"/>
          </p:cNvSpPr>
          <p:nvPr>
            <p:ph type="title"/>
          </p:nvPr>
        </p:nvSpPr>
        <p:spPr/>
        <p:txBody>
          <a:bodyPr/>
          <a:lstStyle/>
          <a:p>
            <a:r>
              <a:rPr lang="en-US" b="1" u="sng" dirty="0"/>
              <a:t>PARENT CODE OF CONDUCT CONT.</a:t>
            </a:r>
            <a:endParaRPr lang="en-US" dirty="0"/>
          </a:p>
        </p:txBody>
      </p:sp>
      <p:sp>
        <p:nvSpPr>
          <p:cNvPr id="7" name="TextBox 6">
            <a:extLst>
              <a:ext uri="{FF2B5EF4-FFF2-40B4-BE49-F238E27FC236}">
                <a16:creationId xmlns:a16="http://schemas.microsoft.com/office/drawing/2014/main" id="{D0C1F844-AC14-9FDC-8E8C-EBBBF21BD80C}"/>
              </a:ext>
            </a:extLst>
          </p:cNvPr>
          <p:cNvSpPr txBox="1"/>
          <p:nvPr/>
        </p:nvSpPr>
        <p:spPr>
          <a:xfrm>
            <a:off x="134470" y="2034988"/>
            <a:ext cx="11421036" cy="5109091"/>
          </a:xfrm>
          <a:prstGeom prst="rect">
            <a:avLst/>
          </a:prstGeom>
          <a:noFill/>
        </p:spPr>
        <p:txBody>
          <a:bodyPr wrap="square" rtlCol="0">
            <a:spAutoFit/>
          </a:bodyPr>
          <a:lstStyle/>
          <a:p>
            <a:r>
              <a:rPr lang="en-US" sz="1400" b="1" dirty="0"/>
              <a:t>7.</a:t>
            </a:r>
            <a:r>
              <a:rPr lang="en-US" sz="1400" dirty="0"/>
              <a:t> Not interfere/interrupt the coaching staff before, during or AFTER games or at practice.</a:t>
            </a:r>
          </a:p>
          <a:p>
            <a:endParaRPr lang="en-US" sz="1400" dirty="0"/>
          </a:p>
          <a:p>
            <a:r>
              <a:rPr lang="en-US" sz="1400" b="1" dirty="0"/>
              <a:t>8.</a:t>
            </a:r>
            <a:r>
              <a:rPr lang="en-US" sz="1400" dirty="0"/>
              <a:t> Parents are prohibited from the practice field during practice. You must watch practice from the outskirts of the entire field unless you are a coach you're not allowed on the field. Parents are not allowed to enter the playing field even after the game has ended, you must wait until the coach brings the team off of the field of play first before you come around the team. In addition, no parent is allowed to take their child from the team until the Coaching Staff is officially done addressing the team. This goes for practices and games.</a:t>
            </a:r>
          </a:p>
          <a:p>
            <a:endParaRPr lang="en-US" sz="1400" dirty="0"/>
          </a:p>
          <a:p>
            <a:r>
              <a:rPr lang="en-US" sz="1400" b="1" dirty="0"/>
              <a:t>9.</a:t>
            </a:r>
            <a:r>
              <a:rPr lang="en-US" sz="1400" dirty="0"/>
              <a:t> Abusive, violent, or sexual contact with any child, staff member, fan, referee or any participating person will result in immediate dismissal. (This could result in legal action by the organization)</a:t>
            </a:r>
          </a:p>
          <a:p>
            <a:endParaRPr lang="en-US" sz="1400" dirty="0"/>
          </a:p>
          <a:p>
            <a:r>
              <a:rPr lang="en-US" sz="1400" b="1" dirty="0"/>
              <a:t>10.</a:t>
            </a:r>
            <a:r>
              <a:rPr lang="en-US" sz="1400" dirty="0"/>
              <a:t> Sexual or vulgar conduct or language is prohibited and shall not be tolerated. This could also be grounds for immediate dismissal</a:t>
            </a:r>
          </a:p>
          <a:p>
            <a:endParaRPr lang="en-US" sz="1400" dirty="0"/>
          </a:p>
          <a:p>
            <a:r>
              <a:rPr lang="en-US" sz="1400" b="1" dirty="0"/>
              <a:t>11.</a:t>
            </a:r>
            <a:r>
              <a:rPr lang="en-US" sz="1400" dirty="0"/>
              <a:t> Not express complaints about coaches in stands or to coaches in front of or around the children (i.e. right after a game or practice).</a:t>
            </a:r>
          </a:p>
          <a:p>
            <a:endParaRPr lang="en-US" sz="1400" dirty="0"/>
          </a:p>
          <a:p>
            <a:r>
              <a:rPr lang="en-US" sz="1400" b="1" dirty="0"/>
              <a:t>12.</a:t>
            </a:r>
            <a:r>
              <a:rPr lang="en-US" sz="1400" dirty="0"/>
              <a:t> Refrain from using Language that is considered offensive from a racial, ethnic, religious or gender perspective is prohibited and will not be tolerated.</a:t>
            </a:r>
          </a:p>
          <a:p>
            <a:endParaRPr lang="en-US" sz="1400" dirty="0"/>
          </a:p>
          <a:p>
            <a:r>
              <a:rPr lang="en-US" sz="1400" b="1" dirty="0"/>
              <a:t>13.</a:t>
            </a:r>
            <a:r>
              <a:rPr lang="en-US" sz="1400" dirty="0"/>
              <a:t> Theft and/or misappropriation of funds, equipment, or any other WESTCHESTER UNTOUCHABLES paraphernalia or the personal belongings of WESTCHESTER UNTOUCHABLES members and fans is grounds for immediate dismissal from the organization. (This could result in legal action taken by the organization.) Anyone who violates the code of conduct risks the future participation of his/her children, as well as their own, in the program. Depending on the severity of the incident the board of directors may decide to ban future participation in the program for up to three years.</a:t>
            </a:r>
          </a:p>
          <a:p>
            <a:endParaRPr lang="en-US" dirty="0"/>
          </a:p>
        </p:txBody>
      </p:sp>
      <p:pic>
        <p:nvPicPr>
          <p:cNvPr id="11" name="Picture 10" descr="A red and white logo&#10;&#10;AI-generated content may be incorrect.">
            <a:extLst>
              <a:ext uri="{FF2B5EF4-FFF2-40B4-BE49-F238E27FC236}">
                <a16:creationId xmlns:a16="http://schemas.microsoft.com/office/drawing/2014/main" id="{66267173-69C0-C2E0-FF90-4699FE3AA2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4981" y="855439"/>
            <a:ext cx="1110975" cy="977153"/>
          </a:xfrm>
          <a:prstGeom prst="rect">
            <a:avLst/>
          </a:prstGeom>
        </p:spPr>
      </p:pic>
    </p:spTree>
    <p:extLst>
      <p:ext uri="{BB962C8B-B14F-4D97-AF65-F5344CB8AC3E}">
        <p14:creationId xmlns:p14="http://schemas.microsoft.com/office/powerpoint/2010/main" val="1801704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ide view of empty football stadium with floodlights">
            <a:extLst>
              <a:ext uri="{FF2B5EF4-FFF2-40B4-BE49-F238E27FC236}">
                <a16:creationId xmlns:a16="http://schemas.microsoft.com/office/drawing/2014/main" id="{2BF1C79F-C73B-05C2-1709-838FFC0BEC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907741"/>
          </a:xfrm>
          <a:prstGeom prst="rect">
            <a:avLst/>
          </a:prstGeom>
        </p:spPr>
      </p:pic>
    </p:spTree>
    <p:extLst>
      <p:ext uri="{BB962C8B-B14F-4D97-AF65-F5344CB8AC3E}">
        <p14:creationId xmlns:p14="http://schemas.microsoft.com/office/powerpoint/2010/main" val="3539365837"/>
      </p:ext>
    </p:extLst>
  </p:cSld>
  <p:clrMapOvr>
    <a:masterClrMapping/>
  </p:clrMapOvr>
</p:sld>
</file>

<file path=ppt/theme/theme1.xml><?xml version="1.0" encoding="utf-8"?>
<a:theme xmlns:a="http://schemas.openxmlformats.org/drawingml/2006/main" name="Berlin">
  <a:themeElements>
    <a:clrScheme name="Custom 3">
      <a:dk1>
        <a:sysClr val="windowText" lastClr="000000"/>
      </a:dk1>
      <a:lt1>
        <a:sysClr val="window" lastClr="FFFFFF"/>
      </a:lt1>
      <a:dk2>
        <a:srgbClr val="FF1919"/>
      </a:dk2>
      <a:lt2>
        <a:srgbClr val="FF1919"/>
      </a:lt2>
      <a:accent1>
        <a:srgbClr val="A5A5A5"/>
      </a:accent1>
      <a:accent2>
        <a:srgbClr val="3F3F3F"/>
      </a:accent2>
      <a:accent3>
        <a:srgbClr val="D0CECE"/>
      </a:accent3>
      <a:accent4>
        <a:srgbClr val="D20000"/>
      </a:accent4>
      <a:accent5>
        <a:srgbClr val="171616"/>
      </a:accent5>
      <a:accent6>
        <a:srgbClr val="757070"/>
      </a:accent6>
      <a:hlink>
        <a:srgbClr val="FFFFFF"/>
      </a:hlink>
      <a:folHlink>
        <a:srgbClr val="595959"/>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782DA7-86C0-4A84-A860-11A1E6E3FB6B}">
  <ds:schemaRefs>
    <ds:schemaRef ds:uri="http://www.w3.org/XML/1998/namespace"/>
    <ds:schemaRef ds:uri="http://purl.org/dc/terms/"/>
    <ds:schemaRef ds:uri="http://schemas.openxmlformats.org/package/2006/metadata/core-properties"/>
    <ds:schemaRef ds:uri="http://purl.org/dc/elements/1.1/"/>
    <ds:schemaRef ds:uri="http://purl.org/dc/dcmitype/"/>
    <ds:schemaRef ds:uri="http://schemas.microsoft.com/sharepoint/v3"/>
    <ds:schemaRef ds:uri="http://schemas.microsoft.com/office/2006/documentManagement/types"/>
    <ds:schemaRef ds:uri="http://schemas.microsoft.com/office/infopath/2007/PartnerControls"/>
    <ds:schemaRef ds:uri="230e9df3-be65-4c73-a93b-d1236ebd677e"/>
    <ds:schemaRef ds:uri="16c05727-aa75-4e4a-9b5f-8a80a1165891"/>
    <ds:schemaRef ds:uri="71af3243-3dd4-4a8d-8c0d-dd76da1f02a5"/>
    <ds:schemaRef ds:uri="http://schemas.microsoft.com/office/2006/metadata/properties"/>
  </ds:schemaRefs>
</ds:datastoreItem>
</file>

<file path=customXml/itemProps2.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3.xml><?xml version="1.0" encoding="utf-8"?>
<ds:datastoreItem xmlns:ds="http://schemas.openxmlformats.org/officeDocument/2006/customXml" ds:itemID="{83A9C388-2C06-4AF2-857C-74055069A2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TM04033917[[fn=Berlin]]</Template>
  <TotalTime>38413</TotalTime>
  <Words>1065</Words>
  <Application>Microsoft Office PowerPoint</Application>
  <PresentationFormat>Widescreen</PresentationFormat>
  <Paragraphs>65</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Arial</vt:lpstr>
      <vt:lpstr>Trebuchet MS</vt:lpstr>
      <vt:lpstr>Berlin</vt:lpstr>
      <vt:lpstr>Westchester Untouchables</vt:lpstr>
      <vt:lpstr>Who we are and what we do</vt:lpstr>
      <vt:lpstr>Fees and Fundraising</vt:lpstr>
      <vt:lpstr>Team Rules and Expectations</vt:lpstr>
      <vt:lpstr>PARENT CODE OF CONDUCT</vt:lpstr>
      <vt:lpstr>PARENT CODE OF CONDUCT CONT.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Bacote, Damon (DCJS)</dc:creator>
  <cp:lastModifiedBy>Amanda Vitto</cp:lastModifiedBy>
  <cp:revision>21</cp:revision>
  <dcterms:created xsi:type="dcterms:W3CDTF">2026-06-18T18:00:58Z</dcterms:created>
  <dcterms:modified xsi:type="dcterms:W3CDTF">2026-07-30T02:23:10Z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