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1012" r:id="rId5"/>
    <p:sldId id="268" r:id="rId6"/>
    <p:sldId id="1040" r:id="rId7"/>
    <p:sldId id="1035" r:id="rId8"/>
    <p:sldId id="1041" r:id="rId9"/>
    <p:sldId id="322" r:id="rId10"/>
    <p:sldId id="275" r:id="rId11"/>
    <p:sldId id="1022" r:id="rId12"/>
    <p:sldId id="280" r:id="rId13"/>
    <p:sldId id="1039" r:id="rId14"/>
    <p:sldId id="371" r:id="rId15"/>
    <p:sldId id="372" r:id="rId16"/>
    <p:sldId id="376" r:id="rId17"/>
    <p:sldId id="374" r:id="rId18"/>
    <p:sldId id="378" r:id="rId19"/>
    <p:sldId id="1038" r:id="rId20"/>
    <p:sldId id="1033"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3DC00-ABE2-4CAE-A76E-48F1099A781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676EA04E-5579-4801-AB1E-5DE0D804646B}">
      <dgm:prSet phldrT="[Text]" custT="1"/>
      <dgm:spPr/>
      <dgm:t>
        <a:bodyPr/>
        <a:lstStyle/>
        <a:p>
          <a:r>
            <a:rPr lang="en-US" sz="1500" b="1" dirty="0">
              <a:solidFill>
                <a:schemeClr val="tx1"/>
              </a:solidFill>
            </a:rPr>
            <a:t>Practice based outcome studies</a:t>
          </a:r>
        </a:p>
        <a:p>
          <a:r>
            <a:rPr lang="en-US" sz="800" dirty="0">
              <a:solidFill>
                <a:schemeClr val="tx1"/>
              </a:solidFill>
            </a:rPr>
            <a:t>Qualitative/Quantitative </a:t>
          </a:r>
        </a:p>
      </dgm:t>
    </dgm:pt>
    <dgm:pt modelId="{84548165-637D-4A7A-AF99-8ACB0397A2E6}" type="parTrans" cxnId="{8A2A598D-EF75-4C8D-9B1A-93BE97DBA9F2}">
      <dgm:prSet/>
      <dgm:spPr/>
      <dgm:t>
        <a:bodyPr/>
        <a:lstStyle/>
        <a:p>
          <a:endParaRPr lang="en-US"/>
        </a:p>
      </dgm:t>
    </dgm:pt>
    <dgm:pt modelId="{9D6B5FFF-1105-4602-8314-3445A4CE650D}" type="sibTrans" cxnId="{8A2A598D-EF75-4C8D-9B1A-93BE97DBA9F2}">
      <dgm:prSet/>
      <dgm:spPr/>
      <dgm:t>
        <a:bodyPr/>
        <a:lstStyle/>
        <a:p>
          <a:endParaRPr lang="en-US"/>
        </a:p>
      </dgm:t>
    </dgm:pt>
    <dgm:pt modelId="{D84FE94F-C879-4425-BD5D-F22D937D53CE}">
      <dgm:prSet phldrT="[Text]"/>
      <dgm:spPr/>
      <dgm:t>
        <a:bodyPr/>
        <a:lstStyle/>
        <a:p>
          <a:r>
            <a:rPr lang="en-US" dirty="0">
              <a:solidFill>
                <a:schemeClr val="bg1">
                  <a:lumMod val="50000"/>
                </a:schemeClr>
              </a:solidFill>
            </a:rPr>
            <a:t>Population Surveys</a:t>
          </a:r>
        </a:p>
      </dgm:t>
    </dgm:pt>
    <dgm:pt modelId="{A420F9E5-1ED1-4A76-B406-B317DDBA4A2B}" type="parTrans" cxnId="{2955EF5E-C99B-481B-A1C3-5DA6263FDD50}">
      <dgm:prSet/>
      <dgm:spPr/>
      <dgm:t>
        <a:bodyPr/>
        <a:lstStyle/>
        <a:p>
          <a:endParaRPr lang="en-US"/>
        </a:p>
      </dgm:t>
    </dgm:pt>
    <dgm:pt modelId="{9067910A-C7D2-492B-A88E-C7CD7FC9F11C}" type="sibTrans" cxnId="{2955EF5E-C99B-481B-A1C3-5DA6263FDD50}">
      <dgm:prSet/>
      <dgm:spPr/>
      <dgm:t>
        <a:bodyPr/>
        <a:lstStyle/>
        <a:p>
          <a:endParaRPr lang="en-US"/>
        </a:p>
      </dgm:t>
    </dgm:pt>
    <dgm:pt modelId="{33F17903-6514-42B9-950F-50449252374B}">
      <dgm:prSet phldrT="[Text]"/>
      <dgm:spPr/>
      <dgm:t>
        <a:bodyPr/>
        <a:lstStyle/>
        <a:p>
          <a:r>
            <a:rPr lang="en-US" dirty="0">
              <a:solidFill>
                <a:schemeClr val="bg1">
                  <a:lumMod val="50000"/>
                </a:schemeClr>
              </a:solidFill>
            </a:rPr>
            <a:t>Efficacy studies – experiments and RCTs</a:t>
          </a:r>
        </a:p>
      </dgm:t>
    </dgm:pt>
    <dgm:pt modelId="{17D9E46B-0C62-4D38-8951-DB52162CA52C}" type="parTrans" cxnId="{A668D305-4CF4-466F-BF62-8303CC4D7667}">
      <dgm:prSet/>
      <dgm:spPr/>
      <dgm:t>
        <a:bodyPr/>
        <a:lstStyle/>
        <a:p>
          <a:endParaRPr lang="en-US"/>
        </a:p>
      </dgm:t>
    </dgm:pt>
    <dgm:pt modelId="{D8466F7A-FC86-415F-8715-87D960B47457}" type="sibTrans" cxnId="{A668D305-4CF4-466F-BF62-8303CC4D7667}">
      <dgm:prSet/>
      <dgm:spPr/>
      <dgm:t>
        <a:bodyPr/>
        <a:lstStyle/>
        <a:p>
          <a:endParaRPr lang="en-US"/>
        </a:p>
      </dgm:t>
    </dgm:pt>
    <dgm:pt modelId="{736351B3-ADE4-4715-8A29-7B9AD52EC950}">
      <dgm:prSet phldrT="[Text]"/>
      <dgm:spPr/>
      <dgm:t>
        <a:bodyPr/>
        <a:lstStyle/>
        <a:p>
          <a:r>
            <a:rPr lang="en-US" dirty="0">
              <a:solidFill>
                <a:schemeClr val="bg1">
                  <a:lumMod val="50000"/>
                </a:schemeClr>
              </a:solidFill>
            </a:rPr>
            <a:t>Systematic meta-analysis of studies</a:t>
          </a:r>
        </a:p>
      </dgm:t>
    </dgm:pt>
    <dgm:pt modelId="{FEA45CFA-9F5E-45FF-B713-F2B1340F8056}" type="parTrans" cxnId="{6D64FFF2-1266-47F1-ABEA-5D6DFB85ACDB}">
      <dgm:prSet/>
      <dgm:spPr/>
      <dgm:t>
        <a:bodyPr/>
        <a:lstStyle/>
        <a:p>
          <a:endParaRPr lang="en-US"/>
        </a:p>
      </dgm:t>
    </dgm:pt>
    <dgm:pt modelId="{A1AEE046-D55E-4920-8D3A-584B7AB88144}" type="sibTrans" cxnId="{6D64FFF2-1266-47F1-ABEA-5D6DFB85ACDB}">
      <dgm:prSet/>
      <dgm:spPr/>
      <dgm:t>
        <a:bodyPr/>
        <a:lstStyle/>
        <a:p>
          <a:endParaRPr lang="en-US"/>
        </a:p>
      </dgm:t>
    </dgm:pt>
    <dgm:pt modelId="{C0209AFD-7391-4900-948A-928E042E0B40}">
      <dgm:prSet phldrT="[Text]" custT="1"/>
      <dgm:spPr/>
      <dgm:t>
        <a:bodyPr/>
        <a:lstStyle/>
        <a:p>
          <a:r>
            <a:rPr lang="en-US" sz="1500" b="1" dirty="0">
              <a:solidFill>
                <a:schemeClr val="tx1"/>
              </a:solidFill>
            </a:rPr>
            <a:t>Practice based qualitative studies </a:t>
          </a:r>
          <a:endParaRPr lang="en-US" sz="900" b="1" dirty="0">
            <a:solidFill>
              <a:schemeClr val="tx1"/>
            </a:solidFill>
          </a:endParaRPr>
        </a:p>
        <a:p>
          <a:r>
            <a:rPr lang="en-US" sz="900" b="0" dirty="0">
              <a:solidFill>
                <a:schemeClr val="tx1"/>
              </a:solidFill>
            </a:rPr>
            <a:t>re: experience and process</a:t>
          </a:r>
          <a:endParaRPr lang="en-US" sz="1500" b="0" dirty="0">
            <a:solidFill>
              <a:schemeClr val="tx1"/>
            </a:solidFill>
          </a:endParaRPr>
        </a:p>
      </dgm:t>
    </dgm:pt>
    <dgm:pt modelId="{9C022278-3381-47EF-AA31-40BFF70B5EE8}" type="parTrans" cxnId="{D5C318C8-0A12-423C-A447-704D1EBCE3BB}">
      <dgm:prSet/>
      <dgm:spPr/>
      <dgm:t>
        <a:bodyPr/>
        <a:lstStyle/>
        <a:p>
          <a:endParaRPr lang="en-US"/>
        </a:p>
      </dgm:t>
    </dgm:pt>
    <dgm:pt modelId="{27A25609-8809-4ADC-8566-67FE04758298}" type="sibTrans" cxnId="{D5C318C8-0A12-423C-A447-704D1EBCE3BB}">
      <dgm:prSet/>
      <dgm:spPr/>
      <dgm:t>
        <a:bodyPr/>
        <a:lstStyle/>
        <a:p>
          <a:endParaRPr lang="en-US"/>
        </a:p>
      </dgm:t>
    </dgm:pt>
    <dgm:pt modelId="{B30022E7-FAD9-4BE3-8560-0DCC94C8357F}" type="pres">
      <dgm:prSet presAssocID="{A153DC00-ABE2-4CAE-A76E-48F1099A7818}" presName="cycle" presStyleCnt="0">
        <dgm:presLayoutVars>
          <dgm:dir/>
          <dgm:resizeHandles val="exact"/>
        </dgm:presLayoutVars>
      </dgm:prSet>
      <dgm:spPr/>
    </dgm:pt>
    <dgm:pt modelId="{FD6C7F5D-CC54-4D4B-BE34-29C77AD1D4A0}" type="pres">
      <dgm:prSet presAssocID="{676EA04E-5579-4801-AB1E-5DE0D804646B}" presName="dummy" presStyleCnt="0"/>
      <dgm:spPr/>
    </dgm:pt>
    <dgm:pt modelId="{9257E0F5-86B5-4B43-BF0D-F975CF04361B}" type="pres">
      <dgm:prSet presAssocID="{676EA04E-5579-4801-AB1E-5DE0D804646B}" presName="node" presStyleLbl="revTx" presStyleIdx="0" presStyleCnt="5">
        <dgm:presLayoutVars>
          <dgm:bulletEnabled val="1"/>
        </dgm:presLayoutVars>
      </dgm:prSet>
      <dgm:spPr/>
    </dgm:pt>
    <dgm:pt modelId="{28DB0D20-0BA4-45FD-B1F0-2006EB5D0765}" type="pres">
      <dgm:prSet presAssocID="{9D6B5FFF-1105-4602-8314-3445A4CE650D}" presName="sibTrans" presStyleLbl="node1" presStyleIdx="0" presStyleCnt="5"/>
      <dgm:spPr/>
    </dgm:pt>
    <dgm:pt modelId="{ACEF65D6-7A7B-4678-A7F7-7ECFA52583FF}" type="pres">
      <dgm:prSet presAssocID="{D84FE94F-C879-4425-BD5D-F22D937D53CE}" presName="dummy" presStyleCnt="0"/>
      <dgm:spPr/>
    </dgm:pt>
    <dgm:pt modelId="{63CEB7AC-B446-4381-9699-5C9477722EF5}" type="pres">
      <dgm:prSet presAssocID="{D84FE94F-C879-4425-BD5D-F22D937D53CE}" presName="node" presStyleLbl="revTx" presStyleIdx="1" presStyleCnt="5">
        <dgm:presLayoutVars>
          <dgm:bulletEnabled val="1"/>
        </dgm:presLayoutVars>
      </dgm:prSet>
      <dgm:spPr/>
    </dgm:pt>
    <dgm:pt modelId="{35A9CCC1-47E6-49A9-97BD-843FC5615224}" type="pres">
      <dgm:prSet presAssocID="{9067910A-C7D2-492B-A88E-C7CD7FC9F11C}" presName="sibTrans" presStyleLbl="node1" presStyleIdx="1" presStyleCnt="5"/>
      <dgm:spPr/>
    </dgm:pt>
    <dgm:pt modelId="{4968E84C-049F-4AE8-AF01-00167E1AA94F}" type="pres">
      <dgm:prSet presAssocID="{33F17903-6514-42B9-950F-50449252374B}" presName="dummy" presStyleCnt="0"/>
      <dgm:spPr/>
    </dgm:pt>
    <dgm:pt modelId="{BA4DF7F1-76DB-4EA7-BB52-441E834CC820}" type="pres">
      <dgm:prSet presAssocID="{33F17903-6514-42B9-950F-50449252374B}" presName="node" presStyleLbl="revTx" presStyleIdx="2" presStyleCnt="5">
        <dgm:presLayoutVars>
          <dgm:bulletEnabled val="1"/>
        </dgm:presLayoutVars>
      </dgm:prSet>
      <dgm:spPr/>
    </dgm:pt>
    <dgm:pt modelId="{FBB39721-1488-42D3-B497-3EF5AD0F8054}" type="pres">
      <dgm:prSet presAssocID="{D8466F7A-FC86-415F-8715-87D960B47457}" presName="sibTrans" presStyleLbl="node1" presStyleIdx="2" presStyleCnt="5"/>
      <dgm:spPr/>
    </dgm:pt>
    <dgm:pt modelId="{F1D307A2-2BB4-4875-BC7A-B74223C83789}" type="pres">
      <dgm:prSet presAssocID="{736351B3-ADE4-4715-8A29-7B9AD52EC950}" presName="dummy" presStyleCnt="0"/>
      <dgm:spPr/>
    </dgm:pt>
    <dgm:pt modelId="{8FA41E9C-6917-4E08-976E-5C6BCEE684E3}" type="pres">
      <dgm:prSet presAssocID="{736351B3-ADE4-4715-8A29-7B9AD52EC950}" presName="node" presStyleLbl="revTx" presStyleIdx="3" presStyleCnt="5">
        <dgm:presLayoutVars>
          <dgm:bulletEnabled val="1"/>
        </dgm:presLayoutVars>
      </dgm:prSet>
      <dgm:spPr/>
    </dgm:pt>
    <dgm:pt modelId="{5FA802B2-B801-40EC-B407-5400B11C92A0}" type="pres">
      <dgm:prSet presAssocID="{A1AEE046-D55E-4920-8D3A-584B7AB88144}" presName="sibTrans" presStyleLbl="node1" presStyleIdx="3" presStyleCnt="5"/>
      <dgm:spPr/>
    </dgm:pt>
    <dgm:pt modelId="{13AFB94E-3CBE-4E80-9569-9FA613501E07}" type="pres">
      <dgm:prSet presAssocID="{C0209AFD-7391-4900-948A-928E042E0B40}" presName="dummy" presStyleCnt="0"/>
      <dgm:spPr/>
    </dgm:pt>
    <dgm:pt modelId="{A0CD2C2B-6CE3-45F8-BD7A-49A6CCBBA1B1}" type="pres">
      <dgm:prSet presAssocID="{C0209AFD-7391-4900-948A-928E042E0B40}" presName="node" presStyleLbl="revTx" presStyleIdx="4" presStyleCnt="5" custScaleX="141639">
        <dgm:presLayoutVars>
          <dgm:bulletEnabled val="1"/>
        </dgm:presLayoutVars>
      </dgm:prSet>
      <dgm:spPr/>
    </dgm:pt>
    <dgm:pt modelId="{3A6FDD0D-B3F3-45D3-A9DE-530D2FD597F4}" type="pres">
      <dgm:prSet presAssocID="{27A25609-8809-4ADC-8566-67FE04758298}" presName="sibTrans" presStyleLbl="node1" presStyleIdx="4" presStyleCnt="5"/>
      <dgm:spPr/>
    </dgm:pt>
  </dgm:ptLst>
  <dgm:cxnLst>
    <dgm:cxn modelId="{A668D305-4CF4-466F-BF62-8303CC4D7667}" srcId="{A153DC00-ABE2-4CAE-A76E-48F1099A7818}" destId="{33F17903-6514-42B9-950F-50449252374B}" srcOrd="2" destOrd="0" parTransId="{17D9E46B-0C62-4D38-8951-DB52162CA52C}" sibTransId="{D8466F7A-FC86-415F-8715-87D960B47457}"/>
    <dgm:cxn modelId="{C2987B10-8D82-4A16-8188-5889305455F0}" type="presOf" srcId="{D84FE94F-C879-4425-BD5D-F22D937D53CE}" destId="{63CEB7AC-B446-4381-9699-5C9477722EF5}" srcOrd="0" destOrd="0" presId="urn:microsoft.com/office/officeart/2005/8/layout/cycle1"/>
    <dgm:cxn modelId="{FC86D516-6FD7-473E-9CD5-93F167A4EB23}" type="presOf" srcId="{27A25609-8809-4ADC-8566-67FE04758298}" destId="{3A6FDD0D-B3F3-45D3-A9DE-530D2FD597F4}" srcOrd="0" destOrd="0" presId="urn:microsoft.com/office/officeart/2005/8/layout/cycle1"/>
    <dgm:cxn modelId="{3AA70A24-10B9-42E7-B031-FB27455B3589}" type="presOf" srcId="{9D6B5FFF-1105-4602-8314-3445A4CE650D}" destId="{28DB0D20-0BA4-45FD-B1F0-2006EB5D0765}" srcOrd="0" destOrd="0" presId="urn:microsoft.com/office/officeart/2005/8/layout/cycle1"/>
    <dgm:cxn modelId="{8701792F-792D-4045-8D58-B1B6C12E4CCF}" type="presOf" srcId="{A153DC00-ABE2-4CAE-A76E-48F1099A7818}" destId="{B30022E7-FAD9-4BE3-8560-0DCC94C8357F}" srcOrd="0" destOrd="0" presId="urn:microsoft.com/office/officeart/2005/8/layout/cycle1"/>
    <dgm:cxn modelId="{D70B6334-C862-486F-BDA4-4DEEBBE7C9C8}" type="presOf" srcId="{676EA04E-5579-4801-AB1E-5DE0D804646B}" destId="{9257E0F5-86B5-4B43-BF0D-F975CF04361B}" srcOrd="0" destOrd="0" presId="urn:microsoft.com/office/officeart/2005/8/layout/cycle1"/>
    <dgm:cxn modelId="{F98AC336-CAD5-4C95-8276-AAA02288BEB9}" type="presOf" srcId="{736351B3-ADE4-4715-8A29-7B9AD52EC950}" destId="{8FA41E9C-6917-4E08-976E-5C6BCEE684E3}" srcOrd="0" destOrd="0" presId="urn:microsoft.com/office/officeart/2005/8/layout/cycle1"/>
    <dgm:cxn modelId="{2955EF5E-C99B-481B-A1C3-5DA6263FDD50}" srcId="{A153DC00-ABE2-4CAE-A76E-48F1099A7818}" destId="{D84FE94F-C879-4425-BD5D-F22D937D53CE}" srcOrd="1" destOrd="0" parTransId="{A420F9E5-1ED1-4A76-B406-B317DDBA4A2B}" sibTransId="{9067910A-C7D2-492B-A88E-C7CD7FC9F11C}"/>
    <dgm:cxn modelId="{65151B51-C25C-4DA9-BCC0-6D10BA16BA23}" type="presOf" srcId="{C0209AFD-7391-4900-948A-928E042E0B40}" destId="{A0CD2C2B-6CE3-45F8-BD7A-49A6CCBBA1B1}" srcOrd="0" destOrd="0" presId="urn:microsoft.com/office/officeart/2005/8/layout/cycle1"/>
    <dgm:cxn modelId="{8A2A598D-EF75-4C8D-9B1A-93BE97DBA9F2}" srcId="{A153DC00-ABE2-4CAE-A76E-48F1099A7818}" destId="{676EA04E-5579-4801-AB1E-5DE0D804646B}" srcOrd="0" destOrd="0" parTransId="{84548165-637D-4A7A-AF99-8ACB0397A2E6}" sibTransId="{9D6B5FFF-1105-4602-8314-3445A4CE650D}"/>
    <dgm:cxn modelId="{8E705BBB-A07A-45B1-A071-B588AB10489C}" type="presOf" srcId="{33F17903-6514-42B9-950F-50449252374B}" destId="{BA4DF7F1-76DB-4EA7-BB52-441E834CC820}" srcOrd="0" destOrd="0" presId="urn:microsoft.com/office/officeart/2005/8/layout/cycle1"/>
    <dgm:cxn modelId="{B4302EBF-C1C8-4229-B9A6-D25AA3ABEA95}" type="presOf" srcId="{D8466F7A-FC86-415F-8715-87D960B47457}" destId="{FBB39721-1488-42D3-B497-3EF5AD0F8054}" srcOrd="0" destOrd="0" presId="urn:microsoft.com/office/officeart/2005/8/layout/cycle1"/>
    <dgm:cxn modelId="{28E25BC0-4F9E-4DFD-88AF-CA06D5EBBA0B}" type="presOf" srcId="{9067910A-C7D2-492B-A88E-C7CD7FC9F11C}" destId="{35A9CCC1-47E6-49A9-97BD-843FC5615224}" srcOrd="0" destOrd="0" presId="urn:microsoft.com/office/officeart/2005/8/layout/cycle1"/>
    <dgm:cxn modelId="{D5C318C8-0A12-423C-A447-704D1EBCE3BB}" srcId="{A153DC00-ABE2-4CAE-A76E-48F1099A7818}" destId="{C0209AFD-7391-4900-948A-928E042E0B40}" srcOrd="4" destOrd="0" parTransId="{9C022278-3381-47EF-AA31-40BFF70B5EE8}" sibTransId="{27A25609-8809-4ADC-8566-67FE04758298}"/>
    <dgm:cxn modelId="{6D64FFF2-1266-47F1-ABEA-5D6DFB85ACDB}" srcId="{A153DC00-ABE2-4CAE-A76E-48F1099A7818}" destId="{736351B3-ADE4-4715-8A29-7B9AD52EC950}" srcOrd="3" destOrd="0" parTransId="{FEA45CFA-9F5E-45FF-B713-F2B1340F8056}" sibTransId="{A1AEE046-D55E-4920-8D3A-584B7AB88144}"/>
    <dgm:cxn modelId="{79D094F9-C0A5-4A3F-B4C9-8373F0CD086D}" type="presOf" srcId="{A1AEE046-D55E-4920-8D3A-584B7AB88144}" destId="{5FA802B2-B801-40EC-B407-5400B11C92A0}" srcOrd="0" destOrd="0" presId="urn:microsoft.com/office/officeart/2005/8/layout/cycle1"/>
    <dgm:cxn modelId="{520A78E0-7FCA-42EA-9AEE-5397DCA7A94B}" type="presParOf" srcId="{B30022E7-FAD9-4BE3-8560-0DCC94C8357F}" destId="{FD6C7F5D-CC54-4D4B-BE34-29C77AD1D4A0}" srcOrd="0" destOrd="0" presId="urn:microsoft.com/office/officeart/2005/8/layout/cycle1"/>
    <dgm:cxn modelId="{62098CFB-423C-4C4C-984D-E3E6AC9F21DC}" type="presParOf" srcId="{B30022E7-FAD9-4BE3-8560-0DCC94C8357F}" destId="{9257E0F5-86B5-4B43-BF0D-F975CF04361B}" srcOrd="1" destOrd="0" presId="urn:microsoft.com/office/officeart/2005/8/layout/cycle1"/>
    <dgm:cxn modelId="{2F91D6AC-DB34-4AAC-B133-97FEF4A41620}" type="presParOf" srcId="{B30022E7-FAD9-4BE3-8560-0DCC94C8357F}" destId="{28DB0D20-0BA4-45FD-B1F0-2006EB5D0765}" srcOrd="2" destOrd="0" presId="urn:microsoft.com/office/officeart/2005/8/layout/cycle1"/>
    <dgm:cxn modelId="{A276A94D-0396-4350-8900-BBA5F29DFCC7}" type="presParOf" srcId="{B30022E7-FAD9-4BE3-8560-0DCC94C8357F}" destId="{ACEF65D6-7A7B-4678-A7F7-7ECFA52583FF}" srcOrd="3" destOrd="0" presId="urn:microsoft.com/office/officeart/2005/8/layout/cycle1"/>
    <dgm:cxn modelId="{AB34FA75-16FB-44A8-B8DC-7B7D1DE31393}" type="presParOf" srcId="{B30022E7-FAD9-4BE3-8560-0DCC94C8357F}" destId="{63CEB7AC-B446-4381-9699-5C9477722EF5}" srcOrd="4" destOrd="0" presId="urn:microsoft.com/office/officeart/2005/8/layout/cycle1"/>
    <dgm:cxn modelId="{57A67E70-ED91-48BA-950F-F7BCFB021DFA}" type="presParOf" srcId="{B30022E7-FAD9-4BE3-8560-0DCC94C8357F}" destId="{35A9CCC1-47E6-49A9-97BD-843FC5615224}" srcOrd="5" destOrd="0" presId="urn:microsoft.com/office/officeart/2005/8/layout/cycle1"/>
    <dgm:cxn modelId="{7D1B842D-4335-4414-B5BF-A6CE947273A9}" type="presParOf" srcId="{B30022E7-FAD9-4BE3-8560-0DCC94C8357F}" destId="{4968E84C-049F-4AE8-AF01-00167E1AA94F}" srcOrd="6" destOrd="0" presId="urn:microsoft.com/office/officeart/2005/8/layout/cycle1"/>
    <dgm:cxn modelId="{3FB05B9A-9DDE-44CC-915D-22474394A724}" type="presParOf" srcId="{B30022E7-FAD9-4BE3-8560-0DCC94C8357F}" destId="{BA4DF7F1-76DB-4EA7-BB52-441E834CC820}" srcOrd="7" destOrd="0" presId="urn:microsoft.com/office/officeart/2005/8/layout/cycle1"/>
    <dgm:cxn modelId="{597CE26A-C27A-4A77-B15A-2780CCDFFC4B}" type="presParOf" srcId="{B30022E7-FAD9-4BE3-8560-0DCC94C8357F}" destId="{FBB39721-1488-42D3-B497-3EF5AD0F8054}" srcOrd="8" destOrd="0" presId="urn:microsoft.com/office/officeart/2005/8/layout/cycle1"/>
    <dgm:cxn modelId="{C2216401-1155-4FA1-A9A0-9A1921DF7135}" type="presParOf" srcId="{B30022E7-FAD9-4BE3-8560-0DCC94C8357F}" destId="{F1D307A2-2BB4-4875-BC7A-B74223C83789}" srcOrd="9" destOrd="0" presId="urn:microsoft.com/office/officeart/2005/8/layout/cycle1"/>
    <dgm:cxn modelId="{87368765-33AC-4AD7-B31F-27734E4122BA}" type="presParOf" srcId="{B30022E7-FAD9-4BE3-8560-0DCC94C8357F}" destId="{8FA41E9C-6917-4E08-976E-5C6BCEE684E3}" srcOrd="10" destOrd="0" presId="urn:microsoft.com/office/officeart/2005/8/layout/cycle1"/>
    <dgm:cxn modelId="{59A11C8F-279D-429D-863C-F4599E329EC4}" type="presParOf" srcId="{B30022E7-FAD9-4BE3-8560-0DCC94C8357F}" destId="{5FA802B2-B801-40EC-B407-5400B11C92A0}" srcOrd="11" destOrd="0" presId="urn:microsoft.com/office/officeart/2005/8/layout/cycle1"/>
    <dgm:cxn modelId="{2DE05CD4-5F41-4B0A-8F54-ABF2BEE1B2D9}" type="presParOf" srcId="{B30022E7-FAD9-4BE3-8560-0DCC94C8357F}" destId="{13AFB94E-3CBE-4E80-9569-9FA613501E07}" srcOrd="12" destOrd="0" presId="urn:microsoft.com/office/officeart/2005/8/layout/cycle1"/>
    <dgm:cxn modelId="{A34DCE59-6F1A-44B0-A3FF-E43382C97956}" type="presParOf" srcId="{B30022E7-FAD9-4BE3-8560-0DCC94C8357F}" destId="{A0CD2C2B-6CE3-45F8-BD7A-49A6CCBBA1B1}" srcOrd="13" destOrd="0" presId="urn:microsoft.com/office/officeart/2005/8/layout/cycle1"/>
    <dgm:cxn modelId="{CB5BBB05-4492-4EAB-8F1D-7136625EF1D4}" type="presParOf" srcId="{B30022E7-FAD9-4BE3-8560-0DCC94C8357F}" destId="{3A6FDD0D-B3F3-45D3-A9DE-530D2FD597F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7E0F5-86B5-4B43-BF0D-F975CF04361B}">
      <dsp:nvSpPr>
        <dsp:cNvPr id="0" name=""/>
        <dsp:cNvSpPr/>
      </dsp:nvSpPr>
      <dsp:spPr>
        <a:xfrm>
          <a:off x="4458144" y="32156"/>
          <a:ext cx="1076334" cy="1076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Practice based outcome studies</a:t>
          </a:r>
        </a:p>
        <a:p>
          <a:pPr marL="0" lvl="0" indent="0" algn="ctr" defTabSz="666750">
            <a:lnSpc>
              <a:spcPct val="90000"/>
            </a:lnSpc>
            <a:spcBef>
              <a:spcPct val="0"/>
            </a:spcBef>
            <a:spcAft>
              <a:spcPct val="35000"/>
            </a:spcAft>
            <a:buNone/>
          </a:pPr>
          <a:r>
            <a:rPr lang="en-US" sz="800" kern="1200" dirty="0">
              <a:solidFill>
                <a:schemeClr val="tx1"/>
              </a:solidFill>
            </a:rPr>
            <a:t>Qualitative/Quantitative </a:t>
          </a:r>
        </a:p>
      </dsp:txBody>
      <dsp:txXfrm>
        <a:off x="4458144" y="32156"/>
        <a:ext cx="1076334" cy="1076334"/>
      </dsp:txXfrm>
    </dsp:sp>
    <dsp:sp modelId="{28DB0D20-0BA4-45FD-B1F0-2006EB5D0765}">
      <dsp:nvSpPr>
        <dsp:cNvPr id="0" name=""/>
        <dsp:cNvSpPr/>
      </dsp:nvSpPr>
      <dsp:spPr>
        <a:xfrm>
          <a:off x="1924569" y="819"/>
          <a:ext cx="4037561" cy="4037561"/>
        </a:xfrm>
        <a:prstGeom prst="circularArrow">
          <a:avLst>
            <a:gd name="adj1" fmla="val 5198"/>
            <a:gd name="adj2" fmla="val 335779"/>
            <a:gd name="adj3" fmla="val 21293789"/>
            <a:gd name="adj4" fmla="val 19765760"/>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EB7AC-B446-4381-9699-5C9477722EF5}">
      <dsp:nvSpPr>
        <dsp:cNvPr id="0" name=""/>
        <dsp:cNvSpPr/>
      </dsp:nvSpPr>
      <dsp:spPr>
        <a:xfrm>
          <a:off x="5108910" y="2035008"/>
          <a:ext cx="1076334" cy="1076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50000"/>
                </a:schemeClr>
              </a:solidFill>
            </a:rPr>
            <a:t>Population Surveys</a:t>
          </a:r>
        </a:p>
      </dsp:txBody>
      <dsp:txXfrm>
        <a:off x="5108910" y="2035008"/>
        <a:ext cx="1076334" cy="1076334"/>
      </dsp:txXfrm>
    </dsp:sp>
    <dsp:sp modelId="{35A9CCC1-47E6-49A9-97BD-843FC5615224}">
      <dsp:nvSpPr>
        <dsp:cNvPr id="0" name=""/>
        <dsp:cNvSpPr/>
      </dsp:nvSpPr>
      <dsp:spPr>
        <a:xfrm>
          <a:off x="1924569" y="819"/>
          <a:ext cx="4037561" cy="4037561"/>
        </a:xfrm>
        <a:prstGeom prst="circularArrow">
          <a:avLst>
            <a:gd name="adj1" fmla="val 5198"/>
            <a:gd name="adj2" fmla="val 335779"/>
            <a:gd name="adj3" fmla="val 4015265"/>
            <a:gd name="adj4" fmla="val 2252912"/>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DF7F1-76DB-4EA7-BB52-441E834CC820}">
      <dsp:nvSpPr>
        <dsp:cNvPr id="0" name=""/>
        <dsp:cNvSpPr/>
      </dsp:nvSpPr>
      <dsp:spPr>
        <a:xfrm>
          <a:off x="3405182" y="3272838"/>
          <a:ext cx="1076334" cy="1076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50000"/>
                </a:schemeClr>
              </a:solidFill>
            </a:rPr>
            <a:t>Efficacy studies – experiments and RCTs</a:t>
          </a:r>
        </a:p>
      </dsp:txBody>
      <dsp:txXfrm>
        <a:off x="3405182" y="3272838"/>
        <a:ext cx="1076334" cy="1076334"/>
      </dsp:txXfrm>
    </dsp:sp>
    <dsp:sp modelId="{FBB39721-1488-42D3-B497-3EF5AD0F8054}">
      <dsp:nvSpPr>
        <dsp:cNvPr id="0" name=""/>
        <dsp:cNvSpPr/>
      </dsp:nvSpPr>
      <dsp:spPr>
        <a:xfrm>
          <a:off x="1924569" y="819"/>
          <a:ext cx="4037561" cy="4037561"/>
        </a:xfrm>
        <a:prstGeom prst="circularArrow">
          <a:avLst>
            <a:gd name="adj1" fmla="val 5198"/>
            <a:gd name="adj2" fmla="val 335779"/>
            <a:gd name="adj3" fmla="val 8211309"/>
            <a:gd name="adj4" fmla="val 6448956"/>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41E9C-6917-4E08-976E-5C6BCEE684E3}">
      <dsp:nvSpPr>
        <dsp:cNvPr id="0" name=""/>
        <dsp:cNvSpPr/>
      </dsp:nvSpPr>
      <dsp:spPr>
        <a:xfrm>
          <a:off x="1701455" y="2035008"/>
          <a:ext cx="1076334" cy="1076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50000"/>
                </a:schemeClr>
              </a:solidFill>
            </a:rPr>
            <a:t>Systematic meta-analysis of studies</a:t>
          </a:r>
        </a:p>
      </dsp:txBody>
      <dsp:txXfrm>
        <a:off x="1701455" y="2035008"/>
        <a:ext cx="1076334" cy="1076334"/>
      </dsp:txXfrm>
    </dsp:sp>
    <dsp:sp modelId="{5FA802B2-B801-40EC-B407-5400B11C92A0}">
      <dsp:nvSpPr>
        <dsp:cNvPr id="0" name=""/>
        <dsp:cNvSpPr/>
      </dsp:nvSpPr>
      <dsp:spPr>
        <a:xfrm>
          <a:off x="1924569" y="819"/>
          <a:ext cx="4037561" cy="4037561"/>
        </a:xfrm>
        <a:prstGeom prst="circularArrow">
          <a:avLst>
            <a:gd name="adj1" fmla="val 5198"/>
            <a:gd name="adj2" fmla="val 335779"/>
            <a:gd name="adj3" fmla="val 12298462"/>
            <a:gd name="adj4" fmla="val 10770432"/>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D2C2B-6CE3-45F8-BD7A-49A6CCBBA1B1}">
      <dsp:nvSpPr>
        <dsp:cNvPr id="0" name=""/>
        <dsp:cNvSpPr/>
      </dsp:nvSpPr>
      <dsp:spPr>
        <a:xfrm>
          <a:off x="2128133" y="32156"/>
          <a:ext cx="1524509" cy="1076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Practice based qualitative studies </a:t>
          </a:r>
          <a:endParaRPr lang="en-US" sz="900" b="1" kern="1200" dirty="0">
            <a:solidFill>
              <a:schemeClr val="tx1"/>
            </a:solidFill>
          </a:endParaRPr>
        </a:p>
        <a:p>
          <a:pPr marL="0" lvl="0" indent="0" algn="ctr" defTabSz="666750">
            <a:lnSpc>
              <a:spcPct val="90000"/>
            </a:lnSpc>
            <a:spcBef>
              <a:spcPct val="0"/>
            </a:spcBef>
            <a:spcAft>
              <a:spcPct val="35000"/>
            </a:spcAft>
            <a:buNone/>
          </a:pPr>
          <a:r>
            <a:rPr lang="en-US" sz="900" b="0" kern="1200" dirty="0">
              <a:solidFill>
                <a:schemeClr val="tx1"/>
              </a:solidFill>
            </a:rPr>
            <a:t>re: experience and process</a:t>
          </a:r>
          <a:endParaRPr lang="en-US" sz="1500" b="0" kern="1200" dirty="0">
            <a:solidFill>
              <a:schemeClr val="tx1"/>
            </a:solidFill>
          </a:endParaRPr>
        </a:p>
      </dsp:txBody>
      <dsp:txXfrm>
        <a:off x="2128133" y="32156"/>
        <a:ext cx="1524509" cy="1076334"/>
      </dsp:txXfrm>
    </dsp:sp>
    <dsp:sp modelId="{3A6FDD0D-B3F3-45D3-A9DE-530D2FD597F4}">
      <dsp:nvSpPr>
        <dsp:cNvPr id="0" name=""/>
        <dsp:cNvSpPr/>
      </dsp:nvSpPr>
      <dsp:spPr>
        <a:xfrm>
          <a:off x="1924569" y="819"/>
          <a:ext cx="4037561" cy="4037561"/>
        </a:xfrm>
        <a:prstGeom prst="circularArrow">
          <a:avLst>
            <a:gd name="adj1" fmla="val 5198"/>
            <a:gd name="adj2" fmla="val 335779"/>
            <a:gd name="adj3" fmla="val 16866252"/>
            <a:gd name="adj4" fmla="val 15639649"/>
            <a:gd name="adj5" fmla="val 60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35F29BB-D26E-43E3-B528-CCC8E68F97F4}" type="datetimeFigureOut">
              <a:rPr lang="en-GB" smtClean="0"/>
              <a:t>12/02/2024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E81C0FA-64DB-4467-9167-E839C7E1C0CA}" type="slidenum">
              <a:rPr lang="en-GB" smtClean="0"/>
              <a:t>‹#›</a:t>
            </a:fld>
            <a:endParaRPr lang="en-GB"/>
          </a:p>
        </p:txBody>
      </p:sp>
    </p:spTree>
    <p:extLst>
      <p:ext uri="{BB962C8B-B14F-4D97-AF65-F5344CB8AC3E}">
        <p14:creationId xmlns:p14="http://schemas.microsoft.com/office/powerpoint/2010/main" val="1241759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nlinelibrary.wiley.com/doi/epdf/10.1002/capr.1269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FD337D-D8C0-464A-A47F-521533CCB4D2}" type="slidenum">
              <a:rPr lang="en-GB" smtClean="0"/>
              <a:t>1</a:t>
            </a:fld>
            <a:endParaRPr lang="en-GB"/>
          </a:p>
        </p:txBody>
      </p:sp>
    </p:spTree>
    <p:extLst>
      <p:ext uri="{BB962C8B-B14F-4D97-AF65-F5344CB8AC3E}">
        <p14:creationId xmlns:p14="http://schemas.microsoft.com/office/powerpoint/2010/main" val="348083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FD337D-D8C0-464A-A47F-521533CCB4D2}" type="slidenum">
              <a:rPr lang="en-GB" smtClean="0"/>
              <a:t>12</a:t>
            </a:fld>
            <a:endParaRPr lang="en-GB"/>
          </a:p>
        </p:txBody>
      </p:sp>
    </p:spTree>
    <p:extLst>
      <p:ext uri="{BB962C8B-B14F-4D97-AF65-F5344CB8AC3E}">
        <p14:creationId xmlns:p14="http://schemas.microsoft.com/office/powerpoint/2010/main" val="1505007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Routine outcome monitoring (ROM) and feedback in university student counselling and mental health services: Considerations for practitioners and service leads (wiley.com)</a:t>
            </a:r>
            <a:endParaRPr lang="en-GB" dirty="0"/>
          </a:p>
        </p:txBody>
      </p:sp>
      <p:sp>
        <p:nvSpPr>
          <p:cNvPr id="4" name="Slide Number Placeholder 3"/>
          <p:cNvSpPr>
            <a:spLocks noGrp="1"/>
          </p:cNvSpPr>
          <p:nvPr>
            <p:ph type="sldNum" sz="quarter" idx="5"/>
          </p:nvPr>
        </p:nvSpPr>
        <p:spPr/>
        <p:txBody>
          <a:bodyPr/>
          <a:lstStyle/>
          <a:p>
            <a:fld id="{AE81C0FA-64DB-4467-9167-E839C7E1C0CA}" type="slidenum">
              <a:rPr lang="en-GB" smtClean="0"/>
              <a:t>14</a:t>
            </a:fld>
            <a:endParaRPr lang="en-GB"/>
          </a:p>
        </p:txBody>
      </p:sp>
    </p:spTree>
    <p:extLst>
      <p:ext uri="{BB962C8B-B14F-4D97-AF65-F5344CB8AC3E}">
        <p14:creationId xmlns:p14="http://schemas.microsoft.com/office/powerpoint/2010/main" val="193051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Linda Finlay</a:t>
            </a:r>
          </a:p>
        </p:txBody>
      </p:sp>
      <p:sp>
        <p:nvSpPr>
          <p:cNvPr id="4" name="Slide Number Placeholder 3"/>
          <p:cNvSpPr>
            <a:spLocks noGrp="1"/>
          </p:cNvSpPr>
          <p:nvPr>
            <p:ph type="sldNum" sz="quarter" idx="5"/>
          </p:nvPr>
        </p:nvSpPr>
        <p:spPr/>
        <p:txBody>
          <a:bodyPr/>
          <a:lstStyle/>
          <a:p>
            <a:fld id="{AE81C0FA-64DB-4467-9167-E839C7E1C0CA}" type="slidenum">
              <a:rPr lang="en-GB" smtClean="0"/>
              <a:t>15</a:t>
            </a:fld>
            <a:endParaRPr lang="en-GB"/>
          </a:p>
        </p:txBody>
      </p:sp>
    </p:spTree>
    <p:extLst>
      <p:ext uri="{BB962C8B-B14F-4D97-AF65-F5344CB8AC3E}">
        <p14:creationId xmlns:p14="http://schemas.microsoft.com/office/powerpoint/2010/main" val="3397618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1C0FA-64DB-4467-9167-E839C7E1C0CA}" type="slidenum">
              <a:rPr lang="en-GB" smtClean="0"/>
              <a:t>16</a:t>
            </a:fld>
            <a:endParaRPr lang="en-GB"/>
          </a:p>
        </p:txBody>
      </p:sp>
    </p:spTree>
    <p:extLst>
      <p:ext uri="{BB962C8B-B14F-4D97-AF65-F5344CB8AC3E}">
        <p14:creationId xmlns:p14="http://schemas.microsoft.com/office/powerpoint/2010/main" val="681549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Linda Finlay</a:t>
            </a:r>
          </a:p>
        </p:txBody>
      </p:sp>
      <p:sp>
        <p:nvSpPr>
          <p:cNvPr id="4" name="Slide Number Placeholder 3"/>
          <p:cNvSpPr>
            <a:spLocks noGrp="1"/>
          </p:cNvSpPr>
          <p:nvPr>
            <p:ph type="sldNum" sz="quarter" idx="5"/>
          </p:nvPr>
        </p:nvSpPr>
        <p:spPr/>
        <p:txBody>
          <a:bodyPr/>
          <a:lstStyle/>
          <a:p>
            <a:fld id="{AE81C0FA-64DB-4467-9167-E839C7E1C0CA}" type="slidenum">
              <a:rPr lang="en-GB" smtClean="0"/>
              <a:t>17</a:t>
            </a:fld>
            <a:endParaRPr lang="en-GB"/>
          </a:p>
        </p:txBody>
      </p:sp>
    </p:spTree>
    <p:extLst>
      <p:ext uri="{BB962C8B-B14F-4D97-AF65-F5344CB8AC3E}">
        <p14:creationId xmlns:p14="http://schemas.microsoft.com/office/powerpoint/2010/main" val="3891699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1C0FA-64DB-4467-9167-E839C7E1C0CA}" type="slidenum">
              <a:rPr lang="en-GB" smtClean="0"/>
              <a:t>18</a:t>
            </a:fld>
            <a:endParaRPr lang="en-GB"/>
          </a:p>
        </p:txBody>
      </p:sp>
    </p:spTree>
    <p:extLst>
      <p:ext uri="{BB962C8B-B14F-4D97-AF65-F5344CB8AC3E}">
        <p14:creationId xmlns:p14="http://schemas.microsoft.com/office/powerpoint/2010/main" val="101412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FD337D-D8C0-464A-A47F-521533CCB4D2}" type="slidenum">
              <a:rPr lang="en-GB" smtClean="0"/>
              <a:t>20</a:t>
            </a:fld>
            <a:endParaRPr lang="en-GB"/>
          </a:p>
        </p:txBody>
      </p:sp>
    </p:spTree>
    <p:extLst>
      <p:ext uri="{BB962C8B-B14F-4D97-AF65-F5344CB8AC3E}">
        <p14:creationId xmlns:p14="http://schemas.microsoft.com/office/powerpoint/2010/main" val="173251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FD337D-D8C0-464A-A47F-521533CCB4D2}" type="slidenum">
              <a:rPr lang="en-GB" smtClean="0"/>
              <a:t>2</a:t>
            </a:fld>
            <a:endParaRPr lang="en-GB"/>
          </a:p>
        </p:txBody>
      </p:sp>
    </p:spTree>
    <p:extLst>
      <p:ext uri="{BB962C8B-B14F-4D97-AF65-F5344CB8AC3E}">
        <p14:creationId xmlns:p14="http://schemas.microsoft.com/office/powerpoint/2010/main" val="148232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sz="1200" dirty="0"/>
              <a:t>“Wondering is a process of discovery, </a:t>
            </a:r>
            <a:endParaRPr lang="en-GB" sz="1200" dirty="0"/>
          </a:p>
          <a:p>
            <a:pPr marL="0" indent="0">
              <a:buNone/>
            </a:pPr>
            <a:r>
              <a:rPr lang="en-IE" sz="1200" dirty="0"/>
              <a:t>connected to my passion, </a:t>
            </a:r>
            <a:endParaRPr lang="en-GB" sz="1200" dirty="0"/>
          </a:p>
          <a:p>
            <a:pPr marL="0" indent="0">
              <a:buNone/>
            </a:pPr>
            <a:r>
              <a:rPr lang="en-IE" sz="1200" dirty="0"/>
              <a:t>in the form of curiosity. </a:t>
            </a:r>
            <a:endParaRPr lang="en-GB" sz="1200" dirty="0"/>
          </a:p>
          <a:p>
            <a:pPr marL="0" indent="0">
              <a:buNone/>
            </a:pPr>
            <a:r>
              <a:rPr lang="en-IE" sz="1200" dirty="0"/>
              <a:t>Love provides the proper context for wonder otherwise,</a:t>
            </a:r>
            <a:endParaRPr lang="en-GB" sz="1200" dirty="0"/>
          </a:p>
          <a:p>
            <a:pPr marL="0" indent="0">
              <a:buNone/>
            </a:pPr>
            <a:r>
              <a:rPr lang="en-IE" sz="1200" dirty="0"/>
              <a:t>it would turn the space into voyeurism.”  Mia</a:t>
            </a:r>
            <a:endParaRPr lang="en-GB" sz="1200" dirty="0"/>
          </a:p>
          <a:p>
            <a:endParaRPr lang="en-GB" dirty="0"/>
          </a:p>
        </p:txBody>
      </p:sp>
      <p:sp>
        <p:nvSpPr>
          <p:cNvPr id="4" name="Slide Number Placeholder 3"/>
          <p:cNvSpPr>
            <a:spLocks noGrp="1"/>
          </p:cNvSpPr>
          <p:nvPr>
            <p:ph type="sldNum" sz="quarter" idx="5"/>
          </p:nvPr>
        </p:nvSpPr>
        <p:spPr/>
        <p:txBody>
          <a:bodyPr/>
          <a:lstStyle/>
          <a:p>
            <a:fld id="{B2FD337D-D8C0-464A-A47F-521533CCB4D2}" type="slidenum">
              <a:rPr lang="en-GB" smtClean="0"/>
              <a:t>3</a:t>
            </a:fld>
            <a:endParaRPr lang="en-GB"/>
          </a:p>
        </p:txBody>
      </p:sp>
    </p:spTree>
    <p:extLst>
      <p:ext uri="{BB962C8B-B14F-4D97-AF65-F5344CB8AC3E}">
        <p14:creationId xmlns:p14="http://schemas.microsoft.com/office/powerpoint/2010/main" val="108159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FD337D-D8C0-464A-A47F-521533CCB4D2}" type="slidenum">
              <a:rPr lang="en-GB" smtClean="0"/>
              <a:t>4</a:t>
            </a:fld>
            <a:endParaRPr lang="en-GB"/>
          </a:p>
        </p:txBody>
      </p:sp>
    </p:spTree>
    <p:extLst>
      <p:ext uri="{BB962C8B-B14F-4D97-AF65-F5344CB8AC3E}">
        <p14:creationId xmlns:p14="http://schemas.microsoft.com/office/powerpoint/2010/main" val="394359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BREAKOUT ROOMS</a:t>
            </a:r>
          </a:p>
          <a:p>
            <a:endParaRPr lang="en-GB" dirty="0"/>
          </a:p>
        </p:txBody>
      </p:sp>
      <p:sp>
        <p:nvSpPr>
          <p:cNvPr id="4" name="Slide Number Placeholder 3"/>
          <p:cNvSpPr>
            <a:spLocks noGrp="1"/>
          </p:cNvSpPr>
          <p:nvPr>
            <p:ph type="sldNum" sz="quarter" idx="5"/>
          </p:nvPr>
        </p:nvSpPr>
        <p:spPr/>
        <p:txBody>
          <a:bodyPr/>
          <a:lstStyle/>
          <a:p>
            <a:fld id="{B2FD337D-D8C0-464A-A47F-521533CCB4D2}" type="slidenum">
              <a:rPr lang="en-GB" smtClean="0"/>
              <a:t>5</a:t>
            </a:fld>
            <a:endParaRPr lang="en-GB"/>
          </a:p>
        </p:txBody>
      </p:sp>
    </p:spTree>
    <p:extLst>
      <p:ext uri="{BB962C8B-B14F-4D97-AF65-F5344CB8AC3E}">
        <p14:creationId xmlns:p14="http://schemas.microsoft.com/office/powerpoint/2010/main" val="368076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(Rollo May, Dialogues: Therapeutic Applications of Existential Philosophy)</a:t>
            </a:r>
            <a:endParaRPr lang="en-US" sz="1200" u="sng" dirty="0"/>
          </a:p>
          <a:p>
            <a:endParaRPr lang="en-GB" dirty="0"/>
          </a:p>
        </p:txBody>
      </p:sp>
      <p:sp>
        <p:nvSpPr>
          <p:cNvPr id="4" name="Slide Number Placeholder 3"/>
          <p:cNvSpPr>
            <a:spLocks noGrp="1"/>
          </p:cNvSpPr>
          <p:nvPr>
            <p:ph type="sldNum" sz="quarter" idx="5"/>
          </p:nvPr>
        </p:nvSpPr>
        <p:spPr/>
        <p:txBody>
          <a:bodyPr/>
          <a:lstStyle/>
          <a:p>
            <a:fld id="{AE81C0FA-64DB-4467-9167-E839C7E1C0CA}" type="slidenum">
              <a:rPr lang="en-GB" smtClean="0"/>
              <a:t>7</a:t>
            </a:fld>
            <a:endParaRPr lang="en-GB"/>
          </a:p>
        </p:txBody>
      </p:sp>
    </p:spTree>
    <p:extLst>
      <p:ext uri="{BB962C8B-B14F-4D97-AF65-F5344CB8AC3E}">
        <p14:creationId xmlns:p14="http://schemas.microsoft.com/office/powerpoint/2010/main" val="348423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a:solidFill>
                  <a:schemeClr val="tx1"/>
                </a:solidFill>
                <a:effectLst/>
                <a:latin typeface="+mn-lt"/>
                <a:ea typeface="+mn-ea"/>
                <a:cs typeface="+mn-cs"/>
              </a:rPr>
              <a:t> </a:t>
            </a:r>
            <a:r>
              <a:rPr lang="en-IE" sz="1200" kern="1200" dirty="0">
                <a:solidFill>
                  <a:schemeClr val="tx1"/>
                </a:solidFill>
                <a:effectLst/>
                <a:latin typeface="+mn-lt"/>
                <a:ea typeface="+mn-ea"/>
                <a:cs typeface="+mn-cs"/>
              </a:rPr>
              <a:t>This slide clarifies how I thematically captured and represented my participants experience of the movement of wonder’s opening presence in therapy. </a:t>
            </a:r>
          </a:p>
          <a:p>
            <a:r>
              <a:rPr lang="en-IE" sz="1200" kern="1200" dirty="0">
                <a:solidFill>
                  <a:schemeClr val="tx1"/>
                </a:solidFill>
                <a:effectLst/>
                <a:latin typeface="+mn-lt"/>
                <a:ea typeface="+mn-ea"/>
                <a:cs typeface="+mn-cs"/>
              </a:rPr>
              <a:t>Theme one is Being Open: The Wonder of Unknowing. It has two key aspects: Wondering as a letting be into unknowing and being Suspended in unknowing- those extra-ordinarily transcendent moments of wonder.</a:t>
            </a:r>
          </a:p>
          <a:p>
            <a:r>
              <a:rPr lang="en-IE" sz="1200" kern="1200" dirty="0">
                <a:solidFill>
                  <a:schemeClr val="tx1"/>
                </a:solidFill>
                <a:effectLst/>
                <a:latin typeface="+mn-lt"/>
                <a:ea typeface="+mn-ea"/>
                <a:cs typeface="+mn-cs"/>
              </a:rPr>
              <a:t>Theme two is Being With: The Experience of  Wondrous Connection. In wonder there is an immediate, mutual encounter resonant with Buber’s I thou relationship. In  wondrous deep relational contact separation disappears.</a:t>
            </a:r>
          </a:p>
          <a:p>
            <a:r>
              <a:rPr lang="en-IE" sz="1200" kern="1200" dirty="0">
                <a:solidFill>
                  <a:schemeClr val="tx1"/>
                </a:solidFill>
                <a:effectLst/>
                <a:latin typeface="+mn-lt"/>
                <a:ea typeface="+mn-ea"/>
                <a:cs typeface="+mn-cs"/>
              </a:rPr>
              <a:t>The third theme I called Being Renewed: The Fresh Revelation of Wonder which had two key elements- discovering something new and experiencing a quality of renewal. </a:t>
            </a:r>
          </a:p>
          <a:p>
            <a:r>
              <a:rPr lang="en-IE" sz="1200" kern="1200" dirty="0">
                <a:solidFill>
                  <a:schemeClr val="tx1"/>
                </a:solidFill>
                <a:effectLst/>
                <a:latin typeface="+mn-lt"/>
                <a:ea typeface="+mn-ea"/>
                <a:cs typeface="+mn-cs"/>
              </a:rPr>
              <a:t>For the rest of this presentation I will draw on some of my participants words to evoke more meaningfully these themes. </a:t>
            </a:r>
          </a:p>
          <a:p>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36221-B48F-477B-B82E-18C9D92B5F2B}" type="slidenum">
              <a:rPr lang="en-IE" smtClean="0"/>
              <a:t>9</a:t>
            </a:fld>
            <a:endParaRPr lang="en-IE"/>
          </a:p>
        </p:txBody>
      </p:sp>
    </p:spTree>
    <p:extLst>
      <p:ext uri="{BB962C8B-B14F-4D97-AF65-F5344CB8AC3E}">
        <p14:creationId xmlns:p14="http://schemas.microsoft.com/office/powerpoint/2010/main" val="384374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effectLst/>
                <a:latin typeface="Arial" panose="020B0604020202020204" pitchFamily="34" charset="0"/>
                <a:ea typeface="Calibri" panose="020F0502020204030204" pitchFamily="34" charset="0"/>
              </a:rPr>
              <a:t>Genuine wondering as a therapist requires us to be courageous as we let go of agendas and pre-established truths in order to meet our clients in an open space of attentive hospitality and contemplative silence. </a:t>
            </a:r>
            <a:endParaRPr lang="en-US" sz="1200" dirty="0">
              <a:solidFill>
                <a:srgbClr val="FFFFFF"/>
              </a:solidFill>
            </a:endParaRPr>
          </a:p>
          <a:p>
            <a:endParaRPr lang="en-GB" dirty="0"/>
          </a:p>
        </p:txBody>
      </p:sp>
      <p:sp>
        <p:nvSpPr>
          <p:cNvPr id="4" name="Slide Number Placeholder 3"/>
          <p:cNvSpPr>
            <a:spLocks noGrp="1"/>
          </p:cNvSpPr>
          <p:nvPr>
            <p:ph type="sldNum" sz="quarter" idx="5"/>
          </p:nvPr>
        </p:nvSpPr>
        <p:spPr/>
        <p:txBody>
          <a:bodyPr/>
          <a:lstStyle/>
          <a:p>
            <a:fld id="{B2FD337D-D8C0-464A-A47F-521533CCB4D2}" type="slidenum">
              <a:rPr lang="en-GB" smtClean="0"/>
              <a:t>10</a:t>
            </a:fld>
            <a:endParaRPr lang="en-GB"/>
          </a:p>
        </p:txBody>
      </p:sp>
    </p:spTree>
    <p:extLst>
      <p:ext uri="{BB962C8B-B14F-4D97-AF65-F5344CB8AC3E}">
        <p14:creationId xmlns:p14="http://schemas.microsoft.com/office/powerpoint/2010/main" val="238469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1C0FA-64DB-4467-9167-E839C7E1C0CA}" type="slidenum">
              <a:rPr lang="en-GB" smtClean="0"/>
              <a:t>11</a:t>
            </a:fld>
            <a:endParaRPr lang="en-GB"/>
          </a:p>
        </p:txBody>
      </p:sp>
    </p:spTree>
    <p:extLst>
      <p:ext uri="{BB962C8B-B14F-4D97-AF65-F5344CB8AC3E}">
        <p14:creationId xmlns:p14="http://schemas.microsoft.com/office/powerpoint/2010/main" val="88185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2DE9-1F70-87F0-624F-CCBE3358C9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877388-AB14-4505-300C-E29A540598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2C05E6-8570-E3D1-AA6F-79FE9EBA8A77}"/>
              </a:ext>
            </a:extLst>
          </p:cNvPr>
          <p:cNvSpPr>
            <a:spLocks noGrp="1"/>
          </p:cNvSpPr>
          <p:nvPr>
            <p:ph type="dt" sz="half" idx="10"/>
          </p:nvPr>
        </p:nvSpPr>
        <p:spPr/>
        <p:txBody>
          <a:bodyPr/>
          <a:lstStyle/>
          <a:p>
            <a:fld id="{7C88D096-E081-4DA3-847E-02D486956859}" type="datetimeFigureOut">
              <a:rPr lang="en-GB" smtClean="0"/>
              <a:t>12/02/2024</a:t>
            </a:fld>
            <a:endParaRPr lang="en-GB"/>
          </a:p>
        </p:txBody>
      </p:sp>
      <p:sp>
        <p:nvSpPr>
          <p:cNvPr id="5" name="Footer Placeholder 4">
            <a:extLst>
              <a:ext uri="{FF2B5EF4-FFF2-40B4-BE49-F238E27FC236}">
                <a16:creationId xmlns:a16="http://schemas.microsoft.com/office/drawing/2014/main" id="{C7AC08D4-CDEB-840F-E2FD-4490BF9BDC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AD7EE2-3AC4-929F-2B59-7724E478C2B9}"/>
              </a:ext>
            </a:extLst>
          </p:cNvPr>
          <p:cNvSpPr>
            <a:spLocks noGrp="1"/>
          </p:cNvSpPr>
          <p:nvPr>
            <p:ph type="sldNum" sz="quarter" idx="12"/>
          </p:nvPr>
        </p:nvSpPr>
        <p:spPr/>
        <p:txBody>
          <a:bodyPr/>
          <a:lstStyle/>
          <a:p>
            <a:fld id="{3AE927B7-7238-4094-AA29-CB28CCE87685}" type="slidenum">
              <a:rPr lang="en-GB" smtClean="0"/>
              <a:t>‹#›</a:t>
            </a:fld>
            <a:endParaRPr lang="en-GB"/>
          </a:p>
        </p:txBody>
      </p:sp>
    </p:spTree>
    <p:extLst>
      <p:ext uri="{BB962C8B-B14F-4D97-AF65-F5344CB8AC3E}">
        <p14:creationId xmlns:p14="http://schemas.microsoft.com/office/powerpoint/2010/main" val="137096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7EF3E-2920-AFEB-6E29-5074407FA8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12AF57-3945-AE89-60E5-C78CC25924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1B973-FFFB-CBED-AF87-F730381CEEEC}"/>
              </a:ext>
            </a:extLst>
          </p:cNvPr>
          <p:cNvSpPr>
            <a:spLocks noGrp="1"/>
          </p:cNvSpPr>
          <p:nvPr>
            <p:ph type="dt" sz="half" idx="10"/>
          </p:nvPr>
        </p:nvSpPr>
        <p:spPr/>
        <p:txBody>
          <a:bodyPr/>
          <a:lstStyle/>
          <a:p>
            <a:fld id="{7C88D096-E081-4DA3-847E-02D486956859}" type="datetimeFigureOut">
              <a:rPr lang="en-GB" smtClean="0"/>
              <a:t>12/02/2024</a:t>
            </a:fld>
            <a:endParaRPr lang="en-GB"/>
          </a:p>
        </p:txBody>
      </p:sp>
      <p:sp>
        <p:nvSpPr>
          <p:cNvPr id="5" name="Footer Placeholder 4">
            <a:extLst>
              <a:ext uri="{FF2B5EF4-FFF2-40B4-BE49-F238E27FC236}">
                <a16:creationId xmlns:a16="http://schemas.microsoft.com/office/drawing/2014/main" id="{3C1921C7-4111-3B86-F52E-D2F32A3D5B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99EE0-FB99-5892-1E29-54521FA0D663}"/>
              </a:ext>
            </a:extLst>
          </p:cNvPr>
          <p:cNvSpPr>
            <a:spLocks noGrp="1"/>
          </p:cNvSpPr>
          <p:nvPr>
            <p:ph type="sldNum" sz="quarter" idx="12"/>
          </p:nvPr>
        </p:nvSpPr>
        <p:spPr/>
        <p:txBody>
          <a:bodyPr/>
          <a:lstStyle/>
          <a:p>
            <a:fld id="{3AE927B7-7238-4094-AA29-CB28CCE87685}" type="slidenum">
              <a:rPr lang="en-GB" smtClean="0"/>
              <a:t>‹#›</a:t>
            </a:fld>
            <a:endParaRPr lang="en-GB"/>
          </a:p>
        </p:txBody>
      </p:sp>
    </p:spTree>
    <p:extLst>
      <p:ext uri="{BB962C8B-B14F-4D97-AF65-F5344CB8AC3E}">
        <p14:creationId xmlns:p14="http://schemas.microsoft.com/office/powerpoint/2010/main" val="322634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865E5E-88AF-A50D-4A54-B22D66B286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714F32-89D8-25B8-F19A-F6D1148294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D9A520-44EA-89D6-09A9-19DD6DA2593B}"/>
              </a:ext>
            </a:extLst>
          </p:cNvPr>
          <p:cNvSpPr>
            <a:spLocks noGrp="1"/>
          </p:cNvSpPr>
          <p:nvPr>
            <p:ph type="dt" sz="half" idx="10"/>
          </p:nvPr>
        </p:nvSpPr>
        <p:spPr/>
        <p:txBody>
          <a:bodyPr/>
          <a:lstStyle/>
          <a:p>
            <a:fld id="{7C88D096-E081-4DA3-847E-02D486956859}" type="datetimeFigureOut">
              <a:rPr lang="en-GB" smtClean="0"/>
              <a:t>12/02/2024</a:t>
            </a:fld>
            <a:endParaRPr lang="en-GB"/>
          </a:p>
        </p:txBody>
      </p:sp>
      <p:sp>
        <p:nvSpPr>
          <p:cNvPr id="5" name="Footer Placeholder 4">
            <a:extLst>
              <a:ext uri="{FF2B5EF4-FFF2-40B4-BE49-F238E27FC236}">
                <a16:creationId xmlns:a16="http://schemas.microsoft.com/office/drawing/2014/main" id="{2B60B85A-F2E4-1B81-D26E-D92CE9E5BF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7CE608-455B-7D52-123C-5C8088157738}"/>
              </a:ext>
            </a:extLst>
          </p:cNvPr>
          <p:cNvSpPr>
            <a:spLocks noGrp="1"/>
          </p:cNvSpPr>
          <p:nvPr>
            <p:ph type="sldNum" sz="quarter" idx="12"/>
          </p:nvPr>
        </p:nvSpPr>
        <p:spPr/>
        <p:txBody>
          <a:bodyPr/>
          <a:lstStyle/>
          <a:p>
            <a:fld id="{3AE927B7-7238-4094-AA29-CB28CCE87685}" type="slidenum">
              <a:rPr lang="en-GB" smtClean="0"/>
              <a:t>‹#›</a:t>
            </a:fld>
            <a:endParaRPr lang="en-GB"/>
          </a:p>
        </p:txBody>
      </p:sp>
    </p:spTree>
    <p:extLst>
      <p:ext uri="{BB962C8B-B14F-4D97-AF65-F5344CB8AC3E}">
        <p14:creationId xmlns:p14="http://schemas.microsoft.com/office/powerpoint/2010/main" val="270402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B702-33A8-3341-8C53-4D9A06A592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E95F3A-6A0F-8D12-DA82-BD57007937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AC150D-F334-F014-8B88-347D7A039E0A}"/>
              </a:ext>
            </a:extLst>
          </p:cNvPr>
          <p:cNvSpPr>
            <a:spLocks noGrp="1"/>
          </p:cNvSpPr>
          <p:nvPr>
            <p:ph type="dt" sz="half" idx="10"/>
          </p:nvPr>
        </p:nvSpPr>
        <p:spPr/>
        <p:txBody>
          <a:bodyPr/>
          <a:lstStyle/>
          <a:p>
            <a:fld id="{7C88D096-E081-4DA3-847E-02D486956859}" type="datetimeFigureOut">
              <a:rPr lang="en-GB" smtClean="0"/>
              <a:t>12/02/2024</a:t>
            </a:fld>
            <a:endParaRPr lang="en-GB"/>
          </a:p>
        </p:txBody>
      </p:sp>
      <p:sp>
        <p:nvSpPr>
          <p:cNvPr id="5" name="Footer Placeholder 4">
            <a:extLst>
              <a:ext uri="{FF2B5EF4-FFF2-40B4-BE49-F238E27FC236}">
                <a16:creationId xmlns:a16="http://schemas.microsoft.com/office/drawing/2014/main" id="{C4E719BB-DD35-5833-034D-0AD2265AB1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A5A4A2-243B-B691-F2D8-F0D63CEC83DB}"/>
              </a:ext>
            </a:extLst>
          </p:cNvPr>
          <p:cNvSpPr>
            <a:spLocks noGrp="1"/>
          </p:cNvSpPr>
          <p:nvPr>
            <p:ph type="sldNum" sz="quarter" idx="12"/>
          </p:nvPr>
        </p:nvSpPr>
        <p:spPr/>
        <p:txBody>
          <a:bodyPr/>
          <a:lstStyle/>
          <a:p>
            <a:fld id="{3AE927B7-7238-4094-AA29-CB28CCE87685}" type="slidenum">
              <a:rPr lang="en-GB" smtClean="0"/>
              <a:t>‹#›</a:t>
            </a:fld>
            <a:endParaRPr lang="en-GB"/>
          </a:p>
        </p:txBody>
      </p:sp>
    </p:spTree>
    <p:extLst>
      <p:ext uri="{BB962C8B-B14F-4D97-AF65-F5344CB8AC3E}">
        <p14:creationId xmlns:p14="http://schemas.microsoft.com/office/powerpoint/2010/main" val="310779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C150-1854-1D0D-252C-825A2B9D95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D20270-0373-9E28-3F8C-2C4445A6F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93C847-3691-5070-77A3-39F5928F6008}"/>
              </a:ext>
            </a:extLst>
          </p:cNvPr>
          <p:cNvSpPr>
            <a:spLocks noGrp="1"/>
          </p:cNvSpPr>
          <p:nvPr>
            <p:ph type="dt" sz="half" idx="10"/>
          </p:nvPr>
        </p:nvSpPr>
        <p:spPr/>
        <p:txBody>
          <a:bodyPr/>
          <a:lstStyle/>
          <a:p>
            <a:fld id="{7C88D096-E081-4DA3-847E-02D486956859}" type="datetimeFigureOut">
              <a:rPr lang="en-GB" smtClean="0"/>
              <a:t>12/02/2024</a:t>
            </a:fld>
            <a:endParaRPr lang="en-GB"/>
          </a:p>
        </p:txBody>
      </p:sp>
      <p:sp>
        <p:nvSpPr>
          <p:cNvPr id="5" name="Footer Placeholder 4">
            <a:extLst>
              <a:ext uri="{FF2B5EF4-FFF2-40B4-BE49-F238E27FC236}">
                <a16:creationId xmlns:a16="http://schemas.microsoft.com/office/drawing/2014/main" id="{0F9D1026-992D-023E-810E-95672B3B5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A774D1-5996-2D3A-5035-95A429B60F52}"/>
              </a:ext>
            </a:extLst>
          </p:cNvPr>
          <p:cNvSpPr>
            <a:spLocks noGrp="1"/>
          </p:cNvSpPr>
          <p:nvPr>
            <p:ph type="sldNum" sz="quarter" idx="12"/>
          </p:nvPr>
        </p:nvSpPr>
        <p:spPr/>
        <p:txBody>
          <a:bodyPr/>
          <a:lstStyle/>
          <a:p>
            <a:fld id="{3AE927B7-7238-4094-AA29-CB28CCE87685}" type="slidenum">
              <a:rPr lang="en-GB" smtClean="0"/>
              <a:t>‹#›</a:t>
            </a:fld>
            <a:endParaRPr lang="en-GB"/>
          </a:p>
        </p:txBody>
      </p:sp>
    </p:spTree>
    <p:extLst>
      <p:ext uri="{BB962C8B-B14F-4D97-AF65-F5344CB8AC3E}">
        <p14:creationId xmlns:p14="http://schemas.microsoft.com/office/powerpoint/2010/main" val="380212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32E1-2CF0-B26E-449E-CD9D6C7456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C6B24D-6B0F-5F63-A991-7990E0D1B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5FEB5F-E8CB-8124-702C-5CE50BEB02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DE7083-078E-E693-2441-295F80B31F5E}"/>
              </a:ext>
            </a:extLst>
          </p:cNvPr>
          <p:cNvSpPr>
            <a:spLocks noGrp="1"/>
          </p:cNvSpPr>
          <p:nvPr>
            <p:ph type="dt" sz="half" idx="10"/>
          </p:nvPr>
        </p:nvSpPr>
        <p:spPr/>
        <p:txBody>
          <a:bodyPr/>
          <a:lstStyle/>
          <a:p>
            <a:fld id="{7C88D096-E081-4DA3-847E-02D486956859}" type="datetimeFigureOut">
              <a:rPr lang="en-GB" smtClean="0"/>
              <a:t>12/02/2024</a:t>
            </a:fld>
            <a:endParaRPr lang="en-GB"/>
          </a:p>
        </p:txBody>
      </p:sp>
      <p:sp>
        <p:nvSpPr>
          <p:cNvPr id="6" name="Footer Placeholder 5">
            <a:extLst>
              <a:ext uri="{FF2B5EF4-FFF2-40B4-BE49-F238E27FC236}">
                <a16:creationId xmlns:a16="http://schemas.microsoft.com/office/drawing/2014/main" id="{E64C7140-6FCC-86C6-BF54-BEE1E30AAC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24F87-9D6C-657A-5C9C-0189D765EF91}"/>
              </a:ext>
            </a:extLst>
          </p:cNvPr>
          <p:cNvSpPr>
            <a:spLocks noGrp="1"/>
          </p:cNvSpPr>
          <p:nvPr>
            <p:ph type="sldNum" sz="quarter" idx="12"/>
          </p:nvPr>
        </p:nvSpPr>
        <p:spPr/>
        <p:txBody>
          <a:bodyPr/>
          <a:lstStyle/>
          <a:p>
            <a:fld id="{3AE927B7-7238-4094-AA29-CB28CCE87685}" type="slidenum">
              <a:rPr lang="en-GB" smtClean="0"/>
              <a:t>‹#›</a:t>
            </a:fld>
            <a:endParaRPr lang="en-GB"/>
          </a:p>
        </p:txBody>
      </p:sp>
    </p:spTree>
    <p:extLst>
      <p:ext uri="{BB962C8B-B14F-4D97-AF65-F5344CB8AC3E}">
        <p14:creationId xmlns:p14="http://schemas.microsoft.com/office/powerpoint/2010/main" val="3960951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B587-9E3A-A548-2961-24129E0B61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B80420-41FB-1A9F-6A9E-7F5EF94599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3CDCD1-8DA5-04DA-18F0-537AEFC7DF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5B63BE-1723-A5AB-E842-7F758C486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441D2E-278B-54EC-7AE7-241CB574F5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5FCB69-A6E0-8FD5-38AA-A1324313E81D}"/>
              </a:ext>
            </a:extLst>
          </p:cNvPr>
          <p:cNvSpPr>
            <a:spLocks noGrp="1"/>
          </p:cNvSpPr>
          <p:nvPr>
            <p:ph type="dt" sz="half" idx="10"/>
          </p:nvPr>
        </p:nvSpPr>
        <p:spPr/>
        <p:txBody>
          <a:bodyPr/>
          <a:lstStyle/>
          <a:p>
            <a:fld id="{7C88D096-E081-4DA3-847E-02D486956859}" type="datetimeFigureOut">
              <a:rPr lang="en-GB" smtClean="0"/>
              <a:t>12/02/2024</a:t>
            </a:fld>
            <a:endParaRPr lang="en-GB"/>
          </a:p>
        </p:txBody>
      </p:sp>
      <p:sp>
        <p:nvSpPr>
          <p:cNvPr id="8" name="Footer Placeholder 7">
            <a:extLst>
              <a:ext uri="{FF2B5EF4-FFF2-40B4-BE49-F238E27FC236}">
                <a16:creationId xmlns:a16="http://schemas.microsoft.com/office/drawing/2014/main" id="{A8DB8D9B-E0C5-6352-43FE-3C58DE8A78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CE7498-A8E7-7A28-0EB5-349D8333082B}"/>
              </a:ext>
            </a:extLst>
          </p:cNvPr>
          <p:cNvSpPr>
            <a:spLocks noGrp="1"/>
          </p:cNvSpPr>
          <p:nvPr>
            <p:ph type="sldNum" sz="quarter" idx="12"/>
          </p:nvPr>
        </p:nvSpPr>
        <p:spPr/>
        <p:txBody>
          <a:bodyPr/>
          <a:lstStyle/>
          <a:p>
            <a:fld id="{3AE927B7-7238-4094-AA29-CB28CCE87685}" type="slidenum">
              <a:rPr lang="en-GB" smtClean="0"/>
              <a:t>‹#›</a:t>
            </a:fld>
            <a:endParaRPr lang="en-GB"/>
          </a:p>
        </p:txBody>
      </p:sp>
    </p:spTree>
    <p:extLst>
      <p:ext uri="{BB962C8B-B14F-4D97-AF65-F5344CB8AC3E}">
        <p14:creationId xmlns:p14="http://schemas.microsoft.com/office/powerpoint/2010/main" val="305893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6DB1-D45D-D6D5-433A-1CEF928B5E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DE82B4-1DC8-AF45-9350-7E01BD5B5928}"/>
              </a:ext>
            </a:extLst>
          </p:cNvPr>
          <p:cNvSpPr>
            <a:spLocks noGrp="1"/>
          </p:cNvSpPr>
          <p:nvPr>
            <p:ph type="dt" sz="half" idx="10"/>
          </p:nvPr>
        </p:nvSpPr>
        <p:spPr/>
        <p:txBody>
          <a:bodyPr/>
          <a:lstStyle/>
          <a:p>
            <a:fld id="{7C88D096-E081-4DA3-847E-02D486956859}" type="datetimeFigureOut">
              <a:rPr lang="en-GB" smtClean="0"/>
              <a:t>12/02/2024</a:t>
            </a:fld>
            <a:endParaRPr lang="en-GB"/>
          </a:p>
        </p:txBody>
      </p:sp>
      <p:sp>
        <p:nvSpPr>
          <p:cNvPr id="4" name="Footer Placeholder 3">
            <a:extLst>
              <a:ext uri="{FF2B5EF4-FFF2-40B4-BE49-F238E27FC236}">
                <a16:creationId xmlns:a16="http://schemas.microsoft.com/office/drawing/2014/main" id="{3365FF5C-2FB3-D22B-BA93-C12DE094A0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E4CDDC-A6C1-88B9-4B1E-D937BC3DAA57}"/>
              </a:ext>
            </a:extLst>
          </p:cNvPr>
          <p:cNvSpPr>
            <a:spLocks noGrp="1"/>
          </p:cNvSpPr>
          <p:nvPr>
            <p:ph type="sldNum" sz="quarter" idx="12"/>
          </p:nvPr>
        </p:nvSpPr>
        <p:spPr/>
        <p:txBody>
          <a:bodyPr/>
          <a:lstStyle/>
          <a:p>
            <a:fld id="{3AE927B7-7238-4094-AA29-CB28CCE87685}" type="slidenum">
              <a:rPr lang="en-GB" smtClean="0"/>
              <a:t>‹#›</a:t>
            </a:fld>
            <a:endParaRPr lang="en-GB"/>
          </a:p>
        </p:txBody>
      </p:sp>
    </p:spTree>
    <p:extLst>
      <p:ext uri="{BB962C8B-B14F-4D97-AF65-F5344CB8AC3E}">
        <p14:creationId xmlns:p14="http://schemas.microsoft.com/office/powerpoint/2010/main" val="267364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D1CC8-890E-4D8D-75E7-CC3129576FA0}"/>
              </a:ext>
            </a:extLst>
          </p:cNvPr>
          <p:cNvSpPr>
            <a:spLocks noGrp="1"/>
          </p:cNvSpPr>
          <p:nvPr>
            <p:ph type="dt" sz="half" idx="10"/>
          </p:nvPr>
        </p:nvSpPr>
        <p:spPr/>
        <p:txBody>
          <a:bodyPr/>
          <a:lstStyle/>
          <a:p>
            <a:fld id="{7C88D096-E081-4DA3-847E-02D486956859}" type="datetimeFigureOut">
              <a:rPr lang="en-GB" smtClean="0"/>
              <a:t>12/02/2024</a:t>
            </a:fld>
            <a:endParaRPr lang="en-GB"/>
          </a:p>
        </p:txBody>
      </p:sp>
      <p:sp>
        <p:nvSpPr>
          <p:cNvPr id="3" name="Footer Placeholder 2">
            <a:extLst>
              <a:ext uri="{FF2B5EF4-FFF2-40B4-BE49-F238E27FC236}">
                <a16:creationId xmlns:a16="http://schemas.microsoft.com/office/drawing/2014/main" id="{0D8123C3-443A-FA27-D097-6C9082E9B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6115F4-C6F2-5EB1-876C-1BA7E3898BBA}"/>
              </a:ext>
            </a:extLst>
          </p:cNvPr>
          <p:cNvSpPr>
            <a:spLocks noGrp="1"/>
          </p:cNvSpPr>
          <p:nvPr>
            <p:ph type="sldNum" sz="quarter" idx="12"/>
          </p:nvPr>
        </p:nvSpPr>
        <p:spPr/>
        <p:txBody>
          <a:bodyPr/>
          <a:lstStyle/>
          <a:p>
            <a:fld id="{3AE927B7-7238-4094-AA29-CB28CCE87685}" type="slidenum">
              <a:rPr lang="en-GB" smtClean="0"/>
              <a:t>‹#›</a:t>
            </a:fld>
            <a:endParaRPr lang="en-GB"/>
          </a:p>
        </p:txBody>
      </p:sp>
    </p:spTree>
    <p:extLst>
      <p:ext uri="{BB962C8B-B14F-4D97-AF65-F5344CB8AC3E}">
        <p14:creationId xmlns:p14="http://schemas.microsoft.com/office/powerpoint/2010/main" val="43973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AE8B-5E2C-709F-A74B-75F3E9FBB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F255ED-45A3-E9D7-D2DB-069A637D9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A2422C-C126-0DFC-75A3-079B77C62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E3C0B-EFB1-7155-E121-64252607A4F2}"/>
              </a:ext>
            </a:extLst>
          </p:cNvPr>
          <p:cNvSpPr>
            <a:spLocks noGrp="1"/>
          </p:cNvSpPr>
          <p:nvPr>
            <p:ph type="dt" sz="half" idx="10"/>
          </p:nvPr>
        </p:nvSpPr>
        <p:spPr/>
        <p:txBody>
          <a:bodyPr/>
          <a:lstStyle/>
          <a:p>
            <a:fld id="{7C88D096-E081-4DA3-847E-02D486956859}" type="datetimeFigureOut">
              <a:rPr lang="en-GB" smtClean="0"/>
              <a:t>12/02/2024</a:t>
            </a:fld>
            <a:endParaRPr lang="en-GB"/>
          </a:p>
        </p:txBody>
      </p:sp>
      <p:sp>
        <p:nvSpPr>
          <p:cNvPr id="6" name="Footer Placeholder 5">
            <a:extLst>
              <a:ext uri="{FF2B5EF4-FFF2-40B4-BE49-F238E27FC236}">
                <a16:creationId xmlns:a16="http://schemas.microsoft.com/office/drawing/2014/main" id="{50400BC2-AA52-A6D5-7833-AD9E8A7408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C5BA95-38A2-EDC0-BF50-5B76C6BEE0DC}"/>
              </a:ext>
            </a:extLst>
          </p:cNvPr>
          <p:cNvSpPr>
            <a:spLocks noGrp="1"/>
          </p:cNvSpPr>
          <p:nvPr>
            <p:ph type="sldNum" sz="quarter" idx="12"/>
          </p:nvPr>
        </p:nvSpPr>
        <p:spPr/>
        <p:txBody>
          <a:bodyPr/>
          <a:lstStyle/>
          <a:p>
            <a:fld id="{3AE927B7-7238-4094-AA29-CB28CCE87685}" type="slidenum">
              <a:rPr lang="en-GB" smtClean="0"/>
              <a:t>‹#›</a:t>
            </a:fld>
            <a:endParaRPr lang="en-GB"/>
          </a:p>
        </p:txBody>
      </p:sp>
    </p:spTree>
    <p:extLst>
      <p:ext uri="{BB962C8B-B14F-4D97-AF65-F5344CB8AC3E}">
        <p14:creationId xmlns:p14="http://schemas.microsoft.com/office/powerpoint/2010/main" val="421180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E2A7-45C6-C41C-64F8-92D749B12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9D5C70-C4AF-1167-D220-49B4814DD7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2B9BE7-348D-4447-659A-5DF076992E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80B67-CBAA-8861-ACD8-4F3F34B5299F}"/>
              </a:ext>
            </a:extLst>
          </p:cNvPr>
          <p:cNvSpPr>
            <a:spLocks noGrp="1"/>
          </p:cNvSpPr>
          <p:nvPr>
            <p:ph type="dt" sz="half" idx="10"/>
          </p:nvPr>
        </p:nvSpPr>
        <p:spPr/>
        <p:txBody>
          <a:bodyPr/>
          <a:lstStyle/>
          <a:p>
            <a:fld id="{7C88D096-E081-4DA3-847E-02D486956859}" type="datetimeFigureOut">
              <a:rPr lang="en-GB" smtClean="0"/>
              <a:t>12/02/2024</a:t>
            </a:fld>
            <a:endParaRPr lang="en-GB"/>
          </a:p>
        </p:txBody>
      </p:sp>
      <p:sp>
        <p:nvSpPr>
          <p:cNvPr id="6" name="Footer Placeholder 5">
            <a:extLst>
              <a:ext uri="{FF2B5EF4-FFF2-40B4-BE49-F238E27FC236}">
                <a16:creationId xmlns:a16="http://schemas.microsoft.com/office/drawing/2014/main" id="{C66F04CC-F057-E17B-2FD3-A61AC6F68E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E5C6FB-A9F9-2D78-4B9A-2843F843F1DA}"/>
              </a:ext>
            </a:extLst>
          </p:cNvPr>
          <p:cNvSpPr>
            <a:spLocks noGrp="1"/>
          </p:cNvSpPr>
          <p:nvPr>
            <p:ph type="sldNum" sz="quarter" idx="12"/>
          </p:nvPr>
        </p:nvSpPr>
        <p:spPr/>
        <p:txBody>
          <a:bodyPr/>
          <a:lstStyle/>
          <a:p>
            <a:fld id="{3AE927B7-7238-4094-AA29-CB28CCE87685}" type="slidenum">
              <a:rPr lang="en-GB" smtClean="0"/>
              <a:t>‹#›</a:t>
            </a:fld>
            <a:endParaRPr lang="en-GB"/>
          </a:p>
        </p:txBody>
      </p:sp>
    </p:spTree>
    <p:extLst>
      <p:ext uri="{BB962C8B-B14F-4D97-AF65-F5344CB8AC3E}">
        <p14:creationId xmlns:p14="http://schemas.microsoft.com/office/powerpoint/2010/main" val="53262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0257D-3911-B69D-098B-625D0ADF7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D87EF0-67E1-FCFE-0C4A-24CE95F315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B2B656-6B9E-330C-C846-7E697F25C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8D096-E081-4DA3-847E-02D486956859}" type="datetimeFigureOut">
              <a:rPr lang="en-GB" smtClean="0"/>
              <a:t>12/02/2024</a:t>
            </a:fld>
            <a:endParaRPr lang="en-GB"/>
          </a:p>
        </p:txBody>
      </p:sp>
      <p:sp>
        <p:nvSpPr>
          <p:cNvPr id="5" name="Footer Placeholder 4">
            <a:extLst>
              <a:ext uri="{FF2B5EF4-FFF2-40B4-BE49-F238E27FC236}">
                <a16:creationId xmlns:a16="http://schemas.microsoft.com/office/drawing/2014/main" id="{868A9E0B-E634-0131-D56F-58BF978D9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B6B84D-5F83-B7D9-89D5-A06C044450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927B7-7238-4094-AA29-CB28CCE87685}" type="slidenum">
              <a:rPr lang="en-GB" smtClean="0"/>
              <a:t>‹#›</a:t>
            </a:fld>
            <a:endParaRPr lang="en-GB"/>
          </a:p>
        </p:txBody>
      </p:sp>
    </p:spTree>
    <p:extLst>
      <p:ext uri="{BB962C8B-B14F-4D97-AF65-F5344CB8AC3E}">
        <p14:creationId xmlns:p14="http://schemas.microsoft.com/office/powerpoint/2010/main" val="113392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fif"/></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onlinelibrary.wiley.com/doi/epdf/10.1002/capr.12694"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EBF9A-A186-47FD-9F58-1FE54339E8D7}"/>
              </a:ext>
            </a:extLst>
          </p:cNvPr>
          <p:cNvSpPr>
            <a:spLocks noGrp="1"/>
          </p:cNvSpPr>
          <p:nvPr>
            <p:ph type="ctrTitle"/>
          </p:nvPr>
        </p:nvSpPr>
        <p:spPr>
          <a:xfrm>
            <a:off x="7085532" y="640080"/>
            <a:ext cx="4196932" cy="3566160"/>
          </a:xfrm>
        </p:spPr>
        <p:txBody>
          <a:bodyPr anchor="b">
            <a:normAutofit/>
          </a:bodyPr>
          <a:lstStyle/>
          <a:p>
            <a:pPr algn="l"/>
            <a:r>
              <a:rPr lang="en-GB" sz="5400"/>
              <a:t>GATEWAYS TO WONDER: </a:t>
            </a:r>
            <a:br>
              <a:rPr lang="en-GB" sz="5400"/>
            </a:br>
            <a:r>
              <a:rPr lang="en-GB" sz="5400"/>
              <a:t>Research &amp; Practice</a:t>
            </a:r>
          </a:p>
        </p:txBody>
      </p:sp>
      <p:sp>
        <p:nvSpPr>
          <p:cNvPr id="3" name="Subtitle 2">
            <a:extLst>
              <a:ext uri="{FF2B5EF4-FFF2-40B4-BE49-F238E27FC236}">
                <a16:creationId xmlns:a16="http://schemas.microsoft.com/office/drawing/2014/main" id="{FA2940B9-B164-417B-9E21-227719CAD072}"/>
              </a:ext>
            </a:extLst>
          </p:cNvPr>
          <p:cNvSpPr>
            <a:spLocks noGrp="1"/>
          </p:cNvSpPr>
          <p:nvPr>
            <p:ph type="subTitle" idx="1"/>
          </p:nvPr>
        </p:nvSpPr>
        <p:spPr>
          <a:xfrm>
            <a:off x="7083831" y="4636008"/>
            <a:ext cx="4198634" cy="1572768"/>
          </a:xfrm>
        </p:spPr>
        <p:txBody>
          <a:bodyPr>
            <a:normAutofit/>
          </a:bodyPr>
          <a:lstStyle/>
          <a:p>
            <a:pPr algn="l"/>
            <a:r>
              <a:rPr lang="en-GB" sz="2200" dirty="0"/>
              <a:t>Dr Paula Seth </a:t>
            </a:r>
          </a:p>
          <a:p>
            <a:pPr algn="l"/>
            <a:r>
              <a:rPr lang="en-GB" sz="1800" dirty="0" err="1"/>
              <a:t>DProf</a:t>
            </a:r>
            <a:r>
              <a:rPr lang="en-GB" sz="1800" dirty="0"/>
              <a:t>, MSc, MA,BA PGCE, MBACP(</a:t>
            </a:r>
            <a:r>
              <a:rPr lang="en-GB" sz="1800" dirty="0" err="1"/>
              <a:t>Accred</a:t>
            </a:r>
            <a:r>
              <a:rPr lang="en-GB" sz="1800" dirty="0"/>
              <a:t>),UKCP (Reg)</a:t>
            </a:r>
          </a:p>
          <a:p>
            <a:pPr algn="l"/>
            <a:r>
              <a:rPr lang="en-GB" sz="2200" dirty="0"/>
              <a:t>4</a:t>
            </a:r>
            <a:r>
              <a:rPr lang="en-GB" sz="2200" baseline="30000" dirty="0"/>
              <a:t>th</a:t>
            </a:r>
            <a:r>
              <a:rPr lang="en-GB" sz="2200" dirty="0"/>
              <a:t> December 2023</a:t>
            </a:r>
          </a:p>
        </p:txBody>
      </p:sp>
      <p:pic>
        <p:nvPicPr>
          <p:cNvPr id="4" name="Picture 3">
            <a:extLst>
              <a:ext uri="{FF2B5EF4-FFF2-40B4-BE49-F238E27FC236}">
                <a16:creationId xmlns:a16="http://schemas.microsoft.com/office/drawing/2014/main" id="{885FC324-6D9F-4C99-B308-62B7E88FC048}"/>
              </a:ext>
            </a:extLst>
          </p:cNvPr>
          <p:cNvPicPr>
            <a:picLocks noChangeAspect="1"/>
          </p:cNvPicPr>
          <p:nvPr/>
        </p:nvPicPr>
        <p:blipFill rotWithShape="1">
          <a:blip r:embed="rId3">
            <a:extLst>
              <a:ext uri="{28A0092B-C50C-407E-A947-70E740481C1C}">
                <a14:useLocalDpi xmlns:a14="http://schemas.microsoft.com/office/drawing/2010/main" val="0"/>
              </a:ext>
            </a:extLst>
          </a:blip>
          <a:srcRect l="9320" r="21817" b="2"/>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24"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532"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28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9914-ED0C-417F-AEAF-638B5D77FB19}"/>
              </a:ext>
            </a:extLst>
          </p:cNvPr>
          <p:cNvSpPr>
            <a:spLocks noGrp="1"/>
          </p:cNvSpPr>
          <p:nvPr>
            <p:ph type="title"/>
          </p:nvPr>
        </p:nvSpPr>
        <p:spPr>
          <a:xfrm>
            <a:off x="237067" y="586992"/>
            <a:ext cx="6485466" cy="2175365"/>
          </a:xfrm>
        </p:spPr>
        <p:txBody>
          <a:bodyPr anchor="ctr">
            <a:normAutofit/>
          </a:bodyPr>
          <a:lstStyle/>
          <a:p>
            <a:r>
              <a:rPr lang="en-GB" sz="2800" b="1" dirty="0"/>
              <a:t>Relevance to Student Counselling?</a:t>
            </a:r>
            <a:br>
              <a:rPr lang="en-GB" sz="2800" dirty="0"/>
            </a:br>
            <a:br>
              <a:rPr lang="en-GB" sz="2800" dirty="0"/>
            </a:br>
            <a:r>
              <a:rPr lang="en-GB" sz="2800" dirty="0"/>
              <a:t>Is Wonder a Fundamental Mood For Our Time?</a:t>
            </a:r>
          </a:p>
        </p:txBody>
      </p:sp>
      <p:sp>
        <p:nvSpPr>
          <p:cNvPr id="3" name="Content Placeholder 2">
            <a:extLst>
              <a:ext uri="{FF2B5EF4-FFF2-40B4-BE49-F238E27FC236}">
                <a16:creationId xmlns:a16="http://schemas.microsoft.com/office/drawing/2014/main" id="{0A12E651-F779-44E8-9BA2-D118848F355F}"/>
              </a:ext>
            </a:extLst>
          </p:cNvPr>
          <p:cNvSpPr>
            <a:spLocks noGrp="1"/>
          </p:cNvSpPr>
          <p:nvPr>
            <p:ph idx="1"/>
          </p:nvPr>
        </p:nvSpPr>
        <p:spPr>
          <a:xfrm>
            <a:off x="497840" y="2838557"/>
            <a:ext cx="5753261" cy="3247283"/>
          </a:xfrm>
        </p:spPr>
        <p:txBody>
          <a:bodyPr anchor="ctr">
            <a:normAutofit fontScale="92500" lnSpcReduction="10000"/>
          </a:bodyPr>
          <a:lstStyle/>
          <a:p>
            <a:pPr marL="0" indent="0">
              <a:buNone/>
            </a:pPr>
            <a:endParaRPr lang="en-GB" sz="1800" dirty="0"/>
          </a:p>
          <a:p>
            <a:pPr marL="0" indent="0">
              <a:buNone/>
            </a:pPr>
            <a:r>
              <a:rPr lang="en-GB" sz="2400" b="1" dirty="0"/>
              <a:t>Conflicts of Difference</a:t>
            </a:r>
          </a:p>
          <a:p>
            <a:pPr marL="0" indent="0">
              <a:buNone/>
            </a:pPr>
            <a:r>
              <a:rPr lang="en-GB" sz="2400" b="1" dirty="0"/>
              <a:t>Climate Change</a:t>
            </a:r>
          </a:p>
          <a:p>
            <a:pPr marL="0" indent="0">
              <a:buNone/>
            </a:pPr>
            <a:r>
              <a:rPr lang="en-GB" sz="2400" b="1" dirty="0"/>
              <a:t>Pandemic Effects: </a:t>
            </a:r>
          </a:p>
          <a:p>
            <a:r>
              <a:rPr lang="en-GB" sz="2400" dirty="0"/>
              <a:t>Despair </a:t>
            </a:r>
          </a:p>
          <a:p>
            <a:r>
              <a:rPr lang="en-GB" sz="2400" dirty="0"/>
              <a:t>Boredom </a:t>
            </a:r>
          </a:p>
          <a:p>
            <a:r>
              <a:rPr lang="en-GB" sz="2400" dirty="0"/>
              <a:t>Hopelessness</a:t>
            </a:r>
          </a:p>
          <a:p>
            <a:r>
              <a:rPr lang="en-GB" sz="2400" dirty="0"/>
              <a:t>Loneliness</a:t>
            </a:r>
          </a:p>
        </p:txBody>
      </p:sp>
      <p:pic>
        <p:nvPicPr>
          <p:cNvPr id="4" name="Content Placeholder 5" descr="Diagram&#10;&#10;Description automatically generated">
            <a:extLst>
              <a:ext uri="{FF2B5EF4-FFF2-40B4-BE49-F238E27FC236}">
                <a16:creationId xmlns:a16="http://schemas.microsoft.com/office/drawing/2014/main" id="{D84FA9CC-11E9-4E4E-A5CE-171404809A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6" r="6938" b="1"/>
          <a:stretch/>
        </p:blipFill>
        <p:spPr>
          <a:xfrm>
            <a:off x="7118150" y="567942"/>
            <a:ext cx="4204101" cy="5716862"/>
          </a:xfrm>
          <a:prstGeom prst="rect">
            <a:avLst/>
          </a:prstGeom>
        </p:spPr>
      </p:pic>
    </p:spTree>
    <p:extLst>
      <p:ext uri="{BB962C8B-B14F-4D97-AF65-F5344CB8AC3E}">
        <p14:creationId xmlns:p14="http://schemas.microsoft.com/office/powerpoint/2010/main" val="134547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0D88-CE28-4BE8-F8EE-B3055EA35012}"/>
              </a:ext>
            </a:extLst>
          </p:cNvPr>
          <p:cNvSpPr>
            <a:spLocks noGrp="1"/>
          </p:cNvSpPr>
          <p:nvPr>
            <p:ph type="title"/>
          </p:nvPr>
        </p:nvSpPr>
        <p:spPr/>
        <p:txBody>
          <a:bodyPr/>
          <a:lstStyle/>
          <a:p>
            <a:pPr algn="ctr"/>
            <a:r>
              <a:rPr lang="en-GB" b="1" dirty="0"/>
              <a:t>The Wonder-Attuned Student Counsellor</a:t>
            </a:r>
            <a:endParaRPr lang="en-GB" dirty="0"/>
          </a:p>
        </p:txBody>
      </p:sp>
      <p:sp>
        <p:nvSpPr>
          <p:cNvPr id="4" name="Content Placeholder 3">
            <a:extLst>
              <a:ext uri="{FF2B5EF4-FFF2-40B4-BE49-F238E27FC236}">
                <a16:creationId xmlns:a16="http://schemas.microsoft.com/office/drawing/2014/main" id="{06C3AB7C-0C9A-0409-5BA0-F2FA56AEB88F}"/>
              </a:ext>
            </a:extLst>
          </p:cNvPr>
          <p:cNvSpPr>
            <a:spLocks noGrp="1"/>
          </p:cNvSpPr>
          <p:nvPr>
            <p:ph sz="half" idx="2"/>
          </p:nvPr>
        </p:nvSpPr>
        <p:spPr>
          <a:xfrm>
            <a:off x="5850467" y="1320800"/>
            <a:ext cx="6096000" cy="5291667"/>
          </a:xfrm>
        </p:spPr>
        <p:txBody>
          <a:bodyPr>
            <a:normAutofit/>
          </a:bodyPr>
          <a:lstStyle/>
          <a:p>
            <a:pPr marL="0" indent="0" algn="ctr">
              <a:buNone/>
            </a:pPr>
            <a:endParaRPr lang="en-IE" sz="2800" dirty="0"/>
          </a:p>
          <a:p>
            <a:r>
              <a:rPr lang="en-IE" sz="2800" dirty="0"/>
              <a:t>Promoting ethical connection  and relational depth</a:t>
            </a:r>
          </a:p>
          <a:p>
            <a:r>
              <a:rPr lang="en-IE" sz="2800" dirty="0"/>
              <a:t>Disrupting routine practice</a:t>
            </a:r>
          </a:p>
          <a:p>
            <a:r>
              <a:rPr lang="en-IE" sz="2800" dirty="0"/>
              <a:t>Nourishing the therapist: building resilience &amp; instilling hope. </a:t>
            </a:r>
          </a:p>
          <a:p>
            <a:r>
              <a:rPr lang="en-IE" sz="2800" dirty="0"/>
              <a:t>Inviting creativity and inspiration.</a:t>
            </a:r>
          </a:p>
          <a:p>
            <a:r>
              <a:rPr lang="en-GB" sz="2800" dirty="0"/>
              <a:t>Openness to Unknowing</a:t>
            </a:r>
          </a:p>
          <a:p>
            <a:pPr algn="ctr"/>
            <a:endParaRPr lang="en-GB" dirty="0"/>
          </a:p>
          <a:p>
            <a:pPr marL="0" indent="0" algn="l" fontAlgn="base">
              <a:buNone/>
            </a:pPr>
            <a:r>
              <a:rPr lang="en-GB" sz="1800" b="1" i="0" dirty="0">
                <a:solidFill>
                  <a:srgbClr val="31006F"/>
                </a:solidFill>
                <a:effectLst/>
                <a:latin typeface="Lexia"/>
              </a:rPr>
              <a:t>The wonder of student counselling</a:t>
            </a:r>
            <a:br>
              <a:rPr lang="en-GB" sz="1800" b="1" i="0" dirty="0">
                <a:solidFill>
                  <a:srgbClr val="31006F"/>
                </a:solidFill>
                <a:effectLst/>
                <a:latin typeface="Lexia"/>
              </a:rPr>
            </a:br>
            <a:r>
              <a:rPr lang="en-GB" sz="1800" b="0" i="0" dirty="0">
                <a:solidFill>
                  <a:srgbClr val="31006F"/>
                </a:solidFill>
                <a:effectLst/>
                <a:latin typeface="Lexia"/>
              </a:rPr>
              <a:t>University and College Counselling, September 2017: Volume 5, Issue 3</a:t>
            </a:r>
            <a:endParaRPr lang="en-GB" sz="1800" b="1" i="0" dirty="0">
              <a:solidFill>
                <a:srgbClr val="31006F"/>
              </a:solidFill>
              <a:effectLst/>
              <a:latin typeface="Lexia"/>
            </a:endParaRPr>
          </a:p>
          <a:p>
            <a:pPr algn="ctr"/>
            <a:endParaRPr lang="en-GB" sz="2800" dirty="0"/>
          </a:p>
          <a:p>
            <a:pPr marL="0" indent="0">
              <a:buNone/>
            </a:pPr>
            <a:endParaRPr lang="en-GB" dirty="0"/>
          </a:p>
        </p:txBody>
      </p:sp>
      <p:pic>
        <p:nvPicPr>
          <p:cNvPr id="5" name="Content Placeholder 17" descr="A large tree in a field&#10;&#10;Description automatically generated">
            <a:extLst>
              <a:ext uri="{FF2B5EF4-FFF2-40B4-BE49-F238E27FC236}">
                <a16:creationId xmlns:a16="http://schemas.microsoft.com/office/drawing/2014/main" id="{10E1D690-D18E-86A5-660A-05915A5ED37D}"/>
              </a:ext>
            </a:extLst>
          </p:cNvPr>
          <p:cNvPicPr>
            <a:picLocks noGrp="1" noChangeAspect="1"/>
          </p:cNvPicPr>
          <p:nvPr>
            <p:ph sz="half" idx="1"/>
          </p:nvPr>
        </p:nvPicPr>
        <p:blipFill rotWithShape="1">
          <a:blip r:embed="rId3">
            <a:alphaModFix amt="60000"/>
          </a:blip>
          <a:srcRect t="6245" r="-1" b="-1"/>
          <a:stretch/>
        </p:blipFill>
        <p:spPr>
          <a:xfrm>
            <a:off x="1049867" y="2006599"/>
            <a:ext cx="4800600" cy="4038600"/>
          </a:xfrm>
          <a:prstGeom prst="rect">
            <a:avLst/>
          </a:prstGeom>
        </p:spPr>
      </p:pic>
    </p:spTree>
    <p:extLst>
      <p:ext uri="{BB962C8B-B14F-4D97-AF65-F5344CB8AC3E}">
        <p14:creationId xmlns:p14="http://schemas.microsoft.com/office/powerpoint/2010/main" val="248592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5D010-39A3-4480-AB61-EE959D8494FC}"/>
              </a:ext>
            </a:extLst>
          </p:cNvPr>
          <p:cNvSpPr>
            <a:spLocks noGrp="1"/>
          </p:cNvSpPr>
          <p:nvPr>
            <p:ph type="title"/>
          </p:nvPr>
        </p:nvSpPr>
        <p:spPr>
          <a:xfrm>
            <a:off x="640080" y="329184"/>
            <a:ext cx="6894576" cy="1783080"/>
          </a:xfrm>
        </p:spPr>
        <p:txBody>
          <a:bodyPr vert="horz" lIns="91440" tIns="45720" rIns="91440" bIns="45720" rtlCol="0" anchor="b">
            <a:normAutofit fontScale="90000"/>
          </a:bodyPr>
          <a:lstStyle/>
          <a:p>
            <a:pPr algn="ctr"/>
            <a:br>
              <a:rPr lang="en-US" sz="4000" b="1"/>
            </a:br>
            <a:r>
              <a:rPr lang="en-US" sz="4000" b="1"/>
              <a:t>Igniting Researcher Wonder:</a:t>
            </a:r>
            <a:br>
              <a:rPr lang="en-US" sz="4000" b="1"/>
            </a:br>
            <a:r>
              <a:rPr lang="en-US" sz="4000" b="1"/>
              <a:t>The Passion of Not-knowing</a:t>
            </a:r>
            <a:br>
              <a:rPr lang="en-US" sz="3000" b="1"/>
            </a:br>
            <a:endParaRPr lang="en-US" sz="3000" dirty="0"/>
          </a:p>
        </p:txBody>
      </p:sp>
      <p:sp>
        <p:nvSpPr>
          <p:cNvPr id="10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670981-900D-4618-A21E-B5FA55861DF6}"/>
              </a:ext>
            </a:extLst>
          </p:cNvPr>
          <p:cNvSpPr>
            <a:spLocks noGrp="1"/>
          </p:cNvSpPr>
          <p:nvPr>
            <p:ph sz="half" idx="1"/>
          </p:nvPr>
        </p:nvSpPr>
        <p:spPr>
          <a:xfrm>
            <a:off x="758952" y="2592324"/>
            <a:ext cx="6894576" cy="3483864"/>
          </a:xfrm>
        </p:spPr>
        <p:txBody>
          <a:bodyPr vert="horz" lIns="91440" tIns="45720" rIns="91440" bIns="45720" rtlCol="0">
            <a:normAutofit/>
          </a:bodyPr>
          <a:lstStyle/>
          <a:p>
            <a:pPr marL="0"/>
            <a:endParaRPr lang="en-US" sz="2200" i="1" dirty="0"/>
          </a:p>
          <a:p>
            <a:pPr marL="0" indent="0">
              <a:buNone/>
            </a:pPr>
            <a:endParaRPr lang="en-US" sz="2200" b="1" dirty="0"/>
          </a:p>
          <a:p>
            <a:pPr marL="0" indent="0" algn="ctr">
              <a:buNone/>
            </a:pPr>
            <a:r>
              <a:rPr lang="en-US" sz="2600" b="1" dirty="0"/>
              <a:t>What are you wondering  about in your work? </a:t>
            </a:r>
          </a:p>
          <a:p>
            <a:pPr marL="0" indent="0" algn="ctr">
              <a:buNone/>
            </a:pPr>
            <a:r>
              <a:rPr lang="en-US" sz="2600" b="1" dirty="0"/>
              <a:t>What questions do you want answered?</a:t>
            </a:r>
            <a:endParaRPr lang="en-US" sz="2600" dirty="0"/>
          </a:p>
          <a:p>
            <a:pPr marL="0"/>
            <a:endParaRPr lang="en-US" sz="2200" dirty="0"/>
          </a:p>
        </p:txBody>
      </p:sp>
      <p:pic>
        <p:nvPicPr>
          <p:cNvPr id="1026" name="Picture 2" descr="Calvin and Hobbes QUOTE OF THE DAY (DA): &quot;Questions I know ...">
            <a:extLst>
              <a:ext uri="{FF2B5EF4-FFF2-40B4-BE49-F238E27FC236}">
                <a16:creationId xmlns:a16="http://schemas.microsoft.com/office/drawing/2014/main" id="{42A867E4-7058-4624-85BB-D7DBBDC0585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069029" y="329183"/>
            <a:ext cx="3603838" cy="34299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ainting of two men&#10;&#10;Description automatically generated">
            <a:extLst>
              <a:ext uri="{FF2B5EF4-FFF2-40B4-BE49-F238E27FC236}">
                <a16:creationId xmlns:a16="http://schemas.microsoft.com/office/drawing/2014/main" id="{6FB75633-C446-374B-D3E7-6FEC03A33A81}"/>
              </a:ext>
            </a:extLst>
          </p:cNvPr>
          <p:cNvPicPr>
            <a:picLocks noChangeAspect="1"/>
          </p:cNvPicPr>
          <p:nvPr/>
        </p:nvPicPr>
        <p:blipFill rotWithShape="1">
          <a:blip r:embed="rId4">
            <a:extLst>
              <a:ext uri="{28A0092B-C50C-407E-A947-70E740481C1C}">
                <a14:useLocalDpi xmlns:a14="http://schemas.microsoft.com/office/drawing/2010/main" val="0"/>
              </a:ext>
            </a:extLst>
          </a:blip>
          <a:srcRect l="5640" r="35265" b="1"/>
          <a:stretch/>
        </p:blipFill>
        <p:spPr>
          <a:xfrm>
            <a:off x="8330755" y="4079193"/>
            <a:ext cx="3062098" cy="2176272"/>
          </a:xfrm>
          <a:prstGeom prst="rect">
            <a:avLst/>
          </a:prstGeom>
        </p:spPr>
      </p:pic>
    </p:spTree>
    <p:extLst>
      <p:ext uri="{BB962C8B-B14F-4D97-AF65-F5344CB8AC3E}">
        <p14:creationId xmlns:p14="http://schemas.microsoft.com/office/powerpoint/2010/main" val="124369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3331D9-ABA8-C17E-C0D7-F2C2A23445A1}"/>
              </a:ext>
            </a:extLst>
          </p:cNvPr>
          <p:cNvSpPr>
            <a:spLocks noGrp="1"/>
          </p:cNvSpPr>
          <p:nvPr>
            <p:ph type="title"/>
          </p:nvPr>
        </p:nvSpPr>
        <p:spPr>
          <a:xfrm>
            <a:off x="4654296" y="329184"/>
            <a:ext cx="6894576" cy="1783080"/>
          </a:xfrm>
        </p:spPr>
        <p:txBody>
          <a:bodyPr vert="horz" lIns="91440" tIns="45720" rIns="91440" bIns="45720" rtlCol="0" anchor="b">
            <a:normAutofit/>
          </a:bodyPr>
          <a:lstStyle/>
          <a:p>
            <a:r>
              <a:rPr lang="en-US" sz="4200"/>
              <a:t>From Wondering to Becoming</a:t>
            </a:r>
            <a:br>
              <a:rPr lang="en-US" sz="4200"/>
            </a:br>
            <a:r>
              <a:rPr lang="en-US" sz="4200"/>
              <a:t> a Research- Practitioner</a:t>
            </a:r>
          </a:p>
        </p:txBody>
      </p:sp>
      <p:pic>
        <p:nvPicPr>
          <p:cNvPr id="5" name="Picture 2" descr="silhouette of trees during sunset">
            <a:extLst>
              <a:ext uri="{FF2B5EF4-FFF2-40B4-BE49-F238E27FC236}">
                <a16:creationId xmlns:a16="http://schemas.microsoft.com/office/drawing/2014/main" id="{7CE9BFE5-19D8-CD5B-4691-EA33CF51423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4915" r="41550" b="-2"/>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FE2CFC-294B-F6EC-6016-90F29F6FD6CE}"/>
              </a:ext>
            </a:extLst>
          </p:cNvPr>
          <p:cNvSpPr>
            <a:spLocks noGrp="1"/>
          </p:cNvSpPr>
          <p:nvPr>
            <p:ph sz="half" idx="1"/>
          </p:nvPr>
        </p:nvSpPr>
        <p:spPr>
          <a:xfrm>
            <a:off x="4654296" y="2706624"/>
            <a:ext cx="6894576" cy="3483864"/>
          </a:xfrm>
        </p:spPr>
        <p:txBody>
          <a:bodyPr vert="horz" lIns="91440" tIns="45720" rIns="91440" bIns="45720" rtlCol="0">
            <a:normAutofit/>
          </a:bodyPr>
          <a:lstStyle/>
          <a:p>
            <a:pPr marL="0" indent="0" fontAlgn="t">
              <a:spcAft>
                <a:spcPts val="0"/>
              </a:spcAft>
              <a:buNone/>
            </a:pPr>
            <a:r>
              <a:rPr lang="en-US" sz="2400" b="1" dirty="0"/>
              <a:t>“The synthesis suggests…that researchers in the field of therapy often are particularly disadvantaged in terms of having few professional research opportunities and limited access to academic journals.” </a:t>
            </a:r>
          </a:p>
          <a:p>
            <a:pPr marL="0" indent="0" fontAlgn="t">
              <a:spcAft>
                <a:spcPts val="0"/>
              </a:spcAft>
              <a:buNone/>
            </a:pPr>
            <a:r>
              <a:rPr lang="en-US" sz="2000" dirty="0" err="1"/>
              <a:t>Bager</a:t>
            </a:r>
            <a:r>
              <a:rPr lang="en-US" sz="2000" dirty="0"/>
              <a:t>-Charleson, McBeath, du Plock &amp; Adams (2020) Becoming a Research Practitioner: A meta-synthesis </a:t>
            </a:r>
            <a:r>
              <a:rPr lang="en-US" sz="2000" i="1" dirty="0"/>
              <a:t>European Journal Qualitative Research in Psychotherapy, </a:t>
            </a:r>
            <a:r>
              <a:rPr lang="en-US" sz="2000" dirty="0"/>
              <a:t>Volume 10, 93-109</a:t>
            </a:r>
            <a:endParaRPr lang="en-US" sz="2000" b="0" i="0" u="none" strike="noStrike" dirty="0">
              <a:effectLst/>
            </a:endParaRPr>
          </a:p>
          <a:p>
            <a:pPr marL="0"/>
            <a:endParaRPr lang="en-US" sz="2200" dirty="0"/>
          </a:p>
        </p:txBody>
      </p:sp>
    </p:spTree>
    <p:extLst>
      <p:ext uri="{BB962C8B-B14F-4D97-AF65-F5344CB8AC3E}">
        <p14:creationId xmlns:p14="http://schemas.microsoft.com/office/powerpoint/2010/main" val="399364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0D26E8C-AD9D-D1A4-6AED-108E48C6ED66}"/>
              </a:ext>
            </a:extLst>
          </p:cNvPr>
          <p:cNvGraphicFramePr>
            <a:graphicFrameLocks noGrp="1"/>
          </p:cNvGraphicFramePr>
          <p:nvPr>
            <p:ph idx="1"/>
          </p:nvPr>
        </p:nvGraphicFramePr>
        <p:xfrm>
          <a:off x="2375861" y="1556173"/>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B654459-4411-27B5-FF45-B212E7B397F6}"/>
              </a:ext>
            </a:extLst>
          </p:cNvPr>
          <p:cNvSpPr txBox="1"/>
          <p:nvPr/>
        </p:nvSpPr>
        <p:spPr>
          <a:xfrm>
            <a:off x="3879648" y="5711125"/>
            <a:ext cx="4639411" cy="815608"/>
          </a:xfrm>
          <a:prstGeom prst="rect">
            <a:avLst/>
          </a:prstGeom>
          <a:noFill/>
        </p:spPr>
        <p:txBody>
          <a:bodyPr wrap="none">
            <a:spAutoFit/>
          </a:bodyPr>
          <a:lstStyle/>
          <a:p>
            <a:pPr algn="ctr">
              <a:defRPr/>
            </a:pPr>
            <a:r>
              <a:rPr lang="en-GB" sz="3600" dirty="0">
                <a:solidFill>
                  <a:schemeClr val="bg1">
                    <a:lumMod val="50000"/>
                  </a:schemeClr>
                </a:solidFill>
                <a:latin typeface="+mj-lt"/>
              </a:rPr>
              <a:t>Evidence based practice</a:t>
            </a:r>
          </a:p>
          <a:p>
            <a:pPr algn="ctr">
              <a:defRPr/>
            </a:pPr>
            <a:r>
              <a:rPr lang="en-GB" sz="1100" dirty="0">
                <a:solidFill>
                  <a:schemeClr val="bg1">
                    <a:lumMod val="50000"/>
                  </a:schemeClr>
                </a:solidFill>
                <a:latin typeface="+mj-lt"/>
              </a:rPr>
              <a:t>Science informs practice</a:t>
            </a:r>
            <a:endParaRPr lang="en-GB" sz="3600" dirty="0">
              <a:solidFill>
                <a:schemeClr val="bg1">
                  <a:lumMod val="50000"/>
                </a:schemeClr>
              </a:solidFill>
              <a:latin typeface="+mj-lt"/>
            </a:endParaRPr>
          </a:p>
        </p:txBody>
      </p:sp>
      <p:sp>
        <p:nvSpPr>
          <p:cNvPr id="3" name="Arrow: Left 2">
            <a:extLst>
              <a:ext uri="{FF2B5EF4-FFF2-40B4-BE49-F238E27FC236}">
                <a16:creationId xmlns:a16="http://schemas.microsoft.com/office/drawing/2014/main" id="{5165949F-FC32-9896-27AE-488C996B5B48}"/>
              </a:ext>
            </a:extLst>
          </p:cNvPr>
          <p:cNvSpPr/>
          <p:nvPr/>
        </p:nvSpPr>
        <p:spPr>
          <a:xfrm rot="10119461">
            <a:off x="8337754" y="1930067"/>
            <a:ext cx="908831" cy="754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3448390-D724-95A9-3FFC-5F054B1EF7CF}"/>
              </a:ext>
            </a:extLst>
          </p:cNvPr>
          <p:cNvSpPr txBox="1"/>
          <p:nvPr/>
        </p:nvSpPr>
        <p:spPr>
          <a:xfrm>
            <a:off x="3048699" y="296176"/>
            <a:ext cx="6094602" cy="830997"/>
          </a:xfrm>
          <a:prstGeom prst="rect">
            <a:avLst/>
          </a:prstGeom>
          <a:noFill/>
        </p:spPr>
        <p:txBody>
          <a:bodyPr wrap="square">
            <a:spAutoFit/>
          </a:bodyPr>
          <a:lstStyle/>
          <a:p>
            <a:pPr algn="ctr">
              <a:defRPr/>
            </a:pPr>
            <a:r>
              <a:rPr lang="en-GB" sz="3600" b="1" dirty="0">
                <a:latin typeface="+mj-lt"/>
              </a:rPr>
              <a:t>Practice based research</a:t>
            </a:r>
          </a:p>
          <a:p>
            <a:pPr algn="ctr">
              <a:defRPr/>
            </a:pPr>
            <a:r>
              <a:rPr lang="en-GB" sz="1100" b="1" dirty="0">
                <a:latin typeface="+mj-lt"/>
              </a:rPr>
              <a:t>Research that focuses on and arises out of practice. Practice informs theory/science</a:t>
            </a:r>
            <a:endParaRPr lang="en-GB" sz="1050" b="1" dirty="0">
              <a:latin typeface="+mj-lt"/>
            </a:endParaRPr>
          </a:p>
        </p:txBody>
      </p:sp>
      <p:sp>
        <p:nvSpPr>
          <p:cNvPr id="13" name="TextBox 12">
            <a:extLst>
              <a:ext uri="{FF2B5EF4-FFF2-40B4-BE49-F238E27FC236}">
                <a16:creationId xmlns:a16="http://schemas.microsoft.com/office/drawing/2014/main" id="{86FFA02B-F901-A74F-C17B-F593E4282642}"/>
              </a:ext>
            </a:extLst>
          </p:cNvPr>
          <p:cNvSpPr txBox="1"/>
          <p:nvPr/>
        </p:nvSpPr>
        <p:spPr>
          <a:xfrm rot="20993712">
            <a:off x="443869" y="1100996"/>
            <a:ext cx="3276489" cy="2062103"/>
          </a:xfrm>
          <a:prstGeom prst="rect">
            <a:avLst/>
          </a:prstGeom>
          <a:noFill/>
        </p:spPr>
        <p:txBody>
          <a:bodyPr wrap="square" rtlCol="0">
            <a:spAutoFit/>
          </a:bodyPr>
          <a:lstStyle/>
          <a:p>
            <a:r>
              <a:rPr lang="en-GB" sz="1600" dirty="0"/>
              <a:t>Using evidence from: Case studies</a:t>
            </a:r>
          </a:p>
          <a:p>
            <a:r>
              <a:rPr lang="en-GB" sz="1600" dirty="0"/>
              <a:t>Auto/biographical accounts</a:t>
            </a:r>
          </a:p>
          <a:p>
            <a:r>
              <a:rPr lang="en-GB" sz="1600" dirty="0"/>
              <a:t>Interviews or focus groups</a:t>
            </a:r>
          </a:p>
          <a:p>
            <a:r>
              <a:rPr lang="en-GB" sz="1600" dirty="0"/>
              <a:t>Observation…</a:t>
            </a:r>
          </a:p>
          <a:p>
            <a:endParaRPr lang="en-GB" sz="1600" dirty="0"/>
          </a:p>
          <a:p>
            <a:r>
              <a:rPr lang="en-GB" sz="1200" dirty="0"/>
              <a:t>Many methodologies:  Phenomenology, Ethnography,  Arts-based research, Discourse Analysis, Grounded theory, </a:t>
            </a:r>
          </a:p>
          <a:p>
            <a:r>
              <a:rPr lang="en-GB" sz="1200" dirty="0"/>
              <a:t>Narrative inquiry, Reflexive Thematic Analysis…</a:t>
            </a:r>
          </a:p>
        </p:txBody>
      </p:sp>
      <p:sp>
        <p:nvSpPr>
          <p:cNvPr id="24" name="TextBox 23">
            <a:extLst>
              <a:ext uri="{FF2B5EF4-FFF2-40B4-BE49-F238E27FC236}">
                <a16:creationId xmlns:a16="http://schemas.microsoft.com/office/drawing/2014/main" id="{558E3994-6F0E-AC4A-7BB6-825BE579440E}"/>
              </a:ext>
            </a:extLst>
          </p:cNvPr>
          <p:cNvSpPr txBox="1"/>
          <p:nvPr/>
        </p:nvSpPr>
        <p:spPr>
          <a:xfrm>
            <a:off x="9513116" y="1127173"/>
            <a:ext cx="2261068" cy="3970318"/>
          </a:xfrm>
          <a:prstGeom prst="rect">
            <a:avLst/>
          </a:prstGeom>
          <a:noFill/>
        </p:spPr>
        <p:txBody>
          <a:bodyPr wrap="square">
            <a:spAutoFit/>
          </a:bodyPr>
          <a:lstStyle/>
          <a:p>
            <a:pPr marL="0" indent="0">
              <a:buFont typeface="Wingdings 2" panose="05020102010507070707" pitchFamily="18" charset="2"/>
              <a:buNone/>
              <a:defRPr/>
            </a:pPr>
            <a:r>
              <a:rPr lang="en-GB" sz="1200" dirty="0"/>
              <a:t>e.g.  Use of a standardised questionnaire/outcome measure like ‘CORE-OM’ to measure mental health and functioning.  Scores/measurements before and after therapy are compared to show impact of therapy.</a:t>
            </a:r>
          </a:p>
          <a:p>
            <a:pPr marL="0" indent="0">
              <a:buFont typeface="Wingdings 2" panose="05020102010507070707" pitchFamily="18" charset="2"/>
              <a:buNone/>
              <a:defRPr/>
            </a:pPr>
            <a:endParaRPr lang="en-GB" sz="1200" dirty="0"/>
          </a:p>
          <a:p>
            <a:pPr marL="0" indent="0">
              <a:buFont typeface="Wingdings 2" panose="05020102010507070707" pitchFamily="18" charset="2"/>
              <a:buNone/>
              <a:defRPr/>
            </a:pPr>
            <a:r>
              <a:rPr lang="en-GB" sz="1200" dirty="0"/>
              <a:t>	      or</a:t>
            </a:r>
          </a:p>
          <a:p>
            <a:pPr marL="0" indent="0">
              <a:buFont typeface="Wingdings 2" panose="05020102010507070707" pitchFamily="18" charset="2"/>
              <a:buNone/>
              <a:defRPr/>
            </a:pPr>
            <a:endParaRPr lang="en-GB" sz="1200" dirty="0"/>
          </a:p>
          <a:p>
            <a:pPr marL="0" indent="0">
              <a:buFont typeface="Wingdings 2" panose="05020102010507070707" pitchFamily="18" charset="2"/>
              <a:buNone/>
              <a:defRPr/>
            </a:pPr>
            <a:r>
              <a:rPr lang="en-GB" sz="1200" dirty="0"/>
              <a:t>Mixed methods case study offering narrative and outcomes </a:t>
            </a:r>
          </a:p>
          <a:p>
            <a:pPr marL="0" indent="0">
              <a:buFont typeface="Wingdings 2" panose="05020102010507070707" pitchFamily="18" charset="2"/>
              <a:buNone/>
              <a:defRPr/>
            </a:pPr>
            <a:endParaRPr lang="en-GB" sz="1200" dirty="0"/>
          </a:p>
          <a:p>
            <a:pPr marL="0" indent="0">
              <a:buFont typeface="Wingdings 2" panose="05020102010507070707" pitchFamily="18" charset="2"/>
              <a:buNone/>
              <a:defRPr/>
            </a:pPr>
            <a:r>
              <a:rPr lang="en-GB" sz="1200" b="1" dirty="0"/>
              <a:t>Check out:</a:t>
            </a:r>
            <a:r>
              <a:rPr lang="en-GB" sz="1200" dirty="0"/>
              <a:t> </a:t>
            </a:r>
            <a:r>
              <a:rPr lang="en-GB" sz="1200" dirty="0" err="1"/>
              <a:t>Barkham</a:t>
            </a:r>
            <a:r>
              <a:rPr lang="en-GB" sz="1200" dirty="0"/>
              <a:t> , M &amp; </a:t>
            </a:r>
            <a:r>
              <a:rPr lang="en-GB" sz="1200" dirty="0" err="1"/>
              <a:t>Broglia</a:t>
            </a:r>
            <a:r>
              <a:rPr lang="en-GB" sz="1200" dirty="0"/>
              <a:t>, E., (2023) </a:t>
            </a:r>
            <a:r>
              <a:rPr lang="en-GB" sz="1200" dirty="0">
                <a:hlinkClick r:id="rId8"/>
              </a:rPr>
              <a:t>Routine outcome monitoring (ROM) and feedback in university student counselling and mental health services: Considerations for practitioners and service leads (wiley.com)</a:t>
            </a:r>
            <a:endParaRPr lang="en-GB" sz="1200" dirty="0"/>
          </a:p>
        </p:txBody>
      </p:sp>
      <p:sp>
        <p:nvSpPr>
          <p:cNvPr id="26" name="Arrow: Left 25">
            <a:extLst>
              <a:ext uri="{FF2B5EF4-FFF2-40B4-BE49-F238E27FC236}">
                <a16:creationId xmlns:a16="http://schemas.microsoft.com/office/drawing/2014/main" id="{F80E6A0C-E21A-5EEE-E241-7157C2B93FF5}"/>
              </a:ext>
            </a:extLst>
          </p:cNvPr>
          <p:cNvSpPr/>
          <p:nvPr/>
        </p:nvSpPr>
        <p:spPr>
          <a:xfrm rot="609911">
            <a:off x="3454842" y="1968984"/>
            <a:ext cx="908831" cy="754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CF6E39DC-B5A4-C9A2-7848-658BA4D7B775}"/>
              </a:ext>
            </a:extLst>
          </p:cNvPr>
          <p:cNvSpPr txBox="1"/>
          <p:nvPr/>
        </p:nvSpPr>
        <p:spPr>
          <a:xfrm>
            <a:off x="104751" y="6378096"/>
            <a:ext cx="6094602" cy="261610"/>
          </a:xfrm>
          <a:prstGeom prst="rect">
            <a:avLst/>
          </a:prstGeom>
          <a:noFill/>
        </p:spPr>
        <p:txBody>
          <a:bodyPr wrap="square">
            <a:spAutoFit/>
          </a:bodyPr>
          <a:lstStyle/>
          <a:p>
            <a:r>
              <a:rPr lang="en-GB" sz="1050" dirty="0">
                <a:solidFill>
                  <a:srgbClr val="333333"/>
                </a:solidFill>
                <a:effectLst/>
                <a:latin typeface="Roboto" panose="02000000000000000000" pitchFamily="2" charset="0"/>
                <a:ea typeface="Times New Roman" panose="02020603050405020304" pitchFamily="18" charset="0"/>
              </a:rPr>
              <a:t>© 2022 Linda Finlay </a:t>
            </a:r>
            <a:endParaRPr lang="en-GB"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03490A7-C98B-EB1B-04B5-9B2A27CD01E8}"/>
              </a:ext>
            </a:extLst>
          </p:cNvPr>
          <p:cNvGraphicFramePr>
            <a:graphicFrameLocks noGrp="1"/>
          </p:cNvGraphicFramePr>
          <p:nvPr>
            <p:ph idx="1"/>
            <p:extLst>
              <p:ext uri="{D42A27DB-BD31-4B8C-83A1-F6EECF244321}">
                <p14:modId xmlns:p14="http://schemas.microsoft.com/office/powerpoint/2010/main" val="884354632"/>
              </p:ext>
            </p:extLst>
          </p:nvPr>
        </p:nvGraphicFramePr>
        <p:xfrm>
          <a:off x="393895" y="226504"/>
          <a:ext cx="11359082" cy="6407028"/>
        </p:xfrm>
        <a:graphic>
          <a:graphicData uri="http://schemas.openxmlformats.org/drawingml/2006/table">
            <a:tbl>
              <a:tblPr firstRow="1" bandRow="1">
                <a:tableStyleId>{5C22544A-7EE6-4342-B048-85BDC9FD1C3A}</a:tableStyleId>
              </a:tblPr>
              <a:tblGrid>
                <a:gridCol w="1727007">
                  <a:extLst>
                    <a:ext uri="{9D8B030D-6E8A-4147-A177-3AD203B41FA5}">
                      <a16:colId xmlns:a16="http://schemas.microsoft.com/office/drawing/2014/main" val="1092545280"/>
                    </a:ext>
                  </a:extLst>
                </a:gridCol>
                <a:gridCol w="2311437">
                  <a:extLst>
                    <a:ext uri="{9D8B030D-6E8A-4147-A177-3AD203B41FA5}">
                      <a16:colId xmlns:a16="http://schemas.microsoft.com/office/drawing/2014/main" val="4012121867"/>
                    </a:ext>
                  </a:extLst>
                </a:gridCol>
                <a:gridCol w="4472569">
                  <a:extLst>
                    <a:ext uri="{9D8B030D-6E8A-4147-A177-3AD203B41FA5}">
                      <a16:colId xmlns:a16="http://schemas.microsoft.com/office/drawing/2014/main" val="620709147"/>
                    </a:ext>
                  </a:extLst>
                </a:gridCol>
                <a:gridCol w="2848069">
                  <a:extLst>
                    <a:ext uri="{9D8B030D-6E8A-4147-A177-3AD203B41FA5}">
                      <a16:colId xmlns:a16="http://schemas.microsoft.com/office/drawing/2014/main" val="1594754357"/>
                    </a:ext>
                  </a:extLst>
                </a:gridCol>
              </a:tblGrid>
              <a:tr h="514074">
                <a:tc>
                  <a:txBody>
                    <a:bodyPr/>
                    <a:lstStyle/>
                    <a:p>
                      <a:endParaRPr lang="en-GB" sz="2800" dirty="0"/>
                    </a:p>
                  </a:txBody>
                  <a:tcPr/>
                </a:tc>
                <a:tc>
                  <a:txBody>
                    <a:bodyPr/>
                    <a:lstStyle/>
                    <a:p>
                      <a:r>
                        <a:rPr lang="en-GB" dirty="0"/>
                        <a:t>What’s involved</a:t>
                      </a:r>
                    </a:p>
                  </a:txBody>
                  <a:tcPr/>
                </a:tc>
                <a:tc>
                  <a:txBody>
                    <a:bodyPr/>
                    <a:lstStyle/>
                    <a:p>
                      <a:r>
                        <a:rPr lang="en-GB" dirty="0"/>
                        <a:t>What you need to do</a:t>
                      </a:r>
                    </a:p>
                  </a:txBody>
                  <a:tcPr/>
                </a:tc>
                <a:tc>
                  <a:txBody>
                    <a:bodyPr/>
                    <a:lstStyle/>
                    <a:p>
                      <a:r>
                        <a:rPr lang="en-GB" dirty="0"/>
                        <a:t>Examples of outcomes</a:t>
                      </a:r>
                    </a:p>
                  </a:txBody>
                  <a:tcPr/>
                </a:tc>
                <a:extLst>
                  <a:ext uri="{0D108BD9-81ED-4DB2-BD59-A6C34878D82A}">
                    <a16:rowId xmlns:a16="http://schemas.microsoft.com/office/drawing/2014/main" val="2023456571"/>
                  </a:ext>
                </a:extLst>
              </a:tr>
              <a:tr h="1649392">
                <a:tc>
                  <a:txBody>
                    <a:bodyPr/>
                    <a:lstStyle/>
                    <a:p>
                      <a:r>
                        <a:rPr lang="en-GB" sz="2400" dirty="0"/>
                        <a:t>Being a ‘research consumer’</a:t>
                      </a:r>
                    </a:p>
                  </a:txBody>
                  <a:tcPr/>
                </a:tc>
                <a:tc>
                  <a:txBody>
                    <a:bodyPr/>
                    <a:lstStyle/>
                    <a:p>
                      <a:r>
                        <a:rPr lang="en-GB" sz="1800" dirty="0"/>
                        <a:t>Reading around topics and being a reflective practitioner; </a:t>
                      </a:r>
                    </a:p>
                    <a:p>
                      <a:r>
                        <a:rPr lang="en-GB" sz="1800" dirty="0"/>
                        <a:t>also being a critical peer reviewer for journals.</a:t>
                      </a:r>
                    </a:p>
                  </a:txBody>
                  <a:tcPr/>
                </a:tc>
                <a:tc>
                  <a:txBody>
                    <a:bodyPr/>
                    <a:lstStyle/>
                    <a:p>
                      <a:r>
                        <a:rPr lang="en-GB" sz="1400" dirty="0"/>
                        <a:t>Engage in regular scholarly activity e.g. sign up for ‘research alerts’ and read papers (abstracts or full papers)</a:t>
                      </a:r>
                    </a:p>
                    <a:p>
                      <a:endParaRPr lang="en-GB" sz="1400" dirty="0"/>
                    </a:p>
                    <a:p>
                      <a:r>
                        <a:rPr lang="en-GB" sz="1400" dirty="0"/>
                        <a:t>Do an informal literature review on a topic of interest</a:t>
                      </a:r>
                    </a:p>
                    <a:p>
                      <a:endParaRPr lang="en-GB" sz="1400" dirty="0"/>
                    </a:p>
                    <a:p>
                      <a:r>
                        <a:rPr lang="en-GB" sz="1400" dirty="0"/>
                        <a:t>Sign up to a favoured journal to become a peer reviewer</a:t>
                      </a:r>
                    </a:p>
                  </a:txBody>
                  <a:tcPr/>
                </a:tc>
                <a:tc>
                  <a:txBody>
                    <a:bodyPr/>
                    <a:lstStyle/>
                    <a:p>
                      <a:r>
                        <a:rPr lang="en-GB" sz="1400" dirty="0"/>
                        <a:t>Increased knowledge about topics and research methodology</a:t>
                      </a:r>
                    </a:p>
                    <a:p>
                      <a:endParaRPr lang="en-GB" sz="1400" dirty="0"/>
                    </a:p>
                    <a:p>
                      <a:r>
                        <a:rPr lang="en-GB" sz="1400" dirty="0"/>
                        <a:t>Professional networking</a:t>
                      </a:r>
                    </a:p>
                  </a:txBody>
                  <a:tcPr/>
                </a:tc>
                <a:extLst>
                  <a:ext uri="{0D108BD9-81ED-4DB2-BD59-A6C34878D82A}">
                    <a16:rowId xmlns:a16="http://schemas.microsoft.com/office/drawing/2014/main" val="1415990583"/>
                  </a:ext>
                </a:extLst>
              </a:tr>
              <a:tr h="1777790">
                <a:tc>
                  <a:txBody>
                    <a:bodyPr/>
                    <a:lstStyle/>
                    <a:p>
                      <a:r>
                        <a:rPr lang="en-GB" sz="2400" dirty="0"/>
                        <a:t>Doing small scale research</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2381638553"/>
                  </a:ext>
                </a:extLst>
              </a:tr>
              <a:tr h="2373718">
                <a:tc>
                  <a:txBody>
                    <a:bodyPr/>
                    <a:lstStyle/>
                    <a:p>
                      <a:r>
                        <a:rPr lang="en-GB" sz="2400" dirty="0"/>
                        <a:t>Doing larger scale team research</a:t>
                      </a:r>
                    </a:p>
                    <a:p>
                      <a:endParaRPr lang="en-GB"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333333"/>
                          </a:solidFill>
                          <a:effectLst/>
                          <a:latin typeface="Roboto" panose="02000000000000000000" pitchFamily="2" charset="0"/>
                          <a:ea typeface="Times New Roman" panose="02020603050405020304" pitchFamily="18" charset="0"/>
                        </a:rPr>
                        <a:t>Adapted from Linda Finlay 2022 with permission</a:t>
                      </a:r>
                      <a:endParaRPr lang="en-GB" sz="800" dirty="0"/>
                    </a:p>
                    <a:p>
                      <a:endParaRPr lang="en-GB" sz="2400" dirty="0"/>
                    </a:p>
                  </a:txBody>
                  <a:tcPr/>
                </a:tc>
                <a:tc>
                  <a:txBody>
                    <a:bodyPr/>
                    <a:lstStyle/>
                    <a:p>
                      <a:endParaRPr lang="en-GB" sz="1400" dirty="0"/>
                    </a:p>
                  </a:txBody>
                  <a:tcPr/>
                </a:tc>
                <a:tc>
                  <a:txBody>
                    <a:bodyPr/>
                    <a:lstStyle/>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extLst>
                  <a:ext uri="{0D108BD9-81ED-4DB2-BD59-A6C34878D82A}">
                    <a16:rowId xmlns:a16="http://schemas.microsoft.com/office/drawing/2014/main" val="831300874"/>
                  </a:ext>
                </a:extLst>
              </a:tr>
            </a:tbl>
          </a:graphicData>
        </a:graphic>
      </p:graphicFrame>
    </p:spTree>
    <p:extLst>
      <p:ext uri="{BB962C8B-B14F-4D97-AF65-F5344CB8AC3E}">
        <p14:creationId xmlns:p14="http://schemas.microsoft.com/office/powerpoint/2010/main" val="3852437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03490A7-C98B-EB1B-04B5-9B2A27CD01E8}"/>
              </a:ext>
            </a:extLst>
          </p:cNvPr>
          <p:cNvGraphicFramePr>
            <a:graphicFrameLocks noGrp="1"/>
          </p:cNvGraphicFramePr>
          <p:nvPr>
            <p:ph idx="1"/>
            <p:extLst>
              <p:ext uri="{D42A27DB-BD31-4B8C-83A1-F6EECF244321}">
                <p14:modId xmlns:p14="http://schemas.microsoft.com/office/powerpoint/2010/main" val="532165622"/>
              </p:ext>
            </p:extLst>
          </p:nvPr>
        </p:nvGraphicFramePr>
        <p:xfrm>
          <a:off x="243281" y="226503"/>
          <a:ext cx="11509696" cy="6549376"/>
        </p:xfrm>
        <a:graphic>
          <a:graphicData uri="http://schemas.openxmlformats.org/drawingml/2006/table">
            <a:tbl>
              <a:tblPr firstRow="1" bandRow="1">
                <a:tableStyleId>{5C22544A-7EE6-4342-B048-85BDC9FD1C3A}</a:tableStyleId>
              </a:tblPr>
              <a:tblGrid>
                <a:gridCol w="1626616">
                  <a:extLst>
                    <a:ext uri="{9D8B030D-6E8A-4147-A177-3AD203B41FA5}">
                      <a16:colId xmlns:a16="http://schemas.microsoft.com/office/drawing/2014/main" val="1092545280"/>
                    </a:ext>
                  </a:extLst>
                </a:gridCol>
                <a:gridCol w="2465376">
                  <a:extLst>
                    <a:ext uri="{9D8B030D-6E8A-4147-A177-3AD203B41FA5}">
                      <a16:colId xmlns:a16="http://schemas.microsoft.com/office/drawing/2014/main" val="4012121867"/>
                    </a:ext>
                  </a:extLst>
                </a:gridCol>
                <a:gridCol w="4531872">
                  <a:extLst>
                    <a:ext uri="{9D8B030D-6E8A-4147-A177-3AD203B41FA5}">
                      <a16:colId xmlns:a16="http://schemas.microsoft.com/office/drawing/2014/main" val="620709147"/>
                    </a:ext>
                  </a:extLst>
                </a:gridCol>
                <a:gridCol w="2885832">
                  <a:extLst>
                    <a:ext uri="{9D8B030D-6E8A-4147-A177-3AD203B41FA5}">
                      <a16:colId xmlns:a16="http://schemas.microsoft.com/office/drawing/2014/main" val="1594754357"/>
                    </a:ext>
                  </a:extLst>
                </a:gridCol>
              </a:tblGrid>
              <a:tr h="554333">
                <a:tc>
                  <a:txBody>
                    <a:bodyPr/>
                    <a:lstStyle/>
                    <a:p>
                      <a:endParaRPr lang="en-GB" sz="2800" dirty="0"/>
                    </a:p>
                  </a:txBody>
                  <a:tcPr/>
                </a:tc>
                <a:tc>
                  <a:txBody>
                    <a:bodyPr/>
                    <a:lstStyle/>
                    <a:p>
                      <a:r>
                        <a:rPr lang="en-GB" dirty="0"/>
                        <a:t>What’s involved</a:t>
                      </a:r>
                    </a:p>
                  </a:txBody>
                  <a:tcPr/>
                </a:tc>
                <a:tc>
                  <a:txBody>
                    <a:bodyPr/>
                    <a:lstStyle/>
                    <a:p>
                      <a:r>
                        <a:rPr lang="en-GB" dirty="0"/>
                        <a:t>What you need to do</a:t>
                      </a:r>
                    </a:p>
                  </a:txBody>
                  <a:tcPr/>
                </a:tc>
                <a:tc>
                  <a:txBody>
                    <a:bodyPr/>
                    <a:lstStyle/>
                    <a:p>
                      <a:r>
                        <a:rPr lang="en-GB" dirty="0"/>
                        <a:t>Examples of outcomes</a:t>
                      </a:r>
                    </a:p>
                  </a:txBody>
                  <a:tcPr/>
                </a:tc>
                <a:extLst>
                  <a:ext uri="{0D108BD9-81ED-4DB2-BD59-A6C34878D82A}">
                    <a16:rowId xmlns:a16="http://schemas.microsoft.com/office/drawing/2014/main" val="2023456571"/>
                  </a:ext>
                </a:extLst>
              </a:tr>
              <a:tr h="1721925">
                <a:tc>
                  <a:txBody>
                    <a:bodyPr/>
                    <a:lstStyle/>
                    <a:p>
                      <a:r>
                        <a:rPr lang="en-GB" sz="2400" dirty="0"/>
                        <a:t>Being a ‘research consumer’</a:t>
                      </a:r>
                    </a:p>
                  </a:txBody>
                  <a:tcPr/>
                </a:tc>
                <a:tc>
                  <a:txBody>
                    <a:bodyPr/>
                    <a:lstStyle/>
                    <a:p>
                      <a:endParaRPr lang="en-GB" sz="18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415990583"/>
                  </a:ext>
                </a:extLst>
              </a:tr>
              <a:tr h="1894718">
                <a:tc>
                  <a:txBody>
                    <a:bodyPr/>
                    <a:lstStyle/>
                    <a:p>
                      <a:r>
                        <a:rPr lang="en-GB" sz="2400" dirty="0"/>
                        <a:t>Doing small scale  research</a:t>
                      </a:r>
                    </a:p>
                  </a:txBody>
                  <a:tcPr/>
                </a:tc>
                <a:tc>
                  <a:txBody>
                    <a:bodyPr/>
                    <a:lstStyle/>
                    <a:p>
                      <a:r>
                        <a:rPr lang="en-GB" sz="1800" dirty="0"/>
                        <a:t>Aim to study a particular topic or process by engaging a literature review and/or working with 1-6 participants to explore the topic.</a:t>
                      </a:r>
                    </a:p>
                  </a:txBody>
                  <a:tcPr/>
                </a:tc>
                <a:tc>
                  <a:txBody>
                    <a:bodyPr/>
                    <a:lstStyle/>
                    <a:p>
                      <a:r>
                        <a:rPr lang="en-GB" sz="1400" dirty="0"/>
                        <a:t>Do a literature review to check what is out there.</a:t>
                      </a:r>
                    </a:p>
                    <a:p>
                      <a:endParaRPr lang="en-GB" sz="1400" dirty="0"/>
                    </a:p>
                    <a:p>
                      <a:r>
                        <a:rPr lang="en-GB" sz="1400" dirty="0"/>
                        <a:t>Get clear about the nature/focus, method and ethical requirements of research.  Then approach participants and engage data collection and analysis.  </a:t>
                      </a:r>
                    </a:p>
                    <a:p>
                      <a:endParaRPr lang="en-GB" sz="1400" dirty="0"/>
                    </a:p>
                    <a:p>
                      <a:r>
                        <a:rPr lang="en-GB" sz="1400" dirty="0"/>
                        <a:t>Write up findings aiming to publish or share findings at a conference.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Increased knowledge about self and other as well as about the topic and research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Publication or presentation at a conference as part of  professional networking.</a:t>
                      </a:r>
                    </a:p>
                    <a:p>
                      <a:endParaRPr lang="en-GB" sz="1400" dirty="0"/>
                    </a:p>
                  </a:txBody>
                  <a:tcPr/>
                </a:tc>
                <a:extLst>
                  <a:ext uri="{0D108BD9-81ED-4DB2-BD59-A6C34878D82A}">
                    <a16:rowId xmlns:a16="http://schemas.microsoft.com/office/drawing/2014/main" val="2381638553"/>
                  </a:ext>
                </a:extLst>
              </a:tr>
              <a:tr h="2261438">
                <a:tc>
                  <a:txBody>
                    <a:bodyPr/>
                    <a:lstStyle/>
                    <a:p>
                      <a:r>
                        <a:rPr lang="en-GB" sz="2400" dirty="0"/>
                        <a:t>Doing larger scale team research</a:t>
                      </a:r>
                    </a:p>
                  </a:txBody>
                  <a:tcPr/>
                </a:tc>
                <a:tc>
                  <a:txBody>
                    <a:bodyPr/>
                    <a:lstStyle/>
                    <a:p>
                      <a:endParaRPr lang="en-GB" sz="1400" dirty="0"/>
                    </a:p>
                  </a:txBody>
                  <a:tcPr/>
                </a:tc>
                <a:tc>
                  <a:txBody>
                    <a:bodyPr/>
                    <a:lstStyle/>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extLst>
                  <a:ext uri="{0D108BD9-81ED-4DB2-BD59-A6C34878D82A}">
                    <a16:rowId xmlns:a16="http://schemas.microsoft.com/office/drawing/2014/main" val="831300874"/>
                  </a:ext>
                </a:extLst>
              </a:tr>
            </a:tbl>
          </a:graphicData>
        </a:graphic>
      </p:graphicFrame>
      <p:sp>
        <p:nvSpPr>
          <p:cNvPr id="3" name="TextBox 2">
            <a:extLst>
              <a:ext uri="{FF2B5EF4-FFF2-40B4-BE49-F238E27FC236}">
                <a16:creationId xmlns:a16="http://schemas.microsoft.com/office/drawing/2014/main" id="{A2DE86BB-099B-4EB9-9AC3-81E00AEA6C67}"/>
              </a:ext>
            </a:extLst>
          </p:cNvPr>
          <p:cNvSpPr txBox="1"/>
          <p:nvPr/>
        </p:nvSpPr>
        <p:spPr>
          <a:xfrm>
            <a:off x="104751" y="6378096"/>
            <a:ext cx="6094602" cy="261610"/>
          </a:xfrm>
          <a:prstGeom prst="rect">
            <a:avLst/>
          </a:prstGeom>
          <a:noFill/>
        </p:spPr>
        <p:txBody>
          <a:bodyPr wrap="square">
            <a:spAutoFit/>
          </a:bodyPr>
          <a:lstStyle/>
          <a:p>
            <a:r>
              <a:rPr lang="en-GB" sz="1050" dirty="0">
                <a:solidFill>
                  <a:srgbClr val="333333"/>
                </a:solidFill>
                <a:effectLst/>
                <a:latin typeface="Roboto" panose="02000000000000000000" pitchFamily="2" charset="0"/>
                <a:ea typeface="Times New Roman" panose="02020603050405020304" pitchFamily="18" charset="0"/>
              </a:rPr>
              <a:t>Adapted from Linda Finlay 2022 with permission</a:t>
            </a:r>
            <a:endParaRPr lang="en-GB" sz="1050" dirty="0"/>
          </a:p>
        </p:txBody>
      </p:sp>
    </p:spTree>
    <p:extLst>
      <p:ext uri="{BB962C8B-B14F-4D97-AF65-F5344CB8AC3E}">
        <p14:creationId xmlns:p14="http://schemas.microsoft.com/office/powerpoint/2010/main" val="2349456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03490A7-C98B-EB1B-04B5-9B2A27CD01E8}"/>
              </a:ext>
            </a:extLst>
          </p:cNvPr>
          <p:cNvGraphicFramePr>
            <a:graphicFrameLocks noGrp="1"/>
          </p:cNvGraphicFramePr>
          <p:nvPr>
            <p:ph idx="1"/>
            <p:extLst>
              <p:ext uri="{D42A27DB-BD31-4B8C-83A1-F6EECF244321}">
                <p14:modId xmlns:p14="http://schemas.microsoft.com/office/powerpoint/2010/main" val="671573693"/>
              </p:ext>
            </p:extLst>
          </p:nvPr>
        </p:nvGraphicFramePr>
        <p:xfrm>
          <a:off x="0" y="0"/>
          <a:ext cx="11485849" cy="6724848"/>
        </p:xfrm>
        <a:graphic>
          <a:graphicData uri="http://schemas.openxmlformats.org/drawingml/2006/table">
            <a:tbl>
              <a:tblPr firstRow="1" bandRow="1">
                <a:tableStyleId>{5C22544A-7EE6-4342-B048-85BDC9FD1C3A}</a:tableStyleId>
              </a:tblPr>
              <a:tblGrid>
                <a:gridCol w="1654139">
                  <a:extLst>
                    <a:ext uri="{9D8B030D-6E8A-4147-A177-3AD203B41FA5}">
                      <a16:colId xmlns:a16="http://schemas.microsoft.com/office/drawing/2014/main" val="1092545280"/>
                    </a:ext>
                  </a:extLst>
                </a:gridCol>
                <a:gridCol w="2414006">
                  <a:extLst>
                    <a:ext uri="{9D8B030D-6E8A-4147-A177-3AD203B41FA5}">
                      <a16:colId xmlns:a16="http://schemas.microsoft.com/office/drawing/2014/main" val="4012121867"/>
                    </a:ext>
                  </a:extLst>
                </a:gridCol>
                <a:gridCol w="4531872">
                  <a:extLst>
                    <a:ext uri="{9D8B030D-6E8A-4147-A177-3AD203B41FA5}">
                      <a16:colId xmlns:a16="http://schemas.microsoft.com/office/drawing/2014/main" val="620709147"/>
                    </a:ext>
                  </a:extLst>
                </a:gridCol>
                <a:gridCol w="2885832">
                  <a:extLst>
                    <a:ext uri="{9D8B030D-6E8A-4147-A177-3AD203B41FA5}">
                      <a16:colId xmlns:a16="http://schemas.microsoft.com/office/drawing/2014/main" val="1594754357"/>
                    </a:ext>
                  </a:extLst>
                </a:gridCol>
              </a:tblGrid>
              <a:tr h="547885">
                <a:tc>
                  <a:txBody>
                    <a:bodyPr/>
                    <a:lstStyle/>
                    <a:p>
                      <a:endParaRPr lang="en-GB" sz="2800" dirty="0"/>
                    </a:p>
                  </a:txBody>
                  <a:tcPr/>
                </a:tc>
                <a:tc>
                  <a:txBody>
                    <a:bodyPr/>
                    <a:lstStyle/>
                    <a:p>
                      <a:r>
                        <a:rPr lang="en-GB" dirty="0"/>
                        <a:t>What’s involved</a:t>
                      </a:r>
                    </a:p>
                  </a:txBody>
                  <a:tcPr/>
                </a:tc>
                <a:tc>
                  <a:txBody>
                    <a:bodyPr/>
                    <a:lstStyle/>
                    <a:p>
                      <a:r>
                        <a:rPr lang="en-GB" dirty="0"/>
                        <a:t>What you need to do</a:t>
                      </a:r>
                    </a:p>
                  </a:txBody>
                  <a:tcPr/>
                </a:tc>
                <a:tc>
                  <a:txBody>
                    <a:bodyPr/>
                    <a:lstStyle/>
                    <a:p>
                      <a:r>
                        <a:rPr lang="en-GB" dirty="0"/>
                        <a:t>Examples of outcomes</a:t>
                      </a:r>
                    </a:p>
                  </a:txBody>
                  <a:tcPr/>
                </a:tc>
                <a:extLst>
                  <a:ext uri="{0D108BD9-81ED-4DB2-BD59-A6C34878D82A}">
                    <a16:rowId xmlns:a16="http://schemas.microsoft.com/office/drawing/2014/main" val="2023456571"/>
                  </a:ext>
                </a:extLst>
              </a:tr>
              <a:tr h="1721925">
                <a:tc>
                  <a:txBody>
                    <a:bodyPr/>
                    <a:lstStyle/>
                    <a:p>
                      <a:r>
                        <a:rPr lang="en-GB" sz="2400" dirty="0"/>
                        <a:t>Being a ‘research consumer’</a:t>
                      </a:r>
                    </a:p>
                  </a:txBody>
                  <a:tcPr/>
                </a:tc>
                <a:tc>
                  <a:txBody>
                    <a:bodyPr/>
                    <a:lstStyle/>
                    <a:p>
                      <a:endParaRPr lang="en-GB" sz="18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415990583"/>
                  </a:ext>
                </a:extLst>
              </a:tr>
              <a:tr h="1894718">
                <a:tc>
                  <a:txBody>
                    <a:bodyPr/>
                    <a:lstStyle/>
                    <a:p>
                      <a:r>
                        <a:rPr lang="en-GB" sz="2400" dirty="0"/>
                        <a:t>Doing small scale research</a:t>
                      </a:r>
                    </a:p>
                  </a:txBody>
                  <a:tcPr/>
                </a:tc>
                <a:tc>
                  <a:txBody>
                    <a:bodyPr/>
                    <a:lstStyle/>
                    <a:p>
                      <a:endParaRPr lang="en-GB" sz="18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2381638553"/>
                  </a:ext>
                </a:extLst>
              </a:tr>
              <a:tr h="2261438">
                <a:tc>
                  <a:txBody>
                    <a:bodyPr/>
                    <a:lstStyle/>
                    <a:p>
                      <a:r>
                        <a:rPr lang="en-GB" sz="2400" dirty="0"/>
                        <a:t>Doing larger scale team research</a:t>
                      </a:r>
                    </a:p>
                  </a:txBody>
                  <a:tcPr/>
                </a:tc>
                <a:tc>
                  <a:txBody>
                    <a:bodyPr/>
                    <a:lstStyle/>
                    <a:p>
                      <a:r>
                        <a:rPr lang="en-GB" sz="1800" dirty="0"/>
                        <a:t>Aim to get involved with a larger research programme to engage ‘process research’ and/or ‘outcomes research’  (e.g. join a multi-disciplinary team associated with your HEI ) </a:t>
                      </a:r>
                    </a:p>
                  </a:txBody>
                  <a:tcPr/>
                </a:tc>
                <a:tc>
                  <a:txBody>
                    <a:bodyPr/>
                    <a:lstStyle/>
                    <a:p>
                      <a:r>
                        <a:rPr lang="en-GB" sz="1400" dirty="0"/>
                        <a:t>Do an extensive literature review to check the current empirical, theoretical and methodological field.</a:t>
                      </a:r>
                    </a:p>
                    <a:p>
                      <a:endParaRPr lang="en-GB" sz="1400" dirty="0"/>
                    </a:p>
                    <a:p>
                      <a:r>
                        <a:rPr lang="en-GB" sz="1400" dirty="0"/>
                        <a:t>Collaborate with colleagues (ideally experienced researchers). Start by presenting a proposal to be cleared by formal ethical committee.  Then engage rounds of data collection, analysis, and writing up.</a:t>
                      </a:r>
                    </a:p>
                    <a:p>
                      <a:endParaRPr lang="en-GB" sz="1400" dirty="0"/>
                    </a:p>
                    <a:p>
                      <a:r>
                        <a:rPr lang="en-GB" sz="1400" dirty="0"/>
                        <a:t>Pursue source of funding (or be commissioned by an external body)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Increased knowledge about self and field as well as about the topic and research methodology.</a:t>
                      </a:r>
                    </a:p>
                    <a:p>
                      <a:endParaRPr lang="en-GB" sz="1400" dirty="0"/>
                    </a:p>
                    <a:p>
                      <a:r>
                        <a:rPr lang="en-GB" sz="1400" dirty="0"/>
                        <a:t>Publication</a:t>
                      </a:r>
                    </a:p>
                    <a:p>
                      <a:endParaRPr lang="en-GB" sz="1400" dirty="0"/>
                    </a:p>
                    <a:p>
                      <a:r>
                        <a:rPr lang="en-GB" sz="1400" dirty="0"/>
                        <a:t>Process research findings may prove valuable for clinical work.</a:t>
                      </a:r>
                    </a:p>
                    <a:p>
                      <a:endParaRPr lang="en-GB" sz="1400" dirty="0"/>
                    </a:p>
                    <a:p>
                      <a:r>
                        <a:rPr lang="en-GB" sz="1400" dirty="0"/>
                        <a:t>Outcome study results may advance service provision.</a:t>
                      </a:r>
                    </a:p>
                  </a:txBody>
                  <a:tcPr/>
                </a:tc>
                <a:extLst>
                  <a:ext uri="{0D108BD9-81ED-4DB2-BD59-A6C34878D82A}">
                    <a16:rowId xmlns:a16="http://schemas.microsoft.com/office/drawing/2014/main" val="831300874"/>
                  </a:ext>
                </a:extLst>
              </a:tr>
            </a:tbl>
          </a:graphicData>
        </a:graphic>
      </p:graphicFrame>
      <p:sp>
        <p:nvSpPr>
          <p:cNvPr id="3" name="TextBox 2">
            <a:extLst>
              <a:ext uri="{FF2B5EF4-FFF2-40B4-BE49-F238E27FC236}">
                <a16:creationId xmlns:a16="http://schemas.microsoft.com/office/drawing/2014/main" id="{DDBFF602-C475-4DB0-8C52-296C0D2A90D3}"/>
              </a:ext>
            </a:extLst>
          </p:cNvPr>
          <p:cNvSpPr txBox="1"/>
          <p:nvPr/>
        </p:nvSpPr>
        <p:spPr>
          <a:xfrm>
            <a:off x="104751" y="6378096"/>
            <a:ext cx="6094602" cy="577081"/>
          </a:xfrm>
          <a:prstGeom prst="rect">
            <a:avLst/>
          </a:prstGeom>
          <a:noFill/>
        </p:spPr>
        <p:txBody>
          <a:bodyPr wrap="square">
            <a:spAutoFit/>
          </a:bodyPr>
          <a:lstStyle/>
          <a:p>
            <a:endParaRPr lang="en-GB" sz="1050" dirty="0">
              <a:solidFill>
                <a:srgbClr val="333333"/>
              </a:solidFill>
              <a:latin typeface="Roboto" panose="02000000000000000000" pitchFamily="2" charset="0"/>
              <a:ea typeface="Times New Roman" panose="02020603050405020304" pitchFamily="18" charset="0"/>
            </a:endParaRPr>
          </a:p>
          <a:p>
            <a:endParaRPr lang="en-GB" sz="1050" dirty="0">
              <a:solidFill>
                <a:srgbClr val="333333"/>
              </a:solidFill>
              <a:latin typeface="Roboto" panose="02000000000000000000" pitchFamily="2" charset="0"/>
              <a:ea typeface="Times New Roman" panose="02020603050405020304" pitchFamily="18" charset="0"/>
            </a:endParaRPr>
          </a:p>
          <a:p>
            <a:r>
              <a:rPr lang="en-GB" sz="1050" dirty="0">
                <a:solidFill>
                  <a:srgbClr val="333333"/>
                </a:solidFill>
                <a:latin typeface="Roboto" panose="02000000000000000000" pitchFamily="2" charset="0"/>
                <a:ea typeface="Times New Roman" panose="02020603050405020304" pitchFamily="18" charset="0"/>
              </a:rPr>
              <a:t>Adapted from Linda Finlay 2022 with permission</a:t>
            </a:r>
            <a:endParaRPr lang="en-GB" sz="1050" dirty="0"/>
          </a:p>
        </p:txBody>
      </p:sp>
    </p:spTree>
    <p:extLst>
      <p:ext uri="{BB962C8B-B14F-4D97-AF65-F5344CB8AC3E}">
        <p14:creationId xmlns:p14="http://schemas.microsoft.com/office/powerpoint/2010/main" val="1220698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79687-4AA2-7462-9A46-3FF6074C44D1}"/>
              </a:ext>
            </a:extLst>
          </p:cNvPr>
          <p:cNvSpPr>
            <a:spLocks noGrp="1"/>
          </p:cNvSpPr>
          <p:nvPr>
            <p:ph type="title"/>
          </p:nvPr>
        </p:nvSpPr>
        <p:spPr>
          <a:xfrm>
            <a:off x="4654296" y="329184"/>
            <a:ext cx="6894576" cy="1783080"/>
          </a:xfrm>
        </p:spPr>
        <p:txBody>
          <a:bodyPr anchor="b">
            <a:normAutofit/>
          </a:bodyPr>
          <a:lstStyle/>
          <a:p>
            <a:r>
              <a:rPr lang="en-GB" sz="5400" b="1" dirty="0"/>
              <a:t>Top TIPS for Being a Practitioner-Researcher</a:t>
            </a:r>
          </a:p>
        </p:txBody>
      </p:sp>
      <p:pic>
        <p:nvPicPr>
          <p:cNvPr id="7" name="Picture 6">
            <a:extLst>
              <a:ext uri="{FF2B5EF4-FFF2-40B4-BE49-F238E27FC236}">
                <a16:creationId xmlns:a16="http://schemas.microsoft.com/office/drawing/2014/main" id="{8B2B9404-64D6-B685-B3DF-40DB4C0DCA38}"/>
              </a:ext>
            </a:extLst>
          </p:cNvPr>
          <p:cNvPicPr>
            <a:picLocks noChangeAspect="1"/>
          </p:cNvPicPr>
          <p:nvPr/>
        </p:nvPicPr>
        <p:blipFill rotWithShape="1">
          <a:blip r:embed="rId3"/>
          <a:srcRect l="29079" r="11829"/>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F69B41-170E-D8E5-8F5E-1204F537E175}"/>
              </a:ext>
            </a:extLst>
          </p:cNvPr>
          <p:cNvSpPr>
            <a:spLocks noGrp="1"/>
          </p:cNvSpPr>
          <p:nvPr>
            <p:ph idx="1"/>
          </p:nvPr>
        </p:nvSpPr>
        <p:spPr>
          <a:xfrm>
            <a:off x="4257040" y="2441448"/>
            <a:ext cx="7691120" cy="4146296"/>
          </a:xfrm>
        </p:spPr>
        <p:txBody>
          <a:bodyPr>
            <a:noAutofit/>
          </a:bodyPr>
          <a:lstStyle/>
          <a:p>
            <a:pPr marL="0" indent="0">
              <a:buNone/>
            </a:pPr>
            <a:endParaRPr lang="en-GB" sz="2400" dirty="0"/>
          </a:p>
          <a:p>
            <a:pPr marL="0" indent="0">
              <a:buNone/>
            </a:pPr>
            <a:r>
              <a:rPr lang="en-GB" sz="2400" dirty="0"/>
              <a:t>1) </a:t>
            </a:r>
            <a:r>
              <a:rPr lang="en-GB" sz="2400" b="1" dirty="0"/>
              <a:t>Publish </a:t>
            </a:r>
            <a:r>
              <a:rPr lang="en-GB" sz="2400" dirty="0"/>
              <a:t>(disseminate) any research previously engaged, exploring different angles relating to student counselling.</a:t>
            </a:r>
          </a:p>
          <a:p>
            <a:pPr marL="0" indent="0">
              <a:buNone/>
            </a:pPr>
            <a:r>
              <a:rPr lang="en-GB" sz="2400" dirty="0"/>
              <a:t>2) Find a </a:t>
            </a:r>
            <a:r>
              <a:rPr lang="en-GB" sz="2400" b="1" dirty="0"/>
              <a:t>research mentor/supervisor </a:t>
            </a:r>
            <a:r>
              <a:rPr lang="en-GB" sz="2400" dirty="0"/>
              <a:t>and a </a:t>
            </a:r>
            <a:r>
              <a:rPr lang="en-GB" sz="2400" b="1" dirty="0"/>
              <a:t>writing buddy</a:t>
            </a:r>
            <a:r>
              <a:rPr lang="en-GB" sz="2400" dirty="0"/>
              <a:t>.</a:t>
            </a:r>
          </a:p>
          <a:p>
            <a:pPr marL="0" indent="0">
              <a:buNone/>
            </a:pPr>
            <a:r>
              <a:rPr lang="en-GB" sz="2400" dirty="0"/>
              <a:t>3) Regularly </a:t>
            </a:r>
            <a:r>
              <a:rPr lang="en-GB" sz="2400" b="1" dirty="0"/>
              <a:t>read journal </a:t>
            </a:r>
            <a:r>
              <a:rPr lang="en-GB" sz="2400" dirty="0"/>
              <a:t>articles.</a:t>
            </a:r>
          </a:p>
          <a:p>
            <a:pPr marL="0" indent="0">
              <a:buNone/>
            </a:pPr>
            <a:r>
              <a:rPr lang="en-GB" sz="2400" dirty="0"/>
              <a:t>4) Go to </a:t>
            </a:r>
            <a:r>
              <a:rPr lang="en-GB" sz="2400" b="1" dirty="0"/>
              <a:t>conferences</a:t>
            </a:r>
            <a:r>
              <a:rPr lang="en-GB" sz="2400" dirty="0"/>
              <a:t>; network and dialogue about research.</a:t>
            </a:r>
          </a:p>
          <a:p>
            <a:pPr marL="0" indent="0">
              <a:buNone/>
            </a:pPr>
            <a:r>
              <a:rPr lang="en-GB" sz="2400" dirty="0"/>
              <a:t>5) Keep a </a:t>
            </a:r>
            <a:r>
              <a:rPr lang="en-GB" sz="2400" b="1" dirty="0"/>
              <a:t>reflexive journal </a:t>
            </a:r>
            <a:r>
              <a:rPr lang="en-GB" sz="2400" dirty="0"/>
              <a:t>to examine the personal impact of research and about relational and ethical processes.</a:t>
            </a:r>
          </a:p>
          <a:p>
            <a:pPr marL="0" indent="0">
              <a:buNone/>
            </a:pPr>
            <a:r>
              <a:rPr lang="en-GB" sz="2400" dirty="0"/>
              <a:t>6) </a:t>
            </a:r>
            <a:r>
              <a:rPr lang="en-GB" sz="2400" b="1" dirty="0"/>
              <a:t>Keep involved </a:t>
            </a:r>
            <a:r>
              <a:rPr lang="en-GB" sz="2400" dirty="0"/>
              <a:t>with research.</a:t>
            </a:r>
          </a:p>
        </p:txBody>
      </p:sp>
    </p:spTree>
    <p:extLst>
      <p:ext uri="{BB962C8B-B14F-4D97-AF65-F5344CB8AC3E}">
        <p14:creationId xmlns:p14="http://schemas.microsoft.com/office/powerpoint/2010/main" val="486751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260C-86FB-5A4B-6BE7-F31F97F328E6}"/>
              </a:ext>
            </a:extLst>
          </p:cNvPr>
          <p:cNvSpPr>
            <a:spLocks noGrp="1"/>
          </p:cNvSpPr>
          <p:nvPr>
            <p:ph type="title"/>
          </p:nvPr>
        </p:nvSpPr>
        <p:spPr/>
        <p:txBody>
          <a:bodyPr/>
          <a:lstStyle/>
          <a:p>
            <a:pPr algn="ctr"/>
            <a:r>
              <a:rPr lang="en-GB" dirty="0"/>
              <a:t>Getting Started Straight away</a:t>
            </a:r>
          </a:p>
        </p:txBody>
      </p:sp>
      <p:sp>
        <p:nvSpPr>
          <p:cNvPr id="3" name="Content Placeholder 2">
            <a:extLst>
              <a:ext uri="{FF2B5EF4-FFF2-40B4-BE49-F238E27FC236}">
                <a16:creationId xmlns:a16="http://schemas.microsoft.com/office/drawing/2014/main" id="{426FC6A6-B0D5-06C6-42C3-429B06FF1508}"/>
              </a:ext>
            </a:extLst>
          </p:cNvPr>
          <p:cNvSpPr>
            <a:spLocks noGrp="1"/>
          </p:cNvSpPr>
          <p:nvPr>
            <p:ph sz="half" idx="1"/>
          </p:nvPr>
        </p:nvSpPr>
        <p:spPr/>
        <p:txBody>
          <a:bodyPr>
            <a:normAutofit fontScale="92500" lnSpcReduction="10000"/>
          </a:bodyPr>
          <a:lstStyle/>
          <a:p>
            <a:pPr marL="0" indent="0">
              <a:buNone/>
            </a:pPr>
            <a:r>
              <a:rPr lang="en-GB" b="1" dirty="0"/>
              <a:t>Already got some research data/an idea to work on?</a:t>
            </a:r>
          </a:p>
          <a:p>
            <a:pPr marL="0" indent="0">
              <a:buNone/>
            </a:pPr>
            <a:r>
              <a:rPr lang="en-GB" dirty="0"/>
              <a:t>Finlay (2020) How to write a journal article: Top tips for the novice writer. </a:t>
            </a:r>
            <a:r>
              <a:rPr lang="en-GB" i="1" dirty="0"/>
              <a:t>European Journal Qualitative Research in Psychotherapy,</a:t>
            </a:r>
            <a:r>
              <a:rPr lang="en-GB" dirty="0"/>
              <a:t> Volume 10, 28-40</a:t>
            </a:r>
          </a:p>
          <a:p>
            <a:pPr marL="0" indent="0">
              <a:buNone/>
            </a:pPr>
            <a:endParaRPr lang="en-GB" dirty="0"/>
          </a:p>
          <a:p>
            <a:pPr marL="0" indent="0">
              <a:buNone/>
            </a:pPr>
            <a:r>
              <a:rPr lang="en-GB" b="1" dirty="0"/>
              <a:t>Write a review of a book </a:t>
            </a:r>
            <a:r>
              <a:rPr lang="en-GB" dirty="0"/>
              <a:t>which has impacted significantly on your work as a therapist: ucc.editorial@bacp.co.uk.</a:t>
            </a:r>
          </a:p>
        </p:txBody>
      </p:sp>
      <p:sp>
        <p:nvSpPr>
          <p:cNvPr id="4" name="Content Placeholder 3">
            <a:extLst>
              <a:ext uri="{FF2B5EF4-FFF2-40B4-BE49-F238E27FC236}">
                <a16:creationId xmlns:a16="http://schemas.microsoft.com/office/drawing/2014/main" id="{BC7E98B9-9632-B177-3A65-523D0B6FC8B1}"/>
              </a:ext>
            </a:extLst>
          </p:cNvPr>
          <p:cNvSpPr>
            <a:spLocks noGrp="1"/>
          </p:cNvSpPr>
          <p:nvPr>
            <p:ph sz="half" idx="2"/>
          </p:nvPr>
        </p:nvSpPr>
        <p:spPr/>
        <p:txBody>
          <a:bodyPr>
            <a:normAutofit fontScale="92500" lnSpcReduction="10000"/>
          </a:bodyPr>
          <a:lstStyle/>
          <a:p>
            <a:pPr marL="0" indent="0">
              <a:buNone/>
            </a:pPr>
            <a:r>
              <a:rPr lang="en-GB" b="1" dirty="0"/>
              <a:t>Find a writing buddy to offer mutual support and encouragement.</a:t>
            </a:r>
          </a:p>
          <a:p>
            <a:pPr marL="0" indent="0">
              <a:buNone/>
            </a:pPr>
            <a:endParaRPr lang="en-GB" b="1" dirty="0"/>
          </a:p>
          <a:p>
            <a:pPr marL="0" indent="0">
              <a:buNone/>
            </a:pPr>
            <a:r>
              <a:rPr lang="en-GB" dirty="0"/>
              <a:t>Let me know if you would be interested in a </a:t>
            </a:r>
            <a:r>
              <a:rPr lang="en-GB" b="1" dirty="0"/>
              <a:t>monthly research writing support group: </a:t>
            </a:r>
            <a:r>
              <a:rPr lang="en-GB" dirty="0"/>
              <a:t>for motivation, encouragement, dialogue.</a:t>
            </a:r>
          </a:p>
          <a:p>
            <a:pPr marL="0" indent="0">
              <a:buNone/>
            </a:pPr>
            <a:endParaRPr lang="en-GB" b="1" dirty="0"/>
          </a:p>
          <a:p>
            <a:pPr marL="0" indent="0">
              <a:buNone/>
            </a:pPr>
            <a:r>
              <a:rPr lang="en-GB" dirty="0"/>
              <a:t>Be Prepared to be Surprised!</a:t>
            </a:r>
            <a:endParaRPr lang="en-GB" b="1" dirty="0"/>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201015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82EA9-9689-415C-9259-A78127F16C79}"/>
              </a:ext>
            </a:extLst>
          </p:cNvPr>
          <p:cNvSpPr>
            <a:spLocks noGrp="1"/>
          </p:cNvSpPr>
          <p:nvPr>
            <p:ph type="title"/>
          </p:nvPr>
        </p:nvSpPr>
        <p:spPr>
          <a:xfrm>
            <a:off x="491067" y="4478867"/>
            <a:ext cx="4207933" cy="1710991"/>
          </a:xfrm>
        </p:spPr>
        <p:txBody>
          <a:bodyPr vert="horz" lIns="91440" tIns="45720" rIns="91440" bIns="45720" rtlCol="0" anchor="ctr">
            <a:normAutofit/>
          </a:bodyPr>
          <a:lstStyle/>
          <a:p>
            <a:r>
              <a:rPr lang="en-US" sz="2600" b="1" dirty="0"/>
              <a:t>Welcome to </a:t>
            </a:r>
            <a:br>
              <a:rPr lang="en-US" sz="2600" b="1" dirty="0"/>
            </a:br>
            <a:r>
              <a:rPr lang="en-US" sz="2600" b="1" dirty="0"/>
              <a:t>Our Cabinet of Curiosities </a:t>
            </a:r>
            <a:br>
              <a:rPr lang="en-US" sz="2600" b="1" dirty="0"/>
            </a:br>
            <a:r>
              <a:rPr lang="en-US" sz="2600" b="1" dirty="0"/>
              <a:t>or </a:t>
            </a:r>
            <a:br>
              <a:rPr lang="en-US" sz="2600" b="1" dirty="0"/>
            </a:br>
            <a:r>
              <a:rPr lang="en-US" sz="2600" b="1" dirty="0"/>
              <a:t>Zoom Room of Wonder</a:t>
            </a:r>
          </a:p>
        </p:txBody>
      </p:sp>
      <p:pic>
        <p:nvPicPr>
          <p:cNvPr id="6" name="Content Placeholder 5" descr="A picture containing indoor&#10;&#10;Description automatically generated">
            <a:extLst>
              <a:ext uri="{FF2B5EF4-FFF2-40B4-BE49-F238E27FC236}">
                <a16:creationId xmlns:a16="http://schemas.microsoft.com/office/drawing/2014/main" id="{4FDC47F3-3D15-4EE5-B26B-AE22C6113D0F}"/>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5381" b="1538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E40EDA1-A0D4-4F75-BB55-41540C2C5054}"/>
              </a:ext>
            </a:extLst>
          </p:cNvPr>
          <p:cNvSpPr>
            <a:spLocks noGrp="1"/>
          </p:cNvSpPr>
          <p:nvPr>
            <p:ph sz="half" idx="2"/>
          </p:nvPr>
        </p:nvSpPr>
        <p:spPr>
          <a:xfrm>
            <a:off x="5706532" y="4777739"/>
            <a:ext cx="5845387" cy="1399223"/>
          </a:xfrm>
        </p:spPr>
        <p:txBody>
          <a:bodyPr vert="horz" lIns="91440" tIns="45720" rIns="91440" bIns="45720" rtlCol="0" anchor="ctr">
            <a:normAutofit fontScale="92500" lnSpcReduction="20000"/>
          </a:bodyPr>
          <a:lstStyle/>
          <a:p>
            <a:pPr marL="0" lvl="0" indent="0">
              <a:buNone/>
            </a:pPr>
            <a:r>
              <a:rPr lang="en-US" sz="2200" dirty="0"/>
              <a:t>1</a:t>
            </a:r>
            <a:r>
              <a:rPr lang="en-US" sz="2200" i="1" dirty="0"/>
              <a:t>. </a:t>
            </a:r>
            <a:r>
              <a:rPr lang="en-US" sz="2200" dirty="0">
                <a:effectLst/>
              </a:rPr>
              <a:t> The Call of Wonder </a:t>
            </a:r>
          </a:p>
          <a:p>
            <a:pPr marL="0" indent="0">
              <a:buNone/>
            </a:pPr>
            <a:r>
              <a:rPr lang="en-US" sz="2200" dirty="0">
                <a:effectLst/>
              </a:rPr>
              <a:t>2. Responding to the Call</a:t>
            </a:r>
            <a:endParaRPr lang="en-US" sz="2200" dirty="0"/>
          </a:p>
          <a:p>
            <a:r>
              <a:rPr lang="en-US" sz="2200" dirty="0">
                <a:effectLst/>
              </a:rPr>
              <a:t>Wonder- Attuned </a:t>
            </a:r>
            <a:r>
              <a:rPr lang="en-US" sz="2200" dirty="0"/>
              <a:t>S</a:t>
            </a:r>
            <a:r>
              <a:rPr lang="en-US" sz="2200" dirty="0">
                <a:effectLst/>
              </a:rPr>
              <a:t>tudent Counselling</a:t>
            </a:r>
          </a:p>
          <a:p>
            <a:r>
              <a:rPr lang="en-US" sz="2200" dirty="0">
                <a:effectLst/>
              </a:rPr>
              <a:t>Wondering </a:t>
            </a:r>
            <a:r>
              <a:rPr lang="en-US" sz="2200" dirty="0"/>
              <a:t>as the Essential Spark to Research</a:t>
            </a:r>
          </a:p>
        </p:txBody>
      </p:sp>
    </p:spTree>
    <p:extLst>
      <p:ext uri="{BB962C8B-B14F-4D97-AF65-F5344CB8AC3E}">
        <p14:creationId xmlns:p14="http://schemas.microsoft.com/office/powerpoint/2010/main" val="103836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1576-5635-4E8C-A6B7-6D6EE15BC97F}"/>
              </a:ext>
            </a:extLst>
          </p:cNvPr>
          <p:cNvSpPr>
            <a:spLocks noGrp="1"/>
          </p:cNvSpPr>
          <p:nvPr>
            <p:ph type="title"/>
          </p:nvPr>
        </p:nvSpPr>
        <p:spPr>
          <a:xfrm>
            <a:off x="5638800" y="586992"/>
            <a:ext cx="5867400" cy="1664573"/>
          </a:xfrm>
        </p:spPr>
        <p:txBody>
          <a:bodyPr vert="horz" lIns="91440" tIns="45720" rIns="91440" bIns="45720" rtlCol="0" anchor="ctr">
            <a:normAutofit/>
          </a:bodyPr>
          <a:lstStyle/>
          <a:p>
            <a:r>
              <a:rPr lang="en-US" dirty="0"/>
              <a:t>A Final Reflection</a:t>
            </a:r>
          </a:p>
        </p:txBody>
      </p:sp>
      <p:pic>
        <p:nvPicPr>
          <p:cNvPr id="6" name="Content Placeholder 5" descr="A picture containing nature, sunset, water, sun&#10;&#10;Description automatically generated">
            <a:extLst>
              <a:ext uri="{FF2B5EF4-FFF2-40B4-BE49-F238E27FC236}">
                <a16:creationId xmlns:a16="http://schemas.microsoft.com/office/drawing/2014/main" id="{A2350DE8-BE3C-4193-B8A4-67692ADDD8D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9627" r="34548"/>
          <a:stretch/>
        </p:blipFill>
        <p:spPr>
          <a:xfrm>
            <a:off x="606552" y="765888"/>
            <a:ext cx="4724400" cy="5412568"/>
          </a:xfrm>
          <a:prstGeom prst="rect">
            <a:avLst/>
          </a:prstGeom>
        </p:spPr>
      </p:pic>
      <p:sp>
        <p:nvSpPr>
          <p:cNvPr id="3" name="Content Placeholder 2">
            <a:extLst>
              <a:ext uri="{FF2B5EF4-FFF2-40B4-BE49-F238E27FC236}">
                <a16:creationId xmlns:a16="http://schemas.microsoft.com/office/drawing/2014/main" id="{9F91BB26-5E69-4CE6-A0B6-0B51F4D12756}"/>
              </a:ext>
            </a:extLst>
          </p:cNvPr>
          <p:cNvSpPr>
            <a:spLocks noGrp="1"/>
          </p:cNvSpPr>
          <p:nvPr>
            <p:ph sz="half" idx="1"/>
          </p:nvPr>
        </p:nvSpPr>
        <p:spPr>
          <a:xfrm>
            <a:off x="5638860" y="1995055"/>
            <a:ext cx="5867022" cy="4345420"/>
          </a:xfrm>
        </p:spPr>
        <p:txBody>
          <a:bodyPr vert="horz" lIns="91440" tIns="45720" rIns="91440" bIns="45720" rtlCol="0">
            <a:normAutofit/>
          </a:bodyPr>
          <a:lstStyle/>
          <a:p>
            <a:pPr marL="0" indent="0">
              <a:buNone/>
            </a:pPr>
            <a:r>
              <a:rPr lang="en-US" b="1" dirty="0"/>
              <a:t>“People are just as wonderful as sunsets if you let them be. When I look at a sunset, I don't find myself saying, "Soften the orange a bit on the right-hand corner." I don't try to control a sunset. I watch with awe as it unfolds.”</a:t>
            </a:r>
          </a:p>
          <a:p>
            <a:pPr marL="0" indent="0" algn="r">
              <a:buNone/>
            </a:pPr>
            <a:r>
              <a:rPr lang="en-US" sz="2000" dirty="0"/>
              <a:t>Rogers, C. (1969). </a:t>
            </a:r>
            <a:r>
              <a:rPr lang="en-US" sz="2000" i="1" dirty="0"/>
              <a:t>Freedom to Learn</a:t>
            </a:r>
            <a:r>
              <a:rPr lang="en-US" sz="2000" dirty="0"/>
              <a:t>. </a:t>
            </a:r>
          </a:p>
          <a:p>
            <a:pPr marL="0"/>
            <a:endParaRPr lang="en-US" sz="1800" b="1" dirty="0"/>
          </a:p>
          <a:p>
            <a:endParaRPr lang="en-US" sz="1800" dirty="0"/>
          </a:p>
        </p:txBody>
      </p:sp>
    </p:spTree>
    <p:extLst>
      <p:ext uri="{BB962C8B-B14F-4D97-AF65-F5344CB8AC3E}">
        <p14:creationId xmlns:p14="http://schemas.microsoft.com/office/powerpoint/2010/main" val="373161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53DCB-1DA3-4A31-9282-1850C21EF506}"/>
              </a:ext>
            </a:extLst>
          </p:cNvPr>
          <p:cNvSpPr>
            <a:spLocks noGrp="1"/>
          </p:cNvSpPr>
          <p:nvPr>
            <p:ph type="title"/>
          </p:nvPr>
        </p:nvSpPr>
        <p:spPr>
          <a:xfrm>
            <a:off x="630936" y="640080"/>
            <a:ext cx="4818888" cy="1481328"/>
          </a:xfrm>
        </p:spPr>
        <p:txBody>
          <a:bodyPr anchor="b">
            <a:normAutofit/>
          </a:bodyPr>
          <a:lstStyle/>
          <a:p>
            <a:r>
              <a:rPr lang="en-GB" sz="5000"/>
              <a:t> Wonder: Defining the Ineffable</a:t>
            </a:r>
          </a:p>
        </p:txBody>
      </p:sp>
      <p:sp>
        <p:nvSpPr>
          <p:cNvPr id="3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2073A8-EF50-418C-80E4-B09E06F995C7}"/>
              </a:ext>
            </a:extLst>
          </p:cNvPr>
          <p:cNvSpPr>
            <a:spLocks noGrp="1"/>
          </p:cNvSpPr>
          <p:nvPr>
            <p:ph idx="1"/>
          </p:nvPr>
        </p:nvSpPr>
        <p:spPr>
          <a:xfrm>
            <a:off x="630936" y="2660904"/>
            <a:ext cx="4818888" cy="3547872"/>
          </a:xfrm>
        </p:spPr>
        <p:txBody>
          <a:bodyPr anchor="t">
            <a:normAutofit/>
          </a:bodyPr>
          <a:lstStyle/>
          <a:p>
            <a:pPr marL="0" indent="0">
              <a:buNone/>
            </a:pPr>
            <a:endParaRPr lang="en-IE" sz="2200" b="1" dirty="0"/>
          </a:p>
          <a:p>
            <a:pPr marL="0" indent="0">
              <a:buNone/>
            </a:pPr>
            <a:r>
              <a:rPr lang="en-IE" sz="2200" dirty="0"/>
              <a:t>Wonder is the sudden opening in the “membrane of awareness” when our established  systems of meaning are ruptured and we are facing into the mystery, the unknown. </a:t>
            </a:r>
          </a:p>
          <a:p>
            <a:pPr marL="0" indent="0">
              <a:buNone/>
            </a:pPr>
            <a:r>
              <a:rPr lang="en-IE" sz="2200" dirty="0"/>
              <a:t>Our habituated way of seeing/sensing our world is disturbed and the ordinary becomes the extraordinary. </a:t>
            </a:r>
          </a:p>
          <a:p>
            <a:pPr marL="0" indent="0">
              <a:buNone/>
            </a:pPr>
            <a:endParaRPr lang="en-IE" sz="2200" dirty="0"/>
          </a:p>
        </p:txBody>
      </p:sp>
      <p:pic>
        <p:nvPicPr>
          <p:cNvPr id="24" name="Content Placeholder 4">
            <a:extLst>
              <a:ext uri="{FF2B5EF4-FFF2-40B4-BE49-F238E27FC236}">
                <a16:creationId xmlns:a16="http://schemas.microsoft.com/office/drawing/2014/main" id="{86A83EAA-7009-4D88-AEFD-6443D824A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3604" y="640080"/>
            <a:ext cx="2049856" cy="5577840"/>
          </a:xfrm>
          <a:prstGeom prst="rect">
            <a:avLst/>
          </a:prstGeom>
        </p:spPr>
      </p:pic>
    </p:spTree>
    <p:extLst>
      <p:ext uri="{BB962C8B-B14F-4D97-AF65-F5344CB8AC3E}">
        <p14:creationId xmlns:p14="http://schemas.microsoft.com/office/powerpoint/2010/main" val="361956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EED9-D14F-4CFA-A088-85D3897C203A}"/>
              </a:ext>
            </a:extLst>
          </p:cNvPr>
          <p:cNvSpPr>
            <a:spLocks noGrp="1"/>
          </p:cNvSpPr>
          <p:nvPr>
            <p:ph type="title"/>
          </p:nvPr>
        </p:nvSpPr>
        <p:spPr>
          <a:xfrm>
            <a:off x="6400800" y="461339"/>
            <a:ext cx="5332506" cy="2831136"/>
          </a:xfrm>
        </p:spPr>
        <p:txBody>
          <a:bodyPr vert="horz" lIns="91440" tIns="45720" rIns="91440" bIns="45720" rtlCol="0" anchor="ctr">
            <a:normAutofit/>
          </a:bodyPr>
          <a:lstStyle/>
          <a:p>
            <a:r>
              <a:rPr lang="en-US">
                <a:solidFill>
                  <a:srgbClr val="FFFFFF"/>
                </a:solidFill>
              </a:rPr>
              <a:t>Husserl on Wonder:</a:t>
            </a:r>
            <a:br>
              <a:rPr lang="en-US">
                <a:solidFill>
                  <a:srgbClr val="FFFFFF"/>
                </a:solidFill>
              </a:rPr>
            </a:br>
            <a:r>
              <a:rPr lang="en-US">
                <a:solidFill>
                  <a:srgbClr val="FFFFFF"/>
                </a:solidFill>
              </a:rPr>
              <a:t>Phenomenology</a:t>
            </a:r>
            <a:endParaRPr lang="en-US" dirty="0">
              <a:solidFill>
                <a:srgbClr val="FFFFFF"/>
              </a:solidFill>
            </a:endParaRPr>
          </a:p>
        </p:txBody>
      </p:sp>
      <p:pic>
        <p:nvPicPr>
          <p:cNvPr id="5" name="Content Placeholder 4" descr="A picture containing grass, outdoor, child, child&#10;&#10;Description automatically generated">
            <a:extLst>
              <a:ext uri="{FF2B5EF4-FFF2-40B4-BE49-F238E27FC236}">
                <a16:creationId xmlns:a16="http://schemas.microsoft.com/office/drawing/2014/main" id="{01B427E5-7FDE-482A-8F1B-9CA1D056986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661" r="16930"/>
          <a:stretch/>
        </p:blipFill>
        <p:spPr>
          <a:xfrm>
            <a:off x="-1" y="10"/>
            <a:ext cx="5985983" cy="6857990"/>
          </a:xfrm>
          <a:prstGeom prst="rect">
            <a:avLst/>
          </a:prstGeom>
        </p:spPr>
      </p:pic>
      <p:sp>
        <p:nvSpPr>
          <p:cNvPr id="3" name="Content Placeholder 2">
            <a:extLst>
              <a:ext uri="{FF2B5EF4-FFF2-40B4-BE49-F238E27FC236}">
                <a16:creationId xmlns:a16="http://schemas.microsoft.com/office/drawing/2014/main" id="{F0B543AC-909C-4243-8957-56AA443F966C}"/>
              </a:ext>
            </a:extLst>
          </p:cNvPr>
          <p:cNvSpPr>
            <a:spLocks noGrp="1"/>
          </p:cNvSpPr>
          <p:nvPr>
            <p:ph sz="half" idx="1"/>
          </p:nvPr>
        </p:nvSpPr>
        <p:spPr>
          <a:xfrm>
            <a:off x="6096331" y="198784"/>
            <a:ext cx="5636975" cy="6197877"/>
          </a:xfrm>
        </p:spPr>
        <p:txBody>
          <a:bodyPr vert="horz" lIns="91440" tIns="45720" rIns="91440" bIns="45720" rtlCol="0">
            <a:normAutofit/>
          </a:bodyPr>
          <a:lstStyle/>
          <a:p>
            <a:pPr marL="0" indent="0">
              <a:lnSpc>
                <a:spcPct val="150000"/>
              </a:lnSpc>
              <a:buNone/>
            </a:pPr>
            <a:r>
              <a:rPr lang="en-IE" sz="2400" b="1" dirty="0"/>
              <a:t>“</a:t>
            </a:r>
            <a:r>
              <a:rPr lang="en-IE" sz="2400" b="1" i="1" dirty="0"/>
              <a:t>A child’s world is fresh and new and beautiful, full of wonder and excitement. It is our misfortune that for most of us that clear-eyed vision, that true instinct for what is beautiful and awe-inspiring is dimmed and lost even before we reach adulthood.” </a:t>
            </a:r>
            <a:r>
              <a:rPr lang="en-IE" sz="2000" dirty="0"/>
              <a:t>R. Carson (1956) </a:t>
            </a:r>
            <a:r>
              <a:rPr lang="en-IE" sz="2000" i="1" dirty="0"/>
              <a:t>The Sense of Wonder</a:t>
            </a:r>
            <a:br>
              <a:rPr lang="en-IE" sz="1100" dirty="0"/>
            </a:br>
            <a:endParaRPr lang="en-IE" sz="1100" dirty="0"/>
          </a:p>
          <a:p>
            <a:pPr marL="0" indent="0">
              <a:lnSpc>
                <a:spcPct val="150000"/>
              </a:lnSpc>
              <a:buNone/>
            </a:pPr>
            <a:r>
              <a:rPr lang="en-IE" sz="2000" b="1" i="1" dirty="0"/>
              <a:t>“</a:t>
            </a:r>
            <a:r>
              <a:rPr lang="en-IE" sz="2400" b="1" i="1" dirty="0"/>
              <a:t>We are perishing for want of wonder, not for want of wonders</a:t>
            </a:r>
            <a:r>
              <a:rPr lang="en-IE" sz="1800" i="1" dirty="0"/>
              <a:t>”    </a:t>
            </a:r>
            <a:r>
              <a:rPr lang="en-IE" sz="1800" dirty="0"/>
              <a:t>(G.K. Chesterton, Wonder)</a:t>
            </a:r>
            <a:endParaRPr lang="en-GB" sz="1800" dirty="0"/>
          </a:p>
          <a:p>
            <a:pPr marL="0"/>
            <a:endParaRPr lang="en-US" sz="1800" dirty="0">
              <a:solidFill>
                <a:srgbClr val="FFFFFF"/>
              </a:solidFill>
            </a:endParaRPr>
          </a:p>
        </p:txBody>
      </p:sp>
    </p:spTree>
    <p:extLst>
      <p:ext uri="{BB962C8B-B14F-4D97-AF65-F5344CB8AC3E}">
        <p14:creationId xmlns:p14="http://schemas.microsoft.com/office/powerpoint/2010/main" val="388241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2BE82-8CAB-4C02-8898-8754334304FF}"/>
              </a:ext>
            </a:extLst>
          </p:cNvPr>
          <p:cNvSpPr>
            <a:spLocks noGrp="1"/>
          </p:cNvSpPr>
          <p:nvPr>
            <p:ph type="title"/>
          </p:nvPr>
        </p:nvSpPr>
        <p:spPr>
          <a:xfrm>
            <a:off x="640080" y="325369"/>
            <a:ext cx="4368602" cy="1956841"/>
          </a:xfrm>
        </p:spPr>
        <p:txBody>
          <a:bodyPr anchor="b">
            <a:normAutofit/>
          </a:bodyPr>
          <a:lstStyle/>
          <a:p>
            <a:r>
              <a:rPr lang="en-GB" sz="5400"/>
              <a:t>Your Wonder</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DC1273-277A-453A-A0AE-1B4B76160B69}"/>
              </a:ext>
            </a:extLst>
          </p:cNvPr>
          <p:cNvSpPr>
            <a:spLocks noGrp="1"/>
          </p:cNvSpPr>
          <p:nvPr>
            <p:ph idx="1"/>
          </p:nvPr>
        </p:nvSpPr>
        <p:spPr>
          <a:xfrm>
            <a:off x="640080" y="2872899"/>
            <a:ext cx="4243589" cy="3320668"/>
          </a:xfrm>
        </p:spPr>
        <p:txBody>
          <a:bodyPr>
            <a:normAutofit/>
          </a:bodyPr>
          <a:lstStyle/>
          <a:p>
            <a:pPr marL="0" indent="0">
              <a:buNone/>
            </a:pPr>
            <a:endParaRPr lang="en-GB" sz="2200" dirty="0"/>
          </a:p>
          <a:p>
            <a:pPr marL="0" indent="0">
              <a:buNone/>
            </a:pPr>
            <a:r>
              <a:rPr lang="en-GB" sz="2400" dirty="0"/>
              <a:t>How have you managed to maintain your sense of wonder?                              </a:t>
            </a:r>
          </a:p>
          <a:p>
            <a:pPr marL="0" indent="0">
              <a:buNone/>
            </a:pPr>
            <a:r>
              <a:rPr lang="en-GB" sz="2400" dirty="0"/>
              <a:t> Or </a:t>
            </a:r>
          </a:p>
          <a:p>
            <a:pPr marL="0" indent="0">
              <a:buNone/>
            </a:pPr>
            <a:r>
              <a:rPr lang="en-GB" sz="2400" dirty="0"/>
              <a:t>When/How did you lose your connection with a sense of  wonder?</a:t>
            </a:r>
          </a:p>
          <a:p>
            <a:pPr marL="0" indent="0">
              <a:buNone/>
            </a:pPr>
            <a:r>
              <a:rPr lang="en-GB" sz="2400" dirty="0"/>
              <a:t>    </a:t>
            </a:r>
          </a:p>
        </p:txBody>
      </p:sp>
      <p:pic>
        <p:nvPicPr>
          <p:cNvPr id="6" name="Picture 5" descr="A picture containing flower, plant, bouquet, close&#10;&#10;Description automatically generated">
            <a:extLst>
              <a:ext uri="{FF2B5EF4-FFF2-40B4-BE49-F238E27FC236}">
                <a16:creationId xmlns:a16="http://schemas.microsoft.com/office/drawing/2014/main" id="{BC99F1FB-02A9-4E09-8631-2AECBAA4501B}"/>
              </a:ext>
            </a:extLst>
          </p:cNvPr>
          <p:cNvPicPr>
            <a:picLocks noChangeAspect="1"/>
          </p:cNvPicPr>
          <p:nvPr/>
        </p:nvPicPr>
        <p:blipFill rotWithShape="1">
          <a:blip r:embed="rId3">
            <a:extLst>
              <a:ext uri="{28A0092B-C50C-407E-A947-70E740481C1C}">
                <a14:useLocalDpi xmlns:a14="http://schemas.microsoft.com/office/drawing/2010/main" val="0"/>
              </a:ext>
            </a:extLst>
          </a:blip>
          <a:srcRect t="15790" r="-1" b="1766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4778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6457A-7B98-320B-1AC8-F02AA12856FF}"/>
              </a:ext>
            </a:extLst>
          </p:cNvPr>
          <p:cNvSpPr>
            <a:spLocks noGrp="1"/>
          </p:cNvSpPr>
          <p:nvPr>
            <p:ph type="title"/>
          </p:nvPr>
        </p:nvSpPr>
        <p:spPr>
          <a:xfrm>
            <a:off x="890338" y="640080"/>
            <a:ext cx="3734014" cy="3566160"/>
          </a:xfrm>
        </p:spPr>
        <p:txBody>
          <a:bodyPr vert="horz" lIns="91440" tIns="45720" rIns="91440" bIns="45720" rtlCol="0" anchor="b">
            <a:normAutofit fontScale="90000"/>
          </a:bodyPr>
          <a:lstStyle/>
          <a:p>
            <a:r>
              <a:rPr lang="en-US" sz="5000" dirty="0"/>
              <a:t>So, what has this Wondering got to do with </a:t>
            </a:r>
            <a:br>
              <a:rPr lang="en-US" sz="5000" dirty="0"/>
            </a:br>
            <a:r>
              <a:rPr lang="en-US" sz="5000" dirty="0"/>
              <a:t>Student Counselling?</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8" descr="A close - up of a plant&#10;&#10;Description automatically generated with low confidence">
            <a:extLst>
              <a:ext uri="{FF2B5EF4-FFF2-40B4-BE49-F238E27FC236}">
                <a16:creationId xmlns:a16="http://schemas.microsoft.com/office/drawing/2014/main" id="{2DCAC1CF-C4D3-47D6-E72E-093B3A5521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709"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9375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A4123-5B39-88BD-60C4-98456E9C51F7}"/>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a:t>A Call to Wonder</a:t>
            </a:r>
            <a:endParaRPr lang="en-US" sz="5400"/>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F1DA35-C9AB-9BE7-737F-089DD926E511}"/>
              </a:ext>
            </a:extLst>
          </p:cNvPr>
          <p:cNvSpPr>
            <a:spLocks noGrp="1"/>
          </p:cNvSpPr>
          <p:nvPr>
            <p:ph sz="half" idx="1"/>
          </p:nvPr>
        </p:nvSpPr>
        <p:spPr>
          <a:xfrm>
            <a:off x="389876" y="1911494"/>
            <a:ext cx="6945644" cy="4762124"/>
          </a:xfrm>
        </p:spPr>
        <p:txBody>
          <a:bodyPr vert="horz" lIns="91440" tIns="45720" rIns="91440" bIns="45720" rtlCol="0" anchor="t">
            <a:normAutofit fontScale="92500"/>
          </a:bodyPr>
          <a:lstStyle/>
          <a:p>
            <a:pPr marL="0"/>
            <a:endParaRPr lang="en-US" sz="2200" b="1" dirty="0"/>
          </a:p>
          <a:p>
            <a:pPr marL="0" indent="0">
              <a:buNone/>
            </a:pPr>
            <a:r>
              <a:rPr lang="en-US" sz="2400" dirty="0"/>
              <a:t>“To do therapy that is truly responsive to the needs of the client, the therapist has to have a sense of wonder; he has to allow himself to be amazed.” (Rich </a:t>
            </a:r>
            <a:r>
              <a:rPr lang="en-US" sz="2400" dirty="0" err="1"/>
              <a:t>Hycner</a:t>
            </a:r>
            <a:r>
              <a:rPr lang="en-US" sz="2400" dirty="0"/>
              <a:t>)</a:t>
            </a:r>
          </a:p>
          <a:p>
            <a:pPr marL="0" indent="0">
              <a:buNone/>
            </a:pPr>
            <a:endParaRPr lang="en-US" sz="2400" dirty="0"/>
          </a:p>
          <a:p>
            <a:pPr marL="0" indent="0">
              <a:buNone/>
            </a:pPr>
            <a:r>
              <a:rPr lang="en-US" sz="2400" dirty="0"/>
              <a:t>“I have approached all of my patients with a sense of wonderment at the story that will unfold.” (Irvin Yalom)</a:t>
            </a:r>
          </a:p>
          <a:p>
            <a:pPr marL="0" indent="0">
              <a:buNone/>
            </a:pPr>
            <a:endParaRPr lang="en-US" sz="2400" dirty="0"/>
          </a:p>
          <a:p>
            <a:pPr marL="0" indent="0">
              <a:buNone/>
            </a:pPr>
            <a:r>
              <a:rPr lang="en-US" sz="2400" dirty="0"/>
              <a:t>“The blocking of one’s capacity for wonder and the loss of the capacity to appreciate mystery can have serious effects upon our health, not to mention the health of our whole planet” (Rollo May)</a:t>
            </a:r>
          </a:p>
        </p:txBody>
      </p:sp>
      <p:pic>
        <p:nvPicPr>
          <p:cNvPr id="5" name="Content Placeholder 5" descr="A picture containing outdoor object, star, eaten&#10;&#10;Description automatically generated">
            <a:extLst>
              <a:ext uri="{FF2B5EF4-FFF2-40B4-BE49-F238E27FC236}">
                <a16:creationId xmlns:a16="http://schemas.microsoft.com/office/drawing/2014/main" id="{87A7C092-882C-C167-A540-4B4063D641F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7846"/>
          <a:stretch/>
        </p:blipFill>
        <p:spPr>
          <a:xfrm>
            <a:off x="7675658" y="2093976"/>
            <a:ext cx="3941064" cy="4096512"/>
          </a:xfrm>
          <a:prstGeom prst="rect">
            <a:avLst/>
          </a:prstGeom>
        </p:spPr>
      </p:pic>
    </p:spTree>
    <p:extLst>
      <p:ext uri="{BB962C8B-B14F-4D97-AF65-F5344CB8AC3E}">
        <p14:creationId xmlns:p14="http://schemas.microsoft.com/office/powerpoint/2010/main" val="334637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A0786ADF-ADB7-2F64-5B25-EE324AE5311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807" r="10881"/>
          <a:stretch/>
        </p:blipFill>
        <p:spPr bwMode="auto">
          <a:xfrm>
            <a:off x="1" y="10"/>
            <a:ext cx="9669642" cy="6857990"/>
          </a:xfrm>
          <a:prstGeom prst="rect">
            <a:avLst/>
          </a:prstGeom>
          <a:noFill/>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FDA1E-32A8-074A-294A-38D10BCA085D}"/>
              </a:ext>
            </a:extLst>
          </p:cNvPr>
          <p:cNvSpPr>
            <a:spLocks noGrp="1"/>
          </p:cNvSpPr>
          <p:nvPr>
            <p:ph type="title"/>
          </p:nvPr>
        </p:nvSpPr>
        <p:spPr>
          <a:xfrm>
            <a:off x="6096000" y="365125"/>
            <a:ext cx="5257799" cy="1899912"/>
          </a:xfrm>
        </p:spPr>
        <p:txBody>
          <a:bodyPr vert="horz" lIns="91440" tIns="45720" rIns="91440" bIns="45720" rtlCol="0" anchor="ctr">
            <a:normAutofit/>
          </a:bodyPr>
          <a:lstStyle/>
          <a:p>
            <a:r>
              <a:rPr lang="en-US" sz="4000" b="1" dirty="0"/>
              <a:t>My Response to the Call</a:t>
            </a:r>
            <a:endParaRPr lang="en-US" sz="4000" dirty="0"/>
          </a:p>
        </p:txBody>
      </p:sp>
      <p:sp>
        <p:nvSpPr>
          <p:cNvPr id="5" name="Content Placeholder 4">
            <a:extLst>
              <a:ext uri="{FF2B5EF4-FFF2-40B4-BE49-F238E27FC236}">
                <a16:creationId xmlns:a16="http://schemas.microsoft.com/office/drawing/2014/main" id="{F5F7F0AD-6171-AE3C-18BF-5C680CB2337D}"/>
              </a:ext>
            </a:extLst>
          </p:cNvPr>
          <p:cNvSpPr>
            <a:spLocks noGrp="1"/>
          </p:cNvSpPr>
          <p:nvPr>
            <p:ph sz="half" idx="1"/>
          </p:nvPr>
        </p:nvSpPr>
        <p:spPr>
          <a:xfrm>
            <a:off x="7531610" y="2434201"/>
            <a:ext cx="4546509" cy="3742762"/>
          </a:xfrm>
          <a:prstGeom prst="cloud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Autofit/>
          </a:bodyPr>
          <a:lstStyle/>
          <a:p>
            <a:pPr marL="0" indent="0">
              <a:buNone/>
            </a:pPr>
            <a:r>
              <a:rPr lang="en-US" sz="2400" b="1" dirty="0">
                <a:solidFill>
                  <a:schemeClr val="tx1"/>
                </a:solidFill>
              </a:rPr>
              <a:t>“What is the psychotherapist’s lived-experience of wonder when it emerges in the context of the therapeutic encounter ?”</a:t>
            </a:r>
          </a:p>
        </p:txBody>
      </p:sp>
    </p:spTree>
    <p:extLst>
      <p:ext uri="{BB962C8B-B14F-4D97-AF65-F5344CB8AC3E}">
        <p14:creationId xmlns:p14="http://schemas.microsoft.com/office/powerpoint/2010/main" val="309486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IE" b="1" dirty="0"/>
            </a:br>
            <a:r>
              <a:rPr lang="en-IE" b="1" i="1" dirty="0"/>
              <a:t>Findings: </a:t>
            </a:r>
            <a:r>
              <a:rPr lang="en-IE" b="1" dirty="0"/>
              <a:t>The Lived Experience of Therapists who Dwell in</a:t>
            </a:r>
            <a:r>
              <a:rPr lang="en-IE" i="1" dirty="0"/>
              <a:t> </a:t>
            </a:r>
            <a:r>
              <a:rPr lang="en-IE" b="1" i="1" dirty="0"/>
              <a:t>Wonder</a:t>
            </a:r>
            <a:r>
              <a:rPr lang="en-IE" i="1" dirty="0"/>
              <a:t>/</a:t>
            </a:r>
            <a:r>
              <a:rPr lang="en-IE" b="1" i="1" dirty="0"/>
              <a:t>Wondering </a:t>
            </a:r>
            <a:br>
              <a:rPr lang="en-IE" b="1" i="1" dirty="0"/>
            </a:br>
            <a:endParaRPr lang="en-IE" b="1" dirty="0"/>
          </a:p>
        </p:txBody>
      </p:sp>
      <p:sp>
        <p:nvSpPr>
          <p:cNvPr id="3" name="Content Placeholder 2"/>
          <p:cNvSpPr>
            <a:spLocks noGrp="1"/>
          </p:cNvSpPr>
          <p:nvPr>
            <p:ph idx="1"/>
          </p:nvPr>
        </p:nvSpPr>
        <p:spPr>
          <a:xfrm>
            <a:off x="838200" y="1690688"/>
            <a:ext cx="10515600" cy="5167312"/>
          </a:xfrm>
        </p:spPr>
        <p:txBody>
          <a:bodyPr>
            <a:normAutofit/>
          </a:bodyPr>
          <a:lstStyle/>
          <a:p>
            <a:pPr marL="514350" indent="-514350">
              <a:lnSpc>
                <a:spcPct val="150000"/>
              </a:lnSpc>
              <a:buAutoNum type="arabicPeriod"/>
            </a:pPr>
            <a:r>
              <a:rPr lang="en-IE" b="1" dirty="0"/>
              <a:t>Being Open: The Wonder of Unknowing</a:t>
            </a:r>
          </a:p>
          <a:p>
            <a:pPr marL="457200" lvl="1" indent="0">
              <a:buNone/>
            </a:pPr>
            <a:r>
              <a:rPr lang="en-IE" dirty="0" err="1"/>
              <a:t>i</a:t>
            </a:r>
            <a:r>
              <a:rPr lang="en-IE" dirty="0"/>
              <a:t>) Wondering: letting be into unknowing.</a:t>
            </a:r>
          </a:p>
          <a:p>
            <a:pPr marL="457200" lvl="1" indent="0">
              <a:buNone/>
            </a:pPr>
            <a:r>
              <a:rPr lang="en-IE" dirty="0"/>
              <a:t>ii) Suspended in unknowing: transcendent moments of wonder.</a:t>
            </a:r>
          </a:p>
          <a:p>
            <a:pPr marL="514350" indent="-514350">
              <a:lnSpc>
                <a:spcPct val="150000"/>
              </a:lnSpc>
              <a:buAutoNum type="arabicPeriod" startAt="2"/>
            </a:pPr>
            <a:r>
              <a:rPr lang="en-IE" b="1" dirty="0"/>
              <a:t>Being With: The Experience of  Wondrous Connection</a:t>
            </a:r>
            <a:endParaRPr lang="en-IE" dirty="0"/>
          </a:p>
          <a:p>
            <a:pPr marL="457200" lvl="1" indent="0">
              <a:buNone/>
            </a:pPr>
            <a:r>
              <a:rPr lang="en-IE" dirty="0" err="1"/>
              <a:t>i</a:t>
            </a:r>
            <a:r>
              <a:rPr lang="en-IE" dirty="0"/>
              <a:t>) An immediate, mutual encounter.</a:t>
            </a:r>
          </a:p>
          <a:p>
            <a:pPr marL="457200" lvl="1" indent="0">
              <a:buNone/>
            </a:pPr>
            <a:r>
              <a:rPr lang="en-IE" dirty="0"/>
              <a:t>ii) In wonder separation disappears: attuned presence.</a:t>
            </a:r>
          </a:p>
          <a:p>
            <a:pPr marL="514350" indent="-514350">
              <a:lnSpc>
                <a:spcPct val="150000"/>
              </a:lnSpc>
              <a:buAutoNum type="arabicPeriod" startAt="3"/>
            </a:pPr>
            <a:r>
              <a:rPr lang="en-IE" b="1" dirty="0"/>
              <a:t>Being Renewed: The Fresh Revelation of Wonder</a:t>
            </a:r>
          </a:p>
          <a:p>
            <a:pPr marL="457200" lvl="1" indent="0">
              <a:buNone/>
            </a:pPr>
            <a:r>
              <a:rPr lang="en-IE" dirty="0" err="1"/>
              <a:t>i</a:t>
            </a:r>
            <a:r>
              <a:rPr lang="en-IE" dirty="0"/>
              <a:t>) Opening to discovery.</a:t>
            </a:r>
          </a:p>
          <a:p>
            <a:pPr marL="457200" lvl="1" indent="0">
              <a:buNone/>
            </a:pPr>
            <a:r>
              <a:rPr lang="en-IE" dirty="0"/>
              <a:t>ii) Wonder is renewing.</a:t>
            </a:r>
          </a:p>
          <a:p>
            <a:pPr marL="0" indent="0">
              <a:lnSpc>
                <a:spcPct val="150000"/>
              </a:lnSpc>
              <a:buNone/>
            </a:pPr>
            <a:endParaRPr lang="en-IE" b="1" dirty="0"/>
          </a:p>
          <a:p>
            <a:pPr marL="0" indent="0">
              <a:buNone/>
            </a:pPr>
            <a:endParaRPr lang="en-IE" i="1" dirty="0"/>
          </a:p>
          <a:p>
            <a:pPr marL="0" indent="0">
              <a:buNone/>
            </a:pPr>
            <a:endParaRPr lang="en-IE" i="1" dirty="0"/>
          </a:p>
        </p:txBody>
      </p:sp>
    </p:spTree>
    <p:extLst>
      <p:ext uri="{BB962C8B-B14F-4D97-AF65-F5344CB8AC3E}">
        <p14:creationId xmlns:p14="http://schemas.microsoft.com/office/powerpoint/2010/main" val="413754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1784</Words>
  <Application>Microsoft Office PowerPoint</Application>
  <PresentationFormat>Widescreen</PresentationFormat>
  <Paragraphs>204</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Lexia</vt:lpstr>
      <vt:lpstr>Roboto</vt:lpstr>
      <vt:lpstr>Times New Roman</vt:lpstr>
      <vt:lpstr>Wingdings 2</vt:lpstr>
      <vt:lpstr>Office Theme</vt:lpstr>
      <vt:lpstr>GATEWAYS TO WONDER:  Research &amp; Practice</vt:lpstr>
      <vt:lpstr>Welcome to  Our Cabinet of Curiosities  or  Zoom Room of Wonder</vt:lpstr>
      <vt:lpstr> Wonder: Defining the Ineffable</vt:lpstr>
      <vt:lpstr>Husserl on Wonder: Phenomenology</vt:lpstr>
      <vt:lpstr>Your Wonder</vt:lpstr>
      <vt:lpstr>So, what has this Wondering got to do with  Student Counselling?</vt:lpstr>
      <vt:lpstr>A Call to Wonder</vt:lpstr>
      <vt:lpstr>My Response to the Call</vt:lpstr>
      <vt:lpstr> Findings: The Lived Experience of Therapists who Dwell in Wonder/Wondering  </vt:lpstr>
      <vt:lpstr>Relevance to Student Counselling?  Is Wonder a Fundamental Mood For Our Time?</vt:lpstr>
      <vt:lpstr>The Wonder-Attuned Student Counsellor</vt:lpstr>
      <vt:lpstr> Igniting Researcher Wonder: The Passion of Not-knowing </vt:lpstr>
      <vt:lpstr>From Wondering to Becoming  a Research- Practitioner</vt:lpstr>
      <vt:lpstr>PowerPoint Presentation</vt:lpstr>
      <vt:lpstr>PowerPoint Presentation</vt:lpstr>
      <vt:lpstr>PowerPoint Presentation</vt:lpstr>
      <vt:lpstr>PowerPoint Presentation</vt:lpstr>
      <vt:lpstr>Top TIPS for Being a Practitioner-Researcher</vt:lpstr>
      <vt:lpstr>Getting Started Straight away</vt:lpstr>
      <vt:lpstr>A Final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GATEWAYS TO WONDER:  Research &amp; Practice</dc:title>
  <dc:creator>paula seth</dc:creator>
  <cp:lastModifiedBy>Paula Seth</cp:lastModifiedBy>
  <cp:revision>83</cp:revision>
  <cp:lastPrinted>2023-12-03T19:42:23Z</cp:lastPrinted>
  <dcterms:created xsi:type="dcterms:W3CDTF">2023-12-03T11:42:55Z</dcterms:created>
  <dcterms:modified xsi:type="dcterms:W3CDTF">2024-02-12T15:20:15Z</dcterms:modified>
</cp:coreProperties>
</file>