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4" r:id="rId5"/>
    <p:sldId id="327" r:id="rId6"/>
    <p:sldId id="329" r:id="rId7"/>
    <p:sldId id="331" r:id="rId8"/>
    <p:sldId id="333" r:id="rId9"/>
    <p:sldId id="3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F9C"/>
    <a:srgbClr val="01C6FD"/>
    <a:srgbClr val="79AE02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FE96A-69B7-43DC-94BE-40E02F9817D2}" v="9" dt="2025-01-27T21:48:08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8/25/2025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85" y="4901450"/>
            <a:ext cx="10608228" cy="701731"/>
          </a:xfrm>
        </p:spPr>
        <p:txBody>
          <a:bodyPr/>
          <a:lstStyle/>
          <a:p>
            <a:r>
              <a:rPr lang="en-US" dirty="0"/>
              <a:t>Law of Jury Selection	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</a:t>
            </a:r>
            <a:r>
              <a:rPr lang="en-US" dirty="0"/>
              <a:t>2025, Class Two: Group Dynamics and Pre-Trial Conferences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r="9147"/>
          <a:stretch>
            <a:fillRect/>
          </a:stretch>
        </p:blipFill>
        <p:spPr>
          <a:xfrm>
            <a:off x="177800" y="190501"/>
            <a:ext cx="11890206" cy="4497340"/>
          </a:xfrm>
        </p:spPr>
      </p:pic>
    </p:spTree>
    <p:extLst>
      <p:ext uri="{BB962C8B-B14F-4D97-AF65-F5344CB8AC3E}">
        <p14:creationId xmlns:p14="http://schemas.microsoft.com/office/powerpoint/2010/main" val="31463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6D9F6-18FF-69ED-74DF-144295067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5273983"/>
            <a:ext cx="10607040" cy="701731"/>
          </a:xfrm>
        </p:spPr>
        <p:txBody>
          <a:bodyPr/>
          <a:lstStyle/>
          <a:p>
            <a:r>
              <a:rPr lang="en-US" dirty="0"/>
              <a:t>I. TWELVE ANGRY MEN</a:t>
            </a:r>
          </a:p>
        </p:txBody>
      </p:sp>
    </p:spTree>
    <p:extLst>
      <p:ext uri="{BB962C8B-B14F-4D97-AF65-F5344CB8AC3E}">
        <p14:creationId xmlns:p14="http://schemas.microsoft.com/office/powerpoint/2010/main" val="380033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F9C5C-96DF-17D0-2264-748372A1E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4"/>
          <a:stretch/>
        </p:blipFill>
        <p:spPr>
          <a:xfrm>
            <a:off x="5622251" y="165306"/>
            <a:ext cx="5682037" cy="67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F6B3A-770D-2868-4FE8-4D53EE06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7945">
            <a:off x="614221" y="91120"/>
            <a:ext cx="4453593" cy="66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F4A5D-4148-2F94-B530-FEED85453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38" y="5324783"/>
            <a:ext cx="10607040" cy="701731"/>
          </a:xfrm>
        </p:spPr>
        <p:txBody>
          <a:bodyPr/>
          <a:lstStyle/>
          <a:p>
            <a:r>
              <a:rPr lang="en-US" dirty="0"/>
              <a:t>II. PRE-TRIAL CONFERENCES</a:t>
            </a:r>
          </a:p>
        </p:txBody>
      </p:sp>
    </p:spTree>
    <p:extLst>
      <p:ext uri="{BB962C8B-B14F-4D97-AF65-F5344CB8AC3E}">
        <p14:creationId xmlns:p14="http://schemas.microsoft.com/office/powerpoint/2010/main" val="185795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D344-69FF-A66F-80A4-12177461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Pre-Trial Conferences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6A65DB-B63F-69FB-AF6F-66F4393D0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542"/>
          <a:stretch/>
        </p:blipFill>
        <p:spPr>
          <a:xfrm>
            <a:off x="338667" y="1360776"/>
            <a:ext cx="5994400" cy="4136447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71F959-19F5-2A2C-DEB5-5C51A92F4233}"/>
              </a:ext>
            </a:extLst>
          </p:cNvPr>
          <p:cNvSpPr txBox="1">
            <a:spLocks/>
          </p:cNvSpPr>
          <p:nvPr/>
        </p:nvSpPr>
        <p:spPr>
          <a:xfrm>
            <a:off x="6587067" y="1202267"/>
            <a:ext cx="5367866" cy="4874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Witness lists;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Exhibits (stipulations as to foundation and authenticity);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Stipulations as to any uncontested facts;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Experts (objections to qualifications);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Pre-trial motions; motions </a:t>
            </a:r>
            <a:r>
              <a:rPr lang="en-US" sz="2200" i="1" dirty="0"/>
              <a:t>in </a:t>
            </a:r>
            <a:r>
              <a:rPr lang="en-US" sz="2200" i="1" dirty="0" err="1"/>
              <a:t>limine</a:t>
            </a:r>
            <a:r>
              <a:rPr lang="en-US" sz="2200" dirty="0"/>
              <a:t>; and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Jury Instructions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3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85" y="4901450"/>
            <a:ext cx="10608228" cy="701731"/>
          </a:xfrm>
        </p:spPr>
        <p:txBody>
          <a:bodyPr/>
          <a:lstStyle/>
          <a:p>
            <a:r>
              <a:rPr lang="en-US" dirty="0"/>
              <a:t>Law of Jury Selection	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2025, Class Two: Group Dynamics and Pre-Trial Conferences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r="9147"/>
          <a:stretch>
            <a:fillRect/>
          </a:stretch>
        </p:blipFill>
        <p:spPr>
          <a:xfrm>
            <a:off x="177800" y="190501"/>
            <a:ext cx="11890206" cy="4497340"/>
          </a:xfrm>
        </p:spPr>
      </p:pic>
    </p:spTree>
    <p:extLst>
      <p:ext uri="{BB962C8B-B14F-4D97-AF65-F5344CB8AC3E}">
        <p14:creationId xmlns:p14="http://schemas.microsoft.com/office/powerpoint/2010/main" val="183482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78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Law of Jury Selection </vt:lpstr>
      <vt:lpstr>I. TWELVE ANGRY MEN</vt:lpstr>
      <vt:lpstr>PowerPoint Presentation</vt:lpstr>
      <vt:lpstr>II. PRE-TRIAL CONFERENCES</vt:lpstr>
      <vt:lpstr>Pre-Trial Conferences</vt:lpstr>
      <vt:lpstr>Law of Jury Selection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2019-11-15T23:17:45Z</dcterms:created>
  <dcterms:modified xsi:type="dcterms:W3CDTF">2025-08-25T20:24:15Z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