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76" r:id="rId2"/>
    <p:sldId id="378" r:id="rId3"/>
    <p:sldId id="420" r:id="rId4"/>
    <p:sldId id="431" r:id="rId5"/>
    <p:sldId id="430" r:id="rId6"/>
    <p:sldId id="427" r:id="rId7"/>
    <p:sldId id="410" r:id="rId8"/>
    <p:sldId id="409" r:id="rId9"/>
    <p:sldId id="387" r:id="rId10"/>
    <p:sldId id="429" r:id="rId11"/>
    <p:sldId id="424" r:id="rId12"/>
    <p:sldId id="366" r:id="rId13"/>
    <p:sldId id="3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C1C"/>
    <a:srgbClr val="2F41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5897"/>
  </p:normalViewPr>
  <p:slideViewPr>
    <p:cSldViewPr snapToGrid="0" snapToObjects="1">
      <p:cViewPr varScale="1">
        <p:scale>
          <a:sx n="81" d="100"/>
          <a:sy n="81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36745406818E-2"/>
          <c:y val="0.17171296296296296"/>
          <c:w val="0.38221062992125987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PowerPoint]Sheet1'!$G$7</c:f>
              <c:strCache>
                <c:ptCount val="1"/>
                <c:pt idx="0">
                  <c:v>Walmart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B-DA4A-994E-C494BB01DB75}"/>
              </c:ext>
            </c:extLst>
          </c:dPt>
          <c:cat>
            <c:strRef>
              <c:f>'[Chart in Microsoft PowerPoint]Sheet1'!$F$10</c:f>
              <c:strCache>
                <c:ptCount val="1"/>
                <c:pt idx="0">
                  <c:v>$$ Volume </c:v>
                </c:pt>
              </c:strCache>
            </c:strRef>
          </c:cat>
          <c:val>
            <c:numRef>
              <c:f>'[Chart in Microsoft PowerPoint]Sheet1'!$G$10</c:f>
              <c:numCache>
                <c:formatCode>"$"#,##0.00_);[Red]\("$"#,##0.00\)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B-DA4A-994E-C494BB01DB75}"/>
            </c:ext>
          </c:extLst>
        </c:ser>
        <c:ser>
          <c:idx val="1"/>
          <c:order val="1"/>
          <c:tx>
            <c:strRef>
              <c:f>'[Chart in Microsoft PowerPoint]Sheet1'!$H$7</c:f>
              <c:strCache>
                <c:ptCount val="1"/>
                <c:pt idx="0">
                  <c:v>Amazon </c:v>
                </c:pt>
              </c:strCache>
            </c:strRef>
          </c:tx>
          <c:spPr>
            <a:solidFill>
              <a:srgbClr val="1A5D39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PowerPoint]Sheet1'!$F$10</c:f>
              <c:strCache>
                <c:ptCount val="1"/>
                <c:pt idx="0">
                  <c:v>$$ Volume </c:v>
                </c:pt>
              </c:strCache>
            </c:strRef>
          </c:cat>
          <c:val>
            <c:numRef>
              <c:f>'[Chart in Microsoft PowerPoint]Sheet1'!$H$10</c:f>
              <c:numCache>
                <c:formatCode>"$"#,##0_);[Red]\("$"#,##0\)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B-DA4A-994E-C494BB01DB75}"/>
            </c:ext>
          </c:extLst>
        </c:ser>
        <c:ser>
          <c:idx val="2"/>
          <c:order val="2"/>
          <c:tx>
            <c:strRef>
              <c:f>'[Chart in Microsoft PowerPoint]Sheet1'!$I$7</c:f>
              <c:strCache>
                <c:ptCount val="1"/>
                <c:pt idx="0">
                  <c:v>Postmates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C3B-DA4A-994E-C494BB01DB75}"/>
              </c:ext>
            </c:extLst>
          </c:dPt>
          <c:cat>
            <c:strRef>
              <c:f>'[Chart in Microsoft PowerPoint]Sheet1'!$F$10</c:f>
              <c:strCache>
                <c:ptCount val="1"/>
                <c:pt idx="0">
                  <c:v>$$ Volume </c:v>
                </c:pt>
              </c:strCache>
            </c:strRef>
          </c:cat>
          <c:val>
            <c:numRef>
              <c:f>'[Chart in Microsoft PowerPoint]Sheet1'!$I$10</c:f>
              <c:numCache>
                <c:formatCode>"$"#,##0_);[Red]\("$"#,##0\)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3B-DA4A-994E-C494BB01D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853024"/>
        <c:axId val="214472368"/>
      </c:barChart>
      <c:catAx>
        <c:axId val="2148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pPr>
            <a:endParaRPr lang="en-US"/>
          </a:p>
        </c:txPr>
        <c:crossAx val="214472368"/>
        <c:crosses val="autoZero"/>
        <c:auto val="1"/>
        <c:lblAlgn val="ctr"/>
        <c:lblOffset val="100"/>
        <c:noMultiLvlLbl val="0"/>
      </c:catAx>
      <c:valAx>
        <c:axId val="214472368"/>
        <c:scaling>
          <c:orientation val="minMax"/>
        </c:scaling>
        <c:delete val="0"/>
        <c:axPos val="l"/>
        <c:numFmt formatCode="&quot;$&quot;#,##0.0_);[Red]\(&quot;$&quot;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pPr>
            <a:endParaRPr lang="en-US"/>
          </a:p>
        </c:txPr>
        <c:crossAx val="214853024"/>
        <c:crosses val="autoZero"/>
        <c:crossBetween val="between"/>
        <c:majorUnit val="0.5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8374522128196"/>
          <c:y val="0.17171296296296296"/>
          <c:w val="0.3060828842713821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PowerPoint]Sheet1'!$G$7</c:f>
              <c:strCache>
                <c:ptCount val="1"/>
                <c:pt idx="0">
                  <c:v>Walmart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PowerPoint]Sheet1'!$F$8</c:f>
              <c:strCache>
                <c:ptCount val="1"/>
                <c:pt idx="0">
                  <c:v>Growth Rates</c:v>
                </c:pt>
              </c:strCache>
            </c:strRef>
          </c:cat>
          <c:val>
            <c:numRef>
              <c:f>'[Chart in Microsoft PowerPoint]Sheet1'!$G$8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5-8840-B205-BBE6AD8E986D}"/>
            </c:ext>
          </c:extLst>
        </c:ser>
        <c:ser>
          <c:idx val="1"/>
          <c:order val="1"/>
          <c:tx>
            <c:strRef>
              <c:f>'[Chart in Microsoft PowerPoint]Sheet1'!$H$7</c:f>
              <c:strCache>
                <c:ptCount val="1"/>
                <c:pt idx="0">
                  <c:v>Amazon </c:v>
                </c:pt>
              </c:strCache>
            </c:strRef>
          </c:tx>
          <c:spPr>
            <a:solidFill>
              <a:srgbClr val="1A5D39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PowerPoint]Sheet1'!$F$8</c:f>
              <c:strCache>
                <c:ptCount val="1"/>
                <c:pt idx="0">
                  <c:v>Growth Rates</c:v>
                </c:pt>
              </c:strCache>
            </c:strRef>
          </c:cat>
          <c:val>
            <c:numRef>
              <c:f>'[Chart in Microsoft PowerPoint]Sheet1'!$H$8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5-8840-B205-BBE6AD8E986D}"/>
            </c:ext>
          </c:extLst>
        </c:ser>
        <c:ser>
          <c:idx val="2"/>
          <c:order val="2"/>
          <c:tx>
            <c:strRef>
              <c:f>'[Chart in Microsoft PowerPoint]Sheet1'!$I$7</c:f>
              <c:strCache>
                <c:ptCount val="1"/>
                <c:pt idx="0">
                  <c:v>Postmates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PowerPoint]Sheet1'!$F$8</c:f>
              <c:strCache>
                <c:ptCount val="1"/>
                <c:pt idx="0">
                  <c:v>Growth Rates</c:v>
                </c:pt>
              </c:strCache>
            </c:strRef>
          </c:cat>
          <c:val>
            <c:numRef>
              <c:f>'[Chart in Microsoft PowerPoint]Sheet1'!$I$8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5-8840-B205-BBE6AD8E9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853024"/>
        <c:axId val="214472368"/>
      </c:barChart>
      <c:catAx>
        <c:axId val="2148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pPr>
            <a:endParaRPr lang="en-US"/>
          </a:p>
        </c:txPr>
        <c:crossAx val="214472368"/>
        <c:crosses val="autoZero"/>
        <c:auto val="1"/>
        <c:lblAlgn val="ctr"/>
        <c:lblOffset val="100"/>
        <c:noMultiLvlLbl val="0"/>
      </c:catAx>
      <c:valAx>
        <c:axId val="214472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pPr>
            <a:endParaRPr lang="en-US"/>
          </a:p>
        </c:txPr>
        <c:crossAx val="214853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19439512693437"/>
          <c:y val="0.92140186505402555"/>
          <c:w val="0.4465000000000000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/>
              </a:solidFill>
              <a:latin typeface="Raleway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F0C298-5E67-694D-AA89-AE5A4B3544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BC1F3-B0E1-4048-8417-686ECAF6D5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722F-645C-5D4D-B9AE-B062690B1B46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8487D-6F8F-B240-9CC3-ADBC55B9E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5A55E-CED7-3A42-9640-6BBF885BC0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9ED22-2892-E848-92EF-7F7E2D9B9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70F2-2EFC-4E4A-BE47-9FFD3AD8E677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FC05D-F255-184B-B9A3-7069D28F2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6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8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4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6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FC05D-F255-184B-B9A3-7069D28F28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12F5-B73A-40C5-BEF1-0E3383EF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2E36-A219-4A90-8ABE-61567768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83A64-69D1-4042-ACDF-43A72DE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4AC9-8CCE-4DC0-863B-8FBE55C7020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E81A3-BDE4-48D3-9A8D-CBD7A73D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461A-BF85-432E-966C-08BB6BB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4F74-5DC4-4420-8E0A-21DCF04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39175-87B8-42FC-A5CB-CCBE5565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7BCE-A53B-4A2E-9CFD-1471ADCA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E3A2-3C74-46E3-A76C-67762FF25BF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3A8C-247E-47E5-BFA8-92B5DD4A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5AF4-DFAF-4D56-BBEA-8BA0FD54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58CFC2-4AC9-4059-ABD4-32477636E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F0752-51D7-47EC-9F2E-73CEAFFCA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0165-A6FC-4FA2-81F0-2DBF39A0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0292-E60C-4508-B766-A50FD884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D254-CF29-4401-916C-F50C1ACDA29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EA126-D878-4CD2-8649-47B19D5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3618-4BA9-4025-A504-1874A964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0A418A-EE93-4B0C-9729-13E7C7D8F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DD95-F2ED-44CC-9F54-B114AC4C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860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4CF9B-8918-4844-A05A-5ABC762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1DBF-04F2-4958-8B8B-4630F6BD5CE9}" type="datetime1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7C2E1-4856-4458-A693-BE2204C3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93829-403A-4F79-84F5-6904E14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1E18-9553-4FDF-B796-541D18E8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9F64-A55B-4211-B337-F08D73DA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9521-08B0-4159-9333-FE0B6FC7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CAB2-7443-4719-91ED-51D0B360017E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B010-B1A1-4190-81A4-D9B0C77E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9F8C-99E2-40B9-8DB9-14DC635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A1463E-A657-4491-8251-A9635B2E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713A-7FFE-4E5E-9C9B-B34D9448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2C3-8534-4F31-A592-000C0EC4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A98BB-62A5-4E20-8F24-BD6F8742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9FFB-471D-4525-8D81-B7F5EC8D133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95A5-1B04-46EA-AF1A-295B5E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D439-4D79-4D00-8587-E5F7FDB7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7ED071-446D-43DF-AA26-D91CE2101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AC6368-8673-4013-A1CD-9661B35AB8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A2608-4DC0-42E9-A523-065EE693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18B7-8733-476B-8131-71F5E49E7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8AC3A-4B79-451C-8892-9E7DF2E7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5978-237D-4B72-B74E-45C324392B8C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592F6-FF6E-4896-841C-197EEF32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C2408-BAFC-40C2-8239-9E40A17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395315-EAE6-45C0-83A7-36BD250B6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8225"/>
            <a:ext cx="537737" cy="53581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7149E8E-7214-4655-950D-2CE853930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175B2-3375-44AE-8D3C-5D34A9A5EA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0C929E-3B56-4D59-8AA0-EEBDDD64C0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0612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>
                <a:solidFill>
                  <a:schemeClr val="accent2"/>
                </a:solidFill>
              </a:defRPr>
            </a:lvl2pPr>
            <a:lvl3pPr marL="914400" indent="-231775">
              <a:defRPr>
                <a:solidFill>
                  <a:schemeClr val="accent2"/>
                </a:solidFill>
              </a:defRPr>
            </a:lvl3pPr>
            <a:lvl4pPr marL="1377950" indent="-231775">
              <a:defRPr>
                <a:solidFill>
                  <a:schemeClr val="accent2"/>
                </a:solidFill>
              </a:defRPr>
            </a:lvl4pPr>
            <a:lvl5pPr marL="1828800" indent="-231775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A4ECE-7AF1-47E5-8118-51FE9E5F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2D08-E3BE-4591-BDE9-C00CBB6C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529BD-A407-444A-9708-6EE003D29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C7C7F-E00F-4329-9B56-34B029B8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FED-BA94-40FC-A304-703358A5948C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B856-1239-4066-9D21-90DCAB9F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51550-46FA-4DA3-A40A-B1E9432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9C5DB65-7547-4156-93FB-6809EF9E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3A8-37D7-44AD-8506-5BF0A42F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3C75-7092-4CB6-8AA8-F6B116A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7FD-4B19-4599-9474-F5C5D3D62483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2F3EC-5652-4239-94C4-628C45C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D989-D395-4834-88F7-6419CFA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822CB8-21A5-4AD5-BDAD-E8FFE8416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4053-76C4-4875-8C42-42B5E137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4179-6B97-473B-ACDB-701B57C1B166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5551-D6BC-4BAB-A1B7-4F8377BC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1ED68-997F-428B-A13B-575E959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72FB11-8B55-4B77-8637-0CC84390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D757-5FD9-451D-A185-E5D52893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9EAC-AA9A-4051-ABE8-77B83BE5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C12FF-AE01-4788-BB78-21858357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CE10F-644F-45C1-9F58-D5D48C33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B708-0332-4F16-BCC4-B3F3613C41F9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7B81C-502A-43DB-89B4-05707338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7F5F-87C1-474A-972B-7637BC3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185CD6-8521-4F3F-870F-F885DC84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4C95-A2B8-40BF-AC9B-6E5E7B59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A5875-2742-4EA3-979B-573A8EA9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F788-2447-43C0-8B29-463AE004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CA7F-08B3-4194-ADBC-A307B4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201-23C0-4FE5-B268-0E7467B81067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3C7E-D882-4731-B7F0-B7FB638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3626-9710-401A-87BF-EF6D0FF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6AC355-5B5B-4FC0-ADFC-5429A1ADD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026A4-C500-457C-8188-20829E33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1DDB0-7C89-429E-A019-D46E284D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F8AA-E9E9-40BE-A6DA-0D9D09C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CD1DBF-04F2-4958-8B8B-4630F6BD5CE9}" type="datetime1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61A15-2D1D-4E7C-83DF-F1BCE9A7B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D94B-9747-436B-93DD-5AF54445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0D2F20-9983-41DD-AC29-4DF8F6835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Trade Gothic Next Heavy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4999E-6A68-47C7-A196-615EEF8F1936}"/>
              </a:ext>
            </a:extLst>
          </p:cNvPr>
          <p:cNvSpPr/>
          <p:nvPr/>
        </p:nvSpPr>
        <p:spPr>
          <a:xfrm>
            <a:off x="0" y="4207447"/>
            <a:ext cx="12192000" cy="2720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7D794-01F2-4F45-BCAA-0432C9A3D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8513" y="1406459"/>
            <a:ext cx="1022727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  <a:t>         SWOT Fusion Matrix</a:t>
            </a:r>
            <a:b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</a:b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  <a:t>         (Aka TOWS Analysis)</a:t>
            </a:r>
            <a:b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</a:b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  <a:t>         </a:t>
            </a:r>
            <a:r>
              <a:rPr lang="en-US" sz="2800" b="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  <a:t>Creating a SWOT analysis that drives strategic insight</a:t>
            </a:r>
            <a:endParaRPr lang="en-US" sz="5400" b="0" dirty="0">
              <a:solidFill>
                <a:schemeClr val="accent3">
                  <a:lumMod val="75000"/>
                </a:schemeClr>
              </a:solidFill>
              <a:latin typeface="Raleway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AA18E6-9490-1F44-ADE9-AD8BC6D24D07}"/>
              </a:ext>
            </a:extLst>
          </p:cNvPr>
          <p:cNvSpPr txBox="1">
            <a:spLocks/>
          </p:cNvSpPr>
          <p:nvPr/>
        </p:nvSpPr>
        <p:spPr>
          <a:xfrm>
            <a:off x="2163296" y="4999252"/>
            <a:ext cx="2782777" cy="987643"/>
          </a:xfrm>
          <a:prstGeom prst="rect">
            <a:avLst/>
          </a:prstGeom>
          <a:solidFill>
            <a:srgbClr val="525051"/>
          </a:solidFill>
          <a:ln>
            <a:solidFill>
              <a:srgbClr val="FFFFFF"/>
            </a:solidFill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Strategy Kiln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BAAFFA9-E297-5942-BCF0-A4B7CFAA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3" y="4753674"/>
            <a:ext cx="1493643" cy="14883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BE628-9E59-1843-BCF0-A2A0B194AE86}"/>
              </a:ext>
            </a:extLst>
          </p:cNvPr>
          <p:cNvCxnSpPr>
            <a:cxnSpLocks/>
          </p:cNvCxnSpPr>
          <p:nvPr/>
        </p:nvCxnSpPr>
        <p:spPr>
          <a:xfrm>
            <a:off x="742" y="418996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625931-5925-5D4A-8330-05E1C60C6017}"/>
              </a:ext>
            </a:extLst>
          </p:cNvPr>
          <p:cNvCxnSpPr>
            <a:cxnSpLocks/>
          </p:cNvCxnSpPr>
          <p:nvPr/>
        </p:nvCxnSpPr>
        <p:spPr>
          <a:xfrm>
            <a:off x="0" y="687358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9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EA6CD-B8C8-AA43-B0B7-F229B772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206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7FD-4B19-4599-9474-F5C5D3D6248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09630-BCD6-7842-9970-B73632B4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BF417B2-0A10-454C-86B9-0DAF34F8C626}"/>
              </a:ext>
            </a:extLst>
          </p:cNvPr>
          <p:cNvSpPr/>
          <p:nvPr/>
        </p:nvSpPr>
        <p:spPr>
          <a:xfrm>
            <a:off x="5274832" y="1522508"/>
            <a:ext cx="2220014" cy="4887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STRENGTHS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EF1FDD5-F552-C746-B910-5E5716069384}"/>
              </a:ext>
            </a:extLst>
          </p:cNvPr>
          <p:cNvSpPr/>
          <p:nvPr/>
        </p:nvSpPr>
        <p:spPr>
          <a:xfrm>
            <a:off x="8700130" y="1539268"/>
            <a:ext cx="2242871" cy="4887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WEAKNESSES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507C668-7135-7A45-BE92-257F5B37A0E4}"/>
              </a:ext>
            </a:extLst>
          </p:cNvPr>
          <p:cNvSpPr/>
          <p:nvPr/>
        </p:nvSpPr>
        <p:spPr>
          <a:xfrm rot="16200000">
            <a:off x="570067" y="5037448"/>
            <a:ext cx="1291911" cy="488731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THREATS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E747615-585D-4541-83B7-3FA02C59B837}"/>
              </a:ext>
            </a:extLst>
          </p:cNvPr>
          <p:cNvSpPr/>
          <p:nvPr/>
        </p:nvSpPr>
        <p:spPr>
          <a:xfrm rot="16200000">
            <a:off x="612720" y="3682736"/>
            <a:ext cx="1206605" cy="488731"/>
          </a:xfrm>
          <a:prstGeom prst="roundRect">
            <a:avLst/>
          </a:prstGeom>
          <a:solidFill>
            <a:srgbClr val="B8B8B8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OPPS</a:t>
            </a:r>
          </a:p>
        </p:txBody>
      </p: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DFDBB768-40A7-AE4F-A021-E18D11D3640B}"/>
              </a:ext>
            </a:extLst>
          </p:cNvPr>
          <p:cNvSpPr/>
          <p:nvPr/>
        </p:nvSpPr>
        <p:spPr>
          <a:xfrm rot="5400000">
            <a:off x="8058621" y="-1248883"/>
            <a:ext cx="177244" cy="509196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0C4E7F-3F9A-EC46-BB26-2D29CF8FEB38}"/>
              </a:ext>
            </a:extLst>
          </p:cNvPr>
          <p:cNvSpPr/>
          <p:nvPr/>
        </p:nvSpPr>
        <p:spPr>
          <a:xfrm>
            <a:off x="7636723" y="855504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Internal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588B3-971B-B644-8ADD-C7F09B4716A1}"/>
              </a:ext>
            </a:extLst>
          </p:cNvPr>
          <p:cNvSpPr/>
          <p:nvPr/>
        </p:nvSpPr>
        <p:spPr>
          <a:xfrm>
            <a:off x="4650586" y="3276656"/>
            <a:ext cx="3395282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B3838">
                    <a:lumMod val="40000"/>
                    <a:lumOff val="60000"/>
                  </a:srgbClr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Capitalize on growing grocery sector by combining Amazon’s brand value &amp; supply chain expertise with the acquisition of Whole Foods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62239C-44C2-414F-AA2E-949F8D420FC1}"/>
              </a:ext>
            </a:extLst>
          </p:cNvPr>
          <p:cNvSpPr/>
          <p:nvPr/>
        </p:nvSpPr>
        <p:spPr>
          <a:xfrm>
            <a:off x="1533220" y="4654147"/>
            <a:ext cx="3014398" cy="126025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Walmart has entered online grocery with “InHome” delivery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Amazon can only win in grocery deliver with a large scale effort, seeking to achieve online delivery market share of 30%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3C54AE-45C2-0746-8B61-01507CC5A5BC}"/>
              </a:ext>
            </a:extLst>
          </p:cNvPr>
          <p:cNvSpPr/>
          <p:nvPr/>
        </p:nvSpPr>
        <p:spPr>
          <a:xfrm>
            <a:off x="8191415" y="2126158"/>
            <a:ext cx="3347651" cy="104060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Amazon brand not synonymous with high quality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Perishables Distribution network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Amazon Fresh platform is margin prohibitive except in large markets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34219F-0435-974A-AD92-41A4D8E4B06D}"/>
              </a:ext>
            </a:extLst>
          </p:cNvPr>
          <p:cNvSpPr/>
          <p:nvPr/>
        </p:nvSpPr>
        <p:spPr>
          <a:xfrm>
            <a:off x="4650586" y="4655064"/>
            <a:ext cx="3395282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B3838">
                    <a:lumMod val="40000"/>
                    <a:lumOff val="60000"/>
                  </a:srgbClr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Diminish InHome threat by targeting affluent WF consumers to avoid a price war &amp; grow share by leveraging reach of existing prime members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E442B-EEF1-7349-8B45-22E5F2CF792A}"/>
              </a:ext>
            </a:extLst>
          </p:cNvPr>
          <p:cNvSpPr/>
          <p:nvPr/>
        </p:nvSpPr>
        <p:spPr>
          <a:xfrm>
            <a:off x="1533221" y="3289110"/>
            <a:ext cx="3014396" cy="126025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Online grocery is a $100Bn sector growing at a +15% CAGR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Acquiring a current grocery chain, such as Whole Foods, would provide distribution and brand image gains for quality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9FBD86-4688-7A41-B4C9-2223B8F4A27F}"/>
              </a:ext>
            </a:extLst>
          </p:cNvPr>
          <p:cNvSpPr/>
          <p:nvPr/>
        </p:nvSpPr>
        <p:spPr>
          <a:xfrm>
            <a:off x="4651343" y="2109212"/>
            <a:ext cx="3376237" cy="105755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  AMZN brand is synonymous with value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Durable goods supply chain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Personalization &amp; insights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U.S. Prime subscriber base of 150MM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1DAE1A-53BF-9C41-885D-2CA515790098}"/>
              </a:ext>
            </a:extLst>
          </p:cNvPr>
          <p:cNvSpPr/>
          <p:nvPr/>
        </p:nvSpPr>
        <p:spPr>
          <a:xfrm>
            <a:off x="8160500" y="4655064"/>
            <a:ext cx="3387539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B3838">
                    <a:lumMod val="40000"/>
                    <a:lumOff val="60000"/>
                  </a:srgbClr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Acquisition of Whole Foods will allow for higher margins through premium products and physical store distribution network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E205C8-7D30-FD47-A3C9-8B81E8FCEC65}"/>
              </a:ext>
            </a:extLst>
          </p:cNvPr>
          <p:cNvSpPr/>
          <p:nvPr/>
        </p:nvSpPr>
        <p:spPr>
          <a:xfrm>
            <a:off x="8160501" y="3271739"/>
            <a:ext cx="3387539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B3838">
                    <a:lumMod val="40000"/>
                    <a:lumOff val="60000"/>
                  </a:srgbClr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Turn weaknesses into strengths:  Acquisition of Whole Foods to increase perception of high quality food and gain a foothold in brick and mortar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BA914D-F73A-D14A-9576-07843316361A}"/>
              </a:ext>
            </a:extLst>
          </p:cNvPr>
          <p:cNvSpPr/>
          <p:nvPr/>
        </p:nvSpPr>
        <p:spPr>
          <a:xfrm rot="16200000">
            <a:off x="-134922" y="4466579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External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313DD3A8-B571-5E4C-A8F5-B2094CA8669D}"/>
              </a:ext>
            </a:extLst>
          </p:cNvPr>
          <p:cNvSpPr/>
          <p:nvPr/>
        </p:nvSpPr>
        <p:spPr>
          <a:xfrm>
            <a:off x="561779" y="3612548"/>
            <a:ext cx="201168" cy="20466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4" name="Quad Arrow 23">
            <a:extLst>
              <a:ext uri="{FF2B5EF4-FFF2-40B4-BE49-F238E27FC236}">
                <a16:creationId xmlns:a16="http://schemas.microsoft.com/office/drawing/2014/main" id="{62530384-060F-344B-9C11-5B777209DAF9}"/>
              </a:ext>
            </a:extLst>
          </p:cNvPr>
          <p:cNvSpPr/>
          <p:nvPr/>
        </p:nvSpPr>
        <p:spPr>
          <a:xfrm>
            <a:off x="7019933" y="3629068"/>
            <a:ext cx="2137474" cy="1926046"/>
          </a:xfrm>
          <a:prstGeom prst="quadArrow">
            <a:avLst/>
          </a:prstGeom>
          <a:solidFill>
            <a:srgbClr val="FE5C1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9F638B-F242-CC4F-9041-CD3A8D3A571A}"/>
              </a:ext>
            </a:extLst>
          </p:cNvPr>
          <p:cNvSpPr txBox="1">
            <a:spLocks/>
          </p:cNvSpPr>
          <p:nvPr/>
        </p:nvSpPr>
        <p:spPr>
          <a:xfrm>
            <a:off x="561779" y="90030"/>
            <a:ext cx="4128367" cy="2245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Map out the linkages of SWOT to determine strategic insights…</a:t>
            </a:r>
          </a:p>
        </p:txBody>
      </p:sp>
    </p:spTree>
    <p:extLst>
      <p:ext uri="{BB962C8B-B14F-4D97-AF65-F5344CB8AC3E}">
        <p14:creationId xmlns:p14="http://schemas.microsoft.com/office/powerpoint/2010/main" val="186334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09630-BCD6-7842-9970-B73632B4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BF417B2-0A10-454C-86B9-0DAF34F8C626}"/>
              </a:ext>
            </a:extLst>
          </p:cNvPr>
          <p:cNvSpPr/>
          <p:nvPr/>
        </p:nvSpPr>
        <p:spPr>
          <a:xfrm>
            <a:off x="5274832" y="1522508"/>
            <a:ext cx="2220014" cy="4887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STRENGTHS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EF1FDD5-F552-C746-B910-5E5716069384}"/>
              </a:ext>
            </a:extLst>
          </p:cNvPr>
          <p:cNvSpPr/>
          <p:nvPr/>
        </p:nvSpPr>
        <p:spPr>
          <a:xfrm>
            <a:off x="8700130" y="1539268"/>
            <a:ext cx="2242871" cy="48873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WEAKNESSES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507C668-7135-7A45-BE92-257F5B37A0E4}"/>
              </a:ext>
            </a:extLst>
          </p:cNvPr>
          <p:cNvSpPr/>
          <p:nvPr/>
        </p:nvSpPr>
        <p:spPr>
          <a:xfrm rot="16200000">
            <a:off x="570067" y="5037448"/>
            <a:ext cx="1291911" cy="488731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THREATS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E747615-585D-4541-83B7-3FA02C59B837}"/>
              </a:ext>
            </a:extLst>
          </p:cNvPr>
          <p:cNvSpPr/>
          <p:nvPr/>
        </p:nvSpPr>
        <p:spPr>
          <a:xfrm rot="16200000">
            <a:off x="612720" y="3682736"/>
            <a:ext cx="1206605" cy="488731"/>
          </a:xfrm>
          <a:prstGeom prst="roundRect">
            <a:avLst/>
          </a:prstGeom>
          <a:solidFill>
            <a:srgbClr val="B8B8B8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OPPS</a:t>
            </a:r>
          </a:p>
        </p:txBody>
      </p: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DFDBB768-40A7-AE4F-A021-E18D11D3640B}"/>
              </a:ext>
            </a:extLst>
          </p:cNvPr>
          <p:cNvSpPr/>
          <p:nvPr/>
        </p:nvSpPr>
        <p:spPr>
          <a:xfrm rot="5400000">
            <a:off x="8058621" y="-1248883"/>
            <a:ext cx="177244" cy="509196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0C4E7F-3F9A-EC46-BB26-2D29CF8FEB38}"/>
              </a:ext>
            </a:extLst>
          </p:cNvPr>
          <p:cNvSpPr/>
          <p:nvPr/>
        </p:nvSpPr>
        <p:spPr>
          <a:xfrm>
            <a:off x="7636723" y="855504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Internal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588B3-971B-B644-8ADD-C7F09B4716A1}"/>
              </a:ext>
            </a:extLst>
          </p:cNvPr>
          <p:cNvSpPr/>
          <p:nvPr/>
        </p:nvSpPr>
        <p:spPr>
          <a:xfrm>
            <a:off x="4650586" y="3276656"/>
            <a:ext cx="3395282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38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Capitalize on growing grocery sector by combining Amazon’s brand value &amp; supply chain expertise with the acquisition of Whole Foods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62239C-44C2-414F-AA2E-949F8D420FC1}"/>
              </a:ext>
            </a:extLst>
          </p:cNvPr>
          <p:cNvSpPr/>
          <p:nvPr/>
        </p:nvSpPr>
        <p:spPr>
          <a:xfrm>
            <a:off x="1533220" y="4654147"/>
            <a:ext cx="3014398" cy="126025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Walmart has entered online grocery with “InHome” delivery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Amazon can only win in grocery deliver with a large scale effort, seeking to achieve online delivery market share of 30%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3C54AE-45C2-0746-8B61-01507CC5A5BC}"/>
              </a:ext>
            </a:extLst>
          </p:cNvPr>
          <p:cNvSpPr/>
          <p:nvPr/>
        </p:nvSpPr>
        <p:spPr>
          <a:xfrm>
            <a:off x="8191415" y="2126158"/>
            <a:ext cx="3347651" cy="104060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Amazon brand not synonymous with high quality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Perishables Distribution network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Amazon Fresh platform is margin prohibitive except in large markets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34219F-0435-974A-AD92-41A4D8E4B06D}"/>
              </a:ext>
            </a:extLst>
          </p:cNvPr>
          <p:cNvSpPr/>
          <p:nvPr/>
        </p:nvSpPr>
        <p:spPr>
          <a:xfrm>
            <a:off x="4650586" y="4655064"/>
            <a:ext cx="3395282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38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Diminish InHome threat by targeting affluent WF consumers to avoid a price war &amp; grow share by leveraging reach of existing prime members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E442B-EEF1-7349-8B45-22E5F2CF792A}"/>
              </a:ext>
            </a:extLst>
          </p:cNvPr>
          <p:cNvSpPr/>
          <p:nvPr/>
        </p:nvSpPr>
        <p:spPr>
          <a:xfrm>
            <a:off x="1533221" y="3289110"/>
            <a:ext cx="3014396" cy="126025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Online grocery is a $100Bn sector growing at a +15% CAGR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Acquiring a current grocery chain, such as Whole Foods, would provide distribution and brand image gains for quality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9FBD86-4688-7A41-B4C9-2223B8F4A27F}"/>
              </a:ext>
            </a:extLst>
          </p:cNvPr>
          <p:cNvSpPr/>
          <p:nvPr/>
        </p:nvSpPr>
        <p:spPr>
          <a:xfrm>
            <a:off x="4651343" y="2109212"/>
            <a:ext cx="3376237" cy="105755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  AMZN brand is synonymous with value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Durable goods supply chain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Personalization &amp; insights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U.S. Prime subscriber base of 150MM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1DAE1A-53BF-9C41-885D-2CA515790098}"/>
              </a:ext>
            </a:extLst>
          </p:cNvPr>
          <p:cNvSpPr/>
          <p:nvPr/>
        </p:nvSpPr>
        <p:spPr>
          <a:xfrm>
            <a:off x="8160500" y="4655064"/>
            <a:ext cx="3387539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38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Acquisition of Whole Foods will allow for higher margins through premium products and physical store distribution network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E205C8-7D30-FD47-A3C9-8B81E8FCEC65}"/>
              </a:ext>
            </a:extLst>
          </p:cNvPr>
          <p:cNvSpPr/>
          <p:nvPr/>
        </p:nvSpPr>
        <p:spPr>
          <a:xfrm>
            <a:off x="8160501" y="3271739"/>
            <a:ext cx="3387539" cy="128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38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Turn weaknesses into strengths:  Acquisition of Whole Foods to increase perception of high quality food and gain a foothold in brick and mortar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BA914D-F73A-D14A-9576-07843316361A}"/>
              </a:ext>
            </a:extLst>
          </p:cNvPr>
          <p:cNvSpPr/>
          <p:nvPr/>
        </p:nvSpPr>
        <p:spPr>
          <a:xfrm rot="16200000">
            <a:off x="-134922" y="4466579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External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313DD3A8-B571-5E4C-A8F5-B2094CA8669D}"/>
              </a:ext>
            </a:extLst>
          </p:cNvPr>
          <p:cNvSpPr/>
          <p:nvPr/>
        </p:nvSpPr>
        <p:spPr>
          <a:xfrm>
            <a:off x="561779" y="3612548"/>
            <a:ext cx="201168" cy="20466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073680-4239-5A4A-89DC-A16D39C87C8F}"/>
              </a:ext>
            </a:extLst>
          </p:cNvPr>
          <p:cNvSpPr/>
          <p:nvPr/>
        </p:nvSpPr>
        <p:spPr>
          <a:xfrm>
            <a:off x="971655" y="667654"/>
            <a:ext cx="3575962" cy="2517618"/>
          </a:xfrm>
          <a:prstGeom prst="rect">
            <a:avLst/>
          </a:prstGeom>
          <a:solidFill>
            <a:srgbClr val="30415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Amazon can win in grocery by acquiring Whole Foods to carve out unique market space, combining the value of Amazon (via Prime) with the high quality perception and physical footprint/distribution of Whole Foods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9D390-0924-F345-9D29-38F534844563}"/>
              </a:ext>
            </a:extLst>
          </p:cNvPr>
          <p:cNvSpPr/>
          <p:nvPr/>
        </p:nvSpPr>
        <p:spPr>
          <a:xfrm>
            <a:off x="1416835" y="313199"/>
            <a:ext cx="2616422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2F4158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5C1C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Strategic Insight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5C1C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4" name="Quad Arrow 23">
            <a:extLst>
              <a:ext uri="{FF2B5EF4-FFF2-40B4-BE49-F238E27FC236}">
                <a16:creationId xmlns:a16="http://schemas.microsoft.com/office/drawing/2014/main" id="{F2447CE9-0E31-DB43-8A7C-B767FF21F952}"/>
              </a:ext>
            </a:extLst>
          </p:cNvPr>
          <p:cNvSpPr/>
          <p:nvPr/>
        </p:nvSpPr>
        <p:spPr>
          <a:xfrm>
            <a:off x="7794789" y="4344302"/>
            <a:ext cx="616790" cy="497416"/>
          </a:xfrm>
          <a:prstGeom prst="quadArrow">
            <a:avLst/>
          </a:prstGeom>
          <a:solidFill>
            <a:srgbClr val="FE5C1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4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913F-C68B-49FB-9D7A-26A46672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itchFamily="2" charset="77"/>
              </a:rPr>
              <a:t>The Enduring Understanding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CA6E4-787C-4304-BF94-103B26CD716C}"/>
              </a:ext>
            </a:extLst>
          </p:cNvPr>
          <p:cNvGrpSpPr/>
          <p:nvPr/>
        </p:nvGrpSpPr>
        <p:grpSpPr>
          <a:xfrm>
            <a:off x="1066800" y="1508760"/>
            <a:ext cx="10058400" cy="4206240"/>
            <a:chOff x="1066800" y="1325880"/>
            <a:chExt cx="10058400" cy="42062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28155F-7BC4-44FA-9DE4-168F37E511CA}"/>
                </a:ext>
              </a:extLst>
            </p:cNvPr>
            <p:cNvSpPr/>
            <p:nvPr/>
          </p:nvSpPr>
          <p:spPr>
            <a:xfrm>
              <a:off x="1066800" y="1325880"/>
              <a:ext cx="10058400" cy="4206240"/>
            </a:xfrm>
            <a:prstGeom prst="rect">
              <a:avLst/>
            </a:prstGeom>
            <a:solidFill>
              <a:srgbClr val="FF5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D1CD5-E233-44CC-99DD-8EC6F86D71E2}"/>
                </a:ext>
              </a:extLst>
            </p:cNvPr>
            <p:cNvSpPr/>
            <p:nvPr/>
          </p:nvSpPr>
          <p:spPr>
            <a:xfrm>
              <a:off x="1066800" y="3279699"/>
              <a:ext cx="10058400" cy="18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F8B474-414B-4074-872C-F134FDFB6EDF}"/>
                </a:ext>
              </a:extLst>
            </p:cNvPr>
            <p:cNvSpPr/>
            <p:nvPr/>
          </p:nvSpPr>
          <p:spPr>
            <a:xfrm rot="5400000">
              <a:off x="4145280" y="3337560"/>
              <a:ext cx="4206240" cy="18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10724D-BAE8-456B-93B8-F2BF04897502}"/>
                </a:ext>
              </a:extLst>
            </p:cNvPr>
            <p:cNvSpPr/>
            <p:nvPr/>
          </p:nvSpPr>
          <p:spPr>
            <a:xfrm>
              <a:off x="1939636" y="1992541"/>
              <a:ext cx="8312728" cy="28729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91440" rIns="5486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raleway" charset="0"/>
                </a:rPr>
                <a:t>The SWOT Fusion Matrix brings greater analytical rigor to your SWOT and delivers clearer, more actionable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raleway" charset="0"/>
                </a:rPr>
                <a:t>strategic insights.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22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52E3A7D-AFD0-4682-8076-F642CB03FB19}"/>
              </a:ext>
            </a:extLst>
          </p:cNvPr>
          <p:cNvSpPr txBox="1"/>
          <p:nvPr/>
        </p:nvSpPr>
        <p:spPr>
          <a:xfrm>
            <a:off x="732852" y="1953309"/>
            <a:ext cx="4831846" cy="49244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182880" tIns="91440" rIns="182880" bIns="91440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000" b="1" dirty="0">
                <a:solidFill>
                  <a:srgbClr val="FFFFFF"/>
                </a:solidFill>
                <a:latin typeface="Raleway" pitchFamily="2" charset="77"/>
              </a:rPr>
              <a:t>SWOT Analysis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A60A2A-7C83-437D-A2FE-08A1D94CEE5A}"/>
              </a:ext>
            </a:extLst>
          </p:cNvPr>
          <p:cNvCxnSpPr>
            <a:cxnSpLocks/>
          </p:cNvCxnSpPr>
          <p:nvPr/>
        </p:nvCxnSpPr>
        <p:spPr>
          <a:xfrm>
            <a:off x="6078017" y="1953309"/>
            <a:ext cx="0" cy="365060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7F128C-AA61-4647-9A5F-CEFE92447F90}"/>
              </a:ext>
            </a:extLst>
          </p:cNvPr>
          <p:cNvSpPr txBox="1"/>
          <p:nvPr/>
        </p:nvSpPr>
        <p:spPr>
          <a:xfrm>
            <a:off x="6569245" y="1953309"/>
            <a:ext cx="4986160" cy="49244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182880" tIns="91440" rIns="182880" bIns="91440" anchor="ctr">
            <a:spAutoFit/>
          </a:bodyPr>
          <a:lstStyle>
            <a:defPPr>
              <a:defRPr lang="en-US"/>
            </a:defPPr>
            <a:lvl1pPr algn="ctr">
              <a:spcBef>
                <a:spcPts val="1800"/>
              </a:spcBef>
              <a:defRPr sz="2000" b="1">
                <a:solidFill>
                  <a:srgbClr val="FFFFFF"/>
                </a:solidFill>
                <a:latin typeface="Raleway" pitchFamily="2" charset="77"/>
              </a:defRPr>
            </a:lvl1pPr>
          </a:lstStyle>
          <a:p>
            <a:r>
              <a:rPr lang="en-US" dirty="0"/>
              <a:t>SWOT Fusion Matrix (TOWS Analysis)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6B711-09EF-9A4E-B11F-0D6B49DC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03" y="2854552"/>
            <a:ext cx="4867264" cy="27378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E896D8-7FC9-6F47-817E-9D0338E0AFD2}"/>
              </a:ext>
            </a:extLst>
          </p:cNvPr>
          <p:cNvSpPr txBox="1"/>
          <p:nvPr/>
        </p:nvSpPr>
        <p:spPr>
          <a:xfrm>
            <a:off x="763068" y="510659"/>
            <a:ext cx="10731499" cy="825500"/>
          </a:xfrm>
          <a:prstGeom prst="rect">
            <a:avLst/>
          </a:prstGeom>
          <a:solidFill>
            <a:srgbClr val="F56524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Download these at STRATEGYKILN.COM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97A0F9-040B-954B-8415-D8ECE1C7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45" y="2731169"/>
            <a:ext cx="3724241" cy="2094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622C78-99F3-9645-955A-0EADBF42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703" y="3699484"/>
            <a:ext cx="3830117" cy="2154441"/>
          </a:xfrm>
          <a:prstGeom prst="rect">
            <a:avLst/>
          </a:prstGeom>
        </p:spPr>
      </p:pic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98648321-35AC-E24C-A6EE-2C33701DCE7A}"/>
              </a:ext>
            </a:extLst>
          </p:cNvPr>
          <p:cNvSpPr/>
          <p:nvPr/>
        </p:nvSpPr>
        <p:spPr>
          <a:xfrm rot="21234664">
            <a:off x="803765" y="3426949"/>
            <a:ext cx="4812401" cy="1593043"/>
          </a:xfrm>
          <a:prstGeom prst="roundRect">
            <a:avLst/>
          </a:prstGeom>
          <a:solidFill>
            <a:srgbClr val="FF5B2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Raleway" pitchFamily="2" charset="77"/>
              </a:rPr>
              <a:t>Like a “part 1” of this SWOT video</a:t>
            </a:r>
            <a:endParaRPr lang="en-US" sz="3200" dirty="0">
              <a:solidFill>
                <a:srgbClr val="FFFFFF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45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913F-C68B-49FB-9D7A-26A46672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itchFamily="2" charset="77"/>
              </a:rPr>
              <a:t>Job to be done…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CA6E4-787C-4304-BF94-103B26CD716C}"/>
              </a:ext>
            </a:extLst>
          </p:cNvPr>
          <p:cNvGrpSpPr/>
          <p:nvPr/>
        </p:nvGrpSpPr>
        <p:grpSpPr>
          <a:xfrm>
            <a:off x="1066800" y="1508760"/>
            <a:ext cx="10058400" cy="4206240"/>
            <a:chOff x="1066800" y="1325880"/>
            <a:chExt cx="10058400" cy="42062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28155F-7BC4-44FA-9DE4-168F37E511CA}"/>
                </a:ext>
              </a:extLst>
            </p:cNvPr>
            <p:cNvSpPr/>
            <p:nvPr/>
          </p:nvSpPr>
          <p:spPr>
            <a:xfrm>
              <a:off x="1066800" y="1325880"/>
              <a:ext cx="10058400" cy="4206240"/>
            </a:xfrm>
            <a:prstGeom prst="rect">
              <a:avLst/>
            </a:prstGeom>
            <a:solidFill>
              <a:srgbClr val="FF5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D1CD5-E233-44CC-99DD-8EC6F86D71E2}"/>
                </a:ext>
              </a:extLst>
            </p:cNvPr>
            <p:cNvSpPr/>
            <p:nvPr/>
          </p:nvSpPr>
          <p:spPr>
            <a:xfrm>
              <a:off x="1066800" y="3279699"/>
              <a:ext cx="10058400" cy="18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F8B474-414B-4074-872C-F134FDFB6EDF}"/>
                </a:ext>
              </a:extLst>
            </p:cNvPr>
            <p:cNvSpPr/>
            <p:nvPr/>
          </p:nvSpPr>
          <p:spPr>
            <a:xfrm rot="5400000">
              <a:off x="4145280" y="3337560"/>
              <a:ext cx="4206240" cy="18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10724D-BAE8-456B-93B8-F2BF04897502}"/>
                </a:ext>
              </a:extLst>
            </p:cNvPr>
            <p:cNvSpPr/>
            <p:nvPr/>
          </p:nvSpPr>
          <p:spPr>
            <a:xfrm>
              <a:off x="1828801" y="1992541"/>
              <a:ext cx="8576440" cy="28729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91440" rIns="45720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raleway" charset="0"/>
                </a:rPr>
                <a:t>A standard SWOT gives you a lay of the land, but is lacking when it comes to determining key linkages and strategic insights.  </a:t>
              </a:r>
              <a:r>
                <a:rPr lang="en-US" sz="2800" b="1" dirty="0">
                  <a:solidFill>
                    <a:srgbClr val="3B3838"/>
                  </a:solidFill>
                  <a:latin typeface="Raleway" pitchFamily="2" charset="77"/>
                  <a:cs typeface="raleway" charset="0"/>
                </a:rPr>
                <a:t>The fusion matrix approach solves the issues and illuminates growth opportunities.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raleway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6CAD55-B4DA-D748-B5F7-391267F5D4EF}"/>
              </a:ext>
            </a:extLst>
          </p:cNvPr>
          <p:cNvGrpSpPr/>
          <p:nvPr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D439BE-2823-3D4C-8EB3-B9D79BE2FEBC}"/>
                </a:ext>
              </a:extLst>
            </p:cNvPr>
            <p:cNvSpPr/>
            <p:nvPr/>
          </p:nvSpPr>
          <p:spPr>
            <a:xfrm>
              <a:off x="0" y="6184900"/>
              <a:ext cx="11858626" cy="663576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rgbClr val="FF5B1E">
                <a:alpha val="64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DA1D79-37ED-E249-8C12-54D8DBD753C6}"/>
                </a:ext>
              </a:extLst>
            </p:cNvPr>
            <p:cNvSpPr/>
            <p:nvPr/>
          </p:nvSpPr>
          <p:spPr>
            <a:xfrm>
              <a:off x="0" y="6437311"/>
              <a:ext cx="11858626" cy="411164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F3AF93-E51B-4549-B38B-4E95FA60EA73}"/>
                </a:ext>
              </a:extLst>
            </p:cNvPr>
            <p:cNvSpPr/>
            <p:nvPr/>
          </p:nvSpPr>
          <p:spPr>
            <a:xfrm>
              <a:off x="0" y="6642100"/>
              <a:ext cx="12192000" cy="215900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0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94FD-BE17-C64D-82E7-EBA261A7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aleway" pitchFamily="2" charset="77"/>
              </a:rPr>
              <a:t>A standard SWOT will make everyone sad, and will get you nowhere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38008-6E72-DD4A-87C1-8FA8A31C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58BEB-8E23-7C45-87B2-BEE21FFD2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2" y="1406525"/>
            <a:ext cx="4768850" cy="4768850"/>
          </a:xfrm>
          <a:prstGeom prst="rect">
            <a:avLst/>
          </a:prstGeom>
        </p:spPr>
      </p:pic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60837F90-CEEB-D94F-BF62-49ECFE9CFA64}"/>
              </a:ext>
            </a:extLst>
          </p:cNvPr>
          <p:cNvSpPr/>
          <p:nvPr/>
        </p:nvSpPr>
        <p:spPr>
          <a:xfrm>
            <a:off x="3967161" y="1901031"/>
            <a:ext cx="3640139" cy="3525838"/>
          </a:xfrm>
          <a:prstGeom prst="noSmoking">
            <a:avLst/>
          </a:prstGeom>
          <a:solidFill>
            <a:srgbClr val="FF0000">
              <a:alpha val="81000"/>
            </a:srgbClr>
          </a:solidFill>
          <a:ln w="0">
            <a:solidFill>
              <a:srgbClr val="FF5B2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5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09128-F13E-1B44-818A-8DE7F97C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2593156"/>
            <a:ext cx="10008973" cy="134166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Raleway" pitchFamily="2" charset="77"/>
              </a:rPr>
              <a:t>Last time we looked at a standard SWOT and revealed a new approach – the “</a:t>
            </a:r>
            <a:r>
              <a:rPr lang="en-US" sz="3200" u="sng" dirty="0">
                <a:solidFill>
                  <a:srgbClr val="FFFFFF"/>
                </a:solidFill>
                <a:latin typeface="Raleway" pitchFamily="2" charset="77"/>
              </a:rPr>
              <a:t>story format</a:t>
            </a:r>
            <a:r>
              <a:rPr lang="en-US" sz="3200" dirty="0">
                <a:solidFill>
                  <a:srgbClr val="FFFFFF"/>
                </a:solidFill>
                <a:latin typeface="Raleway" pitchFamily="2" charset="77"/>
              </a:rPr>
              <a:t>”</a:t>
            </a:r>
            <a:endParaRPr lang="en-US" sz="4800" dirty="0">
              <a:solidFill>
                <a:srgbClr val="FFFFFF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483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1E18-76B4-6E43-BAD2-B1890DDC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9" y="130175"/>
            <a:ext cx="10515600" cy="8604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aleway" pitchFamily="2" charset="77"/>
              </a:rPr>
              <a:t>Competition:  </a:t>
            </a:r>
            <a:br>
              <a:rPr lang="en-US" dirty="0">
                <a:latin typeface="Raleway" pitchFamily="2" charset="77"/>
              </a:rPr>
            </a:br>
            <a:r>
              <a:rPr lang="en-US" sz="2700" b="0" dirty="0">
                <a:latin typeface="Raleway" pitchFamily="2" charset="77"/>
              </a:rPr>
              <a:t>Walmart Launches “InHome” Grocery Delivery </a:t>
            </a:r>
            <a:endParaRPr lang="en-US" b="0" dirty="0">
              <a:latin typeface="Raleway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09630-BCD6-7842-9970-B73632B4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888" y="636111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46799-8192-824A-8F8F-F5BE2F9F08B5}"/>
              </a:ext>
            </a:extLst>
          </p:cNvPr>
          <p:cNvSpPr/>
          <p:nvPr/>
        </p:nvSpPr>
        <p:spPr>
          <a:xfrm>
            <a:off x="10643039" y="2381"/>
            <a:ext cx="153467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Threats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1C5F8E-162E-C14D-ACB3-B9D0BDD2535E}"/>
              </a:ext>
            </a:extLst>
          </p:cNvPr>
          <p:cNvCxnSpPr>
            <a:cxnSpLocks/>
          </p:cNvCxnSpPr>
          <p:nvPr/>
        </p:nvCxnSpPr>
        <p:spPr>
          <a:xfrm flipV="1">
            <a:off x="-14288" y="940856"/>
            <a:ext cx="12192000" cy="56881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F7BF8F1-7D0E-4C4C-817C-9B0BA22D5EF6}"/>
              </a:ext>
            </a:extLst>
          </p:cNvPr>
          <p:cNvSpPr/>
          <p:nvPr/>
        </p:nvSpPr>
        <p:spPr>
          <a:xfrm>
            <a:off x="1158875" y="5111758"/>
            <a:ext cx="10001250" cy="102480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Growing quickly &amp; operating directly in our footprint, WMT’s new grocery delivery platform is a critical threat.  The $20 per month commitment is larger up front vs. AMZN but offers consumers potential for greater cost savings in the long term, driving loyalty.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0C114-472C-7E43-B933-9C271CD48CE4}"/>
              </a:ext>
            </a:extLst>
          </p:cNvPr>
          <p:cNvGrpSpPr/>
          <p:nvPr/>
        </p:nvGrpSpPr>
        <p:grpSpPr>
          <a:xfrm>
            <a:off x="5749287" y="1273286"/>
            <a:ext cx="9365300" cy="3602625"/>
            <a:chOff x="5698487" y="1595231"/>
            <a:chExt cx="9365300" cy="360262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968E7CFA-22B9-A949-BB4B-39ED5904EBD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320213" y="1595231"/>
            <a:ext cx="5743574" cy="3602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4C2AA50F-60A2-184D-B340-35D168BE8F3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698487" y="1925595"/>
            <a:ext cx="7173472" cy="3255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13134-F7ED-4443-BF2B-620BFE5F3A11}"/>
              </a:ext>
            </a:extLst>
          </p:cNvPr>
          <p:cNvSpPr/>
          <p:nvPr/>
        </p:nvSpPr>
        <p:spPr>
          <a:xfrm>
            <a:off x="7199322" y="1208304"/>
            <a:ext cx="4174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Annual Growth Rates &amp; Revenue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88895C-67C4-3247-9B2E-8CCB055181EE}"/>
              </a:ext>
            </a:extLst>
          </p:cNvPr>
          <p:cNvCxnSpPr>
            <a:cxnSpLocks/>
          </p:cNvCxnSpPr>
          <p:nvPr/>
        </p:nvCxnSpPr>
        <p:spPr>
          <a:xfrm>
            <a:off x="6159500" y="1226684"/>
            <a:ext cx="0" cy="3670843"/>
          </a:xfrm>
          <a:prstGeom prst="line">
            <a:avLst/>
          </a:prstGeom>
          <a:ln w="22225">
            <a:solidFill>
              <a:schemeClr val="accent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42AACF-073B-7942-A69D-9C7E872D112F}"/>
              </a:ext>
            </a:extLst>
          </p:cNvPr>
          <p:cNvSpPr/>
          <p:nvPr/>
        </p:nvSpPr>
        <p:spPr>
          <a:xfrm>
            <a:off x="332656" y="2655681"/>
            <a:ext cx="2200431" cy="1943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Walmart gained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54 million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 new online shoppers during the pandemic; now leveraging this reach by expanding into grocery delivery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5CE8A-BB88-9F40-A2F8-6C017DD87310}"/>
              </a:ext>
            </a:extLst>
          </p:cNvPr>
          <p:cNvSpPr/>
          <p:nvPr/>
        </p:nvSpPr>
        <p:spPr>
          <a:xfrm>
            <a:off x="3324845" y="1902615"/>
            <a:ext cx="2513970" cy="1062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Customers can sign up for a free 30-day trial, then be charged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$19.95 per 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FD2E0-9E41-724F-8A38-9942803ADC63}"/>
              </a:ext>
            </a:extLst>
          </p:cNvPr>
          <p:cNvSpPr/>
          <p:nvPr/>
        </p:nvSpPr>
        <p:spPr>
          <a:xfrm>
            <a:off x="3352587" y="3143572"/>
            <a:ext cx="2516033" cy="1420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“InHome” delivery is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86% of markets where Amazon operates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either Amazon Fresh or Whole Foods delivery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8656C01D-485C-0F4D-8F30-771D0285D6AB}"/>
              </a:ext>
            </a:extLst>
          </p:cNvPr>
          <p:cNvSpPr/>
          <p:nvPr/>
        </p:nvSpPr>
        <p:spPr>
          <a:xfrm rot="5400000">
            <a:off x="1731036" y="3016178"/>
            <a:ext cx="2323310" cy="254789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59AEFB-8A73-6B40-BCAC-CE4C84172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56" y="1406915"/>
            <a:ext cx="2200431" cy="1233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096388D-64DD-2146-8FA0-0761D3172258}"/>
              </a:ext>
            </a:extLst>
          </p:cNvPr>
          <p:cNvGrpSpPr/>
          <p:nvPr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E3D3CB4-E7A9-8C45-9CFC-26ED379FB639}"/>
                </a:ext>
              </a:extLst>
            </p:cNvPr>
            <p:cNvSpPr/>
            <p:nvPr/>
          </p:nvSpPr>
          <p:spPr>
            <a:xfrm>
              <a:off x="0" y="6184900"/>
              <a:ext cx="11858626" cy="663576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rgbClr val="FF5B20">
                <a:alpha val="80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631BD66-CF26-C84B-85CF-7DC1DFA77AE2}"/>
                </a:ext>
              </a:extLst>
            </p:cNvPr>
            <p:cNvSpPr/>
            <p:nvPr/>
          </p:nvSpPr>
          <p:spPr>
            <a:xfrm>
              <a:off x="0" y="6437311"/>
              <a:ext cx="11858626" cy="411164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C535AAF-1D8A-1C4F-AC08-C473A143FFDC}"/>
                </a:ext>
              </a:extLst>
            </p:cNvPr>
            <p:cNvSpPr/>
            <p:nvPr/>
          </p:nvSpPr>
          <p:spPr>
            <a:xfrm>
              <a:off x="0" y="6642100"/>
              <a:ext cx="12192000" cy="215900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</p:grp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CEF883DB-6462-0442-82AF-6595632181C9}"/>
              </a:ext>
            </a:extLst>
          </p:cNvPr>
          <p:cNvSpPr/>
          <p:nvPr/>
        </p:nvSpPr>
        <p:spPr>
          <a:xfrm>
            <a:off x="6898085" y="242142"/>
            <a:ext cx="3453606" cy="590899"/>
          </a:xfrm>
          <a:prstGeom prst="roundRect">
            <a:avLst/>
          </a:prstGeom>
          <a:solidFill>
            <a:srgbClr val="FF5B2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SWOT in story format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78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54BAAD-CD68-4326-918D-9540D3A4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07603"/>
              </p:ext>
            </p:extLst>
          </p:nvPr>
        </p:nvGraphicFramePr>
        <p:xfrm>
          <a:off x="386831" y="1289304"/>
          <a:ext cx="10972800" cy="445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507149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0342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83796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531111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376579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57475023"/>
                    </a:ext>
                  </a:extLst>
                </a:gridCol>
              </a:tblGrid>
              <a:tr h="704989"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accent2"/>
                        </a:solidFill>
                        <a:latin typeface="Raleway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Raleway" pitchFamily="2" charset="77"/>
                      </a:endParaRPr>
                    </a:p>
                  </a:txBody>
                  <a:tcPr marL="45720" marR="4572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Raleway" pitchFamily="2" charset="77"/>
                      </a:endParaRPr>
                    </a:p>
                  </a:txBody>
                  <a:tcPr marL="45720" marR="4572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Raleway" pitchFamily="2" charset="77"/>
                      </a:endParaRPr>
                    </a:p>
                  </a:txBody>
                  <a:tcPr marL="45720" marR="4572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Raleway" pitchFamily="2" charset="77"/>
                      </a:endParaRPr>
                    </a:p>
                  </a:txBody>
                  <a:tcPr marL="45720" marR="4572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Raleway" pitchFamily="2" charset="77"/>
                      </a:endParaRPr>
                    </a:p>
                  </a:txBody>
                  <a:tcPr marL="45720" marR="4572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94050"/>
                  </a:ext>
                </a:extLst>
              </a:tr>
              <a:tr h="9869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Raleway" pitchFamily="2" charset="77"/>
                        </a:rPr>
                        <a:t>Behaviors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Ask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questions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Ask why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Ideate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Gather data &amp; trends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Spot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patterns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Analysis of data/resources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Seek competitive adv.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Manage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trade offs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Simplify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&amp; set goals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Share strategic insights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Align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on key objectives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Find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multiplier effects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Risk planning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More risk planning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Harness resources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Execute flawlessly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Launch plan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Measure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Review launch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Apply learnings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Iterate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949529"/>
                  </a:ext>
                </a:extLst>
              </a:tr>
              <a:tr h="986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Raleway" pitchFamily="2" charset="77"/>
                        </a:rPr>
                        <a:t>Traits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Curious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to learn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Big picture visionary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Status quo challenger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Positivity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Ability to focus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decisive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Critical &amp; analytical Intuition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Courage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Flexibility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Ability to anticipate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Relationship building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Persuasion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Take initiative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Eye for detail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Hunger to win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Willing to fail fast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Results driven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Patience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Tenacity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Be proactive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Resilience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30241"/>
                  </a:ext>
                </a:extLst>
              </a:tr>
              <a:tr h="746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Raleway" pitchFamily="2" charset="77"/>
                        </a:rPr>
                        <a:t>Tools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Situation Assessment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5 Cs,  Initial SWOT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Value Chain Analysis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Consumer Journey Map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Porter’s Five Forces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BCG Growth Matrix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Strategy Canvas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4 Action Framework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7588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SWOT (Fusion Matrix)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Positioning Statement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Business Case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Charter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Milestones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McKinsey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RACI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Charter (signed)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Launch Plan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Craw, walk, run test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Risk register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KPI Dashboard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Creative Testing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Brand Tracker Results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Report Progress to Forecasts</a:t>
                      </a:r>
                    </a:p>
                  </a:txBody>
                  <a:tcPr marL="45720" marR="45720" marT="91440" marB="91440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99008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9439D8A1-F912-4A98-96DC-C451438FD50E}"/>
              </a:ext>
            </a:extLst>
          </p:cNvPr>
          <p:cNvGrpSpPr/>
          <p:nvPr/>
        </p:nvGrpSpPr>
        <p:grpSpPr>
          <a:xfrm>
            <a:off x="920111" y="981574"/>
            <a:ext cx="1968062" cy="904069"/>
            <a:chOff x="1077871" y="1225550"/>
            <a:chExt cx="1968062" cy="904069"/>
          </a:xfrm>
        </p:grpSpPr>
        <p:sp>
          <p:nvSpPr>
            <p:cNvPr id="25" name="Arrow: Up 10">
              <a:extLst>
                <a:ext uri="{FF2B5EF4-FFF2-40B4-BE49-F238E27FC236}">
                  <a16:creationId xmlns:a16="http://schemas.microsoft.com/office/drawing/2014/main" id="{56905EC5-594A-4720-B505-4E2BC12D7506}"/>
                </a:ext>
              </a:extLst>
            </p:cNvPr>
            <p:cNvSpPr/>
            <p:nvPr/>
          </p:nvSpPr>
          <p:spPr>
            <a:xfrm>
              <a:off x="1911614" y="1225550"/>
              <a:ext cx="273054" cy="401390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6" name="Arrow: Up 11">
              <a:extLst>
                <a:ext uri="{FF2B5EF4-FFF2-40B4-BE49-F238E27FC236}">
                  <a16:creationId xmlns:a16="http://schemas.microsoft.com/office/drawing/2014/main" id="{C4D5537F-68EF-421F-8B1D-D87C61237D49}"/>
                </a:ext>
              </a:extLst>
            </p:cNvPr>
            <p:cNvSpPr/>
            <p:nvPr/>
          </p:nvSpPr>
          <p:spPr>
            <a:xfrm rot="19380000">
              <a:off x="1594171" y="1396977"/>
              <a:ext cx="257884" cy="278237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7" name="Arrow: Up 14">
              <a:extLst>
                <a:ext uri="{FF2B5EF4-FFF2-40B4-BE49-F238E27FC236}">
                  <a16:creationId xmlns:a16="http://schemas.microsoft.com/office/drawing/2014/main" id="{B676FC84-7D1E-426B-838C-316CF943AAC1}"/>
                </a:ext>
              </a:extLst>
            </p:cNvPr>
            <p:cNvSpPr/>
            <p:nvPr/>
          </p:nvSpPr>
          <p:spPr>
            <a:xfrm rot="2220000">
              <a:off x="2271749" y="1396976"/>
              <a:ext cx="257884" cy="278237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2DAC00-FDAD-488E-B00A-9BF860A7DF4B}"/>
                </a:ext>
              </a:extLst>
            </p:cNvPr>
            <p:cNvSpPr txBox="1"/>
            <p:nvPr/>
          </p:nvSpPr>
          <p:spPr>
            <a:xfrm>
              <a:off x="1077871" y="1776551"/>
              <a:ext cx="1968062" cy="353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OPEN-UP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93E800-04E0-4580-BBDE-790214730ACA}"/>
              </a:ext>
            </a:extLst>
          </p:cNvPr>
          <p:cNvGrpSpPr/>
          <p:nvPr/>
        </p:nvGrpSpPr>
        <p:grpSpPr>
          <a:xfrm>
            <a:off x="5124845" y="986479"/>
            <a:ext cx="1968062" cy="899164"/>
            <a:chOff x="5346105" y="1230455"/>
            <a:chExt cx="1968062" cy="899164"/>
          </a:xfrm>
        </p:grpSpPr>
        <p:sp>
          <p:nvSpPr>
            <p:cNvPr id="23" name="Arrow: Left-Right-Up 20">
              <a:extLst>
                <a:ext uri="{FF2B5EF4-FFF2-40B4-BE49-F238E27FC236}">
                  <a16:creationId xmlns:a16="http://schemas.microsoft.com/office/drawing/2014/main" id="{4DCA3381-E712-4238-B5E4-CB2557BE96EB}"/>
                </a:ext>
              </a:extLst>
            </p:cNvPr>
            <p:cNvSpPr/>
            <p:nvPr/>
          </p:nvSpPr>
          <p:spPr>
            <a:xfrm>
              <a:off x="5958429" y="1230455"/>
              <a:ext cx="743414" cy="439854"/>
            </a:xfrm>
            <a:prstGeom prst="leftRight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970F8E-F941-48F9-BE9E-AEB8B952FDAC}"/>
                </a:ext>
              </a:extLst>
            </p:cNvPr>
            <p:cNvSpPr txBox="1"/>
            <p:nvPr/>
          </p:nvSpPr>
          <p:spPr>
            <a:xfrm>
              <a:off x="5346105" y="1776551"/>
              <a:ext cx="1968062" cy="353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COORDINATE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FBF2F7-4D5C-419A-9A57-899E5DD706B5}"/>
              </a:ext>
            </a:extLst>
          </p:cNvPr>
          <p:cNvGrpSpPr/>
          <p:nvPr/>
        </p:nvGrpSpPr>
        <p:grpSpPr>
          <a:xfrm>
            <a:off x="7227212" y="986479"/>
            <a:ext cx="1968062" cy="899164"/>
            <a:chOff x="7480222" y="1230455"/>
            <a:chExt cx="1968062" cy="899164"/>
          </a:xfrm>
          <a:solidFill>
            <a:srgbClr val="535050"/>
          </a:solidFill>
        </p:grpSpPr>
        <p:sp>
          <p:nvSpPr>
            <p:cNvPr id="24" name="Arrow: Chevron 22">
              <a:extLst>
                <a:ext uri="{FF2B5EF4-FFF2-40B4-BE49-F238E27FC236}">
                  <a16:creationId xmlns:a16="http://schemas.microsoft.com/office/drawing/2014/main" id="{8AEA9395-EB0A-49F4-8113-15967BFFC70E}"/>
                </a:ext>
              </a:extLst>
            </p:cNvPr>
            <p:cNvSpPr/>
            <p:nvPr/>
          </p:nvSpPr>
          <p:spPr>
            <a:xfrm>
              <a:off x="8265654" y="1230455"/>
              <a:ext cx="397198" cy="439854"/>
            </a:xfrm>
            <a:prstGeom prst="chevron">
              <a:avLst>
                <a:gd name="adj" fmla="val 50000"/>
              </a:avLst>
            </a:prstGeom>
            <a:solidFill>
              <a:srgbClr val="FF5B1E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372C41-5B6D-4818-AD21-117971EEFAF8}"/>
                </a:ext>
              </a:extLst>
            </p:cNvPr>
            <p:cNvSpPr txBox="1"/>
            <p:nvPr/>
          </p:nvSpPr>
          <p:spPr>
            <a:xfrm>
              <a:off x="7480222" y="1775676"/>
              <a:ext cx="1968062" cy="353943"/>
            </a:xfrm>
            <a:prstGeom prst="rect">
              <a:avLst/>
            </a:prstGeom>
            <a:solidFill>
              <a:srgbClr val="FF5B1E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ACTIVATE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ED226D-C3CA-4F3E-91E0-E790290C9647}"/>
              </a:ext>
            </a:extLst>
          </p:cNvPr>
          <p:cNvGrpSpPr/>
          <p:nvPr/>
        </p:nvGrpSpPr>
        <p:grpSpPr>
          <a:xfrm>
            <a:off x="9329578" y="1073301"/>
            <a:ext cx="1968062" cy="812342"/>
            <a:chOff x="9614338" y="1317277"/>
            <a:chExt cx="1968062" cy="8123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87E3C1-3CE0-41FE-A5CF-617449E54385}"/>
                </a:ext>
              </a:extLst>
            </p:cNvPr>
            <p:cNvSpPr txBox="1"/>
            <p:nvPr/>
          </p:nvSpPr>
          <p:spPr>
            <a:xfrm>
              <a:off x="9614338" y="1775676"/>
              <a:ext cx="1968062" cy="353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MEASURE</a:t>
              </a:r>
            </a:p>
          </p:txBody>
        </p:sp>
        <p:sp>
          <p:nvSpPr>
            <p:cNvPr id="33" name="Arrow: Left-Right-Up 20">
              <a:extLst>
                <a:ext uri="{FF2B5EF4-FFF2-40B4-BE49-F238E27FC236}">
                  <a16:creationId xmlns:a16="http://schemas.microsoft.com/office/drawing/2014/main" id="{FF8C699D-4AE9-4C9F-894D-94EE2315B099}"/>
                </a:ext>
              </a:extLst>
            </p:cNvPr>
            <p:cNvSpPr/>
            <p:nvPr/>
          </p:nvSpPr>
          <p:spPr>
            <a:xfrm>
              <a:off x="10226662" y="1317277"/>
              <a:ext cx="698884" cy="353032"/>
            </a:xfrm>
            <a:prstGeom prst="leftRightArrow">
              <a:avLst>
                <a:gd name="adj1" fmla="val 36141"/>
                <a:gd name="adj2" fmla="val 48268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7D35CF-1E05-47B4-A17C-851E14DD1277}"/>
              </a:ext>
            </a:extLst>
          </p:cNvPr>
          <p:cNvGrpSpPr/>
          <p:nvPr/>
        </p:nvGrpSpPr>
        <p:grpSpPr>
          <a:xfrm>
            <a:off x="3022478" y="951820"/>
            <a:ext cx="1968062" cy="933823"/>
            <a:chOff x="3211988" y="1224824"/>
            <a:chExt cx="1968062" cy="933823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7DD28-AB35-433C-89CD-A45FC8992CA1}"/>
                </a:ext>
              </a:extLst>
            </p:cNvPr>
            <p:cNvSpPr txBox="1"/>
            <p:nvPr/>
          </p:nvSpPr>
          <p:spPr>
            <a:xfrm>
              <a:off x="3211988" y="1804704"/>
              <a:ext cx="1968062" cy="35394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COMPRESS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E1AD01-D323-4BD0-B2E4-B98B256E1F4D}"/>
                </a:ext>
              </a:extLst>
            </p:cNvPr>
            <p:cNvGrpSpPr/>
            <p:nvPr/>
          </p:nvGrpSpPr>
          <p:grpSpPr>
            <a:xfrm>
              <a:off x="3734823" y="1224824"/>
              <a:ext cx="922392" cy="483839"/>
              <a:chOff x="9732621" y="5129708"/>
              <a:chExt cx="922392" cy="483839"/>
            </a:xfrm>
            <a:grpFill/>
          </p:grpSpPr>
          <p:sp>
            <p:nvSpPr>
              <p:cNvPr id="35" name="Arrow: Left-Right-Up 20">
                <a:extLst>
                  <a:ext uri="{FF2B5EF4-FFF2-40B4-BE49-F238E27FC236}">
                    <a16:creationId xmlns:a16="http://schemas.microsoft.com/office/drawing/2014/main" id="{497E003E-5B9C-45AE-816F-A9C0F4E13C55}"/>
                  </a:ext>
                </a:extLst>
              </p:cNvPr>
              <p:cNvSpPr/>
              <p:nvPr/>
            </p:nvSpPr>
            <p:spPr>
              <a:xfrm>
                <a:off x="9732621" y="5264679"/>
                <a:ext cx="380196" cy="326876"/>
              </a:xfrm>
              <a:prstGeom prst="rightArrow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6" name="Arrow: Left-Right-Up 20">
                <a:extLst>
                  <a:ext uri="{FF2B5EF4-FFF2-40B4-BE49-F238E27FC236}">
                    <a16:creationId xmlns:a16="http://schemas.microsoft.com/office/drawing/2014/main" id="{211BBCFF-3D21-4BE2-8133-7BB9D8A22176}"/>
                  </a:ext>
                </a:extLst>
              </p:cNvPr>
              <p:cNvSpPr/>
              <p:nvPr/>
            </p:nvSpPr>
            <p:spPr>
              <a:xfrm rot="10800000">
                <a:off x="10274817" y="5264679"/>
                <a:ext cx="380196" cy="326876"/>
              </a:xfrm>
              <a:prstGeom prst="rightArrow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C211CA-CFB8-4EE9-A84F-1ED63D738146}"/>
                  </a:ext>
                </a:extLst>
              </p:cNvPr>
              <p:cNvSpPr/>
              <p:nvPr/>
            </p:nvSpPr>
            <p:spPr>
              <a:xfrm>
                <a:off x="10185004" y="5129708"/>
                <a:ext cx="17626" cy="483839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54327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E2436C-1482-432D-A77F-B652FA08CFC9}"/>
              </a:ext>
            </a:extLst>
          </p:cNvPr>
          <p:cNvSpPr/>
          <p:nvPr/>
        </p:nvSpPr>
        <p:spPr>
          <a:xfrm>
            <a:off x="975981" y="5858115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What’s happening?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A7EDFC7-49F0-4E8D-A5F9-36A1748E88B2}"/>
              </a:ext>
            </a:extLst>
          </p:cNvPr>
          <p:cNvSpPr/>
          <p:nvPr/>
        </p:nvSpPr>
        <p:spPr>
          <a:xfrm>
            <a:off x="9399209" y="5858115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How can we improve?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807FD0-B902-4F6C-9631-1C8ADCF9E679}"/>
              </a:ext>
            </a:extLst>
          </p:cNvPr>
          <p:cNvSpPr/>
          <p:nvPr/>
        </p:nvSpPr>
        <p:spPr>
          <a:xfrm>
            <a:off x="7293402" y="5858115"/>
            <a:ext cx="1828800" cy="806103"/>
          </a:xfrm>
          <a:prstGeom prst="roundRect">
            <a:avLst/>
          </a:prstGeom>
          <a:solidFill>
            <a:srgbClr val="FF5B1E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Will my plan deliver my objectives?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2336CDF-70B1-46AD-A3B7-8E742E19C76B}"/>
              </a:ext>
            </a:extLst>
          </p:cNvPr>
          <p:cNvSpPr/>
          <p:nvPr/>
        </p:nvSpPr>
        <p:spPr>
          <a:xfrm>
            <a:off x="5187595" y="5858115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Where are the synergies?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5FD8A28-EEB7-4F7B-A95E-BEA4D8C4A399}"/>
              </a:ext>
            </a:extLst>
          </p:cNvPr>
          <p:cNvSpPr/>
          <p:nvPr/>
        </p:nvSpPr>
        <p:spPr>
          <a:xfrm>
            <a:off x="3081788" y="5858115"/>
            <a:ext cx="1828800" cy="806103"/>
          </a:xfrm>
          <a:prstGeom prst="roundRect">
            <a:avLst/>
          </a:prstGeom>
          <a:solidFill>
            <a:srgbClr val="52505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What are the critical success factors?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7DBB1-5694-AC47-8597-D8DBD30811B1}"/>
              </a:ext>
            </a:extLst>
          </p:cNvPr>
          <p:cNvSpPr/>
          <p:nvPr/>
        </p:nvSpPr>
        <p:spPr>
          <a:xfrm>
            <a:off x="4916540" y="3252440"/>
            <a:ext cx="2409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Multi-dimensional thinker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D08CA-97B0-FC47-95A8-F7CC3F48E7F9}"/>
              </a:ext>
            </a:extLst>
          </p:cNvPr>
          <p:cNvCxnSpPr>
            <a:cxnSpLocks/>
          </p:cNvCxnSpPr>
          <p:nvPr/>
        </p:nvCxnSpPr>
        <p:spPr>
          <a:xfrm flipV="1">
            <a:off x="0" y="797464"/>
            <a:ext cx="12192000" cy="56881"/>
          </a:xfrm>
          <a:prstGeom prst="line">
            <a:avLst/>
          </a:prstGeom>
          <a:ln w="22225">
            <a:solidFill>
              <a:srgbClr val="FF5B2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14B3B1E-D437-AD48-A6AD-4CECF9B0224D}"/>
              </a:ext>
            </a:extLst>
          </p:cNvPr>
          <p:cNvSpPr/>
          <p:nvPr/>
        </p:nvSpPr>
        <p:spPr>
          <a:xfrm>
            <a:off x="757951" y="18974"/>
            <a:ext cx="4673074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-2500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+mn-ea"/>
              </a:rPr>
              <a:t>O-C-C-A-M Strategy Razor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767171">
                    <a:lumMod val="75000"/>
                  </a:srgbClr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+mn-ea"/>
              </a:rPr>
              <a:t>Framework for Thinking Strategically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C48968D-CC49-B643-BD6D-D322BE7B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1" y="160617"/>
            <a:ext cx="315501" cy="631001"/>
          </a:xfrm>
          <a:prstGeom prst="rect">
            <a:avLst/>
          </a:prstGeom>
          <a:effectLst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1391F9-0FBE-B54C-9792-D8CF913B7210}"/>
              </a:ext>
            </a:extLst>
          </p:cNvPr>
          <p:cNvSpPr/>
          <p:nvPr/>
        </p:nvSpPr>
        <p:spPr>
          <a:xfrm>
            <a:off x="9073093" y="2683579"/>
            <a:ext cx="2577284" cy="30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Optimize Feedback loop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3E5E89-2D97-CE41-9EF3-8E63919AAAE0}"/>
              </a:ext>
            </a:extLst>
          </p:cNvPr>
          <p:cNvSpPr/>
          <p:nvPr/>
        </p:nvSpPr>
        <p:spPr>
          <a:xfrm>
            <a:off x="4793175" y="2022235"/>
            <a:ext cx="2577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Interlock corporate strategy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42B796-DBAB-AA49-A9DD-32A99589167C}"/>
              </a:ext>
            </a:extLst>
          </p:cNvPr>
          <p:cNvSpPr/>
          <p:nvPr/>
        </p:nvSpPr>
        <p:spPr>
          <a:xfrm>
            <a:off x="851550" y="920288"/>
            <a:ext cx="4211304" cy="5827350"/>
          </a:xfrm>
          <a:prstGeom prst="rect">
            <a:avLst/>
          </a:prstGeom>
          <a:noFill/>
          <a:ln w="34925">
            <a:solidFill>
              <a:srgbClr val="FE5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CED5F6-C1E4-994D-A1A7-50E7895ADF5B}"/>
              </a:ext>
            </a:extLst>
          </p:cNvPr>
          <p:cNvSpPr/>
          <p:nvPr/>
        </p:nvSpPr>
        <p:spPr>
          <a:xfrm>
            <a:off x="3046542" y="5188671"/>
            <a:ext cx="1888110" cy="302694"/>
          </a:xfrm>
          <a:prstGeom prst="rect">
            <a:avLst/>
          </a:prstGeom>
          <a:noFill/>
          <a:ln w="69850">
            <a:solidFill>
              <a:srgbClr val="FF5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218628-30EA-2048-89B9-8E755820F933}"/>
              </a:ext>
            </a:extLst>
          </p:cNvPr>
          <p:cNvSpPr/>
          <p:nvPr/>
        </p:nvSpPr>
        <p:spPr>
          <a:xfrm>
            <a:off x="1565353" y="4748948"/>
            <a:ext cx="1117689" cy="287509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54327"/>
              </a:solidFill>
              <a:latin typeface="Trade Gothic Next"/>
            </a:endParaRPr>
          </a:p>
        </p:txBody>
      </p:sp>
    </p:spTree>
    <p:extLst>
      <p:ext uri="{BB962C8B-B14F-4D97-AF65-F5344CB8AC3E}">
        <p14:creationId xmlns:p14="http://schemas.microsoft.com/office/powerpoint/2010/main" val="136882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439D8A1-F912-4A98-96DC-C451438FD50E}"/>
              </a:ext>
            </a:extLst>
          </p:cNvPr>
          <p:cNvGrpSpPr/>
          <p:nvPr/>
        </p:nvGrpSpPr>
        <p:grpSpPr>
          <a:xfrm>
            <a:off x="1066415" y="896230"/>
            <a:ext cx="1968062" cy="904069"/>
            <a:chOff x="1077871" y="1225550"/>
            <a:chExt cx="1968062" cy="904069"/>
          </a:xfrm>
          <a:solidFill>
            <a:schemeClr val="accent1"/>
          </a:solidFill>
        </p:grpSpPr>
        <p:sp>
          <p:nvSpPr>
            <p:cNvPr id="25" name="Arrow: Up 10">
              <a:extLst>
                <a:ext uri="{FF2B5EF4-FFF2-40B4-BE49-F238E27FC236}">
                  <a16:creationId xmlns:a16="http://schemas.microsoft.com/office/drawing/2014/main" id="{56905EC5-594A-4720-B505-4E2BC12D7506}"/>
                </a:ext>
              </a:extLst>
            </p:cNvPr>
            <p:cNvSpPr/>
            <p:nvPr/>
          </p:nvSpPr>
          <p:spPr>
            <a:xfrm>
              <a:off x="1911614" y="1225550"/>
              <a:ext cx="273054" cy="401390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6" name="Arrow: Up 11">
              <a:extLst>
                <a:ext uri="{FF2B5EF4-FFF2-40B4-BE49-F238E27FC236}">
                  <a16:creationId xmlns:a16="http://schemas.microsoft.com/office/drawing/2014/main" id="{C4D5537F-68EF-421F-8B1D-D87C61237D49}"/>
                </a:ext>
              </a:extLst>
            </p:cNvPr>
            <p:cNvSpPr/>
            <p:nvPr/>
          </p:nvSpPr>
          <p:spPr>
            <a:xfrm rot="19380000">
              <a:off x="1594171" y="1396977"/>
              <a:ext cx="257884" cy="278237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7" name="Arrow: Up 14">
              <a:extLst>
                <a:ext uri="{FF2B5EF4-FFF2-40B4-BE49-F238E27FC236}">
                  <a16:creationId xmlns:a16="http://schemas.microsoft.com/office/drawing/2014/main" id="{B676FC84-7D1E-426B-838C-316CF943AAC1}"/>
                </a:ext>
              </a:extLst>
            </p:cNvPr>
            <p:cNvSpPr/>
            <p:nvPr/>
          </p:nvSpPr>
          <p:spPr>
            <a:xfrm rot="2220000">
              <a:off x="2271749" y="1396976"/>
              <a:ext cx="257884" cy="278237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2DAC00-FDAD-488E-B00A-9BF860A7DF4B}"/>
                </a:ext>
              </a:extLst>
            </p:cNvPr>
            <p:cNvSpPr txBox="1"/>
            <p:nvPr/>
          </p:nvSpPr>
          <p:spPr>
            <a:xfrm>
              <a:off x="1077871" y="1776551"/>
              <a:ext cx="1968062" cy="353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OPEN-UP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93E800-04E0-4580-BBDE-790214730ACA}"/>
              </a:ext>
            </a:extLst>
          </p:cNvPr>
          <p:cNvGrpSpPr/>
          <p:nvPr/>
        </p:nvGrpSpPr>
        <p:grpSpPr>
          <a:xfrm>
            <a:off x="5271149" y="901135"/>
            <a:ext cx="1968062" cy="899164"/>
            <a:chOff x="5346105" y="1230455"/>
            <a:chExt cx="1968062" cy="899164"/>
          </a:xfrm>
        </p:grpSpPr>
        <p:sp>
          <p:nvSpPr>
            <p:cNvPr id="23" name="Arrow: Left-Right-Up 20">
              <a:extLst>
                <a:ext uri="{FF2B5EF4-FFF2-40B4-BE49-F238E27FC236}">
                  <a16:creationId xmlns:a16="http://schemas.microsoft.com/office/drawing/2014/main" id="{4DCA3381-E712-4238-B5E4-CB2557BE96EB}"/>
                </a:ext>
              </a:extLst>
            </p:cNvPr>
            <p:cNvSpPr/>
            <p:nvPr/>
          </p:nvSpPr>
          <p:spPr>
            <a:xfrm>
              <a:off x="5958429" y="1230455"/>
              <a:ext cx="743414" cy="439854"/>
            </a:xfrm>
            <a:prstGeom prst="leftRight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970F8E-F941-48F9-BE9E-AEB8B952FDAC}"/>
                </a:ext>
              </a:extLst>
            </p:cNvPr>
            <p:cNvSpPr txBox="1"/>
            <p:nvPr/>
          </p:nvSpPr>
          <p:spPr>
            <a:xfrm>
              <a:off x="5346105" y="1776551"/>
              <a:ext cx="1968062" cy="353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COORDINATE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FBF2F7-4D5C-419A-9A57-899E5DD706B5}"/>
              </a:ext>
            </a:extLst>
          </p:cNvPr>
          <p:cNvGrpSpPr/>
          <p:nvPr/>
        </p:nvGrpSpPr>
        <p:grpSpPr>
          <a:xfrm>
            <a:off x="7373516" y="901135"/>
            <a:ext cx="1968062" cy="899164"/>
            <a:chOff x="7480222" y="1230455"/>
            <a:chExt cx="1968062" cy="899164"/>
          </a:xfrm>
          <a:solidFill>
            <a:srgbClr val="002060"/>
          </a:solidFill>
        </p:grpSpPr>
        <p:sp>
          <p:nvSpPr>
            <p:cNvPr id="24" name="Arrow: Chevron 22">
              <a:extLst>
                <a:ext uri="{FF2B5EF4-FFF2-40B4-BE49-F238E27FC236}">
                  <a16:creationId xmlns:a16="http://schemas.microsoft.com/office/drawing/2014/main" id="{8AEA9395-EB0A-49F4-8113-15967BFFC70E}"/>
                </a:ext>
              </a:extLst>
            </p:cNvPr>
            <p:cNvSpPr/>
            <p:nvPr/>
          </p:nvSpPr>
          <p:spPr>
            <a:xfrm>
              <a:off x="8265654" y="1230455"/>
              <a:ext cx="397198" cy="439854"/>
            </a:xfrm>
            <a:prstGeom prst="chevron">
              <a:avLst>
                <a:gd name="adj" fmla="val 50000"/>
              </a:avLst>
            </a:prstGeom>
            <a:solidFill>
              <a:srgbClr val="324158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372C41-5B6D-4818-AD21-117971EEFAF8}"/>
                </a:ext>
              </a:extLst>
            </p:cNvPr>
            <p:cNvSpPr txBox="1"/>
            <p:nvPr/>
          </p:nvSpPr>
          <p:spPr>
            <a:xfrm>
              <a:off x="7480222" y="1775676"/>
              <a:ext cx="1968062" cy="353943"/>
            </a:xfrm>
            <a:prstGeom prst="rect">
              <a:avLst/>
            </a:prstGeom>
            <a:solidFill>
              <a:srgbClr val="324158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ACTIVATE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ED226D-C3CA-4F3E-91E0-E790290C9647}"/>
              </a:ext>
            </a:extLst>
          </p:cNvPr>
          <p:cNvGrpSpPr/>
          <p:nvPr/>
        </p:nvGrpSpPr>
        <p:grpSpPr>
          <a:xfrm>
            <a:off x="9475882" y="987957"/>
            <a:ext cx="1968062" cy="812342"/>
            <a:chOff x="9614338" y="1317277"/>
            <a:chExt cx="1968062" cy="8123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87E3C1-3CE0-41FE-A5CF-617449E54385}"/>
                </a:ext>
              </a:extLst>
            </p:cNvPr>
            <p:cNvSpPr txBox="1"/>
            <p:nvPr/>
          </p:nvSpPr>
          <p:spPr>
            <a:xfrm>
              <a:off x="9614338" y="1775676"/>
              <a:ext cx="1968062" cy="353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MEASURE</a:t>
              </a:r>
            </a:p>
          </p:txBody>
        </p:sp>
        <p:sp>
          <p:nvSpPr>
            <p:cNvPr id="33" name="Arrow: Left-Right-Up 20">
              <a:extLst>
                <a:ext uri="{FF2B5EF4-FFF2-40B4-BE49-F238E27FC236}">
                  <a16:creationId xmlns:a16="http://schemas.microsoft.com/office/drawing/2014/main" id="{FF8C699D-4AE9-4C9F-894D-94EE2315B099}"/>
                </a:ext>
              </a:extLst>
            </p:cNvPr>
            <p:cNvSpPr/>
            <p:nvPr/>
          </p:nvSpPr>
          <p:spPr>
            <a:xfrm>
              <a:off x="10226662" y="1317277"/>
              <a:ext cx="698884" cy="353032"/>
            </a:xfrm>
            <a:prstGeom prst="leftRightArrow">
              <a:avLst>
                <a:gd name="adj1" fmla="val 36141"/>
                <a:gd name="adj2" fmla="val 48268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7D35CF-1E05-47B4-A17C-851E14DD1277}"/>
              </a:ext>
            </a:extLst>
          </p:cNvPr>
          <p:cNvGrpSpPr/>
          <p:nvPr/>
        </p:nvGrpSpPr>
        <p:grpSpPr>
          <a:xfrm>
            <a:off x="3168782" y="866476"/>
            <a:ext cx="1968062" cy="933823"/>
            <a:chOff x="3211988" y="1224824"/>
            <a:chExt cx="1968062" cy="933823"/>
          </a:xfrm>
          <a:solidFill>
            <a:srgbClr val="002060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7DD28-AB35-433C-89CD-A45FC8992CA1}"/>
                </a:ext>
              </a:extLst>
            </p:cNvPr>
            <p:cNvSpPr txBox="1"/>
            <p:nvPr/>
          </p:nvSpPr>
          <p:spPr>
            <a:xfrm>
              <a:off x="3211988" y="1804704"/>
              <a:ext cx="1968062" cy="353943"/>
            </a:xfrm>
            <a:prstGeom prst="rect">
              <a:avLst/>
            </a:prstGeom>
            <a:solidFill>
              <a:srgbClr val="324158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rPr>
                <a:t>COMPRESS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E1AD01-D323-4BD0-B2E4-B98B256E1F4D}"/>
                </a:ext>
              </a:extLst>
            </p:cNvPr>
            <p:cNvGrpSpPr/>
            <p:nvPr/>
          </p:nvGrpSpPr>
          <p:grpSpPr>
            <a:xfrm>
              <a:off x="3734823" y="1224824"/>
              <a:ext cx="922392" cy="483839"/>
              <a:chOff x="9732621" y="5129708"/>
              <a:chExt cx="922392" cy="483839"/>
            </a:xfrm>
            <a:grpFill/>
          </p:grpSpPr>
          <p:sp>
            <p:nvSpPr>
              <p:cNvPr id="35" name="Arrow: Left-Right-Up 20">
                <a:extLst>
                  <a:ext uri="{FF2B5EF4-FFF2-40B4-BE49-F238E27FC236}">
                    <a16:creationId xmlns:a16="http://schemas.microsoft.com/office/drawing/2014/main" id="{497E003E-5B9C-45AE-816F-A9C0F4E13C55}"/>
                  </a:ext>
                </a:extLst>
              </p:cNvPr>
              <p:cNvSpPr/>
              <p:nvPr/>
            </p:nvSpPr>
            <p:spPr>
              <a:xfrm>
                <a:off x="9732621" y="5264679"/>
                <a:ext cx="380196" cy="326876"/>
              </a:xfrm>
              <a:prstGeom prst="rightArrow">
                <a:avLst/>
              </a:prstGeom>
              <a:solidFill>
                <a:srgbClr val="324158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6" name="Arrow: Left-Right-Up 20">
                <a:extLst>
                  <a:ext uri="{FF2B5EF4-FFF2-40B4-BE49-F238E27FC236}">
                    <a16:creationId xmlns:a16="http://schemas.microsoft.com/office/drawing/2014/main" id="{211BBCFF-3D21-4BE2-8133-7BB9D8A22176}"/>
                  </a:ext>
                </a:extLst>
              </p:cNvPr>
              <p:cNvSpPr/>
              <p:nvPr/>
            </p:nvSpPr>
            <p:spPr>
              <a:xfrm rot="10800000">
                <a:off x="10274817" y="5264679"/>
                <a:ext cx="380196" cy="326876"/>
              </a:xfrm>
              <a:prstGeom prst="rightArrow">
                <a:avLst/>
              </a:prstGeom>
              <a:solidFill>
                <a:srgbClr val="324158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C211CA-CFB8-4EE9-A84F-1ED63D738146}"/>
                  </a:ext>
                </a:extLst>
              </p:cNvPr>
              <p:cNvSpPr/>
              <p:nvPr/>
            </p:nvSpPr>
            <p:spPr>
              <a:xfrm>
                <a:off x="10185004" y="5129708"/>
                <a:ext cx="17626" cy="483839"/>
              </a:xfrm>
              <a:prstGeom prst="rect">
                <a:avLst/>
              </a:prstGeom>
              <a:solidFill>
                <a:srgbClr val="324158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 pitchFamily="2" charset="77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E2436C-1482-432D-A77F-B652FA08CFC9}"/>
              </a:ext>
            </a:extLst>
          </p:cNvPr>
          <p:cNvSpPr/>
          <p:nvPr/>
        </p:nvSpPr>
        <p:spPr>
          <a:xfrm>
            <a:off x="1122285" y="5772771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What’s happening?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A7EDFC7-49F0-4E8D-A5F9-36A1748E88B2}"/>
              </a:ext>
            </a:extLst>
          </p:cNvPr>
          <p:cNvSpPr/>
          <p:nvPr/>
        </p:nvSpPr>
        <p:spPr>
          <a:xfrm>
            <a:off x="9545513" y="5772771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How can we improve?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807FD0-B902-4F6C-9631-1C8ADCF9E679}"/>
              </a:ext>
            </a:extLst>
          </p:cNvPr>
          <p:cNvSpPr/>
          <p:nvPr/>
        </p:nvSpPr>
        <p:spPr>
          <a:xfrm>
            <a:off x="7439706" y="5772771"/>
            <a:ext cx="1828800" cy="806103"/>
          </a:xfrm>
          <a:prstGeom prst="roundRect">
            <a:avLst/>
          </a:prstGeom>
          <a:solidFill>
            <a:srgbClr val="324158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Will my plan deliver my objectives?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2336CDF-70B1-46AD-A3B7-8E742E19C76B}"/>
              </a:ext>
            </a:extLst>
          </p:cNvPr>
          <p:cNvSpPr/>
          <p:nvPr/>
        </p:nvSpPr>
        <p:spPr>
          <a:xfrm>
            <a:off x="5333899" y="5772771"/>
            <a:ext cx="1828800" cy="8061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Where are the synergies?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5FD8A28-EEB7-4F7B-A95E-BEA4D8C4A399}"/>
              </a:ext>
            </a:extLst>
          </p:cNvPr>
          <p:cNvSpPr/>
          <p:nvPr/>
        </p:nvSpPr>
        <p:spPr>
          <a:xfrm>
            <a:off x="3228092" y="5772771"/>
            <a:ext cx="1828800" cy="806103"/>
          </a:xfrm>
          <a:prstGeom prst="roundRect">
            <a:avLst/>
          </a:prstGeom>
          <a:solidFill>
            <a:srgbClr val="324158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What are the critical success factors?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4B3B1E-D437-AD48-A6AD-4CECF9B0224D}"/>
              </a:ext>
            </a:extLst>
          </p:cNvPr>
          <p:cNvSpPr/>
          <p:nvPr/>
        </p:nvSpPr>
        <p:spPr>
          <a:xfrm>
            <a:off x="740432" y="169782"/>
            <a:ext cx="10854253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-2500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+mn-ea"/>
              </a:rPr>
              <a:t>O-C-C-A-M Strategy Razor</a:t>
            </a:r>
            <a:r>
              <a:rPr kumimoji="0" lang="en-US" altLang="en-GB" sz="4000" b="1" i="0" u="none" strike="noStrike" kern="1200" cap="none" spc="0" normalizeH="0" baseline="-2500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+mn-ea"/>
              </a:rPr>
              <a:t>:  Framework for Thinking Strategically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C48968D-CC49-B643-BD6D-D322BE7B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1" y="160617"/>
            <a:ext cx="315501" cy="631001"/>
          </a:xfrm>
          <a:prstGeom prst="rect">
            <a:avLst/>
          </a:prstGeom>
          <a:effectLst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AA0FBD6-8CB2-F04D-BB58-DC4244F226E9}"/>
              </a:ext>
            </a:extLst>
          </p:cNvPr>
          <p:cNvSpPr txBox="1"/>
          <p:nvPr/>
        </p:nvSpPr>
        <p:spPr>
          <a:xfrm rot="16200000">
            <a:off x="-65798" y="4684778"/>
            <a:ext cx="1357279" cy="595274"/>
          </a:xfrm>
          <a:prstGeom prst="rect">
            <a:avLst/>
          </a:prstGeom>
          <a:solidFill>
            <a:srgbClr val="52505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 b="1">
                <a:solidFill>
                  <a:srgbClr val="FFFFFF"/>
                </a:solidFill>
                <a:latin typeface="Raleway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STRATEGIC PLANNING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04DE28-17D4-4F4E-A06F-4FE8C6526898}"/>
              </a:ext>
            </a:extLst>
          </p:cNvPr>
          <p:cNvSpPr txBox="1"/>
          <p:nvPr/>
        </p:nvSpPr>
        <p:spPr>
          <a:xfrm rot="16200000">
            <a:off x="-526639" y="2744738"/>
            <a:ext cx="2278962" cy="595274"/>
          </a:xfrm>
          <a:prstGeom prst="rect">
            <a:avLst/>
          </a:prstGeom>
          <a:solidFill>
            <a:srgbClr val="52505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 b="1">
                <a:solidFill>
                  <a:srgbClr val="FFFFFF"/>
                </a:solidFill>
                <a:latin typeface="Raleway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STRATEGIC LEADERSHIP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3ABDE0-57D7-C841-8803-55B8353A6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68395"/>
              </p:ext>
            </p:extLst>
          </p:nvPr>
        </p:nvGraphicFramePr>
        <p:xfrm>
          <a:off x="1057091" y="1902894"/>
          <a:ext cx="1968815" cy="3770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15">
                  <a:extLst>
                    <a:ext uri="{9D8B030D-6E8A-4147-A177-3AD203B41FA5}">
                      <a16:colId xmlns:a16="http://schemas.microsoft.com/office/drawing/2014/main" val="3224260780"/>
                    </a:ext>
                  </a:extLst>
                </a:gridCol>
              </a:tblGrid>
              <a:tr h="126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Ask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questions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Ask why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Ideate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Gather data &amp; trends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Spot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patterns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33220"/>
                  </a:ext>
                </a:extLst>
              </a:tr>
              <a:tr h="1140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Curious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to learn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Big picture visionary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Status quo challenger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Healthy optimism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14495"/>
                  </a:ext>
                </a:extLst>
              </a:tr>
              <a:tr h="1350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Situation Assessment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Value Chain Analysis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Consumer Journey Map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Porter’s Five Forces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5 Cs,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E5C1C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SWOT (Initial)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22370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4AA3D6B-997F-EE4F-BA68-C606E5351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58734"/>
              </p:ext>
            </p:extLst>
          </p:nvPr>
        </p:nvGraphicFramePr>
        <p:xfrm>
          <a:off x="3158084" y="1893776"/>
          <a:ext cx="1968815" cy="3818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15">
                  <a:extLst>
                    <a:ext uri="{9D8B030D-6E8A-4147-A177-3AD203B41FA5}">
                      <a16:colId xmlns:a16="http://schemas.microsoft.com/office/drawing/2014/main" val="3224260780"/>
                    </a:ext>
                  </a:extLst>
                </a:gridCol>
              </a:tblGrid>
              <a:tr h="1228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Analysis of data/resources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Seek competitive adv.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Manage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trade offs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Simplify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&amp; set goals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33220"/>
                  </a:ext>
                </a:extLst>
              </a:tr>
              <a:tr h="1228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Focused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ecisive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Critical &amp; analytical Intuitive &amp;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Courageous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14495"/>
                  </a:ext>
                </a:extLst>
              </a:tr>
              <a:tr h="130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BCG Growth Matrix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Strategy Canvas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4 Action Framework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7588" algn="l"/>
                        </a:tabLst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E5C1C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SWOT (Fusion Matrix)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Positioning Statement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22370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1C6BE270-042F-714E-95BD-390A55B747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72366" y="1893776"/>
          <a:ext cx="1968815" cy="378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15">
                  <a:extLst>
                    <a:ext uri="{9D8B030D-6E8A-4147-A177-3AD203B41FA5}">
                      <a16:colId xmlns:a16="http://schemas.microsoft.com/office/drawing/2014/main" val="3224260780"/>
                    </a:ext>
                  </a:extLst>
                </a:gridCol>
              </a:tblGrid>
              <a:tr h="1214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Share strategic insights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Align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 on key objectives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Find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multiplier effects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Risk planning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33220"/>
                  </a:ext>
                </a:extLst>
              </a:tr>
              <a:tr h="1214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Flexible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Ability to anticipate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Relationship builder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Persuasive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14495"/>
                  </a:ext>
                </a:extLst>
              </a:tr>
              <a:tr h="1294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Business Case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Charter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Milestones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McKinsey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RACI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2237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7E50E26-C2A5-0E47-8886-9AE1CB56F9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88786" y="1893776"/>
          <a:ext cx="1968815" cy="378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15">
                  <a:extLst>
                    <a:ext uri="{9D8B030D-6E8A-4147-A177-3AD203B41FA5}">
                      <a16:colId xmlns:a16="http://schemas.microsoft.com/office/drawing/2014/main" val="3224260780"/>
                    </a:ext>
                  </a:extLst>
                </a:gridCol>
              </a:tblGrid>
              <a:tr h="1214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Measure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Review launch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Apply learnings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Iterate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33220"/>
                  </a:ext>
                </a:extLst>
              </a:tr>
              <a:tr h="1214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Patient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Tenacious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Proactive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Resilient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14495"/>
                  </a:ext>
                </a:extLst>
              </a:tr>
              <a:tr h="1294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KPI Dashboard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Creative Testing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Brand Tracker Results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Report Progress to Forecasts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22370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4F2048CD-A753-B342-BA11-595D637277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69698" y="1905666"/>
          <a:ext cx="1968815" cy="3711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815">
                  <a:extLst>
                    <a:ext uri="{9D8B030D-6E8A-4147-A177-3AD203B41FA5}">
                      <a16:colId xmlns:a16="http://schemas.microsoft.com/office/drawing/2014/main" val="3224260780"/>
                    </a:ext>
                  </a:extLst>
                </a:gridCol>
              </a:tblGrid>
              <a:tr h="1125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More risk planning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Harness resources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Execute flawlessly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Launch plan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33220"/>
                  </a:ext>
                </a:extLst>
              </a:tr>
              <a:tr h="1125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Take initiative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Eye for detail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Hunger to win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Willing to fail fast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14495"/>
                  </a:ext>
                </a:extLst>
              </a:tr>
              <a:tr h="146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uLnTx/>
                        <a:uFillTx/>
                        <a:latin typeface="Raleway" pitchFamily="2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Project Charter (signed)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GOST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Launch Plan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Craw, walk, run test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838"/>
                          </a:solidFill>
                          <a:effectLst/>
                          <a:uLnTx/>
                          <a:uFillTx/>
                          <a:latin typeface="Raleway" pitchFamily="2" charset="77"/>
                          <a:ea typeface="+mn-ea"/>
                          <a:cs typeface="+mn-cs"/>
                        </a:rPr>
                        <a:t>Risk register </a:t>
                      </a:r>
                    </a:p>
                  </a:txBody>
                  <a:tcPr marL="45720" marR="4572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22370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8F5AE33D-9DF4-7946-8854-DBD810177600}"/>
              </a:ext>
            </a:extLst>
          </p:cNvPr>
          <p:cNvSpPr/>
          <p:nvPr/>
        </p:nvSpPr>
        <p:spPr>
          <a:xfrm>
            <a:off x="4974133" y="2122380"/>
            <a:ext cx="2577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Interlock corporate strategy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C566B3B-9C15-D34F-98A1-EC6D845FBC21}"/>
              </a:ext>
            </a:extLst>
          </p:cNvPr>
          <p:cNvSpPr/>
          <p:nvPr/>
        </p:nvSpPr>
        <p:spPr>
          <a:xfrm>
            <a:off x="9184551" y="2683899"/>
            <a:ext cx="2577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Optimize Feedback loop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36E520-F45B-9F41-BAAD-AF6A901D6873}"/>
              </a:ext>
            </a:extLst>
          </p:cNvPr>
          <p:cNvSpPr/>
          <p:nvPr/>
        </p:nvSpPr>
        <p:spPr>
          <a:xfrm>
            <a:off x="997190" y="823150"/>
            <a:ext cx="4211304" cy="5827350"/>
          </a:xfrm>
          <a:prstGeom prst="rect">
            <a:avLst/>
          </a:prstGeom>
          <a:noFill/>
          <a:ln w="34925">
            <a:solidFill>
              <a:srgbClr val="FE5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C4C0A6-B9BE-2645-9A5B-24EF8B653542}"/>
              </a:ext>
            </a:extLst>
          </p:cNvPr>
          <p:cNvSpPr/>
          <p:nvPr/>
        </p:nvSpPr>
        <p:spPr>
          <a:xfrm>
            <a:off x="3176179" y="5013947"/>
            <a:ext cx="1888110" cy="220206"/>
          </a:xfrm>
          <a:prstGeom prst="rect">
            <a:avLst/>
          </a:prstGeom>
          <a:noFill/>
          <a:ln w="19050">
            <a:solidFill>
              <a:srgbClr val="FF5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EE6359-A150-3A4E-8376-6D98E2CE1299}"/>
              </a:ext>
            </a:extLst>
          </p:cNvPr>
          <p:cNvSpPr/>
          <p:nvPr/>
        </p:nvSpPr>
        <p:spPr>
          <a:xfrm>
            <a:off x="1688740" y="5108285"/>
            <a:ext cx="1117811" cy="236226"/>
          </a:xfrm>
          <a:prstGeom prst="rect">
            <a:avLst/>
          </a:prstGeom>
          <a:noFill/>
          <a:ln w="19050">
            <a:solidFill>
              <a:srgbClr val="FF5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6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D2E8A-A1ED-4C0C-92B9-0BE51C87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54" y="234913"/>
            <a:ext cx="10515600" cy="860425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sz="3200" dirty="0">
                <a:latin typeface="Raleway" pitchFamily="2" charset="77"/>
              </a:rPr>
              <a:t>Why does the SWOT have a bad wrap?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780580-2358-B14B-8FE6-4F032ECDD541}"/>
              </a:ext>
            </a:extLst>
          </p:cNvPr>
          <p:cNvSpPr txBox="1"/>
          <p:nvPr/>
        </p:nvSpPr>
        <p:spPr>
          <a:xfrm>
            <a:off x="2186698" y="1077231"/>
            <a:ext cx="2352431" cy="869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LIMITATIONS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C9C6B3-51F6-734A-91C6-4381303FABE6}"/>
              </a:ext>
            </a:extLst>
          </p:cNvPr>
          <p:cNvSpPr txBox="1"/>
          <p:nvPr/>
        </p:nvSpPr>
        <p:spPr>
          <a:xfrm>
            <a:off x="7652871" y="1075439"/>
            <a:ext cx="2352431" cy="871184"/>
          </a:xfrm>
          <a:prstGeom prst="rect">
            <a:avLst/>
          </a:prstGeom>
          <a:solidFill>
            <a:srgbClr val="F56524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HOW TO OVERCOME</a:t>
            </a:r>
          </a:p>
        </p:txBody>
      </p:sp>
      <p:sp>
        <p:nvSpPr>
          <p:cNvPr id="9" name="Arrow: Chevron 22">
            <a:extLst>
              <a:ext uri="{FF2B5EF4-FFF2-40B4-BE49-F238E27FC236}">
                <a16:creationId xmlns:a16="http://schemas.microsoft.com/office/drawing/2014/main" id="{B32FFF08-879F-BC47-A6B3-602E04625089}"/>
              </a:ext>
            </a:extLst>
          </p:cNvPr>
          <p:cNvSpPr/>
          <p:nvPr/>
        </p:nvSpPr>
        <p:spPr>
          <a:xfrm>
            <a:off x="5799549" y="2310839"/>
            <a:ext cx="484351" cy="306156"/>
          </a:xfrm>
          <a:prstGeom prst="chevron">
            <a:avLst>
              <a:gd name="adj" fmla="val 50000"/>
            </a:avLst>
          </a:prstGeom>
          <a:solidFill>
            <a:srgbClr val="53505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49FDD6-5595-5A4B-A822-E25AA04F07B7}"/>
              </a:ext>
            </a:extLst>
          </p:cNvPr>
          <p:cNvGrpSpPr/>
          <p:nvPr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32F102-93FE-4544-B9D4-B0CB1A20207E}"/>
                </a:ext>
              </a:extLst>
            </p:cNvPr>
            <p:cNvSpPr/>
            <p:nvPr/>
          </p:nvSpPr>
          <p:spPr>
            <a:xfrm>
              <a:off x="0" y="6184900"/>
              <a:ext cx="11858626" cy="663576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rgbClr val="FF5B20">
                <a:alpha val="80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516906-5E68-294A-8A4E-4B4260579061}"/>
                </a:ext>
              </a:extLst>
            </p:cNvPr>
            <p:cNvSpPr/>
            <p:nvPr/>
          </p:nvSpPr>
          <p:spPr>
            <a:xfrm>
              <a:off x="0" y="6437311"/>
              <a:ext cx="11858626" cy="411164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31ECF0-F03A-514F-ABB1-7E1A57AE11A8}"/>
                </a:ext>
              </a:extLst>
            </p:cNvPr>
            <p:cNvSpPr/>
            <p:nvPr/>
          </p:nvSpPr>
          <p:spPr>
            <a:xfrm>
              <a:off x="0" y="6642100"/>
              <a:ext cx="12192000" cy="215900"/>
            </a:xfrm>
            <a:custGeom>
              <a:avLst/>
              <a:gdLst>
                <a:gd name="connsiteX0" fmla="*/ 0 w 7572376"/>
                <a:gd name="connsiteY0" fmla="*/ 0 h 1769592"/>
                <a:gd name="connsiteX1" fmla="*/ 15613 w 7572376"/>
                <a:gd name="connsiteY1" fmla="*/ 28594 h 1769592"/>
                <a:gd name="connsiteX2" fmla="*/ 6860496 w 7572376"/>
                <a:gd name="connsiteY2" fmla="*/ 1758336 h 1769592"/>
                <a:gd name="connsiteX3" fmla="*/ 7572376 w 7572376"/>
                <a:gd name="connsiteY3" fmla="*/ 1768383 h 1769592"/>
                <a:gd name="connsiteX4" fmla="*/ 7572376 w 7572376"/>
                <a:gd name="connsiteY4" fmla="*/ 1769592 h 1769592"/>
                <a:gd name="connsiteX5" fmla="*/ 0 w 7572376"/>
                <a:gd name="connsiteY5" fmla="*/ 1769592 h 176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376" h="1769592">
                  <a:moveTo>
                    <a:pt x="0" y="0"/>
                  </a:moveTo>
                  <a:lnTo>
                    <a:pt x="15613" y="28594"/>
                  </a:lnTo>
                  <a:cubicBezTo>
                    <a:pt x="691067" y="951210"/>
                    <a:pt x="3451298" y="1661564"/>
                    <a:pt x="6860496" y="1758336"/>
                  </a:cubicBezTo>
                  <a:lnTo>
                    <a:pt x="7572376" y="1768383"/>
                  </a:lnTo>
                  <a:lnTo>
                    <a:pt x="7572376" y="1769592"/>
                  </a:lnTo>
                  <a:lnTo>
                    <a:pt x="0" y="1769592"/>
                  </a:ln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54327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9D109-69C0-3E4E-A59F-63DD5D8494D8}"/>
              </a:ext>
            </a:extLst>
          </p:cNvPr>
          <p:cNvSpPr/>
          <p:nvPr/>
        </p:nvSpPr>
        <p:spPr>
          <a:xfrm>
            <a:off x="1201046" y="2159234"/>
            <a:ext cx="4323733" cy="400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Too internal - companies focus on strengths, not brutal facts &amp; growth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It sounds like business class 101 (amateur hour)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Difficult to add visuals to a one page SWOT due to space constraints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The SWOT is not actionable, with only a weak nod to what’s next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Often, one person does the SWOT with limited cross functional input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723F4A-9E1B-824B-8704-EDE8065213BD}"/>
              </a:ext>
            </a:extLst>
          </p:cNvPr>
          <p:cNvSpPr/>
          <p:nvPr/>
        </p:nvSpPr>
        <p:spPr>
          <a:xfrm>
            <a:off x="6667221" y="2183839"/>
            <a:ext cx="4323733" cy="400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Start with external opportunities and threats, and your customer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You can alter this perception by adding the elements we’ll discuss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Use SWOT “Story Format” so you can accommodate charts &amp; visuals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Use the “Fusion Matrix” approach to highlight actionable growth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opps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Go and make some friends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2" name="Arrow: Chevron 22">
            <a:extLst>
              <a:ext uri="{FF2B5EF4-FFF2-40B4-BE49-F238E27FC236}">
                <a16:creationId xmlns:a16="http://schemas.microsoft.com/office/drawing/2014/main" id="{14E639DB-7811-7D40-B54E-17BE77E2A6B8}"/>
              </a:ext>
            </a:extLst>
          </p:cNvPr>
          <p:cNvSpPr/>
          <p:nvPr/>
        </p:nvSpPr>
        <p:spPr>
          <a:xfrm>
            <a:off x="5828423" y="4768571"/>
            <a:ext cx="484351" cy="306156"/>
          </a:xfrm>
          <a:prstGeom prst="chevron">
            <a:avLst>
              <a:gd name="adj" fmla="val 50000"/>
            </a:avLst>
          </a:prstGeom>
          <a:solidFill>
            <a:srgbClr val="53505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0F8638B9-3A32-EB4C-9C9B-D1C699127899}"/>
              </a:ext>
            </a:extLst>
          </p:cNvPr>
          <p:cNvSpPr/>
          <p:nvPr/>
        </p:nvSpPr>
        <p:spPr>
          <a:xfrm>
            <a:off x="5828424" y="3955887"/>
            <a:ext cx="484351" cy="306156"/>
          </a:xfrm>
          <a:prstGeom prst="chevron">
            <a:avLst>
              <a:gd name="adj" fmla="val 50000"/>
            </a:avLst>
          </a:prstGeom>
          <a:solidFill>
            <a:srgbClr val="53505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4" name="Arrow: Chevron 22">
            <a:extLst>
              <a:ext uri="{FF2B5EF4-FFF2-40B4-BE49-F238E27FC236}">
                <a16:creationId xmlns:a16="http://schemas.microsoft.com/office/drawing/2014/main" id="{1B0F5A80-54A9-E14D-8CBE-D0D20FBE331A}"/>
              </a:ext>
            </a:extLst>
          </p:cNvPr>
          <p:cNvSpPr/>
          <p:nvPr/>
        </p:nvSpPr>
        <p:spPr>
          <a:xfrm>
            <a:off x="5828423" y="3124750"/>
            <a:ext cx="484351" cy="306156"/>
          </a:xfrm>
          <a:prstGeom prst="chevron">
            <a:avLst>
              <a:gd name="adj" fmla="val 50000"/>
            </a:avLst>
          </a:prstGeom>
          <a:solidFill>
            <a:srgbClr val="53505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5" name="Arrow: Chevron 22">
            <a:extLst>
              <a:ext uri="{FF2B5EF4-FFF2-40B4-BE49-F238E27FC236}">
                <a16:creationId xmlns:a16="http://schemas.microsoft.com/office/drawing/2014/main" id="{263302BB-6CC6-4B4F-A24D-974CD1A263D8}"/>
              </a:ext>
            </a:extLst>
          </p:cNvPr>
          <p:cNvSpPr/>
          <p:nvPr/>
        </p:nvSpPr>
        <p:spPr>
          <a:xfrm>
            <a:off x="5828423" y="5577004"/>
            <a:ext cx="484351" cy="306156"/>
          </a:xfrm>
          <a:prstGeom prst="chevron">
            <a:avLst>
              <a:gd name="adj" fmla="val 50000"/>
            </a:avLst>
          </a:prstGeom>
          <a:solidFill>
            <a:srgbClr val="53505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9BCA2C-9035-5347-B040-E7535A9722EA}"/>
              </a:ext>
            </a:extLst>
          </p:cNvPr>
          <p:cNvSpPr/>
          <p:nvPr/>
        </p:nvSpPr>
        <p:spPr>
          <a:xfrm>
            <a:off x="6940976" y="4663243"/>
            <a:ext cx="3944738" cy="648986"/>
          </a:xfrm>
          <a:prstGeom prst="rect">
            <a:avLst/>
          </a:prstGeom>
          <a:noFill/>
          <a:ln w="34925">
            <a:solidFill>
              <a:srgbClr val="FF5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04C245-2978-CE48-9F17-CF66A992A081}"/>
              </a:ext>
            </a:extLst>
          </p:cNvPr>
          <p:cNvSpPr/>
          <p:nvPr/>
        </p:nvSpPr>
        <p:spPr>
          <a:xfrm>
            <a:off x="6940976" y="3790572"/>
            <a:ext cx="3944738" cy="648986"/>
          </a:xfrm>
          <a:prstGeom prst="rect">
            <a:avLst/>
          </a:prstGeom>
          <a:noFill/>
          <a:ln w="34925">
            <a:solidFill>
              <a:srgbClr val="FF5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4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0288A-4CAE-471C-B3E8-14DD0F05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7FD-4B19-4599-9474-F5C5D3D6248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B861444-BC7E-4F9A-8C21-BB065A1AC63B}"/>
              </a:ext>
            </a:extLst>
          </p:cNvPr>
          <p:cNvSpPr/>
          <p:nvPr/>
        </p:nvSpPr>
        <p:spPr>
          <a:xfrm>
            <a:off x="17242" y="2490"/>
            <a:ext cx="4385115" cy="6855510"/>
          </a:xfrm>
          <a:prstGeom prst="homePlate">
            <a:avLst>
              <a:gd name="adj" fmla="val 282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D092B1-DC87-4A51-978A-1E1C84A6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" y="2369900"/>
            <a:ext cx="4385115" cy="2738686"/>
          </a:xfrm>
        </p:spPr>
        <p:txBody>
          <a:bodyPr lIns="548640" rIns="365760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aleway" pitchFamily="2" charset="77"/>
              </a:rPr>
              <a:t>BIG IDEA</a:t>
            </a:r>
            <a:br>
              <a:rPr lang="en-US" sz="5400" dirty="0">
                <a:solidFill>
                  <a:srgbClr val="FFFFFF"/>
                </a:solidFill>
                <a:latin typeface="Raleway" pitchFamily="2" charset="77"/>
              </a:rPr>
            </a:br>
            <a:endParaRPr lang="en-US" sz="5400" dirty="0">
              <a:solidFill>
                <a:srgbClr val="FFFFFF"/>
              </a:solidFill>
              <a:latin typeface="Raleway" pitchFamily="2" charset="77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F81165-B109-4FF0-A4B6-6044B3780D66}"/>
              </a:ext>
            </a:extLst>
          </p:cNvPr>
          <p:cNvSpPr/>
          <p:nvPr/>
        </p:nvSpPr>
        <p:spPr>
          <a:xfrm>
            <a:off x="4811804" y="1768464"/>
            <a:ext cx="6792367" cy="3659436"/>
          </a:xfrm>
          <a:prstGeom prst="roundRect">
            <a:avLst/>
          </a:prstGeom>
          <a:solidFill>
            <a:srgbClr val="FF5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Directly links together opportunities and threats with strengths and weaknesses so you can unlock strategic insights 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2DF49B9F-1342-EB4C-93D6-637047EE3D1B}"/>
              </a:ext>
            </a:extLst>
          </p:cNvPr>
          <p:cNvSpPr/>
          <p:nvPr/>
        </p:nvSpPr>
        <p:spPr>
          <a:xfrm>
            <a:off x="5632158" y="1129268"/>
            <a:ext cx="5151658" cy="879146"/>
          </a:xfrm>
          <a:prstGeom prst="roundRect">
            <a:avLst/>
          </a:prstGeom>
          <a:solidFill>
            <a:srgbClr val="30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SWOT Fusion Matrix</a:t>
            </a:r>
          </a:p>
        </p:txBody>
      </p:sp>
    </p:spTree>
    <p:extLst>
      <p:ext uri="{BB962C8B-B14F-4D97-AF65-F5344CB8AC3E}">
        <p14:creationId xmlns:p14="http://schemas.microsoft.com/office/powerpoint/2010/main" val="652851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952121"/>
      </a:dk1>
      <a:lt1>
        <a:srgbClr val="C54327"/>
      </a:lt1>
      <a:dk2>
        <a:srgbClr val="E97D2A"/>
      </a:dk2>
      <a:lt2>
        <a:srgbClr val="EE9B5C"/>
      </a:lt2>
      <a:accent1>
        <a:srgbClr val="181717"/>
      </a:accent1>
      <a:accent2>
        <a:srgbClr val="3B3838"/>
      </a:accent2>
      <a:accent3>
        <a:srgbClr val="767171"/>
      </a:accent3>
      <a:accent4>
        <a:srgbClr val="AFABAB"/>
      </a:accent4>
      <a:accent5>
        <a:srgbClr val="2858C2"/>
      </a:accent5>
      <a:accent6>
        <a:srgbClr val="567FDC"/>
      </a:accent6>
      <a:hlink>
        <a:srgbClr val="2858C2"/>
      </a:hlink>
      <a:folHlink>
        <a:srgbClr val="7030A0"/>
      </a:folHlink>
    </a:clrScheme>
    <a:fontScheme name="Custom 1">
      <a:majorFont>
        <a:latin typeface="Trade Gothic Next Heavy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1327</Words>
  <Application>Microsoft Macintosh PowerPoint</Application>
  <PresentationFormat>Widescreen</PresentationFormat>
  <Paragraphs>284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Raleway</vt:lpstr>
      <vt:lpstr>Raleway</vt:lpstr>
      <vt:lpstr>Trade Gothic Next</vt:lpstr>
      <vt:lpstr>Trade Gothic Next Heavy</vt:lpstr>
      <vt:lpstr>1_Office Theme</vt:lpstr>
      <vt:lpstr>         SWOT Fusion Matrix          (Aka TOWS Analysis)          Creating a SWOT analysis that drives strategic insight</vt:lpstr>
      <vt:lpstr>Job to be done…</vt:lpstr>
      <vt:lpstr>A standard SWOT will make everyone sad, and will get you nowhere</vt:lpstr>
      <vt:lpstr>Last time we looked at a standard SWOT and revealed a new approach – the “story format”</vt:lpstr>
      <vt:lpstr>Competition:   Walmart Launches “InHome” Grocery Delivery </vt:lpstr>
      <vt:lpstr>PowerPoint Presentation</vt:lpstr>
      <vt:lpstr>PowerPoint Presentation</vt:lpstr>
      <vt:lpstr>Why does the SWOT have a bad wrap?</vt:lpstr>
      <vt:lpstr>BIG IDEA </vt:lpstr>
      <vt:lpstr>PowerPoint Presentation</vt:lpstr>
      <vt:lpstr>PowerPoint Presentation</vt:lpstr>
      <vt:lpstr>The Enduring Understanding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cp:lastPrinted>2021-07-16T17:57:47Z</cp:lastPrinted>
  <dcterms:created xsi:type="dcterms:W3CDTF">2021-06-23T21:43:11Z</dcterms:created>
  <dcterms:modified xsi:type="dcterms:W3CDTF">2021-09-20T17:43:24Z</dcterms:modified>
</cp:coreProperties>
</file>