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60" r:id="rId5"/>
    <p:sldId id="261" r:id="rId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70" d="100"/>
          <a:sy n="70" d="100"/>
        </p:scale>
        <p:origin x="1738" y="6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9851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0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766560" y="-1097280"/>
            <a:ext cx="3657600" cy="3657600"/>
          </a:xfrm>
          <a:prstGeom prst="ellipse">
            <a:avLst/>
          </a:prstGeom>
          <a:solidFill>
            <a:srgbClr val="028080">
              <a:alpha val="35000"/>
            </a:srgbClr>
          </a:solidFill>
          <a:ln w="12700">
            <a:solidFill>
              <a:srgbClr val="02808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498080" y="-365760"/>
            <a:ext cx="2194560" cy="2194560"/>
          </a:xfrm>
          <a:prstGeom prst="ellipse">
            <a:avLst/>
          </a:prstGeom>
          <a:solidFill>
            <a:srgbClr val="028080">
              <a:alpha val="55000"/>
            </a:srgbClr>
          </a:solidFill>
          <a:ln w="12700">
            <a:solidFill>
              <a:srgbClr val="028080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20040" y="256032"/>
            <a:ext cx="1280160" cy="384048"/>
          </a:xfrm>
          <a:prstGeom prst="rect">
            <a:avLst/>
          </a:prstGeom>
          <a:solidFill>
            <a:srgbClr val="028080"/>
          </a:solidFill>
          <a:ln w="12700">
            <a:solidFill>
              <a:srgbClr val="02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20040" y="256032"/>
            <a:ext cx="1280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IVCA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20040" y="804672"/>
            <a:ext cx="621792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Gateway to</a:t>
            </a:r>
            <a:endParaRPr lang="en-US" sz="4400" dirty="0"/>
          </a:p>
          <a:p>
            <a:pPr marL="0" indent="0" algn="l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Illinois Private Capital.</a:t>
            </a:r>
            <a:endParaRPr lang="en-US" sz="4400" dirty="0"/>
          </a:p>
        </p:txBody>
      </p:sp>
      <p:sp>
        <p:nvSpPr>
          <p:cNvPr id="8" name="Text 6"/>
          <p:cNvSpPr/>
          <p:nvPr/>
        </p:nvSpPr>
        <p:spPr>
          <a:xfrm>
            <a:off x="320040" y="2834640"/>
            <a:ext cx="5669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EAF4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gateway for professional services firms to build relationships within Illinois’ private capital ecosystem.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20040" y="3703320"/>
            <a:ext cx="2331720" cy="868680"/>
          </a:xfrm>
          <a:prstGeom prst="rect">
            <a:avLst/>
          </a:prstGeom>
          <a:solidFill>
            <a:srgbClr val="028080">
              <a:alpha val="80000"/>
            </a:srgbClr>
          </a:solidFill>
          <a:ln w="12700">
            <a:solidFill>
              <a:srgbClr val="02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20040" y="3758184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127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320040" y="4215384"/>
            <a:ext cx="2331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 Firms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788920" y="3703320"/>
            <a:ext cx="2331720" cy="868680"/>
          </a:xfrm>
          <a:prstGeom prst="rect">
            <a:avLst/>
          </a:prstGeom>
          <a:solidFill>
            <a:srgbClr val="028080">
              <a:alpha val="80000"/>
            </a:srgbClr>
          </a:solidFill>
          <a:ln w="12700">
            <a:solidFill>
              <a:srgbClr val="02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2788920" y="3758184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900+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2788920" y="4215384"/>
            <a:ext cx="2331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Companies Backed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257800" y="3703320"/>
            <a:ext cx="2331720" cy="868680"/>
          </a:xfrm>
          <a:prstGeom prst="rect">
            <a:avLst/>
          </a:prstGeom>
          <a:solidFill>
            <a:srgbClr val="028080">
              <a:alpha val="80000"/>
            </a:srgbClr>
          </a:solidFill>
          <a:ln w="12700">
            <a:solidFill>
              <a:srgbClr val="02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257800" y="3758184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370K+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5257800" y="4215384"/>
            <a:ext cx="2331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Jobs Supported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20040" y="4892040"/>
            <a:ext cx="8503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voice of private capital in Illinois.   |   www.illinoisvc.org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834640" cy="5143500"/>
          </a:xfrm>
          <a:prstGeom prst="rect">
            <a:avLst/>
          </a:prstGeom>
          <a:solidFill>
            <a:srgbClr val="162032"/>
          </a:solidFill>
          <a:ln w="12700">
            <a:solidFill>
              <a:srgbClr val="1620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292608" y="457200"/>
            <a:ext cx="242316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IVCA</a:t>
            </a:r>
            <a:endParaRPr lang="en-US" sz="3200" dirty="0"/>
          </a:p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 Service</a:t>
            </a:r>
            <a:endParaRPr lang="en-US" sz="3200" dirty="0"/>
          </a:p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Providers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292608" y="2514599"/>
            <a:ext cx="2423160" cy="14695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i="1" dirty="0">
                <a:solidFill>
                  <a:srgbClr val="EAF4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IVCA is not a directory. It is where Illinois’ private capital ecosystem comes together. 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017520" y="164592"/>
            <a:ext cx="2926080" cy="2331720"/>
          </a:xfrm>
          <a:prstGeom prst="rect">
            <a:avLst/>
          </a:prstGeom>
          <a:solidFill>
            <a:srgbClr val="EAF4F4"/>
          </a:solidFill>
          <a:ln w="12700">
            <a:solidFill>
              <a:srgbClr val="D0E8E8"/>
            </a:solidFill>
            <a:prstDash val="solid"/>
          </a:ln>
          <a:effectLst>
            <a:outerShdw blurRad="101600" dist="254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3017520" y="164592"/>
            <a:ext cx="2926080" cy="54864"/>
          </a:xfrm>
          <a:prstGeom prst="rect">
            <a:avLst/>
          </a:prstGeom>
          <a:solidFill>
            <a:srgbClr val="028080"/>
          </a:solidFill>
          <a:ln w="12700">
            <a:solidFill>
              <a:srgbClr val="02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182112" y="301752"/>
            <a:ext cx="278892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620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Access to Decision-Makers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3182112" y="713232"/>
            <a:ext cx="2606040" cy="1664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3D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IVCA provides direct access to the principals of Illinois’ private equity and venture capital firms, the decision makers across the ecosystem.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126480" y="164592"/>
            <a:ext cx="2926080" cy="2331720"/>
          </a:xfrm>
          <a:prstGeom prst="rect">
            <a:avLst/>
          </a:prstGeom>
          <a:solidFill>
            <a:srgbClr val="EAF4F4"/>
          </a:solidFill>
          <a:ln w="12700">
            <a:solidFill>
              <a:srgbClr val="D0E8E8"/>
            </a:solidFill>
            <a:prstDash val="solid"/>
          </a:ln>
          <a:effectLst>
            <a:outerShdw blurRad="101600" dist="254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126480" y="164592"/>
            <a:ext cx="2926080" cy="54864"/>
          </a:xfrm>
          <a:prstGeom prst="rect">
            <a:avLst/>
          </a:prstGeom>
          <a:solidFill>
            <a:srgbClr val="028080"/>
          </a:solidFill>
          <a:ln w="12700">
            <a:solidFill>
              <a:srgbClr val="02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291072" y="301752"/>
            <a:ext cx="260604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620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Trusted, Curated Network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291072" y="713232"/>
            <a:ext cx="2606040" cy="1664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3D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Membership is not open-access. IVCA maintains a selective, high-trust environment across Illinois’ private capital ecosystem. Your involvement signals credibility to the firms that matter most to your practice.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3017520" y="2850315"/>
            <a:ext cx="2926080" cy="2331720"/>
          </a:xfrm>
          <a:prstGeom prst="rect">
            <a:avLst/>
          </a:prstGeom>
          <a:solidFill>
            <a:srgbClr val="EAF4F4"/>
          </a:solidFill>
          <a:ln w="12700">
            <a:solidFill>
              <a:srgbClr val="D0E8E8"/>
            </a:solidFill>
            <a:prstDash val="solid"/>
          </a:ln>
          <a:effectLst>
            <a:outerShdw blurRad="101600" dist="254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15" name="Shape 13"/>
          <p:cNvSpPr/>
          <p:nvPr/>
        </p:nvSpPr>
        <p:spPr>
          <a:xfrm>
            <a:off x="3017520" y="2651760"/>
            <a:ext cx="2926080" cy="54864"/>
          </a:xfrm>
          <a:prstGeom prst="rect">
            <a:avLst/>
          </a:prstGeom>
          <a:solidFill>
            <a:srgbClr val="028080"/>
          </a:solidFill>
          <a:ln w="12700">
            <a:solidFill>
              <a:srgbClr val="02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182112" y="2788920"/>
            <a:ext cx="27889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620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Relationship-Driven Ecosystem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3177540" y="3392424"/>
            <a:ext cx="2606040" cy="1664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3D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not transactional networking. IVCA membership places your firm within Illinois’ private capital ecosystem, where relationships are built through ongoing participation across the network.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6126480" y="2651760"/>
            <a:ext cx="2926080" cy="2331720"/>
          </a:xfrm>
          <a:prstGeom prst="rect">
            <a:avLst/>
          </a:prstGeom>
          <a:solidFill>
            <a:srgbClr val="EAF4F4"/>
          </a:solidFill>
          <a:ln w="12700">
            <a:solidFill>
              <a:srgbClr val="D0E8E8"/>
            </a:solidFill>
            <a:prstDash val="solid"/>
          </a:ln>
          <a:effectLst>
            <a:outerShdw blurRad="101600" dist="254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126480" y="2651760"/>
            <a:ext cx="2926080" cy="54864"/>
          </a:xfrm>
          <a:prstGeom prst="rect">
            <a:avLst/>
          </a:prstGeom>
          <a:solidFill>
            <a:srgbClr val="028080"/>
          </a:solidFill>
          <a:ln w="12700">
            <a:solidFill>
              <a:srgbClr val="02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291072" y="2788920"/>
            <a:ext cx="260604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620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Advocacy &amp; Policy Engagement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291072" y="3479292"/>
            <a:ext cx="2606040" cy="1664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3D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Stay informed through IVCA’s advocacy efforts and policy engagement. Membership connects your firm to the work shaping and strengthening Illinois’ private capital ecosystem. 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85039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1620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Service Provider Membership Tiers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320040" y="960120"/>
            <a:ext cx="8503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028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Designed to align your firm's level of visibility and engagement with your business development goals.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20040" y="1463040"/>
            <a:ext cx="2761488" cy="3520440"/>
          </a:xfrm>
          <a:prstGeom prst="rect">
            <a:avLst/>
          </a:prstGeom>
          <a:solidFill>
            <a:srgbClr val="162032"/>
          </a:solidFill>
          <a:ln w="12700">
            <a:solidFill>
              <a:srgbClr val="162032"/>
            </a:solidFill>
            <a:prstDash val="solid"/>
          </a:ln>
          <a:effectLst>
            <a:outerShdw blurRad="101600" dist="254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57200" y="1627632"/>
            <a:ext cx="24871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Standard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457200" y="2011680"/>
            <a:ext cx="24871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$5,000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457200" y="2565545"/>
            <a:ext cx="2487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Membership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57200" y="2761488"/>
            <a:ext cx="2487168" cy="0"/>
          </a:xfrm>
          <a:prstGeom prst="line">
            <a:avLst/>
          </a:prstGeom>
          <a:noFill/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2852928"/>
            <a:ext cx="24871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Core access and participation in the IVCA network.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57200" y="3264408"/>
            <a:ext cx="248716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Standard tier establishes your firm  within Illinois’ private capital ecosystem. Two firm representatives engage across the network, building relationships over time.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191256" y="1463040"/>
            <a:ext cx="2761488" cy="3520440"/>
          </a:xfrm>
          <a:prstGeom prst="rect">
            <a:avLst/>
          </a:prstGeom>
          <a:solidFill>
            <a:srgbClr val="028080"/>
          </a:solidFill>
          <a:ln w="12700">
            <a:solidFill>
              <a:srgbClr val="028080"/>
            </a:solidFill>
            <a:prstDash val="solid"/>
          </a:ln>
          <a:effectLst>
            <a:outerShdw blurRad="101600" dist="254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328416" y="1627632"/>
            <a:ext cx="24871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Enhanced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3328416" y="2011680"/>
            <a:ext cx="24871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$7,500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3328416" y="2576431"/>
            <a:ext cx="2487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Membership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3328416" y="2761488"/>
            <a:ext cx="2487168" cy="0"/>
          </a:xfrm>
          <a:prstGeom prst="line">
            <a:avLst/>
          </a:prstGeom>
          <a:noFill/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3328416" y="2852928"/>
            <a:ext cx="24871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Increased visibility and brand recognition.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3328416" y="3264408"/>
            <a:ext cx="248716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Enhanced  membership increases your firm’s visibility within the Illinois private capital ecosystem. Your firm becomes a consistent, recognized presence across the network</a:t>
            </a: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6062472" y="1463040"/>
            <a:ext cx="2761488" cy="35204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  <a:effectLst>
            <a:outerShdw blurRad="101600" dist="254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199632" y="1627632"/>
            <a:ext cx="24871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620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Premier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6199632" y="2011680"/>
            <a:ext cx="24871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620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$12,000</a:t>
            </a:r>
            <a:endParaRPr lang="en-US" sz="3000" dirty="0"/>
          </a:p>
        </p:txBody>
      </p:sp>
      <p:sp>
        <p:nvSpPr>
          <p:cNvPr id="24" name="Text 22"/>
          <p:cNvSpPr/>
          <p:nvPr/>
        </p:nvSpPr>
        <p:spPr>
          <a:xfrm>
            <a:off x="6199632" y="2576431"/>
            <a:ext cx="2487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62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Membership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6199632" y="2761488"/>
            <a:ext cx="2487168" cy="0"/>
          </a:xfrm>
          <a:prstGeom prst="line">
            <a:avLst/>
          </a:prstGeom>
          <a:noFill/>
          <a:ln w="6350">
            <a:solidFill>
              <a:srgbClr val="162032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6199632" y="2852928"/>
            <a:ext cx="24871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620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Leadership positioning and direct engagement.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199632" y="3264408"/>
            <a:ext cx="248716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162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Premier positions your firm at the center of Illinois’ private capital ecosystem. Your firm is recognized as a trusted partner, contributing to the conversations that shape the network.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620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28080"/>
          </a:solidFill>
          <a:ln w="12700">
            <a:solidFill>
              <a:srgbClr val="02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Membership at a Glance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0" y="914400"/>
            <a:ext cx="9144000" cy="457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1051560"/>
            <a:ext cx="8595360" cy="658368"/>
          </a:xfrm>
          <a:prstGeom prst="rect">
            <a:avLst/>
          </a:prstGeom>
          <a:solidFill>
            <a:srgbClr val="233344"/>
          </a:solidFill>
          <a:ln w="12700">
            <a:solidFill>
              <a:srgbClr val="2333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11480" y="1051560"/>
            <a:ext cx="2011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Benefit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2560320" y="1051560"/>
            <a:ext cx="1554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Standard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$5,000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297680" y="1051560"/>
            <a:ext cx="1554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Enhanced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$7,500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035040" y="1051560"/>
            <a:ext cx="1554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Premier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$12,000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274320" y="1709928"/>
            <a:ext cx="8595360" cy="374904"/>
          </a:xfrm>
          <a:prstGeom prst="rect">
            <a:avLst/>
          </a:prstGeom>
          <a:solidFill>
            <a:srgbClr val="1E3045"/>
          </a:solidFill>
          <a:ln w="6350">
            <a:solidFill>
              <a:srgbClr val="2E4A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11480" y="1709928"/>
            <a:ext cx="20116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Firm Representatives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2560320" y="1709928"/>
            <a:ext cx="15544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Rotating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297680" y="1709928"/>
            <a:ext cx="15544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035040" y="1709928"/>
            <a:ext cx="15544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274320" y="2084832"/>
            <a:ext cx="8595360" cy="374904"/>
          </a:xfrm>
          <a:prstGeom prst="rect">
            <a:avLst/>
          </a:prstGeom>
          <a:solidFill>
            <a:srgbClr val="162032"/>
          </a:solidFill>
          <a:ln w="6350">
            <a:solidFill>
              <a:srgbClr val="2E4A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11480" y="2084832"/>
            <a:ext cx="20116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to IVCA Network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2560320" y="2084832"/>
            <a:ext cx="15544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28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297680" y="2084832"/>
            <a:ext cx="15544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28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035040" y="2084832"/>
            <a:ext cx="15544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28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274320" y="2459736"/>
            <a:ext cx="8595360" cy="374904"/>
          </a:xfrm>
          <a:prstGeom prst="rect">
            <a:avLst/>
          </a:prstGeom>
          <a:solidFill>
            <a:srgbClr val="1E3045"/>
          </a:solidFill>
          <a:ln w="6350">
            <a:solidFill>
              <a:srgbClr val="2E4A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11480" y="2459736"/>
            <a:ext cx="20116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Newsletter Inclusion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2560320" y="2459736"/>
            <a:ext cx="15544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28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297680" y="2459736"/>
            <a:ext cx="15544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28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035040" y="2459736"/>
            <a:ext cx="15544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28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274320" y="2834640"/>
            <a:ext cx="8595360" cy="374904"/>
          </a:xfrm>
          <a:prstGeom prst="rect">
            <a:avLst/>
          </a:prstGeom>
          <a:solidFill>
            <a:srgbClr val="162032"/>
          </a:solidFill>
          <a:ln w="6350">
            <a:solidFill>
              <a:srgbClr val="2E4A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11480" y="2834640"/>
            <a:ext cx="20116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Scholars Program Engagement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2560320" y="2834640"/>
            <a:ext cx="15544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28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4297680" y="2834640"/>
            <a:ext cx="15544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28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6035040" y="2834640"/>
            <a:ext cx="15544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28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274320" y="3209544"/>
            <a:ext cx="8595360" cy="374904"/>
          </a:xfrm>
          <a:prstGeom prst="rect">
            <a:avLst/>
          </a:prstGeom>
          <a:solidFill>
            <a:srgbClr val="1E3045"/>
          </a:solidFill>
          <a:ln w="6350">
            <a:solidFill>
              <a:srgbClr val="2E4A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411480" y="3209544"/>
            <a:ext cx="20116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Firm Visibility (Website)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2560320" y="3209544"/>
            <a:ext cx="15544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4A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297680" y="3209544"/>
            <a:ext cx="15544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28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6035040" y="3209544"/>
            <a:ext cx="15544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28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274320" y="3584448"/>
            <a:ext cx="8595360" cy="374904"/>
          </a:xfrm>
          <a:prstGeom prst="rect">
            <a:avLst/>
          </a:prstGeom>
          <a:solidFill>
            <a:srgbClr val="162032"/>
          </a:solidFill>
          <a:ln w="6350">
            <a:solidFill>
              <a:srgbClr val="2E4A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411480" y="3584448"/>
            <a:ext cx="20116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 Spotlight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2560320" y="3584448"/>
            <a:ext cx="15544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4A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4297680" y="3584448"/>
            <a:ext cx="15544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28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6035040" y="3584448"/>
            <a:ext cx="15544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28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40" name="Shape 38"/>
          <p:cNvSpPr/>
          <p:nvPr/>
        </p:nvSpPr>
        <p:spPr>
          <a:xfrm>
            <a:off x="274320" y="3959352"/>
            <a:ext cx="8595360" cy="374904"/>
          </a:xfrm>
          <a:prstGeom prst="rect">
            <a:avLst/>
          </a:prstGeom>
          <a:solidFill>
            <a:srgbClr val="1E3045"/>
          </a:solidFill>
          <a:ln w="6350">
            <a:solidFill>
              <a:srgbClr val="2E4A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411480" y="3959352"/>
            <a:ext cx="20116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Roundtable Leadership Opportunity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2560320" y="3959352"/>
            <a:ext cx="15544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4A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300" dirty="0"/>
          </a:p>
        </p:txBody>
      </p:sp>
      <p:sp>
        <p:nvSpPr>
          <p:cNvPr id="43" name="Text 41"/>
          <p:cNvSpPr/>
          <p:nvPr/>
        </p:nvSpPr>
        <p:spPr>
          <a:xfrm>
            <a:off x="4297680" y="3959352"/>
            <a:ext cx="15544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4A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300" dirty="0"/>
          </a:p>
        </p:txBody>
      </p:sp>
      <p:sp>
        <p:nvSpPr>
          <p:cNvPr id="44" name="Text 42"/>
          <p:cNvSpPr/>
          <p:nvPr/>
        </p:nvSpPr>
        <p:spPr>
          <a:xfrm>
            <a:off x="6035040" y="3959352"/>
            <a:ext cx="15544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28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45" name="Shape 43"/>
          <p:cNvSpPr/>
          <p:nvPr/>
        </p:nvSpPr>
        <p:spPr>
          <a:xfrm>
            <a:off x="274320" y="4334256"/>
            <a:ext cx="8595360" cy="374904"/>
          </a:xfrm>
          <a:prstGeom prst="rect">
            <a:avLst/>
          </a:prstGeom>
          <a:solidFill>
            <a:srgbClr val="162032"/>
          </a:solidFill>
          <a:ln w="6350">
            <a:solidFill>
              <a:srgbClr val="2E4A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44"/>
          <p:cNvSpPr/>
          <p:nvPr/>
        </p:nvSpPr>
        <p:spPr>
          <a:xfrm>
            <a:off x="411480" y="4334256"/>
            <a:ext cx="20116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Advocacy &amp; Policy Engagement</a:t>
            </a:r>
            <a:endParaRPr lang="en-US" sz="1100" dirty="0"/>
          </a:p>
        </p:txBody>
      </p:sp>
      <p:sp>
        <p:nvSpPr>
          <p:cNvPr id="47" name="Text 45"/>
          <p:cNvSpPr/>
          <p:nvPr/>
        </p:nvSpPr>
        <p:spPr>
          <a:xfrm>
            <a:off x="2560320" y="4334256"/>
            <a:ext cx="15544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4A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300" dirty="0"/>
          </a:p>
        </p:txBody>
      </p:sp>
      <p:sp>
        <p:nvSpPr>
          <p:cNvPr id="48" name="Text 46"/>
          <p:cNvSpPr/>
          <p:nvPr/>
        </p:nvSpPr>
        <p:spPr>
          <a:xfrm>
            <a:off x="4297680" y="4334256"/>
            <a:ext cx="15544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4A6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300" dirty="0"/>
          </a:p>
        </p:txBody>
      </p:sp>
      <p:sp>
        <p:nvSpPr>
          <p:cNvPr id="49" name="Text 47"/>
          <p:cNvSpPr/>
          <p:nvPr/>
        </p:nvSpPr>
        <p:spPr>
          <a:xfrm>
            <a:off x="6035040" y="4334256"/>
            <a:ext cx="15544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28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50" name="Shape 48"/>
          <p:cNvSpPr/>
          <p:nvPr/>
        </p:nvSpPr>
        <p:spPr>
          <a:xfrm>
            <a:off x="274320" y="4736592"/>
            <a:ext cx="8595360" cy="320040"/>
          </a:xfrm>
          <a:prstGeom prst="roundRect">
            <a:avLst>
              <a:gd name="adj" fmla="val 14286"/>
            </a:avLst>
          </a:prstGeom>
          <a:solidFill>
            <a:srgbClr val="028080">
              <a:alpha val="20000"/>
            </a:srgbClr>
          </a:solidFill>
          <a:ln w="12700">
            <a:solidFill>
              <a:srgbClr val="02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9"/>
          <p:cNvSpPr/>
          <p:nvPr/>
        </p:nvSpPr>
        <p:spPr>
          <a:xfrm>
            <a:off x="411480" y="4736592"/>
            <a:ext cx="8321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tiers provide access to IVCA’s network. What changes is how your firm shows up within it..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28080"/>
          </a:solidFill>
          <a:ln w="12700">
            <a:solidFill>
              <a:srgbClr val="02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Firms Engage Within IVCA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0" y="1005840"/>
            <a:ext cx="9144000" cy="457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1170432"/>
            <a:ext cx="4206240" cy="1783080"/>
          </a:xfrm>
          <a:prstGeom prst="rect">
            <a:avLst/>
          </a:prstGeom>
          <a:solidFill>
            <a:srgbClr val="EAF4F4"/>
          </a:solidFill>
          <a:ln w="12700">
            <a:solidFill>
              <a:srgbClr val="D0E8E8"/>
            </a:solidFill>
            <a:prstDash val="solid"/>
          </a:ln>
          <a:effectLst>
            <a:outerShdw blurRad="101600" dist="254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274320" y="1170432"/>
            <a:ext cx="4206240" cy="54864"/>
          </a:xfrm>
          <a:prstGeom prst="rect">
            <a:avLst/>
          </a:prstGeom>
          <a:solidFill>
            <a:srgbClr val="028080"/>
          </a:solidFill>
          <a:ln w="12700">
            <a:solidFill>
              <a:srgbClr val="02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38912" y="1280160"/>
            <a:ext cx="388620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620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Build Relationships with Fund Managers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38912" y="1682496"/>
            <a:ext cx="388620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D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firm’s senior professionals engage across IVCA, developing ongoing relationships with principals at Illinois PE and VC firms that translate into advisory opportunities over time.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709160" y="1170432"/>
            <a:ext cx="4206240" cy="1783080"/>
          </a:xfrm>
          <a:prstGeom prst="rect">
            <a:avLst/>
          </a:prstGeom>
          <a:solidFill>
            <a:srgbClr val="EAF4F4"/>
          </a:solidFill>
          <a:ln w="12700">
            <a:solidFill>
              <a:srgbClr val="D0E8E8"/>
            </a:solidFill>
            <a:prstDash val="solid"/>
          </a:ln>
          <a:effectLst>
            <a:outerShdw blurRad="101600" dist="254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709160" y="1170432"/>
            <a:ext cx="4206240" cy="54864"/>
          </a:xfrm>
          <a:prstGeom prst="rect">
            <a:avLst/>
          </a:prstGeom>
          <a:solidFill>
            <a:srgbClr val="028080"/>
          </a:solidFill>
          <a:ln w="12700">
            <a:solidFill>
              <a:srgbClr val="02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73752" y="1280160"/>
            <a:ext cx="388620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620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Increase Visibility Across the Ecosystem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873752" y="1682496"/>
            <a:ext cx="388620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D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accounting firm with Enhanced membership is consistently visible in the IVCA network. When a fund needs a new audit partner, the firm is already a recognized presence. Visibility precedes the call.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274320" y="3136392"/>
            <a:ext cx="4206240" cy="1783080"/>
          </a:xfrm>
          <a:prstGeom prst="rect">
            <a:avLst/>
          </a:prstGeom>
          <a:solidFill>
            <a:srgbClr val="EAF4F4"/>
          </a:solidFill>
          <a:ln w="12700">
            <a:solidFill>
              <a:srgbClr val="D0E8E8"/>
            </a:solidFill>
            <a:prstDash val="solid"/>
          </a:ln>
          <a:effectLst>
            <a:outerShdw blurRad="101600" dist="254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274320" y="3136392"/>
            <a:ext cx="4206240" cy="54864"/>
          </a:xfrm>
          <a:prstGeom prst="rect">
            <a:avLst/>
          </a:prstGeom>
          <a:solidFill>
            <a:srgbClr val="028080"/>
          </a:solidFill>
          <a:ln w="12700">
            <a:solidFill>
              <a:srgbClr val="02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38912" y="3246120"/>
            <a:ext cx="388620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620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Lead Targeted Conversations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38912" y="3648456"/>
            <a:ext cx="388620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D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Premier member brings together fund managers  around focused topics, positioning the firm as a recognized expert within the network.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709160" y="3136392"/>
            <a:ext cx="4206240" cy="1783080"/>
          </a:xfrm>
          <a:prstGeom prst="rect">
            <a:avLst/>
          </a:prstGeom>
          <a:solidFill>
            <a:srgbClr val="EAF4F4"/>
          </a:solidFill>
          <a:ln w="12700">
            <a:solidFill>
              <a:srgbClr val="D0E8E8"/>
            </a:solidFill>
            <a:prstDash val="solid"/>
          </a:ln>
          <a:effectLst>
            <a:outerShdw blurRad="101600" dist="254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4709160" y="3136392"/>
            <a:ext cx="4206240" cy="54864"/>
          </a:xfrm>
          <a:prstGeom prst="rect">
            <a:avLst/>
          </a:prstGeom>
          <a:solidFill>
            <a:srgbClr val="028080"/>
          </a:solidFill>
          <a:ln w="12700">
            <a:solidFill>
              <a:srgbClr val="02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4873752" y="3246120"/>
            <a:ext cx="388620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620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Stay Connected to the Policy Environment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873752" y="3648456"/>
            <a:ext cx="388620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D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Premier members are engaged in IVCA’s advocacy efforts and informed on developments shaping Illinois’ private capital ecosystem.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552</Words>
  <Application>Microsoft Office PowerPoint</Application>
  <PresentationFormat>On-screen Show (16:9)</PresentationFormat>
  <Paragraphs>95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IVCA Service Provider Membership 2026</dc:title>
  <dc:subject>PptxGenJS Presentation</dc:subject>
  <dc:creator>PptxGenJS</dc:creator>
  <cp:lastModifiedBy>Christie Pruyn</cp:lastModifiedBy>
  <cp:revision>5</cp:revision>
  <dcterms:created xsi:type="dcterms:W3CDTF">2026-06-17T16:39:01Z</dcterms:created>
  <dcterms:modified xsi:type="dcterms:W3CDTF">2026-06-17T20:05:58Z</dcterms:modified>
</cp:coreProperties>
</file>