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1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8A951"/>
          </a:solidFill>
          <a:ln w="12700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217920" y="-1097280"/>
            <a:ext cx="4114800" cy="4114800"/>
          </a:xfrm>
          <a:prstGeom prst="ellipse">
            <a:avLst/>
          </a:prstGeom>
          <a:solidFill>
            <a:srgbClr val="007A8A">
              <a:alpha val="20000"/>
            </a:srgbClr>
          </a:solidFill>
          <a:ln w="12700">
            <a:solidFill>
              <a:srgbClr val="007A8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858000" y="182880"/>
            <a:ext cx="2743200" cy="2743200"/>
          </a:xfrm>
          <a:prstGeom prst="ellipse">
            <a:avLst/>
          </a:prstGeom>
          <a:solidFill>
            <a:srgbClr val="007A8A">
              <a:alpha val="35000"/>
            </a:srgbClr>
          </a:solidFill>
          <a:ln w="12700">
            <a:solidFill>
              <a:srgbClr val="007A8A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11480" y="320040"/>
            <a:ext cx="1371600" cy="566928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11480" y="320040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IVCA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11480" y="1115568"/>
            <a:ext cx="5486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Voice of Private Capital</a:t>
            </a:r>
            <a:endParaRPr lang="en-US" sz="38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Illinois.</a:t>
            </a:r>
            <a:endParaRPr lang="en-US" sz="3800" dirty="0"/>
          </a:p>
        </p:txBody>
      </p:sp>
      <p:sp>
        <p:nvSpPr>
          <p:cNvPr id="8" name="Shape 6"/>
          <p:cNvSpPr/>
          <p:nvPr/>
        </p:nvSpPr>
        <p:spPr>
          <a:xfrm>
            <a:off x="411480" y="2578608"/>
            <a:ext cx="1005840" cy="50292"/>
          </a:xfrm>
          <a:prstGeom prst="rect">
            <a:avLst/>
          </a:prstGeom>
          <a:solidFill>
            <a:srgbClr val="C8A951"/>
          </a:solidFill>
          <a:ln w="12700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11480" y="269748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Advocating for VC &amp; PE Investors in Illinois Since 2000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11480" y="3291840"/>
            <a:ext cx="1600200" cy="1280160"/>
          </a:xfrm>
          <a:prstGeom prst="rect">
            <a:avLst/>
          </a:prstGeom>
          <a:solidFill>
            <a:srgbClr val="007A8A">
              <a:alpha val="70000"/>
            </a:srgbClr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11480" y="333756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8A95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127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11480" y="3913632"/>
            <a:ext cx="1600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Firms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240280" y="3291840"/>
            <a:ext cx="1600200" cy="1280160"/>
          </a:xfrm>
          <a:prstGeom prst="rect">
            <a:avLst/>
          </a:prstGeom>
          <a:solidFill>
            <a:srgbClr val="007A8A">
              <a:alpha val="70000"/>
            </a:srgbClr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240280" y="333756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8A95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900+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2240280" y="3913632"/>
            <a:ext cx="1600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Companies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Backed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069080" y="3291840"/>
            <a:ext cx="1600200" cy="1280160"/>
          </a:xfrm>
          <a:prstGeom prst="rect">
            <a:avLst/>
          </a:prstGeom>
          <a:solidFill>
            <a:srgbClr val="007A8A">
              <a:alpha val="70000"/>
            </a:srgbClr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069080" y="333756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8A95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370K+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069080" y="3913632"/>
            <a:ext cx="1600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 Supported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Members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1148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8A9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www.illinoisvc.org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7434"/>
            <a:ext cx="3200400" cy="5143500"/>
          </a:xfrm>
          <a:prstGeom prst="rect">
            <a:avLst/>
          </a:prstGeom>
          <a:solidFill>
            <a:srgbClr val="1A2D3D"/>
          </a:solidFill>
          <a:ln w="12700">
            <a:solidFill>
              <a:srgbClr val="1A2D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C8A951"/>
          </a:solidFill>
          <a:ln w="12700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57200"/>
            <a:ext cx="27432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Illinois Private</a:t>
            </a:r>
            <a:endParaRPr lang="en-US" sz="24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Capital By</a:t>
            </a:r>
            <a:endParaRPr lang="en-US" sz="24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Numbers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219456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impact. Real returns.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Illinois is one of the nation's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private capital markets —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IVCA helped build it.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7432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4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IVCA 25th Anniversary Remarks, 2025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3383280" y="274320"/>
            <a:ext cx="1783080" cy="2011680"/>
          </a:xfrm>
          <a:prstGeom prst="rect">
            <a:avLst/>
          </a:prstGeom>
          <a:solidFill>
            <a:srgbClr val="E0F2F4"/>
          </a:solidFill>
          <a:ln w="6350">
            <a:solidFill>
              <a:srgbClr val="4AABB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383280" y="475488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$129B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3474720" y="1261872"/>
            <a:ext cx="1600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raised by</a:t>
            </a:r>
            <a:endParaRPr lang="en-US" sz="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member-backed companies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303520" y="274320"/>
            <a:ext cx="1783080" cy="2011680"/>
          </a:xfrm>
          <a:prstGeom prst="rect">
            <a:avLst/>
          </a:prstGeom>
          <a:solidFill>
            <a:srgbClr val="EEF6F8"/>
          </a:solidFill>
          <a:ln w="6350">
            <a:solidFill>
              <a:srgbClr val="4AABB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303520" y="475488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5th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394960" y="1261872"/>
            <a:ext cx="1600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Illinois nationally</a:t>
            </a:r>
            <a:endParaRPr lang="en-US" sz="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PE investment</a:t>
            </a:r>
            <a:endParaRPr lang="en-US" sz="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(up from 8th in 2011)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7223760" y="274320"/>
            <a:ext cx="1783080" cy="2011680"/>
          </a:xfrm>
          <a:prstGeom prst="rect">
            <a:avLst/>
          </a:prstGeom>
          <a:solidFill>
            <a:srgbClr val="E0F2F4"/>
          </a:solidFill>
          <a:ln w="6350">
            <a:solidFill>
              <a:srgbClr val="4AABB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223760" y="475488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$66.4B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7315200" y="1261872"/>
            <a:ext cx="1600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 invested in IL</a:t>
            </a:r>
            <a:endParaRPr lang="en-US" sz="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2022 alone</a:t>
            </a:r>
            <a:endParaRPr lang="en-US" sz="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(vs. $5.2B in 2011)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383280" y="2606040"/>
            <a:ext cx="1783080" cy="2011680"/>
          </a:xfrm>
          <a:prstGeom prst="rect">
            <a:avLst/>
          </a:prstGeom>
          <a:solidFill>
            <a:srgbClr val="EEF6F8"/>
          </a:solidFill>
          <a:ln w="6350">
            <a:solidFill>
              <a:srgbClr val="4AABB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383280" y="2807208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274K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3474720" y="3593592"/>
            <a:ext cx="1600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 supported by</a:t>
            </a:r>
            <a:endParaRPr lang="en-US" sz="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venture-backed IL cos.</a:t>
            </a:r>
            <a:endParaRPr lang="en-US" sz="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(2019–2023)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303520" y="2606040"/>
            <a:ext cx="1783080" cy="2011680"/>
          </a:xfrm>
          <a:prstGeom prst="rect">
            <a:avLst/>
          </a:prstGeom>
          <a:solidFill>
            <a:srgbClr val="E0F2F4"/>
          </a:solidFill>
          <a:ln w="6350">
            <a:solidFill>
              <a:srgbClr val="4AABB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303520" y="2807208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$752M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5394960" y="3593592"/>
            <a:ext cx="1600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ILGIF committed to</a:t>
            </a:r>
            <a:endParaRPr lang="en-US" sz="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 IL fund managers</a:t>
            </a:r>
            <a:endParaRPr lang="en-US" sz="9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 2016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7223760" y="2606040"/>
            <a:ext cx="1783080" cy="2011680"/>
          </a:xfrm>
          <a:prstGeom prst="rect">
            <a:avLst/>
          </a:prstGeom>
          <a:solidFill>
            <a:srgbClr val="EEF6F8"/>
          </a:solidFill>
          <a:ln w="6350">
            <a:solidFill>
              <a:srgbClr val="4AABB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223760" y="2807208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400,000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7315200" y="3593592"/>
            <a:ext cx="1600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 and VC-backed companies support approximately 400,000+ jobs across IL.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0"/>
            <a:ext cx="9144000" cy="54864"/>
          </a:xfrm>
          <a:prstGeom prst="rect">
            <a:avLst/>
          </a:prstGeom>
          <a:solidFill>
            <a:srgbClr val="C8A951"/>
          </a:solidFill>
          <a:ln w="12700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IVCA Does For Your Firm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201168" y="1207008"/>
            <a:ext cx="2743200" cy="1737360"/>
          </a:xfrm>
          <a:prstGeom prst="rect">
            <a:avLst/>
          </a:prstGeom>
          <a:solidFill>
            <a:srgbClr val="FFFFFF"/>
          </a:solidFill>
          <a:ln w="10160">
            <a:solidFill>
              <a:srgbClr val="D0E8EC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01168" y="1207008"/>
            <a:ext cx="2743200" cy="91440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38328" y="1353312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Voice for Policy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38328" y="1700784"/>
            <a:ext cx="2468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8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IVCA is the unified voice of the PE and VC community, advocating for policies that strengthen Illinois investment ecosystem and drive economic growth.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3172968" y="1207008"/>
            <a:ext cx="2743200" cy="1737360"/>
          </a:xfrm>
          <a:prstGeom prst="rect">
            <a:avLst/>
          </a:prstGeom>
          <a:solidFill>
            <a:srgbClr val="FFFFFF"/>
          </a:solidFill>
          <a:ln w="10160">
            <a:solidFill>
              <a:srgbClr val="D0E8EC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172968" y="1207008"/>
            <a:ext cx="2743200" cy="91440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10128" y="1353312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200" b="1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Refined Network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10128" y="1700784"/>
            <a:ext cx="2468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8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IVCA connects members to a refined network of senior investment professionals, creating a high-trust environment where relationships translate into real opportunities and impact. Every partner and associate at your firm is included.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6144768" y="1207008"/>
            <a:ext cx="2743200" cy="1737360"/>
          </a:xfrm>
          <a:prstGeom prst="rect">
            <a:avLst/>
          </a:prstGeom>
          <a:solidFill>
            <a:srgbClr val="FFFFFF"/>
          </a:solidFill>
          <a:ln w="10160">
            <a:solidFill>
              <a:srgbClr val="D0E8EC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144768" y="1207008"/>
            <a:ext cx="2743200" cy="91440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281928" y="1353312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Unlock LP Relationships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281928" y="1700784"/>
            <a:ext cx="2468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8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with Permanent Capital Offices and institutional allocators actively deploying into private funds. IVCA programming is specifically designed to bridge IL fund managers with capital sources.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201168" y="3090672"/>
            <a:ext cx="2743200" cy="1737360"/>
          </a:xfrm>
          <a:prstGeom prst="rect">
            <a:avLst/>
          </a:prstGeom>
          <a:solidFill>
            <a:srgbClr val="FFFFFF"/>
          </a:solidFill>
          <a:ln w="10160">
            <a:solidFill>
              <a:srgbClr val="D0E8EC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01168" y="3090672"/>
            <a:ext cx="2743200" cy="91440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38328" y="3236976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Amplify Your Firm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38328" y="3584448"/>
            <a:ext cx="2468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8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 news of investments, exits, and new hires to the full IL private capital ecosystem. Be found in the searchable member directory by LPs, co-investors, and portfolio companies.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3172968" y="3090672"/>
            <a:ext cx="2743200" cy="1737360"/>
          </a:xfrm>
          <a:prstGeom prst="rect">
            <a:avLst/>
          </a:prstGeom>
          <a:solidFill>
            <a:srgbClr val="FFFFFF"/>
          </a:solidFill>
          <a:ln w="10160">
            <a:solidFill>
              <a:srgbClr val="D0E8EC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172968" y="3090672"/>
            <a:ext cx="2743200" cy="91440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310128" y="3236976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 &amp; Programming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310128" y="3584448"/>
            <a:ext cx="2468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8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IVCA delivers high-impact educational programming alongside premier industry events — including the sought-after CFO Summit and signature Awards Dinner, which convenes 400+ leaders to celebrate firm achievements, portfolio company excellence, and industry icons.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6144768" y="3090672"/>
            <a:ext cx="2743200" cy="1737360"/>
          </a:xfrm>
          <a:prstGeom prst="rect">
            <a:avLst/>
          </a:prstGeom>
          <a:solidFill>
            <a:srgbClr val="FFFFFF"/>
          </a:solidFill>
          <a:ln w="10160">
            <a:solidFill>
              <a:srgbClr val="D0E8EC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144768" y="3090672"/>
            <a:ext cx="2743200" cy="91440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281928" y="3236976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IVCA Foundation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281928" y="3584448"/>
            <a:ext cx="2468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8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IVCA Foundation powers the industry's future by supporting talent development initiatives like the Scholars Program — 127 scholars placed — helping build a stronger, more representative investment ecosystem in Illinois.</a:t>
            </a:r>
            <a:endParaRPr lang="en-US" sz="8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2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2286000"/>
            <a:ext cx="4572000" cy="4572000"/>
          </a:xfrm>
          <a:prstGeom prst="ellipse">
            <a:avLst/>
          </a:prstGeom>
          <a:solidFill>
            <a:srgbClr val="007A8A">
              <a:alpha val="12000"/>
            </a:srgbClr>
          </a:solidFill>
          <a:ln w="12700">
            <a:solidFill>
              <a:srgbClr val="007A8A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" cy="5143500"/>
          </a:xfrm>
          <a:prstGeom prst="rect">
            <a:avLst/>
          </a:prstGeom>
          <a:solidFill>
            <a:srgbClr val="C8A951"/>
          </a:solidFill>
          <a:ln w="12700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Next Chapter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86868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8A9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IVCA 2024–2027 Strategic Priorities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65760" y="1371600"/>
            <a:ext cx="640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A95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051560" y="1463040"/>
            <a:ext cx="36576" cy="530352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88720" y="1389888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Amplify Illinois' Story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88720" y="1700784"/>
            <a:ext cx="7543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data proving our industry's economic impact. Deliver research and PR that puts Illinois private capital on the national map — and keeps it there.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65760" y="2176272"/>
            <a:ext cx="8412480" cy="10973"/>
          </a:xfrm>
          <a:prstGeom prst="rect">
            <a:avLst/>
          </a:prstGeom>
          <a:solidFill>
            <a:srgbClr val="2E4A5E"/>
          </a:solidFill>
          <a:ln w="12700">
            <a:solidFill>
              <a:srgbClr val="2E4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65760" y="2267712"/>
            <a:ext cx="640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A95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051560" y="2359152"/>
            <a:ext cx="36576" cy="530352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188720" y="2286000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Elevate Member Value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596896"/>
            <a:ext cx="7543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 programming with peer-to-peer learning, sub-group roundtables, and inclusion initiatives that make membership essential — not optional.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65760" y="3072384"/>
            <a:ext cx="8412480" cy="10973"/>
          </a:xfrm>
          <a:prstGeom prst="rect">
            <a:avLst/>
          </a:prstGeom>
          <a:solidFill>
            <a:srgbClr val="2E4A5E"/>
          </a:solidFill>
          <a:ln w="12700">
            <a:solidFill>
              <a:srgbClr val="2E4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3163824"/>
            <a:ext cx="640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A95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1051560" y="3255264"/>
            <a:ext cx="36576" cy="530352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188720" y="3182112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the LP Network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188720" y="3493008"/>
            <a:ext cx="7543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Proactively identify and connect institutional and family investors to IVCA members. Build programming that converts introductions into capital relationships.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65760" y="3968496"/>
            <a:ext cx="8412480" cy="10973"/>
          </a:xfrm>
          <a:prstGeom prst="rect">
            <a:avLst/>
          </a:prstGeom>
          <a:solidFill>
            <a:srgbClr val="2E4A5E"/>
          </a:solidFill>
          <a:ln w="12700">
            <a:solidFill>
              <a:srgbClr val="2E4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65760" y="4059936"/>
            <a:ext cx="640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A95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1051560" y="4151376"/>
            <a:ext cx="36576" cy="530352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188720" y="4078224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the Scholars Program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88720" y="4389120"/>
            <a:ext cx="7543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a diverse talent pipeline and alumni network that feeds directly into your firm — with mentorship, internships, and a pathway to industry leadership.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65760" y="477316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best is yet to come." — Phil Alphonse, IVCA Chair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103120"/>
          </a:xfrm>
          <a:prstGeom prst="rect">
            <a:avLst/>
          </a:prstGeom>
          <a:solidFill>
            <a:srgbClr val="007A8A"/>
          </a:solidFill>
          <a:ln w="12700">
            <a:solidFill>
              <a:srgbClr val="00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2103120"/>
            <a:ext cx="9144000" cy="64008"/>
          </a:xfrm>
          <a:prstGeom prst="rect">
            <a:avLst/>
          </a:prstGeom>
          <a:solidFill>
            <a:srgbClr val="C8A951"/>
          </a:solidFill>
          <a:ln w="12700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228600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 Part of What's Next.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0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Illinois' private capital ecosystem is growing. IVCA is how you lead it.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377440"/>
            <a:ext cx="2606040" cy="2286000"/>
          </a:xfrm>
          <a:prstGeom prst="rect">
            <a:avLst/>
          </a:prstGeom>
          <a:solidFill>
            <a:srgbClr val="F0F6F7"/>
          </a:solidFill>
          <a:ln w="10160">
            <a:solidFill>
              <a:srgbClr val="D0E8EC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257860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$5,000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548640" y="324612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Membership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66928" y="356616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9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entire firm — every partner,</a:t>
            </a:r>
            <a:endParaRPr lang="en-US" sz="9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9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associate, and staff is fully included.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291840" y="2377440"/>
            <a:ext cx="2606040" cy="2286000"/>
          </a:xfrm>
          <a:prstGeom prst="rect">
            <a:avLst/>
          </a:prstGeom>
          <a:solidFill>
            <a:srgbClr val="1A2D3D"/>
          </a:solidFill>
          <a:ln w="10160">
            <a:solidFill>
              <a:srgbClr val="1A2D3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91840" y="257860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8A95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127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3383280" y="324612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Firms Strong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01568" y="356616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90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vast majority of Illinois'</a:t>
            </a:r>
            <a:endParaRPr lang="en-US" sz="9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900" dirty="0">
                <a:solidFill>
                  <a:srgbClr val="4AA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company investment ecosystem.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126480" y="2377440"/>
            <a:ext cx="2606040" cy="2286000"/>
          </a:xfrm>
          <a:prstGeom prst="rect">
            <a:avLst/>
          </a:prstGeom>
          <a:solidFill>
            <a:srgbClr val="F0F6F7"/>
          </a:solidFill>
          <a:ln w="10160">
            <a:solidFill>
              <a:srgbClr val="D0E8EC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126480" y="257860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25+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6217920" y="324612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of Wins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236208" y="356616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9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ILGIF to tax clarity to IL's</a:t>
            </a:r>
            <a:endParaRPr lang="en-US" sz="9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9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to 5th nationally for PE.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A2D3D"/>
          </a:solidFill>
          <a:ln w="12700">
            <a:solidFill>
              <a:srgbClr val="1A2D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8A9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join?   Contact us at  www.illinoisvc.org  |  Illinois Venture Capital Association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595</Words>
  <Application>Microsoft Office PowerPoint</Application>
  <PresentationFormat>On-screen Show (16:9)</PresentationFormat>
  <Paragraphs>90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IVCA Membership 2025</dc:title>
  <dc:subject>PptxGenJS Presentation</dc:subject>
  <dc:creator>PptxGenJS</dc:creator>
  <cp:lastModifiedBy>Christie Pruyn</cp:lastModifiedBy>
  <cp:revision>2</cp:revision>
  <dcterms:created xsi:type="dcterms:W3CDTF">2026-06-04T13:49:26Z</dcterms:created>
  <dcterms:modified xsi:type="dcterms:W3CDTF">2026-06-17T01:35:38Z</dcterms:modified>
</cp:coreProperties>
</file>