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9" d="100"/>
          <a:sy n="79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213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6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" y="6309360"/>
            <a:ext cx="548640" cy="54864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66344" y="6035040"/>
            <a:ext cx="384048" cy="82296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05256" y="6473952"/>
            <a:ext cx="658368" cy="384048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618488" y="5870448"/>
            <a:ext cx="329184" cy="987552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02536" y="6364224"/>
            <a:ext cx="822960" cy="493776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880360" y="6144768"/>
            <a:ext cx="438912" cy="713232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374136" y="6528816"/>
            <a:ext cx="603504" cy="329184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032504" y="5980176"/>
            <a:ext cx="329184" cy="877824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416552" y="6309360"/>
            <a:ext cx="713232" cy="54864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184648" y="6199632"/>
            <a:ext cx="438912" cy="658368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678424" y="6419088"/>
            <a:ext cx="548640" cy="438912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281928" y="5925312"/>
            <a:ext cx="384048" cy="932688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720840" y="6473952"/>
            <a:ext cx="658368" cy="384048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434072" y="6254496"/>
            <a:ext cx="493776" cy="603504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982712" y="6089904"/>
            <a:ext cx="548640" cy="768096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586216" y="6419088"/>
            <a:ext cx="329184" cy="438912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970264" y="6309360"/>
            <a:ext cx="768096" cy="54864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793224" y="6199632"/>
            <a:ext cx="438912" cy="658368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0" y="2103120"/>
            <a:ext cx="121889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350" dirty="0">
                <a:solidFill>
                  <a:srgbClr val="9FC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ILLINOIS VENTURE CAPITAL ASSOCIATION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184648" y="2578608"/>
            <a:ext cx="1828800" cy="0"/>
          </a:xfrm>
          <a:prstGeom prst="line">
            <a:avLst/>
          </a:prstGeom>
          <a:noFill/>
          <a:ln w="9525">
            <a:solidFill>
              <a:srgbClr val="3D83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0" y="2834640"/>
            <a:ext cx="12188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D7EBF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PREMIER GATHERING OF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0" y="3246120"/>
            <a:ext cx="1218895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ILLINOIS PRIVATE CAPITAL LEADERS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0" y="416052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kern="0" spc="150" dirty="0">
                <a:solidFill>
                  <a:srgbClr val="8FCB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SEASONS HOTEL CHICAGO   ·   DECEMBER 7, 2026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184648" y="5120640"/>
            <a:ext cx="1828800" cy="0"/>
          </a:xfrm>
          <a:prstGeom prst="line">
            <a:avLst/>
          </a:prstGeom>
          <a:noFill/>
          <a:ln w="9525">
            <a:solidFill>
              <a:srgbClr val="3D83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0" y="5321808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  KIRKLAND &amp; ELLIS LLP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486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3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SPONSOR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0" y="1783080"/>
            <a:ext cx="12188952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8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400+</a:t>
            </a:r>
            <a:endParaRPr lang="en-US" sz="16800" dirty="0"/>
          </a:p>
        </p:txBody>
      </p:sp>
      <p:sp>
        <p:nvSpPr>
          <p:cNvPr id="4" name="Text 2"/>
          <p:cNvSpPr/>
          <p:nvPr/>
        </p:nvSpPr>
        <p:spPr>
          <a:xfrm>
            <a:off x="0" y="3822192"/>
            <a:ext cx="121889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kern="0" spc="400" dirty="0">
                <a:solidFill>
                  <a:srgbClr val="8A8D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ATTENDEES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13248" y="4407408"/>
            <a:ext cx="1371600" cy="0"/>
          </a:xfrm>
          <a:prstGeom prst="line">
            <a:avLst/>
          </a:prstGeom>
          <a:noFill/>
          <a:ln w="9525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0" y="4617720"/>
            <a:ext cx="1218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647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Illinois Private Capital Leaders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0" y="5138928"/>
            <a:ext cx="121889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spc="300" dirty="0">
                <a:solidFill>
                  <a:srgbClr val="8A8D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DECISION-MAKERS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4864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3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SPONSOR — CONTINUED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14400" y="859536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Sponsorship Delivers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914400" y="2011680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6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access to the partners and principals who make allocation and engagement decisions.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914400" y="2542032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6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placement beside IVCA investors and board members — built for conversation.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3072384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6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with the most respected convening in Illinois private capital.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3602736"/>
            <a:ext cx="103601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</a:t>
            </a:r>
            <a:r>
              <a:rPr lang="en-US" sz="16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Sponsoring Member status extends your visibility year-round, not just one evening.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0" y="4425696"/>
            <a:ext cx="12188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SPONSORS &amp; PARTICIPATING FIRMS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914400" y="4791456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0" descr="/mnt/user-data/uploads/Kirkland-EliteBlue-HighRes_20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4975915"/>
            <a:ext cx="1662379" cy="173626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3015691" y="4791456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user-data/uploads/White_Case_logo_RGB__1_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1995" y="4997464"/>
            <a:ext cx="1662379" cy="13052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116982" y="4791456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home/claude/ivca_pptx/logos_trimmed/GreenbergTraurigLogo_10_24_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3286" y="4927629"/>
            <a:ext cx="1662379" cy="270197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7218274" y="4791456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3" descr="/home/claude/ivca_pptx/logos_trimmed/ThomaBravo_2019_logo-rg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4578" y="4936071"/>
            <a:ext cx="1662379" cy="253315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9319565" y="4791456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4" descr="/home/claude/ivca_pptx/logos_trimmed/JPMorgan_new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8145" y="4882896"/>
            <a:ext cx="1657826" cy="359664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914400" y="5480304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5" descr="/mnt/user-data/uploads/Gold_-_Mayer_Brow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704" y="5651653"/>
            <a:ext cx="1662379" cy="199845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3015691" y="5480304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6" descr="/home/claude/ivca_pptx/logos_trimmed/WinstonTaylor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7917" y="5571744"/>
            <a:ext cx="1130536" cy="359664"/>
          </a:xfrm>
          <a:prstGeom prst="rect">
            <a:avLst/>
          </a:prstGeom>
        </p:spPr>
      </p:pic>
      <p:sp>
        <p:nvSpPr>
          <p:cNvPr id="23" name="Shape 14"/>
          <p:cNvSpPr/>
          <p:nvPr/>
        </p:nvSpPr>
        <p:spPr>
          <a:xfrm>
            <a:off x="5116982" y="5480304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7" descr="/mnt/user-data/uploads/Vedder-Price-logo-blue_copy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3286" y="5638376"/>
            <a:ext cx="1662379" cy="226400"/>
          </a:xfrm>
          <a:prstGeom prst="rect">
            <a:avLst/>
          </a:prstGeom>
        </p:spPr>
      </p:pic>
      <p:sp>
        <p:nvSpPr>
          <p:cNvPr id="25" name="Shape 15"/>
          <p:cNvSpPr/>
          <p:nvPr/>
        </p:nvSpPr>
        <p:spPr>
          <a:xfrm>
            <a:off x="7218274" y="5480304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8" descr="/home/claude/ivca_pptx/logos_trimmed/RSM_Standard_Logo_RGB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8078" y="5571744"/>
            <a:ext cx="855378" cy="359664"/>
          </a:xfrm>
          <a:prstGeom prst="rect">
            <a:avLst/>
          </a:prstGeom>
        </p:spPr>
      </p:pic>
      <p:sp>
        <p:nvSpPr>
          <p:cNvPr id="27" name="Shape 16"/>
          <p:cNvSpPr/>
          <p:nvPr/>
        </p:nvSpPr>
        <p:spPr>
          <a:xfrm>
            <a:off x="9319565" y="5480304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9" descr="/home/claude/ivca_pptx/logos_trimmed/Baker_Tilly_2019_Black_RGB_JPEG__1_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13551" y="5571744"/>
            <a:ext cx="1367016" cy="359664"/>
          </a:xfrm>
          <a:prstGeom prst="rect">
            <a:avLst/>
          </a:prstGeom>
        </p:spPr>
      </p:pic>
      <p:sp>
        <p:nvSpPr>
          <p:cNvPr id="29" name="Shape 17"/>
          <p:cNvSpPr/>
          <p:nvPr/>
        </p:nvSpPr>
        <p:spPr>
          <a:xfrm>
            <a:off x="914400" y="6169152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10" descr="/home/claude/ivca_pptx/logos_trimmed/Vistria-Stacked-Logo-2021_2025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97428" y="6260592"/>
            <a:ext cx="588932" cy="359664"/>
          </a:xfrm>
          <a:prstGeom prst="rect">
            <a:avLst/>
          </a:prstGeom>
        </p:spPr>
      </p:pic>
      <p:sp>
        <p:nvSpPr>
          <p:cNvPr id="31" name="Shape 18"/>
          <p:cNvSpPr/>
          <p:nvPr/>
        </p:nvSpPr>
        <p:spPr>
          <a:xfrm>
            <a:off x="3015691" y="6169152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11" descr="/mnt/user-data/uploads/Aprio-color-logo-xl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16358" y="6260592"/>
            <a:ext cx="953655" cy="359664"/>
          </a:xfrm>
          <a:prstGeom prst="rect">
            <a:avLst/>
          </a:prstGeom>
        </p:spPr>
      </p:pic>
      <p:sp>
        <p:nvSpPr>
          <p:cNvPr id="33" name="Shape 19"/>
          <p:cNvSpPr/>
          <p:nvPr/>
        </p:nvSpPr>
        <p:spPr>
          <a:xfrm>
            <a:off x="5116982" y="6169152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12" descr="/home/claude/ivca_pptx/logos_trimmed/GTCR_LOGO_11_29_10__1_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6883" y="6260592"/>
            <a:ext cx="1375186" cy="359664"/>
          </a:xfrm>
          <a:prstGeom prst="rect">
            <a:avLst/>
          </a:prstGeom>
        </p:spPr>
      </p:pic>
      <p:sp>
        <p:nvSpPr>
          <p:cNvPr id="35" name="Shape 20"/>
          <p:cNvSpPr/>
          <p:nvPr/>
        </p:nvSpPr>
        <p:spPr>
          <a:xfrm>
            <a:off x="7218274" y="6169152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13" descr="/home/claude/ivca_pptx/logos_trimmed/mdp-logo-full_2017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64578" y="6330060"/>
            <a:ext cx="1662379" cy="220727"/>
          </a:xfrm>
          <a:prstGeom prst="rect">
            <a:avLst/>
          </a:prstGeom>
        </p:spPr>
      </p:pic>
      <p:sp>
        <p:nvSpPr>
          <p:cNvPr id="37" name="Shape 21"/>
          <p:cNvSpPr/>
          <p:nvPr/>
        </p:nvSpPr>
        <p:spPr>
          <a:xfrm>
            <a:off x="9319565" y="6169152"/>
            <a:ext cx="1954987" cy="54254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14" descr="/home/claude/ivca_pptx/logos_trimmed/PPC_logo_RGB_-_new_2026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77930" y="6260592"/>
            <a:ext cx="1438256" cy="3596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45720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3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OPPORTUNITIES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14400" y="749808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Choose Your Level of Visibility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914400" y="1298448"/>
            <a:ext cx="10360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A8D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recognition and logo placement are assigned based on commitment date.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914400" y="1783080"/>
            <a:ext cx="3270504" cy="22174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2039112"/>
            <a:ext cx="3179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PLATINUM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60120" y="2350008"/>
            <a:ext cx="31790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$13,500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1115568" y="3433572"/>
            <a:ext cx="2868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for 8 + 2 investor guests · Full-page ad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459224" y="1783080"/>
            <a:ext cx="3270504" cy="22174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04944" y="2039112"/>
            <a:ext cx="3179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04944" y="2350008"/>
            <a:ext cx="31790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$12,000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4660392" y="3433572"/>
            <a:ext cx="2868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for 9 + 1 board guest · Branded signage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04048" y="1783080"/>
            <a:ext cx="3270504" cy="22174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049768" y="2039112"/>
            <a:ext cx="3179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049768" y="2350008"/>
            <a:ext cx="31790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$9,000</a:t>
            </a:r>
            <a:endParaRPr lang="en-US" sz="4600" dirty="0"/>
          </a:p>
        </p:txBody>
      </p:sp>
      <p:sp>
        <p:nvSpPr>
          <p:cNvPr id="16" name="Text 14"/>
          <p:cNvSpPr/>
          <p:nvPr/>
        </p:nvSpPr>
        <p:spPr>
          <a:xfrm>
            <a:off x="8205216" y="3433572"/>
            <a:ext cx="2868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for 10 · Half-page ad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14400" y="4274820"/>
            <a:ext cx="3270504" cy="22174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60120" y="4530852"/>
            <a:ext cx="3179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COVER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60120" y="4841748"/>
            <a:ext cx="31790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$4,000</a:t>
            </a:r>
            <a:endParaRPr lang="en-US" sz="4600" dirty="0"/>
          </a:p>
        </p:txBody>
      </p:sp>
      <p:sp>
        <p:nvSpPr>
          <p:cNvPr id="20" name="Text 18"/>
          <p:cNvSpPr/>
          <p:nvPr/>
        </p:nvSpPr>
        <p:spPr>
          <a:xfrm>
            <a:off x="1115568" y="5925312"/>
            <a:ext cx="2868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Back-cover ad · 2 tickets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459224" y="4274820"/>
            <a:ext cx="3270504" cy="22174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04944" y="4530852"/>
            <a:ext cx="3179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VALET / COAT CHECK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04944" y="4841748"/>
            <a:ext cx="31790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$3,500</a:t>
            </a:r>
            <a:endParaRPr lang="en-US" sz="4600" dirty="0"/>
          </a:p>
        </p:txBody>
      </p:sp>
      <p:sp>
        <p:nvSpPr>
          <p:cNvPr id="24" name="Text 22"/>
          <p:cNvSpPr/>
          <p:nvPr/>
        </p:nvSpPr>
        <p:spPr>
          <a:xfrm>
            <a:off x="4660392" y="5925312"/>
            <a:ext cx="2868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tickets · Event recognition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004048" y="4274820"/>
            <a:ext cx="3270504" cy="22174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8D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8049768" y="4530852"/>
            <a:ext cx="31790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049768" y="4841748"/>
            <a:ext cx="317906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$6,000</a:t>
            </a:r>
            <a:endParaRPr lang="en-US" sz="4600" dirty="0"/>
          </a:p>
        </p:txBody>
      </p:sp>
      <p:sp>
        <p:nvSpPr>
          <p:cNvPr id="28" name="Text 26"/>
          <p:cNvSpPr/>
          <p:nvPr/>
        </p:nvSpPr>
        <p:spPr>
          <a:xfrm>
            <a:off x="8205216" y="5925312"/>
            <a:ext cx="2868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C3C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table · No marketing benefits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502920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300" dirty="0">
                <a:solidFill>
                  <a:srgbClr val="008A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&amp; BOOKING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914400" y="804672"/>
            <a:ext cx="103601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0475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Compare Every Level. Then Move.</a:t>
            </a:r>
            <a:endParaRPr lang="en-US" sz="2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4400" y="1737360"/>
          <a:ext cx="10341864" cy="4224528"/>
        </p:xfrm>
        <a:graphic>
          <a:graphicData uri="http://schemas.openxmlformats.org/drawingml/2006/table">
            <a:tbl>
              <a:tblPr/>
              <a:tblGrid>
                <a:gridCol w="1947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70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0475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Benefit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Presenting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Platinum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$13,500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$12,000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$9,000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Back Cover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Valet/Coat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$3,500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$6,000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Table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Guests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 Guests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 Guests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Table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5875" cap="flat" cmpd="sng" algn="ctr">
                      <a:solidFill>
                        <a:srgbClr val="008A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VIP Guest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Investors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Board Member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Program Ad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Premium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Page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Page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Half Page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Back Cover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Sponsor Recognition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Sponsoring Member Status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08AB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(5)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3C3C3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 (5)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6D8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4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" y="6309360"/>
            <a:ext cx="548640" cy="548640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66344" y="6035040"/>
            <a:ext cx="384048" cy="822960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05256" y="6473952"/>
            <a:ext cx="658368" cy="384048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618488" y="5870448"/>
            <a:ext cx="329184" cy="987552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002536" y="6364224"/>
            <a:ext cx="822960" cy="493776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880360" y="6144768"/>
            <a:ext cx="438912" cy="713232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374136" y="6528816"/>
            <a:ext cx="603504" cy="329184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032504" y="5980176"/>
            <a:ext cx="329184" cy="877824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416552" y="6309360"/>
            <a:ext cx="713232" cy="548640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184648" y="6199632"/>
            <a:ext cx="438912" cy="658368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5678424" y="6419088"/>
            <a:ext cx="548640" cy="438912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281928" y="5925312"/>
            <a:ext cx="384048" cy="932688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720840" y="6473952"/>
            <a:ext cx="658368" cy="384048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7434072" y="6254496"/>
            <a:ext cx="493776" cy="603504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982712" y="6089904"/>
            <a:ext cx="548640" cy="768096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586216" y="6419088"/>
            <a:ext cx="329184" cy="438912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8970264" y="6309360"/>
            <a:ext cx="768096" cy="548640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9793224" y="6199632"/>
            <a:ext cx="438912" cy="658368"/>
          </a:xfrm>
          <a:prstGeom prst="rect">
            <a:avLst/>
          </a:prstGeom>
          <a:solidFill>
            <a:srgbClr val="FFFFFF">
              <a:alpha val="11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0" y="1508760"/>
            <a:ext cx="121889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kern="0" spc="350" dirty="0">
                <a:solidFill>
                  <a:srgbClr val="9FC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YOUR PLACE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31520" y="1874520"/>
            <a:ext cx="107259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Secure Your Sponsorship Early</a:t>
            </a:r>
            <a:endParaRPr lang="en-US" sz="3200" dirty="0"/>
          </a:p>
        </p:txBody>
      </p:sp>
      <p:sp>
        <p:nvSpPr>
          <p:cNvPr id="22" name="Text 20"/>
          <p:cNvSpPr/>
          <p:nvPr/>
        </p:nvSpPr>
        <p:spPr>
          <a:xfrm>
            <a:off x="1737360" y="2542032"/>
            <a:ext cx="87142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Kirkland &amp; Ellis LLP and other leading firms in supporting Illinois' private capital ecosystem.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194560" y="2907792"/>
            <a:ext cx="77998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FCB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Sponsorship levels are limited and assigned on a first-commitment basis.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480560" y="3520440"/>
            <a:ext cx="3227832" cy="0"/>
          </a:xfrm>
          <a:prstGeom prst="line">
            <a:avLst/>
          </a:prstGeom>
          <a:noFill/>
          <a:ln w="9525">
            <a:solidFill>
              <a:srgbClr val="3D839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0" y="3858768"/>
            <a:ext cx="12188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250" dirty="0">
                <a:solidFill>
                  <a:srgbClr val="9FC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OR READY TO RESERVE?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0" y="4206240"/>
            <a:ext cx="12188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Christie Pruyn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0" y="4645152"/>
            <a:ext cx="12188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C8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Director, Illinois Venture Capital Association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0" y="4974336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8FCB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cpruyn@illinoisvc.org   •   312.730.2163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0" y="5989320"/>
            <a:ext cx="12188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kern="0" spc="150" dirty="0">
                <a:solidFill>
                  <a:srgbClr val="9FC3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IVCA AWARDS DINNER  ·  DECEMBER 7, 2026  ·  FOUR SEASONS HOTEL CHICAGO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344</Words>
  <Application>Microsoft Office PowerPoint</Application>
  <PresentationFormat>Widescreen</PresentationFormat>
  <Paragraphs>94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Christie Pruyn</cp:lastModifiedBy>
  <cp:revision>1</cp:revision>
  <dcterms:created xsi:type="dcterms:W3CDTF">2026-08-24T19:43:37Z</dcterms:created>
  <dcterms:modified xsi:type="dcterms:W3CDTF">2026-09-01T20:39:40Z</dcterms:modified>
</cp:coreProperties>
</file>