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7" r:id="rId10"/>
    <p:sldId id="265" r:id="rId11"/>
    <p:sldId id="268" r:id="rId12"/>
    <p:sldId id="264" r:id="rId13"/>
  </p:sldIdLst>
  <p:sldSz cx="10058400" cy="77724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12" y="0"/>
            <a:ext cx="3038283" cy="46520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55150D99-C58F-4F5C-9411-6FAE81A2EC2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75" y="1162050"/>
            <a:ext cx="4057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483" y="4473514"/>
            <a:ext cx="5607435" cy="3660837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01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12" y="8831201"/>
            <a:ext cx="3038283" cy="465199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C7B0489D-8479-4A64-97D8-B124372A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0489D-8479-4A64-97D8-B124372AA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209" y="2388870"/>
            <a:ext cx="1139825" cy="5185410"/>
          </a:xfrm>
          <a:custGeom>
            <a:avLst/>
            <a:gdLst/>
            <a:ahLst/>
            <a:cxnLst/>
            <a:rect l="l" t="t" r="r" b="b"/>
            <a:pathLst>
              <a:path w="1139825" h="5185409">
                <a:moveTo>
                  <a:pt x="0" y="5185156"/>
                </a:moveTo>
                <a:lnTo>
                  <a:pt x="1139444" y="5185156"/>
                </a:lnTo>
                <a:lnTo>
                  <a:pt x="1139444" y="0"/>
                </a:lnTo>
                <a:lnTo>
                  <a:pt x="0" y="0"/>
                </a:lnTo>
                <a:lnTo>
                  <a:pt x="0" y="5185156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0209" y="180086"/>
            <a:ext cx="1139825" cy="548640"/>
          </a:xfrm>
          <a:custGeom>
            <a:avLst/>
            <a:gdLst/>
            <a:ahLst/>
            <a:cxnLst/>
            <a:rect l="l" t="t" r="r" b="b"/>
            <a:pathLst>
              <a:path w="1139825" h="548640">
                <a:moveTo>
                  <a:pt x="0" y="548132"/>
                </a:moveTo>
                <a:lnTo>
                  <a:pt x="1139444" y="548132"/>
                </a:lnTo>
                <a:lnTo>
                  <a:pt x="1139444" y="0"/>
                </a:lnTo>
                <a:lnTo>
                  <a:pt x="0" y="0"/>
                </a:lnTo>
                <a:lnTo>
                  <a:pt x="0" y="548132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0209" y="180086"/>
            <a:ext cx="1139825" cy="7393940"/>
          </a:xfrm>
          <a:custGeom>
            <a:avLst/>
            <a:gdLst/>
            <a:ahLst/>
            <a:cxnLst/>
            <a:rect l="l" t="t" r="r" b="b"/>
            <a:pathLst>
              <a:path w="1139825" h="7393940">
                <a:moveTo>
                  <a:pt x="0" y="7393940"/>
                </a:moveTo>
                <a:lnTo>
                  <a:pt x="1139444" y="7393940"/>
                </a:lnTo>
                <a:lnTo>
                  <a:pt x="1139444" y="0"/>
                </a:lnTo>
                <a:lnTo>
                  <a:pt x="0" y="0"/>
                </a:lnTo>
                <a:lnTo>
                  <a:pt x="0" y="7393940"/>
                </a:lnTo>
                <a:close/>
              </a:path>
            </a:pathLst>
          </a:custGeom>
          <a:ln w="12700">
            <a:solidFill>
              <a:srgbClr val="F1C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7329" y="728218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9588500" y="0"/>
                </a:moveTo>
                <a:lnTo>
                  <a:pt x="0" y="0"/>
                </a:lnTo>
                <a:lnTo>
                  <a:pt x="0" y="1660652"/>
                </a:lnTo>
                <a:lnTo>
                  <a:pt x="9588500" y="1660652"/>
                </a:lnTo>
                <a:lnTo>
                  <a:pt x="9588500" y="0"/>
                </a:lnTo>
                <a:close/>
              </a:path>
            </a:pathLst>
          </a:custGeom>
          <a:solidFill>
            <a:srgbClr val="00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7329" y="728218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0" y="1660652"/>
                </a:moveTo>
                <a:lnTo>
                  <a:pt x="9588500" y="1660652"/>
                </a:lnTo>
                <a:lnTo>
                  <a:pt x="9588500" y="0"/>
                </a:lnTo>
                <a:lnTo>
                  <a:pt x="0" y="0"/>
                </a:lnTo>
                <a:lnTo>
                  <a:pt x="0" y="1660652"/>
                </a:lnTo>
                <a:close/>
              </a:path>
            </a:pathLst>
          </a:custGeom>
          <a:ln w="12699">
            <a:solidFill>
              <a:srgbClr val="005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950" y="2232914"/>
            <a:ext cx="1139825" cy="5350510"/>
          </a:xfrm>
          <a:custGeom>
            <a:avLst/>
            <a:gdLst/>
            <a:ahLst/>
            <a:cxnLst/>
            <a:rect l="l" t="t" r="r" b="b"/>
            <a:pathLst>
              <a:path w="1139825" h="5350509">
                <a:moveTo>
                  <a:pt x="0" y="5350256"/>
                </a:moveTo>
                <a:lnTo>
                  <a:pt x="1139444" y="5350256"/>
                </a:lnTo>
                <a:lnTo>
                  <a:pt x="1139444" y="0"/>
                </a:lnTo>
                <a:lnTo>
                  <a:pt x="0" y="0"/>
                </a:lnTo>
                <a:lnTo>
                  <a:pt x="0" y="5350256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4949" y="189229"/>
            <a:ext cx="1139825" cy="383540"/>
          </a:xfrm>
          <a:custGeom>
            <a:avLst/>
            <a:gdLst/>
            <a:ahLst/>
            <a:cxnLst/>
            <a:rect l="l" t="t" r="r" b="b"/>
            <a:pathLst>
              <a:path w="1139825" h="383540">
                <a:moveTo>
                  <a:pt x="0" y="383031"/>
                </a:moveTo>
                <a:lnTo>
                  <a:pt x="1139444" y="383031"/>
                </a:lnTo>
                <a:lnTo>
                  <a:pt x="1139444" y="0"/>
                </a:lnTo>
                <a:lnTo>
                  <a:pt x="0" y="0"/>
                </a:lnTo>
                <a:lnTo>
                  <a:pt x="0" y="383031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4949" y="189229"/>
            <a:ext cx="1139825" cy="7393940"/>
          </a:xfrm>
          <a:custGeom>
            <a:avLst/>
            <a:gdLst/>
            <a:ahLst/>
            <a:cxnLst/>
            <a:rect l="l" t="t" r="r" b="b"/>
            <a:pathLst>
              <a:path w="1139825" h="7393940">
                <a:moveTo>
                  <a:pt x="0" y="7393940"/>
                </a:moveTo>
                <a:lnTo>
                  <a:pt x="1139444" y="7393940"/>
                </a:lnTo>
                <a:lnTo>
                  <a:pt x="1139444" y="0"/>
                </a:lnTo>
                <a:lnTo>
                  <a:pt x="0" y="0"/>
                </a:lnTo>
                <a:lnTo>
                  <a:pt x="0" y="7393940"/>
                </a:lnTo>
                <a:close/>
              </a:path>
            </a:pathLst>
          </a:custGeom>
          <a:ln w="12700">
            <a:solidFill>
              <a:srgbClr val="F1C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069" y="572261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9588500" y="0"/>
                </a:moveTo>
                <a:lnTo>
                  <a:pt x="0" y="0"/>
                </a:lnTo>
                <a:lnTo>
                  <a:pt x="0" y="1660652"/>
                </a:lnTo>
                <a:lnTo>
                  <a:pt x="9588500" y="1660652"/>
                </a:lnTo>
                <a:lnTo>
                  <a:pt x="9588500" y="0"/>
                </a:lnTo>
                <a:close/>
              </a:path>
            </a:pathLst>
          </a:custGeom>
          <a:solidFill>
            <a:srgbClr val="00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069" y="572261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0" y="1660652"/>
                </a:moveTo>
                <a:lnTo>
                  <a:pt x="9588500" y="1660652"/>
                </a:lnTo>
                <a:lnTo>
                  <a:pt x="9588500" y="0"/>
                </a:lnTo>
                <a:lnTo>
                  <a:pt x="0" y="0"/>
                </a:lnTo>
                <a:lnTo>
                  <a:pt x="0" y="1660652"/>
                </a:lnTo>
                <a:close/>
              </a:path>
            </a:pathLst>
          </a:custGeom>
          <a:ln w="12699">
            <a:solidFill>
              <a:srgbClr val="005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830" y="2242756"/>
            <a:ext cx="1139825" cy="5350510"/>
          </a:xfrm>
          <a:custGeom>
            <a:avLst/>
            <a:gdLst/>
            <a:ahLst/>
            <a:cxnLst/>
            <a:rect l="l" t="t" r="r" b="b"/>
            <a:pathLst>
              <a:path w="1139825" h="5350509">
                <a:moveTo>
                  <a:pt x="0" y="5350256"/>
                </a:moveTo>
                <a:lnTo>
                  <a:pt x="1139444" y="5350256"/>
                </a:lnTo>
                <a:lnTo>
                  <a:pt x="1139444" y="0"/>
                </a:lnTo>
                <a:lnTo>
                  <a:pt x="0" y="0"/>
                </a:lnTo>
                <a:lnTo>
                  <a:pt x="0" y="5350256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7829" y="199072"/>
            <a:ext cx="1139825" cy="383540"/>
          </a:xfrm>
          <a:custGeom>
            <a:avLst/>
            <a:gdLst/>
            <a:ahLst/>
            <a:cxnLst/>
            <a:rect l="l" t="t" r="r" b="b"/>
            <a:pathLst>
              <a:path w="1139825" h="383540">
                <a:moveTo>
                  <a:pt x="0" y="383032"/>
                </a:moveTo>
                <a:lnTo>
                  <a:pt x="1139444" y="383032"/>
                </a:lnTo>
                <a:lnTo>
                  <a:pt x="1139444" y="0"/>
                </a:lnTo>
                <a:lnTo>
                  <a:pt x="0" y="0"/>
                </a:lnTo>
                <a:lnTo>
                  <a:pt x="0" y="383032"/>
                </a:lnTo>
                <a:close/>
              </a:path>
            </a:pathLst>
          </a:custGeom>
          <a:solidFill>
            <a:srgbClr val="CC9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7829" y="199072"/>
            <a:ext cx="1139825" cy="7393940"/>
          </a:xfrm>
          <a:custGeom>
            <a:avLst/>
            <a:gdLst/>
            <a:ahLst/>
            <a:cxnLst/>
            <a:rect l="l" t="t" r="r" b="b"/>
            <a:pathLst>
              <a:path w="1139825" h="7393940">
                <a:moveTo>
                  <a:pt x="0" y="7393940"/>
                </a:moveTo>
                <a:lnTo>
                  <a:pt x="1139444" y="7393940"/>
                </a:lnTo>
                <a:lnTo>
                  <a:pt x="1139444" y="0"/>
                </a:lnTo>
                <a:lnTo>
                  <a:pt x="0" y="0"/>
                </a:lnTo>
                <a:lnTo>
                  <a:pt x="0" y="7393940"/>
                </a:lnTo>
                <a:close/>
              </a:path>
            </a:pathLst>
          </a:custGeom>
          <a:ln w="12700">
            <a:solidFill>
              <a:srgbClr val="F1C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4950" y="582104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9588500" y="0"/>
                </a:moveTo>
                <a:lnTo>
                  <a:pt x="0" y="0"/>
                </a:lnTo>
                <a:lnTo>
                  <a:pt x="0" y="1660652"/>
                </a:lnTo>
                <a:lnTo>
                  <a:pt x="9588500" y="1660652"/>
                </a:lnTo>
                <a:lnTo>
                  <a:pt x="9588500" y="0"/>
                </a:lnTo>
                <a:close/>
              </a:path>
            </a:pathLst>
          </a:custGeom>
          <a:solidFill>
            <a:srgbClr val="00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34950" y="582104"/>
            <a:ext cx="9588500" cy="1661160"/>
          </a:xfrm>
          <a:custGeom>
            <a:avLst/>
            <a:gdLst/>
            <a:ahLst/>
            <a:cxnLst/>
            <a:rect l="l" t="t" r="r" b="b"/>
            <a:pathLst>
              <a:path w="9588500" h="1661160">
                <a:moveTo>
                  <a:pt x="0" y="1660652"/>
                </a:moveTo>
                <a:lnTo>
                  <a:pt x="9588500" y="1660652"/>
                </a:lnTo>
                <a:lnTo>
                  <a:pt x="9588500" y="0"/>
                </a:lnTo>
                <a:lnTo>
                  <a:pt x="0" y="0"/>
                </a:lnTo>
                <a:lnTo>
                  <a:pt x="0" y="1660652"/>
                </a:lnTo>
                <a:close/>
              </a:path>
            </a:pathLst>
          </a:custGeom>
          <a:ln w="12699">
            <a:solidFill>
              <a:srgbClr val="005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7749" y="567524"/>
            <a:ext cx="8269605" cy="168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6559" y="2628389"/>
            <a:ext cx="4493259" cy="4505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IADG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hansen@iadg.com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.maps.arcgis.com/apps/webappviewer/index.html?id=d595a7d431bc4c789065348a8f454db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3984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Iowa</a:t>
            </a:r>
            <a:r>
              <a:rPr spc="-225" dirty="0"/>
              <a:t> </a:t>
            </a:r>
            <a:r>
              <a:rPr dirty="0"/>
              <a:t>Area</a:t>
            </a:r>
            <a:r>
              <a:rPr spc="-135" dirty="0"/>
              <a:t> </a:t>
            </a:r>
            <a:r>
              <a:rPr spc="70" dirty="0"/>
              <a:t>Development</a:t>
            </a:r>
            <a:r>
              <a:rPr spc="-135" dirty="0"/>
              <a:t> </a:t>
            </a:r>
            <a:r>
              <a:rPr spc="-10" dirty="0"/>
              <a:t>Group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8004" y="7212175"/>
            <a:ext cx="6837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solidFill>
                  <a:srgbClr val="636466"/>
                </a:solidFill>
                <a:latin typeface="Arial Black"/>
                <a:cs typeface="Arial Black"/>
              </a:rPr>
              <a:t>Partners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36466"/>
                </a:solidFill>
                <a:latin typeface="Arial Black"/>
                <a:cs typeface="Arial Black"/>
              </a:rPr>
              <a:t>in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636466"/>
                </a:solidFill>
                <a:latin typeface="Arial Black"/>
                <a:cs typeface="Arial Black"/>
              </a:rPr>
              <a:t>Progress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636466"/>
                </a:solidFill>
                <a:latin typeface="Arial Black"/>
                <a:cs typeface="Arial Black"/>
              </a:rPr>
              <a:t>for</a:t>
            </a:r>
            <a:r>
              <a:rPr sz="1600" spc="-80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spc="-60" dirty="0">
                <a:solidFill>
                  <a:srgbClr val="636466"/>
                </a:solidFill>
                <a:latin typeface="Arial Black"/>
                <a:cs typeface="Arial Black"/>
              </a:rPr>
              <a:t>Business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36466"/>
                </a:solidFill>
                <a:latin typeface="Arial Black"/>
                <a:cs typeface="Arial Black"/>
              </a:rPr>
              <a:t>and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636466"/>
                </a:solidFill>
                <a:latin typeface="Arial Black"/>
                <a:cs typeface="Arial Black"/>
              </a:rPr>
              <a:t>Community</a:t>
            </a:r>
            <a:r>
              <a:rPr sz="1600" spc="-85" dirty="0">
                <a:solidFill>
                  <a:srgbClr val="636466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636466"/>
                </a:solidFill>
                <a:latin typeface="Arial Black"/>
                <a:cs typeface="Arial Black"/>
              </a:rPr>
              <a:t>Development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7933" y="863649"/>
            <a:ext cx="7869235" cy="6348526"/>
            <a:chOff x="1846465" y="804926"/>
            <a:chExt cx="7869235" cy="6348526"/>
          </a:xfrm>
        </p:grpSpPr>
        <p:sp>
          <p:nvSpPr>
            <p:cNvPr id="5" name="object 5"/>
            <p:cNvSpPr/>
            <p:nvPr/>
          </p:nvSpPr>
          <p:spPr>
            <a:xfrm>
              <a:off x="7845806" y="804926"/>
              <a:ext cx="1487170" cy="1487170"/>
            </a:xfrm>
            <a:custGeom>
              <a:avLst/>
              <a:gdLst/>
              <a:ahLst/>
              <a:cxnLst/>
              <a:rect l="l" t="t" r="r" b="b"/>
              <a:pathLst>
                <a:path w="1487170" h="1487170">
                  <a:moveTo>
                    <a:pt x="743457" y="0"/>
                  </a:moveTo>
                  <a:lnTo>
                    <a:pt x="694575" y="1581"/>
                  </a:lnTo>
                  <a:lnTo>
                    <a:pt x="646536" y="6260"/>
                  </a:lnTo>
                  <a:lnTo>
                    <a:pt x="599440" y="13938"/>
                  </a:lnTo>
                  <a:lnTo>
                    <a:pt x="553384" y="24518"/>
                  </a:lnTo>
                  <a:lnTo>
                    <a:pt x="508466" y="37901"/>
                  </a:lnTo>
                  <a:lnTo>
                    <a:pt x="464785" y="53990"/>
                  </a:lnTo>
                  <a:lnTo>
                    <a:pt x="422437" y="72687"/>
                  </a:lnTo>
                  <a:lnTo>
                    <a:pt x="381522" y="93893"/>
                  </a:lnTo>
                  <a:lnTo>
                    <a:pt x="342137" y="117511"/>
                  </a:lnTo>
                  <a:lnTo>
                    <a:pt x="304379" y="143443"/>
                  </a:lnTo>
                  <a:lnTo>
                    <a:pt x="268348" y="171590"/>
                  </a:lnTo>
                  <a:lnTo>
                    <a:pt x="234141" y="201856"/>
                  </a:lnTo>
                  <a:lnTo>
                    <a:pt x="201856" y="234141"/>
                  </a:lnTo>
                  <a:lnTo>
                    <a:pt x="171590" y="268348"/>
                  </a:lnTo>
                  <a:lnTo>
                    <a:pt x="143443" y="304379"/>
                  </a:lnTo>
                  <a:lnTo>
                    <a:pt x="117511" y="342137"/>
                  </a:lnTo>
                  <a:lnTo>
                    <a:pt x="93893" y="381522"/>
                  </a:lnTo>
                  <a:lnTo>
                    <a:pt x="72687" y="422437"/>
                  </a:lnTo>
                  <a:lnTo>
                    <a:pt x="53990" y="464785"/>
                  </a:lnTo>
                  <a:lnTo>
                    <a:pt x="37901" y="508466"/>
                  </a:lnTo>
                  <a:lnTo>
                    <a:pt x="24518" y="553384"/>
                  </a:lnTo>
                  <a:lnTo>
                    <a:pt x="13938" y="599440"/>
                  </a:lnTo>
                  <a:lnTo>
                    <a:pt x="6260" y="646536"/>
                  </a:lnTo>
                  <a:lnTo>
                    <a:pt x="1581" y="694575"/>
                  </a:lnTo>
                  <a:lnTo>
                    <a:pt x="0" y="743457"/>
                  </a:lnTo>
                  <a:lnTo>
                    <a:pt x="1581" y="792340"/>
                  </a:lnTo>
                  <a:lnTo>
                    <a:pt x="6260" y="840379"/>
                  </a:lnTo>
                  <a:lnTo>
                    <a:pt x="13938" y="887475"/>
                  </a:lnTo>
                  <a:lnTo>
                    <a:pt x="24518" y="933531"/>
                  </a:lnTo>
                  <a:lnTo>
                    <a:pt x="37901" y="978449"/>
                  </a:lnTo>
                  <a:lnTo>
                    <a:pt x="53990" y="1022130"/>
                  </a:lnTo>
                  <a:lnTo>
                    <a:pt x="72687" y="1064478"/>
                  </a:lnTo>
                  <a:lnTo>
                    <a:pt x="93893" y="1105393"/>
                  </a:lnTo>
                  <a:lnTo>
                    <a:pt x="117511" y="1144778"/>
                  </a:lnTo>
                  <a:lnTo>
                    <a:pt x="143443" y="1182536"/>
                  </a:lnTo>
                  <a:lnTo>
                    <a:pt x="171590" y="1218567"/>
                  </a:lnTo>
                  <a:lnTo>
                    <a:pt x="201856" y="1252774"/>
                  </a:lnTo>
                  <a:lnTo>
                    <a:pt x="234141" y="1285059"/>
                  </a:lnTo>
                  <a:lnTo>
                    <a:pt x="268348" y="1315325"/>
                  </a:lnTo>
                  <a:lnTo>
                    <a:pt x="304379" y="1343472"/>
                  </a:lnTo>
                  <a:lnTo>
                    <a:pt x="342137" y="1369404"/>
                  </a:lnTo>
                  <a:lnTo>
                    <a:pt x="381522" y="1393022"/>
                  </a:lnTo>
                  <a:lnTo>
                    <a:pt x="422437" y="1414228"/>
                  </a:lnTo>
                  <a:lnTo>
                    <a:pt x="464785" y="1432925"/>
                  </a:lnTo>
                  <a:lnTo>
                    <a:pt x="508466" y="1449014"/>
                  </a:lnTo>
                  <a:lnTo>
                    <a:pt x="553384" y="1462397"/>
                  </a:lnTo>
                  <a:lnTo>
                    <a:pt x="599440" y="1472977"/>
                  </a:lnTo>
                  <a:lnTo>
                    <a:pt x="646536" y="1480655"/>
                  </a:lnTo>
                  <a:lnTo>
                    <a:pt x="694575" y="1485334"/>
                  </a:lnTo>
                  <a:lnTo>
                    <a:pt x="743457" y="1486915"/>
                  </a:lnTo>
                  <a:lnTo>
                    <a:pt x="792340" y="1485334"/>
                  </a:lnTo>
                  <a:lnTo>
                    <a:pt x="840379" y="1480655"/>
                  </a:lnTo>
                  <a:lnTo>
                    <a:pt x="887475" y="1472977"/>
                  </a:lnTo>
                  <a:lnTo>
                    <a:pt x="933531" y="1462397"/>
                  </a:lnTo>
                  <a:lnTo>
                    <a:pt x="978449" y="1449014"/>
                  </a:lnTo>
                  <a:lnTo>
                    <a:pt x="1022130" y="1432925"/>
                  </a:lnTo>
                  <a:lnTo>
                    <a:pt x="1064478" y="1414228"/>
                  </a:lnTo>
                  <a:lnTo>
                    <a:pt x="1105393" y="1393022"/>
                  </a:lnTo>
                  <a:lnTo>
                    <a:pt x="1144778" y="1369404"/>
                  </a:lnTo>
                  <a:lnTo>
                    <a:pt x="1182536" y="1343472"/>
                  </a:lnTo>
                  <a:lnTo>
                    <a:pt x="1218567" y="1315325"/>
                  </a:lnTo>
                  <a:lnTo>
                    <a:pt x="1252774" y="1285059"/>
                  </a:lnTo>
                  <a:lnTo>
                    <a:pt x="1285059" y="1252774"/>
                  </a:lnTo>
                  <a:lnTo>
                    <a:pt x="1315325" y="1218567"/>
                  </a:lnTo>
                  <a:lnTo>
                    <a:pt x="1343472" y="1182536"/>
                  </a:lnTo>
                  <a:lnTo>
                    <a:pt x="1369404" y="1144778"/>
                  </a:lnTo>
                  <a:lnTo>
                    <a:pt x="1393022" y="1105393"/>
                  </a:lnTo>
                  <a:lnTo>
                    <a:pt x="1414228" y="1064478"/>
                  </a:lnTo>
                  <a:lnTo>
                    <a:pt x="1432925" y="1022130"/>
                  </a:lnTo>
                  <a:lnTo>
                    <a:pt x="1449014" y="978449"/>
                  </a:lnTo>
                  <a:lnTo>
                    <a:pt x="1462397" y="933531"/>
                  </a:lnTo>
                  <a:lnTo>
                    <a:pt x="1472977" y="887475"/>
                  </a:lnTo>
                  <a:lnTo>
                    <a:pt x="1480655" y="840379"/>
                  </a:lnTo>
                  <a:lnTo>
                    <a:pt x="1485334" y="792340"/>
                  </a:lnTo>
                  <a:lnTo>
                    <a:pt x="1486915" y="743457"/>
                  </a:lnTo>
                  <a:lnTo>
                    <a:pt x="1485334" y="694575"/>
                  </a:lnTo>
                  <a:lnTo>
                    <a:pt x="1480655" y="646536"/>
                  </a:lnTo>
                  <a:lnTo>
                    <a:pt x="1472977" y="599440"/>
                  </a:lnTo>
                  <a:lnTo>
                    <a:pt x="1462397" y="553384"/>
                  </a:lnTo>
                  <a:lnTo>
                    <a:pt x="1449014" y="508466"/>
                  </a:lnTo>
                  <a:lnTo>
                    <a:pt x="1432925" y="464785"/>
                  </a:lnTo>
                  <a:lnTo>
                    <a:pt x="1414228" y="422437"/>
                  </a:lnTo>
                  <a:lnTo>
                    <a:pt x="1393022" y="381522"/>
                  </a:lnTo>
                  <a:lnTo>
                    <a:pt x="1369404" y="342137"/>
                  </a:lnTo>
                  <a:lnTo>
                    <a:pt x="1343472" y="304379"/>
                  </a:lnTo>
                  <a:lnTo>
                    <a:pt x="1315325" y="268348"/>
                  </a:lnTo>
                  <a:lnTo>
                    <a:pt x="1285059" y="234141"/>
                  </a:lnTo>
                  <a:lnTo>
                    <a:pt x="1252774" y="201856"/>
                  </a:lnTo>
                  <a:lnTo>
                    <a:pt x="1218567" y="171590"/>
                  </a:lnTo>
                  <a:lnTo>
                    <a:pt x="1182536" y="143443"/>
                  </a:lnTo>
                  <a:lnTo>
                    <a:pt x="1144778" y="117511"/>
                  </a:lnTo>
                  <a:lnTo>
                    <a:pt x="1105393" y="93893"/>
                  </a:lnTo>
                  <a:lnTo>
                    <a:pt x="1064478" y="72687"/>
                  </a:lnTo>
                  <a:lnTo>
                    <a:pt x="1022130" y="53990"/>
                  </a:lnTo>
                  <a:lnTo>
                    <a:pt x="978449" y="37901"/>
                  </a:lnTo>
                  <a:lnTo>
                    <a:pt x="933531" y="24518"/>
                  </a:lnTo>
                  <a:lnTo>
                    <a:pt x="887475" y="13938"/>
                  </a:lnTo>
                  <a:lnTo>
                    <a:pt x="840379" y="6260"/>
                  </a:lnTo>
                  <a:lnTo>
                    <a:pt x="792340" y="1581"/>
                  </a:lnTo>
                  <a:lnTo>
                    <a:pt x="743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5806" y="804926"/>
              <a:ext cx="1487170" cy="1487170"/>
            </a:xfrm>
            <a:custGeom>
              <a:avLst/>
              <a:gdLst/>
              <a:ahLst/>
              <a:cxnLst/>
              <a:rect l="l" t="t" r="r" b="b"/>
              <a:pathLst>
                <a:path w="1487170" h="1487170">
                  <a:moveTo>
                    <a:pt x="743457" y="1486915"/>
                  </a:moveTo>
                  <a:lnTo>
                    <a:pt x="792340" y="1485334"/>
                  </a:lnTo>
                  <a:lnTo>
                    <a:pt x="840379" y="1480655"/>
                  </a:lnTo>
                  <a:lnTo>
                    <a:pt x="887475" y="1472977"/>
                  </a:lnTo>
                  <a:lnTo>
                    <a:pt x="933531" y="1462397"/>
                  </a:lnTo>
                  <a:lnTo>
                    <a:pt x="978449" y="1449014"/>
                  </a:lnTo>
                  <a:lnTo>
                    <a:pt x="1022130" y="1432925"/>
                  </a:lnTo>
                  <a:lnTo>
                    <a:pt x="1064478" y="1414228"/>
                  </a:lnTo>
                  <a:lnTo>
                    <a:pt x="1105393" y="1393022"/>
                  </a:lnTo>
                  <a:lnTo>
                    <a:pt x="1144778" y="1369404"/>
                  </a:lnTo>
                  <a:lnTo>
                    <a:pt x="1182536" y="1343472"/>
                  </a:lnTo>
                  <a:lnTo>
                    <a:pt x="1218567" y="1315325"/>
                  </a:lnTo>
                  <a:lnTo>
                    <a:pt x="1252774" y="1285059"/>
                  </a:lnTo>
                  <a:lnTo>
                    <a:pt x="1285059" y="1252774"/>
                  </a:lnTo>
                  <a:lnTo>
                    <a:pt x="1315325" y="1218567"/>
                  </a:lnTo>
                  <a:lnTo>
                    <a:pt x="1343472" y="1182536"/>
                  </a:lnTo>
                  <a:lnTo>
                    <a:pt x="1369404" y="1144778"/>
                  </a:lnTo>
                  <a:lnTo>
                    <a:pt x="1393022" y="1105393"/>
                  </a:lnTo>
                  <a:lnTo>
                    <a:pt x="1414228" y="1064478"/>
                  </a:lnTo>
                  <a:lnTo>
                    <a:pt x="1432925" y="1022130"/>
                  </a:lnTo>
                  <a:lnTo>
                    <a:pt x="1449014" y="978449"/>
                  </a:lnTo>
                  <a:lnTo>
                    <a:pt x="1462397" y="933531"/>
                  </a:lnTo>
                  <a:lnTo>
                    <a:pt x="1472977" y="887475"/>
                  </a:lnTo>
                  <a:lnTo>
                    <a:pt x="1480655" y="840379"/>
                  </a:lnTo>
                  <a:lnTo>
                    <a:pt x="1485334" y="792340"/>
                  </a:lnTo>
                  <a:lnTo>
                    <a:pt x="1486915" y="743457"/>
                  </a:lnTo>
                  <a:lnTo>
                    <a:pt x="1485334" y="694575"/>
                  </a:lnTo>
                  <a:lnTo>
                    <a:pt x="1480655" y="646536"/>
                  </a:lnTo>
                  <a:lnTo>
                    <a:pt x="1472977" y="599440"/>
                  </a:lnTo>
                  <a:lnTo>
                    <a:pt x="1462397" y="553384"/>
                  </a:lnTo>
                  <a:lnTo>
                    <a:pt x="1449014" y="508466"/>
                  </a:lnTo>
                  <a:lnTo>
                    <a:pt x="1432925" y="464785"/>
                  </a:lnTo>
                  <a:lnTo>
                    <a:pt x="1414228" y="422437"/>
                  </a:lnTo>
                  <a:lnTo>
                    <a:pt x="1393022" y="381522"/>
                  </a:lnTo>
                  <a:lnTo>
                    <a:pt x="1369404" y="342137"/>
                  </a:lnTo>
                  <a:lnTo>
                    <a:pt x="1343472" y="304379"/>
                  </a:lnTo>
                  <a:lnTo>
                    <a:pt x="1315325" y="268348"/>
                  </a:lnTo>
                  <a:lnTo>
                    <a:pt x="1285059" y="234141"/>
                  </a:lnTo>
                  <a:lnTo>
                    <a:pt x="1252774" y="201856"/>
                  </a:lnTo>
                  <a:lnTo>
                    <a:pt x="1218567" y="171590"/>
                  </a:lnTo>
                  <a:lnTo>
                    <a:pt x="1182536" y="143443"/>
                  </a:lnTo>
                  <a:lnTo>
                    <a:pt x="1144778" y="117511"/>
                  </a:lnTo>
                  <a:lnTo>
                    <a:pt x="1105393" y="93893"/>
                  </a:lnTo>
                  <a:lnTo>
                    <a:pt x="1064478" y="72687"/>
                  </a:lnTo>
                  <a:lnTo>
                    <a:pt x="1022130" y="53990"/>
                  </a:lnTo>
                  <a:lnTo>
                    <a:pt x="978449" y="37901"/>
                  </a:lnTo>
                  <a:lnTo>
                    <a:pt x="933531" y="24518"/>
                  </a:lnTo>
                  <a:lnTo>
                    <a:pt x="887475" y="13938"/>
                  </a:lnTo>
                  <a:lnTo>
                    <a:pt x="840379" y="6260"/>
                  </a:lnTo>
                  <a:lnTo>
                    <a:pt x="792340" y="1581"/>
                  </a:lnTo>
                  <a:lnTo>
                    <a:pt x="743457" y="0"/>
                  </a:lnTo>
                  <a:lnTo>
                    <a:pt x="694575" y="1581"/>
                  </a:lnTo>
                  <a:lnTo>
                    <a:pt x="646536" y="6260"/>
                  </a:lnTo>
                  <a:lnTo>
                    <a:pt x="599440" y="13938"/>
                  </a:lnTo>
                  <a:lnTo>
                    <a:pt x="553384" y="24518"/>
                  </a:lnTo>
                  <a:lnTo>
                    <a:pt x="508466" y="37901"/>
                  </a:lnTo>
                  <a:lnTo>
                    <a:pt x="464785" y="53990"/>
                  </a:lnTo>
                  <a:lnTo>
                    <a:pt x="422437" y="72687"/>
                  </a:lnTo>
                  <a:lnTo>
                    <a:pt x="381522" y="93893"/>
                  </a:lnTo>
                  <a:lnTo>
                    <a:pt x="342137" y="117511"/>
                  </a:lnTo>
                  <a:lnTo>
                    <a:pt x="304379" y="143443"/>
                  </a:lnTo>
                  <a:lnTo>
                    <a:pt x="268348" y="171590"/>
                  </a:lnTo>
                  <a:lnTo>
                    <a:pt x="234141" y="201856"/>
                  </a:lnTo>
                  <a:lnTo>
                    <a:pt x="201856" y="234141"/>
                  </a:lnTo>
                  <a:lnTo>
                    <a:pt x="171590" y="268348"/>
                  </a:lnTo>
                  <a:lnTo>
                    <a:pt x="143443" y="304379"/>
                  </a:lnTo>
                  <a:lnTo>
                    <a:pt x="117511" y="342137"/>
                  </a:lnTo>
                  <a:lnTo>
                    <a:pt x="93893" y="381522"/>
                  </a:lnTo>
                  <a:lnTo>
                    <a:pt x="72687" y="422437"/>
                  </a:lnTo>
                  <a:lnTo>
                    <a:pt x="53990" y="464785"/>
                  </a:lnTo>
                  <a:lnTo>
                    <a:pt x="37901" y="508466"/>
                  </a:lnTo>
                  <a:lnTo>
                    <a:pt x="24518" y="553384"/>
                  </a:lnTo>
                  <a:lnTo>
                    <a:pt x="13938" y="599440"/>
                  </a:lnTo>
                  <a:lnTo>
                    <a:pt x="6260" y="646536"/>
                  </a:lnTo>
                  <a:lnTo>
                    <a:pt x="1581" y="694575"/>
                  </a:lnTo>
                  <a:lnTo>
                    <a:pt x="0" y="743457"/>
                  </a:lnTo>
                  <a:lnTo>
                    <a:pt x="1581" y="792340"/>
                  </a:lnTo>
                  <a:lnTo>
                    <a:pt x="6260" y="840379"/>
                  </a:lnTo>
                  <a:lnTo>
                    <a:pt x="13938" y="887475"/>
                  </a:lnTo>
                  <a:lnTo>
                    <a:pt x="24518" y="933531"/>
                  </a:lnTo>
                  <a:lnTo>
                    <a:pt x="37901" y="978449"/>
                  </a:lnTo>
                  <a:lnTo>
                    <a:pt x="53990" y="1022130"/>
                  </a:lnTo>
                  <a:lnTo>
                    <a:pt x="72687" y="1064478"/>
                  </a:lnTo>
                  <a:lnTo>
                    <a:pt x="93893" y="1105393"/>
                  </a:lnTo>
                  <a:lnTo>
                    <a:pt x="117511" y="1144778"/>
                  </a:lnTo>
                  <a:lnTo>
                    <a:pt x="143443" y="1182536"/>
                  </a:lnTo>
                  <a:lnTo>
                    <a:pt x="171590" y="1218567"/>
                  </a:lnTo>
                  <a:lnTo>
                    <a:pt x="201856" y="1252774"/>
                  </a:lnTo>
                  <a:lnTo>
                    <a:pt x="234141" y="1285059"/>
                  </a:lnTo>
                  <a:lnTo>
                    <a:pt x="268348" y="1315325"/>
                  </a:lnTo>
                  <a:lnTo>
                    <a:pt x="304379" y="1343472"/>
                  </a:lnTo>
                  <a:lnTo>
                    <a:pt x="342137" y="1369404"/>
                  </a:lnTo>
                  <a:lnTo>
                    <a:pt x="381522" y="1393022"/>
                  </a:lnTo>
                  <a:lnTo>
                    <a:pt x="422437" y="1414228"/>
                  </a:lnTo>
                  <a:lnTo>
                    <a:pt x="464785" y="1432925"/>
                  </a:lnTo>
                  <a:lnTo>
                    <a:pt x="508466" y="1449014"/>
                  </a:lnTo>
                  <a:lnTo>
                    <a:pt x="553384" y="1462397"/>
                  </a:lnTo>
                  <a:lnTo>
                    <a:pt x="599440" y="1472977"/>
                  </a:lnTo>
                  <a:lnTo>
                    <a:pt x="646536" y="1480655"/>
                  </a:lnTo>
                  <a:lnTo>
                    <a:pt x="694575" y="1485334"/>
                  </a:lnTo>
                  <a:lnTo>
                    <a:pt x="743457" y="14869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0624" y="1343406"/>
              <a:ext cx="1200182" cy="426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57877" y="3490468"/>
              <a:ext cx="2957830" cy="2703195"/>
            </a:xfrm>
            <a:custGeom>
              <a:avLst/>
              <a:gdLst/>
              <a:ahLst/>
              <a:cxnLst/>
              <a:rect l="l" t="t" r="r" b="b"/>
              <a:pathLst>
                <a:path w="2957829" h="2703195">
                  <a:moveTo>
                    <a:pt x="1478661" y="0"/>
                  </a:moveTo>
                  <a:lnTo>
                    <a:pt x="1427826" y="783"/>
                  </a:lnTo>
                  <a:lnTo>
                    <a:pt x="1377422" y="3118"/>
                  </a:lnTo>
                  <a:lnTo>
                    <a:pt x="1327475" y="6977"/>
                  </a:lnTo>
                  <a:lnTo>
                    <a:pt x="1278014" y="12337"/>
                  </a:lnTo>
                  <a:lnTo>
                    <a:pt x="1229065" y="19173"/>
                  </a:lnTo>
                  <a:lnTo>
                    <a:pt x="1180657" y="27458"/>
                  </a:lnTo>
                  <a:lnTo>
                    <a:pt x="1132817" y="37168"/>
                  </a:lnTo>
                  <a:lnTo>
                    <a:pt x="1085572" y="48278"/>
                  </a:lnTo>
                  <a:lnTo>
                    <a:pt x="1038950" y="60762"/>
                  </a:lnTo>
                  <a:lnTo>
                    <a:pt x="992978" y="74596"/>
                  </a:lnTo>
                  <a:lnTo>
                    <a:pt x="947684" y="89753"/>
                  </a:lnTo>
                  <a:lnTo>
                    <a:pt x="903096" y="106210"/>
                  </a:lnTo>
                  <a:lnTo>
                    <a:pt x="859241" y="123941"/>
                  </a:lnTo>
                  <a:lnTo>
                    <a:pt x="816147" y="142920"/>
                  </a:lnTo>
                  <a:lnTo>
                    <a:pt x="773840" y="163123"/>
                  </a:lnTo>
                  <a:lnTo>
                    <a:pt x="732349" y="184524"/>
                  </a:lnTo>
                  <a:lnTo>
                    <a:pt x="691701" y="207098"/>
                  </a:lnTo>
                  <a:lnTo>
                    <a:pt x="651924" y="230821"/>
                  </a:lnTo>
                  <a:lnTo>
                    <a:pt x="613045" y="255666"/>
                  </a:lnTo>
                  <a:lnTo>
                    <a:pt x="575092" y="281609"/>
                  </a:lnTo>
                  <a:lnTo>
                    <a:pt x="538092" y="308625"/>
                  </a:lnTo>
                  <a:lnTo>
                    <a:pt x="502073" y="336688"/>
                  </a:lnTo>
                  <a:lnTo>
                    <a:pt x="467062" y="365773"/>
                  </a:lnTo>
                  <a:lnTo>
                    <a:pt x="433087" y="395855"/>
                  </a:lnTo>
                  <a:lnTo>
                    <a:pt x="400175" y="426910"/>
                  </a:lnTo>
                  <a:lnTo>
                    <a:pt x="368354" y="458911"/>
                  </a:lnTo>
                  <a:lnTo>
                    <a:pt x="337652" y="491833"/>
                  </a:lnTo>
                  <a:lnTo>
                    <a:pt x="308095" y="525652"/>
                  </a:lnTo>
                  <a:lnTo>
                    <a:pt x="279712" y="560342"/>
                  </a:lnTo>
                  <a:lnTo>
                    <a:pt x="252530" y="595879"/>
                  </a:lnTo>
                  <a:lnTo>
                    <a:pt x="226576" y="632236"/>
                  </a:lnTo>
                  <a:lnTo>
                    <a:pt x="201879" y="669389"/>
                  </a:lnTo>
                  <a:lnTo>
                    <a:pt x="178465" y="707313"/>
                  </a:lnTo>
                  <a:lnTo>
                    <a:pt x="156362" y="745982"/>
                  </a:lnTo>
                  <a:lnTo>
                    <a:pt x="135597" y="785372"/>
                  </a:lnTo>
                  <a:lnTo>
                    <a:pt x="116199" y="825456"/>
                  </a:lnTo>
                  <a:lnTo>
                    <a:pt x="98195" y="866211"/>
                  </a:lnTo>
                  <a:lnTo>
                    <a:pt x="81611" y="907610"/>
                  </a:lnTo>
                  <a:lnTo>
                    <a:pt x="66477" y="949629"/>
                  </a:lnTo>
                  <a:lnTo>
                    <a:pt x="52818" y="992243"/>
                  </a:lnTo>
                  <a:lnTo>
                    <a:pt x="40664" y="1035426"/>
                  </a:lnTo>
                  <a:lnTo>
                    <a:pt x="30040" y="1079153"/>
                  </a:lnTo>
                  <a:lnTo>
                    <a:pt x="20976" y="1123399"/>
                  </a:lnTo>
                  <a:lnTo>
                    <a:pt x="13498" y="1168139"/>
                  </a:lnTo>
                  <a:lnTo>
                    <a:pt x="7634" y="1213347"/>
                  </a:lnTo>
                  <a:lnTo>
                    <a:pt x="3411" y="1258999"/>
                  </a:lnTo>
                  <a:lnTo>
                    <a:pt x="857" y="1305070"/>
                  </a:lnTo>
                  <a:lnTo>
                    <a:pt x="0" y="1351533"/>
                  </a:lnTo>
                  <a:lnTo>
                    <a:pt x="857" y="1397997"/>
                  </a:lnTo>
                  <a:lnTo>
                    <a:pt x="3411" y="1444068"/>
                  </a:lnTo>
                  <a:lnTo>
                    <a:pt x="7634" y="1489720"/>
                  </a:lnTo>
                  <a:lnTo>
                    <a:pt x="13498" y="1534928"/>
                  </a:lnTo>
                  <a:lnTo>
                    <a:pt x="20976" y="1579668"/>
                  </a:lnTo>
                  <a:lnTo>
                    <a:pt x="30040" y="1623914"/>
                  </a:lnTo>
                  <a:lnTo>
                    <a:pt x="40664" y="1667641"/>
                  </a:lnTo>
                  <a:lnTo>
                    <a:pt x="52818" y="1710824"/>
                  </a:lnTo>
                  <a:lnTo>
                    <a:pt x="66477" y="1753438"/>
                  </a:lnTo>
                  <a:lnTo>
                    <a:pt x="81611" y="1795457"/>
                  </a:lnTo>
                  <a:lnTo>
                    <a:pt x="98195" y="1836856"/>
                  </a:lnTo>
                  <a:lnTo>
                    <a:pt x="116199" y="1877611"/>
                  </a:lnTo>
                  <a:lnTo>
                    <a:pt x="135597" y="1917695"/>
                  </a:lnTo>
                  <a:lnTo>
                    <a:pt x="156362" y="1957085"/>
                  </a:lnTo>
                  <a:lnTo>
                    <a:pt x="178465" y="1995754"/>
                  </a:lnTo>
                  <a:lnTo>
                    <a:pt x="201879" y="2033678"/>
                  </a:lnTo>
                  <a:lnTo>
                    <a:pt x="226576" y="2070831"/>
                  </a:lnTo>
                  <a:lnTo>
                    <a:pt x="252530" y="2107188"/>
                  </a:lnTo>
                  <a:lnTo>
                    <a:pt x="279712" y="2142725"/>
                  </a:lnTo>
                  <a:lnTo>
                    <a:pt x="308095" y="2177415"/>
                  </a:lnTo>
                  <a:lnTo>
                    <a:pt x="337652" y="2211234"/>
                  </a:lnTo>
                  <a:lnTo>
                    <a:pt x="368354" y="2244156"/>
                  </a:lnTo>
                  <a:lnTo>
                    <a:pt x="400175" y="2276157"/>
                  </a:lnTo>
                  <a:lnTo>
                    <a:pt x="433087" y="2307212"/>
                  </a:lnTo>
                  <a:lnTo>
                    <a:pt x="467062" y="2337294"/>
                  </a:lnTo>
                  <a:lnTo>
                    <a:pt x="502073" y="2366379"/>
                  </a:lnTo>
                  <a:lnTo>
                    <a:pt x="538092" y="2394442"/>
                  </a:lnTo>
                  <a:lnTo>
                    <a:pt x="575092" y="2421458"/>
                  </a:lnTo>
                  <a:lnTo>
                    <a:pt x="613045" y="2447401"/>
                  </a:lnTo>
                  <a:lnTo>
                    <a:pt x="651924" y="2472246"/>
                  </a:lnTo>
                  <a:lnTo>
                    <a:pt x="691701" y="2495969"/>
                  </a:lnTo>
                  <a:lnTo>
                    <a:pt x="732349" y="2518543"/>
                  </a:lnTo>
                  <a:lnTo>
                    <a:pt x="773840" y="2539944"/>
                  </a:lnTo>
                  <a:lnTo>
                    <a:pt x="816147" y="2560147"/>
                  </a:lnTo>
                  <a:lnTo>
                    <a:pt x="859241" y="2579126"/>
                  </a:lnTo>
                  <a:lnTo>
                    <a:pt x="903096" y="2596857"/>
                  </a:lnTo>
                  <a:lnTo>
                    <a:pt x="947684" y="2613314"/>
                  </a:lnTo>
                  <a:lnTo>
                    <a:pt x="992978" y="2628471"/>
                  </a:lnTo>
                  <a:lnTo>
                    <a:pt x="1038950" y="2642305"/>
                  </a:lnTo>
                  <a:lnTo>
                    <a:pt x="1085572" y="2654789"/>
                  </a:lnTo>
                  <a:lnTo>
                    <a:pt x="1132817" y="2665899"/>
                  </a:lnTo>
                  <a:lnTo>
                    <a:pt x="1180657" y="2675609"/>
                  </a:lnTo>
                  <a:lnTo>
                    <a:pt x="1229065" y="2683894"/>
                  </a:lnTo>
                  <a:lnTo>
                    <a:pt x="1278014" y="2690730"/>
                  </a:lnTo>
                  <a:lnTo>
                    <a:pt x="1327475" y="2696090"/>
                  </a:lnTo>
                  <a:lnTo>
                    <a:pt x="1377422" y="2699949"/>
                  </a:lnTo>
                  <a:lnTo>
                    <a:pt x="1427826" y="2702284"/>
                  </a:lnTo>
                  <a:lnTo>
                    <a:pt x="1478661" y="2703067"/>
                  </a:lnTo>
                  <a:lnTo>
                    <a:pt x="1529495" y="2702284"/>
                  </a:lnTo>
                  <a:lnTo>
                    <a:pt x="1579899" y="2699949"/>
                  </a:lnTo>
                  <a:lnTo>
                    <a:pt x="1629846" y="2696090"/>
                  </a:lnTo>
                  <a:lnTo>
                    <a:pt x="1679307" y="2690730"/>
                  </a:lnTo>
                  <a:lnTo>
                    <a:pt x="1728256" y="2683894"/>
                  </a:lnTo>
                  <a:lnTo>
                    <a:pt x="1776664" y="2675609"/>
                  </a:lnTo>
                  <a:lnTo>
                    <a:pt x="1824504" y="2665899"/>
                  </a:lnTo>
                  <a:lnTo>
                    <a:pt x="1871749" y="2654789"/>
                  </a:lnTo>
                  <a:lnTo>
                    <a:pt x="1918371" y="2642305"/>
                  </a:lnTo>
                  <a:lnTo>
                    <a:pt x="1964343" y="2628471"/>
                  </a:lnTo>
                  <a:lnTo>
                    <a:pt x="2009637" y="2613314"/>
                  </a:lnTo>
                  <a:lnTo>
                    <a:pt x="2054225" y="2596857"/>
                  </a:lnTo>
                  <a:lnTo>
                    <a:pt x="2098080" y="2579126"/>
                  </a:lnTo>
                  <a:lnTo>
                    <a:pt x="2141174" y="2560147"/>
                  </a:lnTo>
                  <a:lnTo>
                    <a:pt x="2183481" y="2539944"/>
                  </a:lnTo>
                  <a:lnTo>
                    <a:pt x="2224972" y="2518543"/>
                  </a:lnTo>
                  <a:lnTo>
                    <a:pt x="2265620" y="2495969"/>
                  </a:lnTo>
                  <a:lnTo>
                    <a:pt x="2305397" y="2472246"/>
                  </a:lnTo>
                  <a:lnTo>
                    <a:pt x="2344276" y="2447401"/>
                  </a:lnTo>
                  <a:lnTo>
                    <a:pt x="2382229" y="2421458"/>
                  </a:lnTo>
                  <a:lnTo>
                    <a:pt x="2419229" y="2394442"/>
                  </a:lnTo>
                  <a:lnTo>
                    <a:pt x="2455248" y="2366379"/>
                  </a:lnTo>
                  <a:lnTo>
                    <a:pt x="2490259" y="2337294"/>
                  </a:lnTo>
                  <a:lnTo>
                    <a:pt x="2524234" y="2307212"/>
                  </a:lnTo>
                  <a:lnTo>
                    <a:pt x="2557146" y="2276157"/>
                  </a:lnTo>
                  <a:lnTo>
                    <a:pt x="2588967" y="2244156"/>
                  </a:lnTo>
                  <a:lnTo>
                    <a:pt x="2619669" y="2211234"/>
                  </a:lnTo>
                  <a:lnTo>
                    <a:pt x="2649226" y="2177415"/>
                  </a:lnTo>
                  <a:lnTo>
                    <a:pt x="2677609" y="2142725"/>
                  </a:lnTo>
                  <a:lnTo>
                    <a:pt x="2704791" y="2107188"/>
                  </a:lnTo>
                  <a:lnTo>
                    <a:pt x="2730745" y="2070831"/>
                  </a:lnTo>
                  <a:lnTo>
                    <a:pt x="2755442" y="2033678"/>
                  </a:lnTo>
                  <a:lnTo>
                    <a:pt x="2778856" y="1995754"/>
                  </a:lnTo>
                  <a:lnTo>
                    <a:pt x="2800959" y="1957085"/>
                  </a:lnTo>
                  <a:lnTo>
                    <a:pt x="2821724" y="1917695"/>
                  </a:lnTo>
                  <a:lnTo>
                    <a:pt x="2841122" y="1877611"/>
                  </a:lnTo>
                  <a:lnTo>
                    <a:pt x="2859126" y="1836856"/>
                  </a:lnTo>
                  <a:lnTo>
                    <a:pt x="2875710" y="1795457"/>
                  </a:lnTo>
                  <a:lnTo>
                    <a:pt x="2890844" y="1753438"/>
                  </a:lnTo>
                  <a:lnTo>
                    <a:pt x="2904503" y="1710824"/>
                  </a:lnTo>
                  <a:lnTo>
                    <a:pt x="2916657" y="1667641"/>
                  </a:lnTo>
                  <a:lnTo>
                    <a:pt x="2927281" y="1623914"/>
                  </a:lnTo>
                  <a:lnTo>
                    <a:pt x="2936345" y="1579668"/>
                  </a:lnTo>
                  <a:lnTo>
                    <a:pt x="2943823" y="1534928"/>
                  </a:lnTo>
                  <a:lnTo>
                    <a:pt x="2949687" y="1489720"/>
                  </a:lnTo>
                  <a:lnTo>
                    <a:pt x="2953910" y="1444068"/>
                  </a:lnTo>
                  <a:lnTo>
                    <a:pt x="2956464" y="1397997"/>
                  </a:lnTo>
                  <a:lnTo>
                    <a:pt x="2957322" y="1351533"/>
                  </a:lnTo>
                  <a:lnTo>
                    <a:pt x="2956464" y="1305070"/>
                  </a:lnTo>
                  <a:lnTo>
                    <a:pt x="2953910" y="1258999"/>
                  </a:lnTo>
                  <a:lnTo>
                    <a:pt x="2949687" y="1213347"/>
                  </a:lnTo>
                  <a:lnTo>
                    <a:pt x="2943823" y="1168139"/>
                  </a:lnTo>
                  <a:lnTo>
                    <a:pt x="2936345" y="1123399"/>
                  </a:lnTo>
                  <a:lnTo>
                    <a:pt x="2927281" y="1079153"/>
                  </a:lnTo>
                  <a:lnTo>
                    <a:pt x="2916657" y="1035426"/>
                  </a:lnTo>
                  <a:lnTo>
                    <a:pt x="2904503" y="992243"/>
                  </a:lnTo>
                  <a:lnTo>
                    <a:pt x="2890844" y="949629"/>
                  </a:lnTo>
                  <a:lnTo>
                    <a:pt x="2875710" y="907610"/>
                  </a:lnTo>
                  <a:lnTo>
                    <a:pt x="2859126" y="866211"/>
                  </a:lnTo>
                  <a:lnTo>
                    <a:pt x="2841122" y="825456"/>
                  </a:lnTo>
                  <a:lnTo>
                    <a:pt x="2821724" y="785372"/>
                  </a:lnTo>
                  <a:lnTo>
                    <a:pt x="2800959" y="745982"/>
                  </a:lnTo>
                  <a:lnTo>
                    <a:pt x="2778856" y="707313"/>
                  </a:lnTo>
                  <a:lnTo>
                    <a:pt x="2755442" y="669389"/>
                  </a:lnTo>
                  <a:lnTo>
                    <a:pt x="2730745" y="632236"/>
                  </a:lnTo>
                  <a:lnTo>
                    <a:pt x="2704791" y="595879"/>
                  </a:lnTo>
                  <a:lnTo>
                    <a:pt x="2677609" y="560342"/>
                  </a:lnTo>
                  <a:lnTo>
                    <a:pt x="2649226" y="525652"/>
                  </a:lnTo>
                  <a:lnTo>
                    <a:pt x="2619669" y="491833"/>
                  </a:lnTo>
                  <a:lnTo>
                    <a:pt x="2588967" y="458911"/>
                  </a:lnTo>
                  <a:lnTo>
                    <a:pt x="2557146" y="426910"/>
                  </a:lnTo>
                  <a:lnTo>
                    <a:pt x="2524234" y="395855"/>
                  </a:lnTo>
                  <a:lnTo>
                    <a:pt x="2490259" y="365773"/>
                  </a:lnTo>
                  <a:lnTo>
                    <a:pt x="2455248" y="336688"/>
                  </a:lnTo>
                  <a:lnTo>
                    <a:pt x="2419229" y="308625"/>
                  </a:lnTo>
                  <a:lnTo>
                    <a:pt x="2382229" y="281609"/>
                  </a:lnTo>
                  <a:lnTo>
                    <a:pt x="2344276" y="255666"/>
                  </a:lnTo>
                  <a:lnTo>
                    <a:pt x="2305397" y="230821"/>
                  </a:lnTo>
                  <a:lnTo>
                    <a:pt x="2265620" y="207098"/>
                  </a:lnTo>
                  <a:lnTo>
                    <a:pt x="2224972" y="184524"/>
                  </a:lnTo>
                  <a:lnTo>
                    <a:pt x="2183481" y="163123"/>
                  </a:lnTo>
                  <a:lnTo>
                    <a:pt x="2141174" y="142920"/>
                  </a:lnTo>
                  <a:lnTo>
                    <a:pt x="2098080" y="123941"/>
                  </a:lnTo>
                  <a:lnTo>
                    <a:pt x="2054225" y="106210"/>
                  </a:lnTo>
                  <a:lnTo>
                    <a:pt x="2009637" y="89753"/>
                  </a:lnTo>
                  <a:lnTo>
                    <a:pt x="1964343" y="74596"/>
                  </a:lnTo>
                  <a:lnTo>
                    <a:pt x="1918371" y="60762"/>
                  </a:lnTo>
                  <a:lnTo>
                    <a:pt x="1871749" y="48278"/>
                  </a:lnTo>
                  <a:lnTo>
                    <a:pt x="1824504" y="37168"/>
                  </a:lnTo>
                  <a:lnTo>
                    <a:pt x="1776664" y="27458"/>
                  </a:lnTo>
                  <a:lnTo>
                    <a:pt x="1728256" y="19173"/>
                  </a:lnTo>
                  <a:lnTo>
                    <a:pt x="1679307" y="12337"/>
                  </a:lnTo>
                  <a:lnTo>
                    <a:pt x="1629846" y="6977"/>
                  </a:lnTo>
                  <a:lnTo>
                    <a:pt x="1579899" y="3118"/>
                  </a:lnTo>
                  <a:lnTo>
                    <a:pt x="1529495" y="783"/>
                  </a:lnTo>
                  <a:lnTo>
                    <a:pt x="1478661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4610" y="3631485"/>
              <a:ext cx="2651078" cy="2423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46465" y="4933492"/>
              <a:ext cx="2339340" cy="2219960"/>
            </a:xfrm>
            <a:custGeom>
              <a:avLst/>
              <a:gdLst/>
              <a:ahLst/>
              <a:cxnLst/>
              <a:rect l="l" t="t" r="r" b="b"/>
              <a:pathLst>
                <a:path w="2339340" h="2219959">
                  <a:moveTo>
                    <a:pt x="2339136" y="1109941"/>
                  </a:moveTo>
                  <a:lnTo>
                    <a:pt x="2338108" y="1063015"/>
                  </a:lnTo>
                  <a:lnTo>
                    <a:pt x="2335060" y="1016596"/>
                  </a:lnTo>
                  <a:lnTo>
                    <a:pt x="2330018" y="970711"/>
                  </a:lnTo>
                  <a:lnTo>
                    <a:pt x="2323046" y="925398"/>
                  </a:lnTo>
                  <a:lnTo>
                    <a:pt x="2314156" y="880694"/>
                  </a:lnTo>
                  <a:lnTo>
                    <a:pt x="2303411" y="836637"/>
                  </a:lnTo>
                  <a:lnTo>
                    <a:pt x="2290851" y="793280"/>
                  </a:lnTo>
                  <a:lnTo>
                    <a:pt x="2276500" y="750646"/>
                  </a:lnTo>
                  <a:lnTo>
                    <a:pt x="2260409" y="708774"/>
                  </a:lnTo>
                  <a:lnTo>
                    <a:pt x="2242616" y="667715"/>
                  </a:lnTo>
                  <a:lnTo>
                    <a:pt x="2223173" y="627481"/>
                  </a:lnTo>
                  <a:lnTo>
                    <a:pt x="2202103" y="588149"/>
                  </a:lnTo>
                  <a:lnTo>
                    <a:pt x="2179459" y="549732"/>
                  </a:lnTo>
                  <a:lnTo>
                    <a:pt x="2155266" y="512267"/>
                  </a:lnTo>
                  <a:lnTo>
                    <a:pt x="2129586" y="475805"/>
                  </a:lnTo>
                  <a:lnTo>
                    <a:pt x="2102446" y="440372"/>
                  </a:lnTo>
                  <a:lnTo>
                    <a:pt x="2073897" y="406019"/>
                  </a:lnTo>
                  <a:lnTo>
                    <a:pt x="2043963" y="372783"/>
                  </a:lnTo>
                  <a:lnTo>
                    <a:pt x="2012696" y="340690"/>
                  </a:lnTo>
                  <a:lnTo>
                    <a:pt x="1980133" y="309791"/>
                  </a:lnTo>
                  <a:lnTo>
                    <a:pt x="1946325" y="280123"/>
                  </a:lnTo>
                  <a:lnTo>
                    <a:pt x="1911299" y="251714"/>
                  </a:lnTo>
                  <a:lnTo>
                    <a:pt x="1875104" y="224612"/>
                  </a:lnTo>
                  <a:lnTo>
                    <a:pt x="1837766" y="198856"/>
                  </a:lnTo>
                  <a:lnTo>
                    <a:pt x="1799348" y="174485"/>
                  </a:lnTo>
                  <a:lnTo>
                    <a:pt x="1759864" y="151536"/>
                  </a:lnTo>
                  <a:lnTo>
                    <a:pt x="1719389" y="130048"/>
                  </a:lnTo>
                  <a:lnTo>
                    <a:pt x="1677936" y="110045"/>
                  </a:lnTo>
                  <a:lnTo>
                    <a:pt x="1635556" y="91592"/>
                  </a:lnTo>
                  <a:lnTo>
                    <a:pt x="1592275" y="74701"/>
                  </a:lnTo>
                  <a:lnTo>
                    <a:pt x="1548168" y="59436"/>
                  </a:lnTo>
                  <a:lnTo>
                    <a:pt x="1503235" y="45821"/>
                  </a:lnTo>
                  <a:lnTo>
                    <a:pt x="1457540" y="33896"/>
                  </a:lnTo>
                  <a:lnTo>
                    <a:pt x="1411122" y="23698"/>
                  </a:lnTo>
                  <a:lnTo>
                    <a:pt x="1364018" y="15265"/>
                  </a:lnTo>
                  <a:lnTo>
                    <a:pt x="1316278" y="8648"/>
                  </a:lnTo>
                  <a:lnTo>
                    <a:pt x="1267917" y="3860"/>
                  </a:lnTo>
                  <a:lnTo>
                    <a:pt x="1219009" y="965"/>
                  </a:lnTo>
                  <a:lnTo>
                    <a:pt x="1169568" y="0"/>
                  </a:lnTo>
                  <a:lnTo>
                    <a:pt x="1120127" y="965"/>
                  </a:lnTo>
                  <a:lnTo>
                    <a:pt x="1071206" y="3860"/>
                  </a:lnTo>
                  <a:lnTo>
                    <a:pt x="1022858" y="8648"/>
                  </a:lnTo>
                  <a:lnTo>
                    <a:pt x="975106" y="15265"/>
                  </a:lnTo>
                  <a:lnTo>
                    <a:pt x="928001" y="23698"/>
                  </a:lnTo>
                  <a:lnTo>
                    <a:pt x="881583" y="33896"/>
                  </a:lnTo>
                  <a:lnTo>
                    <a:pt x="835901" y="45821"/>
                  </a:lnTo>
                  <a:lnTo>
                    <a:pt x="790968" y="59436"/>
                  </a:lnTo>
                  <a:lnTo>
                    <a:pt x="746848" y="74701"/>
                  </a:lnTo>
                  <a:lnTo>
                    <a:pt x="703580" y="91592"/>
                  </a:lnTo>
                  <a:lnTo>
                    <a:pt x="661200" y="110045"/>
                  </a:lnTo>
                  <a:lnTo>
                    <a:pt x="619747" y="130048"/>
                  </a:lnTo>
                  <a:lnTo>
                    <a:pt x="579259" y="151536"/>
                  </a:lnTo>
                  <a:lnTo>
                    <a:pt x="539788" y="174485"/>
                  </a:lnTo>
                  <a:lnTo>
                    <a:pt x="501370" y="198856"/>
                  </a:lnTo>
                  <a:lnTo>
                    <a:pt x="464032" y="224612"/>
                  </a:lnTo>
                  <a:lnTo>
                    <a:pt x="427837" y="251714"/>
                  </a:lnTo>
                  <a:lnTo>
                    <a:pt x="392811" y="280123"/>
                  </a:lnTo>
                  <a:lnTo>
                    <a:pt x="358990" y="309791"/>
                  </a:lnTo>
                  <a:lnTo>
                    <a:pt x="326440" y="340690"/>
                  </a:lnTo>
                  <a:lnTo>
                    <a:pt x="295173" y="372783"/>
                  </a:lnTo>
                  <a:lnTo>
                    <a:pt x="265239" y="406019"/>
                  </a:lnTo>
                  <a:lnTo>
                    <a:pt x="236689" y="440372"/>
                  </a:lnTo>
                  <a:lnTo>
                    <a:pt x="209550" y="475805"/>
                  </a:lnTo>
                  <a:lnTo>
                    <a:pt x="183857" y="512267"/>
                  </a:lnTo>
                  <a:lnTo>
                    <a:pt x="159677" y="549732"/>
                  </a:lnTo>
                  <a:lnTo>
                    <a:pt x="137033" y="588149"/>
                  </a:lnTo>
                  <a:lnTo>
                    <a:pt x="115963" y="627481"/>
                  </a:lnTo>
                  <a:lnTo>
                    <a:pt x="96520" y="667715"/>
                  </a:lnTo>
                  <a:lnTo>
                    <a:pt x="78727" y="708774"/>
                  </a:lnTo>
                  <a:lnTo>
                    <a:pt x="62636" y="750646"/>
                  </a:lnTo>
                  <a:lnTo>
                    <a:pt x="48285" y="793280"/>
                  </a:lnTo>
                  <a:lnTo>
                    <a:pt x="35712" y="836637"/>
                  </a:lnTo>
                  <a:lnTo>
                    <a:pt x="24968" y="880694"/>
                  </a:lnTo>
                  <a:lnTo>
                    <a:pt x="16090" y="925398"/>
                  </a:lnTo>
                  <a:lnTo>
                    <a:pt x="9105" y="970711"/>
                  </a:lnTo>
                  <a:lnTo>
                    <a:pt x="4076" y="1016596"/>
                  </a:lnTo>
                  <a:lnTo>
                    <a:pt x="1028" y="1063015"/>
                  </a:lnTo>
                  <a:lnTo>
                    <a:pt x="0" y="1109941"/>
                  </a:lnTo>
                  <a:lnTo>
                    <a:pt x="1028" y="1156855"/>
                  </a:lnTo>
                  <a:lnTo>
                    <a:pt x="4076" y="1203274"/>
                  </a:lnTo>
                  <a:lnTo>
                    <a:pt x="9105" y="1249159"/>
                  </a:lnTo>
                  <a:lnTo>
                    <a:pt x="16090" y="1294485"/>
                  </a:lnTo>
                  <a:lnTo>
                    <a:pt x="24968" y="1339176"/>
                  </a:lnTo>
                  <a:lnTo>
                    <a:pt x="35712" y="1383233"/>
                  </a:lnTo>
                  <a:lnTo>
                    <a:pt x="48285" y="1426591"/>
                  </a:lnTo>
                  <a:lnTo>
                    <a:pt x="62636" y="1469224"/>
                  </a:lnTo>
                  <a:lnTo>
                    <a:pt x="78727" y="1511096"/>
                  </a:lnTo>
                  <a:lnTo>
                    <a:pt x="96520" y="1552168"/>
                  </a:lnTo>
                  <a:lnTo>
                    <a:pt x="115963" y="1592389"/>
                  </a:lnTo>
                  <a:lnTo>
                    <a:pt x="137033" y="1631721"/>
                  </a:lnTo>
                  <a:lnTo>
                    <a:pt x="159677" y="1670151"/>
                  </a:lnTo>
                  <a:lnTo>
                    <a:pt x="183857" y="1707603"/>
                  </a:lnTo>
                  <a:lnTo>
                    <a:pt x="209550" y="1744065"/>
                  </a:lnTo>
                  <a:lnTo>
                    <a:pt x="236689" y="1779498"/>
                  </a:lnTo>
                  <a:lnTo>
                    <a:pt x="265239" y="1813852"/>
                  </a:lnTo>
                  <a:lnTo>
                    <a:pt x="295173" y="1847088"/>
                  </a:lnTo>
                  <a:lnTo>
                    <a:pt x="326440" y="1879180"/>
                  </a:lnTo>
                  <a:lnTo>
                    <a:pt x="358990" y="1910080"/>
                  </a:lnTo>
                  <a:lnTo>
                    <a:pt x="392811" y="1939759"/>
                  </a:lnTo>
                  <a:lnTo>
                    <a:pt x="427837" y="1968157"/>
                  </a:lnTo>
                  <a:lnTo>
                    <a:pt x="464032" y="1995258"/>
                  </a:lnTo>
                  <a:lnTo>
                    <a:pt x="501370" y="2021014"/>
                  </a:lnTo>
                  <a:lnTo>
                    <a:pt x="539788" y="2045385"/>
                  </a:lnTo>
                  <a:lnTo>
                    <a:pt x="579259" y="2068334"/>
                  </a:lnTo>
                  <a:lnTo>
                    <a:pt x="619747" y="2089835"/>
                  </a:lnTo>
                  <a:lnTo>
                    <a:pt x="661200" y="2109825"/>
                  </a:lnTo>
                  <a:lnTo>
                    <a:pt x="703580" y="2128278"/>
                  </a:lnTo>
                  <a:lnTo>
                    <a:pt x="746848" y="2145169"/>
                  </a:lnTo>
                  <a:lnTo>
                    <a:pt x="790968" y="2160435"/>
                  </a:lnTo>
                  <a:lnTo>
                    <a:pt x="835901" y="2174049"/>
                  </a:lnTo>
                  <a:lnTo>
                    <a:pt x="881583" y="2185974"/>
                  </a:lnTo>
                  <a:lnTo>
                    <a:pt x="928001" y="2196173"/>
                  </a:lnTo>
                  <a:lnTo>
                    <a:pt x="975106" y="2204605"/>
                  </a:lnTo>
                  <a:lnTo>
                    <a:pt x="1022858" y="2211235"/>
                  </a:lnTo>
                  <a:lnTo>
                    <a:pt x="1071206" y="2216010"/>
                  </a:lnTo>
                  <a:lnTo>
                    <a:pt x="1120127" y="2218906"/>
                  </a:lnTo>
                  <a:lnTo>
                    <a:pt x="1169568" y="2219883"/>
                  </a:lnTo>
                  <a:lnTo>
                    <a:pt x="1219009" y="2218906"/>
                  </a:lnTo>
                  <a:lnTo>
                    <a:pt x="1267917" y="2216010"/>
                  </a:lnTo>
                  <a:lnTo>
                    <a:pt x="1316278" y="2211235"/>
                  </a:lnTo>
                  <a:lnTo>
                    <a:pt x="1364018" y="2204605"/>
                  </a:lnTo>
                  <a:lnTo>
                    <a:pt x="1411122" y="2196173"/>
                  </a:lnTo>
                  <a:lnTo>
                    <a:pt x="1457540" y="2185974"/>
                  </a:lnTo>
                  <a:lnTo>
                    <a:pt x="1503235" y="2174049"/>
                  </a:lnTo>
                  <a:lnTo>
                    <a:pt x="1548168" y="2160435"/>
                  </a:lnTo>
                  <a:lnTo>
                    <a:pt x="1592275" y="2145169"/>
                  </a:lnTo>
                  <a:lnTo>
                    <a:pt x="1635556" y="2128278"/>
                  </a:lnTo>
                  <a:lnTo>
                    <a:pt x="1677936" y="2109825"/>
                  </a:lnTo>
                  <a:lnTo>
                    <a:pt x="1719389" y="2089835"/>
                  </a:lnTo>
                  <a:lnTo>
                    <a:pt x="1759864" y="2068334"/>
                  </a:lnTo>
                  <a:lnTo>
                    <a:pt x="1799348" y="2045385"/>
                  </a:lnTo>
                  <a:lnTo>
                    <a:pt x="1837766" y="2021014"/>
                  </a:lnTo>
                  <a:lnTo>
                    <a:pt x="1875104" y="1995258"/>
                  </a:lnTo>
                  <a:lnTo>
                    <a:pt x="1911299" y="1968157"/>
                  </a:lnTo>
                  <a:lnTo>
                    <a:pt x="1946325" y="1939759"/>
                  </a:lnTo>
                  <a:lnTo>
                    <a:pt x="1980133" y="1910080"/>
                  </a:lnTo>
                  <a:lnTo>
                    <a:pt x="2012696" y="1879180"/>
                  </a:lnTo>
                  <a:lnTo>
                    <a:pt x="2043963" y="1847088"/>
                  </a:lnTo>
                  <a:lnTo>
                    <a:pt x="2073897" y="1813852"/>
                  </a:lnTo>
                  <a:lnTo>
                    <a:pt x="2102446" y="1779498"/>
                  </a:lnTo>
                  <a:lnTo>
                    <a:pt x="2129586" y="1744065"/>
                  </a:lnTo>
                  <a:lnTo>
                    <a:pt x="2155266" y="1707603"/>
                  </a:lnTo>
                  <a:lnTo>
                    <a:pt x="2179459" y="1670151"/>
                  </a:lnTo>
                  <a:lnTo>
                    <a:pt x="2202103" y="1631721"/>
                  </a:lnTo>
                  <a:lnTo>
                    <a:pt x="2223173" y="1592389"/>
                  </a:lnTo>
                  <a:lnTo>
                    <a:pt x="2242616" y="1552168"/>
                  </a:lnTo>
                  <a:lnTo>
                    <a:pt x="2260409" y="1511096"/>
                  </a:lnTo>
                  <a:lnTo>
                    <a:pt x="2276500" y="1469224"/>
                  </a:lnTo>
                  <a:lnTo>
                    <a:pt x="2290851" y="1426591"/>
                  </a:lnTo>
                  <a:lnTo>
                    <a:pt x="2303411" y="1383233"/>
                  </a:lnTo>
                  <a:lnTo>
                    <a:pt x="2314156" y="1339176"/>
                  </a:lnTo>
                  <a:lnTo>
                    <a:pt x="2323046" y="1294485"/>
                  </a:lnTo>
                  <a:lnTo>
                    <a:pt x="2330018" y="1249159"/>
                  </a:lnTo>
                  <a:lnTo>
                    <a:pt x="2335060" y="1203274"/>
                  </a:lnTo>
                  <a:lnTo>
                    <a:pt x="2338108" y="1156855"/>
                  </a:lnTo>
                  <a:lnTo>
                    <a:pt x="2339136" y="1109941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7585" y="5112562"/>
              <a:ext cx="2096909" cy="19258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46470" y="2497113"/>
              <a:ext cx="2339340" cy="2219960"/>
            </a:xfrm>
            <a:custGeom>
              <a:avLst/>
              <a:gdLst/>
              <a:ahLst/>
              <a:cxnLst/>
              <a:rect l="l" t="t" r="r" b="b"/>
              <a:pathLst>
                <a:path w="2339340" h="2219960">
                  <a:moveTo>
                    <a:pt x="1169568" y="0"/>
                  </a:moveTo>
                  <a:lnTo>
                    <a:pt x="1120129" y="973"/>
                  </a:lnTo>
                  <a:lnTo>
                    <a:pt x="1071212" y="3869"/>
                  </a:lnTo>
                  <a:lnTo>
                    <a:pt x="1022860" y="8648"/>
                  </a:lnTo>
                  <a:lnTo>
                    <a:pt x="975111" y="15271"/>
                  </a:lnTo>
                  <a:lnTo>
                    <a:pt x="928008" y="23701"/>
                  </a:lnTo>
                  <a:lnTo>
                    <a:pt x="881590" y="33898"/>
                  </a:lnTo>
                  <a:lnTo>
                    <a:pt x="835898" y="45825"/>
                  </a:lnTo>
                  <a:lnTo>
                    <a:pt x="790972" y="59442"/>
                  </a:lnTo>
                  <a:lnTo>
                    <a:pt x="746854" y="74711"/>
                  </a:lnTo>
                  <a:lnTo>
                    <a:pt x="703583" y="91594"/>
                  </a:lnTo>
                  <a:lnTo>
                    <a:pt x="661201" y="110052"/>
                  </a:lnTo>
                  <a:lnTo>
                    <a:pt x="619748" y="130047"/>
                  </a:lnTo>
                  <a:lnTo>
                    <a:pt x="579264" y="151539"/>
                  </a:lnTo>
                  <a:lnTo>
                    <a:pt x="539791" y="174491"/>
                  </a:lnTo>
                  <a:lnTo>
                    <a:pt x="501368" y="198864"/>
                  </a:lnTo>
                  <a:lnTo>
                    <a:pt x="464037" y="224620"/>
                  </a:lnTo>
                  <a:lnTo>
                    <a:pt x="427838" y="251719"/>
                  </a:lnTo>
                  <a:lnTo>
                    <a:pt x="392811" y="280124"/>
                  </a:lnTo>
                  <a:lnTo>
                    <a:pt x="358997" y="309795"/>
                  </a:lnTo>
                  <a:lnTo>
                    <a:pt x="326437" y="340695"/>
                  </a:lnTo>
                  <a:lnTo>
                    <a:pt x="295172" y="372785"/>
                  </a:lnTo>
                  <a:lnTo>
                    <a:pt x="265241" y="406026"/>
                  </a:lnTo>
                  <a:lnTo>
                    <a:pt x="236686" y="440380"/>
                  </a:lnTo>
                  <a:lnTo>
                    <a:pt x="209547" y="475808"/>
                  </a:lnTo>
                  <a:lnTo>
                    <a:pt x="183865" y="512272"/>
                  </a:lnTo>
                  <a:lnTo>
                    <a:pt x="159680" y="549733"/>
                  </a:lnTo>
                  <a:lnTo>
                    <a:pt x="137033" y="588152"/>
                  </a:lnTo>
                  <a:lnTo>
                    <a:pt x="115964" y="627492"/>
                  </a:lnTo>
                  <a:lnTo>
                    <a:pt x="96515" y="667713"/>
                  </a:lnTo>
                  <a:lnTo>
                    <a:pt x="78725" y="708778"/>
                  </a:lnTo>
                  <a:lnTo>
                    <a:pt x="62635" y="750647"/>
                  </a:lnTo>
                  <a:lnTo>
                    <a:pt x="48286" y="793282"/>
                  </a:lnTo>
                  <a:lnTo>
                    <a:pt x="35719" y="836645"/>
                  </a:lnTo>
                  <a:lnTo>
                    <a:pt x="24974" y="880697"/>
                  </a:lnTo>
                  <a:lnTo>
                    <a:pt x="16091" y="925399"/>
                  </a:lnTo>
                  <a:lnTo>
                    <a:pt x="9112" y="970713"/>
                  </a:lnTo>
                  <a:lnTo>
                    <a:pt x="4077" y="1016600"/>
                  </a:lnTo>
                  <a:lnTo>
                    <a:pt x="1026" y="1063023"/>
                  </a:lnTo>
                  <a:lnTo>
                    <a:pt x="0" y="1109941"/>
                  </a:lnTo>
                  <a:lnTo>
                    <a:pt x="1026" y="1156860"/>
                  </a:lnTo>
                  <a:lnTo>
                    <a:pt x="4077" y="1203283"/>
                  </a:lnTo>
                  <a:lnTo>
                    <a:pt x="9112" y="1249170"/>
                  </a:lnTo>
                  <a:lnTo>
                    <a:pt x="16091" y="1294484"/>
                  </a:lnTo>
                  <a:lnTo>
                    <a:pt x="24974" y="1339186"/>
                  </a:lnTo>
                  <a:lnTo>
                    <a:pt x="35719" y="1383238"/>
                  </a:lnTo>
                  <a:lnTo>
                    <a:pt x="48286" y="1426601"/>
                  </a:lnTo>
                  <a:lnTo>
                    <a:pt x="62635" y="1469236"/>
                  </a:lnTo>
                  <a:lnTo>
                    <a:pt x="78725" y="1511105"/>
                  </a:lnTo>
                  <a:lnTo>
                    <a:pt x="96515" y="1552169"/>
                  </a:lnTo>
                  <a:lnTo>
                    <a:pt x="115964" y="1592391"/>
                  </a:lnTo>
                  <a:lnTo>
                    <a:pt x="137033" y="1631731"/>
                  </a:lnTo>
                  <a:lnTo>
                    <a:pt x="159680" y="1670150"/>
                  </a:lnTo>
                  <a:lnTo>
                    <a:pt x="183865" y="1707611"/>
                  </a:lnTo>
                  <a:lnTo>
                    <a:pt x="209547" y="1744075"/>
                  </a:lnTo>
                  <a:lnTo>
                    <a:pt x="236686" y="1779503"/>
                  </a:lnTo>
                  <a:lnTo>
                    <a:pt x="265241" y="1813857"/>
                  </a:lnTo>
                  <a:lnTo>
                    <a:pt x="295172" y="1847098"/>
                  </a:lnTo>
                  <a:lnTo>
                    <a:pt x="326437" y="1879188"/>
                  </a:lnTo>
                  <a:lnTo>
                    <a:pt x="358997" y="1910088"/>
                  </a:lnTo>
                  <a:lnTo>
                    <a:pt x="392811" y="1939759"/>
                  </a:lnTo>
                  <a:lnTo>
                    <a:pt x="427838" y="1968164"/>
                  </a:lnTo>
                  <a:lnTo>
                    <a:pt x="464037" y="1995263"/>
                  </a:lnTo>
                  <a:lnTo>
                    <a:pt x="501368" y="2021019"/>
                  </a:lnTo>
                  <a:lnTo>
                    <a:pt x="539791" y="2045392"/>
                  </a:lnTo>
                  <a:lnTo>
                    <a:pt x="579264" y="2068344"/>
                  </a:lnTo>
                  <a:lnTo>
                    <a:pt x="619748" y="2089836"/>
                  </a:lnTo>
                  <a:lnTo>
                    <a:pt x="661201" y="2109831"/>
                  </a:lnTo>
                  <a:lnTo>
                    <a:pt x="703583" y="2128289"/>
                  </a:lnTo>
                  <a:lnTo>
                    <a:pt x="746854" y="2145172"/>
                  </a:lnTo>
                  <a:lnTo>
                    <a:pt x="790972" y="2160441"/>
                  </a:lnTo>
                  <a:lnTo>
                    <a:pt x="835898" y="2174058"/>
                  </a:lnTo>
                  <a:lnTo>
                    <a:pt x="881590" y="2185985"/>
                  </a:lnTo>
                  <a:lnTo>
                    <a:pt x="928008" y="2196182"/>
                  </a:lnTo>
                  <a:lnTo>
                    <a:pt x="975111" y="2204612"/>
                  </a:lnTo>
                  <a:lnTo>
                    <a:pt x="1022860" y="2211235"/>
                  </a:lnTo>
                  <a:lnTo>
                    <a:pt x="1071212" y="2216014"/>
                  </a:lnTo>
                  <a:lnTo>
                    <a:pt x="1120129" y="2218910"/>
                  </a:lnTo>
                  <a:lnTo>
                    <a:pt x="1169568" y="2219883"/>
                  </a:lnTo>
                  <a:lnTo>
                    <a:pt x="1219007" y="2218910"/>
                  </a:lnTo>
                  <a:lnTo>
                    <a:pt x="1267923" y="2216014"/>
                  </a:lnTo>
                  <a:lnTo>
                    <a:pt x="1316276" y="2211235"/>
                  </a:lnTo>
                  <a:lnTo>
                    <a:pt x="1364024" y="2204612"/>
                  </a:lnTo>
                  <a:lnTo>
                    <a:pt x="1411128" y="2196182"/>
                  </a:lnTo>
                  <a:lnTo>
                    <a:pt x="1457546" y="2185985"/>
                  </a:lnTo>
                  <a:lnTo>
                    <a:pt x="1503238" y="2174058"/>
                  </a:lnTo>
                  <a:lnTo>
                    <a:pt x="1548164" y="2160441"/>
                  </a:lnTo>
                  <a:lnTo>
                    <a:pt x="1592282" y="2145172"/>
                  </a:lnTo>
                  <a:lnTo>
                    <a:pt x="1635553" y="2128289"/>
                  </a:lnTo>
                  <a:lnTo>
                    <a:pt x="1677935" y="2109831"/>
                  </a:lnTo>
                  <a:lnTo>
                    <a:pt x="1719388" y="2089836"/>
                  </a:lnTo>
                  <a:lnTo>
                    <a:pt x="1759871" y="2068344"/>
                  </a:lnTo>
                  <a:lnTo>
                    <a:pt x="1799345" y="2045392"/>
                  </a:lnTo>
                  <a:lnTo>
                    <a:pt x="1837767" y="2021019"/>
                  </a:lnTo>
                  <a:lnTo>
                    <a:pt x="1875099" y="1995263"/>
                  </a:lnTo>
                  <a:lnTo>
                    <a:pt x="1911298" y="1968164"/>
                  </a:lnTo>
                  <a:lnTo>
                    <a:pt x="1946325" y="1939759"/>
                  </a:lnTo>
                  <a:lnTo>
                    <a:pt x="1980138" y="1910088"/>
                  </a:lnTo>
                  <a:lnTo>
                    <a:pt x="2012698" y="1879188"/>
                  </a:lnTo>
                  <a:lnTo>
                    <a:pt x="2043964" y="1847098"/>
                  </a:lnTo>
                  <a:lnTo>
                    <a:pt x="2073894" y="1813857"/>
                  </a:lnTo>
                  <a:lnTo>
                    <a:pt x="2102450" y="1779503"/>
                  </a:lnTo>
                  <a:lnTo>
                    <a:pt x="2129589" y="1744075"/>
                  </a:lnTo>
                  <a:lnTo>
                    <a:pt x="2155271" y="1707611"/>
                  </a:lnTo>
                  <a:lnTo>
                    <a:pt x="2179456" y="1670150"/>
                  </a:lnTo>
                  <a:lnTo>
                    <a:pt x="2202103" y="1631731"/>
                  </a:lnTo>
                  <a:lnTo>
                    <a:pt x="2223172" y="1592391"/>
                  </a:lnTo>
                  <a:lnTo>
                    <a:pt x="2242621" y="1552169"/>
                  </a:lnTo>
                  <a:lnTo>
                    <a:pt x="2260411" y="1511105"/>
                  </a:lnTo>
                  <a:lnTo>
                    <a:pt x="2276501" y="1469236"/>
                  </a:lnTo>
                  <a:lnTo>
                    <a:pt x="2290849" y="1426601"/>
                  </a:lnTo>
                  <a:lnTo>
                    <a:pt x="2303417" y="1383238"/>
                  </a:lnTo>
                  <a:lnTo>
                    <a:pt x="2314162" y="1339186"/>
                  </a:lnTo>
                  <a:lnTo>
                    <a:pt x="2323044" y="1294484"/>
                  </a:lnTo>
                  <a:lnTo>
                    <a:pt x="2330024" y="1249170"/>
                  </a:lnTo>
                  <a:lnTo>
                    <a:pt x="2335059" y="1203283"/>
                  </a:lnTo>
                  <a:lnTo>
                    <a:pt x="2338110" y="1156860"/>
                  </a:lnTo>
                  <a:lnTo>
                    <a:pt x="2339136" y="1109941"/>
                  </a:lnTo>
                  <a:lnTo>
                    <a:pt x="2338110" y="1063023"/>
                  </a:lnTo>
                  <a:lnTo>
                    <a:pt x="2335059" y="1016600"/>
                  </a:lnTo>
                  <a:lnTo>
                    <a:pt x="2330024" y="970713"/>
                  </a:lnTo>
                  <a:lnTo>
                    <a:pt x="2323044" y="925399"/>
                  </a:lnTo>
                  <a:lnTo>
                    <a:pt x="2314162" y="880697"/>
                  </a:lnTo>
                  <a:lnTo>
                    <a:pt x="2303417" y="836645"/>
                  </a:lnTo>
                  <a:lnTo>
                    <a:pt x="2290849" y="793282"/>
                  </a:lnTo>
                  <a:lnTo>
                    <a:pt x="2276501" y="750647"/>
                  </a:lnTo>
                  <a:lnTo>
                    <a:pt x="2260411" y="708778"/>
                  </a:lnTo>
                  <a:lnTo>
                    <a:pt x="2242621" y="667713"/>
                  </a:lnTo>
                  <a:lnTo>
                    <a:pt x="2223172" y="627492"/>
                  </a:lnTo>
                  <a:lnTo>
                    <a:pt x="2202103" y="588152"/>
                  </a:lnTo>
                  <a:lnTo>
                    <a:pt x="2179456" y="549733"/>
                  </a:lnTo>
                  <a:lnTo>
                    <a:pt x="2155271" y="512272"/>
                  </a:lnTo>
                  <a:lnTo>
                    <a:pt x="2129589" y="475808"/>
                  </a:lnTo>
                  <a:lnTo>
                    <a:pt x="2102450" y="440380"/>
                  </a:lnTo>
                  <a:lnTo>
                    <a:pt x="2073894" y="406026"/>
                  </a:lnTo>
                  <a:lnTo>
                    <a:pt x="2043964" y="372785"/>
                  </a:lnTo>
                  <a:lnTo>
                    <a:pt x="2012698" y="340695"/>
                  </a:lnTo>
                  <a:lnTo>
                    <a:pt x="1980138" y="309795"/>
                  </a:lnTo>
                  <a:lnTo>
                    <a:pt x="1946325" y="280124"/>
                  </a:lnTo>
                  <a:lnTo>
                    <a:pt x="1911298" y="251719"/>
                  </a:lnTo>
                  <a:lnTo>
                    <a:pt x="1875099" y="224620"/>
                  </a:lnTo>
                  <a:lnTo>
                    <a:pt x="1837767" y="198864"/>
                  </a:lnTo>
                  <a:lnTo>
                    <a:pt x="1799345" y="174491"/>
                  </a:lnTo>
                  <a:lnTo>
                    <a:pt x="1759871" y="151539"/>
                  </a:lnTo>
                  <a:lnTo>
                    <a:pt x="1719388" y="130047"/>
                  </a:lnTo>
                  <a:lnTo>
                    <a:pt x="1677935" y="110052"/>
                  </a:lnTo>
                  <a:lnTo>
                    <a:pt x="1635553" y="91594"/>
                  </a:lnTo>
                  <a:lnTo>
                    <a:pt x="1592282" y="74711"/>
                  </a:lnTo>
                  <a:lnTo>
                    <a:pt x="1548164" y="59442"/>
                  </a:lnTo>
                  <a:lnTo>
                    <a:pt x="1503238" y="45825"/>
                  </a:lnTo>
                  <a:lnTo>
                    <a:pt x="1457546" y="33898"/>
                  </a:lnTo>
                  <a:lnTo>
                    <a:pt x="1411128" y="23701"/>
                  </a:lnTo>
                  <a:lnTo>
                    <a:pt x="1364024" y="15271"/>
                  </a:lnTo>
                  <a:lnTo>
                    <a:pt x="1316276" y="8648"/>
                  </a:lnTo>
                  <a:lnTo>
                    <a:pt x="1267923" y="3869"/>
                  </a:lnTo>
                  <a:lnTo>
                    <a:pt x="1219007" y="973"/>
                  </a:lnTo>
                  <a:lnTo>
                    <a:pt x="1169568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7572" y="2642361"/>
              <a:ext cx="2096922" cy="1929384"/>
            </a:xfrm>
            <a:prstGeom prst="ellipse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76360" y="2497113"/>
              <a:ext cx="2339340" cy="2219960"/>
            </a:xfrm>
            <a:custGeom>
              <a:avLst/>
              <a:gdLst/>
              <a:ahLst/>
              <a:cxnLst/>
              <a:rect l="l" t="t" r="r" b="b"/>
              <a:pathLst>
                <a:path w="2339340" h="2219960">
                  <a:moveTo>
                    <a:pt x="1169568" y="0"/>
                  </a:moveTo>
                  <a:lnTo>
                    <a:pt x="1120129" y="973"/>
                  </a:lnTo>
                  <a:lnTo>
                    <a:pt x="1071212" y="3869"/>
                  </a:lnTo>
                  <a:lnTo>
                    <a:pt x="1022860" y="8648"/>
                  </a:lnTo>
                  <a:lnTo>
                    <a:pt x="975111" y="15271"/>
                  </a:lnTo>
                  <a:lnTo>
                    <a:pt x="928008" y="23701"/>
                  </a:lnTo>
                  <a:lnTo>
                    <a:pt x="881590" y="33898"/>
                  </a:lnTo>
                  <a:lnTo>
                    <a:pt x="835898" y="45825"/>
                  </a:lnTo>
                  <a:lnTo>
                    <a:pt x="790972" y="59442"/>
                  </a:lnTo>
                  <a:lnTo>
                    <a:pt x="746854" y="74711"/>
                  </a:lnTo>
                  <a:lnTo>
                    <a:pt x="703583" y="91594"/>
                  </a:lnTo>
                  <a:lnTo>
                    <a:pt x="661201" y="110052"/>
                  </a:lnTo>
                  <a:lnTo>
                    <a:pt x="619748" y="130047"/>
                  </a:lnTo>
                  <a:lnTo>
                    <a:pt x="579264" y="151539"/>
                  </a:lnTo>
                  <a:lnTo>
                    <a:pt x="539791" y="174491"/>
                  </a:lnTo>
                  <a:lnTo>
                    <a:pt x="501368" y="198864"/>
                  </a:lnTo>
                  <a:lnTo>
                    <a:pt x="464037" y="224620"/>
                  </a:lnTo>
                  <a:lnTo>
                    <a:pt x="427838" y="251719"/>
                  </a:lnTo>
                  <a:lnTo>
                    <a:pt x="392811" y="280124"/>
                  </a:lnTo>
                  <a:lnTo>
                    <a:pt x="358997" y="309795"/>
                  </a:lnTo>
                  <a:lnTo>
                    <a:pt x="326437" y="340695"/>
                  </a:lnTo>
                  <a:lnTo>
                    <a:pt x="295172" y="372785"/>
                  </a:lnTo>
                  <a:lnTo>
                    <a:pt x="265241" y="406026"/>
                  </a:lnTo>
                  <a:lnTo>
                    <a:pt x="236686" y="440380"/>
                  </a:lnTo>
                  <a:lnTo>
                    <a:pt x="209547" y="475808"/>
                  </a:lnTo>
                  <a:lnTo>
                    <a:pt x="183865" y="512272"/>
                  </a:lnTo>
                  <a:lnTo>
                    <a:pt x="159680" y="549733"/>
                  </a:lnTo>
                  <a:lnTo>
                    <a:pt x="137033" y="588152"/>
                  </a:lnTo>
                  <a:lnTo>
                    <a:pt x="115964" y="627492"/>
                  </a:lnTo>
                  <a:lnTo>
                    <a:pt x="96515" y="667713"/>
                  </a:lnTo>
                  <a:lnTo>
                    <a:pt x="78725" y="708778"/>
                  </a:lnTo>
                  <a:lnTo>
                    <a:pt x="62635" y="750647"/>
                  </a:lnTo>
                  <a:lnTo>
                    <a:pt x="48286" y="793282"/>
                  </a:lnTo>
                  <a:lnTo>
                    <a:pt x="35719" y="836645"/>
                  </a:lnTo>
                  <a:lnTo>
                    <a:pt x="24974" y="880697"/>
                  </a:lnTo>
                  <a:lnTo>
                    <a:pt x="16091" y="925399"/>
                  </a:lnTo>
                  <a:lnTo>
                    <a:pt x="9112" y="970713"/>
                  </a:lnTo>
                  <a:lnTo>
                    <a:pt x="4077" y="1016600"/>
                  </a:lnTo>
                  <a:lnTo>
                    <a:pt x="1026" y="1063023"/>
                  </a:lnTo>
                  <a:lnTo>
                    <a:pt x="0" y="1109941"/>
                  </a:lnTo>
                  <a:lnTo>
                    <a:pt x="1026" y="1156860"/>
                  </a:lnTo>
                  <a:lnTo>
                    <a:pt x="4077" y="1203283"/>
                  </a:lnTo>
                  <a:lnTo>
                    <a:pt x="9112" y="1249170"/>
                  </a:lnTo>
                  <a:lnTo>
                    <a:pt x="16091" y="1294484"/>
                  </a:lnTo>
                  <a:lnTo>
                    <a:pt x="24974" y="1339186"/>
                  </a:lnTo>
                  <a:lnTo>
                    <a:pt x="35719" y="1383238"/>
                  </a:lnTo>
                  <a:lnTo>
                    <a:pt x="48286" y="1426601"/>
                  </a:lnTo>
                  <a:lnTo>
                    <a:pt x="62635" y="1469236"/>
                  </a:lnTo>
                  <a:lnTo>
                    <a:pt x="78725" y="1511105"/>
                  </a:lnTo>
                  <a:lnTo>
                    <a:pt x="96515" y="1552169"/>
                  </a:lnTo>
                  <a:lnTo>
                    <a:pt x="115964" y="1592391"/>
                  </a:lnTo>
                  <a:lnTo>
                    <a:pt x="137033" y="1631731"/>
                  </a:lnTo>
                  <a:lnTo>
                    <a:pt x="159680" y="1670150"/>
                  </a:lnTo>
                  <a:lnTo>
                    <a:pt x="183865" y="1707611"/>
                  </a:lnTo>
                  <a:lnTo>
                    <a:pt x="209547" y="1744075"/>
                  </a:lnTo>
                  <a:lnTo>
                    <a:pt x="236686" y="1779503"/>
                  </a:lnTo>
                  <a:lnTo>
                    <a:pt x="265241" y="1813857"/>
                  </a:lnTo>
                  <a:lnTo>
                    <a:pt x="295172" y="1847098"/>
                  </a:lnTo>
                  <a:lnTo>
                    <a:pt x="326437" y="1879188"/>
                  </a:lnTo>
                  <a:lnTo>
                    <a:pt x="358997" y="1910088"/>
                  </a:lnTo>
                  <a:lnTo>
                    <a:pt x="392811" y="1939759"/>
                  </a:lnTo>
                  <a:lnTo>
                    <a:pt x="427838" y="1968164"/>
                  </a:lnTo>
                  <a:lnTo>
                    <a:pt x="464037" y="1995263"/>
                  </a:lnTo>
                  <a:lnTo>
                    <a:pt x="501368" y="2021019"/>
                  </a:lnTo>
                  <a:lnTo>
                    <a:pt x="539791" y="2045392"/>
                  </a:lnTo>
                  <a:lnTo>
                    <a:pt x="579264" y="2068344"/>
                  </a:lnTo>
                  <a:lnTo>
                    <a:pt x="619748" y="2089836"/>
                  </a:lnTo>
                  <a:lnTo>
                    <a:pt x="661201" y="2109831"/>
                  </a:lnTo>
                  <a:lnTo>
                    <a:pt x="703583" y="2128289"/>
                  </a:lnTo>
                  <a:lnTo>
                    <a:pt x="746854" y="2145172"/>
                  </a:lnTo>
                  <a:lnTo>
                    <a:pt x="790972" y="2160441"/>
                  </a:lnTo>
                  <a:lnTo>
                    <a:pt x="835898" y="2174058"/>
                  </a:lnTo>
                  <a:lnTo>
                    <a:pt x="881590" y="2185985"/>
                  </a:lnTo>
                  <a:lnTo>
                    <a:pt x="928008" y="2196182"/>
                  </a:lnTo>
                  <a:lnTo>
                    <a:pt x="975111" y="2204612"/>
                  </a:lnTo>
                  <a:lnTo>
                    <a:pt x="1022860" y="2211235"/>
                  </a:lnTo>
                  <a:lnTo>
                    <a:pt x="1071212" y="2216014"/>
                  </a:lnTo>
                  <a:lnTo>
                    <a:pt x="1120129" y="2218910"/>
                  </a:lnTo>
                  <a:lnTo>
                    <a:pt x="1169568" y="2219883"/>
                  </a:lnTo>
                  <a:lnTo>
                    <a:pt x="1219007" y="2218910"/>
                  </a:lnTo>
                  <a:lnTo>
                    <a:pt x="1267923" y="2216014"/>
                  </a:lnTo>
                  <a:lnTo>
                    <a:pt x="1316276" y="2211235"/>
                  </a:lnTo>
                  <a:lnTo>
                    <a:pt x="1364024" y="2204612"/>
                  </a:lnTo>
                  <a:lnTo>
                    <a:pt x="1411128" y="2196182"/>
                  </a:lnTo>
                  <a:lnTo>
                    <a:pt x="1457546" y="2185985"/>
                  </a:lnTo>
                  <a:lnTo>
                    <a:pt x="1503238" y="2174058"/>
                  </a:lnTo>
                  <a:lnTo>
                    <a:pt x="1548164" y="2160441"/>
                  </a:lnTo>
                  <a:lnTo>
                    <a:pt x="1592282" y="2145172"/>
                  </a:lnTo>
                  <a:lnTo>
                    <a:pt x="1635553" y="2128289"/>
                  </a:lnTo>
                  <a:lnTo>
                    <a:pt x="1677935" y="2109831"/>
                  </a:lnTo>
                  <a:lnTo>
                    <a:pt x="1719388" y="2089836"/>
                  </a:lnTo>
                  <a:lnTo>
                    <a:pt x="1759871" y="2068344"/>
                  </a:lnTo>
                  <a:lnTo>
                    <a:pt x="1799345" y="2045392"/>
                  </a:lnTo>
                  <a:lnTo>
                    <a:pt x="1837767" y="2021019"/>
                  </a:lnTo>
                  <a:lnTo>
                    <a:pt x="1875099" y="1995263"/>
                  </a:lnTo>
                  <a:lnTo>
                    <a:pt x="1911298" y="1968164"/>
                  </a:lnTo>
                  <a:lnTo>
                    <a:pt x="1946325" y="1939759"/>
                  </a:lnTo>
                  <a:lnTo>
                    <a:pt x="1980138" y="1910088"/>
                  </a:lnTo>
                  <a:lnTo>
                    <a:pt x="2012698" y="1879188"/>
                  </a:lnTo>
                  <a:lnTo>
                    <a:pt x="2043964" y="1847098"/>
                  </a:lnTo>
                  <a:lnTo>
                    <a:pt x="2073894" y="1813857"/>
                  </a:lnTo>
                  <a:lnTo>
                    <a:pt x="2102450" y="1779503"/>
                  </a:lnTo>
                  <a:lnTo>
                    <a:pt x="2129589" y="1744075"/>
                  </a:lnTo>
                  <a:lnTo>
                    <a:pt x="2155271" y="1707611"/>
                  </a:lnTo>
                  <a:lnTo>
                    <a:pt x="2179456" y="1670150"/>
                  </a:lnTo>
                  <a:lnTo>
                    <a:pt x="2202103" y="1631731"/>
                  </a:lnTo>
                  <a:lnTo>
                    <a:pt x="2223172" y="1592391"/>
                  </a:lnTo>
                  <a:lnTo>
                    <a:pt x="2242621" y="1552169"/>
                  </a:lnTo>
                  <a:lnTo>
                    <a:pt x="2260411" y="1511105"/>
                  </a:lnTo>
                  <a:lnTo>
                    <a:pt x="2276501" y="1469236"/>
                  </a:lnTo>
                  <a:lnTo>
                    <a:pt x="2290849" y="1426601"/>
                  </a:lnTo>
                  <a:lnTo>
                    <a:pt x="2303417" y="1383238"/>
                  </a:lnTo>
                  <a:lnTo>
                    <a:pt x="2314162" y="1339186"/>
                  </a:lnTo>
                  <a:lnTo>
                    <a:pt x="2323044" y="1294484"/>
                  </a:lnTo>
                  <a:lnTo>
                    <a:pt x="2330024" y="1249170"/>
                  </a:lnTo>
                  <a:lnTo>
                    <a:pt x="2335059" y="1203283"/>
                  </a:lnTo>
                  <a:lnTo>
                    <a:pt x="2338110" y="1156860"/>
                  </a:lnTo>
                  <a:lnTo>
                    <a:pt x="2339136" y="1109941"/>
                  </a:lnTo>
                  <a:lnTo>
                    <a:pt x="2338110" y="1063023"/>
                  </a:lnTo>
                  <a:lnTo>
                    <a:pt x="2335059" y="1016600"/>
                  </a:lnTo>
                  <a:lnTo>
                    <a:pt x="2330024" y="970713"/>
                  </a:lnTo>
                  <a:lnTo>
                    <a:pt x="2323044" y="925399"/>
                  </a:lnTo>
                  <a:lnTo>
                    <a:pt x="2314162" y="880697"/>
                  </a:lnTo>
                  <a:lnTo>
                    <a:pt x="2303417" y="836645"/>
                  </a:lnTo>
                  <a:lnTo>
                    <a:pt x="2290849" y="793282"/>
                  </a:lnTo>
                  <a:lnTo>
                    <a:pt x="2276501" y="750647"/>
                  </a:lnTo>
                  <a:lnTo>
                    <a:pt x="2260411" y="708778"/>
                  </a:lnTo>
                  <a:lnTo>
                    <a:pt x="2242621" y="667713"/>
                  </a:lnTo>
                  <a:lnTo>
                    <a:pt x="2223172" y="627492"/>
                  </a:lnTo>
                  <a:lnTo>
                    <a:pt x="2202103" y="588152"/>
                  </a:lnTo>
                  <a:lnTo>
                    <a:pt x="2179456" y="549733"/>
                  </a:lnTo>
                  <a:lnTo>
                    <a:pt x="2155271" y="512272"/>
                  </a:lnTo>
                  <a:lnTo>
                    <a:pt x="2129589" y="475808"/>
                  </a:lnTo>
                  <a:lnTo>
                    <a:pt x="2102450" y="440380"/>
                  </a:lnTo>
                  <a:lnTo>
                    <a:pt x="2073894" y="406026"/>
                  </a:lnTo>
                  <a:lnTo>
                    <a:pt x="2043964" y="372785"/>
                  </a:lnTo>
                  <a:lnTo>
                    <a:pt x="2012698" y="340695"/>
                  </a:lnTo>
                  <a:lnTo>
                    <a:pt x="1980138" y="309795"/>
                  </a:lnTo>
                  <a:lnTo>
                    <a:pt x="1946325" y="280124"/>
                  </a:lnTo>
                  <a:lnTo>
                    <a:pt x="1911298" y="251719"/>
                  </a:lnTo>
                  <a:lnTo>
                    <a:pt x="1875099" y="224620"/>
                  </a:lnTo>
                  <a:lnTo>
                    <a:pt x="1837767" y="198864"/>
                  </a:lnTo>
                  <a:lnTo>
                    <a:pt x="1799345" y="174491"/>
                  </a:lnTo>
                  <a:lnTo>
                    <a:pt x="1759871" y="151539"/>
                  </a:lnTo>
                  <a:lnTo>
                    <a:pt x="1719388" y="130047"/>
                  </a:lnTo>
                  <a:lnTo>
                    <a:pt x="1677935" y="110052"/>
                  </a:lnTo>
                  <a:lnTo>
                    <a:pt x="1635553" y="91594"/>
                  </a:lnTo>
                  <a:lnTo>
                    <a:pt x="1592282" y="74711"/>
                  </a:lnTo>
                  <a:lnTo>
                    <a:pt x="1548164" y="59442"/>
                  </a:lnTo>
                  <a:lnTo>
                    <a:pt x="1503238" y="45825"/>
                  </a:lnTo>
                  <a:lnTo>
                    <a:pt x="1457546" y="33898"/>
                  </a:lnTo>
                  <a:lnTo>
                    <a:pt x="1411128" y="23701"/>
                  </a:lnTo>
                  <a:lnTo>
                    <a:pt x="1364024" y="15271"/>
                  </a:lnTo>
                  <a:lnTo>
                    <a:pt x="1316276" y="8648"/>
                  </a:lnTo>
                  <a:lnTo>
                    <a:pt x="1267923" y="3869"/>
                  </a:lnTo>
                  <a:lnTo>
                    <a:pt x="1219007" y="973"/>
                  </a:lnTo>
                  <a:lnTo>
                    <a:pt x="1169568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7467" y="2651505"/>
              <a:ext cx="2096924" cy="1920240"/>
            </a:xfrm>
            <a:prstGeom prst="ellipse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76360" y="4933481"/>
              <a:ext cx="2339340" cy="2219960"/>
            </a:xfrm>
            <a:custGeom>
              <a:avLst/>
              <a:gdLst/>
              <a:ahLst/>
              <a:cxnLst/>
              <a:rect l="l" t="t" r="r" b="b"/>
              <a:pathLst>
                <a:path w="2339340" h="2219959">
                  <a:moveTo>
                    <a:pt x="1169568" y="0"/>
                  </a:moveTo>
                  <a:lnTo>
                    <a:pt x="1120129" y="973"/>
                  </a:lnTo>
                  <a:lnTo>
                    <a:pt x="1071212" y="3869"/>
                  </a:lnTo>
                  <a:lnTo>
                    <a:pt x="1022860" y="8648"/>
                  </a:lnTo>
                  <a:lnTo>
                    <a:pt x="975111" y="15271"/>
                  </a:lnTo>
                  <a:lnTo>
                    <a:pt x="928008" y="23701"/>
                  </a:lnTo>
                  <a:lnTo>
                    <a:pt x="881590" y="33898"/>
                  </a:lnTo>
                  <a:lnTo>
                    <a:pt x="835898" y="45825"/>
                  </a:lnTo>
                  <a:lnTo>
                    <a:pt x="790972" y="59442"/>
                  </a:lnTo>
                  <a:lnTo>
                    <a:pt x="746854" y="74711"/>
                  </a:lnTo>
                  <a:lnTo>
                    <a:pt x="703583" y="91594"/>
                  </a:lnTo>
                  <a:lnTo>
                    <a:pt x="661201" y="110052"/>
                  </a:lnTo>
                  <a:lnTo>
                    <a:pt x="619748" y="130047"/>
                  </a:lnTo>
                  <a:lnTo>
                    <a:pt x="579264" y="151539"/>
                  </a:lnTo>
                  <a:lnTo>
                    <a:pt x="539791" y="174491"/>
                  </a:lnTo>
                  <a:lnTo>
                    <a:pt x="501368" y="198864"/>
                  </a:lnTo>
                  <a:lnTo>
                    <a:pt x="464037" y="224620"/>
                  </a:lnTo>
                  <a:lnTo>
                    <a:pt x="427838" y="251719"/>
                  </a:lnTo>
                  <a:lnTo>
                    <a:pt x="392811" y="280124"/>
                  </a:lnTo>
                  <a:lnTo>
                    <a:pt x="358997" y="309795"/>
                  </a:lnTo>
                  <a:lnTo>
                    <a:pt x="326437" y="340695"/>
                  </a:lnTo>
                  <a:lnTo>
                    <a:pt x="295172" y="372785"/>
                  </a:lnTo>
                  <a:lnTo>
                    <a:pt x="265241" y="406026"/>
                  </a:lnTo>
                  <a:lnTo>
                    <a:pt x="236686" y="440380"/>
                  </a:lnTo>
                  <a:lnTo>
                    <a:pt x="209547" y="475808"/>
                  </a:lnTo>
                  <a:lnTo>
                    <a:pt x="183865" y="512272"/>
                  </a:lnTo>
                  <a:lnTo>
                    <a:pt x="159680" y="549733"/>
                  </a:lnTo>
                  <a:lnTo>
                    <a:pt x="137033" y="588152"/>
                  </a:lnTo>
                  <a:lnTo>
                    <a:pt x="115964" y="627492"/>
                  </a:lnTo>
                  <a:lnTo>
                    <a:pt x="96515" y="667713"/>
                  </a:lnTo>
                  <a:lnTo>
                    <a:pt x="78725" y="708778"/>
                  </a:lnTo>
                  <a:lnTo>
                    <a:pt x="62635" y="750647"/>
                  </a:lnTo>
                  <a:lnTo>
                    <a:pt x="48286" y="793282"/>
                  </a:lnTo>
                  <a:lnTo>
                    <a:pt x="35719" y="836645"/>
                  </a:lnTo>
                  <a:lnTo>
                    <a:pt x="24974" y="880697"/>
                  </a:lnTo>
                  <a:lnTo>
                    <a:pt x="16091" y="925399"/>
                  </a:lnTo>
                  <a:lnTo>
                    <a:pt x="9112" y="970713"/>
                  </a:lnTo>
                  <a:lnTo>
                    <a:pt x="4077" y="1016600"/>
                  </a:lnTo>
                  <a:lnTo>
                    <a:pt x="1026" y="1063023"/>
                  </a:lnTo>
                  <a:lnTo>
                    <a:pt x="0" y="1109941"/>
                  </a:lnTo>
                  <a:lnTo>
                    <a:pt x="1026" y="1156860"/>
                  </a:lnTo>
                  <a:lnTo>
                    <a:pt x="4077" y="1203283"/>
                  </a:lnTo>
                  <a:lnTo>
                    <a:pt x="9112" y="1249170"/>
                  </a:lnTo>
                  <a:lnTo>
                    <a:pt x="16091" y="1294484"/>
                  </a:lnTo>
                  <a:lnTo>
                    <a:pt x="24974" y="1339186"/>
                  </a:lnTo>
                  <a:lnTo>
                    <a:pt x="35719" y="1383238"/>
                  </a:lnTo>
                  <a:lnTo>
                    <a:pt x="48286" y="1426601"/>
                  </a:lnTo>
                  <a:lnTo>
                    <a:pt x="62635" y="1469236"/>
                  </a:lnTo>
                  <a:lnTo>
                    <a:pt x="78725" y="1511105"/>
                  </a:lnTo>
                  <a:lnTo>
                    <a:pt x="96515" y="1552169"/>
                  </a:lnTo>
                  <a:lnTo>
                    <a:pt x="115964" y="1592391"/>
                  </a:lnTo>
                  <a:lnTo>
                    <a:pt x="137033" y="1631731"/>
                  </a:lnTo>
                  <a:lnTo>
                    <a:pt x="159680" y="1670150"/>
                  </a:lnTo>
                  <a:lnTo>
                    <a:pt x="183865" y="1707611"/>
                  </a:lnTo>
                  <a:lnTo>
                    <a:pt x="209547" y="1744075"/>
                  </a:lnTo>
                  <a:lnTo>
                    <a:pt x="236686" y="1779503"/>
                  </a:lnTo>
                  <a:lnTo>
                    <a:pt x="265241" y="1813857"/>
                  </a:lnTo>
                  <a:lnTo>
                    <a:pt x="295172" y="1847098"/>
                  </a:lnTo>
                  <a:lnTo>
                    <a:pt x="326437" y="1879188"/>
                  </a:lnTo>
                  <a:lnTo>
                    <a:pt x="358997" y="1910088"/>
                  </a:lnTo>
                  <a:lnTo>
                    <a:pt x="392811" y="1939759"/>
                  </a:lnTo>
                  <a:lnTo>
                    <a:pt x="427838" y="1968164"/>
                  </a:lnTo>
                  <a:lnTo>
                    <a:pt x="464037" y="1995263"/>
                  </a:lnTo>
                  <a:lnTo>
                    <a:pt x="501368" y="2021019"/>
                  </a:lnTo>
                  <a:lnTo>
                    <a:pt x="539791" y="2045392"/>
                  </a:lnTo>
                  <a:lnTo>
                    <a:pt x="579264" y="2068344"/>
                  </a:lnTo>
                  <a:lnTo>
                    <a:pt x="619748" y="2089836"/>
                  </a:lnTo>
                  <a:lnTo>
                    <a:pt x="661201" y="2109831"/>
                  </a:lnTo>
                  <a:lnTo>
                    <a:pt x="703583" y="2128289"/>
                  </a:lnTo>
                  <a:lnTo>
                    <a:pt x="746854" y="2145172"/>
                  </a:lnTo>
                  <a:lnTo>
                    <a:pt x="790972" y="2160441"/>
                  </a:lnTo>
                  <a:lnTo>
                    <a:pt x="835898" y="2174058"/>
                  </a:lnTo>
                  <a:lnTo>
                    <a:pt x="881590" y="2185985"/>
                  </a:lnTo>
                  <a:lnTo>
                    <a:pt x="928008" y="2196182"/>
                  </a:lnTo>
                  <a:lnTo>
                    <a:pt x="975111" y="2204612"/>
                  </a:lnTo>
                  <a:lnTo>
                    <a:pt x="1022860" y="2211235"/>
                  </a:lnTo>
                  <a:lnTo>
                    <a:pt x="1071212" y="2216014"/>
                  </a:lnTo>
                  <a:lnTo>
                    <a:pt x="1120129" y="2218910"/>
                  </a:lnTo>
                  <a:lnTo>
                    <a:pt x="1169568" y="2219883"/>
                  </a:lnTo>
                  <a:lnTo>
                    <a:pt x="1219007" y="2218910"/>
                  </a:lnTo>
                  <a:lnTo>
                    <a:pt x="1267923" y="2216014"/>
                  </a:lnTo>
                  <a:lnTo>
                    <a:pt x="1316276" y="2211235"/>
                  </a:lnTo>
                  <a:lnTo>
                    <a:pt x="1364024" y="2204612"/>
                  </a:lnTo>
                  <a:lnTo>
                    <a:pt x="1411128" y="2196182"/>
                  </a:lnTo>
                  <a:lnTo>
                    <a:pt x="1457546" y="2185985"/>
                  </a:lnTo>
                  <a:lnTo>
                    <a:pt x="1503238" y="2174058"/>
                  </a:lnTo>
                  <a:lnTo>
                    <a:pt x="1548164" y="2160441"/>
                  </a:lnTo>
                  <a:lnTo>
                    <a:pt x="1592282" y="2145172"/>
                  </a:lnTo>
                  <a:lnTo>
                    <a:pt x="1635553" y="2128289"/>
                  </a:lnTo>
                  <a:lnTo>
                    <a:pt x="1677935" y="2109831"/>
                  </a:lnTo>
                  <a:lnTo>
                    <a:pt x="1719388" y="2089836"/>
                  </a:lnTo>
                  <a:lnTo>
                    <a:pt x="1759871" y="2068344"/>
                  </a:lnTo>
                  <a:lnTo>
                    <a:pt x="1799345" y="2045392"/>
                  </a:lnTo>
                  <a:lnTo>
                    <a:pt x="1837767" y="2021019"/>
                  </a:lnTo>
                  <a:lnTo>
                    <a:pt x="1875099" y="1995263"/>
                  </a:lnTo>
                  <a:lnTo>
                    <a:pt x="1911298" y="1968164"/>
                  </a:lnTo>
                  <a:lnTo>
                    <a:pt x="1946325" y="1939759"/>
                  </a:lnTo>
                  <a:lnTo>
                    <a:pt x="1980138" y="1910088"/>
                  </a:lnTo>
                  <a:lnTo>
                    <a:pt x="2012698" y="1879188"/>
                  </a:lnTo>
                  <a:lnTo>
                    <a:pt x="2043964" y="1847098"/>
                  </a:lnTo>
                  <a:lnTo>
                    <a:pt x="2073894" y="1813857"/>
                  </a:lnTo>
                  <a:lnTo>
                    <a:pt x="2102450" y="1779503"/>
                  </a:lnTo>
                  <a:lnTo>
                    <a:pt x="2129589" y="1744075"/>
                  </a:lnTo>
                  <a:lnTo>
                    <a:pt x="2155271" y="1707611"/>
                  </a:lnTo>
                  <a:lnTo>
                    <a:pt x="2179456" y="1670150"/>
                  </a:lnTo>
                  <a:lnTo>
                    <a:pt x="2202103" y="1631731"/>
                  </a:lnTo>
                  <a:lnTo>
                    <a:pt x="2223172" y="1592391"/>
                  </a:lnTo>
                  <a:lnTo>
                    <a:pt x="2242621" y="1552169"/>
                  </a:lnTo>
                  <a:lnTo>
                    <a:pt x="2260411" y="1511105"/>
                  </a:lnTo>
                  <a:lnTo>
                    <a:pt x="2276501" y="1469236"/>
                  </a:lnTo>
                  <a:lnTo>
                    <a:pt x="2290849" y="1426601"/>
                  </a:lnTo>
                  <a:lnTo>
                    <a:pt x="2303417" y="1383238"/>
                  </a:lnTo>
                  <a:lnTo>
                    <a:pt x="2314162" y="1339186"/>
                  </a:lnTo>
                  <a:lnTo>
                    <a:pt x="2323044" y="1294484"/>
                  </a:lnTo>
                  <a:lnTo>
                    <a:pt x="2330024" y="1249170"/>
                  </a:lnTo>
                  <a:lnTo>
                    <a:pt x="2335059" y="1203283"/>
                  </a:lnTo>
                  <a:lnTo>
                    <a:pt x="2338110" y="1156860"/>
                  </a:lnTo>
                  <a:lnTo>
                    <a:pt x="2339136" y="1109941"/>
                  </a:lnTo>
                  <a:lnTo>
                    <a:pt x="2338110" y="1063023"/>
                  </a:lnTo>
                  <a:lnTo>
                    <a:pt x="2335059" y="1016600"/>
                  </a:lnTo>
                  <a:lnTo>
                    <a:pt x="2330024" y="970713"/>
                  </a:lnTo>
                  <a:lnTo>
                    <a:pt x="2323044" y="925399"/>
                  </a:lnTo>
                  <a:lnTo>
                    <a:pt x="2314162" y="880697"/>
                  </a:lnTo>
                  <a:lnTo>
                    <a:pt x="2303417" y="836645"/>
                  </a:lnTo>
                  <a:lnTo>
                    <a:pt x="2290849" y="793282"/>
                  </a:lnTo>
                  <a:lnTo>
                    <a:pt x="2276501" y="750647"/>
                  </a:lnTo>
                  <a:lnTo>
                    <a:pt x="2260411" y="708778"/>
                  </a:lnTo>
                  <a:lnTo>
                    <a:pt x="2242621" y="667713"/>
                  </a:lnTo>
                  <a:lnTo>
                    <a:pt x="2223172" y="627492"/>
                  </a:lnTo>
                  <a:lnTo>
                    <a:pt x="2202103" y="588152"/>
                  </a:lnTo>
                  <a:lnTo>
                    <a:pt x="2179456" y="549733"/>
                  </a:lnTo>
                  <a:lnTo>
                    <a:pt x="2155271" y="512272"/>
                  </a:lnTo>
                  <a:lnTo>
                    <a:pt x="2129589" y="475808"/>
                  </a:lnTo>
                  <a:lnTo>
                    <a:pt x="2102450" y="440380"/>
                  </a:lnTo>
                  <a:lnTo>
                    <a:pt x="2073894" y="406026"/>
                  </a:lnTo>
                  <a:lnTo>
                    <a:pt x="2043964" y="372785"/>
                  </a:lnTo>
                  <a:lnTo>
                    <a:pt x="2012698" y="340695"/>
                  </a:lnTo>
                  <a:lnTo>
                    <a:pt x="1980138" y="309795"/>
                  </a:lnTo>
                  <a:lnTo>
                    <a:pt x="1946325" y="280124"/>
                  </a:lnTo>
                  <a:lnTo>
                    <a:pt x="1911298" y="251719"/>
                  </a:lnTo>
                  <a:lnTo>
                    <a:pt x="1875099" y="224620"/>
                  </a:lnTo>
                  <a:lnTo>
                    <a:pt x="1837767" y="198864"/>
                  </a:lnTo>
                  <a:lnTo>
                    <a:pt x="1799345" y="174491"/>
                  </a:lnTo>
                  <a:lnTo>
                    <a:pt x="1759871" y="151539"/>
                  </a:lnTo>
                  <a:lnTo>
                    <a:pt x="1719388" y="130047"/>
                  </a:lnTo>
                  <a:lnTo>
                    <a:pt x="1677935" y="110052"/>
                  </a:lnTo>
                  <a:lnTo>
                    <a:pt x="1635553" y="91594"/>
                  </a:lnTo>
                  <a:lnTo>
                    <a:pt x="1592282" y="74711"/>
                  </a:lnTo>
                  <a:lnTo>
                    <a:pt x="1548164" y="59442"/>
                  </a:lnTo>
                  <a:lnTo>
                    <a:pt x="1503238" y="45825"/>
                  </a:lnTo>
                  <a:lnTo>
                    <a:pt x="1457546" y="33898"/>
                  </a:lnTo>
                  <a:lnTo>
                    <a:pt x="1411128" y="23701"/>
                  </a:lnTo>
                  <a:lnTo>
                    <a:pt x="1364024" y="15271"/>
                  </a:lnTo>
                  <a:lnTo>
                    <a:pt x="1316276" y="8648"/>
                  </a:lnTo>
                  <a:lnTo>
                    <a:pt x="1267923" y="3869"/>
                  </a:lnTo>
                  <a:lnTo>
                    <a:pt x="1219007" y="973"/>
                  </a:lnTo>
                  <a:lnTo>
                    <a:pt x="1169568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0CBADB7-E037-43C6-90C1-25290AE91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3684" y="5109683"/>
            <a:ext cx="2097206" cy="1987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438F-DB27-D188-7914-3823AF10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8269605" cy="1107996"/>
          </a:xfrm>
        </p:spPr>
        <p:txBody>
          <a:bodyPr/>
          <a:lstStyle/>
          <a:p>
            <a:br>
              <a:rPr lang="en-US" dirty="0"/>
            </a:br>
            <a:r>
              <a:rPr lang="en-US" sz="4400" dirty="0"/>
              <a:t>Existing Business Reminders:   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71F7-85B0-2841-41E1-1C6D217A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2286000"/>
            <a:ext cx="7239000" cy="467820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u="sng" dirty="0"/>
              <a:t>Some Good To Know Items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2800" dirty="0"/>
              <a:t>Sales Tax Exemption on Energy for Processing </a:t>
            </a:r>
          </a:p>
          <a:p>
            <a:pPr lvl="2"/>
            <a:r>
              <a:rPr lang="en-US" sz="2800" dirty="0"/>
              <a:t> </a:t>
            </a:r>
            <a:r>
              <a:rPr lang="en-US" sz="2000" dirty="0"/>
              <a:t>...**</a:t>
            </a:r>
            <a:r>
              <a:rPr lang="en-US" sz="2800" dirty="0"/>
              <a:t>Other / R&amp;D, Sales &amp; Use Tax</a:t>
            </a:r>
            <a:endParaRPr lang="en-US" sz="2000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2800" dirty="0"/>
              <a:t>USDA Programs / IADG $250 Million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2800" dirty="0"/>
              <a:t>IADG Energy Bank / 1% Money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2800" dirty="0"/>
              <a:t>CIRAS / Strategic Advisors</a:t>
            </a:r>
          </a:p>
          <a:p>
            <a:pPr lvl="1"/>
            <a:endParaRPr lang="en-US" sz="2800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560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BF30-2142-8075-A50E-A6E345C5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749" y="567524"/>
            <a:ext cx="8269605" cy="98488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3600" dirty="0"/>
              <a:t>Community Development Efforts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7A12-ABA8-06D7-8264-0A552BD06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971800"/>
            <a:ext cx="7391399" cy="3662541"/>
          </a:xfrm>
        </p:spPr>
        <p:txBody>
          <a:bodyPr/>
          <a:lstStyle/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>
                <a:latin typeface="Calibri"/>
              </a:rPr>
              <a:t>USDA Grant Program for Community Project Sponsored by the Utility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/>
              <a:t>Local Revolving Loan Funds (RLFs)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/>
              <a:t>Ripple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</a:t>
            </a:r>
            <a:r>
              <a:rPr lang="en-US" sz="3200" dirty="0">
                <a:latin typeface="Calibri"/>
              </a:rPr>
              <a:t>t Program Through Aureon the Independent Telcos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dirty="0">
                <a:latin typeface="Calibri"/>
              </a:rPr>
              <a:t>FIND Program Through Delta Dental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28700" marR="0" lvl="1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IADG Community Foundation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4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864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Stay</a:t>
            </a:r>
            <a:r>
              <a:rPr spc="-250" dirty="0"/>
              <a:t> </a:t>
            </a:r>
            <a:r>
              <a:rPr spc="70" dirty="0"/>
              <a:t>Connected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63262" y="700113"/>
            <a:ext cx="5565140" cy="6123940"/>
            <a:chOff x="3763262" y="700113"/>
            <a:chExt cx="5565140" cy="6123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7727" y="700113"/>
              <a:ext cx="2360091" cy="14246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63262" y="4485637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314510" y="0"/>
                  </a:moveTo>
                  <a:lnTo>
                    <a:pt x="249859" y="26784"/>
                  </a:lnTo>
                  <a:lnTo>
                    <a:pt x="26784" y="249859"/>
                  </a:lnTo>
                  <a:lnTo>
                    <a:pt x="0" y="314510"/>
                  </a:lnTo>
                  <a:lnTo>
                    <a:pt x="6696" y="348920"/>
                  </a:lnTo>
                  <a:lnTo>
                    <a:pt x="26784" y="379171"/>
                  </a:lnTo>
                  <a:lnTo>
                    <a:pt x="249859" y="602233"/>
                  </a:lnTo>
                  <a:lnTo>
                    <a:pt x="280103" y="622322"/>
                  </a:lnTo>
                  <a:lnTo>
                    <a:pt x="314510" y="629018"/>
                  </a:lnTo>
                  <a:lnTo>
                    <a:pt x="348920" y="622322"/>
                  </a:lnTo>
                  <a:lnTo>
                    <a:pt x="379171" y="602233"/>
                  </a:lnTo>
                  <a:lnTo>
                    <a:pt x="602233" y="379171"/>
                  </a:lnTo>
                  <a:lnTo>
                    <a:pt x="622322" y="348920"/>
                  </a:lnTo>
                  <a:lnTo>
                    <a:pt x="629018" y="314509"/>
                  </a:lnTo>
                  <a:lnTo>
                    <a:pt x="622322" y="280098"/>
                  </a:lnTo>
                  <a:lnTo>
                    <a:pt x="602233" y="249847"/>
                  </a:lnTo>
                  <a:lnTo>
                    <a:pt x="379171" y="26784"/>
                  </a:lnTo>
                  <a:lnTo>
                    <a:pt x="348920" y="6696"/>
                  </a:lnTo>
                  <a:lnTo>
                    <a:pt x="314510" y="0"/>
                  </a:lnTo>
                  <a:close/>
                </a:path>
              </a:pathLst>
            </a:custGeom>
            <a:solidFill>
              <a:srgbClr val="427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8374" y="4518038"/>
              <a:ext cx="538809" cy="5388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63262" y="5318424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314510" y="0"/>
                  </a:moveTo>
                  <a:lnTo>
                    <a:pt x="249859" y="26784"/>
                  </a:lnTo>
                  <a:lnTo>
                    <a:pt x="26784" y="249859"/>
                  </a:lnTo>
                  <a:lnTo>
                    <a:pt x="0" y="314510"/>
                  </a:lnTo>
                  <a:lnTo>
                    <a:pt x="6696" y="348920"/>
                  </a:lnTo>
                  <a:lnTo>
                    <a:pt x="26784" y="379171"/>
                  </a:lnTo>
                  <a:lnTo>
                    <a:pt x="249859" y="602234"/>
                  </a:lnTo>
                  <a:lnTo>
                    <a:pt x="280103" y="622322"/>
                  </a:lnTo>
                  <a:lnTo>
                    <a:pt x="314510" y="629018"/>
                  </a:lnTo>
                  <a:lnTo>
                    <a:pt x="348920" y="622322"/>
                  </a:lnTo>
                  <a:lnTo>
                    <a:pt x="379171" y="602234"/>
                  </a:lnTo>
                  <a:lnTo>
                    <a:pt x="602233" y="379171"/>
                  </a:lnTo>
                  <a:lnTo>
                    <a:pt x="622322" y="348920"/>
                  </a:lnTo>
                  <a:lnTo>
                    <a:pt x="629018" y="314509"/>
                  </a:lnTo>
                  <a:lnTo>
                    <a:pt x="622322" y="280098"/>
                  </a:lnTo>
                  <a:lnTo>
                    <a:pt x="602233" y="249847"/>
                  </a:lnTo>
                  <a:lnTo>
                    <a:pt x="379171" y="26784"/>
                  </a:lnTo>
                  <a:lnTo>
                    <a:pt x="348920" y="6696"/>
                  </a:lnTo>
                  <a:lnTo>
                    <a:pt x="314510" y="0"/>
                  </a:lnTo>
                  <a:close/>
                </a:path>
              </a:pathLst>
            </a:custGeom>
            <a:solidFill>
              <a:srgbClr val="D7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4956" y="5390115"/>
              <a:ext cx="485634" cy="4856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70840" y="6209588"/>
              <a:ext cx="614045" cy="614045"/>
            </a:xfrm>
            <a:custGeom>
              <a:avLst/>
              <a:gdLst/>
              <a:ahLst/>
              <a:cxnLst/>
              <a:rect l="l" t="t" r="r" b="b"/>
              <a:pathLst>
                <a:path w="614045" h="614045">
                  <a:moveTo>
                    <a:pt x="306933" y="0"/>
                  </a:moveTo>
                  <a:lnTo>
                    <a:pt x="265641" y="8034"/>
                  </a:lnTo>
                  <a:lnTo>
                    <a:pt x="229342" y="32137"/>
                  </a:lnTo>
                  <a:lnTo>
                    <a:pt x="32137" y="229342"/>
                  </a:lnTo>
                  <a:lnTo>
                    <a:pt x="8034" y="265641"/>
                  </a:lnTo>
                  <a:lnTo>
                    <a:pt x="0" y="306933"/>
                  </a:lnTo>
                  <a:lnTo>
                    <a:pt x="8034" y="348225"/>
                  </a:lnTo>
                  <a:lnTo>
                    <a:pt x="32137" y="384524"/>
                  </a:lnTo>
                  <a:lnTo>
                    <a:pt x="229342" y="581729"/>
                  </a:lnTo>
                  <a:lnTo>
                    <a:pt x="265641" y="605832"/>
                  </a:lnTo>
                  <a:lnTo>
                    <a:pt x="306933" y="613867"/>
                  </a:lnTo>
                  <a:lnTo>
                    <a:pt x="348225" y="605832"/>
                  </a:lnTo>
                  <a:lnTo>
                    <a:pt x="384524" y="581729"/>
                  </a:lnTo>
                  <a:lnTo>
                    <a:pt x="581729" y="384524"/>
                  </a:lnTo>
                  <a:lnTo>
                    <a:pt x="605832" y="348225"/>
                  </a:lnTo>
                  <a:lnTo>
                    <a:pt x="613867" y="306933"/>
                  </a:lnTo>
                  <a:lnTo>
                    <a:pt x="605832" y="265641"/>
                  </a:lnTo>
                  <a:lnTo>
                    <a:pt x="581729" y="229342"/>
                  </a:lnTo>
                  <a:lnTo>
                    <a:pt x="384524" y="32137"/>
                  </a:lnTo>
                  <a:lnTo>
                    <a:pt x="348225" y="8034"/>
                  </a:lnTo>
                  <a:lnTo>
                    <a:pt x="306933" y="0"/>
                  </a:lnTo>
                  <a:close/>
                </a:path>
              </a:pathLst>
            </a:custGeom>
            <a:solidFill>
              <a:srgbClr val="52C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2090" y="6260833"/>
              <a:ext cx="511375" cy="51137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05000" y="2403039"/>
            <a:ext cx="7214997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sz="2200" spc="70" dirty="0">
                <a:latin typeface="Verdana"/>
                <a:cs typeface="Verdana"/>
              </a:rPr>
              <a:t>We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are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looking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forward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staying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touch!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If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you </a:t>
            </a:r>
            <a:r>
              <a:rPr sz="2200" spc="50" dirty="0">
                <a:latin typeface="Verdana"/>
                <a:cs typeface="Verdana"/>
              </a:rPr>
              <a:t>need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anything,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please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don’t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hesitate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contact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us. </a:t>
            </a:r>
            <a:endParaRPr lang="en-US" sz="2200" spc="-25" dirty="0">
              <a:latin typeface="Verdana"/>
              <a:cs typeface="Verdana"/>
            </a:endParaRPr>
          </a:p>
          <a:p>
            <a:pPr marL="12700" marR="76835">
              <a:lnSpc>
                <a:spcPct val="100000"/>
              </a:lnSpc>
              <a:spcBef>
                <a:spcPts val="100"/>
              </a:spcBef>
            </a:pPr>
            <a:endParaRPr lang="en-US" sz="2200" spc="-25" dirty="0">
              <a:latin typeface="Verdana"/>
              <a:cs typeface="Verdana"/>
            </a:endParaRPr>
          </a:p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sz="2200" spc="70" dirty="0">
                <a:latin typeface="Verdana"/>
                <a:cs typeface="Verdana"/>
              </a:rPr>
              <a:t>We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are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here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help</a:t>
            </a:r>
            <a:r>
              <a:rPr lang="en-US" sz="2200" spc="-45" dirty="0">
                <a:latin typeface="Verdana"/>
                <a:cs typeface="Verdana"/>
              </a:rPr>
              <a:t> you be successful in Iowa!</a:t>
            </a:r>
          </a:p>
          <a:p>
            <a:pPr marL="12700" marR="76835">
              <a:lnSpc>
                <a:spcPct val="100000"/>
              </a:lnSpc>
              <a:spcBef>
                <a:spcPts val="100"/>
              </a:spcBef>
            </a:pPr>
            <a:endParaRPr lang="en-US" sz="2200" b="1" spc="-45" dirty="0">
              <a:latin typeface="Verdana"/>
              <a:cs typeface="Trebuchet MS"/>
            </a:endParaRPr>
          </a:p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lang="en-US" sz="2200" b="1" spc="-45" dirty="0">
                <a:latin typeface="Verdana"/>
                <a:cs typeface="Trebuchet MS"/>
              </a:rPr>
              <a:t>   </a:t>
            </a:r>
            <a:r>
              <a:rPr sz="2000" b="1" spc="120" dirty="0">
                <a:latin typeface="Trebuchet MS"/>
                <a:cs typeface="Trebuchet MS"/>
              </a:rPr>
              <a:t>B</a:t>
            </a:r>
            <a:r>
              <a:rPr lang="en-US" sz="2000" b="1" spc="120" dirty="0">
                <a:latin typeface="Trebuchet MS"/>
                <a:cs typeface="Trebuchet MS"/>
              </a:rPr>
              <a:t>ruce Hansen</a:t>
            </a:r>
            <a:r>
              <a:rPr sz="2000" b="1" spc="80" dirty="0">
                <a:latin typeface="Trebuchet MS"/>
                <a:cs typeface="Trebuchet MS"/>
              </a:rPr>
              <a:t>,</a:t>
            </a:r>
            <a:r>
              <a:rPr sz="2000" b="1" spc="-180" dirty="0">
                <a:latin typeface="Trebuchet MS"/>
                <a:cs typeface="Trebuchet MS"/>
              </a:rPr>
              <a:t> </a:t>
            </a:r>
            <a:r>
              <a:rPr lang="en-US" sz="2000" b="1" spc="-180" dirty="0">
                <a:latin typeface="Trebuchet MS"/>
                <a:cs typeface="Trebuchet MS"/>
              </a:rPr>
              <a:t>Vice President </a:t>
            </a:r>
            <a:r>
              <a:rPr sz="2000" b="1" spc="65" dirty="0">
                <a:latin typeface="Trebuchet MS"/>
                <a:cs typeface="Trebuchet MS"/>
              </a:rPr>
              <a:t>Business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Development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2793365">
              <a:lnSpc>
                <a:spcPct val="100000"/>
              </a:lnSpc>
            </a:pPr>
            <a:r>
              <a:rPr sz="1800" spc="50" dirty="0">
                <a:latin typeface="Trebuchet MS"/>
                <a:cs typeface="Trebuchet MS"/>
                <a:hlinkClick r:id="rId6"/>
              </a:rPr>
              <a:t>bhansen@iadg.com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2793365">
              <a:lnSpc>
                <a:spcPct val="100000"/>
              </a:lnSpc>
            </a:pPr>
            <a:r>
              <a:rPr lang="en-US" sz="1800" spc="-140" dirty="0">
                <a:latin typeface="Verdana"/>
                <a:cs typeface="Verdana"/>
              </a:rPr>
              <a:t> </a:t>
            </a:r>
            <a:r>
              <a:rPr sz="1800" spc="-180" dirty="0">
                <a:latin typeface="Verdana"/>
                <a:cs typeface="Verdana"/>
              </a:rPr>
              <a:t>515.975.1862</a:t>
            </a:r>
            <a:r>
              <a:rPr sz="1800" spc="9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C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800" dirty="0">
              <a:latin typeface="Verdana"/>
              <a:cs typeface="Verdana"/>
            </a:endParaRPr>
          </a:p>
          <a:p>
            <a:pPr marL="2793365" marR="2275205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  <a:hlinkClick r:id="rId7"/>
              </a:rPr>
              <a:t>www.IADG.com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Facebook:</a:t>
            </a:r>
            <a:r>
              <a:rPr sz="1800" spc="200" dirty="0">
                <a:latin typeface="Trebuchet MS"/>
                <a:cs typeface="Trebuchet MS"/>
              </a:rPr>
              <a:t> </a:t>
            </a:r>
            <a:r>
              <a:rPr lang="en-US" sz="1800" spc="200" dirty="0">
                <a:latin typeface="Trebuchet MS"/>
                <a:cs typeface="Trebuchet MS"/>
              </a:rPr>
              <a:t>/</a:t>
            </a:r>
            <a:r>
              <a:rPr sz="1800" spc="-10" dirty="0" err="1">
                <a:latin typeface="Trebuchet MS"/>
                <a:cs typeface="Trebuchet MS"/>
              </a:rPr>
              <a:t>IADG.ia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24" y="602145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dirty="0"/>
          </a:p>
          <a:p>
            <a:pPr marL="209550">
              <a:lnSpc>
                <a:spcPct val="100000"/>
              </a:lnSpc>
            </a:pPr>
            <a:r>
              <a:rPr spc="190" dirty="0"/>
              <a:t>Who</a:t>
            </a:r>
            <a:r>
              <a:rPr spc="-270" dirty="0"/>
              <a:t> </a:t>
            </a:r>
            <a:r>
              <a:rPr spc="175" dirty="0"/>
              <a:t>We</a:t>
            </a:r>
            <a:r>
              <a:rPr spc="-254" dirty="0"/>
              <a:t> </a:t>
            </a:r>
            <a:r>
              <a:rPr spc="-25" dirty="0"/>
              <a:t>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2590800"/>
            <a:ext cx="7473696" cy="3513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(IADG) </a:t>
            </a:r>
            <a:r>
              <a:rPr sz="20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usiness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ommunity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evelopment </a:t>
            </a:r>
            <a:r>
              <a:rPr lang="en-US"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eader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Iowa’s Member Owned Utility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ponsors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artners</a:t>
            </a:r>
            <a:r>
              <a:rPr lang="en-US"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b="1" spc="-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Owned Utilities: 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Rural Electric Cooperatives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Member Municipal Electric Systems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Independent Telecommunications Companies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IADG also does work outside of Iowa.        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9931" y="5897879"/>
            <a:ext cx="2138288" cy="1440714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FC2E51F-5FFB-9F08-7393-BB4A3F630D8B}"/>
              </a:ext>
            </a:extLst>
          </p:cNvPr>
          <p:cNvSpPr/>
          <p:nvPr/>
        </p:nvSpPr>
        <p:spPr>
          <a:xfrm>
            <a:off x="3581400" y="4572000"/>
            <a:ext cx="152400" cy="149352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6B215B0-ED7D-7EA3-DE94-2C4E9FCC6205}"/>
              </a:ext>
            </a:extLst>
          </p:cNvPr>
          <p:cNvSpPr/>
          <p:nvPr/>
        </p:nvSpPr>
        <p:spPr>
          <a:xfrm>
            <a:off x="3581400" y="4912195"/>
            <a:ext cx="152400" cy="149352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365EFA0-1934-9438-B3A8-C9350975E435}"/>
              </a:ext>
            </a:extLst>
          </p:cNvPr>
          <p:cNvSpPr/>
          <p:nvPr/>
        </p:nvSpPr>
        <p:spPr>
          <a:xfrm>
            <a:off x="3581400" y="5246639"/>
            <a:ext cx="152400" cy="149352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099" y="578612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/>
          </a:p>
          <a:p>
            <a:pPr marL="209550">
              <a:lnSpc>
                <a:spcPct val="100000"/>
              </a:lnSpc>
            </a:pPr>
            <a:r>
              <a:rPr spc="110" dirty="0"/>
              <a:t>Sponsors</a:t>
            </a:r>
            <a:r>
              <a:rPr spc="-155" dirty="0"/>
              <a:t> </a:t>
            </a:r>
            <a:r>
              <a:rPr spc="110" dirty="0"/>
              <a:t>and</a:t>
            </a:r>
            <a:r>
              <a:rPr spc="-155" dirty="0"/>
              <a:t> </a:t>
            </a:r>
            <a:r>
              <a:rPr spc="-10" dirty="0"/>
              <a:t>Partners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15450" y="3995658"/>
            <a:ext cx="308318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Ripple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Effect,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partnership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alliance </a:t>
            </a:r>
            <a:r>
              <a:rPr sz="1400" dirty="0">
                <a:latin typeface="Verdana"/>
                <a:cs typeface="Verdana"/>
              </a:rPr>
              <a:t>between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Aureon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Iowa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Area </a:t>
            </a:r>
            <a:r>
              <a:rPr sz="1400" dirty="0">
                <a:latin typeface="Verdana"/>
                <a:cs typeface="Verdana"/>
              </a:rPr>
              <a:t>Development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Group,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is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designed</a:t>
            </a:r>
            <a:r>
              <a:rPr lang="en-US"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advance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business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and </a:t>
            </a:r>
            <a:r>
              <a:rPr sz="1400" dirty="0">
                <a:latin typeface="Verdana"/>
                <a:cs typeface="Verdana"/>
              </a:rPr>
              <a:t>community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development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vitality</a:t>
            </a:r>
            <a:r>
              <a:rPr lang="en-US"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rural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Iowa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by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joining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local </a:t>
            </a:r>
            <a:r>
              <a:rPr sz="1400" dirty="0">
                <a:latin typeface="Verdana"/>
                <a:cs typeface="Verdana"/>
              </a:rPr>
              <a:t>Independent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lang="en-US" sz="1400" spc="125" dirty="0">
                <a:latin typeface="Verdana"/>
                <a:cs typeface="Verdana"/>
              </a:rPr>
              <a:t>T</a:t>
            </a:r>
            <a:r>
              <a:rPr sz="1400" spc="-10" dirty="0">
                <a:latin typeface="Verdana"/>
                <a:cs typeface="Verdana"/>
              </a:rPr>
              <a:t>elecommunications </a:t>
            </a:r>
            <a:r>
              <a:rPr sz="1400" dirty="0">
                <a:latin typeface="Verdana"/>
                <a:cs typeface="Verdana"/>
              </a:rPr>
              <a:t>Companies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their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communities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their economic </a:t>
            </a:r>
            <a:r>
              <a:rPr sz="1400" spc="-10" dirty="0">
                <a:latin typeface="Verdana"/>
                <a:cs typeface="Verdana"/>
              </a:rPr>
              <a:t>development initiatives.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4388" y="2405885"/>
            <a:ext cx="3228340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003C56"/>
                </a:solidFill>
                <a:latin typeface="Trebuchet MS"/>
                <a:cs typeface="Trebuchet MS"/>
              </a:rPr>
              <a:t>ELECTRIC</a:t>
            </a:r>
            <a:r>
              <a:rPr sz="1800" b="1" spc="-90" dirty="0">
                <a:solidFill>
                  <a:srgbClr val="003C5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3C56"/>
                </a:solidFill>
                <a:latin typeface="Trebuchet MS"/>
                <a:cs typeface="Trebuchet MS"/>
              </a:rPr>
              <a:t>UTILITIES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 marR="421005">
              <a:lnSpc>
                <a:spcPct val="100000"/>
              </a:lnSpc>
            </a:pPr>
            <a:r>
              <a:rPr sz="1400" spc="-40" dirty="0">
                <a:latin typeface="Verdana"/>
                <a:cs typeface="Verdana"/>
              </a:rPr>
              <a:t>Iowa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Area </a:t>
            </a:r>
            <a:r>
              <a:rPr sz="1400" dirty="0">
                <a:latin typeface="Verdana"/>
                <a:cs typeface="Verdana"/>
              </a:rPr>
              <a:t>Development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Group </a:t>
            </a:r>
            <a:r>
              <a:rPr sz="1400" spc="-35" dirty="0">
                <a:latin typeface="Verdana"/>
                <a:cs typeface="Verdana"/>
              </a:rPr>
              <a:t>is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business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community </a:t>
            </a:r>
            <a:r>
              <a:rPr sz="1400" dirty="0">
                <a:latin typeface="Verdana"/>
                <a:cs typeface="Verdana"/>
              </a:rPr>
              <a:t>development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leader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for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over </a:t>
            </a:r>
            <a:r>
              <a:rPr sz="1400" spc="-160" dirty="0">
                <a:latin typeface="Verdana"/>
                <a:cs typeface="Verdana"/>
              </a:rPr>
              <a:t>150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lang="en-US" sz="1400" spc="45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ember-</a:t>
            </a:r>
            <a:r>
              <a:rPr lang="en-US" sz="1400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wned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lang="en-US" sz="1400" spc="50" dirty="0">
                <a:latin typeface="Verdana"/>
                <a:cs typeface="Verdana"/>
              </a:rPr>
              <a:t>E</a:t>
            </a:r>
            <a:r>
              <a:rPr sz="1400" spc="-10" dirty="0">
                <a:latin typeface="Verdana"/>
                <a:cs typeface="Verdana"/>
              </a:rPr>
              <a:t>lectric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400" spc="-10" dirty="0">
                <a:latin typeface="Verdana"/>
                <a:cs typeface="Verdana"/>
              </a:rPr>
              <a:t>C</a:t>
            </a:r>
            <a:r>
              <a:rPr sz="1400" spc="-10" dirty="0">
                <a:latin typeface="Verdana"/>
                <a:cs typeface="Verdana"/>
              </a:rPr>
              <a:t>ooperatives</a:t>
            </a:r>
            <a:r>
              <a:rPr lang="en-US" sz="1400" spc="-10" dirty="0">
                <a:latin typeface="Verdana"/>
                <a:cs typeface="Verdana"/>
              </a:rPr>
              <a:t>, M</a:t>
            </a:r>
            <a:r>
              <a:rPr sz="1400" dirty="0">
                <a:latin typeface="Verdana"/>
                <a:cs typeface="Verdana"/>
              </a:rPr>
              <a:t>unicipal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lang="en-US" sz="1400" spc="30" dirty="0">
                <a:latin typeface="Verdana"/>
                <a:cs typeface="Verdana"/>
              </a:rPr>
              <a:t>U</a:t>
            </a:r>
            <a:r>
              <a:rPr sz="1400" spc="-10" dirty="0">
                <a:latin typeface="Verdana"/>
                <a:cs typeface="Verdana"/>
              </a:rPr>
              <a:t>tilities</a:t>
            </a:r>
            <a:r>
              <a:rPr lang="en-US" sz="1400" spc="-10" dirty="0">
                <a:latin typeface="Verdana"/>
                <a:cs typeface="Verdana"/>
              </a:rPr>
              <a:t> &amp; Telecommunication Companies. 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0524" y="6477000"/>
            <a:ext cx="2693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003C56"/>
                </a:solidFill>
                <a:latin typeface="Trebuchet MS"/>
                <a:cs typeface="Trebuchet MS"/>
              </a:rPr>
              <a:t>INDEPENDENT </a:t>
            </a:r>
            <a:r>
              <a:rPr sz="1800" b="1" spc="75" dirty="0">
                <a:solidFill>
                  <a:srgbClr val="003C56"/>
                </a:solidFill>
                <a:latin typeface="Trebuchet MS"/>
                <a:cs typeface="Trebuchet MS"/>
              </a:rPr>
              <a:t>TELECOMMUNICATIONS </a:t>
            </a:r>
            <a:r>
              <a:rPr sz="1800" b="1" spc="80" dirty="0">
                <a:solidFill>
                  <a:srgbClr val="003C56"/>
                </a:solidFill>
                <a:latin typeface="Trebuchet MS"/>
                <a:cs typeface="Trebuchet MS"/>
              </a:rPr>
              <a:t>COMPANIES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12" name="Picture 11" descr="A map of the state of iowa&#10;&#10;AI-generated content may be incorrect.">
            <a:extLst>
              <a:ext uri="{FF2B5EF4-FFF2-40B4-BE49-F238E27FC236}">
                <a16:creationId xmlns:a16="http://schemas.microsoft.com/office/drawing/2014/main" id="{2383CF8D-F1B5-A751-7783-7FDDD796E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29" y="4526788"/>
            <a:ext cx="3953250" cy="266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911F7-E228-AB1A-F51C-0D1EE8DD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257800"/>
            <a:ext cx="2487707" cy="883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BD7BB7-A6BB-17D6-47DE-0D906E242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446710"/>
            <a:ext cx="2540635" cy="13300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24" y="597242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/>
          </a:p>
          <a:p>
            <a:pPr marL="209550">
              <a:lnSpc>
                <a:spcPct val="100000"/>
              </a:lnSpc>
            </a:pPr>
            <a:r>
              <a:rPr spc="95" dirty="0"/>
              <a:t>Meet</a:t>
            </a:r>
            <a:r>
              <a:rPr spc="-150" dirty="0"/>
              <a:t> </a:t>
            </a:r>
            <a:r>
              <a:rPr dirty="0"/>
              <a:t>the</a:t>
            </a:r>
            <a:r>
              <a:rPr spc="-229" dirty="0"/>
              <a:t> </a:t>
            </a:r>
            <a:r>
              <a:rPr spc="-20" dirty="0"/>
              <a:t>Team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7504" y="2456905"/>
            <a:ext cx="7162799" cy="4121564"/>
            <a:chOff x="2127504" y="2456905"/>
            <a:chExt cx="7162799" cy="412156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504" y="2458440"/>
              <a:ext cx="1627631" cy="16194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2456905"/>
              <a:ext cx="1627631" cy="1627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2672" y="2463800"/>
              <a:ext cx="1627631" cy="1653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8511" y="4916327"/>
              <a:ext cx="1627631" cy="16384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7504" y="4950838"/>
              <a:ext cx="1627631" cy="16276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32638" y="4136548"/>
            <a:ext cx="120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Bruce</a:t>
            </a:r>
            <a:r>
              <a:rPr sz="1200" b="1" spc="7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Nuzum </a:t>
            </a:r>
            <a:r>
              <a:rPr sz="1200" b="1" dirty="0">
                <a:latin typeface="Trebuchet MS"/>
                <a:cs typeface="Trebuchet MS"/>
              </a:rPr>
              <a:t>President</a:t>
            </a:r>
            <a:r>
              <a:rPr sz="1200" b="1" spc="-40" dirty="0">
                <a:latin typeface="Trebuchet MS"/>
                <a:cs typeface="Trebuchet MS"/>
              </a:rPr>
              <a:t> </a:t>
            </a:r>
            <a:r>
              <a:rPr sz="1200" b="1" spc="370" dirty="0">
                <a:latin typeface="Trebuchet MS"/>
                <a:cs typeface="Trebuchet MS"/>
              </a:rPr>
              <a:t>/</a:t>
            </a:r>
            <a:r>
              <a:rPr sz="1200" b="1" spc="-35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CEO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8990" y="4135634"/>
            <a:ext cx="1047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Bruce</a:t>
            </a:r>
            <a:r>
              <a:rPr sz="1200" b="1" spc="7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Hansen</a:t>
            </a:r>
            <a:endParaRPr sz="1200">
              <a:latin typeface="Trebuchet MS"/>
              <a:cs typeface="Trebuchet MS"/>
            </a:endParaRPr>
          </a:p>
          <a:p>
            <a:pPr marL="27940" marR="20955" indent="31750">
              <a:lnSpc>
                <a:spcPct val="100000"/>
              </a:lnSpc>
            </a:pPr>
            <a:r>
              <a:rPr sz="1200" b="1" spc="-110" dirty="0">
                <a:latin typeface="Trebuchet MS"/>
                <a:cs typeface="Trebuchet MS"/>
              </a:rPr>
              <a:t>V.P.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Business Development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4488" y="4136548"/>
            <a:ext cx="126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Brian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Tapp</a:t>
            </a:r>
            <a:endParaRPr sz="1200">
              <a:latin typeface="Trebuchet MS"/>
              <a:cs typeface="Trebuchet MS"/>
            </a:endParaRPr>
          </a:p>
          <a:p>
            <a:pPr marL="220345" marR="5080" indent="-208279">
              <a:lnSpc>
                <a:spcPct val="100000"/>
              </a:lnSpc>
            </a:pPr>
            <a:r>
              <a:rPr sz="1200" b="1" spc="-114" dirty="0">
                <a:latin typeface="Trebuchet MS"/>
                <a:cs typeface="Trebuchet MS"/>
              </a:rPr>
              <a:t>V.P.</a:t>
            </a:r>
            <a:r>
              <a:rPr sz="1200" b="1" spc="9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Value-</a:t>
            </a:r>
            <a:r>
              <a:rPr sz="1200" b="1" spc="40" dirty="0">
                <a:latin typeface="Trebuchet MS"/>
                <a:cs typeface="Trebuchet MS"/>
              </a:rPr>
              <a:t>Added </a:t>
            </a:r>
            <a:r>
              <a:rPr sz="1200" b="1" spc="-10" dirty="0">
                <a:latin typeface="Trebuchet MS"/>
                <a:cs typeface="Trebuchet MS"/>
              </a:rPr>
              <a:t>Agriculture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2471" y="6761474"/>
            <a:ext cx="129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Steven</a:t>
            </a:r>
            <a:r>
              <a:rPr sz="1200" b="1" spc="4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Benne</a:t>
            </a:r>
            <a:endParaRPr sz="1200" dirty="0">
              <a:latin typeface="Trebuchet MS"/>
              <a:cs typeface="Trebuchet MS"/>
            </a:endParaRPr>
          </a:p>
          <a:p>
            <a:pPr marL="360045" marR="5080" indent="-347980">
              <a:lnSpc>
                <a:spcPct val="100000"/>
              </a:lnSpc>
            </a:pPr>
            <a:r>
              <a:rPr sz="1200" b="1" spc="-110" dirty="0">
                <a:latin typeface="Trebuchet MS"/>
                <a:cs typeface="Trebuchet MS"/>
              </a:rPr>
              <a:t>V.P.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Development Finance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0416" y="6641090"/>
            <a:ext cx="1731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Ethan</a:t>
            </a:r>
            <a:r>
              <a:rPr sz="1200" b="1" spc="-20" dirty="0">
                <a:latin typeface="Trebuchet MS"/>
                <a:cs typeface="Trebuchet MS"/>
              </a:rPr>
              <a:t> Pitt</a:t>
            </a:r>
            <a:endParaRPr sz="1200">
              <a:latin typeface="Trebuchet MS"/>
              <a:cs typeface="Trebuchet MS"/>
            </a:endParaRPr>
          </a:p>
          <a:p>
            <a:pPr marL="184785" marR="180340" indent="116839">
              <a:lnSpc>
                <a:spcPct val="100000"/>
              </a:lnSpc>
            </a:pPr>
            <a:r>
              <a:rPr sz="1200" b="1" spc="-110" dirty="0">
                <a:latin typeface="Trebuchet MS"/>
                <a:cs typeface="Trebuchet MS"/>
              </a:rPr>
              <a:t>V.P.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Community Initiatives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&amp;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Ripple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latin typeface="Trebuchet MS"/>
                <a:cs typeface="Trebuchet MS"/>
              </a:rPr>
              <a:t>Effect</a:t>
            </a:r>
            <a:r>
              <a:rPr sz="1200" b="1" spc="6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Program</a:t>
            </a:r>
            <a:r>
              <a:rPr sz="1200" b="1" spc="6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Director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8CAB2-33CA-FAE8-4EB4-651D84B01502}"/>
              </a:ext>
            </a:extLst>
          </p:cNvPr>
          <p:cNvSpPr txBox="1"/>
          <p:nvPr/>
        </p:nvSpPr>
        <p:spPr>
          <a:xfrm>
            <a:off x="7662671" y="6817661"/>
            <a:ext cx="158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rebuchet MS" panose="020B0603020202020204" pitchFamily="34" charset="0"/>
              </a:rPr>
              <a:t>Susie Wilhite</a:t>
            </a:r>
          </a:p>
          <a:p>
            <a:pPr algn="ctr"/>
            <a:r>
              <a:rPr lang="en-US" sz="1200" b="1" dirty="0">
                <a:latin typeface="Trebuchet MS" panose="020B0603020202020204" pitchFamily="34" charset="0"/>
              </a:rPr>
              <a:t>Office Manager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30ED54-4708-45B9-8653-66FCB9E249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5"/>
          <a:stretch/>
        </p:blipFill>
        <p:spPr>
          <a:xfrm>
            <a:off x="7698473" y="4871676"/>
            <a:ext cx="1550195" cy="1706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24" y="582968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/>
          </a:p>
          <a:p>
            <a:pPr marL="209550">
              <a:lnSpc>
                <a:spcPct val="100000"/>
              </a:lnSpc>
            </a:pPr>
            <a:r>
              <a:rPr spc="135" dirty="0"/>
              <a:t>What</a:t>
            </a:r>
            <a:r>
              <a:rPr spc="-260" dirty="0"/>
              <a:t> </a:t>
            </a:r>
            <a:r>
              <a:rPr spc="175" dirty="0"/>
              <a:t>We</a:t>
            </a:r>
            <a:r>
              <a:rPr spc="-165" dirty="0"/>
              <a:t> </a:t>
            </a:r>
            <a:r>
              <a:rPr spc="125" dirty="0"/>
              <a:t>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0" y="2608976"/>
            <a:ext cx="6553200" cy="4337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Site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lang="en-US" b="1" spc="60" dirty="0">
                <a:latin typeface="Trebuchet MS"/>
                <a:cs typeface="Trebuchet MS"/>
              </a:rPr>
              <a:t>&amp; </a:t>
            </a:r>
            <a:r>
              <a:rPr sz="1800" b="1" spc="50" dirty="0">
                <a:latin typeface="Trebuchet MS"/>
                <a:cs typeface="Trebuchet MS"/>
              </a:rPr>
              <a:t>Building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Selection</a:t>
            </a:r>
            <a:r>
              <a:rPr lang="en-US" sz="1800" b="1" spc="-10" dirty="0">
                <a:latin typeface="Trebuchet MS"/>
                <a:cs typeface="Trebuchet MS"/>
              </a:rPr>
              <a:t> for Clients</a:t>
            </a:r>
            <a:endParaRPr sz="1800" dirty="0">
              <a:latin typeface="Trebuchet MS"/>
              <a:cs typeface="Trebuchet MS"/>
            </a:endParaRPr>
          </a:p>
          <a:p>
            <a:pPr marL="12700" marR="880110">
              <a:lnSpc>
                <a:spcPct val="287500"/>
              </a:lnSpc>
            </a:pPr>
            <a:r>
              <a:rPr sz="1800" b="1" dirty="0">
                <a:latin typeface="Trebuchet MS"/>
                <a:cs typeface="Trebuchet MS"/>
              </a:rPr>
              <a:t>Technical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Assistance </a:t>
            </a:r>
            <a:r>
              <a:rPr lang="en-US" b="1" spc="60" dirty="0">
                <a:latin typeface="Trebuchet MS"/>
                <a:cs typeface="Trebuchet MS"/>
              </a:rPr>
              <a:t>&amp;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Data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Resources </a:t>
            </a:r>
            <a:r>
              <a:rPr lang="en-US" sz="1800" b="1" dirty="0">
                <a:latin typeface="Trebuchet MS"/>
                <a:cs typeface="Trebuchet MS"/>
              </a:rPr>
              <a:t>Incentive </a:t>
            </a:r>
            <a:r>
              <a:rPr sz="1800" b="1" dirty="0">
                <a:latin typeface="Trebuchet MS"/>
                <a:cs typeface="Trebuchet MS"/>
              </a:rPr>
              <a:t>Financial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Packaging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Marketing</a:t>
            </a:r>
            <a:r>
              <a:rPr sz="1800" b="1" spc="22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Support</a:t>
            </a:r>
            <a:r>
              <a:rPr lang="en-US" sz="1800" b="1" spc="-10" dirty="0">
                <a:latin typeface="Trebuchet MS"/>
                <a:cs typeface="Trebuchet MS"/>
              </a:rPr>
              <a:t>: Electronic / Trade Shows / Prospecting</a:t>
            </a:r>
          </a:p>
          <a:p>
            <a:pPr marL="12700">
              <a:lnSpc>
                <a:spcPct val="100000"/>
              </a:lnSpc>
            </a:pPr>
            <a:r>
              <a:rPr lang="en-US" b="1" spc="-10" dirty="0">
                <a:latin typeface="Trebuchet MS"/>
                <a:cs typeface="Trebuchet MS"/>
              </a:rPr>
              <a:t>		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10" dirty="0">
                <a:latin typeface="Trebuchet MS"/>
                <a:cs typeface="Trebuchet MS"/>
              </a:rPr>
              <a:t>Community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Resources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lang="en-US" b="1" spc="60" dirty="0">
                <a:latin typeface="Trebuchet MS"/>
                <a:cs typeface="Trebuchet MS"/>
              </a:rPr>
              <a:t>&amp;</a:t>
            </a:r>
            <a:r>
              <a:rPr sz="1800" b="1" spc="-10" dirty="0">
                <a:latin typeface="Trebuchet MS"/>
                <a:cs typeface="Trebuchet MS"/>
              </a:rPr>
              <a:t> Services</a:t>
            </a:r>
            <a:r>
              <a:rPr lang="en-US" sz="1800" b="1" spc="-10" dirty="0">
                <a:latin typeface="Trebuchet MS"/>
                <a:cs typeface="Trebuchet MS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b="1" spc="-10" dirty="0">
                <a:latin typeface="Trebuchet MS"/>
                <a:cs typeface="Trebuchet MS"/>
              </a:rPr>
              <a:t>IADG Community Foundation 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b="1" spc="60" dirty="0">
                <a:latin typeface="Trebuchet MS"/>
                <a:cs typeface="Trebuchet MS"/>
              </a:rPr>
              <a:t>Existing </a:t>
            </a:r>
            <a:r>
              <a:rPr sz="1800" b="1" spc="60" dirty="0">
                <a:latin typeface="Trebuchet MS"/>
                <a:cs typeface="Trebuchet MS"/>
              </a:rPr>
              <a:t>Business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spc="40" dirty="0">
                <a:latin typeface="Trebuchet MS"/>
                <a:cs typeface="Trebuchet MS"/>
              </a:rPr>
              <a:t>Programs</a:t>
            </a:r>
            <a:r>
              <a:rPr lang="en-US" sz="1800" b="1" spc="40" dirty="0">
                <a:latin typeface="Trebuchet MS"/>
                <a:cs typeface="Trebuchet MS"/>
              </a:rPr>
              <a:t> &amp; Support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1200" y="2438400"/>
            <a:ext cx="659765" cy="4522470"/>
            <a:chOff x="2049898" y="2754802"/>
            <a:chExt cx="659765" cy="4522470"/>
          </a:xfrm>
        </p:grpSpPr>
        <p:sp>
          <p:nvSpPr>
            <p:cNvPr id="5" name="object 5"/>
            <p:cNvSpPr/>
            <p:nvPr/>
          </p:nvSpPr>
          <p:spPr>
            <a:xfrm>
              <a:off x="2057826" y="2754802"/>
              <a:ext cx="621665" cy="621665"/>
            </a:xfrm>
            <a:custGeom>
              <a:avLst/>
              <a:gdLst/>
              <a:ahLst/>
              <a:cxnLst/>
              <a:rect l="l" t="t" r="r" b="b"/>
              <a:pathLst>
                <a:path w="621664" h="621664">
                  <a:moveTo>
                    <a:pt x="310722" y="0"/>
                  </a:moveTo>
                  <a:lnTo>
                    <a:pt x="272875" y="7365"/>
                  </a:lnTo>
                  <a:lnTo>
                    <a:pt x="239607" y="29460"/>
                  </a:lnTo>
                  <a:lnTo>
                    <a:pt x="29460" y="239595"/>
                  </a:lnTo>
                  <a:lnTo>
                    <a:pt x="7365" y="272869"/>
                  </a:lnTo>
                  <a:lnTo>
                    <a:pt x="0" y="310721"/>
                  </a:lnTo>
                  <a:lnTo>
                    <a:pt x="7365" y="348572"/>
                  </a:lnTo>
                  <a:lnTo>
                    <a:pt x="29460" y="381847"/>
                  </a:lnTo>
                  <a:lnTo>
                    <a:pt x="239607" y="591981"/>
                  </a:lnTo>
                  <a:lnTo>
                    <a:pt x="272875" y="614077"/>
                  </a:lnTo>
                  <a:lnTo>
                    <a:pt x="310722" y="621442"/>
                  </a:lnTo>
                  <a:lnTo>
                    <a:pt x="348573" y="614077"/>
                  </a:lnTo>
                  <a:lnTo>
                    <a:pt x="381847" y="591981"/>
                  </a:lnTo>
                  <a:lnTo>
                    <a:pt x="591981" y="381847"/>
                  </a:lnTo>
                  <a:lnTo>
                    <a:pt x="614077" y="348572"/>
                  </a:lnTo>
                  <a:lnTo>
                    <a:pt x="621442" y="310721"/>
                  </a:lnTo>
                  <a:lnTo>
                    <a:pt x="614077" y="272869"/>
                  </a:lnTo>
                  <a:lnTo>
                    <a:pt x="591981" y="239595"/>
                  </a:lnTo>
                  <a:lnTo>
                    <a:pt x="381847" y="29460"/>
                  </a:lnTo>
                  <a:lnTo>
                    <a:pt x="348573" y="7365"/>
                  </a:lnTo>
                  <a:lnTo>
                    <a:pt x="310722" y="0"/>
                  </a:lnTo>
                  <a:close/>
                </a:path>
              </a:pathLst>
            </a:custGeom>
            <a:solidFill>
              <a:srgbClr val="396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090" y="2805175"/>
              <a:ext cx="527809" cy="5278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2346" y="3507005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314510" y="0"/>
                  </a:moveTo>
                  <a:lnTo>
                    <a:pt x="249859" y="26784"/>
                  </a:lnTo>
                  <a:lnTo>
                    <a:pt x="26784" y="249859"/>
                  </a:lnTo>
                  <a:lnTo>
                    <a:pt x="0" y="314510"/>
                  </a:lnTo>
                  <a:lnTo>
                    <a:pt x="6696" y="348920"/>
                  </a:lnTo>
                  <a:lnTo>
                    <a:pt x="26784" y="379171"/>
                  </a:lnTo>
                  <a:lnTo>
                    <a:pt x="249859" y="602233"/>
                  </a:lnTo>
                  <a:lnTo>
                    <a:pt x="280103" y="622322"/>
                  </a:lnTo>
                  <a:lnTo>
                    <a:pt x="314510" y="629018"/>
                  </a:lnTo>
                  <a:lnTo>
                    <a:pt x="348920" y="622322"/>
                  </a:lnTo>
                  <a:lnTo>
                    <a:pt x="379171" y="602233"/>
                  </a:lnTo>
                  <a:lnTo>
                    <a:pt x="602233" y="379171"/>
                  </a:lnTo>
                  <a:lnTo>
                    <a:pt x="622322" y="348920"/>
                  </a:lnTo>
                  <a:lnTo>
                    <a:pt x="629018" y="314509"/>
                  </a:lnTo>
                  <a:lnTo>
                    <a:pt x="622322" y="280098"/>
                  </a:lnTo>
                  <a:lnTo>
                    <a:pt x="602233" y="249847"/>
                  </a:lnTo>
                  <a:lnTo>
                    <a:pt x="379171" y="26784"/>
                  </a:lnTo>
                  <a:lnTo>
                    <a:pt x="348920" y="6696"/>
                  </a:lnTo>
                  <a:lnTo>
                    <a:pt x="314510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556" y="3546525"/>
              <a:ext cx="549986" cy="5499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61267" y="4259207"/>
              <a:ext cx="636905" cy="636905"/>
            </a:xfrm>
            <a:custGeom>
              <a:avLst/>
              <a:gdLst/>
              <a:ahLst/>
              <a:cxnLst/>
              <a:rect l="l" t="t" r="r" b="b"/>
              <a:pathLst>
                <a:path w="636905" h="636904">
                  <a:moveTo>
                    <a:pt x="318293" y="0"/>
                  </a:moveTo>
                  <a:lnTo>
                    <a:pt x="260102" y="24107"/>
                  </a:lnTo>
                  <a:lnTo>
                    <a:pt x="24098" y="260111"/>
                  </a:lnTo>
                  <a:lnTo>
                    <a:pt x="0" y="318298"/>
                  </a:lnTo>
                  <a:lnTo>
                    <a:pt x="6024" y="349267"/>
                  </a:lnTo>
                  <a:lnTo>
                    <a:pt x="24098" y="376494"/>
                  </a:lnTo>
                  <a:lnTo>
                    <a:pt x="260102" y="612498"/>
                  </a:lnTo>
                  <a:lnTo>
                    <a:pt x="287327" y="630572"/>
                  </a:lnTo>
                  <a:lnTo>
                    <a:pt x="318293" y="636597"/>
                  </a:lnTo>
                  <a:lnTo>
                    <a:pt x="349259" y="630572"/>
                  </a:lnTo>
                  <a:lnTo>
                    <a:pt x="376485" y="612498"/>
                  </a:lnTo>
                  <a:lnTo>
                    <a:pt x="612489" y="376494"/>
                  </a:lnTo>
                  <a:lnTo>
                    <a:pt x="630562" y="349267"/>
                  </a:lnTo>
                  <a:lnTo>
                    <a:pt x="636587" y="318298"/>
                  </a:lnTo>
                  <a:lnTo>
                    <a:pt x="630562" y="287331"/>
                  </a:lnTo>
                  <a:lnTo>
                    <a:pt x="612489" y="260111"/>
                  </a:lnTo>
                  <a:lnTo>
                    <a:pt x="376485" y="24107"/>
                  </a:lnTo>
                  <a:lnTo>
                    <a:pt x="349259" y="6026"/>
                  </a:lnTo>
                  <a:lnTo>
                    <a:pt x="318293" y="0"/>
                  </a:lnTo>
                  <a:close/>
                </a:path>
              </a:pathLst>
            </a:custGeom>
            <a:solidFill>
              <a:srgbClr val="427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8199" y="4301174"/>
              <a:ext cx="542721" cy="5475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65046" y="5044387"/>
              <a:ext cx="629285" cy="629285"/>
            </a:xfrm>
            <a:custGeom>
              <a:avLst/>
              <a:gdLst/>
              <a:ahLst/>
              <a:cxnLst/>
              <a:rect l="l" t="t" r="r" b="b"/>
              <a:pathLst>
                <a:path w="629285" h="629285">
                  <a:moveTo>
                    <a:pt x="314510" y="0"/>
                  </a:moveTo>
                  <a:lnTo>
                    <a:pt x="249859" y="26784"/>
                  </a:lnTo>
                  <a:lnTo>
                    <a:pt x="26784" y="249859"/>
                  </a:lnTo>
                  <a:lnTo>
                    <a:pt x="0" y="314510"/>
                  </a:lnTo>
                  <a:lnTo>
                    <a:pt x="6696" y="348920"/>
                  </a:lnTo>
                  <a:lnTo>
                    <a:pt x="26784" y="379171"/>
                  </a:lnTo>
                  <a:lnTo>
                    <a:pt x="249859" y="602234"/>
                  </a:lnTo>
                  <a:lnTo>
                    <a:pt x="280103" y="622322"/>
                  </a:lnTo>
                  <a:lnTo>
                    <a:pt x="314510" y="629018"/>
                  </a:lnTo>
                  <a:lnTo>
                    <a:pt x="348920" y="622322"/>
                  </a:lnTo>
                  <a:lnTo>
                    <a:pt x="379171" y="602234"/>
                  </a:lnTo>
                  <a:lnTo>
                    <a:pt x="602233" y="379171"/>
                  </a:lnTo>
                  <a:lnTo>
                    <a:pt x="622322" y="348920"/>
                  </a:lnTo>
                  <a:lnTo>
                    <a:pt x="629018" y="314509"/>
                  </a:lnTo>
                  <a:lnTo>
                    <a:pt x="622322" y="280098"/>
                  </a:lnTo>
                  <a:lnTo>
                    <a:pt x="602233" y="249847"/>
                  </a:lnTo>
                  <a:lnTo>
                    <a:pt x="379171" y="26784"/>
                  </a:lnTo>
                  <a:lnTo>
                    <a:pt x="348920" y="6696"/>
                  </a:lnTo>
                  <a:lnTo>
                    <a:pt x="314510" y="0"/>
                  </a:lnTo>
                  <a:close/>
                </a:path>
              </a:pathLst>
            </a:custGeom>
            <a:solidFill>
              <a:srgbClr val="F4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7361" y="5086697"/>
              <a:ext cx="544397" cy="5444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57476" y="5843609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322086" y="0"/>
                  </a:moveTo>
                  <a:lnTo>
                    <a:pt x="270354" y="21421"/>
                  </a:lnTo>
                  <a:lnTo>
                    <a:pt x="21421" y="270354"/>
                  </a:lnTo>
                  <a:lnTo>
                    <a:pt x="0" y="322076"/>
                  </a:lnTo>
                  <a:lnTo>
                    <a:pt x="5355" y="349605"/>
                  </a:lnTo>
                  <a:lnTo>
                    <a:pt x="21421" y="373808"/>
                  </a:lnTo>
                  <a:lnTo>
                    <a:pt x="270354" y="622741"/>
                  </a:lnTo>
                  <a:lnTo>
                    <a:pt x="294557" y="638807"/>
                  </a:lnTo>
                  <a:lnTo>
                    <a:pt x="322086" y="644163"/>
                  </a:lnTo>
                  <a:lnTo>
                    <a:pt x="349612" y="638807"/>
                  </a:lnTo>
                  <a:lnTo>
                    <a:pt x="373808" y="622741"/>
                  </a:lnTo>
                  <a:lnTo>
                    <a:pt x="622741" y="373808"/>
                  </a:lnTo>
                  <a:lnTo>
                    <a:pt x="638807" y="349610"/>
                  </a:lnTo>
                  <a:lnTo>
                    <a:pt x="644163" y="322081"/>
                  </a:lnTo>
                  <a:lnTo>
                    <a:pt x="638807" y="294552"/>
                  </a:lnTo>
                  <a:lnTo>
                    <a:pt x="622741" y="270354"/>
                  </a:lnTo>
                  <a:lnTo>
                    <a:pt x="373808" y="21421"/>
                  </a:lnTo>
                  <a:lnTo>
                    <a:pt x="349612" y="5355"/>
                  </a:lnTo>
                  <a:lnTo>
                    <a:pt x="322086" y="0"/>
                  </a:lnTo>
                  <a:close/>
                </a:path>
              </a:pathLst>
            </a:custGeom>
            <a:solidFill>
              <a:srgbClr val="D7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7181" y="5903150"/>
              <a:ext cx="544755" cy="5250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49898" y="6617422"/>
              <a:ext cx="659765" cy="659765"/>
            </a:xfrm>
            <a:custGeom>
              <a:avLst/>
              <a:gdLst/>
              <a:ahLst/>
              <a:cxnLst/>
              <a:rect l="l" t="t" r="r" b="b"/>
              <a:pathLst>
                <a:path w="659764" h="659765">
                  <a:moveTo>
                    <a:pt x="329663" y="0"/>
                  </a:moveTo>
                  <a:lnTo>
                    <a:pt x="290871" y="16068"/>
                  </a:lnTo>
                  <a:lnTo>
                    <a:pt x="16068" y="290858"/>
                  </a:lnTo>
                  <a:lnTo>
                    <a:pt x="0" y="329661"/>
                  </a:lnTo>
                  <a:lnTo>
                    <a:pt x="4017" y="350307"/>
                  </a:lnTo>
                  <a:lnTo>
                    <a:pt x="16068" y="368455"/>
                  </a:lnTo>
                  <a:lnTo>
                    <a:pt x="290871" y="643245"/>
                  </a:lnTo>
                  <a:lnTo>
                    <a:pt x="309019" y="655296"/>
                  </a:lnTo>
                  <a:lnTo>
                    <a:pt x="329663" y="659314"/>
                  </a:lnTo>
                  <a:lnTo>
                    <a:pt x="350307" y="655296"/>
                  </a:lnTo>
                  <a:lnTo>
                    <a:pt x="368455" y="643245"/>
                  </a:lnTo>
                  <a:lnTo>
                    <a:pt x="643245" y="368455"/>
                  </a:lnTo>
                  <a:lnTo>
                    <a:pt x="655296" y="350305"/>
                  </a:lnTo>
                  <a:lnTo>
                    <a:pt x="659314" y="329657"/>
                  </a:lnTo>
                  <a:lnTo>
                    <a:pt x="655296" y="309008"/>
                  </a:lnTo>
                  <a:lnTo>
                    <a:pt x="643245" y="290858"/>
                  </a:lnTo>
                  <a:lnTo>
                    <a:pt x="368455" y="16068"/>
                  </a:lnTo>
                  <a:lnTo>
                    <a:pt x="350307" y="4017"/>
                  </a:lnTo>
                  <a:lnTo>
                    <a:pt x="329663" y="0"/>
                  </a:lnTo>
                  <a:close/>
                </a:path>
              </a:pathLst>
            </a:custGeom>
            <a:solidFill>
              <a:srgbClr val="3D4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2026" y="6679547"/>
              <a:ext cx="535067" cy="5350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B4F8-9E7D-65E3-55C1-AC907004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92" y="805811"/>
            <a:ext cx="8269605" cy="430887"/>
          </a:xfrm>
        </p:spPr>
        <p:txBody>
          <a:bodyPr/>
          <a:lstStyle/>
          <a:p>
            <a:pPr algn="ctr"/>
            <a:r>
              <a:rPr lang="en-US" dirty="0"/>
              <a:t>Iowa Service Territory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89555-D64F-EDBF-AC43-0A7493757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AB4D-BF1E-9A50-FC6B-FE97F8D9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11" y="1502680"/>
            <a:ext cx="6555996" cy="470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42C43-2B6D-87AA-E68A-2E454ECB56BC}"/>
              </a:ext>
            </a:extLst>
          </p:cNvPr>
          <p:cNvSpPr txBox="1"/>
          <p:nvPr/>
        </p:nvSpPr>
        <p:spPr>
          <a:xfrm>
            <a:off x="2785109" y="647700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https://iowa.maps.arcgis.com/apps/webappviewer/index.html?id=d595a7d431bc4c789065348a8f454dbb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26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744" y="578612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sz="28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Site </a:t>
            </a:r>
            <a:r>
              <a:rPr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Selection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Trebuchet MS"/>
                <a:cs typeface="Trebuchet MS"/>
              </a:rPr>
              <a:t>Assistance</a:t>
            </a:r>
            <a:endParaRPr sz="2800">
              <a:latin typeface="Trebuchet MS"/>
              <a:cs typeface="Trebuchet MS"/>
            </a:endParaRPr>
          </a:p>
          <a:p>
            <a:pPr marL="2599055">
              <a:lnSpc>
                <a:spcPct val="100000"/>
              </a:lnSpc>
              <a:spcBef>
                <a:spcPts val="700"/>
              </a:spcBef>
            </a:pPr>
            <a:r>
              <a:rPr sz="2100" b="1" spc="-140" dirty="0">
                <a:solidFill>
                  <a:srgbClr val="FFFFFF"/>
                </a:solidFill>
                <a:latin typeface="Trebuchet MS"/>
                <a:cs typeface="Trebuchet MS"/>
              </a:rPr>
              <a:t>...over</a:t>
            </a:r>
            <a:r>
              <a:rPr sz="21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Trebuchet MS"/>
                <a:cs typeface="Trebuchet MS"/>
              </a:rPr>
              <a:t>150</a:t>
            </a:r>
            <a:r>
              <a:rPr sz="21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rebuchet MS"/>
                <a:cs typeface="Trebuchet MS"/>
              </a:rPr>
              <a:t>properties</a:t>
            </a:r>
            <a:r>
              <a:rPr sz="21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ebuchet MS"/>
                <a:cs typeface="Trebuchet MS"/>
              </a:rPr>
              <a:t>statewide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400" y="2362200"/>
            <a:ext cx="8157209" cy="5066030"/>
            <a:chOff x="1645920" y="2359151"/>
            <a:chExt cx="8157209" cy="5066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875" y="2365498"/>
              <a:ext cx="7699652" cy="4825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2270" y="2365501"/>
              <a:ext cx="8144509" cy="5053330"/>
            </a:xfrm>
            <a:custGeom>
              <a:avLst/>
              <a:gdLst/>
              <a:ahLst/>
              <a:cxnLst/>
              <a:rect l="l" t="t" r="r" b="b"/>
              <a:pathLst>
                <a:path w="8144509" h="5053330">
                  <a:moveTo>
                    <a:pt x="0" y="5053076"/>
                  </a:moveTo>
                  <a:lnTo>
                    <a:pt x="8144509" y="5053076"/>
                  </a:lnTo>
                  <a:lnTo>
                    <a:pt x="8144509" y="0"/>
                  </a:lnTo>
                  <a:lnTo>
                    <a:pt x="0" y="0"/>
                  </a:lnTo>
                  <a:lnTo>
                    <a:pt x="0" y="505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90E1A96-57DF-2C61-0288-2FF3B1B26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895600"/>
            <a:ext cx="990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24" y="567524"/>
            <a:ext cx="8253730" cy="1648460"/>
          </a:xfrm>
          <a:prstGeom prst="rect">
            <a:avLst/>
          </a:prstGeom>
          <a:solidFill>
            <a:srgbClr val="003C56"/>
          </a:solidFill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/>
          </a:p>
          <a:p>
            <a:pPr marL="209550">
              <a:lnSpc>
                <a:spcPct val="100000"/>
              </a:lnSpc>
            </a:pPr>
            <a:r>
              <a:rPr spc="70" dirty="0"/>
              <a:t>Accomplishments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7255" y="3159757"/>
            <a:ext cx="616712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Projects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-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Over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2,</a:t>
            </a:r>
            <a:r>
              <a:rPr lang="en-US" sz="1800" b="1" spc="-20" dirty="0">
                <a:latin typeface="Trebuchet MS"/>
                <a:cs typeface="Trebuchet MS"/>
              </a:rPr>
              <a:t>53</a:t>
            </a:r>
            <a:r>
              <a:rPr sz="1800" b="1" spc="-20" dirty="0">
                <a:latin typeface="Trebuchet MS"/>
                <a:cs typeface="Trebuchet MS"/>
              </a:rPr>
              <a:t>0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rebuchet MS"/>
                <a:cs typeface="Trebuchet MS"/>
              </a:rPr>
              <a:t>Investment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-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Over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$1</a:t>
            </a:r>
            <a:r>
              <a:rPr lang="en-US" sz="1800" b="1" spc="-90" dirty="0">
                <a:latin typeface="Trebuchet MS"/>
                <a:cs typeface="Trebuchet MS"/>
              </a:rPr>
              <a:t>4</a:t>
            </a:r>
            <a:r>
              <a:rPr sz="1800" b="1" spc="-90" dirty="0">
                <a:latin typeface="Trebuchet MS"/>
                <a:cs typeface="Trebuchet MS"/>
              </a:rPr>
              <a:t>.</a:t>
            </a:r>
            <a:r>
              <a:rPr lang="en-US" sz="1800" b="1" spc="-90" dirty="0">
                <a:latin typeface="Trebuchet MS"/>
                <a:cs typeface="Trebuchet MS"/>
              </a:rPr>
              <a:t>1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Billion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rebuchet MS"/>
                <a:cs typeface="Trebuchet MS"/>
              </a:rPr>
              <a:t>Jobs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(new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and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retained)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-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Over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5</a:t>
            </a:r>
            <a:r>
              <a:rPr lang="en-US" sz="1800" b="1" spc="-10" dirty="0">
                <a:latin typeface="Trebuchet MS"/>
                <a:cs typeface="Trebuchet MS"/>
              </a:rPr>
              <a:t>8</a:t>
            </a:r>
            <a:r>
              <a:rPr sz="1800" b="1" spc="-10" dirty="0">
                <a:latin typeface="Trebuchet MS"/>
                <a:cs typeface="Trebuchet MS"/>
              </a:rPr>
              <a:t>,500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287500"/>
              </a:lnSpc>
            </a:pPr>
            <a:r>
              <a:rPr sz="1800" b="1" dirty="0">
                <a:latin typeface="Trebuchet MS"/>
                <a:cs typeface="Trebuchet MS"/>
              </a:rPr>
              <a:t>Spec.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Buildings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-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7</a:t>
            </a:r>
            <a:r>
              <a:rPr lang="en-US" sz="1800" b="1" spc="-105" dirty="0">
                <a:latin typeface="Trebuchet MS"/>
                <a:cs typeface="Trebuchet MS"/>
              </a:rPr>
              <a:t>6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with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2.2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million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sq.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ft.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building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45" dirty="0">
                <a:latin typeface="Trebuchet MS"/>
                <a:cs typeface="Trebuchet MS"/>
              </a:rPr>
              <a:t>space </a:t>
            </a:r>
            <a:r>
              <a:rPr sz="1800" b="1" dirty="0">
                <a:latin typeface="Trebuchet MS"/>
                <a:cs typeface="Trebuchet MS"/>
              </a:rPr>
              <a:t>Industrial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Parks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85" dirty="0">
                <a:latin typeface="Trebuchet MS"/>
                <a:cs typeface="Trebuchet MS"/>
              </a:rPr>
              <a:t>-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95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with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7,239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acres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industrial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land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4407" y="3018817"/>
            <a:ext cx="644525" cy="3826510"/>
            <a:chOff x="2074407" y="3018817"/>
            <a:chExt cx="644525" cy="3826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1978" y="3018817"/>
              <a:ext cx="629018" cy="6290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74407" y="3808632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322086" y="0"/>
                  </a:moveTo>
                  <a:lnTo>
                    <a:pt x="270354" y="21421"/>
                  </a:lnTo>
                  <a:lnTo>
                    <a:pt x="21421" y="270354"/>
                  </a:lnTo>
                  <a:lnTo>
                    <a:pt x="0" y="322076"/>
                  </a:lnTo>
                  <a:lnTo>
                    <a:pt x="5355" y="349605"/>
                  </a:lnTo>
                  <a:lnTo>
                    <a:pt x="21421" y="373808"/>
                  </a:lnTo>
                  <a:lnTo>
                    <a:pt x="270354" y="622741"/>
                  </a:lnTo>
                  <a:lnTo>
                    <a:pt x="294557" y="638807"/>
                  </a:lnTo>
                  <a:lnTo>
                    <a:pt x="322086" y="644163"/>
                  </a:lnTo>
                  <a:lnTo>
                    <a:pt x="349612" y="638807"/>
                  </a:lnTo>
                  <a:lnTo>
                    <a:pt x="373808" y="622741"/>
                  </a:lnTo>
                  <a:lnTo>
                    <a:pt x="622741" y="373808"/>
                  </a:lnTo>
                  <a:lnTo>
                    <a:pt x="638807" y="349610"/>
                  </a:lnTo>
                  <a:lnTo>
                    <a:pt x="644163" y="322081"/>
                  </a:lnTo>
                  <a:lnTo>
                    <a:pt x="638807" y="294552"/>
                  </a:lnTo>
                  <a:lnTo>
                    <a:pt x="622741" y="270354"/>
                  </a:lnTo>
                  <a:lnTo>
                    <a:pt x="373808" y="21421"/>
                  </a:lnTo>
                  <a:lnTo>
                    <a:pt x="349612" y="5355"/>
                  </a:lnTo>
                  <a:lnTo>
                    <a:pt x="322086" y="0"/>
                  </a:lnTo>
                  <a:close/>
                </a:path>
              </a:pathLst>
            </a:custGeom>
            <a:solidFill>
              <a:srgbClr val="F4D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0655" y="3844886"/>
              <a:ext cx="566923" cy="571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1978" y="4613588"/>
              <a:ext cx="629018" cy="6290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74407" y="5403403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322086" y="0"/>
                  </a:moveTo>
                  <a:lnTo>
                    <a:pt x="270354" y="21421"/>
                  </a:lnTo>
                  <a:lnTo>
                    <a:pt x="21421" y="270354"/>
                  </a:lnTo>
                  <a:lnTo>
                    <a:pt x="0" y="322076"/>
                  </a:lnTo>
                  <a:lnTo>
                    <a:pt x="5355" y="349605"/>
                  </a:lnTo>
                  <a:lnTo>
                    <a:pt x="21421" y="373808"/>
                  </a:lnTo>
                  <a:lnTo>
                    <a:pt x="270354" y="622741"/>
                  </a:lnTo>
                  <a:lnTo>
                    <a:pt x="294557" y="638807"/>
                  </a:lnTo>
                  <a:lnTo>
                    <a:pt x="322086" y="644163"/>
                  </a:lnTo>
                  <a:lnTo>
                    <a:pt x="349612" y="638807"/>
                  </a:lnTo>
                  <a:lnTo>
                    <a:pt x="373808" y="622741"/>
                  </a:lnTo>
                  <a:lnTo>
                    <a:pt x="622741" y="373808"/>
                  </a:lnTo>
                  <a:lnTo>
                    <a:pt x="638807" y="349610"/>
                  </a:lnTo>
                  <a:lnTo>
                    <a:pt x="644163" y="322081"/>
                  </a:lnTo>
                  <a:lnTo>
                    <a:pt x="638807" y="294552"/>
                  </a:lnTo>
                  <a:lnTo>
                    <a:pt x="622741" y="270354"/>
                  </a:lnTo>
                  <a:lnTo>
                    <a:pt x="373808" y="21421"/>
                  </a:lnTo>
                  <a:lnTo>
                    <a:pt x="349612" y="5355"/>
                  </a:lnTo>
                  <a:lnTo>
                    <a:pt x="322086" y="0"/>
                  </a:lnTo>
                  <a:close/>
                </a:path>
              </a:pathLst>
            </a:custGeom>
            <a:solidFill>
              <a:srgbClr val="D75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32" y="5451932"/>
              <a:ext cx="547115" cy="5471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74407" y="6200789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322086" y="0"/>
                  </a:moveTo>
                  <a:lnTo>
                    <a:pt x="270354" y="21421"/>
                  </a:lnTo>
                  <a:lnTo>
                    <a:pt x="21421" y="270354"/>
                  </a:lnTo>
                  <a:lnTo>
                    <a:pt x="0" y="322076"/>
                  </a:lnTo>
                  <a:lnTo>
                    <a:pt x="5355" y="349605"/>
                  </a:lnTo>
                  <a:lnTo>
                    <a:pt x="21421" y="373808"/>
                  </a:lnTo>
                  <a:lnTo>
                    <a:pt x="270354" y="622741"/>
                  </a:lnTo>
                  <a:lnTo>
                    <a:pt x="294557" y="638807"/>
                  </a:lnTo>
                  <a:lnTo>
                    <a:pt x="322086" y="644163"/>
                  </a:lnTo>
                  <a:lnTo>
                    <a:pt x="349612" y="638807"/>
                  </a:lnTo>
                  <a:lnTo>
                    <a:pt x="373808" y="622741"/>
                  </a:lnTo>
                  <a:lnTo>
                    <a:pt x="622741" y="373808"/>
                  </a:lnTo>
                  <a:lnTo>
                    <a:pt x="638807" y="349610"/>
                  </a:lnTo>
                  <a:lnTo>
                    <a:pt x="644163" y="322081"/>
                  </a:lnTo>
                  <a:lnTo>
                    <a:pt x="638807" y="294552"/>
                  </a:lnTo>
                  <a:lnTo>
                    <a:pt x="622741" y="270354"/>
                  </a:lnTo>
                  <a:lnTo>
                    <a:pt x="373808" y="21421"/>
                  </a:lnTo>
                  <a:lnTo>
                    <a:pt x="349612" y="5355"/>
                  </a:lnTo>
                  <a:lnTo>
                    <a:pt x="322086" y="0"/>
                  </a:lnTo>
                  <a:close/>
                </a:path>
              </a:pathLst>
            </a:custGeom>
            <a:solidFill>
              <a:srgbClr val="7C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2932" y="6249311"/>
              <a:ext cx="547115" cy="547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2F7C-667C-4E53-B752-DFE981C6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EC5F4-FBEE-B985-B6D9-88CC93A7C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202EF-B482-4B20-1A79-3C57C8FC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3" y="1066800"/>
            <a:ext cx="8940797" cy="5638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6CD47-4300-DD12-19F2-D0D9BD6A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278842"/>
            <a:ext cx="120101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481</Words>
  <Application>Microsoft Office PowerPoint</Application>
  <PresentationFormat>Custom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Times New Roman</vt:lpstr>
      <vt:lpstr>Trebuchet MS</vt:lpstr>
      <vt:lpstr>Verdana</vt:lpstr>
      <vt:lpstr>Wingdings</vt:lpstr>
      <vt:lpstr>Office Theme</vt:lpstr>
      <vt:lpstr>Iowa Area Development Group</vt:lpstr>
      <vt:lpstr> Who We Are</vt:lpstr>
      <vt:lpstr> Sponsors and Partners</vt:lpstr>
      <vt:lpstr> Meet the Team</vt:lpstr>
      <vt:lpstr> What We Do</vt:lpstr>
      <vt:lpstr>Iowa Service Territory Map</vt:lpstr>
      <vt:lpstr>PowerPoint Presentation</vt:lpstr>
      <vt:lpstr> Accomplishments</vt:lpstr>
      <vt:lpstr>PowerPoint Presentation</vt:lpstr>
      <vt:lpstr> Existing Business Reminders:   </vt:lpstr>
      <vt:lpstr> Community Development Efforts</vt:lpstr>
      <vt:lpstr>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Bruce Hansen</dc:creator>
  <cp:lastModifiedBy>Bruce Hansen</cp:lastModifiedBy>
  <cp:revision>18</cp:revision>
  <cp:lastPrinted>2025-07-14T18:45:11Z</cp:lastPrinted>
  <dcterms:created xsi:type="dcterms:W3CDTF">2024-06-04T17:45:01Z</dcterms:created>
  <dcterms:modified xsi:type="dcterms:W3CDTF">2026-07-15T21:08:51Z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2024-03-18T00:00:00Z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2024-06-04T00:00:00Z</vt:filetime>
  </property>
  <property fmtid="{D5CDD505-2E9C-101B-9397-08002B2CF9AE}" pid="5" name="Producer">
    <vt:lpwstr>Adobe PDF Library 17.0</vt:lpwstr>
  </property>
</Properties>
</file>