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67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ptos Bold" panose="020B0604020202020204" charset="0"/>
      <p:regular r:id="rId17"/>
    </p:embeddedFont>
    <p:embeddedFont>
      <p:font typeface="Aptos Italics" panose="020B0604020202020204" charset="0"/>
      <p:regular r:id="rId18"/>
    </p:embeddedFont>
    <p:embeddedFont>
      <p:font typeface="Atkinson Hyperlegible Bold" panose="020B0604020202020204" charset="0"/>
      <p:regular r:id="rId19"/>
    </p:embeddedFont>
    <p:embeddedFont>
      <p:font typeface="Atkinson Hyperlegible Bold Italics" panose="020B0604020202020204" charset="0"/>
      <p:regular r:id="rId20"/>
    </p:embeddedFont>
    <p:embeddedFont>
      <p:font typeface="Tahoma Bold" panose="020B0804030504040204" pitchFamily="34" charset="0"/>
      <p:bold r:id="rId21"/>
    </p:embeddedFont>
    <p:embeddedFont>
      <p:font typeface="Trebuchet MS" panose="020B0603020202020204" pitchFamily="34" charset="0"/>
      <p:regular r:id="rId22"/>
      <p:bold r:id="rId23"/>
      <p:italic r:id="rId24"/>
      <p:boldItalic r:id="rId25"/>
    </p:embeddedFont>
    <p:embeddedFont>
      <p:font typeface="Trebuchet MS Bold" panose="020B0703020202020204" pitchFamily="34" charset="0"/>
      <p:bold r:id="rId26"/>
    </p:embeddedFont>
    <p:embeddedFont>
      <p:font typeface="Trebuchet MS Bold Italics" panose="020B0604020202020204" charset="0"/>
      <p:regular r:id="rId27"/>
    </p:embeddedFont>
    <p:embeddedFont>
      <p:font typeface="Trebuchet MS Italics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D6EA4C-C9B4-431F-9490-AF0082148FEA}" v="1" dt="2026-09-16T18:08:41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Seligman" userId="595157e2-4651-4200-9be7-68b05ae1328a" providerId="ADAL" clId="{3F966E20-A7E5-4FC1-B187-8C11B5895E17}"/>
    <pc:docChg chg="addSld delSld modSld sldOrd">
      <pc:chgData name="Alison Seligman" userId="595157e2-4651-4200-9be7-68b05ae1328a" providerId="ADAL" clId="{3F966E20-A7E5-4FC1-B187-8C11B5895E17}" dt="2026-09-16T18:08:45.052" v="4" actId="2696"/>
      <pc:docMkLst>
        <pc:docMk/>
      </pc:docMkLst>
      <pc:sldChg chg="ord modNotes">
        <pc:chgData name="Alison Seligman" userId="595157e2-4651-4200-9be7-68b05ae1328a" providerId="ADAL" clId="{3F966E20-A7E5-4FC1-B187-8C11B5895E17}" dt="2026-09-16T18:08:30.136" v="2"/>
        <pc:sldMkLst>
          <pc:docMk/>
          <pc:sldMk cId="0" sldId="256"/>
        </pc:sldMkLst>
      </pc:sldChg>
      <pc:sldChg chg="new del">
        <pc:chgData name="Alison Seligman" userId="595157e2-4651-4200-9be7-68b05ae1328a" providerId="ADAL" clId="{3F966E20-A7E5-4FC1-B187-8C11B5895E17}" dt="2026-09-16T18:08:45.052" v="4" actId="2696"/>
        <pc:sldMkLst>
          <pc:docMk/>
          <pc:sldMk cId="3414873086" sldId="266"/>
        </pc:sldMkLst>
      </pc:sldChg>
      <pc:sldChg chg="add setBg">
        <pc:chgData name="Alison Seligman" userId="595157e2-4651-4200-9be7-68b05ae1328a" providerId="ADAL" clId="{3F966E20-A7E5-4FC1-B187-8C11B5895E17}" dt="2026-09-16T18:08:41.038" v="3"/>
        <pc:sldMkLst>
          <pc:docMk/>
          <pc:sldMk cId="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Cover slide.</a:t>
            </a:r>
          </a:p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Illustrative financing example adapted from the prior presentation.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Iowa Governor/IEDA child care solutions fund information and 2026 state funding proposal.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IRS, Employer-provided child care credit: Tax year 2026 and later.</a:t>
            </a:r>
          </a:p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Iowa Department of Revenue employer child care tax credit guidance; user-provided program critique.</a:t>
            </a:r>
          </a:p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Policy recommendation based on user-provided redesign goals.</a:t>
            </a:r>
          </a:p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Iowa Department of Education SWVPP guidance and IQPPS standards.</a:t>
            </a:r>
          </a:p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Policy framing slide.</a:t>
            </a:r>
          </a:p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Iowa legislative bill history for SSB 3181, HF 2655 and HF 991.</a:t>
            </a:r>
          </a:p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Closing policy package.</a:t>
            </a:r>
          </a:p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88053" y="-539335"/>
            <a:ext cx="20872479" cy="11222975"/>
            <a:chOff x="0" y="0"/>
            <a:chExt cx="27829971" cy="14963967"/>
          </a:xfrm>
        </p:grpSpPr>
        <p:sp>
          <p:nvSpPr>
            <p:cNvPr id="3" name="Freeform 3"/>
            <p:cNvSpPr/>
            <p:nvPr/>
          </p:nvSpPr>
          <p:spPr>
            <a:xfrm>
              <a:off x="18553314" y="0"/>
              <a:ext cx="9276657" cy="14773707"/>
            </a:xfrm>
            <a:custGeom>
              <a:avLst/>
              <a:gdLst/>
              <a:ahLst/>
              <a:cxnLst/>
              <a:rect l="l" t="t" r="r" b="b"/>
              <a:pathLst>
                <a:path w="9276657" h="14773707">
                  <a:moveTo>
                    <a:pt x="0" y="0"/>
                  </a:moveTo>
                  <a:lnTo>
                    <a:pt x="9276657" y="0"/>
                  </a:lnTo>
                  <a:lnTo>
                    <a:pt x="9276657" y="14773707"/>
                  </a:lnTo>
                  <a:lnTo>
                    <a:pt x="0" y="14773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190259"/>
              <a:ext cx="9276657" cy="14773707"/>
            </a:xfrm>
            <a:custGeom>
              <a:avLst/>
              <a:gdLst/>
              <a:ahLst/>
              <a:cxnLst/>
              <a:rect l="l" t="t" r="r" b="b"/>
              <a:pathLst>
                <a:path w="9276657" h="14773707">
                  <a:moveTo>
                    <a:pt x="0" y="0"/>
                  </a:moveTo>
                  <a:lnTo>
                    <a:pt x="9276657" y="0"/>
                  </a:lnTo>
                  <a:lnTo>
                    <a:pt x="9276657" y="14773708"/>
                  </a:lnTo>
                  <a:lnTo>
                    <a:pt x="0" y="14773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9276657" y="190259"/>
              <a:ext cx="9276657" cy="14773707"/>
            </a:xfrm>
            <a:custGeom>
              <a:avLst/>
              <a:gdLst/>
              <a:ahLst/>
              <a:cxnLst/>
              <a:rect l="l" t="t" r="r" b="b"/>
              <a:pathLst>
                <a:path w="9276657" h="14773707">
                  <a:moveTo>
                    <a:pt x="0" y="0"/>
                  </a:moveTo>
                  <a:lnTo>
                    <a:pt x="9276657" y="0"/>
                  </a:lnTo>
                  <a:lnTo>
                    <a:pt x="9276657" y="14773708"/>
                  </a:lnTo>
                  <a:lnTo>
                    <a:pt x="0" y="14773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442161"/>
            <a:ext cx="18839855" cy="1295633"/>
            <a:chOff x="0" y="0"/>
            <a:chExt cx="4961937" cy="341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61937" cy="341237"/>
            </a:xfrm>
            <a:custGeom>
              <a:avLst/>
              <a:gdLst/>
              <a:ahLst/>
              <a:cxnLst/>
              <a:rect l="l" t="t" r="r" b="b"/>
              <a:pathLst>
                <a:path w="4961937" h="341237">
                  <a:moveTo>
                    <a:pt x="0" y="0"/>
                  </a:moveTo>
                  <a:lnTo>
                    <a:pt x="4961937" y="0"/>
                  </a:lnTo>
                  <a:lnTo>
                    <a:pt x="4961937" y="341237"/>
                  </a:lnTo>
                  <a:lnTo>
                    <a:pt x="0" y="341237"/>
                  </a:lnTo>
                  <a:close/>
                </a:path>
              </a:pathLst>
            </a:custGeom>
            <a:solidFill>
              <a:srgbClr val="29245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961937" cy="388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812660" y="9112030"/>
            <a:ext cx="2244493" cy="1174970"/>
          </a:xfrm>
          <a:custGeom>
            <a:avLst/>
            <a:gdLst/>
            <a:ahLst/>
            <a:cxnLst/>
            <a:rect l="l" t="t" r="r" b="b"/>
            <a:pathLst>
              <a:path w="2244493" h="1174970">
                <a:moveTo>
                  <a:pt x="0" y="0"/>
                </a:moveTo>
                <a:lnTo>
                  <a:pt x="2244493" y="0"/>
                </a:lnTo>
                <a:lnTo>
                  <a:pt x="2244493" y="1174970"/>
                </a:lnTo>
                <a:lnTo>
                  <a:pt x="0" y="1174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425904" y="409892"/>
            <a:ext cx="11436191" cy="122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 b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CHILD CARE SOLUTIONS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097" y="1652069"/>
            <a:ext cx="18250903" cy="844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i="1">
                <a:solidFill>
                  <a:srgbClr val="29245E"/>
                </a:solidFill>
                <a:latin typeface="Atkinson Hyperlegible Bold Italics"/>
                <a:ea typeface="Atkinson Hyperlegible Bold Italics"/>
                <a:cs typeface="Atkinson Hyperlegible Bold Italics"/>
                <a:sym typeface="Atkinson Hyperlegible Bold Italics"/>
              </a:rPr>
              <a:t>Lessons Learned from Leaders &amp; a Futuristic Outlook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19195" y="3432934"/>
            <a:ext cx="17649610" cy="5531360"/>
            <a:chOff x="0" y="0"/>
            <a:chExt cx="23532813" cy="737514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4663909"/>
              <a:ext cx="6303186" cy="2711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>
                  <a:solidFill>
                    <a:srgbClr val="29245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Curt Strouth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 b="1" i="1">
                  <a:solidFill>
                    <a:srgbClr val="29245E"/>
                  </a:solidFill>
                  <a:latin typeface="Trebuchet MS Bold Italics"/>
                  <a:ea typeface="Trebuchet MS Bold Italics"/>
                  <a:cs typeface="Trebuchet MS Bold Italics"/>
                  <a:sym typeface="Trebuchet MS Bold Italics"/>
                </a:rPr>
                <a:t>President &amp; CEO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Iowa Lakes Corridor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Development Corporation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269392" y="0"/>
              <a:ext cx="3764403" cy="4705166"/>
              <a:chOff x="0" y="0"/>
              <a:chExt cx="650287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5028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50287" h="812800">
                    <a:moveTo>
                      <a:pt x="5484" y="0"/>
                    </a:moveTo>
                    <a:lnTo>
                      <a:pt x="644802" y="0"/>
                    </a:lnTo>
                    <a:cubicBezTo>
                      <a:pt x="646257" y="0"/>
                      <a:pt x="647652" y="578"/>
                      <a:pt x="648680" y="1606"/>
                    </a:cubicBezTo>
                    <a:cubicBezTo>
                      <a:pt x="649709" y="2635"/>
                      <a:pt x="650287" y="4030"/>
                      <a:pt x="650287" y="5484"/>
                    </a:cubicBezTo>
                    <a:lnTo>
                      <a:pt x="650287" y="807316"/>
                    </a:lnTo>
                    <a:cubicBezTo>
                      <a:pt x="650287" y="808770"/>
                      <a:pt x="649709" y="810165"/>
                      <a:pt x="648680" y="811194"/>
                    </a:cubicBezTo>
                    <a:cubicBezTo>
                      <a:pt x="647652" y="812222"/>
                      <a:pt x="646257" y="812800"/>
                      <a:pt x="644802" y="812800"/>
                    </a:cubicBezTo>
                    <a:lnTo>
                      <a:pt x="5484" y="812800"/>
                    </a:lnTo>
                    <a:cubicBezTo>
                      <a:pt x="4030" y="812800"/>
                      <a:pt x="2635" y="812222"/>
                      <a:pt x="1606" y="811194"/>
                    </a:cubicBezTo>
                    <a:cubicBezTo>
                      <a:pt x="578" y="810165"/>
                      <a:pt x="0" y="808770"/>
                      <a:pt x="0" y="807316"/>
                    </a:cubicBezTo>
                    <a:lnTo>
                      <a:pt x="0" y="5484"/>
                    </a:lnTo>
                    <a:cubicBezTo>
                      <a:pt x="0" y="4030"/>
                      <a:pt x="578" y="2635"/>
                      <a:pt x="1606" y="1606"/>
                    </a:cubicBezTo>
                    <a:cubicBezTo>
                      <a:pt x="2635" y="578"/>
                      <a:pt x="4030" y="0"/>
                      <a:pt x="5484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3147" r="-14210" b="-10407"/>
                </a:stretch>
              </a:blipFill>
              <a:ln w="571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014995" y="0"/>
              <a:ext cx="3764403" cy="4705166"/>
              <a:chOff x="0" y="0"/>
              <a:chExt cx="650287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5028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50287" h="812800">
                    <a:moveTo>
                      <a:pt x="5484" y="0"/>
                    </a:moveTo>
                    <a:lnTo>
                      <a:pt x="644802" y="0"/>
                    </a:lnTo>
                    <a:cubicBezTo>
                      <a:pt x="646257" y="0"/>
                      <a:pt x="647652" y="578"/>
                      <a:pt x="648680" y="1606"/>
                    </a:cubicBezTo>
                    <a:cubicBezTo>
                      <a:pt x="649709" y="2635"/>
                      <a:pt x="650287" y="4030"/>
                      <a:pt x="650287" y="5484"/>
                    </a:cubicBezTo>
                    <a:lnTo>
                      <a:pt x="650287" y="807316"/>
                    </a:lnTo>
                    <a:cubicBezTo>
                      <a:pt x="650287" y="808770"/>
                      <a:pt x="649709" y="810165"/>
                      <a:pt x="648680" y="811194"/>
                    </a:cubicBezTo>
                    <a:cubicBezTo>
                      <a:pt x="647652" y="812222"/>
                      <a:pt x="646257" y="812800"/>
                      <a:pt x="644802" y="812800"/>
                    </a:cubicBezTo>
                    <a:lnTo>
                      <a:pt x="5484" y="812800"/>
                    </a:lnTo>
                    <a:cubicBezTo>
                      <a:pt x="4030" y="812800"/>
                      <a:pt x="2635" y="812222"/>
                      <a:pt x="1606" y="811194"/>
                    </a:cubicBezTo>
                    <a:cubicBezTo>
                      <a:pt x="578" y="810165"/>
                      <a:pt x="0" y="808770"/>
                      <a:pt x="0" y="807316"/>
                    </a:cubicBezTo>
                    <a:lnTo>
                      <a:pt x="0" y="5484"/>
                    </a:lnTo>
                    <a:cubicBezTo>
                      <a:pt x="0" y="4030"/>
                      <a:pt x="578" y="2635"/>
                      <a:pt x="1606" y="1606"/>
                    </a:cubicBezTo>
                    <a:cubicBezTo>
                      <a:pt x="2635" y="578"/>
                      <a:pt x="4030" y="0"/>
                      <a:pt x="5484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10625" b="-49787"/>
                </a:stretch>
              </a:blipFill>
              <a:ln w="571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2757006" y="0"/>
              <a:ext cx="3764403" cy="4705166"/>
              <a:chOff x="0" y="0"/>
              <a:chExt cx="650287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5028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50287" h="812800">
                    <a:moveTo>
                      <a:pt x="5484" y="0"/>
                    </a:moveTo>
                    <a:lnTo>
                      <a:pt x="644802" y="0"/>
                    </a:lnTo>
                    <a:cubicBezTo>
                      <a:pt x="646257" y="0"/>
                      <a:pt x="647652" y="578"/>
                      <a:pt x="648680" y="1606"/>
                    </a:cubicBezTo>
                    <a:cubicBezTo>
                      <a:pt x="649709" y="2635"/>
                      <a:pt x="650287" y="4030"/>
                      <a:pt x="650287" y="5484"/>
                    </a:cubicBezTo>
                    <a:lnTo>
                      <a:pt x="650287" y="807316"/>
                    </a:lnTo>
                    <a:cubicBezTo>
                      <a:pt x="650287" y="808770"/>
                      <a:pt x="649709" y="810165"/>
                      <a:pt x="648680" y="811194"/>
                    </a:cubicBezTo>
                    <a:cubicBezTo>
                      <a:pt x="647652" y="812222"/>
                      <a:pt x="646257" y="812800"/>
                      <a:pt x="644802" y="812800"/>
                    </a:cubicBezTo>
                    <a:lnTo>
                      <a:pt x="5484" y="812800"/>
                    </a:lnTo>
                    <a:cubicBezTo>
                      <a:pt x="4030" y="812800"/>
                      <a:pt x="2635" y="812222"/>
                      <a:pt x="1606" y="811194"/>
                    </a:cubicBezTo>
                    <a:cubicBezTo>
                      <a:pt x="578" y="810165"/>
                      <a:pt x="0" y="808770"/>
                      <a:pt x="0" y="807316"/>
                    </a:cubicBezTo>
                    <a:lnTo>
                      <a:pt x="0" y="5484"/>
                    </a:lnTo>
                    <a:cubicBezTo>
                      <a:pt x="0" y="4030"/>
                      <a:pt x="578" y="2635"/>
                      <a:pt x="1606" y="1606"/>
                    </a:cubicBezTo>
                    <a:cubicBezTo>
                      <a:pt x="2635" y="578"/>
                      <a:pt x="4030" y="0"/>
                      <a:pt x="5484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530" b="-377"/>
                </a:stretch>
              </a:blipFill>
              <a:ln w="571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8499018" y="0"/>
              <a:ext cx="3764403" cy="4705166"/>
              <a:chOff x="0" y="0"/>
              <a:chExt cx="650287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5028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50287" h="812800">
                    <a:moveTo>
                      <a:pt x="5484" y="0"/>
                    </a:moveTo>
                    <a:lnTo>
                      <a:pt x="644802" y="0"/>
                    </a:lnTo>
                    <a:cubicBezTo>
                      <a:pt x="646257" y="0"/>
                      <a:pt x="647652" y="578"/>
                      <a:pt x="648680" y="1606"/>
                    </a:cubicBezTo>
                    <a:cubicBezTo>
                      <a:pt x="649709" y="2635"/>
                      <a:pt x="650287" y="4030"/>
                      <a:pt x="650287" y="5484"/>
                    </a:cubicBezTo>
                    <a:lnTo>
                      <a:pt x="650287" y="807316"/>
                    </a:lnTo>
                    <a:cubicBezTo>
                      <a:pt x="650287" y="808770"/>
                      <a:pt x="649709" y="810165"/>
                      <a:pt x="648680" y="811194"/>
                    </a:cubicBezTo>
                    <a:cubicBezTo>
                      <a:pt x="647652" y="812222"/>
                      <a:pt x="646257" y="812800"/>
                      <a:pt x="644802" y="812800"/>
                    </a:cubicBezTo>
                    <a:lnTo>
                      <a:pt x="5484" y="812800"/>
                    </a:lnTo>
                    <a:cubicBezTo>
                      <a:pt x="4030" y="812800"/>
                      <a:pt x="2635" y="812222"/>
                      <a:pt x="1606" y="811194"/>
                    </a:cubicBezTo>
                    <a:cubicBezTo>
                      <a:pt x="578" y="810165"/>
                      <a:pt x="0" y="808770"/>
                      <a:pt x="0" y="807316"/>
                    </a:cubicBezTo>
                    <a:lnTo>
                      <a:pt x="0" y="5484"/>
                    </a:lnTo>
                    <a:cubicBezTo>
                      <a:pt x="0" y="4030"/>
                      <a:pt x="578" y="2635"/>
                      <a:pt x="1606" y="1606"/>
                    </a:cubicBezTo>
                    <a:cubicBezTo>
                      <a:pt x="2635" y="578"/>
                      <a:pt x="4030" y="0"/>
                      <a:pt x="5484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27731" t="-24179" r="-47522" b="-86141"/>
                </a:stretch>
              </a:blipFill>
              <a:ln w="571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745603" y="4619441"/>
              <a:ext cx="6303186" cy="2711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>
                  <a:solidFill>
                    <a:srgbClr val="29245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Dan Cornelison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 b="1" i="1">
                  <a:solidFill>
                    <a:srgbClr val="29245E"/>
                  </a:solidFill>
                  <a:latin typeface="Trebuchet MS Bold Italics"/>
                  <a:ea typeface="Trebuchet MS Bold Italics"/>
                  <a:cs typeface="Trebuchet MS Bold Italics"/>
                  <a:sym typeface="Trebuchet MS Bold Italics"/>
                </a:rPr>
                <a:t>Founder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Inspired Kids Academy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 i="1">
                  <a:solidFill>
                    <a:srgbClr val="FFFFFF"/>
                  </a:solidFill>
                  <a:latin typeface="Trebuchet MS Italics"/>
                  <a:ea typeface="Trebuchet MS Italics"/>
                  <a:cs typeface="Trebuchet MS Italics"/>
                  <a:sym typeface="Trebuchet MS Italics"/>
                </a:rPr>
                <a:t>Van Meter, Iowa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487615" y="4663909"/>
              <a:ext cx="6303186" cy="2076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>
                  <a:solidFill>
                    <a:srgbClr val="29245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Sheri Penney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 b="1" i="1">
                  <a:solidFill>
                    <a:srgbClr val="29245E"/>
                  </a:solidFill>
                  <a:latin typeface="Trebuchet MS Bold Italics"/>
                  <a:ea typeface="Trebuchet MS Bold Italics"/>
                  <a:cs typeface="Trebuchet MS Bold Italics"/>
                  <a:sym typeface="Trebuchet MS Bold Italics"/>
                </a:rPr>
                <a:t>Child Care Fellow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The Bipartisan Policy Center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229626" y="4663909"/>
              <a:ext cx="6303186" cy="2711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>
                  <a:solidFill>
                    <a:srgbClr val="29245E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Stephanie Fromm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 b="1" i="1">
                  <a:solidFill>
                    <a:srgbClr val="29245E"/>
                  </a:solidFill>
                  <a:latin typeface="Trebuchet MS Bold Italics"/>
                  <a:ea typeface="Trebuchet MS Bold Italics"/>
                  <a:cs typeface="Trebuchet MS Bold Italics"/>
                  <a:sym typeface="Trebuchet MS Bold Italics"/>
                </a:rPr>
                <a:t>Executive Director</a:t>
              </a:r>
            </a:p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Winneshiek County Development &amp; Tourism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76910" y="2753484"/>
            <a:ext cx="2983491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u="sng">
                <a:solidFill>
                  <a:srgbClr val="FFFFFF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Moderator 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930645" y="2753484"/>
            <a:ext cx="1270318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u="sng">
                <a:solidFill>
                  <a:srgbClr val="FFFFFF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Panelists                                          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7050" cy="238506"/>
            <a:chOff x="0" y="0"/>
            <a:chExt cx="24409400" cy="3180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9400" cy="318008"/>
            </a:xfrm>
            <a:custGeom>
              <a:avLst/>
              <a:gdLst/>
              <a:ahLst/>
              <a:cxnLst/>
              <a:rect l="l" t="t" r="r" b="b"/>
              <a:pathLst>
                <a:path w="24409400" h="318008">
                  <a:moveTo>
                    <a:pt x="0" y="0"/>
                  </a:moveTo>
                  <a:lnTo>
                    <a:pt x="24409400" y="0"/>
                  </a:lnTo>
                  <a:lnTo>
                    <a:pt x="24409400" y="318008"/>
                  </a:lnTo>
                  <a:lnTo>
                    <a:pt x="0" y="318008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9948291"/>
            <a:ext cx="18307050" cy="348234"/>
            <a:chOff x="0" y="0"/>
            <a:chExt cx="24409400" cy="46431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9400" cy="464312"/>
            </a:xfrm>
            <a:custGeom>
              <a:avLst/>
              <a:gdLst/>
              <a:ahLst/>
              <a:cxnLst/>
              <a:rect l="l" t="t" r="r" b="b"/>
              <a:pathLst>
                <a:path w="24409400" h="464312">
                  <a:moveTo>
                    <a:pt x="0" y="0"/>
                  </a:moveTo>
                  <a:lnTo>
                    <a:pt x="24409400" y="0"/>
                  </a:lnTo>
                  <a:lnTo>
                    <a:pt x="24409400" y="464312"/>
                  </a:lnTo>
                  <a:lnTo>
                    <a:pt x="0" y="464312"/>
                  </a:lnTo>
                  <a:close/>
                </a:path>
              </a:pathLst>
            </a:custGeom>
            <a:solidFill>
              <a:srgbClr val="22354B"/>
            </a:solidFill>
            <a:ln w="19050" cap="sq">
              <a:solidFill>
                <a:srgbClr val="22354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5985" y="3229227"/>
            <a:ext cx="4526280" cy="3609089"/>
            <a:chOff x="0" y="0"/>
            <a:chExt cx="6035040" cy="4812119"/>
          </a:xfrm>
        </p:grpSpPr>
        <p:sp>
          <p:nvSpPr>
            <p:cNvPr id="7" name="Freeform 7" descr="/mnt/data/Black Logo(20260909-153626).jpg"/>
            <p:cNvSpPr/>
            <p:nvPr/>
          </p:nvSpPr>
          <p:spPr>
            <a:xfrm>
              <a:off x="0" y="0"/>
              <a:ext cx="6035040" cy="4812157"/>
            </a:xfrm>
            <a:custGeom>
              <a:avLst/>
              <a:gdLst/>
              <a:ahLst/>
              <a:cxnLst/>
              <a:rect l="l" t="t" r="r" b="b"/>
              <a:pathLst>
                <a:path w="6035040" h="4812157">
                  <a:moveTo>
                    <a:pt x="0" y="0"/>
                  </a:moveTo>
                  <a:lnTo>
                    <a:pt x="6035040" y="0"/>
                  </a:lnTo>
                  <a:lnTo>
                    <a:pt x="6035040" y="4812157"/>
                  </a:lnTo>
                  <a:lnTo>
                    <a:pt x="0" y="4812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73952" y="2125980"/>
            <a:ext cx="9189720" cy="1431838"/>
            <a:chOff x="0" y="0"/>
            <a:chExt cx="12252960" cy="1909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52960" cy="1909118"/>
            </a:xfrm>
            <a:custGeom>
              <a:avLst/>
              <a:gdLst/>
              <a:ahLst/>
              <a:cxnLst/>
              <a:rect l="l" t="t" r="r" b="b"/>
              <a:pathLst>
                <a:path w="12252960" h="1909118">
                  <a:moveTo>
                    <a:pt x="0" y="0"/>
                  </a:moveTo>
                  <a:lnTo>
                    <a:pt x="12252960" y="0"/>
                  </a:lnTo>
                  <a:lnTo>
                    <a:pt x="12252960" y="1909118"/>
                  </a:lnTo>
                  <a:lnTo>
                    <a:pt x="0" y="190911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9555" b="-7055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12252960" cy="19091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Building Sustainable</a:t>
              </a:r>
            </a:p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Child Care Infrastructure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15100" y="4144931"/>
            <a:ext cx="9326880" cy="790924"/>
            <a:chOff x="0" y="0"/>
            <a:chExt cx="12435840" cy="10545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435840" cy="1054565"/>
            </a:xfrm>
            <a:custGeom>
              <a:avLst/>
              <a:gdLst/>
              <a:ahLst/>
              <a:cxnLst/>
              <a:rect l="l" t="t" r="r" b="b"/>
              <a:pathLst>
                <a:path w="12435840" h="1054565">
                  <a:moveTo>
                    <a:pt x="0" y="0"/>
                  </a:moveTo>
                  <a:lnTo>
                    <a:pt x="12435840" y="0"/>
                  </a:lnTo>
                  <a:lnTo>
                    <a:pt x="12435840" y="1054565"/>
                  </a:lnTo>
                  <a:lnTo>
                    <a:pt x="0" y="10545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4686" b="-1748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12435840" cy="1054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90"/>
                </a:lnSpc>
              </a:pPr>
              <a:r>
                <a:rPr lang="en-US" sz="2325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Practical </a:t>
              </a:r>
              <a:r>
                <a:rPr lang="en-US" sz="2325" b="1">
                  <a:solidFill>
                    <a:srgbClr val="70482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policy</a:t>
              </a:r>
              <a:r>
                <a:rPr lang="en-US" sz="2325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 solutions for expanding and sustaining child care</a:t>
              </a:r>
            </a:p>
            <a:p>
              <a:pPr algn="l">
                <a:lnSpc>
                  <a:spcPts val="2790"/>
                </a:lnSpc>
              </a:pPr>
              <a:r>
                <a:rPr lang="en-US" sz="2325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capacity in Iowa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05575" y="5545455"/>
            <a:ext cx="9345930" cy="87630"/>
            <a:chOff x="0" y="0"/>
            <a:chExt cx="12461240" cy="1168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461240" cy="116840"/>
            </a:xfrm>
            <a:custGeom>
              <a:avLst/>
              <a:gdLst/>
              <a:ahLst/>
              <a:cxnLst/>
              <a:rect l="l" t="t" r="r" b="b"/>
              <a:pathLst>
                <a:path w="12461240" h="116840">
                  <a:moveTo>
                    <a:pt x="0" y="0"/>
                  </a:moveTo>
                  <a:lnTo>
                    <a:pt x="12461240" y="0"/>
                  </a:lnTo>
                  <a:lnTo>
                    <a:pt x="12461240" y="116840"/>
                  </a:lnTo>
                  <a:lnTo>
                    <a:pt x="0" y="11684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15100" y="6240780"/>
            <a:ext cx="7955280" cy="384048"/>
            <a:chOff x="0" y="0"/>
            <a:chExt cx="10607040" cy="51206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607040" cy="512064"/>
            </a:xfrm>
            <a:custGeom>
              <a:avLst/>
              <a:gdLst/>
              <a:ahLst/>
              <a:cxnLst/>
              <a:rect l="l" t="t" r="r" b="b"/>
              <a:pathLst>
                <a:path w="10607040" h="512064">
                  <a:moveTo>
                    <a:pt x="0" y="0"/>
                  </a:moveTo>
                  <a:lnTo>
                    <a:pt x="10607040" y="0"/>
                  </a:lnTo>
                  <a:lnTo>
                    <a:pt x="1060704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53618" b="-35361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0607040" cy="5120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Dan Cornelison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15100" y="6885432"/>
            <a:ext cx="7406640" cy="329184"/>
            <a:chOff x="0" y="0"/>
            <a:chExt cx="9875520" cy="43891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875520" cy="438912"/>
            </a:xfrm>
            <a:custGeom>
              <a:avLst/>
              <a:gdLst/>
              <a:ahLst/>
              <a:cxnLst/>
              <a:rect l="l" t="t" r="r" b="b"/>
              <a:pathLst>
                <a:path w="9875520" h="438912">
                  <a:moveTo>
                    <a:pt x="0" y="0"/>
                  </a:moveTo>
                  <a:lnTo>
                    <a:pt x="9875520" y="0"/>
                  </a:lnTo>
                  <a:lnTo>
                    <a:pt x="987552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88413" b="-3884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9875520" cy="4389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Principal Owner  •  Inspired Kids Academy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515100" y="7434072"/>
            <a:ext cx="7406640" cy="301752"/>
            <a:chOff x="0" y="0"/>
            <a:chExt cx="9875520" cy="40233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875520" cy="402336"/>
            </a:xfrm>
            <a:custGeom>
              <a:avLst/>
              <a:gdLst/>
              <a:ahLst/>
              <a:cxnLst/>
              <a:rect l="l" t="t" r="r" b="b"/>
              <a:pathLst>
                <a:path w="9875520" h="402336">
                  <a:moveTo>
                    <a:pt x="0" y="0"/>
                  </a:moveTo>
                  <a:lnTo>
                    <a:pt x="9875520" y="0"/>
                  </a:lnTo>
                  <a:lnTo>
                    <a:pt x="9875520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28269" b="-4282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9875520" cy="4023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88"/>
                </a:lnSpc>
              </a:pPr>
              <a:r>
                <a:rPr lang="en-US" sz="1739">
                  <a:solidFill>
                    <a:srgbClr val="A0A0A0"/>
                  </a:solidFill>
                  <a:latin typeface="Aptos"/>
                  <a:ea typeface="Aptos"/>
                  <a:cs typeface="Aptos"/>
                  <a:sym typeface="Aptos"/>
                </a:rPr>
                <a:t>Van Meter, Iowa  •  September 2026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515100" y="8833104"/>
            <a:ext cx="9189720" cy="274320"/>
            <a:chOff x="0" y="0"/>
            <a:chExt cx="12252960" cy="3657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252960" cy="365760"/>
            </a:xfrm>
            <a:custGeom>
              <a:avLst/>
              <a:gdLst/>
              <a:ahLst/>
              <a:cxnLst/>
              <a:rect l="l" t="t" r="r" b="b"/>
              <a:pathLst>
                <a:path w="12252960" h="365760">
                  <a:moveTo>
                    <a:pt x="0" y="0"/>
                  </a:moveTo>
                  <a:lnTo>
                    <a:pt x="12252960" y="0"/>
                  </a:lnTo>
                  <a:lnTo>
                    <a:pt x="12252960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2748" b="-60274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12252960" cy="3657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28A8E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CHILD CARE  •  WORKFORCE  •  ECONOMIC DEVELOPMENT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29435" y="507802"/>
            <a:ext cx="2521247" cy="2010351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Rural child care infrastructure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4380" y="1179576"/>
            <a:ext cx="15499080" cy="1124712"/>
            <a:chOff x="0" y="0"/>
            <a:chExt cx="20665440" cy="14996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499616"/>
            </a:xfrm>
            <a:custGeom>
              <a:avLst/>
              <a:gdLst/>
              <a:ahLst/>
              <a:cxnLst/>
              <a:rect l="l" t="t" r="r" b="b"/>
              <a:pathLst>
                <a:path w="20665439" h="1499616">
                  <a:moveTo>
                    <a:pt x="0" y="0"/>
                  </a:moveTo>
                  <a:lnTo>
                    <a:pt x="20665439" y="0"/>
                  </a:lnTo>
                  <a:lnTo>
                    <a:pt x="20665439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8513" b="-2185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4996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Why Is There A Child Care Crisis In Rural Iowa?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95528" y="2441448"/>
            <a:ext cx="16116300" cy="411480"/>
            <a:chOff x="0" y="0"/>
            <a:chExt cx="21488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548640"/>
            </a:xfrm>
            <a:custGeom>
              <a:avLst/>
              <a:gdLst/>
              <a:ahLst/>
              <a:cxnLst/>
              <a:rect l="l" t="t" r="r" b="b"/>
              <a:pathLst>
                <a:path w="21488400" h="548640">
                  <a:moveTo>
                    <a:pt x="0" y="0"/>
                  </a:moveTo>
                  <a:lnTo>
                    <a:pt x="21488400" y="0"/>
                  </a:lnTo>
                  <a:lnTo>
                    <a:pt x="2148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3163" b="-7131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The capital stack is the problem: child care can be operationally viable and still be difficult to finance.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82015" y="3200019"/>
            <a:ext cx="16478250" cy="5162550"/>
            <a:chOff x="0" y="0"/>
            <a:chExt cx="21971000" cy="6883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971000" cy="6883400"/>
            </a:xfrm>
            <a:custGeom>
              <a:avLst/>
              <a:gdLst/>
              <a:ahLst/>
              <a:cxnLst/>
              <a:rect l="l" t="t" r="r" b="b"/>
              <a:pathLst>
                <a:path w="21971000" h="6883400">
                  <a:moveTo>
                    <a:pt x="0" y="73406"/>
                  </a:moveTo>
                  <a:cubicBezTo>
                    <a:pt x="0" y="32893"/>
                    <a:pt x="32893" y="0"/>
                    <a:pt x="73406" y="0"/>
                  </a:cubicBezTo>
                  <a:lnTo>
                    <a:pt x="21897594" y="0"/>
                  </a:lnTo>
                  <a:cubicBezTo>
                    <a:pt x="21938107" y="0"/>
                    <a:pt x="21971000" y="32893"/>
                    <a:pt x="21971000" y="73406"/>
                  </a:cubicBezTo>
                  <a:lnTo>
                    <a:pt x="21971000" y="6809994"/>
                  </a:lnTo>
                  <a:cubicBezTo>
                    <a:pt x="21971000" y="6850507"/>
                    <a:pt x="21938107" y="6883400"/>
                    <a:pt x="21897594" y="6883400"/>
                  </a:cubicBezTo>
                  <a:lnTo>
                    <a:pt x="73406" y="6883400"/>
                  </a:lnTo>
                  <a:cubicBezTo>
                    <a:pt x="32893" y="6883400"/>
                    <a:pt x="0" y="6850507"/>
                    <a:pt x="0" y="6809994"/>
                  </a:cubicBezTo>
                  <a:close/>
                </a:path>
              </a:pathLst>
            </a:custGeom>
            <a:solidFill>
              <a:srgbClr val="F7F8F8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03020" y="3840480"/>
            <a:ext cx="6446520" cy="493776"/>
            <a:chOff x="0" y="0"/>
            <a:chExt cx="8595360" cy="65836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595360" cy="658368"/>
            </a:xfrm>
            <a:custGeom>
              <a:avLst/>
              <a:gdLst/>
              <a:ahLst/>
              <a:cxnLst/>
              <a:rect l="l" t="t" r="r" b="b"/>
              <a:pathLst>
                <a:path w="8595360" h="658368">
                  <a:moveTo>
                    <a:pt x="0" y="0"/>
                  </a:moveTo>
                  <a:lnTo>
                    <a:pt x="8595360" y="0"/>
                  </a:lnTo>
                  <a:lnTo>
                    <a:pt x="8595360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4387" b="-2043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8595360" cy="658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79"/>
                </a:lnSpc>
              </a:pPr>
              <a:r>
                <a:rPr lang="en-US" sz="3150" b="1">
                  <a:solidFill>
                    <a:srgbClr val="F25141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cash equity gap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03020" y="4430268"/>
            <a:ext cx="6309360" cy="1028700"/>
            <a:chOff x="0" y="0"/>
            <a:chExt cx="8412480" cy="13716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412480" cy="1371600"/>
            </a:xfrm>
            <a:custGeom>
              <a:avLst/>
              <a:gdLst/>
              <a:ahLst/>
              <a:cxnLst/>
              <a:rect l="l" t="t" r="r" b="b"/>
              <a:pathLst>
                <a:path w="8412480" h="1371600">
                  <a:moveTo>
                    <a:pt x="0" y="0"/>
                  </a:moveTo>
                  <a:lnTo>
                    <a:pt x="8412480" y="0"/>
                  </a:lnTo>
                  <a:lnTo>
                    <a:pt x="841248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508" b="-6950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841248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34"/>
                </a:lnSpc>
              </a:pPr>
              <a:r>
                <a:rPr lang="en-US" sz="244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new center often needs substantial</a:t>
              </a:r>
            </a:p>
            <a:p>
              <a:pPr algn="l">
                <a:lnSpc>
                  <a:spcPts val="2934"/>
                </a:lnSpc>
              </a:pPr>
              <a:r>
                <a:rPr lang="en-US" sz="244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upfront equity before the first child</a:t>
              </a:r>
            </a:p>
            <a:p>
              <a:pPr algn="l">
                <a:lnSpc>
                  <a:spcPts val="2934"/>
                </a:lnSpc>
              </a:pPr>
              <a:r>
                <a:rPr lang="en-US" sz="244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enrolls.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03020" y="6035040"/>
            <a:ext cx="6377940" cy="1069848"/>
            <a:chOff x="0" y="0"/>
            <a:chExt cx="8503920" cy="142646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503920" cy="1426464"/>
            </a:xfrm>
            <a:custGeom>
              <a:avLst/>
              <a:gdLst/>
              <a:ahLst/>
              <a:cxnLst/>
              <a:rect l="l" t="t" r="r" b="b"/>
              <a:pathLst>
                <a:path w="8503920" h="1426464">
                  <a:moveTo>
                    <a:pt x="0" y="0"/>
                  </a:moveTo>
                  <a:lnTo>
                    <a:pt x="8503920" y="0"/>
                  </a:lnTo>
                  <a:lnTo>
                    <a:pt x="850392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60" b="-661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8503920" cy="1426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That is especially difficult in rural communities where</a:t>
              </a:r>
            </a:p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the project may be essential infrastructure—but the</a:t>
              </a:r>
            </a:p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real estate alone may not support conventional</a:t>
              </a:r>
            </a:p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financing.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700135" y="4077843"/>
            <a:ext cx="2378202" cy="2309622"/>
            <a:chOff x="0" y="0"/>
            <a:chExt cx="3170936" cy="307949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170936" cy="3079496"/>
            </a:xfrm>
            <a:custGeom>
              <a:avLst/>
              <a:gdLst/>
              <a:ahLst/>
              <a:cxnLst/>
              <a:rect l="l" t="t" r="r" b="b"/>
              <a:pathLst>
                <a:path w="3170936" h="3079496">
                  <a:moveTo>
                    <a:pt x="0" y="73787"/>
                  </a:moveTo>
                  <a:cubicBezTo>
                    <a:pt x="0" y="33020"/>
                    <a:pt x="33020" y="0"/>
                    <a:pt x="73787" y="0"/>
                  </a:cubicBezTo>
                  <a:lnTo>
                    <a:pt x="3097149" y="0"/>
                  </a:lnTo>
                  <a:cubicBezTo>
                    <a:pt x="3137916" y="0"/>
                    <a:pt x="3170936" y="33020"/>
                    <a:pt x="3170936" y="73787"/>
                  </a:cubicBezTo>
                  <a:lnTo>
                    <a:pt x="3170936" y="3005709"/>
                  </a:lnTo>
                  <a:cubicBezTo>
                    <a:pt x="3170936" y="3046476"/>
                    <a:pt x="3137916" y="3079496"/>
                    <a:pt x="3097149" y="3079496"/>
                  </a:cubicBezTo>
                  <a:lnTo>
                    <a:pt x="73787" y="3079496"/>
                  </a:lnTo>
                  <a:cubicBezTo>
                    <a:pt x="33020" y="3079496"/>
                    <a:pt x="0" y="3046476"/>
                    <a:pt x="0" y="3005709"/>
                  </a:cubicBez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846820" y="4718304"/>
            <a:ext cx="2084832" cy="617220"/>
            <a:chOff x="0" y="0"/>
            <a:chExt cx="2779776" cy="8229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779776" cy="822960"/>
            </a:xfrm>
            <a:custGeom>
              <a:avLst/>
              <a:gdLst/>
              <a:ahLst/>
              <a:cxnLst/>
              <a:rect l="l" t="t" r="r" b="b"/>
              <a:pathLst>
                <a:path w="2779776" h="822960">
                  <a:moveTo>
                    <a:pt x="0" y="0"/>
                  </a:moveTo>
                  <a:lnTo>
                    <a:pt x="2779776" y="0"/>
                  </a:lnTo>
                  <a:lnTo>
                    <a:pt x="2779776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816" b="-158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2779776" cy="822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60"/>
                </a:lnSpc>
              </a:pPr>
              <a:r>
                <a:rPr lang="en-US" sz="25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$3.3M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572500" y="6789420"/>
            <a:ext cx="2633472" cy="466344"/>
            <a:chOff x="0" y="0"/>
            <a:chExt cx="3511296" cy="62179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511296" cy="621792"/>
            </a:xfrm>
            <a:custGeom>
              <a:avLst/>
              <a:gdLst/>
              <a:ahLst/>
              <a:cxnLst/>
              <a:rect l="l" t="t" r="r" b="b"/>
              <a:pathLst>
                <a:path w="3511296" h="621792">
                  <a:moveTo>
                    <a:pt x="0" y="0"/>
                  </a:moveTo>
                  <a:lnTo>
                    <a:pt x="3511296" y="0"/>
                  </a:lnTo>
                  <a:lnTo>
                    <a:pt x="3511296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33" b="-600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0"/>
              <a:ext cx="3511296" cy="621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745"/>
                </a:lnSpc>
              </a:pPr>
              <a:r>
                <a:rPr lang="en-US" sz="145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Illustrative project</a:t>
              </a:r>
            </a:p>
            <a:p>
              <a:pPr algn="ctr">
                <a:lnSpc>
                  <a:spcPts val="1745"/>
                </a:lnSpc>
              </a:pPr>
              <a:r>
                <a:rPr lang="en-US" sz="145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cost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402187" y="4077843"/>
            <a:ext cx="2378202" cy="2309622"/>
            <a:chOff x="0" y="0"/>
            <a:chExt cx="3170936" cy="307949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170936" cy="3079496"/>
            </a:xfrm>
            <a:custGeom>
              <a:avLst/>
              <a:gdLst/>
              <a:ahLst/>
              <a:cxnLst/>
              <a:rect l="l" t="t" r="r" b="b"/>
              <a:pathLst>
                <a:path w="3170936" h="3079496">
                  <a:moveTo>
                    <a:pt x="0" y="73787"/>
                  </a:moveTo>
                  <a:cubicBezTo>
                    <a:pt x="0" y="33020"/>
                    <a:pt x="33020" y="0"/>
                    <a:pt x="73787" y="0"/>
                  </a:cubicBezTo>
                  <a:lnTo>
                    <a:pt x="3097149" y="0"/>
                  </a:lnTo>
                  <a:cubicBezTo>
                    <a:pt x="3137916" y="0"/>
                    <a:pt x="3170936" y="33020"/>
                    <a:pt x="3170936" y="73787"/>
                  </a:cubicBezTo>
                  <a:lnTo>
                    <a:pt x="3170936" y="3005709"/>
                  </a:lnTo>
                  <a:cubicBezTo>
                    <a:pt x="3170936" y="3046476"/>
                    <a:pt x="3137916" y="3079496"/>
                    <a:pt x="3097149" y="3079496"/>
                  </a:cubicBezTo>
                  <a:lnTo>
                    <a:pt x="73787" y="3079496"/>
                  </a:lnTo>
                  <a:cubicBezTo>
                    <a:pt x="33020" y="3079496"/>
                    <a:pt x="0" y="3046476"/>
                    <a:pt x="0" y="3005709"/>
                  </a:cubicBez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548872" y="4718304"/>
            <a:ext cx="2084832" cy="617220"/>
            <a:chOff x="0" y="0"/>
            <a:chExt cx="2779776" cy="82296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779776" cy="822960"/>
            </a:xfrm>
            <a:custGeom>
              <a:avLst/>
              <a:gdLst/>
              <a:ahLst/>
              <a:cxnLst/>
              <a:rect l="l" t="t" r="r" b="b"/>
              <a:pathLst>
                <a:path w="2779776" h="822960">
                  <a:moveTo>
                    <a:pt x="0" y="0"/>
                  </a:moveTo>
                  <a:lnTo>
                    <a:pt x="2779776" y="0"/>
                  </a:lnTo>
                  <a:lnTo>
                    <a:pt x="2779776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816" b="-158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0"/>
              <a:ext cx="2779776" cy="822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60"/>
                </a:lnSpc>
              </a:pPr>
              <a:r>
                <a:rPr lang="en-US" sz="25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~$1.25M–</a:t>
              </a:r>
            </a:p>
            <a:p>
              <a:pPr algn="ctr">
                <a:lnSpc>
                  <a:spcPts val="3060"/>
                </a:lnSpc>
              </a:pPr>
              <a:r>
                <a:rPr lang="en-US" sz="25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$1.75M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274552" y="6789420"/>
            <a:ext cx="2633472" cy="466344"/>
            <a:chOff x="0" y="0"/>
            <a:chExt cx="3511296" cy="62179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511296" cy="621792"/>
            </a:xfrm>
            <a:custGeom>
              <a:avLst/>
              <a:gdLst/>
              <a:ahLst/>
              <a:cxnLst/>
              <a:rect l="l" t="t" r="r" b="b"/>
              <a:pathLst>
                <a:path w="3511296" h="621792">
                  <a:moveTo>
                    <a:pt x="0" y="0"/>
                  </a:moveTo>
                  <a:lnTo>
                    <a:pt x="3511296" y="0"/>
                  </a:lnTo>
                  <a:lnTo>
                    <a:pt x="3511296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33" b="-600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0"/>
              <a:ext cx="3511296" cy="621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745"/>
                </a:lnSpc>
              </a:pPr>
              <a:r>
                <a:rPr lang="en-US" sz="145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Potential equity</a:t>
              </a:r>
            </a:p>
            <a:p>
              <a:pPr algn="ctr">
                <a:lnSpc>
                  <a:spcPts val="1745"/>
                </a:lnSpc>
              </a:pPr>
              <a:r>
                <a:rPr lang="en-US" sz="145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need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090523" y="4077843"/>
            <a:ext cx="2378202" cy="2309622"/>
            <a:chOff x="0" y="0"/>
            <a:chExt cx="3170936" cy="307949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3170936" cy="3079496"/>
            </a:xfrm>
            <a:custGeom>
              <a:avLst/>
              <a:gdLst/>
              <a:ahLst/>
              <a:cxnLst/>
              <a:rect l="l" t="t" r="r" b="b"/>
              <a:pathLst>
                <a:path w="3170936" h="3079496">
                  <a:moveTo>
                    <a:pt x="0" y="73787"/>
                  </a:moveTo>
                  <a:cubicBezTo>
                    <a:pt x="0" y="33020"/>
                    <a:pt x="33020" y="0"/>
                    <a:pt x="73787" y="0"/>
                  </a:cubicBezTo>
                  <a:lnTo>
                    <a:pt x="3097149" y="0"/>
                  </a:lnTo>
                  <a:cubicBezTo>
                    <a:pt x="3137916" y="0"/>
                    <a:pt x="3170936" y="33020"/>
                    <a:pt x="3170936" y="73787"/>
                  </a:cubicBezTo>
                  <a:lnTo>
                    <a:pt x="3170936" y="3005709"/>
                  </a:lnTo>
                  <a:cubicBezTo>
                    <a:pt x="3170936" y="3046476"/>
                    <a:pt x="3137916" y="3079496"/>
                    <a:pt x="3097149" y="3079496"/>
                  </a:cubicBezTo>
                  <a:lnTo>
                    <a:pt x="73787" y="3079496"/>
                  </a:lnTo>
                  <a:cubicBezTo>
                    <a:pt x="33020" y="3079496"/>
                    <a:pt x="0" y="3046476"/>
                    <a:pt x="0" y="3005709"/>
                  </a:cubicBez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4237208" y="4718304"/>
            <a:ext cx="2084832" cy="617220"/>
            <a:chOff x="0" y="0"/>
            <a:chExt cx="2779776" cy="82296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779776" cy="822960"/>
            </a:xfrm>
            <a:custGeom>
              <a:avLst/>
              <a:gdLst/>
              <a:ahLst/>
              <a:cxnLst/>
              <a:rect l="l" t="t" r="r" b="b"/>
              <a:pathLst>
                <a:path w="2779776" h="822960">
                  <a:moveTo>
                    <a:pt x="0" y="0"/>
                  </a:moveTo>
                  <a:lnTo>
                    <a:pt x="2779776" y="0"/>
                  </a:lnTo>
                  <a:lnTo>
                    <a:pt x="2779776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816" b="-158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2779776" cy="822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60"/>
                </a:lnSpc>
              </a:pPr>
              <a:r>
                <a:rPr lang="en-US" sz="2550" b="1">
                  <a:solidFill>
                    <a:srgbClr val="70482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$1.5M+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3962888" y="6789420"/>
            <a:ext cx="2633472" cy="466344"/>
            <a:chOff x="0" y="0"/>
            <a:chExt cx="3511296" cy="62179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3511296" cy="621792"/>
            </a:xfrm>
            <a:custGeom>
              <a:avLst/>
              <a:gdLst/>
              <a:ahLst/>
              <a:cxnLst/>
              <a:rect l="l" t="t" r="r" b="b"/>
              <a:pathLst>
                <a:path w="3511296" h="621792">
                  <a:moveTo>
                    <a:pt x="0" y="0"/>
                  </a:moveTo>
                  <a:lnTo>
                    <a:pt x="3511296" y="0"/>
                  </a:lnTo>
                  <a:lnTo>
                    <a:pt x="3511296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33" b="-600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3511296" cy="621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745"/>
                </a:lnSpc>
              </a:pPr>
              <a:r>
                <a:rPr lang="en-US" sz="145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Financing gap to</a:t>
              </a:r>
            </a:p>
            <a:p>
              <a:pPr algn="ctr">
                <a:lnSpc>
                  <a:spcPts val="1745"/>
                </a:lnSpc>
              </a:pPr>
              <a:r>
                <a:rPr lang="en-US" sz="145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solve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709660" y="7749540"/>
            <a:ext cx="6789420" cy="425196"/>
            <a:chOff x="0" y="0"/>
            <a:chExt cx="9052560" cy="56692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052560" cy="566928"/>
            </a:xfrm>
            <a:custGeom>
              <a:avLst/>
              <a:gdLst/>
              <a:ahLst/>
              <a:cxnLst/>
              <a:rect l="l" t="t" r="r" b="b"/>
              <a:pathLst>
                <a:path w="9052560" h="566928">
                  <a:moveTo>
                    <a:pt x="0" y="0"/>
                  </a:moveTo>
                  <a:lnTo>
                    <a:pt x="9052560" y="0"/>
                  </a:lnTo>
                  <a:lnTo>
                    <a:pt x="9052560" y="566928"/>
                  </a:lnTo>
                  <a:lnTo>
                    <a:pt x="0" y="5669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132" b="-26113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0"/>
              <a:ext cx="9052560" cy="5669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94"/>
                </a:lnSpc>
              </a:pPr>
              <a:r>
                <a:rPr lang="en-US" sz="1245" i="1">
                  <a:solidFill>
                    <a:srgbClr val="A0A0A0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The original June 2026 slide used a $3.3M example and $1.25M–$1.75M equity range. Treat</a:t>
              </a:r>
            </a:p>
            <a:p>
              <a:pPr algn="l">
                <a:lnSpc>
                  <a:spcPts val="1494"/>
                </a:lnSpc>
              </a:pPr>
              <a:r>
                <a:rPr lang="en-US" sz="1245" i="1">
                  <a:solidFill>
                    <a:srgbClr val="A0A0A0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these as an illustrative financing scenario, not a statewide requirement.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48485" y="256359"/>
            <a:ext cx="2477589" cy="1975539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State funding structure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4380" y="1179576"/>
            <a:ext cx="15499080" cy="1281829"/>
            <a:chOff x="0" y="0"/>
            <a:chExt cx="20665440" cy="170910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709105"/>
            </a:xfrm>
            <a:custGeom>
              <a:avLst/>
              <a:gdLst/>
              <a:ahLst/>
              <a:cxnLst/>
              <a:rect l="l" t="t" r="r" b="b"/>
              <a:pathLst>
                <a:path w="20665439" h="1709105">
                  <a:moveTo>
                    <a:pt x="0" y="0"/>
                  </a:moveTo>
                  <a:lnTo>
                    <a:pt x="20665439" y="0"/>
                  </a:lnTo>
                  <a:lnTo>
                    <a:pt x="20665439" y="1709105"/>
                  </a:lnTo>
                  <a:lnTo>
                    <a:pt x="0" y="17091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1729" b="-1794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7091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Iowa Has A Child Care Solutions Fund Structure — </a:t>
              </a:r>
            </a:p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But The State Match Needs Funding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3905" y="2549534"/>
            <a:ext cx="16116300" cy="411480"/>
            <a:chOff x="0" y="0"/>
            <a:chExt cx="21488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548640"/>
            </a:xfrm>
            <a:custGeom>
              <a:avLst/>
              <a:gdLst/>
              <a:ahLst/>
              <a:cxnLst/>
              <a:rect l="l" t="t" r="r" b="b"/>
              <a:pathLst>
                <a:path w="21488400" h="548640">
                  <a:moveTo>
                    <a:pt x="0" y="0"/>
                  </a:moveTo>
                  <a:lnTo>
                    <a:pt x="21488400" y="0"/>
                  </a:lnTo>
                  <a:lnTo>
                    <a:pt x="2148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3163" b="-7131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Private dollars can be leveraged, but the public side of the match must be appropriated before the tool can reach its potential.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19175" y="3049143"/>
            <a:ext cx="4888230" cy="3790950"/>
            <a:chOff x="0" y="0"/>
            <a:chExt cx="6517640" cy="5054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17640" cy="5054600"/>
            </a:xfrm>
            <a:custGeom>
              <a:avLst/>
              <a:gdLst/>
              <a:ahLst/>
              <a:cxnLst/>
              <a:rect l="l" t="t" r="r" b="b"/>
              <a:pathLst>
                <a:path w="6517640" h="5054600">
                  <a:moveTo>
                    <a:pt x="0" y="73533"/>
                  </a:moveTo>
                  <a:cubicBezTo>
                    <a:pt x="0" y="32893"/>
                    <a:pt x="32893" y="0"/>
                    <a:pt x="73533" y="0"/>
                  </a:cubicBezTo>
                  <a:lnTo>
                    <a:pt x="6444107" y="0"/>
                  </a:lnTo>
                  <a:cubicBezTo>
                    <a:pt x="6484747" y="0"/>
                    <a:pt x="6517640" y="32893"/>
                    <a:pt x="6517640" y="73533"/>
                  </a:cubicBezTo>
                  <a:lnTo>
                    <a:pt x="6517640" y="4981067"/>
                  </a:lnTo>
                  <a:cubicBezTo>
                    <a:pt x="6517640" y="5021707"/>
                    <a:pt x="6484747" y="5054600"/>
                    <a:pt x="6444107" y="5054600"/>
                  </a:cubicBezTo>
                  <a:lnTo>
                    <a:pt x="73533" y="5054600"/>
                  </a:lnTo>
                  <a:cubicBezTo>
                    <a:pt x="32893" y="5054600"/>
                    <a:pt x="0" y="5021707"/>
                    <a:pt x="0" y="498106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09447" y="3049143"/>
            <a:ext cx="128778" cy="3790950"/>
            <a:chOff x="0" y="0"/>
            <a:chExt cx="171704" cy="5054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704" cy="5054600"/>
            </a:xfrm>
            <a:custGeom>
              <a:avLst/>
              <a:gdLst/>
              <a:ahLst/>
              <a:cxnLst/>
              <a:rect l="l" t="t" r="r" b="b"/>
              <a:pathLst>
                <a:path w="171704" h="5054600">
                  <a:moveTo>
                    <a:pt x="0" y="0"/>
                  </a:moveTo>
                  <a:lnTo>
                    <a:pt x="171704" y="0"/>
                  </a:lnTo>
                  <a:lnTo>
                    <a:pt x="171704" y="5054600"/>
                  </a:lnTo>
                  <a:lnTo>
                    <a:pt x="0" y="505460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03020" y="3470148"/>
            <a:ext cx="4320540" cy="411480"/>
            <a:chOff x="0" y="0"/>
            <a:chExt cx="5760720" cy="548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760720" cy="548640"/>
            </a:xfrm>
            <a:custGeom>
              <a:avLst/>
              <a:gdLst/>
              <a:ahLst/>
              <a:cxnLst/>
              <a:rect l="l" t="t" r="r" b="b"/>
              <a:pathLst>
                <a:path w="5760720" h="548640">
                  <a:moveTo>
                    <a:pt x="0" y="0"/>
                  </a:moveTo>
                  <a:lnTo>
                    <a:pt x="5760720" y="0"/>
                  </a:lnTo>
                  <a:lnTo>
                    <a:pt x="57607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4592" b="-1545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576072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90"/>
                </a:lnSpc>
              </a:pPr>
              <a:r>
                <a:rPr lang="en-US" sz="232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What exists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303020" y="4096893"/>
            <a:ext cx="4320540" cy="245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7"/>
              </a:lnSpc>
            </a:pPr>
            <a:r>
              <a:rPr lang="en-US" sz="181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Iowa created a statewide child care solutions approach that can accept private contributions and direct funding to regional child care solutions funds.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6368415" y="3049143"/>
            <a:ext cx="4888230" cy="3790950"/>
            <a:chOff x="0" y="0"/>
            <a:chExt cx="6517640" cy="50546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517640" cy="5054600"/>
            </a:xfrm>
            <a:custGeom>
              <a:avLst/>
              <a:gdLst/>
              <a:ahLst/>
              <a:cxnLst/>
              <a:rect l="l" t="t" r="r" b="b"/>
              <a:pathLst>
                <a:path w="6517640" h="5054600">
                  <a:moveTo>
                    <a:pt x="0" y="73533"/>
                  </a:moveTo>
                  <a:cubicBezTo>
                    <a:pt x="0" y="32893"/>
                    <a:pt x="32893" y="0"/>
                    <a:pt x="73533" y="0"/>
                  </a:cubicBezTo>
                  <a:lnTo>
                    <a:pt x="6444107" y="0"/>
                  </a:lnTo>
                  <a:cubicBezTo>
                    <a:pt x="6484747" y="0"/>
                    <a:pt x="6517640" y="32893"/>
                    <a:pt x="6517640" y="73533"/>
                  </a:cubicBezTo>
                  <a:lnTo>
                    <a:pt x="6517640" y="4981067"/>
                  </a:lnTo>
                  <a:cubicBezTo>
                    <a:pt x="6517640" y="5021707"/>
                    <a:pt x="6484747" y="5054600"/>
                    <a:pt x="6444107" y="5054600"/>
                  </a:cubicBezTo>
                  <a:lnTo>
                    <a:pt x="73533" y="5054600"/>
                  </a:lnTo>
                  <a:cubicBezTo>
                    <a:pt x="32893" y="5054600"/>
                    <a:pt x="0" y="5021707"/>
                    <a:pt x="0" y="498106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258687" y="3049143"/>
            <a:ext cx="128778" cy="3790950"/>
            <a:chOff x="0" y="0"/>
            <a:chExt cx="171704" cy="50546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704" cy="5054600"/>
            </a:xfrm>
            <a:custGeom>
              <a:avLst/>
              <a:gdLst/>
              <a:ahLst/>
              <a:cxnLst/>
              <a:rect l="l" t="t" r="r" b="b"/>
              <a:pathLst>
                <a:path w="171704" h="5054600">
                  <a:moveTo>
                    <a:pt x="0" y="0"/>
                  </a:moveTo>
                  <a:lnTo>
                    <a:pt x="171704" y="0"/>
                  </a:lnTo>
                  <a:lnTo>
                    <a:pt x="171704" y="5054600"/>
                  </a:lnTo>
                  <a:lnTo>
                    <a:pt x="0" y="505460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52260" y="3470148"/>
            <a:ext cx="4320540" cy="411480"/>
            <a:chOff x="0" y="0"/>
            <a:chExt cx="5760720" cy="548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760720" cy="548640"/>
            </a:xfrm>
            <a:custGeom>
              <a:avLst/>
              <a:gdLst/>
              <a:ahLst/>
              <a:cxnLst/>
              <a:rect l="l" t="t" r="r" b="b"/>
              <a:pathLst>
                <a:path w="5760720" h="548640">
                  <a:moveTo>
                    <a:pt x="0" y="0"/>
                  </a:moveTo>
                  <a:lnTo>
                    <a:pt x="5760720" y="0"/>
                  </a:lnTo>
                  <a:lnTo>
                    <a:pt x="57607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4592" b="-1545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576072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90"/>
                </a:lnSpc>
              </a:pPr>
              <a:r>
                <a:rPr lang="en-US" sz="232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How the match works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6652260" y="4096893"/>
            <a:ext cx="4320540" cy="245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7"/>
              </a:lnSpc>
            </a:pPr>
            <a:r>
              <a:rPr lang="en-US" sz="181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Under the statewide model, unrestricted private donations are intended to receive a 2:1 state match. Restricted gifts can be directed to a regional solutions fund.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717655" y="3049143"/>
            <a:ext cx="4888230" cy="3790950"/>
            <a:chOff x="0" y="0"/>
            <a:chExt cx="6517640" cy="50546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517640" cy="5054600"/>
            </a:xfrm>
            <a:custGeom>
              <a:avLst/>
              <a:gdLst/>
              <a:ahLst/>
              <a:cxnLst/>
              <a:rect l="l" t="t" r="r" b="b"/>
              <a:pathLst>
                <a:path w="6517640" h="5054600">
                  <a:moveTo>
                    <a:pt x="0" y="73533"/>
                  </a:moveTo>
                  <a:cubicBezTo>
                    <a:pt x="0" y="32893"/>
                    <a:pt x="32893" y="0"/>
                    <a:pt x="73533" y="0"/>
                  </a:cubicBezTo>
                  <a:lnTo>
                    <a:pt x="6444107" y="0"/>
                  </a:lnTo>
                  <a:cubicBezTo>
                    <a:pt x="6484747" y="0"/>
                    <a:pt x="6517640" y="32893"/>
                    <a:pt x="6517640" y="73533"/>
                  </a:cubicBezTo>
                  <a:lnTo>
                    <a:pt x="6517640" y="4981067"/>
                  </a:lnTo>
                  <a:cubicBezTo>
                    <a:pt x="6517640" y="5021707"/>
                    <a:pt x="6484747" y="5054600"/>
                    <a:pt x="6444107" y="5054600"/>
                  </a:cubicBezTo>
                  <a:lnTo>
                    <a:pt x="73533" y="5054600"/>
                  </a:lnTo>
                  <a:cubicBezTo>
                    <a:pt x="32893" y="5054600"/>
                    <a:pt x="0" y="5021707"/>
                    <a:pt x="0" y="498106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07927" y="3049143"/>
            <a:ext cx="128778" cy="3790950"/>
            <a:chOff x="0" y="0"/>
            <a:chExt cx="171704" cy="50546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71704" cy="5054600"/>
            </a:xfrm>
            <a:custGeom>
              <a:avLst/>
              <a:gdLst/>
              <a:ahLst/>
              <a:cxnLst/>
              <a:rect l="l" t="t" r="r" b="b"/>
              <a:pathLst>
                <a:path w="171704" h="5054600">
                  <a:moveTo>
                    <a:pt x="0" y="0"/>
                  </a:moveTo>
                  <a:lnTo>
                    <a:pt x="171704" y="0"/>
                  </a:lnTo>
                  <a:lnTo>
                    <a:pt x="171704" y="5054600"/>
                  </a:lnTo>
                  <a:lnTo>
                    <a:pt x="0" y="505460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001500" y="3470148"/>
            <a:ext cx="4320540" cy="411480"/>
            <a:chOff x="0" y="0"/>
            <a:chExt cx="5760720" cy="5486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760720" cy="548640"/>
            </a:xfrm>
            <a:custGeom>
              <a:avLst/>
              <a:gdLst/>
              <a:ahLst/>
              <a:cxnLst/>
              <a:rect l="l" t="t" r="r" b="b"/>
              <a:pathLst>
                <a:path w="5760720" h="548640">
                  <a:moveTo>
                    <a:pt x="0" y="0"/>
                  </a:moveTo>
                  <a:lnTo>
                    <a:pt x="5760720" y="0"/>
                  </a:lnTo>
                  <a:lnTo>
                    <a:pt x="57607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4592" b="-1545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576072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90"/>
                </a:lnSpc>
              </a:pPr>
              <a:r>
                <a:rPr lang="en-US" sz="232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current gap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2001500" y="4096893"/>
            <a:ext cx="4320540" cy="245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7"/>
              </a:lnSpc>
            </a:pPr>
            <a:r>
              <a:rPr lang="en-US" sz="181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The structure alone does not create matching dollars. State funds must be appropriated. A 2026 bill proposed $2.5 million for matching funds, illustrating the need for legislative funding.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430655" y="7465695"/>
            <a:ext cx="15449550" cy="1157478"/>
            <a:chOff x="0" y="0"/>
            <a:chExt cx="20599400" cy="154330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0599400" cy="1543304"/>
            </a:xfrm>
            <a:custGeom>
              <a:avLst/>
              <a:gdLst/>
              <a:ahLst/>
              <a:cxnLst/>
              <a:rect l="l" t="t" r="r" b="b"/>
              <a:pathLst>
                <a:path w="20599400" h="1543304">
                  <a:moveTo>
                    <a:pt x="0" y="74422"/>
                  </a:moveTo>
                  <a:cubicBezTo>
                    <a:pt x="0" y="33274"/>
                    <a:pt x="33274" y="0"/>
                    <a:pt x="74422" y="0"/>
                  </a:cubicBezTo>
                  <a:lnTo>
                    <a:pt x="20524978" y="0"/>
                  </a:lnTo>
                  <a:cubicBezTo>
                    <a:pt x="20565999" y="0"/>
                    <a:pt x="20599400" y="33274"/>
                    <a:pt x="20599400" y="74422"/>
                  </a:cubicBezTo>
                  <a:lnTo>
                    <a:pt x="20599400" y="1468882"/>
                  </a:lnTo>
                  <a:cubicBezTo>
                    <a:pt x="20599400" y="1509903"/>
                    <a:pt x="20566126" y="1543304"/>
                    <a:pt x="20524978" y="1543304"/>
                  </a:cubicBezTo>
                  <a:lnTo>
                    <a:pt x="74422" y="1543304"/>
                  </a:lnTo>
                  <a:cubicBezTo>
                    <a:pt x="33401" y="1543304"/>
                    <a:pt x="0" y="1510030"/>
                    <a:pt x="0" y="1468882"/>
                  </a:cubicBezTo>
                  <a:close/>
                </a:path>
              </a:pathLst>
            </a:custGeom>
            <a:solidFill>
              <a:srgbClr val="EEF8E8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125980" y="7735824"/>
            <a:ext cx="14058900" cy="548640"/>
            <a:chOff x="0" y="0"/>
            <a:chExt cx="18745200" cy="73152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745200" cy="731520"/>
            </a:xfrm>
            <a:custGeom>
              <a:avLst/>
              <a:gdLst/>
              <a:ahLst/>
              <a:cxnLst/>
              <a:rect l="l" t="t" r="r" b="b"/>
              <a:pathLst>
                <a:path w="18745200" h="731520">
                  <a:moveTo>
                    <a:pt x="0" y="0"/>
                  </a:moveTo>
                  <a:lnTo>
                    <a:pt x="18745200" y="0"/>
                  </a:lnTo>
                  <a:lnTo>
                    <a:pt x="1874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9304" b="-4493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9525"/>
              <a:ext cx="18745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93C5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Policy ask • Appropriate state dollars so private employers and donors can activate the match and</a:t>
              </a:r>
            </a:p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93C5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multiply local investment.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688884" y="441380"/>
            <a:ext cx="2508352" cy="2000068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Employer investment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4380" y="1179576"/>
            <a:ext cx="15499080" cy="1281829"/>
            <a:chOff x="0" y="0"/>
            <a:chExt cx="20665440" cy="170910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709105"/>
            </a:xfrm>
            <a:custGeom>
              <a:avLst/>
              <a:gdLst/>
              <a:ahLst/>
              <a:cxnLst/>
              <a:rect l="l" t="t" r="r" b="b"/>
              <a:pathLst>
                <a:path w="20665439" h="1709105">
                  <a:moveTo>
                    <a:pt x="0" y="0"/>
                  </a:moveTo>
                  <a:lnTo>
                    <a:pt x="20665439" y="0"/>
                  </a:lnTo>
                  <a:lnTo>
                    <a:pt x="20665439" y="1709105"/>
                  </a:lnTo>
                  <a:lnTo>
                    <a:pt x="0" y="17091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1729" b="-1794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7091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2026 Federal Tax Credit Makes Employer Child Care Investment </a:t>
              </a:r>
            </a:p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More Powerful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95528" y="2441448"/>
            <a:ext cx="16116300" cy="411480"/>
            <a:chOff x="0" y="0"/>
            <a:chExt cx="21488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548640"/>
            </a:xfrm>
            <a:custGeom>
              <a:avLst/>
              <a:gdLst/>
              <a:ahLst/>
              <a:cxnLst/>
              <a:rect l="l" t="t" r="r" b="b"/>
              <a:pathLst>
                <a:path w="21488400" h="548640">
                  <a:moveTo>
                    <a:pt x="0" y="0"/>
                  </a:moveTo>
                  <a:lnTo>
                    <a:pt x="21488400" y="0"/>
                  </a:lnTo>
                  <a:lnTo>
                    <a:pt x="2148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3163" b="-7131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Section 45F was significantly expanded for expenditures paid or incurred after December 31, 2025.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78027" y="3049143"/>
            <a:ext cx="2830830" cy="595122"/>
            <a:chOff x="0" y="0"/>
            <a:chExt cx="3774440" cy="79349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774440" cy="793496"/>
            </a:xfrm>
            <a:custGeom>
              <a:avLst/>
              <a:gdLst/>
              <a:ahLst/>
              <a:cxnLst/>
              <a:rect l="l" t="t" r="r" b="b"/>
              <a:pathLst>
                <a:path w="3774440" h="793496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3717798" y="0"/>
                  </a:lnTo>
                  <a:cubicBezTo>
                    <a:pt x="3749040" y="0"/>
                    <a:pt x="3774440" y="25400"/>
                    <a:pt x="3774440" y="56642"/>
                  </a:cubicBezTo>
                  <a:lnTo>
                    <a:pt x="3774440" y="736854"/>
                  </a:lnTo>
                  <a:cubicBezTo>
                    <a:pt x="3774440" y="768096"/>
                    <a:pt x="3749040" y="793496"/>
                    <a:pt x="3717798" y="793496"/>
                  </a:cubicBezTo>
                  <a:lnTo>
                    <a:pt x="56642" y="793496"/>
                  </a:lnTo>
                  <a:cubicBezTo>
                    <a:pt x="25400" y="793496"/>
                    <a:pt x="0" y="768096"/>
                    <a:pt x="0" y="736854"/>
                  </a:cubicBez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7552" y="3223260"/>
            <a:ext cx="2811780" cy="205740"/>
            <a:chOff x="0" y="0"/>
            <a:chExt cx="3749040" cy="27432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749040" cy="274320"/>
            </a:xfrm>
            <a:custGeom>
              <a:avLst/>
              <a:gdLst/>
              <a:ahLst/>
              <a:cxnLst/>
              <a:rect l="l" t="t" r="r" b="b"/>
              <a:pathLst>
                <a:path w="3749040" h="274320">
                  <a:moveTo>
                    <a:pt x="0" y="0"/>
                  </a:moveTo>
                  <a:lnTo>
                    <a:pt x="3749040" y="0"/>
                  </a:lnTo>
                  <a:lnTo>
                    <a:pt x="3749040" y="274320"/>
                  </a:lnTo>
                  <a:lnTo>
                    <a:pt x="0" y="2743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295" b="-21629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749040" cy="283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20"/>
                </a:lnSpc>
              </a:pPr>
              <a:r>
                <a:rPr lang="en-US" sz="13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2025 &amp; earlier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28835" y="3049143"/>
            <a:ext cx="2830830" cy="595122"/>
            <a:chOff x="0" y="0"/>
            <a:chExt cx="3774440" cy="7934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774440" cy="793496"/>
            </a:xfrm>
            <a:custGeom>
              <a:avLst/>
              <a:gdLst/>
              <a:ahLst/>
              <a:cxnLst/>
              <a:rect l="l" t="t" r="r" b="b"/>
              <a:pathLst>
                <a:path w="3774440" h="793496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3717798" y="0"/>
                  </a:lnTo>
                  <a:cubicBezTo>
                    <a:pt x="3749040" y="0"/>
                    <a:pt x="3774440" y="25400"/>
                    <a:pt x="3774440" y="56642"/>
                  </a:cubicBezTo>
                  <a:lnTo>
                    <a:pt x="3774440" y="736854"/>
                  </a:lnTo>
                  <a:cubicBezTo>
                    <a:pt x="3774440" y="768096"/>
                    <a:pt x="3749040" y="793496"/>
                    <a:pt x="3717798" y="793496"/>
                  </a:cubicBezTo>
                  <a:lnTo>
                    <a:pt x="56642" y="793496"/>
                  </a:lnTo>
                  <a:cubicBezTo>
                    <a:pt x="25400" y="793496"/>
                    <a:pt x="0" y="768096"/>
                    <a:pt x="0" y="736854"/>
                  </a:cubicBez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738360" y="3223260"/>
            <a:ext cx="2811780" cy="205740"/>
            <a:chOff x="0" y="0"/>
            <a:chExt cx="3749040" cy="2743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749040" cy="274320"/>
            </a:xfrm>
            <a:custGeom>
              <a:avLst/>
              <a:gdLst/>
              <a:ahLst/>
              <a:cxnLst/>
              <a:rect l="l" t="t" r="r" b="b"/>
              <a:pathLst>
                <a:path w="3749040" h="274320">
                  <a:moveTo>
                    <a:pt x="0" y="0"/>
                  </a:moveTo>
                  <a:lnTo>
                    <a:pt x="3749040" y="0"/>
                  </a:lnTo>
                  <a:lnTo>
                    <a:pt x="3749040" y="274320"/>
                  </a:lnTo>
                  <a:lnTo>
                    <a:pt x="0" y="2743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295" b="-21629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749040" cy="283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20"/>
                </a:lnSpc>
              </a:pPr>
              <a:r>
                <a:rPr lang="en-US" sz="13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2026 &amp; later</a:t>
              </a:r>
            </a:p>
          </p:txBody>
        </p:sp>
      </p:grpSp>
      <p:sp>
        <p:nvSpPr>
          <p:cNvPr id="35" name="AutoShape 35"/>
          <p:cNvSpPr/>
          <p:nvPr/>
        </p:nvSpPr>
        <p:spPr>
          <a:xfrm rot="5384160">
            <a:off x="4653896" y="5920550"/>
            <a:ext cx="4133898" cy="0"/>
          </a:xfrm>
          <a:prstGeom prst="line">
            <a:avLst/>
          </a:prstGeom>
          <a:ln w="9525" cap="rnd">
            <a:solidFill>
              <a:srgbClr val="E0E2E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 rot="5384160">
            <a:off x="7465676" y="5920550"/>
            <a:ext cx="4133898" cy="0"/>
          </a:xfrm>
          <a:prstGeom prst="line">
            <a:avLst/>
          </a:prstGeom>
          <a:ln w="9525" cap="rnd">
            <a:solidFill>
              <a:srgbClr val="E0E2E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7" name="Group 37"/>
          <p:cNvGrpSpPr/>
          <p:nvPr/>
        </p:nvGrpSpPr>
        <p:grpSpPr>
          <a:xfrm>
            <a:off x="1069848" y="4183380"/>
            <a:ext cx="5006340" cy="329184"/>
            <a:chOff x="0" y="0"/>
            <a:chExt cx="6675120" cy="43891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675120" cy="438912"/>
            </a:xfrm>
            <a:custGeom>
              <a:avLst/>
              <a:gdLst/>
              <a:ahLst/>
              <a:cxnLst/>
              <a:rect l="l" t="t" r="r" b="b"/>
              <a:pathLst>
                <a:path w="6675120" h="438912">
                  <a:moveTo>
                    <a:pt x="0" y="0"/>
                  </a:moveTo>
                  <a:lnTo>
                    <a:pt x="6675120" y="0"/>
                  </a:lnTo>
                  <a:lnTo>
                    <a:pt x="667512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6334" b="-2463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6675120" cy="4389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58"/>
                </a:lnSpc>
              </a:pPr>
              <a:r>
                <a:rPr lang="en-US" sz="1964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Qualified child care expenditures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475220" y="4183380"/>
            <a:ext cx="1371600" cy="356616"/>
            <a:chOff x="0" y="0"/>
            <a:chExt cx="1828800" cy="47548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28800" cy="475488"/>
            </a:xfrm>
            <a:custGeom>
              <a:avLst/>
              <a:gdLst/>
              <a:ahLst/>
              <a:cxnLst/>
              <a:rect l="l" t="t" r="r" b="b"/>
              <a:pathLst>
                <a:path w="1828800" h="475488">
                  <a:moveTo>
                    <a:pt x="0" y="0"/>
                  </a:moveTo>
                  <a:lnTo>
                    <a:pt x="1828800" y="0"/>
                  </a:lnTo>
                  <a:lnTo>
                    <a:pt x="182880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942" b="-2494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182880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355580" y="4183380"/>
            <a:ext cx="1851660" cy="356616"/>
            <a:chOff x="0" y="0"/>
            <a:chExt cx="2468880" cy="47548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468880" cy="475488"/>
            </a:xfrm>
            <a:custGeom>
              <a:avLst/>
              <a:gdLst/>
              <a:ahLst/>
              <a:cxnLst/>
              <a:rect l="l" t="t" r="r" b="b"/>
              <a:pathLst>
                <a:path w="2468880" h="475488">
                  <a:moveTo>
                    <a:pt x="0" y="0"/>
                  </a:moveTo>
                  <a:lnTo>
                    <a:pt x="2468880" y="0"/>
                  </a:lnTo>
                  <a:lnTo>
                    <a:pt x="246888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172" b="-511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0"/>
              <a:ext cx="246888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93C5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40%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69848" y="5253228"/>
            <a:ext cx="5006340" cy="329184"/>
            <a:chOff x="0" y="0"/>
            <a:chExt cx="6675120" cy="43891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675120" cy="438912"/>
            </a:xfrm>
            <a:custGeom>
              <a:avLst/>
              <a:gdLst/>
              <a:ahLst/>
              <a:cxnLst/>
              <a:rect l="l" t="t" r="r" b="b"/>
              <a:pathLst>
                <a:path w="6675120" h="438912">
                  <a:moveTo>
                    <a:pt x="0" y="0"/>
                  </a:moveTo>
                  <a:lnTo>
                    <a:pt x="6675120" y="0"/>
                  </a:lnTo>
                  <a:lnTo>
                    <a:pt x="667512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6334" b="-2463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9525"/>
              <a:ext cx="6675120" cy="4484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24"/>
                </a:lnSpc>
              </a:pPr>
              <a:r>
                <a:rPr lang="en-US" sz="1770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Eligible small business rate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475220" y="5253228"/>
            <a:ext cx="1371600" cy="356616"/>
            <a:chOff x="0" y="0"/>
            <a:chExt cx="1828800" cy="47548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28800" cy="475488"/>
            </a:xfrm>
            <a:custGeom>
              <a:avLst/>
              <a:gdLst/>
              <a:ahLst/>
              <a:cxnLst/>
              <a:rect l="l" t="t" r="r" b="b"/>
              <a:pathLst>
                <a:path w="1828800" h="475488">
                  <a:moveTo>
                    <a:pt x="0" y="0"/>
                  </a:moveTo>
                  <a:lnTo>
                    <a:pt x="1828800" y="0"/>
                  </a:lnTo>
                  <a:lnTo>
                    <a:pt x="182880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942" b="-2494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0"/>
              <a:ext cx="182880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25%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0355580" y="5253228"/>
            <a:ext cx="1851660" cy="356616"/>
            <a:chOff x="0" y="0"/>
            <a:chExt cx="2468880" cy="47548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468880" cy="475488"/>
            </a:xfrm>
            <a:custGeom>
              <a:avLst/>
              <a:gdLst/>
              <a:ahLst/>
              <a:cxnLst/>
              <a:rect l="l" t="t" r="r" b="b"/>
              <a:pathLst>
                <a:path w="2468880" h="475488">
                  <a:moveTo>
                    <a:pt x="0" y="0"/>
                  </a:moveTo>
                  <a:lnTo>
                    <a:pt x="2468880" y="0"/>
                  </a:lnTo>
                  <a:lnTo>
                    <a:pt x="246888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172" b="-511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0"/>
              <a:ext cx="246888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93C5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50%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69848" y="6323076"/>
            <a:ext cx="5006340" cy="329184"/>
            <a:chOff x="0" y="0"/>
            <a:chExt cx="6675120" cy="43891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675120" cy="438912"/>
            </a:xfrm>
            <a:custGeom>
              <a:avLst/>
              <a:gdLst/>
              <a:ahLst/>
              <a:cxnLst/>
              <a:rect l="l" t="t" r="r" b="b"/>
              <a:pathLst>
                <a:path w="6675120" h="438912">
                  <a:moveTo>
                    <a:pt x="0" y="0"/>
                  </a:moveTo>
                  <a:lnTo>
                    <a:pt x="6675120" y="0"/>
                  </a:lnTo>
                  <a:lnTo>
                    <a:pt x="667512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6334" b="-2463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9525"/>
              <a:ext cx="6675120" cy="4484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24"/>
                </a:lnSpc>
              </a:pPr>
              <a:r>
                <a:rPr lang="en-US" sz="1770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Annual maximum credit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7475220" y="6323076"/>
            <a:ext cx="1371600" cy="356616"/>
            <a:chOff x="0" y="0"/>
            <a:chExt cx="1828800" cy="47548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28800" cy="475488"/>
            </a:xfrm>
            <a:custGeom>
              <a:avLst/>
              <a:gdLst/>
              <a:ahLst/>
              <a:cxnLst/>
              <a:rect l="l" t="t" r="r" b="b"/>
              <a:pathLst>
                <a:path w="1828800" h="475488">
                  <a:moveTo>
                    <a:pt x="0" y="0"/>
                  </a:moveTo>
                  <a:lnTo>
                    <a:pt x="1828800" y="0"/>
                  </a:lnTo>
                  <a:lnTo>
                    <a:pt x="182880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942" b="-2494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0"/>
              <a:ext cx="182880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$150,000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0355580" y="6323076"/>
            <a:ext cx="1851660" cy="356616"/>
            <a:chOff x="0" y="0"/>
            <a:chExt cx="2468880" cy="475488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2468880" cy="475488"/>
            </a:xfrm>
            <a:custGeom>
              <a:avLst/>
              <a:gdLst/>
              <a:ahLst/>
              <a:cxnLst/>
              <a:rect l="l" t="t" r="r" b="b"/>
              <a:pathLst>
                <a:path w="2468880" h="475488">
                  <a:moveTo>
                    <a:pt x="0" y="0"/>
                  </a:moveTo>
                  <a:lnTo>
                    <a:pt x="2468880" y="0"/>
                  </a:lnTo>
                  <a:lnTo>
                    <a:pt x="246888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172" b="-511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0"/>
              <a:ext cx="246888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93C5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$500,000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069848" y="7392924"/>
            <a:ext cx="5006340" cy="329184"/>
            <a:chOff x="0" y="0"/>
            <a:chExt cx="6675120" cy="4389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6675120" cy="438912"/>
            </a:xfrm>
            <a:custGeom>
              <a:avLst/>
              <a:gdLst/>
              <a:ahLst/>
              <a:cxnLst/>
              <a:rect l="l" t="t" r="r" b="b"/>
              <a:pathLst>
                <a:path w="6675120" h="438912">
                  <a:moveTo>
                    <a:pt x="0" y="0"/>
                  </a:moveTo>
                  <a:lnTo>
                    <a:pt x="6675120" y="0"/>
                  </a:lnTo>
                  <a:lnTo>
                    <a:pt x="667512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6334" b="-2463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9525"/>
              <a:ext cx="6675120" cy="4484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24"/>
                </a:lnSpc>
              </a:pPr>
              <a:r>
                <a:rPr lang="en-US" sz="1770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Small business maximum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7475220" y="7392924"/>
            <a:ext cx="1371600" cy="356616"/>
            <a:chOff x="0" y="0"/>
            <a:chExt cx="1828800" cy="47548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828800" cy="475488"/>
            </a:xfrm>
            <a:custGeom>
              <a:avLst/>
              <a:gdLst/>
              <a:ahLst/>
              <a:cxnLst/>
              <a:rect l="l" t="t" r="r" b="b"/>
              <a:pathLst>
                <a:path w="1828800" h="475488">
                  <a:moveTo>
                    <a:pt x="0" y="0"/>
                  </a:moveTo>
                  <a:lnTo>
                    <a:pt x="1828800" y="0"/>
                  </a:lnTo>
                  <a:lnTo>
                    <a:pt x="182880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942" b="-2494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0"/>
              <a:ext cx="182880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$150,000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0355580" y="7392924"/>
            <a:ext cx="1851660" cy="356616"/>
            <a:chOff x="0" y="0"/>
            <a:chExt cx="2468880" cy="47548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2468880" cy="475488"/>
            </a:xfrm>
            <a:custGeom>
              <a:avLst/>
              <a:gdLst/>
              <a:ahLst/>
              <a:cxnLst/>
              <a:rect l="l" t="t" r="r" b="b"/>
              <a:pathLst>
                <a:path w="2468880" h="475488">
                  <a:moveTo>
                    <a:pt x="0" y="0"/>
                  </a:moveTo>
                  <a:lnTo>
                    <a:pt x="2468880" y="0"/>
                  </a:lnTo>
                  <a:lnTo>
                    <a:pt x="2468880" y="475488"/>
                  </a:lnTo>
                  <a:lnTo>
                    <a:pt x="0" y="4754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172" b="-511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2468880" cy="4754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93C5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$600,000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2952095" y="3350895"/>
            <a:ext cx="4545330" cy="4408170"/>
            <a:chOff x="0" y="0"/>
            <a:chExt cx="6060440" cy="587756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6060440" cy="5877433"/>
            </a:xfrm>
            <a:custGeom>
              <a:avLst/>
              <a:gdLst/>
              <a:ahLst/>
              <a:cxnLst/>
              <a:rect l="l" t="t" r="r" b="b"/>
              <a:pathLst>
                <a:path w="6060440" h="5877433">
                  <a:moveTo>
                    <a:pt x="0" y="73533"/>
                  </a:moveTo>
                  <a:cubicBezTo>
                    <a:pt x="0" y="32893"/>
                    <a:pt x="32893" y="0"/>
                    <a:pt x="73406" y="0"/>
                  </a:cubicBezTo>
                  <a:lnTo>
                    <a:pt x="5986907" y="0"/>
                  </a:lnTo>
                  <a:cubicBezTo>
                    <a:pt x="6027420" y="0"/>
                    <a:pt x="6060440" y="32893"/>
                    <a:pt x="6060440" y="73406"/>
                  </a:cubicBezTo>
                  <a:lnTo>
                    <a:pt x="6060440" y="5804027"/>
                  </a:lnTo>
                  <a:cubicBezTo>
                    <a:pt x="6060440" y="5844540"/>
                    <a:pt x="6027547" y="5877433"/>
                    <a:pt x="5986907" y="5877433"/>
                  </a:cubicBezTo>
                  <a:lnTo>
                    <a:pt x="73533" y="5877433"/>
                  </a:lnTo>
                  <a:cubicBezTo>
                    <a:pt x="33020" y="5877433"/>
                    <a:pt x="127" y="5844540"/>
                    <a:pt x="0" y="5804027"/>
                  </a:cubicBezTo>
                  <a:close/>
                </a:path>
              </a:pathLst>
            </a:custGeom>
            <a:solidFill>
              <a:srgbClr val="F7F8F8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3414248" y="3909060"/>
            <a:ext cx="3360420" cy="342900"/>
            <a:chOff x="0" y="0"/>
            <a:chExt cx="4480560" cy="45720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4480560" cy="457200"/>
            </a:xfrm>
            <a:custGeom>
              <a:avLst/>
              <a:gdLst/>
              <a:ahLst/>
              <a:cxnLst/>
              <a:rect l="l" t="t" r="r" b="b"/>
              <a:pathLst>
                <a:path w="4480560" h="457200">
                  <a:moveTo>
                    <a:pt x="0" y="0"/>
                  </a:moveTo>
                  <a:lnTo>
                    <a:pt x="4480560" y="0"/>
                  </a:lnTo>
                  <a:lnTo>
                    <a:pt x="448056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9525"/>
              <a:ext cx="448056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8A8E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What can qualify?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3414248" y="4416552"/>
            <a:ext cx="3703320" cy="2743200"/>
            <a:chOff x="0" y="0"/>
            <a:chExt cx="4937760" cy="365760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4937760" cy="3657600"/>
            </a:xfrm>
            <a:custGeom>
              <a:avLst/>
              <a:gdLst/>
              <a:ahLst/>
              <a:cxnLst/>
              <a:rect l="l" t="t" r="r" b="b"/>
              <a:pathLst>
                <a:path w="4937760" h="3657600">
                  <a:moveTo>
                    <a:pt x="0" y="0"/>
                  </a:moveTo>
                  <a:lnTo>
                    <a:pt x="4937760" y="0"/>
                  </a:lnTo>
                  <a:lnTo>
                    <a:pt x="493776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5039" r="-450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0"/>
              <a:ext cx="4937760" cy="36576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• Acquire, construct, rehabilitate or expand a qualified facility</a:t>
              </a:r>
            </a:p>
            <a:p>
              <a:pPr algn="l">
                <a:lnSpc>
                  <a:spcPts val="1980"/>
                </a:lnSpc>
              </a:pPr>
              <a:endParaRPr lang="en-US" sz="165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endParaRPr>
            </a:p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• Operate a qualified facility</a:t>
              </a:r>
            </a:p>
            <a:p>
              <a:pPr algn="l">
                <a:lnSpc>
                  <a:spcPts val="1980"/>
                </a:lnSpc>
              </a:pPr>
              <a:endParaRPr lang="en-US" sz="165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endParaRPr>
            </a:p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• Contract for employee child care services</a:t>
              </a:r>
            </a:p>
            <a:p>
              <a:pPr algn="l">
                <a:lnSpc>
                  <a:spcPts val="1980"/>
                </a:lnSpc>
              </a:pPr>
              <a:endParaRPr lang="en-US" sz="165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endParaRPr>
            </a:p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• Resource &amp; referral services (10%)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028700" y="8641080"/>
            <a:ext cx="15704820" cy="411480"/>
            <a:chOff x="0" y="0"/>
            <a:chExt cx="20939760" cy="548640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20939761" cy="548640"/>
            </a:xfrm>
            <a:custGeom>
              <a:avLst/>
              <a:gdLst/>
              <a:ahLst/>
              <a:cxnLst/>
              <a:rect l="l" t="t" r="r" b="b"/>
              <a:pathLst>
                <a:path w="20939761" h="548640">
                  <a:moveTo>
                    <a:pt x="0" y="0"/>
                  </a:moveTo>
                  <a:lnTo>
                    <a:pt x="20939761" y="0"/>
                  </a:lnTo>
                  <a:lnTo>
                    <a:pt x="20939761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3678" b="-6936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0"/>
              <a:ext cx="2093976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Best use: pair the federal credit with employer capital, reserved slots, or operating support to reduce the cash gap in new child care projects.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59534" y="469324"/>
            <a:ext cx="2473306" cy="1972124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Iowa tax credit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18769" y="1455386"/>
            <a:ext cx="15499080" cy="1124712"/>
            <a:chOff x="0" y="0"/>
            <a:chExt cx="20665440" cy="14996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499616"/>
            </a:xfrm>
            <a:custGeom>
              <a:avLst/>
              <a:gdLst/>
              <a:ahLst/>
              <a:cxnLst/>
              <a:rect l="l" t="t" r="r" b="b"/>
              <a:pathLst>
                <a:path w="20665439" h="1499616">
                  <a:moveTo>
                    <a:pt x="0" y="0"/>
                  </a:moveTo>
                  <a:lnTo>
                    <a:pt x="20665439" y="0"/>
                  </a:lnTo>
                  <a:lnTo>
                    <a:pt x="20665439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8513" b="-2185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4996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Iowa Employer Child Care Tax Credit: Why It Did Not Work?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18769" y="2900934"/>
            <a:ext cx="16116300" cy="411480"/>
            <a:chOff x="0" y="0"/>
            <a:chExt cx="21488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548640"/>
            </a:xfrm>
            <a:custGeom>
              <a:avLst/>
              <a:gdLst/>
              <a:ahLst/>
              <a:cxnLst/>
              <a:rect l="l" t="t" r="r" b="b"/>
              <a:pathLst>
                <a:path w="21488400" h="548640">
                  <a:moveTo>
                    <a:pt x="0" y="0"/>
                  </a:moveTo>
                  <a:lnTo>
                    <a:pt x="21488400" y="0"/>
                  </a:lnTo>
                  <a:lnTo>
                    <a:pt x="2148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3163" b="-7131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Iowa had an employer child care tax credit, but the way it was structured did not create a practical incentive for employers to participate.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93495" y="4132707"/>
            <a:ext cx="4751070" cy="3722370"/>
            <a:chOff x="0" y="0"/>
            <a:chExt cx="6334760" cy="49631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34760" cy="4963160"/>
            </a:xfrm>
            <a:custGeom>
              <a:avLst/>
              <a:gdLst/>
              <a:ahLst/>
              <a:cxnLst/>
              <a:rect l="l" t="t" r="r" b="b"/>
              <a:pathLst>
                <a:path w="6334760" h="4963160">
                  <a:moveTo>
                    <a:pt x="0" y="73533"/>
                  </a:moveTo>
                  <a:cubicBezTo>
                    <a:pt x="0" y="32893"/>
                    <a:pt x="32893" y="0"/>
                    <a:pt x="73533" y="0"/>
                  </a:cubicBezTo>
                  <a:lnTo>
                    <a:pt x="6261227" y="0"/>
                  </a:lnTo>
                  <a:cubicBezTo>
                    <a:pt x="6301867" y="0"/>
                    <a:pt x="6334760" y="32893"/>
                    <a:pt x="6334760" y="73533"/>
                  </a:cubicBezTo>
                  <a:lnTo>
                    <a:pt x="6334760" y="4889627"/>
                  </a:lnTo>
                  <a:cubicBezTo>
                    <a:pt x="6334760" y="4930267"/>
                    <a:pt x="6301867" y="4963160"/>
                    <a:pt x="6261227" y="4963160"/>
                  </a:cubicBezTo>
                  <a:lnTo>
                    <a:pt x="73533" y="4963160"/>
                  </a:lnTo>
                  <a:cubicBezTo>
                    <a:pt x="32893" y="4963160"/>
                    <a:pt x="0" y="4930267"/>
                    <a:pt x="0" y="488962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83767" y="4132707"/>
            <a:ext cx="128778" cy="3722370"/>
            <a:chOff x="0" y="0"/>
            <a:chExt cx="171704" cy="49631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704" cy="4963160"/>
            </a:xfrm>
            <a:custGeom>
              <a:avLst/>
              <a:gdLst/>
              <a:ahLst/>
              <a:cxnLst/>
              <a:rect l="l" t="t" r="r" b="b"/>
              <a:pathLst>
                <a:path w="171704" h="4963160">
                  <a:moveTo>
                    <a:pt x="0" y="0"/>
                  </a:moveTo>
                  <a:lnTo>
                    <a:pt x="171704" y="0"/>
                  </a:lnTo>
                  <a:lnTo>
                    <a:pt x="171704" y="4963160"/>
                  </a:lnTo>
                  <a:lnTo>
                    <a:pt x="0" y="496316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77340" y="4553712"/>
            <a:ext cx="4183380" cy="411480"/>
            <a:chOff x="0" y="0"/>
            <a:chExt cx="5577840" cy="548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577840" cy="548640"/>
            </a:xfrm>
            <a:custGeom>
              <a:avLst/>
              <a:gdLst/>
              <a:ahLst/>
              <a:cxnLst/>
              <a:rect l="l" t="t" r="r" b="b"/>
              <a:pathLst>
                <a:path w="5577840" h="548640">
                  <a:moveTo>
                    <a:pt x="0" y="0"/>
                  </a:moveTo>
                  <a:lnTo>
                    <a:pt x="5577840" y="0"/>
                  </a:lnTo>
                  <a:lnTo>
                    <a:pt x="5577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97" b="-1480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557784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64"/>
                </a:lnSpc>
              </a:pPr>
              <a:r>
                <a:rPr lang="en-US" sz="222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How the credit worked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577340" y="5170932"/>
            <a:ext cx="4183380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7"/>
              </a:lnSpc>
            </a:pPr>
            <a:r>
              <a:rPr lang="en-US" sz="166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The credit was 25% of every dollar spent by the employer.</a:t>
            </a:r>
          </a:p>
          <a:p>
            <a:pPr algn="l">
              <a:lnSpc>
                <a:spcPts val="1997"/>
              </a:lnSpc>
            </a:pPr>
            <a:endParaRPr lang="en-US" sz="1664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997"/>
              </a:lnSpc>
            </a:pPr>
            <a:r>
              <a:rPr lang="en-US" sz="166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That means the employer still carried 75% of the cost, plus the real risk of facility development, staffing, operations, and long-term demand.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6738747" y="4132707"/>
            <a:ext cx="4751070" cy="3722370"/>
            <a:chOff x="0" y="0"/>
            <a:chExt cx="6334760" cy="496316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334760" cy="4963160"/>
            </a:xfrm>
            <a:custGeom>
              <a:avLst/>
              <a:gdLst/>
              <a:ahLst/>
              <a:cxnLst/>
              <a:rect l="l" t="t" r="r" b="b"/>
              <a:pathLst>
                <a:path w="6334760" h="4963160">
                  <a:moveTo>
                    <a:pt x="0" y="73533"/>
                  </a:moveTo>
                  <a:cubicBezTo>
                    <a:pt x="0" y="32893"/>
                    <a:pt x="32893" y="0"/>
                    <a:pt x="73533" y="0"/>
                  </a:cubicBezTo>
                  <a:lnTo>
                    <a:pt x="6261227" y="0"/>
                  </a:lnTo>
                  <a:cubicBezTo>
                    <a:pt x="6301867" y="0"/>
                    <a:pt x="6334760" y="32893"/>
                    <a:pt x="6334760" y="73533"/>
                  </a:cubicBezTo>
                  <a:lnTo>
                    <a:pt x="6334760" y="4889627"/>
                  </a:lnTo>
                  <a:cubicBezTo>
                    <a:pt x="6334760" y="4930267"/>
                    <a:pt x="6301867" y="4963160"/>
                    <a:pt x="6261227" y="4963160"/>
                  </a:cubicBezTo>
                  <a:lnTo>
                    <a:pt x="73533" y="4963160"/>
                  </a:lnTo>
                  <a:cubicBezTo>
                    <a:pt x="32893" y="4963160"/>
                    <a:pt x="0" y="4930267"/>
                    <a:pt x="0" y="488962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629019" y="4132707"/>
            <a:ext cx="128778" cy="3722370"/>
            <a:chOff x="0" y="0"/>
            <a:chExt cx="171704" cy="496316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704" cy="4963160"/>
            </a:xfrm>
            <a:custGeom>
              <a:avLst/>
              <a:gdLst/>
              <a:ahLst/>
              <a:cxnLst/>
              <a:rect l="l" t="t" r="r" b="b"/>
              <a:pathLst>
                <a:path w="171704" h="4963160">
                  <a:moveTo>
                    <a:pt x="0" y="0"/>
                  </a:moveTo>
                  <a:lnTo>
                    <a:pt x="171704" y="0"/>
                  </a:lnTo>
                  <a:lnTo>
                    <a:pt x="171704" y="4963160"/>
                  </a:lnTo>
                  <a:lnTo>
                    <a:pt x="0" y="496316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022592" y="4553712"/>
            <a:ext cx="4183380" cy="411480"/>
            <a:chOff x="0" y="0"/>
            <a:chExt cx="5577840" cy="548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577840" cy="548640"/>
            </a:xfrm>
            <a:custGeom>
              <a:avLst/>
              <a:gdLst/>
              <a:ahLst/>
              <a:cxnLst/>
              <a:rect l="l" t="t" r="r" b="b"/>
              <a:pathLst>
                <a:path w="5577840" h="548640">
                  <a:moveTo>
                    <a:pt x="0" y="0"/>
                  </a:moveTo>
                  <a:lnTo>
                    <a:pt x="5577840" y="0"/>
                  </a:lnTo>
                  <a:lnTo>
                    <a:pt x="5577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97" b="-1480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557784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0"/>
                </a:lnSpc>
              </a:pPr>
              <a:r>
                <a:rPr lang="en-US" sz="217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Why employers did not use it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7022592" y="5170932"/>
            <a:ext cx="4183380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7"/>
              </a:lnSpc>
            </a:pPr>
            <a:r>
              <a:rPr lang="en-US" sz="166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The statute required the employer to have 30% of the children in the child care facility.</a:t>
            </a:r>
          </a:p>
          <a:p>
            <a:pPr algn="l">
              <a:lnSpc>
                <a:spcPts val="1997"/>
              </a:lnSpc>
            </a:pPr>
            <a:endParaRPr lang="en-US" sz="1664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997"/>
              </a:lnSpc>
            </a:pPr>
            <a:r>
              <a:rPr lang="en-US" sz="166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For many employers, especially in rural communities, that threshold was unrealistic and limited shared community solutions.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2183999" y="4132707"/>
            <a:ext cx="4751070" cy="3722370"/>
            <a:chOff x="0" y="0"/>
            <a:chExt cx="6334760" cy="496316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334760" cy="4963160"/>
            </a:xfrm>
            <a:custGeom>
              <a:avLst/>
              <a:gdLst/>
              <a:ahLst/>
              <a:cxnLst/>
              <a:rect l="l" t="t" r="r" b="b"/>
              <a:pathLst>
                <a:path w="6334760" h="4963160">
                  <a:moveTo>
                    <a:pt x="0" y="73533"/>
                  </a:moveTo>
                  <a:cubicBezTo>
                    <a:pt x="0" y="32893"/>
                    <a:pt x="32893" y="0"/>
                    <a:pt x="73533" y="0"/>
                  </a:cubicBezTo>
                  <a:lnTo>
                    <a:pt x="6261227" y="0"/>
                  </a:lnTo>
                  <a:cubicBezTo>
                    <a:pt x="6301867" y="0"/>
                    <a:pt x="6334760" y="32893"/>
                    <a:pt x="6334760" y="73533"/>
                  </a:cubicBezTo>
                  <a:lnTo>
                    <a:pt x="6334760" y="4889627"/>
                  </a:lnTo>
                  <a:cubicBezTo>
                    <a:pt x="6334760" y="4930267"/>
                    <a:pt x="6301867" y="4963160"/>
                    <a:pt x="6261227" y="4963160"/>
                  </a:cubicBezTo>
                  <a:lnTo>
                    <a:pt x="73533" y="4963160"/>
                  </a:lnTo>
                  <a:cubicBezTo>
                    <a:pt x="32893" y="4963160"/>
                    <a:pt x="0" y="4930267"/>
                    <a:pt x="0" y="488962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074271" y="4132707"/>
            <a:ext cx="128778" cy="3722370"/>
            <a:chOff x="0" y="0"/>
            <a:chExt cx="171704" cy="496316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71704" cy="4963160"/>
            </a:xfrm>
            <a:custGeom>
              <a:avLst/>
              <a:gdLst/>
              <a:ahLst/>
              <a:cxnLst/>
              <a:rect l="l" t="t" r="r" b="b"/>
              <a:pathLst>
                <a:path w="171704" h="4963160">
                  <a:moveTo>
                    <a:pt x="0" y="0"/>
                  </a:moveTo>
                  <a:lnTo>
                    <a:pt x="171704" y="0"/>
                  </a:lnTo>
                  <a:lnTo>
                    <a:pt x="171704" y="4963160"/>
                  </a:lnTo>
                  <a:lnTo>
                    <a:pt x="0" y="496316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467844" y="4553712"/>
            <a:ext cx="4183380" cy="411480"/>
            <a:chOff x="0" y="0"/>
            <a:chExt cx="5577840" cy="5486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577840" cy="548640"/>
            </a:xfrm>
            <a:custGeom>
              <a:avLst/>
              <a:gdLst/>
              <a:ahLst/>
              <a:cxnLst/>
              <a:rect l="l" t="t" r="r" b="b"/>
              <a:pathLst>
                <a:path w="5577840" h="548640">
                  <a:moveTo>
                    <a:pt x="0" y="0"/>
                  </a:moveTo>
                  <a:lnTo>
                    <a:pt x="5577840" y="0"/>
                  </a:lnTo>
                  <a:lnTo>
                    <a:pt x="55778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97" b="-1480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557784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64"/>
                </a:lnSpc>
              </a:pPr>
              <a:r>
                <a:rPr lang="en-US" sz="222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Who was left out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2467844" y="5170932"/>
            <a:ext cx="4183380" cy="240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7"/>
              </a:lnSpc>
            </a:pPr>
            <a:r>
              <a:rPr lang="en-US" sz="166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The credit was not available in practice to nonprofits because the tax credits could not be monetized.</a:t>
            </a:r>
          </a:p>
          <a:p>
            <a:pPr algn="l">
              <a:lnSpc>
                <a:spcPts val="1997"/>
              </a:lnSpc>
            </a:pPr>
            <a:endParaRPr lang="en-US" sz="1664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997"/>
              </a:lnSpc>
            </a:pPr>
            <a:r>
              <a:rPr lang="en-US" sz="1664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A non-refundable, non-transferable credit does not help an organization without tax liability.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2253615" y="8494395"/>
            <a:ext cx="14009370" cy="567690"/>
            <a:chOff x="0" y="0"/>
            <a:chExt cx="18679160" cy="75692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679159" cy="756920"/>
            </a:xfrm>
            <a:custGeom>
              <a:avLst/>
              <a:gdLst/>
              <a:ahLst/>
              <a:cxnLst/>
              <a:rect l="l" t="t" r="r" b="b"/>
              <a:pathLst>
                <a:path w="18679159" h="756920">
                  <a:moveTo>
                    <a:pt x="0" y="75692"/>
                  </a:moveTo>
                  <a:cubicBezTo>
                    <a:pt x="0" y="33909"/>
                    <a:pt x="33909" y="0"/>
                    <a:pt x="75692" y="0"/>
                  </a:cubicBezTo>
                  <a:lnTo>
                    <a:pt x="18603468" y="0"/>
                  </a:lnTo>
                  <a:cubicBezTo>
                    <a:pt x="18645251" y="0"/>
                    <a:pt x="18679159" y="33909"/>
                    <a:pt x="18679159" y="75692"/>
                  </a:cubicBezTo>
                  <a:lnTo>
                    <a:pt x="18679159" y="681228"/>
                  </a:lnTo>
                  <a:cubicBezTo>
                    <a:pt x="18679159" y="723011"/>
                    <a:pt x="18645251" y="756920"/>
                    <a:pt x="18603468" y="756920"/>
                  </a:cubicBezTo>
                  <a:lnTo>
                    <a:pt x="75692" y="756920"/>
                  </a:lnTo>
                  <a:cubicBezTo>
                    <a:pt x="33909" y="756920"/>
                    <a:pt x="0" y="723011"/>
                    <a:pt x="0" y="681228"/>
                  </a:cubicBezTo>
                  <a:close/>
                </a:path>
              </a:pathLst>
            </a:custGeom>
            <a:solidFill>
              <a:srgbClr val="FFF8E7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537460" y="8641080"/>
            <a:ext cx="13441680" cy="246888"/>
            <a:chOff x="0" y="0"/>
            <a:chExt cx="17922240" cy="329184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7922239" cy="329184"/>
            </a:xfrm>
            <a:custGeom>
              <a:avLst/>
              <a:gdLst/>
              <a:ahLst/>
              <a:cxnLst/>
              <a:rect l="l" t="t" r="r" b="b"/>
              <a:pathLst>
                <a:path w="17922239" h="329184">
                  <a:moveTo>
                    <a:pt x="0" y="0"/>
                  </a:moveTo>
                  <a:lnTo>
                    <a:pt x="17922239" y="0"/>
                  </a:lnTo>
                  <a:lnTo>
                    <a:pt x="1792223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10852" b="-101085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0"/>
              <a:ext cx="1792224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44"/>
                </a:lnSpc>
              </a:pPr>
              <a:r>
                <a:rPr lang="en-US" sz="1620" b="1">
                  <a:solidFill>
                    <a:srgbClr val="70482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Talking point: The program did not fail because employers do not care about child care. It failed because the requirements did not provide enough incentive for employers to act.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48485" y="337082"/>
            <a:ext cx="2467138" cy="1967206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Iowa tax credit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4380" y="1179576"/>
            <a:ext cx="15499080" cy="1124712"/>
            <a:chOff x="0" y="0"/>
            <a:chExt cx="20665440" cy="14996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499616"/>
            </a:xfrm>
            <a:custGeom>
              <a:avLst/>
              <a:gdLst/>
              <a:ahLst/>
              <a:cxnLst/>
              <a:rect l="l" t="t" r="r" b="b"/>
              <a:pathLst>
                <a:path w="20665439" h="1499616">
                  <a:moveTo>
                    <a:pt x="0" y="0"/>
                  </a:moveTo>
                  <a:lnTo>
                    <a:pt x="20665439" y="0"/>
                  </a:lnTo>
                  <a:lnTo>
                    <a:pt x="20665439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8513" b="-2185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4996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Make Iowa's Employer Child Care Tax Credit Useful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2960" y="2494788"/>
            <a:ext cx="16116300" cy="663852"/>
            <a:chOff x="0" y="0"/>
            <a:chExt cx="21488400" cy="88513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885135"/>
            </a:xfrm>
            <a:custGeom>
              <a:avLst/>
              <a:gdLst/>
              <a:ahLst/>
              <a:cxnLst/>
              <a:rect l="l" t="t" r="r" b="b"/>
              <a:pathLst>
                <a:path w="21488400" h="885135">
                  <a:moveTo>
                    <a:pt x="0" y="0"/>
                  </a:moveTo>
                  <a:lnTo>
                    <a:pt x="21488400" y="0"/>
                  </a:lnTo>
                  <a:lnTo>
                    <a:pt x="21488400" y="885135"/>
                  </a:lnTo>
                  <a:lnTo>
                    <a:pt x="0" y="8851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2045" b="-4040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8851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The prior credit did not create enough incentive. A redesigned credit should reward employers for helping solve child care access without requiring them to become child care operators.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04975" y="3830955"/>
            <a:ext cx="5368290" cy="2076450"/>
            <a:chOff x="0" y="0"/>
            <a:chExt cx="7157720" cy="2768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157720" cy="2768600"/>
            </a:xfrm>
            <a:custGeom>
              <a:avLst/>
              <a:gdLst/>
              <a:ahLst/>
              <a:cxnLst/>
              <a:rect l="l" t="t" r="r" b="b"/>
              <a:pathLst>
                <a:path w="7157720" h="2768600">
                  <a:moveTo>
                    <a:pt x="0" y="73787"/>
                  </a:moveTo>
                  <a:cubicBezTo>
                    <a:pt x="0" y="33020"/>
                    <a:pt x="33020" y="0"/>
                    <a:pt x="73787" y="0"/>
                  </a:cubicBezTo>
                  <a:lnTo>
                    <a:pt x="7083933" y="0"/>
                  </a:lnTo>
                  <a:cubicBezTo>
                    <a:pt x="7124700" y="0"/>
                    <a:pt x="7157720" y="33020"/>
                    <a:pt x="7157720" y="73787"/>
                  </a:cubicBezTo>
                  <a:lnTo>
                    <a:pt x="7157720" y="2694813"/>
                  </a:lnTo>
                  <a:cubicBezTo>
                    <a:pt x="7157720" y="2735580"/>
                    <a:pt x="7124700" y="2768600"/>
                    <a:pt x="7083933" y="2768600"/>
                  </a:cubicBezTo>
                  <a:lnTo>
                    <a:pt x="73787" y="2768600"/>
                  </a:lnTo>
                  <a:cubicBezTo>
                    <a:pt x="33020" y="2768600"/>
                    <a:pt x="0" y="2735580"/>
                    <a:pt x="0" y="2694813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95247" y="3830955"/>
            <a:ext cx="128778" cy="2076450"/>
            <a:chOff x="0" y="0"/>
            <a:chExt cx="171704" cy="2768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704" cy="2768600"/>
            </a:xfrm>
            <a:custGeom>
              <a:avLst/>
              <a:gdLst/>
              <a:ahLst/>
              <a:cxnLst/>
              <a:rect l="l" t="t" r="r" b="b"/>
              <a:pathLst>
                <a:path w="171704" h="2768600">
                  <a:moveTo>
                    <a:pt x="0" y="0"/>
                  </a:moveTo>
                  <a:lnTo>
                    <a:pt x="171704" y="0"/>
                  </a:lnTo>
                  <a:lnTo>
                    <a:pt x="171704" y="2768600"/>
                  </a:lnTo>
                  <a:lnTo>
                    <a:pt x="0" y="276860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988820" y="4251960"/>
            <a:ext cx="4800600" cy="411480"/>
            <a:chOff x="0" y="0"/>
            <a:chExt cx="6400800" cy="548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00800" cy="548640"/>
            </a:xfrm>
            <a:custGeom>
              <a:avLst/>
              <a:gdLst/>
              <a:ahLst/>
              <a:cxnLst/>
              <a:rect l="l" t="t" r="r" b="b"/>
              <a:pathLst>
                <a:path w="6400800" h="548640">
                  <a:moveTo>
                    <a:pt x="0" y="0"/>
                  </a:moveTo>
                  <a:lnTo>
                    <a:pt x="6400800" y="0"/>
                  </a:lnTo>
                  <a:lnTo>
                    <a:pt x="6400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7325" b="-1773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64008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14"/>
                </a:lnSpc>
              </a:pPr>
              <a:r>
                <a:rPr lang="en-US" sz="184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1. Increase the incentive value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988820" y="4869180"/>
            <a:ext cx="4800600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64"/>
              </a:lnSpc>
            </a:pPr>
            <a:r>
              <a:rPr lang="en-US" sz="147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Create a 1:1 spend-to-credit structure. For every dollar an employer invests in child care, the employer receives a dollar-for-dollar credit.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1854815" y="3830955"/>
            <a:ext cx="5368290" cy="2076450"/>
            <a:chOff x="0" y="0"/>
            <a:chExt cx="7157720" cy="27686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157720" cy="2768600"/>
            </a:xfrm>
            <a:custGeom>
              <a:avLst/>
              <a:gdLst/>
              <a:ahLst/>
              <a:cxnLst/>
              <a:rect l="l" t="t" r="r" b="b"/>
              <a:pathLst>
                <a:path w="7157720" h="2768600">
                  <a:moveTo>
                    <a:pt x="0" y="73787"/>
                  </a:moveTo>
                  <a:cubicBezTo>
                    <a:pt x="0" y="33020"/>
                    <a:pt x="33020" y="0"/>
                    <a:pt x="73787" y="0"/>
                  </a:cubicBezTo>
                  <a:lnTo>
                    <a:pt x="7083933" y="0"/>
                  </a:lnTo>
                  <a:cubicBezTo>
                    <a:pt x="7124700" y="0"/>
                    <a:pt x="7157720" y="33020"/>
                    <a:pt x="7157720" y="73787"/>
                  </a:cubicBezTo>
                  <a:lnTo>
                    <a:pt x="7157720" y="2694813"/>
                  </a:lnTo>
                  <a:cubicBezTo>
                    <a:pt x="7157720" y="2735580"/>
                    <a:pt x="7124700" y="2768600"/>
                    <a:pt x="7083933" y="2768600"/>
                  </a:cubicBezTo>
                  <a:lnTo>
                    <a:pt x="73787" y="2768600"/>
                  </a:lnTo>
                  <a:cubicBezTo>
                    <a:pt x="33020" y="2768600"/>
                    <a:pt x="0" y="2735580"/>
                    <a:pt x="0" y="2694813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745087" y="3830955"/>
            <a:ext cx="128778" cy="2076450"/>
            <a:chOff x="0" y="0"/>
            <a:chExt cx="171704" cy="27686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704" cy="2768600"/>
            </a:xfrm>
            <a:custGeom>
              <a:avLst/>
              <a:gdLst/>
              <a:ahLst/>
              <a:cxnLst/>
              <a:rect l="l" t="t" r="r" b="b"/>
              <a:pathLst>
                <a:path w="171704" h="2768600">
                  <a:moveTo>
                    <a:pt x="0" y="0"/>
                  </a:moveTo>
                  <a:lnTo>
                    <a:pt x="171704" y="0"/>
                  </a:lnTo>
                  <a:lnTo>
                    <a:pt x="171704" y="2768600"/>
                  </a:lnTo>
                  <a:lnTo>
                    <a:pt x="0" y="276860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138660" y="4251960"/>
            <a:ext cx="4800600" cy="411480"/>
            <a:chOff x="0" y="0"/>
            <a:chExt cx="6400800" cy="548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400800" cy="548640"/>
            </a:xfrm>
            <a:custGeom>
              <a:avLst/>
              <a:gdLst/>
              <a:ahLst/>
              <a:cxnLst/>
              <a:rect l="l" t="t" r="r" b="b"/>
              <a:pathLst>
                <a:path w="6400800" h="548640">
                  <a:moveTo>
                    <a:pt x="0" y="0"/>
                  </a:moveTo>
                  <a:lnTo>
                    <a:pt x="6400800" y="0"/>
                  </a:lnTo>
                  <a:lnTo>
                    <a:pt x="6400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7325" b="-1773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64008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14"/>
                </a:lnSpc>
              </a:pPr>
              <a:r>
                <a:rPr lang="en-US" sz="184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2. Remove the rigid 30% requirement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138660" y="4869180"/>
            <a:ext cx="4800600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64"/>
              </a:lnSpc>
            </a:pPr>
            <a:r>
              <a:rPr lang="en-US" sz="147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Do not require one employer to supply 30% of a center’s children. Allow consortiums and shared community child care solutions.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704975" y="6738747"/>
            <a:ext cx="5368290" cy="2076450"/>
            <a:chOff x="0" y="0"/>
            <a:chExt cx="7157720" cy="27686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157720" cy="2768600"/>
            </a:xfrm>
            <a:custGeom>
              <a:avLst/>
              <a:gdLst/>
              <a:ahLst/>
              <a:cxnLst/>
              <a:rect l="l" t="t" r="r" b="b"/>
              <a:pathLst>
                <a:path w="7157720" h="2768600">
                  <a:moveTo>
                    <a:pt x="0" y="73787"/>
                  </a:moveTo>
                  <a:cubicBezTo>
                    <a:pt x="0" y="33020"/>
                    <a:pt x="33020" y="0"/>
                    <a:pt x="73787" y="0"/>
                  </a:cubicBezTo>
                  <a:lnTo>
                    <a:pt x="7083933" y="0"/>
                  </a:lnTo>
                  <a:cubicBezTo>
                    <a:pt x="7124700" y="0"/>
                    <a:pt x="7157720" y="33020"/>
                    <a:pt x="7157720" y="73787"/>
                  </a:cubicBezTo>
                  <a:lnTo>
                    <a:pt x="7157720" y="2694813"/>
                  </a:lnTo>
                  <a:cubicBezTo>
                    <a:pt x="7157720" y="2735580"/>
                    <a:pt x="7124700" y="2768600"/>
                    <a:pt x="7083933" y="2768600"/>
                  </a:cubicBezTo>
                  <a:lnTo>
                    <a:pt x="73787" y="2768600"/>
                  </a:lnTo>
                  <a:cubicBezTo>
                    <a:pt x="33020" y="2768600"/>
                    <a:pt x="0" y="2735580"/>
                    <a:pt x="0" y="2694813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95247" y="6738747"/>
            <a:ext cx="128778" cy="2076450"/>
            <a:chOff x="0" y="0"/>
            <a:chExt cx="171704" cy="27686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71704" cy="2768600"/>
            </a:xfrm>
            <a:custGeom>
              <a:avLst/>
              <a:gdLst/>
              <a:ahLst/>
              <a:cxnLst/>
              <a:rect l="l" t="t" r="r" b="b"/>
              <a:pathLst>
                <a:path w="171704" h="2768600">
                  <a:moveTo>
                    <a:pt x="0" y="0"/>
                  </a:moveTo>
                  <a:lnTo>
                    <a:pt x="171704" y="0"/>
                  </a:lnTo>
                  <a:lnTo>
                    <a:pt x="171704" y="2768600"/>
                  </a:lnTo>
                  <a:lnTo>
                    <a:pt x="0" y="276860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988820" y="7159752"/>
            <a:ext cx="4800600" cy="411480"/>
            <a:chOff x="0" y="0"/>
            <a:chExt cx="6400800" cy="5486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400800" cy="548640"/>
            </a:xfrm>
            <a:custGeom>
              <a:avLst/>
              <a:gdLst/>
              <a:ahLst/>
              <a:cxnLst/>
              <a:rect l="l" t="t" r="r" b="b"/>
              <a:pathLst>
                <a:path w="6400800" h="548640">
                  <a:moveTo>
                    <a:pt x="0" y="0"/>
                  </a:moveTo>
                  <a:lnTo>
                    <a:pt x="6400800" y="0"/>
                  </a:lnTo>
                  <a:lnTo>
                    <a:pt x="6400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7325" b="-1773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64008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14"/>
                </a:lnSpc>
              </a:pPr>
              <a:r>
                <a:rPr lang="en-US" sz="184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3. Make the credit usable for nonprofits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988820" y="7776972"/>
            <a:ext cx="4800600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64"/>
              </a:lnSpc>
            </a:pPr>
            <a:r>
              <a:rPr lang="en-US" sz="147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Make the credit refundable, transferable, or saleable so nonprofits, hospitals, schools, and employers without tax liability can monetize it.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1854815" y="6738747"/>
            <a:ext cx="5368290" cy="2076450"/>
            <a:chOff x="0" y="0"/>
            <a:chExt cx="7157720" cy="27686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7157720" cy="2768600"/>
            </a:xfrm>
            <a:custGeom>
              <a:avLst/>
              <a:gdLst/>
              <a:ahLst/>
              <a:cxnLst/>
              <a:rect l="l" t="t" r="r" b="b"/>
              <a:pathLst>
                <a:path w="7157720" h="2768600">
                  <a:moveTo>
                    <a:pt x="0" y="73787"/>
                  </a:moveTo>
                  <a:cubicBezTo>
                    <a:pt x="0" y="33020"/>
                    <a:pt x="33020" y="0"/>
                    <a:pt x="73787" y="0"/>
                  </a:cubicBezTo>
                  <a:lnTo>
                    <a:pt x="7083933" y="0"/>
                  </a:lnTo>
                  <a:cubicBezTo>
                    <a:pt x="7124700" y="0"/>
                    <a:pt x="7157720" y="33020"/>
                    <a:pt x="7157720" y="73787"/>
                  </a:cubicBezTo>
                  <a:lnTo>
                    <a:pt x="7157720" y="2694813"/>
                  </a:lnTo>
                  <a:cubicBezTo>
                    <a:pt x="7157720" y="2735580"/>
                    <a:pt x="7124700" y="2768600"/>
                    <a:pt x="7083933" y="2768600"/>
                  </a:cubicBezTo>
                  <a:lnTo>
                    <a:pt x="73787" y="2768600"/>
                  </a:lnTo>
                  <a:cubicBezTo>
                    <a:pt x="33020" y="2768600"/>
                    <a:pt x="0" y="2735580"/>
                    <a:pt x="0" y="2694813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1745087" y="6738747"/>
            <a:ext cx="128778" cy="2076450"/>
            <a:chOff x="0" y="0"/>
            <a:chExt cx="171704" cy="27686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71704" cy="2768600"/>
            </a:xfrm>
            <a:custGeom>
              <a:avLst/>
              <a:gdLst/>
              <a:ahLst/>
              <a:cxnLst/>
              <a:rect l="l" t="t" r="r" b="b"/>
              <a:pathLst>
                <a:path w="171704" h="2768600">
                  <a:moveTo>
                    <a:pt x="0" y="0"/>
                  </a:moveTo>
                  <a:lnTo>
                    <a:pt x="171704" y="0"/>
                  </a:lnTo>
                  <a:lnTo>
                    <a:pt x="171704" y="2768600"/>
                  </a:lnTo>
                  <a:lnTo>
                    <a:pt x="0" y="276860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138660" y="7159752"/>
            <a:ext cx="4800600" cy="411480"/>
            <a:chOff x="0" y="0"/>
            <a:chExt cx="6400800" cy="54864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6400800" cy="548640"/>
            </a:xfrm>
            <a:custGeom>
              <a:avLst/>
              <a:gdLst/>
              <a:ahLst/>
              <a:cxnLst/>
              <a:rect l="l" t="t" r="r" b="b"/>
              <a:pathLst>
                <a:path w="6400800" h="548640">
                  <a:moveTo>
                    <a:pt x="0" y="0"/>
                  </a:moveTo>
                  <a:lnTo>
                    <a:pt x="6400800" y="0"/>
                  </a:lnTo>
                  <a:lnTo>
                    <a:pt x="6400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7325" b="-1773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64008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14"/>
                </a:lnSpc>
              </a:pPr>
              <a:r>
                <a:rPr lang="en-US" sz="1845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4. Broaden what qualifies</a:t>
              </a:r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2138660" y="7776972"/>
            <a:ext cx="4800600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64"/>
              </a:lnSpc>
            </a:pPr>
            <a:r>
              <a:rPr lang="en-US" sz="147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Include reserved slots, tuition support, operating support, equipment, construction, expansion, and partnerships with existing providers.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2157603" y="9015603"/>
            <a:ext cx="13981938" cy="540258"/>
            <a:chOff x="0" y="0"/>
            <a:chExt cx="18642584" cy="720344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8642583" cy="720344"/>
            </a:xfrm>
            <a:custGeom>
              <a:avLst/>
              <a:gdLst/>
              <a:ahLst/>
              <a:cxnLst/>
              <a:rect l="l" t="t" r="r" b="b"/>
              <a:pathLst>
                <a:path w="18642583" h="720344">
                  <a:moveTo>
                    <a:pt x="0" y="75819"/>
                  </a:moveTo>
                  <a:cubicBezTo>
                    <a:pt x="0" y="33909"/>
                    <a:pt x="33909" y="0"/>
                    <a:pt x="75819" y="0"/>
                  </a:cubicBezTo>
                  <a:lnTo>
                    <a:pt x="18566764" y="0"/>
                  </a:lnTo>
                  <a:cubicBezTo>
                    <a:pt x="18608675" y="0"/>
                    <a:pt x="18642583" y="33909"/>
                    <a:pt x="18642583" y="75819"/>
                  </a:cubicBezTo>
                  <a:lnTo>
                    <a:pt x="18642583" y="644525"/>
                  </a:lnTo>
                  <a:cubicBezTo>
                    <a:pt x="18642583" y="686435"/>
                    <a:pt x="18608675" y="720344"/>
                    <a:pt x="18566764" y="720344"/>
                  </a:cubicBezTo>
                  <a:lnTo>
                    <a:pt x="75819" y="720344"/>
                  </a:lnTo>
                  <a:cubicBezTo>
                    <a:pt x="33909" y="720344"/>
                    <a:pt x="0" y="686435"/>
                    <a:pt x="0" y="644525"/>
                  </a:cubicBezTo>
                  <a:close/>
                </a:path>
              </a:pathLst>
            </a:custGeom>
            <a:solidFill>
              <a:srgbClr val="FFF8E7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2537460" y="9176004"/>
            <a:ext cx="13235940" cy="246888"/>
            <a:chOff x="0" y="0"/>
            <a:chExt cx="17647920" cy="32918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7647920" cy="329184"/>
            </a:xfrm>
            <a:custGeom>
              <a:avLst/>
              <a:gdLst/>
              <a:ahLst/>
              <a:cxnLst/>
              <a:rect l="l" t="t" r="r" b="b"/>
              <a:pathLst>
                <a:path w="17647920" h="329184">
                  <a:moveTo>
                    <a:pt x="0" y="0"/>
                  </a:moveTo>
                  <a:lnTo>
                    <a:pt x="17647920" y="0"/>
                  </a:lnTo>
                  <a:lnTo>
                    <a:pt x="1764792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94614" b="-9946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9525"/>
              <a:ext cx="17647920" cy="3387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15"/>
                </a:lnSpc>
              </a:pPr>
              <a:r>
                <a:rPr lang="en-US" sz="1679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Policy goal: </a:t>
              </a:r>
              <a:r>
                <a:rPr lang="en-US" sz="167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make employer investment simple, flexible, and valuable enough that businesses choose to participate.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614931" y="0"/>
            <a:ext cx="3682136" cy="146685"/>
            <a:chOff x="0" y="0"/>
            <a:chExt cx="4871720" cy="19407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194074"/>
            </a:xfrm>
            <a:custGeom>
              <a:avLst/>
              <a:gdLst/>
              <a:ahLst/>
              <a:cxnLst/>
              <a:rect l="l" t="t" r="r" b="b"/>
              <a:pathLst>
                <a:path w="4871720" h="194074">
                  <a:moveTo>
                    <a:pt x="0" y="0"/>
                  </a:moveTo>
                  <a:lnTo>
                    <a:pt x="4871720" y="0"/>
                  </a:lnTo>
                  <a:lnTo>
                    <a:pt x="4871720" y="194074"/>
                  </a:lnTo>
                  <a:lnTo>
                    <a:pt x="0" y="194074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48485" y="408121"/>
            <a:ext cx="2479635" cy="1977170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Four-year-old preschool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4380" y="1167502"/>
            <a:ext cx="15499080" cy="1281829"/>
            <a:chOff x="0" y="0"/>
            <a:chExt cx="20665440" cy="170910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709105"/>
            </a:xfrm>
            <a:custGeom>
              <a:avLst/>
              <a:gdLst/>
              <a:ahLst/>
              <a:cxnLst/>
              <a:rect l="l" t="t" r="r" b="b"/>
              <a:pathLst>
                <a:path w="20665439" h="1709105">
                  <a:moveTo>
                    <a:pt x="0" y="0"/>
                  </a:moveTo>
                  <a:lnTo>
                    <a:pt x="20665439" y="0"/>
                  </a:lnTo>
                  <a:lnTo>
                    <a:pt x="20665439" y="1709105"/>
                  </a:lnTo>
                  <a:lnTo>
                    <a:pt x="0" y="17091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1729" b="-17947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7091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Four-Year-Old Preschool: Two Policy Paths For A More Level </a:t>
              </a:r>
            </a:p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Playing Field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4380" y="2385291"/>
            <a:ext cx="16116300" cy="663852"/>
            <a:chOff x="0" y="0"/>
            <a:chExt cx="21488400" cy="88513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885135"/>
            </a:xfrm>
            <a:custGeom>
              <a:avLst/>
              <a:gdLst/>
              <a:ahLst/>
              <a:cxnLst/>
              <a:rect l="l" t="t" r="r" b="b"/>
              <a:pathLst>
                <a:path w="21488400" h="885135">
                  <a:moveTo>
                    <a:pt x="0" y="0"/>
                  </a:moveTo>
                  <a:lnTo>
                    <a:pt x="21488400" y="0"/>
                  </a:lnTo>
                  <a:lnTo>
                    <a:pt x="21488400" y="885135"/>
                  </a:lnTo>
                  <a:lnTo>
                    <a:pt x="0" y="8851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2045" b="-4040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8851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Iowa funds free four-year-old preschool through school districts while community providers can participate only by meeting additional program requirements.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28700" y="3149096"/>
            <a:ext cx="7896225" cy="4627626"/>
            <a:chOff x="0" y="0"/>
            <a:chExt cx="10528300" cy="617016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528300" cy="6170168"/>
            </a:xfrm>
            <a:custGeom>
              <a:avLst/>
              <a:gdLst/>
              <a:ahLst/>
              <a:cxnLst/>
              <a:rect l="l" t="t" r="r" b="b"/>
              <a:pathLst>
                <a:path w="10528300" h="6170168">
                  <a:moveTo>
                    <a:pt x="0" y="73406"/>
                  </a:moveTo>
                  <a:cubicBezTo>
                    <a:pt x="0" y="32893"/>
                    <a:pt x="32853" y="0"/>
                    <a:pt x="73318" y="0"/>
                  </a:cubicBezTo>
                  <a:lnTo>
                    <a:pt x="10454982" y="0"/>
                  </a:lnTo>
                  <a:cubicBezTo>
                    <a:pt x="10495446" y="0"/>
                    <a:pt x="10528300" y="32893"/>
                    <a:pt x="10528300" y="73406"/>
                  </a:cubicBezTo>
                  <a:lnTo>
                    <a:pt x="10528300" y="6096762"/>
                  </a:lnTo>
                  <a:cubicBezTo>
                    <a:pt x="10528300" y="6137275"/>
                    <a:pt x="10495446" y="6170168"/>
                    <a:pt x="10454982" y="6170168"/>
                  </a:cubicBezTo>
                  <a:lnTo>
                    <a:pt x="73318" y="6170168"/>
                  </a:lnTo>
                  <a:cubicBezTo>
                    <a:pt x="32853" y="6170168"/>
                    <a:pt x="0" y="6137275"/>
                    <a:pt x="0" y="6096762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07542" y="3149096"/>
            <a:ext cx="128778" cy="4627626"/>
            <a:chOff x="0" y="0"/>
            <a:chExt cx="171704" cy="617016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704" cy="6170168"/>
            </a:xfrm>
            <a:custGeom>
              <a:avLst/>
              <a:gdLst/>
              <a:ahLst/>
              <a:cxnLst/>
              <a:rect l="l" t="t" r="r" b="b"/>
              <a:pathLst>
                <a:path w="171704" h="6170168">
                  <a:moveTo>
                    <a:pt x="0" y="0"/>
                  </a:moveTo>
                  <a:lnTo>
                    <a:pt x="171704" y="0"/>
                  </a:lnTo>
                  <a:lnTo>
                    <a:pt x="171704" y="6170168"/>
                  </a:lnTo>
                  <a:lnTo>
                    <a:pt x="0" y="6170168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03020" y="3470148"/>
            <a:ext cx="7338060" cy="411480"/>
            <a:chOff x="0" y="0"/>
            <a:chExt cx="9784080" cy="548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784080" cy="548640"/>
            </a:xfrm>
            <a:custGeom>
              <a:avLst/>
              <a:gdLst/>
              <a:ahLst/>
              <a:cxnLst/>
              <a:rect l="l" t="t" r="r" b="b"/>
              <a:pathLst>
                <a:path w="9784080" h="548640">
                  <a:moveTo>
                    <a:pt x="0" y="0"/>
                  </a:moveTo>
                  <a:lnTo>
                    <a:pt x="9784080" y="0"/>
                  </a:lnTo>
                  <a:lnTo>
                    <a:pt x="9784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97483" b="-29748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784080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Option 1 • Change the subsidy model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303020" y="4087368"/>
            <a:ext cx="7338060" cy="3305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Reconsider direct state subsidy of district-operated preschool and move toward a funding model that follows families across qualified settings.</a:t>
            </a:r>
          </a:p>
          <a:p>
            <a:pPr algn="l">
              <a:lnSpc>
                <a:spcPts val="1980"/>
              </a:lnSpc>
            </a:pPr>
            <a:endParaRPr lang="en-US" sz="1650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Goal: avoid using public dollars in a way that unintentionally pulls four-year-olds out of otherwise sustainable child care programs.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728835" y="3149096"/>
            <a:ext cx="7905750" cy="4627626"/>
            <a:chOff x="0" y="0"/>
            <a:chExt cx="10541000" cy="617016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541000" cy="6170168"/>
            </a:xfrm>
            <a:custGeom>
              <a:avLst/>
              <a:gdLst/>
              <a:ahLst/>
              <a:cxnLst/>
              <a:rect l="l" t="t" r="r" b="b"/>
              <a:pathLst>
                <a:path w="10541000" h="6170168">
                  <a:moveTo>
                    <a:pt x="0" y="73406"/>
                  </a:moveTo>
                  <a:cubicBezTo>
                    <a:pt x="0" y="32893"/>
                    <a:pt x="32893" y="0"/>
                    <a:pt x="73406" y="0"/>
                  </a:cubicBezTo>
                  <a:lnTo>
                    <a:pt x="10467594" y="0"/>
                  </a:lnTo>
                  <a:cubicBezTo>
                    <a:pt x="10508107" y="0"/>
                    <a:pt x="10541000" y="32893"/>
                    <a:pt x="10541000" y="73406"/>
                  </a:cubicBezTo>
                  <a:lnTo>
                    <a:pt x="10541000" y="6096762"/>
                  </a:lnTo>
                  <a:cubicBezTo>
                    <a:pt x="10541000" y="6137275"/>
                    <a:pt x="10508107" y="6170168"/>
                    <a:pt x="10467594" y="6170168"/>
                  </a:cubicBezTo>
                  <a:lnTo>
                    <a:pt x="73406" y="6170168"/>
                  </a:lnTo>
                  <a:cubicBezTo>
                    <a:pt x="32893" y="6170168"/>
                    <a:pt x="0" y="6137275"/>
                    <a:pt x="0" y="6096762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600057" y="3149096"/>
            <a:ext cx="128778" cy="4627626"/>
            <a:chOff x="0" y="0"/>
            <a:chExt cx="171704" cy="617016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704" cy="6170168"/>
            </a:xfrm>
            <a:custGeom>
              <a:avLst/>
              <a:gdLst/>
              <a:ahLst/>
              <a:cxnLst/>
              <a:rect l="l" t="t" r="r" b="b"/>
              <a:pathLst>
                <a:path w="171704" h="6170168">
                  <a:moveTo>
                    <a:pt x="0" y="0"/>
                  </a:moveTo>
                  <a:lnTo>
                    <a:pt x="171704" y="0"/>
                  </a:lnTo>
                  <a:lnTo>
                    <a:pt x="171704" y="6170168"/>
                  </a:lnTo>
                  <a:lnTo>
                    <a:pt x="0" y="6170168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012680" y="3470148"/>
            <a:ext cx="7338060" cy="411480"/>
            <a:chOff x="0" y="0"/>
            <a:chExt cx="9784080" cy="548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784080" cy="548640"/>
            </a:xfrm>
            <a:custGeom>
              <a:avLst/>
              <a:gdLst/>
              <a:ahLst/>
              <a:cxnLst/>
              <a:rect l="l" t="t" r="r" b="b"/>
              <a:pathLst>
                <a:path w="9784080" h="548640">
                  <a:moveTo>
                    <a:pt x="0" y="0"/>
                  </a:moveTo>
                  <a:lnTo>
                    <a:pt x="9784080" y="0"/>
                  </a:lnTo>
                  <a:lnTo>
                    <a:pt x="9784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97483" b="-29748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9784080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Option 2 • Make provider access easier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012680" y="4087368"/>
            <a:ext cx="7338060" cy="3305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Keep statewide preschool funding, but soften or streamline requirements that make it difficult for licensed child care centers to become community-based providers.</a:t>
            </a:r>
          </a:p>
          <a:p>
            <a:pPr algn="l">
              <a:lnSpc>
                <a:spcPts val="1980"/>
              </a:lnSpc>
            </a:pPr>
            <a:endParaRPr lang="en-US" sz="1650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Goal: let more existing centers receive the preschool dollars while families keep full-day continuity of care.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783080" y="8476488"/>
            <a:ext cx="14703552" cy="548640"/>
            <a:chOff x="0" y="0"/>
            <a:chExt cx="19604736" cy="7315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9604737" cy="731520"/>
            </a:xfrm>
            <a:custGeom>
              <a:avLst/>
              <a:gdLst/>
              <a:ahLst/>
              <a:cxnLst/>
              <a:rect l="l" t="t" r="r" b="b"/>
              <a:pathLst>
                <a:path w="19604737" h="731520">
                  <a:moveTo>
                    <a:pt x="0" y="0"/>
                  </a:moveTo>
                  <a:lnTo>
                    <a:pt x="19604737" y="0"/>
                  </a:lnTo>
                  <a:lnTo>
                    <a:pt x="19604737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72199" b="-47219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0"/>
              <a:ext cx="19604736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Current SWVPP community partners must operate under district oversight and meet an approved preschool program standard; IQPPS</a:t>
              </a:r>
            </a:p>
            <a:p>
              <a:pPr algn="ctr">
                <a:lnSpc>
                  <a:spcPts val="2070"/>
                </a:lnSpc>
              </a:pPr>
              <a:r>
                <a:rPr lang="en-US" sz="1725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implementation includes 27 required criteria plus reporting and verification.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48485" y="466117"/>
            <a:ext cx="2477328" cy="1975331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Four-year-old preschool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4380" y="1179576"/>
            <a:ext cx="15499080" cy="1124712"/>
            <a:chOff x="0" y="0"/>
            <a:chExt cx="20665440" cy="14996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499616"/>
            </a:xfrm>
            <a:custGeom>
              <a:avLst/>
              <a:gdLst/>
              <a:ahLst/>
              <a:cxnLst/>
              <a:rect l="l" t="t" r="r" b="b"/>
              <a:pathLst>
                <a:path w="20665439" h="1499616">
                  <a:moveTo>
                    <a:pt x="0" y="0"/>
                  </a:moveTo>
                  <a:lnTo>
                    <a:pt x="20665439" y="0"/>
                  </a:lnTo>
                  <a:lnTo>
                    <a:pt x="20665439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8513" b="-2185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4996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Why This Matters To Full-Day Child Care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95528" y="2441448"/>
            <a:ext cx="16116300" cy="411480"/>
            <a:chOff x="0" y="0"/>
            <a:chExt cx="21488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548640"/>
            </a:xfrm>
            <a:custGeom>
              <a:avLst/>
              <a:gdLst/>
              <a:ahLst/>
              <a:cxnLst/>
              <a:rect l="l" t="t" r="r" b="b"/>
              <a:pathLst>
                <a:path w="21488400" h="548640">
                  <a:moveTo>
                    <a:pt x="0" y="0"/>
                  </a:moveTo>
                  <a:lnTo>
                    <a:pt x="21488400" y="0"/>
                  </a:lnTo>
                  <a:lnTo>
                    <a:pt x="2148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3163" b="-7131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A preschool policy can be successful for education access while still creating unintended consequences for child care capacity.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87755" y="2925699"/>
            <a:ext cx="3448050" cy="1034034"/>
            <a:chOff x="0" y="0"/>
            <a:chExt cx="4597400" cy="13787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597400" cy="1378712"/>
            </a:xfrm>
            <a:custGeom>
              <a:avLst/>
              <a:gdLst/>
              <a:ahLst/>
              <a:cxnLst/>
              <a:rect l="l" t="t" r="r" b="b"/>
              <a:pathLst>
                <a:path w="4597400" h="1378712">
                  <a:moveTo>
                    <a:pt x="0" y="111760"/>
                  </a:moveTo>
                  <a:cubicBezTo>
                    <a:pt x="0" y="50038"/>
                    <a:pt x="50038" y="0"/>
                    <a:pt x="111760" y="0"/>
                  </a:cubicBezTo>
                  <a:lnTo>
                    <a:pt x="4485640" y="0"/>
                  </a:lnTo>
                  <a:cubicBezTo>
                    <a:pt x="4547362" y="0"/>
                    <a:pt x="4597400" y="50038"/>
                    <a:pt x="4597400" y="111760"/>
                  </a:cubicBezTo>
                  <a:lnTo>
                    <a:pt x="4597400" y="1266952"/>
                  </a:lnTo>
                  <a:cubicBezTo>
                    <a:pt x="4597400" y="1328674"/>
                    <a:pt x="4547362" y="1378712"/>
                    <a:pt x="4485640" y="1378712"/>
                  </a:cubicBezTo>
                  <a:lnTo>
                    <a:pt x="111760" y="1378712"/>
                  </a:lnTo>
                  <a:cubicBezTo>
                    <a:pt x="50038" y="1378712"/>
                    <a:pt x="0" y="1328674"/>
                    <a:pt x="0" y="1266952"/>
                  </a:cubicBez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7280" y="3298698"/>
            <a:ext cx="3429000" cy="301752"/>
            <a:chOff x="0" y="0"/>
            <a:chExt cx="4572000" cy="40233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2000" cy="402336"/>
            </a:xfrm>
            <a:custGeom>
              <a:avLst/>
              <a:gdLst/>
              <a:ahLst/>
              <a:cxnLst/>
              <a:rect l="l" t="t" r="r" b="b"/>
              <a:pathLst>
                <a:path w="4572000" h="402336">
                  <a:moveTo>
                    <a:pt x="0" y="0"/>
                  </a:moveTo>
                  <a:lnTo>
                    <a:pt x="4572000" y="0"/>
                  </a:lnTo>
                  <a:lnTo>
                    <a:pt x="4572000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4572000" cy="4023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0"/>
                </a:lnSpc>
              </a:pPr>
              <a:r>
                <a:rPr lang="en-US" sz="2175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State subsidy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006340" y="3250692"/>
            <a:ext cx="11864340" cy="466344"/>
            <a:chOff x="0" y="0"/>
            <a:chExt cx="15819120" cy="62179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819120" cy="621792"/>
            </a:xfrm>
            <a:custGeom>
              <a:avLst/>
              <a:gdLst/>
              <a:ahLst/>
              <a:cxnLst/>
              <a:rect l="l" t="t" r="r" b="b"/>
              <a:pathLst>
                <a:path w="15819120" h="621792">
                  <a:moveTo>
                    <a:pt x="0" y="0"/>
                  </a:moveTo>
                  <a:lnTo>
                    <a:pt x="15819120" y="0"/>
                  </a:lnTo>
                  <a:lnTo>
                    <a:pt x="1581912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5722" b="-4457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15819120" cy="621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Eligible four-year-olds can attend SWVPP at no cost to families.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87755" y="4365879"/>
            <a:ext cx="3448050" cy="1034034"/>
            <a:chOff x="0" y="0"/>
            <a:chExt cx="4597400" cy="137871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597400" cy="1378712"/>
            </a:xfrm>
            <a:custGeom>
              <a:avLst/>
              <a:gdLst/>
              <a:ahLst/>
              <a:cxnLst/>
              <a:rect l="l" t="t" r="r" b="b"/>
              <a:pathLst>
                <a:path w="4597400" h="1378712">
                  <a:moveTo>
                    <a:pt x="0" y="111760"/>
                  </a:moveTo>
                  <a:cubicBezTo>
                    <a:pt x="0" y="50038"/>
                    <a:pt x="50038" y="0"/>
                    <a:pt x="111760" y="0"/>
                  </a:cubicBezTo>
                  <a:lnTo>
                    <a:pt x="4485640" y="0"/>
                  </a:lnTo>
                  <a:cubicBezTo>
                    <a:pt x="4547362" y="0"/>
                    <a:pt x="4597400" y="50038"/>
                    <a:pt x="4597400" y="111760"/>
                  </a:cubicBezTo>
                  <a:lnTo>
                    <a:pt x="4597400" y="1266952"/>
                  </a:lnTo>
                  <a:cubicBezTo>
                    <a:pt x="4597400" y="1328674"/>
                    <a:pt x="4547362" y="1378712"/>
                    <a:pt x="4485640" y="1378712"/>
                  </a:cubicBezTo>
                  <a:lnTo>
                    <a:pt x="111760" y="1378712"/>
                  </a:lnTo>
                  <a:cubicBezTo>
                    <a:pt x="50038" y="1378712"/>
                    <a:pt x="0" y="1328674"/>
                    <a:pt x="0" y="1266952"/>
                  </a:cubicBez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7280" y="4738878"/>
            <a:ext cx="3429000" cy="301752"/>
            <a:chOff x="0" y="0"/>
            <a:chExt cx="4572000" cy="4023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572000" cy="402336"/>
            </a:xfrm>
            <a:custGeom>
              <a:avLst/>
              <a:gdLst/>
              <a:ahLst/>
              <a:cxnLst/>
              <a:rect l="l" t="t" r="r" b="b"/>
              <a:pathLst>
                <a:path w="4572000" h="402336">
                  <a:moveTo>
                    <a:pt x="0" y="0"/>
                  </a:moveTo>
                  <a:lnTo>
                    <a:pt x="4572000" y="0"/>
                  </a:lnTo>
                  <a:lnTo>
                    <a:pt x="4572000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0"/>
              <a:ext cx="4572000" cy="4023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0"/>
                </a:lnSpc>
              </a:pPr>
              <a:r>
                <a:rPr lang="en-US" sz="2175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Provider barrier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006340" y="4690872"/>
            <a:ext cx="11864340" cy="466344"/>
            <a:chOff x="0" y="0"/>
            <a:chExt cx="15819120" cy="62179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5819120" cy="621792"/>
            </a:xfrm>
            <a:custGeom>
              <a:avLst/>
              <a:gdLst/>
              <a:ahLst/>
              <a:cxnLst/>
              <a:rect l="l" t="t" r="r" b="b"/>
              <a:pathLst>
                <a:path w="15819120" h="621792">
                  <a:moveTo>
                    <a:pt x="0" y="0"/>
                  </a:moveTo>
                  <a:lnTo>
                    <a:pt x="15819120" y="0"/>
                  </a:lnTo>
                  <a:lnTo>
                    <a:pt x="1581912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5722" b="-4457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15819120" cy="621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Community child care partners must satisfy SWVPP standards, district oversight, staffing, assessment and reporting requirements.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87755" y="5806059"/>
            <a:ext cx="3448050" cy="1034034"/>
            <a:chOff x="0" y="0"/>
            <a:chExt cx="4597400" cy="137871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97400" cy="1378712"/>
            </a:xfrm>
            <a:custGeom>
              <a:avLst/>
              <a:gdLst/>
              <a:ahLst/>
              <a:cxnLst/>
              <a:rect l="l" t="t" r="r" b="b"/>
              <a:pathLst>
                <a:path w="4597400" h="1378712">
                  <a:moveTo>
                    <a:pt x="0" y="111760"/>
                  </a:moveTo>
                  <a:cubicBezTo>
                    <a:pt x="0" y="50038"/>
                    <a:pt x="50038" y="0"/>
                    <a:pt x="111760" y="0"/>
                  </a:cubicBezTo>
                  <a:lnTo>
                    <a:pt x="4485640" y="0"/>
                  </a:lnTo>
                  <a:cubicBezTo>
                    <a:pt x="4547362" y="0"/>
                    <a:pt x="4597400" y="50038"/>
                    <a:pt x="4597400" y="111760"/>
                  </a:cubicBezTo>
                  <a:lnTo>
                    <a:pt x="4597400" y="1266952"/>
                  </a:lnTo>
                  <a:cubicBezTo>
                    <a:pt x="4597400" y="1328674"/>
                    <a:pt x="4547362" y="1378712"/>
                    <a:pt x="4485640" y="1378712"/>
                  </a:cubicBezTo>
                  <a:lnTo>
                    <a:pt x="111760" y="1378712"/>
                  </a:lnTo>
                  <a:cubicBezTo>
                    <a:pt x="50038" y="1378712"/>
                    <a:pt x="0" y="1328674"/>
                    <a:pt x="0" y="1266952"/>
                  </a:cubicBez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97280" y="6179058"/>
            <a:ext cx="3429000" cy="301752"/>
            <a:chOff x="0" y="0"/>
            <a:chExt cx="4572000" cy="40233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572000" cy="402336"/>
            </a:xfrm>
            <a:custGeom>
              <a:avLst/>
              <a:gdLst/>
              <a:ahLst/>
              <a:cxnLst/>
              <a:rect l="l" t="t" r="r" b="b"/>
              <a:pathLst>
                <a:path w="4572000" h="402336">
                  <a:moveTo>
                    <a:pt x="0" y="0"/>
                  </a:moveTo>
                  <a:lnTo>
                    <a:pt x="4572000" y="0"/>
                  </a:lnTo>
                  <a:lnTo>
                    <a:pt x="4572000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0"/>
              <a:ext cx="4572000" cy="4023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0"/>
                </a:lnSpc>
              </a:pPr>
              <a:r>
                <a:rPr lang="en-US" sz="2175" b="1">
                  <a:solidFill>
                    <a:srgbClr val="70482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Operational impact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006340" y="6131052"/>
            <a:ext cx="11864340" cy="466344"/>
            <a:chOff x="0" y="0"/>
            <a:chExt cx="15819120" cy="62179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5819120" cy="621792"/>
            </a:xfrm>
            <a:custGeom>
              <a:avLst/>
              <a:gdLst/>
              <a:ahLst/>
              <a:cxnLst/>
              <a:rect l="l" t="t" r="r" b="b"/>
              <a:pathLst>
                <a:path w="15819120" h="621792">
                  <a:moveTo>
                    <a:pt x="0" y="0"/>
                  </a:moveTo>
                  <a:lnTo>
                    <a:pt x="15819120" y="0"/>
                  </a:lnTo>
                  <a:lnTo>
                    <a:pt x="1581912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5722" b="-4457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0"/>
              <a:ext cx="15819120" cy="621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When children leave a full-day center for a partial-day school program, centers can lose tuition while fixed staffing and facility costs remain.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087755" y="7246239"/>
            <a:ext cx="3448050" cy="1034034"/>
            <a:chOff x="0" y="0"/>
            <a:chExt cx="4597400" cy="137871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597400" cy="1378712"/>
            </a:xfrm>
            <a:custGeom>
              <a:avLst/>
              <a:gdLst/>
              <a:ahLst/>
              <a:cxnLst/>
              <a:rect l="l" t="t" r="r" b="b"/>
              <a:pathLst>
                <a:path w="4597400" h="1378712">
                  <a:moveTo>
                    <a:pt x="0" y="111760"/>
                  </a:moveTo>
                  <a:cubicBezTo>
                    <a:pt x="0" y="50038"/>
                    <a:pt x="50038" y="0"/>
                    <a:pt x="111760" y="0"/>
                  </a:cubicBezTo>
                  <a:lnTo>
                    <a:pt x="4485640" y="0"/>
                  </a:lnTo>
                  <a:cubicBezTo>
                    <a:pt x="4547362" y="0"/>
                    <a:pt x="4597400" y="50038"/>
                    <a:pt x="4597400" y="111760"/>
                  </a:cubicBezTo>
                  <a:lnTo>
                    <a:pt x="4597400" y="1266952"/>
                  </a:lnTo>
                  <a:cubicBezTo>
                    <a:pt x="4597400" y="1328674"/>
                    <a:pt x="4547362" y="1378712"/>
                    <a:pt x="4485640" y="1378712"/>
                  </a:cubicBezTo>
                  <a:lnTo>
                    <a:pt x="111760" y="1378712"/>
                  </a:lnTo>
                  <a:cubicBezTo>
                    <a:pt x="50038" y="1378712"/>
                    <a:pt x="0" y="1328674"/>
                    <a:pt x="0" y="1266952"/>
                  </a:cubicBez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97280" y="7619238"/>
            <a:ext cx="3429000" cy="301752"/>
            <a:chOff x="0" y="0"/>
            <a:chExt cx="4572000" cy="40233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572000" cy="402336"/>
            </a:xfrm>
            <a:custGeom>
              <a:avLst/>
              <a:gdLst/>
              <a:ahLst/>
              <a:cxnLst/>
              <a:rect l="l" t="t" r="r" b="b"/>
              <a:pathLst>
                <a:path w="4572000" h="402336">
                  <a:moveTo>
                    <a:pt x="0" y="0"/>
                  </a:moveTo>
                  <a:lnTo>
                    <a:pt x="4572000" y="0"/>
                  </a:lnTo>
                  <a:lnTo>
                    <a:pt x="4572000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0"/>
              <a:ext cx="4572000" cy="4023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0"/>
                </a:lnSpc>
              </a:pPr>
              <a:r>
                <a:rPr lang="en-US" sz="2175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Better alignment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006340" y="7571232"/>
            <a:ext cx="11864340" cy="466344"/>
            <a:chOff x="0" y="0"/>
            <a:chExt cx="15819120" cy="62179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5819120" cy="621792"/>
            </a:xfrm>
            <a:custGeom>
              <a:avLst/>
              <a:gdLst/>
              <a:ahLst/>
              <a:cxnLst/>
              <a:rect l="l" t="t" r="r" b="b"/>
              <a:pathLst>
                <a:path w="15819120" h="621792">
                  <a:moveTo>
                    <a:pt x="0" y="0"/>
                  </a:moveTo>
                  <a:lnTo>
                    <a:pt x="15819120" y="0"/>
                  </a:lnTo>
                  <a:lnTo>
                    <a:pt x="1581912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5722" b="-4457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15819120" cy="621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67"/>
                </a:lnSpc>
              </a:pPr>
              <a:r>
                <a:rPr lang="en-US" sz="1889">
                  <a:solidFill>
                    <a:srgbClr val="22354B"/>
                  </a:solidFill>
                  <a:latin typeface="Aptos"/>
                  <a:ea typeface="Aptos"/>
                  <a:cs typeface="Aptos"/>
                  <a:sym typeface="Aptos"/>
                </a:rPr>
                <a:t>Allow the preschool dollars to reach more qualified child care settings so education funding supports—not destabilizes—full-day care.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567815" y="8823579"/>
            <a:ext cx="15175230" cy="677418"/>
            <a:chOff x="0" y="0"/>
            <a:chExt cx="20233640" cy="903224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0233641" cy="903224"/>
            </a:xfrm>
            <a:custGeom>
              <a:avLst/>
              <a:gdLst/>
              <a:ahLst/>
              <a:cxnLst/>
              <a:rect l="l" t="t" r="r" b="b"/>
              <a:pathLst>
                <a:path w="20233641" h="903224">
                  <a:moveTo>
                    <a:pt x="0" y="75311"/>
                  </a:moveTo>
                  <a:cubicBezTo>
                    <a:pt x="0" y="33655"/>
                    <a:pt x="33655" y="0"/>
                    <a:pt x="75311" y="0"/>
                  </a:cubicBezTo>
                  <a:lnTo>
                    <a:pt x="20158329" y="0"/>
                  </a:lnTo>
                  <a:cubicBezTo>
                    <a:pt x="20199858" y="0"/>
                    <a:pt x="20233641" y="33655"/>
                    <a:pt x="20233641" y="75311"/>
                  </a:cubicBezTo>
                  <a:lnTo>
                    <a:pt x="20233641" y="827913"/>
                  </a:lnTo>
                  <a:cubicBezTo>
                    <a:pt x="20233641" y="869442"/>
                    <a:pt x="20199986" y="903224"/>
                    <a:pt x="20158329" y="903224"/>
                  </a:cubicBezTo>
                  <a:lnTo>
                    <a:pt x="75311" y="903224"/>
                  </a:lnTo>
                  <a:cubicBezTo>
                    <a:pt x="33655" y="903224"/>
                    <a:pt x="0" y="869569"/>
                    <a:pt x="0" y="827913"/>
                  </a:cubicBezTo>
                  <a:close/>
                </a:path>
              </a:pathLst>
            </a:custGeom>
            <a:solidFill>
              <a:srgbClr val="22354B"/>
            </a:solidFill>
            <a:ln w="19050" cap="sq">
              <a:solidFill>
                <a:srgbClr val="22354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851660" y="9038844"/>
            <a:ext cx="14607540" cy="274320"/>
            <a:chOff x="0" y="0"/>
            <a:chExt cx="19476720" cy="36576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9476720" cy="365760"/>
            </a:xfrm>
            <a:custGeom>
              <a:avLst/>
              <a:gdLst/>
              <a:ahLst/>
              <a:cxnLst/>
              <a:rect l="l" t="t" r="r" b="b"/>
              <a:pathLst>
                <a:path w="19476720" h="365760">
                  <a:moveTo>
                    <a:pt x="0" y="0"/>
                  </a:moveTo>
                  <a:lnTo>
                    <a:pt x="19476720" y="0"/>
                  </a:lnTo>
                  <a:lnTo>
                    <a:pt x="19476720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7578" b="-9875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0"/>
              <a:ext cx="19476720" cy="3657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14"/>
                </a:lnSpc>
              </a:pPr>
              <a:r>
                <a:rPr lang="en-US" sz="1845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Policy principle: preschool dollars should strengthen the child care ecosystem, not compete with it.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48485" y="244146"/>
            <a:ext cx="2439201" cy="1944930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Property tax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95528" y="1064364"/>
            <a:ext cx="15499080" cy="1124712"/>
            <a:chOff x="0" y="0"/>
            <a:chExt cx="20665440" cy="14996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499616"/>
            </a:xfrm>
            <a:custGeom>
              <a:avLst/>
              <a:gdLst/>
              <a:ahLst/>
              <a:cxnLst/>
              <a:rect l="l" t="t" r="r" b="b"/>
              <a:pathLst>
                <a:path w="20665439" h="1499616">
                  <a:moveTo>
                    <a:pt x="0" y="0"/>
                  </a:moveTo>
                  <a:lnTo>
                    <a:pt x="20665439" y="0"/>
                  </a:lnTo>
                  <a:lnTo>
                    <a:pt x="20665439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8513" b="-2185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4996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Property Tax Relief: Iowa Has Already Considered The Concept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95528" y="2189076"/>
            <a:ext cx="16116300" cy="663852"/>
            <a:chOff x="0" y="0"/>
            <a:chExt cx="21488400" cy="88513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885135"/>
            </a:xfrm>
            <a:custGeom>
              <a:avLst/>
              <a:gdLst/>
              <a:ahLst/>
              <a:cxnLst/>
              <a:rect l="l" t="t" r="r" b="b"/>
              <a:pathLst>
                <a:path w="21488400" h="885135">
                  <a:moveTo>
                    <a:pt x="0" y="0"/>
                  </a:moveTo>
                  <a:lnTo>
                    <a:pt x="21488400" y="0"/>
                  </a:lnTo>
                  <a:lnTo>
                    <a:pt x="21488400" y="885135"/>
                  </a:lnTo>
                  <a:lnTo>
                    <a:pt x="0" y="8851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2045" b="-4040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8851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Prior legislation recognized that commercial child care facilities face a property-tax structure that can work against expansion and long-term sustainability.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19175" y="2911983"/>
            <a:ext cx="5025390" cy="4819650"/>
            <a:chOff x="0" y="0"/>
            <a:chExt cx="6700520" cy="64262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700520" cy="6426200"/>
            </a:xfrm>
            <a:custGeom>
              <a:avLst/>
              <a:gdLst/>
              <a:ahLst/>
              <a:cxnLst/>
              <a:rect l="l" t="t" r="r" b="b"/>
              <a:pathLst>
                <a:path w="6700520" h="6426200">
                  <a:moveTo>
                    <a:pt x="0" y="73406"/>
                  </a:moveTo>
                  <a:cubicBezTo>
                    <a:pt x="0" y="32893"/>
                    <a:pt x="32893" y="0"/>
                    <a:pt x="73406" y="0"/>
                  </a:cubicBezTo>
                  <a:lnTo>
                    <a:pt x="6627114" y="0"/>
                  </a:lnTo>
                  <a:cubicBezTo>
                    <a:pt x="6667627" y="0"/>
                    <a:pt x="6700520" y="32893"/>
                    <a:pt x="6700520" y="73406"/>
                  </a:cubicBezTo>
                  <a:lnTo>
                    <a:pt x="6700520" y="6352794"/>
                  </a:lnTo>
                  <a:cubicBezTo>
                    <a:pt x="6700520" y="6393307"/>
                    <a:pt x="6667627" y="6426200"/>
                    <a:pt x="6627114" y="6426200"/>
                  </a:cubicBezTo>
                  <a:lnTo>
                    <a:pt x="73406" y="6426200"/>
                  </a:lnTo>
                  <a:cubicBezTo>
                    <a:pt x="32893" y="6426200"/>
                    <a:pt x="0" y="6393307"/>
                    <a:pt x="0" y="6352794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09447" y="2911983"/>
            <a:ext cx="128778" cy="4819650"/>
            <a:chOff x="0" y="0"/>
            <a:chExt cx="171704" cy="64262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704" cy="6426200"/>
            </a:xfrm>
            <a:custGeom>
              <a:avLst/>
              <a:gdLst/>
              <a:ahLst/>
              <a:cxnLst/>
              <a:rect l="l" t="t" r="r" b="b"/>
              <a:pathLst>
                <a:path w="171704" h="6426200">
                  <a:moveTo>
                    <a:pt x="0" y="0"/>
                  </a:moveTo>
                  <a:lnTo>
                    <a:pt x="171704" y="0"/>
                  </a:lnTo>
                  <a:lnTo>
                    <a:pt x="171704" y="6426200"/>
                  </a:lnTo>
                  <a:lnTo>
                    <a:pt x="0" y="642620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03020" y="3332988"/>
            <a:ext cx="4457700" cy="411480"/>
            <a:chOff x="0" y="0"/>
            <a:chExt cx="5943600" cy="548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943600" cy="548640"/>
            </a:xfrm>
            <a:custGeom>
              <a:avLst/>
              <a:gdLst/>
              <a:ahLst/>
              <a:cxnLst/>
              <a:rect l="l" t="t" r="r" b="b"/>
              <a:pathLst>
                <a:path w="5943600" h="548640">
                  <a:moveTo>
                    <a:pt x="0" y="0"/>
                  </a:moveTo>
                  <a:lnTo>
                    <a:pt x="5943600" y="0"/>
                  </a:lnTo>
                  <a:lnTo>
                    <a:pt x="5943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087" b="-161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59436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47"/>
                </a:lnSpc>
              </a:pPr>
              <a:r>
                <a:rPr lang="en-US" sz="2039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2024 • SSB 3181 / HF 2655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303020" y="3950208"/>
            <a:ext cx="4457700" cy="3497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Senate Study Bill 3181 proposed assessment limitations for commercial child care facilities. The House version, HF 2655, passed the House 94–1 and moved to Senate Ways &amp; Means, but did not become law.</a:t>
            </a:r>
          </a:p>
          <a:p>
            <a:pPr algn="l">
              <a:lnSpc>
                <a:spcPts val="1889"/>
              </a:lnSpc>
            </a:pPr>
            <a:endParaRPr lang="en-US" sz="1575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The proposal would have treated qualifying for-profit child care property more like residential property for assessment-limitation purposes.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6711315" y="2911983"/>
            <a:ext cx="5025390" cy="4819650"/>
            <a:chOff x="0" y="0"/>
            <a:chExt cx="6700520" cy="64262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700520" cy="6426200"/>
            </a:xfrm>
            <a:custGeom>
              <a:avLst/>
              <a:gdLst/>
              <a:ahLst/>
              <a:cxnLst/>
              <a:rect l="l" t="t" r="r" b="b"/>
              <a:pathLst>
                <a:path w="6700520" h="6426200">
                  <a:moveTo>
                    <a:pt x="0" y="73406"/>
                  </a:moveTo>
                  <a:cubicBezTo>
                    <a:pt x="0" y="32893"/>
                    <a:pt x="32893" y="0"/>
                    <a:pt x="73406" y="0"/>
                  </a:cubicBezTo>
                  <a:lnTo>
                    <a:pt x="6627114" y="0"/>
                  </a:lnTo>
                  <a:cubicBezTo>
                    <a:pt x="6667627" y="0"/>
                    <a:pt x="6700520" y="32893"/>
                    <a:pt x="6700520" y="73406"/>
                  </a:cubicBezTo>
                  <a:lnTo>
                    <a:pt x="6700520" y="6352794"/>
                  </a:lnTo>
                  <a:cubicBezTo>
                    <a:pt x="6700520" y="6393307"/>
                    <a:pt x="6667627" y="6426200"/>
                    <a:pt x="6627114" y="6426200"/>
                  </a:cubicBezTo>
                  <a:lnTo>
                    <a:pt x="73406" y="6426200"/>
                  </a:lnTo>
                  <a:cubicBezTo>
                    <a:pt x="32893" y="6426200"/>
                    <a:pt x="0" y="6393307"/>
                    <a:pt x="0" y="6352794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601587" y="2911983"/>
            <a:ext cx="128778" cy="4819650"/>
            <a:chOff x="0" y="0"/>
            <a:chExt cx="171704" cy="64262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704" cy="6426200"/>
            </a:xfrm>
            <a:custGeom>
              <a:avLst/>
              <a:gdLst/>
              <a:ahLst/>
              <a:cxnLst/>
              <a:rect l="l" t="t" r="r" b="b"/>
              <a:pathLst>
                <a:path w="171704" h="6426200">
                  <a:moveTo>
                    <a:pt x="0" y="0"/>
                  </a:moveTo>
                  <a:lnTo>
                    <a:pt x="171704" y="0"/>
                  </a:lnTo>
                  <a:lnTo>
                    <a:pt x="171704" y="6426200"/>
                  </a:lnTo>
                  <a:lnTo>
                    <a:pt x="0" y="642620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995160" y="3332988"/>
            <a:ext cx="4457700" cy="411480"/>
            <a:chOff x="0" y="0"/>
            <a:chExt cx="5943600" cy="548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943600" cy="548640"/>
            </a:xfrm>
            <a:custGeom>
              <a:avLst/>
              <a:gdLst/>
              <a:ahLst/>
              <a:cxnLst/>
              <a:rect l="l" t="t" r="r" b="b"/>
              <a:pathLst>
                <a:path w="5943600" h="548640">
                  <a:moveTo>
                    <a:pt x="0" y="0"/>
                  </a:moveTo>
                  <a:lnTo>
                    <a:pt x="5943600" y="0"/>
                  </a:lnTo>
                  <a:lnTo>
                    <a:pt x="5943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087" b="-161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59436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47"/>
                </a:lnSpc>
              </a:pPr>
              <a:r>
                <a:rPr lang="en-US" sz="2039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2025 • HF 991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6995160" y="3950208"/>
            <a:ext cx="4457700" cy="3497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The concept returned in 2025 as HF 991, again proposing assessment limitations for commercial child care facilities. It passed the House and was sent to Senate Ways &amp; Means.</a:t>
            </a:r>
          </a:p>
          <a:p>
            <a:pPr algn="l">
              <a:lnSpc>
                <a:spcPts val="1889"/>
              </a:lnSpc>
            </a:pPr>
            <a:endParaRPr lang="en-US" sz="1575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This shows the issue has had repeated legislative attention—even though broad relief has not yet become law.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2403455" y="2911983"/>
            <a:ext cx="5025390" cy="4819650"/>
            <a:chOff x="0" y="0"/>
            <a:chExt cx="6700520" cy="64262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700520" cy="6426200"/>
            </a:xfrm>
            <a:custGeom>
              <a:avLst/>
              <a:gdLst/>
              <a:ahLst/>
              <a:cxnLst/>
              <a:rect l="l" t="t" r="r" b="b"/>
              <a:pathLst>
                <a:path w="6700520" h="6426200">
                  <a:moveTo>
                    <a:pt x="0" y="73406"/>
                  </a:moveTo>
                  <a:cubicBezTo>
                    <a:pt x="0" y="32893"/>
                    <a:pt x="32893" y="0"/>
                    <a:pt x="73406" y="0"/>
                  </a:cubicBezTo>
                  <a:lnTo>
                    <a:pt x="6627114" y="0"/>
                  </a:lnTo>
                  <a:cubicBezTo>
                    <a:pt x="6667627" y="0"/>
                    <a:pt x="6700520" y="32893"/>
                    <a:pt x="6700520" y="73406"/>
                  </a:cubicBezTo>
                  <a:lnTo>
                    <a:pt x="6700520" y="6352794"/>
                  </a:lnTo>
                  <a:cubicBezTo>
                    <a:pt x="6700520" y="6393307"/>
                    <a:pt x="6667627" y="6426200"/>
                    <a:pt x="6627114" y="6426200"/>
                  </a:cubicBezTo>
                  <a:lnTo>
                    <a:pt x="73406" y="6426200"/>
                  </a:lnTo>
                  <a:cubicBezTo>
                    <a:pt x="32893" y="6426200"/>
                    <a:pt x="0" y="6393307"/>
                    <a:pt x="0" y="6352794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0E2E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293727" y="2911983"/>
            <a:ext cx="128778" cy="4819650"/>
            <a:chOff x="0" y="0"/>
            <a:chExt cx="171704" cy="64262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71704" cy="6426200"/>
            </a:xfrm>
            <a:custGeom>
              <a:avLst/>
              <a:gdLst/>
              <a:ahLst/>
              <a:cxnLst/>
              <a:rect l="l" t="t" r="r" b="b"/>
              <a:pathLst>
                <a:path w="171704" h="6426200">
                  <a:moveTo>
                    <a:pt x="0" y="0"/>
                  </a:moveTo>
                  <a:lnTo>
                    <a:pt x="171704" y="0"/>
                  </a:lnTo>
                  <a:lnTo>
                    <a:pt x="171704" y="6426200"/>
                  </a:lnTo>
                  <a:lnTo>
                    <a:pt x="0" y="642620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687300" y="3332988"/>
            <a:ext cx="4457700" cy="411480"/>
            <a:chOff x="0" y="0"/>
            <a:chExt cx="5943600" cy="5486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943600" cy="548640"/>
            </a:xfrm>
            <a:custGeom>
              <a:avLst/>
              <a:gdLst/>
              <a:ahLst/>
              <a:cxnLst/>
              <a:rect l="l" t="t" r="r" b="b"/>
              <a:pathLst>
                <a:path w="5943600" h="548640">
                  <a:moveTo>
                    <a:pt x="0" y="0"/>
                  </a:moveTo>
                  <a:lnTo>
                    <a:pt x="5943600" y="0"/>
                  </a:lnTo>
                  <a:lnTo>
                    <a:pt x="5943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087" b="-161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59436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47"/>
                </a:lnSpc>
              </a:pPr>
              <a:r>
                <a:rPr lang="en-US" sz="2039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Policy option • Abatement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2687300" y="3950208"/>
            <a:ext cx="4457700" cy="3497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The original IKA presentation also proposed a simpler statewide abatement for NEW child care facilities: 100% in years 1–3, 50% in year 4, and 25% in year 5.</a:t>
            </a:r>
          </a:p>
          <a:p>
            <a:pPr algn="l">
              <a:lnSpc>
                <a:spcPts val="1889"/>
              </a:lnSpc>
            </a:pPr>
            <a:endParaRPr lang="en-US" sz="1575">
              <a:solidFill>
                <a:srgbClr val="4D5B6B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4D5B6B"/>
                </a:solidFill>
                <a:latin typeface="Aptos"/>
                <a:ea typeface="Aptos"/>
                <a:cs typeface="Aptos"/>
                <a:sym typeface="Aptos"/>
              </a:rPr>
              <a:t>That was a policy recommendation—not the language of SSB 3181/HF 2655.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430655" y="8329803"/>
            <a:ext cx="15449550" cy="896874"/>
            <a:chOff x="0" y="0"/>
            <a:chExt cx="20599400" cy="119583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0599400" cy="1195832"/>
            </a:xfrm>
            <a:custGeom>
              <a:avLst/>
              <a:gdLst/>
              <a:ahLst/>
              <a:cxnLst/>
              <a:rect l="l" t="t" r="r" b="b"/>
              <a:pathLst>
                <a:path w="20599400" h="1195832">
                  <a:moveTo>
                    <a:pt x="0" y="74676"/>
                  </a:moveTo>
                  <a:cubicBezTo>
                    <a:pt x="0" y="33401"/>
                    <a:pt x="33401" y="0"/>
                    <a:pt x="74676" y="0"/>
                  </a:cubicBezTo>
                  <a:lnTo>
                    <a:pt x="20524724" y="0"/>
                  </a:lnTo>
                  <a:cubicBezTo>
                    <a:pt x="20565999" y="0"/>
                    <a:pt x="20599400" y="33401"/>
                    <a:pt x="20599400" y="74676"/>
                  </a:cubicBezTo>
                  <a:lnTo>
                    <a:pt x="20599400" y="1121029"/>
                  </a:lnTo>
                  <a:cubicBezTo>
                    <a:pt x="20599400" y="1162304"/>
                    <a:pt x="20565999" y="1195832"/>
                    <a:pt x="20524724" y="1195832"/>
                  </a:cubicBezTo>
                  <a:lnTo>
                    <a:pt x="74676" y="1195832"/>
                  </a:lnTo>
                  <a:cubicBezTo>
                    <a:pt x="33401" y="1195832"/>
                    <a:pt x="0" y="1162431"/>
                    <a:pt x="0" y="1121029"/>
                  </a:cubicBezTo>
                  <a:close/>
                </a:path>
              </a:pathLst>
            </a:custGeom>
            <a:solidFill>
              <a:srgbClr val="22354B"/>
            </a:solidFill>
            <a:ln w="19050" cap="sq">
              <a:solidFill>
                <a:srgbClr val="22354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057400" y="8572500"/>
            <a:ext cx="14264640" cy="384048"/>
            <a:chOff x="0" y="0"/>
            <a:chExt cx="19019520" cy="512064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9019520" cy="512064"/>
            </a:xfrm>
            <a:custGeom>
              <a:avLst/>
              <a:gdLst/>
              <a:ahLst/>
              <a:cxnLst/>
              <a:rect l="l" t="t" r="r" b="b"/>
              <a:pathLst>
                <a:path w="19019520" h="512064">
                  <a:moveTo>
                    <a:pt x="0" y="0"/>
                  </a:moveTo>
                  <a:lnTo>
                    <a:pt x="19019520" y="0"/>
                  </a:lnTo>
                  <a:lnTo>
                    <a:pt x="1901952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3729" b="-6737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9525"/>
              <a:ext cx="19019520" cy="521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15"/>
                </a:lnSpc>
              </a:pPr>
              <a:r>
                <a:rPr lang="en-US" sz="1679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Policy ask: revive child care property-tax relief and choose a structure that meaningfully reduces fixed facility costs</a:t>
              </a:r>
            </a:p>
            <a:p>
              <a:pPr algn="ctr">
                <a:lnSpc>
                  <a:spcPts val="2015"/>
                </a:lnSpc>
              </a:pPr>
              <a:r>
                <a:rPr lang="en-US" sz="1679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during the highest-risk years.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3653790" cy="156210"/>
            <a:chOff x="0" y="0"/>
            <a:chExt cx="4871720" cy="208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25215" y="-9525"/>
            <a:ext cx="3653790" cy="156210"/>
            <a:chOff x="0" y="0"/>
            <a:chExt cx="4871720" cy="20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9955" y="-9525"/>
            <a:ext cx="3653790" cy="156210"/>
            <a:chOff x="0" y="0"/>
            <a:chExt cx="4871720" cy="208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4695" y="-9525"/>
            <a:ext cx="3653790" cy="156210"/>
            <a:chOff x="0" y="0"/>
            <a:chExt cx="4871720" cy="208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29435" y="-9525"/>
            <a:ext cx="3653790" cy="156210"/>
            <a:chOff x="0" y="0"/>
            <a:chExt cx="4871720" cy="20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1720" cy="208280"/>
            </a:xfrm>
            <a:custGeom>
              <a:avLst/>
              <a:gdLst/>
              <a:ahLst/>
              <a:cxnLst/>
              <a:rect l="l" t="t" r="r" b="b"/>
              <a:pathLst>
                <a:path w="4871720" h="208280">
                  <a:moveTo>
                    <a:pt x="0" y="0"/>
                  </a:moveTo>
                  <a:lnTo>
                    <a:pt x="4871720" y="0"/>
                  </a:lnTo>
                  <a:lnTo>
                    <a:pt x="4871720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704825"/>
            </a:solidFill>
            <a:ln w="19050" cap="sq">
              <a:solidFill>
                <a:srgbClr val="70482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64175" y="-9525"/>
            <a:ext cx="132893" cy="156210"/>
            <a:chOff x="0" y="0"/>
            <a:chExt cx="177190" cy="208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165" cy="208280"/>
            </a:xfrm>
            <a:custGeom>
              <a:avLst/>
              <a:gdLst/>
              <a:ahLst/>
              <a:cxnLst/>
              <a:rect l="l" t="t" r="r" b="b"/>
              <a:pathLst>
                <a:path w="177165" h="208280">
                  <a:moveTo>
                    <a:pt x="0" y="0"/>
                  </a:moveTo>
                  <a:lnTo>
                    <a:pt x="177165" y="0"/>
                  </a:lnTo>
                  <a:lnTo>
                    <a:pt x="177165" y="208280"/>
                  </a:lnTo>
                  <a:lnTo>
                    <a:pt x="0" y="208280"/>
                  </a:lnTo>
                  <a:close/>
                </a:path>
              </a:pathLst>
            </a:custGeom>
            <a:solidFill>
              <a:srgbClr val="A0A0A0"/>
            </a:solidFill>
            <a:ln w="19050" cap="sq">
              <a:solidFill>
                <a:srgbClr val="A0A0A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29435" y="318205"/>
            <a:ext cx="2447721" cy="1951724"/>
            <a:chOff x="0" y="0"/>
            <a:chExt cx="1422006" cy="1133856"/>
          </a:xfrm>
        </p:grpSpPr>
        <p:sp>
          <p:nvSpPr>
            <p:cNvPr id="15" name="Freeform 15" descr="/mnt/data/Black Logo(20260909-153626).jpg"/>
            <p:cNvSpPr/>
            <p:nvPr/>
          </p:nvSpPr>
          <p:spPr>
            <a:xfrm>
              <a:off x="0" y="0"/>
              <a:ext cx="1422019" cy="1133856"/>
            </a:xfrm>
            <a:custGeom>
              <a:avLst/>
              <a:gdLst/>
              <a:ahLst/>
              <a:cxnLst/>
              <a:rect l="l" t="t" r="r" b="b"/>
              <a:pathLst>
                <a:path w="1422019" h="1133856">
                  <a:moveTo>
                    <a:pt x="0" y="0"/>
                  </a:moveTo>
                  <a:lnTo>
                    <a:pt x="1422019" y="0"/>
                  </a:lnTo>
                  <a:lnTo>
                    <a:pt x="1422019" y="1133856"/>
                  </a:lnTo>
                  <a:lnTo>
                    <a:pt x="0" y="113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795528"/>
            <a:ext cx="9875520" cy="246888"/>
            <a:chOff x="0" y="0"/>
            <a:chExt cx="13167360" cy="3291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67361" cy="329184"/>
            </a:xfrm>
            <a:custGeom>
              <a:avLst/>
              <a:gdLst/>
              <a:ahLst/>
              <a:cxnLst/>
              <a:rect l="l" t="t" r="r" b="b"/>
              <a:pathLst>
                <a:path w="13167361" h="329184">
                  <a:moveTo>
                    <a:pt x="0" y="0"/>
                  </a:moveTo>
                  <a:lnTo>
                    <a:pt x="13167361" y="0"/>
                  </a:lnTo>
                  <a:lnTo>
                    <a:pt x="13167361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31673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09"/>
                </a:lnSpc>
              </a:pPr>
              <a:r>
                <a:rPr lang="en-US" sz="1425" b="1">
                  <a:solidFill>
                    <a:srgbClr val="A0A0A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Path forward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4380" y="1179576"/>
            <a:ext cx="15499080" cy="1124712"/>
            <a:chOff x="0" y="0"/>
            <a:chExt cx="20665440" cy="14996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665439" cy="1499616"/>
            </a:xfrm>
            <a:custGeom>
              <a:avLst/>
              <a:gdLst/>
              <a:ahLst/>
              <a:cxnLst/>
              <a:rect l="l" t="t" r="r" b="b"/>
              <a:pathLst>
                <a:path w="20665439" h="1499616">
                  <a:moveTo>
                    <a:pt x="0" y="0"/>
                  </a:moveTo>
                  <a:lnTo>
                    <a:pt x="20665439" y="0"/>
                  </a:lnTo>
                  <a:lnTo>
                    <a:pt x="20665439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8513" b="-2185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20665440" cy="14996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Practical Iowa Child Care Policy Package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95528" y="2441448"/>
            <a:ext cx="16116300" cy="411480"/>
            <a:chOff x="0" y="0"/>
            <a:chExt cx="21488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488400" cy="548640"/>
            </a:xfrm>
            <a:custGeom>
              <a:avLst/>
              <a:gdLst/>
              <a:ahLst/>
              <a:cxnLst/>
              <a:rect l="l" t="t" r="r" b="b"/>
              <a:pathLst>
                <a:path w="21488400" h="548640">
                  <a:moveTo>
                    <a:pt x="0" y="0"/>
                  </a:moveTo>
                  <a:lnTo>
                    <a:pt x="21488400" y="0"/>
                  </a:lnTo>
                  <a:lnTo>
                    <a:pt x="2148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3163" b="-7131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21488400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704825"/>
                  </a:solidFill>
                  <a:latin typeface="Aptos"/>
                  <a:ea typeface="Aptos"/>
                  <a:cs typeface="Aptos"/>
                  <a:sym typeface="Aptos"/>
                </a:rPr>
                <a:t>No single program solves the economics. The strongest approach combines capital, employer incentives, preschool alignment and operating relief.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28903" y="3145155"/>
            <a:ext cx="842010" cy="842010"/>
            <a:chOff x="0" y="0"/>
            <a:chExt cx="1122680" cy="112268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22680" cy="1122680"/>
            </a:xfrm>
            <a:custGeom>
              <a:avLst/>
              <a:gdLst/>
              <a:ahLst/>
              <a:cxnLst/>
              <a:rect l="l" t="t" r="r" b="b"/>
              <a:pathLst>
                <a:path w="1122680" h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cubicBezTo>
                    <a:pt x="871347" y="0"/>
                    <a:pt x="1122680" y="251333"/>
                    <a:pt x="1122680" y="561340"/>
                  </a:cubicBezTo>
                  <a:cubicBezTo>
                    <a:pt x="1122680" y="871347"/>
                    <a:pt x="871347" y="1122680"/>
                    <a:pt x="561340" y="1122680"/>
                  </a:cubicBezTo>
                  <a:cubicBezTo>
                    <a:pt x="251333" y="1122680"/>
                    <a:pt x="0" y="871347"/>
                    <a:pt x="0" y="561340"/>
                  </a:cubicBez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38428" y="3415284"/>
            <a:ext cx="822960" cy="233172"/>
            <a:chOff x="0" y="0"/>
            <a:chExt cx="1097280" cy="31089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97280" cy="310896"/>
            </a:xfrm>
            <a:custGeom>
              <a:avLst/>
              <a:gdLst/>
              <a:ahLst/>
              <a:cxnLst/>
              <a:rect l="l" t="t" r="r" b="b"/>
              <a:pathLst>
                <a:path w="1097280" h="310896">
                  <a:moveTo>
                    <a:pt x="0" y="0"/>
                  </a:moveTo>
                  <a:lnTo>
                    <a:pt x="1097280" y="0"/>
                  </a:lnTo>
                  <a:lnTo>
                    <a:pt x="1097280" y="310896"/>
                  </a:lnTo>
                  <a:lnTo>
                    <a:pt x="0" y="310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70" b="-187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1097280" cy="3108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290572" y="3223260"/>
            <a:ext cx="3497580" cy="713232"/>
            <a:chOff x="0" y="0"/>
            <a:chExt cx="4663440" cy="95097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663440" cy="950976"/>
            </a:xfrm>
            <a:custGeom>
              <a:avLst/>
              <a:gdLst/>
              <a:ahLst/>
              <a:cxnLst/>
              <a:rect l="l" t="t" r="r" b="b"/>
              <a:pathLst>
                <a:path w="4663440" h="950976">
                  <a:moveTo>
                    <a:pt x="0" y="0"/>
                  </a:moveTo>
                  <a:lnTo>
                    <a:pt x="4663440" y="0"/>
                  </a:lnTo>
                  <a:lnTo>
                    <a:pt x="4663440" y="950976"/>
                  </a:lnTo>
                  <a:lnTo>
                    <a:pt x="0" y="9509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551" b="-45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4663440" cy="960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Fund the state match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309360" y="3264408"/>
            <a:ext cx="10081260" cy="603504"/>
            <a:chOff x="0" y="0"/>
            <a:chExt cx="13441680" cy="80467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441680" cy="804672"/>
            </a:xfrm>
            <a:custGeom>
              <a:avLst/>
              <a:gdLst/>
              <a:ahLst/>
              <a:cxnLst/>
              <a:rect l="l" t="t" r="r" b="b"/>
              <a:pathLst>
                <a:path w="13441680" h="804672">
                  <a:moveTo>
                    <a:pt x="0" y="0"/>
                  </a:moveTo>
                  <a:lnTo>
                    <a:pt x="13441680" y="0"/>
                  </a:lnTo>
                  <a:lnTo>
                    <a:pt x="134416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488" b="-2754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3441680" cy="814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Appropriate dollars for the Statewide Child Care Solutions Fund so private donations can</a:t>
              </a:r>
            </a:p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unlock the intended 2:1 state match.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28903" y="4448175"/>
            <a:ext cx="842010" cy="842010"/>
            <a:chOff x="0" y="0"/>
            <a:chExt cx="1122680" cy="112268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22680" cy="1122680"/>
            </a:xfrm>
            <a:custGeom>
              <a:avLst/>
              <a:gdLst/>
              <a:ahLst/>
              <a:cxnLst/>
              <a:rect l="l" t="t" r="r" b="b"/>
              <a:pathLst>
                <a:path w="1122680" h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cubicBezTo>
                    <a:pt x="871347" y="0"/>
                    <a:pt x="1122680" y="251333"/>
                    <a:pt x="1122680" y="561340"/>
                  </a:cubicBezTo>
                  <a:cubicBezTo>
                    <a:pt x="1122680" y="871347"/>
                    <a:pt x="871347" y="1122680"/>
                    <a:pt x="561340" y="1122680"/>
                  </a:cubicBezTo>
                  <a:cubicBezTo>
                    <a:pt x="251333" y="1122680"/>
                    <a:pt x="0" y="871347"/>
                    <a:pt x="0" y="561340"/>
                  </a:cubicBezTo>
                  <a:close/>
                </a:path>
              </a:pathLst>
            </a:custGeom>
            <a:solidFill>
              <a:srgbClr val="93C524"/>
            </a:solidFill>
            <a:ln w="19050" cap="sq">
              <a:solidFill>
                <a:srgbClr val="93C52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38428" y="4718304"/>
            <a:ext cx="822960" cy="233172"/>
            <a:chOff x="0" y="0"/>
            <a:chExt cx="1097280" cy="31089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97280" cy="310896"/>
            </a:xfrm>
            <a:custGeom>
              <a:avLst/>
              <a:gdLst/>
              <a:ahLst/>
              <a:cxnLst/>
              <a:rect l="l" t="t" r="r" b="b"/>
              <a:pathLst>
                <a:path w="1097280" h="310896">
                  <a:moveTo>
                    <a:pt x="0" y="0"/>
                  </a:moveTo>
                  <a:lnTo>
                    <a:pt x="1097280" y="0"/>
                  </a:lnTo>
                  <a:lnTo>
                    <a:pt x="1097280" y="310896"/>
                  </a:lnTo>
                  <a:lnTo>
                    <a:pt x="0" y="310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70" b="-187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1097280" cy="3108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290572" y="4526280"/>
            <a:ext cx="3497580" cy="713232"/>
            <a:chOff x="0" y="0"/>
            <a:chExt cx="4663440" cy="95097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663440" cy="950976"/>
            </a:xfrm>
            <a:custGeom>
              <a:avLst/>
              <a:gdLst/>
              <a:ahLst/>
              <a:cxnLst/>
              <a:rect l="l" t="t" r="r" b="b"/>
              <a:pathLst>
                <a:path w="4663440" h="950976">
                  <a:moveTo>
                    <a:pt x="0" y="0"/>
                  </a:moveTo>
                  <a:lnTo>
                    <a:pt x="4663440" y="0"/>
                  </a:lnTo>
                  <a:lnTo>
                    <a:pt x="4663440" y="950976"/>
                  </a:lnTo>
                  <a:lnTo>
                    <a:pt x="0" y="9509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551" b="-45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663440" cy="960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Use the federal</a:t>
              </a:r>
            </a:p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employer credit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309360" y="4567428"/>
            <a:ext cx="10081260" cy="603504"/>
            <a:chOff x="0" y="0"/>
            <a:chExt cx="13441680" cy="80467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3441680" cy="804672"/>
            </a:xfrm>
            <a:custGeom>
              <a:avLst/>
              <a:gdLst/>
              <a:ahLst/>
              <a:cxnLst/>
              <a:rect l="l" t="t" r="r" b="b"/>
              <a:pathLst>
                <a:path w="13441680" h="804672">
                  <a:moveTo>
                    <a:pt x="0" y="0"/>
                  </a:moveTo>
                  <a:lnTo>
                    <a:pt x="13441680" y="0"/>
                  </a:lnTo>
                  <a:lnTo>
                    <a:pt x="134416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488" b="-2754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3441680" cy="814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Help employers structure qualifying investments around the enhanced 2026 Section 45F</a:t>
              </a:r>
            </a:p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credit.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28903" y="5751195"/>
            <a:ext cx="842010" cy="842010"/>
            <a:chOff x="0" y="0"/>
            <a:chExt cx="1122680" cy="112268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22680" cy="1122680"/>
            </a:xfrm>
            <a:custGeom>
              <a:avLst/>
              <a:gdLst/>
              <a:ahLst/>
              <a:cxnLst/>
              <a:rect l="l" t="t" r="r" b="b"/>
              <a:pathLst>
                <a:path w="1122680" h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cubicBezTo>
                    <a:pt x="871347" y="0"/>
                    <a:pt x="1122680" y="251333"/>
                    <a:pt x="1122680" y="561340"/>
                  </a:cubicBezTo>
                  <a:cubicBezTo>
                    <a:pt x="1122680" y="871347"/>
                    <a:pt x="871347" y="1122680"/>
                    <a:pt x="561340" y="1122680"/>
                  </a:cubicBezTo>
                  <a:cubicBezTo>
                    <a:pt x="251333" y="1122680"/>
                    <a:pt x="0" y="871347"/>
                    <a:pt x="0" y="561340"/>
                  </a:cubicBezTo>
                  <a:close/>
                </a:path>
              </a:pathLst>
            </a:custGeom>
            <a:solidFill>
              <a:srgbClr val="FFD823"/>
            </a:solidFill>
            <a:ln w="19050" cap="sq">
              <a:solidFill>
                <a:srgbClr val="FFD82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38428" y="6021324"/>
            <a:ext cx="822960" cy="233172"/>
            <a:chOff x="0" y="0"/>
            <a:chExt cx="1097280" cy="31089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97280" cy="310896"/>
            </a:xfrm>
            <a:custGeom>
              <a:avLst/>
              <a:gdLst/>
              <a:ahLst/>
              <a:cxnLst/>
              <a:rect l="l" t="t" r="r" b="b"/>
              <a:pathLst>
                <a:path w="1097280" h="310896">
                  <a:moveTo>
                    <a:pt x="0" y="0"/>
                  </a:moveTo>
                  <a:lnTo>
                    <a:pt x="1097280" y="0"/>
                  </a:lnTo>
                  <a:lnTo>
                    <a:pt x="1097280" y="310896"/>
                  </a:lnTo>
                  <a:lnTo>
                    <a:pt x="0" y="310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70" b="-187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0"/>
              <a:ext cx="1097280" cy="3108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70482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290572" y="5829300"/>
            <a:ext cx="3497580" cy="713232"/>
            <a:chOff x="0" y="0"/>
            <a:chExt cx="4663440" cy="95097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663440" cy="950976"/>
            </a:xfrm>
            <a:custGeom>
              <a:avLst/>
              <a:gdLst/>
              <a:ahLst/>
              <a:cxnLst/>
              <a:rect l="l" t="t" r="r" b="b"/>
              <a:pathLst>
                <a:path w="4663440" h="950976">
                  <a:moveTo>
                    <a:pt x="0" y="0"/>
                  </a:moveTo>
                  <a:lnTo>
                    <a:pt x="4663440" y="0"/>
                  </a:lnTo>
                  <a:lnTo>
                    <a:pt x="4663440" y="950976"/>
                  </a:lnTo>
                  <a:lnTo>
                    <a:pt x="0" y="9509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551" b="-45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9525"/>
              <a:ext cx="4663440" cy="960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Fix four-year-old</a:t>
              </a:r>
            </a:p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funding alignment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309360" y="5870448"/>
            <a:ext cx="10081260" cy="603504"/>
            <a:chOff x="0" y="0"/>
            <a:chExt cx="13441680" cy="80467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3441680" cy="804672"/>
            </a:xfrm>
            <a:custGeom>
              <a:avLst/>
              <a:gdLst/>
              <a:ahLst/>
              <a:cxnLst/>
              <a:rect l="l" t="t" r="r" b="b"/>
              <a:pathLst>
                <a:path w="13441680" h="804672">
                  <a:moveTo>
                    <a:pt x="0" y="0"/>
                  </a:moveTo>
                  <a:lnTo>
                    <a:pt x="13441680" y="0"/>
                  </a:lnTo>
                  <a:lnTo>
                    <a:pt x="134416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488" b="-2754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9525"/>
              <a:ext cx="13441680" cy="814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Either reconsider direct district subsidy or make community-provider requirements more</a:t>
              </a:r>
            </a:p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accessible to licensed child care centers.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128903" y="7054215"/>
            <a:ext cx="842010" cy="842010"/>
            <a:chOff x="0" y="0"/>
            <a:chExt cx="1122680" cy="112268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22680" cy="1122680"/>
            </a:xfrm>
            <a:custGeom>
              <a:avLst/>
              <a:gdLst/>
              <a:ahLst/>
              <a:cxnLst/>
              <a:rect l="l" t="t" r="r" b="b"/>
              <a:pathLst>
                <a:path w="1122680" h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cubicBezTo>
                    <a:pt x="871347" y="0"/>
                    <a:pt x="1122680" y="251333"/>
                    <a:pt x="1122680" y="561340"/>
                  </a:cubicBezTo>
                  <a:cubicBezTo>
                    <a:pt x="1122680" y="871347"/>
                    <a:pt x="871347" y="1122680"/>
                    <a:pt x="561340" y="1122680"/>
                  </a:cubicBezTo>
                  <a:cubicBezTo>
                    <a:pt x="251333" y="1122680"/>
                    <a:pt x="0" y="871347"/>
                    <a:pt x="0" y="561340"/>
                  </a:cubicBezTo>
                  <a:close/>
                </a:path>
              </a:pathLst>
            </a:custGeom>
            <a:solidFill>
              <a:srgbClr val="F25141"/>
            </a:solidFill>
            <a:ln w="19050" cap="sq">
              <a:solidFill>
                <a:srgbClr val="F251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138428" y="7324344"/>
            <a:ext cx="822960" cy="233172"/>
            <a:chOff x="0" y="0"/>
            <a:chExt cx="1097280" cy="31089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97280" cy="310896"/>
            </a:xfrm>
            <a:custGeom>
              <a:avLst/>
              <a:gdLst/>
              <a:ahLst/>
              <a:cxnLst/>
              <a:rect l="l" t="t" r="r" b="b"/>
              <a:pathLst>
                <a:path w="1097280" h="310896">
                  <a:moveTo>
                    <a:pt x="0" y="0"/>
                  </a:moveTo>
                  <a:lnTo>
                    <a:pt x="1097280" y="0"/>
                  </a:lnTo>
                  <a:lnTo>
                    <a:pt x="1097280" y="310896"/>
                  </a:lnTo>
                  <a:lnTo>
                    <a:pt x="0" y="310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70" b="-187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0"/>
              <a:ext cx="1097280" cy="3108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2290572" y="7132320"/>
            <a:ext cx="3497580" cy="713232"/>
            <a:chOff x="0" y="0"/>
            <a:chExt cx="4663440" cy="95097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663440" cy="950976"/>
            </a:xfrm>
            <a:custGeom>
              <a:avLst/>
              <a:gdLst/>
              <a:ahLst/>
              <a:cxnLst/>
              <a:rect l="l" t="t" r="r" b="b"/>
              <a:pathLst>
                <a:path w="4663440" h="950976">
                  <a:moveTo>
                    <a:pt x="0" y="0"/>
                  </a:moveTo>
                  <a:lnTo>
                    <a:pt x="4663440" y="0"/>
                  </a:lnTo>
                  <a:lnTo>
                    <a:pt x="4663440" y="950976"/>
                  </a:lnTo>
                  <a:lnTo>
                    <a:pt x="0" y="9509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551" b="-45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4663440" cy="960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Reduce fixed facility</a:t>
              </a:r>
            </a:p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costs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6309360" y="7173468"/>
            <a:ext cx="10081260" cy="603504"/>
            <a:chOff x="0" y="0"/>
            <a:chExt cx="13441680" cy="804672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3441680" cy="804672"/>
            </a:xfrm>
            <a:custGeom>
              <a:avLst/>
              <a:gdLst/>
              <a:ahLst/>
              <a:cxnLst/>
              <a:rect l="l" t="t" r="r" b="b"/>
              <a:pathLst>
                <a:path w="13441680" h="804672">
                  <a:moveTo>
                    <a:pt x="0" y="0"/>
                  </a:moveTo>
                  <a:lnTo>
                    <a:pt x="13441680" y="0"/>
                  </a:lnTo>
                  <a:lnTo>
                    <a:pt x="134416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488" b="-2754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9525"/>
              <a:ext cx="13441680" cy="814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Explore property-tax and infrastructure relief tied to creating and maintaining licensed</a:t>
              </a:r>
            </a:p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child care capacity.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419225" y="8970264"/>
            <a:ext cx="15449550" cy="814578"/>
            <a:chOff x="0" y="0"/>
            <a:chExt cx="20599400" cy="1086104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0599400" cy="1086104"/>
            </a:xfrm>
            <a:custGeom>
              <a:avLst/>
              <a:gdLst/>
              <a:ahLst/>
              <a:cxnLst/>
              <a:rect l="l" t="t" r="r" b="b"/>
              <a:pathLst>
                <a:path w="20599400" h="1086104">
                  <a:moveTo>
                    <a:pt x="0" y="74930"/>
                  </a:moveTo>
                  <a:cubicBezTo>
                    <a:pt x="0" y="33528"/>
                    <a:pt x="33528" y="0"/>
                    <a:pt x="74930" y="0"/>
                  </a:cubicBezTo>
                  <a:lnTo>
                    <a:pt x="20524470" y="0"/>
                  </a:lnTo>
                  <a:cubicBezTo>
                    <a:pt x="20565872" y="0"/>
                    <a:pt x="20599400" y="33528"/>
                    <a:pt x="20599400" y="74930"/>
                  </a:cubicBezTo>
                  <a:lnTo>
                    <a:pt x="20599400" y="1011174"/>
                  </a:lnTo>
                  <a:cubicBezTo>
                    <a:pt x="20599400" y="1052576"/>
                    <a:pt x="20565872" y="1086104"/>
                    <a:pt x="20524470" y="1086104"/>
                  </a:cubicBezTo>
                  <a:lnTo>
                    <a:pt x="74930" y="1086104"/>
                  </a:lnTo>
                  <a:cubicBezTo>
                    <a:pt x="33528" y="1086104"/>
                    <a:pt x="0" y="1052576"/>
                    <a:pt x="0" y="1011174"/>
                  </a:cubicBezTo>
                  <a:close/>
                </a:path>
              </a:pathLst>
            </a:custGeom>
            <a:solidFill>
              <a:srgbClr val="22354B"/>
            </a:solidFill>
            <a:ln w="19050" cap="sq">
              <a:solidFill>
                <a:srgbClr val="22354B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194560" y="9258300"/>
            <a:ext cx="14058900" cy="274320"/>
            <a:chOff x="0" y="0"/>
            <a:chExt cx="18745200" cy="36576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745200" cy="365760"/>
            </a:xfrm>
            <a:custGeom>
              <a:avLst/>
              <a:gdLst/>
              <a:ahLst/>
              <a:cxnLst/>
              <a:rect l="l" t="t" r="r" b="b"/>
              <a:pathLst>
                <a:path w="18745200" h="365760">
                  <a:moveTo>
                    <a:pt x="0" y="0"/>
                  </a:moveTo>
                  <a:lnTo>
                    <a:pt x="18745200" y="0"/>
                  </a:lnTo>
                  <a:lnTo>
                    <a:pt x="18745200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48608" b="-94860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9525"/>
              <a:ext cx="18745200" cy="3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95"/>
                </a:lnSpc>
              </a:pPr>
              <a:r>
                <a:rPr lang="en-US" sz="1829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goal: use public dollars to leverage—not replace—private investment and existing child care capacity.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754380" y="9875520"/>
            <a:ext cx="5760720" cy="246888"/>
            <a:chOff x="0" y="0"/>
            <a:chExt cx="7680960" cy="329184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7680960" cy="329184"/>
            </a:xfrm>
            <a:custGeom>
              <a:avLst/>
              <a:gdLst/>
              <a:ahLst/>
              <a:cxnLst/>
              <a:rect l="l" t="t" r="r" b="b"/>
              <a:pathLst>
                <a:path w="7680960" h="329184">
                  <a:moveTo>
                    <a:pt x="0" y="0"/>
                  </a:moveTo>
                  <a:lnTo>
                    <a:pt x="7680960" y="0"/>
                  </a:lnTo>
                  <a:lnTo>
                    <a:pt x="768096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4650" b="-4046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0"/>
              <a:ext cx="7680960" cy="329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0"/>
                </a:lnSpc>
              </a:pPr>
              <a:r>
                <a:rPr lang="en-US" sz="1125">
                  <a:solidFill>
                    <a:srgbClr val="999999"/>
                  </a:solidFill>
                  <a:latin typeface="Aptos"/>
                  <a:ea typeface="Aptos"/>
                  <a:cs typeface="Aptos"/>
                  <a:sym typeface="Aptos"/>
                </a:rPr>
                <a:t>INSPIRED KIDS ACADEMY  •  2026 UPDATE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38428" y="8128254"/>
            <a:ext cx="842010" cy="842010"/>
            <a:chOff x="0" y="0"/>
            <a:chExt cx="1122680" cy="112268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1122680" cy="1122680"/>
            </a:xfrm>
            <a:custGeom>
              <a:avLst/>
              <a:gdLst/>
              <a:ahLst/>
              <a:cxnLst/>
              <a:rect l="l" t="t" r="r" b="b"/>
              <a:pathLst>
                <a:path w="1122680" h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cubicBezTo>
                    <a:pt x="871347" y="0"/>
                    <a:pt x="1122680" y="251333"/>
                    <a:pt x="1122680" y="561340"/>
                  </a:cubicBezTo>
                  <a:cubicBezTo>
                    <a:pt x="1122680" y="871347"/>
                    <a:pt x="871347" y="1122680"/>
                    <a:pt x="561340" y="1122680"/>
                  </a:cubicBezTo>
                  <a:cubicBezTo>
                    <a:pt x="251333" y="1122680"/>
                    <a:pt x="0" y="871347"/>
                    <a:pt x="0" y="561340"/>
                  </a:cubicBezTo>
                  <a:close/>
                </a:path>
              </a:pathLst>
            </a:custGeom>
            <a:solidFill>
              <a:srgbClr val="28A8E3"/>
            </a:solidFill>
            <a:ln w="19050" cap="sq">
              <a:solidFill>
                <a:srgbClr val="28A8E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157478" y="8432673"/>
            <a:ext cx="822960" cy="333338"/>
            <a:chOff x="0" y="0"/>
            <a:chExt cx="1097280" cy="44445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1097280" cy="444450"/>
            </a:xfrm>
            <a:custGeom>
              <a:avLst/>
              <a:gdLst/>
              <a:ahLst/>
              <a:cxnLst/>
              <a:rect l="l" t="t" r="r" b="b"/>
              <a:pathLst>
                <a:path w="1097280" h="444450">
                  <a:moveTo>
                    <a:pt x="0" y="0"/>
                  </a:moveTo>
                  <a:lnTo>
                    <a:pt x="1097280" y="0"/>
                  </a:lnTo>
                  <a:lnTo>
                    <a:pt x="1097280" y="444450"/>
                  </a:lnTo>
                  <a:lnTo>
                    <a:pt x="0" y="44445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130" b="169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0"/>
              <a:ext cx="1097280" cy="444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2290572" y="8161782"/>
            <a:ext cx="3497580" cy="713232"/>
            <a:chOff x="0" y="0"/>
            <a:chExt cx="4663440" cy="950976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4663440" cy="950976"/>
            </a:xfrm>
            <a:custGeom>
              <a:avLst/>
              <a:gdLst/>
              <a:ahLst/>
              <a:cxnLst/>
              <a:rect l="l" t="t" r="r" b="b"/>
              <a:pathLst>
                <a:path w="4663440" h="950976">
                  <a:moveTo>
                    <a:pt x="0" y="0"/>
                  </a:moveTo>
                  <a:lnTo>
                    <a:pt x="4663440" y="0"/>
                  </a:lnTo>
                  <a:lnTo>
                    <a:pt x="4663440" y="950976"/>
                  </a:lnTo>
                  <a:lnTo>
                    <a:pt x="0" y="9509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551" b="-45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4663440" cy="960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2354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Enact a new employer childcare tax credit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6309360" y="8130921"/>
            <a:ext cx="10081260" cy="603504"/>
            <a:chOff x="0" y="0"/>
            <a:chExt cx="13441680" cy="804672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13441680" cy="804672"/>
            </a:xfrm>
            <a:custGeom>
              <a:avLst/>
              <a:gdLst/>
              <a:ahLst/>
              <a:cxnLst/>
              <a:rect l="l" t="t" r="r" b="b"/>
              <a:pathLst>
                <a:path w="13441680" h="804672">
                  <a:moveTo>
                    <a:pt x="0" y="0"/>
                  </a:moveTo>
                  <a:lnTo>
                    <a:pt x="13441680" y="0"/>
                  </a:lnTo>
                  <a:lnTo>
                    <a:pt x="134416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488" b="-2754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9525"/>
              <a:ext cx="13441680" cy="814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5"/>
                </a:lnSpc>
              </a:pPr>
              <a:r>
                <a:rPr lang="en-US" sz="1754">
                  <a:solidFill>
                    <a:srgbClr val="4D5B6B"/>
                  </a:solidFill>
                  <a:latin typeface="Aptos"/>
                  <a:ea typeface="Aptos"/>
                  <a:cs typeface="Aptos"/>
                  <a:sym typeface="Aptos"/>
                </a:rPr>
                <a:t>Enacat a new employer childcare tax credit that is meaningful incentive to employers (including non-profits.)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434EA73A528E4DAD3F80FEFC41E1DF" ma:contentTypeVersion="12" ma:contentTypeDescription="Create a new document." ma:contentTypeScope="" ma:versionID="c2cddc76fda8982c404971434660429e">
  <xsd:schema xmlns:xsd="http://www.w3.org/2001/XMLSchema" xmlns:xs="http://www.w3.org/2001/XMLSchema" xmlns:p="http://schemas.microsoft.com/office/2006/metadata/properties" xmlns:ns2="f69f3dca-d9b9-48ae-911b-b6925a4c0315" xmlns:ns3="3f8f02a9-ce9e-4e15-b6f0-1fb17413fe16" targetNamespace="http://schemas.microsoft.com/office/2006/metadata/properties" ma:root="true" ma:fieldsID="f5c6474e002efe9c849d74109829c22a" ns2:_="" ns3:_="">
    <xsd:import namespace="f69f3dca-d9b9-48ae-911b-b6925a4c0315"/>
    <xsd:import namespace="3f8f02a9-ce9e-4e15-b6f0-1fb17413f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f3dca-d9b9-48ae-911b-b6925a4c03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1754e9c-a9be-41c5-8218-d60ad7c29e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f02a9-ce9e-4e15-b6f0-1fb17413fe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cdde11a-7792-4bc9-b842-2fcbc22a0772}" ma:internalName="TaxCatchAll" ma:showField="CatchAllData" ma:web="3f8f02a9-ce9e-4e15-b6f0-1fb17413f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8f02a9-ce9e-4e15-b6f0-1fb17413fe16" xsi:nil="true"/>
    <lcf76f155ced4ddcb4097134ff3c332f xmlns="f69f3dca-d9b9-48ae-911b-b6925a4c03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F15D493-E952-4384-B48F-061BB25E96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F7534E-F1A7-4E7B-AED1-3470F218C5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9f3dca-d9b9-48ae-911b-b6925a4c0315"/>
    <ds:schemaRef ds:uri="3f8f02a9-ce9e-4e15-b6f0-1fb17413f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FB34F0-5CC6-4A29-953A-3B16A2359EC8}">
  <ds:schemaRefs>
    <ds:schemaRef ds:uri="http://schemas.microsoft.com/office/2006/metadata/properties"/>
    <ds:schemaRef ds:uri="http://schemas.microsoft.com/office/infopath/2007/PartnerControls"/>
    <ds:schemaRef ds:uri="3f8f02a9-ce9e-4e15-b6f0-1fb17413fe16"/>
    <ds:schemaRef ds:uri="f69f3dca-d9b9-48ae-911b-b6925a4c03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1755</Words>
  <Application>Microsoft Office PowerPoint</Application>
  <PresentationFormat>Custom</PresentationFormat>
  <Paragraphs>239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Aptos Bold</vt:lpstr>
      <vt:lpstr>Calibri</vt:lpstr>
      <vt:lpstr>Trebuchet MS Bold</vt:lpstr>
      <vt:lpstr>Tahoma Bold</vt:lpstr>
      <vt:lpstr>Trebuchet MS Italics</vt:lpstr>
      <vt:lpstr>Arial</vt:lpstr>
      <vt:lpstr>Trebuchet MS Bold Italics</vt:lpstr>
      <vt:lpstr>Aptos Italics</vt:lpstr>
      <vt:lpstr>Atkinson Hyperlegible Bold Italics</vt:lpstr>
      <vt:lpstr>Trebuchet MS</vt:lpstr>
      <vt:lpstr>Aptos</vt:lpstr>
      <vt:lpstr>Atkinson Hyperlegible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IKA_Child_Care_Infrastructure_Fully_Editable_Canva_2026.pptx</dc:title>
  <cp:lastModifiedBy>Alison Seligman</cp:lastModifiedBy>
  <cp:revision>1</cp:revision>
  <dcterms:created xsi:type="dcterms:W3CDTF">2006-08-16T00:00:00Z</dcterms:created>
  <dcterms:modified xsi:type="dcterms:W3CDTF">2026-09-16T18:08:50Z</dcterms:modified>
  <dc:identifier>DAHUvYFNqNU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0x01010032434EA73A528E4DAD3F80FEFC41E1DF</vt:lpwstr>
  </property>
  <property fmtid="{D5CDD505-2E9C-101B-9397-08002B2CF9AE}" pid="3" name="MediaServiceImageTags">
    <vt:lpwstr/>
  </property>
</Properties>
</file>