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23" r:id="rId5"/>
  </p:sldMasterIdLst>
  <p:notesMasterIdLst>
    <p:notesMasterId r:id="rId34"/>
  </p:notesMasterIdLst>
  <p:handoutMasterIdLst>
    <p:handoutMasterId r:id="rId35"/>
  </p:handoutMasterIdLst>
  <p:sldIdLst>
    <p:sldId id="263" r:id="rId6"/>
    <p:sldId id="268" r:id="rId7"/>
    <p:sldId id="265" r:id="rId8"/>
    <p:sldId id="2147483242" r:id="rId9"/>
    <p:sldId id="278" r:id="rId10"/>
    <p:sldId id="270" r:id="rId11"/>
    <p:sldId id="6179" r:id="rId12"/>
    <p:sldId id="2147483244" r:id="rId13"/>
    <p:sldId id="277" r:id="rId14"/>
    <p:sldId id="275" r:id="rId15"/>
    <p:sldId id="2147483240" r:id="rId16"/>
    <p:sldId id="2147470890" r:id="rId17"/>
    <p:sldId id="6178" r:id="rId18"/>
    <p:sldId id="264" r:id="rId19"/>
    <p:sldId id="748" r:id="rId20"/>
    <p:sldId id="735" r:id="rId21"/>
    <p:sldId id="667" r:id="rId22"/>
    <p:sldId id="747" r:id="rId23"/>
    <p:sldId id="750" r:id="rId24"/>
    <p:sldId id="614" r:id="rId25"/>
    <p:sldId id="672" r:id="rId26"/>
    <p:sldId id="655" r:id="rId27"/>
    <p:sldId id="741" r:id="rId28"/>
    <p:sldId id="742" r:id="rId29"/>
    <p:sldId id="743" r:id="rId30"/>
    <p:sldId id="745" r:id="rId31"/>
    <p:sldId id="746" r:id="rId32"/>
    <p:sldId id="751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D466"/>
    <a:srgbClr val="DFA527"/>
    <a:srgbClr val="18415C"/>
    <a:srgbClr val="36617B"/>
    <a:srgbClr val="07647B"/>
    <a:srgbClr val="2F6459"/>
    <a:srgbClr val="1140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D3B4C4-3244-4106-B794-8DD0B6AED5E8}" v="15" dt="2026-09-24T17:53:40.7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36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son Seligman" userId="595157e2-4651-4200-9be7-68b05ae1328a" providerId="ADAL" clId="{3F966E20-A7E5-4FC1-B187-8C11B5895E17}"/>
    <pc:docChg chg="custSel addSld delSld modSld">
      <pc:chgData name="Alison Seligman" userId="595157e2-4651-4200-9be7-68b05ae1328a" providerId="ADAL" clId="{3F966E20-A7E5-4FC1-B187-8C11B5895E17}" dt="2026-09-24T17:53:40.700" v="20"/>
      <pc:docMkLst>
        <pc:docMk/>
      </pc:docMkLst>
      <pc:sldChg chg="add">
        <pc:chgData name="Alison Seligman" userId="595157e2-4651-4200-9be7-68b05ae1328a" providerId="ADAL" clId="{3F966E20-A7E5-4FC1-B187-8C11B5895E17}" dt="2026-09-24T17:44:57.789" v="7"/>
        <pc:sldMkLst>
          <pc:docMk/>
          <pc:sldMk cId="66572936" sldId="614"/>
        </pc:sldMkLst>
      </pc:sldChg>
      <pc:sldChg chg="add">
        <pc:chgData name="Alison Seligman" userId="595157e2-4651-4200-9be7-68b05ae1328a" providerId="ADAL" clId="{3F966E20-A7E5-4FC1-B187-8C11B5895E17}" dt="2026-09-24T17:45:26.738" v="11"/>
        <pc:sldMkLst>
          <pc:docMk/>
          <pc:sldMk cId="2420676656" sldId="655"/>
        </pc:sldMkLst>
      </pc:sldChg>
      <pc:sldChg chg="add">
        <pc:chgData name="Alison Seligman" userId="595157e2-4651-4200-9be7-68b05ae1328a" providerId="ADAL" clId="{3F966E20-A7E5-4FC1-B187-8C11B5895E17}" dt="2026-09-24T17:43:44.306" v="4"/>
        <pc:sldMkLst>
          <pc:docMk/>
          <pc:sldMk cId="1855647679" sldId="667"/>
        </pc:sldMkLst>
      </pc:sldChg>
      <pc:sldChg chg="add">
        <pc:chgData name="Alison Seligman" userId="595157e2-4651-4200-9be7-68b05ae1328a" providerId="ADAL" clId="{3F966E20-A7E5-4FC1-B187-8C11B5895E17}" dt="2026-09-24T17:45:19.701" v="10"/>
        <pc:sldMkLst>
          <pc:docMk/>
          <pc:sldMk cId="1959070289" sldId="672"/>
        </pc:sldMkLst>
      </pc:sldChg>
      <pc:sldChg chg="add">
        <pc:chgData name="Alison Seligman" userId="595157e2-4651-4200-9be7-68b05ae1328a" providerId="ADAL" clId="{3F966E20-A7E5-4FC1-B187-8C11B5895E17}" dt="2026-09-24T17:43:38.829" v="3"/>
        <pc:sldMkLst>
          <pc:docMk/>
          <pc:sldMk cId="1892600966" sldId="735"/>
        </pc:sldMkLst>
      </pc:sldChg>
      <pc:sldChg chg="modSp add mod">
        <pc:chgData name="Alison Seligman" userId="595157e2-4651-4200-9be7-68b05ae1328a" providerId="ADAL" clId="{3F966E20-A7E5-4FC1-B187-8C11B5895E17}" dt="2026-09-24T17:52:23.066" v="13" actId="27636"/>
        <pc:sldMkLst>
          <pc:docMk/>
          <pc:sldMk cId="1113096837" sldId="741"/>
        </pc:sldMkLst>
        <pc:spChg chg="mod">
          <ac:chgData name="Alison Seligman" userId="595157e2-4651-4200-9be7-68b05ae1328a" providerId="ADAL" clId="{3F966E20-A7E5-4FC1-B187-8C11B5895E17}" dt="2026-09-24T17:52:23.066" v="13" actId="27636"/>
          <ac:spMkLst>
            <pc:docMk/>
            <pc:sldMk cId="1113096837" sldId="741"/>
            <ac:spMk id="8" creationId="{D7B29602-18C5-EE09-49F1-838DE86AC4AE}"/>
          </ac:spMkLst>
        </pc:spChg>
      </pc:sldChg>
      <pc:sldChg chg="add">
        <pc:chgData name="Alison Seligman" userId="595157e2-4651-4200-9be7-68b05ae1328a" providerId="ADAL" clId="{3F966E20-A7E5-4FC1-B187-8C11B5895E17}" dt="2026-09-24T17:52:30.224" v="14"/>
        <pc:sldMkLst>
          <pc:docMk/>
          <pc:sldMk cId="3097824356" sldId="742"/>
        </pc:sldMkLst>
      </pc:sldChg>
      <pc:sldChg chg="modSp add mod">
        <pc:chgData name="Alison Seligman" userId="595157e2-4651-4200-9be7-68b05ae1328a" providerId="ADAL" clId="{3F966E20-A7E5-4FC1-B187-8C11B5895E17}" dt="2026-09-24T17:52:36.765" v="16" actId="27636"/>
        <pc:sldMkLst>
          <pc:docMk/>
          <pc:sldMk cId="2139294039" sldId="743"/>
        </pc:sldMkLst>
        <pc:spChg chg="mod">
          <ac:chgData name="Alison Seligman" userId="595157e2-4651-4200-9be7-68b05ae1328a" providerId="ADAL" clId="{3F966E20-A7E5-4FC1-B187-8C11B5895E17}" dt="2026-09-24T17:52:36.765" v="16" actId="27636"/>
          <ac:spMkLst>
            <pc:docMk/>
            <pc:sldMk cId="2139294039" sldId="743"/>
            <ac:spMk id="4" creationId="{1707DA1B-CB2D-1781-C0B0-2801B1367E4C}"/>
          </ac:spMkLst>
        </pc:spChg>
      </pc:sldChg>
      <pc:sldChg chg="add">
        <pc:chgData name="Alison Seligman" userId="595157e2-4651-4200-9be7-68b05ae1328a" providerId="ADAL" clId="{3F966E20-A7E5-4FC1-B187-8C11B5895E17}" dt="2026-09-24T17:52:42.719" v="17"/>
        <pc:sldMkLst>
          <pc:docMk/>
          <pc:sldMk cId="1323337276" sldId="745"/>
        </pc:sldMkLst>
      </pc:sldChg>
      <pc:sldChg chg="modSp add mod">
        <pc:chgData name="Alison Seligman" userId="595157e2-4651-4200-9be7-68b05ae1328a" providerId="ADAL" clId="{3F966E20-A7E5-4FC1-B187-8C11B5895E17}" dt="2026-09-24T17:53:32.296" v="19" actId="27636"/>
        <pc:sldMkLst>
          <pc:docMk/>
          <pc:sldMk cId="3995650211" sldId="746"/>
        </pc:sldMkLst>
        <pc:spChg chg="mod">
          <ac:chgData name="Alison Seligman" userId="595157e2-4651-4200-9be7-68b05ae1328a" providerId="ADAL" clId="{3F966E20-A7E5-4FC1-B187-8C11B5895E17}" dt="2026-09-24T17:53:32.296" v="19" actId="27636"/>
          <ac:spMkLst>
            <pc:docMk/>
            <pc:sldMk cId="3995650211" sldId="746"/>
            <ac:spMk id="3" creationId="{564DBACD-48A9-96D0-80F6-A044AE6FFD86}"/>
          </ac:spMkLst>
        </pc:spChg>
      </pc:sldChg>
      <pc:sldChg chg="add">
        <pc:chgData name="Alison Seligman" userId="595157e2-4651-4200-9be7-68b05ae1328a" providerId="ADAL" clId="{3F966E20-A7E5-4FC1-B187-8C11B5895E17}" dt="2026-09-24T17:44:27.813" v="5"/>
        <pc:sldMkLst>
          <pc:docMk/>
          <pc:sldMk cId="810092762" sldId="747"/>
        </pc:sldMkLst>
      </pc:sldChg>
      <pc:sldChg chg="add">
        <pc:chgData name="Alison Seligman" userId="595157e2-4651-4200-9be7-68b05ae1328a" providerId="ADAL" clId="{3F966E20-A7E5-4FC1-B187-8C11B5895E17}" dt="2026-09-24T17:43:23.549" v="2"/>
        <pc:sldMkLst>
          <pc:docMk/>
          <pc:sldMk cId="1656905414" sldId="748"/>
        </pc:sldMkLst>
      </pc:sldChg>
      <pc:sldChg chg="add">
        <pc:chgData name="Alison Seligman" userId="595157e2-4651-4200-9be7-68b05ae1328a" providerId="ADAL" clId="{3F966E20-A7E5-4FC1-B187-8C11B5895E17}" dt="2026-09-24T17:44:50.316" v="6"/>
        <pc:sldMkLst>
          <pc:docMk/>
          <pc:sldMk cId="3843452054" sldId="750"/>
        </pc:sldMkLst>
      </pc:sldChg>
      <pc:sldChg chg="add">
        <pc:chgData name="Alison Seligman" userId="595157e2-4651-4200-9be7-68b05ae1328a" providerId="ADAL" clId="{3F966E20-A7E5-4FC1-B187-8C11B5895E17}" dt="2026-09-24T17:53:40.700" v="20"/>
        <pc:sldMkLst>
          <pc:docMk/>
          <pc:sldMk cId="1532695574" sldId="751"/>
        </pc:sldMkLst>
      </pc:sldChg>
      <pc:sldChg chg="new del">
        <pc:chgData name="Alison Seligman" userId="595157e2-4651-4200-9be7-68b05ae1328a" providerId="ADAL" clId="{3F966E20-A7E5-4FC1-B187-8C11B5895E17}" dt="2026-09-24T17:37:06.640" v="1" actId="2696"/>
        <pc:sldMkLst>
          <pc:docMk/>
          <pc:sldMk cId="1300827596" sldId="2147483245"/>
        </pc:sldMkLst>
      </pc:sldChg>
      <pc:sldChg chg="add del">
        <pc:chgData name="Alison Seligman" userId="595157e2-4651-4200-9be7-68b05ae1328a" providerId="ADAL" clId="{3F966E20-A7E5-4FC1-B187-8C11B5895E17}" dt="2026-09-24T17:45:10.146" v="9" actId="2696"/>
        <pc:sldMkLst>
          <pc:docMk/>
          <pc:sldMk cId="3068430813" sldId="214748324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6E5E9B5-E1C1-B73B-179E-C8C58A7A3D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014869-37F8-F2B9-435A-301B534197C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0DA639-9D14-4A93-9A5A-CFA61635F929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0C93EF-C09E-3BF7-8DED-89B12E2CC9A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23C371-CD2A-815A-318B-3D2BE682915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05AB1C-F20A-4A1A-BB4C-B21448110D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4245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3884CE-7B3E-4E52-ADD1-A46065960279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CA4D4F-7325-4EBA-9EE3-F6CEFA9E2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621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>
                <a:solidFill>
                  <a:srgbClr val="11405C"/>
                </a:solidFill>
              </a:rPr>
              <a:t>Central North America geographic location for effective global supply chain logistics</a:t>
            </a:r>
            <a:endParaRPr lang="en-US"/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>
                <a:solidFill>
                  <a:srgbClr val="11405C"/>
                </a:solidFill>
              </a:rPr>
              <a:t>Low cost of living and doing business</a:t>
            </a:r>
            <a:endParaRPr lang="en-US"/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>
                <a:solidFill>
                  <a:srgbClr val="11405C"/>
                </a:solidFill>
              </a:rPr>
              <a:t>Right-to-work state</a:t>
            </a:r>
            <a:endParaRPr lang="en-US"/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>
                <a:solidFill>
                  <a:srgbClr val="11405C"/>
                </a:solidFill>
              </a:rPr>
              <a:t>Refundable research and development activities tax credit</a:t>
            </a:r>
            <a:endParaRPr lang="en-US"/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>
                <a:solidFill>
                  <a:srgbClr val="11405C"/>
                </a:solidFill>
              </a:rPr>
              <a:t>Educated, productive and stable workforce</a:t>
            </a:r>
            <a:endParaRPr lang="en-US"/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>
                <a:solidFill>
                  <a:srgbClr val="11405C"/>
                </a:solidFill>
              </a:rPr>
              <a:t>Flexible job training programs that provide customized training for new and current employees</a:t>
            </a:r>
            <a:endParaRPr lang="en-US"/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>
                <a:solidFill>
                  <a:srgbClr val="11405C"/>
                </a:solidFill>
              </a:rPr>
              <a:t>Direct financial assistance and tax benefit programs for job creation and new capital investment projects</a:t>
            </a:r>
            <a:endParaRPr lang="en-US"/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US">
                <a:solidFill>
                  <a:srgbClr val="11405C"/>
                </a:solidFill>
              </a:rPr>
              <a:t>National leader and key innovator in renewable energy and sustainability</a:t>
            </a:r>
            <a:endParaRPr lang="en-US"/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endParaRPr lang="en-US"/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CA4D4F-7325-4EBA-9EE3-F6CEFA9E24B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1814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353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BE63D-65DC-FA51-3696-E87309A0E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A370CD-110E-05BF-548B-6174ED1810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CBE505-C460-3E22-6590-A805100329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240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3745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6762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988F8-366C-08C9-CDB4-A42E1245A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58C6DA-5FAF-183D-65B2-C3CBE8FF6B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C05709-EE82-3003-5894-A6AD2E21FD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0231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274DC-28A2-7073-0410-71063442D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7E5700-85B2-667A-9601-0E92C80372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7DD00F-DEC6-A5C6-F67E-2B278E2FCA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7375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9749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3610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341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58484-A0AD-B0FE-3FAD-AF862B43F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116E12-5703-B2D3-B784-97913150F7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596D7B-8F7D-60FA-CA25-C49401CC2A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0922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E7BDC-DC77-0BE5-B978-78811E528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E25E75-2799-2039-F362-86545CC609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D51AB6-2D31-5AAC-579C-4BE7707061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5894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93F30-9AAF-90D0-D246-61CB1BCF9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A51845-9DD1-BE3C-922A-81CBF70DEA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DCD502-B84D-D86B-0C66-F76A349F22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6947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31427-6B86-C4E2-C3D6-76B23A443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92B079-DB38-7FFB-A08A-8670B33F2B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14D0CB-1F48-F05C-B758-E4CA618D45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9568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73C4B-D28F-A809-B837-34A159028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10A490-67AE-F1A4-2878-A038D64C40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1BE586-02A1-0948-3EA2-5C711198BB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891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51B2D-6698-13B2-ED8D-90113FF00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50B8DB-D688-7A00-EF1E-6066A10C23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DB2D0D-0457-1CA2-A2BE-11BF789D21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055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Slide_Anima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829A9CB-C3F5-1126-E625-338B8668A3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76EAFE4-877A-FA39-6F82-BECCAB330F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F5BEF3D-324B-6D11-8F75-BD6A78A320F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F3C658-42A7-56A0-D2D7-ACEAD907C1F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83E313A-95E8-C05D-E78D-5981B7A592C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CBB212D3-A267-9CF5-8173-2654A021712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DED716-C30A-C9C9-7B1E-E3ECA17D49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922449"/>
            <a:ext cx="9144000" cy="1060061"/>
          </a:xfrm>
        </p:spPr>
        <p:txBody>
          <a:bodyPr anchor="b">
            <a:normAutofit/>
          </a:bodyPr>
          <a:lstStyle>
            <a:lvl1pPr algn="ctr"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DC6146-296B-59F5-E46F-D8D9B6AFA3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155967"/>
            <a:ext cx="9144000" cy="52857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36976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1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xit" presetSubtype="0" fill="hold" nodeType="with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Slide_ReverseAnima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4ED02CA-706C-A23A-3441-F26F1A4DE59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41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29A9CB-C3F5-1126-E625-338B8668A3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76EAFE4-877A-FA39-6F82-BECCAB330F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F5BEF3D-324B-6D11-8F75-BD6A78A320F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F3C658-42A7-56A0-D2D7-ACEAD907C1F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5E355C67-73B5-7BAC-BCBF-3EBDE5EE0AD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83E313A-95E8-C05D-E78D-5981B7A592C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DED716-C30A-C9C9-7B1E-E3ECA17D49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922449"/>
            <a:ext cx="9144000" cy="1060061"/>
          </a:xfrm>
        </p:spPr>
        <p:txBody>
          <a:bodyPr anchor="b">
            <a:normAutofit/>
          </a:bodyPr>
          <a:lstStyle>
            <a:lvl1pPr algn="ctr">
              <a:defRPr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DC6146-296B-59F5-E46F-D8D9B6AFA3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155967"/>
            <a:ext cx="9144000" cy="52857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3474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1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xit" presetSubtype="0" fill="hold" nodeType="withEffect">
                  <p:stCondLst>
                    <p:cond delay="0"/>
                  </p:stCondLst>
                  <p:childTnLst>
                    <p:animEffect transition="out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  <p:set>
                      <p:cBhvr>
                        <p:cTn dur="1" fill="hold">
                          <p:stCondLst>
                            <p:cond delay="9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hidden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Slide_Anima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829A9CB-C3F5-1126-E625-338B8668A3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76EAFE4-877A-FA39-6F82-BECCAB330F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F5BEF3D-324B-6D11-8F75-BD6A78A320F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F3C658-42A7-56A0-D2D7-ACEAD907C1F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83E313A-95E8-C05D-E78D-5981B7A592C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0A904B7B-D04D-903E-B44A-BBA7D18F00D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DED716-C30A-C9C9-7B1E-E3ECA17D49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922449"/>
            <a:ext cx="9144000" cy="1060061"/>
          </a:xfrm>
        </p:spPr>
        <p:txBody>
          <a:bodyPr anchor="b">
            <a:normAutofit/>
          </a:bodyPr>
          <a:lstStyle>
            <a:lvl1pPr algn="ctr">
              <a:defRPr sz="3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DC6146-296B-59F5-E46F-D8D9B6AFA3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155967"/>
            <a:ext cx="9144000" cy="52857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48821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33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SlideReverse_Anima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69F97EE-A032-4E82-3BF8-C778ACCEFDA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41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29A9CB-C3F5-1126-E625-338B8668A3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76EAFE4-877A-FA39-6F82-BECCAB330F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F5BEF3D-324B-6D11-8F75-BD6A78A320F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F3C658-42A7-56A0-D2D7-ACEAD907C1F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83E313A-95E8-C05D-E78D-5981B7A592C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14E8C930-18FA-03EB-700B-3601B5E9A7D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DED716-C30A-C9C9-7B1E-E3ECA17D49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909033"/>
            <a:ext cx="9144000" cy="1060061"/>
          </a:xfrm>
        </p:spPr>
        <p:txBody>
          <a:bodyPr anchor="b">
            <a:normAutofit/>
          </a:bodyPr>
          <a:lstStyle>
            <a:lvl1pPr algn="ctr">
              <a:defRPr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DC6146-296B-59F5-E46F-D8D9B6AFA3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6145368"/>
            <a:ext cx="9144000" cy="52857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81173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33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  <a:lvl2pPr>
              <a:defRPr>
                <a:solidFill>
                  <a:srgbClr val="11405C"/>
                </a:solidFill>
              </a:defRPr>
            </a:lvl2pPr>
            <a:lvl3pPr>
              <a:defRPr>
                <a:solidFill>
                  <a:srgbClr val="11405C"/>
                </a:solidFill>
              </a:defRPr>
            </a:lvl3pPr>
            <a:lvl4pPr>
              <a:defRPr>
                <a:solidFill>
                  <a:srgbClr val="11405C"/>
                </a:solidFill>
              </a:defRPr>
            </a:lvl4pPr>
            <a:lvl5pPr>
              <a:defRPr>
                <a:solidFill>
                  <a:srgbClr val="11405C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209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background with many dots&#10;&#10;Description automatically generated">
            <a:extLst>
              <a:ext uri="{FF2B5EF4-FFF2-40B4-BE49-F238E27FC236}">
                <a16:creationId xmlns:a16="http://schemas.microsoft.com/office/drawing/2014/main" id="{EDB35044-C409-4366-15AF-76BC128347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  <a:lvl2pPr>
              <a:defRPr>
                <a:solidFill>
                  <a:srgbClr val="11405C"/>
                </a:solidFill>
              </a:defRPr>
            </a:lvl2pPr>
            <a:lvl3pPr>
              <a:defRPr>
                <a:solidFill>
                  <a:srgbClr val="11405C"/>
                </a:solidFill>
              </a:defRPr>
            </a:lvl3pPr>
            <a:lvl4pPr>
              <a:defRPr>
                <a:solidFill>
                  <a:srgbClr val="11405C"/>
                </a:solidFill>
              </a:defRPr>
            </a:lvl4pPr>
            <a:lvl5pPr>
              <a:defRPr>
                <a:solidFill>
                  <a:srgbClr val="11405C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680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DB35044-C409-4366-15AF-76BC128347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  <a:lvl2pPr>
              <a:defRPr>
                <a:solidFill>
                  <a:srgbClr val="11405C"/>
                </a:solidFill>
              </a:defRPr>
            </a:lvl2pPr>
            <a:lvl3pPr>
              <a:defRPr>
                <a:solidFill>
                  <a:srgbClr val="11405C"/>
                </a:solidFill>
              </a:defRPr>
            </a:lvl3pPr>
            <a:lvl4pPr>
              <a:defRPr>
                <a:solidFill>
                  <a:srgbClr val="11405C"/>
                </a:solidFill>
              </a:defRPr>
            </a:lvl4pPr>
            <a:lvl5pPr>
              <a:defRPr>
                <a:solidFill>
                  <a:srgbClr val="11405C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4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rimary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EDBE340-0C6C-138B-9612-935794BF6A93}"/>
              </a:ext>
            </a:extLst>
          </p:cNvPr>
          <p:cNvSpPr/>
          <p:nvPr userDrawn="1"/>
        </p:nvSpPr>
        <p:spPr>
          <a:xfrm>
            <a:off x="-11289" y="0"/>
            <a:ext cx="12203289" cy="6858000"/>
          </a:xfrm>
          <a:prstGeom prst="rect">
            <a:avLst/>
          </a:prstGeom>
          <a:solidFill>
            <a:srgbClr val="C5D4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  <a:lvl2pPr>
              <a:defRPr>
                <a:solidFill>
                  <a:srgbClr val="11405C"/>
                </a:solidFill>
              </a:defRPr>
            </a:lvl2pPr>
            <a:lvl3pPr>
              <a:defRPr>
                <a:solidFill>
                  <a:srgbClr val="11405C"/>
                </a:solidFill>
              </a:defRPr>
            </a:lvl3pPr>
            <a:lvl4pPr>
              <a:defRPr>
                <a:solidFill>
                  <a:srgbClr val="11405C"/>
                </a:solidFill>
              </a:defRPr>
            </a:lvl4pPr>
            <a:lvl5pPr>
              <a:defRPr>
                <a:solidFill>
                  <a:srgbClr val="11405C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329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Primary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een background with many circles&#10;&#10;Description automatically generated with medium confidence">
            <a:extLst>
              <a:ext uri="{FF2B5EF4-FFF2-40B4-BE49-F238E27FC236}">
                <a16:creationId xmlns:a16="http://schemas.microsoft.com/office/drawing/2014/main" id="{613BB57C-F0EE-BEF6-822E-D1B229684A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  <a:lvl2pPr>
              <a:defRPr>
                <a:solidFill>
                  <a:srgbClr val="11405C"/>
                </a:solidFill>
              </a:defRPr>
            </a:lvl2pPr>
            <a:lvl3pPr>
              <a:defRPr>
                <a:solidFill>
                  <a:srgbClr val="11405C"/>
                </a:solidFill>
              </a:defRPr>
            </a:lvl3pPr>
            <a:lvl4pPr>
              <a:defRPr>
                <a:solidFill>
                  <a:srgbClr val="11405C"/>
                </a:solidFill>
              </a:defRPr>
            </a:lvl4pPr>
            <a:lvl5pPr>
              <a:defRPr>
                <a:solidFill>
                  <a:srgbClr val="11405C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098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Primary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13BB57C-F0EE-BEF6-822E-D1B229684A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  <a:lvl2pPr>
              <a:defRPr>
                <a:solidFill>
                  <a:srgbClr val="11405C"/>
                </a:solidFill>
              </a:defRPr>
            </a:lvl2pPr>
            <a:lvl3pPr>
              <a:defRPr>
                <a:solidFill>
                  <a:srgbClr val="11405C"/>
                </a:solidFill>
              </a:defRPr>
            </a:lvl3pPr>
            <a:lvl4pPr>
              <a:defRPr>
                <a:solidFill>
                  <a:srgbClr val="11405C"/>
                </a:solidFill>
              </a:defRPr>
            </a:lvl4pPr>
            <a:lvl5pPr>
              <a:defRPr>
                <a:solidFill>
                  <a:srgbClr val="11405C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747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ondary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square with white dots&#10;&#10;Description automatically generated with medium confidence">
            <a:extLst>
              <a:ext uri="{FF2B5EF4-FFF2-40B4-BE49-F238E27FC236}">
                <a16:creationId xmlns:a16="http://schemas.microsoft.com/office/drawing/2014/main" id="{B0F2CEE3-CB36-0194-B193-9F02C7E81E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  <a:lvl2pPr>
              <a:defRPr>
                <a:solidFill>
                  <a:srgbClr val="11405C"/>
                </a:solidFill>
              </a:defRPr>
            </a:lvl2pPr>
            <a:lvl3pPr>
              <a:defRPr>
                <a:solidFill>
                  <a:srgbClr val="11405C"/>
                </a:solidFill>
              </a:defRPr>
            </a:lvl3pPr>
            <a:lvl4pPr>
              <a:defRPr>
                <a:solidFill>
                  <a:srgbClr val="11405C"/>
                </a:solidFill>
              </a:defRPr>
            </a:lvl4pPr>
            <a:lvl5pPr>
              <a:defRPr>
                <a:solidFill>
                  <a:srgbClr val="11405C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1218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ondaryTeal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13BB57C-F0EE-BEF6-822E-D1B229684A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  <a:lvl2pPr>
              <a:defRPr>
                <a:solidFill>
                  <a:srgbClr val="11405C"/>
                </a:solidFill>
              </a:defRPr>
            </a:lvl2pPr>
            <a:lvl3pPr>
              <a:defRPr>
                <a:solidFill>
                  <a:srgbClr val="11405C"/>
                </a:solidFill>
              </a:defRPr>
            </a:lvl3pPr>
            <a:lvl4pPr>
              <a:defRPr>
                <a:solidFill>
                  <a:srgbClr val="11405C"/>
                </a:solidFill>
              </a:defRPr>
            </a:lvl4pPr>
            <a:lvl5pPr>
              <a:defRPr>
                <a:solidFill>
                  <a:srgbClr val="11405C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9010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ondaryTeal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13BB57C-F0EE-BEF6-822E-D1B229684A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1405C"/>
                </a:solidFill>
              </a:defRPr>
            </a:lvl1pPr>
            <a:lvl2pPr>
              <a:defRPr>
                <a:solidFill>
                  <a:srgbClr val="11405C"/>
                </a:solidFill>
              </a:defRPr>
            </a:lvl2pPr>
            <a:lvl3pPr>
              <a:defRPr>
                <a:solidFill>
                  <a:srgbClr val="11405C"/>
                </a:solidFill>
              </a:defRPr>
            </a:lvl3pPr>
            <a:lvl4pPr>
              <a:defRPr>
                <a:solidFill>
                  <a:srgbClr val="11405C"/>
                </a:solidFill>
              </a:defRPr>
            </a:lvl4pPr>
            <a:lvl5pPr>
              <a:defRPr>
                <a:solidFill>
                  <a:srgbClr val="11405C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9396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F161AAE-E6C4-FFAA-2C07-B8CDE1940093}"/>
              </a:ext>
            </a:extLst>
          </p:cNvPr>
          <p:cNvSpPr/>
          <p:nvPr userDrawn="1"/>
        </p:nvSpPr>
        <p:spPr>
          <a:xfrm>
            <a:off x="-11289" y="0"/>
            <a:ext cx="12203289" cy="6858000"/>
          </a:xfrm>
          <a:prstGeom prst="rect">
            <a:avLst/>
          </a:prstGeom>
          <a:solidFill>
            <a:srgbClr val="1140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6579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background with black lines&#10;&#10;Description automatically generated">
            <a:extLst>
              <a:ext uri="{FF2B5EF4-FFF2-40B4-BE49-F238E27FC236}">
                <a16:creationId xmlns:a16="http://schemas.microsoft.com/office/drawing/2014/main" id="{A3867CBE-34FF-D5EE-641C-7CE4A0B060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570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3867CBE-34FF-D5EE-641C-7CE4A0B060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4383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rimary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F161AAE-E6C4-FFAA-2C07-B8CDE1940093}"/>
              </a:ext>
            </a:extLst>
          </p:cNvPr>
          <p:cNvSpPr/>
          <p:nvPr userDrawn="1"/>
        </p:nvSpPr>
        <p:spPr>
          <a:xfrm>
            <a:off x="-11289" y="0"/>
            <a:ext cx="12203289" cy="6858000"/>
          </a:xfrm>
          <a:prstGeom prst="rect">
            <a:avLst/>
          </a:prstGeom>
          <a:solidFill>
            <a:srgbClr val="3661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072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Primary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background with many circles&#10;&#10;Description automatically generated with medium confidence">
            <a:extLst>
              <a:ext uri="{FF2B5EF4-FFF2-40B4-BE49-F238E27FC236}">
                <a16:creationId xmlns:a16="http://schemas.microsoft.com/office/drawing/2014/main" id="{ACC1B018-8974-D1C8-5C63-38190FC87D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557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Primary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CC1B018-8974-D1C8-5C63-38190FC87D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7046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rimary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F161AAE-E6C4-FFAA-2C07-B8CDE1940093}"/>
              </a:ext>
            </a:extLst>
          </p:cNvPr>
          <p:cNvSpPr/>
          <p:nvPr userDrawn="1"/>
        </p:nvSpPr>
        <p:spPr>
          <a:xfrm>
            <a:off x="-11289" y="0"/>
            <a:ext cx="12203289" cy="6858000"/>
          </a:xfrm>
          <a:prstGeom prst="rect">
            <a:avLst/>
          </a:prstGeom>
          <a:solidFill>
            <a:srgbClr val="DFA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3487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Primary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yellow background with many squares&#10;&#10;Description automatically generated with medium confidence">
            <a:extLst>
              <a:ext uri="{FF2B5EF4-FFF2-40B4-BE49-F238E27FC236}">
                <a16:creationId xmlns:a16="http://schemas.microsoft.com/office/drawing/2014/main" id="{BFAC3617-0A3B-688C-2244-2C157B4632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6678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Primary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FAC3617-0A3B-688C-2244-2C157B4632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1653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ondary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F161AAE-E6C4-FFAA-2C07-B8CDE1940093}"/>
              </a:ext>
            </a:extLst>
          </p:cNvPr>
          <p:cNvSpPr/>
          <p:nvPr userDrawn="1"/>
        </p:nvSpPr>
        <p:spPr>
          <a:xfrm>
            <a:off x="-11289" y="0"/>
            <a:ext cx="12203289" cy="6858000"/>
          </a:xfrm>
          <a:prstGeom prst="rect">
            <a:avLst/>
          </a:prstGeom>
          <a:solidFill>
            <a:srgbClr val="2F64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1225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ondaryGreen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een background with black lines&#10;&#10;Description automatically generated">
            <a:extLst>
              <a:ext uri="{FF2B5EF4-FFF2-40B4-BE49-F238E27FC236}">
                <a16:creationId xmlns:a16="http://schemas.microsoft.com/office/drawing/2014/main" id="{19DEA273-8B9B-489B-5AC6-A1DD19665A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9702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ondaryGreen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9DEA273-8B9B-489B-5AC6-A1DD19665A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F7A1D-ABF6-F98A-6664-3451D9BC2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6107D8-7D90-98A6-1639-0B68AA66D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51B1-70FE-AED9-9212-29E01DBD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0C94A-B7C9-C5ED-5B78-89F2F9EF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0A357-C561-40BE-14FB-C85CC91BC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5231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35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background with many dots&#10;&#10;Description automatically generated">
            <a:extLst>
              <a:ext uri="{FF2B5EF4-FFF2-40B4-BE49-F238E27FC236}">
                <a16:creationId xmlns:a16="http://schemas.microsoft.com/office/drawing/2014/main" id="{D5DB3521-7062-3E9A-BC87-07FF39EA7A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7875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5DB3521-7062-3E9A-BC87-07FF39EA7A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478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BC3F355-A4BB-02E3-5E3F-C18EB7113F63}"/>
              </a:ext>
            </a:extLst>
          </p:cNvPr>
          <p:cNvSpPr/>
          <p:nvPr userDrawn="1"/>
        </p:nvSpPr>
        <p:spPr>
          <a:xfrm>
            <a:off x="-11289" y="0"/>
            <a:ext cx="12203289" cy="6858000"/>
          </a:xfrm>
          <a:prstGeom prst="rect">
            <a:avLst/>
          </a:prstGeom>
          <a:solidFill>
            <a:srgbClr val="C5D4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4517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een background with many circles&#10;&#10;Description automatically generated with medium confidence">
            <a:extLst>
              <a:ext uri="{FF2B5EF4-FFF2-40B4-BE49-F238E27FC236}">
                <a16:creationId xmlns:a16="http://schemas.microsoft.com/office/drawing/2014/main" id="{C16F860E-67AE-6DBD-48EC-078F2A6699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7538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16F860E-67AE-6DBD-48EC-078F2A6699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461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square with white dots&#10;&#10;Description automatically generated with medium confidence">
            <a:extLst>
              <a:ext uri="{FF2B5EF4-FFF2-40B4-BE49-F238E27FC236}">
                <a16:creationId xmlns:a16="http://schemas.microsoft.com/office/drawing/2014/main" id="{6F014664-0E95-15AF-4F41-DB2A4E27AB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1273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16F860E-67AE-6DBD-48EC-078F2A6699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9127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16F860E-67AE-6DBD-48EC-078F2A6699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8436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BC3F355-A4BB-02E3-5E3F-C18EB7113F63}"/>
              </a:ext>
            </a:extLst>
          </p:cNvPr>
          <p:cNvSpPr/>
          <p:nvPr userDrawn="1"/>
        </p:nvSpPr>
        <p:spPr>
          <a:xfrm>
            <a:off x="-11289" y="0"/>
            <a:ext cx="12203289" cy="6858000"/>
          </a:xfrm>
          <a:prstGeom prst="rect">
            <a:avLst/>
          </a:prstGeom>
          <a:solidFill>
            <a:srgbClr val="1140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7575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background with black lines&#10;&#10;Description automatically generated">
            <a:extLst>
              <a:ext uri="{FF2B5EF4-FFF2-40B4-BE49-F238E27FC236}">
                <a16:creationId xmlns:a16="http://schemas.microsoft.com/office/drawing/2014/main" id="{26DB947A-E673-871B-2237-261EE7DDBB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1322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brown pattern&#10;&#10;Description automatically generated">
            <a:extLst>
              <a:ext uri="{FF2B5EF4-FFF2-40B4-BE49-F238E27FC236}">
                <a16:creationId xmlns:a16="http://schemas.microsoft.com/office/drawing/2014/main" id="{FF44F395-E7C5-CE61-59B4-7569D5C3DC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4960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BC3F355-A4BB-02E3-5E3F-C18EB7113F63}"/>
              </a:ext>
            </a:extLst>
          </p:cNvPr>
          <p:cNvSpPr/>
          <p:nvPr userDrawn="1"/>
        </p:nvSpPr>
        <p:spPr>
          <a:xfrm>
            <a:off x="-11289" y="0"/>
            <a:ext cx="12203289" cy="6858000"/>
          </a:xfrm>
          <a:prstGeom prst="rect">
            <a:avLst/>
          </a:prstGeom>
          <a:solidFill>
            <a:srgbClr val="3661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075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background with many circles&#10;&#10;Description automatically generated with medium confidence">
            <a:extLst>
              <a:ext uri="{FF2B5EF4-FFF2-40B4-BE49-F238E27FC236}">
                <a16:creationId xmlns:a16="http://schemas.microsoft.com/office/drawing/2014/main" id="{D4A20715-8511-04D5-6290-211CE6002E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3093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4A20715-8511-04D5-6290-211CE6002E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9799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BC3F355-A4BB-02E3-5E3F-C18EB7113F63}"/>
              </a:ext>
            </a:extLst>
          </p:cNvPr>
          <p:cNvSpPr/>
          <p:nvPr userDrawn="1"/>
        </p:nvSpPr>
        <p:spPr>
          <a:xfrm>
            <a:off x="-11289" y="0"/>
            <a:ext cx="12203289" cy="6858000"/>
          </a:xfrm>
          <a:prstGeom prst="rect">
            <a:avLst/>
          </a:prstGeom>
          <a:solidFill>
            <a:srgbClr val="DFA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73695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yellow background with many squares&#10;&#10;Description automatically generated with medium confidence">
            <a:extLst>
              <a:ext uri="{FF2B5EF4-FFF2-40B4-BE49-F238E27FC236}">
                <a16:creationId xmlns:a16="http://schemas.microsoft.com/office/drawing/2014/main" id="{EEE43CF8-9DC0-CB7A-5FBB-02CF821F61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6791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EE43CF8-9DC0-CB7A-5FBB-02CF821F61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1684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BC3F355-A4BB-02E3-5E3F-C18EB7113F63}"/>
              </a:ext>
            </a:extLst>
          </p:cNvPr>
          <p:cNvSpPr/>
          <p:nvPr userDrawn="1"/>
        </p:nvSpPr>
        <p:spPr>
          <a:xfrm>
            <a:off x="-11289" y="0"/>
            <a:ext cx="12203289" cy="6858000"/>
          </a:xfrm>
          <a:prstGeom prst="rect">
            <a:avLst/>
          </a:prstGeom>
          <a:solidFill>
            <a:srgbClr val="2F64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4445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een background with black lines&#10;&#10;Description automatically generated">
            <a:extLst>
              <a:ext uri="{FF2B5EF4-FFF2-40B4-BE49-F238E27FC236}">
                <a16:creationId xmlns:a16="http://schemas.microsoft.com/office/drawing/2014/main" id="{9296ED46-7FBE-FF93-F611-00288BF291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13239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296ED46-7FBE-FF93-F611-00288BF291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9B4133-1A6D-5E5F-3F52-1960A01B1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7BAF91-DCA6-78DF-B6F0-3FCF0A422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B6D94-A7BD-4B6E-B753-79AAA3CCBF31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D4DB56-192E-99DB-581F-15BF918EF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5271F1-75AA-C233-C0F4-12C0416F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EB4474C-E03E-4C82-BE16-E60ED47D0D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62023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D7B344-A890-9384-CACE-4DE5C6C31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7231F9-D7FB-CAB0-0F95-E1DDF2D3F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E5E496-C8A5-7ABA-D0D4-779D03CA8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7973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D7B344-A890-9384-CACE-4DE5C6C31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B6D94-A7BD-4B6E-B753-79AAA3CCBF3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7231F9-D7FB-CAB0-0F95-E1DDF2D3F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E5E496-C8A5-7ABA-D0D4-779D03CA8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black background with blue dots&#10;&#10;Description automatically generated">
            <a:extLst>
              <a:ext uri="{FF2B5EF4-FFF2-40B4-BE49-F238E27FC236}">
                <a16:creationId xmlns:a16="http://schemas.microsoft.com/office/drawing/2014/main" id="{2BDA4EDC-D33F-CF15-0FF5-4682EACB4F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89" y="-338668"/>
            <a:ext cx="12435841" cy="10643616"/>
          </a:xfrm>
          <a:prstGeom prst="rect">
            <a:avLst/>
          </a:prstGeom>
        </p:spPr>
      </p:pic>
      <p:pic>
        <p:nvPicPr>
          <p:cNvPr id="6" name="Picture 5" descr="A black background with blue dots&#10;&#10;Description automatically generated">
            <a:extLst>
              <a:ext uri="{FF2B5EF4-FFF2-40B4-BE49-F238E27FC236}">
                <a16:creationId xmlns:a16="http://schemas.microsoft.com/office/drawing/2014/main" id="{612C2654-80AD-E824-E25A-FBD35AFDA9D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89" y="-612742"/>
            <a:ext cx="12435840" cy="1064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264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07407E-6 L -4.375E-6 0.08149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7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7037E-7 L -4.375E-6 -0.20671 " pathEditMode="fixed" rAng="0" ptsTypes="AA">
                                      <p:cBhvr>
                                        <p:cTn id="8" dur="1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6FB8103-4EA3-CE76-4B7D-0639AF59A565}"/>
              </a:ext>
            </a:extLst>
          </p:cNvPr>
          <p:cNvSpPr/>
          <p:nvPr userDrawn="1"/>
        </p:nvSpPr>
        <p:spPr>
          <a:xfrm>
            <a:off x="0" y="3280242"/>
            <a:ext cx="4528868" cy="297517"/>
          </a:xfrm>
          <a:prstGeom prst="rect">
            <a:avLst/>
          </a:prstGeom>
          <a:solidFill>
            <a:srgbClr val="1B75BC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indent="0" algn="ctr" defTabSz="41275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9" name="Picture 8" descr="A white logo on a black background&#10;&#10;Description automatically generated">
            <a:extLst>
              <a:ext uri="{FF2B5EF4-FFF2-40B4-BE49-F238E27FC236}">
                <a16:creationId xmlns:a16="http://schemas.microsoft.com/office/drawing/2014/main" id="{FC4C714C-489D-826C-B13D-6DFE27A75D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653" y="1307061"/>
            <a:ext cx="2772791" cy="1900384"/>
          </a:xfrm>
          <a:prstGeom prst="rect">
            <a:avLst/>
          </a:prstGeom>
        </p:spPr>
      </p:pic>
      <p:pic>
        <p:nvPicPr>
          <p:cNvPr id="10" name="Picture 9" descr="A black background with yellow squares&#10;&#10;Description automatically generated">
            <a:extLst>
              <a:ext uri="{FF2B5EF4-FFF2-40B4-BE49-F238E27FC236}">
                <a16:creationId xmlns:a16="http://schemas.microsoft.com/office/drawing/2014/main" id="{BF5696A3-220B-2C86-AEE0-9C3D9B9D00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4" b="31144"/>
          <a:stretch/>
        </p:blipFill>
        <p:spPr>
          <a:xfrm>
            <a:off x="0" y="4905740"/>
            <a:ext cx="2027207" cy="1891875"/>
          </a:xfrm>
          <a:prstGeom prst="rect">
            <a:avLst/>
          </a:prstGeom>
        </p:spPr>
      </p:pic>
      <p:sp>
        <p:nvSpPr>
          <p:cNvPr id="12" name="Rechteck">
            <a:extLst>
              <a:ext uri="{FF2B5EF4-FFF2-40B4-BE49-F238E27FC236}">
                <a16:creationId xmlns:a16="http://schemas.microsoft.com/office/drawing/2014/main" id="{FC5DEAEE-6375-25F3-BBB2-F9791B795BC4}"/>
              </a:ext>
            </a:extLst>
          </p:cNvPr>
          <p:cNvSpPr/>
          <p:nvPr userDrawn="1"/>
        </p:nvSpPr>
        <p:spPr>
          <a:xfrm>
            <a:off x="4528868" y="6699380"/>
            <a:ext cx="7663133" cy="158620"/>
          </a:xfrm>
          <a:prstGeom prst="rect">
            <a:avLst/>
          </a:prstGeom>
          <a:solidFill>
            <a:srgbClr val="FCB832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E8E1DFA-2836-3E0B-93ED-AF4A1D1F04F9}"/>
              </a:ext>
            </a:extLst>
          </p:cNvPr>
          <p:cNvCxnSpPr/>
          <p:nvPr userDrawn="1"/>
        </p:nvCxnSpPr>
        <p:spPr>
          <a:xfrm>
            <a:off x="8072036" y="2674244"/>
            <a:ext cx="746449" cy="0"/>
          </a:xfrm>
          <a:prstGeom prst="line">
            <a:avLst/>
          </a:prstGeom>
          <a:noFill/>
          <a:ln w="120650" cap="flat">
            <a:solidFill>
              <a:srgbClr val="FCB832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45ADE8F-6B4B-7F5F-A10D-F32C94DA67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89713" y="2895600"/>
            <a:ext cx="3764757" cy="1803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 b="1">
                <a:solidFill>
                  <a:srgbClr val="1B75B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582DD7E-694F-A55A-E69C-2AEDCEECD3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89713" y="3708400"/>
            <a:ext cx="3764757" cy="660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>
                <a:solidFill>
                  <a:srgbClr val="1B75B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Month XX, 202X</a:t>
            </a:r>
          </a:p>
        </p:txBody>
      </p:sp>
    </p:spTree>
    <p:extLst>
      <p:ext uri="{BB962C8B-B14F-4D97-AF65-F5344CB8AC3E}">
        <p14:creationId xmlns:p14="http://schemas.microsoft.com/office/powerpoint/2010/main" val="365433429"/>
      </p:ext>
    </p:extLst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90C74-C2BC-42AA-871D-9D384B3104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53C381-DA19-4267-8DFF-0B2655934C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7F1A0E-160A-4DA9-AC88-6B997CBE1F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13ED6B-3D29-49A6-AA8E-0378300ABB8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4AD6E0-71C6-4DEE-B9F5-7B49C334F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80AD44-8F86-4B39-83DB-8221E6B9E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CD41E0-41C4-4CF4-9280-12979E216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69731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035A053-2D43-457C-84FE-67A5883DE01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BFABDD-6B01-42E0-8F9B-AA4BED11A6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3398" y="0"/>
            <a:ext cx="17836896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AFED461-D9E3-453D-884A-C1550BB0641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Shape, square&#10;&#10;Description automatically generated">
            <a:extLst>
              <a:ext uri="{FF2B5EF4-FFF2-40B4-BE49-F238E27FC236}">
                <a16:creationId xmlns:a16="http://schemas.microsoft.com/office/drawing/2014/main" id="{7AC23028-350D-487B-96E5-6484A27A2EA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6C9E74-96C8-4DAF-9AD3-B06071C7B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8F482-0329-4F1A-AAA1-F7924029D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7451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 L 0.21172 0 " pathEditMode="relative" rAng="0" ptsTypes="AA">
                                      <p:cBhvr>
                                        <p:cTn id="6" dur="9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8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035A053-2D43-457C-84FE-67A5883DE01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BFABDD-6B01-42E0-8F9B-AA4BED11A6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3398" y="0"/>
            <a:ext cx="17836896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AFED461-D9E3-453D-884A-C1550BB0641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1CD23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AC23028-350D-487B-96E5-6484A27A2EA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6C9E74-96C8-4DAF-9AD3-B06071C7B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8F482-0329-4F1A-AAA1-F7924029D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65905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 L 0.21172 0 " pathEditMode="relative" rAng="0" ptsTypes="AA">
                                      <p:cBhvr>
                                        <p:cTn id="6" dur="9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8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035A053-2D43-457C-84FE-67A5883DE01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BFABDD-6B01-42E0-8F9B-AA4BED11A6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3398" y="0"/>
            <a:ext cx="17836896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AFED461-D9E3-453D-884A-C1550BB0641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04040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AC23028-350D-487B-96E5-6484A27A2EA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8F482-0329-4F1A-AAA1-F7924029D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6C9E74-96C8-4DAF-9AD3-B06071C7B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86556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 L 0.21172 0 " pathEditMode="relative" rAng="0" ptsTypes="AA">
                                      <p:cBhvr>
                                        <p:cTn id="6" dur="9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8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035A053-2D43-457C-84FE-67A5883DE01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BFABDD-6B01-42E0-8F9B-AA4BED11A6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3398" y="0"/>
            <a:ext cx="17836896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AFED461-D9E3-453D-884A-C1550BB0641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1CD23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AC23028-350D-487B-96E5-6484A27A2EA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6C9E74-96C8-4DAF-9AD3-B06071C7B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8F482-0329-4F1A-AAA1-F7924029D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56701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 L 0.21172 0 " pathEditMode="relative" rAng="0" ptsTypes="AA">
                                      <p:cBhvr>
                                        <p:cTn id="6" dur="9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8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035A053-2D43-457C-84FE-67A5883DE01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BFABDD-6B01-42E0-8F9B-AA4BED11A6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3398" y="0"/>
            <a:ext cx="17836896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AFED461-D9E3-453D-884A-C1550BB0641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AC23028-350D-487B-96E5-6484A27A2EA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6C9E74-96C8-4DAF-9AD3-B06071C7B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8F482-0329-4F1A-AAA1-F7924029D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53998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 L 0.21172 0 " pathEditMode="relative" rAng="0" ptsTypes="AA">
                                      <p:cBhvr>
                                        <p:cTn id="6" dur="9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8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035A053-2D43-457C-84FE-67A5883DE01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BFABDD-6B01-42E0-8F9B-AA4BED11A6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3398" y="0"/>
            <a:ext cx="17836896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AFED461-D9E3-453D-884A-C1550BB0641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1CD23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AC23028-350D-487B-96E5-6484A27A2EA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6C9E74-96C8-4DAF-9AD3-B06071C7B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8F482-0329-4F1A-AAA1-F7924029D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4178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 L 0.21172 0 " pathEditMode="relative" rAng="0" ptsTypes="AA">
                                      <p:cBhvr>
                                        <p:cTn id="6" dur="9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8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035A053-2D43-457C-84FE-67A5883DE01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BFABDD-6B01-42E0-8F9B-AA4BED11A6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3398" y="0"/>
            <a:ext cx="17836896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AFED461-D9E3-453D-884A-C1550BB0641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5767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AC23028-350D-487B-96E5-6484A27A2EA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6C9E74-96C8-4DAF-9AD3-B06071C7B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8F482-0329-4F1A-AAA1-F7924029D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3384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 L 0.21172 0 " pathEditMode="relative" rAng="0" ptsTypes="AA">
                                      <p:cBhvr>
                                        <p:cTn id="6" dur="9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8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035A053-2D43-457C-84FE-67A5883DE01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BFABDD-6B01-42E0-8F9B-AA4BED11A6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3398" y="0"/>
            <a:ext cx="17836896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AFED461-D9E3-453D-884A-C1550BB0641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0B55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AC23028-350D-487B-96E5-6484A27A2EA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6C9E74-96C8-4DAF-9AD3-B06071C7B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8F482-0329-4F1A-AAA1-F7924029D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3978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 L 0.21172 0 " pathEditMode="relative" rAng="0" ptsTypes="AA">
                                      <p:cBhvr>
                                        <p:cTn id="6" dur="9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8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035A053-2D43-457C-84FE-67A5883DE01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BFABDD-6B01-42E0-8F9B-AA4BED11A6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3398" y="0"/>
            <a:ext cx="17836896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AFED461-D9E3-453D-884A-C1550BB0641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B9FA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AC23028-350D-487B-96E5-6484A27A2EA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6C9E74-96C8-4DAF-9AD3-B06071C7B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8F482-0329-4F1A-AAA1-F7924029D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0185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 L 0.21172 0 " pathEditMode="relative" rAng="0" ptsTypes="AA">
                                      <p:cBhvr>
                                        <p:cTn id="6" dur="9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8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035A053-2D43-457C-84FE-67A5883DE01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BFABDD-6B01-42E0-8F9B-AA4BED11A6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3398" y="0"/>
            <a:ext cx="17836896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AFED461-D9E3-453D-884A-C1550BB0641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7920">
              <a:alpha val="8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AC23028-350D-487B-96E5-6484A27A2EA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6C9E74-96C8-4DAF-9AD3-B06071C7B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8F482-0329-4F1A-AAA1-F7924029D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9447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 L 0.21172 0 " pathEditMode="relative" rAng="0" ptsTypes="AA">
                                      <p:cBhvr>
                                        <p:cTn id="6" dur="9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8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035A053-2D43-457C-84FE-67A5883DE01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BFABDD-6B01-42E0-8F9B-AA4BED11A6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3398" y="0"/>
            <a:ext cx="17836896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AFED461-D9E3-453D-884A-C1550BB0641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  <a:alpha val="847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3972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AC23028-350D-487B-96E5-6484A27A2EA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6C9E74-96C8-4DAF-9AD3-B06071C7B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8F482-0329-4F1A-AAA1-F7924029D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64913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 L 0.21172 0 " pathEditMode="relative" rAng="0" ptsTypes="AA">
                                      <p:cBhvr>
                                        <p:cTn id="6" dur="9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8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035A053-2D43-457C-84FE-67A5883DE01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BFABDD-6B01-42E0-8F9B-AA4BED11A6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3398" y="0"/>
            <a:ext cx="17836896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AFED461-D9E3-453D-884A-C1550BB0641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792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6C9E74-96C8-4DAF-9AD3-B06071C7B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8F482-0329-4F1A-AAA1-F7924029D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1518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 L 0.21172 0 " pathEditMode="relative" rAng="0" ptsTypes="AA">
                                      <p:cBhvr>
                                        <p:cTn id="6" dur="9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8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DF071-BEEF-4629-80F9-613600261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48863F-7CDB-4DA2-8846-AB833D9158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8B85BA-2231-4A43-AAEC-8CCD9458CB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13ED6B-3D29-49A6-AA8E-0378300ABB8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B81F2D-459F-4BB1-9112-B96FFE267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649337-DCD9-4F4B-BDAF-533BE7BE1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CD41E0-41C4-4CF4-9280-12979E216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13365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8251F-A07B-4BE2-84B4-57C1761CA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77DAA-D626-4FCA-9BEE-B40970DDD7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6A59CE-6A6F-4C9A-80E4-D8B7CA4855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EE7CD8-11CC-43A3-AB00-C71494468B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13ED6B-3D29-49A6-AA8E-0378300ABB8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69DBBE-59B5-4785-AFC2-C555ACC70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FFBF0-9BC6-4ACD-B80C-CD8A88DE0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BCD41E0-41C4-4CF4-9280-12979E216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7855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0361411-D2DC-46DB-8285-7C2F039CBAF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CFE3B1-9917-4ACD-BBEA-EBF959328A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921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24056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4710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110004-B53A-00E0-8C54-270513254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07BBC5-2D14-0348-A40D-DB823823F8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3C67A9-5040-9CD9-17A3-CBC26D04F3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B6D94-A7BD-4B6E-B753-79AAA3CCBF3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E251D6-2FEA-F2D7-D332-1E8214DEDC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5F0B75-9038-36B8-AD02-C0A5B78818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4474C-E03E-4C82-BE16-E60ED47D0D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23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60" r:id="rId3"/>
    <p:sldLayoutId id="2147483690" r:id="rId4"/>
    <p:sldLayoutId id="2147483650" r:id="rId5"/>
    <p:sldLayoutId id="2147483693" r:id="rId6"/>
    <p:sldLayoutId id="2147483694" r:id="rId7"/>
    <p:sldLayoutId id="2147483671" r:id="rId8"/>
    <p:sldLayoutId id="2147483695" r:id="rId9"/>
    <p:sldLayoutId id="2147483696" r:id="rId10"/>
    <p:sldLayoutId id="2147483717" r:id="rId11"/>
    <p:sldLayoutId id="2147483718" r:id="rId12"/>
    <p:sldLayoutId id="2147483719" r:id="rId13"/>
    <p:sldLayoutId id="2147483663" r:id="rId14"/>
    <p:sldLayoutId id="2147483697" r:id="rId15"/>
    <p:sldLayoutId id="2147483698" r:id="rId16"/>
    <p:sldLayoutId id="2147483667" r:id="rId17"/>
    <p:sldLayoutId id="2147483703" r:id="rId18"/>
    <p:sldLayoutId id="2147483704" r:id="rId19"/>
    <p:sldLayoutId id="2147483669" r:id="rId20"/>
    <p:sldLayoutId id="2147483699" r:id="rId21"/>
    <p:sldLayoutId id="2147483700" r:id="rId22"/>
    <p:sldLayoutId id="2147483673" r:id="rId23"/>
    <p:sldLayoutId id="2147483701" r:id="rId24"/>
    <p:sldLayoutId id="2147483702" r:id="rId25"/>
    <p:sldLayoutId id="2147483654" r:id="rId26"/>
    <p:sldLayoutId id="2147483707" r:id="rId27"/>
    <p:sldLayoutId id="2147483708" r:id="rId28"/>
    <p:sldLayoutId id="2147483680" r:id="rId29"/>
    <p:sldLayoutId id="2147483705" r:id="rId30"/>
    <p:sldLayoutId id="2147483706" r:id="rId31"/>
    <p:sldLayoutId id="2147483720" r:id="rId32"/>
    <p:sldLayoutId id="2147483721" r:id="rId33"/>
    <p:sldLayoutId id="2147483722" r:id="rId34"/>
    <p:sldLayoutId id="2147483682" r:id="rId35"/>
    <p:sldLayoutId id="2147483709" r:id="rId36"/>
    <p:sldLayoutId id="2147483710" r:id="rId37"/>
    <p:sldLayoutId id="2147483684" r:id="rId38"/>
    <p:sldLayoutId id="2147483711" r:id="rId39"/>
    <p:sldLayoutId id="2147483712" r:id="rId40"/>
    <p:sldLayoutId id="2147483686" r:id="rId41"/>
    <p:sldLayoutId id="2147483713" r:id="rId42"/>
    <p:sldLayoutId id="2147483714" r:id="rId43"/>
    <p:sldLayoutId id="2147483688" r:id="rId44"/>
    <p:sldLayoutId id="2147483715" r:id="rId45"/>
    <p:sldLayoutId id="2147483716" r:id="rId46"/>
    <p:sldLayoutId id="2147483655" r:id="rId47"/>
    <p:sldLayoutId id="2147483677" r:id="rId48"/>
    <p:sldLayoutId id="2147483741" r:id="rId4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11405C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85000"/>
        <a:buFont typeface="Arial" panose="020B0604020202020204" pitchFamily="34" charset="0"/>
        <a:buChar char="○"/>
        <a:defRPr sz="2800" kern="1200">
          <a:solidFill>
            <a:srgbClr val="11405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1405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1405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1405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1405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D8B8B0-F289-4754-9A30-A6EE8D6D9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21F1C4-ED72-4D3C-8D12-C7F274EB6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1249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3.svg"/><Relationship Id="rId4" Type="http://schemas.openxmlformats.org/officeDocument/2006/relationships/image" Target="../media/image52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6774C-AB8A-4B28-63C0-C6C9220311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584121"/>
            <a:ext cx="9144000" cy="1060061"/>
          </a:xfrm>
        </p:spPr>
        <p:txBody>
          <a:bodyPr/>
          <a:lstStyle/>
          <a:p>
            <a:r>
              <a:rPr lang="en-US" dirty="0"/>
              <a:t>Global Business Services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30C5F9-0BA3-82CC-7135-E0FE7E1BD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826783"/>
            <a:ext cx="9144000" cy="52857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Anne McMahon | </a:t>
            </a:r>
            <a:r>
              <a:rPr lang="en-US" dirty="0"/>
              <a:t>Iowa Economic Development Authority</a:t>
            </a:r>
          </a:p>
        </p:txBody>
      </p:sp>
    </p:spTree>
    <p:extLst>
      <p:ext uri="{BB962C8B-B14F-4D97-AF65-F5344CB8AC3E}">
        <p14:creationId xmlns:p14="http://schemas.microsoft.com/office/powerpoint/2010/main" val="2409825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5F8C9-624A-5C34-6B11-29A63D274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3E930-6D73-F448-0D5E-BF65896CC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Global Business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B544A-869B-3C49-D1B9-A6A5D34F9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/>
              <a:t>Business Development</a:t>
            </a:r>
          </a:p>
          <a:p>
            <a:endParaRPr lang="en-US"/>
          </a:p>
          <a:p>
            <a:r>
              <a:rPr lang="en-US"/>
              <a:t>International Trade</a:t>
            </a:r>
          </a:p>
          <a:p>
            <a:endParaRPr lang="en-US"/>
          </a:p>
          <a:p>
            <a:r>
              <a:rPr lang="en-US"/>
              <a:t>Partner State Program</a:t>
            </a:r>
          </a:p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92AFD0-3749-E706-F361-66B5D2E870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629" t="18437" r="2706" b="37199"/>
          <a:stretch>
            <a:fillRect/>
          </a:stretch>
        </p:blipFill>
        <p:spPr>
          <a:xfrm>
            <a:off x="6980857" y="681037"/>
            <a:ext cx="2760303" cy="2735387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7170" name="Picture 2" descr="No alternative text description for this image">
            <a:extLst>
              <a:ext uri="{FF2B5EF4-FFF2-40B4-BE49-F238E27FC236}">
                <a16:creationId xmlns:a16="http://schemas.microsoft.com/office/drawing/2014/main" id="{9108CB71-11A0-BA08-B618-131CCB973E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49" t="16596" r="22842" b="39910"/>
          <a:stretch>
            <a:fillRect/>
          </a:stretch>
        </p:blipFill>
        <p:spPr bwMode="auto">
          <a:xfrm>
            <a:off x="6725447" y="3825557"/>
            <a:ext cx="2472925" cy="2351406"/>
          </a:xfrm>
          <a:prstGeom prst="ellipse">
            <a:avLst/>
          </a:prstGeom>
          <a:ln w="63500" cap="rnd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085B56-BFB0-01CC-6A28-62E32C95863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2793" t="40202" r="33960" b="34829"/>
          <a:stretch>
            <a:fillRect/>
          </a:stretch>
        </p:blipFill>
        <p:spPr>
          <a:xfrm>
            <a:off x="9524335" y="3429000"/>
            <a:ext cx="1709721" cy="1712381"/>
          </a:xfrm>
          <a:prstGeom prst="ellipse">
            <a:avLst/>
          </a:prstGeom>
          <a:ln w="63500" cap="rnd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887073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A3170-FC38-859D-7118-1A08E5317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Business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BA605C-6258-0A48-5D2B-315CD877ED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>
                <a:latin typeface="Arial"/>
                <a:cs typeface="Arial"/>
              </a:rPr>
              <a:t>Expands and attracts business development in Iowa</a:t>
            </a:r>
          </a:p>
          <a:p>
            <a:r>
              <a:rPr lang="en-US" sz="3200" dirty="0">
                <a:latin typeface="Arial"/>
                <a:cs typeface="Arial"/>
              </a:rPr>
              <a:t>Fields of focus and expertise:</a:t>
            </a:r>
          </a:p>
          <a:p>
            <a:pPr lvl="1"/>
            <a:r>
              <a:rPr lang="en-US" dirty="0">
                <a:latin typeface="Arial"/>
                <a:cs typeface="Arial"/>
              </a:rPr>
              <a:t>Advanced Manufacturing </a:t>
            </a:r>
          </a:p>
          <a:p>
            <a:pPr lvl="1"/>
            <a:r>
              <a:rPr lang="en-US" dirty="0" err="1">
                <a:latin typeface="Arial"/>
                <a:cs typeface="Arial"/>
              </a:rPr>
              <a:t>BioScience</a:t>
            </a:r>
            <a:endParaRPr lang="en-US" dirty="0"/>
          </a:p>
          <a:p>
            <a:pPr lvl="1"/>
            <a:r>
              <a:rPr lang="en-US" dirty="0">
                <a:latin typeface="Arial"/>
                <a:cs typeface="Arial"/>
              </a:rPr>
              <a:t>Renewable Fuels</a:t>
            </a:r>
          </a:p>
          <a:p>
            <a:pPr lvl="1"/>
            <a:r>
              <a:rPr lang="en-US" dirty="0">
                <a:latin typeface="Arial"/>
                <a:cs typeface="Arial"/>
              </a:rPr>
              <a:t>Insurance / Financial Services</a:t>
            </a:r>
          </a:p>
          <a:p>
            <a:r>
              <a:rPr lang="en-US" sz="3200" dirty="0">
                <a:latin typeface="Arial"/>
                <a:cs typeface="Arial"/>
              </a:rPr>
              <a:t>Exercises Economic Development Approaches</a:t>
            </a:r>
          </a:p>
          <a:p>
            <a:pPr lvl="1"/>
            <a:r>
              <a:rPr lang="en-US" sz="2600" dirty="0">
                <a:latin typeface="Arial"/>
                <a:cs typeface="Arial"/>
              </a:rPr>
              <a:t>Understand and nurture existing industry</a:t>
            </a:r>
          </a:p>
          <a:p>
            <a:pPr lvl="1"/>
            <a:r>
              <a:rPr lang="en-US" sz="2600" dirty="0">
                <a:latin typeface="Arial"/>
                <a:cs typeface="Arial"/>
              </a:rPr>
              <a:t>Entrepreneurial development</a:t>
            </a:r>
          </a:p>
          <a:p>
            <a:pPr lvl="1"/>
            <a:r>
              <a:rPr lang="en-US" sz="2600" dirty="0">
                <a:latin typeface="Arial"/>
                <a:cs typeface="Arial"/>
              </a:rPr>
              <a:t>Recruit new industry</a:t>
            </a:r>
          </a:p>
        </p:txBody>
      </p:sp>
    </p:spTree>
    <p:extLst>
      <p:ext uri="{BB962C8B-B14F-4D97-AF65-F5344CB8AC3E}">
        <p14:creationId xmlns:p14="http://schemas.microsoft.com/office/powerpoint/2010/main" val="2684207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07CCA-528F-1E87-8DFD-EB88963D3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Business Development Team</a:t>
            </a:r>
            <a:endParaRPr lang="en-US"/>
          </a:p>
        </p:txBody>
      </p:sp>
      <p:pic>
        <p:nvPicPr>
          <p:cNvPr id="6" name="Picture 5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89B43A2F-8F34-98BA-2C89-5E16C300B2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1" t="12666" r="25313" b="5668"/>
          <a:stretch>
            <a:fillRect/>
          </a:stretch>
        </p:blipFill>
        <p:spPr>
          <a:xfrm>
            <a:off x="831836" y="3300182"/>
            <a:ext cx="1369950" cy="1371600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2" name="Picture 11" descr="A person smiling at camera&#10;&#10;Description automatically generated">
            <a:extLst>
              <a:ext uri="{FF2B5EF4-FFF2-40B4-BE49-F238E27FC236}">
                <a16:creationId xmlns:a16="http://schemas.microsoft.com/office/drawing/2014/main" id="{C10C0B47-6547-EDE1-D781-E2930E6D9F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76" t="6374" r="13234" b="22679"/>
          <a:stretch/>
        </p:blipFill>
        <p:spPr>
          <a:xfrm>
            <a:off x="838200" y="4728713"/>
            <a:ext cx="1371600" cy="1370782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3" name="Picture 12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34248A85-3D2D-FA8A-8BB6-81D7956ED46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31" t="11173" r="24431" b="12993"/>
          <a:stretch>
            <a:fillRect/>
          </a:stretch>
        </p:blipFill>
        <p:spPr>
          <a:xfrm>
            <a:off x="6370300" y="1866673"/>
            <a:ext cx="1369950" cy="1371600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4" name="Picture 13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D713D67F-2910-AAC7-EE56-A2FF51B70F6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4" t="18333" r="24244"/>
          <a:stretch>
            <a:fillRect/>
          </a:stretch>
        </p:blipFill>
        <p:spPr>
          <a:xfrm>
            <a:off x="6369475" y="4727894"/>
            <a:ext cx="1371600" cy="1371601"/>
          </a:xfrm>
          <a:prstGeom prst="ellipse">
            <a:avLst/>
          </a:prstGeom>
          <a:ln w="63500" cap="rnd">
            <a:noFill/>
          </a:ln>
          <a:effectLst/>
        </p:spPr>
      </p:pic>
      <p:pic>
        <p:nvPicPr>
          <p:cNvPr id="18" name="Picture 17" descr="A person with long hair smiling&#10;&#10;AI-generated content may be incorrect.">
            <a:extLst>
              <a:ext uri="{FF2B5EF4-FFF2-40B4-BE49-F238E27FC236}">
                <a16:creationId xmlns:a16="http://schemas.microsoft.com/office/drawing/2014/main" id="{7B5E9732-9D22-2C84-4A83-2438A704B61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21" t="5883" r="9400" b="24650"/>
          <a:stretch>
            <a:fillRect/>
          </a:stretch>
        </p:blipFill>
        <p:spPr>
          <a:xfrm>
            <a:off x="6369475" y="3297284"/>
            <a:ext cx="1371600" cy="1371600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DDABCFA6-A1E5-348F-51CB-7D1BC4A95A4E}"/>
              </a:ext>
            </a:extLst>
          </p:cNvPr>
          <p:cNvSpPr txBox="1">
            <a:spLocks/>
          </p:cNvSpPr>
          <p:nvPr/>
        </p:nvSpPr>
        <p:spPr>
          <a:xfrm>
            <a:off x="7744046" y="214312"/>
            <a:ext cx="8694576" cy="137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5000"/>
              <a:buFont typeface="Arial" panose="020B0604020202020204" pitchFamily="34" charset="0"/>
              <a:buChar char="○"/>
              <a:defRPr sz="28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85000"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11405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9023CC4-79B4-9419-6FC1-0E1FF5E4DF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5" t="3996" r="6189" b="16228"/>
          <a:stretch>
            <a:fillRect/>
          </a:stretch>
        </p:blipFill>
        <p:spPr>
          <a:xfrm>
            <a:off x="828431" y="1864850"/>
            <a:ext cx="1371600" cy="1371600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054079DE-596D-F501-8C26-9CE699498D24}"/>
              </a:ext>
            </a:extLst>
          </p:cNvPr>
          <p:cNvSpPr txBox="1">
            <a:spLocks/>
          </p:cNvSpPr>
          <p:nvPr/>
        </p:nvSpPr>
        <p:spPr>
          <a:xfrm>
            <a:off x="7740250" y="3571160"/>
            <a:ext cx="3855770" cy="8342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5000"/>
              <a:buFont typeface="Arial" panose="020B0604020202020204" pitchFamily="34" charset="0"/>
              <a:buChar char="○"/>
              <a:defRPr sz="28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85000"/>
              <a:buFont typeface="Arial" panose="020B0604020202020204" pitchFamily="34" charset="0"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11405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Madi Nelson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11405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Global Business Team Coordinator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11405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0DFA722-A2CD-B313-F0C6-BFF232AF4CCE}"/>
              </a:ext>
            </a:extLst>
          </p:cNvPr>
          <p:cNvSpPr txBox="1">
            <a:spLocks/>
          </p:cNvSpPr>
          <p:nvPr/>
        </p:nvSpPr>
        <p:spPr>
          <a:xfrm>
            <a:off x="2201096" y="2208596"/>
            <a:ext cx="3726612" cy="6706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5000"/>
              <a:buFont typeface="Arial" panose="020B0604020202020204" pitchFamily="34" charset="0"/>
              <a:buChar char="○"/>
              <a:defRPr sz="28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85000"/>
              <a:buFont typeface="Arial" panose="020B0604020202020204" pitchFamily="34" charset="0"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>
                <a:ln>
                  <a:noFill/>
                </a:ln>
                <a:solidFill>
                  <a:srgbClr val="11405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Rick Peterson</a:t>
            </a:r>
            <a:endParaRPr kumimoji="0" lang="en-US" sz="1900" b="0" i="0" u="none" strike="noStrike" kern="1200" cap="none" spc="0" normalizeH="0" baseline="0" noProof="0">
              <a:ln>
                <a:noFill/>
              </a:ln>
              <a:solidFill>
                <a:srgbClr val="11405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11405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Chief Economic Growth Officer</a:t>
            </a: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srgbClr val="11405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11405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F5A7742-7FE6-140A-B3B0-41A9B55AA515}"/>
              </a:ext>
            </a:extLst>
          </p:cNvPr>
          <p:cNvSpPr txBox="1">
            <a:spLocks/>
          </p:cNvSpPr>
          <p:nvPr/>
        </p:nvSpPr>
        <p:spPr>
          <a:xfrm>
            <a:off x="2201096" y="3498133"/>
            <a:ext cx="3726612" cy="9539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5000"/>
              <a:buFont typeface="Arial" panose="020B0604020202020204" pitchFamily="34" charset="0"/>
              <a:buChar char="○"/>
              <a:defRPr sz="28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85000"/>
              <a:buFont typeface="Arial" panose="020B0604020202020204" pitchFamily="34" charset="0"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>
                <a:ln>
                  <a:noFill/>
                </a:ln>
                <a:solidFill>
                  <a:srgbClr val="11405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Allen Williams</a:t>
            </a:r>
            <a:endParaRPr kumimoji="0" lang="en-US" sz="1900" b="0" i="0" u="none" strike="noStrike" kern="1200" cap="none" spc="0" normalizeH="0" baseline="0" noProof="0">
              <a:ln>
                <a:noFill/>
              </a:ln>
              <a:solidFill>
                <a:srgbClr val="11405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11405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Business Development Manager</a:t>
            </a:r>
            <a:endParaRPr kumimoji="0" lang="en-US" sz="1500" b="1" i="0" u="none" strike="noStrike" kern="1200" cap="none" spc="0" normalizeH="0" baseline="0" noProof="0">
              <a:ln>
                <a:noFill/>
              </a:ln>
              <a:solidFill>
                <a:srgbClr val="11405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11405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Advanced Manufacturing; FDI - Asia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11405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11405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FBC790A-6662-E29F-92C4-CEA9266C6F95}"/>
              </a:ext>
            </a:extLst>
          </p:cNvPr>
          <p:cNvSpPr txBox="1">
            <a:spLocks/>
          </p:cNvSpPr>
          <p:nvPr/>
        </p:nvSpPr>
        <p:spPr>
          <a:xfrm>
            <a:off x="2201095" y="4934209"/>
            <a:ext cx="3726612" cy="9539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5000"/>
              <a:buFont typeface="Arial" panose="020B0604020202020204" pitchFamily="34" charset="0"/>
              <a:buChar char="○"/>
              <a:defRPr sz="28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85000"/>
              <a:buFont typeface="Arial" panose="020B0604020202020204" pitchFamily="34" charset="0"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>
                <a:ln>
                  <a:noFill/>
                </a:ln>
                <a:solidFill>
                  <a:srgbClr val="11405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Anne McMahon</a:t>
            </a: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11405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Business Development Manager</a:t>
            </a:r>
            <a:endParaRPr kumimoji="0" lang="en-US" sz="1500" b="1" i="0" u="none" strike="noStrike" kern="1200" cap="none" spc="0" normalizeH="0" baseline="0" noProof="0">
              <a:ln>
                <a:noFill/>
              </a:ln>
              <a:solidFill>
                <a:srgbClr val="11405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11405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Innovation; Existing Industry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11405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11405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80C06FD-2685-FA89-1A6B-4E56149FB2F2}"/>
              </a:ext>
            </a:extLst>
          </p:cNvPr>
          <p:cNvSpPr txBox="1">
            <a:spLocks/>
          </p:cNvSpPr>
          <p:nvPr/>
        </p:nvSpPr>
        <p:spPr>
          <a:xfrm>
            <a:off x="7740250" y="1944825"/>
            <a:ext cx="3853612" cy="12079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5000"/>
              <a:buFont typeface="Arial" panose="020B0604020202020204" pitchFamily="34" charset="0"/>
              <a:buChar char="○"/>
              <a:defRPr sz="28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85000"/>
              <a:buFont typeface="Arial" panose="020B0604020202020204" pitchFamily="34" charset="0"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>
                <a:ln>
                  <a:noFill/>
                </a:ln>
                <a:solidFill>
                  <a:srgbClr val="11405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Mark Laurenzo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11405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11405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Business Development Manager</a:t>
            </a:r>
            <a:endParaRPr kumimoji="0" lang="en-US" sz="1500" b="1" i="0" u="none" strike="noStrike" kern="1200" cap="none" spc="0" normalizeH="0" baseline="0" noProof="0">
              <a:ln>
                <a:noFill/>
              </a:ln>
              <a:solidFill>
                <a:srgbClr val="11405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11405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Biosciences; Renewable Fuels;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11405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11405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FDI - Europe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11405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11405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7FFD097-3FD2-2A4F-392E-B9F97D2578A2}"/>
              </a:ext>
            </a:extLst>
          </p:cNvPr>
          <p:cNvSpPr txBox="1">
            <a:spLocks/>
          </p:cNvSpPr>
          <p:nvPr/>
        </p:nvSpPr>
        <p:spPr>
          <a:xfrm>
            <a:off x="7740250" y="4807209"/>
            <a:ext cx="3853612" cy="12079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5000"/>
              <a:buFont typeface="Arial" panose="020B0604020202020204" pitchFamily="34" charset="0"/>
              <a:buChar char="○"/>
              <a:defRPr sz="28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85000"/>
              <a:buFont typeface="Arial" panose="020B0604020202020204" pitchFamily="34" charset="0"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>
                <a:ln>
                  <a:noFill/>
                </a:ln>
                <a:solidFill>
                  <a:srgbClr val="11405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Michael Gould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11405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11405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Business Development Manager</a:t>
            </a:r>
            <a:endParaRPr kumimoji="0" lang="en-US" sz="1500" b="1" i="0" u="none" strike="noStrike" kern="1200" cap="none" spc="0" normalizeH="0" baseline="0" noProof="0">
              <a:ln>
                <a:noFill/>
              </a:ln>
              <a:solidFill>
                <a:srgbClr val="11405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11405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Insurance &amp; Financial Services;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11405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11405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Exisiting Industry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11405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11405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68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96462-0765-09B4-4DCF-1CD34AFED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B2878-9D37-B53B-C5D7-A9F362ECE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Business Development Highlights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07427-5354-77C6-2D61-5C890A312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The IEDA’s business development contacts:</a:t>
            </a:r>
          </a:p>
          <a:p>
            <a:r>
              <a:rPr lang="en-US"/>
              <a:t>Work directly with companies on expansion and retention projects</a:t>
            </a:r>
          </a:p>
          <a:p>
            <a:pPr lvl="1"/>
            <a:r>
              <a:rPr lang="en-US"/>
              <a:t>Existing industries</a:t>
            </a:r>
          </a:p>
          <a:p>
            <a:pPr lvl="1"/>
            <a:r>
              <a:rPr lang="en-US"/>
              <a:t>Recruitment of businesses</a:t>
            </a:r>
          </a:p>
          <a:p>
            <a:r>
              <a:rPr lang="en-US"/>
              <a:t>Position Iowa as the location for business and business growth</a:t>
            </a:r>
          </a:p>
          <a:p>
            <a:r>
              <a:rPr lang="en-US"/>
              <a:t>Address all questions and information needs of businesses</a:t>
            </a:r>
          </a:p>
          <a:p>
            <a:r>
              <a:rPr lang="en-US"/>
              <a:t>Work directly with community/county/regional economic developers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519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6B178-C6C6-73B3-EFDF-FEEFC3808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BDBC7-1F90-5664-313D-0C4F4706F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Importance of Existing Industry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EA42A-F1D2-A348-27C2-82EDBBEAB4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70-80% of job creation comes from existing industry.</a:t>
            </a:r>
            <a:endParaRPr lang="en-US"/>
          </a:p>
          <a:p>
            <a:pPr lvl="1"/>
            <a:r>
              <a:rPr lang="en-US" sz="2200">
                <a:latin typeface="Arial"/>
                <a:cs typeface="Arial"/>
              </a:rPr>
              <a:t>Creating jobs from existing Iowa companies is key to growing our state’s economy.</a:t>
            </a:r>
          </a:p>
          <a:p>
            <a:pPr lvl="1"/>
            <a:endParaRPr lang="en-US" sz="1400"/>
          </a:p>
          <a:p>
            <a:r>
              <a:rPr lang="en-US">
                <a:latin typeface="Arial"/>
                <a:cs typeface="Arial"/>
              </a:rPr>
              <a:t>IEDA works closely with community/county/regional economic development contacts to communicate with existing industry and to understand their needs.</a:t>
            </a:r>
            <a:endParaRPr lang="en-US"/>
          </a:p>
          <a:p>
            <a:endParaRPr lang="en-US"/>
          </a:p>
          <a:p>
            <a:r>
              <a:rPr lang="en-US">
                <a:latin typeface="Arial"/>
                <a:cs typeface="Arial"/>
              </a:rPr>
              <a:t>Out-of-state headquarter calls are important.</a:t>
            </a:r>
            <a:endParaRPr lang="en-US"/>
          </a:p>
          <a:p>
            <a:pPr lvl="1"/>
            <a:r>
              <a:rPr lang="en-US" sz="2200"/>
              <a:t>Governor Trips and Project Manager Territory Sales Trips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668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6680F-8A67-7378-9A19-1C895966D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7D6BE-C74C-C1E1-D0A6-F1299A6A9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We Market Iowa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453B5-12DA-92AE-55BB-43FFAFE41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432" y="2141537"/>
            <a:ext cx="7464552" cy="4351338"/>
          </a:xfrm>
        </p:spPr>
        <p:txBody>
          <a:bodyPr>
            <a:normAutofit/>
          </a:bodyPr>
          <a:lstStyle/>
          <a:p>
            <a:pPr lvl="0" fontAlgn="base"/>
            <a:r>
              <a:rPr lang="en-US" dirty="0"/>
              <a:t>Trade shows and industry conferences​​</a:t>
            </a:r>
          </a:p>
          <a:p>
            <a:pPr lvl="0" fontAlgn="base"/>
            <a:r>
              <a:rPr lang="en-US" dirty="0"/>
              <a:t>Governor business calls</a:t>
            </a:r>
          </a:p>
          <a:p>
            <a:pPr lvl="0" fontAlgn="base"/>
            <a:r>
              <a:rPr lang="en-US" dirty="0"/>
              <a:t>Site selector engagement​</a:t>
            </a:r>
          </a:p>
          <a:p>
            <a:pPr lvl="0" fontAlgn="base"/>
            <a:r>
              <a:rPr lang="en-US" dirty="0"/>
              <a:t>Economic development partners​</a:t>
            </a:r>
          </a:p>
          <a:p>
            <a:pPr lvl="0" fontAlgn="base"/>
            <a:r>
              <a:rPr lang="en-US" dirty="0"/>
              <a:t>IEDA website​</a:t>
            </a:r>
          </a:p>
          <a:p>
            <a:pPr lvl="0" fontAlgn="base"/>
            <a:r>
              <a:rPr lang="en-US" dirty="0"/>
              <a:t>LOIS (Location One Information System)​</a:t>
            </a:r>
          </a:p>
          <a:p>
            <a:pPr>
              <a:buFont typeface="Courier New" panose="02070309020205020404" pitchFamily="49" charset="0"/>
              <a:buChar char="o"/>
            </a:pPr>
            <a:endParaRPr lang="en-US" dirty="0"/>
          </a:p>
        </p:txBody>
      </p:sp>
      <p:pic>
        <p:nvPicPr>
          <p:cNvPr id="8194" name="Picture 2" descr="No alternative text description for this image">
            <a:extLst>
              <a:ext uri="{FF2B5EF4-FFF2-40B4-BE49-F238E27FC236}">
                <a16:creationId xmlns:a16="http://schemas.microsoft.com/office/drawing/2014/main" id="{30C58BE4-C98B-811D-4A4A-6699F9D366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" t="9387" r="7526" b="25052"/>
          <a:stretch>
            <a:fillRect/>
          </a:stretch>
        </p:blipFill>
        <p:spPr bwMode="auto">
          <a:xfrm rot="21278235">
            <a:off x="6995021" y="1671661"/>
            <a:ext cx="4154552" cy="3925359"/>
          </a:xfrm>
          <a:prstGeom prst="ellipse">
            <a:avLst/>
          </a:prstGeom>
          <a:ln w="63500" cap="rnd"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5755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ED3E2-3C8A-FBE7-6E44-7C8C094EE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87605-C98C-5DB1-A256-B1D2F5843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Iowa’s Value Proposition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1E91A-D5C0-A79D-9F6F-555C0C8DE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8319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>
                <a:latin typeface="Arial"/>
                <a:cs typeface="Arial"/>
              </a:rPr>
              <a:t>Central U.S. location with global supply chain access</a:t>
            </a:r>
            <a:endParaRPr lang="en-US"/>
          </a:p>
          <a:p>
            <a:pPr marL="0" indent="0">
              <a:buNone/>
            </a:pPr>
            <a:endParaRPr lang="en-US">
              <a:latin typeface="Arial"/>
              <a:cs typeface="Arial"/>
            </a:endParaRPr>
          </a:p>
          <a:p>
            <a:r>
              <a:rPr lang="en-US">
                <a:latin typeface="Arial"/>
                <a:cs typeface="Arial"/>
              </a:rPr>
              <a:t>Low cost of living and doing business</a:t>
            </a:r>
            <a:endParaRPr lang="en-US"/>
          </a:p>
          <a:p>
            <a:pPr marL="0" indent="0">
              <a:buNone/>
            </a:pPr>
            <a:endParaRPr lang="en-US">
              <a:latin typeface="Arial"/>
              <a:cs typeface="Arial"/>
            </a:endParaRPr>
          </a:p>
          <a:p>
            <a:r>
              <a:rPr lang="en-US">
                <a:latin typeface="Arial"/>
                <a:cs typeface="Arial"/>
              </a:rPr>
              <a:t>Right-to-work state</a:t>
            </a:r>
            <a:endParaRPr lang="en-US"/>
          </a:p>
          <a:p>
            <a:pPr marL="0" indent="0">
              <a:buNone/>
            </a:pPr>
            <a:endParaRPr lang="en-US">
              <a:latin typeface="Arial"/>
              <a:cs typeface="Arial"/>
            </a:endParaRPr>
          </a:p>
          <a:p>
            <a:r>
              <a:rPr lang="en-US">
                <a:latin typeface="Arial"/>
                <a:cs typeface="Arial"/>
              </a:rPr>
              <a:t>Educated workforce with customized training</a:t>
            </a:r>
            <a:endParaRPr lang="en-US"/>
          </a:p>
          <a:p>
            <a:pPr marL="0" indent="0">
              <a:buNone/>
            </a:pPr>
            <a:endParaRPr lang="en-US">
              <a:latin typeface="Arial"/>
              <a:cs typeface="Arial"/>
            </a:endParaRPr>
          </a:p>
          <a:p>
            <a:r>
              <a:rPr lang="en-US">
                <a:latin typeface="Arial"/>
                <a:cs typeface="Arial"/>
              </a:rPr>
              <a:t>Business incentives and financial assistance</a:t>
            </a:r>
            <a:endParaRPr lang="en-US"/>
          </a:p>
          <a:p>
            <a:pPr marL="0" indent="0">
              <a:buNone/>
            </a:pPr>
            <a:endParaRPr lang="en-US">
              <a:latin typeface="Arial"/>
              <a:cs typeface="Arial"/>
            </a:endParaRPr>
          </a:p>
          <a:p>
            <a:r>
              <a:rPr lang="en-US">
                <a:latin typeface="Arial"/>
                <a:cs typeface="Arial"/>
              </a:rPr>
              <a:t>National leader and innovator in renewable energy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897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D348E-38AD-AE58-A6A9-5B9414907B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17867-335B-5A9A-3D37-89ABA1E71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Iowa Business Advantages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88B06-53A2-876B-2A5A-894AD400F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328" y="1514729"/>
            <a:ext cx="10515600" cy="4351338"/>
          </a:xfrm>
        </p:spPr>
        <p:txBody>
          <a:bodyPr>
            <a:normAutofit fontScale="85000" lnSpcReduction="20000"/>
          </a:bodyPr>
          <a:lstStyle/>
          <a:p>
            <a:r>
              <a:rPr lang="en-US" sz="3300" dirty="0"/>
              <a:t>Tax reform: </a:t>
            </a:r>
          </a:p>
          <a:p>
            <a:pPr lvl="1"/>
            <a:r>
              <a:rPr lang="en-US" sz="2200" dirty="0"/>
              <a:t>Flat income tax for all Iowans – reached 3.8% in 2025!</a:t>
            </a:r>
          </a:p>
          <a:p>
            <a:pPr lvl="1"/>
            <a:r>
              <a:rPr lang="en-US" sz="2200" dirty="0"/>
              <a:t>Also eliminated taxes on retirement income and inheritance.</a:t>
            </a:r>
          </a:p>
          <a:p>
            <a:pPr lvl="1"/>
            <a:r>
              <a:rPr lang="en-US" sz="3000" dirty="0"/>
              <a:t>Lowers Corporate income tax rate gradually to 5.5% </a:t>
            </a:r>
          </a:p>
          <a:p>
            <a:r>
              <a:rPr lang="en-US" sz="3000" dirty="0"/>
              <a:t>Single-factor, non-unitary corporate income tax structure</a:t>
            </a:r>
          </a:p>
          <a:p>
            <a:r>
              <a:rPr lang="en-US" sz="3000" dirty="0"/>
              <a:t>No personal property tax in Iowa</a:t>
            </a:r>
          </a:p>
          <a:p>
            <a:r>
              <a:rPr lang="en-US" sz="3000" dirty="0"/>
              <a:t>No property tax on new machinery and equipment purchases</a:t>
            </a:r>
          </a:p>
          <a:p>
            <a:r>
              <a:rPr lang="en-US" sz="3000" dirty="0"/>
              <a:t>No sales and use tax on industrial machinery and equipment purchases</a:t>
            </a:r>
          </a:p>
          <a:p>
            <a:r>
              <a:rPr lang="en-US" sz="3000" dirty="0"/>
              <a:t>No sales tax on materials used in the manufacturing process</a:t>
            </a:r>
          </a:p>
          <a:p>
            <a:r>
              <a:rPr lang="en-US" sz="3000" dirty="0"/>
              <a:t>No sales tax on purchases of electricity or natural gas used directly in the manufacturing process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550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217A6-AA25-43AC-2928-4062F7B3D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F3E11-C98F-7C5A-DCF0-CE168592B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Business Recruitment Process – How We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E572A-FE4A-E63D-F917-51067CE98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fontAlgn="base"/>
            <a:r>
              <a:rPr lang="en-US" dirty="0"/>
              <a:t>Identify the needs of client/project​</a:t>
            </a:r>
          </a:p>
          <a:p>
            <a:pPr lvl="0" fontAlgn="base"/>
            <a:r>
              <a:rPr lang="en-US" dirty="0"/>
              <a:t>Perform research – Utilize LOIS​</a:t>
            </a:r>
          </a:p>
          <a:p>
            <a:pPr lvl="0" fontAlgn="base"/>
            <a:r>
              <a:rPr lang="en-US" dirty="0"/>
              <a:t>Issue RFI's​</a:t>
            </a:r>
          </a:p>
          <a:p>
            <a:pPr lvl="0" fontAlgn="base"/>
            <a:r>
              <a:rPr lang="en-US" dirty="0"/>
              <a:t>Compile responses and present to client​</a:t>
            </a:r>
          </a:p>
          <a:p>
            <a:pPr lvl="0" fontAlgn="base"/>
            <a:r>
              <a:rPr lang="en-US" dirty="0"/>
              <a:t>Support client evaluation and site selection​</a:t>
            </a:r>
          </a:p>
          <a:p>
            <a:pPr lvl="0" fontAlgn="base"/>
            <a:r>
              <a:rPr lang="en-US" dirty="0"/>
              <a:t>Manage ongoing communication throughout project​</a:t>
            </a:r>
          </a:p>
          <a:p>
            <a:pPr lvl="0" fontAlgn="base"/>
            <a:r>
              <a:rPr lang="en-US" dirty="0"/>
              <a:t>Present available incentives and coordinate with IEDA finance team​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30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tanding in a factory&#10;&#10;AI-generated content may be incorrect.">
            <a:extLst>
              <a:ext uri="{FF2B5EF4-FFF2-40B4-BE49-F238E27FC236}">
                <a16:creationId xmlns:a16="http://schemas.microsoft.com/office/drawing/2014/main" id="{18141F23-568F-91DF-FB9A-0F97AAD0D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4" b="783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3E7F7CF-3C0C-B9B9-77EB-D991072EA1A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72662">
              <a:alpha val="8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3348F4-1981-4E20-8736-1A166CDD796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23924" y="274638"/>
            <a:ext cx="10048876" cy="1143000"/>
          </a:xfrm>
        </p:spPr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Business Incentives for Growth (BIG)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030B07-B1C5-2C97-A46D-87342500851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23924" y="1109362"/>
            <a:ext cx="10237412" cy="556952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800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Designed to attract and retain high-impact, innovation-driven projects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Project eligibility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Limited to Iowa’s targeted industries: advanced manufacturing, insurance/finance, biosciences, innovation/technology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Based on capital investment/quality of jobs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Demonstrates impact to state GDP and economic diversification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Increase efficiency, productivity and competitiveness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Significantly enhances facilities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Deferred maintenance is not eligible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Allows projects in rural communities (counties with a pop. less than 20,000) to receive more incentives (up to 7.5% vs. up to 5%)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</a:rPr>
              <a:t>The new workforce training fund adds a targeted, project-specific training component focused on upskilling employees and aligning workforce investments with long-term employer competitiveness</a:t>
            </a:r>
          </a:p>
          <a:p>
            <a:pPr marL="0" indent="0"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847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885FA4C-52FB-FAE8-BB40-519A7179FD4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ED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0AABCF3-AB35-501B-6933-6082227F25F7}"/>
              </a:ext>
            </a:extLst>
          </p:cNvPr>
          <p:cNvSpPr txBox="1">
            <a:spLocks/>
          </p:cNvSpPr>
          <p:nvPr/>
        </p:nvSpPr>
        <p:spPr>
          <a:xfrm>
            <a:off x="923924" y="274638"/>
            <a:ext cx="1004887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27266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Business Incentives for Growth (BIG)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BC566A-1271-60F6-5386-EE6A36D9A672}"/>
              </a:ext>
            </a:extLst>
          </p:cNvPr>
          <p:cNvSpPr txBox="1">
            <a:spLocks/>
          </p:cNvSpPr>
          <p:nvPr/>
        </p:nvSpPr>
        <p:spPr>
          <a:xfrm>
            <a:off x="461962" y="1692276"/>
            <a:ext cx="10638429" cy="453840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726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Negotiated incentives: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726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Investment tax credit – performance-based, earned when qualifying assets are placed in service, and spread over five years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726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If the credit exceeds Iowa income taxes owed, the difference is refunded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726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Refund of sales tax paid on construction materials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726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Refundable tax credit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726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Up to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726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5% of qualifying capital investment; allows projects in rural counties (population less than 20,000) to receive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2726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up to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726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7.5%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726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Based on capital investment/quality of jobs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726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Only projects that demonstrate extensive economic impact will be awarded the maximum amount of tax incentives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726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community matching funds required but city or county resolution of project support is required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27266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27266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Sunset High Quality Jobs (HQJ) program December 31, 2025</a:t>
            </a:r>
          </a:p>
        </p:txBody>
      </p:sp>
    </p:spTree>
    <p:extLst>
      <p:ext uri="{BB962C8B-B14F-4D97-AF65-F5344CB8AC3E}">
        <p14:creationId xmlns:p14="http://schemas.microsoft.com/office/powerpoint/2010/main" val="907375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F9662-A43C-D141-C696-F3B91BE07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Global Business Contacts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38233A1-508F-664D-790A-3ADEC4DCC6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3515" y="1614747"/>
            <a:ext cx="3486510" cy="487812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200"/>
              <a:t>Rick Peterson</a:t>
            </a:r>
          </a:p>
          <a:p>
            <a:pPr marL="457200" lvl="1" indent="0">
              <a:buNone/>
            </a:pPr>
            <a:r>
              <a:rPr lang="en-US" sz="1600"/>
              <a:t>Chief Economic Growth Officer</a:t>
            </a:r>
          </a:p>
          <a:p>
            <a:pPr marL="457200" lvl="1" indent="0">
              <a:buNone/>
            </a:pPr>
            <a:r>
              <a:rPr lang="en-US" sz="1600"/>
              <a:t>IEDA PDI Board Member</a:t>
            </a:r>
          </a:p>
          <a:p>
            <a:pPr marL="457200" lvl="1" indent="0">
              <a:buNone/>
            </a:pPr>
            <a:r>
              <a:rPr lang="en-US" sz="1600"/>
              <a:t>Rick.Peterson@IowaEDA.com</a:t>
            </a:r>
          </a:p>
          <a:p>
            <a:pPr marL="457200" lvl="1" indent="0">
              <a:buNone/>
            </a:pPr>
            <a:r>
              <a:rPr lang="en-US" sz="1600"/>
              <a:t>+1 515.348.6192</a:t>
            </a:r>
            <a:endParaRPr lang="en-US" sz="1800"/>
          </a:p>
          <a:p>
            <a:pPr marL="0" indent="0">
              <a:buNone/>
            </a:pPr>
            <a:endParaRPr lang="en-US" sz="1800"/>
          </a:p>
          <a:p>
            <a:pPr marL="0" indent="0">
              <a:buNone/>
            </a:pPr>
            <a:r>
              <a:rPr lang="en-US" sz="2100"/>
              <a:t>Allen Williams</a:t>
            </a:r>
          </a:p>
          <a:p>
            <a:pPr marL="457200" lvl="1" indent="0">
              <a:buNone/>
            </a:pPr>
            <a:r>
              <a:rPr lang="en-US" sz="1600"/>
              <a:t>Business Development Manager</a:t>
            </a:r>
          </a:p>
          <a:p>
            <a:pPr marL="457200" lvl="1" indent="0">
              <a:buNone/>
            </a:pPr>
            <a:r>
              <a:rPr lang="en-US" sz="1600"/>
              <a:t>Advanced Manufacturing; </a:t>
            </a:r>
          </a:p>
          <a:p>
            <a:pPr marL="457200" lvl="1" indent="0">
              <a:buNone/>
            </a:pPr>
            <a:r>
              <a:rPr lang="en-US" sz="1600"/>
              <a:t>FDI – Asia</a:t>
            </a:r>
          </a:p>
          <a:p>
            <a:pPr marL="457200" lvl="1" indent="0">
              <a:buNone/>
            </a:pPr>
            <a:r>
              <a:rPr lang="en-US" sz="1600"/>
              <a:t>Allen.Williams@IowaEDA.com</a:t>
            </a:r>
          </a:p>
          <a:p>
            <a:pPr marL="457200" lvl="1" indent="0">
              <a:buNone/>
            </a:pPr>
            <a:r>
              <a:rPr lang="en-US" sz="1600"/>
              <a:t>+1 515.348.6194</a:t>
            </a:r>
          </a:p>
          <a:p>
            <a:pPr marL="0" indent="0">
              <a:buNone/>
            </a:pPr>
            <a:endParaRPr lang="en-US" sz="1800"/>
          </a:p>
          <a:p>
            <a:pPr marL="0" indent="0">
              <a:buNone/>
            </a:pPr>
            <a:r>
              <a:rPr lang="en-US" sz="2100"/>
              <a:t>Anne McMahon</a:t>
            </a:r>
          </a:p>
          <a:p>
            <a:pPr marL="457200" lvl="1" indent="0">
              <a:buNone/>
            </a:pPr>
            <a:r>
              <a:rPr lang="en-US" sz="1600"/>
              <a:t>Business Development Manager</a:t>
            </a:r>
          </a:p>
          <a:p>
            <a:pPr marL="457200" lvl="1" indent="0">
              <a:buNone/>
            </a:pPr>
            <a:r>
              <a:rPr lang="en-US" sz="1600"/>
              <a:t>Innovation; Existing Industry</a:t>
            </a:r>
          </a:p>
          <a:p>
            <a:pPr marL="457200" lvl="1" indent="0">
              <a:buNone/>
            </a:pPr>
            <a:r>
              <a:rPr lang="en-US" sz="1600"/>
              <a:t>Anne.McMahon@IowaEDA.com</a:t>
            </a:r>
          </a:p>
          <a:p>
            <a:pPr marL="457200" lvl="1" indent="0">
              <a:buNone/>
            </a:pPr>
            <a:r>
              <a:rPr lang="en-US" sz="1600"/>
              <a:t>+1 515.348.6195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3C6EE96-E126-FCA0-1B3A-FE68FD3A7E3D}"/>
              </a:ext>
            </a:extLst>
          </p:cNvPr>
          <p:cNvSpPr txBox="1">
            <a:spLocks/>
          </p:cNvSpPr>
          <p:nvPr/>
        </p:nvSpPr>
        <p:spPr>
          <a:xfrm>
            <a:off x="4329390" y="3151051"/>
            <a:ext cx="3726612" cy="153688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5000"/>
              <a:buFont typeface="Arial" panose="020B0604020202020204" pitchFamily="34" charset="0"/>
              <a:buChar char="○"/>
              <a:defRPr sz="28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900" dirty="0">
                <a:solidFill>
                  <a:schemeClr val="bg1"/>
                </a:solidFill>
              </a:rPr>
              <a:t>Mark Laurenzo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fr-FR" sz="1500" dirty="0">
                <a:solidFill>
                  <a:schemeClr val="bg1"/>
                </a:solidFill>
              </a:rPr>
              <a:t>Business Development Manager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fr-FR" sz="1500" dirty="0">
                <a:solidFill>
                  <a:schemeClr val="bg1"/>
                </a:solidFill>
              </a:rPr>
              <a:t>Biosciences; Renewable Fuels; 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fr-FR" sz="1500" dirty="0">
                <a:solidFill>
                  <a:schemeClr val="bg1"/>
                </a:solidFill>
              </a:rPr>
              <a:t>FDI – Europe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fr-FR" sz="1500" dirty="0">
                <a:solidFill>
                  <a:schemeClr val="bg1"/>
                </a:solidFill>
              </a:rPr>
              <a:t>Mark.Laurenzo@IowaEDA.com 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sz="1500" dirty="0">
                <a:solidFill>
                  <a:schemeClr val="bg1"/>
                </a:solidFill>
              </a:rPr>
              <a:t>+1 515.348.6191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8F77D46-3CE6-AFDA-E3BE-F28C14AF66CE}"/>
              </a:ext>
            </a:extLst>
          </p:cNvPr>
          <p:cNvSpPr txBox="1">
            <a:spLocks/>
          </p:cNvSpPr>
          <p:nvPr/>
        </p:nvSpPr>
        <p:spPr>
          <a:xfrm>
            <a:off x="7815900" y="1614167"/>
            <a:ext cx="3726612" cy="15368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5000"/>
              <a:buFont typeface="Arial" panose="020B0604020202020204" pitchFamily="34" charset="0"/>
              <a:buChar char="○"/>
              <a:defRPr sz="28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900" dirty="0">
                <a:solidFill>
                  <a:schemeClr val="bg1"/>
                </a:solidFill>
              </a:rPr>
              <a:t>Michael Gould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sz="1500" dirty="0">
                <a:solidFill>
                  <a:schemeClr val="bg1"/>
                </a:solidFill>
              </a:rPr>
              <a:t>Insurance &amp; Financial Services; Existing Industry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sz="1500" dirty="0">
                <a:solidFill>
                  <a:schemeClr val="bg1"/>
                </a:solidFill>
              </a:rPr>
              <a:t>Michael.Gould@IowaEDA.com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sz="1500" dirty="0">
                <a:solidFill>
                  <a:schemeClr val="bg1"/>
                </a:solidFill>
              </a:rPr>
              <a:t>+1 515.348.6189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CD627A1-967E-EEB4-18F7-9F525E9A8E0B}"/>
              </a:ext>
            </a:extLst>
          </p:cNvPr>
          <p:cNvSpPr txBox="1">
            <a:spLocks/>
          </p:cNvSpPr>
          <p:nvPr/>
        </p:nvSpPr>
        <p:spPr>
          <a:xfrm>
            <a:off x="4329390" y="4926311"/>
            <a:ext cx="3726612" cy="137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5000"/>
              <a:buFont typeface="Arial" panose="020B0604020202020204" pitchFamily="34" charset="0"/>
              <a:buChar char="○"/>
              <a:defRPr sz="28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900">
                <a:solidFill>
                  <a:schemeClr val="bg1"/>
                </a:solidFill>
              </a:rPr>
              <a:t>Madi Nelson</a:t>
            </a:r>
          </a:p>
          <a:p>
            <a:pPr marL="457200" lvl="1" indent="0">
              <a:buNone/>
            </a:pPr>
            <a:r>
              <a:rPr lang="en-US" sz="1500">
                <a:solidFill>
                  <a:schemeClr val="bg1"/>
                </a:solidFill>
                <a:latin typeface="Arial"/>
                <a:cs typeface="Arial"/>
              </a:rPr>
              <a:t>Global Business Team Coordinator</a:t>
            </a:r>
          </a:p>
          <a:p>
            <a:pPr marL="457200" lvl="1" indent="0">
              <a:buNone/>
            </a:pPr>
            <a:r>
              <a:rPr lang="en-US" sz="1500">
                <a:solidFill>
                  <a:schemeClr val="bg1"/>
                </a:solidFill>
              </a:rPr>
              <a:t>Madison.Nelson@IowaEDA.com </a:t>
            </a:r>
          </a:p>
          <a:p>
            <a:pPr marL="457200" lvl="1" indent="0">
              <a:buNone/>
            </a:pPr>
            <a:r>
              <a:rPr lang="en-US" sz="1500">
                <a:solidFill>
                  <a:schemeClr val="bg1"/>
                </a:solidFill>
              </a:rPr>
              <a:t>+1 (515) 348-6239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092C2A-1FCE-D847-3C5B-B7EC3225EBB8}"/>
              </a:ext>
            </a:extLst>
          </p:cNvPr>
          <p:cNvSpPr txBox="1"/>
          <p:nvPr/>
        </p:nvSpPr>
        <p:spPr>
          <a:xfrm>
            <a:off x="7815900" y="3151050"/>
            <a:ext cx="3440502" cy="1308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1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Leigh Carlson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sz="1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Relations Coordinator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sz="1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Leigh.Carlson@IowaEDA.com 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sz="1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 (515) 346-4359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83E425A-00B6-9E17-D673-A294BC491E96}"/>
              </a:ext>
            </a:extLst>
          </p:cNvPr>
          <p:cNvSpPr txBox="1">
            <a:spLocks/>
          </p:cNvSpPr>
          <p:nvPr/>
        </p:nvSpPr>
        <p:spPr>
          <a:xfrm>
            <a:off x="4329390" y="1614167"/>
            <a:ext cx="3472587" cy="1371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5000"/>
              <a:buFont typeface="Arial" panose="020B0604020202020204" pitchFamily="34" charset="0"/>
              <a:buChar char="○"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900"/>
              <a:t>Brad Frisvold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sz="1600">
                <a:latin typeface="Arial"/>
                <a:cs typeface="Arial"/>
              </a:rPr>
              <a:t>International Marketing Manager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sz="1600">
                <a:latin typeface="Arial"/>
                <a:cs typeface="Arial"/>
              </a:rPr>
              <a:t>Agricultural Trade Promotion 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sz="1600"/>
              <a:t>Brad.Frisvold@IowaEDA.com 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sz="1600"/>
              <a:t>+1 (515) 491-9669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FC1657C-3B69-F2DE-1413-0A18888E26B1}"/>
              </a:ext>
            </a:extLst>
          </p:cNvPr>
          <p:cNvSpPr txBox="1">
            <a:spLocks/>
          </p:cNvSpPr>
          <p:nvPr/>
        </p:nvSpPr>
        <p:spPr>
          <a:xfrm>
            <a:off x="8056002" y="4926311"/>
            <a:ext cx="3200400" cy="137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85000"/>
              <a:buFont typeface="Arial" panose="020B0604020202020204" pitchFamily="34" charset="0"/>
              <a:buChar char="○"/>
              <a:defRPr sz="28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140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900">
                <a:solidFill>
                  <a:schemeClr val="bg1"/>
                </a:solidFill>
              </a:rPr>
              <a:t>Lisa Day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sz="1500">
                <a:solidFill>
                  <a:schemeClr val="bg1"/>
                </a:solidFill>
                <a:latin typeface="Arial"/>
                <a:cs typeface="Arial"/>
              </a:rPr>
              <a:t>Grants Manager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sz="1500">
                <a:solidFill>
                  <a:schemeClr val="bg1"/>
                </a:solidFill>
                <a:latin typeface="Arial"/>
                <a:cs typeface="Arial"/>
              </a:rPr>
              <a:t>Lisa.Day@IowaEDA.com</a:t>
            </a:r>
            <a:endParaRPr lang="en-US" sz="1500" u="sng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en-US" sz="1500">
                <a:solidFill>
                  <a:schemeClr val="bg1"/>
                </a:solidFill>
              </a:rPr>
              <a:t>+1 (515) 348-6159</a:t>
            </a:r>
          </a:p>
        </p:txBody>
      </p:sp>
    </p:spTree>
    <p:extLst>
      <p:ext uri="{BB962C8B-B14F-4D97-AF65-F5344CB8AC3E}">
        <p14:creationId xmlns:p14="http://schemas.microsoft.com/office/powerpoint/2010/main" val="3540204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EC99C-4CBF-BDAE-78D9-7DDA8448F2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63D0C8-C3C5-E12D-569B-8F15DA04E4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/>
              <a:t>Anne McMahon  |  Business Development Manager</a:t>
            </a:r>
          </a:p>
          <a:p>
            <a:r>
              <a:rPr lang="en-US"/>
              <a:t>Iowa Economic Development Authority</a:t>
            </a:r>
          </a:p>
        </p:txBody>
      </p:sp>
    </p:spTree>
    <p:extLst>
      <p:ext uri="{BB962C8B-B14F-4D97-AF65-F5344CB8AC3E}">
        <p14:creationId xmlns:p14="http://schemas.microsoft.com/office/powerpoint/2010/main" val="3528361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06973-D40A-8287-E5B4-C75615FC9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59BEC77-87EA-CDC1-A171-5A46113B6A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 descr="A white logo on a black background&#10;&#10;Description automatically generated">
            <a:extLst>
              <a:ext uri="{FF2B5EF4-FFF2-40B4-BE49-F238E27FC236}">
                <a16:creationId xmlns:a16="http://schemas.microsoft.com/office/drawing/2014/main" id="{4030E285-4680-3DE6-2FB8-3D47C046DA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1159" y="5033769"/>
            <a:ext cx="2042231" cy="1399681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07044A7-D74E-5A51-EFBA-2DFE44D8D9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3917488"/>
            <a:ext cx="12192000" cy="800016"/>
          </a:xfrm>
          <a:prstGeom prst="rect">
            <a:avLst/>
          </a:prstGeom>
        </p:spPr>
        <p:txBody>
          <a:bodyPr/>
          <a:lstStyle/>
          <a:p>
            <a:r>
              <a:rPr lang="en-US" sz="2400" i="1" dirty="0">
                <a:solidFill>
                  <a:schemeClr val="bg1"/>
                </a:solidFill>
              </a:rPr>
              <a:t>PDI Conference   |   September 25, 2026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920DBC-3E9C-2255-BB10-683730770C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102" y="5027305"/>
            <a:ext cx="3498057" cy="1520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905414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E86B984-26D2-D124-DB7E-A0933D6F8F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"/>
            <a:ext cx="12192000" cy="685799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ED3A33ED-DDEB-B082-12E2-1A8FD5077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5554"/>
            <a:ext cx="10515600" cy="1325563"/>
          </a:xfrm>
        </p:spPr>
        <p:txBody>
          <a:bodyPr>
            <a:normAutofit/>
          </a:bodyPr>
          <a:lstStyle/>
          <a:p>
            <a:r>
              <a:rPr lang="en-US" sz="3300" dirty="0">
                <a:solidFill>
                  <a:schemeClr val="bg1"/>
                </a:solidFill>
              </a:rPr>
              <a:t>IEDA Goals For Sites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F1FA237-DC22-9B2A-B619-7B3FEC623BFA}"/>
              </a:ext>
            </a:extLst>
          </p:cNvPr>
          <p:cNvGrpSpPr/>
          <p:nvPr/>
        </p:nvGrpSpPr>
        <p:grpSpPr>
          <a:xfrm>
            <a:off x="6480550" y="1889482"/>
            <a:ext cx="4348066" cy="2531384"/>
            <a:chOff x="12961099" y="3778964"/>
            <a:chExt cx="8696131" cy="5062767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26EA1BAF-DC18-A1AA-983B-7318532CF23E}"/>
                </a:ext>
              </a:extLst>
            </p:cNvPr>
            <p:cNvSpPr/>
            <p:nvPr/>
          </p:nvSpPr>
          <p:spPr>
            <a:xfrm>
              <a:off x="12961099" y="6507339"/>
              <a:ext cx="8696131" cy="658336"/>
            </a:xfrm>
            <a:prstGeom prst="round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algn="ctr" defTabSz="412750" hangingPunct="0"/>
              <a:endParaRPr lang="en-US" sz="1600">
                <a:solidFill>
                  <a:srgbClr val="FFFFFF"/>
                </a:solidFill>
                <a:sym typeface="Helvetica Light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EFAE9F7-EBB2-C9CC-5065-C92626EBBB78}"/>
                </a:ext>
              </a:extLst>
            </p:cNvPr>
            <p:cNvSpPr txBox="1"/>
            <p:nvPr/>
          </p:nvSpPr>
          <p:spPr>
            <a:xfrm>
              <a:off x="13363559" y="5456190"/>
              <a:ext cx="7891211" cy="3385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  <a:defRPr/>
              </a:pPr>
              <a:r>
                <a:rPr lang="en-US" altLang="en-US" sz="2400" b="1" dirty="0">
                  <a:solidFill>
                    <a:srgbClr val="340C8A"/>
                  </a:solidFill>
                  <a:latin typeface="Arial" panose="020B0604020202020204" pitchFamily="34" charset="0"/>
                  <a:cs typeface="Arial" panose="020B0604020202020204" pitchFamily="34" charset="0"/>
                  <a:sym typeface="Helvetica Light"/>
                </a:rPr>
                <a:t>SITE QUALITY</a:t>
              </a:r>
            </a:p>
            <a:p>
              <a:pPr>
                <a:lnSpc>
                  <a:spcPct val="100000"/>
                </a:lnSpc>
                <a:defRPr/>
              </a:pPr>
              <a:endParaRPr lang="en-US" altLang="en-US" sz="1400" b="1" dirty="0">
                <a:solidFill>
                  <a:srgbClr val="340C8A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endParaRPr>
            </a:p>
            <a:p>
              <a:pPr>
                <a:lnSpc>
                  <a:spcPct val="100000"/>
                </a:lnSpc>
                <a:defRPr/>
              </a:pPr>
              <a:r>
                <a:rPr lang="en-US" altLang="en-US" sz="2200" b="1" dirty="0">
                  <a:solidFill>
                    <a:srgbClr val="340C8A"/>
                  </a:solidFill>
                  <a:latin typeface="Arial" panose="020B0604020202020204" pitchFamily="34" charset="0"/>
                  <a:cs typeface="Arial" panose="020B0604020202020204" pitchFamily="34" charset="0"/>
                  <a:sym typeface="Helvetica Light"/>
                </a:rPr>
                <a:t>Improving</a:t>
              </a:r>
              <a:r>
                <a:rPr lang="en-US" altLang="en-US" sz="2200" dirty="0">
                  <a:solidFill>
                    <a:srgbClr val="340C8A"/>
                  </a:solidFill>
                  <a:latin typeface="Arial" panose="020B0604020202020204" pitchFamily="34" charset="0"/>
                  <a:cs typeface="Arial" panose="020B0604020202020204" pitchFamily="34" charset="0"/>
                  <a:sym typeface="Helvetica Light"/>
                </a:rPr>
                <a:t> the</a:t>
              </a:r>
              <a:r>
                <a:rPr lang="en-US" altLang="en-US" sz="2200" b="1" dirty="0">
                  <a:solidFill>
                    <a:srgbClr val="340C8A"/>
                  </a:solidFill>
                  <a:latin typeface="Arial" panose="020B0604020202020204" pitchFamily="34" charset="0"/>
                  <a:cs typeface="Arial" panose="020B0604020202020204" pitchFamily="34" charset="0"/>
                  <a:sym typeface="Helvetica Light"/>
                </a:rPr>
                <a:t> </a:t>
              </a:r>
              <a:r>
                <a:rPr lang="en-US" altLang="en-US" sz="2200" dirty="0">
                  <a:solidFill>
                    <a:srgbClr val="340C8A"/>
                  </a:solidFill>
                  <a:latin typeface="Arial" panose="020B0604020202020204" pitchFamily="34" charset="0"/>
                  <a:cs typeface="Arial" panose="020B0604020202020204" pitchFamily="34" charset="0"/>
                  <a:sym typeface="Helvetica Light"/>
                </a:rPr>
                <a:t>characteristics of</a:t>
              </a:r>
              <a:r>
                <a:rPr lang="en-US" altLang="en-US" sz="2200" dirty="0">
                  <a:solidFill>
                    <a:srgbClr val="340C8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2200" dirty="0">
                  <a:solidFill>
                    <a:srgbClr val="340C8A"/>
                  </a:solidFill>
                  <a:latin typeface="Arial" panose="020B0604020202020204" pitchFamily="34" charset="0"/>
                  <a:cs typeface="Arial" panose="020B0604020202020204" pitchFamily="34" charset="0"/>
                  <a:sym typeface="Helvetica Light"/>
                </a:rPr>
                <a:t>sites and </a:t>
              </a:r>
              <a:r>
                <a:rPr lang="en-US" altLang="en-US" sz="2200" dirty="0">
                  <a:solidFill>
                    <a:srgbClr val="340C8A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parks</a:t>
              </a:r>
              <a:r>
                <a:rPr lang="en-US" altLang="en-US" sz="2200" dirty="0">
                  <a:solidFill>
                    <a:srgbClr val="340C8A"/>
                  </a:solidFill>
                  <a:latin typeface="Arial" panose="020B0604020202020204" pitchFamily="34" charset="0"/>
                  <a:cs typeface="Arial" panose="020B0604020202020204" pitchFamily="34" charset="0"/>
                  <a:sym typeface="Helvetica Light"/>
                </a:rPr>
                <a:t> through readiness efforts</a:t>
              </a:r>
              <a:endParaRPr lang="en-US" altLang="en-US" sz="2200" b="1" dirty="0">
                <a:solidFill>
                  <a:srgbClr val="340C8A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endParaRPr>
            </a:p>
          </p:txBody>
        </p:sp>
        <p:pic>
          <p:nvPicPr>
            <p:cNvPr id="6" name="Graphic 5" descr="Rating 3 Star with solid fill">
              <a:extLst>
                <a:ext uri="{FF2B5EF4-FFF2-40B4-BE49-F238E27FC236}">
                  <a16:creationId xmlns:a16="http://schemas.microsoft.com/office/drawing/2014/main" id="{124D13E9-1057-DA10-262F-0ED9AA72CF6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450520" y="3778964"/>
              <a:ext cx="1678370" cy="1678370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22E1C1E-7E97-2AC2-AE64-2645CBF636F4}"/>
              </a:ext>
            </a:extLst>
          </p:cNvPr>
          <p:cNvGrpSpPr/>
          <p:nvPr/>
        </p:nvGrpSpPr>
        <p:grpSpPr>
          <a:xfrm>
            <a:off x="1363385" y="2022340"/>
            <a:ext cx="4348066" cy="2414994"/>
            <a:chOff x="2726770" y="4044679"/>
            <a:chExt cx="8696131" cy="4829988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646817F4-CD9C-CF03-46CA-54AC4D035B62}"/>
                </a:ext>
              </a:extLst>
            </p:cNvPr>
            <p:cNvSpPr/>
            <p:nvPr/>
          </p:nvSpPr>
          <p:spPr>
            <a:xfrm>
              <a:off x="2726770" y="6544409"/>
              <a:ext cx="8696131" cy="658336"/>
            </a:xfrm>
            <a:prstGeom prst="round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25400" tIns="25400" rIns="25400" bIns="25400" numCol="1" spcCol="38100" rtlCol="0" anchor="ctr">
              <a:spAutoFit/>
            </a:bodyPr>
            <a:lstStyle/>
            <a:p>
              <a:pPr algn="ctr" defTabSz="412750" hangingPunct="0"/>
              <a:endParaRPr lang="en-US" sz="1600" dirty="0">
                <a:solidFill>
                  <a:srgbClr val="FFFFFF"/>
                </a:solidFill>
                <a:sym typeface="Helvetica Light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C560250-35D7-3ADC-82C6-8AF0ABDD3014}"/>
                </a:ext>
              </a:extLst>
            </p:cNvPr>
            <p:cNvSpPr txBox="1"/>
            <p:nvPr/>
          </p:nvSpPr>
          <p:spPr>
            <a:xfrm>
              <a:off x="3129230" y="5489125"/>
              <a:ext cx="7891211" cy="3385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  <a:defRPr/>
              </a:pPr>
              <a:r>
                <a:rPr lang="en-US" altLang="en-US" sz="2400" b="1" dirty="0">
                  <a:solidFill>
                    <a:srgbClr val="340C8A"/>
                  </a:solidFill>
                  <a:latin typeface="Arial" panose="020B0604020202020204" pitchFamily="34" charset="0"/>
                  <a:cs typeface="Arial" panose="020B0604020202020204" pitchFamily="34" charset="0"/>
                  <a:sym typeface="Helvetica Light"/>
                </a:rPr>
                <a:t>SITE QUANTITY</a:t>
              </a:r>
            </a:p>
            <a:p>
              <a:pPr>
                <a:lnSpc>
                  <a:spcPct val="100000"/>
                </a:lnSpc>
                <a:defRPr/>
              </a:pPr>
              <a:endParaRPr lang="en-US" altLang="en-US" sz="1400" b="1" dirty="0">
                <a:solidFill>
                  <a:srgbClr val="340C8A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endParaRPr>
            </a:p>
            <a:p>
              <a:pPr>
                <a:lnSpc>
                  <a:spcPct val="100000"/>
                </a:lnSpc>
                <a:defRPr/>
              </a:pPr>
              <a:r>
                <a:rPr lang="en-US" altLang="en-US" sz="2200" b="1" dirty="0">
                  <a:solidFill>
                    <a:srgbClr val="340C8A"/>
                  </a:solidFill>
                  <a:latin typeface="Arial" panose="020B0604020202020204" pitchFamily="34" charset="0"/>
                  <a:cs typeface="Arial" panose="020B0604020202020204" pitchFamily="34" charset="0"/>
                  <a:sym typeface="Helvetica Light"/>
                </a:rPr>
                <a:t>Increasing </a:t>
              </a:r>
              <a:r>
                <a:rPr lang="en-US" altLang="en-US" sz="2200" dirty="0">
                  <a:solidFill>
                    <a:srgbClr val="340C8A"/>
                  </a:solidFill>
                  <a:latin typeface="Arial" panose="020B0604020202020204" pitchFamily="34" charset="0"/>
                  <a:cs typeface="Arial" panose="020B0604020202020204" pitchFamily="34" charset="0"/>
                  <a:sym typeface="Helvetica Light"/>
                </a:rPr>
                <a:t>the number of qualified</a:t>
              </a:r>
              <a:r>
                <a:rPr lang="en-US" altLang="en-US" sz="2200" b="1" dirty="0">
                  <a:solidFill>
                    <a:srgbClr val="340C8A"/>
                  </a:solidFill>
                  <a:latin typeface="Arial" panose="020B0604020202020204" pitchFamily="34" charset="0"/>
                  <a:cs typeface="Arial" panose="020B0604020202020204" pitchFamily="34" charset="0"/>
                  <a:sym typeface="Helvetica Light"/>
                </a:rPr>
                <a:t> opportunities </a:t>
              </a:r>
              <a:r>
                <a:rPr lang="en-US" altLang="en-US" sz="2200" dirty="0">
                  <a:solidFill>
                    <a:srgbClr val="340C8A"/>
                  </a:solidFill>
                  <a:latin typeface="Arial" panose="020B0604020202020204" pitchFamily="34" charset="0"/>
                  <a:cs typeface="Arial" panose="020B0604020202020204" pitchFamily="34" charset="0"/>
                  <a:sym typeface="Helvetica Light"/>
                </a:rPr>
                <a:t>in the property portfolio</a:t>
              </a:r>
              <a:endParaRPr lang="en-US" altLang="en-US" sz="525" u="sng" dirty="0">
                <a:solidFill>
                  <a:srgbClr val="340C8A"/>
                </a:solidFill>
                <a:latin typeface="Arial" panose="020B0604020202020204" pitchFamily="34" charset="0"/>
                <a:cs typeface="Arial" panose="020B0604020202020204" pitchFamily="34" charset="0"/>
                <a:sym typeface="Helvetica Light"/>
              </a:endParaRPr>
            </a:p>
          </p:txBody>
        </p:sp>
        <p:pic>
          <p:nvPicPr>
            <p:cNvPr id="7" name="Graphic 6" descr="Tally with solid fill">
              <a:extLst>
                <a:ext uri="{FF2B5EF4-FFF2-40B4-BE49-F238E27FC236}">
                  <a16:creationId xmlns:a16="http://schemas.microsoft.com/office/drawing/2014/main" id="{8791E114-26B1-E699-9943-4B3C7641F9F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429931" y="4044679"/>
              <a:ext cx="1210521" cy="1210521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77F7B31-DDDC-3789-0E56-36A933583BE1}"/>
              </a:ext>
            </a:extLst>
          </p:cNvPr>
          <p:cNvSpPr txBox="1"/>
          <p:nvPr/>
        </p:nvSpPr>
        <p:spPr>
          <a:xfrm>
            <a:off x="0" y="5742447"/>
            <a:ext cx="12192000" cy="4667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>
              <a:defRPr/>
            </a:pPr>
            <a:r>
              <a:rPr lang="en-US" alt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Site readiness helps achieve </a:t>
            </a:r>
            <a:r>
              <a:rPr lang="en-US" altLang="en-US" sz="27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both</a:t>
            </a:r>
            <a:r>
              <a:rPr lang="en-US" altLang="en-US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these goals. </a:t>
            </a:r>
            <a:endParaRPr lang="en-US" altLang="en-US" sz="2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6009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9513665-809C-0D49-FC63-680C5240EE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01920" y="2584704"/>
            <a:ext cx="7595616" cy="4273296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CEDD7304-D05E-086D-8EFB-CE3A2F711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Site Readiness Journey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B2F422-5F45-1B20-6F0D-001E5FE02E38}"/>
              </a:ext>
            </a:extLst>
          </p:cNvPr>
          <p:cNvSpPr/>
          <p:nvPr/>
        </p:nvSpPr>
        <p:spPr>
          <a:xfrm>
            <a:off x="465894" y="5896292"/>
            <a:ext cx="147311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72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Raw Land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AB1C8E9-EFCF-C73C-4B22-D76C213E18B1}"/>
              </a:ext>
            </a:extLst>
          </p:cNvPr>
          <p:cNvCxnSpPr>
            <a:cxnSpLocks/>
          </p:cNvCxnSpPr>
          <p:nvPr/>
        </p:nvCxnSpPr>
        <p:spPr>
          <a:xfrm flipH="1" flipV="1">
            <a:off x="1887908" y="6075466"/>
            <a:ext cx="1504451" cy="487920"/>
          </a:xfrm>
          <a:prstGeom prst="line">
            <a:avLst/>
          </a:prstGeom>
          <a:noFill/>
          <a:ln w="57150" cap="flat">
            <a:solidFill>
              <a:srgbClr val="FF9444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03054928-DD04-F60C-37FC-05BB6A628610}"/>
              </a:ext>
            </a:extLst>
          </p:cNvPr>
          <p:cNvSpPr/>
          <p:nvPr/>
        </p:nvSpPr>
        <p:spPr>
          <a:xfrm>
            <a:off x="1606397" y="4619462"/>
            <a:ext cx="2284042" cy="1088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72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Information</a:t>
            </a:r>
          </a:p>
          <a:p>
            <a:pPr marL="228600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72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Listing Agreement</a:t>
            </a:r>
          </a:p>
          <a:p>
            <a:pPr marL="228600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72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Basic Maps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0C7A593-D71B-C8F4-428E-A0A2223DFE22}"/>
              </a:ext>
            </a:extLst>
          </p:cNvPr>
          <p:cNvSpPr/>
          <p:nvPr/>
        </p:nvSpPr>
        <p:spPr>
          <a:xfrm>
            <a:off x="3156859" y="3464992"/>
            <a:ext cx="3018126" cy="1088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72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Detailed Information</a:t>
            </a:r>
          </a:p>
          <a:p>
            <a:pPr marL="228600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72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Due Diligence Completed</a:t>
            </a:r>
          </a:p>
          <a:p>
            <a:pPr marL="228600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72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Concept Plan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309C29B-900B-C599-CDE9-D722844AF1F3}"/>
              </a:ext>
            </a:extLst>
          </p:cNvPr>
          <p:cNvSpPr/>
          <p:nvPr/>
        </p:nvSpPr>
        <p:spPr>
          <a:xfrm>
            <a:off x="7377005" y="3094868"/>
            <a:ext cx="3375470" cy="1088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72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Ready to Construct </a:t>
            </a:r>
          </a:p>
          <a:p>
            <a:pPr marL="228600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72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Graded Pad</a:t>
            </a:r>
          </a:p>
          <a:p>
            <a:pPr marL="228600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72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Building Under Construction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9BFF1C-8CC9-5363-370C-08B2490CF9A5}"/>
              </a:ext>
            </a:extLst>
          </p:cNvPr>
          <p:cNvSpPr txBox="1"/>
          <p:nvPr/>
        </p:nvSpPr>
        <p:spPr>
          <a:xfrm>
            <a:off x="463969" y="1796949"/>
            <a:ext cx="11253537" cy="72398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lIns="45720" tIns="22860" rIns="45720" bIns="22860" anchor="t">
            <a:spAutoFit/>
          </a:bodyPr>
          <a:lstStyle/>
          <a:p>
            <a:pPr>
              <a:lnSpc>
                <a:spcPct val="115000"/>
              </a:lnSpc>
              <a:spcAft>
                <a:spcPts val="400"/>
              </a:spcAft>
              <a:tabLst>
                <a:tab pos="228600" algn="l"/>
              </a:tabLst>
            </a:pPr>
            <a:r>
              <a:rPr lang="en-US" sz="2000" b="1" i="1" kern="100">
                <a:latin typeface="Arial"/>
                <a:ea typeface="Aptos" panose="020B0004020202020204" pitchFamily="34" charset="0"/>
                <a:cs typeface="Arial"/>
              </a:rPr>
              <a:t>Site readiness identifies and mitigates potential risks before they become obstacles, enabling greater transparency, efficiency, and collaboration when prospects evaluate a site. </a:t>
            </a:r>
            <a:endParaRPr lang="en-US" sz="2000" i="1" kern="100">
              <a:latin typeface="Arial"/>
              <a:ea typeface="Aptos" panose="020B0004020202020204" pitchFamily="34" charset="0"/>
              <a:cs typeface="Arial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E6A2B3B-CD7F-60A9-A3BF-80CE7700A108}"/>
              </a:ext>
            </a:extLst>
          </p:cNvPr>
          <p:cNvSpPr/>
          <p:nvPr/>
        </p:nvSpPr>
        <p:spPr>
          <a:xfrm>
            <a:off x="3392359" y="6501343"/>
            <a:ext cx="180474" cy="180474"/>
          </a:xfrm>
          <a:prstGeom prst="ellipse">
            <a:avLst/>
          </a:prstGeom>
          <a:noFill/>
          <a:ln w="76200">
            <a:solidFill>
              <a:srgbClr val="FF94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F202C64-DC99-0633-ED1A-E22BC5C4B828}"/>
              </a:ext>
            </a:extLst>
          </p:cNvPr>
          <p:cNvSpPr/>
          <p:nvPr/>
        </p:nvSpPr>
        <p:spPr>
          <a:xfrm>
            <a:off x="4348830" y="6259268"/>
            <a:ext cx="180474" cy="180474"/>
          </a:xfrm>
          <a:prstGeom prst="ellipse">
            <a:avLst/>
          </a:prstGeom>
          <a:noFill/>
          <a:ln w="76200">
            <a:solidFill>
              <a:srgbClr val="FF94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77C8F14-4BC8-440F-A6DC-5E93DE7AAEA5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3572833" y="6349505"/>
            <a:ext cx="775997" cy="197034"/>
          </a:xfrm>
          <a:prstGeom prst="line">
            <a:avLst/>
          </a:prstGeom>
          <a:ln w="57150">
            <a:solidFill>
              <a:srgbClr val="FF944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E52A845-E1D1-4096-F4B2-D471ED8C793C}"/>
              </a:ext>
            </a:extLst>
          </p:cNvPr>
          <p:cNvCxnSpPr>
            <a:cxnSpLocks/>
            <a:stCxn id="22" idx="1"/>
          </p:cNvCxnSpPr>
          <p:nvPr/>
        </p:nvCxnSpPr>
        <p:spPr>
          <a:xfrm flipH="1" flipV="1">
            <a:off x="3572833" y="5337821"/>
            <a:ext cx="802427" cy="947878"/>
          </a:xfrm>
          <a:prstGeom prst="line">
            <a:avLst/>
          </a:prstGeom>
          <a:ln w="57150">
            <a:solidFill>
              <a:srgbClr val="FF94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7334C58D-DA10-8929-108C-73FCA6A0F7E0}"/>
              </a:ext>
            </a:extLst>
          </p:cNvPr>
          <p:cNvSpPr/>
          <p:nvPr/>
        </p:nvSpPr>
        <p:spPr>
          <a:xfrm>
            <a:off x="5124827" y="6195461"/>
            <a:ext cx="180474" cy="180474"/>
          </a:xfrm>
          <a:prstGeom prst="ellipse">
            <a:avLst/>
          </a:prstGeom>
          <a:noFill/>
          <a:ln w="76200">
            <a:solidFill>
              <a:srgbClr val="FF94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750CD13-7E94-D821-4DA4-237432DF1243}"/>
              </a:ext>
            </a:extLst>
          </p:cNvPr>
          <p:cNvSpPr/>
          <p:nvPr/>
        </p:nvSpPr>
        <p:spPr>
          <a:xfrm>
            <a:off x="5784795" y="5673472"/>
            <a:ext cx="180474" cy="180474"/>
          </a:xfrm>
          <a:prstGeom prst="ellipse">
            <a:avLst/>
          </a:prstGeom>
          <a:noFill/>
          <a:ln w="76200">
            <a:solidFill>
              <a:srgbClr val="FF94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FC24738C-D8C8-E497-7501-F93926B469AB}"/>
              </a:ext>
            </a:extLst>
          </p:cNvPr>
          <p:cNvSpPr/>
          <p:nvPr/>
        </p:nvSpPr>
        <p:spPr>
          <a:xfrm rot="1057304">
            <a:off x="6200560" y="4927029"/>
            <a:ext cx="180474" cy="180474"/>
          </a:xfrm>
          <a:prstGeom prst="ellipse">
            <a:avLst/>
          </a:prstGeom>
          <a:noFill/>
          <a:ln w="76200">
            <a:solidFill>
              <a:srgbClr val="FF94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9768986-4CDA-1DFB-ED0C-258BF28841BC}"/>
              </a:ext>
            </a:extLst>
          </p:cNvPr>
          <p:cNvSpPr/>
          <p:nvPr/>
        </p:nvSpPr>
        <p:spPr>
          <a:xfrm>
            <a:off x="6374732" y="4139284"/>
            <a:ext cx="180474" cy="180474"/>
          </a:xfrm>
          <a:prstGeom prst="ellipse">
            <a:avLst/>
          </a:prstGeom>
          <a:noFill/>
          <a:ln w="76200">
            <a:solidFill>
              <a:srgbClr val="FF94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9297E91-9D61-0258-7DFC-DE78394D4B24}"/>
              </a:ext>
            </a:extLst>
          </p:cNvPr>
          <p:cNvCxnSpPr>
            <a:cxnSpLocks/>
            <a:endCxn id="36" idx="2"/>
          </p:cNvCxnSpPr>
          <p:nvPr/>
        </p:nvCxnSpPr>
        <p:spPr>
          <a:xfrm flipV="1">
            <a:off x="4529304" y="6285698"/>
            <a:ext cx="595523" cy="45119"/>
          </a:xfrm>
          <a:prstGeom prst="line">
            <a:avLst/>
          </a:prstGeom>
          <a:ln w="57150">
            <a:solidFill>
              <a:srgbClr val="FF944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20D0D7E-2E56-1D75-69D9-FBB6298DD302}"/>
              </a:ext>
            </a:extLst>
          </p:cNvPr>
          <p:cNvCxnSpPr>
            <a:cxnSpLocks/>
            <a:endCxn id="37" idx="3"/>
          </p:cNvCxnSpPr>
          <p:nvPr/>
        </p:nvCxnSpPr>
        <p:spPr>
          <a:xfrm flipV="1">
            <a:off x="5305301" y="5827516"/>
            <a:ext cx="505925" cy="429940"/>
          </a:xfrm>
          <a:prstGeom prst="line">
            <a:avLst/>
          </a:prstGeom>
          <a:ln w="57150">
            <a:solidFill>
              <a:srgbClr val="FF944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B791167-852A-41FE-7C64-81C70676A160}"/>
              </a:ext>
            </a:extLst>
          </p:cNvPr>
          <p:cNvCxnSpPr>
            <a:cxnSpLocks/>
            <a:endCxn id="39" idx="2"/>
          </p:cNvCxnSpPr>
          <p:nvPr/>
        </p:nvCxnSpPr>
        <p:spPr>
          <a:xfrm>
            <a:off x="5784795" y="4057650"/>
            <a:ext cx="589937" cy="171871"/>
          </a:xfrm>
          <a:prstGeom prst="line">
            <a:avLst/>
          </a:prstGeom>
          <a:ln w="57150">
            <a:solidFill>
              <a:srgbClr val="FF94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6BA58D7D-3892-4BBB-F315-4EB74CAAD5D6}"/>
              </a:ext>
            </a:extLst>
          </p:cNvPr>
          <p:cNvCxnSpPr>
            <a:cxnSpLocks/>
          </p:cNvCxnSpPr>
          <p:nvPr/>
        </p:nvCxnSpPr>
        <p:spPr>
          <a:xfrm flipV="1">
            <a:off x="5938839" y="5112296"/>
            <a:ext cx="287893" cy="569047"/>
          </a:xfrm>
          <a:prstGeom prst="line">
            <a:avLst/>
          </a:prstGeom>
          <a:ln w="57150">
            <a:solidFill>
              <a:srgbClr val="FF944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1CA60288-02FF-79DC-69DF-944BC517CA2E}"/>
              </a:ext>
            </a:extLst>
          </p:cNvPr>
          <p:cNvCxnSpPr>
            <a:cxnSpLocks/>
            <a:endCxn id="39" idx="4"/>
          </p:cNvCxnSpPr>
          <p:nvPr/>
        </p:nvCxnSpPr>
        <p:spPr>
          <a:xfrm flipV="1">
            <a:off x="6320893" y="4319758"/>
            <a:ext cx="144076" cy="607272"/>
          </a:xfrm>
          <a:prstGeom prst="line">
            <a:avLst/>
          </a:prstGeom>
          <a:ln w="57150">
            <a:solidFill>
              <a:srgbClr val="FF944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EF04FA4B-32E9-6B00-092E-B9F84CA5F1BA}"/>
              </a:ext>
            </a:extLst>
          </p:cNvPr>
          <p:cNvCxnSpPr>
            <a:cxnSpLocks/>
          </p:cNvCxnSpPr>
          <p:nvPr/>
        </p:nvCxnSpPr>
        <p:spPr>
          <a:xfrm flipV="1">
            <a:off x="6484892" y="3768213"/>
            <a:ext cx="70314" cy="368768"/>
          </a:xfrm>
          <a:prstGeom prst="line">
            <a:avLst/>
          </a:prstGeom>
          <a:ln w="57150">
            <a:solidFill>
              <a:srgbClr val="FF944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B00075B5-A1B2-0FA3-4D79-C69A867BBE75}"/>
              </a:ext>
            </a:extLst>
          </p:cNvPr>
          <p:cNvCxnSpPr>
            <a:cxnSpLocks/>
          </p:cNvCxnSpPr>
          <p:nvPr/>
        </p:nvCxnSpPr>
        <p:spPr>
          <a:xfrm flipV="1">
            <a:off x="6639024" y="3641018"/>
            <a:ext cx="719030" cy="33416"/>
          </a:xfrm>
          <a:prstGeom prst="line">
            <a:avLst/>
          </a:prstGeom>
          <a:ln w="57150">
            <a:solidFill>
              <a:srgbClr val="FF94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5647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26" grpId="0"/>
      <p:bldP spid="28" grpId="0"/>
      <p:bldP spid="13" grpId="0" animBg="1"/>
      <p:bldP spid="22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240D4-5936-BD81-E8C6-FF1D95CDE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9A2DF97-F9B2-0FF3-7C2B-D2F5C847E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on the Success of Certification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0ABA12-9DC1-06D2-B278-80A48314E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116" y="3516676"/>
            <a:ext cx="10515600" cy="4527187"/>
          </a:xfrm>
        </p:spPr>
        <p:txBody>
          <a:bodyPr vert="horz" lIns="45720" tIns="22860" rIns="45720" bIns="22860" rtlCol="0" anchor="t">
            <a:normAutofit/>
          </a:bodyPr>
          <a:lstStyle/>
          <a:p>
            <a:pPr marL="0" indent="0">
              <a:buNone/>
            </a:pPr>
            <a:r>
              <a:rPr lang="en-US" sz="2400" b="1">
                <a:latin typeface="Arial"/>
                <a:cs typeface="Arial"/>
              </a:rPr>
              <a:t>While certification remains the gold standard, stakeholder feedback identified opportunities to broaden participation and support communities throughout their readiness journey:</a:t>
            </a:r>
          </a:p>
          <a:p>
            <a:pPr lvl="1">
              <a:lnSpc>
                <a:spcPct val="150000"/>
              </a:lnSpc>
            </a:pPr>
            <a:r>
              <a:rPr lang="en-US" sz="2000">
                <a:latin typeface="Arial"/>
                <a:cs typeface="Arial"/>
              </a:rPr>
              <a:t>Expand accessibility for communities of all sizes and resource levels</a:t>
            </a:r>
          </a:p>
          <a:p>
            <a:pPr lvl="1">
              <a:lnSpc>
                <a:spcPct val="150000"/>
              </a:lnSpc>
            </a:pPr>
            <a:r>
              <a:rPr lang="en-US" sz="2000">
                <a:latin typeface="Arial"/>
                <a:cs typeface="Arial"/>
              </a:rPr>
              <a:t>Recognize and communicate incremental progress toward certification</a:t>
            </a:r>
          </a:p>
          <a:p>
            <a:pPr lvl="1">
              <a:lnSpc>
                <a:spcPct val="150000"/>
              </a:lnSpc>
            </a:pPr>
            <a:r>
              <a:rPr lang="en-US" sz="2000">
                <a:latin typeface="Arial"/>
                <a:cs typeface="Arial"/>
              </a:rPr>
              <a:t>Provide clear next-step guidance for properties and property representatives</a:t>
            </a:r>
          </a:p>
          <a:p>
            <a:pPr lvl="1">
              <a:lnSpc>
                <a:spcPct val="150000"/>
              </a:lnSpc>
            </a:pPr>
            <a:r>
              <a:rPr lang="en-US" sz="2000">
                <a:latin typeface="Arial"/>
                <a:cs typeface="Arial"/>
              </a:rPr>
              <a:t>Engage more communities earlier through a scalable readiness framework</a:t>
            </a:r>
          </a:p>
          <a:p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257DE79-865A-2209-E350-1D944EA9EAC2}"/>
              </a:ext>
            </a:extLst>
          </p:cNvPr>
          <p:cNvSpPr txBox="1"/>
          <p:nvPr/>
        </p:nvSpPr>
        <p:spPr>
          <a:xfrm>
            <a:off x="685800" y="2099063"/>
            <a:ext cx="2409687" cy="3282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50" hangingPunct="0"/>
            <a:r>
              <a:rPr lang="en-US" sz="900" b="1" dirty="0">
                <a:solidFill>
                  <a:srgbClr val="0072CE"/>
                </a:solidFill>
              </a:rPr>
              <a:t>50+</a:t>
            </a:r>
            <a:endParaRPr lang="en-US" sz="900" b="1">
              <a:solidFill>
                <a:srgbClr val="0072CE"/>
              </a:solidFill>
            </a:endParaRPr>
          </a:p>
          <a:p>
            <a:pPr algn="ctr" defTabSz="412750" hangingPunct="0"/>
            <a:r>
              <a:rPr lang="en-US" sz="900" b="1">
                <a:sym typeface="Helvetica Light"/>
              </a:rPr>
              <a:t> Certified Sites</a:t>
            </a:r>
            <a:endParaRPr lang="en-US" sz="900" b="1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258F69F-3F1E-FED6-00CE-BAE8BB9B3FE2}"/>
              </a:ext>
            </a:extLst>
          </p:cNvPr>
          <p:cNvSpPr txBox="1"/>
          <p:nvPr/>
        </p:nvSpPr>
        <p:spPr>
          <a:xfrm>
            <a:off x="3260508" y="2099063"/>
            <a:ext cx="2409687" cy="3282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50" hangingPunct="0"/>
            <a:r>
              <a:rPr lang="en-US" sz="900" b="1" dirty="0">
                <a:solidFill>
                  <a:srgbClr val="0072CE"/>
                </a:solidFill>
                <a:sym typeface="Helvetica Light"/>
              </a:rPr>
              <a:t>10,000+</a:t>
            </a:r>
          </a:p>
          <a:p>
            <a:pPr algn="ctr" defTabSz="412750" hangingPunct="0"/>
            <a:r>
              <a:rPr lang="en-US" sz="900" b="1">
                <a:sym typeface="Helvetica Light"/>
              </a:rPr>
              <a:t>Acres</a:t>
            </a:r>
            <a:endParaRPr lang="en-US" sz="900" b="1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85C8AD5-3C15-B381-F3A3-03F362247540}"/>
              </a:ext>
            </a:extLst>
          </p:cNvPr>
          <p:cNvSpPr txBox="1"/>
          <p:nvPr/>
        </p:nvSpPr>
        <p:spPr>
          <a:xfrm>
            <a:off x="8738720" y="2105171"/>
            <a:ext cx="2738483" cy="3282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50" hangingPunct="0"/>
            <a:r>
              <a:rPr lang="en-US" sz="900" b="1" dirty="0">
                <a:solidFill>
                  <a:srgbClr val="0072CE"/>
                </a:solidFill>
                <a:sym typeface="Helvetica Light"/>
              </a:rPr>
              <a:t>10,000+ </a:t>
            </a:r>
          </a:p>
          <a:p>
            <a:pPr algn="ctr" defTabSz="412750" hangingPunct="0"/>
            <a:r>
              <a:rPr lang="en-US" sz="900" b="1" dirty="0">
                <a:solidFill>
                  <a:srgbClr val="FCB832"/>
                </a:solidFill>
                <a:sym typeface="Helvetica Light"/>
              </a:rPr>
              <a:t> </a:t>
            </a:r>
            <a:r>
              <a:rPr lang="en-US" sz="900" b="1"/>
              <a:t>J</a:t>
            </a:r>
            <a:r>
              <a:rPr lang="en-US" sz="900" b="1">
                <a:sym typeface="Helvetica Light"/>
              </a:rPr>
              <a:t>obs</a:t>
            </a:r>
            <a:endParaRPr lang="en-US" sz="900" b="1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A484F1-FE74-13A4-E527-8B9013F3F07C}"/>
              </a:ext>
            </a:extLst>
          </p:cNvPr>
          <p:cNvSpPr txBox="1"/>
          <p:nvPr/>
        </p:nvSpPr>
        <p:spPr>
          <a:xfrm>
            <a:off x="5835216" y="2090991"/>
            <a:ext cx="2738483" cy="3282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algn="ctr" defTabSz="412750" hangingPunct="0"/>
            <a:r>
              <a:rPr lang="en-US" sz="900" b="1" dirty="0">
                <a:solidFill>
                  <a:srgbClr val="0072CE"/>
                </a:solidFill>
              </a:rPr>
              <a:t>$2+ Billion</a:t>
            </a:r>
            <a:r>
              <a:rPr lang="en-US" sz="900" b="1" dirty="0">
                <a:solidFill>
                  <a:srgbClr val="0072CE"/>
                </a:solidFill>
                <a:sym typeface="Helvetica Light"/>
              </a:rPr>
              <a:t> </a:t>
            </a:r>
          </a:p>
          <a:p>
            <a:pPr algn="ctr" defTabSz="412750" hangingPunct="0"/>
            <a:r>
              <a:rPr lang="en-US" sz="900" b="1"/>
              <a:t>Investment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D1C471D-62A2-F420-C690-2174CD4D403A}"/>
              </a:ext>
            </a:extLst>
          </p:cNvPr>
          <p:cNvCxnSpPr/>
          <p:nvPr/>
        </p:nvCxnSpPr>
        <p:spPr>
          <a:xfrm>
            <a:off x="838200" y="3098181"/>
            <a:ext cx="10538748" cy="0"/>
          </a:xfrm>
          <a:prstGeom prst="line">
            <a:avLst/>
          </a:prstGeom>
          <a:noFill/>
          <a:ln w="25400" cap="flat">
            <a:solidFill>
              <a:srgbClr val="0072CE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8100927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BCDAD-C0DF-8B17-5391-F704336CE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F10B1E5-D3E9-B847-5ED9-40AD0E51324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01920" y="2584704"/>
            <a:ext cx="7595616" cy="4273296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59479DD8-5E78-6D21-D236-80B139D69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SiteReady</a:t>
            </a:r>
            <a:r>
              <a:rPr lang="en-US" dirty="0"/>
              <a:t> Iowa: A Site Readiness Program 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BDA0854-A9E3-ACF2-177D-F2A64FF0D618}"/>
              </a:ext>
            </a:extLst>
          </p:cNvPr>
          <p:cNvSpPr/>
          <p:nvPr/>
        </p:nvSpPr>
        <p:spPr>
          <a:xfrm>
            <a:off x="3392359" y="6501343"/>
            <a:ext cx="180474" cy="180474"/>
          </a:xfrm>
          <a:prstGeom prst="ellipse">
            <a:avLst/>
          </a:prstGeom>
          <a:noFill/>
          <a:ln w="76200">
            <a:solidFill>
              <a:srgbClr val="FF94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5C60962-95E8-6459-0E3D-01D31CB92C8C}"/>
              </a:ext>
            </a:extLst>
          </p:cNvPr>
          <p:cNvSpPr/>
          <p:nvPr/>
        </p:nvSpPr>
        <p:spPr>
          <a:xfrm>
            <a:off x="4348830" y="6259268"/>
            <a:ext cx="180474" cy="180474"/>
          </a:xfrm>
          <a:prstGeom prst="ellipse">
            <a:avLst/>
          </a:prstGeom>
          <a:noFill/>
          <a:ln w="76200">
            <a:solidFill>
              <a:srgbClr val="FF94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6D28EF0-F9F5-BC13-34C4-527F47B52500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3572833" y="6349505"/>
            <a:ext cx="775997" cy="197034"/>
          </a:xfrm>
          <a:prstGeom prst="line">
            <a:avLst/>
          </a:prstGeom>
          <a:ln w="57150">
            <a:solidFill>
              <a:srgbClr val="FF944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7AD627FD-7821-AA42-14CF-DB6D873889A8}"/>
              </a:ext>
            </a:extLst>
          </p:cNvPr>
          <p:cNvSpPr/>
          <p:nvPr/>
        </p:nvSpPr>
        <p:spPr>
          <a:xfrm>
            <a:off x="5124827" y="6195461"/>
            <a:ext cx="180474" cy="180474"/>
          </a:xfrm>
          <a:prstGeom prst="ellipse">
            <a:avLst/>
          </a:prstGeom>
          <a:noFill/>
          <a:ln w="76200">
            <a:solidFill>
              <a:srgbClr val="FF94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B4112840-47DD-BEBC-BCF2-9BB8516FAB4D}"/>
              </a:ext>
            </a:extLst>
          </p:cNvPr>
          <p:cNvSpPr/>
          <p:nvPr/>
        </p:nvSpPr>
        <p:spPr>
          <a:xfrm>
            <a:off x="5784795" y="5673472"/>
            <a:ext cx="180474" cy="180474"/>
          </a:xfrm>
          <a:prstGeom prst="ellipse">
            <a:avLst/>
          </a:prstGeom>
          <a:noFill/>
          <a:ln w="76200">
            <a:solidFill>
              <a:srgbClr val="FF94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8EC46BBD-8E1E-CED2-3AFA-CB0D5D370336}"/>
              </a:ext>
            </a:extLst>
          </p:cNvPr>
          <p:cNvSpPr/>
          <p:nvPr/>
        </p:nvSpPr>
        <p:spPr>
          <a:xfrm rot="1057304">
            <a:off x="6200560" y="4927029"/>
            <a:ext cx="180474" cy="180474"/>
          </a:xfrm>
          <a:prstGeom prst="ellipse">
            <a:avLst/>
          </a:prstGeom>
          <a:noFill/>
          <a:ln w="76200">
            <a:solidFill>
              <a:srgbClr val="FF94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DD441901-BFDF-70F8-3982-DF76227ED349}"/>
              </a:ext>
            </a:extLst>
          </p:cNvPr>
          <p:cNvSpPr/>
          <p:nvPr/>
        </p:nvSpPr>
        <p:spPr>
          <a:xfrm>
            <a:off x="6374732" y="4139284"/>
            <a:ext cx="180474" cy="180474"/>
          </a:xfrm>
          <a:prstGeom prst="ellipse">
            <a:avLst/>
          </a:prstGeom>
          <a:noFill/>
          <a:ln w="76200">
            <a:solidFill>
              <a:srgbClr val="FF94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2E23C13-D2D5-3BCF-A0D7-686C8B80113A}"/>
              </a:ext>
            </a:extLst>
          </p:cNvPr>
          <p:cNvCxnSpPr>
            <a:cxnSpLocks/>
            <a:endCxn id="36" idx="2"/>
          </p:cNvCxnSpPr>
          <p:nvPr/>
        </p:nvCxnSpPr>
        <p:spPr>
          <a:xfrm flipV="1">
            <a:off x="4529304" y="6285698"/>
            <a:ext cx="595523" cy="45119"/>
          </a:xfrm>
          <a:prstGeom prst="line">
            <a:avLst/>
          </a:prstGeom>
          <a:ln w="57150">
            <a:solidFill>
              <a:srgbClr val="FF944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E71FFE6-17C2-22B6-68A6-C2C1A84438DB}"/>
              </a:ext>
            </a:extLst>
          </p:cNvPr>
          <p:cNvCxnSpPr>
            <a:cxnSpLocks/>
            <a:endCxn id="37" idx="3"/>
          </p:cNvCxnSpPr>
          <p:nvPr/>
        </p:nvCxnSpPr>
        <p:spPr>
          <a:xfrm flipV="1">
            <a:off x="5305301" y="5827516"/>
            <a:ext cx="505925" cy="429940"/>
          </a:xfrm>
          <a:prstGeom prst="line">
            <a:avLst/>
          </a:prstGeom>
          <a:ln w="57150">
            <a:solidFill>
              <a:srgbClr val="FF944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6E2BEC3D-2CDF-B049-5A75-80EFABBE4F3E}"/>
              </a:ext>
            </a:extLst>
          </p:cNvPr>
          <p:cNvCxnSpPr>
            <a:cxnSpLocks/>
          </p:cNvCxnSpPr>
          <p:nvPr/>
        </p:nvCxnSpPr>
        <p:spPr>
          <a:xfrm flipV="1">
            <a:off x="5938839" y="5112296"/>
            <a:ext cx="287893" cy="569047"/>
          </a:xfrm>
          <a:prstGeom prst="line">
            <a:avLst/>
          </a:prstGeom>
          <a:ln w="57150">
            <a:solidFill>
              <a:srgbClr val="FF944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32FC8A49-5FB1-AFEE-377A-14AE97F857AF}"/>
              </a:ext>
            </a:extLst>
          </p:cNvPr>
          <p:cNvCxnSpPr>
            <a:cxnSpLocks/>
            <a:endCxn id="39" idx="4"/>
          </p:cNvCxnSpPr>
          <p:nvPr/>
        </p:nvCxnSpPr>
        <p:spPr>
          <a:xfrm flipV="1">
            <a:off x="6320893" y="4319758"/>
            <a:ext cx="144076" cy="607272"/>
          </a:xfrm>
          <a:prstGeom prst="line">
            <a:avLst/>
          </a:prstGeom>
          <a:ln w="57150">
            <a:solidFill>
              <a:srgbClr val="FF9444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Graphic 2">
            <a:extLst>
              <a:ext uri="{FF2B5EF4-FFF2-40B4-BE49-F238E27FC236}">
                <a16:creationId xmlns:a16="http://schemas.microsoft.com/office/drawing/2014/main" id="{6B4A94C8-8CF2-4F21-FF50-E859B0CBAB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15170" y="1966797"/>
            <a:ext cx="3564732" cy="3564732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9090789-C45D-2E82-AF42-1C732F1F5A28}"/>
              </a:ext>
            </a:extLst>
          </p:cNvPr>
          <p:cNvCxnSpPr>
            <a:cxnSpLocks/>
            <a:stCxn id="22" idx="1"/>
          </p:cNvCxnSpPr>
          <p:nvPr/>
        </p:nvCxnSpPr>
        <p:spPr>
          <a:xfrm flipH="1" flipV="1">
            <a:off x="2480370" y="5689320"/>
            <a:ext cx="1894890" cy="596378"/>
          </a:xfrm>
          <a:prstGeom prst="line">
            <a:avLst/>
          </a:prstGeom>
          <a:ln w="57150">
            <a:solidFill>
              <a:srgbClr val="FF94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360402E-E8E3-2991-49CA-D05B06D177FF}"/>
              </a:ext>
            </a:extLst>
          </p:cNvPr>
          <p:cNvCxnSpPr>
            <a:cxnSpLocks/>
          </p:cNvCxnSpPr>
          <p:nvPr/>
        </p:nvCxnSpPr>
        <p:spPr>
          <a:xfrm flipH="1" flipV="1">
            <a:off x="3802599" y="4456898"/>
            <a:ext cx="1999600" cy="1257645"/>
          </a:xfrm>
          <a:prstGeom prst="line">
            <a:avLst/>
          </a:prstGeom>
          <a:ln w="57150">
            <a:solidFill>
              <a:srgbClr val="FF94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78E7DB2-408E-2738-52AE-6B32FCF68D7A}"/>
              </a:ext>
            </a:extLst>
          </p:cNvPr>
          <p:cNvCxnSpPr>
            <a:cxnSpLocks/>
          </p:cNvCxnSpPr>
          <p:nvPr/>
        </p:nvCxnSpPr>
        <p:spPr>
          <a:xfrm flipH="1" flipV="1">
            <a:off x="5305301" y="3232201"/>
            <a:ext cx="1098817" cy="939120"/>
          </a:xfrm>
          <a:prstGeom prst="line">
            <a:avLst/>
          </a:prstGeom>
          <a:ln w="57150">
            <a:solidFill>
              <a:srgbClr val="FF94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Picture 33">
            <a:extLst>
              <a:ext uri="{FF2B5EF4-FFF2-40B4-BE49-F238E27FC236}">
                <a16:creationId xmlns:a16="http://schemas.microsoft.com/office/drawing/2014/main" id="{044C8D44-3A57-2D59-E392-38E9E375E8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99" y="4520705"/>
            <a:ext cx="1826597" cy="18288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60CB17DD-42B6-CA63-01AF-5CA72833F1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775" y="3037060"/>
            <a:ext cx="1826597" cy="182880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5937AEF-80A1-3DD6-0360-84F1B7C361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421" y="1636676"/>
            <a:ext cx="1826597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452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2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D9D3BD-4B55-D676-2A62-519BB34C7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47C97E6-D56E-145F-7043-D4C8E61EE9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2327E09-71A0-9EB2-A284-42D1E7C997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B02EF97-27BA-B15D-EF3E-E7B566A44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Roadmap to More Competitive Sites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04C49520-A4E5-B5D6-6F94-CDE9E57D0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57525"/>
            <a:ext cx="4316358" cy="3342509"/>
          </a:xfrm>
        </p:spPr>
        <p:txBody>
          <a:bodyPr vert="horz" lIns="45720" tIns="22860" rIns="45720" bIns="22860" rtlCol="0" anchor="t">
            <a:normAutofit/>
          </a:bodyPr>
          <a:lstStyle/>
          <a:p>
            <a:pPr marL="0" indent="0">
              <a:buNone/>
            </a:pPr>
            <a:r>
              <a:rPr lang="en-US">
                <a:latin typeface="Arial"/>
                <a:cs typeface="Arial"/>
              </a:rPr>
              <a:t>The </a:t>
            </a:r>
            <a:r>
              <a:rPr lang="en-US" b="1" err="1">
                <a:latin typeface="Arial"/>
                <a:cs typeface="Arial"/>
              </a:rPr>
              <a:t>SiteReady</a:t>
            </a:r>
            <a:r>
              <a:rPr lang="en-US" b="1">
                <a:latin typeface="Arial"/>
                <a:cs typeface="Arial"/>
              </a:rPr>
              <a:t> Iowa Program </a:t>
            </a:r>
            <a:r>
              <a:rPr lang="en-US">
                <a:latin typeface="Arial"/>
                <a:cs typeface="Arial"/>
              </a:rPr>
              <a:t>creates a </a:t>
            </a:r>
            <a:r>
              <a:rPr lang="en-US" b="1">
                <a:latin typeface="Arial"/>
                <a:cs typeface="Arial"/>
              </a:rPr>
              <a:t>structured pathway </a:t>
            </a:r>
            <a:r>
              <a:rPr lang="en-US">
                <a:latin typeface="Arial"/>
                <a:cs typeface="Arial"/>
              </a:rPr>
              <a:t>for communities to </a:t>
            </a:r>
            <a:r>
              <a:rPr lang="en-US" b="1">
                <a:latin typeface="Arial"/>
                <a:cs typeface="Arial"/>
              </a:rPr>
              <a:t>market, evaluate, and advance sites </a:t>
            </a:r>
            <a:r>
              <a:rPr lang="en-US">
                <a:latin typeface="Arial"/>
                <a:cs typeface="Arial"/>
              </a:rPr>
              <a:t>for industrial development. </a:t>
            </a:r>
          </a:p>
        </p:txBody>
      </p:sp>
    </p:spTree>
    <p:extLst>
      <p:ext uri="{BB962C8B-B14F-4D97-AF65-F5344CB8AC3E}">
        <p14:creationId xmlns:p14="http://schemas.microsoft.com/office/powerpoint/2010/main" val="66572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5E0C13D-A3BD-EE15-9181-7453D4D2DE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EE1FE56-3B34-5687-D31A-5561B2C6FC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2490BB6-ECEA-57F4-2578-67E24122F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Classifications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061E3AF4-166E-4126-A809-F6D17538E46D}"/>
              </a:ext>
            </a:extLst>
          </p:cNvPr>
          <p:cNvSpPr/>
          <p:nvPr/>
        </p:nvSpPr>
        <p:spPr>
          <a:xfrm>
            <a:off x="4090738" y="2316079"/>
            <a:ext cx="613610" cy="517358"/>
          </a:xfrm>
          <a:prstGeom prst="rightArrow">
            <a:avLst/>
          </a:prstGeom>
          <a:solidFill>
            <a:srgbClr val="C6D6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C1E144B1-3250-C815-3F22-601375755D36}"/>
              </a:ext>
            </a:extLst>
          </p:cNvPr>
          <p:cNvSpPr/>
          <p:nvPr/>
        </p:nvSpPr>
        <p:spPr>
          <a:xfrm>
            <a:off x="7624013" y="2316079"/>
            <a:ext cx="613610" cy="517358"/>
          </a:xfrm>
          <a:prstGeom prst="rightArrow">
            <a:avLst/>
          </a:prstGeom>
          <a:solidFill>
            <a:srgbClr val="C6D6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77368F0-C435-8FDD-ECF6-B7A4ABA05C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7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04F9FC2-D75E-1BB3-3C29-AFFF4A4F2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8521"/>
            <a:ext cx="10515600" cy="4424907"/>
          </a:xfrm>
        </p:spPr>
        <p:txBody>
          <a:bodyPr vert="horz" lIns="45720" tIns="22860" rIns="45720" bIns="22860" rtlCol="0" anchor="t">
            <a:noAutofit/>
          </a:bodyPr>
          <a:lstStyle/>
          <a:p>
            <a:pPr marL="457200" indent="-457200"/>
            <a:r>
              <a:rPr lang="en-US">
                <a:latin typeface="Arial"/>
                <a:cs typeface="Arial"/>
              </a:rPr>
              <a:t>Must be at least 25 acres.</a:t>
            </a:r>
          </a:p>
          <a:p>
            <a:pPr marL="457200" indent="-457200"/>
            <a:r>
              <a:rPr lang="en-US">
                <a:latin typeface="Arial"/>
                <a:cs typeface="Arial"/>
              </a:rPr>
              <a:t>Should be appropriately zoned or demonstrate ability to be rezoned for industrial use.</a:t>
            </a:r>
          </a:p>
          <a:p>
            <a:pPr marL="457200" indent="-457200"/>
            <a:r>
              <a:rPr lang="en-US">
                <a:latin typeface="Arial"/>
                <a:cs typeface="Arial"/>
              </a:rPr>
              <a:t>Should be served, or capable of being served, by electric, natural gas, water, sewer, and telecom.</a:t>
            </a:r>
          </a:p>
          <a:p>
            <a:pPr marL="457200" indent="-457200"/>
            <a:r>
              <a:rPr lang="en-US">
                <a:latin typeface="Arial"/>
                <a:cs typeface="Arial"/>
              </a:rPr>
              <a:t>Local EDO should acknowledge participation and confirm its support of the property. </a:t>
            </a:r>
          </a:p>
          <a:p>
            <a:pPr marL="457200" indent="-457200"/>
            <a:r>
              <a:rPr lang="en-US">
                <a:latin typeface="Arial"/>
                <a:cs typeface="Arial"/>
              </a:rPr>
              <a:t>Served or capable of being served by roadway that meets DOT standards for industrial traffic.</a:t>
            </a:r>
          </a:p>
          <a:p>
            <a:pPr marL="457200" indent="-457200"/>
            <a:r>
              <a:rPr lang="en-US">
                <a:latin typeface="Arial"/>
                <a:cs typeface="Arial"/>
              </a:rPr>
              <a:t>Should have an established price with an explanation of the terms of a sale or lease. </a:t>
            </a:r>
          </a:p>
          <a:p>
            <a:pPr marL="0" indent="0">
              <a:buNone/>
            </a:pP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D111CF6-15B0-269E-1357-784B5976D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Site Requirements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6BCE1DB-107C-0B25-CD58-D714D921553D}"/>
              </a:ext>
            </a:extLst>
          </p:cNvPr>
          <p:cNvGrpSpPr/>
          <p:nvPr/>
        </p:nvGrpSpPr>
        <p:grpSpPr>
          <a:xfrm>
            <a:off x="0" y="5875253"/>
            <a:ext cx="13031901" cy="982748"/>
            <a:chOff x="0" y="11750505"/>
            <a:chExt cx="26063802" cy="1965495"/>
          </a:xfrm>
          <a:solidFill>
            <a:srgbClr val="C6D668"/>
          </a:solidFill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81CB685-654E-149A-8459-B68B77E38C28}"/>
                </a:ext>
              </a:extLst>
            </p:cNvPr>
            <p:cNvSpPr/>
            <p:nvPr/>
          </p:nvSpPr>
          <p:spPr>
            <a:xfrm>
              <a:off x="0" y="11750505"/>
              <a:ext cx="24384000" cy="19654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/>
            </a:p>
          </p:txBody>
        </p:sp>
        <p:pic>
          <p:nvPicPr>
            <p:cNvPr id="14" name="Graphic 13" descr="Exclamation mark with solid fill">
              <a:extLst>
                <a:ext uri="{FF2B5EF4-FFF2-40B4-BE49-F238E27FC236}">
                  <a16:creationId xmlns:a16="http://schemas.microsoft.com/office/drawing/2014/main" id="{998C5E81-F000-C662-2FB9-FA8CF01644A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85900" y="11860127"/>
              <a:ext cx="1736725" cy="1736725"/>
            </a:xfrm>
            <a:prstGeom prst="rect">
              <a:avLst/>
            </a:prstGeom>
          </p:spPr>
        </p:pic>
        <p:sp>
          <p:nvSpPr>
            <p:cNvPr id="15" name="Text Placeholder 2">
              <a:extLst>
                <a:ext uri="{FF2B5EF4-FFF2-40B4-BE49-F238E27FC236}">
                  <a16:creationId xmlns:a16="http://schemas.microsoft.com/office/drawing/2014/main" id="{8DB3C414-6492-75C0-97F2-9F2BB3EC53ED}"/>
                </a:ext>
              </a:extLst>
            </p:cNvPr>
            <p:cNvSpPr txBox="1">
              <a:spLocks/>
            </p:cNvSpPr>
            <p:nvPr/>
          </p:nvSpPr>
          <p:spPr>
            <a:xfrm>
              <a:off x="2846614" y="12352396"/>
              <a:ext cx="23217188" cy="1122304"/>
            </a:xfrm>
            <a:prstGeom prst="rect">
              <a:avLst/>
            </a:prstGeom>
            <a:noFill/>
          </p:spPr>
          <p:txBody>
            <a:bodyPr/>
            <a:lstStyle>
              <a:lvl1pPr marL="476250" marR="0" indent="-476250" algn="l" defTabSz="619125" latinLnBrk="0">
                <a:lnSpc>
                  <a:spcPct val="100000"/>
                </a:lnSpc>
                <a:spcBef>
                  <a:spcPts val="3900"/>
                </a:spcBef>
                <a:spcAft>
                  <a:spcPts val="0"/>
                </a:spcAft>
                <a:buClrTx/>
                <a:buSzPct val="75000"/>
                <a:buFontTx/>
                <a:buChar char="•"/>
                <a:tabLst/>
                <a:defRPr sz="3900" b="0" i="0" u="none" strike="noStrike" cap="none" spc="0" baseline="0">
                  <a:ln>
                    <a:noFill/>
                  </a:ln>
                  <a:solidFill>
                    <a:srgbClr val="7F7F7F"/>
                  </a:solidFill>
                  <a:uFillTx/>
                  <a:latin typeface="+mn-lt"/>
                  <a:ea typeface="+mn-ea"/>
                  <a:cs typeface="+mn-cs"/>
                  <a:sym typeface="Helvetica Light"/>
                </a:defRPr>
              </a:lvl1pPr>
              <a:lvl2pPr marL="952500" marR="0" indent="-476250" algn="l" defTabSz="619125" latinLnBrk="0">
                <a:lnSpc>
                  <a:spcPct val="100000"/>
                </a:lnSpc>
                <a:spcBef>
                  <a:spcPts val="3900"/>
                </a:spcBef>
                <a:spcAft>
                  <a:spcPts val="0"/>
                </a:spcAft>
                <a:buClrTx/>
                <a:buSzPct val="75000"/>
                <a:buFontTx/>
                <a:buChar char="•"/>
                <a:tabLst/>
                <a:defRPr sz="3900" b="0" i="0" u="none" strike="noStrike" cap="none" spc="0" baseline="0">
                  <a:ln>
                    <a:noFill/>
                  </a:ln>
                  <a:solidFill>
                    <a:srgbClr val="7F7F7F"/>
                  </a:solidFill>
                  <a:uFillTx/>
                  <a:latin typeface="+mn-lt"/>
                  <a:ea typeface="+mn-ea"/>
                  <a:cs typeface="+mn-cs"/>
                  <a:sym typeface="Helvetica Light"/>
                </a:defRPr>
              </a:lvl2pPr>
              <a:lvl3pPr marL="1428750" marR="0" indent="-476250" algn="l" defTabSz="619125" latinLnBrk="0">
                <a:lnSpc>
                  <a:spcPct val="100000"/>
                </a:lnSpc>
                <a:spcBef>
                  <a:spcPts val="3900"/>
                </a:spcBef>
                <a:spcAft>
                  <a:spcPts val="0"/>
                </a:spcAft>
                <a:buClrTx/>
                <a:buSzPct val="75000"/>
                <a:buFontTx/>
                <a:buChar char="•"/>
                <a:tabLst/>
                <a:defRPr sz="3900" b="0" i="0" u="none" strike="noStrike" cap="none" spc="0" baseline="0">
                  <a:ln>
                    <a:noFill/>
                  </a:ln>
                  <a:solidFill>
                    <a:srgbClr val="7F7F7F"/>
                  </a:solidFill>
                  <a:uFillTx/>
                  <a:latin typeface="+mn-lt"/>
                  <a:ea typeface="+mn-ea"/>
                  <a:cs typeface="+mn-cs"/>
                  <a:sym typeface="Helvetica Light"/>
                </a:defRPr>
              </a:lvl3pPr>
              <a:lvl4pPr marL="1905000" marR="0" indent="-476250" algn="l" defTabSz="619125" latinLnBrk="0">
                <a:lnSpc>
                  <a:spcPct val="100000"/>
                </a:lnSpc>
                <a:spcBef>
                  <a:spcPts val="3900"/>
                </a:spcBef>
                <a:spcAft>
                  <a:spcPts val="0"/>
                </a:spcAft>
                <a:buClrTx/>
                <a:buSzPct val="75000"/>
                <a:buFontTx/>
                <a:buChar char="•"/>
                <a:tabLst/>
                <a:defRPr sz="3900" b="0" i="0" u="none" strike="noStrike" cap="none" spc="0" baseline="0">
                  <a:ln>
                    <a:noFill/>
                  </a:ln>
                  <a:solidFill>
                    <a:srgbClr val="7F7F7F"/>
                  </a:solidFill>
                  <a:uFillTx/>
                  <a:latin typeface="+mn-lt"/>
                  <a:ea typeface="+mn-ea"/>
                  <a:cs typeface="+mn-cs"/>
                  <a:sym typeface="Helvetica Light"/>
                </a:defRPr>
              </a:lvl4pPr>
              <a:lvl5pPr marL="2381250" marR="0" indent="-476250" algn="l" defTabSz="619125" latinLnBrk="0">
                <a:lnSpc>
                  <a:spcPct val="100000"/>
                </a:lnSpc>
                <a:spcBef>
                  <a:spcPts val="3900"/>
                </a:spcBef>
                <a:spcAft>
                  <a:spcPts val="0"/>
                </a:spcAft>
                <a:buClrTx/>
                <a:buSzPct val="75000"/>
                <a:buFontTx/>
                <a:buChar char="•"/>
                <a:tabLst/>
                <a:defRPr sz="3900" b="0" i="0" u="none" strike="noStrike" cap="none" spc="0" baseline="0">
                  <a:ln>
                    <a:noFill/>
                  </a:ln>
                  <a:solidFill>
                    <a:srgbClr val="7F7F7F"/>
                  </a:solidFill>
                  <a:uFillTx/>
                  <a:latin typeface="+mn-lt"/>
                  <a:ea typeface="+mn-ea"/>
                  <a:cs typeface="+mn-cs"/>
                  <a:sym typeface="Helvetica Light"/>
                </a:defRPr>
              </a:lvl5pPr>
              <a:lvl6pPr marL="2857500" marR="0" indent="-476250" algn="l" defTabSz="619125" latinLnBrk="0">
                <a:lnSpc>
                  <a:spcPct val="100000"/>
                </a:lnSpc>
                <a:spcBef>
                  <a:spcPts val="3900"/>
                </a:spcBef>
                <a:spcAft>
                  <a:spcPts val="0"/>
                </a:spcAft>
                <a:buClrTx/>
                <a:buSzPct val="75000"/>
                <a:buFontTx/>
                <a:buChar char="•"/>
                <a:tabLst/>
                <a:defRPr sz="39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Helvetica Light"/>
                </a:defRPr>
              </a:lvl6pPr>
              <a:lvl7pPr marL="3333750" marR="0" indent="-476250" algn="l" defTabSz="619125" latinLnBrk="0">
                <a:lnSpc>
                  <a:spcPct val="100000"/>
                </a:lnSpc>
                <a:spcBef>
                  <a:spcPts val="3900"/>
                </a:spcBef>
                <a:spcAft>
                  <a:spcPts val="0"/>
                </a:spcAft>
                <a:buClrTx/>
                <a:buSzPct val="75000"/>
                <a:buFontTx/>
                <a:buChar char="•"/>
                <a:tabLst/>
                <a:defRPr sz="39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Helvetica Light"/>
                </a:defRPr>
              </a:lvl7pPr>
              <a:lvl8pPr marL="3810000" marR="0" indent="-476250" algn="l" defTabSz="619125" latinLnBrk="0">
                <a:lnSpc>
                  <a:spcPct val="100000"/>
                </a:lnSpc>
                <a:spcBef>
                  <a:spcPts val="3900"/>
                </a:spcBef>
                <a:spcAft>
                  <a:spcPts val="0"/>
                </a:spcAft>
                <a:buClrTx/>
                <a:buSzPct val="75000"/>
                <a:buFontTx/>
                <a:buChar char="•"/>
                <a:tabLst/>
                <a:defRPr sz="39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Helvetica Light"/>
                </a:defRPr>
              </a:lvl8pPr>
              <a:lvl9pPr marL="4286250" marR="0" indent="-476250" algn="l" defTabSz="619125" latinLnBrk="0">
                <a:lnSpc>
                  <a:spcPct val="100000"/>
                </a:lnSpc>
                <a:spcBef>
                  <a:spcPts val="3900"/>
                </a:spcBef>
                <a:spcAft>
                  <a:spcPts val="0"/>
                </a:spcAft>
                <a:buClrTx/>
                <a:buSzPct val="75000"/>
                <a:buFontTx/>
                <a:buChar char="•"/>
                <a:tabLst/>
                <a:defRPr sz="39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Helvetica Light"/>
                </a:defRPr>
              </a:lvl9pPr>
            </a:lstStyle>
            <a:p>
              <a:pPr marL="0" indent="0">
                <a:buNone/>
              </a:pPr>
              <a:r>
                <a:rPr lang="en-US" sz="2000" b="1" dirty="0">
                  <a:solidFill>
                    <a:srgbClr val="083D5D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>
                  <a:solidFill>
                    <a:srgbClr val="4B12C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Important: These requirements are applicable for all levels of the program.  </a:t>
              </a:r>
            </a:p>
            <a:p>
              <a:pPr marL="0" indent="0">
                <a:buNone/>
              </a:pPr>
              <a:br>
                <a:rPr lang="en-US" sz="195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US" sz="19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0676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C91F2-ECCD-6B30-224E-13AB81ECE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E694440-1A13-5674-78A6-AD5B4BD1F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Identified Site – Bronze Level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7B29602-18C5-EE09-49F1-838DE86AC4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4549" cy="4351338"/>
          </a:xfrm>
        </p:spPr>
        <p:txBody>
          <a:bodyPr vert="horz" lIns="45720" tIns="22860" rIns="45720" bIns="22860" rtlCol="0" anchor="t">
            <a:normAutofit lnSpcReduction="10000"/>
          </a:bodyPr>
          <a:lstStyle/>
          <a:p>
            <a:pPr marL="0" indent="0">
              <a:buNone/>
            </a:pPr>
            <a:r>
              <a:rPr lang="en-US" b="1">
                <a:solidFill>
                  <a:srgbClr val="0072CE"/>
                </a:solidFill>
                <a:latin typeface="Arial"/>
                <a:cs typeface="Arial"/>
              </a:rPr>
              <a:t>Build the Pipeline </a:t>
            </a:r>
          </a:p>
          <a:p>
            <a:pPr marL="0" indent="0">
              <a:buNone/>
            </a:pPr>
            <a:endParaRPr lang="en-US" b="1">
              <a:solidFill>
                <a:srgbClr val="0072CE"/>
              </a:solidFill>
            </a:endParaRPr>
          </a:p>
          <a:p>
            <a:pPr marL="0" indent="0">
              <a:buNone/>
            </a:pPr>
            <a:r>
              <a:rPr lang="en-US" b="1">
                <a:solidFill>
                  <a:srgbClr val="0072CE"/>
                </a:solidFill>
                <a:latin typeface="Arial"/>
                <a:cs typeface="Arial"/>
              </a:rPr>
              <a:t>Purpose: </a:t>
            </a:r>
            <a:r>
              <a:rPr lang="en-US">
                <a:latin typeface="Arial"/>
                <a:cs typeface="Arial"/>
              </a:rPr>
              <a:t>Build a complete </a:t>
            </a:r>
            <a:r>
              <a:rPr lang="en-US" b="1">
                <a:latin typeface="Arial"/>
                <a:cs typeface="Arial"/>
              </a:rPr>
              <a:t>LOIS listing </a:t>
            </a:r>
            <a:r>
              <a:rPr lang="en-US">
                <a:latin typeface="Arial"/>
                <a:cs typeface="Arial"/>
              </a:rPr>
              <a:t>with essential site details and visuals.</a:t>
            </a:r>
          </a:p>
          <a:p>
            <a:pPr marL="0" indent="0">
              <a:buNone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b="1">
                <a:solidFill>
                  <a:srgbClr val="0072CE"/>
                </a:solidFill>
                <a:latin typeface="Arial"/>
                <a:cs typeface="Arial"/>
              </a:rPr>
              <a:t>Best for: </a:t>
            </a:r>
            <a:r>
              <a:rPr lang="en-US">
                <a:latin typeface="Arial"/>
                <a:cs typeface="Arial"/>
              </a:rPr>
              <a:t>Communities beginning their site-readiness journey.</a:t>
            </a:r>
          </a:p>
          <a:p>
            <a:pPr marL="0" indent="0">
              <a:buNone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b="1">
                <a:solidFill>
                  <a:srgbClr val="0072CE"/>
                </a:solidFill>
                <a:latin typeface="Arial"/>
                <a:cs typeface="Arial"/>
              </a:rPr>
              <a:t>Maintain status: </a:t>
            </a:r>
            <a:r>
              <a:rPr lang="en-US">
                <a:latin typeface="Arial"/>
                <a:cs typeface="Arial"/>
              </a:rPr>
              <a:t>Submit anytime and update the listing annually. </a:t>
            </a:r>
          </a:p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B528D3A-E0A3-E12F-77C8-CB3CB02052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3905" y="2629694"/>
            <a:ext cx="2739895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0968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ABF39-741A-363B-7861-F496F58A6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0DC79A4-ABEE-33EE-6CCC-AB54B254F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Evaluated Site – Silver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57430A-7E66-E245-9315-2376F3BAD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84396" cy="4351338"/>
          </a:xfrm>
        </p:spPr>
        <p:txBody>
          <a:bodyPr vert="horz" lIns="45720" tIns="22860" rIns="45720" bIns="22860" rtlCol="0" anchor="t"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b="1">
                <a:solidFill>
                  <a:srgbClr val="0072CE"/>
                </a:solidFill>
                <a:latin typeface="Arial"/>
                <a:cs typeface="Arial"/>
              </a:rPr>
              <a:t>Compete for Projects</a:t>
            </a:r>
          </a:p>
          <a:p>
            <a:pPr marL="0" indent="0">
              <a:spcBef>
                <a:spcPts val="0"/>
              </a:spcBef>
              <a:buNone/>
            </a:pPr>
            <a:endParaRPr lang="en-US" b="1">
              <a:solidFill>
                <a:srgbClr val="0072CE"/>
              </a:solidFill>
            </a:endParaRPr>
          </a:p>
          <a:p>
            <a:pPr marL="0" indent="0">
              <a:buNone/>
            </a:pPr>
            <a:r>
              <a:rPr lang="en-US" b="1">
                <a:solidFill>
                  <a:srgbClr val="0072CE"/>
                </a:solidFill>
                <a:latin typeface="Arial"/>
                <a:cs typeface="Arial"/>
              </a:rPr>
              <a:t>Purpose: </a:t>
            </a:r>
            <a:r>
              <a:rPr lang="en-US">
                <a:latin typeface="Arial"/>
                <a:cs typeface="Arial"/>
              </a:rPr>
              <a:t>Assess the property’s conditions, infrastructure, development potential, and readiness.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>
                <a:solidFill>
                  <a:srgbClr val="0072CE"/>
                </a:solidFill>
                <a:latin typeface="Arial"/>
                <a:cs typeface="Arial"/>
              </a:rPr>
              <a:t>What it delivers: </a:t>
            </a:r>
            <a:r>
              <a:rPr lang="en-US">
                <a:latin typeface="Arial"/>
                <a:cs typeface="Arial"/>
              </a:rPr>
              <a:t>Identify strengths, constraints, and priority improvements to create a clearer path to marketability.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>
                <a:solidFill>
                  <a:srgbClr val="0072CE"/>
                </a:solidFill>
                <a:latin typeface="Arial"/>
                <a:cs typeface="Arial"/>
              </a:rPr>
              <a:t>Maintain status: </a:t>
            </a:r>
            <a:r>
              <a:rPr lang="en-US">
                <a:latin typeface="Arial"/>
                <a:cs typeface="Arial"/>
              </a:rPr>
              <a:t>Submit anytime and update the LOIS listing annually.</a:t>
            </a:r>
          </a:p>
          <a:p>
            <a:pPr marL="0" indent="0">
              <a:buNone/>
            </a:pPr>
            <a:endParaRPr lang="en-US" sz="2200" b="1" dirty="0"/>
          </a:p>
          <a:p>
            <a:pPr marL="0" indent="0">
              <a:buNone/>
            </a:pPr>
            <a:br>
              <a:rPr lang="en-US" sz="2200" b="1" dirty="0">
                <a:solidFill>
                  <a:srgbClr val="16609A"/>
                </a:solidFill>
              </a:rPr>
            </a:br>
            <a:endParaRPr lang="en-US" sz="2200" dirty="0"/>
          </a:p>
          <a:p>
            <a:endParaRPr lang="en-US" sz="2200" b="1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B2411E1-848D-BB78-DC04-DDB04A2AA7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3905" y="2629694"/>
            <a:ext cx="2739895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8243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DEC10-BFC3-BCCF-A620-D7B27BCB4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AFFAC3E-4CB5-0CDB-F82E-4C6AECB61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Certified Site – Gold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07DA1B-CB2D-1781-C0B0-2801B1367E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787" y="1825625"/>
            <a:ext cx="7454571" cy="4552786"/>
          </a:xfrm>
        </p:spPr>
        <p:txBody>
          <a:bodyPr vert="horz" lIns="45720" tIns="22860" rIns="45720" bIns="2286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sz="2600" b="1">
                <a:solidFill>
                  <a:srgbClr val="0072CE"/>
                </a:solidFill>
                <a:latin typeface="Arial"/>
                <a:cs typeface="Arial"/>
              </a:rPr>
              <a:t>Win Projects</a:t>
            </a:r>
            <a:endParaRPr lang="en-US"/>
          </a:p>
          <a:p>
            <a:pPr marL="0" indent="0">
              <a:buNone/>
            </a:pPr>
            <a:endParaRPr lang="en-US" sz="2600" b="1">
              <a:solidFill>
                <a:srgbClr val="0072CE"/>
              </a:solidFill>
            </a:endParaRPr>
          </a:p>
          <a:p>
            <a:pPr marL="0" indent="0">
              <a:buNone/>
            </a:pPr>
            <a:r>
              <a:rPr lang="en-US" sz="2600" b="1">
                <a:latin typeface="Arial"/>
                <a:cs typeface="Arial"/>
              </a:rPr>
              <a:t>Certified Site Program remains the same.</a:t>
            </a:r>
          </a:p>
          <a:p>
            <a:pPr marL="0" indent="0">
              <a:buNone/>
            </a:pPr>
            <a:endParaRPr lang="en-US" sz="2600" b="1">
              <a:solidFill>
                <a:srgbClr val="0072CE"/>
              </a:solidFill>
            </a:endParaRPr>
          </a:p>
          <a:p>
            <a:pPr marL="0" indent="0">
              <a:buNone/>
            </a:pPr>
            <a:r>
              <a:rPr lang="en-US" sz="2600" b="1">
                <a:solidFill>
                  <a:srgbClr val="0072CE"/>
                </a:solidFill>
                <a:latin typeface="Arial"/>
                <a:cs typeface="Arial"/>
              </a:rPr>
              <a:t>Purpose: </a:t>
            </a:r>
            <a:r>
              <a:rPr lang="en-US" sz="2600">
                <a:latin typeface="Arial"/>
                <a:cs typeface="Arial"/>
              </a:rPr>
              <a:t>Position fully vetted sites to win investment projects.</a:t>
            </a:r>
          </a:p>
          <a:p>
            <a:pPr marL="0" indent="0">
              <a:buNone/>
            </a:pPr>
            <a:endParaRPr lang="en-US" sz="2600" b="1"/>
          </a:p>
          <a:p>
            <a:pPr marL="0" indent="0">
              <a:buNone/>
            </a:pPr>
            <a:r>
              <a:rPr lang="en-US" sz="2600" b="1">
                <a:solidFill>
                  <a:srgbClr val="0072CE"/>
                </a:solidFill>
                <a:latin typeface="Arial"/>
                <a:cs typeface="Arial"/>
              </a:rPr>
              <a:t>What it delivers: </a:t>
            </a:r>
            <a:r>
              <a:rPr lang="en-US" sz="2600">
                <a:latin typeface="Arial"/>
                <a:cs typeface="Arial"/>
              </a:rPr>
              <a:t>Comprehensive due diligence and recognized standards that strengthen credibility and competitiveness.</a:t>
            </a:r>
          </a:p>
          <a:p>
            <a:pPr marL="0" indent="0">
              <a:buNone/>
            </a:pPr>
            <a:endParaRPr lang="en-US" sz="2600" b="1"/>
          </a:p>
          <a:p>
            <a:pPr marL="0" indent="0">
              <a:buNone/>
            </a:pPr>
            <a:r>
              <a:rPr lang="en-US" sz="2600" b="1">
                <a:solidFill>
                  <a:srgbClr val="0072CE"/>
                </a:solidFill>
                <a:latin typeface="Arial"/>
                <a:cs typeface="Arial"/>
              </a:rPr>
              <a:t>Timing: </a:t>
            </a:r>
            <a:r>
              <a:rPr lang="en-US" sz="2600">
                <a:latin typeface="Arial"/>
                <a:cs typeface="Arial"/>
              </a:rPr>
              <a:t>Applications are accepted twice yearly; recertification may be required every three years. 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18A46B86-965A-1D91-6AB0-65753C5001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92855" y="5319682"/>
            <a:ext cx="1181995" cy="11682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25155C1-C2A6-E26C-FC5E-F6AFEBFCDA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3905" y="1909763"/>
            <a:ext cx="2739895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2940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5A2C3-306A-A1EC-C65C-67F419DC9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A28DE9E-05F1-0BBE-8C55-91BFAC9510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3090"/>
            <a:ext cx="12250827" cy="689109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45A4971-ED09-3B58-7DBB-E0F32440E1B7}"/>
              </a:ext>
            </a:extLst>
          </p:cNvPr>
          <p:cNvSpPr txBox="1"/>
          <p:nvPr/>
        </p:nvSpPr>
        <p:spPr>
          <a:xfrm>
            <a:off x="0" y="6099870"/>
            <a:ext cx="12250826" cy="5129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defTabSz="412750" hangingPunct="0"/>
            <a:r>
              <a:rPr lang="en-US" sz="3000">
                <a:solidFill>
                  <a:schemeClr val="bg1"/>
                </a:solidFill>
                <a:latin typeface="Arial"/>
                <a:cs typeface="Arial"/>
                <a:sym typeface="Helvetica Light"/>
              </a:rPr>
              <a:t>For more information</a:t>
            </a:r>
            <a:r>
              <a:rPr lang="en-US" sz="3000">
                <a:solidFill>
                  <a:schemeClr val="bg1"/>
                </a:solidFill>
                <a:latin typeface="Arial"/>
                <a:cs typeface="Arial"/>
              </a:rPr>
              <a:t>,</a:t>
            </a:r>
            <a:r>
              <a:rPr lang="en-US" sz="3000">
                <a:solidFill>
                  <a:schemeClr val="bg1"/>
                </a:solidFill>
                <a:latin typeface="Arial"/>
                <a:cs typeface="Arial"/>
                <a:sym typeface="Helvetica Light"/>
              </a:rPr>
              <a:t> visit </a:t>
            </a:r>
            <a:r>
              <a:rPr lang="en-US" sz="3000" b="1">
                <a:solidFill>
                  <a:schemeClr val="bg1"/>
                </a:solidFill>
                <a:latin typeface="Arial"/>
                <a:cs typeface="Arial"/>
                <a:sym typeface="Helvetica Light"/>
              </a:rPr>
              <a:t>iowaeda.com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EED888-113A-3367-C36A-382BACABD285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2571750" y="1094581"/>
            <a:ext cx="7277100" cy="4851401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30A519D4-2E70-7C70-22F0-1F280E7C8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650"/>
            <a:ext cx="10515600" cy="1023938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latin typeface="Arial"/>
                <a:cs typeface="Arial"/>
              </a:rPr>
              <a:t>Attend the Program Launch Webinar! </a:t>
            </a:r>
          </a:p>
        </p:txBody>
      </p:sp>
    </p:spTree>
    <p:extLst>
      <p:ext uri="{BB962C8B-B14F-4D97-AF65-F5344CB8AC3E}">
        <p14:creationId xmlns:p14="http://schemas.microsoft.com/office/powerpoint/2010/main" val="13233372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D76B0-9AA7-2477-25BB-A6DC60A34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061037B-E25F-1CE7-724D-CB53AFC05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Launch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DBACD-48A9-96D0-80F6-A044AE6FFD86}"/>
              </a:ext>
            </a:extLst>
          </p:cNvPr>
          <p:cNvSpPr txBox="1">
            <a:spLocks/>
          </p:cNvSpPr>
          <p:nvPr/>
        </p:nvSpPr>
        <p:spPr>
          <a:xfrm>
            <a:off x="5775859" y="1779491"/>
            <a:ext cx="6218118" cy="4988803"/>
          </a:xfrm>
          <a:prstGeom prst="rect">
            <a:avLst/>
          </a:prstGeom>
        </p:spPr>
        <p:txBody>
          <a:bodyPr vert="horz" lIns="45720" tIns="22860" rIns="45720" bIns="22860" rtlCol="0" anchor="t">
            <a:normAutofit fontScale="70000" lnSpcReduction="20000"/>
          </a:bodyPr>
          <a:lstStyle>
            <a:lvl1pPr marL="457200" indent="-457200" algn="l" defTabSz="1828800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1371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Char char="-"/>
              <a:defRPr sz="4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2286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  <a:defRPr sz="3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3200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41148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Courier New" panose="02070309020205020404" pitchFamily="49" charset="0"/>
              <a:buChar char="o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50292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  <a:defRPr/>
            </a:pPr>
            <a:r>
              <a:rPr lang="en-US" altLang="en-US" sz="2700" b="1" dirty="0">
                <a:latin typeface="Arial"/>
                <a:cs typeface="Arial"/>
              </a:rPr>
              <a:t>Program information </a:t>
            </a:r>
          </a:p>
          <a:p>
            <a:pPr>
              <a:lnSpc>
                <a:spcPct val="100000"/>
              </a:lnSpc>
              <a:defRPr/>
            </a:pPr>
            <a:r>
              <a:rPr lang="en-US" altLang="en-US" sz="2000" dirty="0">
                <a:latin typeface="Arial"/>
                <a:cs typeface="Arial"/>
              </a:rPr>
              <a:t>iowaeda.com</a:t>
            </a:r>
          </a:p>
          <a:p>
            <a:pPr marL="0" indent="0">
              <a:lnSpc>
                <a:spcPct val="100000"/>
              </a:lnSpc>
              <a:buNone/>
              <a:defRPr/>
            </a:pPr>
            <a:endParaRPr lang="en-US" altLang="en-US" sz="450" dirty="0">
              <a:latin typeface="Arial"/>
              <a:cs typeface="Arial"/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US" altLang="en-US" sz="3000" b="1" dirty="0">
                <a:solidFill>
                  <a:srgbClr val="0070C0"/>
                </a:solidFill>
                <a:latin typeface="Arial"/>
                <a:cs typeface="Arial"/>
              </a:rPr>
              <a:t>COMING SOON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altLang="en-US" sz="2700" b="1" dirty="0">
                <a:latin typeface="Arial"/>
                <a:cs typeface="Arial"/>
              </a:rPr>
              <a:t>Description of each level and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en-US" altLang="en-US" sz="2700" b="1" dirty="0">
                <a:latin typeface="Arial"/>
                <a:cs typeface="Arial"/>
              </a:rPr>
              <a:t>how to apply</a:t>
            </a:r>
          </a:p>
          <a:p>
            <a:pPr>
              <a:lnSpc>
                <a:spcPct val="100000"/>
              </a:lnSpc>
              <a:defRPr/>
            </a:pPr>
            <a:r>
              <a:rPr lang="en-US" altLang="en-US" sz="2000" dirty="0">
                <a:latin typeface="Arial"/>
                <a:cs typeface="Arial"/>
              </a:rPr>
              <a:t>iowaeda.com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US" altLang="en-US" sz="2700" b="1" dirty="0">
                <a:latin typeface="Arial"/>
                <a:cs typeface="Arial"/>
              </a:rPr>
              <a:t>Marketing site  </a:t>
            </a:r>
          </a:p>
          <a:p>
            <a:pPr>
              <a:lnSpc>
                <a:spcPct val="100000"/>
              </a:lnSpc>
              <a:defRPr/>
            </a:pPr>
            <a:r>
              <a:rPr lang="en-US" altLang="en-US" sz="2000" dirty="0">
                <a:latin typeface="Arial"/>
                <a:cs typeface="Arial"/>
              </a:rPr>
              <a:t>businessiowa.com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US" altLang="en-US" sz="2700" b="1" dirty="0">
                <a:latin typeface="Arial"/>
                <a:cs typeface="Arial"/>
              </a:rPr>
              <a:t>Program fact sheets</a:t>
            </a:r>
          </a:p>
          <a:p>
            <a:pPr>
              <a:lnSpc>
                <a:spcPct val="100000"/>
              </a:lnSpc>
              <a:defRPr/>
            </a:pPr>
            <a:r>
              <a:rPr lang="en-US" altLang="en-US" sz="2000" dirty="0">
                <a:latin typeface="Arial"/>
                <a:cs typeface="Arial"/>
              </a:rPr>
              <a:t>Overview of each level/tier</a:t>
            </a:r>
          </a:p>
          <a:p>
            <a:pPr marL="0" indent="0">
              <a:lnSpc>
                <a:spcPct val="100000"/>
              </a:lnSpc>
              <a:buNone/>
              <a:defRPr/>
            </a:pPr>
            <a:r>
              <a:rPr lang="en-US" altLang="en-US" sz="2700" b="1" dirty="0">
                <a:latin typeface="Arial"/>
                <a:cs typeface="Arial"/>
              </a:rPr>
              <a:t>Kick-off webinar on October 13</a:t>
            </a:r>
          </a:p>
        </p:txBody>
      </p:sp>
      <p:pic>
        <p:nvPicPr>
          <p:cNvPr id="4" name="Graphic 3" descr="Checkmark with solid fill">
            <a:extLst>
              <a:ext uri="{FF2B5EF4-FFF2-40B4-BE49-F238E27FC236}">
                <a16:creationId xmlns:a16="http://schemas.microsoft.com/office/drawing/2014/main" id="{5009D085-F58A-DC23-4D1B-5D648002C2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32410" y="1735610"/>
            <a:ext cx="463558" cy="463558"/>
          </a:xfrm>
          <a:prstGeom prst="rect">
            <a:avLst/>
          </a:prstGeom>
        </p:spPr>
      </p:pic>
      <p:pic>
        <p:nvPicPr>
          <p:cNvPr id="8" name="Graphic 7" descr="Checkmark with solid fill">
            <a:extLst>
              <a:ext uri="{FF2B5EF4-FFF2-40B4-BE49-F238E27FC236}">
                <a16:creationId xmlns:a16="http://schemas.microsoft.com/office/drawing/2014/main" id="{D18C5D08-859F-151D-A594-A187BB7986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49854" y="3263480"/>
            <a:ext cx="463558" cy="463558"/>
          </a:xfrm>
          <a:prstGeom prst="rect">
            <a:avLst/>
          </a:prstGeom>
        </p:spPr>
      </p:pic>
      <p:pic>
        <p:nvPicPr>
          <p:cNvPr id="9" name="Graphic 8" descr="Checkmark with solid fill">
            <a:extLst>
              <a:ext uri="{FF2B5EF4-FFF2-40B4-BE49-F238E27FC236}">
                <a16:creationId xmlns:a16="http://schemas.microsoft.com/office/drawing/2014/main" id="{894D467C-1A7B-93B9-1C49-08C5993500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49204" y="4436549"/>
            <a:ext cx="463558" cy="46355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4A4E3694-1690-0282-E8B9-5BD7469BCA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3730" y="2366710"/>
            <a:ext cx="3564732" cy="3564732"/>
          </a:xfrm>
          <a:prstGeom prst="rect">
            <a:avLst/>
          </a:prstGeom>
        </p:spPr>
      </p:pic>
      <p:pic>
        <p:nvPicPr>
          <p:cNvPr id="14" name="Graphic 13" descr="Checkmark with solid fill">
            <a:extLst>
              <a:ext uri="{FF2B5EF4-FFF2-40B4-BE49-F238E27FC236}">
                <a16:creationId xmlns:a16="http://schemas.microsoft.com/office/drawing/2014/main" id="{CA79281F-179B-6992-D696-2467B4CDD1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49854" y="5271122"/>
            <a:ext cx="463558" cy="463558"/>
          </a:xfrm>
          <a:prstGeom prst="rect">
            <a:avLst/>
          </a:prstGeom>
        </p:spPr>
      </p:pic>
      <p:pic>
        <p:nvPicPr>
          <p:cNvPr id="6" name="Graphic 5" descr="Checkmark with solid fill">
            <a:extLst>
              <a:ext uri="{FF2B5EF4-FFF2-40B4-BE49-F238E27FC236}">
                <a16:creationId xmlns:a16="http://schemas.microsoft.com/office/drawing/2014/main" id="{4943A512-BA4E-32F3-5E40-B784E409F3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80995" y="6105695"/>
            <a:ext cx="463558" cy="46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6502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8387A-3C98-9F62-E106-441E79369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AC6FF79-B834-B3F4-8811-DD73A040D4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3090"/>
            <a:ext cx="12250827" cy="689109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44E6AAF1-BAB3-EF71-C706-4ACFA7EAD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613" y="1873250"/>
            <a:ext cx="10515600" cy="1241425"/>
          </a:xfrm>
        </p:spPr>
        <p:txBody>
          <a:bodyPr>
            <a:normAutofit/>
          </a:bodyPr>
          <a:lstStyle/>
          <a:p>
            <a:pPr algn="ctr"/>
            <a:r>
              <a:rPr lang="en-US" sz="83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5326955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f8f02a9-ce9e-4e15-b6f0-1fb17413fe16" xsi:nil="true"/>
    <lcf76f155ced4ddcb4097134ff3c332f xmlns="f69f3dca-d9b9-48ae-911b-b6925a4c031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434EA73A528E4DAD3F80FEFC41E1DF" ma:contentTypeVersion="12" ma:contentTypeDescription="Create a new document." ma:contentTypeScope="" ma:versionID="c2cddc76fda8982c404971434660429e">
  <xsd:schema xmlns:xsd="http://www.w3.org/2001/XMLSchema" xmlns:xs="http://www.w3.org/2001/XMLSchema" xmlns:p="http://schemas.microsoft.com/office/2006/metadata/properties" xmlns:ns2="f69f3dca-d9b9-48ae-911b-b6925a4c0315" xmlns:ns3="3f8f02a9-ce9e-4e15-b6f0-1fb17413fe16" targetNamespace="http://schemas.microsoft.com/office/2006/metadata/properties" ma:root="true" ma:fieldsID="f5c6474e002efe9c849d74109829c22a" ns2:_="" ns3:_="">
    <xsd:import namespace="f69f3dca-d9b9-48ae-911b-b6925a4c0315"/>
    <xsd:import namespace="3f8f02a9-ce9e-4e15-b6f0-1fb17413fe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9f3dca-d9b9-48ae-911b-b6925a4c03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1754e9c-a9be-41c5-8218-d60ad7c29e9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8f02a9-ce9e-4e15-b6f0-1fb17413fe1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cdde11a-7792-4bc9-b842-2fcbc22a0772}" ma:internalName="TaxCatchAll" ma:showField="CatchAllData" ma:web="3f8f02a9-ce9e-4e15-b6f0-1fb17413fe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142F55A-86FC-4FAE-9546-2E538F337B78}">
  <ds:schemaRefs>
    <ds:schemaRef ds:uri="be2b5fd4-2488-420d-b08e-da4672980633"/>
    <ds:schemaRef ds:uri="http://www.w3.org/XML/1998/namespace"/>
    <ds:schemaRef ds:uri="5ade30c7-ae07-4dc4-9947-2ec616aab858"/>
    <ds:schemaRef ds:uri="http://purl.org/dc/terms/"/>
    <ds:schemaRef ds:uri="http://purl.org/dc/elements/1.1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3f8f02a9-ce9e-4e15-b6f0-1fb17413fe16"/>
    <ds:schemaRef ds:uri="f69f3dca-d9b9-48ae-911b-b6925a4c0315"/>
  </ds:schemaRefs>
</ds:datastoreItem>
</file>

<file path=customXml/itemProps2.xml><?xml version="1.0" encoding="utf-8"?>
<ds:datastoreItem xmlns:ds="http://schemas.openxmlformats.org/officeDocument/2006/customXml" ds:itemID="{B7FEFA31-C1E8-4F9E-AE5A-4B579789393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56E7F68-46EF-4702-9714-1C43023E00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9f3dca-d9b9-48ae-911b-b6925a4c0315"/>
    <ds:schemaRef ds:uri="3f8f02a9-ce9e-4e15-b6f0-1fb17413fe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771</TotalTime>
  <Words>1501</Words>
  <Application>Microsoft Office PowerPoint</Application>
  <PresentationFormat>Widescreen</PresentationFormat>
  <Paragraphs>267</Paragraphs>
  <Slides>28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Aptos</vt:lpstr>
      <vt:lpstr>Arial</vt:lpstr>
      <vt:lpstr>Calibri</vt:lpstr>
      <vt:lpstr>Courier New</vt:lpstr>
      <vt:lpstr>Helvetica Light</vt:lpstr>
      <vt:lpstr>Wingdings</vt:lpstr>
      <vt:lpstr>Office Theme</vt:lpstr>
      <vt:lpstr>7_Office Theme</vt:lpstr>
      <vt:lpstr>Global Business Services</vt:lpstr>
      <vt:lpstr>Global Business Services</vt:lpstr>
      <vt:lpstr>Business Development</vt:lpstr>
      <vt:lpstr>Business Development Team</vt:lpstr>
      <vt:lpstr>Business Development Highlights</vt:lpstr>
      <vt:lpstr>Importance of Existing Industry</vt:lpstr>
      <vt:lpstr>How We Market Iowa</vt:lpstr>
      <vt:lpstr>Iowa’s Value Proposition</vt:lpstr>
      <vt:lpstr>Iowa Business Advantages</vt:lpstr>
      <vt:lpstr>Business Recruitment Process – How We Work</vt:lpstr>
      <vt:lpstr>Business Incentives for Growth (BIG)</vt:lpstr>
      <vt:lpstr>PowerPoint Presentation</vt:lpstr>
      <vt:lpstr>Global Business Contacts</vt:lpstr>
      <vt:lpstr>THANK YOU</vt:lpstr>
      <vt:lpstr>PowerPoint Presentation</vt:lpstr>
      <vt:lpstr>IEDA Goals For Sites</vt:lpstr>
      <vt:lpstr>Site Readiness Journey</vt:lpstr>
      <vt:lpstr>Building on the Success of Certification</vt:lpstr>
      <vt:lpstr>SiteReady Iowa: A Site Readiness Program </vt:lpstr>
      <vt:lpstr>A Roadmap to More Competitive Sites</vt:lpstr>
      <vt:lpstr>Classifications</vt:lpstr>
      <vt:lpstr>General Site Requirements</vt:lpstr>
      <vt:lpstr>Identified Site – Bronze Level</vt:lpstr>
      <vt:lpstr>Evaluated Site – Silver Level</vt:lpstr>
      <vt:lpstr>Certified Site – Gold Level</vt:lpstr>
      <vt:lpstr>Attend the Program Launch Webinar! </vt:lpstr>
      <vt:lpstr>Program Launch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Greiner</dc:creator>
  <cp:lastModifiedBy>Alison Seligman</cp:lastModifiedBy>
  <cp:revision>4</cp:revision>
  <dcterms:created xsi:type="dcterms:W3CDTF">2023-10-09T14:52:58Z</dcterms:created>
  <dcterms:modified xsi:type="dcterms:W3CDTF">2026-09-24T17:53:41Z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0x01010032434EA73A528E4DAD3F80FEFC41E1DF</vt:lpwstr>
  </property>
  <property fmtid="{D5CDD505-2E9C-101B-9397-08002B2CF9AE}" pid="3" name="MediaServiceImageTags">
    <vt:lpwstr/>
  </property>
</Properties>
</file>