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sldIdLst>
    <p:sldId id="256" r:id="rId2"/>
    <p:sldId id="259" r:id="rId3"/>
    <p:sldId id="258" r:id="rId4"/>
    <p:sldId id="260" r:id="rId5"/>
    <p:sldId id="262" r:id="rId6"/>
    <p:sldId id="261" r:id="rId7"/>
    <p:sldId id="263" r:id="rId8"/>
    <p:sldId id="264" r:id="rId9"/>
    <p:sldId id="266" r:id="rId10"/>
  </p:sldIdLst>
  <p:sldSz cx="9753600" cy="7315200"/>
  <p:notesSz cx="6858000" cy="9144000"/>
  <p:embeddedFontLst>
    <p:embeddedFont>
      <p:font typeface="Archivo Black" panose="020B0604020202020204" charset="0"/>
      <p:regular r:id="rId11"/>
    </p:embeddedFont>
    <p:embeddedFont>
      <p:font typeface="Bahnschrift" panose="020B0502040204020203" pitchFamily="34" charset="0"/>
      <p:regular r:id="rId12"/>
      <p:bold r:id="rId13"/>
    </p:embeddedFont>
    <p:embeddedFont>
      <p:font typeface="Montserrat" panose="00000500000000000000" pitchFamily="2" charset="0"/>
      <p:regular r:id="rId14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96B630B-66EA-4319-9AD1-AC81759240F4}" v="7" dt="2026-06-15T15:17:54.932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113" d="100"/>
          <a:sy n="113" d="100"/>
        </p:scale>
        <p:origin x="1338" y="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3.fntdata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2.fntdata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font" Target="fonts/font1.fntdata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5/10/relationships/revisionInfo" Target="revisionInfo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4.fntdata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6/15/2026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sv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sv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8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sv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svg"/><Relationship Id="rId2" Type="http://schemas.openxmlformats.org/officeDocument/2006/relationships/image" Target="../media/image7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17.svg"/><Relationship Id="rId2" Type="http://schemas.openxmlformats.org/officeDocument/2006/relationships/image" Target="../media/image1.sv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svg"/><Relationship Id="rId5" Type="http://schemas.openxmlformats.org/officeDocument/2006/relationships/image" Target="../media/image15.svg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22080" y="2669615"/>
            <a:ext cx="1975970" cy="19759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585620"/>
            <a:ext cx="9753600" cy="3144561"/>
          </a:xfrm>
          <a:custGeom>
            <a:avLst/>
            <a:gdLst/>
            <a:ahLst/>
            <a:cxnLst/>
            <a:rect l="l" t="t" r="r" b="b"/>
            <a:pathLst>
              <a:path w="9753600" h="3144561">
                <a:moveTo>
                  <a:pt x="0" y="0"/>
                </a:moveTo>
                <a:lnTo>
                  <a:pt x="9753600" y="0"/>
                </a:lnTo>
                <a:lnTo>
                  <a:pt x="9753600" y="3144560"/>
                </a:lnTo>
                <a:lnTo>
                  <a:pt x="0" y="31445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377552" y="-1179509"/>
            <a:ext cx="2755104" cy="27551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5224634"/>
            <a:ext cx="1025814" cy="1025814"/>
          </a:xfrm>
          <a:custGeom>
            <a:avLst/>
            <a:gdLst/>
            <a:ahLst/>
            <a:cxnLst/>
            <a:rect l="l" t="t" r="r" b="b"/>
            <a:pathLst>
              <a:path w="1025814" h="1025814">
                <a:moveTo>
                  <a:pt x="0" y="0"/>
                </a:moveTo>
                <a:lnTo>
                  <a:pt x="1025814" y="0"/>
                </a:lnTo>
                <a:lnTo>
                  <a:pt x="1025814" y="1025814"/>
                </a:lnTo>
                <a:lnTo>
                  <a:pt x="0" y="10258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512401" y="-521129"/>
            <a:ext cx="1074077" cy="1074077"/>
          </a:xfrm>
          <a:custGeom>
            <a:avLst/>
            <a:gdLst/>
            <a:ahLst/>
            <a:cxnLst/>
            <a:rect l="l" t="t" r="r" b="b"/>
            <a:pathLst>
              <a:path w="1074077" h="1074077">
                <a:moveTo>
                  <a:pt x="0" y="0"/>
                </a:moveTo>
                <a:lnTo>
                  <a:pt x="1074076" y="0"/>
                </a:lnTo>
                <a:lnTo>
                  <a:pt x="1074076" y="1074076"/>
                </a:lnTo>
                <a:lnTo>
                  <a:pt x="0" y="10740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236526" y="4874586"/>
            <a:ext cx="3263303" cy="2202729"/>
          </a:xfrm>
          <a:custGeom>
            <a:avLst/>
            <a:gdLst/>
            <a:ahLst/>
            <a:cxnLst/>
            <a:rect l="l" t="t" r="r" b="b"/>
            <a:pathLst>
              <a:path w="3263303" h="2202729">
                <a:moveTo>
                  <a:pt x="0" y="0"/>
                </a:moveTo>
                <a:lnTo>
                  <a:pt x="3263303" y="0"/>
                </a:lnTo>
                <a:lnTo>
                  <a:pt x="3263303" y="2202730"/>
                </a:lnTo>
                <a:lnTo>
                  <a:pt x="0" y="220273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TextBox 12"/>
          <p:cNvSpPr txBox="1"/>
          <p:nvPr/>
        </p:nvSpPr>
        <p:spPr>
          <a:xfrm>
            <a:off x="1351923" y="1295400"/>
            <a:ext cx="7049753" cy="26041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56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America’s SBDC Iowa</a:t>
            </a:r>
          </a:p>
          <a:p>
            <a:pPr marL="0" lvl="0" indent="0" algn="ctr">
              <a:lnSpc>
                <a:spcPts val="5040"/>
              </a:lnSpc>
            </a:pPr>
            <a:r>
              <a:rPr lang="en-US" sz="56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PDI – P3 Workshop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8"/>
          <p:cNvGrpSpPr/>
          <p:nvPr/>
        </p:nvGrpSpPr>
        <p:grpSpPr>
          <a:xfrm>
            <a:off x="1197577" y="4014559"/>
            <a:ext cx="876822" cy="876822"/>
            <a:chOff x="0" y="0"/>
            <a:chExt cx="812800" cy="812800"/>
          </a:xfrm>
        </p:grpSpPr>
        <p:sp>
          <p:nvSpPr>
            <p:cNvPr id="9" name="Freeform 9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11" name="Group 11"/>
          <p:cNvGrpSpPr/>
          <p:nvPr/>
        </p:nvGrpSpPr>
        <p:grpSpPr>
          <a:xfrm>
            <a:off x="4912307" y="4973247"/>
            <a:ext cx="876822" cy="876822"/>
            <a:chOff x="0" y="0"/>
            <a:chExt cx="812800" cy="812800"/>
          </a:xfrm>
        </p:grpSpPr>
        <p:sp>
          <p:nvSpPr>
            <p:cNvPr id="12" name="Freeform 12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FFFF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TextBox 13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17" name="TextBox 17"/>
          <p:cNvSpPr txBox="1"/>
          <p:nvPr/>
        </p:nvSpPr>
        <p:spPr>
          <a:xfrm>
            <a:off x="1197577" y="1083945"/>
            <a:ext cx="7053842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0"/>
              </a:lnSpc>
            </a:pPr>
            <a:r>
              <a:rPr lang="en-US" sz="420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AMERICA’S SBDC IOWA</a:t>
            </a:r>
          </a:p>
        </p:txBody>
      </p:sp>
      <p:sp>
        <p:nvSpPr>
          <p:cNvPr id="18" name="TextBox 18"/>
          <p:cNvSpPr txBox="1"/>
          <p:nvPr/>
        </p:nvSpPr>
        <p:spPr>
          <a:xfrm>
            <a:off x="1056888" y="2045760"/>
            <a:ext cx="7710837" cy="16802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53390" lvl="1" indent="-226695" algn="l">
              <a:lnSpc>
                <a:spcPts val="189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America’s Small Business Development Centers</a:t>
            </a:r>
          </a:p>
          <a:p>
            <a:pPr algn="l">
              <a:lnSpc>
                <a:spcPts val="1890"/>
              </a:lnSpc>
            </a:pPr>
            <a:endParaRPr lang="en-US"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3390" lvl="1" indent="-226695" algn="l">
              <a:lnSpc>
                <a:spcPts val="189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Nationwide Organization</a:t>
            </a:r>
          </a:p>
          <a:p>
            <a:pPr algn="l">
              <a:lnSpc>
                <a:spcPts val="1890"/>
              </a:lnSpc>
            </a:pPr>
            <a:endParaRPr lang="en-US"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marL="453390" lvl="1" indent="-226695" algn="l">
              <a:lnSpc>
                <a:spcPts val="1890"/>
              </a:lnSpc>
              <a:buFont typeface="Arial"/>
              <a:buChar char="•"/>
            </a:pPr>
            <a:r>
              <a:rPr lang="en-US" sz="2100" dirty="0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No fee, confidential, customized business counseling in all 99 Iowa Counties</a:t>
            </a:r>
          </a:p>
          <a:p>
            <a:pPr marL="0" lvl="0" indent="0" algn="l">
              <a:lnSpc>
                <a:spcPts val="1890"/>
              </a:lnSpc>
            </a:pPr>
            <a:endParaRPr lang="en-US" sz="2100" dirty="0">
              <a:solidFill>
                <a:srgbClr val="000000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" name="TextBox 19"/>
          <p:cNvSpPr txBox="1"/>
          <p:nvPr/>
        </p:nvSpPr>
        <p:spPr>
          <a:xfrm>
            <a:off x="2232041" y="4234529"/>
            <a:ext cx="254691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Clients Advised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6055828" y="4234529"/>
            <a:ext cx="2593636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Business Starts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6055828" y="5193218"/>
            <a:ext cx="254691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Capital Infusion</a:t>
            </a:r>
          </a:p>
        </p:txBody>
      </p:sp>
      <p:sp>
        <p:nvSpPr>
          <p:cNvPr id="22" name="TextBox 22"/>
          <p:cNvSpPr txBox="1"/>
          <p:nvPr/>
        </p:nvSpPr>
        <p:spPr>
          <a:xfrm>
            <a:off x="2232041" y="5229731"/>
            <a:ext cx="2546915" cy="3892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219"/>
              </a:lnSpc>
            </a:pPr>
            <a:r>
              <a:rPr lang="en-US" sz="2299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Jobs Created</a:t>
            </a:r>
          </a:p>
        </p:txBody>
      </p:sp>
      <p:sp>
        <p:nvSpPr>
          <p:cNvPr id="23" name="Freeform 23"/>
          <p:cNvSpPr/>
          <p:nvPr/>
        </p:nvSpPr>
        <p:spPr>
          <a:xfrm>
            <a:off x="9178859" y="2743200"/>
            <a:ext cx="906780" cy="906780"/>
          </a:xfrm>
          <a:custGeom>
            <a:avLst/>
            <a:gdLst/>
            <a:ahLst/>
            <a:cxnLst/>
            <a:rect l="l" t="t" r="r" b="b"/>
            <a:pathLst>
              <a:path w="906780" h="906780">
                <a:moveTo>
                  <a:pt x="0" y="0"/>
                </a:moveTo>
                <a:lnTo>
                  <a:pt x="906781" y="0"/>
                </a:lnTo>
                <a:lnTo>
                  <a:pt x="906781" y="906780"/>
                </a:lnTo>
                <a:lnTo>
                  <a:pt x="0" y="90678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4" name="Group 24"/>
          <p:cNvGrpSpPr/>
          <p:nvPr/>
        </p:nvGrpSpPr>
        <p:grpSpPr>
          <a:xfrm>
            <a:off x="-1623060" y="731520"/>
            <a:ext cx="2354580" cy="2354580"/>
            <a:chOff x="0" y="0"/>
            <a:chExt cx="812800" cy="812800"/>
          </a:xfrm>
        </p:grpSpPr>
        <p:sp>
          <p:nvSpPr>
            <p:cNvPr id="25" name="Freeform 2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6" name="TextBox 26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2E313D0B-FE8B-E9E9-45CB-4332E1CFD1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18913" y="3904743"/>
            <a:ext cx="9991426" cy="3428485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20445227-4C7D-528A-5B1C-BB75DB7A9C94}"/>
              </a:ext>
            </a:extLst>
          </p:cNvPr>
          <p:cNvSpPr txBox="1"/>
          <p:nvPr/>
        </p:nvSpPr>
        <p:spPr>
          <a:xfrm>
            <a:off x="4267200" y="4818628"/>
            <a:ext cx="1162498" cy="830997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235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396A2A0-F303-EF3F-F2A9-B96AD483BB48}"/>
              </a:ext>
            </a:extLst>
          </p:cNvPr>
          <p:cNvSpPr txBox="1"/>
          <p:nvPr/>
        </p:nvSpPr>
        <p:spPr>
          <a:xfrm>
            <a:off x="109146" y="4818628"/>
            <a:ext cx="2634054" cy="830997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 $126.3M 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E0ABBFE-B095-158E-939D-7EF138D26212}"/>
              </a:ext>
            </a:extLst>
          </p:cNvPr>
          <p:cNvSpPr txBox="1"/>
          <p:nvPr/>
        </p:nvSpPr>
        <p:spPr>
          <a:xfrm>
            <a:off x="7467600" y="4818628"/>
            <a:ext cx="1715534" cy="830997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 1,195 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E04806-31D3-F383-1EDA-141E8EC93D02}"/>
              </a:ext>
            </a:extLst>
          </p:cNvPr>
          <p:cNvSpPr txBox="1"/>
          <p:nvPr/>
        </p:nvSpPr>
        <p:spPr>
          <a:xfrm>
            <a:off x="1405087" y="6080361"/>
            <a:ext cx="2137124" cy="830997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$82.9M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4C26EA2-9A14-3845-5A60-CD1607076D99}"/>
              </a:ext>
            </a:extLst>
          </p:cNvPr>
          <p:cNvSpPr txBox="1"/>
          <p:nvPr/>
        </p:nvSpPr>
        <p:spPr>
          <a:xfrm>
            <a:off x="6248400" y="6080361"/>
            <a:ext cx="1989647" cy="830997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 5,465 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C8616D61-C2E9-F76C-8946-F14094738F18}"/>
              </a:ext>
            </a:extLst>
          </p:cNvPr>
          <p:cNvSpPr txBox="1"/>
          <p:nvPr/>
        </p:nvSpPr>
        <p:spPr>
          <a:xfrm>
            <a:off x="714587" y="3920814"/>
            <a:ext cx="2079413" cy="830997"/>
          </a:xfrm>
          <a:prstGeom prst="rect">
            <a:avLst/>
          </a:prstGeom>
          <a:solidFill>
            <a:srgbClr val="152B63"/>
          </a:solidFill>
        </p:spPr>
        <p:txBody>
          <a:bodyPr wrap="square" rtlCol="0">
            <a:spAutoFit/>
          </a:bodyPr>
          <a:lstStyle/>
          <a:p>
            <a:r>
              <a:rPr lang="en-US" sz="4800" b="1" dirty="0">
                <a:solidFill>
                  <a:schemeClr val="bg1"/>
                </a:solidFill>
                <a:latin typeface="Bahnschrift" panose="020B0502040204020203" pitchFamily="34" charset="0"/>
              </a:rPr>
              <a:t> </a:t>
            </a:r>
            <a:endParaRPr lang="en-US" sz="36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D8C5A3E9-1276-B9F4-49F5-09095D5AFECC}"/>
              </a:ext>
            </a:extLst>
          </p:cNvPr>
          <p:cNvSpPr txBox="1"/>
          <p:nvPr/>
        </p:nvSpPr>
        <p:spPr>
          <a:xfrm>
            <a:off x="1341217" y="3940314"/>
            <a:ext cx="7071167" cy="707886"/>
          </a:xfrm>
          <a:prstGeom prst="rect">
            <a:avLst/>
          </a:prstGeom>
          <a:solidFill>
            <a:srgbClr val="152B63"/>
          </a:solidFill>
        </p:spPr>
        <p:txBody>
          <a:bodyPr wrap="none" rtlCol="0">
            <a:spAutoFit/>
          </a:bodyPr>
          <a:lstStyle/>
          <a:p>
            <a:r>
              <a:rPr lang="en-US" sz="4000" b="1" dirty="0">
                <a:solidFill>
                  <a:schemeClr val="bg1"/>
                </a:solidFill>
                <a:latin typeface="Bahnschrift" panose="020B0502040204020203" pitchFamily="34" charset="0"/>
              </a:rPr>
              <a:t>  2025 Economic Impact Data  </a:t>
            </a:r>
            <a:endParaRPr lang="en-US" sz="2800" b="1" dirty="0">
              <a:solidFill>
                <a:schemeClr val="bg1"/>
              </a:solidFill>
              <a:latin typeface="Bahnschrift" panose="020B0502040204020203" pitchFamily="34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608029">
            <a:off x="-1749501" y="260048"/>
            <a:ext cx="4169090" cy="834210"/>
          </a:xfrm>
          <a:custGeom>
            <a:avLst/>
            <a:gdLst/>
            <a:ahLst/>
            <a:cxnLst/>
            <a:rect l="l" t="t" r="r" b="b"/>
            <a:pathLst>
              <a:path w="4169090" h="834210">
                <a:moveTo>
                  <a:pt x="0" y="0"/>
                </a:moveTo>
                <a:lnTo>
                  <a:pt x="4169090" y="0"/>
                </a:lnTo>
                <a:lnTo>
                  <a:pt x="4169090" y="834210"/>
                </a:lnTo>
                <a:lnTo>
                  <a:pt x="0" y="8342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66014" r="-67935" b="-276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6"/>
          <p:cNvSpPr txBox="1"/>
          <p:nvPr/>
        </p:nvSpPr>
        <p:spPr>
          <a:xfrm>
            <a:off x="1262956" y="1064050"/>
            <a:ext cx="6468105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0"/>
              </a:lnSpc>
            </a:pPr>
            <a:r>
              <a:rPr lang="en-US" sz="42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Statewide Offices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1119842" y="2635059"/>
            <a:ext cx="6767442" cy="406400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Welcome &amp; Introductions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Role of an Executive Summary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Key Ingredients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The 7-Point Framework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Common Mistakes &amp; How to Avoid Them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Drafting Time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Peer Feedback &amp; Review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Refining &amp; Next Steps</a:t>
            </a:r>
          </a:p>
          <a:p>
            <a:pPr marL="474978" lvl="1" indent="-237489" algn="l">
              <a:lnSpc>
                <a:spcPts val="3299"/>
              </a:lnSpc>
              <a:buFont typeface="Arial"/>
              <a:buChar char="•"/>
            </a:pPr>
            <a:r>
              <a:rPr lang="en-US" sz="2199" dirty="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Q&amp;A &amp; Wrap-Up</a:t>
            </a:r>
          </a:p>
          <a:p>
            <a:pPr algn="l">
              <a:lnSpc>
                <a:spcPts val="3079"/>
              </a:lnSpc>
            </a:pPr>
            <a:endParaRPr lang="en-US" sz="2199" dirty="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9" name="Group 9"/>
          <p:cNvGrpSpPr/>
          <p:nvPr/>
        </p:nvGrpSpPr>
        <p:grpSpPr>
          <a:xfrm>
            <a:off x="7601501" y="-855998"/>
            <a:ext cx="2780198" cy="2780198"/>
            <a:chOff x="0" y="0"/>
            <a:chExt cx="812800" cy="812800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TextBox 11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12" name="Freeform 12"/>
          <p:cNvSpPr/>
          <p:nvPr/>
        </p:nvSpPr>
        <p:spPr>
          <a:xfrm>
            <a:off x="7926438" y="1211700"/>
            <a:ext cx="1009800" cy="1009800"/>
          </a:xfrm>
          <a:custGeom>
            <a:avLst/>
            <a:gdLst/>
            <a:ahLst/>
            <a:cxnLst/>
            <a:rect l="l" t="t" r="r" b="b"/>
            <a:pathLst>
              <a:path w="1009800" h="1009800">
                <a:moveTo>
                  <a:pt x="0" y="0"/>
                </a:moveTo>
                <a:lnTo>
                  <a:pt x="1009800" y="0"/>
                </a:lnTo>
                <a:lnTo>
                  <a:pt x="1009800" y="1009801"/>
                </a:lnTo>
                <a:lnTo>
                  <a:pt x="0" y="1009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3" name="Group 13"/>
          <p:cNvGrpSpPr/>
          <p:nvPr/>
        </p:nvGrpSpPr>
        <p:grpSpPr>
          <a:xfrm>
            <a:off x="0" y="6920028"/>
            <a:ext cx="9753600" cy="898183"/>
            <a:chOff x="0" y="0"/>
            <a:chExt cx="3612444" cy="332660"/>
          </a:xfrm>
        </p:grpSpPr>
        <p:sp>
          <p:nvSpPr>
            <p:cNvPr id="14" name="Freeform 14"/>
            <p:cNvSpPr/>
            <p:nvPr/>
          </p:nvSpPr>
          <p:spPr>
            <a:xfrm>
              <a:off x="0" y="0"/>
              <a:ext cx="3612445" cy="332660"/>
            </a:xfrm>
            <a:custGeom>
              <a:avLst/>
              <a:gdLst/>
              <a:ahLst/>
              <a:cxnLst/>
              <a:rect l="l" t="t" r="r" b="b"/>
              <a:pathLst>
                <a:path w="3612445" h="332660">
                  <a:moveTo>
                    <a:pt x="79375" y="0"/>
                  </a:moveTo>
                  <a:lnTo>
                    <a:pt x="3533070" y="0"/>
                  </a:lnTo>
                  <a:cubicBezTo>
                    <a:pt x="3554121" y="0"/>
                    <a:pt x="3574311" y="8363"/>
                    <a:pt x="3589196" y="23248"/>
                  </a:cubicBezTo>
                  <a:cubicBezTo>
                    <a:pt x="3604082" y="38134"/>
                    <a:pt x="3612445" y="58323"/>
                    <a:pt x="3612445" y="79375"/>
                  </a:cubicBezTo>
                  <a:lnTo>
                    <a:pt x="3612445" y="253285"/>
                  </a:lnTo>
                  <a:cubicBezTo>
                    <a:pt x="3612445" y="274337"/>
                    <a:pt x="3604082" y="294526"/>
                    <a:pt x="3589196" y="309412"/>
                  </a:cubicBezTo>
                  <a:cubicBezTo>
                    <a:pt x="3574311" y="324298"/>
                    <a:pt x="3554121" y="332660"/>
                    <a:pt x="3533070" y="332660"/>
                  </a:cubicBezTo>
                  <a:lnTo>
                    <a:pt x="79375" y="332660"/>
                  </a:lnTo>
                  <a:cubicBezTo>
                    <a:pt x="35537" y="332660"/>
                    <a:pt x="0" y="297123"/>
                    <a:pt x="0" y="253285"/>
                  </a:cubicBezTo>
                  <a:lnTo>
                    <a:pt x="0" y="79375"/>
                  </a:lnTo>
                  <a:cubicBezTo>
                    <a:pt x="0" y="35537"/>
                    <a:pt x="35537" y="0"/>
                    <a:pt x="79375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TextBox 15"/>
            <p:cNvSpPr txBox="1"/>
            <p:nvPr/>
          </p:nvSpPr>
          <p:spPr>
            <a:xfrm>
              <a:off x="0" y="47625"/>
              <a:ext cx="3612444" cy="28503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pic>
        <p:nvPicPr>
          <p:cNvPr id="4" name="Picture 3" descr="The image is a map of Iowa's counties, color-coded to represent different political affiliations.&#10;&#10;AI-generated content may be incorrect.">
            <a:extLst>
              <a:ext uri="{FF2B5EF4-FFF2-40B4-BE49-F238E27FC236}">
                <a16:creationId xmlns:a16="http://schemas.microsoft.com/office/drawing/2014/main" id="{A812F6B1-4221-3916-0657-49ABE895C20C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762000" y="1697045"/>
            <a:ext cx="8305800" cy="5160955"/>
          </a:xfrm>
          <a:prstGeom prst="rect">
            <a:avLst/>
          </a:prstGeom>
        </p:spPr>
      </p:pic>
      <p:sp>
        <p:nvSpPr>
          <p:cNvPr id="8" name="Freeform 2">
            <a:extLst>
              <a:ext uri="{FF2B5EF4-FFF2-40B4-BE49-F238E27FC236}">
                <a16:creationId xmlns:a16="http://schemas.microsoft.com/office/drawing/2014/main" id="{6B88DCDE-E452-929B-CD86-DA42FD60516F}"/>
              </a:ext>
            </a:extLst>
          </p:cNvPr>
          <p:cNvSpPr/>
          <p:nvPr/>
        </p:nvSpPr>
        <p:spPr>
          <a:xfrm rot="5084437" flipH="1">
            <a:off x="-2302927" y="4307810"/>
            <a:ext cx="7467828" cy="4941441"/>
          </a:xfrm>
          <a:custGeom>
            <a:avLst/>
            <a:gdLst/>
            <a:ahLst/>
            <a:cxnLst/>
            <a:rect l="l" t="t" r="r" b="b"/>
            <a:pathLst>
              <a:path w="7467828" h="4941441">
                <a:moveTo>
                  <a:pt x="7467828" y="0"/>
                </a:moveTo>
                <a:lnTo>
                  <a:pt x="0" y="0"/>
                </a:lnTo>
                <a:lnTo>
                  <a:pt x="0" y="4941441"/>
                </a:lnTo>
                <a:lnTo>
                  <a:pt x="7467828" y="4941441"/>
                </a:lnTo>
                <a:lnTo>
                  <a:pt x="746782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Freeform 8"/>
          <p:cNvSpPr/>
          <p:nvPr/>
        </p:nvSpPr>
        <p:spPr>
          <a:xfrm>
            <a:off x="7071470" y="5808085"/>
            <a:ext cx="1950610" cy="1950610"/>
          </a:xfrm>
          <a:custGeom>
            <a:avLst/>
            <a:gdLst/>
            <a:ahLst/>
            <a:cxnLst/>
            <a:rect l="l" t="t" r="r" b="b"/>
            <a:pathLst>
              <a:path w="1950610" h="1950610">
                <a:moveTo>
                  <a:pt x="0" y="0"/>
                </a:moveTo>
                <a:lnTo>
                  <a:pt x="1950610" y="0"/>
                </a:lnTo>
                <a:lnTo>
                  <a:pt x="1950610" y="1950610"/>
                </a:lnTo>
                <a:lnTo>
                  <a:pt x="0" y="19506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9" name="TextBox 9"/>
          <p:cNvSpPr txBox="1"/>
          <p:nvPr/>
        </p:nvSpPr>
        <p:spPr>
          <a:xfrm>
            <a:off x="1245299" y="949080"/>
            <a:ext cx="7263001" cy="100251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en-US" sz="42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MID-IOWA Regional Center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-501207" y="6895791"/>
            <a:ext cx="10844387" cy="922419"/>
            <a:chOff x="0" y="0"/>
            <a:chExt cx="4016440" cy="341637"/>
          </a:xfrm>
        </p:grpSpPr>
        <p:sp>
          <p:nvSpPr>
            <p:cNvPr id="23" name="Freeform 23"/>
            <p:cNvSpPr/>
            <p:nvPr/>
          </p:nvSpPr>
          <p:spPr>
            <a:xfrm>
              <a:off x="0" y="0"/>
              <a:ext cx="4016440" cy="341637"/>
            </a:xfrm>
            <a:custGeom>
              <a:avLst/>
              <a:gdLst/>
              <a:ahLst/>
              <a:cxnLst/>
              <a:rect l="l" t="t" r="r" b="b"/>
              <a:pathLst>
                <a:path w="4016440" h="341637">
                  <a:moveTo>
                    <a:pt x="25701" y="0"/>
                  </a:moveTo>
                  <a:lnTo>
                    <a:pt x="3990739" y="0"/>
                  </a:lnTo>
                  <a:cubicBezTo>
                    <a:pt x="3997555" y="0"/>
                    <a:pt x="4004092" y="2708"/>
                    <a:pt x="4008912" y="7528"/>
                  </a:cubicBezTo>
                  <a:cubicBezTo>
                    <a:pt x="4013732" y="12347"/>
                    <a:pt x="4016440" y="18885"/>
                    <a:pt x="4016440" y="25701"/>
                  </a:cubicBezTo>
                  <a:lnTo>
                    <a:pt x="4016440" y="315936"/>
                  </a:lnTo>
                  <a:cubicBezTo>
                    <a:pt x="4016440" y="322752"/>
                    <a:pt x="4013732" y="329289"/>
                    <a:pt x="4008912" y="334109"/>
                  </a:cubicBezTo>
                  <a:cubicBezTo>
                    <a:pt x="4004092" y="338929"/>
                    <a:pt x="3997555" y="341637"/>
                    <a:pt x="3990739" y="341637"/>
                  </a:cubicBezTo>
                  <a:lnTo>
                    <a:pt x="25701" y="341637"/>
                  </a:lnTo>
                  <a:cubicBezTo>
                    <a:pt x="18885" y="341637"/>
                    <a:pt x="12347" y="338929"/>
                    <a:pt x="7528" y="334109"/>
                  </a:cubicBezTo>
                  <a:cubicBezTo>
                    <a:pt x="2708" y="329289"/>
                    <a:pt x="0" y="322752"/>
                    <a:pt x="0" y="315936"/>
                  </a:cubicBezTo>
                  <a:lnTo>
                    <a:pt x="0" y="25701"/>
                  </a:lnTo>
                  <a:cubicBezTo>
                    <a:pt x="0" y="18885"/>
                    <a:pt x="2708" y="12347"/>
                    <a:pt x="7528" y="7528"/>
                  </a:cubicBezTo>
                  <a:cubicBezTo>
                    <a:pt x="12347" y="2708"/>
                    <a:pt x="18885" y="0"/>
                    <a:pt x="25701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4" name="TextBox 24"/>
            <p:cNvSpPr txBox="1"/>
            <p:nvPr/>
          </p:nvSpPr>
          <p:spPr>
            <a:xfrm>
              <a:off x="0" y="47625"/>
              <a:ext cx="4016440" cy="294012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25" name="Group 25"/>
          <p:cNvGrpSpPr/>
          <p:nvPr/>
        </p:nvGrpSpPr>
        <p:grpSpPr>
          <a:xfrm>
            <a:off x="-490107" y="-447626"/>
            <a:ext cx="1735406" cy="1735406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28" name="Freeform 28"/>
          <p:cNvSpPr/>
          <p:nvPr/>
        </p:nvSpPr>
        <p:spPr>
          <a:xfrm>
            <a:off x="-446445" y="4089271"/>
            <a:ext cx="892890" cy="892890"/>
          </a:xfrm>
          <a:custGeom>
            <a:avLst/>
            <a:gdLst/>
            <a:ahLst/>
            <a:cxnLst/>
            <a:rect l="l" t="t" r="r" b="b"/>
            <a:pathLst>
              <a:path w="892890" h="892890">
                <a:moveTo>
                  <a:pt x="0" y="0"/>
                </a:moveTo>
                <a:lnTo>
                  <a:pt x="892890" y="0"/>
                </a:lnTo>
                <a:lnTo>
                  <a:pt x="892890" y="892889"/>
                </a:lnTo>
                <a:lnTo>
                  <a:pt x="0" y="892889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29" name="Group 29"/>
          <p:cNvGrpSpPr/>
          <p:nvPr/>
        </p:nvGrpSpPr>
        <p:grpSpPr>
          <a:xfrm>
            <a:off x="9022080" y="1083896"/>
            <a:ext cx="1735406" cy="1735406"/>
            <a:chOff x="0" y="0"/>
            <a:chExt cx="812800" cy="812800"/>
          </a:xfrm>
        </p:grpSpPr>
        <p:sp>
          <p:nvSpPr>
            <p:cNvPr id="30" name="Freeform 3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31" name="TextBox 31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pic>
        <p:nvPicPr>
          <p:cNvPr id="45" name="Picture 44">
            <a:extLst>
              <a:ext uri="{FF2B5EF4-FFF2-40B4-BE49-F238E27FC236}">
                <a16:creationId xmlns:a16="http://schemas.microsoft.com/office/drawing/2014/main" id="{528D3807-7EAE-B596-E9E3-382243998D46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25265" y="2133600"/>
            <a:ext cx="8034120" cy="4500261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998730" y="4671689"/>
            <a:ext cx="4169090" cy="834210"/>
          </a:xfrm>
          <a:custGeom>
            <a:avLst/>
            <a:gdLst/>
            <a:ahLst/>
            <a:cxnLst/>
            <a:rect l="l" t="t" r="r" b="b"/>
            <a:pathLst>
              <a:path w="4169090" h="834210">
                <a:moveTo>
                  <a:pt x="0" y="0"/>
                </a:moveTo>
                <a:lnTo>
                  <a:pt x="4169090" y="0"/>
                </a:lnTo>
                <a:lnTo>
                  <a:pt x="4169090" y="834210"/>
                </a:lnTo>
                <a:lnTo>
                  <a:pt x="0" y="8342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66014" r="-67935" b="-276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TextBox 3"/>
          <p:cNvSpPr txBox="1"/>
          <p:nvPr/>
        </p:nvSpPr>
        <p:spPr>
          <a:xfrm>
            <a:off x="1037419" y="977229"/>
            <a:ext cx="7678763" cy="5152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en-US" sz="42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Where we can help</a:t>
            </a:r>
          </a:p>
        </p:txBody>
      </p:sp>
      <p:sp>
        <p:nvSpPr>
          <p:cNvPr id="12" name="Freeform 12"/>
          <p:cNvSpPr/>
          <p:nvPr/>
        </p:nvSpPr>
        <p:spPr>
          <a:xfrm rot="5400000" flipH="1" flipV="1">
            <a:off x="7300925" y="660424"/>
            <a:ext cx="4303392" cy="861083"/>
          </a:xfrm>
          <a:custGeom>
            <a:avLst/>
            <a:gdLst/>
            <a:ahLst/>
            <a:cxnLst/>
            <a:rect l="l" t="t" r="r" b="b"/>
            <a:pathLst>
              <a:path w="4303392" h="861083">
                <a:moveTo>
                  <a:pt x="4303393" y="861083"/>
                </a:moveTo>
                <a:lnTo>
                  <a:pt x="0" y="861083"/>
                </a:lnTo>
                <a:lnTo>
                  <a:pt x="0" y="0"/>
                </a:lnTo>
                <a:lnTo>
                  <a:pt x="4303393" y="0"/>
                </a:lnTo>
                <a:lnTo>
                  <a:pt x="4303393" y="861083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66014" r="-67935" b="-276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9022080" y="6717983"/>
            <a:ext cx="823373" cy="823373"/>
          </a:xfrm>
          <a:custGeom>
            <a:avLst/>
            <a:gdLst/>
            <a:ahLst/>
            <a:cxnLst/>
            <a:rect l="l" t="t" r="r" b="b"/>
            <a:pathLst>
              <a:path w="823373" h="823373">
                <a:moveTo>
                  <a:pt x="0" y="0"/>
                </a:moveTo>
                <a:lnTo>
                  <a:pt x="823373" y="0"/>
                </a:lnTo>
                <a:lnTo>
                  <a:pt x="823373" y="823373"/>
                </a:lnTo>
                <a:lnTo>
                  <a:pt x="0" y="823373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Freeform 14"/>
          <p:cNvSpPr/>
          <p:nvPr/>
        </p:nvSpPr>
        <p:spPr>
          <a:xfrm>
            <a:off x="-554441" y="731520"/>
            <a:ext cx="1108881" cy="1108881"/>
          </a:xfrm>
          <a:custGeom>
            <a:avLst/>
            <a:gdLst/>
            <a:ahLst/>
            <a:cxnLst/>
            <a:rect l="l" t="t" r="r" b="b"/>
            <a:pathLst>
              <a:path w="1108881" h="1108881">
                <a:moveTo>
                  <a:pt x="0" y="0"/>
                </a:moveTo>
                <a:lnTo>
                  <a:pt x="1108882" y="0"/>
                </a:lnTo>
                <a:lnTo>
                  <a:pt x="1108882" y="1108881"/>
                </a:lnTo>
                <a:lnTo>
                  <a:pt x="0" y="110888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pic>
        <p:nvPicPr>
          <p:cNvPr id="63" name="Picture 62">
            <a:extLst>
              <a:ext uri="{FF2B5EF4-FFF2-40B4-BE49-F238E27FC236}">
                <a16:creationId xmlns:a16="http://schemas.microsoft.com/office/drawing/2014/main" id="{33A8AB07-4E0E-437B-A271-D7D38200E2E2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1820"/>
          <a:stretch/>
        </p:blipFill>
        <p:spPr>
          <a:xfrm>
            <a:off x="647700" y="1492435"/>
            <a:ext cx="8458200" cy="5694454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5400000">
            <a:off x="-1979680" y="1835665"/>
            <a:ext cx="4169090" cy="834210"/>
          </a:xfrm>
          <a:custGeom>
            <a:avLst/>
            <a:gdLst/>
            <a:ahLst/>
            <a:cxnLst/>
            <a:rect l="l" t="t" r="r" b="b"/>
            <a:pathLst>
              <a:path w="4169090" h="834210">
                <a:moveTo>
                  <a:pt x="0" y="0"/>
                </a:moveTo>
                <a:lnTo>
                  <a:pt x="4169090" y="0"/>
                </a:lnTo>
                <a:lnTo>
                  <a:pt x="4169090" y="834210"/>
                </a:lnTo>
                <a:lnTo>
                  <a:pt x="0" y="83421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 l="-66014" r="-67935" b="-276950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21" name="TextBox 21"/>
          <p:cNvSpPr txBox="1"/>
          <p:nvPr/>
        </p:nvSpPr>
        <p:spPr>
          <a:xfrm>
            <a:off x="1110556" y="1064050"/>
            <a:ext cx="6048002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3780"/>
              </a:lnSpc>
            </a:pPr>
            <a:r>
              <a:rPr lang="en-US" sz="42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Client Breakdown</a:t>
            </a:r>
          </a:p>
        </p:txBody>
      </p:sp>
      <p:pic>
        <p:nvPicPr>
          <p:cNvPr id="43" name="Picture 42">
            <a:extLst>
              <a:ext uri="{FF2B5EF4-FFF2-40B4-BE49-F238E27FC236}">
                <a16:creationId xmlns:a16="http://schemas.microsoft.com/office/drawing/2014/main" id="{47A95766-6616-3246-23A6-665399C630D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1000" y="1547353"/>
            <a:ext cx="8679893" cy="5565209"/>
          </a:xfrm>
          <a:prstGeom prst="rect">
            <a:avLst/>
          </a:prstGeom>
        </p:spPr>
      </p:pic>
      <p:sp>
        <p:nvSpPr>
          <p:cNvPr id="28" name="Freeform 28"/>
          <p:cNvSpPr/>
          <p:nvPr/>
        </p:nvSpPr>
        <p:spPr>
          <a:xfrm>
            <a:off x="7892625" y="1356076"/>
            <a:ext cx="1009800" cy="1009800"/>
          </a:xfrm>
          <a:custGeom>
            <a:avLst/>
            <a:gdLst/>
            <a:ahLst/>
            <a:cxnLst/>
            <a:rect l="l" t="t" r="r" b="b"/>
            <a:pathLst>
              <a:path w="1009800" h="1009800">
                <a:moveTo>
                  <a:pt x="0" y="0"/>
                </a:moveTo>
                <a:lnTo>
                  <a:pt x="1009800" y="0"/>
                </a:lnTo>
                <a:lnTo>
                  <a:pt x="1009800" y="1009801"/>
                </a:lnTo>
                <a:lnTo>
                  <a:pt x="0" y="100980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grpSp>
        <p:nvGrpSpPr>
          <p:cNvPr id="25" name="Group 25"/>
          <p:cNvGrpSpPr/>
          <p:nvPr/>
        </p:nvGrpSpPr>
        <p:grpSpPr>
          <a:xfrm>
            <a:off x="7631981" y="-658579"/>
            <a:ext cx="2780198" cy="2780198"/>
            <a:chOff x="0" y="0"/>
            <a:chExt cx="812800" cy="812800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7" name="TextBox 27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flipH="1">
            <a:off x="5350717" y="3174623"/>
            <a:ext cx="7467828" cy="4941441"/>
          </a:xfrm>
          <a:custGeom>
            <a:avLst/>
            <a:gdLst/>
            <a:ahLst/>
            <a:cxnLst/>
            <a:rect l="l" t="t" r="r" b="b"/>
            <a:pathLst>
              <a:path w="7467828" h="4941441">
                <a:moveTo>
                  <a:pt x="7467828" y="0"/>
                </a:moveTo>
                <a:lnTo>
                  <a:pt x="0" y="0"/>
                </a:lnTo>
                <a:lnTo>
                  <a:pt x="0" y="4941441"/>
                </a:lnTo>
                <a:lnTo>
                  <a:pt x="7467828" y="4941441"/>
                </a:lnTo>
                <a:lnTo>
                  <a:pt x="7467828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8" name="Freeform 18"/>
          <p:cNvSpPr/>
          <p:nvPr/>
        </p:nvSpPr>
        <p:spPr>
          <a:xfrm>
            <a:off x="-512907" y="1487343"/>
            <a:ext cx="1025814" cy="1025814"/>
          </a:xfrm>
          <a:custGeom>
            <a:avLst/>
            <a:gdLst/>
            <a:ahLst/>
            <a:cxnLst/>
            <a:rect l="l" t="t" r="r" b="b"/>
            <a:pathLst>
              <a:path w="1025814" h="1025814">
                <a:moveTo>
                  <a:pt x="0" y="0"/>
                </a:moveTo>
                <a:lnTo>
                  <a:pt x="1025814" y="0"/>
                </a:lnTo>
                <a:lnTo>
                  <a:pt x="1025814" y="1025814"/>
                </a:lnTo>
                <a:lnTo>
                  <a:pt x="0" y="10258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19" name="Group 19"/>
          <p:cNvGrpSpPr/>
          <p:nvPr/>
        </p:nvGrpSpPr>
        <p:grpSpPr>
          <a:xfrm>
            <a:off x="6852376" y="5747660"/>
            <a:ext cx="1085820" cy="1085820"/>
            <a:chOff x="0" y="0"/>
            <a:chExt cx="812800" cy="812800"/>
          </a:xfrm>
        </p:grpSpPr>
        <p:sp>
          <p:nvSpPr>
            <p:cNvPr id="20" name="Freeform 20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21" name="TextBox 21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26" name="TextBox 26"/>
          <p:cNvSpPr txBox="1"/>
          <p:nvPr/>
        </p:nvSpPr>
        <p:spPr>
          <a:xfrm>
            <a:off x="961492" y="836295"/>
            <a:ext cx="7830616" cy="53149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3780"/>
              </a:lnSpc>
            </a:pPr>
            <a:r>
              <a:rPr lang="en-US" sz="42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How to connect</a:t>
            </a:r>
          </a:p>
        </p:txBody>
      </p:sp>
      <p:pic>
        <p:nvPicPr>
          <p:cNvPr id="6" name="Picture 5" descr="The image shows a webpage for the Small Business Development Center (SBDC) with sections for counseling, services, and resources, and a contact number for business assistance.&#10;&#10;AI-generated content may be incorrect.">
            <a:extLst>
              <a:ext uri="{FF2B5EF4-FFF2-40B4-BE49-F238E27FC236}">
                <a16:creationId xmlns:a16="http://schemas.microsoft.com/office/drawing/2014/main" id="{E0FD55C0-A225-DCBA-774E-4CFE6722754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1492" y="1436166"/>
            <a:ext cx="7938196" cy="5622889"/>
          </a:xfrm>
          <a:prstGeom prst="rect">
            <a:avLst/>
          </a:prstGeom>
        </p:spPr>
      </p:pic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6C9F5972-958E-601D-E072-45EFD46271B2}"/>
              </a:ext>
            </a:extLst>
          </p:cNvPr>
          <p:cNvCxnSpPr>
            <a:cxnSpLocks/>
          </p:cNvCxnSpPr>
          <p:nvPr/>
        </p:nvCxnSpPr>
        <p:spPr>
          <a:xfrm flipV="1">
            <a:off x="4572000" y="2286000"/>
            <a:ext cx="609600" cy="618444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664BD790-3828-1866-14CC-E86964249F9B}"/>
              </a:ext>
            </a:extLst>
          </p:cNvPr>
          <p:cNvCxnSpPr>
            <a:cxnSpLocks/>
          </p:cNvCxnSpPr>
          <p:nvPr/>
        </p:nvCxnSpPr>
        <p:spPr>
          <a:xfrm>
            <a:off x="3124200" y="4343400"/>
            <a:ext cx="914400" cy="0"/>
          </a:xfrm>
          <a:prstGeom prst="straightConnector1">
            <a:avLst/>
          </a:prstGeom>
          <a:ln w="76200">
            <a:solidFill>
              <a:srgbClr val="00B0F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Oval 14">
            <a:extLst>
              <a:ext uri="{FF2B5EF4-FFF2-40B4-BE49-F238E27FC236}">
                <a16:creationId xmlns:a16="http://schemas.microsoft.com/office/drawing/2014/main" id="{7ABC310D-2025-F64E-DF4B-6583E922BE1A}"/>
              </a:ext>
            </a:extLst>
          </p:cNvPr>
          <p:cNvSpPr/>
          <p:nvPr/>
        </p:nvSpPr>
        <p:spPr>
          <a:xfrm>
            <a:off x="1405535" y="1495810"/>
            <a:ext cx="1066800" cy="53340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2"/>
          <p:cNvGrpSpPr/>
          <p:nvPr/>
        </p:nvGrpSpPr>
        <p:grpSpPr>
          <a:xfrm>
            <a:off x="9022080" y="2669615"/>
            <a:ext cx="1975970" cy="1975970"/>
            <a:chOff x="0" y="0"/>
            <a:chExt cx="812800" cy="812800"/>
          </a:xfrm>
        </p:grpSpPr>
        <p:sp>
          <p:nvSpPr>
            <p:cNvPr id="3" name="Freeform 3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4" name="TextBox 4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5" name="Freeform 5"/>
          <p:cNvSpPr/>
          <p:nvPr/>
        </p:nvSpPr>
        <p:spPr>
          <a:xfrm>
            <a:off x="0" y="5585620"/>
            <a:ext cx="9753600" cy="3144561"/>
          </a:xfrm>
          <a:custGeom>
            <a:avLst/>
            <a:gdLst/>
            <a:ahLst/>
            <a:cxnLst/>
            <a:rect l="l" t="t" r="r" b="b"/>
            <a:pathLst>
              <a:path w="9753600" h="3144561">
                <a:moveTo>
                  <a:pt x="0" y="0"/>
                </a:moveTo>
                <a:lnTo>
                  <a:pt x="9753600" y="0"/>
                </a:lnTo>
                <a:lnTo>
                  <a:pt x="9753600" y="3144560"/>
                </a:lnTo>
                <a:lnTo>
                  <a:pt x="0" y="3144560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6" name="Group 6"/>
          <p:cNvGrpSpPr/>
          <p:nvPr/>
        </p:nvGrpSpPr>
        <p:grpSpPr>
          <a:xfrm>
            <a:off x="-1377552" y="-1179509"/>
            <a:ext cx="2755104" cy="2755104"/>
            <a:chOff x="0" y="0"/>
            <a:chExt cx="812800" cy="812800"/>
          </a:xfrm>
        </p:grpSpPr>
        <p:sp>
          <p:nvSpPr>
            <p:cNvPr id="7" name="Freeform 7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TextBox 8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9" name="Freeform 9"/>
          <p:cNvSpPr/>
          <p:nvPr/>
        </p:nvSpPr>
        <p:spPr>
          <a:xfrm>
            <a:off x="731520" y="5224634"/>
            <a:ext cx="1025814" cy="1025814"/>
          </a:xfrm>
          <a:custGeom>
            <a:avLst/>
            <a:gdLst/>
            <a:ahLst/>
            <a:cxnLst/>
            <a:rect l="l" t="t" r="r" b="b"/>
            <a:pathLst>
              <a:path w="1025814" h="1025814">
                <a:moveTo>
                  <a:pt x="0" y="0"/>
                </a:moveTo>
                <a:lnTo>
                  <a:pt x="1025814" y="0"/>
                </a:lnTo>
                <a:lnTo>
                  <a:pt x="1025814" y="1025814"/>
                </a:lnTo>
                <a:lnTo>
                  <a:pt x="0" y="1025814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0" name="Freeform 10"/>
          <p:cNvSpPr/>
          <p:nvPr/>
        </p:nvSpPr>
        <p:spPr>
          <a:xfrm>
            <a:off x="7512401" y="-521129"/>
            <a:ext cx="1074077" cy="1074077"/>
          </a:xfrm>
          <a:custGeom>
            <a:avLst/>
            <a:gdLst/>
            <a:ahLst/>
            <a:cxnLst/>
            <a:rect l="l" t="t" r="r" b="b"/>
            <a:pathLst>
              <a:path w="1074077" h="1074077">
                <a:moveTo>
                  <a:pt x="0" y="0"/>
                </a:moveTo>
                <a:lnTo>
                  <a:pt x="1074076" y="0"/>
                </a:lnTo>
                <a:lnTo>
                  <a:pt x="1074076" y="1074076"/>
                </a:lnTo>
                <a:lnTo>
                  <a:pt x="0" y="107407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TextBox 11"/>
          <p:cNvSpPr txBox="1"/>
          <p:nvPr/>
        </p:nvSpPr>
        <p:spPr>
          <a:xfrm>
            <a:off x="1351923" y="802247"/>
            <a:ext cx="7049753" cy="68050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ctr">
              <a:lnSpc>
                <a:spcPts val="5040"/>
              </a:lnSpc>
            </a:pPr>
            <a:r>
              <a:rPr lang="en-US" sz="5600" dirty="0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Other Resources</a:t>
            </a:r>
          </a:p>
        </p:txBody>
      </p:sp>
      <p:pic>
        <p:nvPicPr>
          <p:cNvPr id="34" name="Picture 33">
            <a:extLst>
              <a:ext uri="{FF2B5EF4-FFF2-40B4-BE49-F238E27FC236}">
                <a16:creationId xmlns:a16="http://schemas.microsoft.com/office/drawing/2014/main" id="{0CC86B2F-199E-C437-4D55-8A8F7DBC369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3867" y="1843740"/>
            <a:ext cx="8583292" cy="5166142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/>
          <p:cNvSpPr/>
          <p:nvPr/>
        </p:nvSpPr>
        <p:spPr>
          <a:xfrm rot="-5400000">
            <a:off x="3468518" y="3215144"/>
            <a:ext cx="9753600" cy="3144561"/>
          </a:xfrm>
          <a:custGeom>
            <a:avLst/>
            <a:gdLst/>
            <a:ahLst/>
            <a:cxnLst/>
            <a:rect l="l" t="t" r="r" b="b"/>
            <a:pathLst>
              <a:path w="9753600" h="3144561">
                <a:moveTo>
                  <a:pt x="0" y="0"/>
                </a:moveTo>
                <a:lnTo>
                  <a:pt x="9753600" y="0"/>
                </a:lnTo>
                <a:lnTo>
                  <a:pt x="9753600" y="3144561"/>
                </a:lnTo>
                <a:lnTo>
                  <a:pt x="0" y="3144561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/>
          <p:cNvSpPr/>
          <p:nvPr/>
        </p:nvSpPr>
        <p:spPr>
          <a:xfrm>
            <a:off x="8993295" y="4701235"/>
            <a:ext cx="1848606" cy="1848606"/>
          </a:xfrm>
          <a:custGeom>
            <a:avLst/>
            <a:gdLst/>
            <a:ahLst/>
            <a:cxnLst/>
            <a:rect l="l" t="t" r="r" b="b"/>
            <a:pathLst>
              <a:path w="1848606" h="1848606">
                <a:moveTo>
                  <a:pt x="0" y="0"/>
                </a:moveTo>
                <a:lnTo>
                  <a:pt x="1848606" y="0"/>
                </a:lnTo>
                <a:lnTo>
                  <a:pt x="1848606" y="1848606"/>
                </a:lnTo>
                <a:lnTo>
                  <a:pt x="0" y="1848606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pSp>
        <p:nvGrpSpPr>
          <p:cNvPr id="4" name="Group 4"/>
          <p:cNvGrpSpPr/>
          <p:nvPr/>
        </p:nvGrpSpPr>
        <p:grpSpPr>
          <a:xfrm>
            <a:off x="-4037015" y="2745311"/>
            <a:ext cx="4536893" cy="4536893"/>
            <a:chOff x="0" y="0"/>
            <a:chExt cx="812800" cy="812800"/>
          </a:xfrm>
        </p:grpSpPr>
        <p:sp>
          <p:nvSpPr>
            <p:cNvPr id="5" name="Freeform 5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DFE9FF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6" name="TextBox 6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grpSp>
        <p:nvGrpSpPr>
          <p:cNvPr id="7" name="Group 7"/>
          <p:cNvGrpSpPr/>
          <p:nvPr/>
        </p:nvGrpSpPr>
        <p:grpSpPr>
          <a:xfrm>
            <a:off x="6647192" y="1942351"/>
            <a:ext cx="1461327" cy="1461327"/>
            <a:chOff x="0" y="0"/>
            <a:chExt cx="812800" cy="812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812800" cy="812800"/>
            </a:xfrm>
            <a:custGeom>
              <a:avLst/>
              <a:gdLst/>
              <a:ahLst/>
              <a:cxnLst/>
              <a:rect l="l" t="t" r="r" b="b"/>
              <a:pathLst>
                <a:path w="812800" h="812800">
                  <a:moveTo>
                    <a:pt x="406400" y="0"/>
                  </a:moveTo>
                  <a:cubicBezTo>
                    <a:pt x="181951" y="0"/>
                    <a:pt x="0" y="181951"/>
                    <a:pt x="0" y="406400"/>
                  </a:cubicBezTo>
                  <a:cubicBezTo>
                    <a:pt x="0" y="630849"/>
                    <a:pt x="181951" y="812800"/>
                    <a:pt x="406400" y="812800"/>
                  </a:cubicBezTo>
                  <a:cubicBezTo>
                    <a:pt x="630849" y="812800"/>
                    <a:pt x="812800" y="630849"/>
                    <a:pt x="812800" y="406400"/>
                  </a:cubicBezTo>
                  <a:cubicBezTo>
                    <a:pt x="812800" y="181951"/>
                    <a:pt x="630849" y="0"/>
                    <a:pt x="406400" y="0"/>
                  </a:cubicBezTo>
                  <a:close/>
                </a:path>
              </a:pathLst>
            </a:custGeom>
            <a:solidFill>
              <a:srgbClr val="2B4CC0"/>
            </a:solidFill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TextBox 9"/>
            <p:cNvSpPr txBox="1"/>
            <p:nvPr/>
          </p:nvSpPr>
          <p:spPr>
            <a:xfrm>
              <a:off x="76200" y="123825"/>
              <a:ext cx="660400" cy="612775"/>
            </a:xfrm>
            <a:prstGeom prst="rect">
              <a:avLst/>
            </a:prstGeom>
          </p:spPr>
          <p:txBody>
            <a:bodyPr lIns="50800" tIns="50800" rIns="50800" bIns="50800" rtlCol="0" anchor="ctr"/>
            <a:lstStyle/>
            <a:p>
              <a:pPr algn="ctr">
                <a:lnSpc>
                  <a:spcPts val="1620"/>
                </a:lnSpc>
              </a:pPr>
              <a:endParaRPr/>
            </a:p>
          </p:txBody>
        </p:sp>
      </p:grpSp>
      <p:sp>
        <p:nvSpPr>
          <p:cNvPr id="10" name="Freeform 10"/>
          <p:cNvSpPr/>
          <p:nvPr/>
        </p:nvSpPr>
        <p:spPr>
          <a:xfrm>
            <a:off x="499879" y="3657600"/>
            <a:ext cx="6402330" cy="2743609"/>
          </a:xfrm>
          <a:custGeom>
            <a:avLst/>
            <a:gdLst/>
            <a:ahLst/>
            <a:cxnLst/>
            <a:rect l="l" t="t" r="r" b="b"/>
            <a:pathLst>
              <a:path w="6402330" h="2743609">
                <a:moveTo>
                  <a:pt x="0" y="0"/>
                </a:moveTo>
                <a:lnTo>
                  <a:pt x="6402330" y="0"/>
                </a:lnTo>
                <a:lnTo>
                  <a:pt x="6402330" y="2743609"/>
                </a:lnTo>
                <a:lnTo>
                  <a:pt x="0" y="274360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b="-76474"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1" name="Freeform 11"/>
          <p:cNvSpPr/>
          <p:nvPr/>
        </p:nvSpPr>
        <p:spPr>
          <a:xfrm>
            <a:off x="6033991" y="6718787"/>
            <a:ext cx="357967" cy="357967"/>
          </a:xfrm>
          <a:custGeom>
            <a:avLst/>
            <a:gdLst/>
            <a:ahLst/>
            <a:cxnLst/>
            <a:rect l="l" t="t" r="r" b="b"/>
            <a:pathLst>
              <a:path w="357967" h="357967">
                <a:moveTo>
                  <a:pt x="0" y="0"/>
                </a:moveTo>
                <a:lnTo>
                  <a:pt x="357968" y="0"/>
                </a:lnTo>
                <a:lnTo>
                  <a:pt x="357968" y="357968"/>
                </a:lnTo>
                <a:lnTo>
                  <a:pt x="0" y="357968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2" name="Freeform 12"/>
          <p:cNvSpPr/>
          <p:nvPr/>
        </p:nvSpPr>
        <p:spPr>
          <a:xfrm>
            <a:off x="6033991" y="6313282"/>
            <a:ext cx="357967" cy="357967"/>
          </a:xfrm>
          <a:custGeom>
            <a:avLst/>
            <a:gdLst/>
            <a:ahLst/>
            <a:cxnLst/>
            <a:rect l="l" t="t" r="r" b="b"/>
            <a:pathLst>
              <a:path w="357967" h="357967">
                <a:moveTo>
                  <a:pt x="0" y="0"/>
                </a:moveTo>
                <a:lnTo>
                  <a:pt x="357968" y="0"/>
                </a:lnTo>
                <a:lnTo>
                  <a:pt x="357968" y="357967"/>
                </a:lnTo>
                <a:lnTo>
                  <a:pt x="0" y="3579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3" name="Freeform 13"/>
          <p:cNvSpPr/>
          <p:nvPr/>
        </p:nvSpPr>
        <p:spPr>
          <a:xfrm>
            <a:off x="6033991" y="5907776"/>
            <a:ext cx="357967" cy="357967"/>
          </a:xfrm>
          <a:custGeom>
            <a:avLst/>
            <a:gdLst/>
            <a:ahLst/>
            <a:cxnLst/>
            <a:rect l="l" t="t" r="r" b="b"/>
            <a:pathLst>
              <a:path w="357967" h="357967">
                <a:moveTo>
                  <a:pt x="0" y="0"/>
                </a:moveTo>
                <a:lnTo>
                  <a:pt x="357968" y="0"/>
                </a:lnTo>
                <a:lnTo>
                  <a:pt x="357968" y="357967"/>
                </a:lnTo>
                <a:lnTo>
                  <a:pt x="0" y="357967"/>
                </a:lnTo>
                <a:lnTo>
                  <a:pt x="0" y="0"/>
                </a:lnTo>
                <a:close/>
              </a:path>
            </a:pathLst>
          </a:custGeom>
          <a:blipFill>
            <a:blip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14" name="TextBox 14"/>
          <p:cNvSpPr txBox="1"/>
          <p:nvPr/>
        </p:nvSpPr>
        <p:spPr>
          <a:xfrm>
            <a:off x="945385" y="1223977"/>
            <a:ext cx="4823433" cy="209740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7919"/>
              </a:lnSpc>
            </a:pPr>
            <a:r>
              <a:rPr lang="en-US" sz="8799">
                <a:solidFill>
                  <a:srgbClr val="1F3685"/>
                </a:solidFill>
                <a:latin typeface="Archivo Black"/>
                <a:ea typeface="Archivo Black"/>
                <a:cs typeface="Archivo Black"/>
                <a:sym typeface="Archivo Black"/>
              </a:rPr>
              <a:t>THANK YOU!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6647192" y="6016589"/>
            <a:ext cx="2808461" cy="18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15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www.iowasbdc.org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647192" y="6422095"/>
            <a:ext cx="2808461" cy="18796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0" lvl="0" indent="0" algn="l">
              <a:lnSpc>
                <a:spcPts val="1399"/>
              </a:lnSpc>
            </a:pPr>
            <a:r>
              <a:rPr lang="en-US" sz="15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jenica@iastate.edu</a:t>
            </a:r>
          </a:p>
        </p:txBody>
      </p:sp>
      <p:sp>
        <p:nvSpPr>
          <p:cNvPr id="17" name="TextBox 17"/>
          <p:cNvSpPr txBox="1"/>
          <p:nvPr/>
        </p:nvSpPr>
        <p:spPr>
          <a:xfrm>
            <a:off x="6647192" y="6827601"/>
            <a:ext cx="3106408" cy="36430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1399"/>
              </a:lnSpc>
            </a:pPr>
            <a:r>
              <a:rPr lang="en-US" sz="15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6500 University Ave., Suite 100</a:t>
            </a:r>
          </a:p>
          <a:p>
            <a:pPr marL="0" lvl="0" indent="0" algn="l">
              <a:lnSpc>
                <a:spcPts val="1399"/>
              </a:lnSpc>
            </a:pPr>
            <a:r>
              <a:rPr lang="en-US" sz="1555">
                <a:solidFill>
                  <a:srgbClr val="000000"/>
                </a:solidFill>
                <a:latin typeface="Montserrat"/>
                <a:ea typeface="Montserrat"/>
                <a:cs typeface="Montserrat"/>
                <a:sym typeface="Montserrat"/>
              </a:rPr>
              <a:t>Windsor Heights, IA 50324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47</TotalTime>
  <Words>130</Words>
  <Application>Microsoft Office PowerPoint</Application>
  <PresentationFormat>Custom</PresentationFormat>
  <Paragraphs>39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Arial</vt:lpstr>
      <vt:lpstr>Archivo Black</vt:lpstr>
      <vt:lpstr>Calibri</vt:lpstr>
      <vt:lpstr>Bahnschrift</vt:lpstr>
      <vt:lpstr>Montserrat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CRAFTING A COMPELLING EXECUTIVE SUMMARY</dc:title>
  <dc:creator>Johnson, Jenica J [SBDC]</dc:creator>
  <cp:lastModifiedBy>Johnson, Jenica J [SBDC]</cp:lastModifiedBy>
  <cp:revision>3</cp:revision>
  <dcterms:created xsi:type="dcterms:W3CDTF">2006-08-16T00:00:00Z</dcterms:created>
  <dcterms:modified xsi:type="dcterms:W3CDTF">2026-06-15T15:25:19Z</dcterms:modified>
  <dc:identifier>DAGsteH9Ob0</dc:identifier>
</cp:coreProperties>
</file>