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Inter SemiBold"/>
      <p:regular r:id="rId17"/>
      <p:bold r:id="rId18"/>
      <p:italic r:id="rId19"/>
      <p:boldItalic r:id="rId20"/>
    </p:embeddedFont>
    <p:embeddedFont>
      <p:font typeface="Montserrat"/>
      <p:bold r:id="rId21"/>
      <p:boldItalic r:id="rId22"/>
    </p:embeddedFont>
    <p:embeddedFont>
      <p:font typeface="Inter"/>
      <p:bold r:id="rId23"/>
      <p:boldItalic r:id="rId24"/>
    </p:embeddedFont>
    <p:embeddedFont>
      <p:font typeface="Corbel"/>
      <p:regular r:id="rId25"/>
      <p:bold r:id="rId26"/>
      <p:italic r:id="rId27"/>
      <p:boldItalic r:id="rId28"/>
    </p:embeddedFont>
    <p:embeddedFont>
      <p:font typeface="Montserrat ExtraBold"/>
      <p:bold r:id="rId29"/>
      <p:boldItalic r:id="rId30"/>
    </p:embeddedFont>
    <p:embeddedFont>
      <p:font typeface="Inter Medium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5" roundtripDataSignature="AMtx7miHPEYEHTIJFgRn8+f1P0l8x0pz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AF73FDD-58B7-4796-88F3-F7EA8FD95A3D}">
  <a:tblStyle styleId="{CAF73FDD-58B7-4796-88F3-F7EA8FD95A3D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1F0EC"/>
          </a:solidFill>
        </a:fill>
      </a:tcStyle>
    </a:wholeTbl>
    <a:band1H>
      <a:tcTxStyle/>
      <a:tcStyle>
        <a:fill>
          <a:solidFill>
            <a:srgbClr val="E1E0D6"/>
          </a:solidFill>
        </a:fill>
      </a:tcStyle>
    </a:band1H>
    <a:band2H>
      <a:tcTxStyle/>
    </a:band2H>
    <a:band1V>
      <a:tcTxStyle/>
      <a:tcStyle>
        <a:fill>
          <a:solidFill>
            <a:srgbClr val="E1E0D6"/>
          </a:solidFill>
        </a:fill>
      </a:tcStyle>
    </a:band1V>
    <a:band2V>
      <a:tcTxStyle/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SemiBold-boldItalic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Inter-boldItalic.fntdata"/><Relationship Id="rId23" Type="http://schemas.openxmlformats.org/officeDocument/2006/relationships/font" Target="fonts/Inter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rbel-bold.fntdata"/><Relationship Id="rId25" Type="http://schemas.openxmlformats.org/officeDocument/2006/relationships/font" Target="fonts/Corbel-regular.fntdata"/><Relationship Id="rId28" Type="http://schemas.openxmlformats.org/officeDocument/2006/relationships/font" Target="fonts/Corbel-boldItalic.fntdata"/><Relationship Id="rId27" Type="http://schemas.openxmlformats.org/officeDocument/2006/relationships/font" Target="fonts/Corbel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Extra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InterMedium-regular.fntdata"/><Relationship Id="rId30" Type="http://schemas.openxmlformats.org/officeDocument/2006/relationships/font" Target="fonts/MontserratExtraBold-boldItalic.fntdata"/><Relationship Id="rId11" Type="http://schemas.openxmlformats.org/officeDocument/2006/relationships/slide" Target="slides/slide6.xml"/><Relationship Id="rId33" Type="http://schemas.openxmlformats.org/officeDocument/2006/relationships/font" Target="fonts/InterMedium-italic.fntdata"/><Relationship Id="rId10" Type="http://schemas.openxmlformats.org/officeDocument/2006/relationships/slide" Target="slides/slide5.xml"/><Relationship Id="rId32" Type="http://schemas.openxmlformats.org/officeDocument/2006/relationships/font" Target="fonts/InterMedium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InterMedium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InterSemiBold-regular.fntdata"/><Relationship Id="rId16" Type="http://schemas.openxmlformats.org/officeDocument/2006/relationships/slide" Target="slides/slide11.xml"/><Relationship Id="rId19" Type="http://schemas.openxmlformats.org/officeDocument/2006/relationships/font" Target="fonts/InterSemiBold-italic.fntdata"/><Relationship Id="rId18" Type="http://schemas.openxmlformats.org/officeDocument/2006/relationships/font" Target="fonts/Inter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3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3"/>
          <p:cNvSpPr txBox="1"/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EDECE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showMasterSp="0">
  <p:cSld name="Title Slide (g3f7c690f042_7_0)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f7c690f042_0_185"/>
          <p:cNvSpPr txBox="1"/>
          <p:nvPr>
            <p:ph type="ctrTitle"/>
          </p:nvPr>
        </p:nvSpPr>
        <p:spPr>
          <a:xfrm>
            <a:off x="1069848" y="1298448"/>
            <a:ext cx="7315200" cy="325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g3f7c690f042_0_185"/>
          <p:cNvSpPr txBox="1"/>
          <p:nvPr>
            <p:ph idx="1" type="subTitle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EDECE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7" name="Google Shape;87;g3f7c690f042_0_185"/>
          <p:cNvSpPr txBox="1"/>
          <p:nvPr>
            <p:ph idx="10" type="dt"/>
          </p:nvPr>
        </p:nvSpPr>
        <p:spPr>
          <a:xfrm>
            <a:off x="26246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3f7c690f042_0_185"/>
          <p:cNvSpPr txBox="1"/>
          <p:nvPr>
            <p:ph idx="11" type="ftr"/>
          </p:nvPr>
        </p:nvSpPr>
        <p:spPr>
          <a:xfrm>
            <a:off x="3869268" y="6356350"/>
            <a:ext cx="591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g3f7c690f042_0_185"/>
          <p:cNvSpPr txBox="1"/>
          <p:nvPr>
            <p:ph idx="12" type="sldNum"/>
          </p:nvPr>
        </p:nvSpPr>
        <p:spPr>
          <a:xfrm>
            <a:off x="10634135" y="635635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635"/>
              </a:buClr>
              <a:buSzPts val="5900"/>
              <a:buFont typeface="Corbel"/>
              <a:buNone/>
              <a:defRPr b="0" sz="5900">
                <a:solidFill>
                  <a:srgbClr val="4D463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B8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B8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897B5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897B5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2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2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6F664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6F664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6F664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6F664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6F664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6F664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6F664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6F664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6F664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A99D7B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A99D7B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legis.iowa.gov/docs/publications/SD/918883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hyperlink" Target="https://flatworldknowledge.lardbucket.org/books/sociological-inquiry-principles-qualitative-and-quantitative-methods/s15-01-focus-groups.html" TargetMode="External"/><Relationship Id="rId5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A9A57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1333500" y="1428750"/>
            <a:ext cx="95250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A9A57C"/>
                </a:solidFill>
                <a:latin typeface="Montserrat"/>
                <a:ea typeface="Montserrat"/>
                <a:cs typeface="Montserrat"/>
                <a:sym typeface="Montserrat"/>
              </a:rPr>
              <a:t>STRATEGY &amp; COLLABORATION</a:t>
            </a:r>
            <a:endParaRPr b="1" sz="1200">
              <a:solidFill>
                <a:srgbClr val="A9A57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0" lang="en-US" sz="6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P3 Workshop</a:t>
            </a:r>
            <a:endParaRPr b="0" sz="64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3500" y="3419475"/>
            <a:ext cx="7810500" cy="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1333500" y="3714750"/>
            <a:ext cx="45720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Amy Lasack</a:t>
            </a:r>
            <a:endParaRPr b="1" sz="24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rgbClr val="CCD4C5"/>
                </a:solidFill>
                <a:latin typeface="Inter"/>
                <a:ea typeface="Inter"/>
                <a:cs typeface="Inter"/>
                <a:sym typeface="Inter"/>
              </a:rPr>
              <a:t>Vice President, Business and Community Solutions</a:t>
            </a:r>
            <a:endParaRPr b="0" sz="1400">
              <a:solidFill>
                <a:srgbClr val="CCD4C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6286500" y="3714750"/>
            <a:ext cx="45720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Northeast Iowa Community College</a:t>
            </a:r>
            <a:endParaRPr b="0" sz="1600">
              <a:solidFill>
                <a:srgbClr val="FFFF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rgbClr val="A9A57C"/>
                </a:solidFill>
                <a:latin typeface="Inter Medium"/>
                <a:ea typeface="Inter Medium"/>
                <a:cs typeface="Inter Medium"/>
                <a:sym typeface="Inter Medium"/>
              </a:rPr>
              <a:t>lasacka@nicc.edu</a:t>
            </a:r>
            <a:endParaRPr b="0" sz="1400">
              <a:solidFill>
                <a:srgbClr val="A9A57C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The Role of Community Colleges in Workforce </a:t>
            </a:r>
            <a:endParaRPr/>
          </a:p>
        </p:txBody>
      </p:sp>
      <p:sp>
        <p:nvSpPr>
          <p:cNvPr id="202" name="Google Shape;202;p10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6858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1" marL="50292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03" name="Google Shape;203;p10"/>
          <p:cNvSpPr txBox="1"/>
          <p:nvPr/>
        </p:nvSpPr>
        <p:spPr>
          <a:xfrm>
            <a:off x="4321743" y="864108"/>
            <a:ext cx="7247823" cy="61093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Northeast Iowa Community College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Best Practices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Monthly Meetings with Greater Dubuque Development (GDDC)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Companies Expanding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Training Needs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Programmatic Changes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Grant Applications</a:t>
            </a:r>
            <a:endParaRPr/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Northeast Iowa Business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  Network (NIBN)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		</a:t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9882" y="5040617"/>
            <a:ext cx="2449684" cy="1438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210" name="Google Shape;210;p11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When in doubt, call your local community college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Iowa’s Community College System</a:t>
            </a:r>
            <a:endParaRPr/>
          </a:p>
        </p:txBody>
      </p:sp>
      <p:pic>
        <p:nvPicPr>
          <p:cNvPr id="104" name="Google Shape;104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3854" y="1029903"/>
            <a:ext cx="8185228" cy="4604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A little about Community College Structure</a:t>
            </a:r>
            <a:endParaRPr/>
          </a:p>
        </p:txBody>
      </p:sp>
      <p:graphicFrame>
        <p:nvGraphicFramePr>
          <p:cNvPr id="110" name="Google Shape;110;p3"/>
          <p:cNvGraphicFramePr/>
          <p:nvPr/>
        </p:nvGraphicFramePr>
        <p:xfrm>
          <a:off x="3878980" y="8635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{CAF73FDD-58B7-4796-88F3-F7EA8FD95A3D}</a:tableStyleId>
              </a:tblPr>
              <a:tblGrid>
                <a:gridCol w="3652475"/>
                <a:gridCol w="3652475"/>
              </a:tblGrid>
              <a:tr h="637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Credit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Non-Credit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604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Associate Degrees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1 Year Diplomas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Certificates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/>
                        <a:t>Nursing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/>
                        <a:t>Computer Programming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/>
                        <a:t>Welding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/>
                        <a:t>Transfer 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/>
                        <a:t>High School Concurrent     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Continuing Education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/>
                        <a:t>Short Term Certificates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/>
                        <a:t>Life and Leisure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/>
                        <a:t>Mandated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/>
                        <a:t>Contract Training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/>
                        <a:t>WIOA 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/>
                        <a:t>Adult Basic Education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/>
                        <a:t>ESL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/>
                        <a:t>Apprenticeships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/>
                        <a:t>Workforce Funding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11" name="Google Shape;111;p3"/>
          <p:cNvSpPr txBox="1"/>
          <p:nvPr/>
        </p:nvSpPr>
        <p:spPr>
          <a:xfrm>
            <a:off x="3878980" y="5053263"/>
            <a:ext cx="742107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Both Credit and Non-Credit are dependent upon employer feedback and support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Pathways, students can go back and forth depending on needs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The Role of Community Colleges in Workforce </a:t>
            </a:r>
            <a:endParaRPr/>
          </a:p>
        </p:txBody>
      </p:sp>
      <p:grpSp>
        <p:nvGrpSpPr>
          <p:cNvPr id="117" name="Google Shape;117;p4"/>
          <p:cNvGrpSpPr/>
          <p:nvPr/>
        </p:nvGrpSpPr>
        <p:grpSpPr>
          <a:xfrm>
            <a:off x="3810000" y="571500"/>
            <a:ext cx="7810500" cy="1905000"/>
            <a:chOff x="3810000" y="571500"/>
            <a:chExt cx="7810500" cy="1905000"/>
          </a:xfrm>
        </p:grpSpPr>
        <p:sp>
          <p:nvSpPr>
            <p:cNvPr id="118" name="Google Shape;118;p4"/>
            <p:cNvSpPr/>
            <p:nvPr/>
          </p:nvSpPr>
          <p:spPr>
            <a:xfrm>
              <a:off x="3810000" y="571500"/>
              <a:ext cx="7810500" cy="1905000"/>
            </a:xfrm>
            <a:prstGeom prst="roundRect">
              <a:avLst>
                <a:gd fmla="val 4000" name="adj"/>
              </a:avLst>
            </a:prstGeom>
            <a:solidFill>
              <a:srgbClr val="F5F5F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810000" y="571500"/>
              <a:ext cx="57300" cy="1905000"/>
            </a:xfrm>
            <a:prstGeom prst="roundRect">
              <a:avLst>
                <a:gd fmla="val 50000" name="adj"/>
              </a:avLst>
            </a:prstGeom>
            <a:solidFill>
              <a:srgbClr val="99987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4"/>
            <p:cNvSpPr txBox="1"/>
            <p:nvPr/>
          </p:nvSpPr>
          <p:spPr>
            <a:xfrm>
              <a:off x="4000500" y="714375"/>
              <a:ext cx="7429500" cy="161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999873"/>
                  </a:solidFill>
                  <a:latin typeface="Arial"/>
                  <a:ea typeface="Arial"/>
                  <a:cs typeface="Arial"/>
                  <a:sym typeface="Arial"/>
                </a:rPr>
                <a:t>From Department of Education Flyer</a:t>
              </a:r>
              <a:endParaRPr b="1" sz="1100">
                <a:solidFill>
                  <a:srgbClr val="99987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b="0" i="1" lang="en-US" sz="1500">
                  <a:solidFill>
                    <a:srgbClr val="2F2B20"/>
                  </a:solidFill>
                  <a:latin typeface="Arial"/>
                  <a:ea typeface="Arial"/>
                  <a:cs typeface="Arial"/>
                  <a:sym typeface="Arial"/>
                </a:rPr>
                <a:t>“As key partners in statewide industry, workforce, and education initiatives, Iowa's community colleges provide individuals with access to high-quality education and training to ensure employers have a pipeline of skilled workers that meet their specific needs.”</a:t>
              </a:r>
              <a:endParaRPr b="0" i="1" sz="1500">
                <a:solidFill>
                  <a:srgbClr val="2F2B2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-US" sz="1050" u="sng">
                  <a:solidFill>
                    <a:srgbClr val="D25814"/>
                  </a:solidFill>
                  <a:latin typeface="Arial"/>
                  <a:ea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https://www.legis.iowa.gov/docs/publications/SD/918883.pdf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121;p4"/>
          <p:cNvGrpSpPr/>
          <p:nvPr/>
        </p:nvGrpSpPr>
        <p:grpSpPr>
          <a:xfrm>
            <a:off x="3810000" y="2762250"/>
            <a:ext cx="2428800" cy="3429000"/>
            <a:chOff x="3810000" y="2762250"/>
            <a:chExt cx="2428800" cy="3429000"/>
          </a:xfrm>
        </p:grpSpPr>
        <p:sp>
          <p:nvSpPr>
            <p:cNvPr id="122" name="Google Shape;122;p4"/>
            <p:cNvSpPr/>
            <p:nvPr/>
          </p:nvSpPr>
          <p:spPr>
            <a:xfrm>
              <a:off x="3810000" y="2762250"/>
              <a:ext cx="2428800" cy="3429000"/>
            </a:xfrm>
            <a:prstGeom prst="roundRect">
              <a:avLst>
                <a:gd fmla="val 3137" name="adj"/>
              </a:avLst>
            </a:prstGeom>
            <a:solidFill>
              <a:srgbClr val="FFFFFF"/>
            </a:solidFill>
            <a:ln cap="flat" cmpd="sng" w="14300">
              <a:solidFill>
                <a:srgbClr val="E2E2D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4"/>
            <p:cNvSpPr txBox="1"/>
            <p:nvPr/>
          </p:nvSpPr>
          <p:spPr>
            <a:xfrm>
              <a:off x="4000500" y="3000375"/>
              <a:ext cx="2047800" cy="295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999873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hub</a:t>
              </a:r>
              <a:endParaRPr sz="3200">
                <a:solidFill>
                  <a:srgbClr val="999873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2F2B20"/>
                  </a:solidFill>
                  <a:latin typeface="Arial"/>
                  <a:ea typeface="Arial"/>
                  <a:cs typeface="Arial"/>
                  <a:sym typeface="Arial"/>
                </a:rPr>
                <a:t>Connectors</a:t>
              </a:r>
              <a:endParaRPr b="1" sz="1800">
                <a:solidFill>
                  <a:srgbClr val="2F2B2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lang="en-US" sz="1250">
                  <a:solidFill>
                    <a:srgbClr val="555552"/>
                  </a:solidFill>
                  <a:latin typeface="Arial"/>
                  <a:ea typeface="Arial"/>
                  <a:cs typeface="Arial"/>
                  <a:sym typeface="Arial"/>
                </a:rPr>
                <a:t>Bringing vital stakeholders together:</a:t>
              </a:r>
              <a:endParaRPr b="0" sz="1250">
                <a:solidFill>
                  <a:srgbClr val="55555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07975" lvl="0" marL="457200" rtl="0" algn="l">
                <a:spcBef>
                  <a:spcPts val="600"/>
                </a:spcBef>
                <a:spcAft>
                  <a:spcPts val="0"/>
                </a:spcAft>
                <a:buClr>
                  <a:srgbClr val="555552"/>
                </a:buClr>
                <a:buSzPts val="1250"/>
                <a:buFont typeface="Arial"/>
                <a:buChar char="●"/>
              </a:pPr>
              <a:r>
                <a:rPr b="0" lang="en-US" sz="1250">
                  <a:solidFill>
                    <a:srgbClr val="555552"/>
                  </a:solidFill>
                  <a:latin typeface="Arial"/>
                  <a:ea typeface="Arial"/>
                  <a:cs typeface="Arial"/>
                  <a:sym typeface="Arial"/>
                </a:rPr>
                <a:t>Business &amp; Industry</a:t>
              </a:r>
              <a:endParaRPr b="0" sz="1250">
                <a:solidFill>
                  <a:srgbClr val="55555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07975" lvl="0" marL="457200" rtl="0" algn="l">
                <a:spcBef>
                  <a:spcPts val="450"/>
                </a:spcBef>
                <a:spcAft>
                  <a:spcPts val="0"/>
                </a:spcAft>
                <a:buClr>
                  <a:srgbClr val="555552"/>
                </a:buClr>
                <a:buSzPts val="1250"/>
                <a:buFont typeface="Arial"/>
                <a:buChar char="●"/>
              </a:pPr>
              <a:r>
                <a:rPr b="0" lang="en-US" sz="1250">
                  <a:solidFill>
                    <a:srgbClr val="555552"/>
                  </a:solidFill>
                  <a:latin typeface="Arial"/>
                  <a:ea typeface="Arial"/>
                  <a:cs typeface="Arial"/>
                  <a:sym typeface="Arial"/>
                </a:rPr>
                <a:t>K12 Systems</a:t>
              </a:r>
              <a:endParaRPr b="0" sz="1250">
                <a:solidFill>
                  <a:srgbClr val="55555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07975" lvl="0" marL="457200" rtl="0" algn="l">
                <a:spcBef>
                  <a:spcPts val="450"/>
                </a:spcBef>
                <a:spcAft>
                  <a:spcPts val="0"/>
                </a:spcAft>
                <a:buClr>
                  <a:srgbClr val="555552"/>
                </a:buClr>
                <a:buSzPts val="1250"/>
                <a:buFont typeface="Arial"/>
                <a:buChar char="●"/>
              </a:pPr>
              <a:r>
                <a:rPr b="0" lang="en-US" sz="1250">
                  <a:solidFill>
                    <a:srgbClr val="555552"/>
                  </a:solidFill>
                  <a:latin typeface="Arial"/>
                  <a:ea typeface="Arial"/>
                  <a:cs typeface="Arial"/>
                  <a:sym typeface="Arial"/>
                </a:rPr>
                <a:t>Community Organizations</a:t>
              </a:r>
              <a:endParaRPr b="0" sz="1250">
                <a:solidFill>
                  <a:srgbClr val="55555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07975" lvl="0" marL="457200" rtl="0" algn="l">
                <a:spcBef>
                  <a:spcPts val="450"/>
                </a:spcBef>
                <a:spcAft>
                  <a:spcPts val="0"/>
                </a:spcAft>
                <a:buClr>
                  <a:srgbClr val="555552"/>
                </a:buClr>
                <a:buSzPts val="1250"/>
                <a:buFont typeface="Arial"/>
                <a:buChar char="●"/>
              </a:pPr>
              <a:r>
                <a:rPr b="0" lang="en-US" sz="1250">
                  <a:solidFill>
                    <a:srgbClr val="555552"/>
                  </a:solidFill>
                  <a:latin typeface="Arial"/>
                  <a:ea typeface="Arial"/>
                  <a:cs typeface="Arial"/>
                  <a:sym typeface="Arial"/>
                </a:rPr>
                <a:t>State Agencies</a:t>
              </a:r>
              <a:endParaRPr b="0" sz="1250">
                <a:solidFill>
                  <a:srgbClr val="55555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4"/>
          <p:cNvGrpSpPr/>
          <p:nvPr/>
        </p:nvGrpSpPr>
        <p:grpSpPr>
          <a:xfrm>
            <a:off x="6496050" y="2762250"/>
            <a:ext cx="2428800" cy="3429000"/>
            <a:chOff x="6496050" y="2762250"/>
            <a:chExt cx="2428800" cy="3429000"/>
          </a:xfrm>
        </p:grpSpPr>
        <p:sp>
          <p:nvSpPr>
            <p:cNvPr id="125" name="Google Shape;125;p4"/>
            <p:cNvSpPr/>
            <p:nvPr/>
          </p:nvSpPr>
          <p:spPr>
            <a:xfrm>
              <a:off x="6496050" y="2762250"/>
              <a:ext cx="2428800" cy="3429000"/>
            </a:xfrm>
            <a:prstGeom prst="roundRect">
              <a:avLst>
                <a:gd fmla="val 3137" name="adj"/>
              </a:avLst>
            </a:prstGeom>
            <a:solidFill>
              <a:srgbClr val="FFFFFF"/>
            </a:solidFill>
            <a:ln cap="flat" cmpd="sng" w="14300">
              <a:solidFill>
                <a:srgbClr val="E2E2D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4"/>
            <p:cNvSpPr txBox="1"/>
            <p:nvPr/>
          </p:nvSpPr>
          <p:spPr>
            <a:xfrm>
              <a:off x="6686550" y="3000375"/>
              <a:ext cx="2047800" cy="295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999873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sync</a:t>
              </a:r>
              <a:endParaRPr sz="3200">
                <a:solidFill>
                  <a:srgbClr val="999873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2F2B20"/>
                  </a:solidFill>
                  <a:latin typeface="Arial"/>
                  <a:ea typeface="Arial"/>
                  <a:cs typeface="Arial"/>
                  <a:sym typeface="Arial"/>
                </a:rPr>
                <a:t>Flexibility</a:t>
              </a:r>
              <a:endParaRPr b="1" sz="1800">
                <a:solidFill>
                  <a:srgbClr val="2F2B2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lang="en-US" sz="1300">
                  <a:solidFill>
                    <a:srgbClr val="555552"/>
                  </a:solidFill>
                  <a:latin typeface="Arial"/>
                  <a:ea typeface="Arial"/>
                  <a:cs typeface="Arial"/>
                  <a:sym typeface="Arial"/>
                </a:rPr>
                <a:t>As the regional and global economy changes, community colleges adapt and flex seamlessly with shifting industry needs.</a:t>
              </a:r>
              <a:endParaRPr b="0" sz="1300">
                <a:solidFill>
                  <a:srgbClr val="55555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4"/>
          <p:cNvGrpSpPr/>
          <p:nvPr/>
        </p:nvGrpSpPr>
        <p:grpSpPr>
          <a:xfrm>
            <a:off x="9191625" y="2762250"/>
            <a:ext cx="2428800" cy="3429000"/>
            <a:chOff x="9191625" y="2762250"/>
            <a:chExt cx="2428800" cy="3429000"/>
          </a:xfrm>
        </p:grpSpPr>
        <p:sp>
          <p:nvSpPr>
            <p:cNvPr id="128" name="Google Shape;128;p4"/>
            <p:cNvSpPr/>
            <p:nvPr/>
          </p:nvSpPr>
          <p:spPr>
            <a:xfrm>
              <a:off x="9191625" y="2762250"/>
              <a:ext cx="2428800" cy="3429000"/>
            </a:xfrm>
            <a:prstGeom prst="roundRect">
              <a:avLst>
                <a:gd fmla="val 3137" name="adj"/>
              </a:avLst>
            </a:prstGeom>
            <a:solidFill>
              <a:srgbClr val="FFFFFF"/>
            </a:solidFill>
            <a:ln cap="flat" cmpd="sng" w="14300">
              <a:solidFill>
                <a:srgbClr val="E2E2D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9382125" y="3000375"/>
              <a:ext cx="2047800" cy="295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999873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bolt</a:t>
              </a:r>
              <a:endParaRPr sz="3200">
                <a:solidFill>
                  <a:srgbClr val="999873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2F2B20"/>
                  </a:solidFill>
                  <a:latin typeface="Arial"/>
                  <a:ea typeface="Arial"/>
                  <a:cs typeface="Arial"/>
                  <a:sym typeface="Arial"/>
                </a:rPr>
                <a:t>Responsive</a:t>
              </a:r>
              <a:endParaRPr b="1" sz="1800">
                <a:solidFill>
                  <a:srgbClr val="2F2B2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lang="en-US" sz="1300">
                  <a:solidFill>
                    <a:srgbClr val="555552"/>
                  </a:solidFill>
                  <a:latin typeface="Arial"/>
                  <a:ea typeface="Arial"/>
                  <a:cs typeface="Arial"/>
                  <a:sym typeface="Arial"/>
                </a:rPr>
                <a:t>Quickly delivering customized curriculum, support structures, and targeted pathways directly aligned with employer feedback.</a:t>
              </a:r>
              <a:endParaRPr b="0" sz="1300">
                <a:solidFill>
                  <a:srgbClr val="55555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/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The Role of Community Colleges in Workforce </a:t>
            </a:r>
            <a:endParaRPr/>
          </a:p>
        </p:txBody>
      </p:sp>
      <p:sp>
        <p:nvSpPr>
          <p:cNvPr id="135" name="Google Shape;135;p5"/>
          <p:cNvSpPr txBox="1"/>
          <p:nvPr/>
        </p:nvSpPr>
        <p:spPr>
          <a:xfrm>
            <a:off x="3810000" y="762000"/>
            <a:ext cx="7620000" cy="762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F2B20"/>
                </a:solidFill>
                <a:latin typeface="Corbel"/>
                <a:ea typeface="Corbel"/>
                <a:cs typeface="Corbel"/>
                <a:sym typeface="Corbel"/>
              </a:rPr>
              <a:t>Workforce Funding</a:t>
            </a:r>
            <a:endParaRPr b="1" sz="3600">
              <a:solidFill>
                <a:srgbClr val="2F2B2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36" name="Google Shape;136;p5"/>
          <p:cNvGrpSpPr/>
          <p:nvPr/>
        </p:nvGrpSpPr>
        <p:grpSpPr>
          <a:xfrm>
            <a:off x="3810000" y="1809750"/>
            <a:ext cx="3810000" cy="1809600"/>
            <a:chOff x="3810000" y="1809750"/>
            <a:chExt cx="3810000" cy="1809600"/>
          </a:xfrm>
        </p:grpSpPr>
        <p:sp>
          <p:nvSpPr>
            <p:cNvPr id="137" name="Google Shape;137;p5"/>
            <p:cNvSpPr/>
            <p:nvPr/>
          </p:nvSpPr>
          <p:spPr>
            <a:xfrm>
              <a:off x="3810000" y="1809750"/>
              <a:ext cx="3810000" cy="1809600"/>
            </a:xfrm>
            <a:prstGeom prst="roundRect">
              <a:avLst>
                <a:gd fmla="val 4210" name="adj"/>
              </a:avLst>
            </a:prstGeom>
            <a:solidFill>
              <a:srgbClr val="F5F5F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3810000" y="1809750"/>
              <a:ext cx="57300" cy="1809600"/>
            </a:xfrm>
            <a:prstGeom prst="roundRect">
              <a:avLst>
                <a:gd fmla="val 50000" name="adj"/>
              </a:avLst>
            </a:prstGeom>
            <a:solidFill>
              <a:srgbClr val="99987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5"/>
            <p:cNvSpPr txBox="1"/>
            <p:nvPr/>
          </p:nvSpPr>
          <p:spPr>
            <a:xfrm>
              <a:off x="4000500" y="1952625"/>
              <a:ext cx="342900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999873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school</a:t>
              </a:r>
              <a:endParaRPr sz="2800">
                <a:solidFill>
                  <a:srgbClr val="999873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l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2F2B20"/>
                  </a:solidFill>
                  <a:latin typeface="Arial"/>
                  <a:ea typeface="Arial"/>
                  <a:cs typeface="Arial"/>
                  <a:sym typeface="Arial"/>
                </a:rPr>
                <a:t>260E</a:t>
              </a:r>
              <a:endParaRPr b="1" sz="1800">
                <a:solidFill>
                  <a:srgbClr val="2F2B2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555552"/>
                  </a:solidFill>
                  <a:latin typeface="Arial"/>
                  <a:ea typeface="Arial"/>
                  <a:cs typeface="Arial"/>
                  <a:sym typeface="Arial"/>
                </a:rPr>
                <a:t>Iowa’s New Job Training</a:t>
              </a:r>
              <a:endParaRPr sz="1300">
                <a:solidFill>
                  <a:srgbClr val="55555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5"/>
          <p:cNvGrpSpPr/>
          <p:nvPr/>
        </p:nvGrpSpPr>
        <p:grpSpPr>
          <a:xfrm>
            <a:off x="7905750" y="1809750"/>
            <a:ext cx="3810000" cy="1809600"/>
            <a:chOff x="7905750" y="1809750"/>
            <a:chExt cx="3810000" cy="1809600"/>
          </a:xfrm>
        </p:grpSpPr>
        <p:sp>
          <p:nvSpPr>
            <p:cNvPr id="141" name="Google Shape;141;p5"/>
            <p:cNvSpPr/>
            <p:nvPr/>
          </p:nvSpPr>
          <p:spPr>
            <a:xfrm>
              <a:off x="7905750" y="1809750"/>
              <a:ext cx="3810000" cy="1809600"/>
            </a:xfrm>
            <a:prstGeom prst="roundRect">
              <a:avLst>
                <a:gd fmla="val 4210" name="adj"/>
              </a:avLst>
            </a:prstGeom>
            <a:solidFill>
              <a:srgbClr val="F5F5F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7905750" y="1809750"/>
              <a:ext cx="57300" cy="1809600"/>
            </a:xfrm>
            <a:prstGeom prst="roundRect">
              <a:avLst>
                <a:gd fmla="val 50000" name="adj"/>
              </a:avLst>
            </a:prstGeom>
            <a:solidFill>
              <a:srgbClr val="99987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8096250" y="1952625"/>
              <a:ext cx="342900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999873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trending_up</a:t>
              </a:r>
              <a:endParaRPr sz="2800">
                <a:solidFill>
                  <a:srgbClr val="999873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l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2F2B20"/>
                  </a:solidFill>
                  <a:latin typeface="Arial"/>
                  <a:ea typeface="Arial"/>
                  <a:cs typeface="Arial"/>
                  <a:sym typeface="Arial"/>
                </a:rPr>
                <a:t>260F</a:t>
              </a:r>
              <a:endParaRPr b="1" sz="1800">
                <a:solidFill>
                  <a:srgbClr val="2F2B2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555552"/>
                  </a:solidFill>
                  <a:latin typeface="Arial"/>
                  <a:ea typeface="Arial"/>
                  <a:cs typeface="Arial"/>
                  <a:sym typeface="Arial"/>
                </a:rPr>
                <a:t>Incumbent Worker Training</a:t>
              </a:r>
              <a:endParaRPr sz="1300">
                <a:solidFill>
                  <a:srgbClr val="55555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" name="Google Shape;144;p5"/>
          <p:cNvGrpSpPr/>
          <p:nvPr/>
        </p:nvGrpSpPr>
        <p:grpSpPr>
          <a:xfrm>
            <a:off x="3810000" y="3905250"/>
            <a:ext cx="3810000" cy="1809600"/>
            <a:chOff x="3810000" y="3905250"/>
            <a:chExt cx="3810000" cy="1809600"/>
          </a:xfrm>
        </p:grpSpPr>
        <p:sp>
          <p:nvSpPr>
            <p:cNvPr id="145" name="Google Shape;145;p5"/>
            <p:cNvSpPr/>
            <p:nvPr/>
          </p:nvSpPr>
          <p:spPr>
            <a:xfrm>
              <a:off x="3810000" y="3905250"/>
              <a:ext cx="3810000" cy="1809600"/>
            </a:xfrm>
            <a:prstGeom prst="roundRect">
              <a:avLst>
                <a:gd fmla="val 4210" name="adj"/>
              </a:avLst>
            </a:prstGeom>
            <a:solidFill>
              <a:srgbClr val="F5F5F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3810000" y="3905250"/>
              <a:ext cx="57300" cy="1809600"/>
            </a:xfrm>
            <a:prstGeom prst="roundRect">
              <a:avLst>
                <a:gd fmla="val 50000" name="adj"/>
              </a:avLst>
            </a:prstGeom>
            <a:solidFill>
              <a:srgbClr val="99987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5"/>
            <p:cNvSpPr txBox="1"/>
            <p:nvPr/>
          </p:nvSpPr>
          <p:spPr>
            <a:xfrm>
              <a:off x="4000500" y="4048125"/>
              <a:ext cx="342900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999873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business</a:t>
              </a:r>
              <a:endParaRPr sz="2800">
                <a:solidFill>
                  <a:srgbClr val="999873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l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2F2B20"/>
                  </a:solidFill>
                  <a:latin typeface="Arial"/>
                  <a:ea typeface="Arial"/>
                  <a:cs typeface="Arial"/>
                  <a:sym typeface="Arial"/>
                </a:rPr>
                <a:t>WTED Funds</a:t>
              </a:r>
              <a:endParaRPr b="1" sz="1800">
                <a:solidFill>
                  <a:srgbClr val="2F2B2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555552"/>
                  </a:solidFill>
                  <a:latin typeface="Arial"/>
                  <a:ea typeface="Arial"/>
                  <a:cs typeface="Arial"/>
                  <a:sym typeface="Arial"/>
                </a:rPr>
                <a:t>Workforce Training and Economic Development</a:t>
              </a:r>
              <a:endParaRPr sz="1300">
                <a:solidFill>
                  <a:srgbClr val="55555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" name="Google Shape;148;p5"/>
          <p:cNvGrpSpPr/>
          <p:nvPr/>
        </p:nvGrpSpPr>
        <p:grpSpPr>
          <a:xfrm>
            <a:off x="7905750" y="3905250"/>
            <a:ext cx="3810000" cy="1809600"/>
            <a:chOff x="7905750" y="3905250"/>
            <a:chExt cx="3810000" cy="1809600"/>
          </a:xfrm>
        </p:grpSpPr>
        <p:sp>
          <p:nvSpPr>
            <p:cNvPr id="149" name="Google Shape;149;p5"/>
            <p:cNvSpPr/>
            <p:nvPr/>
          </p:nvSpPr>
          <p:spPr>
            <a:xfrm>
              <a:off x="7905750" y="3905250"/>
              <a:ext cx="3810000" cy="1809600"/>
            </a:xfrm>
            <a:prstGeom prst="roundRect">
              <a:avLst>
                <a:gd fmla="val 4210" name="adj"/>
              </a:avLst>
            </a:prstGeom>
            <a:solidFill>
              <a:srgbClr val="F5F5F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05750" y="3905250"/>
              <a:ext cx="57300" cy="1809600"/>
            </a:xfrm>
            <a:prstGeom prst="roundRect">
              <a:avLst>
                <a:gd fmla="val 50000" name="adj"/>
              </a:avLst>
            </a:prstGeom>
            <a:solidFill>
              <a:srgbClr val="99987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5"/>
            <p:cNvSpPr txBox="1"/>
            <p:nvPr/>
          </p:nvSpPr>
          <p:spPr>
            <a:xfrm>
              <a:off x="8096250" y="4048125"/>
              <a:ext cx="342900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999873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monetization_on</a:t>
              </a:r>
              <a:endParaRPr sz="2800">
                <a:solidFill>
                  <a:srgbClr val="999873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l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2F2B20"/>
                  </a:solidFill>
                  <a:latin typeface="Arial"/>
                  <a:ea typeface="Arial"/>
                  <a:cs typeface="Arial"/>
                  <a:sym typeface="Arial"/>
                </a:rPr>
                <a:t>Grants</a:t>
              </a:r>
              <a:endParaRPr b="1" sz="1800">
                <a:solidFill>
                  <a:srgbClr val="2F2B2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555552"/>
                  </a:solidFill>
                  <a:latin typeface="Arial"/>
                  <a:ea typeface="Arial"/>
                  <a:cs typeface="Arial"/>
                  <a:sym typeface="Arial"/>
                </a:rPr>
                <a:t>Targeted Financial Assistance</a:t>
              </a:r>
              <a:endParaRPr sz="1300">
                <a:solidFill>
                  <a:srgbClr val="55555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The Role of Community Colleges in Workforce </a:t>
            </a:r>
            <a:endParaRPr/>
          </a:p>
        </p:txBody>
      </p:sp>
      <p:sp>
        <p:nvSpPr>
          <p:cNvPr id="157" name="Google Shape;157;p6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6858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1" marL="50292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8" name="Google Shape;158;p6"/>
          <p:cNvSpPr txBox="1"/>
          <p:nvPr/>
        </p:nvSpPr>
        <p:spPr>
          <a:xfrm>
            <a:off x="3971526" y="402712"/>
            <a:ext cx="7623208" cy="5940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Contract Training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Customized Training for Employers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Technical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Computer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Safety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‘Soft’ Skills - Leadership, Communication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Facilitation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Executive Coaching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And more!</a:t>
            </a:r>
            <a:endParaRPr/>
          </a:p>
          <a:p>
            <a:pPr indent="-1714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59" name="Google Shape;15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5625" y="4428067"/>
            <a:ext cx="2951101" cy="1658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The Role of Community Colleges in Workforce </a:t>
            </a:r>
            <a:endParaRPr/>
          </a:p>
        </p:txBody>
      </p:sp>
      <p:sp>
        <p:nvSpPr>
          <p:cNvPr id="165" name="Google Shape;165;p7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6858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1" marL="50292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66" name="Google Shape;166;p7"/>
          <p:cNvSpPr txBox="1"/>
          <p:nvPr/>
        </p:nvSpPr>
        <p:spPr>
          <a:xfrm>
            <a:off x="4321743" y="864108"/>
            <a:ext cx="7247823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Advisory Boards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Credit Programs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Employer Feedback on Curriculum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8679" y="3647956"/>
            <a:ext cx="4098338" cy="273187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/>
          <p:cNvSpPr txBox="1"/>
          <p:nvPr/>
        </p:nvSpPr>
        <p:spPr>
          <a:xfrm>
            <a:off x="951835" y="7043112"/>
            <a:ext cx="409833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BY-SA-NC</a:t>
            </a:r>
            <a:endParaRPr sz="9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The Role of Community Colleges in Workforce </a:t>
            </a:r>
            <a:endParaRPr/>
          </a:p>
        </p:txBody>
      </p:sp>
      <p:sp>
        <p:nvSpPr>
          <p:cNvPr id="174" name="Google Shape;174;p8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6858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1" marL="50292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75" name="Google Shape;175;p8"/>
          <p:cNvSpPr txBox="1"/>
          <p:nvPr/>
        </p:nvSpPr>
        <p:spPr>
          <a:xfrm>
            <a:off x="4350618" y="873252"/>
            <a:ext cx="7247823" cy="5601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Sector Boards/Sector Partnerships/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Focus Groups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Continuous pulse on industry needs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Employer feedback and support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Provides intel for new products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Connects employers and partners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77" name="Google Shape;17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60266" y="4469201"/>
            <a:ext cx="2881208" cy="2014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The Role of Community Colleges in Workforce </a:t>
            </a:r>
            <a:endParaRPr/>
          </a:p>
        </p:txBody>
      </p:sp>
      <p:sp>
        <p:nvSpPr>
          <p:cNvPr id="183" name="Google Shape;183;p9"/>
          <p:cNvSpPr txBox="1"/>
          <p:nvPr>
            <p:ph idx="1" type="body"/>
          </p:nvPr>
        </p:nvSpPr>
        <p:spPr>
          <a:xfrm>
            <a:off x="3869268" y="864108"/>
            <a:ext cx="7315200" cy="51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6858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1" marL="50292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84" name="Google Shape;184;p9"/>
          <p:cNvSpPr txBox="1"/>
          <p:nvPr/>
        </p:nvSpPr>
        <p:spPr>
          <a:xfrm>
            <a:off x="4095750" y="762000"/>
            <a:ext cx="7247700" cy="492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>
                <a:solidFill>
                  <a:srgbClr val="2F2B20"/>
                </a:solidFill>
                <a:latin typeface="Corbel"/>
                <a:ea typeface="Corbel"/>
                <a:cs typeface="Corbel"/>
                <a:sym typeface="Corbel"/>
              </a:rPr>
              <a:t>Open Enrollment / Pipeline Training</a:t>
            </a:r>
            <a:endParaRPr b="1" i="0" sz="3200">
              <a:solidFill>
                <a:srgbClr val="2F2B2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85" name="Google Shape;185;p9"/>
          <p:cNvGrpSpPr/>
          <p:nvPr/>
        </p:nvGrpSpPr>
        <p:grpSpPr>
          <a:xfrm>
            <a:off x="4095750" y="1714500"/>
            <a:ext cx="2286000" cy="4000500"/>
            <a:chOff x="4095750" y="1714500"/>
            <a:chExt cx="2286000" cy="4000500"/>
          </a:xfrm>
        </p:grpSpPr>
        <p:sp>
          <p:nvSpPr>
            <p:cNvPr id="186" name="Google Shape;186;p9"/>
            <p:cNvSpPr/>
            <p:nvPr/>
          </p:nvSpPr>
          <p:spPr>
            <a:xfrm>
              <a:off x="4095750" y="1714500"/>
              <a:ext cx="2286000" cy="4000500"/>
            </a:xfrm>
            <a:prstGeom prst="roundRect">
              <a:avLst>
                <a:gd fmla="val 5000" name="adj"/>
              </a:avLst>
            </a:prstGeom>
            <a:solidFill>
              <a:srgbClr val="F4F3F0"/>
            </a:solidFill>
            <a:ln cap="flat" cmpd="sng" w="14300">
              <a:solidFill>
                <a:srgbClr val="E6E4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4095750" y="1714500"/>
              <a:ext cx="2286000" cy="76200"/>
            </a:xfrm>
            <a:prstGeom prst="roundRect">
              <a:avLst>
                <a:gd fmla="val 50000" name="adj"/>
              </a:avLst>
            </a:prstGeom>
            <a:solidFill>
              <a:srgbClr val="6F664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9"/>
            <p:cNvSpPr txBox="1"/>
            <p:nvPr/>
          </p:nvSpPr>
          <p:spPr>
            <a:xfrm>
              <a:off x="4238625" y="1952625"/>
              <a:ext cx="2000100" cy="352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2F2B20"/>
                  </a:solidFill>
                  <a:latin typeface="Corbel"/>
                  <a:ea typeface="Corbel"/>
                  <a:cs typeface="Corbel"/>
                  <a:sym typeface="Corbel"/>
                </a:rPr>
                <a:t>Pipeline &amp; Speed</a:t>
              </a:r>
              <a:endParaRPr b="1" sz="1800">
                <a:solidFill>
                  <a:srgbClr val="2F2B20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rtl="0" algn="l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6F6649"/>
                  </a:solidFill>
                  <a:latin typeface="Corbel"/>
                  <a:ea typeface="Corbel"/>
                  <a:cs typeface="Corbel"/>
                  <a:sym typeface="Corbel"/>
                </a:rPr>
                <a:t>Pipeline for Hire</a:t>
              </a:r>
              <a:endParaRPr b="1" sz="1300">
                <a:solidFill>
                  <a:srgbClr val="6F6649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504A3C"/>
                  </a:solidFill>
                  <a:latin typeface="Corbel"/>
                  <a:ea typeface="Corbel"/>
                  <a:cs typeface="Corbel"/>
                  <a:sym typeface="Corbel"/>
                </a:rPr>
                <a:t>Provides a direct, reliable talent pipeline for immediate hiring.</a:t>
              </a:r>
              <a:endParaRPr sz="1100">
                <a:solidFill>
                  <a:srgbClr val="504A3C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rtl="0" algn="l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6F6649"/>
                  </a:solidFill>
                  <a:latin typeface="Corbel"/>
                  <a:ea typeface="Corbel"/>
                  <a:cs typeface="Corbel"/>
                  <a:sym typeface="Corbel"/>
                </a:rPr>
                <a:t>Short Term</a:t>
              </a:r>
              <a:endParaRPr b="1" sz="1300">
                <a:solidFill>
                  <a:srgbClr val="6F6649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504A3C"/>
                  </a:solidFill>
                  <a:latin typeface="Corbel"/>
                  <a:ea typeface="Corbel"/>
                  <a:cs typeface="Corbel"/>
                  <a:sym typeface="Corbel"/>
                </a:rPr>
                <a:t>Focused, accelerated training designed for rapid workforce entry.</a:t>
              </a:r>
              <a:endParaRPr sz="1100">
                <a:solidFill>
                  <a:srgbClr val="504A3C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189" name="Google Shape;189;p9"/>
          <p:cNvGrpSpPr/>
          <p:nvPr/>
        </p:nvGrpSpPr>
        <p:grpSpPr>
          <a:xfrm>
            <a:off x="6619875" y="1714500"/>
            <a:ext cx="2286000" cy="4000500"/>
            <a:chOff x="6619875" y="1714500"/>
            <a:chExt cx="2286000" cy="4000500"/>
          </a:xfrm>
        </p:grpSpPr>
        <p:sp>
          <p:nvSpPr>
            <p:cNvPr id="190" name="Google Shape;190;p9"/>
            <p:cNvSpPr/>
            <p:nvPr/>
          </p:nvSpPr>
          <p:spPr>
            <a:xfrm>
              <a:off x="6619875" y="1714500"/>
              <a:ext cx="2286000" cy="4000500"/>
            </a:xfrm>
            <a:prstGeom prst="roundRect">
              <a:avLst>
                <a:gd fmla="val 5000" name="adj"/>
              </a:avLst>
            </a:prstGeom>
            <a:solidFill>
              <a:srgbClr val="F4F3F0"/>
            </a:solidFill>
            <a:ln cap="flat" cmpd="sng" w="14300">
              <a:solidFill>
                <a:srgbClr val="E6E4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6619875" y="1714500"/>
              <a:ext cx="2286000" cy="76200"/>
            </a:xfrm>
            <a:prstGeom prst="roundRect">
              <a:avLst>
                <a:gd fmla="val 50000" name="adj"/>
              </a:avLst>
            </a:prstGeom>
            <a:solidFill>
              <a:srgbClr val="6F664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9"/>
            <p:cNvSpPr txBox="1"/>
            <p:nvPr/>
          </p:nvSpPr>
          <p:spPr>
            <a:xfrm>
              <a:off x="6762750" y="1952625"/>
              <a:ext cx="2000100" cy="352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2F2B20"/>
                  </a:solidFill>
                  <a:latin typeface="Corbel"/>
                  <a:ea typeface="Corbel"/>
                  <a:cs typeface="Corbel"/>
                  <a:sym typeface="Corbel"/>
                </a:rPr>
                <a:t>Employer Partners</a:t>
              </a:r>
              <a:endParaRPr b="1" sz="1800">
                <a:solidFill>
                  <a:srgbClr val="2F2B20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rtl="0" algn="l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6F6649"/>
                  </a:solidFill>
                  <a:latin typeface="Corbel"/>
                  <a:ea typeface="Corbel"/>
                  <a:cs typeface="Corbel"/>
                  <a:sym typeface="Corbel"/>
                </a:rPr>
                <a:t>Critical Involvement</a:t>
              </a:r>
              <a:endParaRPr b="1" sz="1300">
                <a:solidFill>
                  <a:srgbClr val="6F6649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504A3C"/>
                  </a:solidFill>
                  <a:latin typeface="Corbel"/>
                  <a:ea typeface="Corbel"/>
                  <a:cs typeface="Corbel"/>
                  <a:sym typeface="Corbel"/>
                </a:rPr>
                <a:t>Active employer involvement is essential to project success.</a:t>
              </a:r>
              <a:endParaRPr sz="1100">
                <a:solidFill>
                  <a:srgbClr val="504A3C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rtl="0" algn="l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6F6649"/>
                  </a:solidFill>
                  <a:latin typeface="Corbel"/>
                  <a:ea typeface="Corbel"/>
                  <a:cs typeface="Corbel"/>
                  <a:sym typeface="Corbel"/>
                </a:rPr>
                <a:t>Co-Built Programs</a:t>
              </a:r>
              <a:endParaRPr b="1" sz="1300">
                <a:solidFill>
                  <a:srgbClr val="6F6649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504A3C"/>
                  </a:solidFill>
                  <a:latin typeface="Corbel"/>
                  <a:ea typeface="Corbel"/>
                  <a:cs typeface="Corbel"/>
                  <a:sym typeface="Corbel"/>
                </a:rPr>
                <a:t>Most successful initiatives are built hand-in-hand with industry partners.</a:t>
              </a:r>
              <a:endParaRPr sz="1100">
                <a:solidFill>
                  <a:srgbClr val="504A3C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193" name="Google Shape;193;p9"/>
          <p:cNvGrpSpPr/>
          <p:nvPr/>
        </p:nvGrpSpPr>
        <p:grpSpPr>
          <a:xfrm>
            <a:off x="9144000" y="1714500"/>
            <a:ext cx="2286000" cy="4000500"/>
            <a:chOff x="9144000" y="1714500"/>
            <a:chExt cx="2286000" cy="4000500"/>
          </a:xfrm>
        </p:grpSpPr>
        <p:sp>
          <p:nvSpPr>
            <p:cNvPr id="194" name="Google Shape;194;p9"/>
            <p:cNvSpPr/>
            <p:nvPr/>
          </p:nvSpPr>
          <p:spPr>
            <a:xfrm>
              <a:off x="9144000" y="1714500"/>
              <a:ext cx="2286000" cy="4000500"/>
            </a:xfrm>
            <a:prstGeom prst="roundRect">
              <a:avLst>
                <a:gd fmla="val 5000" name="adj"/>
              </a:avLst>
            </a:prstGeom>
            <a:solidFill>
              <a:srgbClr val="F4F3F0"/>
            </a:solidFill>
            <a:ln cap="flat" cmpd="sng" w="14300">
              <a:solidFill>
                <a:srgbClr val="E6E4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9144000" y="1714500"/>
              <a:ext cx="2286000" cy="76200"/>
            </a:xfrm>
            <a:prstGeom prst="roundRect">
              <a:avLst>
                <a:gd fmla="val 50000" name="adj"/>
              </a:avLst>
            </a:prstGeom>
            <a:solidFill>
              <a:srgbClr val="6F664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9"/>
            <p:cNvSpPr txBox="1"/>
            <p:nvPr/>
          </p:nvSpPr>
          <p:spPr>
            <a:xfrm>
              <a:off x="9286875" y="1952625"/>
              <a:ext cx="2000100" cy="352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2F2B20"/>
                  </a:solidFill>
                  <a:latin typeface="Corbel"/>
                  <a:ea typeface="Corbel"/>
                  <a:cs typeface="Corbel"/>
                  <a:sym typeface="Corbel"/>
                </a:rPr>
                <a:t>Impact &amp; Funding</a:t>
              </a:r>
              <a:endParaRPr b="1" sz="1800">
                <a:solidFill>
                  <a:srgbClr val="2F2B20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rtl="0" algn="l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6F6649"/>
                  </a:solidFill>
                  <a:latin typeface="Corbel"/>
                  <a:ea typeface="Corbel"/>
                  <a:cs typeface="Corbel"/>
                  <a:sym typeface="Corbel"/>
                </a:rPr>
                <a:t>Economic Alignment</a:t>
              </a:r>
              <a:endParaRPr b="1" sz="1300">
                <a:solidFill>
                  <a:srgbClr val="6F6649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504A3C"/>
                  </a:solidFill>
                  <a:latin typeface="Corbel"/>
                  <a:ea typeface="Corbel"/>
                  <a:cs typeface="Corbel"/>
                  <a:sym typeface="Corbel"/>
                </a:rPr>
                <a:t>Directly responds to the real-time needs of the local economy and industry.</a:t>
              </a:r>
              <a:endParaRPr sz="1100">
                <a:solidFill>
                  <a:srgbClr val="504A3C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rtl="0" algn="l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6F6649"/>
                  </a:solidFill>
                  <a:latin typeface="Corbel"/>
                  <a:ea typeface="Corbel"/>
                  <a:cs typeface="Corbel"/>
                  <a:sym typeface="Corbel"/>
                </a:rPr>
                <a:t>Student Funding</a:t>
              </a:r>
              <a:endParaRPr b="1" sz="1300">
                <a:solidFill>
                  <a:srgbClr val="6F6649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504A3C"/>
                  </a:solidFill>
                  <a:latin typeface="Corbel"/>
                  <a:ea typeface="Corbel"/>
                  <a:cs typeface="Corbel"/>
                  <a:sym typeface="Corbel"/>
                </a:rPr>
                <a:t>Students are often supported financially through dedicated funding pathways.</a:t>
              </a:r>
              <a:endParaRPr sz="1100">
                <a:solidFill>
                  <a:srgbClr val="504A3C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2024-07-09T13:36:51Z</dcterms:created>
  <dc:creator>Amy</dc:creator>
</cp:coreProperties>
</file>