
<file path=[Content_Types].xml><?xml version="1.0" encoding="utf-8"?>
<Types xmlns="http://schemas.openxmlformats.org/package/2006/content-types">
  <Default Extension="fna&amp;_nc_gid=AF9ZhqYN0zlDj1cheP5rfw&amp;_nc_ss=7b2a8&amp;oh=00_AQLhqd2qmbNtPgBatqS5TFrvYjfirIY7PimtUUV8zPFIog&amp;oe=6AAF09CC" ContentType="image/jpeg"/>
  <Default Extension="fna&amp;_nc_gid=f5VJYx1nCaFM83eVfYxX5A&amp;_nc_ss=7b2a8&amp;oh=00_AQLEPItOexz0V7iyM0sdFMDCRxQEYg50dbz1mwtFlq5MuQ&amp;oe=6AAEFEA5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ppt/slides/slide18.xml" ContentType="application/vnd.openxmlformats-officedocument.presentationml.slide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8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s/slide1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sldIdLst>
    <p:sldId id="256" r:id="rId2"/>
    <p:sldId id="272" r:id="rId3"/>
    <p:sldId id="273" r:id="rId4"/>
    <p:sldId id="274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92"/>
    <p:restoredTop sz="94681"/>
  </p:normalViewPr>
  <p:slideViewPr>
    <p:cSldViewPr snapToGrid="0">
      <p:cViewPr varScale="1">
        <p:scale>
          <a:sx n="59" d="100"/>
          <a:sy n="59" d="100"/>
        </p:scale>
        <p:origin x="72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7651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365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54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210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629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253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011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74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94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651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724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836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0" r:id="rId2"/>
    <p:sldLayoutId id="2147483739" r:id="rId3"/>
    <p:sldLayoutId id="2147483730" r:id="rId4"/>
    <p:sldLayoutId id="2147483731" r:id="rId5"/>
    <p:sldLayoutId id="2147483737" r:id="rId6"/>
    <p:sldLayoutId id="2147483732" r:id="rId7"/>
    <p:sldLayoutId id="2147483733" r:id="rId8"/>
    <p:sldLayoutId id="2147483734" r:id="rId9"/>
    <p:sldLayoutId id="2147483736" r:id="rId10"/>
    <p:sldLayoutId id="214748373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fna&amp;_nc_gid=f5VJYx1nCaFM83eVfYxX5A&amp;_nc_ss=7b2a8&amp;oh=00_AQLEPItOexz0V7iyM0sdFMDCRxQEYg50dbz1mwtFlq5MuQ&amp;oe=6AAEFEA5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fna&amp;_nc_gid=AF9ZhqYN0zlDj1cheP5rfw&amp;_nc_ss=7b2a8&amp;oh=00_AQLhqd2qmbNtPgBatqS5TFrvYjfirIY7PimtUUV8zPFIog&amp;oe=6AAF09CC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D6FBB9D-1CAA-4D05-AB33-BABDFE17B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4727B71-B4B6-4823-80A1-68C40B475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9A6DB05-9FB5-4B07-8675-74C23D4FD8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1A75659-5A6F-4F77-9679-678A00B9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Fire and smoke">
            <a:extLst>
              <a:ext uri="{FF2B5EF4-FFF2-40B4-BE49-F238E27FC236}">
                <a16:creationId xmlns:a16="http://schemas.microsoft.com/office/drawing/2014/main" id="{F263F25E-BACB-AFF7-CAD6-0C64DDF5B9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314" r="5313" b="-1"/>
          <a:stretch>
            <a:fillRect/>
          </a:stretch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FAEC92A-2230-45B0-A12F-07F9F9EA4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35399" y="0"/>
            <a:ext cx="9756601" cy="6858000"/>
          </a:xfrm>
          <a:prstGeom prst="rect">
            <a:avLst/>
          </a:prstGeom>
          <a:gradFill>
            <a:gsLst>
              <a:gs pos="53000">
                <a:schemeClr val="tx1"/>
              </a:gs>
              <a:gs pos="35000">
                <a:schemeClr val="tx1">
                  <a:alpha val="76000"/>
                </a:schemeClr>
              </a:gs>
              <a:gs pos="19000">
                <a:schemeClr val="tx1">
                  <a:alpha val="4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B8A355-1BE7-8504-483C-25E7D82A8C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5868" y="1161288"/>
            <a:ext cx="3438144" cy="112471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Controlled Burn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687333" y="605790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3018" y="2443480"/>
            <a:ext cx="3218688" cy="1828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5A466E-7FB0-0E11-283C-48834AC22A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5868" y="2718054"/>
            <a:ext cx="3438906" cy="320725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b="1" dirty="0">
                <a:solidFill>
                  <a:schemeClr val="bg1"/>
                </a:solidFill>
              </a:rPr>
              <a:t>An Ecologist’s Guide to Leading Through Disruption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1"/>
              </a:solidFill>
            </a:endParaRPr>
          </a:p>
          <a:p>
            <a:r>
              <a:rPr lang="en-US" sz="1700" dirty="0">
                <a:solidFill>
                  <a:schemeClr val="bg1"/>
                </a:solidFill>
              </a:rPr>
              <a:t>Chris Lee, Organizational Ecologist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A2FCB0A-075D-463A-E0C4-B5B53E579C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960" y="5197748"/>
            <a:ext cx="4656406" cy="145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160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D521F45-AD75-3A25-25BC-3157F1C2B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732612"/>
            <a:ext cx="12192001" cy="832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644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EEBE1-A8CC-DED8-FA4C-4C67770DB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6BC0D3-5161-E0F8-2DE9-74A385163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256443" y="857250"/>
            <a:ext cx="6858000" cy="5143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3BE40C-4211-A381-A4EB-6BDE44D2E7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691553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71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0721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8A54C7-CEDB-522E-2E01-6FF123299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31711"/>
            <a:ext cx="12192000" cy="912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219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A55934-8C40-EA1E-2158-E5C7DFA2D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11382"/>
            <a:ext cx="12192000" cy="7869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288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9842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399442-3DC4-1CBC-87F8-64B6C2866B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8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149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field of flowers and trees&#10;&#10;Description automatically generated">
            <a:extLst>
              <a:ext uri="{FF2B5EF4-FFF2-40B4-BE49-F238E27FC236}">
                <a16:creationId xmlns:a16="http://schemas.microsoft.com/office/drawing/2014/main" id="{22164389-CC7D-E3B1-A52F-A14074713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&quot;No&quot; Symbol 1">
            <a:extLst>
              <a:ext uri="{FF2B5EF4-FFF2-40B4-BE49-F238E27FC236}">
                <a16:creationId xmlns:a16="http://schemas.microsoft.com/office/drawing/2014/main" id="{654FE439-EDCB-9664-CFEF-FA3B15856CE5}"/>
              </a:ext>
            </a:extLst>
          </p:cNvPr>
          <p:cNvSpPr/>
          <p:nvPr/>
        </p:nvSpPr>
        <p:spPr>
          <a:xfrm>
            <a:off x="3148818" y="481818"/>
            <a:ext cx="5894363" cy="5894363"/>
          </a:xfrm>
          <a:prstGeom prst="noSmoking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115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53415-69FD-3F13-9897-121128E25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 / No-Go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3FAB6-7659-04F0-1C9F-B3C66806D75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Go (what you want)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D060CB-45FF-7041-E041-96657F45FDD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No-go (what you’ll say no to)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4008A0-5DD1-EA47-9F46-3E4F78587D2A}"/>
              </a:ext>
            </a:extLst>
          </p:cNvPr>
          <p:cNvCxnSpPr/>
          <p:nvPr/>
        </p:nvCxnSpPr>
        <p:spPr>
          <a:xfrm>
            <a:off x="6053328" y="2194559"/>
            <a:ext cx="0" cy="41921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6265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531578F-83BE-8387-941F-7D5A30A08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3587238" cy="7638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449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85715-9DDE-4445-B29B-18EB36C29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Tell the neighbors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C91B2-B64A-0B51-7C3B-1FD685EC5C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Who in your community should be better informed?</a:t>
            </a:r>
          </a:p>
          <a:p>
            <a:r>
              <a:rPr lang="en-US" dirty="0"/>
              <a:t>Elected officials</a:t>
            </a:r>
          </a:p>
          <a:p>
            <a:r>
              <a:rPr lang="en-US" dirty="0"/>
              <a:t>Department heads</a:t>
            </a:r>
          </a:p>
          <a:p>
            <a:r>
              <a:rPr lang="en-US" dirty="0"/>
              <a:t>Community groups</a:t>
            </a:r>
          </a:p>
          <a:p>
            <a:r>
              <a:rPr lang="en-US" dirty="0"/>
              <a:t>Service organizations</a:t>
            </a:r>
          </a:p>
          <a:p>
            <a:r>
              <a:rPr lang="en-US" dirty="0"/>
              <a:t>The public in general – how?</a:t>
            </a:r>
          </a:p>
        </p:txBody>
      </p:sp>
    </p:spTree>
    <p:extLst>
      <p:ext uri="{BB962C8B-B14F-4D97-AF65-F5344CB8AC3E}">
        <p14:creationId xmlns:p14="http://schemas.microsoft.com/office/powerpoint/2010/main" val="4174555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o photo description available.">
            <a:extLst>
              <a:ext uri="{FF2B5EF4-FFF2-40B4-BE49-F238E27FC236}">
                <a16:creationId xmlns:a16="http://schemas.microsoft.com/office/drawing/2014/main" id="{72765C7B-57A0-F747-9408-6E033B72E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12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947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8214B-383B-ACEF-4826-29033DA61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 the land</a:t>
            </a:r>
          </a:p>
        </p:txBody>
      </p:sp>
    </p:spTree>
    <p:extLst>
      <p:ext uri="{BB962C8B-B14F-4D97-AF65-F5344CB8AC3E}">
        <p14:creationId xmlns:p14="http://schemas.microsoft.com/office/powerpoint/2010/main" val="1780695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7AC61-EB98-012B-E31E-B5EE4FBFB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7ACBD-6455-6DB2-B987-595188A25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 your No’s</a:t>
            </a:r>
          </a:p>
        </p:txBody>
      </p:sp>
    </p:spTree>
    <p:extLst>
      <p:ext uri="{BB962C8B-B14F-4D97-AF65-F5344CB8AC3E}">
        <p14:creationId xmlns:p14="http://schemas.microsoft.com/office/powerpoint/2010/main" val="3010958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595EE-1012-076A-3470-A6F0E015B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8B926-DF83-4C47-C9EB-918C77D70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Tell the neighbors</a:t>
            </a:r>
          </a:p>
        </p:txBody>
      </p:sp>
    </p:spTree>
    <p:extLst>
      <p:ext uri="{BB962C8B-B14F-4D97-AF65-F5344CB8AC3E}">
        <p14:creationId xmlns:p14="http://schemas.microsoft.com/office/powerpoint/2010/main" val="22021910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o photo description available.">
            <a:extLst>
              <a:ext uri="{FF2B5EF4-FFF2-40B4-BE49-F238E27FC236}">
                <a16:creationId xmlns:a16="http://schemas.microsoft.com/office/drawing/2014/main" id="{E498289F-ABEB-70A5-FB49-2833D0BD07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2828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2726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21856-CE8C-1962-5942-69F8C11C4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56F0F1-5C15-5CC8-C648-9F22816D27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124222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407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D5BF4-079A-2509-6C5C-FF6CF0ABB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A81158F-CB74-FAF2-D5BA-84BF10A718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350990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nalogousFromDarkSeedLeftStep">
      <a:dk1>
        <a:srgbClr val="000000"/>
      </a:dk1>
      <a:lt1>
        <a:srgbClr val="FFFFFF"/>
      </a:lt1>
      <a:dk2>
        <a:srgbClr val="301D1B"/>
      </a:dk2>
      <a:lt2>
        <a:srgbClr val="F1F0F3"/>
      </a:lt2>
      <a:accent1>
        <a:srgbClr val="84AD29"/>
      </a:accent1>
      <a:accent2>
        <a:srgbClr val="B1A11E"/>
      </a:accent2>
      <a:accent3>
        <a:srgbClr val="DC8434"/>
      </a:accent3>
      <a:accent4>
        <a:srgbClr val="CA2C22"/>
      </a:accent4>
      <a:accent5>
        <a:srgbClr val="DC3470"/>
      </a:accent5>
      <a:accent6>
        <a:srgbClr val="CA22A4"/>
      </a:accent6>
      <a:hlink>
        <a:srgbClr val="BF4159"/>
      </a:hlink>
      <a:folHlink>
        <a:srgbClr val="7F7F7F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434EA73A528E4DAD3F80FEFC41E1DF" ma:contentTypeVersion="12" ma:contentTypeDescription="Create a new document." ma:contentTypeScope="" ma:versionID="c2cddc76fda8982c404971434660429e">
  <xsd:schema xmlns:xsd="http://www.w3.org/2001/XMLSchema" xmlns:xs="http://www.w3.org/2001/XMLSchema" xmlns:p="http://schemas.microsoft.com/office/2006/metadata/properties" xmlns:ns2="f69f3dca-d9b9-48ae-911b-b6925a4c0315" xmlns:ns3="3f8f02a9-ce9e-4e15-b6f0-1fb17413fe16" targetNamespace="http://schemas.microsoft.com/office/2006/metadata/properties" ma:root="true" ma:fieldsID="f5c6474e002efe9c849d74109829c22a" ns2:_="" ns3:_="">
    <xsd:import namespace="f69f3dca-d9b9-48ae-911b-b6925a4c0315"/>
    <xsd:import namespace="3f8f02a9-ce9e-4e15-b6f0-1fb17413fe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9f3dca-d9b9-48ae-911b-b6925a4c03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1754e9c-a9be-41c5-8218-d60ad7c29e9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8f02a9-ce9e-4e15-b6f0-1fb17413fe1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cdde11a-7792-4bc9-b842-2fcbc22a0772}" ma:internalName="TaxCatchAll" ma:showField="CatchAllData" ma:web="3f8f02a9-ce9e-4e15-b6f0-1fb17413fe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f8f02a9-ce9e-4e15-b6f0-1fb17413fe16" xsi:nil="true"/>
    <lcf76f155ced4ddcb4097134ff3c332f xmlns="f69f3dca-d9b9-48ae-911b-b6925a4c031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16A3C31-8D39-440C-829E-93AFDF45B1A2}"/>
</file>

<file path=customXml/itemProps2.xml><?xml version="1.0" encoding="utf-8"?>
<ds:datastoreItem xmlns:ds="http://schemas.openxmlformats.org/officeDocument/2006/customXml" ds:itemID="{CA326AD9-7581-4E79-949E-6A902B69245D}"/>
</file>

<file path=customXml/itemProps3.xml><?xml version="1.0" encoding="utf-8"?>
<ds:datastoreItem xmlns:ds="http://schemas.openxmlformats.org/officeDocument/2006/customXml" ds:itemID="{1D3F0001-1142-4662-8028-7BE8689AD49A}"/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911</TotalTime>
  <Words>67</Words>
  <Application>Microsoft Office PowerPoint</Application>
  <PresentationFormat>Widescreen</PresentationFormat>
  <Paragraphs>17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Neue Haas Grotesk Text Pro</vt:lpstr>
      <vt:lpstr>AccentBoxVTI</vt:lpstr>
      <vt:lpstr>Controlled Burn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Go / No-Go</vt:lpstr>
      <vt:lpstr>PowerPoint Presentation</vt:lpstr>
      <vt:lpstr>Tell the neighbors</vt:lpstr>
      <vt:lpstr>PowerPoint Presentation</vt:lpstr>
      <vt:lpstr>Read the land</vt:lpstr>
      <vt:lpstr>Know your No’s</vt:lpstr>
      <vt:lpstr>Tell the neighbors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 LEE</dc:creator>
  <cp:lastModifiedBy>Alison Seligman</cp:lastModifiedBy>
  <cp:revision>2</cp:revision>
  <dcterms:created xsi:type="dcterms:W3CDTF">2026-09-15T10:29:56Z</dcterms:created>
  <dcterms:modified xsi:type="dcterms:W3CDTF">2026-09-16T19:48:51Z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0x01010032434EA73A528E4DAD3F80FEFC41E1DF</vt:lpwstr>
  </property>
  <property fmtid="{D5CDD505-2E9C-101B-9397-08002B2CF9AE}" pid="3" name="MediaServiceImageTags">
    <vt:lpwstr/>
  </property>
</Properties>
</file>