
<file path=[Content_Types].xml><?xml version="1.0" encoding="utf-8"?>
<Types xmlns="http://schemas.openxmlformats.org/package/2006/content-types">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11.xml" ContentType="application/vnd.openxmlformats-officedocument.presentationml.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heme/theme2.xml" ContentType="application/vnd.openxmlformats-officedocument.theme+xml"/>
  <Override PartName="/ppt/webextensions/taskpanes.xml" ContentType="application/vnd.ms-office.webextensiontaskpanes+xml"/>
  <Override PartName="/ppt/theme/theme1.xml" ContentType="application/vnd.openxmlformats-officedocument.theme+xml"/>
  <Override PartName="/ppt/notesMasters/notesMaster1.xml" ContentType="application/vnd.openxmlformats-officedocument.presentationml.notesMaster+xml"/>
  <Override PartName="/ppt/webextensions/webextension1.xml" ContentType="application/vnd.ms-office.webextension+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3"/>
  </p:notesMasterIdLst>
  <p:sldIdLst>
    <p:sldId id="256" r:id="rId2"/>
    <p:sldId id="27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12192000" cy="6858000"/>
  <p:notesSz cx="7026275" cy="9312275"/>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07" d="100"/>
          <a:sy n="107" d="100"/>
        </p:scale>
        <p:origin x="636"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customXml" Target="../customXml/item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 Id="rId30"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618252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and introduction. Acknowledge PDI for the opportunity to present. Overview: TIF primer for those newer to the topic, then deep dive on the 2026 Iowa legislative changes and what they mean for cities.</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36EAB0-750B-C06A-AA0E-B43AD8CA3F1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CF74F28-C5F2-8CBC-D013-A2BA7DE3B0F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7599575-BD9C-C215-EBA7-F2FC1B2C7324}"/>
              </a:ext>
            </a:extLst>
          </p:cNvPr>
          <p:cNvSpPr>
            <a:spLocks noGrp="1"/>
          </p:cNvSpPr>
          <p:nvPr>
            <p:ph type="body" idx="1"/>
          </p:nvPr>
        </p:nvSpPr>
        <p:spPr/>
        <p:txBody>
          <a:bodyPr/>
          <a:lstStyle/>
          <a:p>
            <a:r>
              <a:rPr lang="en-US" dirty="0"/>
              <a:t>Walk through five sections. 75-minute session — leave 10 minutes for Q&amp;A at the close.</a:t>
            </a:r>
          </a:p>
        </p:txBody>
      </p:sp>
      <p:sp>
        <p:nvSpPr>
          <p:cNvPr id="4" name="Slide Number Placeholder 3">
            <a:extLst>
              <a:ext uri="{FF2B5EF4-FFF2-40B4-BE49-F238E27FC236}">
                <a16:creationId xmlns:a16="http://schemas.microsoft.com/office/drawing/2014/main" id="{0A4F8D99-F410-768F-139A-B508D0CAD3FE}"/>
              </a:ext>
            </a:extLst>
          </p:cNvPr>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20012943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through five sections. 75-minute session — leave 10 minutes for Q&amp;A at the close.</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Take time here for anyone new to TIF. The key insight is self-financing: no new taxes are levied; the increment is redirected from overlapping taxing bodies during the TIF period. Once TIF terminates, full tax revenues flow to all taxing bodies on the higher assessed value.</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Emphasize the breadth of TIF uses. In practice cities often use a combination — infrastructure first, then developer incentives. TIF-backed bond issuance is where PFM's financial advisory work is most directly applicable.</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Transition slide. Governor Reynolds signed SF 2472 on May 18, 2026 — the most significant change to Iowa TIF law in many years. Most provisions took effect immediately.</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Ahlers &amp; Cooney, P.C. Client Alert, May 26, 2026. Also note SF 2496 (signed May 2, 2026) separately excludes EMS levies from TIF starting FY2027 — covered on the school levy slide.</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Ahlers &amp; Cooney, P.C. Client Alert, May 26, 2026. Previously many Iowa TIF districts had no defined sunset. This is a fundamental structural change. Every new TIF debt engagement must now be modeled within the 23-year box.</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Ahlers &amp; Cooney, P.C. Client Alert, May 26, 2026. The key nuance: the status quo period ends on the LATER of two triggers. A city that first certified debt recently may have a much longer status quo window than one that established its TIF 20+ years ago. Every district is different — this requires a district-by-district calculation.</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Ahlers &amp; Cooney (SF 2472) and SF 2496 for EMS levy. Critical nuance on school opt-in: year-by-year at school board discretion — not a committed revenue source. Cities should not budget for it without a formal board resolution in hand.</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Ahlers &amp; Cooney, P.C. Client Alert, May 26, 2026. This is arguably the most positive change in SF 2472 from a city perspective. The §403.22 repeal removes a long-standing barrier that made residential TIF projects administratively burdensome. Combined with workforce housing recognition, this opens meaningful new uses of TIF that align with state housing priorities.</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Transition. This section moves from "what the law says" to "what cities should actually do differently." Financial advisory perspective — audit, model, plan, engage.</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audit is the foundation of everything that follows. Without knowing which rules apply to each district, cities cannot make informed decisions about debt structuring, project timing, or developer negotiations. Typically a joint exercise between the city finance director, city attorney, and financial advisor.</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where PFM's financial modeling expertise adds the most value. Cities that don't update their TIF projections risk being caught flat-footed — mispriced developer agreements, insufficient debt coverage, or unexpected revenue shortfalls.</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Transition to case studies. Scenarios are illustrative — not tied to any specific named client or project. Drawn from common situations Iowa cities face.</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Illustrative scenario — not based on any specific named client. Key message: the status quo end date differs city by city. Some cities may have decades remaining; others may be facing the cap relatively soon. Every district requires a detailed calculation.</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Illustrative scenario. Key message: exclusion of the school foundation levy for post-January 2027 ordinances meaningfully reduces the TIF revenue pool. For a typical commercial district the school levy can represent 20-25% of the total increment. Cities and developers need updated projections — pre-2026 estimates are no longer valid.</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Illustrative scenario. Key message: SF 2472 changes the calculus for residential TIF significantly. Cities that avoided housing TIF due to §403.22 should re-evaluate. Workforce housing recognition also creates a new way to frame TIF support to city councils — it is economic development, not a subsidy. WHTC/TIF combination is a powerful layering tool.</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Transition to takeaways and Q&amp;A. Keep tight — allow 10-12 minutes for audience questions.</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Summarize briskly. The changes require action, not just awareness. Cities that wait risk being caught unprepared when the 60% cap applies or when a new project requires debt structured within the 23-year window.</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Q&amp;A. Offer to follow up individually with cities that want a TIF portfolio audit or updated financial modeling.</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5.tmp"/><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tmp"/><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7.tmp"/><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8.tmp"/><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9.tmp"/><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10.tmp"/></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1.tmp"/><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home/claude/ws_cover_bg_final.png"/>
          <p:cNvPicPr>
            <a:picLocks noChangeAspect="1"/>
          </p:cNvPicPr>
          <p:nvPr/>
        </p:nvPicPr>
        <p:blipFill>
          <a:blip r:embed="rId3"/>
          <a:srcRect/>
          <a:stretch/>
        </p:blipFill>
        <p:spPr>
          <a:xfrm>
            <a:off x="0" y="0"/>
            <a:ext cx="12192000" cy="6858000"/>
          </a:xfrm>
          <a:prstGeom prst="rect">
            <a:avLst/>
          </a:prstGeom>
        </p:spPr>
      </p:pic>
      <p:sp>
        <p:nvSpPr>
          <p:cNvPr id="3" name="Text 0"/>
          <p:cNvSpPr txBox="1"/>
          <p:nvPr/>
        </p:nvSpPr>
        <p:spPr>
          <a:xfrm>
            <a:off x="771754" y="2024302"/>
            <a:ext cx="11122870" cy="960120"/>
          </a:xfrm>
          <a:prstGeom prst="rect">
            <a:avLst/>
          </a:prstGeom>
          <a:noFill/>
          <a:ln/>
        </p:spPr>
        <p:txBody>
          <a:bodyPr wrap="square" lIns="0" tIns="0" rIns="0" bIns="0" rtlCol="0" anchor="ctr"/>
          <a:lstStyle/>
          <a:p>
            <a:pPr marL="0" indent="0">
              <a:buNone/>
            </a:pPr>
            <a:r>
              <a:rPr lang="en-US" sz="3200" b="1" dirty="0">
                <a:solidFill>
                  <a:srgbClr val="373637"/>
                </a:solidFill>
                <a:latin typeface="Arial" pitchFamily="34" charset="0"/>
                <a:ea typeface="Arial" pitchFamily="34" charset="-122"/>
                <a:cs typeface="Arial" pitchFamily="34" charset="-120"/>
              </a:rPr>
              <a:t>TIF, Urban Renewal, and Iowa’s Evolving  Development</a:t>
            </a:r>
            <a:endParaRPr lang="en-US" sz="3200" dirty="0"/>
          </a:p>
        </p:txBody>
      </p:sp>
      <p:sp>
        <p:nvSpPr>
          <p:cNvPr id="4" name="Text 1"/>
          <p:cNvSpPr txBox="1"/>
          <p:nvPr/>
        </p:nvSpPr>
        <p:spPr>
          <a:xfrm>
            <a:off x="1149813" y="3257003"/>
            <a:ext cx="9601200" cy="402336"/>
          </a:xfrm>
          <a:prstGeom prst="rect">
            <a:avLst/>
          </a:prstGeom>
          <a:noFill/>
          <a:ln/>
        </p:spPr>
        <p:txBody>
          <a:bodyPr wrap="square" lIns="0" tIns="0" rIns="0" bIns="0" rtlCol="0" anchor="ctr"/>
          <a:lstStyle/>
          <a:p>
            <a:pPr marL="0" indent="0">
              <a:buNone/>
            </a:pPr>
            <a:r>
              <a:rPr lang="en-US" sz="2400" dirty="0">
                <a:solidFill>
                  <a:srgbClr val="373637"/>
                </a:solidFill>
                <a:latin typeface="Arial" pitchFamily="34" charset="0"/>
                <a:ea typeface="Arial" pitchFamily="34" charset="-122"/>
                <a:cs typeface="Arial" pitchFamily="34" charset="-120"/>
              </a:rPr>
              <a:t>Iowa's Evolving Development Framework</a:t>
            </a:r>
            <a:endParaRPr lang="en-US" sz="2400" dirty="0"/>
          </a:p>
        </p:txBody>
      </p:sp>
      <p:sp>
        <p:nvSpPr>
          <p:cNvPr id="5" name="Text 2"/>
          <p:cNvSpPr txBox="1"/>
          <p:nvPr/>
        </p:nvSpPr>
        <p:spPr>
          <a:xfrm>
            <a:off x="836049" y="4315968"/>
            <a:ext cx="5943600" cy="274320"/>
          </a:xfrm>
          <a:prstGeom prst="rect">
            <a:avLst/>
          </a:prstGeom>
          <a:noFill/>
          <a:ln/>
        </p:spPr>
        <p:txBody>
          <a:bodyPr wrap="square" lIns="0" tIns="0" rIns="0" bIns="0" rtlCol="0" anchor="ctr"/>
          <a:lstStyle/>
          <a:p>
            <a:pPr marL="0" indent="0">
              <a:buNone/>
            </a:pPr>
            <a:r>
              <a:rPr lang="en-US" sz="1400" b="1" dirty="0">
                <a:solidFill>
                  <a:srgbClr val="373637"/>
                </a:solidFill>
                <a:latin typeface="Arial" pitchFamily="34" charset="0"/>
                <a:ea typeface="Arial" pitchFamily="34" charset="-122"/>
                <a:cs typeface="Arial" pitchFamily="34" charset="-120"/>
              </a:rPr>
              <a:t>Presented By:</a:t>
            </a:r>
            <a:endParaRPr lang="en-US" sz="1400" dirty="0"/>
          </a:p>
        </p:txBody>
      </p:sp>
      <p:sp>
        <p:nvSpPr>
          <p:cNvPr id="6" name="Text 3"/>
          <p:cNvSpPr txBox="1"/>
          <p:nvPr/>
        </p:nvSpPr>
        <p:spPr>
          <a:xfrm>
            <a:off x="1069131" y="4632422"/>
            <a:ext cx="5943600" cy="274320"/>
          </a:xfrm>
          <a:prstGeom prst="rect">
            <a:avLst/>
          </a:prstGeom>
          <a:noFill/>
          <a:ln/>
        </p:spPr>
        <p:txBody>
          <a:bodyPr wrap="square" lIns="0" tIns="0" rIns="0" bIns="0" rtlCol="0" anchor="ctr"/>
          <a:lstStyle/>
          <a:p>
            <a:pPr marL="0" indent="0">
              <a:buNone/>
            </a:pPr>
            <a:r>
              <a:rPr lang="en-US" sz="1400" b="1" dirty="0">
                <a:solidFill>
                  <a:srgbClr val="373637"/>
                </a:solidFill>
                <a:latin typeface="Arial" pitchFamily="34" charset="0"/>
                <a:ea typeface="Arial" pitchFamily="34" charset="-122"/>
                <a:cs typeface="Arial" pitchFamily="34" charset="-120"/>
              </a:rPr>
              <a:t>Matthew R. Stoffel, CFA |  Chip Schultz</a:t>
            </a:r>
            <a:endParaRPr lang="en-US" sz="1400" dirty="0"/>
          </a:p>
        </p:txBody>
      </p:sp>
      <p:sp>
        <p:nvSpPr>
          <p:cNvPr id="7" name="Text 4"/>
          <p:cNvSpPr txBox="1"/>
          <p:nvPr/>
        </p:nvSpPr>
        <p:spPr>
          <a:xfrm>
            <a:off x="1069131" y="4944161"/>
            <a:ext cx="5943600" cy="274320"/>
          </a:xfrm>
          <a:prstGeom prst="rect">
            <a:avLst/>
          </a:prstGeom>
          <a:noFill/>
          <a:ln/>
        </p:spPr>
        <p:txBody>
          <a:bodyPr wrap="square" lIns="0" tIns="0" rIns="0" bIns="0" rtlCol="0" anchor="ctr"/>
          <a:lstStyle/>
          <a:p>
            <a:pPr marL="0" indent="0">
              <a:buNone/>
            </a:pPr>
            <a:r>
              <a:rPr lang="en-US" sz="1400" dirty="0">
                <a:solidFill>
                  <a:srgbClr val="373637"/>
                </a:solidFill>
                <a:latin typeface="Arial" pitchFamily="34" charset="0"/>
                <a:ea typeface="Arial" pitchFamily="34" charset="-122"/>
                <a:cs typeface="Arial" pitchFamily="34" charset="-120"/>
              </a:rPr>
              <a:t>PFM Financial Advisors LLC</a:t>
            </a:r>
            <a:endParaRPr lang="en-US" sz="1400" dirty="0"/>
          </a:p>
        </p:txBody>
      </p:sp>
      <p:sp>
        <p:nvSpPr>
          <p:cNvPr id="8" name="Text 5"/>
          <p:cNvSpPr txBox="1"/>
          <p:nvPr/>
        </p:nvSpPr>
        <p:spPr>
          <a:xfrm>
            <a:off x="933119" y="5546992"/>
            <a:ext cx="4200754" cy="320040"/>
          </a:xfrm>
          <a:prstGeom prst="rect">
            <a:avLst/>
          </a:prstGeom>
          <a:noFill/>
          <a:ln/>
        </p:spPr>
        <p:txBody>
          <a:bodyPr wrap="square" lIns="0" tIns="0" rIns="0" bIns="0" rtlCol="0" anchor="ctr"/>
          <a:lstStyle/>
          <a:p>
            <a:pPr marL="0" indent="0">
              <a:buNone/>
            </a:pPr>
            <a:r>
              <a:rPr lang="en-US" sz="1400" dirty="0">
                <a:solidFill>
                  <a:srgbClr val="373637"/>
                </a:solidFill>
                <a:latin typeface="Arial" pitchFamily="34" charset="0"/>
                <a:ea typeface="Arial" pitchFamily="34" charset="-122"/>
                <a:cs typeface="Arial" pitchFamily="34" charset="-120"/>
              </a:rPr>
              <a:t>September 24, 2026</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D68D9BEE-B676-6A97-0232-2802636D34F3}"/>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F9CECC6C-9732-5B8B-3D6C-CEE9C1F87315}"/>
              </a:ext>
            </a:extLst>
          </p:cNvPr>
          <p:cNvSpPr/>
          <p:nvPr/>
        </p:nvSpPr>
        <p:spPr>
          <a:xfrm>
            <a:off x="0" y="0"/>
            <a:ext cx="12192000" cy="886968"/>
          </a:xfrm>
          <a:prstGeom prst="rect">
            <a:avLst/>
          </a:prstGeom>
          <a:solidFill>
            <a:srgbClr val="F4F4F4"/>
          </a:solidFill>
          <a:ln w="12700">
            <a:solidFill>
              <a:srgbClr val="F4F4F4"/>
            </a:solidFill>
            <a:prstDash val="solid"/>
          </a:ln>
        </p:spPr>
        <p:txBody>
          <a:bodyPr/>
          <a:lstStyle/>
          <a:p>
            <a:endParaRPr lang="en-US"/>
          </a:p>
        </p:txBody>
      </p:sp>
      <p:sp>
        <p:nvSpPr>
          <p:cNvPr id="3" name="Shape 1">
            <a:extLst>
              <a:ext uri="{FF2B5EF4-FFF2-40B4-BE49-F238E27FC236}">
                <a16:creationId xmlns:a16="http://schemas.microsoft.com/office/drawing/2014/main" id="{19B179A3-35D2-833E-4962-7D08E2519642}"/>
              </a:ext>
            </a:extLst>
          </p:cNvPr>
          <p:cNvSpPr/>
          <p:nvPr/>
        </p:nvSpPr>
        <p:spPr>
          <a:xfrm>
            <a:off x="201168" y="164592"/>
            <a:ext cx="27432" cy="548640"/>
          </a:xfrm>
          <a:prstGeom prst="rect">
            <a:avLst/>
          </a:prstGeom>
          <a:solidFill>
            <a:srgbClr val="3E6BB3"/>
          </a:solidFill>
          <a:ln w="12700">
            <a:solidFill>
              <a:srgbClr val="3E6BB3"/>
            </a:solidFill>
            <a:prstDash val="solid"/>
          </a:ln>
        </p:spPr>
        <p:txBody>
          <a:bodyPr/>
          <a:lstStyle/>
          <a:p>
            <a:endParaRPr lang="en-US"/>
          </a:p>
        </p:txBody>
      </p:sp>
      <p:sp>
        <p:nvSpPr>
          <p:cNvPr id="4" name="Text 2">
            <a:extLst>
              <a:ext uri="{FF2B5EF4-FFF2-40B4-BE49-F238E27FC236}">
                <a16:creationId xmlns:a16="http://schemas.microsoft.com/office/drawing/2014/main" id="{8E982FF3-35A7-F427-B127-A478D2CC36E8}"/>
              </a:ext>
            </a:extLst>
          </p:cNvPr>
          <p:cNvSpPr txBox="1"/>
          <p:nvPr/>
        </p:nvSpPr>
        <p:spPr>
          <a:xfrm>
            <a:off x="320040" y="137160"/>
            <a:ext cx="9601200" cy="502920"/>
          </a:xfrm>
          <a:prstGeom prst="rect">
            <a:avLst/>
          </a:prstGeom>
          <a:noFill/>
          <a:ln/>
        </p:spPr>
        <p:txBody>
          <a:bodyPr wrap="square" lIns="0" tIns="0" rIns="0" bIns="0" rtlCol="0" anchor="ctr"/>
          <a:lstStyle/>
          <a:p>
            <a:pPr marL="0" indent="0">
              <a:buNone/>
            </a:pPr>
            <a:r>
              <a:rPr lang="en-US" sz="2000" b="1" dirty="0">
                <a:solidFill>
                  <a:srgbClr val="373637"/>
                </a:solidFill>
                <a:latin typeface="Arial" pitchFamily="34" charset="0"/>
                <a:ea typeface="Arial" pitchFamily="34" charset="-122"/>
                <a:cs typeface="Arial" pitchFamily="34" charset="-120"/>
              </a:rPr>
              <a:t>Who is PFM?</a:t>
            </a:r>
            <a:endParaRPr lang="en-US" sz="2000" dirty="0"/>
          </a:p>
        </p:txBody>
      </p:sp>
      <p:sp>
        <p:nvSpPr>
          <p:cNvPr id="5" name="Shape 3">
            <a:extLst>
              <a:ext uri="{FF2B5EF4-FFF2-40B4-BE49-F238E27FC236}">
                <a16:creationId xmlns:a16="http://schemas.microsoft.com/office/drawing/2014/main" id="{588507CF-C2BE-CCDD-66E1-BC106DEEE687}"/>
              </a:ext>
            </a:extLst>
          </p:cNvPr>
          <p:cNvSpPr/>
          <p:nvPr/>
        </p:nvSpPr>
        <p:spPr>
          <a:xfrm>
            <a:off x="0" y="6656832"/>
            <a:ext cx="1371600" cy="201168"/>
          </a:xfrm>
          <a:prstGeom prst="rect">
            <a:avLst/>
          </a:prstGeom>
          <a:solidFill>
            <a:srgbClr val="FFD051"/>
          </a:solidFill>
          <a:ln w="12700">
            <a:solidFill>
              <a:srgbClr val="FFD051"/>
            </a:solidFill>
            <a:prstDash val="solid"/>
          </a:ln>
        </p:spPr>
        <p:txBody>
          <a:bodyPr/>
          <a:lstStyle/>
          <a:p>
            <a:endParaRPr lang="en-US"/>
          </a:p>
        </p:txBody>
      </p:sp>
      <p:sp>
        <p:nvSpPr>
          <p:cNvPr id="6" name="Text 4">
            <a:extLst>
              <a:ext uri="{FF2B5EF4-FFF2-40B4-BE49-F238E27FC236}">
                <a16:creationId xmlns:a16="http://schemas.microsoft.com/office/drawing/2014/main" id="{200DAEF6-B332-A409-5E45-139587E4E423}"/>
              </a:ext>
            </a:extLst>
          </p:cNvPr>
          <p:cNvSpPr txBox="1"/>
          <p:nvPr/>
        </p:nvSpPr>
        <p:spPr>
          <a:xfrm>
            <a:off x="64008" y="6656832"/>
            <a:ext cx="1005840" cy="201168"/>
          </a:xfrm>
          <a:prstGeom prst="rect">
            <a:avLst/>
          </a:prstGeom>
          <a:noFill/>
          <a:ln/>
        </p:spPr>
        <p:txBody>
          <a:bodyPr wrap="square" lIns="0" tIns="0" rIns="0" bIns="0" rtlCol="0" anchor="ctr"/>
          <a:lstStyle/>
          <a:p>
            <a:pPr marL="0" indent="0">
              <a:buNone/>
            </a:pPr>
            <a:r>
              <a:rPr lang="en-US" sz="900" dirty="0">
                <a:solidFill>
                  <a:srgbClr val="373637"/>
                </a:solidFill>
                <a:latin typeface="Arial" pitchFamily="34" charset="0"/>
                <a:ea typeface="Arial" pitchFamily="34" charset="-122"/>
                <a:cs typeface="Arial" pitchFamily="34" charset="-120"/>
              </a:rPr>
              <a:t>© PFM</a:t>
            </a:r>
            <a:endParaRPr lang="en-US" sz="900" dirty="0"/>
          </a:p>
        </p:txBody>
      </p:sp>
      <p:sp>
        <p:nvSpPr>
          <p:cNvPr id="7" name="Text 5">
            <a:extLst>
              <a:ext uri="{FF2B5EF4-FFF2-40B4-BE49-F238E27FC236}">
                <a16:creationId xmlns:a16="http://schemas.microsoft.com/office/drawing/2014/main" id="{228E5353-2770-3A0D-78BF-59365E49A134}"/>
              </a:ext>
            </a:extLst>
          </p:cNvPr>
          <p:cNvSpPr txBox="1"/>
          <p:nvPr/>
        </p:nvSpPr>
        <p:spPr>
          <a:xfrm>
            <a:off x="1463040" y="6675120"/>
            <a:ext cx="9144000" cy="164592"/>
          </a:xfrm>
          <a:prstGeom prst="rect">
            <a:avLst/>
          </a:prstGeom>
          <a:noFill/>
          <a:ln/>
        </p:spPr>
        <p:txBody>
          <a:bodyPr wrap="square" lIns="0" tIns="0" rIns="0" bIns="0" rtlCol="0" anchor="ctr"/>
          <a:lstStyle/>
          <a:p>
            <a:pPr marL="0" indent="0">
              <a:buNone/>
            </a:pPr>
            <a:r>
              <a:rPr lang="en-US" sz="800" dirty="0">
                <a:solidFill>
                  <a:srgbClr val="595959"/>
                </a:solidFill>
                <a:latin typeface="Arial" pitchFamily="34" charset="0"/>
                <a:ea typeface="Arial" pitchFamily="34" charset="-122"/>
                <a:cs typeface="Arial" pitchFamily="34" charset="-120"/>
              </a:rPr>
              <a:t>PFM Financial Advisors LLC  |  PDI Fall Conference  |  September 2026</a:t>
            </a:r>
            <a:endParaRPr lang="en-US" sz="800" dirty="0"/>
          </a:p>
        </p:txBody>
      </p:sp>
      <p:sp>
        <p:nvSpPr>
          <p:cNvPr id="33" name="Text Placeholder 3">
            <a:extLst>
              <a:ext uri="{FF2B5EF4-FFF2-40B4-BE49-F238E27FC236}">
                <a16:creationId xmlns:a16="http://schemas.microsoft.com/office/drawing/2014/main" id="{D7B50F38-104F-733D-649D-C634148255DB}"/>
              </a:ext>
            </a:extLst>
          </p:cNvPr>
          <p:cNvSpPr txBox="1">
            <a:spLocks/>
          </p:cNvSpPr>
          <p:nvPr/>
        </p:nvSpPr>
        <p:spPr>
          <a:xfrm>
            <a:off x="435949" y="1385796"/>
            <a:ext cx="5120873" cy="3974051"/>
          </a:xfrm>
          <a:prstGeom prst="rect">
            <a:avLst/>
          </a:prstGeom>
        </p:spPr>
        <p:txBody>
          <a:bodyPr lIns="91440" tIns="45720" rIns="91440" bIns="45720" anchor="t">
            <a:noAutofit/>
          </a:bodyPr>
          <a:lstStyle>
            <a:lvl1pPr marL="225425" indent="-225425" algn="l" defTabSz="914400" rtl="0" eaLnBrk="1" latinLnBrk="0" hangingPunct="1">
              <a:lnSpc>
                <a:spcPct val="110000"/>
              </a:lnSpc>
              <a:spcBef>
                <a:spcPts val="1200"/>
              </a:spcBef>
              <a:buClr>
                <a:schemeClr val="accent2"/>
              </a:buClr>
              <a:buSzPct val="90000"/>
              <a:buFont typeface="Wingdings 2" panose="05020102010507070707" pitchFamily="18" charset="2"/>
              <a:buChar char="Ã"/>
              <a:defRPr sz="1200" kern="1200">
                <a:solidFill>
                  <a:schemeClr val="tx2"/>
                </a:solidFill>
                <a:latin typeface="+mn-lt"/>
                <a:ea typeface="Arial" charset="0"/>
                <a:cs typeface="Arial" charset="0"/>
              </a:defRPr>
            </a:lvl1pPr>
            <a:lvl2pPr marL="398463" indent="-173038" algn="l" defTabSz="914400" rtl="0" eaLnBrk="1" latinLnBrk="0" hangingPunct="1">
              <a:lnSpc>
                <a:spcPct val="110000"/>
              </a:lnSpc>
              <a:spcBef>
                <a:spcPts val="1200"/>
              </a:spcBef>
              <a:buClr>
                <a:schemeClr val="accent2"/>
              </a:buClr>
              <a:buFont typeface="Arial" panose="020B0604020202020204" pitchFamily="34" charset="0"/>
              <a:buChar char="•"/>
              <a:defRPr sz="1200" kern="1200">
                <a:solidFill>
                  <a:schemeClr val="tx2"/>
                </a:solidFill>
                <a:latin typeface="+mn-lt"/>
                <a:ea typeface="Soleil" charset="0"/>
                <a:cs typeface="Soleil" charset="0"/>
              </a:defRPr>
            </a:lvl2pPr>
            <a:lvl3pPr marL="569913" indent="-171450" algn="l" defTabSz="914400" rtl="0" eaLnBrk="1" latinLnBrk="0" hangingPunct="1">
              <a:lnSpc>
                <a:spcPct val="110000"/>
              </a:lnSpc>
              <a:spcBef>
                <a:spcPts val="1200"/>
              </a:spcBef>
              <a:buClr>
                <a:schemeClr val="accent2"/>
              </a:buClr>
              <a:buFont typeface="Arial" panose="020B0604020202020204" pitchFamily="34" charset="0"/>
              <a:buChar char="•"/>
              <a:defRPr sz="1200" kern="1200">
                <a:solidFill>
                  <a:schemeClr val="tx2"/>
                </a:solidFill>
                <a:latin typeface="+mn-lt"/>
                <a:ea typeface="Arial" charset="0"/>
                <a:cs typeface="Arial" charset="0"/>
              </a:defRPr>
            </a:lvl3pPr>
            <a:lvl4pPr marL="742950" indent="-173038" algn="l" defTabSz="914400" rtl="0" eaLnBrk="1" latinLnBrk="0" hangingPunct="1">
              <a:lnSpc>
                <a:spcPct val="110000"/>
              </a:lnSpc>
              <a:spcBef>
                <a:spcPts val="1200"/>
              </a:spcBef>
              <a:buClr>
                <a:schemeClr val="accent2"/>
              </a:buClr>
              <a:buFont typeface="Arial" panose="020B0604020202020204" pitchFamily="34" charset="0"/>
              <a:buChar char="•"/>
              <a:defRPr sz="1200" kern="1200">
                <a:solidFill>
                  <a:schemeClr val="tx2"/>
                </a:solidFill>
                <a:latin typeface="+mn-lt"/>
                <a:ea typeface="Arial" charset="0"/>
                <a:cs typeface="Arial" charset="0"/>
              </a:defRPr>
            </a:lvl4pPr>
            <a:lvl5pPr marL="914400" indent="-173038" algn="l" defTabSz="914400" rtl="0" eaLnBrk="1" latinLnBrk="0" hangingPunct="1">
              <a:lnSpc>
                <a:spcPct val="110000"/>
              </a:lnSpc>
              <a:spcBef>
                <a:spcPts val="1200"/>
              </a:spcBef>
              <a:buClr>
                <a:schemeClr val="accent2"/>
              </a:buClr>
              <a:buFont typeface="Arial" panose="020B0604020202020204" pitchFamily="34" charset="0"/>
              <a:buChar char="•"/>
              <a:defRPr sz="1200" kern="1200" baseline="0">
                <a:solidFill>
                  <a:schemeClr val="tx2"/>
                </a:solidFill>
                <a:latin typeface="+mn-lt"/>
                <a:ea typeface="Arial" charset="0"/>
                <a:cs typeface="Arial"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1400"/>
              </a:lnSpc>
              <a:spcBef>
                <a:spcPts val="600"/>
              </a:spcBef>
              <a:buClr>
                <a:srgbClr val="3E6BB3"/>
              </a:buClr>
            </a:pPr>
            <a:r>
              <a:rPr lang="en-US" dirty="0">
                <a:solidFill>
                  <a:schemeClr val="tx1"/>
                </a:solidFill>
                <a:cs typeface="Arial"/>
              </a:rPr>
              <a:t>PFM currently has approximately 300 employees located in 31 offices and locations across the United States.</a:t>
            </a:r>
            <a:r>
              <a:rPr lang="en-US" baseline="30000" dirty="0">
                <a:solidFill>
                  <a:schemeClr val="tx1"/>
                </a:solidFill>
                <a:cs typeface="Arial"/>
              </a:rPr>
              <a:t>1</a:t>
            </a:r>
            <a:endParaRPr lang="en-US" baseline="36000" dirty="0">
              <a:solidFill>
                <a:schemeClr val="tx1"/>
              </a:solidFill>
              <a:latin typeface="Arial"/>
              <a:cs typeface="Arial"/>
            </a:endParaRPr>
          </a:p>
          <a:p>
            <a:pPr>
              <a:lnSpc>
                <a:spcPts val="1400"/>
              </a:lnSpc>
              <a:spcBef>
                <a:spcPts val="600"/>
              </a:spcBef>
              <a:buClr>
                <a:srgbClr val="3E6BB3"/>
              </a:buClr>
            </a:pPr>
            <a:r>
              <a:rPr lang="en-US" dirty="0">
                <a:solidFill>
                  <a:schemeClr val="tx1"/>
                </a:solidFill>
                <a:latin typeface="Arial"/>
                <a:cs typeface="Arial"/>
              </a:rPr>
              <a:t>We leverage our strong market presence, expertise and access to information for the benefit of our clients on every engagement.</a:t>
            </a:r>
            <a:r>
              <a:rPr lang="en-US" baseline="30000" dirty="0">
                <a:solidFill>
                  <a:schemeClr val="tx1"/>
                </a:solidFill>
                <a:latin typeface="Arial"/>
                <a:cs typeface="Arial"/>
              </a:rPr>
              <a:t> </a:t>
            </a:r>
          </a:p>
          <a:p>
            <a:pPr>
              <a:lnSpc>
                <a:spcPts val="1400"/>
              </a:lnSpc>
              <a:spcBef>
                <a:spcPts val="600"/>
              </a:spcBef>
              <a:buClr>
                <a:srgbClr val="3E6BB3"/>
              </a:buClr>
            </a:pPr>
            <a:r>
              <a:rPr lang="en-US" dirty="0">
                <a:solidFill>
                  <a:schemeClr val="tx1"/>
                </a:solidFill>
                <a:effectLst/>
                <a:latin typeface="Arial"/>
                <a:ea typeface="Calibri"/>
                <a:cs typeface="Arial"/>
              </a:rPr>
              <a:t>PFM has been ranked </a:t>
            </a:r>
            <a:r>
              <a:rPr lang="en-US" dirty="0">
                <a:solidFill>
                  <a:schemeClr val="tx1"/>
                </a:solidFill>
                <a:latin typeface="Arial"/>
                <a:ea typeface="Calibri"/>
                <a:cs typeface="Arial"/>
              </a:rPr>
              <a:t>the </a:t>
            </a:r>
            <a:r>
              <a:rPr lang="en-US" dirty="0">
                <a:solidFill>
                  <a:schemeClr val="tx1"/>
                </a:solidFill>
                <a:effectLst/>
                <a:latin typeface="Arial"/>
                <a:ea typeface="Calibri"/>
                <a:cs typeface="Arial"/>
              </a:rPr>
              <a:t>#1 </a:t>
            </a:r>
            <a:r>
              <a:rPr lang="en-US" dirty="0">
                <a:solidFill>
                  <a:schemeClr val="tx1"/>
                </a:solidFill>
                <a:latin typeface="Arial"/>
                <a:ea typeface="Calibri"/>
                <a:cs typeface="Arial"/>
              </a:rPr>
              <a:t>financial advisor for</a:t>
            </a:r>
            <a:r>
              <a:rPr lang="en-US" dirty="0">
                <a:solidFill>
                  <a:schemeClr val="tx1"/>
                </a:solidFill>
                <a:effectLst/>
                <a:latin typeface="Arial"/>
                <a:ea typeface="Calibri"/>
                <a:cs typeface="Arial"/>
              </a:rPr>
              <a:t> the last 31 years</a:t>
            </a:r>
            <a:r>
              <a:rPr lang="en-US" baseline="30000" dirty="0">
                <a:solidFill>
                  <a:schemeClr val="tx1"/>
                </a:solidFill>
                <a:latin typeface="Arial"/>
                <a:cs typeface="Arial"/>
              </a:rPr>
              <a:t>2</a:t>
            </a:r>
            <a:r>
              <a:rPr lang="en-US" dirty="0">
                <a:solidFill>
                  <a:schemeClr val="tx1"/>
                </a:solidFill>
                <a:effectLst/>
                <a:latin typeface="Arial"/>
                <a:ea typeface="Calibri"/>
                <a:cs typeface="Arial"/>
              </a:rPr>
              <a:t> in the public finance industry, maintaining an expansive national presence.</a:t>
            </a:r>
            <a:r>
              <a:rPr lang="en-US" dirty="0">
                <a:solidFill>
                  <a:schemeClr val="tx1"/>
                </a:solidFill>
                <a:latin typeface="Arial"/>
                <a:ea typeface="Calibri"/>
                <a:cs typeface="Arial"/>
              </a:rPr>
              <a:t> </a:t>
            </a:r>
            <a:endParaRPr lang="en-US" dirty="0">
              <a:solidFill>
                <a:schemeClr val="tx1"/>
              </a:solidFill>
              <a:latin typeface="Arial" panose="020B0604020202020204" pitchFamily="34" charset="0"/>
              <a:cs typeface="Arial" panose="020B0604020202020204" pitchFamily="34" charset="0"/>
            </a:endParaRPr>
          </a:p>
          <a:p>
            <a:pPr algn="ctr">
              <a:lnSpc>
                <a:spcPts val="1400"/>
              </a:lnSpc>
              <a:spcBef>
                <a:spcPts val="600"/>
              </a:spcBef>
              <a:buClr>
                <a:srgbClr val="3E6BB3"/>
              </a:buClr>
            </a:pPr>
            <a:endParaRPr lang="en-US" dirty="0">
              <a:solidFill>
                <a:schemeClr val="tx1"/>
              </a:solidFill>
              <a:latin typeface="Arial" panose="020B0604020202020204" pitchFamily="34" charset="0"/>
              <a:cs typeface="Arial" panose="020B0604020202020204" pitchFamily="34" charset="0"/>
            </a:endParaRPr>
          </a:p>
        </p:txBody>
      </p:sp>
      <p:sp>
        <p:nvSpPr>
          <p:cNvPr id="34" name="Title 1">
            <a:extLst>
              <a:ext uri="{FF2B5EF4-FFF2-40B4-BE49-F238E27FC236}">
                <a16:creationId xmlns:a16="http://schemas.microsoft.com/office/drawing/2014/main" id="{6007538C-454B-C8AF-7C05-42A83337346E}"/>
              </a:ext>
            </a:extLst>
          </p:cNvPr>
          <p:cNvSpPr txBox="1">
            <a:spLocks/>
          </p:cNvSpPr>
          <p:nvPr/>
        </p:nvSpPr>
        <p:spPr>
          <a:xfrm>
            <a:off x="320040" y="955883"/>
            <a:ext cx="7886700" cy="256224"/>
          </a:xfrm>
          <a:prstGeom prst="rect">
            <a:avLst/>
          </a:prstGeom>
        </p:spPr>
        <p:txBody>
          <a:bodyPr>
            <a:noAutofit/>
          </a:bodyPr>
          <a:lstStyle>
            <a:lvl1pPr algn="l" defTabSz="914400" rtl="0" eaLnBrk="1" latinLnBrk="0" hangingPunct="1">
              <a:lnSpc>
                <a:spcPct val="90000"/>
              </a:lnSpc>
              <a:spcBef>
                <a:spcPct val="0"/>
              </a:spcBef>
              <a:buNone/>
              <a:defRPr sz="1800" b="1" i="0" kern="1200">
                <a:solidFill>
                  <a:schemeClr val="tx2"/>
                </a:solidFill>
                <a:latin typeface="Arial" charset="0"/>
                <a:ea typeface="Arial" charset="0"/>
                <a:cs typeface="Arial" charset="0"/>
              </a:defRPr>
            </a:lvl1pPr>
          </a:lstStyle>
          <a:p>
            <a:r>
              <a:rPr lang="en-US" dirty="0">
                <a:solidFill>
                  <a:schemeClr val="tx1"/>
                </a:solidFill>
              </a:rPr>
              <a:t>National Presence with Local Expertise</a:t>
            </a:r>
          </a:p>
        </p:txBody>
      </p:sp>
      <p:sp>
        <p:nvSpPr>
          <p:cNvPr id="35" name="TextBox 34">
            <a:extLst>
              <a:ext uri="{FF2B5EF4-FFF2-40B4-BE49-F238E27FC236}">
                <a16:creationId xmlns:a16="http://schemas.microsoft.com/office/drawing/2014/main" id="{B01FA616-7D08-913F-A68B-F9E146CCC85B}"/>
              </a:ext>
            </a:extLst>
          </p:cNvPr>
          <p:cNvSpPr txBox="1"/>
          <p:nvPr/>
        </p:nvSpPr>
        <p:spPr>
          <a:xfrm>
            <a:off x="3432707" y="6368772"/>
            <a:ext cx="5335547" cy="338554"/>
          </a:xfrm>
          <a:prstGeom prst="rect">
            <a:avLst/>
          </a:prstGeom>
          <a:noFill/>
        </p:spPr>
        <p:txBody>
          <a:bodyPr wrap="square">
            <a:spAutoFit/>
          </a:bodyPr>
          <a:lstStyle/>
          <a:p>
            <a:pPr algn="r"/>
            <a:r>
              <a:rPr lang="en-US" sz="800" baseline="30000">
                <a:solidFill>
                  <a:schemeClr val="tx2"/>
                </a:solidFill>
                <a:latin typeface="Arial" panose="020B0604020202020204" pitchFamily="34" charset="0"/>
                <a:cs typeface="Arial" panose="020B0604020202020204" pitchFamily="34" charset="0"/>
              </a:rPr>
              <a:t>1</a:t>
            </a:r>
            <a:r>
              <a:rPr lang="en-US" sz="800">
                <a:solidFill>
                  <a:schemeClr val="tx2"/>
                </a:solidFill>
                <a:latin typeface="Arial" panose="020B0604020202020204" pitchFamily="34" charset="0"/>
                <a:cs typeface="Arial" panose="020B0604020202020204" pitchFamily="34" charset="0"/>
              </a:rPr>
              <a:t>Internal data contained herein is according </a:t>
            </a:r>
            <a:r>
              <a:rPr lang="en-US" sz="800">
                <a:solidFill>
                  <a:schemeClr val="tx2"/>
                </a:solidFill>
                <a:effectLst/>
                <a:latin typeface="Arial" panose="020B0604020202020204" pitchFamily="34" charset="0"/>
                <a:cs typeface="Arial" panose="020B0604020202020204" pitchFamily="34" charset="0"/>
              </a:rPr>
              <a:t>to </a:t>
            </a:r>
            <a:r>
              <a:rPr lang="en-US" sz="800">
                <a:solidFill>
                  <a:schemeClr val="tx2"/>
                </a:solidFill>
                <a:latin typeface="Arial" panose="020B0604020202020204" pitchFamily="34" charset="0"/>
                <a:cs typeface="Arial" panose="020B0604020202020204" pitchFamily="34" charset="0"/>
              </a:rPr>
              <a:t>PFM internal records as of January 09, 2026</a:t>
            </a:r>
          </a:p>
          <a:p>
            <a:pPr algn="r"/>
            <a:r>
              <a:rPr lang="en-US" sz="800" baseline="30000">
                <a:solidFill>
                  <a:schemeClr val="tx2"/>
                </a:solidFill>
                <a:latin typeface="Arial" panose="020B0604020202020204" pitchFamily="34" charset="0"/>
                <a:cs typeface="Arial" panose="020B0604020202020204" pitchFamily="34" charset="0"/>
              </a:rPr>
              <a:t>2</a:t>
            </a:r>
            <a:r>
              <a:rPr lang="en-US" sz="800">
                <a:solidFill>
                  <a:schemeClr val="tx2"/>
                </a:solidFill>
                <a:latin typeface="Arial" panose="020B0604020202020204" pitchFamily="34" charset="0"/>
                <a:cs typeface="Arial" panose="020B0604020202020204" pitchFamily="34" charset="0"/>
              </a:rPr>
              <a:t> Ranked by Ipreo in terms of par amount as of December 31, 2025</a:t>
            </a:r>
          </a:p>
        </p:txBody>
      </p:sp>
      <p:grpSp>
        <p:nvGrpSpPr>
          <p:cNvPr id="36" name="Group 35">
            <a:extLst>
              <a:ext uri="{FF2B5EF4-FFF2-40B4-BE49-F238E27FC236}">
                <a16:creationId xmlns:a16="http://schemas.microsoft.com/office/drawing/2014/main" id="{A2E248A1-7623-4AF9-C540-E2E9F7915856}"/>
              </a:ext>
            </a:extLst>
          </p:cNvPr>
          <p:cNvGrpSpPr/>
          <p:nvPr/>
        </p:nvGrpSpPr>
        <p:grpSpPr>
          <a:xfrm>
            <a:off x="6336311" y="1204069"/>
            <a:ext cx="2000616" cy="1468720"/>
            <a:chOff x="6326313" y="1022554"/>
            <a:chExt cx="2000616" cy="1468720"/>
          </a:xfrm>
        </p:grpSpPr>
        <p:pic>
          <p:nvPicPr>
            <p:cNvPr id="37" name="Picture 36" descr="A group of blue people&#10;&#10;Description automatically generated">
              <a:extLst>
                <a:ext uri="{FF2B5EF4-FFF2-40B4-BE49-F238E27FC236}">
                  <a16:creationId xmlns:a16="http://schemas.microsoft.com/office/drawing/2014/main" id="{E1EDE779-9ADA-C8C3-E003-908DE9406B1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17950"/>
            <a:stretch/>
          </p:blipFill>
          <p:spPr>
            <a:xfrm>
              <a:off x="6326313" y="1022554"/>
              <a:ext cx="2000616" cy="1468720"/>
            </a:xfrm>
            <a:prstGeom prst="rect">
              <a:avLst/>
            </a:prstGeom>
          </p:spPr>
        </p:pic>
        <p:sp>
          <p:nvSpPr>
            <p:cNvPr id="38" name="Rectangle 37">
              <a:extLst>
                <a:ext uri="{FF2B5EF4-FFF2-40B4-BE49-F238E27FC236}">
                  <a16:creationId xmlns:a16="http://schemas.microsoft.com/office/drawing/2014/main" id="{837ADF6F-31F3-3E5B-2E48-5DB81FCD2A59}"/>
                </a:ext>
              </a:extLst>
            </p:cNvPr>
            <p:cNvSpPr/>
            <p:nvPr/>
          </p:nvSpPr>
          <p:spPr>
            <a:xfrm>
              <a:off x="7604449" y="2271239"/>
              <a:ext cx="139959" cy="12672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en-US" sz="1000">
                <a:latin typeface="Arial Regular" charset="0"/>
                <a:ea typeface="Arial Regular" charset="0"/>
                <a:cs typeface="Arial Regular" charset="0"/>
              </a:endParaRPr>
            </a:p>
          </p:txBody>
        </p:sp>
      </p:grpSp>
      <p:grpSp>
        <p:nvGrpSpPr>
          <p:cNvPr id="39" name="Group 38">
            <a:extLst>
              <a:ext uri="{FF2B5EF4-FFF2-40B4-BE49-F238E27FC236}">
                <a16:creationId xmlns:a16="http://schemas.microsoft.com/office/drawing/2014/main" id="{317EA904-5DBF-A84D-B75C-3766A713F226}"/>
              </a:ext>
            </a:extLst>
          </p:cNvPr>
          <p:cNvGrpSpPr/>
          <p:nvPr/>
        </p:nvGrpSpPr>
        <p:grpSpPr>
          <a:xfrm>
            <a:off x="6663056" y="2878534"/>
            <a:ext cx="1208015" cy="3284493"/>
            <a:chOff x="2897216" y="1079047"/>
            <a:chExt cx="1833418" cy="4984914"/>
          </a:xfrm>
        </p:grpSpPr>
        <p:pic>
          <p:nvPicPr>
            <p:cNvPr id="40" name="Picture 39" descr="A black and white logo&#10;&#10;Description automatically generated with low confidence">
              <a:extLst>
                <a:ext uri="{FF2B5EF4-FFF2-40B4-BE49-F238E27FC236}">
                  <a16:creationId xmlns:a16="http://schemas.microsoft.com/office/drawing/2014/main" id="{2DE62E55-6241-7D04-0448-13626D88F2B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97216" y="1079047"/>
              <a:ext cx="1833418" cy="4984914"/>
            </a:xfrm>
            <a:prstGeom prst="rect">
              <a:avLst/>
            </a:prstGeom>
          </p:spPr>
        </p:pic>
        <p:sp>
          <p:nvSpPr>
            <p:cNvPr id="41" name="TextBox 40">
              <a:extLst>
                <a:ext uri="{FF2B5EF4-FFF2-40B4-BE49-F238E27FC236}">
                  <a16:creationId xmlns:a16="http://schemas.microsoft.com/office/drawing/2014/main" id="{B76FFAC4-909A-3915-8E11-56B6B194D4BE}"/>
                </a:ext>
              </a:extLst>
            </p:cNvPr>
            <p:cNvSpPr txBox="1"/>
            <p:nvPr/>
          </p:nvSpPr>
          <p:spPr>
            <a:xfrm>
              <a:off x="3060633" y="4236058"/>
              <a:ext cx="1506584" cy="971436"/>
            </a:xfrm>
            <a:prstGeom prst="rect">
              <a:avLst/>
            </a:prstGeom>
            <a:noFill/>
          </p:spPr>
          <p:txBody>
            <a:bodyPr wrap="square" lIns="0" tIns="0" rIns="0" bIns="0" rtlCol="0" anchor="t" anchorCtr="0">
              <a:noAutofit/>
            </a:bodyPr>
            <a:lstStyle/>
            <a:p>
              <a:pPr marL="0" marR="0" indent="0" algn="ctr" defTabSz="914400" rtl="0" eaLnBrk="1" fontAlgn="auto" latinLnBrk="0" hangingPunct="1">
                <a:lnSpc>
                  <a:spcPct val="100000"/>
                </a:lnSpc>
                <a:spcBef>
                  <a:spcPts val="0"/>
                </a:spcBef>
                <a:spcAft>
                  <a:spcPts val="0"/>
                </a:spcAft>
                <a:buClrTx/>
                <a:buSzTx/>
                <a:buFontTx/>
                <a:buNone/>
                <a:tabLst/>
              </a:pPr>
              <a:r>
                <a:rPr lang="en-US" sz="1400">
                  <a:solidFill>
                    <a:schemeClr val="bg1"/>
                  </a:solidFill>
                  <a:latin typeface="Soleil Bk" panose="02000503000000020004" pitchFamily="50" charset="0"/>
                  <a:ea typeface="Soleil" charset="0"/>
                  <a:cs typeface="Soleil" charset="0"/>
                </a:rPr>
                <a:t>Ranked #1 for </a:t>
              </a:r>
              <a:r>
                <a:rPr lang="en-US" sz="2000">
                  <a:solidFill>
                    <a:schemeClr val="bg1"/>
                  </a:solidFill>
                  <a:latin typeface="Soleil Bk" panose="02000503000000020004" pitchFamily="50" charset="0"/>
                  <a:ea typeface="Soleil" charset="0"/>
                  <a:cs typeface="Soleil" charset="0"/>
                </a:rPr>
                <a:t>31</a:t>
              </a:r>
              <a:endParaRPr lang="en-US" sz="1400">
                <a:solidFill>
                  <a:schemeClr val="bg1"/>
                </a:solidFill>
                <a:latin typeface="Soleil Bk" panose="02000503000000020004" pitchFamily="50" charset="0"/>
                <a:ea typeface="Soleil" charset="0"/>
                <a:cs typeface="Soleil" charset="0"/>
              </a:endParaRPr>
            </a:p>
            <a:p>
              <a:pPr marL="0" marR="0" indent="0" algn="ctr" defTabSz="914400" rtl="0" eaLnBrk="1" fontAlgn="auto" latinLnBrk="0" hangingPunct="1">
                <a:lnSpc>
                  <a:spcPct val="100000"/>
                </a:lnSpc>
                <a:spcBef>
                  <a:spcPts val="0"/>
                </a:spcBef>
                <a:spcAft>
                  <a:spcPts val="0"/>
                </a:spcAft>
                <a:buClrTx/>
                <a:buSzTx/>
                <a:buFontTx/>
                <a:buNone/>
                <a:tabLst/>
              </a:pPr>
              <a:r>
                <a:rPr lang="en-US" sz="1400">
                  <a:solidFill>
                    <a:schemeClr val="bg1"/>
                  </a:solidFill>
                  <a:latin typeface="Soleil Bk" panose="02000503000000020004" pitchFamily="50" charset="0"/>
                  <a:ea typeface="Soleil" charset="0"/>
                  <a:cs typeface="Soleil" charset="0"/>
                </a:rPr>
                <a:t>consecutive</a:t>
              </a:r>
            </a:p>
            <a:p>
              <a:pPr marL="0" marR="0" indent="0" algn="ctr" defTabSz="914400" rtl="0" eaLnBrk="1" fontAlgn="auto" latinLnBrk="0" hangingPunct="1">
                <a:lnSpc>
                  <a:spcPct val="100000"/>
                </a:lnSpc>
                <a:spcBef>
                  <a:spcPts val="0"/>
                </a:spcBef>
                <a:spcAft>
                  <a:spcPts val="0"/>
                </a:spcAft>
                <a:buClrTx/>
                <a:buSzTx/>
                <a:buFontTx/>
                <a:buNone/>
                <a:tabLst/>
              </a:pPr>
              <a:r>
                <a:rPr lang="en-US" sz="1400">
                  <a:solidFill>
                    <a:schemeClr val="bg1"/>
                  </a:solidFill>
                  <a:latin typeface="Soleil Bk" panose="02000503000000020004" pitchFamily="50" charset="0"/>
                  <a:ea typeface="Soleil" charset="0"/>
                  <a:cs typeface="Soleil" charset="0"/>
                </a:rPr>
                <a:t> years</a:t>
              </a:r>
            </a:p>
          </p:txBody>
        </p:sp>
        <p:sp>
          <p:nvSpPr>
            <p:cNvPr id="42" name="TextBox 41">
              <a:extLst>
                <a:ext uri="{FF2B5EF4-FFF2-40B4-BE49-F238E27FC236}">
                  <a16:creationId xmlns:a16="http://schemas.microsoft.com/office/drawing/2014/main" id="{79241B01-C5AC-A905-C16B-0C8CE993448F}"/>
                </a:ext>
              </a:extLst>
            </p:cNvPr>
            <p:cNvSpPr txBox="1"/>
            <p:nvPr/>
          </p:nvSpPr>
          <p:spPr>
            <a:xfrm>
              <a:off x="3025800" y="1808723"/>
              <a:ext cx="1506583" cy="1079863"/>
            </a:xfrm>
            <a:prstGeom prst="rect">
              <a:avLst/>
            </a:prstGeom>
            <a:noFill/>
          </p:spPr>
          <p:txBody>
            <a:bodyPr wrap="square" lIns="0" tIns="0" rIns="0" bIns="0" rtlCol="0" anchor="ctr" anchorCtr="0">
              <a:noAutofit/>
            </a:bodyPr>
            <a:lstStyle/>
            <a:p>
              <a:pPr marL="0" marR="0" indent="0" algn="ctr" defTabSz="914400" rtl="0" eaLnBrk="1" fontAlgn="auto" latinLnBrk="0" hangingPunct="1">
                <a:lnSpc>
                  <a:spcPct val="100000"/>
                </a:lnSpc>
                <a:spcBef>
                  <a:spcPts val="0"/>
                </a:spcBef>
                <a:spcAft>
                  <a:spcPts val="0"/>
                </a:spcAft>
                <a:buClrTx/>
                <a:buSzTx/>
                <a:buFontTx/>
                <a:buNone/>
                <a:tabLst/>
              </a:pPr>
              <a:r>
                <a:rPr lang="en-US" sz="6600">
                  <a:solidFill>
                    <a:srgbClr val="373637"/>
                  </a:solidFill>
                  <a:latin typeface="Soleil Bk" panose="02000503000000020004" pitchFamily="50" charset="0"/>
                  <a:ea typeface="Soleil" charset="0"/>
                  <a:cs typeface="Soleil" charset="0"/>
                </a:rPr>
                <a:t>#1</a:t>
              </a:r>
            </a:p>
          </p:txBody>
        </p:sp>
      </p:grpSp>
      <p:pic>
        <p:nvPicPr>
          <p:cNvPr id="43" name="Picture 42">
            <a:extLst>
              <a:ext uri="{FF2B5EF4-FFF2-40B4-BE49-F238E27FC236}">
                <a16:creationId xmlns:a16="http://schemas.microsoft.com/office/drawing/2014/main" id="{5B8FDEBF-1C18-CC70-0429-A769A23EAB5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12027" y="3201165"/>
            <a:ext cx="4252468" cy="2594567"/>
          </a:xfrm>
          <a:prstGeom prst="rect">
            <a:avLst/>
          </a:prstGeom>
        </p:spPr>
      </p:pic>
      <p:pic>
        <p:nvPicPr>
          <p:cNvPr id="45" name="Picture 44">
            <a:extLst>
              <a:ext uri="{FF2B5EF4-FFF2-40B4-BE49-F238E27FC236}">
                <a16:creationId xmlns:a16="http://schemas.microsoft.com/office/drawing/2014/main" id="{0E8D7B34-BF71-0750-96AE-18873B43C63A}"/>
              </a:ext>
            </a:extLst>
          </p:cNvPr>
          <p:cNvPicPr>
            <a:picLocks noChangeAspect="1"/>
          </p:cNvPicPr>
          <p:nvPr/>
        </p:nvPicPr>
        <p:blipFill>
          <a:blip r:embed="rId6"/>
          <a:stretch>
            <a:fillRect/>
          </a:stretch>
        </p:blipFill>
        <p:spPr>
          <a:xfrm>
            <a:off x="9388624" y="1255997"/>
            <a:ext cx="2436831" cy="5031805"/>
          </a:xfrm>
          <a:prstGeom prst="rect">
            <a:avLst/>
          </a:prstGeom>
        </p:spPr>
      </p:pic>
    </p:spTree>
    <p:extLst>
      <p:ext uri="{BB962C8B-B14F-4D97-AF65-F5344CB8AC3E}">
        <p14:creationId xmlns:p14="http://schemas.microsoft.com/office/powerpoint/2010/main" val="9341719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2000" cy="886968"/>
          </a:xfrm>
          <a:prstGeom prst="rect">
            <a:avLst/>
          </a:prstGeom>
          <a:solidFill>
            <a:srgbClr val="F4F4F4"/>
          </a:solidFill>
          <a:ln w="12700">
            <a:solidFill>
              <a:srgbClr val="F4F4F4"/>
            </a:solidFill>
            <a:prstDash val="solid"/>
          </a:ln>
        </p:spPr>
        <p:txBody>
          <a:bodyPr/>
          <a:lstStyle/>
          <a:p>
            <a:endParaRPr lang="en-US"/>
          </a:p>
        </p:txBody>
      </p:sp>
      <p:sp>
        <p:nvSpPr>
          <p:cNvPr id="3" name="Shape 1"/>
          <p:cNvSpPr/>
          <p:nvPr/>
        </p:nvSpPr>
        <p:spPr>
          <a:xfrm>
            <a:off x="201168" y="164592"/>
            <a:ext cx="27432" cy="548640"/>
          </a:xfrm>
          <a:prstGeom prst="rect">
            <a:avLst/>
          </a:prstGeom>
          <a:solidFill>
            <a:srgbClr val="3E6BB3"/>
          </a:solidFill>
          <a:ln w="12700">
            <a:solidFill>
              <a:srgbClr val="3E6BB3"/>
            </a:solidFill>
            <a:prstDash val="solid"/>
          </a:ln>
        </p:spPr>
        <p:txBody>
          <a:bodyPr/>
          <a:lstStyle/>
          <a:p>
            <a:endParaRPr lang="en-US"/>
          </a:p>
        </p:txBody>
      </p:sp>
      <p:sp>
        <p:nvSpPr>
          <p:cNvPr id="4" name="Text 2"/>
          <p:cNvSpPr txBox="1"/>
          <p:nvPr/>
        </p:nvSpPr>
        <p:spPr>
          <a:xfrm>
            <a:off x="320040" y="137160"/>
            <a:ext cx="9601200" cy="502920"/>
          </a:xfrm>
          <a:prstGeom prst="rect">
            <a:avLst/>
          </a:prstGeom>
          <a:noFill/>
          <a:ln/>
        </p:spPr>
        <p:txBody>
          <a:bodyPr wrap="square" lIns="0" tIns="0" rIns="0" bIns="0" rtlCol="0" anchor="ctr"/>
          <a:lstStyle/>
          <a:p>
            <a:pPr marL="0" indent="0">
              <a:buNone/>
            </a:pPr>
            <a:r>
              <a:rPr lang="en-US" sz="2000" b="1" dirty="0">
                <a:solidFill>
                  <a:srgbClr val="373637"/>
                </a:solidFill>
                <a:latin typeface="Arial" pitchFamily="34" charset="0"/>
                <a:ea typeface="Arial" pitchFamily="34" charset="-122"/>
                <a:cs typeface="Arial" pitchFamily="34" charset="-120"/>
              </a:rPr>
              <a:t>Today's Agenda</a:t>
            </a:r>
            <a:endParaRPr lang="en-US" sz="2000" dirty="0"/>
          </a:p>
        </p:txBody>
      </p:sp>
      <p:sp>
        <p:nvSpPr>
          <p:cNvPr id="5" name="Shape 3"/>
          <p:cNvSpPr/>
          <p:nvPr/>
        </p:nvSpPr>
        <p:spPr>
          <a:xfrm>
            <a:off x="0" y="6656832"/>
            <a:ext cx="1371600" cy="201168"/>
          </a:xfrm>
          <a:prstGeom prst="rect">
            <a:avLst/>
          </a:prstGeom>
          <a:solidFill>
            <a:srgbClr val="FFD051"/>
          </a:solidFill>
          <a:ln w="12700">
            <a:solidFill>
              <a:srgbClr val="FFD051"/>
            </a:solidFill>
            <a:prstDash val="solid"/>
          </a:ln>
        </p:spPr>
        <p:txBody>
          <a:bodyPr/>
          <a:lstStyle/>
          <a:p>
            <a:endParaRPr lang="en-US"/>
          </a:p>
        </p:txBody>
      </p:sp>
      <p:sp>
        <p:nvSpPr>
          <p:cNvPr id="6" name="Text 4"/>
          <p:cNvSpPr txBox="1"/>
          <p:nvPr/>
        </p:nvSpPr>
        <p:spPr>
          <a:xfrm>
            <a:off x="64008" y="6656832"/>
            <a:ext cx="1005840" cy="201168"/>
          </a:xfrm>
          <a:prstGeom prst="rect">
            <a:avLst/>
          </a:prstGeom>
          <a:noFill/>
          <a:ln/>
        </p:spPr>
        <p:txBody>
          <a:bodyPr wrap="square" lIns="0" tIns="0" rIns="0" bIns="0" rtlCol="0" anchor="ctr"/>
          <a:lstStyle/>
          <a:p>
            <a:pPr marL="0" indent="0">
              <a:buNone/>
            </a:pPr>
            <a:r>
              <a:rPr lang="en-US" sz="900" dirty="0">
                <a:solidFill>
                  <a:srgbClr val="373637"/>
                </a:solidFill>
                <a:latin typeface="Arial" pitchFamily="34" charset="0"/>
                <a:ea typeface="Arial" pitchFamily="34" charset="-122"/>
                <a:cs typeface="Arial" pitchFamily="34" charset="-120"/>
              </a:rPr>
              <a:t>© PFM</a:t>
            </a:r>
            <a:endParaRPr lang="en-US" sz="900" dirty="0"/>
          </a:p>
        </p:txBody>
      </p:sp>
      <p:sp>
        <p:nvSpPr>
          <p:cNvPr id="7" name="Text 5"/>
          <p:cNvSpPr txBox="1"/>
          <p:nvPr/>
        </p:nvSpPr>
        <p:spPr>
          <a:xfrm>
            <a:off x="1463040" y="6675120"/>
            <a:ext cx="9144000" cy="164592"/>
          </a:xfrm>
          <a:prstGeom prst="rect">
            <a:avLst/>
          </a:prstGeom>
          <a:noFill/>
          <a:ln/>
        </p:spPr>
        <p:txBody>
          <a:bodyPr wrap="square" lIns="0" tIns="0" rIns="0" bIns="0" rtlCol="0" anchor="ctr"/>
          <a:lstStyle/>
          <a:p>
            <a:pPr marL="0" indent="0">
              <a:buNone/>
            </a:pPr>
            <a:r>
              <a:rPr lang="en-US" sz="800" dirty="0">
                <a:solidFill>
                  <a:srgbClr val="595959"/>
                </a:solidFill>
                <a:latin typeface="Arial" pitchFamily="34" charset="0"/>
                <a:ea typeface="Arial" pitchFamily="34" charset="-122"/>
                <a:cs typeface="Arial" pitchFamily="34" charset="-120"/>
              </a:rPr>
              <a:t>PFM Financial Advisors LLC  |  PDI Fall Conference  |  September 2026</a:t>
            </a:r>
            <a:endParaRPr lang="en-US" sz="800" dirty="0"/>
          </a:p>
        </p:txBody>
      </p:sp>
      <p:sp>
        <p:nvSpPr>
          <p:cNvPr id="8" name="Shape 6"/>
          <p:cNvSpPr/>
          <p:nvPr/>
        </p:nvSpPr>
        <p:spPr>
          <a:xfrm>
            <a:off x="320040" y="1097280"/>
            <a:ext cx="2103120" cy="566928"/>
          </a:xfrm>
          <a:prstGeom prst="rect">
            <a:avLst/>
          </a:prstGeom>
          <a:solidFill>
            <a:srgbClr val="FFD051"/>
          </a:solidFill>
          <a:ln w="12700">
            <a:solidFill>
              <a:srgbClr val="FFD051"/>
            </a:solidFill>
            <a:prstDash val="solid"/>
          </a:ln>
        </p:spPr>
        <p:txBody>
          <a:bodyPr/>
          <a:lstStyle/>
          <a:p>
            <a:endParaRPr lang="en-US"/>
          </a:p>
        </p:txBody>
      </p:sp>
      <p:sp>
        <p:nvSpPr>
          <p:cNvPr id="9" name="Text 7"/>
          <p:cNvSpPr txBox="1"/>
          <p:nvPr/>
        </p:nvSpPr>
        <p:spPr>
          <a:xfrm>
            <a:off x="393192" y="1152144"/>
            <a:ext cx="1956816" cy="438912"/>
          </a:xfrm>
          <a:prstGeom prst="rect">
            <a:avLst/>
          </a:prstGeom>
          <a:noFill/>
          <a:ln/>
        </p:spPr>
        <p:txBody>
          <a:bodyPr wrap="square" lIns="0" tIns="0" rIns="0" bIns="0" rtlCol="0" anchor="ctr"/>
          <a:lstStyle/>
          <a:p>
            <a:pPr marL="0" indent="0" algn="ctr">
              <a:buNone/>
            </a:pPr>
            <a:r>
              <a:rPr lang="en-US" sz="2400" b="1" dirty="0">
                <a:solidFill>
                  <a:srgbClr val="373637"/>
                </a:solidFill>
                <a:latin typeface="Arial" pitchFamily="34" charset="0"/>
                <a:ea typeface="Arial" pitchFamily="34" charset="-122"/>
                <a:cs typeface="Arial" pitchFamily="34" charset="-120"/>
              </a:rPr>
              <a:t>01</a:t>
            </a:r>
            <a:endParaRPr lang="en-US" sz="2400" dirty="0"/>
          </a:p>
        </p:txBody>
      </p:sp>
      <p:sp>
        <p:nvSpPr>
          <p:cNvPr id="10" name="Shape 8"/>
          <p:cNvSpPr/>
          <p:nvPr/>
        </p:nvSpPr>
        <p:spPr>
          <a:xfrm>
            <a:off x="320040" y="1664208"/>
            <a:ext cx="2103120" cy="1371600"/>
          </a:xfrm>
          <a:prstGeom prst="rect">
            <a:avLst/>
          </a:prstGeom>
          <a:solidFill>
            <a:srgbClr val="F4F4F4"/>
          </a:solidFill>
          <a:ln w="12700">
            <a:solidFill>
              <a:srgbClr val="D0D0D0"/>
            </a:solidFill>
            <a:prstDash val="solid"/>
          </a:ln>
        </p:spPr>
        <p:txBody>
          <a:bodyPr/>
          <a:lstStyle/>
          <a:p>
            <a:endParaRPr lang="en-US"/>
          </a:p>
        </p:txBody>
      </p:sp>
      <p:sp>
        <p:nvSpPr>
          <p:cNvPr id="11" name="Text 9"/>
          <p:cNvSpPr txBox="1"/>
          <p:nvPr/>
        </p:nvSpPr>
        <p:spPr>
          <a:xfrm>
            <a:off x="411480" y="1755648"/>
            <a:ext cx="1920240" cy="548640"/>
          </a:xfrm>
          <a:prstGeom prst="rect">
            <a:avLst/>
          </a:prstGeom>
          <a:noFill/>
          <a:ln/>
        </p:spPr>
        <p:txBody>
          <a:bodyPr wrap="square" lIns="0" tIns="0" rIns="0" bIns="0" rtlCol="0" anchor="ctr"/>
          <a:lstStyle/>
          <a:p>
            <a:pPr marL="0" indent="0">
              <a:buNone/>
            </a:pPr>
            <a:r>
              <a:rPr lang="en-US" sz="1250" b="1" dirty="0">
                <a:solidFill>
                  <a:srgbClr val="3E6BB3"/>
                </a:solidFill>
                <a:latin typeface="Arial" pitchFamily="34" charset="0"/>
                <a:ea typeface="Arial" pitchFamily="34" charset="-122"/>
                <a:cs typeface="Arial" pitchFamily="34" charset="-120"/>
              </a:rPr>
              <a:t>TIF Fundamentals</a:t>
            </a:r>
            <a:endParaRPr lang="en-US" sz="1250" dirty="0"/>
          </a:p>
        </p:txBody>
      </p:sp>
      <p:sp>
        <p:nvSpPr>
          <p:cNvPr id="12" name="Text 10"/>
          <p:cNvSpPr txBox="1"/>
          <p:nvPr/>
        </p:nvSpPr>
        <p:spPr>
          <a:xfrm>
            <a:off x="411480" y="2359152"/>
            <a:ext cx="1920240" cy="594360"/>
          </a:xfrm>
          <a:prstGeom prst="rect">
            <a:avLst/>
          </a:prstGeom>
          <a:noFill/>
          <a:ln/>
        </p:spPr>
        <p:txBody>
          <a:bodyPr wrap="square" lIns="0" tIns="0" rIns="0" bIns="0" rtlCol="0" anchor="ctr"/>
          <a:lstStyle/>
          <a:p>
            <a:pPr marL="0" indent="0">
              <a:buNone/>
            </a:pPr>
            <a:r>
              <a:rPr lang="en-US" sz="1050" i="1" dirty="0">
                <a:solidFill>
                  <a:srgbClr val="595959"/>
                </a:solidFill>
                <a:latin typeface="Arial" pitchFamily="34" charset="0"/>
                <a:ea typeface="Arial" pitchFamily="34" charset="-122"/>
                <a:cs typeface="Arial" pitchFamily="34" charset="-120"/>
              </a:rPr>
              <a:t>A primer on how TIF works in Iowa</a:t>
            </a:r>
            <a:endParaRPr lang="en-US" sz="1050" dirty="0"/>
          </a:p>
        </p:txBody>
      </p:sp>
      <p:sp>
        <p:nvSpPr>
          <p:cNvPr id="13" name="Shape 11"/>
          <p:cNvSpPr/>
          <p:nvPr/>
        </p:nvSpPr>
        <p:spPr>
          <a:xfrm>
            <a:off x="2624328" y="1097280"/>
            <a:ext cx="2103120" cy="566928"/>
          </a:xfrm>
          <a:prstGeom prst="rect">
            <a:avLst/>
          </a:prstGeom>
          <a:solidFill>
            <a:srgbClr val="FFD051"/>
          </a:solidFill>
          <a:ln w="12700">
            <a:solidFill>
              <a:srgbClr val="FFD051"/>
            </a:solidFill>
            <a:prstDash val="solid"/>
          </a:ln>
        </p:spPr>
        <p:txBody>
          <a:bodyPr/>
          <a:lstStyle/>
          <a:p>
            <a:endParaRPr lang="en-US"/>
          </a:p>
        </p:txBody>
      </p:sp>
      <p:sp>
        <p:nvSpPr>
          <p:cNvPr id="14" name="Text 12"/>
          <p:cNvSpPr txBox="1"/>
          <p:nvPr/>
        </p:nvSpPr>
        <p:spPr>
          <a:xfrm>
            <a:off x="2697480" y="1152144"/>
            <a:ext cx="1956816" cy="438912"/>
          </a:xfrm>
          <a:prstGeom prst="rect">
            <a:avLst/>
          </a:prstGeom>
          <a:noFill/>
          <a:ln/>
        </p:spPr>
        <p:txBody>
          <a:bodyPr wrap="square" lIns="0" tIns="0" rIns="0" bIns="0" rtlCol="0" anchor="ctr"/>
          <a:lstStyle/>
          <a:p>
            <a:pPr marL="0" indent="0" algn="ctr">
              <a:buNone/>
            </a:pPr>
            <a:r>
              <a:rPr lang="en-US" sz="2400" b="1" dirty="0">
                <a:solidFill>
                  <a:srgbClr val="373637"/>
                </a:solidFill>
                <a:latin typeface="Arial" pitchFamily="34" charset="0"/>
                <a:ea typeface="Arial" pitchFamily="34" charset="-122"/>
                <a:cs typeface="Arial" pitchFamily="34" charset="-120"/>
              </a:rPr>
              <a:t>02</a:t>
            </a:r>
            <a:endParaRPr lang="en-US" sz="2400" dirty="0"/>
          </a:p>
        </p:txBody>
      </p:sp>
      <p:sp>
        <p:nvSpPr>
          <p:cNvPr id="15" name="Shape 13"/>
          <p:cNvSpPr/>
          <p:nvPr/>
        </p:nvSpPr>
        <p:spPr>
          <a:xfrm>
            <a:off x="2624328" y="1664208"/>
            <a:ext cx="2103120" cy="1371600"/>
          </a:xfrm>
          <a:prstGeom prst="rect">
            <a:avLst/>
          </a:prstGeom>
          <a:solidFill>
            <a:srgbClr val="F4F4F4"/>
          </a:solidFill>
          <a:ln w="12700">
            <a:solidFill>
              <a:srgbClr val="D0D0D0"/>
            </a:solidFill>
            <a:prstDash val="solid"/>
          </a:ln>
        </p:spPr>
        <p:txBody>
          <a:bodyPr/>
          <a:lstStyle/>
          <a:p>
            <a:endParaRPr lang="en-US"/>
          </a:p>
        </p:txBody>
      </p:sp>
      <p:sp>
        <p:nvSpPr>
          <p:cNvPr id="16" name="Text 14"/>
          <p:cNvSpPr txBox="1"/>
          <p:nvPr/>
        </p:nvSpPr>
        <p:spPr>
          <a:xfrm>
            <a:off x="2715768" y="1755648"/>
            <a:ext cx="1920240" cy="548640"/>
          </a:xfrm>
          <a:prstGeom prst="rect">
            <a:avLst/>
          </a:prstGeom>
          <a:noFill/>
          <a:ln/>
        </p:spPr>
        <p:txBody>
          <a:bodyPr wrap="square" lIns="0" tIns="0" rIns="0" bIns="0" rtlCol="0" anchor="ctr"/>
          <a:lstStyle/>
          <a:p>
            <a:pPr marL="0" indent="0">
              <a:buNone/>
            </a:pPr>
            <a:r>
              <a:rPr lang="en-US" sz="1250" b="1" dirty="0">
                <a:solidFill>
                  <a:srgbClr val="3E6BB3"/>
                </a:solidFill>
                <a:latin typeface="Arial" pitchFamily="34" charset="0"/>
                <a:ea typeface="Arial" pitchFamily="34" charset="-122"/>
                <a:cs typeface="Arial" pitchFamily="34" charset="-120"/>
              </a:rPr>
              <a:t>The 2026 Legislative Changes</a:t>
            </a:r>
            <a:endParaRPr lang="en-US" sz="1250" dirty="0"/>
          </a:p>
        </p:txBody>
      </p:sp>
      <p:sp>
        <p:nvSpPr>
          <p:cNvPr id="17" name="Text 15"/>
          <p:cNvSpPr txBox="1"/>
          <p:nvPr/>
        </p:nvSpPr>
        <p:spPr>
          <a:xfrm>
            <a:off x="2715768" y="2359152"/>
            <a:ext cx="1920240" cy="594360"/>
          </a:xfrm>
          <a:prstGeom prst="rect">
            <a:avLst/>
          </a:prstGeom>
          <a:noFill/>
          <a:ln/>
        </p:spPr>
        <p:txBody>
          <a:bodyPr wrap="square" lIns="0" tIns="0" rIns="0" bIns="0" rtlCol="0" anchor="ctr"/>
          <a:lstStyle/>
          <a:p>
            <a:pPr marL="0" indent="0">
              <a:buNone/>
            </a:pPr>
            <a:r>
              <a:rPr lang="en-US" sz="1050" i="1" dirty="0">
                <a:solidFill>
                  <a:srgbClr val="595959"/>
                </a:solidFill>
                <a:latin typeface="Arial" pitchFamily="34" charset="0"/>
                <a:ea typeface="Arial" pitchFamily="34" charset="-122"/>
                <a:cs typeface="Arial" pitchFamily="34" charset="-120"/>
              </a:rPr>
              <a:t>Senate File 2472 — what changed and when</a:t>
            </a:r>
            <a:endParaRPr lang="en-US" sz="1050" dirty="0"/>
          </a:p>
        </p:txBody>
      </p:sp>
      <p:sp>
        <p:nvSpPr>
          <p:cNvPr id="18" name="Shape 16"/>
          <p:cNvSpPr/>
          <p:nvPr/>
        </p:nvSpPr>
        <p:spPr>
          <a:xfrm>
            <a:off x="4928616" y="1097280"/>
            <a:ext cx="2103120" cy="566928"/>
          </a:xfrm>
          <a:prstGeom prst="rect">
            <a:avLst/>
          </a:prstGeom>
          <a:solidFill>
            <a:srgbClr val="FFD051"/>
          </a:solidFill>
          <a:ln w="12700">
            <a:solidFill>
              <a:srgbClr val="FFD051"/>
            </a:solidFill>
            <a:prstDash val="solid"/>
          </a:ln>
        </p:spPr>
        <p:txBody>
          <a:bodyPr/>
          <a:lstStyle/>
          <a:p>
            <a:endParaRPr lang="en-US"/>
          </a:p>
        </p:txBody>
      </p:sp>
      <p:sp>
        <p:nvSpPr>
          <p:cNvPr id="19" name="Text 17"/>
          <p:cNvSpPr txBox="1"/>
          <p:nvPr/>
        </p:nvSpPr>
        <p:spPr>
          <a:xfrm>
            <a:off x="5001768" y="1152144"/>
            <a:ext cx="1956816" cy="438912"/>
          </a:xfrm>
          <a:prstGeom prst="rect">
            <a:avLst/>
          </a:prstGeom>
          <a:noFill/>
          <a:ln/>
        </p:spPr>
        <p:txBody>
          <a:bodyPr wrap="square" lIns="0" tIns="0" rIns="0" bIns="0" rtlCol="0" anchor="ctr"/>
          <a:lstStyle/>
          <a:p>
            <a:pPr marL="0" indent="0" algn="ctr">
              <a:buNone/>
            </a:pPr>
            <a:r>
              <a:rPr lang="en-US" sz="2400" b="1" dirty="0">
                <a:solidFill>
                  <a:srgbClr val="373637"/>
                </a:solidFill>
                <a:latin typeface="Arial" pitchFamily="34" charset="0"/>
                <a:ea typeface="Arial" pitchFamily="34" charset="-122"/>
                <a:cs typeface="Arial" pitchFamily="34" charset="-120"/>
              </a:rPr>
              <a:t>03</a:t>
            </a:r>
            <a:endParaRPr lang="en-US" sz="2400" dirty="0"/>
          </a:p>
        </p:txBody>
      </p:sp>
      <p:sp>
        <p:nvSpPr>
          <p:cNvPr id="20" name="Shape 18"/>
          <p:cNvSpPr/>
          <p:nvPr/>
        </p:nvSpPr>
        <p:spPr>
          <a:xfrm>
            <a:off x="4928616" y="1664208"/>
            <a:ext cx="2103120" cy="1371600"/>
          </a:xfrm>
          <a:prstGeom prst="rect">
            <a:avLst/>
          </a:prstGeom>
          <a:solidFill>
            <a:srgbClr val="F4F4F4"/>
          </a:solidFill>
          <a:ln w="12700">
            <a:solidFill>
              <a:srgbClr val="D0D0D0"/>
            </a:solidFill>
            <a:prstDash val="solid"/>
          </a:ln>
        </p:spPr>
        <p:txBody>
          <a:bodyPr/>
          <a:lstStyle/>
          <a:p>
            <a:endParaRPr lang="en-US"/>
          </a:p>
        </p:txBody>
      </p:sp>
      <p:sp>
        <p:nvSpPr>
          <p:cNvPr id="21" name="Text 19"/>
          <p:cNvSpPr txBox="1"/>
          <p:nvPr/>
        </p:nvSpPr>
        <p:spPr>
          <a:xfrm>
            <a:off x="5020056" y="1755648"/>
            <a:ext cx="1920240" cy="548640"/>
          </a:xfrm>
          <a:prstGeom prst="rect">
            <a:avLst/>
          </a:prstGeom>
          <a:noFill/>
          <a:ln/>
        </p:spPr>
        <p:txBody>
          <a:bodyPr wrap="square" lIns="0" tIns="0" rIns="0" bIns="0" rtlCol="0" anchor="ctr"/>
          <a:lstStyle/>
          <a:p>
            <a:pPr marL="0" indent="0">
              <a:buNone/>
            </a:pPr>
            <a:r>
              <a:rPr lang="en-US" sz="1250" b="1" dirty="0">
                <a:solidFill>
                  <a:srgbClr val="3E6BB3"/>
                </a:solidFill>
                <a:latin typeface="Arial" pitchFamily="34" charset="0"/>
                <a:ea typeface="Arial" pitchFamily="34" charset="-122"/>
                <a:cs typeface="Arial" pitchFamily="34" charset="-120"/>
              </a:rPr>
              <a:t>Rethinking TIF</a:t>
            </a:r>
            <a:endParaRPr lang="en-US" sz="1250" dirty="0"/>
          </a:p>
        </p:txBody>
      </p:sp>
      <p:sp>
        <p:nvSpPr>
          <p:cNvPr id="22" name="Text 20"/>
          <p:cNvSpPr txBox="1"/>
          <p:nvPr/>
        </p:nvSpPr>
        <p:spPr>
          <a:xfrm>
            <a:off x="5020056" y="2359152"/>
            <a:ext cx="1920240" cy="594360"/>
          </a:xfrm>
          <a:prstGeom prst="rect">
            <a:avLst/>
          </a:prstGeom>
          <a:noFill/>
          <a:ln/>
        </p:spPr>
        <p:txBody>
          <a:bodyPr wrap="square" lIns="0" tIns="0" rIns="0" bIns="0" rtlCol="0" anchor="ctr"/>
          <a:lstStyle/>
          <a:p>
            <a:pPr marL="0" indent="0">
              <a:buNone/>
            </a:pPr>
            <a:r>
              <a:rPr lang="en-US" sz="1050" i="1" dirty="0">
                <a:solidFill>
                  <a:srgbClr val="595959"/>
                </a:solidFill>
                <a:latin typeface="Arial" pitchFamily="34" charset="0"/>
                <a:ea typeface="Arial" pitchFamily="34" charset="-122"/>
                <a:cs typeface="Arial" pitchFamily="34" charset="-120"/>
              </a:rPr>
              <a:t>Financial planning, debt structuring, and strategy</a:t>
            </a:r>
            <a:endParaRPr lang="en-US" sz="1050" dirty="0"/>
          </a:p>
        </p:txBody>
      </p:sp>
      <p:sp>
        <p:nvSpPr>
          <p:cNvPr id="23" name="Shape 21"/>
          <p:cNvSpPr/>
          <p:nvPr/>
        </p:nvSpPr>
        <p:spPr>
          <a:xfrm>
            <a:off x="7232904" y="1097280"/>
            <a:ext cx="2103120" cy="566928"/>
          </a:xfrm>
          <a:prstGeom prst="rect">
            <a:avLst/>
          </a:prstGeom>
          <a:solidFill>
            <a:srgbClr val="FFD051"/>
          </a:solidFill>
          <a:ln w="12700">
            <a:solidFill>
              <a:srgbClr val="FFD051"/>
            </a:solidFill>
            <a:prstDash val="solid"/>
          </a:ln>
        </p:spPr>
        <p:txBody>
          <a:bodyPr/>
          <a:lstStyle/>
          <a:p>
            <a:endParaRPr lang="en-US"/>
          </a:p>
        </p:txBody>
      </p:sp>
      <p:sp>
        <p:nvSpPr>
          <p:cNvPr id="24" name="Text 22"/>
          <p:cNvSpPr txBox="1"/>
          <p:nvPr/>
        </p:nvSpPr>
        <p:spPr>
          <a:xfrm>
            <a:off x="7306056" y="1152144"/>
            <a:ext cx="1956816" cy="438912"/>
          </a:xfrm>
          <a:prstGeom prst="rect">
            <a:avLst/>
          </a:prstGeom>
          <a:noFill/>
          <a:ln/>
        </p:spPr>
        <p:txBody>
          <a:bodyPr wrap="square" lIns="0" tIns="0" rIns="0" bIns="0" rtlCol="0" anchor="ctr"/>
          <a:lstStyle/>
          <a:p>
            <a:pPr marL="0" indent="0" algn="ctr">
              <a:buNone/>
            </a:pPr>
            <a:r>
              <a:rPr lang="en-US" sz="2400" b="1" dirty="0">
                <a:solidFill>
                  <a:srgbClr val="373637"/>
                </a:solidFill>
                <a:latin typeface="Arial" pitchFamily="34" charset="0"/>
                <a:ea typeface="Arial" pitchFamily="34" charset="-122"/>
                <a:cs typeface="Arial" pitchFamily="34" charset="-120"/>
              </a:rPr>
              <a:t>04</a:t>
            </a:r>
            <a:endParaRPr lang="en-US" sz="2400" dirty="0"/>
          </a:p>
        </p:txBody>
      </p:sp>
      <p:sp>
        <p:nvSpPr>
          <p:cNvPr id="25" name="Shape 23"/>
          <p:cNvSpPr/>
          <p:nvPr/>
        </p:nvSpPr>
        <p:spPr>
          <a:xfrm>
            <a:off x="7232904" y="1664208"/>
            <a:ext cx="2103120" cy="1371600"/>
          </a:xfrm>
          <a:prstGeom prst="rect">
            <a:avLst/>
          </a:prstGeom>
          <a:solidFill>
            <a:srgbClr val="F4F4F4"/>
          </a:solidFill>
          <a:ln w="12700">
            <a:solidFill>
              <a:srgbClr val="D0D0D0"/>
            </a:solidFill>
            <a:prstDash val="solid"/>
          </a:ln>
        </p:spPr>
        <p:txBody>
          <a:bodyPr/>
          <a:lstStyle/>
          <a:p>
            <a:endParaRPr lang="en-US"/>
          </a:p>
        </p:txBody>
      </p:sp>
      <p:sp>
        <p:nvSpPr>
          <p:cNvPr id="26" name="Text 24"/>
          <p:cNvSpPr txBox="1"/>
          <p:nvPr/>
        </p:nvSpPr>
        <p:spPr>
          <a:xfrm>
            <a:off x="7324344" y="1755648"/>
            <a:ext cx="1920240" cy="548640"/>
          </a:xfrm>
          <a:prstGeom prst="rect">
            <a:avLst/>
          </a:prstGeom>
          <a:noFill/>
          <a:ln/>
        </p:spPr>
        <p:txBody>
          <a:bodyPr wrap="square" lIns="0" tIns="0" rIns="0" bIns="0" rtlCol="0" anchor="ctr"/>
          <a:lstStyle/>
          <a:p>
            <a:pPr marL="0" indent="0">
              <a:buNone/>
            </a:pPr>
            <a:r>
              <a:rPr lang="en-US" sz="1250" b="1" dirty="0">
                <a:solidFill>
                  <a:srgbClr val="3E6BB3"/>
                </a:solidFill>
                <a:latin typeface="Arial" pitchFamily="34" charset="0"/>
                <a:ea typeface="Arial" pitchFamily="34" charset="-122"/>
                <a:cs typeface="Arial" pitchFamily="34" charset="-120"/>
              </a:rPr>
              <a:t>Case Studies</a:t>
            </a:r>
            <a:endParaRPr lang="en-US" sz="1250" dirty="0"/>
          </a:p>
        </p:txBody>
      </p:sp>
      <p:sp>
        <p:nvSpPr>
          <p:cNvPr id="27" name="Text 25"/>
          <p:cNvSpPr txBox="1"/>
          <p:nvPr/>
        </p:nvSpPr>
        <p:spPr>
          <a:xfrm>
            <a:off x="7324344" y="2359152"/>
            <a:ext cx="1920240" cy="594360"/>
          </a:xfrm>
          <a:prstGeom prst="rect">
            <a:avLst/>
          </a:prstGeom>
          <a:noFill/>
          <a:ln/>
        </p:spPr>
        <p:txBody>
          <a:bodyPr wrap="square" lIns="0" tIns="0" rIns="0" bIns="0" rtlCol="0" anchor="ctr"/>
          <a:lstStyle/>
          <a:p>
            <a:pPr marL="0" indent="0">
              <a:buNone/>
            </a:pPr>
            <a:r>
              <a:rPr lang="en-US" sz="1050" i="1" dirty="0">
                <a:solidFill>
                  <a:srgbClr val="595959"/>
                </a:solidFill>
                <a:latin typeface="Arial" pitchFamily="34" charset="0"/>
                <a:ea typeface="Arial" pitchFamily="34" charset="-122"/>
                <a:cs typeface="Arial" pitchFamily="34" charset="-120"/>
              </a:rPr>
              <a:t>Three scenarios Iowa cities are navigating now</a:t>
            </a:r>
            <a:endParaRPr lang="en-US" sz="1050" dirty="0"/>
          </a:p>
        </p:txBody>
      </p:sp>
      <p:sp>
        <p:nvSpPr>
          <p:cNvPr id="28" name="Shape 26"/>
          <p:cNvSpPr/>
          <p:nvPr/>
        </p:nvSpPr>
        <p:spPr>
          <a:xfrm>
            <a:off x="9537192" y="1097280"/>
            <a:ext cx="2103120" cy="566928"/>
          </a:xfrm>
          <a:prstGeom prst="rect">
            <a:avLst/>
          </a:prstGeom>
          <a:solidFill>
            <a:srgbClr val="FFD051"/>
          </a:solidFill>
          <a:ln w="12700">
            <a:solidFill>
              <a:srgbClr val="FFD051"/>
            </a:solidFill>
            <a:prstDash val="solid"/>
          </a:ln>
        </p:spPr>
        <p:txBody>
          <a:bodyPr/>
          <a:lstStyle/>
          <a:p>
            <a:endParaRPr lang="en-US"/>
          </a:p>
        </p:txBody>
      </p:sp>
      <p:sp>
        <p:nvSpPr>
          <p:cNvPr id="29" name="Text 27"/>
          <p:cNvSpPr txBox="1"/>
          <p:nvPr/>
        </p:nvSpPr>
        <p:spPr>
          <a:xfrm>
            <a:off x="9610344" y="1152144"/>
            <a:ext cx="1956816" cy="438912"/>
          </a:xfrm>
          <a:prstGeom prst="rect">
            <a:avLst/>
          </a:prstGeom>
          <a:noFill/>
          <a:ln/>
        </p:spPr>
        <p:txBody>
          <a:bodyPr wrap="square" lIns="0" tIns="0" rIns="0" bIns="0" rtlCol="0" anchor="ctr"/>
          <a:lstStyle/>
          <a:p>
            <a:pPr marL="0" indent="0" algn="ctr">
              <a:buNone/>
            </a:pPr>
            <a:r>
              <a:rPr lang="en-US" sz="2400" b="1" dirty="0">
                <a:solidFill>
                  <a:srgbClr val="373637"/>
                </a:solidFill>
                <a:latin typeface="Arial" pitchFamily="34" charset="0"/>
                <a:ea typeface="Arial" pitchFamily="34" charset="-122"/>
                <a:cs typeface="Arial" pitchFamily="34" charset="-120"/>
              </a:rPr>
              <a:t>05</a:t>
            </a:r>
            <a:endParaRPr lang="en-US" sz="2400" dirty="0"/>
          </a:p>
        </p:txBody>
      </p:sp>
      <p:sp>
        <p:nvSpPr>
          <p:cNvPr id="30" name="Shape 28"/>
          <p:cNvSpPr/>
          <p:nvPr/>
        </p:nvSpPr>
        <p:spPr>
          <a:xfrm>
            <a:off x="9537192" y="1664208"/>
            <a:ext cx="2103120" cy="1371600"/>
          </a:xfrm>
          <a:prstGeom prst="rect">
            <a:avLst/>
          </a:prstGeom>
          <a:solidFill>
            <a:srgbClr val="F4F4F4"/>
          </a:solidFill>
          <a:ln w="12700">
            <a:solidFill>
              <a:srgbClr val="D0D0D0"/>
            </a:solidFill>
            <a:prstDash val="solid"/>
          </a:ln>
        </p:spPr>
        <p:txBody>
          <a:bodyPr/>
          <a:lstStyle/>
          <a:p>
            <a:endParaRPr lang="en-US"/>
          </a:p>
        </p:txBody>
      </p:sp>
      <p:sp>
        <p:nvSpPr>
          <p:cNvPr id="31" name="Text 29"/>
          <p:cNvSpPr txBox="1"/>
          <p:nvPr/>
        </p:nvSpPr>
        <p:spPr>
          <a:xfrm>
            <a:off x="9628632" y="1755648"/>
            <a:ext cx="1920240" cy="548640"/>
          </a:xfrm>
          <a:prstGeom prst="rect">
            <a:avLst/>
          </a:prstGeom>
          <a:noFill/>
          <a:ln/>
        </p:spPr>
        <p:txBody>
          <a:bodyPr wrap="square" lIns="0" tIns="0" rIns="0" bIns="0" rtlCol="0" anchor="ctr"/>
          <a:lstStyle/>
          <a:p>
            <a:pPr marL="0" indent="0">
              <a:buNone/>
            </a:pPr>
            <a:r>
              <a:rPr lang="en-US" sz="1250" b="1" dirty="0">
                <a:solidFill>
                  <a:srgbClr val="3E6BB3"/>
                </a:solidFill>
                <a:latin typeface="Arial" pitchFamily="34" charset="0"/>
                <a:ea typeface="Arial" pitchFamily="34" charset="-122"/>
                <a:cs typeface="Arial" pitchFamily="34" charset="-120"/>
              </a:rPr>
              <a:t>Takeaways &amp; Q&amp;A</a:t>
            </a:r>
            <a:endParaRPr lang="en-US" sz="1250" dirty="0"/>
          </a:p>
        </p:txBody>
      </p:sp>
      <p:sp>
        <p:nvSpPr>
          <p:cNvPr id="32" name="Text 30"/>
          <p:cNvSpPr txBox="1"/>
          <p:nvPr/>
        </p:nvSpPr>
        <p:spPr>
          <a:xfrm>
            <a:off x="9628632" y="2359152"/>
            <a:ext cx="1920240" cy="594360"/>
          </a:xfrm>
          <a:prstGeom prst="rect">
            <a:avLst/>
          </a:prstGeom>
          <a:noFill/>
          <a:ln/>
        </p:spPr>
        <p:txBody>
          <a:bodyPr wrap="square" lIns="0" tIns="0" rIns="0" bIns="0" rtlCol="0" anchor="ctr"/>
          <a:lstStyle/>
          <a:p>
            <a:pPr marL="0" indent="0">
              <a:buNone/>
            </a:pPr>
            <a:r>
              <a:rPr lang="en-US" sz="1050" i="1" dirty="0">
                <a:solidFill>
                  <a:srgbClr val="595959"/>
                </a:solidFill>
                <a:latin typeface="Arial" pitchFamily="34" charset="0"/>
                <a:ea typeface="Arial" pitchFamily="34" charset="-122"/>
                <a:cs typeface="Arial" pitchFamily="34" charset="-120"/>
              </a:rPr>
              <a:t>What cities should do now</a:t>
            </a:r>
            <a:endParaRPr lang="en-US" sz="10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2000" cy="886968"/>
          </a:xfrm>
          <a:prstGeom prst="rect">
            <a:avLst/>
          </a:prstGeom>
          <a:solidFill>
            <a:srgbClr val="F4F4F4"/>
          </a:solidFill>
          <a:ln w="12700">
            <a:solidFill>
              <a:srgbClr val="F4F4F4"/>
            </a:solidFill>
            <a:prstDash val="solid"/>
          </a:ln>
        </p:spPr>
        <p:txBody>
          <a:bodyPr/>
          <a:lstStyle/>
          <a:p>
            <a:endParaRPr lang="en-US"/>
          </a:p>
        </p:txBody>
      </p:sp>
      <p:sp>
        <p:nvSpPr>
          <p:cNvPr id="3" name="Shape 1"/>
          <p:cNvSpPr/>
          <p:nvPr/>
        </p:nvSpPr>
        <p:spPr>
          <a:xfrm>
            <a:off x="201168" y="164592"/>
            <a:ext cx="27432" cy="548640"/>
          </a:xfrm>
          <a:prstGeom prst="rect">
            <a:avLst/>
          </a:prstGeom>
          <a:solidFill>
            <a:srgbClr val="3E6BB3"/>
          </a:solidFill>
          <a:ln w="12700">
            <a:solidFill>
              <a:srgbClr val="3E6BB3"/>
            </a:solidFill>
            <a:prstDash val="solid"/>
          </a:ln>
        </p:spPr>
        <p:txBody>
          <a:bodyPr/>
          <a:lstStyle/>
          <a:p>
            <a:endParaRPr lang="en-US"/>
          </a:p>
        </p:txBody>
      </p:sp>
      <p:sp>
        <p:nvSpPr>
          <p:cNvPr id="4" name="Text 2"/>
          <p:cNvSpPr txBox="1"/>
          <p:nvPr/>
        </p:nvSpPr>
        <p:spPr>
          <a:xfrm>
            <a:off x="320040" y="137160"/>
            <a:ext cx="9601200" cy="502920"/>
          </a:xfrm>
          <a:prstGeom prst="rect">
            <a:avLst/>
          </a:prstGeom>
          <a:noFill/>
          <a:ln/>
        </p:spPr>
        <p:txBody>
          <a:bodyPr wrap="square" lIns="0" tIns="0" rIns="0" bIns="0" rtlCol="0" anchor="ctr"/>
          <a:lstStyle/>
          <a:p>
            <a:pPr marL="0" indent="0">
              <a:buNone/>
            </a:pPr>
            <a:r>
              <a:rPr lang="en-US" sz="2000" b="1" dirty="0">
                <a:solidFill>
                  <a:srgbClr val="373637"/>
                </a:solidFill>
                <a:latin typeface="Arial" pitchFamily="34" charset="0"/>
                <a:ea typeface="Arial" pitchFamily="34" charset="-122"/>
                <a:cs typeface="Arial" pitchFamily="34" charset="-120"/>
              </a:rPr>
              <a:t>What Is Tax Increment Financing (TIF)?</a:t>
            </a:r>
            <a:endParaRPr lang="en-US" sz="2000" dirty="0"/>
          </a:p>
        </p:txBody>
      </p:sp>
      <p:sp>
        <p:nvSpPr>
          <p:cNvPr id="5" name="Text 3"/>
          <p:cNvSpPr txBox="1"/>
          <p:nvPr/>
        </p:nvSpPr>
        <p:spPr>
          <a:xfrm>
            <a:off x="320040" y="640080"/>
            <a:ext cx="9601200" cy="219456"/>
          </a:xfrm>
          <a:prstGeom prst="rect">
            <a:avLst/>
          </a:prstGeom>
          <a:noFill/>
          <a:ln/>
        </p:spPr>
        <p:txBody>
          <a:bodyPr wrap="square" lIns="0" tIns="0" rIns="0" bIns="0" rtlCol="0" anchor="ctr"/>
          <a:lstStyle/>
          <a:p>
            <a:pPr marL="0" indent="0">
              <a:buNone/>
            </a:pPr>
            <a:r>
              <a:rPr lang="en-US" sz="1100" i="1" dirty="0">
                <a:solidFill>
                  <a:srgbClr val="3E6BB3"/>
                </a:solidFill>
                <a:latin typeface="Arial" pitchFamily="34" charset="0"/>
                <a:ea typeface="Arial" pitchFamily="34" charset="-122"/>
                <a:cs typeface="Arial" pitchFamily="34" charset="-120"/>
              </a:rPr>
              <a:t>Section 01 — TIF Fundamentals</a:t>
            </a:r>
            <a:endParaRPr lang="en-US" sz="1100" dirty="0"/>
          </a:p>
        </p:txBody>
      </p:sp>
      <p:sp>
        <p:nvSpPr>
          <p:cNvPr id="6" name="Shape 4"/>
          <p:cNvSpPr/>
          <p:nvPr/>
        </p:nvSpPr>
        <p:spPr>
          <a:xfrm>
            <a:off x="0" y="6656832"/>
            <a:ext cx="1371600" cy="201168"/>
          </a:xfrm>
          <a:prstGeom prst="rect">
            <a:avLst/>
          </a:prstGeom>
          <a:solidFill>
            <a:srgbClr val="FFD051"/>
          </a:solidFill>
          <a:ln w="12700">
            <a:solidFill>
              <a:srgbClr val="FFD051"/>
            </a:solidFill>
            <a:prstDash val="solid"/>
          </a:ln>
        </p:spPr>
        <p:txBody>
          <a:bodyPr/>
          <a:lstStyle/>
          <a:p>
            <a:endParaRPr lang="en-US"/>
          </a:p>
        </p:txBody>
      </p:sp>
      <p:sp>
        <p:nvSpPr>
          <p:cNvPr id="7" name="Text 5"/>
          <p:cNvSpPr txBox="1"/>
          <p:nvPr/>
        </p:nvSpPr>
        <p:spPr>
          <a:xfrm>
            <a:off x="64008" y="6656832"/>
            <a:ext cx="1005840" cy="201168"/>
          </a:xfrm>
          <a:prstGeom prst="rect">
            <a:avLst/>
          </a:prstGeom>
          <a:noFill/>
          <a:ln/>
        </p:spPr>
        <p:txBody>
          <a:bodyPr wrap="square" lIns="0" tIns="0" rIns="0" bIns="0" rtlCol="0" anchor="ctr"/>
          <a:lstStyle/>
          <a:p>
            <a:pPr marL="0" indent="0">
              <a:buNone/>
            </a:pPr>
            <a:r>
              <a:rPr lang="en-US" sz="900" dirty="0">
                <a:solidFill>
                  <a:srgbClr val="373637"/>
                </a:solidFill>
                <a:latin typeface="Arial" pitchFamily="34" charset="0"/>
                <a:ea typeface="Arial" pitchFamily="34" charset="-122"/>
                <a:cs typeface="Arial" pitchFamily="34" charset="-120"/>
              </a:rPr>
              <a:t>© PFM</a:t>
            </a:r>
            <a:endParaRPr lang="en-US" sz="900" dirty="0"/>
          </a:p>
        </p:txBody>
      </p:sp>
      <p:sp>
        <p:nvSpPr>
          <p:cNvPr id="8" name="Text 6"/>
          <p:cNvSpPr txBox="1"/>
          <p:nvPr/>
        </p:nvSpPr>
        <p:spPr>
          <a:xfrm>
            <a:off x="1463040" y="6675120"/>
            <a:ext cx="9144000" cy="164592"/>
          </a:xfrm>
          <a:prstGeom prst="rect">
            <a:avLst/>
          </a:prstGeom>
          <a:noFill/>
          <a:ln/>
        </p:spPr>
        <p:txBody>
          <a:bodyPr wrap="square" lIns="0" tIns="0" rIns="0" bIns="0" rtlCol="0" anchor="ctr"/>
          <a:lstStyle/>
          <a:p>
            <a:pPr marL="0" indent="0">
              <a:buNone/>
            </a:pPr>
            <a:r>
              <a:rPr lang="en-US" sz="800" dirty="0">
                <a:solidFill>
                  <a:srgbClr val="595959"/>
                </a:solidFill>
                <a:latin typeface="Arial" pitchFamily="34" charset="0"/>
                <a:ea typeface="Arial" pitchFamily="34" charset="-122"/>
                <a:cs typeface="Arial" pitchFamily="34" charset="-120"/>
              </a:rPr>
              <a:t>PFM Financial Advisors LLC  |  PDI Fall Conference  |  September 2026</a:t>
            </a:r>
            <a:endParaRPr lang="en-US" sz="800" dirty="0"/>
          </a:p>
        </p:txBody>
      </p:sp>
      <p:sp>
        <p:nvSpPr>
          <p:cNvPr id="9" name="Text 7"/>
          <p:cNvSpPr txBox="1"/>
          <p:nvPr/>
        </p:nvSpPr>
        <p:spPr>
          <a:xfrm>
            <a:off x="320040" y="1005840"/>
            <a:ext cx="5394960" cy="274320"/>
          </a:xfrm>
          <a:prstGeom prst="rect">
            <a:avLst/>
          </a:prstGeom>
          <a:noFill/>
          <a:ln/>
        </p:spPr>
        <p:txBody>
          <a:bodyPr wrap="square" lIns="0" tIns="0" rIns="0" bIns="0" rtlCol="0" anchor="ctr"/>
          <a:lstStyle/>
          <a:p>
            <a:pPr marL="0" indent="0">
              <a:buNone/>
            </a:pPr>
            <a:r>
              <a:rPr lang="en-US" sz="1400" b="1" dirty="0">
                <a:solidFill>
                  <a:srgbClr val="3E6BB3"/>
                </a:solidFill>
                <a:latin typeface="Arial" pitchFamily="34" charset="0"/>
                <a:ea typeface="Arial" pitchFamily="34" charset="-122"/>
                <a:cs typeface="Arial" pitchFamily="34" charset="-120"/>
              </a:rPr>
              <a:t>The Basic Concept</a:t>
            </a:r>
            <a:endParaRPr lang="en-US" sz="1400" dirty="0"/>
          </a:p>
        </p:txBody>
      </p:sp>
      <p:sp>
        <p:nvSpPr>
          <p:cNvPr id="10" name="Text 8"/>
          <p:cNvSpPr txBox="1"/>
          <p:nvPr/>
        </p:nvSpPr>
        <p:spPr>
          <a:xfrm>
            <a:off x="320040" y="1325880"/>
            <a:ext cx="5394960" cy="4389120"/>
          </a:xfrm>
          <a:prstGeom prst="rect">
            <a:avLst/>
          </a:prstGeom>
          <a:noFill/>
          <a:ln/>
        </p:spPr>
        <p:txBody>
          <a:bodyPr wrap="square" lIns="0" tIns="0" rIns="0" bIns="0" rtlCol="0" anchor="ctr"/>
          <a:lstStyle/>
          <a:p>
            <a:pPr marL="342900" indent="-342900">
              <a:spcAft>
                <a:spcPts val="500"/>
              </a:spcAft>
              <a:buSzPct val="100000"/>
              <a:buChar char="•"/>
            </a:pPr>
            <a:r>
              <a:rPr lang="en-US" sz="1300" dirty="0">
                <a:solidFill>
                  <a:srgbClr val="373637"/>
                </a:solidFill>
                <a:latin typeface="Arial" pitchFamily="34" charset="0"/>
                <a:ea typeface="Arial" pitchFamily="34" charset="-122"/>
                <a:cs typeface="Arial" pitchFamily="34" charset="-120"/>
              </a:rPr>
              <a:t>Iowa cities designate an Urban Renewal Area by city council resolution (Iowa Code Chapter 403)</a:t>
            </a:r>
            <a:endParaRPr lang="en-US" sz="1300" dirty="0"/>
          </a:p>
          <a:p>
            <a:pPr marL="342900" indent="-342900">
              <a:spcAft>
                <a:spcPts val="500"/>
              </a:spcAft>
              <a:buSzPct val="100000"/>
              <a:buChar char="•"/>
            </a:pPr>
            <a:r>
              <a:rPr lang="en-US" sz="1300" dirty="0">
                <a:solidFill>
                  <a:srgbClr val="373637"/>
                </a:solidFill>
                <a:latin typeface="Arial" pitchFamily="34" charset="0"/>
                <a:ea typeface="Arial" pitchFamily="34" charset="-122"/>
                <a:cs typeface="Arial" pitchFamily="34" charset="-120"/>
              </a:rPr>
              <a:t>The assessed value of property is "frozen" at the time of designation — this is the base value</a:t>
            </a:r>
            <a:endParaRPr lang="en-US" sz="1300" dirty="0"/>
          </a:p>
          <a:p>
            <a:pPr marL="342900" indent="-342900">
              <a:spcAft>
                <a:spcPts val="500"/>
              </a:spcAft>
              <a:buSzPct val="100000"/>
              <a:buChar char="•"/>
            </a:pPr>
            <a:r>
              <a:rPr lang="en-US" sz="1300" dirty="0">
                <a:solidFill>
                  <a:srgbClr val="373637"/>
                </a:solidFill>
                <a:latin typeface="Arial" pitchFamily="34" charset="0"/>
                <a:ea typeface="Arial" pitchFamily="34" charset="-122"/>
                <a:cs typeface="Arial" pitchFamily="34" charset="-120"/>
              </a:rPr>
              <a:t>As new development occurs, property values rise above the base — the difference is the tax increment</a:t>
            </a:r>
            <a:endParaRPr lang="en-US" sz="1300" dirty="0"/>
          </a:p>
          <a:p>
            <a:pPr marL="342900" indent="-342900">
              <a:spcAft>
                <a:spcPts val="500"/>
              </a:spcAft>
              <a:buSzPct val="100000"/>
              <a:buChar char="•"/>
            </a:pPr>
            <a:r>
              <a:rPr lang="en-US" sz="1300" dirty="0">
                <a:solidFill>
                  <a:srgbClr val="373637"/>
                </a:solidFill>
                <a:latin typeface="Arial" pitchFamily="34" charset="0"/>
                <a:ea typeface="Arial" pitchFamily="34" charset="-122"/>
                <a:cs typeface="Arial" pitchFamily="34" charset="-120"/>
              </a:rPr>
              <a:t>Property taxes on the increment are diverted to the city's TIF fund instead of flowing to overlapping taxing bodies</a:t>
            </a:r>
            <a:endParaRPr lang="en-US" sz="1300" dirty="0"/>
          </a:p>
          <a:p>
            <a:pPr marL="342900" indent="-342900">
              <a:spcAft>
                <a:spcPts val="500"/>
              </a:spcAft>
              <a:buSzPct val="100000"/>
              <a:buChar char="•"/>
            </a:pPr>
            <a:r>
              <a:rPr lang="en-US" sz="1300" dirty="0">
                <a:solidFill>
                  <a:srgbClr val="373637"/>
                </a:solidFill>
                <a:latin typeface="Arial" pitchFamily="34" charset="0"/>
                <a:ea typeface="Arial" pitchFamily="34" charset="-122"/>
                <a:cs typeface="Arial" pitchFamily="34" charset="-120"/>
              </a:rPr>
              <a:t>TIF is self-financing: the development that benefits from the incentive generates the revenue that pays for it</a:t>
            </a:r>
            <a:endParaRPr lang="en-US" sz="1300" dirty="0"/>
          </a:p>
        </p:txBody>
      </p:sp>
      <p:sp>
        <p:nvSpPr>
          <p:cNvPr id="11" name="Shape 9"/>
          <p:cNvSpPr/>
          <p:nvPr/>
        </p:nvSpPr>
        <p:spPr>
          <a:xfrm>
            <a:off x="6675120" y="1005840"/>
            <a:ext cx="2560320" cy="1005840"/>
          </a:xfrm>
          <a:prstGeom prst="rect">
            <a:avLst/>
          </a:prstGeom>
          <a:solidFill>
            <a:srgbClr val="FFD051"/>
          </a:solidFill>
          <a:ln w="12700">
            <a:solidFill>
              <a:srgbClr val="FFD051"/>
            </a:solidFill>
            <a:prstDash val="solid"/>
          </a:ln>
        </p:spPr>
        <p:txBody>
          <a:bodyPr/>
          <a:lstStyle/>
          <a:p>
            <a:endParaRPr lang="en-US"/>
          </a:p>
        </p:txBody>
      </p:sp>
      <p:sp>
        <p:nvSpPr>
          <p:cNvPr id="12" name="Text 10"/>
          <p:cNvSpPr txBox="1"/>
          <p:nvPr/>
        </p:nvSpPr>
        <p:spPr>
          <a:xfrm>
            <a:off x="6675120" y="1170432"/>
            <a:ext cx="2560320" cy="502920"/>
          </a:xfrm>
          <a:prstGeom prst="rect">
            <a:avLst/>
          </a:prstGeom>
          <a:noFill/>
          <a:ln/>
        </p:spPr>
        <p:txBody>
          <a:bodyPr wrap="square" lIns="0" tIns="0" rIns="0" bIns="0" rtlCol="0" anchor="ctr"/>
          <a:lstStyle/>
          <a:p>
            <a:pPr marL="0" indent="0" algn="ctr">
              <a:buNone/>
            </a:pPr>
            <a:r>
              <a:rPr lang="en-US" sz="1200" b="1" dirty="0">
                <a:solidFill>
                  <a:srgbClr val="373637"/>
                </a:solidFill>
                <a:latin typeface="Arial" pitchFamily="34" charset="0"/>
                <a:ea typeface="Arial" pitchFamily="34" charset="-122"/>
                <a:cs typeface="Arial" pitchFamily="34" charset="-120"/>
              </a:rPr>
              <a:t>TAX INCREMENT</a:t>
            </a:r>
            <a:endParaRPr lang="en-US" sz="1200" dirty="0"/>
          </a:p>
        </p:txBody>
      </p:sp>
      <p:sp>
        <p:nvSpPr>
          <p:cNvPr id="13" name="Shape 11"/>
          <p:cNvSpPr/>
          <p:nvPr/>
        </p:nvSpPr>
        <p:spPr>
          <a:xfrm>
            <a:off x="6675120" y="2029968"/>
            <a:ext cx="2560320" cy="2377440"/>
          </a:xfrm>
          <a:prstGeom prst="rect">
            <a:avLst/>
          </a:prstGeom>
          <a:solidFill>
            <a:srgbClr val="3E6BB3"/>
          </a:solidFill>
          <a:ln w="12700">
            <a:solidFill>
              <a:srgbClr val="3E6BB3"/>
            </a:solidFill>
            <a:prstDash val="solid"/>
          </a:ln>
        </p:spPr>
        <p:txBody>
          <a:bodyPr/>
          <a:lstStyle/>
          <a:p>
            <a:endParaRPr lang="en-US"/>
          </a:p>
        </p:txBody>
      </p:sp>
      <p:sp>
        <p:nvSpPr>
          <p:cNvPr id="14" name="Text 12"/>
          <p:cNvSpPr txBox="1"/>
          <p:nvPr/>
        </p:nvSpPr>
        <p:spPr>
          <a:xfrm>
            <a:off x="6675120" y="2834640"/>
            <a:ext cx="2560320" cy="914400"/>
          </a:xfrm>
          <a:prstGeom prst="rect">
            <a:avLst/>
          </a:prstGeom>
          <a:noFill/>
          <a:ln/>
        </p:spPr>
        <p:txBody>
          <a:bodyPr wrap="square" lIns="0" tIns="0" rIns="0" bIns="0" rtlCol="0" anchor="ctr"/>
          <a:lstStyle/>
          <a:p>
            <a:pPr marL="0" indent="0" algn="ctr">
              <a:buNone/>
            </a:pPr>
            <a:r>
              <a:rPr lang="en-US" sz="1200" b="1" dirty="0">
                <a:solidFill>
                  <a:srgbClr val="FFFFFF"/>
                </a:solidFill>
                <a:latin typeface="Arial" pitchFamily="34" charset="0"/>
                <a:ea typeface="Arial" pitchFamily="34" charset="-122"/>
                <a:cs typeface="Arial" pitchFamily="34" charset="-120"/>
              </a:rPr>
              <a:t>BASE VALUE</a:t>
            </a:r>
            <a:endParaRPr lang="en-US" sz="1200" dirty="0"/>
          </a:p>
          <a:p>
            <a:pPr marL="0" indent="0" algn="ctr">
              <a:buNone/>
            </a:pPr>
            <a:r>
              <a:rPr lang="en-US" sz="1200" b="1" dirty="0">
                <a:solidFill>
                  <a:srgbClr val="FFFFFF"/>
                </a:solidFill>
                <a:latin typeface="Arial" pitchFamily="34" charset="0"/>
                <a:ea typeface="Arial" pitchFamily="34" charset="-122"/>
                <a:cs typeface="Arial" pitchFamily="34" charset="-120"/>
              </a:rPr>
              <a:t>(Frozen at</a:t>
            </a:r>
            <a:endParaRPr lang="en-US" sz="1200" dirty="0"/>
          </a:p>
          <a:p>
            <a:pPr marL="0" indent="0" algn="ctr">
              <a:buNone/>
            </a:pPr>
            <a:r>
              <a:rPr lang="en-US" sz="1200" b="1" dirty="0">
                <a:solidFill>
                  <a:srgbClr val="FFFFFF"/>
                </a:solidFill>
                <a:latin typeface="Arial" pitchFamily="34" charset="0"/>
                <a:ea typeface="Arial" pitchFamily="34" charset="-122"/>
                <a:cs typeface="Arial" pitchFamily="34" charset="-120"/>
              </a:rPr>
              <a:t>Designation)</a:t>
            </a:r>
            <a:endParaRPr lang="en-US" sz="1200" dirty="0"/>
          </a:p>
        </p:txBody>
      </p:sp>
      <p:sp>
        <p:nvSpPr>
          <p:cNvPr id="15" name="Text 13"/>
          <p:cNvSpPr txBox="1"/>
          <p:nvPr/>
        </p:nvSpPr>
        <p:spPr>
          <a:xfrm>
            <a:off x="9372600" y="1234440"/>
            <a:ext cx="2743200" cy="365760"/>
          </a:xfrm>
          <a:prstGeom prst="rect">
            <a:avLst/>
          </a:prstGeom>
          <a:noFill/>
          <a:ln/>
        </p:spPr>
        <p:txBody>
          <a:bodyPr wrap="square" lIns="0" tIns="0" rIns="0" bIns="0" rtlCol="0" anchor="ctr"/>
          <a:lstStyle/>
          <a:p>
            <a:pPr marL="0" indent="0">
              <a:buNone/>
            </a:pPr>
            <a:r>
              <a:rPr lang="en-US" sz="1200" b="1" dirty="0">
                <a:solidFill>
                  <a:srgbClr val="FFD051"/>
                </a:solidFill>
                <a:latin typeface="Arial" pitchFamily="34" charset="0"/>
                <a:ea typeface="Arial" pitchFamily="34" charset="-122"/>
                <a:cs typeface="Arial" pitchFamily="34" charset="-120"/>
              </a:rPr>
              <a:t>→  TIF Fund (City Uses)</a:t>
            </a:r>
            <a:endParaRPr lang="en-US" sz="1200" dirty="0"/>
          </a:p>
        </p:txBody>
      </p:sp>
      <p:sp>
        <p:nvSpPr>
          <p:cNvPr id="16" name="Text 14"/>
          <p:cNvSpPr txBox="1"/>
          <p:nvPr/>
        </p:nvSpPr>
        <p:spPr>
          <a:xfrm>
            <a:off x="9372600" y="2834640"/>
            <a:ext cx="2743200" cy="640080"/>
          </a:xfrm>
          <a:prstGeom prst="rect">
            <a:avLst/>
          </a:prstGeom>
          <a:noFill/>
          <a:ln/>
        </p:spPr>
        <p:txBody>
          <a:bodyPr wrap="square" lIns="0" tIns="0" rIns="0" bIns="0" rtlCol="0" anchor="ctr"/>
          <a:lstStyle/>
          <a:p>
            <a:pPr marL="0" indent="0">
              <a:buNone/>
            </a:pPr>
            <a:r>
              <a:rPr lang="en-US" sz="1200" dirty="0">
                <a:solidFill>
                  <a:srgbClr val="3E6BB3"/>
                </a:solidFill>
                <a:latin typeface="Arial" pitchFamily="34" charset="0"/>
                <a:ea typeface="Arial" pitchFamily="34" charset="-122"/>
                <a:cs typeface="Arial" pitchFamily="34" charset="-120"/>
              </a:rPr>
              <a:t>→  Taxing Bodies</a:t>
            </a:r>
            <a:endParaRPr lang="en-US" sz="1200" dirty="0"/>
          </a:p>
          <a:p>
            <a:pPr marL="0" indent="0">
              <a:buNone/>
            </a:pPr>
            <a:r>
              <a:rPr lang="en-US" sz="1200" dirty="0">
                <a:solidFill>
                  <a:srgbClr val="3E6BB3"/>
                </a:solidFill>
                <a:latin typeface="Arial" pitchFamily="34" charset="0"/>
                <a:ea typeface="Arial" pitchFamily="34" charset="-122"/>
                <a:cs typeface="Arial" pitchFamily="34" charset="-120"/>
              </a:rPr>
              <a:t>    (County, Schools,</a:t>
            </a:r>
            <a:endParaRPr lang="en-US" sz="1200" dirty="0"/>
          </a:p>
          <a:p>
            <a:pPr marL="0" indent="0">
              <a:buNone/>
            </a:pPr>
            <a:r>
              <a:rPr lang="en-US" sz="1200" dirty="0">
                <a:solidFill>
                  <a:srgbClr val="3E6BB3"/>
                </a:solidFill>
                <a:latin typeface="Arial" pitchFamily="34" charset="0"/>
                <a:ea typeface="Arial" pitchFamily="34" charset="-122"/>
                <a:cs typeface="Arial" pitchFamily="34" charset="-120"/>
              </a:rPr>
              <a:t>    City General)</a:t>
            </a:r>
            <a:endParaRPr lang="en-US" sz="1200" dirty="0"/>
          </a:p>
        </p:txBody>
      </p:sp>
      <p:sp>
        <p:nvSpPr>
          <p:cNvPr id="17" name="Text 15"/>
          <p:cNvSpPr txBox="1"/>
          <p:nvPr/>
        </p:nvSpPr>
        <p:spPr>
          <a:xfrm>
            <a:off x="6583680" y="4480560"/>
            <a:ext cx="2743200" cy="256032"/>
          </a:xfrm>
          <a:prstGeom prst="rect">
            <a:avLst/>
          </a:prstGeom>
          <a:noFill/>
          <a:ln/>
        </p:spPr>
        <p:txBody>
          <a:bodyPr wrap="square" lIns="0" tIns="0" rIns="0" bIns="0" rtlCol="0" anchor="ctr"/>
          <a:lstStyle/>
          <a:p>
            <a:pPr marL="0" indent="0" algn="ctr">
              <a:buNone/>
            </a:pPr>
            <a:r>
              <a:rPr lang="en-US" sz="1000" i="1" dirty="0">
                <a:solidFill>
                  <a:srgbClr val="595959"/>
                </a:solidFill>
                <a:latin typeface="Arial" pitchFamily="34" charset="0"/>
                <a:ea typeface="Arial" pitchFamily="34" charset="-122"/>
                <a:cs typeface="Arial" pitchFamily="34" charset="-120"/>
              </a:rPr>
              <a:t>Property Value After Development</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2000" cy="886968"/>
          </a:xfrm>
          <a:prstGeom prst="rect">
            <a:avLst/>
          </a:prstGeom>
          <a:solidFill>
            <a:srgbClr val="F4F4F4"/>
          </a:solidFill>
          <a:ln w="12700">
            <a:solidFill>
              <a:srgbClr val="F4F4F4"/>
            </a:solidFill>
            <a:prstDash val="solid"/>
          </a:ln>
        </p:spPr>
        <p:txBody>
          <a:bodyPr/>
          <a:lstStyle/>
          <a:p>
            <a:endParaRPr lang="en-US"/>
          </a:p>
        </p:txBody>
      </p:sp>
      <p:sp>
        <p:nvSpPr>
          <p:cNvPr id="3" name="Shape 1"/>
          <p:cNvSpPr/>
          <p:nvPr/>
        </p:nvSpPr>
        <p:spPr>
          <a:xfrm>
            <a:off x="201168" y="164592"/>
            <a:ext cx="27432" cy="548640"/>
          </a:xfrm>
          <a:prstGeom prst="rect">
            <a:avLst/>
          </a:prstGeom>
          <a:solidFill>
            <a:srgbClr val="3E6BB3"/>
          </a:solidFill>
          <a:ln w="12700">
            <a:solidFill>
              <a:srgbClr val="3E6BB3"/>
            </a:solidFill>
            <a:prstDash val="solid"/>
          </a:ln>
        </p:spPr>
        <p:txBody>
          <a:bodyPr/>
          <a:lstStyle/>
          <a:p>
            <a:endParaRPr lang="en-US"/>
          </a:p>
        </p:txBody>
      </p:sp>
      <p:sp>
        <p:nvSpPr>
          <p:cNvPr id="4" name="Text 2"/>
          <p:cNvSpPr txBox="1"/>
          <p:nvPr/>
        </p:nvSpPr>
        <p:spPr>
          <a:xfrm>
            <a:off x="320040" y="137160"/>
            <a:ext cx="9601200" cy="502920"/>
          </a:xfrm>
          <a:prstGeom prst="rect">
            <a:avLst/>
          </a:prstGeom>
          <a:noFill/>
          <a:ln/>
        </p:spPr>
        <p:txBody>
          <a:bodyPr wrap="square" lIns="0" tIns="0" rIns="0" bIns="0" rtlCol="0" anchor="ctr"/>
          <a:lstStyle/>
          <a:p>
            <a:pPr marL="0" indent="0">
              <a:buNone/>
            </a:pPr>
            <a:r>
              <a:rPr lang="en-US" sz="2000" b="1" dirty="0">
                <a:solidFill>
                  <a:srgbClr val="373637"/>
                </a:solidFill>
                <a:latin typeface="Arial" pitchFamily="34" charset="0"/>
                <a:ea typeface="Arial" pitchFamily="34" charset="-122"/>
                <a:cs typeface="Arial" pitchFamily="34" charset="-120"/>
              </a:rPr>
              <a:t>How Iowa Cities Use TIF</a:t>
            </a:r>
            <a:endParaRPr lang="en-US" sz="2000" dirty="0"/>
          </a:p>
        </p:txBody>
      </p:sp>
      <p:sp>
        <p:nvSpPr>
          <p:cNvPr id="5" name="Text 3"/>
          <p:cNvSpPr txBox="1"/>
          <p:nvPr/>
        </p:nvSpPr>
        <p:spPr>
          <a:xfrm>
            <a:off x="320040" y="640080"/>
            <a:ext cx="9601200" cy="219456"/>
          </a:xfrm>
          <a:prstGeom prst="rect">
            <a:avLst/>
          </a:prstGeom>
          <a:noFill/>
          <a:ln/>
        </p:spPr>
        <p:txBody>
          <a:bodyPr wrap="square" lIns="0" tIns="0" rIns="0" bIns="0" rtlCol="0" anchor="ctr"/>
          <a:lstStyle/>
          <a:p>
            <a:pPr marL="0" indent="0">
              <a:buNone/>
            </a:pPr>
            <a:r>
              <a:rPr lang="en-US" sz="1100" i="1" dirty="0">
                <a:solidFill>
                  <a:srgbClr val="3E6BB3"/>
                </a:solidFill>
                <a:latin typeface="Arial" pitchFamily="34" charset="0"/>
                <a:ea typeface="Arial" pitchFamily="34" charset="-122"/>
                <a:cs typeface="Arial" pitchFamily="34" charset="-120"/>
              </a:rPr>
              <a:t>Section 01 — TIF Fundamentals</a:t>
            </a:r>
            <a:endParaRPr lang="en-US" sz="1100" dirty="0"/>
          </a:p>
        </p:txBody>
      </p:sp>
      <p:sp>
        <p:nvSpPr>
          <p:cNvPr id="6" name="Shape 4"/>
          <p:cNvSpPr/>
          <p:nvPr/>
        </p:nvSpPr>
        <p:spPr>
          <a:xfrm>
            <a:off x="0" y="6656832"/>
            <a:ext cx="1371600" cy="201168"/>
          </a:xfrm>
          <a:prstGeom prst="rect">
            <a:avLst/>
          </a:prstGeom>
          <a:solidFill>
            <a:srgbClr val="FFD051"/>
          </a:solidFill>
          <a:ln w="12700">
            <a:solidFill>
              <a:srgbClr val="FFD051"/>
            </a:solidFill>
            <a:prstDash val="solid"/>
          </a:ln>
        </p:spPr>
        <p:txBody>
          <a:bodyPr/>
          <a:lstStyle/>
          <a:p>
            <a:endParaRPr lang="en-US"/>
          </a:p>
        </p:txBody>
      </p:sp>
      <p:sp>
        <p:nvSpPr>
          <p:cNvPr id="7" name="Text 5"/>
          <p:cNvSpPr txBox="1"/>
          <p:nvPr/>
        </p:nvSpPr>
        <p:spPr>
          <a:xfrm>
            <a:off x="64008" y="6656832"/>
            <a:ext cx="1005840" cy="201168"/>
          </a:xfrm>
          <a:prstGeom prst="rect">
            <a:avLst/>
          </a:prstGeom>
          <a:noFill/>
          <a:ln/>
        </p:spPr>
        <p:txBody>
          <a:bodyPr wrap="square" lIns="0" tIns="0" rIns="0" bIns="0" rtlCol="0" anchor="ctr"/>
          <a:lstStyle/>
          <a:p>
            <a:pPr marL="0" indent="0">
              <a:buNone/>
            </a:pPr>
            <a:r>
              <a:rPr lang="en-US" sz="900" dirty="0">
                <a:solidFill>
                  <a:srgbClr val="373637"/>
                </a:solidFill>
                <a:latin typeface="Arial" pitchFamily="34" charset="0"/>
                <a:ea typeface="Arial" pitchFamily="34" charset="-122"/>
                <a:cs typeface="Arial" pitchFamily="34" charset="-120"/>
              </a:rPr>
              <a:t>© PFM</a:t>
            </a:r>
            <a:endParaRPr lang="en-US" sz="900" dirty="0"/>
          </a:p>
        </p:txBody>
      </p:sp>
      <p:sp>
        <p:nvSpPr>
          <p:cNvPr id="8" name="Text 6"/>
          <p:cNvSpPr txBox="1"/>
          <p:nvPr/>
        </p:nvSpPr>
        <p:spPr>
          <a:xfrm>
            <a:off x="1463040" y="6675120"/>
            <a:ext cx="9144000" cy="164592"/>
          </a:xfrm>
          <a:prstGeom prst="rect">
            <a:avLst/>
          </a:prstGeom>
          <a:noFill/>
          <a:ln/>
        </p:spPr>
        <p:txBody>
          <a:bodyPr wrap="square" lIns="0" tIns="0" rIns="0" bIns="0" rtlCol="0" anchor="ctr"/>
          <a:lstStyle/>
          <a:p>
            <a:pPr marL="0" indent="0">
              <a:buNone/>
            </a:pPr>
            <a:r>
              <a:rPr lang="en-US" sz="800" dirty="0">
                <a:solidFill>
                  <a:srgbClr val="595959"/>
                </a:solidFill>
                <a:latin typeface="Arial" pitchFamily="34" charset="0"/>
                <a:ea typeface="Arial" pitchFamily="34" charset="-122"/>
                <a:cs typeface="Arial" pitchFamily="34" charset="-120"/>
              </a:rPr>
              <a:t>PFM Financial Advisors LLC  |  PDI Fall Conference  |  September 2026</a:t>
            </a:r>
            <a:endParaRPr lang="en-US" sz="800" dirty="0"/>
          </a:p>
        </p:txBody>
      </p:sp>
      <p:sp>
        <p:nvSpPr>
          <p:cNvPr id="9" name="Shape 7"/>
          <p:cNvSpPr/>
          <p:nvPr/>
        </p:nvSpPr>
        <p:spPr>
          <a:xfrm>
            <a:off x="320040" y="1051560"/>
            <a:ext cx="3611880" cy="530352"/>
          </a:xfrm>
          <a:prstGeom prst="rect">
            <a:avLst/>
          </a:prstGeom>
          <a:solidFill>
            <a:srgbClr val="3E6BB3"/>
          </a:solidFill>
          <a:ln w="12700">
            <a:solidFill>
              <a:srgbClr val="3E6BB3"/>
            </a:solidFill>
            <a:prstDash val="solid"/>
          </a:ln>
        </p:spPr>
        <p:txBody>
          <a:bodyPr/>
          <a:lstStyle/>
          <a:p>
            <a:endParaRPr lang="en-US"/>
          </a:p>
        </p:txBody>
      </p:sp>
      <p:sp>
        <p:nvSpPr>
          <p:cNvPr id="10" name="Text 8"/>
          <p:cNvSpPr txBox="1"/>
          <p:nvPr/>
        </p:nvSpPr>
        <p:spPr>
          <a:xfrm>
            <a:off x="411480" y="1106424"/>
            <a:ext cx="3429000" cy="420624"/>
          </a:xfrm>
          <a:prstGeom prst="rect">
            <a:avLst/>
          </a:prstGeom>
          <a:noFill/>
          <a:ln/>
        </p:spPr>
        <p:txBody>
          <a:bodyPr wrap="square" lIns="0" tIns="0" rIns="0" bIns="0" rtlCol="0" anchor="ctr"/>
          <a:lstStyle/>
          <a:p>
            <a:pPr marL="0" indent="0" algn="ctr">
              <a:buNone/>
            </a:pPr>
            <a:r>
              <a:rPr lang="en-US" sz="1200" b="1" dirty="0">
                <a:solidFill>
                  <a:srgbClr val="FFFFFF"/>
                </a:solidFill>
                <a:latin typeface="Arial" pitchFamily="34" charset="0"/>
                <a:ea typeface="Arial" pitchFamily="34" charset="-122"/>
                <a:cs typeface="Arial" pitchFamily="34" charset="-120"/>
              </a:rPr>
              <a:t>Infrastructure &amp; Public Improvements</a:t>
            </a:r>
            <a:endParaRPr lang="en-US" sz="1200" dirty="0"/>
          </a:p>
        </p:txBody>
      </p:sp>
      <p:sp>
        <p:nvSpPr>
          <p:cNvPr id="11" name="Shape 9"/>
          <p:cNvSpPr/>
          <p:nvPr/>
        </p:nvSpPr>
        <p:spPr>
          <a:xfrm>
            <a:off x="320040" y="1618488"/>
            <a:ext cx="3611880" cy="1051560"/>
          </a:xfrm>
          <a:prstGeom prst="rect">
            <a:avLst/>
          </a:prstGeom>
          <a:solidFill>
            <a:srgbClr val="F4F4F4"/>
          </a:solidFill>
          <a:ln w="12700">
            <a:solidFill>
              <a:srgbClr val="D0D0D0"/>
            </a:solidFill>
            <a:prstDash val="solid"/>
          </a:ln>
        </p:spPr>
        <p:txBody>
          <a:bodyPr/>
          <a:lstStyle/>
          <a:p>
            <a:endParaRPr lang="en-US"/>
          </a:p>
        </p:txBody>
      </p:sp>
      <p:sp>
        <p:nvSpPr>
          <p:cNvPr id="12" name="Text 10"/>
          <p:cNvSpPr txBox="1"/>
          <p:nvPr/>
        </p:nvSpPr>
        <p:spPr>
          <a:xfrm>
            <a:off x="429768" y="1728216"/>
            <a:ext cx="3392424" cy="822960"/>
          </a:xfrm>
          <a:prstGeom prst="rect">
            <a:avLst/>
          </a:prstGeom>
          <a:noFill/>
          <a:ln/>
        </p:spPr>
        <p:txBody>
          <a:bodyPr wrap="square" lIns="0" tIns="0" rIns="0" bIns="0" rtlCol="0" anchor="ctr"/>
          <a:lstStyle/>
          <a:p>
            <a:pPr marL="0" indent="0">
              <a:buNone/>
            </a:pPr>
            <a:r>
              <a:rPr lang="en-US" sz="1200" dirty="0">
                <a:solidFill>
                  <a:srgbClr val="373637"/>
                </a:solidFill>
                <a:latin typeface="Arial" pitchFamily="34" charset="0"/>
                <a:ea typeface="Arial" pitchFamily="34" charset="-122"/>
                <a:cs typeface="Arial" pitchFamily="34" charset="-120"/>
              </a:rPr>
              <a:t>Roads, utilities, and streetscaping within the urban renewal area</a:t>
            </a:r>
            <a:endParaRPr lang="en-US" sz="1200" dirty="0"/>
          </a:p>
        </p:txBody>
      </p:sp>
      <p:sp>
        <p:nvSpPr>
          <p:cNvPr id="13" name="Shape 11"/>
          <p:cNvSpPr/>
          <p:nvPr/>
        </p:nvSpPr>
        <p:spPr>
          <a:xfrm>
            <a:off x="320040" y="2715768"/>
            <a:ext cx="3611880" cy="1051560"/>
          </a:xfrm>
          <a:prstGeom prst="rect">
            <a:avLst/>
          </a:prstGeom>
          <a:solidFill>
            <a:srgbClr val="F4F4F4"/>
          </a:solidFill>
          <a:ln w="12700">
            <a:solidFill>
              <a:srgbClr val="D0D0D0"/>
            </a:solidFill>
            <a:prstDash val="solid"/>
          </a:ln>
        </p:spPr>
        <p:txBody>
          <a:bodyPr/>
          <a:lstStyle/>
          <a:p>
            <a:endParaRPr lang="en-US"/>
          </a:p>
        </p:txBody>
      </p:sp>
      <p:sp>
        <p:nvSpPr>
          <p:cNvPr id="14" name="Text 12"/>
          <p:cNvSpPr txBox="1"/>
          <p:nvPr/>
        </p:nvSpPr>
        <p:spPr>
          <a:xfrm>
            <a:off x="429768" y="2825496"/>
            <a:ext cx="3392424" cy="822960"/>
          </a:xfrm>
          <a:prstGeom prst="rect">
            <a:avLst/>
          </a:prstGeom>
          <a:noFill/>
          <a:ln/>
        </p:spPr>
        <p:txBody>
          <a:bodyPr wrap="square" lIns="0" tIns="0" rIns="0" bIns="0" rtlCol="0" anchor="ctr"/>
          <a:lstStyle/>
          <a:p>
            <a:pPr marL="0" indent="0">
              <a:buNone/>
            </a:pPr>
            <a:r>
              <a:rPr lang="en-US" sz="1200" dirty="0">
                <a:solidFill>
                  <a:srgbClr val="373637"/>
                </a:solidFill>
                <a:latin typeface="Arial" pitchFamily="34" charset="0"/>
                <a:ea typeface="Arial" pitchFamily="34" charset="-122"/>
                <a:cs typeface="Arial" pitchFamily="34" charset="-120"/>
              </a:rPr>
              <a:t>Public parking and stormwater improvements</a:t>
            </a:r>
            <a:endParaRPr lang="en-US" sz="1200" dirty="0"/>
          </a:p>
        </p:txBody>
      </p:sp>
      <p:sp>
        <p:nvSpPr>
          <p:cNvPr id="15" name="Shape 13"/>
          <p:cNvSpPr/>
          <p:nvPr/>
        </p:nvSpPr>
        <p:spPr>
          <a:xfrm>
            <a:off x="320040" y="3813048"/>
            <a:ext cx="3611880" cy="1051560"/>
          </a:xfrm>
          <a:prstGeom prst="rect">
            <a:avLst/>
          </a:prstGeom>
          <a:solidFill>
            <a:srgbClr val="F4F4F4"/>
          </a:solidFill>
          <a:ln w="12700">
            <a:solidFill>
              <a:srgbClr val="D0D0D0"/>
            </a:solidFill>
            <a:prstDash val="solid"/>
          </a:ln>
        </p:spPr>
        <p:txBody>
          <a:bodyPr/>
          <a:lstStyle/>
          <a:p>
            <a:endParaRPr lang="en-US"/>
          </a:p>
        </p:txBody>
      </p:sp>
      <p:sp>
        <p:nvSpPr>
          <p:cNvPr id="16" name="Text 14"/>
          <p:cNvSpPr txBox="1"/>
          <p:nvPr/>
        </p:nvSpPr>
        <p:spPr>
          <a:xfrm>
            <a:off x="429768" y="3922776"/>
            <a:ext cx="3392424" cy="822960"/>
          </a:xfrm>
          <a:prstGeom prst="rect">
            <a:avLst/>
          </a:prstGeom>
          <a:noFill/>
          <a:ln/>
        </p:spPr>
        <p:txBody>
          <a:bodyPr wrap="square" lIns="0" tIns="0" rIns="0" bIns="0" rtlCol="0" anchor="ctr"/>
          <a:lstStyle/>
          <a:p>
            <a:pPr marL="0" indent="0">
              <a:buNone/>
            </a:pPr>
            <a:r>
              <a:rPr lang="en-US" sz="1200" dirty="0">
                <a:solidFill>
                  <a:srgbClr val="373637"/>
                </a:solidFill>
                <a:latin typeface="Arial" pitchFamily="34" charset="0"/>
                <a:ea typeface="Arial" pitchFamily="34" charset="-122"/>
                <a:cs typeface="Arial" pitchFamily="34" charset="-120"/>
              </a:rPr>
              <a:t>Park and trail improvements adjacent to development</a:t>
            </a:r>
            <a:endParaRPr lang="en-US" sz="1200" dirty="0"/>
          </a:p>
        </p:txBody>
      </p:sp>
      <p:sp>
        <p:nvSpPr>
          <p:cNvPr id="17" name="Shape 15"/>
          <p:cNvSpPr/>
          <p:nvPr/>
        </p:nvSpPr>
        <p:spPr>
          <a:xfrm>
            <a:off x="320040" y="4910328"/>
            <a:ext cx="3611880" cy="1051560"/>
          </a:xfrm>
          <a:prstGeom prst="rect">
            <a:avLst/>
          </a:prstGeom>
          <a:solidFill>
            <a:srgbClr val="F4F4F4"/>
          </a:solidFill>
          <a:ln w="12700">
            <a:solidFill>
              <a:srgbClr val="D0D0D0"/>
            </a:solidFill>
            <a:prstDash val="solid"/>
          </a:ln>
        </p:spPr>
        <p:txBody>
          <a:bodyPr/>
          <a:lstStyle/>
          <a:p>
            <a:endParaRPr lang="en-US"/>
          </a:p>
        </p:txBody>
      </p:sp>
      <p:sp>
        <p:nvSpPr>
          <p:cNvPr id="18" name="Text 16"/>
          <p:cNvSpPr txBox="1"/>
          <p:nvPr/>
        </p:nvSpPr>
        <p:spPr>
          <a:xfrm>
            <a:off x="429768" y="5020056"/>
            <a:ext cx="3392424" cy="822960"/>
          </a:xfrm>
          <a:prstGeom prst="rect">
            <a:avLst/>
          </a:prstGeom>
          <a:noFill/>
          <a:ln/>
        </p:spPr>
        <p:txBody>
          <a:bodyPr wrap="square" lIns="0" tIns="0" rIns="0" bIns="0" rtlCol="0" anchor="ctr"/>
          <a:lstStyle/>
          <a:p>
            <a:pPr marL="0" indent="0">
              <a:buNone/>
            </a:pPr>
            <a:r>
              <a:rPr lang="en-US" sz="1200" dirty="0">
                <a:solidFill>
                  <a:srgbClr val="373637"/>
                </a:solidFill>
                <a:latin typeface="Arial" pitchFamily="34" charset="0"/>
                <a:ea typeface="Arial" pitchFamily="34" charset="-122"/>
                <a:cs typeface="Arial" pitchFamily="34" charset="-120"/>
              </a:rPr>
              <a:t>Utility extensions to serve new development</a:t>
            </a:r>
            <a:endParaRPr lang="en-US" sz="1200" dirty="0"/>
          </a:p>
        </p:txBody>
      </p:sp>
      <p:sp>
        <p:nvSpPr>
          <p:cNvPr id="19" name="Shape 17"/>
          <p:cNvSpPr/>
          <p:nvPr/>
        </p:nvSpPr>
        <p:spPr>
          <a:xfrm>
            <a:off x="4151376" y="1051560"/>
            <a:ext cx="3611880" cy="530352"/>
          </a:xfrm>
          <a:prstGeom prst="rect">
            <a:avLst/>
          </a:prstGeom>
          <a:solidFill>
            <a:srgbClr val="FFD051"/>
          </a:solidFill>
          <a:ln w="12700">
            <a:solidFill>
              <a:srgbClr val="FFD051"/>
            </a:solidFill>
            <a:prstDash val="solid"/>
          </a:ln>
        </p:spPr>
        <p:txBody>
          <a:bodyPr/>
          <a:lstStyle/>
          <a:p>
            <a:endParaRPr lang="en-US"/>
          </a:p>
        </p:txBody>
      </p:sp>
      <p:sp>
        <p:nvSpPr>
          <p:cNvPr id="20" name="Text 18"/>
          <p:cNvSpPr txBox="1"/>
          <p:nvPr/>
        </p:nvSpPr>
        <p:spPr>
          <a:xfrm>
            <a:off x="4242816" y="1106424"/>
            <a:ext cx="3429000" cy="420624"/>
          </a:xfrm>
          <a:prstGeom prst="rect">
            <a:avLst/>
          </a:prstGeom>
          <a:noFill/>
          <a:ln/>
        </p:spPr>
        <p:txBody>
          <a:bodyPr wrap="square" lIns="0" tIns="0" rIns="0" bIns="0" rtlCol="0" anchor="ctr"/>
          <a:lstStyle/>
          <a:p>
            <a:pPr marL="0" indent="0" algn="ctr">
              <a:buNone/>
            </a:pPr>
            <a:r>
              <a:rPr lang="en-US" sz="1200" b="1" dirty="0">
                <a:solidFill>
                  <a:srgbClr val="373637"/>
                </a:solidFill>
                <a:latin typeface="Arial" pitchFamily="34" charset="0"/>
                <a:ea typeface="Arial" pitchFamily="34" charset="-122"/>
                <a:cs typeface="Arial" pitchFamily="34" charset="-120"/>
              </a:rPr>
              <a:t>Developer Incentives</a:t>
            </a:r>
            <a:endParaRPr lang="en-US" sz="1200" dirty="0"/>
          </a:p>
        </p:txBody>
      </p:sp>
      <p:sp>
        <p:nvSpPr>
          <p:cNvPr id="21" name="Shape 19"/>
          <p:cNvSpPr/>
          <p:nvPr/>
        </p:nvSpPr>
        <p:spPr>
          <a:xfrm>
            <a:off x="4151376" y="1618488"/>
            <a:ext cx="3611880" cy="1051560"/>
          </a:xfrm>
          <a:prstGeom prst="rect">
            <a:avLst/>
          </a:prstGeom>
          <a:solidFill>
            <a:srgbClr val="F4F4F4"/>
          </a:solidFill>
          <a:ln w="12700">
            <a:solidFill>
              <a:srgbClr val="D0D0D0"/>
            </a:solidFill>
            <a:prstDash val="solid"/>
          </a:ln>
        </p:spPr>
        <p:txBody>
          <a:bodyPr/>
          <a:lstStyle/>
          <a:p>
            <a:endParaRPr lang="en-US"/>
          </a:p>
        </p:txBody>
      </p:sp>
      <p:sp>
        <p:nvSpPr>
          <p:cNvPr id="22" name="Text 20"/>
          <p:cNvSpPr txBox="1"/>
          <p:nvPr/>
        </p:nvSpPr>
        <p:spPr>
          <a:xfrm>
            <a:off x="4261104" y="1728216"/>
            <a:ext cx="3392424" cy="822960"/>
          </a:xfrm>
          <a:prstGeom prst="rect">
            <a:avLst/>
          </a:prstGeom>
          <a:noFill/>
          <a:ln/>
        </p:spPr>
        <p:txBody>
          <a:bodyPr wrap="square" lIns="0" tIns="0" rIns="0" bIns="0" rtlCol="0" anchor="ctr"/>
          <a:lstStyle/>
          <a:p>
            <a:pPr marL="0" indent="0">
              <a:buNone/>
            </a:pPr>
            <a:r>
              <a:rPr lang="en-US" sz="1200" dirty="0">
                <a:solidFill>
                  <a:srgbClr val="373637"/>
                </a:solidFill>
                <a:latin typeface="Arial" pitchFamily="34" charset="0"/>
                <a:ea typeface="Arial" pitchFamily="34" charset="-122"/>
                <a:cs typeface="Arial" pitchFamily="34" charset="-120"/>
              </a:rPr>
              <a:t>Property tax rebates — rebating a portion of increment to the developer</a:t>
            </a:r>
            <a:endParaRPr lang="en-US" sz="1200" dirty="0"/>
          </a:p>
        </p:txBody>
      </p:sp>
      <p:sp>
        <p:nvSpPr>
          <p:cNvPr id="23" name="Shape 21"/>
          <p:cNvSpPr/>
          <p:nvPr/>
        </p:nvSpPr>
        <p:spPr>
          <a:xfrm>
            <a:off x="4151376" y="2715768"/>
            <a:ext cx="3611880" cy="1051560"/>
          </a:xfrm>
          <a:prstGeom prst="rect">
            <a:avLst/>
          </a:prstGeom>
          <a:solidFill>
            <a:srgbClr val="F4F4F4"/>
          </a:solidFill>
          <a:ln w="12700">
            <a:solidFill>
              <a:srgbClr val="D0D0D0"/>
            </a:solidFill>
            <a:prstDash val="solid"/>
          </a:ln>
        </p:spPr>
        <p:txBody>
          <a:bodyPr/>
          <a:lstStyle/>
          <a:p>
            <a:endParaRPr lang="en-US"/>
          </a:p>
        </p:txBody>
      </p:sp>
      <p:sp>
        <p:nvSpPr>
          <p:cNvPr id="24" name="Text 22"/>
          <p:cNvSpPr txBox="1"/>
          <p:nvPr/>
        </p:nvSpPr>
        <p:spPr>
          <a:xfrm>
            <a:off x="4261104" y="2825496"/>
            <a:ext cx="3392424" cy="822960"/>
          </a:xfrm>
          <a:prstGeom prst="rect">
            <a:avLst/>
          </a:prstGeom>
          <a:noFill/>
          <a:ln/>
        </p:spPr>
        <p:txBody>
          <a:bodyPr wrap="square" lIns="0" tIns="0" rIns="0" bIns="0" rtlCol="0" anchor="ctr"/>
          <a:lstStyle/>
          <a:p>
            <a:pPr marL="0" indent="0">
              <a:buNone/>
            </a:pPr>
            <a:r>
              <a:rPr lang="en-US" sz="1200" dirty="0">
                <a:solidFill>
                  <a:srgbClr val="373637"/>
                </a:solidFill>
                <a:latin typeface="Arial" pitchFamily="34" charset="0"/>
                <a:ea typeface="Arial" pitchFamily="34" charset="-122"/>
                <a:cs typeface="Arial" pitchFamily="34" charset="-120"/>
              </a:rPr>
              <a:t>Forgivable loans or grants for eligible project costs</a:t>
            </a:r>
            <a:endParaRPr lang="en-US" sz="1200" dirty="0"/>
          </a:p>
        </p:txBody>
      </p:sp>
      <p:sp>
        <p:nvSpPr>
          <p:cNvPr id="25" name="Shape 23"/>
          <p:cNvSpPr/>
          <p:nvPr/>
        </p:nvSpPr>
        <p:spPr>
          <a:xfrm>
            <a:off x="4151376" y="3813048"/>
            <a:ext cx="3611880" cy="1051560"/>
          </a:xfrm>
          <a:prstGeom prst="rect">
            <a:avLst/>
          </a:prstGeom>
          <a:solidFill>
            <a:srgbClr val="F4F4F4"/>
          </a:solidFill>
          <a:ln w="12700">
            <a:solidFill>
              <a:srgbClr val="D0D0D0"/>
            </a:solidFill>
            <a:prstDash val="solid"/>
          </a:ln>
        </p:spPr>
        <p:txBody>
          <a:bodyPr/>
          <a:lstStyle/>
          <a:p>
            <a:endParaRPr lang="en-US"/>
          </a:p>
        </p:txBody>
      </p:sp>
      <p:sp>
        <p:nvSpPr>
          <p:cNvPr id="26" name="Text 24"/>
          <p:cNvSpPr txBox="1"/>
          <p:nvPr/>
        </p:nvSpPr>
        <p:spPr>
          <a:xfrm>
            <a:off x="4261104" y="3922776"/>
            <a:ext cx="3392424" cy="822960"/>
          </a:xfrm>
          <a:prstGeom prst="rect">
            <a:avLst/>
          </a:prstGeom>
          <a:noFill/>
          <a:ln/>
        </p:spPr>
        <p:txBody>
          <a:bodyPr wrap="square" lIns="0" tIns="0" rIns="0" bIns="0" rtlCol="0" anchor="ctr"/>
          <a:lstStyle/>
          <a:p>
            <a:pPr marL="0" indent="0">
              <a:buNone/>
            </a:pPr>
            <a:r>
              <a:rPr lang="en-US" sz="1200" dirty="0">
                <a:solidFill>
                  <a:srgbClr val="373637"/>
                </a:solidFill>
                <a:latin typeface="Arial" pitchFamily="34" charset="0"/>
                <a:ea typeface="Arial" pitchFamily="34" charset="-122"/>
                <a:cs typeface="Arial" pitchFamily="34" charset="-120"/>
              </a:rPr>
              <a:t>Gap financing for projects that would not otherwise be feasible</a:t>
            </a:r>
            <a:endParaRPr lang="en-US" sz="1200" dirty="0"/>
          </a:p>
        </p:txBody>
      </p:sp>
      <p:sp>
        <p:nvSpPr>
          <p:cNvPr id="27" name="Shape 25"/>
          <p:cNvSpPr/>
          <p:nvPr/>
        </p:nvSpPr>
        <p:spPr>
          <a:xfrm>
            <a:off x="4151376" y="4910328"/>
            <a:ext cx="3611880" cy="1051560"/>
          </a:xfrm>
          <a:prstGeom prst="rect">
            <a:avLst/>
          </a:prstGeom>
          <a:solidFill>
            <a:srgbClr val="F4F4F4"/>
          </a:solidFill>
          <a:ln w="12700">
            <a:solidFill>
              <a:srgbClr val="D0D0D0"/>
            </a:solidFill>
            <a:prstDash val="solid"/>
          </a:ln>
        </p:spPr>
        <p:txBody>
          <a:bodyPr/>
          <a:lstStyle/>
          <a:p>
            <a:endParaRPr lang="en-US"/>
          </a:p>
        </p:txBody>
      </p:sp>
      <p:sp>
        <p:nvSpPr>
          <p:cNvPr id="28" name="Text 26"/>
          <p:cNvSpPr txBox="1"/>
          <p:nvPr/>
        </p:nvSpPr>
        <p:spPr>
          <a:xfrm>
            <a:off x="4261104" y="5020056"/>
            <a:ext cx="3392424" cy="822960"/>
          </a:xfrm>
          <a:prstGeom prst="rect">
            <a:avLst/>
          </a:prstGeom>
          <a:noFill/>
          <a:ln/>
        </p:spPr>
        <p:txBody>
          <a:bodyPr wrap="square" lIns="0" tIns="0" rIns="0" bIns="0" rtlCol="0" anchor="ctr"/>
          <a:lstStyle/>
          <a:p>
            <a:pPr marL="0" indent="0">
              <a:buNone/>
            </a:pPr>
            <a:r>
              <a:rPr lang="en-US" sz="1200" dirty="0">
                <a:solidFill>
                  <a:srgbClr val="373637"/>
                </a:solidFill>
                <a:latin typeface="Arial" pitchFamily="34" charset="0"/>
                <a:ea typeface="Arial" pitchFamily="34" charset="-122"/>
                <a:cs typeface="Arial" pitchFamily="34" charset="-120"/>
              </a:rPr>
              <a:t>Local match for IEDA programs (WHTC, CDBG, CACF)</a:t>
            </a:r>
            <a:endParaRPr lang="en-US" sz="1200" dirty="0"/>
          </a:p>
        </p:txBody>
      </p:sp>
      <p:sp>
        <p:nvSpPr>
          <p:cNvPr id="29" name="Shape 27"/>
          <p:cNvSpPr/>
          <p:nvPr/>
        </p:nvSpPr>
        <p:spPr>
          <a:xfrm>
            <a:off x="7982712" y="1051560"/>
            <a:ext cx="3611880" cy="530352"/>
          </a:xfrm>
          <a:prstGeom prst="rect">
            <a:avLst/>
          </a:prstGeom>
          <a:solidFill>
            <a:srgbClr val="373637"/>
          </a:solidFill>
          <a:ln w="12700">
            <a:solidFill>
              <a:srgbClr val="373637"/>
            </a:solidFill>
            <a:prstDash val="solid"/>
          </a:ln>
        </p:spPr>
        <p:txBody>
          <a:bodyPr/>
          <a:lstStyle/>
          <a:p>
            <a:endParaRPr lang="en-US"/>
          </a:p>
        </p:txBody>
      </p:sp>
      <p:sp>
        <p:nvSpPr>
          <p:cNvPr id="30" name="Text 28"/>
          <p:cNvSpPr txBox="1"/>
          <p:nvPr/>
        </p:nvSpPr>
        <p:spPr>
          <a:xfrm>
            <a:off x="8074152" y="1106424"/>
            <a:ext cx="3429000" cy="420624"/>
          </a:xfrm>
          <a:prstGeom prst="rect">
            <a:avLst/>
          </a:prstGeom>
          <a:noFill/>
          <a:ln/>
        </p:spPr>
        <p:txBody>
          <a:bodyPr wrap="square" lIns="0" tIns="0" rIns="0" bIns="0" rtlCol="0" anchor="ctr"/>
          <a:lstStyle/>
          <a:p>
            <a:pPr marL="0" indent="0" algn="ctr">
              <a:buNone/>
            </a:pPr>
            <a:r>
              <a:rPr lang="en-US" sz="1200" b="1" dirty="0">
                <a:solidFill>
                  <a:srgbClr val="FFFFFF"/>
                </a:solidFill>
                <a:latin typeface="Arial" pitchFamily="34" charset="0"/>
                <a:ea typeface="Arial" pitchFamily="34" charset="-122"/>
                <a:cs typeface="Arial" pitchFamily="34" charset="-120"/>
              </a:rPr>
              <a:t>Debt Financing</a:t>
            </a:r>
            <a:endParaRPr lang="en-US" sz="1200" dirty="0"/>
          </a:p>
        </p:txBody>
      </p:sp>
      <p:sp>
        <p:nvSpPr>
          <p:cNvPr id="31" name="Shape 29"/>
          <p:cNvSpPr/>
          <p:nvPr/>
        </p:nvSpPr>
        <p:spPr>
          <a:xfrm>
            <a:off x="7982712" y="1618488"/>
            <a:ext cx="3611880" cy="1051560"/>
          </a:xfrm>
          <a:prstGeom prst="rect">
            <a:avLst/>
          </a:prstGeom>
          <a:solidFill>
            <a:srgbClr val="F4F4F4"/>
          </a:solidFill>
          <a:ln w="12700">
            <a:solidFill>
              <a:srgbClr val="D0D0D0"/>
            </a:solidFill>
            <a:prstDash val="solid"/>
          </a:ln>
        </p:spPr>
        <p:txBody>
          <a:bodyPr/>
          <a:lstStyle/>
          <a:p>
            <a:endParaRPr lang="en-US"/>
          </a:p>
        </p:txBody>
      </p:sp>
      <p:sp>
        <p:nvSpPr>
          <p:cNvPr id="32" name="Text 30"/>
          <p:cNvSpPr txBox="1"/>
          <p:nvPr/>
        </p:nvSpPr>
        <p:spPr>
          <a:xfrm>
            <a:off x="8092440" y="1728216"/>
            <a:ext cx="3392424" cy="822960"/>
          </a:xfrm>
          <a:prstGeom prst="rect">
            <a:avLst/>
          </a:prstGeom>
          <a:noFill/>
          <a:ln/>
        </p:spPr>
        <p:txBody>
          <a:bodyPr wrap="square" lIns="0" tIns="0" rIns="0" bIns="0" rtlCol="0" anchor="ctr"/>
          <a:lstStyle/>
          <a:p>
            <a:pPr marL="0" indent="0">
              <a:buNone/>
            </a:pPr>
            <a:r>
              <a:rPr lang="en-US" sz="1200" dirty="0">
                <a:solidFill>
                  <a:srgbClr val="373637"/>
                </a:solidFill>
                <a:latin typeface="Arial" pitchFamily="34" charset="0"/>
                <a:ea typeface="Arial" pitchFamily="34" charset="-122"/>
                <a:cs typeface="Arial" pitchFamily="34" charset="-120"/>
              </a:rPr>
              <a:t>General obligation bonds with TIF pledge</a:t>
            </a:r>
            <a:endParaRPr lang="en-US" sz="1200" dirty="0"/>
          </a:p>
        </p:txBody>
      </p:sp>
      <p:sp>
        <p:nvSpPr>
          <p:cNvPr id="33" name="Shape 31"/>
          <p:cNvSpPr/>
          <p:nvPr/>
        </p:nvSpPr>
        <p:spPr>
          <a:xfrm>
            <a:off x="7982712" y="2715768"/>
            <a:ext cx="3611880" cy="1051560"/>
          </a:xfrm>
          <a:prstGeom prst="rect">
            <a:avLst/>
          </a:prstGeom>
          <a:solidFill>
            <a:srgbClr val="F4F4F4"/>
          </a:solidFill>
          <a:ln w="12700">
            <a:solidFill>
              <a:srgbClr val="D0D0D0"/>
            </a:solidFill>
            <a:prstDash val="solid"/>
          </a:ln>
        </p:spPr>
        <p:txBody>
          <a:bodyPr/>
          <a:lstStyle/>
          <a:p>
            <a:endParaRPr lang="en-US"/>
          </a:p>
        </p:txBody>
      </p:sp>
      <p:sp>
        <p:nvSpPr>
          <p:cNvPr id="34" name="Text 32"/>
          <p:cNvSpPr txBox="1"/>
          <p:nvPr/>
        </p:nvSpPr>
        <p:spPr>
          <a:xfrm>
            <a:off x="8092440" y="2825496"/>
            <a:ext cx="3392424" cy="822960"/>
          </a:xfrm>
          <a:prstGeom prst="rect">
            <a:avLst/>
          </a:prstGeom>
          <a:noFill/>
          <a:ln/>
        </p:spPr>
        <p:txBody>
          <a:bodyPr wrap="square" lIns="0" tIns="0" rIns="0" bIns="0" rtlCol="0" anchor="ctr"/>
          <a:lstStyle/>
          <a:p>
            <a:pPr marL="0" indent="0">
              <a:buNone/>
            </a:pPr>
            <a:r>
              <a:rPr lang="en-US" sz="1200" dirty="0">
                <a:solidFill>
                  <a:srgbClr val="373637"/>
                </a:solidFill>
                <a:latin typeface="Arial" pitchFamily="34" charset="0"/>
                <a:ea typeface="Arial" pitchFamily="34" charset="-122"/>
                <a:cs typeface="Arial" pitchFamily="34" charset="-120"/>
              </a:rPr>
              <a:t>Revenue bonds secured by TIF increment</a:t>
            </a:r>
            <a:endParaRPr lang="en-US" sz="1200" dirty="0"/>
          </a:p>
        </p:txBody>
      </p:sp>
      <p:sp>
        <p:nvSpPr>
          <p:cNvPr id="35" name="Shape 33"/>
          <p:cNvSpPr/>
          <p:nvPr/>
        </p:nvSpPr>
        <p:spPr>
          <a:xfrm>
            <a:off x="7982712" y="3813048"/>
            <a:ext cx="3611880" cy="1051560"/>
          </a:xfrm>
          <a:prstGeom prst="rect">
            <a:avLst/>
          </a:prstGeom>
          <a:solidFill>
            <a:srgbClr val="F4F4F4"/>
          </a:solidFill>
          <a:ln w="12700">
            <a:solidFill>
              <a:srgbClr val="D0D0D0"/>
            </a:solidFill>
            <a:prstDash val="solid"/>
          </a:ln>
        </p:spPr>
        <p:txBody>
          <a:bodyPr/>
          <a:lstStyle/>
          <a:p>
            <a:endParaRPr lang="en-US"/>
          </a:p>
        </p:txBody>
      </p:sp>
      <p:sp>
        <p:nvSpPr>
          <p:cNvPr id="36" name="Text 34"/>
          <p:cNvSpPr txBox="1"/>
          <p:nvPr/>
        </p:nvSpPr>
        <p:spPr>
          <a:xfrm>
            <a:off x="8092440" y="3922776"/>
            <a:ext cx="3392424" cy="822960"/>
          </a:xfrm>
          <a:prstGeom prst="rect">
            <a:avLst/>
          </a:prstGeom>
          <a:noFill/>
          <a:ln/>
        </p:spPr>
        <p:txBody>
          <a:bodyPr wrap="square" lIns="0" tIns="0" rIns="0" bIns="0" rtlCol="0" anchor="ctr"/>
          <a:lstStyle/>
          <a:p>
            <a:pPr marL="0" indent="0">
              <a:buNone/>
            </a:pPr>
            <a:r>
              <a:rPr lang="en-US" sz="1200" dirty="0">
                <a:solidFill>
                  <a:srgbClr val="373637"/>
                </a:solidFill>
                <a:latin typeface="Arial" pitchFamily="34" charset="0"/>
                <a:ea typeface="Arial" pitchFamily="34" charset="-122"/>
                <a:cs typeface="Arial" pitchFamily="34" charset="-120"/>
              </a:rPr>
              <a:t>Internal city loans repaid with TIF revenue</a:t>
            </a:r>
            <a:endParaRPr lang="en-US" sz="1200" dirty="0"/>
          </a:p>
        </p:txBody>
      </p:sp>
      <p:sp>
        <p:nvSpPr>
          <p:cNvPr id="37" name="Shape 35"/>
          <p:cNvSpPr/>
          <p:nvPr/>
        </p:nvSpPr>
        <p:spPr>
          <a:xfrm>
            <a:off x="7982712" y="4910328"/>
            <a:ext cx="3611880" cy="1051560"/>
          </a:xfrm>
          <a:prstGeom prst="rect">
            <a:avLst/>
          </a:prstGeom>
          <a:solidFill>
            <a:srgbClr val="F4F4F4"/>
          </a:solidFill>
          <a:ln w="12700">
            <a:solidFill>
              <a:srgbClr val="D0D0D0"/>
            </a:solidFill>
            <a:prstDash val="solid"/>
          </a:ln>
        </p:spPr>
        <p:txBody>
          <a:bodyPr/>
          <a:lstStyle/>
          <a:p>
            <a:endParaRPr lang="en-US"/>
          </a:p>
        </p:txBody>
      </p:sp>
      <p:sp>
        <p:nvSpPr>
          <p:cNvPr id="38" name="Text 36"/>
          <p:cNvSpPr txBox="1"/>
          <p:nvPr/>
        </p:nvSpPr>
        <p:spPr>
          <a:xfrm>
            <a:off x="8092440" y="5020056"/>
            <a:ext cx="3392424" cy="822960"/>
          </a:xfrm>
          <a:prstGeom prst="rect">
            <a:avLst/>
          </a:prstGeom>
          <a:noFill/>
          <a:ln/>
        </p:spPr>
        <p:txBody>
          <a:bodyPr wrap="square" lIns="0" tIns="0" rIns="0" bIns="0" rtlCol="0" anchor="ctr"/>
          <a:lstStyle/>
          <a:p>
            <a:pPr marL="0" indent="0">
              <a:buNone/>
            </a:pPr>
            <a:r>
              <a:rPr lang="en-US" sz="1200" dirty="0">
                <a:solidFill>
                  <a:srgbClr val="373637"/>
                </a:solidFill>
                <a:latin typeface="Arial" pitchFamily="34" charset="0"/>
                <a:ea typeface="Arial" pitchFamily="34" charset="-122"/>
                <a:cs typeface="Arial" pitchFamily="34" charset="-120"/>
              </a:rPr>
              <a:t>Notes payable to developers or financial institutions</a:t>
            </a:r>
            <a:endParaRPr lang="en-US" sz="1200" dirty="0"/>
          </a:p>
        </p:txBody>
      </p:sp>
      <p:sp>
        <p:nvSpPr>
          <p:cNvPr id="39" name="Shape 37"/>
          <p:cNvSpPr/>
          <p:nvPr/>
        </p:nvSpPr>
        <p:spPr>
          <a:xfrm>
            <a:off x="320040" y="6172200"/>
            <a:ext cx="11521440" cy="347472"/>
          </a:xfrm>
          <a:prstGeom prst="rect">
            <a:avLst/>
          </a:prstGeom>
          <a:solidFill>
            <a:srgbClr val="3E6BB3"/>
          </a:solidFill>
          <a:ln w="12700">
            <a:solidFill>
              <a:srgbClr val="3E6BB3"/>
            </a:solidFill>
            <a:prstDash val="solid"/>
          </a:ln>
        </p:spPr>
        <p:txBody>
          <a:bodyPr/>
          <a:lstStyle/>
          <a:p>
            <a:endParaRPr lang="en-US"/>
          </a:p>
        </p:txBody>
      </p:sp>
      <p:sp>
        <p:nvSpPr>
          <p:cNvPr id="40" name="Text 38"/>
          <p:cNvSpPr txBox="1"/>
          <p:nvPr/>
        </p:nvSpPr>
        <p:spPr>
          <a:xfrm>
            <a:off x="457200" y="6199632"/>
            <a:ext cx="11247120" cy="274320"/>
          </a:xfrm>
          <a:prstGeom prst="rect">
            <a:avLst/>
          </a:prstGeom>
          <a:noFill/>
          <a:ln/>
        </p:spPr>
        <p:txBody>
          <a:bodyPr wrap="square" lIns="0" tIns="0" rIns="0" bIns="0" rtlCol="0" anchor="ctr"/>
          <a:lstStyle/>
          <a:p>
            <a:pPr marL="0" indent="0">
              <a:buNone/>
            </a:pPr>
            <a:r>
              <a:rPr lang="en-US" sz="1100" b="1" dirty="0">
                <a:solidFill>
                  <a:srgbClr val="FFFFFF"/>
                </a:solidFill>
                <a:latin typeface="Arial" pitchFamily="34" charset="0"/>
                <a:ea typeface="Arial" pitchFamily="34" charset="-122"/>
                <a:cs typeface="Arial" pitchFamily="34" charset="-120"/>
              </a:rPr>
              <a:t>Key Principle: TIF does not raise taxes — it redirects new increment generated by development to fund the improvements that made it possible.</a:t>
            </a:r>
            <a:endParaRPr lang="en-US" sz="11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5">
    <p:bg>
      <p:bgPr>
        <a:solidFill>
          <a:srgbClr val="3E6BB3"/>
        </a:solidFill>
        <a:effectLst/>
      </p:bgPr>
    </p:bg>
    <p:spTree>
      <p:nvGrpSpPr>
        <p:cNvPr id="1" name=""/>
        <p:cNvGrpSpPr/>
        <p:nvPr/>
      </p:nvGrpSpPr>
      <p:grpSpPr>
        <a:xfrm>
          <a:off x="0" y="0"/>
          <a:ext cx="0" cy="0"/>
          <a:chOff x="0" y="0"/>
          <a:chExt cx="0" cy="0"/>
        </a:xfrm>
      </p:grpSpPr>
      <p:sp>
        <p:nvSpPr>
          <p:cNvPr id="2" name="Shape 0"/>
          <p:cNvSpPr/>
          <p:nvPr/>
        </p:nvSpPr>
        <p:spPr>
          <a:xfrm rot="-480000">
            <a:off x="0" y="5029200"/>
            <a:ext cx="12161520" cy="3657600"/>
          </a:xfrm>
          <a:prstGeom prst="rect">
            <a:avLst/>
          </a:prstGeom>
          <a:solidFill>
            <a:srgbClr val="FFD051"/>
          </a:solidFill>
          <a:ln w="12700">
            <a:solidFill>
              <a:srgbClr val="FFD051"/>
            </a:solidFill>
            <a:prstDash val="solid"/>
          </a:ln>
        </p:spPr>
        <p:txBody>
          <a:bodyPr/>
          <a:lstStyle/>
          <a:p>
            <a:endParaRPr lang="en-US"/>
          </a:p>
        </p:txBody>
      </p:sp>
      <p:sp>
        <p:nvSpPr>
          <p:cNvPr id="3" name="Shape 1"/>
          <p:cNvSpPr/>
          <p:nvPr/>
        </p:nvSpPr>
        <p:spPr>
          <a:xfrm>
            <a:off x="0" y="0"/>
            <a:ext cx="12161520" cy="4114800"/>
          </a:xfrm>
          <a:prstGeom prst="rect">
            <a:avLst/>
          </a:prstGeom>
          <a:solidFill>
            <a:srgbClr val="3E6BB3"/>
          </a:solidFill>
          <a:ln w="12700">
            <a:solidFill>
              <a:srgbClr val="3E6BB3"/>
            </a:solidFill>
            <a:prstDash val="solid"/>
          </a:ln>
        </p:spPr>
        <p:txBody>
          <a:bodyPr/>
          <a:lstStyle/>
          <a:p>
            <a:endParaRPr lang="en-US"/>
          </a:p>
        </p:txBody>
      </p:sp>
      <p:sp>
        <p:nvSpPr>
          <p:cNvPr id="4" name="Text 2"/>
          <p:cNvSpPr txBox="1"/>
          <p:nvPr/>
        </p:nvSpPr>
        <p:spPr>
          <a:xfrm>
            <a:off x="548640" y="731520"/>
            <a:ext cx="2286000" cy="1828800"/>
          </a:xfrm>
          <a:prstGeom prst="rect">
            <a:avLst/>
          </a:prstGeom>
          <a:noFill/>
          <a:ln/>
        </p:spPr>
        <p:txBody>
          <a:bodyPr wrap="square" lIns="0" tIns="0" rIns="0" bIns="0" rtlCol="0" anchor="ctr"/>
          <a:lstStyle/>
          <a:p>
            <a:pPr marL="0" indent="0">
              <a:buNone/>
            </a:pPr>
            <a:r>
              <a:rPr lang="en-US" sz="9600" b="1" dirty="0">
                <a:solidFill>
                  <a:srgbClr val="FFD051"/>
                </a:solidFill>
                <a:latin typeface="Arial" pitchFamily="34" charset="0"/>
                <a:ea typeface="Arial" pitchFamily="34" charset="-122"/>
                <a:cs typeface="Arial" pitchFamily="34" charset="-120"/>
              </a:rPr>
              <a:t>02</a:t>
            </a:r>
            <a:endParaRPr lang="en-US" sz="9600" dirty="0"/>
          </a:p>
        </p:txBody>
      </p:sp>
      <p:sp>
        <p:nvSpPr>
          <p:cNvPr id="5" name="Text 3"/>
          <p:cNvSpPr txBox="1"/>
          <p:nvPr/>
        </p:nvSpPr>
        <p:spPr>
          <a:xfrm>
            <a:off x="548640" y="2606040"/>
            <a:ext cx="10058400" cy="1417320"/>
          </a:xfrm>
          <a:prstGeom prst="rect">
            <a:avLst/>
          </a:prstGeom>
          <a:noFill/>
          <a:ln/>
        </p:spPr>
        <p:txBody>
          <a:bodyPr wrap="square" lIns="0" tIns="0" rIns="0" bIns="0" rtlCol="0" anchor="ctr"/>
          <a:lstStyle/>
          <a:p>
            <a:pPr marL="0" indent="0">
              <a:buNone/>
            </a:pPr>
            <a:r>
              <a:rPr lang="en-US" sz="3200" b="1" dirty="0">
                <a:solidFill>
                  <a:srgbClr val="FFFFFF"/>
                </a:solidFill>
                <a:latin typeface="Arial" pitchFamily="34" charset="0"/>
                <a:ea typeface="Arial" pitchFamily="34" charset="-122"/>
                <a:cs typeface="Arial" pitchFamily="34" charset="-120"/>
              </a:rPr>
              <a:t>The 2026</a:t>
            </a:r>
            <a:endParaRPr lang="en-US" sz="3200" dirty="0"/>
          </a:p>
          <a:p>
            <a:pPr marL="0" indent="0">
              <a:buNone/>
            </a:pPr>
            <a:r>
              <a:rPr lang="en-US" sz="3200" b="1" dirty="0">
                <a:solidFill>
                  <a:srgbClr val="FFFFFF"/>
                </a:solidFill>
                <a:latin typeface="Arial" pitchFamily="34" charset="0"/>
                <a:ea typeface="Arial" pitchFamily="34" charset="-122"/>
                <a:cs typeface="Arial" pitchFamily="34" charset="-120"/>
              </a:rPr>
              <a:t>Legislative Changes</a:t>
            </a:r>
            <a:endParaRPr lang="en-US" sz="3200" dirty="0"/>
          </a:p>
        </p:txBody>
      </p:sp>
      <p:sp>
        <p:nvSpPr>
          <p:cNvPr id="6" name="Text 4"/>
          <p:cNvSpPr txBox="1"/>
          <p:nvPr/>
        </p:nvSpPr>
        <p:spPr>
          <a:xfrm>
            <a:off x="548640" y="4069080"/>
            <a:ext cx="8229600" cy="411480"/>
          </a:xfrm>
          <a:prstGeom prst="rect">
            <a:avLst/>
          </a:prstGeom>
          <a:noFill/>
          <a:ln/>
        </p:spPr>
        <p:txBody>
          <a:bodyPr wrap="square" lIns="0" tIns="0" rIns="0" bIns="0" rtlCol="0" anchor="ctr"/>
          <a:lstStyle/>
          <a:p>
            <a:pPr marL="0" indent="0">
              <a:buNone/>
            </a:pPr>
            <a:r>
              <a:rPr lang="en-US" sz="1700" i="1" dirty="0">
                <a:solidFill>
                  <a:srgbClr val="FFD051"/>
                </a:solidFill>
                <a:latin typeface="Arial" pitchFamily="34" charset="0"/>
                <a:ea typeface="Arial" pitchFamily="34" charset="-122"/>
                <a:cs typeface="Arial" pitchFamily="34" charset="-120"/>
              </a:rPr>
              <a:t>Senate File 2472 — Signed May 18, 2026</a:t>
            </a:r>
            <a:endParaRPr lang="en-US" sz="1700" dirty="0"/>
          </a:p>
        </p:txBody>
      </p:sp>
      <p:pic>
        <p:nvPicPr>
          <p:cNvPr id="8" name="Picture 7">
            <a:extLst>
              <a:ext uri="{FF2B5EF4-FFF2-40B4-BE49-F238E27FC236}">
                <a16:creationId xmlns:a16="http://schemas.microsoft.com/office/drawing/2014/main" id="{CAFE6141-2079-A29F-7537-1FEFC92658A5}"/>
              </a:ext>
            </a:extLst>
          </p:cNvPr>
          <p:cNvPicPr>
            <a:picLocks noChangeAspect="1"/>
          </p:cNvPicPr>
          <p:nvPr/>
        </p:nvPicPr>
        <p:blipFill>
          <a:blip r:embed="rId3"/>
          <a:stretch>
            <a:fillRect/>
          </a:stretch>
        </p:blipFill>
        <p:spPr>
          <a:xfrm>
            <a:off x="5681215" y="482267"/>
            <a:ext cx="5253889" cy="3500894"/>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2000" cy="886968"/>
          </a:xfrm>
          <a:prstGeom prst="rect">
            <a:avLst/>
          </a:prstGeom>
          <a:solidFill>
            <a:srgbClr val="F4F4F4"/>
          </a:solidFill>
          <a:ln w="12700">
            <a:solidFill>
              <a:srgbClr val="F4F4F4"/>
            </a:solidFill>
            <a:prstDash val="solid"/>
          </a:ln>
        </p:spPr>
        <p:txBody>
          <a:bodyPr/>
          <a:lstStyle/>
          <a:p>
            <a:endParaRPr lang="en-US"/>
          </a:p>
        </p:txBody>
      </p:sp>
      <p:sp>
        <p:nvSpPr>
          <p:cNvPr id="3" name="Shape 1"/>
          <p:cNvSpPr/>
          <p:nvPr/>
        </p:nvSpPr>
        <p:spPr>
          <a:xfrm>
            <a:off x="201168" y="164592"/>
            <a:ext cx="27432" cy="548640"/>
          </a:xfrm>
          <a:prstGeom prst="rect">
            <a:avLst/>
          </a:prstGeom>
          <a:solidFill>
            <a:srgbClr val="3E6BB3"/>
          </a:solidFill>
          <a:ln w="12700">
            <a:solidFill>
              <a:srgbClr val="3E6BB3"/>
            </a:solidFill>
            <a:prstDash val="solid"/>
          </a:ln>
        </p:spPr>
        <p:txBody>
          <a:bodyPr/>
          <a:lstStyle/>
          <a:p>
            <a:endParaRPr lang="en-US"/>
          </a:p>
        </p:txBody>
      </p:sp>
      <p:sp>
        <p:nvSpPr>
          <p:cNvPr id="4" name="Text 2"/>
          <p:cNvSpPr txBox="1"/>
          <p:nvPr/>
        </p:nvSpPr>
        <p:spPr>
          <a:xfrm>
            <a:off x="320040" y="137160"/>
            <a:ext cx="9601200" cy="502920"/>
          </a:xfrm>
          <a:prstGeom prst="rect">
            <a:avLst/>
          </a:prstGeom>
          <a:noFill/>
          <a:ln/>
        </p:spPr>
        <p:txBody>
          <a:bodyPr wrap="square" lIns="0" tIns="0" rIns="0" bIns="0" rtlCol="0" anchor="ctr"/>
          <a:lstStyle/>
          <a:p>
            <a:pPr marL="0" indent="0">
              <a:buNone/>
            </a:pPr>
            <a:r>
              <a:rPr lang="en-US" sz="2000" b="1" dirty="0">
                <a:solidFill>
                  <a:srgbClr val="373637"/>
                </a:solidFill>
                <a:latin typeface="Arial" pitchFamily="34" charset="0"/>
                <a:ea typeface="Arial" pitchFamily="34" charset="-122"/>
                <a:cs typeface="Arial" pitchFamily="34" charset="-120"/>
              </a:rPr>
              <a:t>Senate File 2472 — Six Changes to Iowa TIF Law</a:t>
            </a:r>
            <a:endParaRPr lang="en-US" sz="2000" dirty="0"/>
          </a:p>
        </p:txBody>
      </p:sp>
      <p:sp>
        <p:nvSpPr>
          <p:cNvPr id="5" name="Text 3"/>
          <p:cNvSpPr txBox="1"/>
          <p:nvPr/>
        </p:nvSpPr>
        <p:spPr>
          <a:xfrm>
            <a:off x="320040" y="640080"/>
            <a:ext cx="9601200" cy="219456"/>
          </a:xfrm>
          <a:prstGeom prst="rect">
            <a:avLst/>
          </a:prstGeom>
          <a:noFill/>
          <a:ln/>
        </p:spPr>
        <p:txBody>
          <a:bodyPr wrap="square" lIns="0" tIns="0" rIns="0" bIns="0" rtlCol="0" anchor="ctr"/>
          <a:lstStyle/>
          <a:p>
            <a:pPr marL="0" indent="0">
              <a:buNone/>
            </a:pPr>
            <a:r>
              <a:rPr lang="en-US" sz="1100" i="1" dirty="0">
                <a:solidFill>
                  <a:srgbClr val="3E6BB3"/>
                </a:solidFill>
                <a:latin typeface="Arial" pitchFamily="34" charset="0"/>
                <a:ea typeface="Arial" pitchFamily="34" charset="-122"/>
                <a:cs typeface="Arial" pitchFamily="34" charset="-120"/>
              </a:rPr>
              <a:t>Section 02 — The 2026 Legislative Changes</a:t>
            </a:r>
            <a:endParaRPr lang="en-US" sz="1100" dirty="0"/>
          </a:p>
        </p:txBody>
      </p:sp>
      <p:sp>
        <p:nvSpPr>
          <p:cNvPr id="6" name="Shape 4"/>
          <p:cNvSpPr/>
          <p:nvPr/>
        </p:nvSpPr>
        <p:spPr>
          <a:xfrm>
            <a:off x="0" y="6656832"/>
            <a:ext cx="1371600" cy="201168"/>
          </a:xfrm>
          <a:prstGeom prst="rect">
            <a:avLst/>
          </a:prstGeom>
          <a:solidFill>
            <a:srgbClr val="FFD051"/>
          </a:solidFill>
          <a:ln w="12700">
            <a:solidFill>
              <a:srgbClr val="FFD051"/>
            </a:solidFill>
            <a:prstDash val="solid"/>
          </a:ln>
        </p:spPr>
        <p:txBody>
          <a:bodyPr/>
          <a:lstStyle/>
          <a:p>
            <a:endParaRPr lang="en-US"/>
          </a:p>
        </p:txBody>
      </p:sp>
      <p:sp>
        <p:nvSpPr>
          <p:cNvPr id="7" name="Text 5"/>
          <p:cNvSpPr txBox="1"/>
          <p:nvPr/>
        </p:nvSpPr>
        <p:spPr>
          <a:xfrm>
            <a:off x="64008" y="6656832"/>
            <a:ext cx="1005840" cy="201168"/>
          </a:xfrm>
          <a:prstGeom prst="rect">
            <a:avLst/>
          </a:prstGeom>
          <a:noFill/>
          <a:ln/>
        </p:spPr>
        <p:txBody>
          <a:bodyPr wrap="square" lIns="0" tIns="0" rIns="0" bIns="0" rtlCol="0" anchor="ctr"/>
          <a:lstStyle/>
          <a:p>
            <a:pPr marL="0" indent="0">
              <a:buNone/>
            </a:pPr>
            <a:r>
              <a:rPr lang="en-US" sz="900" dirty="0">
                <a:solidFill>
                  <a:srgbClr val="373637"/>
                </a:solidFill>
                <a:latin typeface="Arial" pitchFamily="34" charset="0"/>
                <a:ea typeface="Arial" pitchFamily="34" charset="-122"/>
                <a:cs typeface="Arial" pitchFamily="34" charset="-120"/>
              </a:rPr>
              <a:t>© PFM</a:t>
            </a:r>
            <a:endParaRPr lang="en-US" sz="900" dirty="0"/>
          </a:p>
        </p:txBody>
      </p:sp>
      <p:sp>
        <p:nvSpPr>
          <p:cNvPr id="8" name="Text 6"/>
          <p:cNvSpPr txBox="1"/>
          <p:nvPr/>
        </p:nvSpPr>
        <p:spPr>
          <a:xfrm>
            <a:off x="1463040" y="6675120"/>
            <a:ext cx="9144000" cy="164592"/>
          </a:xfrm>
          <a:prstGeom prst="rect">
            <a:avLst/>
          </a:prstGeom>
          <a:noFill/>
          <a:ln/>
        </p:spPr>
        <p:txBody>
          <a:bodyPr wrap="square" lIns="0" tIns="0" rIns="0" bIns="0" rtlCol="0" anchor="ctr"/>
          <a:lstStyle/>
          <a:p>
            <a:pPr marL="0" indent="0">
              <a:buNone/>
            </a:pPr>
            <a:r>
              <a:rPr lang="en-US" sz="800" dirty="0">
                <a:solidFill>
                  <a:srgbClr val="595959"/>
                </a:solidFill>
                <a:latin typeface="Arial" pitchFamily="34" charset="0"/>
                <a:ea typeface="Arial" pitchFamily="34" charset="-122"/>
                <a:cs typeface="Arial" pitchFamily="34" charset="-120"/>
              </a:rPr>
              <a:t>PFM Financial Advisors LLC  |  PDI Fall Conference  |  September 2026</a:t>
            </a:r>
            <a:endParaRPr lang="en-US" sz="800" dirty="0"/>
          </a:p>
        </p:txBody>
      </p:sp>
      <p:sp>
        <p:nvSpPr>
          <p:cNvPr id="9" name="Text 7"/>
          <p:cNvSpPr txBox="1"/>
          <p:nvPr/>
        </p:nvSpPr>
        <p:spPr>
          <a:xfrm>
            <a:off x="320040" y="6510528"/>
            <a:ext cx="11430000" cy="146304"/>
          </a:xfrm>
          <a:prstGeom prst="rect">
            <a:avLst/>
          </a:prstGeom>
          <a:noFill/>
          <a:ln/>
        </p:spPr>
        <p:txBody>
          <a:bodyPr wrap="square" lIns="0" tIns="0" rIns="0" bIns="0" rtlCol="0" anchor="ctr"/>
          <a:lstStyle/>
          <a:p>
            <a:pPr marL="0" indent="0">
              <a:buNone/>
            </a:pPr>
            <a:r>
              <a:rPr lang="en-US" sz="750" i="1" dirty="0">
                <a:solidFill>
                  <a:srgbClr val="D0D0D0"/>
                </a:solidFill>
                <a:latin typeface="Arial" pitchFamily="34" charset="0"/>
                <a:ea typeface="Arial" pitchFamily="34" charset="-122"/>
                <a:cs typeface="Arial" pitchFamily="34" charset="-120"/>
              </a:rPr>
              <a:t>Source: Ahlers &amp; Cooney, P.C. Client Alert, May 26, 2026 (legislative slides)</a:t>
            </a:r>
            <a:endParaRPr lang="en-US" sz="750" dirty="0"/>
          </a:p>
        </p:txBody>
      </p:sp>
      <p:sp>
        <p:nvSpPr>
          <p:cNvPr id="10" name="Text 8"/>
          <p:cNvSpPr txBox="1"/>
          <p:nvPr/>
        </p:nvSpPr>
        <p:spPr>
          <a:xfrm>
            <a:off x="320040" y="987552"/>
            <a:ext cx="11247120" cy="256032"/>
          </a:xfrm>
          <a:prstGeom prst="rect">
            <a:avLst/>
          </a:prstGeom>
          <a:noFill/>
          <a:ln/>
        </p:spPr>
        <p:txBody>
          <a:bodyPr wrap="square" lIns="0" tIns="0" rIns="0" bIns="0" rtlCol="0" anchor="ctr"/>
          <a:lstStyle/>
          <a:p>
            <a:pPr marL="0" indent="0">
              <a:buNone/>
            </a:pPr>
            <a:r>
              <a:rPr lang="en-US" sz="1150" i="1" dirty="0">
                <a:solidFill>
                  <a:srgbClr val="595959"/>
                </a:solidFill>
                <a:latin typeface="Arial" pitchFamily="34" charset="0"/>
                <a:ea typeface="Arial" pitchFamily="34" charset="-122"/>
                <a:cs typeface="Arial" pitchFamily="34" charset="-120"/>
              </a:rPr>
              <a:t>Governor Reynolds signed SF 2472 on May 18, 2026. Most provisions took effect immediately upon signing.</a:t>
            </a:r>
            <a:endParaRPr lang="en-US" sz="1150" dirty="0"/>
          </a:p>
        </p:txBody>
      </p:sp>
      <p:sp>
        <p:nvSpPr>
          <p:cNvPr id="11" name="Shape 9"/>
          <p:cNvSpPr/>
          <p:nvPr/>
        </p:nvSpPr>
        <p:spPr>
          <a:xfrm>
            <a:off x="320040" y="1298448"/>
            <a:ext cx="475488" cy="667512"/>
          </a:xfrm>
          <a:prstGeom prst="rect">
            <a:avLst/>
          </a:prstGeom>
          <a:solidFill>
            <a:srgbClr val="3E6BB3"/>
          </a:solidFill>
          <a:ln w="12700">
            <a:solidFill>
              <a:srgbClr val="3E6BB3"/>
            </a:solidFill>
            <a:prstDash val="solid"/>
          </a:ln>
        </p:spPr>
        <p:txBody>
          <a:bodyPr/>
          <a:lstStyle/>
          <a:p>
            <a:endParaRPr lang="en-US"/>
          </a:p>
        </p:txBody>
      </p:sp>
      <p:sp>
        <p:nvSpPr>
          <p:cNvPr id="12" name="Text 10"/>
          <p:cNvSpPr txBox="1"/>
          <p:nvPr/>
        </p:nvSpPr>
        <p:spPr>
          <a:xfrm>
            <a:off x="320040" y="1417320"/>
            <a:ext cx="475488" cy="384048"/>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itchFamily="34" charset="0"/>
                <a:ea typeface="Arial" pitchFamily="34" charset="-122"/>
                <a:cs typeface="Arial" pitchFamily="34" charset="-120"/>
              </a:rPr>
              <a:t>1</a:t>
            </a:r>
            <a:endParaRPr lang="en-US" sz="2000" dirty="0"/>
          </a:p>
        </p:txBody>
      </p:sp>
      <p:sp>
        <p:nvSpPr>
          <p:cNvPr id="13" name="Shape 11"/>
          <p:cNvSpPr/>
          <p:nvPr/>
        </p:nvSpPr>
        <p:spPr>
          <a:xfrm>
            <a:off x="822960" y="1298448"/>
            <a:ext cx="11018520" cy="667512"/>
          </a:xfrm>
          <a:prstGeom prst="rect">
            <a:avLst/>
          </a:prstGeom>
          <a:solidFill>
            <a:srgbClr val="F4F4F4"/>
          </a:solidFill>
          <a:ln w="12700">
            <a:solidFill>
              <a:srgbClr val="D0D0D0"/>
            </a:solidFill>
            <a:prstDash val="solid"/>
          </a:ln>
        </p:spPr>
        <p:txBody>
          <a:bodyPr/>
          <a:lstStyle/>
          <a:p>
            <a:endParaRPr lang="en-US"/>
          </a:p>
        </p:txBody>
      </p:sp>
      <p:sp>
        <p:nvSpPr>
          <p:cNvPr id="14" name="Text 12"/>
          <p:cNvSpPr txBox="1"/>
          <p:nvPr/>
        </p:nvSpPr>
        <p:spPr>
          <a:xfrm>
            <a:off x="960120" y="1426464"/>
            <a:ext cx="10744200" cy="466344"/>
          </a:xfrm>
          <a:prstGeom prst="rect">
            <a:avLst/>
          </a:prstGeom>
          <a:noFill/>
          <a:ln/>
        </p:spPr>
        <p:txBody>
          <a:bodyPr wrap="square" lIns="0" tIns="0" rIns="0" bIns="0" rtlCol="0" anchor="ctr"/>
          <a:lstStyle/>
          <a:p>
            <a:pPr marL="0" indent="0">
              <a:buNone/>
            </a:pPr>
            <a:r>
              <a:rPr lang="en-US" sz="1250" dirty="0">
                <a:solidFill>
                  <a:srgbClr val="373637"/>
                </a:solidFill>
                <a:latin typeface="Arial" pitchFamily="34" charset="0"/>
                <a:ea typeface="Arial" pitchFamily="34" charset="-122"/>
                <a:cs typeface="Arial" pitchFamily="34" charset="-120"/>
              </a:rPr>
              <a:t>New 23-year TIF sunset on all new ordinances adopted after May 18, 2026</a:t>
            </a:r>
            <a:endParaRPr lang="en-US" sz="1250" dirty="0"/>
          </a:p>
        </p:txBody>
      </p:sp>
      <p:sp>
        <p:nvSpPr>
          <p:cNvPr id="15" name="Shape 13"/>
          <p:cNvSpPr/>
          <p:nvPr/>
        </p:nvSpPr>
        <p:spPr>
          <a:xfrm>
            <a:off x="320040" y="2029968"/>
            <a:ext cx="475488" cy="667512"/>
          </a:xfrm>
          <a:prstGeom prst="rect">
            <a:avLst/>
          </a:prstGeom>
          <a:solidFill>
            <a:srgbClr val="FFD051"/>
          </a:solidFill>
          <a:ln w="12700">
            <a:solidFill>
              <a:srgbClr val="FFD051"/>
            </a:solidFill>
            <a:prstDash val="solid"/>
          </a:ln>
        </p:spPr>
        <p:txBody>
          <a:bodyPr/>
          <a:lstStyle/>
          <a:p>
            <a:endParaRPr lang="en-US"/>
          </a:p>
        </p:txBody>
      </p:sp>
      <p:sp>
        <p:nvSpPr>
          <p:cNvPr id="16" name="Text 14"/>
          <p:cNvSpPr txBox="1"/>
          <p:nvPr/>
        </p:nvSpPr>
        <p:spPr>
          <a:xfrm>
            <a:off x="320040" y="2148840"/>
            <a:ext cx="475488" cy="384048"/>
          </a:xfrm>
          <a:prstGeom prst="rect">
            <a:avLst/>
          </a:prstGeom>
          <a:noFill/>
          <a:ln/>
        </p:spPr>
        <p:txBody>
          <a:bodyPr wrap="square" lIns="0" tIns="0" rIns="0" bIns="0" rtlCol="0" anchor="ctr"/>
          <a:lstStyle/>
          <a:p>
            <a:pPr marL="0" indent="0" algn="ctr">
              <a:buNone/>
            </a:pPr>
            <a:r>
              <a:rPr lang="en-US" sz="2000" b="1" dirty="0">
                <a:solidFill>
                  <a:srgbClr val="373637"/>
                </a:solidFill>
                <a:latin typeface="Arial" pitchFamily="34" charset="0"/>
                <a:ea typeface="Arial" pitchFamily="34" charset="-122"/>
                <a:cs typeface="Arial" pitchFamily="34" charset="-120"/>
              </a:rPr>
              <a:t>2</a:t>
            </a:r>
            <a:endParaRPr lang="en-US" sz="2000" dirty="0"/>
          </a:p>
        </p:txBody>
      </p:sp>
      <p:sp>
        <p:nvSpPr>
          <p:cNvPr id="17" name="Shape 15"/>
          <p:cNvSpPr/>
          <p:nvPr/>
        </p:nvSpPr>
        <p:spPr>
          <a:xfrm>
            <a:off x="822960" y="2029968"/>
            <a:ext cx="11018520" cy="667512"/>
          </a:xfrm>
          <a:prstGeom prst="rect">
            <a:avLst/>
          </a:prstGeom>
          <a:solidFill>
            <a:srgbClr val="F4F4F4"/>
          </a:solidFill>
          <a:ln w="12700">
            <a:solidFill>
              <a:srgbClr val="D0D0D0"/>
            </a:solidFill>
            <a:prstDash val="solid"/>
          </a:ln>
        </p:spPr>
        <p:txBody>
          <a:bodyPr/>
          <a:lstStyle/>
          <a:p>
            <a:endParaRPr lang="en-US"/>
          </a:p>
        </p:txBody>
      </p:sp>
      <p:sp>
        <p:nvSpPr>
          <p:cNvPr id="18" name="Text 16"/>
          <p:cNvSpPr txBox="1"/>
          <p:nvPr/>
        </p:nvSpPr>
        <p:spPr>
          <a:xfrm>
            <a:off x="960120" y="2157984"/>
            <a:ext cx="10744200" cy="466344"/>
          </a:xfrm>
          <a:prstGeom prst="rect">
            <a:avLst/>
          </a:prstGeom>
          <a:noFill/>
          <a:ln/>
        </p:spPr>
        <p:txBody>
          <a:bodyPr wrap="square" lIns="0" tIns="0" rIns="0" bIns="0" rtlCol="0" anchor="ctr"/>
          <a:lstStyle/>
          <a:p>
            <a:pPr marL="0" indent="0">
              <a:buNone/>
            </a:pPr>
            <a:r>
              <a:rPr lang="en-US" sz="1250" dirty="0">
                <a:solidFill>
                  <a:srgbClr val="373637"/>
                </a:solidFill>
                <a:latin typeface="Arial" pitchFamily="34" charset="0"/>
                <a:ea typeface="Arial" pitchFamily="34" charset="-122"/>
                <a:cs typeface="Arial" pitchFamily="34" charset="-120"/>
              </a:rPr>
              <a:t>60% TIF collection cap on existing ordinances that previously had no sunset limitation</a:t>
            </a:r>
            <a:endParaRPr lang="en-US" sz="1250" dirty="0"/>
          </a:p>
        </p:txBody>
      </p:sp>
      <p:sp>
        <p:nvSpPr>
          <p:cNvPr id="19" name="Shape 17"/>
          <p:cNvSpPr/>
          <p:nvPr/>
        </p:nvSpPr>
        <p:spPr>
          <a:xfrm>
            <a:off x="320040" y="2761488"/>
            <a:ext cx="475488" cy="667512"/>
          </a:xfrm>
          <a:prstGeom prst="rect">
            <a:avLst/>
          </a:prstGeom>
          <a:solidFill>
            <a:srgbClr val="3E6BB3"/>
          </a:solidFill>
          <a:ln w="12700">
            <a:solidFill>
              <a:srgbClr val="3E6BB3"/>
            </a:solidFill>
            <a:prstDash val="solid"/>
          </a:ln>
        </p:spPr>
        <p:txBody>
          <a:bodyPr/>
          <a:lstStyle/>
          <a:p>
            <a:endParaRPr lang="en-US"/>
          </a:p>
        </p:txBody>
      </p:sp>
      <p:sp>
        <p:nvSpPr>
          <p:cNvPr id="20" name="Text 18"/>
          <p:cNvSpPr txBox="1"/>
          <p:nvPr/>
        </p:nvSpPr>
        <p:spPr>
          <a:xfrm>
            <a:off x="320040" y="2880360"/>
            <a:ext cx="475488" cy="384048"/>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itchFamily="34" charset="0"/>
                <a:ea typeface="Arial" pitchFamily="34" charset="-122"/>
                <a:cs typeface="Arial" pitchFamily="34" charset="-120"/>
              </a:rPr>
              <a:t>3</a:t>
            </a:r>
            <a:endParaRPr lang="en-US" sz="2000" dirty="0"/>
          </a:p>
        </p:txBody>
      </p:sp>
      <p:sp>
        <p:nvSpPr>
          <p:cNvPr id="21" name="Shape 19"/>
          <p:cNvSpPr/>
          <p:nvPr/>
        </p:nvSpPr>
        <p:spPr>
          <a:xfrm>
            <a:off x="822960" y="2761488"/>
            <a:ext cx="11018520" cy="667512"/>
          </a:xfrm>
          <a:prstGeom prst="rect">
            <a:avLst/>
          </a:prstGeom>
          <a:solidFill>
            <a:srgbClr val="F4F4F4"/>
          </a:solidFill>
          <a:ln w="12700">
            <a:solidFill>
              <a:srgbClr val="D0D0D0"/>
            </a:solidFill>
            <a:prstDash val="solid"/>
          </a:ln>
        </p:spPr>
        <p:txBody>
          <a:bodyPr/>
          <a:lstStyle/>
          <a:p>
            <a:endParaRPr lang="en-US"/>
          </a:p>
        </p:txBody>
      </p:sp>
      <p:sp>
        <p:nvSpPr>
          <p:cNvPr id="22" name="Text 20"/>
          <p:cNvSpPr txBox="1"/>
          <p:nvPr/>
        </p:nvSpPr>
        <p:spPr>
          <a:xfrm>
            <a:off x="960120" y="2889504"/>
            <a:ext cx="10744200" cy="466344"/>
          </a:xfrm>
          <a:prstGeom prst="rect">
            <a:avLst/>
          </a:prstGeom>
          <a:noFill/>
          <a:ln/>
        </p:spPr>
        <p:txBody>
          <a:bodyPr wrap="square" lIns="0" tIns="0" rIns="0" bIns="0" rtlCol="0" anchor="ctr"/>
          <a:lstStyle/>
          <a:p>
            <a:pPr marL="0" indent="0">
              <a:buNone/>
            </a:pPr>
            <a:r>
              <a:rPr lang="en-US" sz="1250" dirty="0">
                <a:solidFill>
                  <a:srgbClr val="373637"/>
                </a:solidFill>
                <a:latin typeface="Arial" pitchFamily="34" charset="0"/>
                <a:ea typeface="Arial" pitchFamily="34" charset="-122"/>
                <a:cs typeface="Arial" pitchFamily="34" charset="-120"/>
              </a:rPr>
              <a:t>Workforce housing expressly recognized as "economic development" — cities can use public funds to support it</a:t>
            </a:r>
            <a:endParaRPr lang="en-US" sz="1250" dirty="0"/>
          </a:p>
        </p:txBody>
      </p:sp>
      <p:sp>
        <p:nvSpPr>
          <p:cNvPr id="23" name="Shape 21"/>
          <p:cNvSpPr/>
          <p:nvPr/>
        </p:nvSpPr>
        <p:spPr>
          <a:xfrm>
            <a:off x="320040" y="3493008"/>
            <a:ext cx="475488" cy="667512"/>
          </a:xfrm>
          <a:prstGeom prst="rect">
            <a:avLst/>
          </a:prstGeom>
          <a:solidFill>
            <a:srgbClr val="FFD051"/>
          </a:solidFill>
          <a:ln w="12700">
            <a:solidFill>
              <a:srgbClr val="FFD051"/>
            </a:solidFill>
            <a:prstDash val="solid"/>
          </a:ln>
        </p:spPr>
        <p:txBody>
          <a:bodyPr/>
          <a:lstStyle/>
          <a:p>
            <a:endParaRPr lang="en-US"/>
          </a:p>
        </p:txBody>
      </p:sp>
      <p:sp>
        <p:nvSpPr>
          <p:cNvPr id="24" name="Text 22"/>
          <p:cNvSpPr txBox="1"/>
          <p:nvPr/>
        </p:nvSpPr>
        <p:spPr>
          <a:xfrm>
            <a:off x="320040" y="3611880"/>
            <a:ext cx="475488" cy="384048"/>
          </a:xfrm>
          <a:prstGeom prst="rect">
            <a:avLst/>
          </a:prstGeom>
          <a:noFill/>
          <a:ln/>
        </p:spPr>
        <p:txBody>
          <a:bodyPr wrap="square" lIns="0" tIns="0" rIns="0" bIns="0" rtlCol="0" anchor="ctr"/>
          <a:lstStyle/>
          <a:p>
            <a:pPr marL="0" indent="0" algn="ctr">
              <a:buNone/>
            </a:pPr>
            <a:r>
              <a:rPr lang="en-US" sz="2000" b="1" dirty="0">
                <a:solidFill>
                  <a:srgbClr val="373637"/>
                </a:solidFill>
                <a:latin typeface="Arial" pitchFamily="34" charset="0"/>
                <a:ea typeface="Arial" pitchFamily="34" charset="-122"/>
                <a:cs typeface="Arial" pitchFamily="34" charset="-120"/>
              </a:rPr>
              <a:t>4</a:t>
            </a:r>
            <a:endParaRPr lang="en-US" sz="2000" dirty="0"/>
          </a:p>
        </p:txBody>
      </p:sp>
      <p:sp>
        <p:nvSpPr>
          <p:cNvPr id="25" name="Shape 23"/>
          <p:cNvSpPr/>
          <p:nvPr/>
        </p:nvSpPr>
        <p:spPr>
          <a:xfrm>
            <a:off x="822960" y="3493008"/>
            <a:ext cx="11018520" cy="667512"/>
          </a:xfrm>
          <a:prstGeom prst="rect">
            <a:avLst/>
          </a:prstGeom>
          <a:solidFill>
            <a:srgbClr val="F4F4F4"/>
          </a:solidFill>
          <a:ln w="12700">
            <a:solidFill>
              <a:srgbClr val="D0D0D0"/>
            </a:solidFill>
            <a:prstDash val="solid"/>
          </a:ln>
        </p:spPr>
        <p:txBody>
          <a:bodyPr/>
          <a:lstStyle/>
          <a:p>
            <a:endParaRPr lang="en-US"/>
          </a:p>
        </p:txBody>
      </p:sp>
      <p:sp>
        <p:nvSpPr>
          <p:cNvPr id="26" name="Text 24"/>
          <p:cNvSpPr txBox="1"/>
          <p:nvPr/>
        </p:nvSpPr>
        <p:spPr>
          <a:xfrm>
            <a:off x="960120" y="3621024"/>
            <a:ext cx="10744200" cy="466344"/>
          </a:xfrm>
          <a:prstGeom prst="rect">
            <a:avLst/>
          </a:prstGeom>
          <a:noFill/>
          <a:ln/>
        </p:spPr>
        <p:txBody>
          <a:bodyPr wrap="square" lIns="0" tIns="0" rIns="0" bIns="0" rtlCol="0" anchor="ctr"/>
          <a:lstStyle/>
          <a:p>
            <a:pPr marL="0" indent="0">
              <a:buNone/>
            </a:pPr>
            <a:r>
              <a:rPr lang="en-US" sz="1250" dirty="0">
                <a:solidFill>
                  <a:srgbClr val="373637"/>
                </a:solidFill>
                <a:latin typeface="Arial" pitchFamily="34" charset="0"/>
                <a:ea typeface="Arial" pitchFamily="34" charset="-122"/>
                <a:cs typeface="Arial" pitchFamily="34" charset="-120"/>
              </a:rPr>
              <a:t>Repeal of Iowa Code §403.22 — removes shortened TIF sunsets and LMI set-aside requirements for market-rate residential</a:t>
            </a:r>
            <a:endParaRPr lang="en-US" sz="1250" dirty="0"/>
          </a:p>
        </p:txBody>
      </p:sp>
      <p:sp>
        <p:nvSpPr>
          <p:cNvPr id="27" name="Shape 25"/>
          <p:cNvSpPr/>
          <p:nvPr/>
        </p:nvSpPr>
        <p:spPr>
          <a:xfrm>
            <a:off x="320040" y="4224528"/>
            <a:ext cx="475488" cy="667512"/>
          </a:xfrm>
          <a:prstGeom prst="rect">
            <a:avLst/>
          </a:prstGeom>
          <a:solidFill>
            <a:srgbClr val="3E6BB3"/>
          </a:solidFill>
          <a:ln w="12700">
            <a:solidFill>
              <a:srgbClr val="3E6BB3"/>
            </a:solidFill>
            <a:prstDash val="solid"/>
          </a:ln>
        </p:spPr>
        <p:txBody>
          <a:bodyPr/>
          <a:lstStyle/>
          <a:p>
            <a:endParaRPr lang="en-US"/>
          </a:p>
        </p:txBody>
      </p:sp>
      <p:sp>
        <p:nvSpPr>
          <p:cNvPr id="28" name="Text 26"/>
          <p:cNvSpPr txBox="1"/>
          <p:nvPr/>
        </p:nvSpPr>
        <p:spPr>
          <a:xfrm>
            <a:off x="320040" y="4343400"/>
            <a:ext cx="475488" cy="384048"/>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itchFamily="34" charset="0"/>
                <a:ea typeface="Arial" pitchFamily="34" charset="-122"/>
                <a:cs typeface="Arial" pitchFamily="34" charset="-120"/>
              </a:rPr>
              <a:t>5</a:t>
            </a:r>
            <a:endParaRPr lang="en-US" sz="2000" dirty="0"/>
          </a:p>
        </p:txBody>
      </p:sp>
      <p:sp>
        <p:nvSpPr>
          <p:cNvPr id="29" name="Shape 27"/>
          <p:cNvSpPr/>
          <p:nvPr/>
        </p:nvSpPr>
        <p:spPr>
          <a:xfrm>
            <a:off x="822960" y="4224528"/>
            <a:ext cx="11018520" cy="667512"/>
          </a:xfrm>
          <a:prstGeom prst="rect">
            <a:avLst/>
          </a:prstGeom>
          <a:solidFill>
            <a:srgbClr val="F4F4F4"/>
          </a:solidFill>
          <a:ln w="12700">
            <a:solidFill>
              <a:srgbClr val="D0D0D0"/>
            </a:solidFill>
            <a:prstDash val="solid"/>
          </a:ln>
        </p:spPr>
        <p:txBody>
          <a:bodyPr/>
          <a:lstStyle/>
          <a:p>
            <a:endParaRPr lang="en-US"/>
          </a:p>
        </p:txBody>
      </p:sp>
      <p:sp>
        <p:nvSpPr>
          <p:cNvPr id="30" name="Text 28"/>
          <p:cNvSpPr txBox="1"/>
          <p:nvPr/>
        </p:nvSpPr>
        <p:spPr>
          <a:xfrm>
            <a:off x="960120" y="4352544"/>
            <a:ext cx="10744200" cy="466344"/>
          </a:xfrm>
          <a:prstGeom prst="rect">
            <a:avLst/>
          </a:prstGeom>
          <a:noFill/>
          <a:ln/>
        </p:spPr>
        <p:txBody>
          <a:bodyPr wrap="square" lIns="0" tIns="0" rIns="0" bIns="0" rtlCol="0" anchor="ctr"/>
          <a:lstStyle/>
          <a:p>
            <a:pPr marL="0" indent="0">
              <a:buNone/>
            </a:pPr>
            <a:r>
              <a:rPr lang="en-US" sz="1250" dirty="0">
                <a:solidFill>
                  <a:srgbClr val="373637"/>
                </a:solidFill>
                <a:latin typeface="Arial" pitchFamily="34" charset="0"/>
                <a:ea typeface="Arial" pitchFamily="34" charset="-122"/>
                <a:cs typeface="Arial" pitchFamily="34" charset="-120"/>
              </a:rPr>
              <a:t>School foundation tax levies excluded from TIF under certain circumstances</a:t>
            </a:r>
            <a:endParaRPr lang="en-US" sz="1250" dirty="0"/>
          </a:p>
        </p:txBody>
      </p:sp>
      <p:sp>
        <p:nvSpPr>
          <p:cNvPr id="31" name="Shape 29"/>
          <p:cNvSpPr/>
          <p:nvPr/>
        </p:nvSpPr>
        <p:spPr>
          <a:xfrm>
            <a:off x="320040" y="4956048"/>
            <a:ext cx="475488" cy="667512"/>
          </a:xfrm>
          <a:prstGeom prst="rect">
            <a:avLst/>
          </a:prstGeom>
          <a:solidFill>
            <a:srgbClr val="FFD051"/>
          </a:solidFill>
          <a:ln w="12700">
            <a:solidFill>
              <a:srgbClr val="FFD051"/>
            </a:solidFill>
            <a:prstDash val="solid"/>
          </a:ln>
        </p:spPr>
        <p:txBody>
          <a:bodyPr/>
          <a:lstStyle/>
          <a:p>
            <a:endParaRPr lang="en-US"/>
          </a:p>
        </p:txBody>
      </p:sp>
      <p:sp>
        <p:nvSpPr>
          <p:cNvPr id="32" name="Text 30"/>
          <p:cNvSpPr txBox="1"/>
          <p:nvPr/>
        </p:nvSpPr>
        <p:spPr>
          <a:xfrm>
            <a:off x="320040" y="5074920"/>
            <a:ext cx="475488" cy="384048"/>
          </a:xfrm>
          <a:prstGeom prst="rect">
            <a:avLst/>
          </a:prstGeom>
          <a:noFill/>
          <a:ln/>
        </p:spPr>
        <p:txBody>
          <a:bodyPr wrap="square" lIns="0" tIns="0" rIns="0" bIns="0" rtlCol="0" anchor="ctr"/>
          <a:lstStyle/>
          <a:p>
            <a:pPr marL="0" indent="0" algn="ctr">
              <a:buNone/>
            </a:pPr>
            <a:r>
              <a:rPr lang="en-US" sz="2000" b="1" dirty="0">
                <a:solidFill>
                  <a:srgbClr val="373637"/>
                </a:solidFill>
                <a:latin typeface="Arial" pitchFamily="34" charset="0"/>
                <a:ea typeface="Arial" pitchFamily="34" charset="-122"/>
                <a:cs typeface="Arial" pitchFamily="34" charset="-120"/>
              </a:rPr>
              <a:t>6</a:t>
            </a:r>
            <a:endParaRPr lang="en-US" sz="2000" dirty="0"/>
          </a:p>
        </p:txBody>
      </p:sp>
      <p:sp>
        <p:nvSpPr>
          <p:cNvPr id="33" name="Shape 31"/>
          <p:cNvSpPr/>
          <p:nvPr/>
        </p:nvSpPr>
        <p:spPr>
          <a:xfrm>
            <a:off x="822960" y="4956048"/>
            <a:ext cx="11018520" cy="667512"/>
          </a:xfrm>
          <a:prstGeom prst="rect">
            <a:avLst/>
          </a:prstGeom>
          <a:solidFill>
            <a:srgbClr val="F4F4F4"/>
          </a:solidFill>
          <a:ln w="12700">
            <a:solidFill>
              <a:srgbClr val="D0D0D0"/>
            </a:solidFill>
            <a:prstDash val="solid"/>
          </a:ln>
        </p:spPr>
        <p:txBody>
          <a:bodyPr/>
          <a:lstStyle/>
          <a:p>
            <a:endParaRPr lang="en-US"/>
          </a:p>
        </p:txBody>
      </p:sp>
      <p:sp>
        <p:nvSpPr>
          <p:cNvPr id="34" name="Text 32"/>
          <p:cNvSpPr txBox="1"/>
          <p:nvPr/>
        </p:nvSpPr>
        <p:spPr>
          <a:xfrm>
            <a:off x="960120" y="5084064"/>
            <a:ext cx="10744200" cy="466344"/>
          </a:xfrm>
          <a:prstGeom prst="rect">
            <a:avLst/>
          </a:prstGeom>
          <a:noFill/>
          <a:ln/>
        </p:spPr>
        <p:txBody>
          <a:bodyPr wrap="square" lIns="0" tIns="0" rIns="0" bIns="0" rtlCol="0" anchor="ctr"/>
          <a:lstStyle/>
          <a:p>
            <a:pPr marL="0" indent="0">
              <a:buNone/>
            </a:pPr>
            <a:r>
              <a:rPr lang="en-US" sz="1250" dirty="0">
                <a:solidFill>
                  <a:srgbClr val="373637"/>
                </a:solidFill>
                <a:latin typeface="Arial" pitchFamily="34" charset="0"/>
                <a:ea typeface="Arial" pitchFamily="34" charset="-122"/>
                <a:cs typeface="Arial" pitchFamily="34" charset="-120"/>
              </a:rPr>
              <a:t>School district tax levies excluded from TIF for residential projects receiving Urban Revitalization Act exemptions</a:t>
            </a:r>
            <a:endParaRPr lang="en-US" sz="12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2000" cy="886968"/>
          </a:xfrm>
          <a:prstGeom prst="rect">
            <a:avLst/>
          </a:prstGeom>
          <a:solidFill>
            <a:srgbClr val="F4F4F4"/>
          </a:solidFill>
          <a:ln w="12700">
            <a:solidFill>
              <a:srgbClr val="F4F4F4"/>
            </a:solidFill>
            <a:prstDash val="solid"/>
          </a:ln>
        </p:spPr>
        <p:txBody>
          <a:bodyPr/>
          <a:lstStyle/>
          <a:p>
            <a:endParaRPr lang="en-US"/>
          </a:p>
        </p:txBody>
      </p:sp>
      <p:sp>
        <p:nvSpPr>
          <p:cNvPr id="3" name="Shape 1"/>
          <p:cNvSpPr/>
          <p:nvPr/>
        </p:nvSpPr>
        <p:spPr>
          <a:xfrm>
            <a:off x="201168" y="164592"/>
            <a:ext cx="27432" cy="548640"/>
          </a:xfrm>
          <a:prstGeom prst="rect">
            <a:avLst/>
          </a:prstGeom>
          <a:solidFill>
            <a:srgbClr val="3E6BB3"/>
          </a:solidFill>
          <a:ln w="12700">
            <a:solidFill>
              <a:srgbClr val="3E6BB3"/>
            </a:solidFill>
            <a:prstDash val="solid"/>
          </a:ln>
        </p:spPr>
        <p:txBody>
          <a:bodyPr/>
          <a:lstStyle/>
          <a:p>
            <a:endParaRPr lang="en-US"/>
          </a:p>
        </p:txBody>
      </p:sp>
      <p:sp>
        <p:nvSpPr>
          <p:cNvPr id="4" name="Text 2"/>
          <p:cNvSpPr txBox="1"/>
          <p:nvPr/>
        </p:nvSpPr>
        <p:spPr>
          <a:xfrm>
            <a:off x="320040" y="137160"/>
            <a:ext cx="9601200" cy="502920"/>
          </a:xfrm>
          <a:prstGeom prst="rect">
            <a:avLst/>
          </a:prstGeom>
          <a:noFill/>
          <a:ln/>
        </p:spPr>
        <p:txBody>
          <a:bodyPr wrap="square" lIns="0" tIns="0" rIns="0" bIns="0" rtlCol="0" anchor="ctr"/>
          <a:lstStyle/>
          <a:p>
            <a:pPr marL="0" indent="0">
              <a:buNone/>
            </a:pPr>
            <a:r>
              <a:rPr lang="en-US" sz="2000" b="1" dirty="0">
                <a:solidFill>
                  <a:srgbClr val="373637"/>
                </a:solidFill>
                <a:latin typeface="Arial" pitchFamily="34" charset="0"/>
                <a:ea typeface="Arial" pitchFamily="34" charset="-122"/>
                <a:cs typeface="Arial" pitchFamily="34" charset="-120"/>
              </a:rPr>
              <a:t>Change #1: New 23-Year TIF Sunset</a:t>
            </a:r>
            <a:endParaRPr lang="en-US" sz="2000" dirty="0"/>
          </a:p>
        </p:txBody>
      </p:sp>
      <p:sp>
        <p:nvSpPr>
          <p:cNvPr id="5" name="Text 3"/>
          <p:cNvSpPr txBox="1"/>
          <p:nvPr/>
        </p:nvSpPr>
        <p:spPr>
          <a:xfrm>
            <a:off x="320040" y="640080"/>
            <a:ext cx="9601200" cy="219456"/>
          </a:xfrm>
          <a:prstGeom prst="rect">
            <a:avLst/>
          </a:prstGeom>
          <a:noFill/>
          <a:ln/>
        </p:spPr>
        <p:txBody>
          <a:bodyPr wrap="square" lIns="0" tIns="0" rIns="0" bIns="0" rtlCol="0" anchor="ctr"/>
          <a:lstStyle/>
          <a:p>
            <a:pPr marL="0" indent="0">
              <a:buNone/>
            </a:pPr>
            <a:r>
              <a:rPr lang="en-US" sz="1100" i="1" dirty="0">
                <a:solidFill>
                  <a:srgbClr val="3E6BB3"/>
                </a:solidFill>
                <a:latin typeface="Arial" pitchFamily="34" charset="0"/>
                <a:ea typeface="Arial" pitchFamily="34" charset="-122"/>
                <a:cs typeface="Arial" pitchFamily="34" charset="-120"/>
              </a:rPr>
              <a:t>Section 02 — The 2026 Legislative Changes</a:t>
            </a:r>
            <a:endParaRPr lang="en-US" sz="1100" dirty="0"/>
          </a:p>
        </p:txBody>
      </p:sp>
      <p:sp>
        <p:nvSpPr>
          <p:cNvPr id="6" name="Shape 4"/>
          <p:cNvSpPr/>
          <p:nvPr/>
        </p:nvSpPr>
        <p:spPr>
          <a:xfrm>
            <a:off x="0" y="6656832"/>
            <a:ext cx="1371600" cy="201168"/>
          </a:xfrm>
          <a:prstGeom prst="rect">
            <a:avLst/>
          </a:prstGeom>
          <a:solidFill>
            <a:srgbClr val="FFD051"/>
          </a:solidFill>
          <a:ln w="12700">
            <a:solidFill>
              <a:srgbClr val="FFD051"/>
            </a:solidFill>
            <a:prstDash val="solid"/>
          </a:ln>
        </p:spPr>
        <p:txBody>
          <a:bodyPr/>
          <a:lstStyle/>
          <a:p>
            <a:endParaRPr lang="en-US"/>
          </a:p>
        </p:txBody>
      </p:sp>
      <p:sp>
        <p:nvSpPr>
          <p:cNvPr id="7" name="Text 5"/>
          <p:cNvSpPr txBox="1"/>
          <p:nvPr/>
        </p:nvSpPr>
        <p:spPr>
          <a:xfrm>
            <a:off x="64008" y="6656832"/>
            <a:ext cx="1005840" cy="201168"/>
          </a:xfrm>
          <a:prstGeom prst="rect">
            <a:avLst/>
          </a:prstGeom>
          <a:noFill/>
          <a:ln/>
        </p:spPr>
        <p:txBody>
          <a:bodyPr wrap="square" lIns="0" tIns="0" rIns="0" bIns="0" rtlCol="0" anchor="ctr"/>
          <a:lstStyle/>
          <a:p>
            <a:pPr marL="0" indent="0">
              <a:buNone/>
            </a:pPr>
            <a:r>
              <a:rPr lang="en-US" sz="900" dirty="0">
                <a:solidFill>
                  <a:srgbClr val="373637"/>
                </a:solidFill>
                <a:latin typeface="Arial" pitchFamily="34" charset="0"/>
                <a:ea typeface="Arial" pitchFamily="34" charset="-122"/>
                <a:cs typeface="Arial" pitchFamily="34" charset="-120"/>
              </a:rPr>
              <a:t>© PFM</a:t>
            </a:r>
            <a:endParaRPr lang="en-US" sz="900" dirty="0"/>
          </a:p>
        </p:txBody>
      </p:sp>
      <p:sp>
        <p:nvSpPr>
          <p:cNvPr id="8" name="Text 6"/>
          <p:cNvSpPr txBox="1"/>
          <p:nvPr/>
        </p:nvSpPr>
        <p:spPr>
          <a:xfrm>
            <a:off x="1463040" y="6675120"/>
            <a:ext cx="9144000" cy="164592"/>
          </a:xfrm>
          <a:prstGeom prst="rect">
            <a:avLst/>
          </a:prstGeom>
          <a:noFill/>
          <a:ln/>
        </p:spPr>
        <p:txBody>
          <a:bodyPr wrap="square" lIns="0" tIns="0" rIns="0" bIns="0" rtlCol="0" anchor="ctr"/>
          <a:lstStyle/>
          <a:p>
            <a:pPr marL="0" indent="0">
              <a:buNone/>
            </a:pPr>
            <a:r>
              <a:rPr lang="en-US" sz="800" dirty="0">
                <a:solidFill>
                  <a:srgbClr val="595959"/>
                </a:solidFill>
                <a:latin typeface="Arial" pitchFamily="34" charset="0"/>
                <a:ea typeface="Arial" pitchFamily="34" charset="-122"/>
                <a:cs typeface="Arial" pitchFamily="34" charset="-120"/>
              </a:rPr>
              <a:t>PFM Financial Advisors LLC  |  PDI Fall Conference  |  September 2026</a:t>
            </a:r>
            <a:endParaRPr lang="en-US" sz="800" dirty="0"/>
          </a:p>
        </p:txBody>
      </p:sp>
      <p:sp>
        <p:nvSpPr>
          <p:cNvPr id="9" name="Text 7"/>
          <p:cNvSpPr txBox="1"/>
          <p:nvPr/>
        </p:nvSpPr>
        <p:spPr>
          <a:xfrm>
            <a:off x="320040" y="6510528"/>
            <a:ext cx="11430000" cy="146304"/>
          </a:xfrm>
          <a:prstGeom prst="rect">
            <a:avLst/>
          </a:prstGeom>
          <a:noFill/>
          <a:ln/>
        </p:spPr>
        <p:txBody>
          <a:bodyPr wrap="square" lIns="0" tIns="0" rIns="0" bIns="0" rtlCol="0" anchor="ctr"/>
          <a:lstStyle/>
          <a:p>
            <a:pPr marL="0" indent="0">
              <a:buNone/>
            </a:pPr>
            <a:r>
              <a:rPr lang="en-US" sz="750" i="1" dirty="0">
                <a:solidFill>
                  <a:srgbClr val="D0D0D0"/>
                </a:solidFill>
                <a:latin typeface="Arial" pitchFamily="34" charset="0"/>
                <a:ea typeface="Arial" pitchFamily="34" charset="-122"/>
                <a:cs typeface="Arial" pitchFamily="34" charset="-120"/>
              </a:rPr>
              <a:t>Source: Ahlers &amp; Cooney, P.C. Client Alert, May 26, 2026 (legislative slides)</a:t>
            </a:r>
            <a:endParaRPr lang="en-US" sz="750" dirty="0"/>
          </a:p>
        </p:txBody>
      </p:sp>
      <p:sp>
        <p:nvSpPr>
          <p:cNvPr id="10" name="Text 8"/>
          <p:cNvSpPr txBox="1"/>
          <p:nvPr/>
        </p:nvSpPr>
        <p:spPr>
          <a:xfrm>
            <a:off x="320040" y="987552"/>
            <a:ext cx="10972800" cy="256032"/>
          </a:xfrm>
          <a:prstGeom prst="rect">
            <a:avLst/>
          </a:prstGeom>
          <a:noFill/>
          <a:ln/>
        </p:spPr>
        <p:txBody>
          <a:bodyPr wrap="square" lIns="0" tIns="0" rIns="0" bIns="0" rtlCol="0" anchor="ctr"/>
          <a:lstStyle/>
          <a:p>
            <a:pPr marL="0" indent="0">
              <a:buNone/>
            </a:pPr>
            <a:r>
              <a:rPr lang="en-US" sz="1200" b="1" dirty="0">
                <a:solidFill>
                  <a:srgbClr val="3E6BB3"/>
                </a:solidFill>
                <a:latin typeface="Arial" pitchFamily="34" charset="0"/>
                <a:ea typeface="Arial" pitchFamily="34" charset="-122"/>
                <a:cs typeface="Arial" pitchFamily="34" charset="-120"/>
              </a:rPr>
              <a:t>Applies to all new TIF ordinances adopted after May 18, 2026</a:t>
            </a:r>
            <a:endParaRPr lang="en-US" sz="1200" dirty="0"/>
          </a:p>
        </p:txBody>
      </p:sp>
      <p:sp>
        <p:nvSpPr>
          <p:cNvPr id="11" name="Text 9"/>
          <p:cNvSpPr txBox="1"/>
          <p:nvPr/>
        </p:nvSpPr>
        <p:spPr>
          <a:xfrm>
            <a:off x="320040" y="1298448"/>
            <a:ext cx="5669280" cy="4114800"/>
          </a:xfrm>
          <a:prstGeom prst="rect">
            <a:avLst/>
          </a:prstGeom>
          <a:noFill/>
          <a:ln/>
        </p:spPr>
        <p:txBody>
          <a:bodyPr wrap="square" lIns="0" tIns="0" rIns="0" bIns="0" rtlCol="0" anchor="ctr"/>
          <a:lstStyle/>
          <a:p>
            <a:pPr marL="342900" indent="-342900">
              <a:spcAft>
                <a:spcPts val="500"/>
              </a:spcAft>
              <a:buSzPct val="100000"/>
              <a:buChar char="•"/>
            </a:pPr>
            <a:r>
              <a:rPr lang="en-US" sz="1300" dirty="0">
                <a:solidFill>
                  <a:srgbClr val="373637"/>
                </a:solidFill>
                <a:latin typeface="Arial" pitchFamily="34" charset="0"/>
                <a:ea typeface="Arial" pitchFamily="34" charset="-122"/>
                <a:cs typeface="Arial" pitchFamily="34" charset="-120"/>
              </a:rPr>
              <a:t>All TIF ordinances adopted after the Effective Date are limited to 23 years</a:t>
            </a:r>
            <a:endParaRPr lang="en-US" sz="1300" dirty="0"/>
          </a:p>
          <a:p>
            <a:pPr marL="342900" indent="-342900">
              <a:spcAft>
                <a:spcPts val="500"/>
              </a:spcAft>
              <a:buSzPct val="100000"/>
              <a:buChar char="•"/>
            </a:pPr>
            <a:r>
              <a:rPr lang="en-US" sz="1300" dirty="0">
                <a:solidFill>
                  <a:srgbClr val="373637"/>
                </a:solidFill>
                <a:latin typeface="Arial" pitchFamily="34" charset="0"/>
                <a:ea typeface="Arial" pitchFamily="34" charset="-122"/>
                <a:cs typeface="Arial" pitchFamily="34" charset="-120"/>
              </a:rPr>
              <a:t>Clock starts the calendar year after the municipality first certifies indebtedness to the county auditor</a:t>
            </a:r>
            <a:endParaRPr lang="en-US" sz="1300" dirty="0"/>
          </a:p>
          <a:p>
            <a:pPr marL="342900" indent="-342900">
              <a:spcAft>
                <a:spcPts val="500"/>
              </a:spcAft>
              <a:buSzPct val="100000"/>
              <a:buChar char="•"/>
            </a:pPr>
            <a:r>
              <a:rPr lang="en-US" sz="1300" dirty="0">
                <a:solidFill>
                  <a:srgbClr val="373637"/>
                </a:solidFill>
                <a:latin typeface="Arial" pitchFamily="34" charset="0"/>
                <a:ea typeface="Arial" pitchFamily="34" charset="-122"/>
                <a:cs typeface="Arial" pitchFamily="34" charset="-120"/>
              </a:rPr>
              <a:t>Applies regardless of urban renewal area type:</a:t>
            </a:r>
            <a:endParaRPr lang="en-US" sz="1300" dirty="0"/>
          </a:p>
          <a:p>
            <a:pPr marL="685800" lvl="1" indent="-342900">
              <a:spcAft>
                <a:spcPts val="200"/>
              </a:spcAft>
              <a:buSzPct val="100000"/>
              <a:buChar char="•"/>
            </a:pPr>
            <a:r>
              <a:rPr lang="en-US" sz="1150" dirty="0">
                <a:solidFill>
                  <a:srgbClr val="595959"/>
                </a:solidFill>
                <a:latin typeface="Arial" pitchFamily="34" charset="0"/>
                <a:ea typeface="Arial" pitchFamily="34" charset="-122"/>
                <a:cs typeface="Arial" pitchFamily="34" charset="-120"/>
              </a:rPr>
              <a:t>Slum or blighted area</a:t>
            </a:r>
            <a:endParaRPr lang="en-US" sz="1300" dirty="0"/>
          </a:p>
          <a:p>
            <a:pPr marL="685800" lvl="1" indent="-342900">
              <a:spcAft>
                <a:spcPts val="200"/>
              </a:spcAft>
              <a:buSzPct val="100000"/>
              <a:buChar char="•"/>
            </a:pPr>
            <a:r>
              <a:rPr lang="en-US" sz="1150" dirty="0">
                <a:solidFill>
                  <a:srgbClr val="595959"/>
                </a:solidFill>
                <a:latin typeface="Arial" pitchFamily="34" charset="0"/>
                <a:ea typeface="Arial" pitchFamily="34" charset="-122"/>
                <a:cs typeface="Arial" pitchFamily="34" charset="-120"/>
              </a:rPr>
              <a:t>Economic development area</a:t>
            </a:r>
            <a:endParaRPr lang="en-US" sz="1300" dirty="0"/>
          </a:p>
          <a:p>
            <a:pPr marL="685800" lvl="1" indent="-342900">
              <a:spcAft>
                <a:spcPts val="200"/>
              </a:spcAft>
              <a:buSzPct val="100000"/>
              <a:buChar char="•"/>
            </a:pPr>
            <a:r>
              <a:rPr lang="en-US" sz="1150" dirty="0">
                <a:solidFill>
                  <a:srgbClr val="595959"/>
                </a:solidFill>
                <a:latin typeface="Arial" pitchFamily="34" charset="0"/>
                <a:ea typeface="Arial" pitchFamily="34" charset="-122"/>
                <a:cs typeface="Arial" pitchFamily="34" charset="-120"/>
              </a:rPr>
              <a:t>Market-rate housing urban renewal area</a:t>
            </a:r>
            <a:endParaRPr lang="en-US" sz="1300" dirty="0"/>
          </a:p>
          <a:p>
            <a:pPr marL="342900" indent="-342900">
              <a:spcAft>
                <a:spcPts val="500"/>
              </a:spcAft>
              <a:buSzPct val="100000"/>
              <a:buChar char="•"/>
            </a:pPr>
            <a:r>
              <a:rPr lang="en-US" sz="1300" dirty="0">
                <a:solidFill>
                  <a:srgbClr val="373637"/>
                </a:solidFill>
                <a:latin typeface="Arial" pitchFamily="34" charset="0"/>
                <a:ea typeface="Arial" pitchFamily="34" charset="-122"/>
                <a:cs typeface="Arial" pitchFamily="34" charset="-120"/>
              </a:rPr>
              <a:t>TIF ordinance automatically terminates at the end of the 23-year period</a:t>
            </a:r>
            <a:endParaRPr lang="en-US" sz="1300" dirty="0"/>
          </a:p>
        </p:txBody>
      </p:sp>
      <p:sp>
        <p:nvSpPr>
          <p:cNvPr id="12" name="Text 10"/>
          <p:cNvSpPr txBox="1"/>
          <p:nvPr/>
        </p:nvSpPr>
        <p:spPr>
          <a:xfrm>
            <a:off x="6492240" y="1298448"/>
            <a:ext cx="5303520" cy="274320"/>
          </a:xfrm>
          <a:prstGeom prst="rect">
            <a:avLst/>
          </a:prstGeom>
          <a:noFill/>
          <a:ln/>
        </p:spPr>
        <p:txBody>
          <a:bodyPr wrap="square" lIns="0" tIns="0" rIns="0" bIns="0" rtlCol="0" anchor="ctr"/>
          <a:lstStyle/>
          <a:p>
            <a:pPr marL="0" indent="0">
              <a:buNone/>
            </a:pPr>
            <a:r>
              <a:rPr lang="en-US" sz="1200" b="1" dirty="0">
                <a:solidFill>
                  <a:srgbClr val="373637"/>
                </a:solidFill>
                <a:latin typeface="Arial" pitchFamily="34" charset="0"/>
                <a:ea typeface="Arial" pitchFamily="34" charset="-122"/>
                <a:cs typeface="Arial" pitchFamily="34" charset="-120"/>
              </a:rPr>
              <a:t>Illustrative Timeline</a:t>
            </a:r>
            <a:endParaRPr lang="en-US" sz="1200" dirty="0"/>
          </a:p>
        </p:txBody>
      </p:sp>
      <p:sp>
        <p:nvSpPr>
          <p:cNvPr id="13" name="Shape 11"/>
          <p:cNvSpPr/>
          <p:nvPr/>
        </p:nvSpPr>
        <p:spPr>
          <a:xfrm>
            <a:off x="6492240" y="1664208"/>
            <a:ext cx="5394960" cy="475488"/>
          </a:xfrm>
          <a:prstGeom prst="rect">
            <a:avLst/>
          </a:prstGeom>
          <a:solidFill>
            <a:srgbClr val="FFD051"/>
          </a:solidFill>
          <a:ln w="12700">
            <a:solidFill>
              <a:srgbClr val="FFD051"/>
            </a:solidFill>
            <a:prstDash val="solid"/>
          </a:ln>
        </p:spPr>
        <p:txBody>
          <a:bodyPr/>
          <a:lstStyle/>
          <a:p>
            <a:endParaRPr lang="en-US"/>
          </a:p>
        </p:txBody>
      </p:sp>
      <p:sp>
        <p:nvSpPr>
          <p:cNvPr id="14" name="Text 12"/>
          <p:cNvSpPr txBox="1"/>
          <p:nvPr/>
        </p:nvSpPr>
        <p:spPr>
          <a:xfrm>
            <a:off x="6492240" y="1755648"/>
            <a:ext cx="5394960" cy="292608"/>
          </a:xfrm>
          <a:prstGeom prst="rect">
            <a:avLst/>
          </a:prstGeom>
          <a:noFill/>
          <a:ln/>
        </p:spPr>
        <p:txBody>
          <a:bodyPr wrap="square" lIns="0" tIns="0" rIns="0" bIns="0" rtlCol="0" anchor="ctr"/>
          <a:lstStyle/>
          <a:p>
            <a:pPr marL="0" indent="0" algn="ctr">
              <a:buNone/>
            </a:pPr>
            <a:r>
              <a:rPr lang="en-US" sz="1200" b="1" dirty="0">
                <a:solidFill>
                  <a:srgbClr val="373637"/>
                </a:solidFill>
                <a:latin typeface="Arial" pitchFamily="34" charset="0"/>
                <a:ea typeface="Arial" pitchFamily="34" charset="-122"/>
                <a:cs typeface="Arial" pitchFamily="34" charset="-120"/>
              </a:rPr>
              <a:t>23-Year TIF Window</a:t>
            </a:r>
            <a:endParaRPr lang="en-US" sz="1200" dirty="0"/>
          </a:p>
        </p:txBody>
      </p:sp>
      <p:sp>
        <p:nvSpPr>
          <p:cNvPr id="15" name="Shape 13"/>
          <p:cNvSpPr/>
          <p:nvPr/>
        </p:nvSpPr>
        <p:spPr>
          <a:xfrm>
            <a:off x="6492240" y="2139696"/>
            <a:ext cx="45720" cy="347472"/>
          </a:xfrm>
          <a:prstGeom prst="rect">
            <a:avLst/>
          </a:prstGeom>
          <a:solidFill>
            <a:srgbClr val="373637"/>
          </a:solidFill>
          <a:ln w="12700">
            <a:solidFill>
              <a:srgbClr val="373637"/>
            </a:solidFill>
            <a:prstDash val="solid"/>
          </a:ln>
        </p:spPr>
        <p:txBody>
          <a:bodyPr/>
          <a:lstStyle/>
          <a:p>
            <a:endParaRPr lang="en-US"/>
          </a:p>
        </p:txBody>
      </p:sp>
      <p:sp>
        <p:nvSpPr>
          <p:cNvPr id="16" name="Text 14"/>
          <p:cNvSpPr txBox="1"/>
          <p:nvPr/>
        </p:nvSpPr>
        <p:spPr>
          <a:xfrm>
            <a:off x="6035040" y="2505456"/>
            <a:ext cx="1188720" cy="658368"/>
          </a:xfrm>
          <a:prstGeom prst="rect">
            <a:avLst/>
          </a:prstGeom>
          <a:noFill/>
          <a:ln/>
        </p:spPr>
        <p:txBody>
          <a:bodyPr wrap="square" lIns="0" tIns="0" rIns="0" bIns="0" rtlCol="0" anchor="ctr"/>
          <a:lstStyle/>
          <a:p>
            <a:pPr marL="0" indent="0" algn="ctr">
              <a:buNone/>
            </a:pPr>
            <a:r>
              <a:rPr lang="en-US" sz="950" dirty="0">
                <a:solidFill>
                  <a:srgbClr val="373637"/>
                </a:solidFill>
                <a:latin typeface="Arial" pitchFamily="34" charset="0"/>
                <a:ea typeface="Arial" pitchFamily="34" charset="-122"/>
                <a:cs typeface="Arial" pitchFamily="34" charset="-120"/>
              </a:rPr>
              <a:t>Ordinance</a:t>
            </a:r>
            <a:endParaRPr lang="en-US" sz="950" dirty="0"/>
          </a:p>
          <a:p>
            <a:pPr marL="0" indent="0" algn="ctr">
              <a:buNone/>
            </a:pPr>
            <a:r>
              <a:rPr lang="en-US" sz="950" dirty="0">
                <a:solidFill>
                  <a:srgbClr val="373637"/>
                </a:solidFill>
                <a:latin typeface="Arial" pitchFamily="34" charset="0"/>
                <a:ea typeface="Arial" pitchFamily="34" charset="-122"/>
                <a:cs typeface="Arial" pitchFamily="34" charset="-120"/>
              </a:rPr>
              <a:t>adopted</a:t>
            </a:r>
            <a:endParaRPr lang="en-US" sz="950" dirty="0"/>
          </a:p>
          <a:p>
            <a:pPr marL="0" indent="0" algn="ctr">
              <a:buNone/>
            </a:pPr>
            <a:r>
              <a:rPr lang="en-US" sz="950" dirty="0">
                <a:solidFill>
                  <a:srgbClr val="373637"/>
                </a:solidFill>
                <a:latin typeface="Arial" pitchFamily="34" charset="0"/>
                <a:ea typeface="Arial" pitchFamily="34" charset="-122"/>
                <a:cs typeface="Arial" pitchFamily="34" charset="-120"/>
              </a:rPr>
              <a:t>2027</a:t>
            </a:r>
            <a:endParaRPr lang="en-US" sz="950" dirty="0"/>
          </a:p>
        </p:txBody>
      </p:sp>
      <p:sp>
        <p:nvSpPr>
          <p:cNvPr id="17" name="Shape 15"/>
          <p:cNvSpPr/>
          <p:nvPr/>
        </p:nvSpPr>
        <p:spPr>
          <a:xfrm>
            <a:off x="7955280" y="2139696"/>
            <a:ext cx="45720" cy="347472"/>
          </a:xfrm>
          <a:prstGeom prst="rect">
            <a:avLst/>
          </a:prstGeom>
          <a:solidFill>
            <a:srgbClr val="373637"/>
          </a:solidFill>
          <a:ln w="12700">
            <a:solidFill>
              <a:srgbClr val="373637"/>
            </a:solidFill>
            <a:prstDash val="solid"/>
          </a:ln>
        </p:spPr>
        <p:txBody>
          <a:bodyPr/>
          <a:lstStyle/>
          <a:p>
            <a:endParaRPr lang="en-US"/>
          </a:p>
        </p:txBody>
      </p:sp>
      <p:sp>
        <p:nvSpPr>
          <p:cNvPr id="18" name="Text 16"/>
          <p:cNvSpPr txBox="1"/>
          <p:nvPr/>
        </p:nvSpPr>
        <p:spPr>
          <a:xfrm>
            <a:off x="7498080" y="2505456"/>
            <a:ext cx="1188720" cy="658368"/>
          </a:xfrm>
          <a:prstGeom prst="rect">
            <a:avLst/>
          </a:prstGeom>
          <a:noFill/>
          <a:ln/>
        </p:spPr>
        <p:txBody>
          <a:bodyPr wrap="square" lIns="0" tIns="0" rIns="0" bIns="0" rtlCol="0" anchor="ctr"/>
          <a:lstStyle/>
          <a:p>
            <a:pPr marL="0" indent="0" algn="ctr">
              <a:buNone/>
            </a:pPr>
            <a:r>
              <a:rPr lang="en-US" sz="950" dirty="0">
                <a:solidFill>
                  <a:srgbClr val="373637"/>
                </a:solidFill>
                <a:latin typeface="Arial" pitchFamily="34" charset="0"/>
                <a:ea typeface="Arial" pitchFamily="34" charset="-122"/>
                <a:cs typeface="Arial" pitchFamily="34" charset="-120"/>
              </a:rPr>
              <a:t>First debt</a:t>
            </a:r>
            <a:endParaRPr lang="en-US" sz="950" dirty="0"/>
          </a:p>
          <a:p>
            <a:pPr marL="0" indent="0" algn="ctr">
              <a:buNone/>
            </a:pPr>
            <a:r>
              <a:rPr lang="en-US" sz="950" dirty="0">
                <a:solidFill>
                  <a:srgbClr val="373637"/>
                </a:solidFill>
                <a:latin typeface="Arial" pitchFamily="34" charset="0"/>
                <a:ea typeface="Arial" pitchFamily="34" charset="-122"/>
                <a:cs typeface="Arial" pitchFamily="34" charset="-120"/>
              </a:rPr>
              <a:t>certified</a:t>
            </a:r>
            <a:endParaRPr lang="en-US" sz="950" dirty="0"/>
          </a:p>
          <a:p>
            <a:pPr marL="0" indent="0" algn="ctr">
              <a:buNone/>
            </a:pPr>
            <a:r>
              <a:rPr lang="en-US" sz="950" dirty="0">
                <a:solidFill>
                  <a:srgbClr val="373637"/>
                </a:solidFill>
                <a:latin typeface="Arial" pitchFamily="34" charset="0"/>
                <a:ea typeface="Arial" pitchFamily="34" charset="-122"/>
                <a:cs typeface="Arial" pitchFamily="34" charset="-120"/>
              </a:rPr>
              <a:t>2027</a:t>
            </a:r>
            <a:endParaRPr lang="en-US" sz="950" dirty="0"/>
          </a:p>
        </p:txBody>
      </p:sp>
      <p:sp>
        <p:nvSpPr>
          <p:cNvPr id="19" name="Shape 17"/>
          <p:cNvSpPr/>
          <p:nvPr/>
        </p:nvSpPr>
        <p:spPr>
          <a:xfrm>
            <a:off x="9144000" y="2139696"/>
            <a:ext cx="45720" cy="347472"/>
          </a:xfrm>
          <a:prstGeom prst="rect">
            <a:avLst/>
          </a:prstGeom>
          <a:solidFill>
            <a:srgbClr val="373637"/>
          </a:solidFill>
          <a:ln w="12700">
            <a:solidFill>
              <a:srgbClr val="373637"/>
            </a:solidFill>
            <a:prstDash val="solid"/>
          </a:ln>
        </p:spPr>
        <p:txBody>
          <a:bodyPr/>
          <a:lstStyle/>
          <a:p>
            <a:endParaRPr lang="en-US"/>
          </a:p>
        </p:txBody>
      </p:sp>
      <p:sp>
        <p:nvSpPr>
          <p:cNvPr id="20" name="Text 18"/>
          <p:cNvSpPr txBox="1"/>
          <p:nvPr/>
        </p:nvSpPr>
        <p:spPr>
          <a:xfrm>
            <a:off x="8686800" y="2505456"/>
            <a:ext cx="1188720" cy="658368"/>
          </a:xfrm>
          <a:prstGeom prst="rect">
            <a:avLst/>
          </a:prstGeom>
          <a:noFill/>
          <a:ln/>
        </p:spPr>
        <p:txBody>
          <a:bodyPr wrap="square" lIns="0" tIns="0" rIns="0" bIns="0" rtlCol="0" anchor="ctr"/>
          <a:lstStyle/>
          <a:p>
            <a:pPr marL="0" indent="0" algn="ctr">
              <a:buNone/>
            </a:pPr>
            <a:r>
              <a:rPr lang="en-US" sz="950" dirty="0">
                <a:solidFill>
                  <a:srgbClr val="373637"/>
                </a:solidFill>
                <a:latin typeface="Arial" pitchFamily="34" charset="0"/>
                <a:ea typeface="Arial" pitchFamily="34" charset="-122"/>
                <a:cs typeface="Arial" pitchFamily="34" charset="-120"/>
              </a:rPr>
              <a:t>Year 1 of</a:t>
            </a:r>
            <a:endParaRPr lang="en-US" sz="950" dirty="0"/>
          </a:p>
          <a:p>
            <a:pPr marL="0" indent="0" algn="ctr">
              <a:buNone/>
            </a:pPr>
            <a:r>
              <a:rPr lang="en-US" sz="950" dirty="0">
                <a:solidFill>
                  <a:srgbClr val="373637"/>
                </a:solidFill>
                <a:latin typeface="Arial" pitchFamily="34" charset="0"/>
                <a:ea typeface="Arial" pitchFamily="34" charset="-122"/>
                <a:cs typeface="Arial" pitchFamily="34" charset="-120"/>
              </a:rPr>
              <a:t>clock</a:t>
            </a:r>
            <a:endParaRPr lang="en-US" sz="950" dirty="0"/>
          </a:p>
          <a:p>
            <a:pPr marL="0" indent="0" algn="ctr">
              <a:buNone/>
            </a:pPr>
            <a:r>
              <a:rPr lang="en-US" sz="950" dirty="0">
                <a:solidFill>
                  <a:srgbClr val="373637"/>
                </a:solidFill>
                <a:latin typeface="Arial" pitchFamily="34" charset="0"/>
                <a:ea typeface="Arial" pitchFamily="34" charset="-122"/>
                <a:cs typeface="Arial" pitchFamily="34" charset="-120"/>
              </a:rPr>
              <a:t>2028</a:t>
            </a:r>
            <a:endParaRPr lang="en-US" sz="950" dirty="0"/>
          </a:p>
        </p:txBody>
      </p:sp>
      <p:sp>
        <p:nvSpPr>
          <p:cNvPr id="21" name="Shape 19"/>
          <p:cNvSpPr/>
          <p:nvPr/>
        </p:nvSpPr>
        <p:spPr>
          <a:xfrm>
            <a:off x="11832336" y="2139696"/>
            <a:ext cx="45720" cy="347472"/>
          </a:xfrm>
          <a:prstGeom prst="rect">
            <a:avLst/>
          </a:prstGeom>
          <a:solidFill>
            <a:srgbClr val="373637"/>
          </a:solidFill>
          <a:ln w="12700">
            <a:solidFill>
              <a:srgbClr val="373637"/>
            </a:solidFill>
            <a:prstDash val="solid"/>
          </a:ln>
        </p:spPr>
        <p:txBody>
          <a:bodyPr/>
          <a:lstStyle/>
          <a:p>
            <a:endParaRPr lang="en-US"/>
          </a:p>
        </p:txBody>
      </p:sp>
      <p:sp>
        <p:nvSpPr>
          <p:cNvPr id="22" name="Text 20"/>
          <p:cNvSpPr txBox="1"/>
          <p:nvPr/>
        </p:nvSpPr>
        <p:spPr>
          <a:xfrm>
            <a:off x="11155680" y="2514600"/>
            <a:ext cx="1188720" cy="658368"/>
          </a:xfrm>
          <a:prstGeom prst="rect">
            <a:avLst/>
          </a:prstGeom>
          <a:noFill/>
          <a:ln/>
        </p:spPr>
        <p:txBody>
          <a:bodyPr wrap="square" lIns="0" tIns="0" rIns="0" bIns="0" rtlCol="0" anchor="ctr"/>
          <a:lstStyle/>
          <a:p>
            <a:pPr marL="0" indent="0" algn="ctr">
              <a:buNone/>
            </a:pPr>
            <a:r>
              <a:rPr lang="en-US" sz="950" dirty="0">
                <a:solidFill>
                  <a:srgbClr val="373637"/>
                </a:solidFill>
                <a:latin typeface="Arial" pitchFamily="34" charset="0"/>
                <a:ea typeface="Arial" pitchFamily="34" charset="-122"/>
                <a:cs typeface="Arial" pitchFamily="34" charset="-120"/>
              </a:rPr>
              <a:t>Auto-</a:t>
            </a:r>
            <a:endParaRPr lang="en-US" sz="950" dirty="0"/>
          </a:p>
          <a:p>
            <a:pPr marL="0" indent="0" algn="ctr">
              <a:buNone/>
            </a:pPr>
            <a:r>
              <a:rPr lang="en-US" sz="950" dirty="0">
                <a:solidFill>
                  <a:srgbClr val="373637"/>
                </a:solidFill>
                <a:latin typeface="Arial" pitchFamily="34" charset="0"/>
                <a:ea typeface="Arial" pitchFamily="34" charset="-122"/>
                <a:cs typeface="Arial" pitchFamily="34" charset="-120"/>
              </a:rPr>
              <a:t>termination</a:t>
            </a:r>
            <a:endParaRPr lang="en-US" sz="950" dirty="0"/>
          </a:p>
          <a:p>
            <a:pPr marL="0" indent="0" algn="ctr">
              <a:buNone/>
            </a:pPr>
            <a:r>
              <a:rPr lang="en-US" sz="950" dirty="0">
                <a:solidFill>
                  <a:srgbClr val="373637"/>
                </a:solidFill>
                <a:latin typeface="Arial" pitchFamily="34" charset="0"/>
                <a:ea typeface="Arial" pitchFamily="34" charset="-122"/>
                <a:cs typeface="Arial" pitchFamily="34" charset="-120"/>
              </a:rPr>
              <a:t>2051</a:t>
            </a:r>
            <a:endParaRPr lang="en-US" sz="950" dirty="0"/>
          </a:p>
        </p:txBody>
      </p:sp>
      <p:sp>
        <p:nvSpPr>
          <p:cNvPr id="23" name="Shape 21"/>
          <p:cNvSpPr/>
          <p:nvPr/>
        </p:nvSpPr>
        <p:spPr>
          <a:xfrm>
            <a:off x="6492240" y="4114800"/>
            <a:ext cx="5394960" cy="1691640"/>
          </a:xfrm>
          <a:prstGeom prst="rect">
            <a:avLst/>
          </a:prstGeom>
          <a:solidFill>
            <a:srgbClr val="3E6BB3"/>
          </a:solidFill>
          <a:ln w="12700">
            <a:solidFill>
              <a:srgbClr val="3E6BB3"/>
            </a:solidFill>
            <a:prstDash val="solid"/>
          </a:ln>
        </p:spPr>
        <p:txBody>
          <a:bodyPr/>
          <a:lstStyle/>
          <a:p>
            <a:endParaRPr lang="en-US"/>
          </a:p>
        </p:txBody>
      </p:sp>
      <p:sp>
        <p:nvSpPr>
          <p:cNvPr id="24" name="Text 22"/>
          <p:cNvSpPr txBox="1"/>
          <p:nvPr/>
        </p:nvSpPr>
        <p:spPr>
          <a:xfrm>
            <a:off x="6629400" y="4206240"/>
            <a:ext cx="5120640" cy="274320"/>
          </a:xfrm>
          <a:prstGeom prst="rect">
            <a:avLst/>
          </a:prstGeom>
          <a:noFill/>
          <a:ln/>
        </p:spPr>
        <p:txBody>
          <a:bodyPr wrap="square" lIns="0" tIns="0" rIns="0" bIns="0" rtlCol="0" anchor="ctr"/>
          <a:lstStyle/>
          <a:p>
            <a:pPr marL="0" indent="0">
              <a:buNone/>
            </a:pPr>
            <a:r>
              <a:rPr lang="en-US" sz="1200" b="1" dirty="0">
                <a:solidFill>
                  <a:srgbClr val="FFD051"/>
                </a:solidFill>
                <a:latin typeface="Arial" pitchFamily="34" charset="0"/>
                <a:ea typeface="Arial" pitchFamily="34" charset="-122"/>
                <a:cs typeface="Arial" pitchFamily="34" charset="-120"/>
              </a:rPr>
              <a:t>What This Means for Cities</a:t>
            </a:r>
            <a:endParaRPr lang="en-US" sz="1200" dirty="0"/>
          </a:p>
        </p:txBody>
      </p:sp>
      <p:sp>
        <p:nvSpPr>
          <p:cNvPr id="25" name="Text 23"/>
          <p:cNvSpPr txBox="1"/>
          <p:nvPr/>
        </p:nvSpPr>
        <p:spPr>
          <a:xfrm>
            <a:off x="6629400" y="4498848"/>
            <a:ext cx="5120640" cy="1234440"/>
          </a:xfrm>
          <a:prstGeom prst="rect">
            <a:avLst/>
          </a:prstGeom>
          <a:noFill/>
          <a:ln/>
        </p:spPr>
        <p:txBody>
          <a:bodyPr wrap="square" lIns="0" tIns="0" rIns="0" bIns="0" rtlCol="0" anchor="ctr"/>
          <a:lstStyle/>
          <a:p>
            <a:pPr marL="342900" indent="-342900">
              <a:spcAft>
                <a:spcPts val="500"/>
              </a:spcAft>
              <a:buSzPct val="100000"/>
              <a:buChar char="•"/>
            </a:pPr>
            <a:r>
              <a:rPr lang="en-US" sz="1300" dirty="0">
                <a:solidFill>
                  <a:schemeClr val="bg1"/>
                </a:solidFill>
                <a:latin typeface="Arial" pitchFamily="34" charset="0"/>
                <a:ea typeface="Arial" pitchFamily="34" charset="-122"/>
                <a:cs typeface="Arial" pitchFamily="34" charset="-120"/>
              </a:rPr>
              <a:t>New TIF-backed debt must amortize within the 23-year window</a:t>
            </a:r>
            <a:endParaRPr lang="en-US" sz="1300" dirty="0">
              <a:solidFill>
                <a:schemeClr val="bg1"/>
              </a:solidFill>
            </a:endParaRPr>
          </a:p>
          <a:p>
            <a:pPr marL="342900" indent="-342900">
              <a:spcAft>
                <a:spcPts val="500"/>
              </a:spcAft>
              <a:buSzPct val="100000"/>
              <a:buChar char="•"/>
            </a:pPr>
            <a:r>
              <a:rPr lang="en-US" sz="1300" dirty="0">
                <a:solidFill>
                  <a:schemeClr val="bg1"/>
                </a:solidFill>
                <a:latin typeface="Arial" pitchFamily="34" charset="0"/>
                <a:ea typeface="Arial" pitchFamily="34" charset="-122"/>
                <a:cs typeface="Arial" pitchFamily="34" charset="-120"/>
              </a:rPr>
              <a:t>Revenue projections must model increment growth against a defined endpoint</a:t>
            </a:r>
            <a:endParaRPr lang="en-US" sz="1300" dirty="0">
              <a:solidFill>
                <a:schemeClr val="bg1"/>
              </a:solidFill>
            </a:endParaRPr>
          </a:p>
          <a:p>
            <a:pPr marL="342900" indent="-342900">
              <a:spcAft>
                <a:spcPts val="500"/>
              </a:spcAft>
              <a:buSzPct val="100000"/>
              <a:buChar char="•"/>
            </a:pPr>
            <a:r>
              <a:rPr lang="en-US" sz="1300" dirty="0">
                <a:solidFill>
                  <a:schemeClr val="bg1"/>
                </a:solidFill>
                <a:latin typeface="Arial" pitchFamily="34" charset="0"/>
                <a:ea typeface="Arial" pitchFamily="34" charset="-122"/>
                <a:cs typeface="Arial" pitchFamily="34" charset="-120"/>
              </a:rPr>
              <a:t>Development delays compress the effective collection window — conservative sizing is essential</a:t>
            </a:r>
            <a:endParaRPr lang="en-US" sz="1300" dirty="0">
              <a:solidFill>
                <a:schemeClr val="bg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2000" cy="886968"/>
          </a:xfrm>
          <a:prstGeom prst="rect">
            <a:avLst/>
          </a:prstGeom>
          <a:solidFill>
            <a:srgbClr val="F4F4F4"/>
          </a:solidFill>
          <a:ln w="12700">
            <a:solidFill>
              <a:srgbClr val="F4F4F4"/>
            </a:solidFill>
            <a:prstDash val="solid"/>
          </a:ln>
        </p:spPr>
        <p:txBody>
          <a:bodyPr/>
          <a:lstStyle/>
          <a:p>
            <a:endParaRPr lang="en-US"/>
          </a:p>
        </p:txBody>
      </p:sp>
      <p:sp>
        <p:nvSpPr>
          <p:cNvPr id="3" name="Shape 1"/>
          <p:cNvSpPr/>
          <p:nvPr/>
        </p:nvSpPr>
        <p:spPr>
          <a:xfrm>
            <a:off x="201168" y="164592"/>
            <a:ext cx="27432" cy="548640"/>
          </a:xfrm>
          <a:prstGeom prst="rect">
            <a:avLst/>
          </a:prstGeom>
          <a:solidFill>
            <a:srgbClr val="3E6BB3"/>
          </a:solidFill>
          <a:ln w="12700">
            <a:solidFill>
              <a:srgbClr val="3E6BB3"/>
            </a:solidFill>
            <a:prstDash val="solid"/>
          </a:ln>
        </p:spPr>
        <p:txBody>
          <a:bodyPr/>
          <a:lstStyle/>
          <a:p>
            <a:endParaRPr lang="en-US"/>
          </a:p>
        </p:txBody>
      </p:sp>
      <p:sp>
        <p:nvSpPr>
          <p:cNvPr id="4" name="Text 2"/>
          <p:cNvSpPr txBox="1"/>
          <p:nvPr/>
        </p:nvSpPr>
        <p:spPr>
          <a:xfrm>
            <a:off x="320040" y="137160"/>
            <a:ext cx="9601200" cy="502920"/>
          </a:xfrm>
          <a:prstGeom prst="rect">
            <a:avLst/>
          </a:prstGeom>
          <a:noFill/>
          <a:ln/>
        </p:spPr>
        <p:txBody>
          <a:bodyPr wrap="square" lIns="0" tIns="0" rIns="0" bIns="0" rtlCol="0" anchor="ctr"/>
          <a:lstStyle/>
          <a:p>
            <a:pPr marL="0" indent="0">
              <a:buNone/>
            </a:pPr>
            <a:r>
              <a:rPr lang="en-US" sz="2000" b="1" dirty="0">
                <a:solidFill>
                  <a:srgbClr val="373637"/>
                </a:solidFill>
                <a:latin typeface="Arial" pitchFamily="34" charset="0"/>
                <a:ea typeface="Arial" pitchFamily="34" charset="-122"/>
                <a:cs typeface="Arial" pitchFamily="34" charset="-120"/>
              </a:rPr>
              <a:t>Change #2: 60% Cap on Extended TIF Ordinances</a:t>
            </a:r>
            <a:endParaRPr lang="en-US" sz="2000" dirty="0"/>
          </a:p>
        </p:txBody>
      </p:sp>
      <p:sp>
        <p:nvSpPr>
          <p:cNvPr id="5" name="Text 3"/>
          <p:cNvSpPr txBox="1"/>
          <p:nvPr/>
        </p:nvSpPr>
        <p:spPr>
          <a:xfrm>
            <a:off x="320040" y="640080"/>
            <a:ext cx="9601200" cy="219456"/>
          </a:xfrm>
          <a:prstGeom prst="rect">
            <a:avLst/>
          </a:prstGeom>
          <a:noFill/>
          <a:ln/>
        </p:spPr>
        <p:txBody>
          <a:bodyPr wrap="square" lIns="0" tIns="0" rIns="0" bIns="0" rtlCol="0" anchor="ctr"/>
          <a:lstStyle/>
          <a:p>
            <a:pPr marL="0" indent="0">
              <a:buNone/>
            </a:pPr>
            <a:r>
              <a:rPr lang="en-US" sz="1100" i="1" dirty="0">
                <a:solidFill>
                  <a:srgbClr val="3E6BB3"/>
                </a:solidFill>
                <a:latin typeface="Arial" pitchFamily="34" charset="0"/>
                <a:ea typeface="Arial" pitchFamily="34" charset="-122"/>
                <a:cs typeface="Arial" pitchFamily="34" charset="-120"/>
              </a:rPr>
              <a:t>Section 02 — The 2026 Legislative Changes</a:t>
            </a:r>
            <a:endParaRPr lang="en-US" sz="1100" dirty="0"/>
          </a:p>
        </p:txBody>
      </p:sp>
      <p:sp>
        <p:nvSpPr>
          <p:cNvPr id="6" name="Shape 4"/>
          <p:cNvSpPr/>
          <p:nvPr/>
        </p:nvSpPr>
        <p:spPr>
          <a:xfrm>
            <a:off x="0" y="6656832"/>
            <a:ext cx="1371600" cy="201168"/>
          </a:xfrm>
          <a:prstGeom prst="rect">
            <a:avLst/>
          </a:prstGeom>
          <a:solidFill>
            <a:srgbClr val="FFD051"/>
          </a:solidFill>
          <a:ln w="12700">
            <a:solidFill>
              <a:srgbClr val="FFD051"/>
            </a:solidFill>
            <a:prstDash val="solid"/>
          </a:ln>
        </p:spPr>
        <p:txBody>
          <a:bodyPr/>
          <a:lstStyle/>
          <a:p>
            <a:endParaRPr lang="en-US"/>
          </a:p>
        </p:txBody>
      </p:sp>
      <p:sp>
        <p:nvSpPr>
          <p:cNvPr id="7" name="Text 5"/>
          <p:cNvSpPr txBox="1"/>
          <p:nvPr/>
        </p:nvSpPr>
        <p:spPr>
          <a:xfrm>
            <a:off x="64008" y="6656832"/>
            <a:ext cx="1005840" cy="201168"/>
          </a:xfrm>
          <a:prstGeom prst="rect">
            <a:avLst/>
          </a:prstGeom>
          <a:noFill/>
          <a:ln/>
        </p:spPr>
        <p:txBody>
          <a:bodyPr wrap="square" lIns="0" tIns="0" rIns="0" bIns="0" rtlCol="0" anchor="ctr"/>
          <a:lstStyle/>
          <a:p>
            <a:pPr marL="0" indent="0">
              <a:buNone/>
            </a:pPr>
            <a:r>
              <a:rPr lang="en-US" sz="900" dirty="0">
                <a:solidFill>
                  <a:srgbClr val="373637"/>
                </a:solidFill>
                <a:latin typeface="Arial" pitchFamily="34" charset="0"/>
                <a:ea typeface="Arial" pitchFamily="34" charset="-122"/>
                <a:cs typeface="Arial" pitchFamily="34" charset="-120"/>
              </a:rPr>
              <a:t>© PFM</a:t>
            </a:r>
            <a:endParaRPr lang="en-US" sz="900" dirty="0"/>
          </a:p>
        </p:txBody>
      </p:sp>
      <p:sp>
        <p:nvSpPr>
          <p:cNvPr id="8" name="Text 6"/>
          <p:cNvSpPr txBox="1"/>
          <p:nvPr/>
        </p:nvSpPr>
        <p:spPr>
          <a:xfrm>
            <a:off x="1463040" y="6675120"/>
            <a:ext cx="9144000" cy="164592"/>
          </a:xfrm>
          <a:prstGeom prst="rect">
            <a:avLst/>
          </a:prstGeom>
          <a:noFill/>
          <a:ln/>
        </p:spPr>
        <p:txBody>
          <a:bodyPr wrap="square" lIns="0" tIns="0" rIns="0" bIns="0" rtlCol="0" anchor="ctr"/>
          <a:lstStyle/>
          <a:p>
            <a:pPr marL="0" indent="0">
              <a:buNone/>
            </a:pPr>
            <a:r>
              <a:rPr lang="en-US" sz="800" dirty="0">
                <a:solidFill>
                  <a:srgbClr val="595959"/>
                </a:solidFill>
                <a:latin typeface="Arial" pitchFamily="34" charset="0"/>
                <a:ea typeface="Arial" pitchFamily="34" charset="-122"/>
                <a:cs typeface="Arial" pitchFamily="34" charset="-120"/>
              </a:rPr>
              <a:t>PFM Financial Advisors LLC  |  PDI Fall Conference  |  September 2026</a:t>
            </a:r>
            <a:endParaRPr lang="en-US" sz="800" dirty="0"/>
          </a:p>
        </p:txBody>
      </p:sp>
      <p:sp>
        <p:nvSpPr>
          <p:cNvPr id="9" name="Text 7"/>
          <p:cNvSpPr txBox="1"/>
          <p:nvPr/>
        </p:nvSpPr>
        <p:spPr>
          <a:xfrm>
            <a:off x="320040" y="6510528"/>
            <a:ext cx="11430000" cy="146304"/>
          </a:xfrm>
          <a:prstGeom prst="rect">
            <a:avLst/>
          </a:prstGeom>
          <a:noFill/>
          <a:ln/>
        </p:spPr>
        <p:txBody>
          <a:bodyPr wrap="square" lIns="0" tIns="0" rIns="0" bIns="0" rtlCol="0" anchor="ctr"/>
          <a:lstStyle/>
          <a:p>
            <a:pPr marL="0" indent="0">
              <a:buNone/>
            </a:pPr>
            <a:r>
              <a:rPr lang="en-US" sz="750" i="1" dirty="0">
                <a:solidFill>
                  <a:srgbClr val="D0D0D0"/>
                </a:solidFill>
                <a:latin typeface="Arial" pitchFamily="34" charset="0"/>
                <a:ea typeface="Arial" pitchFamily="34" charset="-122"/>
                <a:cs typeface="Arial" pitchFamily="34" charset="-120"/>
              </a:rPr>
              <a:t>Source: Ahlers &amp; Cooney, P.C. Client Alert, May 26, 2026 (legislative slides)</a:t>
            </a:r>
            <a:endParaRPr lang="en-US" sz="750" dirty="0"/>
          </a:p>
        </p:txBody>
      </p:sp>
      <p:sp>
        <p:nvSpPr>
          <p:cNvPr id="10" name="Text 8"/>
          <p:cNvSpPr txBox="1"/>
          <p:nvPr/>
        </p:nvSpPr>
        <p:spPr>
          <a:xfrm>
            <a:off x="320040" y="987552"/>
            <a:ext cx="10972800" cy="256032"/>
          </a:xfrm>
          <a:prstGeom prst="rect">
            <a:avLst/>
          </a:prstGeom>
          <a:noFill/>
          <a:ln/>
        </p:spPr>
        <p:txBody>
          <a:bodyPr wrap="square" lIns="0" tIns="0" rIns="0" bIns="0" rtlCol="0" anchor="ctr"/>
          <a:lstStyle/>
          <a:p>
            <a:pPr marL="0" indent="0">
              <a:buNone/>
            </a:pPr>
            <a:r>
              <a:rPr lang="en-US" sz="1200" b="1" i="1" dirty="0">
                <a:solidFill>
                  <a:srgbClr val="3E6BB3"/>
                </a:solidFill>
                <a:latin typeface="Arial" pitchFamily="34" charset="0"/>
                <a:ea typeface="Arial" pitchFamily="34" charset="-122"/>
                <a:cs typeface="Arial" pitchFamily="34" charset="-120"/>
              </a:rPr>
              <a:t>"Extended TIF Ordinances" = existing ordinances adopted without a prior sunset limitation</a:t>
            </a:r>
            <a:endParaRPr lang="en-US" sz="1200" dirty="0"/>
          </a:p>
        </p:txBody>
      </p:sp>
      <p:sp>
        <p:nvSpPr>
          <p:cNvPr id="11" name="Shape 9"/>
          <p:cNvSpPr/>
          <p:nvPr/>
        </p:nvSpPr>
        <p:spPr>
          <a:xfrm>
            <a:off x="320040" y="1325880"/>
            <a:ext cx="3611880" cy="566928"/>
          </a:xfrm>
          <a:prstGeom prst="rect">
            <a:avLst/>
          </a:prstGeom>
          <a:solidFill>
            <a:srgbClr val="3E6BB3"/>
          </a:solidFill>
          <a:ln w="12700">
            <a:solidFill>
              <a:srgbClr val="3E6BB3"/>
            </a:solidFill>
            <a:prstDash val="solid"/>
          </a:ln>
        </p:spPr>
        <p:txBody>
          <a:bodyPr/>
          <a:lstStyle/>
          <a:p>
            <a:endParaRPr lang="en-US"/>
          </a:p>
        </p:txBody>
      </p:sp>
      <p:sp>
        <p:nvSpPr>
          <p:cNvPr id="12" name="Text 10"/>
          <p:cNvSpPr txBox="1"/>
          <p:nvPr/>
        </p:nvSpPr>
        <p:spPr>
          <a:xfrm>
            <a:off x="411480" y="1353312"/>
            <a:ext cx="3429000" cy="512064"/>
          </a:xfrm>
          <a:prstGeom prst="rect">
            <a:avLst/>
          </a:prstGeom>
          <a:noFill/>
          <a:ln/>
        </p:spPr>
        <p:txBody>
          <a:bodyPr wrap="square" lIns="0" tIns="0" rIns="0" bIns="0" rtlCol="0" anchor="ctr"/>
          <a:lstStyle/>
          <a:p>
            <a:pPr marL="0" indent="0" algn="ctr">
              <a:buNone/>
            </a:pPr>
            <a:r>
              <a:rPr lang="en-US" sz="1250" b="1" dirty="0">
                <a:solidFill>
                  <a:srgbClr val="FFFFFF"/>
                </a:solidFill>
                <a:latin typeface="Arial" pitchFamily="34" charset="0"/>
                <a:ea typeface="Arial" pitchFamily="34" charset="-122"/>
                <a:cs typeface="Arial" pitchFamily="34" charset="-120"/>
              </a:rPr>
              <a:t>Phase 1</a:t>
            </a:r>
            <a:endParaRPr lang="en-US" sz="1250" dirty="0"/>
          </a:p>
          <a:p>
            <a:pPr marL="0" indent="0" algn="ctr">
              <a:buNone/>
            </a:pPr>
            <a:r>
              <a:rPr lang="en-US" sz="1250" b="1" dirty="0">
                <a:solidFill>
                  <a:srgbClr val="FFFFFF"/>
                </a:solidFill>
                <a:latin typeface="Arial" pitchFamily="34" charset="0"/>
                <a:ea typeface="Arial" pitchFamily="34" charset="-122"/>
                <a:cs typeface="Arial" pitchFamily="34" charset="-120"/>
              </a:rPr>
              <a:t>Status Quo Period</a:t>
            </a:r>
            <a:endParaRPr lang="en-US" sz="1250" dirty="0"/>
          </a:p>
        </p:txBody>
      </p:sp>
      <p:sp>
        <p:nvSpPr>
          <p:cNvPr id="13" name="Shape 11"/>
          <p:cNvSpPr/>
          <p:nvPr/>
        </p:nvSpPr>
        <p:spPr>
          <a:xfrm>
            <a:off x="320040" y="1911096"/>
            <a:ext cx="3611880" cy="2011680"/>
          </a:xfrm>
          <a:prstGeom prst="rect">
            <a:avLst/>
          </a:prstGeom>
          <a:solidFill>
            <a:srgbClr val="F4F4F4"/>
          </a:solidFill>
          <a:ln w="12700">
            <a:solidFill>
              <a:srgbClr val="D0D0D0"/>
            </a:solidFill>
            <a:prstDash val="solid"/>
          </a:ln>
        </p:spPr>
        <p:txBody>
          <a:bodyPr/>
          <a:lstStyle/>
          <a:p>
            <a:endParaRPr lang="en-US"/>
          </a:p>
        </p:txBody>
      </p:sp>
      <p:sp>
        <p:nvSpPr>
          <p:cNvPr id="14" name="Text 12"/>
          <p:cNvSpPr txBox="1"/>
          <p:nvPr/>
        </p:nvSpPr>
        <p:spPr>
          <a:xfrm>
            <a:off x="429768" y="1993392"/>
            <a:ext cx="3401568" cy="1810512"/>
          </a:xfrm>
          <a:prstGeom prst="rect">
            <a:avLst/>
          </a:prstGeom>
          <a:noFill/>
          <a:ln/>
        </p:spPr>
        <p:txBody>
          <a:bodyPr wrap="square" lIns="0" tIns="0" rIns="0" bIns="0" rtlCol="0" anchor="ctr"/>
          <a:lstStyle/>
          <a:p>
            <a:pPr marL="0" indent="0" algn="ctr">
              <a:buNone/>
            </a:pPr>
            <a:r>
              <a:rPr lang="en-US" sz="1200" dirty="0">
                <a:solidFill>
                  <a:srgbClr val="373637"/>
                </a:solidFill>
                <a:latin typeface="Arial" pitchFamily="34" charset="0"/>
                <a:ea typeface="Arial" pitchFamily="34" charset="-122"/>
                <a:cs typeface="Arial" pitchFamily="34" charset="-120"/>
              </a:rPr>
              <a:t>20 years from May 18, 2026</a:t>
            </a:r>
            <a:endParaRPr lang="en-US" sz="1200" dirty="0"/>
          </a:p>
          <a:p>
            <a:pPr marL="0" indent="0" algn="ctr">
              <a:buNone/>
            </a:pPr>
            <a:r>
              <a:rPr lang="en-US" sz="1200" dirty="0">
                <a:solidFill>
                  <a:srgbClr val="373637"/>
                </a:solidFill>
                <a:latin typeface="Arial" pitchFamily="34" charset="0"/>
                <a:ea typeface="Arial" pitchFamily="34" charset="-122"/>
                <a:cs typeface="Arial" pitchFamily="34" charset="-120"/>
              </a:rPr>
              <a:t>—OR—</a:t>
            </a:r>
            <a:endParaRPr lang="en-US" sz="1200" dirty="0"/>
          </a:p>
          <a:p>
            <a:pPr marL="0" indent="0" algn="ctr">
              <a:buNone/>
            </a:pPr>
            <a:r>
              <a:rPr lang="en-US" sz="1200" dirty="0">
                <a:solidFill>
                  <a:srgbClr val="373637"/>
                </a:solidFill>
                <a:latin typeface="Arial" pitchFamily="34" charset="0"/>
                <a:ea typeface="Arial" pitchFamily="34" charset="-122"/>
                <a:cs typeface="Arial" pitchFamily="34" charset="-120"/>
              </a:rPr>
              <a:t>20 years from first debt certification</a:t>
            </a:r>
            <a:endParaRPr lang="en-US" sz="1200" dirty="0"/>
          </a:p>
          <a:p>
            <a:pPr marL="0" indent="0" algn="ctr">
              <a:buNone/>
            </a:pPr>
            <a:r>
              <a:rPr lang="en-US" sz="1200" dirty="0">
                <a:solidFill>
                  <a:srgbClr val="373637"/>
                </a:solidFill>
                <a:latin typeface="Arial" pitchFamily="34" charset="0"/>
                <a:ea typeface="Arial" pitchFamily="34" charset="-122"/>
                <a:cs typeface="Arial" pitchFamily="34" charset="-120"/>
              </a:rPr>
              <a:t>(whichever is LATER)</a:t>
            </a:r>
            <a:endParaRPr lang="en-US" sz="1200" dirty="0"/>
          </a:p>
        </p:txBody>
      </p:sp>
      <p:sp>
        <p:nvSpPr>
          <p:cNvPr id="15" name="Shape 13"/>
          <p:cNvSpPr/>
          <p:nvPr/>
        </p:nvSpPr>
        <p:spPr>
          <a:xfrm>
            <a:off x="320040" y="3950208"/>
            <a:ext cx="3611880" cy="384048"/>
          </a:xfrm>
          <a:prstGeom prst="rect">
            <a:avLst/>
          </a:prstGeom>
          <a:solidFill>
            <a:srgbClr val="3E6BB3"/>
          </a:solidFill>
          <a:ln w="12700">
            <a:solidFill>
              <a:srgbClr val="3E6BB3"/>
            </a:solidFill>
            <a:prstDash val="solid"/>
          </a:ln>
        </p:spPr>
        <p:txBody>
          <a:bodyPr/>
          <a:lstStyle/>
          <a:p>
            <a:endParaRPr lang="en-US"/>
          </a:p>
        </p:txBody>
      </p:sp>
      <p:sp>
        <p:nvSpPr>
          <p:cNvPr id="16" name="Text 14"/>
          <p:cNvSpPr txBox="1"/>
          <p:nvPr/>
        </p:nvSpPr>
        <p:spPr>
          <a:xfrm>
            <a:off x="411480" y="3977640"/>
            <a:ext cx="3429000" cy="310896"/>
          </a:xfrm>
          <a:prstGeom prst="rect">
            <a:avLst/>
          </a:prstGeom>
          <a:noFill/>
          <a:ln/>
        </p:spPr>
        <p:txBody>
          <a:bodyPr wrap="square" lIns="0" tIns="0" rIns="0" bIns="0" rtlCol="0" anchor="ctr"/>
          <a:lstStyle/>
          <a:p>
            <a:pPr marL="0" indent="0" algn="ctr">
              <a:buNone/>
            </a:pPr>
            <a:r>
              <a:rPr lang="en-US" sz="1050" b="1" dirty="0">
                <a:solidFill>
                  <a:srgbClr val="FFFFFF"/>
                </a:solidFill>
                <a:latin typeface="Arial" pitchFamily="34" charset="0"/>
                <a:ea typeface="Arial" pitchFamily="34" charset="-122"/>
                <a:cs typeface="Arial" pitchFamily="34" charset="-120"/>
              </a:rPr>
              <a:t>No changes — TIF continues as-is</a:t>
            </a:r>
            <a:endParaRPr lang="en-US" sz="1050" dirty="0"/>
          </a:p>
        </p:txBody>
      </p:sp>
      <p:sp>
        <p:nvSpPr>
          <p:cNvPr id="17" name="Shape 15"/>
          <p:cNvSpPr/>
          <p:nvPr/>
        </p:nvSpPr>
        <p:spPr>
          <a:xfrm>
            <a:off x="4206240" y="1325880"/>
            <a:ext cx="3611880" cy="566928"/>
          </a:xfrm>
          <a:prstGeom prst="rect">
            <a:avLst/>
          </a:prstGeom>
          <a:solidFill>
            <a:srgbClr val="FFD051"/>
          </a:solidFill>
          <a:ln w="12700">
            <a:solidFill>
              <a:srgbClr val="FFD051"/>
            </a:solidFill>
            <a:prstDash val="solid"/>
          </a:ln>
        </p:spPr>
        <p:txBody>
          <a:bodyPr/>
          <a:lstStyle/>
          <a:p>
            <a:endParaRPr lang="en-US"/>
          </a:p>
        </p:txBody>
      </p:sp>
      <p:sp>
        <p:nvSpPr>
          <p:cNvPr id="18" name="Text 16"/>
          <p:cNvSpPr txBox="1"/>
          <p:nvPr/>
        </p:nvSpPr>
        <p:spPr>
          <a:xfrm>
            <a:off x="4297680" y="1353312"/>
            <a:ext cx="3429000" cy="512064"/>
          </a:xfrm>
          <a:prstGeom prst="rect">
            <a:avLst/>
          </a:prstGeom>
          <a:noFill/>
          <a:ln/>
        </p:spPr>
        <p:txBody>
          <a:bodyPr wrap="square" lIns="0" tIns="0" rIns="0" bIns="0" rtlCol="0" anchor="ctr"/>
          <a:lstStyle/>
          <a:p>
            <a:pPr marL="0" indent="0" algn="ctr">
              <a:buNone/>
            </a:pPr>
            <a:r>
              <a:rPr lang="en-US" sz="1250" b="1" dirty="0">
                <a:solidFill>
                  <a:srgbClr val="373637"/>
                </a:solidFill>
                <a:latin typeface="Arial" pitchFamily="34" charset="0"/>
                <a:ea typeface="Arial" pitchFamily="34" charset="-122"/>
                <a:cs typeface="Arial" pitchFamily="34" charset="-120"/>
              </a:rPr>
              <a:t>Phase 2</a:t>
            </a:r>
            <a:endParaRPr lang="en-US" sz="1250" dirty="0"/>
          </a:p>
          <a:p>
            <a:pPr marL="0" indent="0" algn="ctr">
              <a:buNone/>
            </a:pPr>
            <a:r>
              <a:rPr lang="en-US" sz="1250" b="1" dirty="0">
                <a:solidFill>
                  <a:srgbClr val="373637"/>
                </a:solidFill>
                <a:latin typeface="Arial" pitchFamily="34" charset="0"/>
                <a:ea typeface="Arial" pitchFamily="34" charset="-122"/>
                <a:cs typeface="Arial" pitchFamily="34" charset="-120"/>
              </a:rPr>
              <a:t>60% Collection Cap</a:t>
            </a:r>
            <a:endParaRPr lang="en-US" sz="1250" dirty="0"/>
          </a:p>
        </p:txBody>
      </p:sp>
      <p:sp>
        <p:nvSpPr>
          <p:cNvPr id="19" name="Shape 17"/>
          <p:cNvSpPr/>
          <p:nvPr/>
        </p:nvSpPr>
        <p:spPr>
          <a:xfrm>
            <a:off x="4206240" y="1911096"/>
            <a:ext cx="3611880" cy="2011680"/>
          </a:xfrm>
          <a:prstGeom prst="rect">
            <a:avLst/>
          </a:prstGeom>
          <a:solidFill>
            <a:srgbClr val="F4F4F4"/>
          </a:solidFill>
          <a:ln w="12700">
            <a:solidFill>
              <a:srgbClr val="D0D0D0"/>
            </a:solidFill>
            <a:prstDash val="solid"/>
          </a:ln>
        </p:spPr>
        <p:txBody>
          <a:bodyPr/>
          <a:lstStyle/>
          <a:p>
            <a:endParaRPr lang="en-US"/>
          </a:p>
        </p:txBody>
      </p:sp>
      <p:sp>
        <p:nvSpPr>
          <p:cNvPr id="20" name="Text 18"/>
          <p:cNvSpPr txBox="1"/>
          <p:nvPr/>
        </p:nvSpPr>
        <p:spPr>
          <a:xfrm>
            <a:off x="4315968" y="1993392"/>
            <a:ext cx="3401568" cy="1810512"/>
          </a:xfrm>
          <a:prstGeom prst="rect">
            <a:avLst/>
          </a:prstGeom>
          <a:noFill/>
          <a:ln/>
        </p:spPr>
        <p:txBody>
          <a:bodyPr wrap="square" lIns="0" tIns="0" rIns="0" bIns="0" rtlCol="0" anchor="ctr"/>
          <a:lstStyle/>
          <a:p>
            <a:pPr marL="0" indent="0" algn="ctr">
              <a:buNone/>
            </a:pPr>
            <a:r>
              <a:rPr lang="en-US" sz="1200" dirty="0">
                <a:solidFill>
                  <a:srgbClr val="373637"/>
                </a:solidFill>
                <a:latin typeface="Arial" pitchFamily="34" charset="0"/>
                <a:ea typeface="Arial" pitchFamily="34" charset="-122"/>
                <a:cs typeface="Arial" pitchFamily="34" charset="-120"/>
              </a:rPr>
              <a:t>After status quo period ends:</a:t>
            </a:r>
            <a:endParaRPr lang="en-US" sz="1200" dirty="0"/>
          </a:p>
          <a:p>
            <a:pPr marL="0" indent="0" algn="ctr">
              <a:buNone/>
            </a:pPr>
            <a:r>
              <a:rPr lang="en-US" sz="1200" dirty="0">
                <a:solidFill>
                  <a:srgbClr val="373637"/>
                </a:solidFill>
                <a:latin typeface="Arial" pitchFamily="34" charset="0"/>
                <a:ea typeface="Arial" pitchFamily="34" charset="-122"/>
                <a:cs typeface="Arial" pitchFamily="34" charset="-120"/>
              </a:rPr>
              <a:t>city limited to 60% of otherwise-available TIF increment</a:t>
            </a:r>
            <a:endParaRPr lang="en-US" sz="1200" dirty="0"/>
          </a:p>
          <a:p>
            <a:pPr marL="0" indent="0" algn="ctr">
              <a:buNone/>
            </a:pPr>
            <a:r>
              <a:rPr lang="en-US" sz="1200" dirty="0">
                <a:solidFill>
                  <a:srgbClr val="373637"/>
                </a:solidFill>
                <a:latin typeface="Arial" pitchFamily="34" charset="0"/>
                <a:ea typeface="Arial" pitchFamily="34" charset="-122"/>
                <a:cs typeface="Arial" pitchFamily="34" charset="-120"/>
              </a:rPr>
              <a:t>School foundation levy also excluded</a:t>
            </a:r>
            <a:endParaRPr lang="en-US" sz="1200" dirty="0"/>
          </a:p>
        </p:txBody>
      </p:sp>
      <p:sp>
        <p:nvSpPr>
          <p:cNvPr id="21" name="Shape 19"/>
          <p:cNvSpPr/>
          <p:nvPr/>
        </p:nvSpPr>
        <p:spPr>
          <a:xfrm>
            <a:off x="4206240" y="3950208"/>
            <a:ext cx="3611880" cy="384048"/>
          </a:xfrm>
          <a:prstGeom prst="rect">
            <a:avLst/>
          </a:prstGeom>
          <a:solidFill>
            <a:srgbClr val="FFD051"/>
          </a:solidFill>
          <a:ln w="12700">
            <a:solidFill>
              <a:srgbClr val="FFD051"/>
            </a:solidFill>
            <a:prstDash val="solid"/>
          </a:ln>
        </p:spPr>
        <p:txBody>
          <a:bodyPr/>
          <a:lstStyle/>
          <a:p>
            <a:endParaRPr lang="en-US"/>
          </a:p>
        </p:txBody>
      </p:sp>
      <p:sp>
        <p:nvSpPr>
          <p:cNvPr id="22" name="Text 20"/>
          <p:cNvSpPr txBox="1"/>
          <p:nvPr/>
        </p:nvSpPr>
        <p:spPr>
          <a:xfrm>
            <a:off x="4297680" y="3977640"/>
            <a:ext cx="3429000" cy="310896"/>
          </a:xfrm>
          <a:prstGeom prst="rect">
            <a:avLst/>
          </a:prstGeom>
          <a:noFill/>
          <a:ln/>
        </p:spPr>
        <p:txBody>
          <a:bodyPr wrap="square" lIns="0" tIns="0" rIns="0" bIns="0" rtlCol="0" anchor="ctr"/>
          <a:lstStyle/>
          <a:p>
            <a:pPr marL="0" indent="0" algn="ctr">
              <a:buNone/>
            </a:pPr>
            <a:r>
              <a:rPr lang="en-US" sz="1050" b="1" dirty="0">
                <a:solidFill>
                  <a:srgbClr val="373637"/>
                </a:solidFill>
                <a:latin typeface="Arial" pitchFamily="34" charset="0"/>
                <a:ea typeface="Arial" pitchFamily="34" charset="-122"/>
                <a:cs typeface="Arial" pitchFamily="34" charset="-120"/>
              </a:rPr>
              <a:t>School foundation levy excluded</a:t>
            </a:r>
            <a:endParaRPr lang="en-US" sz="1050" dirty="0"/>
          </a:p>
        </p:txBody>
      </p:sp>
      <p:sp>
        <p:nvSpPr>
          <p:cNvPr id="23" name="Shape 21"/>
          <p:cNvSpPr/>
          <p:nvPr/>
        </p:nvSpPr>
        <p:spPr>
          <a:xfrm>
            <a:off x="8092440" y="1325880"/>
            <a:ext cx="3611880" cy="566928"/>
          </a:xfrm>
          <a:prstGeom prst="rect">
            <a:avLst/>
          </a:prstGeom>
          <a:solidFill>
            <a:srgbClr val="373637"/>
          </a:solidFill>
          <a:ln w="12700">
            <a:solidFill>
              <a:srgbClr val="373637"/>
            </a:solidFill>
            <a:prstDash val="solid"/>
          </a:ln>
        </p:spPr>
        <p:txBody>
          <a:bodyPr/>
          <a:lstStyle/>
          <a:p>
            <a:endParaRPr lang="en-US"/>
          </a:p>
        </p:txBody>
      </p:sp>
      <p:sp>
        <p:nvSpPr>
          <p:cNvPr id="24" name="Text 22"/>
          <p:cNvSpPr txBox="1"/>
          <p:nvPr/>
        </p:nvSpPr>
        <p:spPr>
          <a:xfrm>
            <a:off x="8183880" y="1353312"/>
            <a:ext cx="3429000" cy="512064"/>
          </a:xfrm>
          <a:prstGeom prst="rect">
            <a:avLst/>
          </a:prstGeom>
          <a:noFill/>
          <a:ln/>
        </p:spPr>
        <p:txBody>
          <a:bodyPr wrap="square" lIns="0" tIns="0" rIns="0" bIns="0" rtlCol="0" anchor="ctr"/>
          <a:lstStyle/>
          <a:p>
            <a:pPr marL="0" indent="0" algn="ctr">
              <a:buNone/>
            </a:pPr>
            <a:r>
              <a:rPr lang="en-US" sz="1250" b="1" dirty="0">
                <a:solidFill>
                  <a:srgbClr val="FFFFFF"/>
                </a:solidFill>
                <a:latin typeface="Arial" pitchFamily="34" charset="0"/>
                <a:ea typeface="Arial" pitchFamily="34" charset="-122"/>
                <a:cs typeface="Arial" pitchFamily="34" charset="-120"/>
              </a:rPr>
              <a:t>Exception</a:t>
            </a:r>
            <a:endParaRPr lang="en-US" sz="1250" dirty="0"/>
          </a:p>
        </p:txBody>
      </p:sp>
      <p:sp>
        <p:nvSpPr>
          <p:cNvPr id="25" name="Shape 23"/>
          <p:cNvSpPr/>
          <p:nvPr/>
        </p:nvSpPr>
        <p:spPr>
          <a:xfrm>
            <a:off x="8092440" y="1911096"/>
            <a:ext cx="3611880" cy="2011680"/>
          </a:xfrm>
          <a:prstGeom prst="rect">
            <a:avLst/>
          </a:prstGeom>
          <a:solidFill>
            <a:srgbClr val="F4F4F4"/>
          </a:solidFill>
          <a:ln w="12700">
            <a:solidFill>
              <a:srgbClr val="D0D0D0"/>
            </a:solidFill>
            <a:prstDash val="solid"/>
          </a:ln>
        </p:spPr>
        <p:txBody>
          <a:bodyPr/>
          <a:lstStyle/>
          <a:p>
            <a:endParaRPr lang="en-US"/>
          </a:p>
        </p:txBody>
      </p:sp>
      <p:sp>
        <p:nvSpPr>
          <p:cNvPr id="26" name="Text 24"/>
          <p:cNvSpPr txBox="1"/>
          <p:nvPr/>
        </p:nvSpPr>
        <p:spPr>
          <a:xfrm>
            <a:off x="8202168" y="1993392"/>
            <a:ext cx="3401568" cy="1810512"/>
          </a:xfrm>
          <a:prstGeom prst="rect">
            <a:avLst/>
          </a:prstGeom>
          <a:noFill/>
          <a:ln/>
        </p:spPr>
        <p:txBody>
          <a:bodyPr wrap="square" lIns="0" tIns="0" rIns="0" bIns="0" rtlCol="0" anchor="ctr"/>
          <a:lstStyle/>
          <a:p>
            <a:pPr marL="0" indent="0" algn="ctr">
              <a:buNone/>
            </a:pPr>
            <a:r>
              <a:rPr lang="en-US" sz="1200" dirty="0">
                <a:solidFill>
                  <a:srgbClr val="373637"/>
                </a:solidFill>
                <a:latin typeface="Arial" pitchFamily="34" charset="0"/>
                <a:ea typeface="Arial" pitchFamily="34" charset="-122"/>
                <a:cs typeface="Arial" pitchFamily="34" charset="-120"/>
              </a:rPr>
              <a:t>May exceed 60% cap to pay off debt incurred before May 18, 2026</a:t>
            </a:r>
            <a:endParaRPr lang="en-US" sz="1200" dirty="0"/>
          </a:p>
          <a:p>
            <a:pPr marL="0" indent="0" algn="ctr">
              <a:buNone/>
            </a:pPr>
            <a:endParaRPr lang="en-US" sz="1200" dirty="0"/>
          </a:p>
          <a:p>
            <a:pPr marL="0" indent="0" algn="ctr">
              <a:buNone/>
            </a:pPr>
            <a:r>
              <a:rPr lang="en-US" sz="1200" dirty="0">
                <a:solidFill>
                  <a:srgbClr val="373637"/>
                </a:solidFill>
                <a:latin typeface="Arial" pitchFamily="34" charset="0"/>
                <a:ea typeface="Arial" pitchFamily="34" charset="-122"/>
                <a:cs typeface="Arial" pitchFamily="34" charset="-120"/>
              </a:rPr>
              <a:t>Cannot incur NEW debt while exceeding the cap</a:t>
            </a:r>
            <a:endParaRPr lang="en-US" sz="1200" dirty="0"/>
          </a:p>
        </p:txBody>
      </p:sp>
      <p:sp>
        <p:nvSpPr>
          <p:cNvPr id="27" name="Shape 25"/>
          <p:cNvSpPr/>
          <p:nvPr/>
        </p:nvSpPr>
        <p:spPr>
          <a:xfrm>
            <a:off x="8092440" y="3950208"/>
            <a:ext cx="3611880" cy="384048"/>
          </a:xfrm>
          <a:prstGeom prst="rect">
            <a:avLst/>
          </a:prstGeom>
          <a:solidFill>
            <a:srgbClr val="373637"/>
          </a:solidFill>
          <a:ln w="12700">
            <a:solidFill>
              <a:srgbClr val="373637"/>
            </a:solidFill>
            <a:prstDash val="solid"/>
          </a:ln>
        </p:spPr>
        <p:txBody>
          <a:bodyPr/>
          <a:lstStyle/>
          <a:p>
            <a:endParaRPr lang="en-US"/>
          </a:p>
        </p:txBody>
      </p:sp>
      <p:sp>
        <p:nvSpPr>
          <p:cNvPr id="28" name="Text 26"/>
          <p:cNvSpPr txBox="1"/>
          <p:nvPr/>
        </p:nvSpPr>
        <p:spPr>
          <a:xfrm>
            <a:off x="8183880" y="3977640"/>
            <a:ext cx="3429000" cy="310896"/>
          </a:xfrm>
          <a:prstGeom prst="rect">
            <a:avLst/>
          </a:prstGeom>
          <a:noFill/>
          <a:ln/>
        </p:spPr>
        <p:txBody>
          <a:bodyPr wrap="square" lIns="0" tIns="0" rIns="0" bIns="0" rtlCol="0" anchor="ctr"/>
          <a:lstStyle/>
          <a:p>
            <a:pPr marL="0" indent="0" algn="ctr">
              <a:buNone/>
            </a:pPr>
            <a:r>
              <a:rPr lang="en-US" sz="1050" b="1" dirty="0">
                <a:solidFill>
                  <a:srgbClr val="FFFFFF"/>
                </a:solidFill>
                <a:latin typeface="Arial" pitchFamily="34" charset="0"/>
                <a:ea typeface="Arial" pitchFamily="34" charset="-122"/>
                <a:cs typeface="Arial" pitchFamily="34" charset="-120"/>
              </a:rPr>
              <a:t>Pre-existing debt is protected</a:t>
            </a:r>
            <a:endParaRPr lang="en-US" sz="1050" dirty="0"/>
          </a:p>
        </p:txBody>
      </p:sp>
      <p:sp>
        <p:nvSpPr>
          <p:cNvPr id="29" name="Shape 27"/>
          <p:cNvSpPr/>
          <p:nvPr/>
        </p:nvSpPr>
        <p:spPr>
          <a:xfrm>
            <a:off x="320040" y="4480560"/>
            <a:ext cx="11521440" cy="1417320"/>
          </a:xfrm>
          <a:prstGeom prst="rect">
            <a:avLst/>
          </a:prstGeom>
          <a:solidFill>
            <a:srgbClr val="F4F4F4"/>
          </a:solidFill>
          <a:ln w="12700">
            <a:solidFill>
              <a:srgbClr val="3E6BB3"/>
            </a:solidFill>
            <a:prstDash val="solid"/>
          </a:ln>
        </p:spPr>
        <p:txBody>
          <a:bodyPr/>
          <a:lstStyle/>
          <a:p>
            <a:endParaRPr lang="en-US"/>
          </a:p>
        </p:txBody>
      </p:sp>
      <p:sp>
        <p:nvSpPr>
          <p:cNvPr id="30" name="Text 28"/>
          <p:cNvSpPr txBox="1"/>
          <p:nvPr/>
        </p:nvSpPr>
        <p:spPr>
          <a:xfrm>
            <a:off x="457200" y="4572000"/>
            <a:ext cx="3200400" cy="256032"/>
          </a:xfrm>
          <a:prstGeom prst="rect">
            <a:avLst/>
          </a:prstGeom>
          <a:noFill/>
          <a:ln/>
        </p:spPr>
        <p:txBody>
          <a:bodyPr wrap="square" lIns="0" tIns="0" rIns="0" bIns="0" rtlCol="0" anchor="ctr"/>
          <a:lstStyle/>
          <a:p>
            <a:pPr marL="0" indent="0">
              <a:buNone/>
            </a:pPr>
            <a:r>
              <a:rPr lang="en-US" sz="1200" b="1" dirty="0">
                <a:solidFill>
                  <a:srgbClr val="3E6BB3"/>
                </a:solidFill>
                <a:latin typeface="Arial" pitchFamily="34" charset="0"/>
                <a:ea typeface="Arial" pitchFamily="34" charset="-122"/>
                <a:cs typeface="Arial" pitchFamily="34" charset="-120"/>
              </a:rPr>
              <a:t>What Cities Should Do Now:</a:t>
            </a:r>
            <a:endParaRPr lang="en-US" sz="1200" dirty="0"/>
          </a:p>
        </p:txBody>
      </p:sp>
      <p:sp>
        <p:nvSpPr>
          <p:cNvPr id="31" name="Text 29"/>
          <p:cNvSpPr txBox="1"/>
          <p:nvPr/>
        </p:nvSpPr>
        <p:spPr>
          <a:xfrm>
            <a:off x="457200" y="4846320"/>
            <a:ext cx="11155680" cy="1005840"/>
          </a:xfrm>
          <a:prstGeom prst="rect">
            <a:avLst/>
          </a:prstGeom>
          <a:noFill/>
          <a:ln/>
        </p:spPr>
        <p:txBody>
          <a:bodyPr wrap="square" lIns="0" tIns="0" rIns="0" bIns="0" rtlCol="0" anchor="ctr"/>
          <a:lstStyle/>
          <a:p>
            <a:pPr marL="342900" indent="-342900">
              <a:spcAft>
                <a:spcPts val="500"/>
              </a:spcAft>
              <a:buSzPct val="100000"/>
              <a:buChar char="•"/>
            </a:pPr>
            <a:r>
              <a:rPr lang="en-US" sz="1300" dirty="0">
                <a:solidFill>
                  <a:srgbClr val="373637"/>
                </a:solidFill>
                <a:latin typeface="Arial" pitchFamily="34" charset="0"/>
                <a:ea typeface="Arial" pitchFamily="34" charset="-122"/>
                <a:cs typeface="Arial" pitchFamily="34" charset="-120"/>
              </a:rPr>
              <a:t>Identify which existing TIF ordinances have no prior sunset — these are your "Extended TIF Ordinances"</a:t>
            </a:r>
            <a:endParaRPr lang="en-US" sz="1300" dirty="0"/>
          </a:p>
          <a:p>
            <a:pPr marL="342900" indent="-342900">
              <a:spcAft>
                <a:spcPts val="500"/>
              </a:spcAft>
              <a:buSzPct val="100000"/>
              <a:buChar char="•"/>
            </a:pPr>
            <a:r>
              <a:rPr lang="en-US" sz="1300" dirty="0">
                <a:solidFill>
                  <a:srgbClr val="373637"/>
                </a:solidFill>
                <a:latin typeface="Arial" pitchFamily="34" charset="0"/>
                <a:ea typeface="Arial" pitchFamily="34" charset="-122"/>
                <a:cs typeface="Arial" pitchFamily="34" charset="-120"/>
              </a:rPr>
              <a:t>Calculate when the 20-year status quo period ends for each district — cities closer to expiration need to act sooner</a:t>
            </a:r>
            <a:endParaRPr lang="en-US" sz="1300" dirty="0"/>
          </a:p>
          <a:p>
            <a:pPr marL="342900" indent="-342900">
              <a:spcAft>
                <a:spcPts val="500"/>
              </a:spcAft>
              <a:buSzPct val="100000"/>
              <a:buChar char="•"/>
            </a:pPr>
            <a:r>
              <a:rPr lang="en-US" sz="1300" dirty="0">
                <a:solidFill>
                  <a:srgbClr val="373637"/>
                </a:solidFill>
                <a:latin typeface="Arial" pitchFamily="34" charset="0"/>
                <a:ea typeface="Arial" pitchFamily="34" charset="-122"/>
                <a:cs typeface="Arial" pitchFamily="34" charset="-120"/>
              </a:rPr>
              <a:t>Model outstanding debt maturities against the status quo window and plan accordingly</a:t>
            </a:r>
            <a:endParaRPr lang="en-US" sz="13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2000" cy="886968"/>
          </a:xfrm>
          <a:prstGeom prst="rect">
            <a:avLst/>
          </a:prstGeom>
          <a:solidFill>
            <a:srgbClr val="F4F4F4"/>
          </a:solidFill>
          <a:ln w="12700">
            <a:solidFill>
              <a:srgbClr val="F4F4F4"/>
            </a:solidFill>
            <a:prstDash val="solid"/>
          </a:ln>
        </p:spPr>
        <p:txBody>
          <a:bodyPr/>
          <a:lstStyle/>
          <a:p>
            <a:endParaRPr lang="en-US"/>
          </a:p>
        </p:txBody>
      </p:sp>
      <p:sp>
        <p:nvSpPr>
          <p:cNvPr id="3" name="Shape 1"/>
          <p:cNvSpPr/>
          <p:nvPr/>
        </p:nvSpPr>
        <p:spPr>
          <a:xfrm>
            <a:off x="201168" y="164592"/>
            <a:ext cx="27432" cy="548640"/>
          </a:xfrm>
          <a:prstGeom prst="rect">
            <a:avLst/>
          </a:prstGeom>
          <a:solidFill>
            <a:srgbClr val="3E6BB3"/>
          </a:solidFill>
          <a:ln w="12700">
            <a:solidFill>
              <a:srgbClr val="3E6BB3"/>
            </a:solidFill>
            <a:prstDash val="solid"/>
          </a:ln>
        </p:spPr>
        <p:txBody>
          <a:bodyPr/>
          <a:lstStyle/>
          <a:p>
            <a:endParaRPr lang="en-US"/>
          </a:p>
        </p:txBody>
      </p:sp>
      <p:sp>
        <p:nvSpPr>
          <p:cNvPr id="4" name="Text 2"/>
          <p:cNvSpPr txBox="1"/>
          <p:nvPr/>
        </p:nvSpPr>
        <p:spPr>
          <a:xfrm>
            <a:off x="320040" y="137160"/>
            <a:ext cx="9601200" cy="502920"/>
          </a:xfrm>
          <a:prstGeom prst="rect">
            <a:avLst/>
          </a:prstGeom>
          <a:noFill/>
          <a:ln/>
        </p:spPr>
        <p:txBody>
          <a:bodyPr wrap="square" lIns="0" tIns="0" rIns="0" bIns="0" rtlCol="0" anchor="ctr"/>
          <a:lstStyle/>
          <a:p>
            <a:pPr marL="0" indent="0">
              <a:buNone/>
            </a:pPr>
            <a:r>
              <a:rPr lang="en-US" sz="2000" b="1" dirty="0">
                <a:solidFill>
                  <a:srgbClr val="373637"/>
                </a:solidFill>
                <a:latin typeface="Arial" pitchFamily="34" charset="0"/>
                <a:ea typeface="Arial" pitchFamily="34" charset="-122"/>
                <a:cs typeface="Arial" pitchFamily="34" charset="-120"/>
              </a:rPr>
              <a:t>Change #3: School Levy Exclusions &amp; Rate Reductions</a:t>
            </a:r>
            <a:endParaRPr lang="en-US" sz="2000" dirty="0"/>
          </a:p>
        </p:txBody>
      </p:sp>
      <p:sp>
        <p:nvSpPr>
          <p:cNvPr id="5" name="Text 3"/>
          <p:cNvSpPr txBox="1"/>
          <p:nvPr/>
        </p:nvSpPr>
        <p:spPr>
          <a:xfrm>
            <a:off x="320040" y="640080"/>
            <a:ext cx="9601200" cy="219456"/>
          </a:xfrm>
          <a:prstGeom prst="rect">
            <a:avLst/>
          </a:prstGeom>
          <a:noFill/>
          <a:ln/>
        </p:spPr>
        <p:txBody>
          <a:bodyPr wrap="square" lIns="0" tIns="0" rIns="0" bIns="0" rtlCol="0" anchor="ctr"/>
          <a:lstStyle/>
          <a:p>
            <a:pPr marL="0" indent="0">
              <a:buNone/>
            </a:pPr>
            <a:r>
              <a:rPr lang="en-US" sz="1100" i="1" dirty="0">
                <a:solidFill>
                  <a:srgbClr val="3E6BB3"/>
                </a:solidFill>
                <a:latin typeface="Arial" pitchFamily="34" charset="0"/>
                <a:ea typeface="Arial" pitchFamily="34" charset="-122"/>
                <a:cs typeface="Arial" pitchFamily="34" charset="-120"/>
              </a:rPr>
              <a:t>Section 02 — The 2026 Legislative Changes</a:t>
            </a:r>
            <a:endParaRPr lang="en-US" sz="1100" dirty="0"/>
          </a:p>
        </p:txBody>
      </p:sp>
      <p:sp>
        <p:nvSpPr>
          <p:cNvPr id="6" name="Shape 4"/>
          <p:cNvSpPr/>
          <p:nvPr/>
        </p:nvSpPr>
        <p:spPr>
          <a:xfrm>
            <a:off x="0" y="6656832"/>
            <a:ext cx="1371600" cy="201168"/>
          </a:xfrm>
          <a:prstGeom prst="rect">
            <a:avLst/>
          </a:prstGeom>
          <a:solidFill>
            <a:srgbClr val="FFD051"/>
          </a:solidFill>
          <a:ln w="12700">
            <a:solidFill>
              <a:srgbClr val="FFD051"/>
            </a:solidFill>
            <a:prstDash val="solid"/>
          </a:ln>
        </p:spPr>
        <p:txBody>
          <a:bodyPr/>
          <a:lstStyle/>
          <a:p>
            <a:endParaRPr lang="en-US"/>
          </a:p>
        </p:txBody>
      </p:sp>
      <p:sp>
        <p:nvSpPr>
          <p:cNvPr id="7" name="Text 5"/>
          <p:cNvSpPr txBox="1"/>
          <p:nvPr/>
        </p:nvSpPr>
        <p:spPr>
          <a:xfrm>
            <a:off x="64008" y="6656832"/>
            <a:ext cx="1005840" cy="201168"/>
          </a:xfrm>
          <a:prstGeom prst="rect">
            <a:avLst/>
          </a:prstGeom>
          <a:noFill/>
          <a:ln/>
        </p:spPr>
        <p:txBody>
          <a:bodyPr wrap="square" lIns="0" tIns="0" rIns="0" bIns="0" rtlCol="0" anchor="ctr"/>
          <a:lstStyle/>
          <a:p>
            <a:pPr marL="0" indent="0">
              <a:buNone/>
            </a:pPr>
            <a:r>
              <a:rPr lang="en-US" sz="900" dirty="0">
                <a:solidFill>
                  <a:srgbClr val="373637"/>
                </a:solidFill>
                <a:latin typeface="Arial" pitchFamily="34" charset="0"/>
                <a:ea typeface="Arial" pitchFamily="34" charset="-122"/>
                <a:cs typeface="Arial" pitchFamily="34" charset="-120"/>
              </a:rPr>
              <a:t>© PFM</a:t>
            </a:r>
            <a:endParaRPr lang="en-US" sz="900" dirty="0"/>
          </a:p>
        </p:txBody>
      </p:sp>
      <p:sp>
        <p:nvSpPr>
          <p:cNvPr id="8" name="Text 6"/>
          <p:cNvSpPr txBox="1"/>
          <p:nvPr/>
        </p:nvSpPr>
        <p:spPr>
          <a:xfrm>
            <a:off x="1463040" y="6675120"/>
            <a:ext cx="9144000" cy="164592"/>
          </a:xfrm>
          <a:prstGeom prst="rect">
            <a:avLst/>
          </a:prstGeom>
          <a:noFill/>
          <a:ln/>
        </p:spPr>
        <p:txBody>
          <a:bodyPr wrap="square" lIns="0" tIns="0" rIns="0" bIns="0" rtlCol="0" anchor="ctr"/>
          <a:lstStyle/>
          <a:p>
            <a:pPr marL="0" indent="0">
              <a:buNone/>
            </a:pPr>
            <a:r>
              <a:rPr lang="en-US" sz="800" dirty="0">
                <a:solidFill>
                  <a:srgbClr val="595959"/>
                </a:solidFill>
                <a:latin typeface="Arial" pitchFamily="34" charset="0"/>
                <a:ea typeface="Arial" pitchFamily="34" charset="-122"/>
                <a:cs typeface="Arial" pitchFamily="34" charset="-120"/>
              </a:rPr>
              <a:t>PFM Financial Advisors LLC  |  PDI Fall Conference  |  September 2026</a:t>
            </a:r>
            <a:endParaRPr lang="en-US" sz="800" dirty="0"/>
          </a:p>
        </p:txBody>
      </p:sp>
      <p:sp>
        <p:nvSpPr>
          <p:cNvPr id="9" name="Text 7"/>
          <p:cNvSpPr txBox="1"/>
          <p:nvPr/>
        </p:nvSpPr>
        <p:spPr>
          <a:xfrm>
            <a:off x="320040" y="6510528"/>
            <a:ext cx="11430000" cy="146304"/>
          </a:xfrm>
          <a:prstGeom prst="rect">
            <a:avLst/>
          </a:prstGeom>
          <a:noFill/>
          <a:ln/>
        </p:spPr>
        <p:txBody>
          <a:bodyPr wrap="square" lIns="0" tIns="0" rIns="0" bIns="0" rtlCol="0" anchor="ctr"/>
          <a:lstStyle/>
          <a:p>
            <a:pPr marL="0" indent="0">
              <a:buNone/>
            </a:pPr>
            <a:r>
              <a:rPr lang="en-US" sz="750" i="1" dirty="0">
                <a:solidFill>
                  <a:srgbClr val="D0D0D0"/>
                </a:solidFill>
                <a:latin typeface="Arial" pitchFamily="34" charset="0"/>
                <a:ea typeface="Arial" pitchFamily="34" charset="-122"/>
                <a:cs typeface="Arial" pitchFamily="34" charset="-120"/>
              </a:rPr>
              <a:t>Source: Ahlers &amp; Cooney, P.C. Client Alert, May 26, 2026 (legislative slides)</a:t>
            </a:r>
            <a:endParaRPr lang="en-US" sz="750" dirty="0"/>
          </a:p>
        </p:txBody>
      </p:sp>
      <p:sp>
        <p:nvSpPr>
          <p:cNvPr id="10" name="Shape 8"/>
          <p:cNvSpPr/>
          <p:nvPr/>
        </p:nvSpPr>
        <p:spPr>
          <a:xfrm>
            <a:off x="320040" y="987552"/>
            <a:ext cx="5486400" cy="411480"/>
          </a:xfrm>
          <a:prstGeom prst="rect">
            <a:avLst/>
          </a:prstGeom>
          <a:solidFill>
            <a:srgbClr val="3E6BB3"/>
          </a:solidFill>
          <a:ln w="12700">
            <a:solidFill>
              <a:srgbClr val="3E6BB3"/>
            </a:solidFill>
            <a:prstDash val="solid"/>
          </a:ln>
        </p:spPr>
        <p:txBody>
          <a:bodyPr/>
          <a:lstStyle/>
          <a:p>
            <a:endParaRPr lang="en-US"/>
          </a:p>
        </p:txBody>
      </p:sp>
      <p:sp>
        <p:nvSpPr>
          <p:cNvPr id="11" name="Text 9"/>
          <p:cNvSpPr txBox="1"/>
          <p:nvPr/>
        </p:nvSpPr>
        <p:spPr>
          <a:xfrm>
            <a:off x="411480" y="1033272"/>
            <a:ext cx="5303520" cy="301752"/>
          </a:xfrm>
          <a:prstGeom prst="rect">
            <a:avLst/>
          </a:prstGeom>
          <a:noFill/>
          <a:ln/>
        </p:spPr>
        <p:txBody>
          <a:bodyPr wrap="square" lIns="0" tIns="0" rIns="0" bIns="0" rtlCol="0" anchor="ctr"/>
          <a:lstStyle/>
          <a:p>
            <a:pPr marL="0" indent="0">
              <a:buNone/>
            </a:pPr>
            <a:r>
              <a:rPr lang="en-US" sz="1200" b="1" dirty="0">
                <a:solidFill>
                  <a:srgbClr val="FFFFFF"/>
                </a:solidFill>
                <a:latin typeface="Arial" pitchFamily="34" charset="0"/>
                <a:ea typeface="Arial" pitchFamily="34" charset="-122"/>
                <a:cs typeface="Arial" pitchFamily="34" charset="-120"/>
              </a:rPr>
              <a:t>School Foundation Levy Exclusions</a:t>
            </a:r>
            <a:endParaRPr lang="en-US" sz="1200" dirty="0"/>
          </a:p>
        </p:txBody>
      </p:sp>
      <p:sp>
        <p:nvSpPr>
          <p:cNvPr id="12" name="Text 10"/>
          <p:cNvSpPr txBox="1"/>
          <p:nvPr/>
        </p:nvSpPr>
        <p:spPr>
          <a:xfrm>
            <a:off x="320040" y="1435608"/>
            <a:ext cx="5486400" cy="3474720"/>
          </a:xfrm>
          <a:prstGeom prst="rect">
            <a:avLst/>
          </a:prstGeom>
          <a:noFill/>
          <a:ln/>
        </p:spPr>
        <p:txBody>
          <a:bodyPr wrap="square" lIns="0" tIns="0" rIns="0" bIns="0" rtlCol="0" anchor="ctr"/>
          <a:lstStyle/>
          <a:p>
            <a:pPr marL="342900" indent="-342900">
              <a:spcAft>
                <a:spcPts val="500"/>
              </a:spcAft>
              <a:buSzPct val="100000"/>
              <a:buChar char="•"/>
            </a:pPr>
            <a:r>
              <a:rPr lang="en-US" sz="1300" dirty="0">
                <a:solidFill>
                  <a:srgbClr val="373637"/>
                </a:solidFill>
                <a:latin typeface="Arial" pitchFamily="34" charset="0"/>
                <a:ea typeface="Arial" pitchFamily="34" charset="-122"/>
                <a:cs typeface="Arial" pitchFamily="34" charset="-120"/>
              </a:rPr>
              <a:t>New ordinances adopted January 1, 2027 or later in incorporated areas: school foundation levy excluded from TIF</a:t>
            </a:r>
            <a:endParaRPr lang="en-US" sz="1300" dirty="0"/>
          </a:p>
          <a:p>
            <a:pPr marL="342900" indent="-342900">
              <a:spcAft>
                <a:spcPts val="500"/>
              </a:spcAft>
              <a:buSzPct val="100000"/>
              <a:buChar char="•"/>
            </a:pPr>
            <a:r>
              <a:rPr lang="en-US" sz="1300" dirty="0">
                <a:solidFill>
                  <a:srgbClr val="373637"/>
                </a:solidFill>
                <a:latin typeface="Arial" pitchFamily="34" charset="0"/>
                <a:ea typeface="Arial" pitchFamily="34" charset="-122"/>
                <a:cs typeface="Arial" pitchFamily="34" charset="-120"/>
              </a:rPr>
              <a:t>School Board Opt-In: by resolution, school board may voluntarily contribute its foundation levy for one or more fiscal years (FY2028 onward) — not automatic; requires board action annually</a:t>
            </a:r>
            <a:endParaRPr lang="en-US" sz="1300" dirty="0"/>
          </a:p>
          <a:p>
            <a:pPr marL="342900" indent="-342900">
              <a:spcAft>
                <a:spcPts val="500"/>
              </a:spcAft>
              <a:buSzPct val="100000"/>
              <a:buChar char="•"/>
            </a:pPr>
            <a:r>
              <a:rPr lang="en-US" sz="1300" dirty="0">
                <a:solidFill>
                  <a:srgbClr val="373637"/>
                </a:solidFill>
                <a:latin typeface="Arial" pitchFamily="34" charset="0"/>
                <a:ea typeface="Arial" pitchFamily="34" charset="-122"/>
                <a:cs typeface="Arial" pitchFamily="34" charset="-120"/>
              </a:rPr>
              <a:t>Extended TIF Ordinances: school foundation levy excluded once the 60% cap applies</a:t>
            </a:r>
            <a:endParaRPr lang="en-US" sz="1300" dirty="0"/>
          </a:p>
          <a:p>
            <a:pPr marL="342900" indent="-342900">
              <a:spcAft>
                <a:spcPts val="500"/>
              </a:spcAft>
              <a:buSzPct val="100000"/>
              <a:buChar char="•"/>
            </a:pPr>
            <a:r>
              <a:rPr lang="en-US" sz="1300" dirty="0">
                <a:solidFill>
                  <a:srgbClr val="373637"/>
                </a:solidFill>
                <a:latin typeface="Arial" pitchFamily="34" charset="0"/>
                <a:ea typeface="Arial" pitchFamily="34" charset="-122"/>
                <a:cs typeface="Arial" pitchFamily="34" charset="-120"/>
              </a:rPr>
              <a:t>EMS levies excluded from all TIF starting FY2027 (Senate File 2496, signed May 2, 2026)</a:t>
            </a:r>
            <a:endParaRPr lang="en-US" sz="1300" dirty="0"/>
          </a:p>
        </p:txBody>
      </p:sp>
      <p:sp>
        <p:nvSpPr>
          <p:cNvPr id="13" name="Shape 11"/>
          <p:cNvSpPr/>
          <p:nvPr/>
        </p:nvSpPr>
        <p:spPr>
          <a:xfrm>
            <a:off x="6263640" y="987552"/>
            <a:ext cx="5577840" cy="411480"/>
          </a:xfrm>
          <a:prstGeom prst="rect">
            <a:avLst/>
          </a:prstGeom>
          <a:solidFill>
            <a:srgbClr val="FFD051"/>
          </a:solidFill>
          <a:ln w="12700">
            <a:solidFill>
              <a:srgbClr val="FFD051"/>
            </a:solidFill>
            <a:prstDash val="solid"/>
          </a:ln>
        </p:spPr>
        <p:txBody>
          <a:bodyPr/>
          <a:lstStyle/>
          <a:p>
            <a:endParaRPr lang="en-US"/>
          </a:p>
        </p:txBody>
      </p:sp>
      <p:sp>
        <p:nvSpPr>
          <p:cNvPr id="14" name="Text 12"/>
          <p:cNvSpPr txBox="1"/>
          <p:nvPr/>
        </p:nvSpPr>
        <p:spPr>
          <a:xfrm>
            <a:off x="6355080" y="1033272"/>
            <a:ext cx="5394960" cy="301752"/>
          </a:xfrm>
          <a:prstGeom prst="rect">
            <a:avLst/>
          </a:prstGeom>
          <a:noFill/>
          <a:ln/>
        </p:spPr>
        <p:txBody>
          <a:bodyPr wrap="square" lIns="0" tIns="0" rIns="0" bIns="0" rtlCol="0" anchor="ctr"/>
          <a:lstStyle/>
          <a:p>
            <a:pPr marL="0" indent="0">
              <a:buNone/>
            </a:pPr>
            <a:r>
              <a:rPr lang="en-US" sz="1200" b="1" dirty="0">
                <a:solidFill>
                  <a:srgbClr val="373637"/>
                </a:solidFill>
                <a:latin typeface="Arial" pitchFamily="34" charset="0"/>
                <a:ea typeface="Arial" pitchFamily="34" charset="-122"/>
                <a:cs typeface="Arial" pitchFamily="34" charset="-120"/>
              </a:rPr>
              <a:t>School Foundation Levy Rate Reductions</a:t>
            </a:r>
            <a:endParaRPr lang="en-US" sz="1200" dirty="0"/>
          </a:p>
        </p:txBody>
      </p:sp>
      <p:sp>
        <p:nvSpPr>
          <p:cNvPr id="15" name="Shape 13"/>
          <p:cNvSpPr/>
          <p:nvPr/>
        </p:nvSpPr>
        <p:spPr>
          <a:xfrm>
            <a:off x="6263640" y="1435608"/>
            <a:ext cx="2194560" cy="594360"/>
          </a:xfrm>
          <a:prstGeom prst="rect">
            <a:avLst/>
          </a:prstGeom>
          <a:solidFill>
            <a:srgbClr val="3E6BB3"/>
          </a:solidFill>
          <a:ln w="12700">
            <a:solidFill>
              <a:srgbClr val="D0D0D0"/>
            </a:solidFill>
            <a:prstDash val="solid"/>
          </a:ln>
        </p:spPr>
        <p:txBody>
          <a:bodyPr/>
          <a:lstStyle/>
          <a:p>
            <a:endParaRPr lang="en-US"/>
          </a:p>
        </p:txBody>
      </p:sp>
      <p:sp>
        <p:nvSpPr>
          <p:cNvPr id="16" name="Text 14"/>
          <p:cNvSpPr txBox="1"/>
          <p:nvPr/>
        </p:nvSpPr>
        <p:spPr>
          <a:xfrm>
            <a:off x="6355080" y="1572768"/>
            <a:ext cx="2011680" cy="320040"/>
          </a:xfrm>
          <a:prstGeom prst="rect">
            <a:avLst/>
          </a:prstGeom>
          <a:noFill/>
          <a:ln/>
        </p:spPr>
        <p:txBody>
          <a:bodyPr wrap="square" lIns="0" tIns="0" rIns="0" bIns="0" rtlCol="0" anchor="ctr"/>
          <a:lstStyle/>
          <a:p>
            <a:pPr marL="0" indent="0">
              <a:buNone/>
            </a:pPr>
            <a:r>
              <a:rPr lang="en-US" sz="1200" b="1" dirty="0">
                <a:solidFill>
                  <a:srgbClr val="FFFFFF"/>
                </a:solidFill>
                <a:latin typeface="Arial" pitchFamily="34" charset="0"/>
                <a:ea typeface="Arial" pitchFamily="34" charset="-122"/>
                <a:cs typeface="Arial" pitchFamily="34" charset="-120"/>
              </a:rPr>
              <a:t>Current Rate</a:t>
            </a:r>
            <a:endParaRPr lang="en-US" sz="1200" dirty="0"/>
          </a:p>
        </p:txBody>
      </p:sp>
      <p:sp>
        <p:nvSpPr>
          <p:cNvPr id="17" name="Shape 15"/>
          <p:cNvSpPr/>
          <p:nvPr/>
        </p:nvSpPr>
        <p:spPr>
          <a:xfrm>
            <a:off x="8476488" y="1435608"/>
            <a:ext cx="2377440" cy="594360"/>
          </a:xfrm>
          <a:prstGeom prst="rect">
            <a:avLst/>
          </a:prstGeom>
          <a:solidFill>
            <a:srgbClr val="3E6BB3"/>
          </a:solidFill>
          <a:ln w="12700">
            <a:solidFill>
              <a:srgbClr val="D0D0D0"/>
            </a:solidFill>
            <a:prstDash val="solid"/>
          </a:ln>
        </p:spPr>
        <p:txBody>
          <a:bodyPr/>
          <a:lstStyle/>
          <a:p>
            <a:endParaRPr lang="en-US"/>
          </a:p>
        </p:txBody>
      </p:sp>
      <p:sp>
        <p:nvSpPr>
          <p:cNvPr id="18" name="Text 16"/>
          <p:cNvSpPr txBox="1"/>
          <p:nvPr/>
        </p:nvSpPr>
        <p:spPr>
          <a:xfrm>
            <a:off x="8549640" y="1572768"/>
            <a:ext cx="2194560" cy="320040"/>
          </a:xfrm>
          <a:prstGeom prst="rect">
            <a:avLst/>
          </a:prstGeom>
          <a:noFill/>
          <a:ln/>
        </p:spPr>
        <p:txBody>
          <a:bodyPr wrap="square" lIns="0" tIns="0" rIns="0" bIns="0" rtlCol="0" anchor="ctr"/>
          <a:lstStyle/>
          <a:p>
            <a:pPr marL="0" indent="0">
              <a:buNone/>
            </a:pPr>
            <a:r>
              <a:rPr lang="en-US" sz="1200" b="1" dirty="0">
                <a:solidFill>
                  <a:srgbClr val="FFD051"/>
                </a:solidFill>
                <a:latin typeface="Arial" pitchFamily="34" charset="0"/>
                <a:ea typeface="Arial" pitchFamily="34" charset="-122"/>
                <a:cs typeface="Arial" pitchFamily="34" charset="-120"/>
              </a:rPr>
              <a:t>$5.40 / $1,000 AV</a:t>
            </a:r>
            <a:endParaRPr lang="en-US" sz="1200" dirty="0"/>
          </a:p>
        </p:txBody>
      </p:sp>
      <p:sp>
        <p:nvSpPr>
          <p:cNvPr id="19" name="Shape 17"/>
          <p:cNvSpPr/>
          <p:nvPr/>
        </p:nvSpPr>
        <p:spPr>
          <a:xfrm>
            <a:off x="10872216" y="1435608"/>
            <a:ext cx="1005840" cy="594360"/>
          </a:xfrm>
          <a:prstGeom prst="rect">
            <a:avLst/>
          </a:prstGeom>
          <a:solidFill>
            <a:srgbClr val="3E6BB3"/>
          </a:solidFill>
          <a:ln w="12700">
            <a:solidFill>
              <a:srgbClr val="D0D0D0"/>
            </a:solidFill>
            <a:prstDash val="solid"/>
          </a:ln>
        </p:spPr>
        <p:txBody>
          <a:bodyPr/>
          <a:lstStyle/>
          <a:p>
            <a:endParaRPr lang="en-US"/>
          </a:p>
        </p:txBody>
      </p:sp>
      <p:sp>
        <p:nvSpPr>
          <p:cNvPr id="20" name="Text 18"/>
          <p:cNvSpPr txBox="1"/>
          <p:nvPr/>
        </p:nvSpPr>
        <p:spPr>
          <a:xfrm>
            <a:off x="10927080" y="1572768"/>
            <a:ext cx="868680" cy="320040"/>
          </a:xfrm>
          <a:prstGeom prst="rect">
            <a:avLst/>
          </a:prstGeom>
          <a:noFill/>
          <a:ln/>
        </p:spPr>
        <p:txBody>
          <a:bodyPr wrap="square" lIns="0" tIns="0" rIns="0" bIns="0" rtlCol="0" anchor="ctr"/>
          <a:lstStyle/>
          <a:p>
            <a:pPr marL="0" indent="0">
              <a:buNone/>
            </a:pPr>
            <a:r>
              <a:rPr lang="en-US" sz="1100" dirty="0">
                <a:solidFill>
                  <a:srgbClr val="FFFFFF"/>
                </a:solidFill>
                <a:latin typeface="Arial" pitchFamily="34" charset="0"/>
                <a:ea typeface="Arial" pitchFamily="34" charset="-122"/>
                <a:cs typeface="Arial" pitchFamily="34" charset="-120"/>
              </a:rPr>
              <a:t>Baseline</a:t>
            </a:r>
            <a:endParaRPr lang="en-US" sz="1100" dirty="0"/>
          </a:p>
        </p:txBody>
      </p:sp>
      <p:sp>
        <p:nvSpPr>
          <p:cNvPr id="21" name="Shape 19"/>
          <p:cNvSpPr/>
          <p:nvPr/>
        </p:nvSpPr>
        <p:spPr>
          <a:xfrm>
            <a:off x="6263640" y="2093976"/>
            <a:ext cx="2194560" cy="594360"/>
          </a:xfrm>
          <a:prstGeom prst="rect">
            <a:avLst/>
          </a:prstGeom>
          <a:solidFill>
            <a:srgbClr val="F4F4F4"/>
          </a:solidFill>
          <a:ln w="12700">
            <a:solidFill>
              <a:srgbClr val="D0D0D0"/>
            </a:solidFill>
            <a:prstDash val="solid"/>
          </a:ln>
        </p:spPr>
        <p:txBody>
          <a:bodyPr/>
          <a:lstStyle/>
          <a:p>
            <a:endParaRPr lang="en-US"/>
          </a:p>
        </p:txBody>
      </p:sp>
      <p:sp>
        <p:nvSpPr>
          <p:cNvPr id="22" name="Text 20"/>
          <p:cNvSpPr txBox="1"/>
          <p:nvPr/>
        </p:nvSpPr>
        <p:spPr>
          <a:xfrm>
            <a:off x="6355080" y="2231136"/>
            <a:ext cx="2011680" cy="320040"/>
          </a:xfrm>
          <a:prstGeom prst="rect">
            <a:avLst/>
          </a:prstGeom>
          <a:noFill/>
          <a:ln/>
        </p:spPr>
        <p:txBody>
          <a:bodyPr wrap="square" lIns="0" tIns="0" rIns="0" bIns="0" rtlCol="0" anchor="ctr"/>
          <a:lstStyle/>
          <a:p>
            <a:pPr marL="0" indent="0">
              <a:buNone/>
            </a:pPr>
            <a:r>
              <a:rPr lang="en-US" sz="1200" dirty="0">
                <a:solidFill>
                  <a:srgbClr val="373637"/>
                </a:solidFill>
                <a:latin typeface="Arial" pitchFamily="34" charset="0"/>
                <a:ea typeface="Arial" pitchFamily="34" charset="-122"/>
                <a:cs typeface="Arial" pitchFamily="34" charset="-120"/>
              </a:rPr>
              <a:t>FY 2029</a:t>
            </a:r>
            <a:endParaRPr lang="en-US" sz="1200" dirty="0"/>
          </a:p>
        </p:txBody>
      </p:sp>
      <p:sp>
        <p:nvSpPr>
          <p:cNvPr id="23" name="Shape 21"/>
          <p:cNvSpPr/>
          <p:nvPr/>
        </p:nvSpPr>
        <p:spPr>
          <a:xfrm>
            <a:off x="8476488" y="2093976"/>
            <a:ext cx="2377440" cy="594360"/>
          </a:xfrm>
          <a:prstGeom prst="rect">
            <a:avLst/>
          </a:prstGeom>
          <a:solidFill>
            <a:srgbClr val="F4F4F4"/>
          </a:solidFill>
          <a:ln w="12700">
            <a:solidFill>
              <a:srgbClr val="D0D0D0"/>
            </a:solidFill>
            <a:prstDash val="solid"/>
          </a:ln>
        </p:spPr>
        <p:txBody>
          <a:bodyPr/>
          <a:lstStyle/>
          <a:p>
            <a:endParaRPr lang="en-US"/>
          </a:p>
        </p:txBody>
      </p:sp>
      <p:sp>
        <p:nvSpPr>
          <p:cNvPr id="24" name="Text 22"/>
          <p:cNvSpPr txBox="1"/>
          <p:nvPr/>
        </p:nvSpPr>
        <p:spPr>
          <a:xfrm>
            <a:off x="8549640" y="2231136"/>
            <a:ext cx="2194560" cy="320040"/>
          </a:xfrm>
          <a:prstGeom prst="rect">
            <a:avLst/>
          </a:prstGeom>
          <a:noFill/>
          <a:ln/>
        </p:spPr>
        <p:txBody>
          <a:bodyPr wrap="square" lIns="0" tIns="0" rIns="0" bIns="0" rtlCol="0" anchor="ctr"/>
          <a:lstStyle/>
          <a:p>
            <a:pPr marL="0" indent="0">
              <a:buNone/>
            </a:pPr>
            <a:r>
              <a:rPr lang="en-US" sz="1200" b="1" dirty="0">
                <a:solidFill>
                  <a:srgbClr val="3E6BB3"/>
                </a:solidFill>
                <a:latin typeface="Arial" pitchFamily="34" charset="0"/>
                <a:ea typeface="Arial" pitchFamily="34" charset="-122"/>
                <a:cs typeface="Arial" pitchFamily="34" charset="-120"/>
              </a:rPr>
              <a:t>$5.10 / $1,000 AV</a:t>
            </a:r>
            <a:endParaRPr lang="en-US" sz="1200" dirty="0"/>
          </a:p>
        </p:txBody>
      </p:sp>
      <p:sp>
        <p:nvSpPr>
          <p:cNvPr id="25" name="Shape 23"/>
          <p:cNvSpPr/>
          <p:nvPr/>
        </p:nvSpPr>
        <p:spPr>
          <a:xfrm>
            <a:off x="10872216" y="2093976"/>
            <a:ext cx="1005840" cy="594360"/>
          </a:xfrm>
          <a:prstGeom prst="rect">
            <a:avLst/>
          </a:prstGeom>
          <a:solidFill>
            <a:srgbClr val="F4F4F4"/>
          </a:solidFill>
          <a:ln w="12700">
            <a:solidFill>
              <a:srgbClr val="D0D0D0"/>
            </a:solidFill>
            <a:prstDash val="solid"/>
          </a:ln>
        </p:spPr>
        <p:txBody>
          <a:bodyPr/>
          <a:lstStyle/>
          <a:p>
            <a:endParaRPr lang="en-US"/>
          </a:p>
        </p:txBody>
      </p:sp>
      <p:sp>
        <p:nvSpPr>
          <p:cNvPr id="26" name="Text 24"/>
          <p:cNvSpPr txBox="1"/>
          <p:nvPr/>
        </p:nvSpPr>
        <p:spPr>
          <a:xfrm>
            <a:off x="10927080" y="2231136"/>
            <a:ext cx="868680" cy="320040"/>
          </a:xfrm>
          <a:prstGeom prst="rect">
            <a:avLst/>
          </a:prstGeom>
          <a:noFill/>
          <a:ln/>
        </p:spPr>
        <p:txBody>
          <a:bodyPr wrap="square" lIns="0" tIns="0" rIns="0" bIns="0" rtlCol="0" anchor="ctr"/>
          <a:lstStyle/>
          <a:p>
            <a:pPr marL="0" indent="0">
              <a:buNone/>
            </a:pPr>
            <a:r>
              <a:rPr lang="en-US" sz="1100" dirty="0">
                <a:solidFill>
                  <a:srgbClr val="373637"/>
                </a:solidFill>
                <a:latin typeface="Arial" pitchFamily="34" charset="0"/>
                <a:ea typeface="Arial" pitchFamily="34" charset="-122"/>
                <a:cs typeface="Arial" pitchFamily="34" charset="-120"/>
              </a:rPr>
              <a:t>↓ $0.30</a:t>
            </a:r>
            <a:endParaRPr lang="en-US" sz="1100" dirty="0"/>
          </a:p>
        </p:txBody>
      </p:sp>
      <p:sp>
        <p:nvSpPr>
          <p:cNvPr id="27" name="Shape 25"/>
          <p:cNvSpPr/>
          <p:nvPr/>
        </p:nvSpPr>
        <p:spPr>
          <a:xfrm>
            <a:off x="6263640" y="2752344"/>
            <a:ext cx="2194560" cy="594360"/>
          </a:xfrm>
          <a:prstGeom prst="rect">
            <a:avLst/>
          </a:prstGeom>
          <a:solidFill>
            <a:srgbClr val="F4F4F4"/>
          </a:solidFill>
          <a:ln w="12700">
            <a:solidFill>
              <a:srgbClr val="D0D0D0"/>
            </a:solidFill>
            <a:prstDash val="solid"/>
          </a:ln>
        </p:spPr>
        <p:txBody>
          <a:bodyPr/>
          <a:lstStyle/>
          <a:p>
            <a:endParaRPr lang="en-US"/>
          </a:p>
        </p:txBody>
      </p:sp>
      <p:sp>
        <p:nvSpPr>
          <p:cNvPr id="28" name="Text 26"/>
          <p:cNvSpPr txBox="1"/>
          <p:nvPr/>
        </p:nvSpPr>
        <p:spPr>
          <a:xfrm>
            <a:off x="6355080" y="2889504"/>
            <a:ext cx="2011680" cy="320040"/>
          </a:xfrm>
          <a:prstGeom prst="rect">
            <a:avLst/>
          </a:prstGeom>
          <a:noFill/>
          <a:ln/>
        </p:spPr>
        <p:txBody>
          <a:bodyPr wrap="square" lIns="0" tIns="0" rIns="0" bIns="0" rtlCol="0" anchor="ctr"/>
          <a:lstStyle/>
          <a:p>
            <a:pPr marL="0" indent="0">
              <a:buNone/>
            </a:pPr>
            <a:r>
              <a:rPr lang="en-US" sz="1200" dirty="0">
                <a:solidFill>
                  <a:srgbClr val="373637"/>
                </a:solidFill>
                <a:latin typeface="Arial" pitchFamily="34" charset="0"/>
                <a:ea typeface="Arial" pitchFamily="34" charset="-122"/>
                <a:cs typeface="Arial" pitchFamily="34" charset="-120"/>
              </a:rPr>
              <a:t>FY 2030+</a:t>
            </a:r>
            <a:endParaRPr lang="en-US" sz="1200" dirty="0"/>
          </a:p>
        </p:txBody>
      </p:sp>
      <p:sp>
        <p:nvSpPr>
          <p:cNvPr id="29" name="Shape 27"/>
          <p:cNvSpPr/>
          <p:nvPr/>
        </p:nvSpPr>
        <p:spPr>
          <a:xfrm>
            <a:off x="8476488" y="2752344"/>
            <a:ext cx="2377440" cy="594360"/>
          </a:xfrm>
          <a:prstGeom prst="rect">
            <a:avLst/>
          </a:prstGeom>
          <a:solidFill>
            <a:srgbClr val="F4F4F4"/>
          </a:solidFill>
          <a:ln w="12700">
            <a:solidFill>
              <a:srgbClr val="D0D0D0"/>
            </a:solidFill>
            <a:prstDash val="solid"/>
          </a:ln>
        </p:spPr>
        <p:txBody>
          <a:bodyPr/>
          <a:lstStyle/>
          <a:p>
            <a:endParaRPr lang="en-US"/>
          </a:p>
        </p:txBody>
      </p:sp>
      <p:sp>
        <p:nvSpPr>
          <p:cNvPr id="30" name="Text 28"/>
          <p:cNvSpPr txBox="1"/>
          <p:nvPr/>
        </p:nvSpPr>
        <p:spPr>
          <a:xfrm>
            <a:off x="8549640" y="2889504"/>
            <a:ext cx="2194560" cy="320040"/>
          </a:xfrm>
          <a:prstGeom prst="rect">
            <a:avLst/>
          </a:prstGeom>
          <a:noFill/>
          <a:ln/>
        </p:spPr>
        <p:txBody>
          <a:bodyPr wrap="square" lIns="0" tIns="0" rIns="0" bIns="0" rtlCol="0" anchor="ctr"/>
          <a:lstStyle/>
          <a:p>
            <a:pPr marL="0" indent="0">
              <a:buNone/>
            </a:pPr>
            <a:r>
              <a:rPr lang="en-US" sz="1200" b="1" dirty="0">
                <a:solidFill>
                  <a:srgbClr val="3E6BB3"/>
                </a:solidFill>
                <a:latin typeface="Arial" pitchFamily="34" charset="0"/>
                <a:ea typeface="Arial" pitchFamily="34" charset="-122"/>
                <a:cs typeface="Arial" pitchFamily="34" charset="-120"/>
              </a:rPr>
              <a:t>$4.90 / $1,000 AV</a:t>
            </a:r>
            <a:endParaRPr lang="en-US" sz="1200" dirty="0"/>
          </a:p>
        </p:txBody>
      </p:sp>
      <p:sp>
        <p:nvSpPr>
          <p:cNvPr id="31" name="Shape 29"/>
          <p:cNvSpPr/>
          <p:nvPr/>
        </p:nvSpPr>
        <p:spPr>
          <a:xfrm>
            <a:off x="10872216" y="2752344"/>
            <a:ext cx="1005840" cy="594360"/>
          </a:xfrm>
          <a:prstGeom prst="rect">
            <a:avLst/>
          </a:prstGeom>
          <a:solidFill>
            <a:srgbClr val="F4F4F4"/>
          </a:solidFill>
          <a:ln w="12700">
            <a:solidFill>
              <a:srgbClr val="D0D0D0"/>
            </a:solidFill>
            <a:prstDash val="solid"/>
          </a:ln>
        </p:spPr>
        <p:txBody>
          <a:bodyPr/>
          <a:lstStyle/>
          <a:p>
            <a:endParaRPr lang="en-US"/>
          </a:p>
        </p:txBody>
      </p:sp>
      <p:sp>
        <p:nvSpPr>
          <p:cNvPr id="32" name="Text 30"/>
          <p:cNvSpPr txBox="1"/>
          <p:nvPr/>
        </p:nvSpPr>
        <p:spPr>
          <a:xfrm>
            <a:off x="10927080" y="2889504"/>
            <a:ext cx="868680" cy="320040"/>
          </a:xfrm>
          <a:prstGeom prst="rect">
            <a:avLst/>
          </a:prstGeom>
          <a:noFill/>
          <a:ln/>
        </p:spPr>
        <p:txBody>
          <a:bodyPr wrap="square" lIns="0" tIns="0" rIns="0" bIns="0" rtlCol="0" anchor="ctr"/>
          <a:lstStyle/>
          <a:p>
            <a:pPr marL="0" indent="0">
              <a:buNone/>
            </a:pPr>
            <a:r>
              <a:rPr lang="en-US" sz="1100" dirty="0">
                <a:solidFill>
                  <a:srgbClr val="373637"/>
                </a:solidFill>
                <a:latin typeface="Arial" pitchFamily="34" charset="0"/>
                <a:ea typeface="Arial" pitchFamily="34" charset="-122"/>
                <a:cs typeface="Arial" pitchFamily="34" charset="-120"/>
              </a:rPr>
              <a:t>↓ $0.50 from current</a:t>
            </a:r>
            <a:endParaRPr lang="en-US" sz="1100" dirty="0"/>
          </a:p>
        </p:txBody>
      </p:sp>
      <p:sp>
        <p:nvSpPr>
          <p:cNvPr id="33" name="Text 31"/>
          <p:cNvSpPr txBox="1"/>
          <p:nvPr/>
        </p:nvSpPr>
        <p:spPr>
          <a:xfrm>
            <a:off x="6263640" y="3419856"/>
            <a:ext cx="5577840" cy="256032"/>
          </a:xfrm>
          <a:prstGeom prst="rect">
            <a:avLst/>
          </a:prstGeom>
          <a:noFill/>
          <a:ln/>
        </p:spPr>
        <p:txBody>
          <a:bodyPr wrap="square" lIns="0" tIns="0" rIns="0" bIns="0" rtlCol="0" anchor="ctr"/>
          <a:lstStyle/>
          <a:p>
            <a:pPr marL="0" indent="0">
              <a:buNone/>
            </a:pPr>
            <a:r>
              <a:rPr lang="en-US" sz="1050" i="1" dirty="0">
                <a:solidFill>
                  <a:srgbClr val="595959"/>
                </a:solidFill>
                <a:latin typeface="Arial" pitchFamily="34" charset="0"/>
                <a:ea typeface="Arial" pitchFamily="34" charset="-122"/>
                <a:cs typeface="Arial" pitchFamily="34" charset="-120"/>
              </a:rPr>
              <a:t>Applies to TIF districts not fully insulated by existing protections</a:t>
            </a:r>
            <a:endParaRPr lang="en-US" sz="1050" dirty="0"/>
          </a:p>
        </p:txBody>
      </p:sp>
      <p:sp>
        <p:nvSpPr>
          <p:cNvPr id="34" name="Shape 32"/>
          <p:cNvSpPr/>
          <p:nvPr/>
        </p:nvSpPr>
        <p:spPr>
          <a:xfrm>
            <a:off x="320040" y="5120640"/>
            <a:ext cx="11521440" cy="1005840"/>
          </a:xfrm>
          <a:prstGeom prst="rect">
            <a:avLst/>
          </a:prstGeom>
          <a:solidFill>
            <a:srgbClr val="3E6BB3"/>
          </a:solidFill>
          <a:ln w="12700">
            <a:solidFill>
              <a:srgbClr val="3E6BB3"/>
            </a:solidFill>
            <a:prstDash val="solid"/>
          </a:ln>
        </p:spPr>
        <p:txBody>
          <a:bodyPr/>
          <a:lstStyle/>
          <a:p>
            <a:endParaRPr lang="en-US"/>
          </a:p>
        </p:txBody>
      </p:sp>
      <p:sp>
        <p:nvSpPr>
          <p:cNvPr id="35" name="Text 33"/>
          <p:cNvSpPr txBox="1"/>
          <p:nvPr/>
        </p:nvSpPr>
        <p:spPr>
          <a:xfrm>
            <a:off x="457200" y="5212080"/>
            <a:ext cx="11155680" cy="822960"/>
          </a:xfrm>
          <a:prstGeom prst="rect">
            <a:avLst/>
          </a:prstGeom>
          <a:noFill/>
          <a:ln/>
        </p:spPr>
        <p:txBody>
          <a:bodyPr wrap="square" lIns="0" tIns="0" rIns="0" bIns="0" rtlCol="0" anchor="ctr"/>
          <a:lstStyle/>
          <a:p>
            <a:pPr marL="0" indent="0">
              <a:buNone/>
            </a:pPr>
            <a:r>
              <a:rPr lang="en-US" sz="1200" dirty="0">
                <a:solidFill>
                  <a:srgbClr val="FFFFFF"/>
                </a:solidFill>
                <a:latin typeface="Arial" pitchFamily="34" charset="0"/>
                <a:ea typeface="Arial" pitchFamily="34" charset="-122"/>
                <a:cs typeface="Arial" pitchFamily="34" charset="-120"/>
              </a:rPr>
              <a:t>The Bottom Line: TIF revenue is shrinking from multiple directions simultaneously — levy exclusions, rate reductions, and collection caps. All active TIF financial models need to be updated to reflect these compounding changes.</a:t>
            </a:r>
            <a:endParaRPr lang="en-US" sz="1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2000" cy="886968"/>
          </a:xfrm>
          <a:prstGeom prst="rect">
            <a:avLst/>
          </a:prstGeom>
          <a:solidFill>
            <a:srgbClr val="F4F4F4"/>
          </a:solidFill>
          <a:ln w="12700">
            <a:solidFill>
              <a:srgbClr val="F4F4F4"/>
            </a:solidFill>
            <a:prstDash val="solid"/>
          </a:ln>
        </p:spPr>
        <p:txBody>
          <a:bodyPr/>
          <a:lstStyle/>
          <a:p>
            <a:endParaRPr lang="en-US"/>
          </a:p>
        </p:txBody>
      </p:sp>
      <p:sp>
        <p:nvSpPr>
          <p:cNvPr id="3" name="Shape 1"/>
          <p:cNvSpPr/>
          <p:nvPr/>
        </p:nvSpPr>
        <p:spPr>
          <a:xfrm>
            <a:off x="201168" y="164592"/>
            <a:ext cx="27432" cy="548640"/>
          </a:xfrm>
          <a:prstGeom prst="rect">
            <a:avLst/>
          </a:prstGeom>
          <a:solidFill>
            <a:srgbClr val="3E6BB3"/>
          </a:solidFill>
          <a:ln w="12700">
            <a:solidFill>
              <a:srgbClr val="3E6BB3"/>
            </a:solidFill>
            <a:prstDash val="solid"/>
          </a:ln>
        </p:spPr>
        <p:txBody>
          <a:bodyPr/>
          <a:lstStyle/>
          <a:p>
            <a:endParaRPr lang="en-US"/>
          </a:p>
        </p:txBody>
      </p:sp>
      <p:sp>
        <p:nvSpPr>
          <p:cNvPr id="4" name="Text 2"/>
          <p:cNvSpPr txBox="1"/>
          <p:nvPr/>
        </p:nvSpPr>
        <p:spPr>
          <a:xfrm>
            <a:off x="320040" y="137160"/>
            <a:ext cx="9601200" cy="502920"/>
          </a:xfrm>
          <a:prstGeom prst="rect">
            <a:avLst/>
          </a:prstGeom>
          <a:noFill/>
          <a:ln/>
        </p:spPr>
        <p:txBody>
          <a:bodyPr wrap="square" lIns="0" tIns="0" rIns="0" bIns="0" rtlCol="0" anchor="ctr"/>
          <a:lstStyle/>
          <a:p>
            <a:pPr marL="0" indent="0">
              <a:buNone/>
            </a:pPr>
            <a:r>
              <a:rPr lang="en-US" sz="2000" b="1" dirty="0">
                <a:solidFill>
                  <a:srgbClr val="373637"/>
                </a:solidFill>
                <a:latin typeface="Arial" pitchFamily="34" charset="0"/>
                <a:ea typeface="Arial" pitchFamily="34" charset="-122"/>
                <a:cs typeface="Arial" pitchFamily="34" charset="-120"/>
              </a:rPr>
              <a:t>Change #4: Workforce Housing &amp; Repeal of §403.22</a:t>
            </a:r>
            <a:endParaRPr lang="en-US" sz="2000" dirty="0"/>
          </a:p>
        </p:txBody>
      </p:sp>
      <p:sp>
        <p:nvSpPr>
          <p:cNvPr id="5" name="Text 3"/>
          <p:cNvSpPr txBox="1"/>
          <p:nvPr/>
        </p:nvSpPr>
        <p:spPr>
          <a:xfrm>
            <a:off x="320040" y="640080"/>
            <a:ext cx="9601200" cy="219456"/>
          </a:xfrm>
          <a:prstGeom prst="rect">
            <a:avLst/>
          </a:prstGeom>
          <a:noFill/>
          <a:ln/>
        </p:spPr>
        <p:txBody>
          <a:bodyPr wrap="square" lIns="0" tIns="0" rIns="0" bIns="0" rtlCol="0" anchor="ctr"/>
          <a:lstStyle/>
          <a:p>
            <a:pPr marL="0" indent="0">
              <a:buNone/>
            </a:pPr>
            <a:r>
              <a:rPr lang="en-US" sz="1100" i="1" dirty="0">
                <a:solidFill>
                  <a:srgbClr val="3E6BB3"/>
                </a:solidFill>
                <a:latin typeface="Arial" pitchFamily="34" charset="0"/>
                <a:ea typeface="Arial" pitchFamily="34" charset="-122"/>
                <a:cs typeface="Arial" pitchFamily="34" charset="-120"/>
              </a:rPr>
              <a:t>Section 02 — The 2026 Legislative Changes</a:t>
            </a:r>
            <a:endParaRPr lang="en-US" sz="1100" dirty="0"/>
          </a:p>
        </p:txBody>
      </p:sp>
      <p:sp>
        <p:nvSpPr>
          <p:cNvPr id="6" name="Shape 4"/>
          <p:cNvSpPr/>
          <p:nvPr/>
        </p:nvSpPr>
        <p:spPr>
          <a:xfrm>
            <a:off x="0" y="6656832"/>
            <a:ext cx="1371600" cy="201168"/>
          </a:xfrm>
          <a:prstGeom prst="rect">
            <a:avLst/>
          </a:prstGeom>
          <a:solidFill>
            <a:srgbClr val="FFD051"/>
          </a:solidFill>
          <a:ln w="12700">
            <a:solidFill>
              <a:srgbClr val="FFD051"/>
            </a:solidFill>
            <a:prstDash val="solid"/>
          </a:ln>
        </p:spPr>
        <p:txBody>
          <a:bodyPr/>
          <a:lstStyle/>
          <a:p>
            <a:endParaRPr lang="en-US"/>
          </a:p>
        </p:txBody>
      </p:sp>
      <p:sp>
        <p:nvSpPr>
          <p:cNvPr id="7" name="Text 5"/>
          <p:cNvSpPr txBox="1"/>
          <p:nvPr/>
        </p:nvSpPr>
        <p:spPr>
          <a:xfrm>
            <a:off x="64008" y="6656832"/>
            <a:ext cx="1005840" cy="201168"/>
          </a:xfrm>
          <a:prstGeom prst="rect">
            <a:avLst/>
          </a:prstGeom>
          <a:noFill/>
          <a:ln/>
        </p:spPr>
        <p:txBody>
          <a:bodyPr wrap="square" lIns="0" tIns="0" rIns="0" bIns="0" rtlCol="0" anchor="ctr"/>
          <a:lstStyle/>
          <a:p>
            <a:pPr marL="0" indent="0">
              <a:buNone/>
            </a:pPr>
            <a:r>
              <a:rPr lang="en-US" sz="900" dirty="0">
                <a:solidFill>
                  <a:srgbClr val="373637"/>
                </a:solidFill>
                <a:latin typeface="Arial" pitchFamily="34" charset="0"/>
                <a:ea typeface="Arial" pitchFamily="34" charset="-122"/>
                <a:cs typeface="Arial" pitchFamily="34" charset="-120"/>
              </a:rPr>
              <a:t>© PFM</a:t>
            </a:r>
            <a:endParaRPr lang="en-US" sz="900" dirty="0"/>
          </a:p>
        </p:txBody>
      </p:sp>
      <p:sp>
        <p:nvSpPr>
          <p:cNvPr id="8" name="Text 6"/>
          <p:cNvSpPr txBox="1"/>
          <p:nvPr/>
        </p:nvSpPr>
        <p:spPr>
          <a:xfrm>
            <a:off x="1463040" y="6675120"/>
            <a:ext cx="9144000" cy="164592"/>
          </a:xfrm>
          <a:prstGeom prst="rect">
            <a:avLst/>
          </a:prstGeom>
          <a:noFill/>
          <a:ln/>
        </p:spPr>
        <p:txBody>
          <a:bodyPr wrap="square" lIns="0" tIns="0" rIns="0" bIns="0" rtlCol="0" anchor="ctr"/>
          <a:lstStyle/>
          <a:p>
            <a:pPr marL="0" indent="0">
              <a:buNone/>
            </a:pPr>
            <a:r>
              <a:rPr lang="en-US" sz="800" dirty="0">
                <a:solidFill>
                  <a:srgbClr val="595959"/>
                </a:solidFill>
                <a:latin typeface="Arial" pitchFamily="34" charset="0"/>
                <a:ea typeface="Arial" pitchFamily="34" charset="-122"/>
                <a:cs typeface="Arial" pitchFamily="34" charset="-120"/>
              </a:rPr>
              <a:t>PFM Financial Advisors LLC  |  PDI Fall Conference  |  September 2026</a:t>
            </a:r>
            <a:endParaRPr lang="en-US" sz="800" dirty="0"/>
          </a:p>
        </p:txBody>
      </p:sp>
      <p:sp>
        <p:nvSpPr>
          <p:cNvPr id="9" name="Text 7"/>
          <p:cNvSpPr txBox="1"/>
          <p:nvPr/>
        </p:nvSpPr>
        <p:spPr>
          <a:xfrm>
            <a:off x="320040" y="6510528"/>
            <a:ext cx="11430000" cy="146304"/>
          </a:xfrm>
          <a:prstGeom prst="rect">
            <a:avLst/>
          </a:prstGeom>
          <a:noFill/>
          <a:ln/>
        </p:spPr>
        <p:txBody>
          <a:bodyPr wrap="square" lIns="0" tIns="0" rIns="0" bIns="0" rtlCol="0" anchor="ctr"/>
          <a:lstStyle/>
          <a:p>
            <a:pPr marL="0" indent="0">
              <a:buNone/>
            </a:pPr>
            <a:r>
              <a:rPr lang="en-US" sz="750" i="1" dirty="0">
                <a:solidFill>
                  <a:srgbClr val="D0D0D0"/>
                </a:solidFill>
                <a:latin typeface="Arial" pitchFamily="34" charset="0"/>
                <a:ea typeface="Arial" pitchFamily="34" charset="-122"/>
                <a:cs typeface="Arial" pitchFamily="34" charset="-120"/>
              </a:rPr>
              <a:t>Source: Ahlers &amp; Cooney, P.C. Client Alert, May 26, 2026 (legislative slides)</a:t>
            </a:r>
            <a:endParaRPr lang="en-US" sz="750" dirty="0"/>
          </a:p>
        </p:txBody>
      </p:sp>
      <p:sp>
        <p:nvSpPr>
          <p:cNvPr id="10" name="Shape 8"/>
          <p:cNvSpPr/>
          <p:nvPr/>
        </p:nvSpPr>
        <p:spPr>
          <a:xfrm>
            <a:off x="320040" y="987552"/>
            <a:ext cx="5486400" cy="411480"/>
          </a:xfrm>
          <a:prstGeom prst="rect">
            <a:avLst/>
          </a:prstGeom>
          <a:solidFill>
            <a:srgbClr val="FFD051"/>
          </a:solidFill>
          <a:ln w="12700">
            <a:solidFill>
              <a:srgbClr val="FFD051"/>
            </a:solidFill>
            <a:prstDash val="solid"/>
          </a:ln>
        </p:spPr>
        <p:txBody>
          <a:bodyPr/>
          <a:lstStyle/>
          <a:p>
            <a:endParaRPr lang="en-US"/>
          </a:p>
        </p:txBody>
      </p:sp>
      <p:sp>
        <p:nvSpPr>
          <p:cNvPr id="11" name="Text 9"/>
          <p:cNvSpPr txBox="1"/>
          <p:nvPr/>
        </p:nvSpPr>
        <p:spPr>
          <a:xfrm>
            <a:off x="411480" y="1033272"/>
            <a:ext cx="5303520" cy="301752"/>
          </a:xfrm>
          <a:prstGeom prst="rect">
            <a:avLst/>
          </a:prstGeom>
          <a:noFill/>
          <a:ln/>
        </p:spPr>
        <p:txBody>
          <a:bodyPr wrap="square" lIns="0" tIns="0" rIns="0" bIns="0" rtlCol="0" anchor="ctr"/>
          <a:lstStyle/>
          <a:p>
            <a:pPr marL="0" indent="0">
              <a:buNone/>
            </a:pPr>
            <a:r>
              <a:rPr lang="en-US" sz="1150" b="1" dirty="0">
                <a:solidFill>
                  <a:srgbClr val="373637"/>
                </a:solidFill>
                <a:latin typeface="Arial" pitchFamily="34" charset="0"/>
                <a:ea typeface="Arial" pitchFamily="34" charset="-122"/>
                <a:cs typeface="Arial" pitchFamily="34" charset="-120"/>
              </a:rPr>
              <a:t>NEW: Workforce Housing as Economic Development</a:t>
            </a:r>
            <a:endParaRPr lang="en-US" sz="1150" dirty="0"/>
          </a:p>
        </p:txBody>
      </p:sp>
      <p:sp>
        <p:nvSpPr>
          <p:cNvPr id="12" name="Text 10"/>
          <p:cNvSpPr txBox="1"/>
          <p:nvPr/>
        </p:nvSpPr>
        <p:spPr>
          <a:xfrm>
            <a:off x="320040" y="1435608"/>
            <a:ext cx="5486400" cy="3657600"/>
          </a:xfrm>
          <a:prstGeom prst="rect">
            <a:avLst/>
          </a:prstGeom>
          <a:noFill/>
          <a:ln/>
        </p:spPr>
        <p:txBody>
          <a:bodyPr wrap="square" lIns="0" tIns="0" rIns="0" bIns="0" rtlCol="0" anchor="ctr"/>
          <a:lstStyle/>
          <a:p>
            <a:pPr marL="342900" indent="-342900">
              <a:spcAft>
                <a:spcPts val="500"/>
              </a:spcAft>
              <a:buSzPct val="100000"/>
              <a:buChar char="•"/>
            </a:pPr>
            <a:r>
              <a:rPr lang="en-US" sz="1300" dirty="0">
                <a:solidFill>
                  <a:srgbClr val="373637"/>
                </a:solidFill>
                <a:latin typeface="Arial" pitchFamily="34" charset="0"/>
                <a:ea typeface="Arial" pitchFamily="34" charset="-122"/>
                <a:cs typeface="Arial" pitchFamily="34" charset="-120"/>
              </a:rPr>
              <a:t>"Low and moderate income family housing" now expressly includes workforce housing (Iowa Code §15.353)</a:t>
            </a:r>
            <a:endParaRPr lang="en-US" sz="1300" dirty="0"/>
          </a:p>
          <a:p>
            <a:pPr marL="342900" indent="-342900">
              <a:spcAft>
                <a:spcPts val="500"/>
              </a:spcAft>
              <a:buSzPct val="100000"/>
              <a:buChar char="•"/>
            </a:pPr>
            <a:r>
              <a:rPr lang="en-US" sz="1300" dirty="0">
                <a:solidFill>
                  <a:srgbClr val="373637"/>
                </a:solidFill>
                <a:latin typeface="Arial" pitchFamily="34" charset="0"/>
                <a:ea typeface="Arial" pitchFamily="34" charset="-122"/>
                <a:cs typeface="Arial" pitchFamily="34" charset="-120"/>
              </a:rPr>
              <a:t>Workforce housing explicitly recognized as "economic development" under Iowa Code Ch. 15A</a:t>
            </a:r>
            <a:endParaRPr lang="en-US" sz="1300" dirty="0"/>
          </a:p>
          <a:p>
            <a:pPr marL="342900" indent="-342900">
              <a:spcAft>
                <a:spcPts val="500"/>
              </a:spcAft>
              <a:buSzPct val="100000"/>
              <a:buChar char="•"/>
            </a:pPr>
            <a:r>
              <a:rPr lang="en-US" sz="1300" dirty="0">
                <a:solidFill>
                  <a:srgbClr val="373637"/>
                </a:solidFill>
                <a:latin typeface="Arial" pitchFamily="34" charset="0"/>
                <a:ea typeface="Arial" pitchFamily="34" charset="-122"/>
                <a:cs typeface="Arial" pitchFamily="34" charset="-120"/>
              </a:rPr>
              <a:t>Cities can use public funds — including TIF — to directly support workforce housing development</a:t>
            </a:r>
            <a:endParaRPr lang="en-US" sz="1300" dirty="0"/>
          </a:p>
          <a:p>
            <a:pPr marL="342900" indent="-342900">
              <a:spcAft>
                <a:spcPts val="500"/>
              </a:spcAft>
              <a:buSzPct val="100000"/>
              <a:buChar char="•"/>
            </a:pPr>
            <a:r>
              <a:rPr lang="en-US" sz="1300" dirty="0">
                <a:solidFill>
                  <a:srgbClr val="373637"/>
                </a:solidFill>
                <a:latin typeface="Arial" pitchFamily="34" charset="0"/>
                <a:ea typeface="Arial" pitchFamily="34" charset="-122"/>
                <a:cs typeface="Arial" pitchFamily="34" charset="-120"/>
              </a:rPr>
              <a:t>Opens TIF as a complement to IEDA Workforce Housing Tax Credits (WHTC)</a:t>
            </a:r>
            <a:endParaRPr lang="en-US" sz="1300" dirty="0"/>
          </a:p>
          <a:p>
            <a:pPr marL="342900" indent="-342900">
              <a:spcAft>
                <a:spcPts val="500"/>
              </a:spcAft>
              <a:buSzPct val="100000"/>
              <a:buChar char="•"/>
            </a:pPr>
            <a:r>
              <a:rPr lang="en-US" sz="1300" dirty="0">
                <a:solidFill>
                  <a:srgbClr val="373637"/>
                </a:solidFill>
                <a:latin typeface="Arial" pitchFamily="34" charset="0"/>
                <a:ea typeface="Arial" pitchFamily="34" charset="-122"/>
                <a:cs typeface="Arial" pitchFamily="34" charset="-120"/>
              </a:rPr>
              <a:t>New housing TIF ordinances still subject to 23-year sunset and school levy exclusions</a:t>
            </a:r>
            <a:endParaRPr lang="en-US" sz="1300" dirty="0"/>
          </a:p>
        </p:txBody>
      </p:sp>
      <p:sp>
        <p:nvSpPr>
          <p:cNvPr id="13" name="Shape 11"/>
          <p:cNvSpPr/>
          <p:nvPr/>
        </p:nvSpPr>
        <p:spPr>
          <a:xfrm>
            <a:off x="6263640" y="987552"/>
            <a:ext cx="5577840" cy="411480"/>
          </a:xfrm>
          <a:prstGeom prst="rect">
            <a:avLst/>
          </a:prstGeom>
          <a:solidFill>
            <a:srgbClr val="3E6BB3"/>
          </a:solidFill>
          <a:ln w="12700">
            <a:solidFill>
              <a:srgbClr val="3E6BB3"/>
            </a:solidFill>
            <a:prstDash val="solid"/>
          </a:ln>
        </p:spPr>
        <p:txBody>
          <a:bodyPr/>
          <a:lstStyle/>
          <a:p>
            <a:endParaRPr lang="en-US"/>
          </a:p>
        </p:txBody>
      </p:sp>
      <p:sp>
        <p:nvSpPr>
          <p:cNvPr id="14" name="Text 12"/>
          <p:cNvSpPr txBox="1"/>
          <p:nvPr/>
        </p:nvSpPr>
        <p:spPr>
          <a:xfrm>
            <a:off x="6355080" y="1033272"/>
            <a:ext cx="5394960" cy="301752"/>
          </a:xfrm>
          <a:prstGeom prst="rect">
            <a:avLst/>
          </a:prstGeom>
          <a:noFill/>
          <a:ln/>
        </p:spPr>
        <p:txBody>
          <a:bodyPr wrap="square" lIns="0" tIns="0" rIns="0" bIns="0" rtlCol="0" anchor="ctr"/>
          <a:lstStyle/>
          <a:p>
            <a:pPr marL="0" indent="0">
              <a:buNone/>
            </a:pPr>
            <a:r>
              <a:rPr lang="en-US" sz="1150" b="1" dirty="0">
                <a:solidFill>
                  <a:srgbClr val="FFFFFF"/>
                </a:solidFill>
                <a:latin typeface="Arial" pitchFamily="34" charset="0"/>
                <a:ea typeface="Arial" pitchFamily="34" charset="-122"/>
                <a:cs typeface="Arial" pitchFamily="34" charset="-120"/>
              </a:rPr>
              <a:t>REMOVED: Iowa Code §403.22 Limitations</a:t>
            </a:r>
            <a:endParaRPr lang="en-US" sz="1150" dirty="0"/>
          </a:p>
        </p:txBody>
      </p:sp>
      <p:sp>
        <p:nvSpPr>
          <p:cNvPr id="15" name="Text 13"/>
          <p:cNvSpPr txBox="1"/>
          <p:nvPr/>
        </p:nvSpPr>
        <p:spPr>
          <a:xfrm>
            <a:off x="6263640" y="1435608"/>
            <a:ext cx="5577840" cy="3657600"/>
          </a:xfrm>
          <a:prstGeom prst="rect">
            <a:avLst/>
          </a:prstGeom>
          <a:noFill/>
          <a:ln/>
        </p:spPr>
        <p:txBody>
          <a:bodyPr wrap="square" lIns="0" tIns="0" rIns="0" bIns="0" rtlCol="0" anchor="ctr"/>
          <a:lstStyle/>
          <a:p>
            <a:pPr marL="342900" indent="-342900">
              <a:spcAft>
                <a:spcPts val="500"/>
              </a:spcAft>
              <a:buSzPct val="100000"/>
              <a:buChar char="•"/>
            </a:pPr>
            <a:r>
              <a:rPr lang="en-US" sz="1300" dirty="0">
                <a:solidFill>
                  <a:srgbClr val="373637"/>
                </a:solidFill>
                <a:latin typeface="Arial" pitchFamily="34" charset="0"/>
                <a:ea typeface="Arial" pitchFamily="34" charset="-122"/>
                <a:cs typeface="Arial" pitchFamily="34" charset="-120"/>
              </a:rPr>
              <a:t>§403.22 previously imposed shortened TIF sunsets on market-rate residential projects</a:t>
            </a:r>
            <a:endParaRPr lang="en-US" sz="1300" dirty="0"/>
          </a:p>
          <a:p>
            <a:pPr marL="342900" indent="-342900">
              <a:spcAft>
                <a:spcPts val="500"/>
              </a:spcAft>
              <a:buSzPct val="100000"/>
              <a:buChar char="•"/>
            </a:pPr>
            <a:r>
              <a:rPr lang="en-US" sz="1300" dirty="0">
                <a:solidFill>
                  <a:srgbClr val="373637"/>
                </a:solidFill>
                <a:latin typeface="Arial" pitchFamily="34" charset="0"/>
                <a:ea typeface="Arial" pitchFamily="34" charset="-122"/>
                <a:cs typeface="Arial" pitchFamily="34" charset="-120"/>
              </a:rPr>
              <a:t>Also required LMI housing set-asides — a major friction point for developers and cities</a:t>
            </a:r>
            <a:endParaRPr lang="en-US" sz="1300" dirty="0"/>
          </a:p>
          <a:p>
            <a:pPr marL="342900" indent="-342900">
              <a:spcAft>
                <a:spcPts val="500"/>
              </a:spcAft>
              <a:buSzPct val="100000"/>
              <a:buChar char="•"/>
            </a:pPr>
            <a:r>
              <a:rPr lang="en-US" sz="1300" dirty="0">
                <a:solidFill>
                  <a:srgbClr val="373637"/>
                </a:solidFill>
                <a:latin typeface="Arial" pitchFamily="34" charset="0"/>
                <a:ea typeface="Arial" pitchFamily="34" charset="-122"/>
                <a:cs typeface="Arial" pitchFamily="34" charset="-120"/>
              </a:rPr>
              <a:t>§403.22 is repealed effective May 18, 2026</a:t>
            </a:r>
            <a:endParaRPr lang="en-US" sz="1300" dirty="0"/>
          </a:p>
          <a:p>
            <a:pPr marL="342900" indent="-342900">
              <a:spcAft>
                <a:spcPts val="500"/>
              </a:spcAft>
              <a:buSzPct val="100000"/>
              <a:buChar char="•"/>
            </a:pPr>
            <a:r>
              <a:rPr lang="en-US" sz="1300" dirty="0">
                <a:solidFill>
                  <a:srgbClr val="373637"/>
                </a:solidFill>
                <a:latin typeface="Arial" pitchFamily="34" charset="0"/>
                <a:ea typeface="Arial" pitchFamily="34" charset="-122"/>
                <a:cs typeface="Arial" pitchFamily="34" charset="-120"/>
              </a:rPr>
              <a:t>Existing market-rate residential TIF ordinances formerly under §403.22 now treated as standard economic development ordinances (20-year status quo / 60% cap)</a:t>
            </a:r>
            <a:endParaRPr lang="en-US" sz="1300" dirty="0"/>
          </a:p>
          <a:p>
            <a:pPr marL="342900" indent="-342900">
              <a:spcAft>
                <a:spcPts val="500"/>
              </a:spcAft>
              <a:buSzPct val="100000"/>
              <a:buChar char="•"/>
            </a:pPr>
            <a:r>
              <a:rPr lang="en-US" sz="1300" dirty="0">
                <a:solidFill>
                  <a:srgbClr val="373637"/>
                </a:solidFill>
                <a:latin typeface="Arial" pitchFamily="34" charset="0"/>
                <a:ea typeface="Arial" pitchFamily="34" charset="-122"/>
                <a:cs typeface="Arial" pitchFamily="34" charset="-120"/>
              </a:rPr>
              <a:t>New market-rate residential TIF ordinances subject to standard 23-year sunset</a:t>
            </a:r>
            <a:endParaRPr lang="en-US" sz="1300" dirty="0"/>
          </a:p>
        </p:txBody>
      </p:sp>
      <p:sp>
        <p:nvSpPr>
          <p:cNvPr id="16" name="Shape 14"/>
          <p:cNvSpPr/>
          <p:nvPr/>
        </p:nvSpPr>
        <p:spPr>
          <a:xfrm>
            <a:off x="320040" y="5230368"/>
            <a:ext cx="11521440" cy="914400"/>
          </a:xfrm>
          <a:prstGeom prst="rect">
            <a:avLst/>
          </a:prstGeom>
          <a:solidFill>
            <a:srgbClr val="F4F4F4"/>
          </a:solidFill>
          <a:ln w="12700">
            <a:solidFill>
              <a:srgbClr val="3E6BB3"/>
            </a:solidFill>
            <a:prstDash val="solid"/>
          </a:ln>
        </p:spPr>
        <p:txBody>
          <a:bodyPr/>
          <a:lstStyle/>
          <a:p>
            <a:endParaRPr lang="en-US"/>
          </a:p>
        </p:txBody>
      </p:sp>
      <p:sp>
        <p:nvSpPr>
          <p:cNvPr id="17" name="Text 15"/>
          <p:cNvSpPr txBox="1"/>
          <p:nvPr/>
        </p:nvSpPr>
        <p:spPr>
          <a:xfrm>
            <a:off x="457200" y="5321808"/>
            <a:ext cx="11155680" cy="749808"/>
          </a:xfrm>
          <a:prstGeom prst="rect">
            <a:avLst/>
          </a:prstGeom>
          <a:noFill/>
          <a:ln/>
        </p:spPr>
        <p:txBody>
          <a:bodyPr wrap="square" lIns="0" tIns="0" rIns="0" bIns="0" rtlCol="0" anchor="ctr"/>
          <a:lstStyle/>
          <a:p>
            <a:pPr marL="0" indent="0">
              <a:buNone/>
            </a:pPr>
            <a:r>
              <a:rPr lang="en-US" sz="1200" dirty="0">
                <a:solidFill>
                  <a:srgbClr val="3E6BB3"/>
                </a:solidFill>
                <a:latin typeface="Arial" pitchFamily="34" charset="0"/>
                <a:ea typeface="Arial" pitchFamily="34" charset="-122"/>
                <a:cs typeface="Arial" pitchFamily="34" charset="-120"/>
              </a:rPr>
              <a:t>Opportunity: The §403.22 repeal and workforce housing recognition significantly expand the TIF toolkit for housing. Cities that previously avoided residential TIF due to §403.22 constraints should revisit those decisions.</a:t>
            </a:r>
            <a:endParaRPr lang="en-US" sz="1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1">
    <p:bg>
      <p:bgPr>
        <a:solidFill>
          <a:srgbClr val="3E6BB3"/>
        </a:solidFill>
        <a:effectLst/>
      </p:bgPr>
    </p:bg>
    <p:spTree>
      <p:nvGrpSpPr>
        <p:cNvPr id="1" name=""/>
        <p:cNvGrpSpPr/>
        <p:nvPr/>
      </p:nvGrpSpPr>
      <p:grpSpPr>
        <a:xfrm>
          <a:off x="0" y="0"/>
          <a:ext cx="0" cy="0"/>
          <a:chOff x="0" y="0"/>
          <a:chExt cx="0" cy="0"/>
        </a:xfrm>
      </p:grpSpPr>
      <p:sp>
        <p:nvSpPr>
          <p:cNvPr id="2" name="Shape 0"/>
          <p:cNvSpPr/>
          <p:nvPr/>
        </p:nvSpPr>
        <p:spPr>
          <a:xfrm rot="-480000">
            <a:off x="0" y="5029200"/>
            <a:ext cx="12161520" cy="3657600"/>
          </a:xfrm>
          <a:prstGeom prst="rect">
            <a:avLst/>
          </a:prstGeom>
          <a:solidFill>
            <a:srgbClr val="FFD051"/>
          </a:solidFill>
          <a:ln w="12700">
            <a:solidFill>
              <a:srgbClr val="FFD051"/>
            </a:solidFill>
            <a:prstDash val="solid"/>
          </a:ln>
        </p:spPr>
        <p:txBody>
          <a:bodyPr/>
          <a:lstStyle/>
          <a:p>
            <a:endParaRPr lang="en-US"/>
          </a:p>
        </p:txBody>
      </p:sp>
      <p:sp>
        <p:nvSpPr>
          <p:cNvPr id="3" name="Shape 1"/>
          <p:cNvSpPr/>
          <p:nvPr/>
        </p:nvSpPr>
        <p:spPr>
          <a:xfrm>
            <a:off x="0" y="0"/>
            <a:ext cx="12161520" cy="4114800"/>
          </a:xfrm>
          <a:prstGeom prst="rect">
            <a:avLst/>
          </a:prstGeom>
          <a:solidFill>
            <a:srgbClr val="3E6BB3"/>
          </a:solidFill>
          <a:ln w="12700">
            <a:solidFill>
              <a:srgbClr val="3E6BB3"/>
            </a:solidFill>
            <a:prstDash val="solid"/>
          </a:ln>
        </p:spPr>
        <p:txBody>
          <a:bodyPr/>
          <a:lstStyle/>
          <a:p>
            <a:endParaRPr lang="en-US"/>
          </a:p>
        </p:txBody>
      </p:sp>
      <p:sp>
        <p:nvSpPr>
          <p:cNvPr id="4" name="Text 2"/>
          <p:cNvSpPr txBox="1"/>
          <p:nvPr/>
        </p:nvSpPr>
        <p:spPr>
          <a:xfrm>
            <a:off x="548640" y="731520"/>
            <a:ext cx="2286000" cy="1828800"/>
          </a:xfrm>
          <a:prstGeom prst="rect">
            <a:avLst/>
          </a:prstGeom>
          <a:noFill/>
          <a:ln/>
        </p:spPr>
        <p:txBody>
          <a:bodyPr wrap="square" lIns="0" tIns="0" rIns="0" bIns="0" rtlCol="0" anchor="ctr"/>
          <a:lstStyle/>
          <a:p>
            <a:pPr marL="0" indent="0">
              <a:buNone/>
            </a:pPr>
            <a:r>
              <a:rPr lang="en-US" sz="9600" b="1" dirty="0">
                <a:solidFill>
                  <a:srgbClr val="FFD051"/>
                </a:solidFill>
                <a:latin typeface="Arial" pitchFamily="34" charset="0"/>
                <a:ea typeface="Arial" pitchFamily="34" charset="-122"/>
                <a:cs typeface="Arial" pitchFamily="34" charset="-120"/>
              </a:rPr>
              <a:t>03</a:t>
            </a:r>
            <a:endParaRPr lang="en-US" sz="9600" dirty="0"/>
          </a:p>
        </p:txBody>
      </p:sp>
      <p:sp>
        <p:nvSpPr>
          <p:cNvPr id="5" name="Text 3"/>
          <p:cNvSpPr txBox="1"/>
          <p:nvPr/>
        </p:nvSpPr>
        <p:spPr>
          <a:xfrm>
            <a:off x="548640" y="2606040"/>
            <a:ext cx="10058400" cy="1417320"/>
          </a:xfrm>
          <a:prstGeom prst="rect">
            <a:avLst/>
          </a:prstGeom>
          <a:noFill/>
          <a:ln/>
        </p:spPr>
        <p:txBody>
          <a:bodyPr wrap="square" lIns="0" tIns="0" rIns="0" bIns="0" rtlCol="0" anchor="ctr"/>
          <a:lstStyle/>
          <a:p>
            <a:pPr marL="0" indent="0">
              <a:buNone/>
            </a:pPr>
            <a:r>
              <a:rPr lang="en-US" sz="3200" b="1" dirty="0">
                <a:solidFill>
                  <a:srgbClr val="FFFFFF"/>
                </a:solidFill>
                <a:latin typeface="Arial" pitchFamily="34" charset="0"/>
                <a:ea typeface="Arial" pitchFamily="34" charset="-122"/>
                <a:cs typeface="Arial" pitchFamily="34" charset="-120"/>
              </a:rPr>
              <a:t>Rethinking TIF —</a:t>
            </a:r>
            <a:endParaRPr lang="en-US" sz="3200" dirty="0"/>
          </a:p>
          <a:p>
            <a:pPr marL="0" indent="0">
              <a:buNone/>
            </a:pPr>
            <a:r>
              <a:rPr lang="en-US" sz="3200" b="1" dirty="0">
                <a:solidFill>
                  <a:srgbClr val="FFFFFF"/>
                </a:solidFill>
                <a:latin typeface="Arial" pitchFamily="34" charset="0"/>
                <a:ea typeface="Arial" pitchFamily="34" charset="-122"/>
                <a:cs typeface="Arial" pitchFamily="34" charset="-120"/>
              </a:rPr>
              <a:t>Implications for Cities</a:t>
            </a:r>
            <a:endParaRPr lang="en-US" sz="3200" dirty="0"/>
          </a:p>
        </p:txBody>
      </p:sp>
      <p:sp>
        <p:nvSpPr>
          <p:cNvPr id="6" name="Text 4"/>
          <p:cNvSpPr txBox="1"/>
          <p:nvPr/>
        </p:nvSpPr>
        <p:spPr>
          <a:xfrm>
            <a:off x="548640" y="4069080"/>
            <a:ext cx="9144000" cy="411480"/>
          </a:xfrm>
          <a:prstGeom prst="rect">
            <a:avLst/>
          </a:prstGeom>
          <a:noFill/>
          <a:ln/>
        </p:spPr>
        <p:txBody>
          <a:bodyPr wrap="square" lIns="0" tIns="0" rIns="0" bIns="0" rtlCol="0" anchor="ctr"/>
          <a:lstStyle/>
          <a:p>
            <a:pPr marL="0" indent="0">
              <a:buNone/>
            </a:pPr>
            <a:r>
              <a:rPr lang="en-US" sz="1700" i="1" dirty="0">
                <a:solidFill>
                  <a:srgbClr val="FFD051"/>
                </a:solidFill>
                <a:latin typeface="Arial" pitchFamily="34" charset="0"/>
                <a:ea typeface="Arial" pitchFamily="34" charset="-122"/>
                <a:cs typeface="Arial" pitchFamily="34" charset="-120"/>
              </a:rPr>
              <a:t>Financial planning, debt structuring, and strategy shifts</a:t>
            </a:r>
            <a:endParaRPr lang="en-US" sz="1700" dirty="0"/>
          </a:p>
        </p:txBody>
      </p:sp>
      <p:pic>
        <p:nvPicPr>
          <p:cNvPr id="8" name="Picture 7">
            <a:extLst>
              <a:ext uri="{FF2B5EF4-FFF2-40B4-BE49-F238E27FC236}">
                <a16:creationId xmlns:a16="http://schemas.microsoft.com/office/drawing/2014/main" id="{47BE5876-412A-6A9D-EF7B-9965B5F35A76}"/>
              </a:ext>
            </a:extLst>
          </p:cNvPr>
          <p:cNvPicPr>
            <a:picLocks noChangeAspect="1"/>
          </p:cNvPicPr>
          <p:nvPr/>
        </p:nvPicPr>
        <p:blipFill>
          <a:blip r:embed="rId3"/>
          <a:stretch>
            <a:fillRect/>
          </a:stretch>
        </p:blipFill>
        <p:spPr>
          <a:xfrm>
            <a:off x="5577840" y="358650"/>
            <a:ext cx="6154527" cy="3397499"/>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2000" cy="886968"/>
          </a:xfrm>
          <a:prstGeom prst="rect">
            <a:avLst/>
          </a:prstGeom>
          <a:solidFill>
            <a:srgbClr val="F4F4F4"/>
          </a:solidFill>
          <a:ln w="12700">
            <a:solidFill>
              <a:srgbClr val="F4F4F4"/>
            </a:solidFill>
            <a:prstDash val="solid"/>
          </a:ln>
        </p:spPr>
        <p:txBody>
          <a:bodyPr/>
          <a:lstStyle/>
          <a:p>
            <a:endParaRPr lang="en-US"/>
          </a:p>
        </p:txBody>
      </p:sp>
      <p:sp>
        <p:nvSpPr>
          <p:cNvPr id="3" name="Shape 1"/>
          <p:cNvSpPr/>
          <p:nvPr/>
        </p:nvSpPr>
        <p:spPr>
          <a:xfrm>
            <a:off x="201168" y="164592"/>
            <a:ext cx="27432" cy="548640"/>
          </a:xfrm>
          <a:prstGeom prst="rect">
            <a:avLst/>
          </a:prstGeom>
          <a:solidFill>
            <a:srgbClr val="3E6BB3"/>
          </a:solidFill>
          <a:ln w="12700">
            <a:solidFill>
              <a:srgbClr val="3E6BB3"/>
            </a:solidFill>
            <a:prstDash val="solid"/>
          </a:ln>
        </p:spPr>
        <p:txBody>
          <a:bodyPr/>
          <a:lstStyle/>
          <a:p>
            <a:endParaRPr lang="en-US"/>
          </a:p>
        </p:txBody>
      </p:sp>
      <p:sp>
        <p:nvSpPr>
          <p:cNvPr id="4" name="Text 2"/>
          <p:cNvSpPr txBox="1"/>
          <p:nvPr/>
        </p:nvSpPr>
        <p:spPr>
          <a:xfrm>
            <a:off x="320040" y="137160"/>
            <a:ext cx="9601200" cy="502920"/>
          </a:xfrm>
          <a:prstGeom prst="rect">
            <a:avLst/>
          </a:prstGeom>
          <a:noFill/>
          <a:ln/>
        </p:spPr>
        <p:txBody>
          <a:bodyPr wrap="square" lIns="0" tIns="0" rIns="0" bIns="0" rtlCol="0" anchor="ctr"/>
          <a:lstStyle/>
          <a:p>
            <a:pPr marL="0" indent="0">
              <a:buNone/>
            </a:pPr>
            <a:r>
              <a:rPr lang="en-US" sz="2000" b="1" dirty="0">
                <a:solidFill>
                  <a:srgbClr val="373637"/>
                </a:solidFill>
                <a:latin typeface="Arial" pitchFamily="34" charset="0"/>
                <a:ea typeface="Arial" pitchFamily="34" charset="-122"/>
                <a:cs typeface="Arial" pitchFamily="34" charset="-120"/>
              </a:rPr>
              <a:t>Step 1: Audit Your TIF Portfolio</a:t>
            </a:r>
            <a:endParaRPr lang="en-US" sz="2000" dirty="0"/>
          </a:p>
        </p:txBody>
      </p:sp>
      <p:sp>
        <p:nvSpPr>
          <p:cNvPr id="5" name="Text 3"/>
          <p:cNvSpPr txBox="1"/>
          <p:nvPr/>
        </p:nvSpPr>
        <p:spPr>
          <a:xfrm>
            <a:off x="320040" y="640080"/>
            <a:ext cx="9601200" cy="219456"/>
          </a:xfrm>
          <a:prstGeom prst="rect">
            <a:avLst/>
          </a:prstGeom>
          <a:noFill/>
          <a:ln/>
        </p:spPr>
        <p:txBody>
          <a:bodyPr wrap="square" lIns="0" tIns="0" rIns="0" bIns="0" rtlCol="0" anchor="ctr"/>
          <a:lstStyle/>
          <a:p>
            <a:pPr marL="0" indent="0">
              <a:buNone/>
            </a:pPr>
            <a:r>
              <a:rPr lang="en-US" sz="1100" i="1" dirty="0">
                <a:solidFill>
                  <a:srgbClr val="3E6BB3"/>
                </a:solidFill>
                <a:latin typeface="Arial" pitchFamily="34" charset="0"/>
                <a:ea typeface="Arial" pitchFamily="34" charset="-122"/>
                <a:cs typeface="Arial" pitchFamily="34" charset="-120"/>
              </a:rPr>
              <a:t>Section 03 — Rethinking TIF</a:t>
            </a:r>
            <a:endParaRPr lang="en-US" sz="1100" dirty="0"/>
          </a:p>
        </p:txBody>
      </p:sp>
      <p:sp>
        <p:nvSpPr>
          <p:cNvPr id="6" name="Shape 4"/>
          <p:cNvSpPr/>
          <p:nvPr/>
        </p:nvSpPr>
        <p:spPr>
          <a:xfrm>
            <a:off x="0" y="6656832"/>
            <a:ext cx="1371600" cy="201168"/>
          </a:xfrm>
          <a:prstGeom prst="rect">
            <a:avLst/>
          </a:prstGeom>
          <a:solidFill>
            <a:srgbClr val="FFD051"/>
          </a:solidFill>
          <a:ln w="12700">
            <a:solidFill>
              <a:srgbClr val="FFD051"/>
            </a:solidFill>
            <a:prstDash val="solid"/>
          </a:ln>
        </p:spPr>
        <p:txBody>
          <a:bodyPr/>
          <a:lstStyle/>
          <a:p>
            <a:endParaRPr lang="en-US"/>
          </a:p>
        </p:txBody>
      </p:sp>
      <p:sp>
        <p:nvSpPr>
          <p:cNvPr id="7" name="Text 5"/>
          <p:cNvSpPr txBox="1"/>
          <p:nvPr/>
        </p:nvSpPr>
        <p:spPr>
          <a:xfrm>
            <a:off x="64008" y="6656832"/>
            <a:ext cx="1005840" cy="201168"/>
          </a:xfrm>
          <a:prstGeom prst="rect">
            <a:avLst/>
          </a:prstGeom>
          <a:noFill/>
          <a:ln/>
        </p:spPr>
        <p:txBody>
          <a:bodyPr wrap="square" lIns="0" tIns="0" rIns="0" bIns="0" rtlCol="0" anchor="ctr"/>
          <a:lstStyle/>
          <a:p>
            <a:pPr marL="0" indent="0">
              <a:buNone/>
            </a:pPr>
            <a:r>
              <a:rPr lang="en-US" sz="900" dirty="0">
                <a:solidFill>
                  <a:srgbClr val="373637"/>
                </a:solidFill>
                <a:latin typeface="Arial" pitchFamily="34" charset="0"/>
                <a:ea typeface="Arial" pitchFamily="34" charset="-122"/>
                <a:cs typeface="Arial" pitchFamily="34" charset="-120"/>
              </a:rPr>
              <a:t>© PFM</a:t>
            </a:r>
            <a:endParaRPr lang="en-US" sz="900" dirty="0"/>
          </a:p>
        </p:txBody>
      </p:sp>
      <p:sp>
        <p:nvSpPr>
          <p:cNvPr id="8" name="Text 6"/>
          <p:cNvSpPr txBox="1"/>
          <p:nvPr/>
        </p:nvSpPr>
        <p:spPr>
          <a:xfrm>
            <a:off x="1463040" y="6675120"/>
            <a:ext cx="9144000" cy="164592"/>
          </a:xfrm>
          <a:prstGeom prst="rect">
            <a:avLst/>
          </a:prstGeom>
          <a:noFill/>
          <a:ln/>
        </p:spPr>
        <p:txBody>
          <a:bodyPr wrap="square" lIns="0" tIns="0" rIns="0" bIns="0" rtlCol="0" anchor="ctr"/>
          <a:lstStyle/>
          <a:p>
            <a:pPr marL="0" indent="0">
              <a:buNone/>
            </a:pPr>
            <a:r>
              <a:rPr lang="en-US" sz="800" dirty="0">
                <a:solidFill>
                  <a:srgbClr val="595959"/>
                </a:solidFill>
                <a:latin typeface="Arial" pitchFamily="34" charset="0"/>
                <a:ea typeface="Arial" pitchFamily="34" charset="-122"/>
                <a:cs typeface="Arial" pitchFamily="34" charset="-120"/>
              </a:rPr>
              <a:t>PFM Financial Advisors LLC  |  PDI Fall Conference  |  September 2026</a:t>
            </a:r>
            <a:endParaRPr lang="en-US" sz="800" dirty="0"/>
          </a:p>
        </p:txBody>
      </p:sp>
      <p:sp>
        <p:nvSpPr>
          <p:cNvPr id="9" name="Text 7"/>
          <p:cNvSpPr txBox="1"/>
          <p:nvPr/>
        </p:nvSpPr>
        <p:spPr>
          <a:xfrm>
            <a:off x="320040" y="987552"/>
            <a:ext cx="10972800" cy="256032"/>
          </a:xfrm>
          <a:prstGeom prst="rect">
            <a:avLst/>
          </a:prstGeom>
          <a:noFill/>
          <a:ln/>
        </p:spPr>
        <p:txBody>
          <a:bodyPr wrap="square" lIns="0" tIns="0" rIns="0" bIns="0" rtlCol="0" anchor="ctr"/>
          <a:lstStyle/>
          <a:p>
            <a:pPr marL="0" indent="0">
              <a:buNone/>
            </a:pPr>
            <a:r>
              <a:rPr lang="en-US" sz="1200" b="1" dirty="0">
                <a:solidFill>
                  <a:srgbClr val="3E6BB3"/>
                </a:solidFill>
                <a:latin typeface="Arial" pitchFamily="34" charset="0"/>
                <a:ea typeface="Arial" pitchFamily="34" charset="-122"/>
                <a:cs typeface="Arial" pitchFamily="34" charset="-120"/>
              </a:rPr>
              <a:t>Every city should immediately inventory its urban renewal areas and TIF ordinances.</a:t>
            </a:r>
            <a:endParaRPr lang="en-US" sz="1200" dirty="0"/>
          </a:p>
        </p:txBody>
      </p:sp>
      <p:sp>
        <p:nvSpPr>
          <p:cNvPr id="10" name="Shape 8"/>
          <p:cNvSpPr/>
          <p:nvPr/>
        </p:nvSpPr>
        <p:spPr>
          <a:xfrm>
            <a:off x="320040" y="1325880"/>
            <a:ext cx="164592" cy="1298448"/>
          </a:xfrm>
          <a:prstGeom prst="rect">
            <a:avLst/>
          </a:prstGeom>
          <a:solidFill>
            <a:srgbClr val="FFD051"/>
          </a:solidFill>
          <a:ln w="12700">
            <a:solidFill>
              <a:srgbClr val="FFD051"/>
            </a:solidFill>
            <a:prstDash val="solid"/>
          </a:ln>
        </p:spPr>
        <p:txBody>
          <a:bodyPr/>
          <a:lstStyle/>
          <a:p>
            <a:endParaRPr lang="en-US"/>
          </a:p>
        </p:txBody>
      </p:sp>
      <p:sp>
        <p:nvSpPr>
          <p:cNvPr id="11" name="Shape 9"/>
          <p:cNvSpPr/>
          <p:nvPr/>
        </p:nvSpPr>
        <p:spPr>
          <a:xfrm>
            <a:off x="502920" y="1325880"/>
            <a:ext cx="5577840" cy="1298448"/>
          </a:xfrm>
          <a:prstGeom prst="rect">
            <a:avLst/>
          </a:prstGeom>
          <a:solidFill>
            <a:srgbClr val="F4F4F4"/>
          </a:solidFill>
          <a:ln w="12700">
            <a:solidFill>
              <a:srgbClr val="D0D0D0"/>
            </a:solidFill>
            <a:prstDash val="solid"/>
          </a:ln>
        </p:spPr>
        <p:txBody>
          <a:bodyPr/>
          <a:lstStyle/>
          <a:p>
            <a:endParaRPr lang="en-US"/>
          </a:p>
        </p:txBody>
      </p:sp>
      <p:sp>
        <p:nvSpPr>
          <p:cNvPr id="12" name="Text 10"/>
          <p:cNvSpPr txBox="1"/>
          <p:nvPr/>
        </p:nvSpPr>
        <p:spPr>
          <a:xfrm>
            <a:off x="612648" y="1435608"/>
            <a:ext cx="5349240" cy="292608"/>
          </a:xfrm>
          <a:prstGeom prst="rect">
            <a:avLst/>
          </a:prstGeom>
          <a:noFill/>
          <a:ln/>
        </p:spPr>
        <p:txBody>
          <a:bodyPr wrap="square" lIns="0" tIns="0" rIns="0" bIns="0" rtlCol="0" anchor="ctr"/>
          <a:lstStyle/>
          <a:p>
            <a:pPr marL="0" indent="0">
              <a:buNone/>
            </a:pPr>
            <a:r>
              <a:rPr lang="en-US" sz="1250" b="1" dirty="0">
                <a:solidFill>
                  <a:srgbClr val="373637"/>
                </a:solidFill>
                <a:latin typeface="Arial" pitchFamily="34" charset="0"/>
                <a:ea typeface="Arial" pitchFamily="34" charset="-122"/>
                <a:cs typeface="Arial" pitchFamily="34" charset="-120"/>
              </a:rPr>
              <a:t>Adoption Date</a:t>
            </a:r>
            <a:endParaRPr lang="en-US" sz="1250" dirty="0"/>
          </a:p>
        </p:txBody>
      </p:sp>
      <p:sp>
        <p:nvSpPr>
          <p:cNvPr id="13" name="Text 11"/>
          <p:cNvSpPr txBox="1"/>
          <p:nvPr/>
        </p:nvSpPr>
        <p:spPr>
          <a:xfrm>
            <a:off x="612648" y="1755648"/>
            <a:ext cx="5349240" cy="777240"/>
          </a:xfrm>
          <a:prstGeom prst="rect">
            <a:avLst/>
          </a:prstGeom>
          <a:noFill/>
          <a:ln/>
        </p:spPr>
        <p:txBody>
          <a:bodyPr wrap="square" lIns="0" tIns="0" rIns="0" bIns="0" rtlCol="0" anchor="ctr"/>
          <a:lstStyle/>
          <a:p>
            <a:pPr marL="0" indent="0">
              <a:buNone/>
            </a:pPr>
            <a:r>
              <a:rPr lang="en-US" sz="1150" dirty="0">
                <a:solidFill>
                  <a:srgbClr val="595959"/>
                </a:solidFill>
                <a:latin typeface="Arial" pitchFamily="34" charset="0"/>
                <a:ea typeface="Arial" pitchFamily="34" charset="-122"/>
                <a:cs typeface="Arial" pitchFamily="34" charset="-120"/>
              </a:rPr>
              <a:t>Was the ordinance adopted before or after May 18, 2026? This determines which framework applies.</a:t>
            </a:r>
            <a:endParaRPr lang="en-US" sz="1150" dirty="0"/>
          </a:p>
        </p:txBody>
      </p:sp>
      <p:sp>
        <p:nvSpPr>
          <p:cNvPr id="14" name="Shape 12"/>
          <p:cNvSpPr/>
          <p:nvPr/>
        </p:nvSpPr>
        <p:spPr>
          <a:xfrm>
            <a:off x="320040" y="2743200"/>
            <a:ext cx="164592" cy="1298448"/>
          </a:xfrm>
          <a:prstGeom prst="rect">
            <a:avLst/>
          </a:prstGeom>
          <a:solidFill>
            <a:srgbClr val="FFD051"/>
          </a:solidFill>
          <a:ln w="12700">
            <a:solidFill>
              <a:srgbClr val="FFD051"/>
            </a:solidFill>
            <a:prstDash val="solid"/>
          </a:ln>
        </p:spPr>
        <p:txBody>
          <a:bodyPr/>
          <a:lstStyle/>
          <a:p>
            <a:endParaRPr lang="en-US"/>
          </a:p>
        </p:txBody>
      </p:sp>
      <p:sp>
        <p:nvSpPr>
          <p:cNvPr id="15" name="Shape 13"/>
          <p:cNvSpPr/>
          <p:nvPr/>
        </p:nvSpPr>
        <p:spPr>
          <a:xfrm>
            <a:off x="502920" y="2743200"/>
            <a:ext cx="5577840" cy="1298448"/>
          </a:xfrm>
          <a:prstGeom prst="rect">
            <a:avLst/>
          </a:prstGeom>
          <a:solidFill>
            <a:srgbClr val="F4F4F4"/>
          </a:solidFill>
          <a:ln w="12700">
            <a:solidFill>
              <a:srgbClr val="D0D0D0"/>
            </a:solidFill>
            <a:prstDash val="solid"/>
          </a:ln>
        </p:spPr>
        <p:txBody>
          <a:bodyPr/>
          <a:lstStyle/>
          <a:p>
            <a:endParaRPr lang="en-US"/>
          </a:p>
        </p:txBody>
      </p:sp>
      <p:sp>
        <p:nvSpPr>
          <p:cNvPr id="16" name="Text 14"/>
          <p:cNvSpPr txBox="1"/>
          <p:nvPr/>
        </p:nvSpPr>
        <p:spPr>
          <a:xfrm>
            <a:off x="612648" y="2852928"/>
            <a:ext cx="5349240" cy="292608"/>
          </a:xfrm>
          <a:prstGeom prst="rect">
            <a:avLst/>
          </a:prstGeom>
          <a:noFill/>
          <a:ln/>
        </p:spPr>
        <p:txBody>
          <a:bodyPr wrap="square" lIns="0" tIns="0" rIns="0" bIns="0" rtlCol="0" anchor="ctr"/>
          <a:lstStyle/>
          <a:p>
            <a:pPr marL="0" indent="0">
              <a:buNone/>
            </a:pPr>
            <a:r>
              <a:rPr lang="en-US" sz="1250" b="1" dirty="0">
                <a:solidFill>
                  <a:srgbClr val="373637"/>
                </a:solidFill>
                <a:latin typeface="Arial" pitchFamily="34" charset="0"/>
                <a:ea typeface="Arial" pitchFamily="34" charset="-122"/>
                <a:cs typeface="Arial" pitchFamily="34" charset="-120"/>
              </a:rPr>
              <a:t>Sunset Status</a:t>
            </a:r>
            <a:endParaRPr lang="en-US" sz="1250" dirty="0"/>
          </a:p>
        </p:txBody>
      </p:sp>
      <p:sp>
        <p:nvSpPr>
          <p:cNvPr id="17" name="Text 15"/>
          <p:cNvSpPr txBox="1"/>
          <p:nvPr/>
        </p:nvSpPr>
        <p:spPr>
          <a:xfrm>
            <a:off x="612648" y="3172968"/>
            <a:ext cx="5349240" cy="777240"/>
          </a:xfrm>
          <a:prstGeom prst="rect">
            <a:avLst/>
          </a:prstGeom>
          <a:noFill/>
          <a:ln/>
        </p:spPr>
        <p:txBody>
          <a:bodyPr wrap="square" lIns="0" tIns="0" rIns="0" bIns="0" rtlCol="0" anchor="ctr"/>
          <a:lstStyle/>
          <a:p>
            <a:pPr marL="0" indent="0">
              <a:buNone/>
            </a:pPr>
            <a:r>
              <a:rPr lang="en-US" sz="1150" dirty="0">
                <a:solidFill>
                  <a:srgbClr val="595959"/>
                </a:solidFill>
                <a:latin typeface="Arial" pitchFamily="34" charset="0"/>
                <a:ea typeface="Arial" pitchFamily="34" charset="-122"/>
                <a:cs typeface="Arial" pitchFamily="34" charset="-120"/>
              </a:rPr>
              <a:t>Did the existing ordinance have a prior sunset? If not, it is an Extended TIF Ordinance subject to the 60% cap.</a:t>
            </a:r>
            <a:endParaRPr lang="en-US" sz="1150" dirty="0"/>
          </a:p>
        </p:txBody>
      </p:sp>
      <p:sp>
        <p:nvSpPr>
          <p:cNvPr id="18" name="Shape 16"/>
          <p:cNvSpPr/>
          <p:nvPr/>
        </p:nvSpPr>
        <p:spPr>
          <a:xfrm>
            <a:off x="320040" y="4160520"/>
            <a:ext cx="164592" cy="1298448"/>
          </a:xfrm>
          <a:prstGeom prst="rect">
            <a:avLst/>
          </a:prstGeom>
          <a:solidFill>
            <a:srgbClr val="FFD051"/>
          </a:solidFill>
          <a:ln w="12700">
            <a:solidFill>
              <a:srgbClr val="FFD051"/>
            </a:solidFill>
            <a:prstDash val="solid"/>
          </a:ln>
        </p:spPr>
        <p:txBody>
          <a:bodyPr/>
          <a:lstStyle/>
          <a:p>
            <a:endParaRPr lang="en-US"/>
          </a:p>
        </p:txBody>
      </p:sp>
      <p:sp>
        <p:nvSpPr>
          <p:cNvPr id="19" name="Shape 17"/>
          <p:cNvSpPr/>
          <p:nvPr/>
        </p:nvSpPr>
        <p:spPr>
          <a:xfrm>
            <a:off x="502920" y="4160520"/>
            <a:ext cx="5577840" cy="1298448"/>
          </a:xfrm>
          <a:prstGeom prst="rect">
            <a:avLst/>
          </a:prstGeom>
          <a:solidFill>
            <a:srgbClr val="F4F4F4"/>
          </a:solidFill>
          <a:ln w="12700">
            <a:solidFill>
              <a:srgbClr val="D0D0D0"/>
            </a:solidFill>
            <a:prstDash val="solid"/>
          </a:ln>
        </p:spPr>
        <p:txBody>
          <a:bodyPr/>
          <a:lstStyle/>
          <a:p>
            <a:endParaRPr lang="en-US"/>
          </a:p>
        </p:txBody>
      </p:sp>
      <p:sp>
        <p:nvSpPr>
          <p:cNvPr id="20" name="Text 18"/>
          <p:cNvSpPr txBox="1"/>
          <p:nvPr/>
        </p:nvSpPr>
        <p:spPr>
          <a:xfrm>
            <a:off x="612648" y="4270248"/>
            <a:ext cx="5349240" cy="292608"/>
          </a:xfrm>
          <a:prstGeom prst="rect">
            <a:avLst/>
          </a:prstGeom>
          <a:noFill/>
          <a:ln/>
        </p:spPr>
        <p:txBody>
          <a:bodyPr wrap="square" lIns="0" tIns="0" rIns="0" bIns="0" rtlCol="0" anchor="ctr"/>
          <a:lstStyle/>
          <a:p>
            <a:pPr marL="0" indent="0">
              <a:buNone/>
            </a:pPr>
            <a:r>
              <a:rPr lang="en-US" sz="1250" b="1" dirty="0">
                <a:solidFill>
                  <a:srgbClr val="373637"/>
                </a:solidFill>
                <a:latin typeface="Arial" pitchFamily="34" charset="0"/>
                <a:ea typeface="Arial" pitchFamily="34" charset="-122"/>
                <a:cs typeface="Arial" pitchFamily="34" charset="-120"/>
              </a:rPr>
              <a:t>First Debt Certification</a:t>
            </a:r>
            <a:endParaRPr lang="en-US" sz="1250" dirty="0"/>
          </a:p>
        </p:txBody>
      </p:sp>
      <p:sp>
        <p:nvSpPr>
          <p:cNvPr id="21" name="Text 19"/>
          <p:cNvSpPr txBox="1"/>
          <p:nvPr/>
        </p:nvSpPr>
        <p:spPr>
          <a:xfrm>
            <a:off x="612648" y="4590288"/>
            <a:ext cx="5349240" cy="777240"/>
          </a:xfrm>
          <a:prstGeom prst="rect">
            <a:avLst/>
          </a:prstGeom>
          <a:noFill/>
          <a:ln/>
        </p:spPr>
        <p:txBody>
          <a:bodyPr wrap="square" lIns="0" tIns="0" rIns="0" bIns="0" rtlCol="0" anchor="ctr"/>
          <a:lstStyle/>
          <a:p>
            <a:pPr marL="0" indent="0">
              <a:buNone/>
            </a:pPr>
            <a:r>
              <a:rPr lang="en-US" sz="1150" dirty="0">
                <a:solidFill>
                  <a:srgbClr val="595959"/>
                </a:solidFill>
                <a:latin typeface="Arial" pitchFamily="34" charset="0"/>
                <a:ea typeface="Arial" pitchFamily="34" charset="-122"/>
                <a:cs typeface="Arial" pitchFamily="34" charset="-120"/>
              </a:rPr>
              <a:t>When did the city first certify indebtedness to the county auditor? This triggers the 20-year status quo clock.</a:t>
            </a:r>
            <a:endParaRPr lang="en-US" sz="1150" dirty="0"/>
          </a:p>
        </p:txBody>
      </p:sp>
      <p:sp>
        <p:nvSpPr>
          <p:cNvPr id="22" name="Shape 20"/>
          <p:cNvSpPr/>
          <p:nvPr/>
        </p:nvSpPr>
        <p:spPr>
          <a:xfrm>
            <a:off x="6236208" y="1325880"/>
            <a:ext cx="164592" cy="1298448"/>
          </a:xfrm>
          <a:prstGeom prst="rect">
            <a:avLst/>
          </a:prstGeom>
          <a:solidFill>
            <a:srgbClr val="FFD051"/>
          </a:solidFill>
          <a:ln w="12700">
            <a:solidFill>
              <a:srgbClr val="FFD051"/>
            </a:solidFill>
            <a:prstDash val="solid"/>
          </a:ln>
        </p:spPr>
        <p:txBody>
          <a:bodyPr/>
          <a:lstStyle/>
          <a:p>
            <a:endParaRPr lang="en-US"/>
          </a:p>
        </p:txBody>
      </p:sp>
      <p:sp>
        <p:nvSpPr>
          <p:cNvPr id="23" name="Shape 21"/>
          <p:cNvSpPr/>
          <p:nvPr/>
        </p:nvSpPr>
        <p:spPr>
          <a:xfrm>
            <a:off x="6419088" y="1325880"/>
            <a:ext cx="5577840" cy="1298448"/>
          </a:xfrm>
          <a:prstGeom prst="rect">
            <a:avLst/>
          </a:prstGeom>
          <a:solidFill>
            <a:srgbClr val="F4F4F4"/>
          </a:solidFill>
          <a:ln w="12700">
            <a:solidFill>
              <a:srgbClr val="D0D0D0"/>
            </a:solidFill>
            <a:prstDash val="solid"/>
          </a:ln>
        </p:spPr>
        <p:txBody>
          <a:bodyPr/>
          <a:lstStyle/>
          <a:p>
            <a:endParaRPr lang="en-US"/>
          </a:p>
        </p:txBody>
      </p:sp>
      <p:sp>
        <p:nvSpPr>
          <p:cNvPr id="24" name="Text 22"/>
          <p:cNvSpPr txBox="1"/>
          <p:nvPr/>
        </p:nvSpPr>
        <p:spPr>
          <a:xfrm>
            <a:off x="6528816" y="1435608"/>
            <a:ext cx="5349240" cy="292608"/>
          </a:xfrm>
          <a:prstGeom prst="rect">
            <a:avLst/>
          </a:prstGeom>
          <a:noFill/>
          <a:ln/>
        </p:spPr>
        <p:txBody>
          <a:bodyPr wrap="square" lIns="0" tIns="0" rIns="0" bIns="0" rtlCol="0" anchor="ctr"/>
          <a:lstStyle/>
          <a:p>
            <a:pPr marL="0" indent="0">
              <a:buNone/>
            </a:pPr>
            <a:r>
              <a:rPr lang="en-US" sz="1250" b="1" dirty="0">
                <a:solidFill>
                  <a:srgbClr val="373637"/>
                </a:solidFill>
                <a:latin typeface="Arial" pitchFamily="34" charset="0"/>
                <a:ea typeface="Arial" pitchFamily="34" charset="-122"/>
                <a:cs typeface="Arial" pitchFamily="34" charset="-120"/>
              </a:rPr>
              <a:t>Outstanding Debt</a:t>
            </a:r>
            <a:endParaRPr lang="en-US" sz="1250" dirty="0"/>
          </a:p>
        </p:txBody>
      </p:sp>
      <p:sp>
        <p:nvSpPr>
          <p:cNvPr id="25" name="Text 23"/>
          <p:cNvSpPr txBox="1"/>
          <p:nvPr/>
        </p:nvSpPr>
        <p:spPr>
          <a:xfrm>
            <a:off x="6528816" y="1755648"/>
            <a:ext cx="5349240" cy="777240"/>
          </a:xfrm>
          <a:prstGeom prst="rect">
            <a:avLst/>
          </a:prstGeom>
          <a:noFill/>
          <a:ln/>
        </p:spPr>
        <p:txBody>
          <a:bodyPr wrap="square" lIns="0" tIns="0" rIns="0" bIns="0" rtlCol="0" anchor="ctr"/>
          <a:lstStyle/>
          <a:p>
            <a:pPr marL="0" indent="0">
              <a:buNone/>
            </a:pPr>
            <a:r>
              <a:rPr lang="en-US" sz="1150" dirty="0">
                <a:solidFill>
                  <a:srgbClr val="595959"/>
                </a:solidFill>
                <a:latin typeface="Arial" pitchFamily="34" charset="0"/>
                <a:ea typeface="Arial" pitchFamily="34" charset="-122"/>
                <a:cs typeface="Arial" pitchFamily="34" charset="-120"/>
              </a:rPr>
              <a:t>What debt is currently pledged to TIF revenue? What are the maturity dates? Is existing debt at risk from the cap?</a:t>
            </a:r>
            <a:endParaRPr lang="en-US" sz="1150" dirty="0"/>
          </a:p>
        </p:txBody>
      </p:sp>
      <p:sp>
        <p:nvSpPr>
          <p:cNvPr id="26" name="Shape 24"/>
          <p:cNvSpPr/>
          <p:nvPr/>
        </p:nvSpPr>
        <p:spPr>
          <a:xfrm>
            <a:off x="6236208" y="2743200"/>
            <a:ext cx="164592" cy="1298448"/>
          </a:xfrm>
          <a:prstGeom prst="rect">
            <a:avLst/>
          </a:prstGeom>
          <a:solidFill>
            <a:srgbClr val="FFD051"/>
          </a:solidFill>
          <a:ln w="12700">
            <a:solidFill>
              <a:srgbClr val="FFD051"/>
            </a:solidFill>
            <a:prstDash val="solid"/>
          </a:ln>
        </p:spPr>
        <p:txBody>
          <a:bodyPr/>
          <a:lstStyle/>
          <a:p>
            <a:endParaRPr lang="en-US"/>
          </a:p>
        </p:txBody>
      </p:sp>
      <p:sp>
        <p:nvSpPr>
          <p:cNvPr id="27" name="Shape 25"/>
          <p:cNvSpPr/>
          <p:nvPr/>
        </p:nvSpPr>
        <p:spPr>
          <a:xfrm>
            <a:off x="6419088" y="2743200"/>
            <a:ext cx="5577840" cy="1298448"/>
          </a:xfrm>
          <a:prstGeom prst="rect">
            <a:avLst/>
          </a:prstGeom>
          <a:solidFill>
            <a:srgbClr val="F4F4F4"/>
          </a:solidFill>
          <a:ln w="12700">
            <a:solidFill>
              <a:srgbClr val="D0D0D0"/>
            </a:solidFill>
            <a:prstDash val="solid"/>
          </a:ln>
        </p:spPr>
        <p:txBody>
          <a:bodyPr/>
          <a:lstStyle/>
          <a:p>
            <a:endParaRPr lang="en-US"/>
          </a:p>
        </p:txBody>
      </p:sp>
      <p:sp>
        <p:nvSpPr>
          <p:cNvPr id="28" name="Text 26"/>
          <p:cNvSpPr txBox="1"/>
          <p:nvPr/>
        </p:nvSpPr>
        <p:spPr>
          <a:xfrm>
            <a:off x="6528816" y="2852928"/>
            <a:ext cx="5349240" cy="292608"/>
          </a:xfrm>
          <a:prstGeom prst="rect">
            <a:avLst/>
          </a:prstGeom>
          <a:noFill/>
          <a:ln/>
        </p:spPr>
        <p:txBody>
          <a:bodyPr wrap="square" lIns="0" tIns="0" rIns="0" bIns="0" rtlCol="0" anchor="ctr"/>
          <a:lstStyle/>
          <a:p>
            <a:pPr marL="0" indent="0">
              <a:buNone/>
            </a:pPr>
            <a:r>
              <a:rPr lang="en-US" sz="1250" b="1" dirty="0">
                <a:solidFill>
                  <a:srgbClr val="373637"/>
                </a:solidFill>
                <a:latin typeface="Arial" pitchFamily="34" charset="0"/>
                <a:ea typeface="Arial" pitchFamily="34" charset="-122"/>
                <a:cs typeface="Arial" pitchFamily="34" charset="-120"/>
              </a:rPr>
              <a:t>Urban Renewal Area Type</a:t>
            </a:r>
            <a:endParaRPr lang="en-US" sz="1250" dirty="0"/>
          </a:p>
        </p:txBody>
      </p:sp>
      <p:sp>
        <p:nvSpPr>
          <p:cNvPr id="29" name="Text 27"/>
          <p:cNvSpPr txBox="1"/>
          <p:nvPr/>
        </p:nvSpPr>
        <p:spPr>
          <a:xfrm>
            <a:off x="6528816" y="3172968"/>
            <a:ext cx="5349240" cy="777240"/>
          </a:xfrm>
          <a:prstGeom prst="rect">
            <a:avLst/>
          </a:prstGeom>
          <a:noFill/>
          <a:ln/>
        </p:spPr>
        <p:txBody>
          <a:bodyPr wrap="square" lIns="0" tIns="0" rIns="0" bIns="0" rtlCol="0" anchor="ctr"/>
          <a:lstStyle/>
          <a:p>
            <a:pPr marL="0" indent="0">
              <a:buNone/>
            </a:pPr>
            <a:r>
              <a:rPr lang="en-US" sz="1150" dirty="0">
                <a:solidFill>
                  <a:srgbClr val="595959"/>
                </a:solidFill>
                <a:latin typeface="Arial" pitchFamily="34" charset="0"/>
                <a:ea typeface="Arial" pitchFamily="34" charset="-122"/>
                <a:cs typeface="Arial" pitchFamily="34" charset="-120"/>
              </a:rPr>
              <a:t>Slum/blight, economic development, or residential? Area type affects applicable rules under the new law.</a:t>
            </a:r>
            <a:endParaRPr lang="en-US" sz="1150" dirty="0"/>
          </a:p>
        </p:txBody>
      </p:sp>
      <p:sp>
        <p:nvSpPr>
          <p:cNvPr id="30" name="Shape 28"/>
          <p:cNvSpPr/>
          <p:nvPr/>
        </p:nvSpPr>
        <p:spPr>
          <a:xfrm>
            <a:off x="6236208" y="4160520"/>
            <a:ext cx="164592" cy="1298448"/>
          </a:xfrm>
          <a:prstGeom prst="rect">
            <a:avLst/>
          </a:prstGeom>
          <a:solidFill>
            <a:srgbClr val="FFD051"/>
          </a:solidFill>
          <a:ln w="12700">
            <a:solidFill>
              <a:srgbClr val="FFD051"/>
            </a:solidFill>
            <a:prstDash val="solid"/>
          </a:ln>
        </p:spPr>
        <p:txBody>
          <a:bodyPr/>
          <a:lstStyle/>
          <a:p>
            <a:endParaRPr lang="en-US"/>
          </a:p>
        </p:txBody>
      </p:sp>
      <p:sp>
        <p:nvSpPr>
          <p:cNvPr id="31" name="Shape 29"/>
          <p:cNvSpPr/>
          <p:nvPr/>
        </p:nvSpPr>
        <p:spPr>
          <a:xfrm>
            <a:off x="6419088" y="4160520"/>
            <a:ext cx="5577840" cy="1298448"/>
          </a:xfrm>
          <a:prstGeom prst="rect">
            <a:avLst/>
          </a:prstGeom>
          <a:solidFill>
            <a:srgbClr val="F4F4F4"/>
          </a:solidFill>
          <a:ln w="12700">
            <a:solidFill>
              <a:srgbClr val="D0D0D0"/>
            </a:solidFill>
            <a:prstDash val="solid"/>
          </a:ln>
        </p:spPr>
        <p:txBody>
          <a:bodyPr/>
          <a:lstStyle/>
          <a:p>
            <a:endParaRPr lang="en-US"/>
          </a:p>
        </p:txBody>
      </p:sp>
      <p:sp>
        <p:nvSpPr>
          <p:cNvPr id="32" name="Text 30"/>
          <p:cNvSpPr txBox="1"/>
          <p:nvPr/>
        </p:nvSpPr>
        <p:spPr>
          <a:xfrm>
            <a:off x="6528816" y="4270248"/>
            <a:ext cx="5349240" cy="292608"/>
          </a:xfrm>
          <a:prstGeom prst="rect">
            <a:avLst/>
          </a:prstGeom>
          <a:noFill/>
          <a:ln/>
        </p:spPr>
        <p:txBody>
          <a:bodyPr wrap="square" lIns="0" tIns="0" rIns="0" bIns="0" rtlCol="0" anchor="ctr"/>
          <a:lstStyle/>
          <a:p>
            <a:pPr marL="0" indent="0">
              <a:buNone/>
            </a:pPr>
            <a:r>
              <a:rPr lang="en-US" sz="1250" b="1" dirty="0">
                <a:solidFill>
                  <a:srgbClr val="373637"/>
                </a:solidFill>
                <a:latin typeface="Arial" pitchFamily="34" charset="0"/>
                <a:ea typeface="Arial" pitchFamily="34" charset="-122"/>
                <a:cs typeface="Arial" pitchFamily="34" charset="-120"/>
              </a:rPr>
              <a:t>Planned Indebtedness</a:t>
            </a:r>
            <a:endParaRPr lang="en-US" sz="1250" dirty="0"/>
          </a:p>
        </p:txBody>
      </p:sp>
      <p:sp>
        <p:nvSpPr>
          <p:cNvPr id="33" name="Text 31"/>
          <p:cNvSpPr txBox="1"/>
          <p:nvPr/>
        </p:nvSpPr>
        <p:spPr>
          <a:xfrm>
            <a:off x="6528816" y="4590288"/>
            <a:ext cx="5349240" cy="777240"/>
          </a:xfrm>
          <a:prstGeom prst="rect">
            <a:avLst/>
          </a:prstGeom>
          <a:noFill/>
          <a:ln/>
        </p:spPr>
        <p:txBody>
          <a:bodyPr wrap="square" lIns="0" tIns="0" rIns="0" bIns="0" rtlCol="0" anchor="ctr"/>
          <a:lstStyle/>
          <a:p>
            <a:pPr marL="0" indent="0">
              <a:buNone/>
            </a:pPr>
            <a:r>
              <a:rPr lang="en-US" sz="1150" dirty="0">
                <a:solidFill>
                  <a:srgbClr val="595959"/>
                </a:solidFill>
                <a:latin typeface="Arial" pitchFamily="34" charset="0"/>
                <a:ea typeface="Arial" pitchFamily="34" charset="-122"/>
                <a:cs typeface="Arial" pitchFamily="34" charset="-120"/>
              </a:rPr>
              <a:t>Are new bond issuances or developer agreements planned? These must fit within the 23-year window for new ordinances.</a:t>
            </a:r>
            <a:endParaRPr lang="en-US" sz="11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2000" cy="886968"/>
          </a:xfrm>
          <a:prstGeom prst="rect">
            <a:avLst/>
          </a:prstGeom>
          <a:solidFill>
            <a:srgbClr val="F4F4F4"/>
          </a:solidFill>
          <a:ln w="12700">
            <a:solidFill>
              <a:srgbClr val="F4F4F4"/>
            </a:solidFill>
            <a:prstDash val="solid"/>
          </a:ln>
        </p:spPr>
        <p:txBody>
          <a:bodyPr/>
          <a:lstStyle/>
          <a:p>
            <a:endParaRPr lang="en-US"/>
          </a:p>
        </p:txBody>
      </p:sp>
      <p:sp>
        <p:nvSpPr>
          <p:cNvPr id="3" name="Shape 1"/>
          <p:cNvSpPr/>
          <p:nvPr/>
        </p:nvSpPr>
        <p:spPr>
          <a:xfrm>
            <a:off x="201168" y="164592"/>
            <a:ext cx="27432" cy="548640"/>
          </a:xfrm>
          <a:prstGeom prst="rect">
            <a:avLst/>
          </a:prstGeom>
          <a:solidFill>
            <a:srgbClr val="3E6BB3"/>
          </a:solidFill>
          <a:ln w="12700">
            <a:solidFill>
              <a:srgbClr val="3E6BB3"/>
            </a:solidFill>
            <a:prstDash val="solid"/>
          </a:ln>
        </p:spPr>
        <p:txBody>
          <a:bodyPr/>
          <a:lstStyle/>
          <a:p>
            <a:endParaRPr lang="en-US"/>
          </a:p>
        </p:txBody>
      </p:sp>
      <p:sp>
        <p:nvSpPr>
          <p:cNvPr id="4" name="Text 2"/>
          <p:cNvSpPr txBox="1"/>
          <p:nvPr/>
        </p:nvSpPr>
        <p:spPr>
          <a:xfrm>
            <a:off x="320040" y="137160"/>
            <a:ext cx="9601200" cy="502920"/>
          </a:xfrm>
          <a:prstGeom prst="rect">
            <a:avLst/>
          </a:prstGeom>
          <a:noFill/>
          <a:ln/>
        </p:spPr>
        <p:txBody>
          <a:bodyPr wrap="square" lIns="0" tIns="0" rIns="0" bIns="0" rtlCol="0" anchor="ctr"/>
          <a:lstStyle/>
          <a:p>
            <a:pPr marL="0" indent="0">
              <a:buNone/>
            </a:pPr>
            <a:r>
              <a:rPr lang="en-US" sz="2000" b="1" dirty="0">
                <a:solidFill>
                  <a:srgbClr val="373637"/>
                </a:solidFill>
                <a:latin typeface="Arial" pitchFamily="34" charset="0"/>
                <a:ea typeface="Arial" pitchFamily="34" charset="-122"/>
                <a:cs typeface="Arial" pitchFamily="34" charset="-120"/>
              </a:rPr>
              <a:t>Step 2: Update Your Financial Models</a:t>
            </a:r>
            <a:endParaRPr lang="en-US" sz="2000" dirty="0"/>
          </a:p>
        </p:txBody>
      </p:sp>
      <p:sp>
        <p:nvSpPr>
          <p:cNvPr id="5" name="Text 3"/>
          <p:cNvSpPr txBox="1"/>
          <p:nvPr/>
        </p:nvSpPr>
        <p:spPr>
          <a:xfrm>
            <a:off x="320040" y="640080"/>
            <a:ext cx="9601200" cy="219456"/>
          </a:xfrm>
          <a:prstGeom prst="rect">
            <a:avLst/>
          </a:prstGeom>
          <a:noFill/>
          <a:ln/>
        </p:spPr>
        <p:txBody>
          <a:bodyPr wrap="square" lIns="0" tIns="0" rIns="0" bIns="0" rtlCol="0" anchor="ctr"/>
          <a:lstStyle/>
          <a:p>
            <a:pPr marL="0" indent="0">
              <a:buNone/>
            </a:pPr>
            <a:r>
              <a:rPr lang="en-US" sz="1100" i="1" dirty="0">
                <a:solidFill>
                  <a:srgbClr val="3E6BB3"/>
                </a:solidFill>
                <a:latin typeface="Arial" pitchFamily="34" charset="0"/>
                <a:ea typeface="Arial" pitchFamily="34" charset="-122"/>
                <a:cs typeface="Arial" pitchFamily="34" charset="-120"/>
              </a:rPr>
              <a:t>Section 03 — Rethinking TIF</a:t>
            </a:r>
            <a:endParaRPr lang="en-US" sz="1100" dirty="0"/>
          </a:p>
        </p:txBody>
      </p:sp>
      <p:sp>
        <p:nvSpPr>
          <p:cNvPr id="6" name="Shape 4"/>
          <p:cNvSpPr/>
          <p:nvPr/>
        </p:nvSpPr>
        <p:spPr>
          <a:xfrm>
            <a:off x="0" y="6656832"/>
            <a:ext cx="1371600" cy="201168"/>
          </a:xfrm>
          <a:prstGeom prst="rect">
            <a:avLst/>
          </a:prstGeom>
          <a:solidFill>
            <a:srgbClr val="FFD051"/>
          </a:solidFill>
          <a:ln w="12700">
            <a:solidFill>
              <a:srgbClr val="FFD051"/>
            </a:solidFill>
            <a:prstDash val="solid"/>
          </a:ln>
        </p:spPr>
        <p:txBody>
          <a:bodyPr/>
          <a:lstStyle/>
          <a:p>
            <a:endParaRPr lang="en-US"/>
          </a:p>
        </p:txBody>
      </p:sp>
      <p:sp>
        <p:nvSpPr>
          <p:cNvPr id="7" name="Text 5"/>
          <p:cNvSpPr txBox="1"/>
          <p:nvPr/>
        </p:nvSpPr>
        <p:spPr>
          <a:xfrm>
            <a:off x="64008" y="6656832"/>
            <a:ext cx="1005840" cy="201168"/>
          </a:xfrm>
          <a:prstGeom prst="rect">
            <a:avLst/>
          </a:prstGeom>
          <a:noFill/>
          <a:ln/>
        </p:spPr>
        <p:txBody>
          <a:bodyPr wrap="square" lIns="0" tIns="0" rIns="0" bIns="0" rtlCol="0" anchor="ctr"/>
          <a:lstStyle/>
          <a:p>
            <a:pPr marL="0" indent="0">
              <a:buNone/>
            </a:pPr>
            <a:r>
              <a:rPr lang="en-US" sz="900" dirty="0">
                <a:solidFill>
                  <a:srgbClr val="373637"/>
                </a:solidFill>
                <a:latin typeface="Arial" pitchFamily="34" charset="0"/>
                <a:ea typeface="Arial" pitchFamily="34" charset="-122"/>
                <a:cs typeface="Arial" pitchFamily="34" charset="-120"/>
              </a:rPr>
              <a:t>© PFM</a:t>
            </a:r>
            <a:endParaRPr lang="en-US" sz="900" dirty="0"/>
          </a:p>
        </p:txBody>
      </p:sp>
      <p:sp>
        <p:nvSpPr>
          <p:cNvPr id="8" name="Text 6"/>
          <p:cNvSpPr txBox="1"/>
          <p:nvPr/>
        </p:nvSpPr>
        <p:spPr>
          <a:xfrm>
            <a:off x="1463040" y="6675120"/>
            <a:ext cx="9144000" cy="164592"/>
          </a:xfrm>
          <a:prstGeom prst="rect">
            <a:avLst/>
          </a:prstGeom>
          <a:noFill/>
          <a:ln/>
        </p:spPr>
        <p:txBody>
          <a:bodyPr wrap="square" lIns="0" tIns="0" rIns="0" bIns="0" rtlCol="0" anchor="ctr"/>
          <a:lstStyle/>
          <a:p>
            <a:pPr marL="0" indent="0">
              <a:buNone/>
            </a:pPr>
            <a:r>
              <a:rPr lang="en-US" sz="800" dirty="0">
                <a:solidFill>
                  <a:srgbClr val="595959"/>
                </a:solidFill>
                <a:latin typeface="Arial" pitchFamily="34" charset="0"/>
                <a:ea typeface="Arial" pitchFamily="34" charset="-122"/>
                <a:cs typeface="Arial" pitchFamily="34" charset="-120"/>
              </a:rPr>
              <a:t>PFM Financial Advisors LLC  |  PDI Fall Conference  |  September 2026</a:t>
            </a:r>
            <a:endParaRPr lang="en-US" sz="800" dirty="0"/>
          </a:p>
        </p:txBody>
      </p:sp>
      <p:sp>
        <p:nvSpPr>
          <p:cNvPr id="9" name="Text 7"/>
          <p:cNvSpPr txBox="1"/>
          <p:nvPr/>
        </p:nvSpPr>
        <p:spPr>
          <a:xfrm>
            <a:off x="320040" y="987552"/>
            <a:ext cx="11247120" cy="256032"/>
          </a:xfrm>
          <a:prstGeom prst="rect">
            <a:avLst/>
          </a:prstGeom>
          <a:noFill/>
          <a:ln/>
        </p:spPr>
        <p:txBody>
          <a:bodyPr wrap="square" lIns="0" tIns="0" rIns="0" bIns="0" rtlCol="0" anchor="ctr"/>
          <a:lstStyle/>
          <a:p>
            <a:pPr marL="0" indent="0">
              <a:buNone/>
            </a:pPr>
            <a:r>
              <a:rPr lang="en-US" sz="1200" b="1" dirty="0">
                <a:solidFill>
                  <a:srgbClr val="3E6BB3"/>
                </a:solidFill>
                <a:latin typeface="Arial" pitchFamily="34" charset="0"/>
                <a:ea typeface="Arial" pitchFamily="34" charset="-122"/>
                <a:cs typeface="Arial" pitchFamily="34" charset="-120"/>
              </a:rPr>
              <a:t>TIF revenue projections built before 2026 are no longer accurate. Every active TIF model needs to be refreshed.</a:t>
            </a:r>
            <a:endParaRPr lang="en-US" sz="1200" dirty="0"/>
          </a:p>
        </p:txBody>
      </p:sp>
      <p:sp>
        <p:nvSpPr>
          <p:cNvPr id="10" name="Shape 8"/>
          <p:cNvSpPr/>
          <p:nvPr/>
        </p:nvSpPr>
        <p:spPr>
          <a:xfrm>
            <a:off x="320040" y="1298448"/>
            <a:ext cx="5440680" cy="420624"/>
          </a:xfrm>
          <a:prstGeom prst="rect">
            <a:avLst/>
          </a:prstGeom>
          <a:solidFill>
            <a:srgbClr val="3E6BB3"/>
          </a:solidFill>
          <a:ln w="12700">
            <a:solidFill>
              <a:srgbClr val="3E6BB3"/>
            </a:solidFill>
            <a:prstDash val="solid"/>
          </a:ln>
        </p:spPr>
        <p:txBody>
          <a:bodyPr/>
          <a:lstStyle/>
          <a:p>
            <a:endParaRPr lang="en-US"/>
          </a:p>
        </p:txBody>
      </p:sp>
      <p:sp>
        <p:nvSpPr>
          <p:cNvPr id="11" name="Text 9"/>
          <p:cNvSpPr txBox="1"/>
          <p:nvPr/>
        </p:nvSpPr>
        <p:spPr>
          <a:xfrm>
            <a:off x="411480" y="1344168"/>
            <a:ext cx="5257800" cy="320040"/>
          </a:xfrm>
          <a:prstGeom prst="rect">
            <a:avLst/>
          </a:prstGeom>
          <a:noFill/>
          <a:ln/>
        </p:spPr>
        <p:txBody>
          <a:bodyPr wrap="square" lIns="0" tIns="0" rIns="0" bIns="0" rtlCol="0" anchor="ctr"/>
          <a:lstStyle/>
          <a:p>
            <a:pPr marL="0" indent="0">
              <a:buNone/>
            </a:pPr>
            <a:r>
              <a:rPr lang="en-US" sz="1200" b="1" dirty="0">
                <a:solidFill>
                  <a:srgbClr val="FFFFFF"/>
                </a:solidFill>
                <a:latin typeface="Arial" pitchFamily="34" charset="0"/>
                <a:ea typeface="Arial" pitchFamily="34" charset="-122"/>
                <a:cs typeface="Arial" pitchFamily="34" charset="-120"/>
              </a:rPr>
              <a:t>New TIF Districts (Post-May 18, 2026)</a:t>
            </a:r>
            <a:endParaRPr lang="en-US" sz="1200" dirty="0"/>
          </a:p>
        </p:txBody>
      </p:sp>
      <p:sp>
        <p:nvSpPr>
          <p:cNvPr id="12" name="Text 10"/>
          <p:cNvSpPr txBox="1"/>
          <p:nvPr/>
        </p:nvSpPr>
        <p:spPr>
          <a:xfrm>
            <a:off x="320040" y="1755648"/>
            <a:ext cx="5440680" cy="3931920"/>
          </a:xfrm>
          <a:prstGeom prst="rect">
            <a:avLst/>
          </a:prstGeom>
          <a:noFill/>
          <a:ln/>
        </p:spPr>
        <p:txBody>
          <a:bodyPr wrap="square" lIns="0" tIns="0" rIns="0" bIns="0" rtlCol="0" anchor="ctr"/>
          <a:lstStyle/>
          <a:p>
            <a:pPr marL="342900" indent="-342900">
              <a:spcAft>
                <a:spcPts val="500"/>
              </a:spcAft>
              <a:buSzPct val="100000"/>
              <a:buChar char="•"/>
            </a:pPr>
            <a:r>
              <a:rPr lang="en-US" sz="1300" dirty="0">
                <a:solidFill>
                  <a:srgbClr val="373637"/>
                </a:solidFill>
                <a:latin typeface="Arial" pitchFamily="34" charset="0"/>
                <a:ea typeface="Arial" pitchFamily="34" charset="-122"/>
                <a:cs typeface="Arial" pitchFamily="34" charset="-120"/>
              </a:rPr>
              <a:t>Model increment growth trajectory against the 23-year window — when does the district generate enough revenue to support proposed debt?</a:t>
            </a:r>
            <a:endParaRPr lang="en-US" sz="1300" dirty="0"/>
          </a:p>
          <a:p>
            <a:pPr marL="342900" indent="-342900">
              <a:spcAft>
                <a:spcPts val="500"/>
              </a:spcAft>
              <a:buSzPct val="100000"/>
              <a:buChar char="•"/>
            </a:pPr>
            <a:r>
              <a:rPr lang="en-US" sz="1300" dirty="0">
                <a:solidFill>
                  <a:srgbClr val="373637"/>
                </a:solidFill>
                <a:latin typeface="Arial" pitchFamily="34" charset="0"/>
                <a:ea typeface="Arial" pitchFamily="34" charset="-122"/>
                <a:cs typeface="Arial" pitchFamily="34" charset="-120"/>
              </a:rPr>
              <a:t>Size debt conservatively — factor in slower-than-projected development timelines</a:t>
            </a:r>
            <a:endParaRPr lang="en-US" sz="1300" dirty="0"/>
          </a:p>
          <a:p>
            <a:pPr marL="342900" indent="-342900">
              <a:spcAft>
                <a:spcPts val="500"/>
              </a:spcAft>
              <a:buSzPct val="100000"/>
              <a:buChar char="•"/>
            </a:pPr>
            <a:r>
              <a:rPr lang="en-US" sz="1300" dirty="0">
                <a:solidFill>
                  <a:srgbClr val="373637"/>
                </a:solidFill>
                <a:latin typeface="Arial" pitchFamily="34" charset="0"/>
                <a:ea typeface="Arial" pitchFamily="34" charset="-122"/>
                <a:cs typeface="Arial" pitchFamily="34" charset="-120"/>
              </a:rPr>
              <a:t>Exclude school foundation levy for ordinances adopted after January 1, 2027</a:t>
            </a:r>
            <a:endParaRPr lang="en-US" sz="1300" dirty="0"/>
          </a:p>
          <a:p>
            <a:pPr marL="342900" indent="-342900">
              <a:spcAft>
                <a:spcPts val="500"/>
              </a:spcAft>
              <a:buSzPct val="100000"/>
              <a:buChar char="•"/>
            </a:pPr>
            <a:r>
              <a:rPr lang="en-US" sz="1300" dirty="0">
                <a:solidFill>
                  <a:srgbClr val="373637"/>
                </a:solidFill>
                <a:latin typeface="Arial" pitchFamily="34" charset="0"/>
                <a:ea typeface="Arial" pitchFamily="34" charset="-122"/>
                <a:cs typeface="Arial" pitchFamily="34" charset="-120"/>
              </a:rPr>
              <a:t>Exclude EMS levy from all projections (FY2027 onward)</a:t>
            </a:r>
            <a:endParaRPr lang="en-US" sz="1300" dirty="0"/>
          </a:p>
          <a:p>
            <a:pPr marL="342900" indent="-342900">
              <a:spcAft>
                <a:spcPts val="500"/>
              </a:spcAft>
              <a:buSzPct val="100000"/>
              <a:buChar char="•"/>
            </a:pPr>
            <a:r>
              <a:rPr lang="en-US" sz="1300" dirty="0">
                <a:solidFill>
                  <a:srgbClr val="373637"/>
                </a:solidFill>
                <a:latin typeface="Arial" pitchFamily="34" charset="0"/>
                <a:ea typeface="Arial" pitchFamily="34" charset="-122"/>
                <a:cs typeface="Arial" pitchFamily="34" charset="-120"/>
              </a:rPr>
              <a:t>Run scenario analysis: base case, conservative, and stress case</a:t>
            </a:r>
            <a:endParaRPr lang="en-US" sz="1300" dirty="0"/>
          </a:p>
          <a:p>
            <a:pPr marL="342900" indent="-342900">
              <a:spcAft>
                <a:spcPts val="500"/>
              </a:spcAft>
              <a:buSzPct val="100000"/>
              <a:buChar char="•"/>
            </a:pPr>
            <a:r>
              <a:rPr lang="en-US" sz="1300" dirty="0">
                <a:solidFill>
                  <a:srgbClr val="373637"/>
                </a:solidFill>
                <a:latin typeface="Arial" pitchFamily="34" charset="0"/>
                <a:ea typeface="Arial" pitchFamily="34" charset="-122"/>
                <a:cs typeface="Arial" pitchFamily="34" charset="-120"/>
              </a:rPr>
              <a:t>Evaluate debt coverage ratios with and without school board opt-in revenue</a:t>
            </a:r>
            <a:endParaRPr lang="en-US" sz="1300" dirty="0"/>
          </a:p>
        </p:txBody>
      </p:sp>
      <p:sp>
        <p:nvSpPr>
          <p:cNvPr id="13" name="Shape 11"/>
          <p:cNvSpPr/>
          <p:nvPr/>
        </p:nvSpPr>
        <p:spPr>
          <a:xfrm>
            <a:off x="6400800" y="1298448"/>
            <a:ext cx="5486400" cy="420624"/>
          </a:xfrm>
          <a:prstGeom prst="rect">
            <a:avLst/>
          </a:prstGeom>
          <a:solidFill>
            <a:srgbClr val="FFD051"/>
          </a:solidFill>
          <a:ln w="12700">
            <a:solidFill>
              <a:srgbClr val="FFD051"/>
            </a:solidFill>
            <a:prstDash val="solid"/>
          </a:ln>
        </p:spPr>
        <p:txBody>
          <a:bodyPr/>
          <a:lstStyle/>
          <a:p>
            <a:endParaRPr lang="en-US"/>
          </a:p>
        </p:txBody>
      </p:sp>
      <p:sp>
        <p:nvSpPr>
          <p:cNvPr id="14" name="Text 12"/>
          <p:cNvSpPr txBox="1"/>
          <p:nvPr/>
        </p:nvSpPr>
        <p:spPr>
          <a:xfrm>
            <a:off x="6492240" y="1344168"/>
            <a:ext cx="5303520" cy="320040"/>
          </a:xfrm>
          <a:prstGeom prst="rect">
            <a:avLst/>
          </a:prstGeom>
          <a:noFill/>
          <a:ln/>
        </p:spPr>
        <p:txBody>
          <a:bodyPr wrap="square" lIns="0" tIns="0" rIns="0" bIns="0" rtlCol="0" anchor="ctr"/>
          <a:lstStyle/>
          <a:p>
            <a:pPr marL="0" indent="0">
              <a:buNone/>
            </a:pPr>
            <a:r>
              <a:rPr lang="en-US" sz="1200" b="1" dirty="0">
                <a:solidFill>
                  <a:srgbClr val="373637"/>
                </a:solidFill>
                <a:latin typeface="Arial" pitchFamily="34" charset="0"/>
                <a:ea typeface="Arial" pitchFamily="34" charset="-122"/>
                <a:cs typeface="Arial" pitchFamily="34" charset="-120"/>
              </a:rPr>
              <a:t>Existing TIF Districts (Extended Ordinances)</a:t>
            </a:r>
            <a:endParaRPr lang="en-US" sz="1200" dirty="0"/>
          </a:p>
        </p:txBody>
      </p:sp>
      <p:sp>
        <p:nvSpPr>
          <p:cNvPr id="15" name="Text 13"/>
          <p:cNvSpPr txBox="1"/>
          <p:nvPr/>
        </p:nvSpPr>
        <p:spPr>
          <a:xfrm>
            <a:off x="6400800" y="1755648"/>
            <a:ext cx="5486400" cy="3931920"/>
          </a:xfrm>
          <a:prstGeom prst="rect">
            <a:avLst/>
          </a:prstGeom>
          <a:noFill/>
          <a:ln/>
        </p:spPr>
        <p:txBody>
          <a:bodyPr wrap="square" lIns="0" tIns="0" rIns="0" bIns="0" rtlCol="0" anchor="ctr"/>
          <a:lstStyle/>
          <a:p>
            <a:pPr marL="342900" indent="-342900">
              <a:spcAft>
                <a:spcPts val="500"/>
              </a:spcAft>
              <a:buSzPct val="100000"/>
              <a:buChar char="•"/>
            </a:pPr>
            <a:r>
              <a:rPr lang="en-US" sz="1300" dirty="0">
                <a:solidFill>
                  <a:srgbClr val="373637"/>
                </a:solidFill>
                <a:latin typeface="Arial" pitchFamily="34" charset="0"/>
                <a:ea typeface="Arial" pitchFamily="34" charset="-122"/>
                <a:cs typeface="Arial" pitchFamily="34" charset="-120"/>
              </a:rPr>
              <a:t>Calculate when the 20-year status quo period ends — model revenue at 60% of increment after that date</a:t>
            </a:r>
            <a:endParaRPr lang="en-US" sz="1300" dirty="0"/>
          </a:p>
          <a:p>
            <a:pPr marL="342900" indent="-342900">
              <a:spcAft>
                <a:spcPts val="500"/>
              </a:spcAft>
              <a:buSzPct val="100000"/>
              <a:buChar char="•"/>
            </a:pPr>
            <a:r>
              <a:rPr lang="en-US" sz="1300" dirty="0">
                <a:solidFill>
                  <a:srgbClr val="373637"/>
                </a:solidFill>
                <a:latin typeface="Arial" pitchFamily="34" charset="0"/>
                <a:ea typeface="Arial" pitchFamily="34" charset="-122"/>
                <a:cs typeface="Arial" pitchFamily="34" charset="-120"/>
              </a:rPr>
              <a:t>Model school foundation levy rate reductions ($5.40 → $5.10 in FY29; → $4.90 in FY30)</a:t>
            </a:r>
            <a:endParaRPr lang="en-US" sz="1300" dirty="0"/>
          </a:p>
          <a:p>
            <a:pPr marL="342900" indent="-342900">
              <a:spcAft>
                <a:spcPts val="500"/>
              </a:spcAft>
              <a:buSzPct val="100000"/>
              <a:buChar char="•"/>
            </a:pPr>
            <a:r>
              <a:rPr lang="en-US" sz="1300" dirty="0">
                <a:solidFill>
                  <a:srgbClr val="373637"/>
                </a:solidFill>
                <a:latin typeface="Arial" pitchFamily="34" charset="0"/>
                <a:ea typeface="Arial" pitchFamily="34" charset="-122"/>
                <a:cs typeface="Arial" pitchFamily="34" charset="-120"/>
              </a:rPr>
              <a:t>Assess whether outstanding pre-2026 debt can be retired before the 60% cap applies</a:t>
            </a:r>
            <a:endParaRPr lang="en-US" sz="1300" dirty="0"/>
          </a:p>
          <a:p>
            <a:pPr marL="342900" indent="-342900">
              <a:spcAft>
                <a:spcPts val="500"/>
              </a:spcAft>
              <a:buSzPct val="100000"/>
              <a:buChar char="•"/>
            </a:pPr>
            <a:r>
              <a:rPr lang="en-US" sz="1300" dirty="0">
                <a:solidFill>
                  <a:srgbClr val="373637"/>
                </a:solidFill>
                <a:latin typeface="Arial" pitchFamily="34" charset="0"/>
                <a:ea typeface="Arial" pitchFamily="34" charset="-122"/>
                <a:cs typeface="Arial" pitchFamily="34" charset="-120"/>
              </a:rPr>
              <a:t>Evaluate refunding or restructuring existing debt to reduce cap exposure</a:t>
            </a:r>
            <a:endParaRPr lang="en-US" sz="1300" dirty="0"/>
          </a:p>
          <a:p>
            <a:pPr marL="342900" indent="-342900">
              <a:spcAft>
                <a:spcPts val="500"/>
              </a:spcAft>
              <a:buSzPct val="100000"/>
              <a:buChar char="•"/>
            </a:pPr>
            <a:r>
              <a:rPr lang="en-US" sz="1300" dirty="0">
                <a:solidFill>
                  <a:srgbClr val="373637"/>
                </a:solidFill>
                <a:latin typeface="Arial" pitchFamily="34" charset="0"/>
                <a:ea typeface="Arial" pitchFamily="34" charset="-122"/>
                <a:cs typeface="Arial" pitchFamily="34" charset="-120"/>
              </a:rPr>
              <a:t>Identify projects that should be advanced while full increment is available</a:t>
            </a:r>
            <a:endParaRPr lang="en-US" sz="1300" dirty="0"/>
          </a:p>
          <a:p>
            <a:pPr marL="342900" indent="-342900">
              <a:spcAft>
                <a:spcPts val="500"/>
              </a:spcAft>
              <a:buSzPct val="100000"/>
              <a:buChar char="•"/>
            </a:pPr>
            <a:r>
              <a:rPr lang="en-US" sz="1300" dirty="0">
                <a:solidFill>
                  <a:srgbClr val="373637"/>
                </a:solidFill>
                <a:latin typeface="Arial" pitchFamily="34" charset="0"/>
                <a:ea typeface="Arial" pitchFamily="34" charset="-122"/>
                <a:cs typeface="Arial" pitchFamily="34" charset="-120"/>
              </a:rPr>
              <a:t>Model EMS levy exclusion impact starting FY2027</a:t>
            </a:r>
            <a:endParaRPr lang="en-US" sz="13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4">
    <p:bg>
      <p:bgPr>
        <a:solidFill>
          <a:srgbClr val="3E6BB3"/>
        </a:solidFill>
        <a:effectLst/>
      </p:bgPr>
    </p:bg>
    <p:spTree>
      <p:nvGrpSpPr>
        <p:cNvPr id="1" name=""/>
        <p:cNvGrpSpPr/>
        <p:nvPr/>
      </p:nvGrpSpPr>
      <p:grpSpPr>
        <a:xfrm>
          <a:off x="0" y="0"/>
          <a:ext cx="0" cy="0"/>
          <a:chOff x="0" y="0"/>
          <a:chExt cx="0" cy="0"/>
        </a:xfrm>
      </p:grpSpPr>
      <p:sp>
        <p:nvSpPr>
          <p:cNvPr id="2" name="Shape 0"/>
          <p:cNvSpPr/>
          <p:nvPr/>
        </p:nvSpPr>
        <p:spPr>
          <a:xfrm rot="-480000">
            <a:off x="0" y="5029200"/>
            <a:ext cx="12161520" cy="3657600"/>
          </a:xfrm>
          <a:prstGeom prst="rect">
            <a:avLst/>
          </a:prstGeom>
          <a:solidFill>
            <a:srgbClr val="FFD051"/>
          </a:solidFill>
          <a:ln w="12700">
            <a:solidFill>
              <a:srgbClr val="FFD051"/>
            </a:solidFill>
            <a:prstDash val="solid"/>
          </a:ln>
        </p:spPr>
        <p:txBody>
          <a:bodyPr/>
          <a:lstStyle/>
          <a:p>
            <a:endParaRPr lang="en-US"/>
          </a:p>
        </p:txBody>
      </p:sp>
      <p:sp>
        <p:nvSpPr>
          <p:cNvPr id="3" name="Shape 1"/>
          <p:cNvSpPr/>
          <p:nvPr/>
        </p:nvSpPr>
        <p:spPr>
          <a:xfrm>
            <a:off x="0" y="0"/>
            <a:ext cx="12161520" cy="4114800"/>
          </a:xfrm>
          <a:prstGeom prst="rect">
            <a:avLst/>
          </a:prstGeom>
          <a:solidFill>
            <a:srgbClr val="3E6BB3"/>
          </a:solidFill>
          <a:ln w="12700">
            <a:solidFill>
              <a:srgbClr val="3E6BB3"/>
            </a:solidFill>
            <a:prstDash val="solid"/>
          </a:ln>
        </p:spPr>
        <p:txBody>
          <a:bodyPr/>
          <a:lstStyle/>
          <a:p>
            <a:endParaRPr lang="en-US"/>
          </a:p>
        </p:txBody>
      </p:sp>
      <p:sp>
        <p:nvSpPr>
          <p:cNvPr id="4" name="Text 2"/>
          <p:cNvSpPr txBox="1"/>
          <p:nvPr/>
        </p:nvSpPr>
        <p:spPr>
          <a:xfrm>
            <a:off x="548640" y="731520"/>
            <a:ext cx="2286000" cy="1828800"/>
          </a:xfrm>
          <a:prstGeom prst="rect">
            <a:avLst/>
          </a:prstGeom>
          <a:noFill/>
          <a:ln/>
        </p:spPr>
        <p:txBody>
          <a:bodyPr wrap="square" lIns="0" tIns="0" rIns="0" bIns="0" rtlCol="0" anchor="ctr"/>
          <a:lstStyle/>
          <a:p>
            <a:pPr marL="0" indent="0">
              <a:buNone/>
            </a:pPr>
            <a:r>
              <a:rPr lang="en-US" sz="9600" b="1" dirty="0">
                <a:solidFill>
                  <a:srgbClr val="FFD051"/>
                </a:solidFill>
                <a:latin typeface="Arial" pitchFamily="34" charset="0"/>
                <a:ea typeface="Arial" pitchFamily="34" charset="-122"/>
                <a:cs typeface="Arial" pitchFamily="34" charset="-120"/>
              </a:rPr>
              <a:t>04</a:t>
            </a:r>
            <a:endParaRPr lang="en-US" sz="9600" dirty="0"/>
          </a:p>
        </p:txBody>
      </p:sp>
      <p:sp>
        <p:nvSpPr>
          <p:cNvPr id="5" name="Text 3"/>
          <p:cNvSpPr txBox="1"/>
          <p:nvPr/>
        </p:nvSpPr>
        <p:spPr>
          <a:xfrm>
            <a:off x="548640" y="2606040"/>
            <a:ext cx="10058400" cy="914400"/>
          </a:xfrm>
          <a:prstGeom prst="rect">
            <a:avLst/>
          </a:prstGeom>
          <a:noFill/>
          <a:ln/>
        </p:spPr>
        <p:txBody>
          <a:bodyPr wrap="square" lIns="0" tIns="0" rIns="0" bIns="0" rtlCol="0" anchor="ctr"/>
          <a:lstStyle/>
          <a:p>
            <a:pPr marL="0" indent="0">
              <a:buNone/>
            </a:pPr>
            <a:r>
              <a:rPr lang="en-US" sz="3200" b="1" dirty="0">
                <a:solidFill>
                  <a:srgbClr val="FFFFFF"/>
                </a:solidFill>
                <a:latin typeface="Arial" pitchFamily="34" charset="0"/>
                <a:ea typeface="Arial" pitchFamily="34" charset="-122"/>
                <a:cs typeface="Arial" pitchFamily="34" charset="-120"/>
              </a:rPr>
              <a:t>Case Studies</a:t>
            </a:r>
            <a:endParaRPr lang="en-US" sz="3200" dirty="0"/>
          </a:p>
        </p:txBody>
      </p:sp>
      <p:sp>
        <p:nvSpPr>
          <p:cNvPr id="6" name="Text 4"/>
          <p:cNvSpPr txBox="1"/>
          <p:nvPr/>
        </p:nvSpPr>
        <p:spPr>
          <a:xfrm>
            <a:off x="548640" y="3566160"/>
            <a:ext cx="9144000" cy="384048"/>
          </a:xfrm>
          <a:prstGeom prst="rect">
            <a:avLst/>
          </a:prstGeom>
          <a:noFill/>
          <a:ln/>
        </p:spPr>
        <p:txBody>
          <a:bodyPr wrap="square" lIns="0" tIns="0" rIns="0" bIns="0" rtlCol="0" anchor="ctr"/>
          <a:lstStyle/>
          <a:p>
            <a:pPr marL="0" indent="0">
              <a:buNone/>
            </a:pPr>
            <a:r>
              <a:rPr lang="en-US" sz="1700" i="1" dirty="0">
                <a:solidFill>
                  <a:srgbClr val="FFD051"/>
                </a:solidFill>
                <a:latin typeface="Arial" pitchFamily="34" charset="0"/>
                <a:ea typeface="Arial" pitchFamily="34" charset="-122"/>
                <a:cs typeface="Arial" pitchFamily="34" charset="-120"/>
              </a:rPr>
              <a:t>Three scenarios Iowa cities are navigating right now</a:t>
            </a:r>
            <a:endParaRPr lang="en-US" sz="1700" dirty="0"/>
          </a:p>
        </p:txBody>
      </p:sp>
      <p:sp>
        <p:nvSpPr>
          <p:cNvPr id="7" name="Text 5"/>
          <p:cNvSpPr txBox="1"/>
          <p:nvPr/>
        </p:nvSpPr>
        <p:spPr>
          <a:xfrm>
            <a:off x="548640" y="4023360"/>
            <a:ext cx="7315200" cy="292608"/>
          </a:xfrm>
          <a:prstGeom prst="rect">
            <a:avLst/>
          </a:prstGeom>
          <a:noFill/>
          <a:ln/>
        </p:spPr>
        <p:txBody>
          <a:bodyPr wrap="square" lIns="0" tIns="0" rIns="0" bIns="0" rtlCol="0" anchor="ctr"/>
          <a:lstStyle/>
          <a:p>
            <a:pPr marL="0" indent="0">
              <a:buNone/>
            </a:pPr>
            <a:r>
              <a:rPr lang="en-US" sz="1300" i="1" dirty="0">
                <a:solidFill>
                  <a:srgbClr val="D0D0D0"/>
                </a:solidFill>
                <a:latin typeface="Arial" pitchFamily="34" charset="0"/>
                <a:ea typeface="Arial" pitchFamily="34" charset="-122"/>
                <a:cs typeface="Arial" pitchFamily="34" charset="-120"/>
              </a:rPr>
              <a:t>Project specifics are illustrative and generic</a:t>
            </a:r>
            <a:endParaRPr lang="en-US" sz="1300" dirty="0"/>
          </a:p>
        </p:txBody>
      </p:sp>
      <p:pic>
        <p:nvPicPr>
          <p:cNvPr id="9" name="Picture 8">
            <a:extLst>
              <a:ext uri="{FF2B5EF4-FFF2-40B4-BE49-F238E27FC236}">
                <a16:creationId xmlns:a16="http://schemas.microsoft.com/office/drawing/2014/main" id="{A0F5799F-A8F0-4C7F-5BD1-AA43E7B225B2}"/>
              </a:ext>
            </a:extLst>
          </p:cNvPr>
          <p:cNvPicPr>
            <a:picLocks noChangeAspect="1"/>
          </p:cNvPicPr>
          <p:nvPr/>
        </p:nvPicPr>
        <p:blipFill>
          <a:blip r:embed="rId3"/>
          <a:stretch>
            <a:fillRect/>
          </a:stretch>
        </p:blipFill>
        <p:spPr>
          <a:xfrm>
            <a:off x="5782236" y="454121"/>
            <a:ext cx="5763450" cy="3206557"/>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2000" cy="886968"/>
          </a:xfrm>
          <a:prstGeom prst="rect">
            <a:avLst/>
          </a:prstGeom>
          <a:solidFill>
            <a:srgbClr val="F4F4F4"/>
          </a:solidFill>
          <a:ln w="12700">
            <a:solidFill>
              <a:srgbClr val="F4F4F4"/>
            </a:solidFill>
            <a:prstDash val="solid"/>
          </a:ln>
        </p:spPr>
        <p:txBody>
          <a:bodyPr/>
          <a:lstStyle/>
          <a:p>
            <a:endParaRPr lang="en-US"/>
          </a:p>
        </p:txBody>
      </p:sp>
      <p:sp>
        <p:nvSpPr>
          <p:cNvPr id="3" name="Shape 1"/>
          <p:cNvSpPr/>
          <p:nvPr/>
        </p:nvSpPr>
        <p:spPr>
          <a:xfrm>
            <a:off x="201168" y="164592"/>
            <a:ext cx="27432" cy="548640"/>
          </a:xfrm>
          <a:prstGeom prst="rect">
            <a:avLst/>
          </a:prstGeom>
          <a:solidFill>
            <a:srgbClr val="3E6BB3"/>
          </a:solidFill>
          <a:ln w="12700">
            <a:solidFill>
              <a:srgbClr val="3E6BB3"/>
            </a:solidFill>
            <a:prstDash val="solid"/>
          </a:ln>
        </p:spPr>
        <p:txBody>
          <a:bodyPr/>
          <a:lstStyle/>
          <a:p>
            <a:endParaRPr lang="en-US"/>
          </a:p>
        </p:txBody>
      </p:sp>
      <p:sp>
        <p:nvSpPr>
          <p:cNvPr id="4" name="Text 2"/>
          <p:cNvSpPr txBox="1"/>
          <p:nvPr/>
        </p:nvSpPr>
        <p:spPr>
          <a:xfrm>
            <a:off x="320040" y="137160"/>
            <a:ext cx="9601200" cy="502920"/>
          </a:xfrm>
          <a:prstGeom prst="rect">
            <a:avLst/>
          </a:prstGeom>
          <a:noFill/>
          <a:ln/>
        </p:spPr>
        <p:txBody>
          <a:bodyPr wrap="square" lIns="0" tIns="0" rIns="0" bIns="0" rtlCol="0" anchor="ctr"/>
          <a:lstStyle/>
          <a:p>
            <a:pPr marL="0" indent="0">
              <a:buNone/>
            </a:pPr>
            <a:r>
              <a:rPr lang="en-US" sz="2000" b="1" dirty="0">
                <a:solidFill>
                  <a:srgbClr val="373637"/>
                </a:solidFill>
                <a:latin typeface="Arial" pitchFamily="34" charset="0"/>
                <a:ea typeface="Arial" pitchFamily="34" charset="-122"/>
                <a:cs typeface="Arial" pitchFamily="34" charset="-120"/>
              </a:rPr>
              <a:t>Case Study 1: The Long-Running TIF District</a:t>
            </a:r>
            <a:endParaRPr lang="en-US" sz="2000" dirty="0"/>
          </a:p>
        </p:txBody>
      </p:sp>
      <p:sp>
        <p:nvSpPr>
          <p:cNvPr id="5" name="Text 3"/>
          <p:cNvSpPr txBox="1"/>
          <p:nvPr/>
        </p:nvSpPr>
        <p:spPr>
          <a:xfrm>
            <a:off x="320040" y="640080"/>
            <a:ext cx="9601200" cy="219456"/>
          </a:xfrm>
          <a:prstGeom prst="rect">
            <a:avLst/>
          </a:prstGeom>
          <a:noFill/>
          <a:ln/>
        </p:spPr>
        <p:txBody>
          <a:bodyPr wrap="square" lIns="0" tIns="0" rIns="0" bIns="0" rtlCol="0" anchor="ctr"/>
          <a:lstStyle/>
          <a:p>
            <a:pPr marL="0" indent="0">
              <a:buNone/>
            </a:pPr>
            <a:r>
              <a:rPr lang="en-US" sz="1100" i="1" dirty="0">
                <a:solidFill>
                  <a:srgbClr val="3E6BB3"/>
                </a:solidFill>
                <a:latin typeface="Arial" pitchFamily="34" charset="0"/>
                <a:ea typeface="Arial" pitchFamily="34" charset="-122"/>
                <a:cs typeface="Arial" pitchFamily="34" charset="-120"/>
              </a:rPr>
              <a:t>Section 04 — Case Studies</a:t>
            </a:r>
            <a:endParaRPr lang="en-US" sz="1100" dirty="0"/>
          </a:p>
        </p:txBody>
      </p:sp>
      <p:sp>
        <p:nvSpPr>
          <p:cNvPr id="6" name="Shape 4"/>
          <p:cNvSpPr/>
          <p:nvPr/>
        </p:nvSpPr>
        <p:spPr>
          <a:xfrm>
            <a:off x="0" y="6656832"/>
            <a:ext cx="1371600" cy="201168"/>
          </a:xfrm>
          <a:prstGeom prst="rect">
            <a:avLst/>
          </a:prstGeom>
          <a:solidFill>
            <a:srgbClr val="FFD051"/>
          </a:solidFill>
          <a:ln w="12700">
            <a:solidFill>
              <a:srgbClr val="FFD051"/>
            </a:solidFill>
            <a:prstDash val="solid"/>
          </a:ln>
        </p:spPr>
        <p:txBody>
          <a:bodyPr/>
          <a:lstStyle/>
          <a:p>
            <a:endParaRPr lang="en-US"/>
          </a:p>
        </p:txBody>
      </p:sp>
      <p:sp>
        <p:nvSpPr>
          <p:cNvPr id="7" name="Text 5"/>
          <p:cNvSpPr txBox="1"/>
          <p:nvPr/>
        </p:nvSpPr>
        <p:spPr>
          <a:xfrm>
            <a:off x="64008" y="6656832"/>
            <a:ext cx="1005840" cy="201168"/>
          </a:xfrm>
          <a:prstGeom prst="rect">
            <a:avLst/>
          </a:prstGeom>
          <a:noFill/>
          <a:ln/>
        </p:spPr>
        <p:txBody>
          <a:bodyPr wrap="square" lIns="0" tIns="0" rIns="0" bIns="0" rtlCol="0" anchor="ctr"/>
          <a:lstStyle/>
          <a:p>
            <a:pPr marL="0" indent="0">
              <a:buNone/>
            </a:pPr>
            <a:r>
              <a:rPr lang="en-US" sz="900" dirty="0">
                <a:solidFill>
                  <a:srgbClr val="373637"/>
                </a:solidFill>
                <a:latin typeface="Arial" pitchFamily="34" charset="0"/>
                <a:ea typeface="Arial" pitchFamily="34" charset="-122"/>
                <a:cs typeface="Arial" pitchFamily="34" charset="-120"/>
              </a:rPr>
              <a:t>© PFM</a:t>
            </a:r>
            <a:endParaRPr lang="en-US" sz="900" dirty="0"/>
          </a:p>
        </p:txBody>
      </p:sp>
      <p:sp>
        <p:nvSpPr>
          <p:cNvPr id="8" name="Text 6"/>
          <p:cNvSpPr txBox="1"/>
          <p:nvPr/>
        </p:nvSpPr>
        <p:spPr>
          <a:xfrm>
            <a:off x="1463040" y="6675120"/>
            <a:ext cx="9144000" cy="164592"/>
          </a:xfrm>
          <a:prstGeom prst="rect">
            <a:avLst/>
          </a:prstGeom>
          <a:noFill/>
          <a:ln/>
        </p:spPr>
        <p:txBody>
          <a:bodyPr wrap="square" lIns="0" tIns="0" rIns="0" bIns="0" rtlCol="0" anchor="ctr"/>
          <a:lstStyle/>
          <a:p>
            <a:pPr marL="0" indent="0">
              <a:buNone/>
            </a:pPr>
            <a:r>
              <a:rPr lang="en-US" sz="800" dirty="0">
                <a:solidFill>
                  <a:srgbClr val="595959"/>
                </a:solidFill>
                <a:latin typeface="Arial" pitchFamily="34" charset="0"/>
                <a:ea typeface="Arial" pitchFamily="34" charset="-122"/>
                <a:cs typeface="Arial" pitchFamily="34" charset="-120"/>
              </a:rPr>
              <a:t>PFM Financial Advisors LLC  |  PDI Fall Conference  |  September 2026</a:t>
            </a:r>
            <a:endParaRPr lang="en-US" sz="800" dirty="0"/>
          </a:p>
        </p:txBody>
      </p:sp>
      <p:sp>
        <p:nvSpPr>
          <p:cNvPr id="9" name="Shape 7"/>
          <p:cNvSpPr/>
          <p:nvPr/>
        </p:nvSpPr>
        <p:spPr>
          <a:xfrm>
            <a:off x="320040" y="987552"/>
            <a:ext cx="11521440" cy="777240"/>
          </a:xfrm>
          <a:prstGeom prst="rect">
            <a:avLst/>
          </a:prstGeom>
          <a:solidFill>
            <a:srgbClr val="F4F4F4"/>
          </a:solidFill>
          <a:ln w="12700">
            <a:solidFill>
              <a:srgbClr val="D0D0D0"/>
            </a:solidFill>
            <a:prstDash val="solid"/>
          </a:ln>
        </p:spPr>
        <p:txBody>
          <a:bodyPr/>
          <a:lstStyle/>
          <a:p>
            <a:endParaRPr lang="en-US"/>
          </a:p>
        </p:txBody>
      </p:sp>
      <p:sp>
        <p:nvSpPr>
          <p:cNvPr id="10" name="Text 8"/>
          <p:cNvSpPr txBox="1"/>
          <p:nvPr/>
        </p:nvSpPr>
        <p:spPr>
          <a:xfrm>
            <a:off x="457200" y="1042416"/>
            <a:ext cx="1280160" cy="256032"/>
          </a:xfrm>
          <a:prstGeom prst="rect">
            <a:avLst/>
          </a:prstGeom>
          <a:noFill/>
          <a:ln/>
        </p:spPr>
        <p:txBody>
          <a:bodyPr wrap="square" lIns="0" tIns="0" rIns="0" bIns="0" rtlCol="0" anchor="ctr"/>
          <a:lstStyle/>
          <a:p>
            <a:pPr marL="0" indent="0">
              <a:buNone/>
            </a:pPr>
            <a:r>
              <a:rPr lang="en-US" sz="1150" b="1" dirty="0">
                <a:solidFill>
                  <a:srgbClr val="3E6BB3"/>
                </a:solidFill>
                <a:latin typeface="Arial" pitchFamily="34" charset="0"/>
                <a:ea typeface="Arial" pitchFamily="34" charset="-122"/>
                <a:cs typeface="Arial" pitchFamily="34" charset="-120"/>
              </a:rPr>
              <a:t>Scenario:</a:t>
            </a:r>
            <a:endParaRPr lang="en-US" sz="1150" dirty="0"/>
          </a:p>
        </p:txBody>
      </p:sp>
      <p:sp>
        <p:nvSpPr>
          <p:cNvPr id="11" name="Text 9"/>
          <p:cNvSpPr txBox="1"/>
          <p:nvPr/>
        </p:nvSpPr>
        <p:spPr>
          <a:xfrm>
            <a:off x="457200" y="1307592"/>
            <a:ext cx="11155680" cy="384048"/>
          </a:xfrm>
          <a:prstGeom prst="rect">
            <a:avLst/>
          </a:prstGeom>
          <a:noFill/>
          <a:ln/>
        </p:spPr>
        <p:txBody>
          <a:bodyPr wrap="square" lIns="0" tIns="0" rIns="0" bIns="0" rtlCol="0" anchor="ctr"/>
          <a:lstStyle/>
          <a:p>
            <a:pPr marL="0" indent="0">
              <a:buNone/>
            </a:pPr>
            <a:r>
              <a:rPr lang="en-US" sz="1150" dirty="0">
                <a:solidFill>
                  <a:srgbClr val="373637"/>
                </a:solidFill>
                <a:latin typeface="Arial" pitchFamily="34" charset="0"/>
                <a:ea typeface="Arial" pitchFamily="34" charset="-122"/>
                <a:cs typeface="Arial" pitchFamily="34" charset="-120"/>
              </a:rPr>
              <a:t>A mid-size Iowa city established an economic development TIF district in the early 2000s with no sunset. The district has supported multiple projects over 20+ years. Outstanding TIF-backed debt matures in 2032. The city is now planning a new phase of development in the same district.</a:t>
            </a:r>
            <a:endParaRPr lang="en-US" sz="1150" dirty="0"/>
          </a:p>
        </p:txBody>
      </p:sp>
      <p:sp>
        <p:nvSpPr>
          <p:cNvPr id="12" name="Text 10"/>
          <p:cNvSpPr txBox="1"/>
          <p:nvPr/>
        </p:nvSpPr>
        <p:spPr>
          <a:xfrm>
            <a:off x="320040" y="1874520"/>
            <a:ext cx="5394960" cy="274320"/>
          </a:xfrm>
          <a:prstGeom prst="rect">
            <a:avLst/>
          </a:prstGeom>
          <a:noFill/>
          <a:ln/>
        </p:spPr>
        <p:txBody>
          <a:bodyPr wrap="square" lIns="0" tIns="0" rIns="0" bIns="0" rtlCol="0" anchor="ctr"/>
          <a:lstStyle/>
          <a:p>
            <a:pPr marL="0" indent="0">
              <a:buNone/>
            </a:pPr>
            <a:r>
              <a:rPr lang="en-US" sz="1300" b="1" dirty="0">
                <a:solidFill>
                  <a:srgbClr val="3E6BB3"/>
                </a:solidFill>
                <a:latin typeface="Arial" pitchFamily="34" charset="0"/>
                <a:ea typeface="Arial" pitchFamily="34" charset="-122"/>
                <a:cs typeface="Arial" pitchFamily="34" charset="-120"/>
              </a:rPr>
              <a:t>Key Questions Under SF 2472</a:t>
            </a:r>
            <a:endParaRPr lang="en-US" sz="1300" dirty="0"/>
          </a:p>
        </p:txBody>
      </p:sp>
      <p:sp>
        <p:nvSpPr>
          <p:cNvPr id="13" name="Text 11"/>
          <p:cNvSpPr txBox="1"/>
          <p:nvPr/>
        </p:nvSpPr>
        <p:spPr>
          <a:xfrm>
            <a:off x="320040" y="2176272"/>
            <a:ext cx="5394960" cy="3520440"/>
          </a:xfrm>
          <a:prstGeom prst="rect">
            <a:avLst/>
          </a:prstGeom>
          <a:noFill/>
          <a:ln/>
        </p:spPr>
        <p:txBody>
          <a:bodyPr wrap="square" lIns="0" tIns="0" rIns="0" bIns="0" rtlCol="0" anchor="ctr"/>
          <a:lstStyle/>
          <a:p>
            <a:pPr marL="342900" indent="-342900">
              <a:spcAft>
                <a:spcPts val="500"/>
              </a:spcAft>
              <a:buSzPct val="100000"/>
              <a:buChar char="•"/>
            </a:pPr>
            <a:r>
              <a:rPr lang="en-US" sz="1300" dirty="0">
                <a:solidFill>
                  <a:srgbClr val="373637"/>
                </a:solidFill>
                <a:latin typeface="Arial" pitchFamily="34" charset="0"/>
                <a:ea typeface="Arial" pitchFamily="34" charset="-122"/>
                <a:cs typeface="Arial" pitchFamily="34" charset="-120"/>
              </a:rPr>
              <a:t>When was indebtedness first certified? → Determines when the 20-year status quo clock started</a:t>
            </a:r>
            <a:endParaRPr lang="en-US" sz="1300" dirty="0"/>
          </a:p>
          <a:p>
            <a:pPr marL="342900" indent="-342900">
              <a:spcAft>
                <a:spcPts val="500"/>
              </a:spcAft>
              <a:buSzPct val="100000"/>
              <a:buChar char="•"/>
            </a:pPr>
            <a:r>
              <a:rPr lang="en-US" sz="1300" dirty="0">
                <a:solidFill>
                  <a:srgbClr val="373637"/>
                </a:solidFill>
                <a:latin typeface="Arial" pitchFamily="34" charset="0"/>
                <a:ea typeface="Arial" pitchFamily="34" charset="-122"/>
                <a:cs typeface="Arial" pitchFamily="34" charset="-120"/>
              </a:rPr>
              <a:t>Will the 2032 debt maturity occur before the status quo period ends? → If yes, city may avoid the 60% cap on that obligation</a:t>
            </a:r>
            <a:endParaRPr lang="en-US" sz="1300" dirty="0"/>
          </a:p>
          <a:p>
            <a:pPr marL="342900" indent="-342900">
              <a:spcAft>
                <a:spcPts val="500"/>
              </a:spcAft>
              <a:buSzPct val="100000"/>
              <a:buChar char="•"/>
            </a:pPr>
            <a:r>
              <a:rPr lang="en-US" sz="1300" dirty="0">
                <a:solidFill>
                  <a:srgbClr val="373637"/>
                </a:solidFill>
                <a:latin typeface="Arial" pitchFamily="34" charset="0"/>
                <a:ea typeface="Arial" pitchFamily="34" charset="-122"/>
                <a:cs typeface="Arial" pitchFamily="34" charset="-120"/>
              </a:rPr>
              <a:t>Can new indebtedness for the next phase be structured within the remaining status quo window?</a:t>
            </a:r>
            <a:endParaRPr lang="en-US" sz="1300" dirty="0"/>
          </a:p>
          <a:p>
            <a:pPr marL="342900" indent="-342900">
              <a:spcAft>
                <a:spcPts val="500"/>
              </a:spcAft>
              <a:buSzPct val="100000"/>
              <a:buChar char="•"/>
            </a:pPr>
            <a:r>
              <a:rPr lang="en-US" sz="1300" dirty="0">
                <a:solidFill>
                  <a:srgbClr val="373637"/>
                </a:solidFill>
                <a:latin typeface="Arial" pitchFamily="34" charset="0"/>
                <a:ea typeface="Arial" pitchFamily="34" charset="-122"/>
                <a:cs typeface="Arial" pitchFamily="34" charset="-120"/>
              </a:rPr>
              <a:t>What does the TIF revenue projection look like after the 60% cap applies?</a:t>
            </a:r>
            <a:endParaRPr lang="en-US" sz="1300" dirty="0"/>
          </a:p>
        </p:txBody>
      </p:sp>
      <p:sp>
        <p:nvSpPr>
          <p:cNvPr id="14" name="Text 12"/>
          <p:cNvSpPr txBox="1"/>
          <p:nvPr/>
        </p:nvSpPr>
        <p:spPr>
          <a:xfrm>
            <a:off x="6400800" y="1874520"/>
            <a:ext cx="5486400" cy="274320"/>
          </a:xfrm>
          <a:prstGeom prst="rect">
            <a:avLst/>
          </a:prstGeom>
          <a:noFill/>
          <a:ln/>
        </p:spPr>
        <p:txBody>
          <a:bodyPr wrap="square" lIns="0" tIns="0" rIns="0" bIns="0" rtlCol="0" anchor="ctr"/>
          <a:lstStyle/>
          <a:p>
            <a:pPr marL="0" indent="0">
              <a:buNone/>
            </a:pPr>
            <a:r>
              <a:rPr lang="en-US" sz="1300" b="1" dirty="0">
                <a:solidFill>
                  <a:srgbClr val="FFD051"/>
                </a:solidFill>
                <a:latin typeface="Arial" pitchFamily="34" charset="0"/>
                <a:ea typeface="Arial" pitchFamily="34" charset="-122"/>
                <a:cs typeface="Arial" pitchFamily="34" charset="-120"/>
              </a:rPr>
              <a:t>Strategic Considerations</a:t>
            </a:r>
            <a:endParaRPr lang="en-US" sz="1300" dirty="0"/>
          </a:p>
        </p:txBody>
      </p:sp>
      <p:sp>
        <p:nvSpPr>
          <p:cNvPr id="15" name="Text 13"/>
          <p:cNvSpPr txBox="1"/>
          <p:nvPr/>
        </p:nvSpPr>
        <p:spPr>
          <a:xfrm>
            <a:off x="6400800" y="2176272"/>
            <a:ext cx="5486400" cy="3520440"/>
          </a:xfrm>
          <a:prstGeom prst="rect">
            <a:avLst/>
          </a:prstGeom>
          <a:noFill/>
          <a:ln/>
        </p:spPr>
        <p:txBody>
          <a:bodyPr wrap="square" lIns="0" tIns="0" rIns="0" bIns="0" rtlCol="0" anchor="ctr"/>
          <a:lstStyle/>
          <a:p>
            <a:pPr marL="342900" indent="-342900">
              <a:spcAft>
                <a:spcPts val="500"/>
              </a:spcAft>
              <a:buSzPct val="100000"/>
              <a:buChar char="•"/>
            </a:pPr>
            <a:r>
              <a:rPr lang="en-US" sz="1300" dirty="0">
                <a:solidFill>
                  <a:srgbClr val="373637"/>
                </a:solidFill>
                <a:latin typeface="Arial" pitchFamily="34" charset="0"/>
                <a:ea typeface="Arial" pitchFamily="34" charset="-122"/>
                <a:cs typeface="Arial" pitchFamily="34" charset="-120"/>
              </a:rPr>
              <a:t>Accelerate planned projects or debt issuances to execute before the 60% cap applies</a:t>
            </a:r>
            <a:endParaRPr lang="en-US" sz="1300" dirty="0"/>
          </a:p>
          <a:p>
            <a:pPr marL="342900" indent="-342900">
              <a:spcAft>
                <a:spcPts val="500"/>
              </a:spcAft>
              <a:buSzPct val="100000"/>
              <a:buChar char="•"/>
            </a:pPr>
            <a:r>
              <a:rPr lang="en-US" sz="1300" dirty="0">
                <a:solidFill>
                  <a:srgbClr val="373637"/>
                </a:solidFill>
                <a:latin typeface="Arial" pitchFamily="34" charset="0"/>
                <a:ea typeface="Arial" pitchFamily="34" charset="-122"/>
                <a:cs typeface="Arial" pitchFamily="34" charset="-120"/>
              </a:rPr>
              <a:t>Evaluate early retirement or refunding of 2032 debt to reduce cap exposure</a:t>
            </a:r>
            <a:endParaRPr lang="en-US" sz="1300" dirty="0"/>
          </a:p>
          <a:p>
            <a:pPr marL="342900" indent="-342900">
              <a:spcAft>
                <a:spcPts val="500"/>
              </a:spcAft>
              <a:buSzPct val="100000"/>
              <a:buChar char="•"/>
            </a:pPr>
            <a:r>
              <a:rPr lang="en-US" sz="1300" dirty="0">
                <a:solidFill>
                  <a:srgbClr val="373637"/>
                </a:solidFill>
                <a:latin typeface="Arial" pitchFamily="34" charset="0"/>
                <a:ea typeface="Arial" pitchFamily="34" charset="-122"/>
                <a:cs typeface="Arial" pitchFamily="34" charset="-120"/>
              </a:rPr>
              <a:t>Model the impact of school foundation levy rate reductions on debt coverage</a:t>
            </a:r>
            <a:endParaRPr lang="en-US" sz="1300" dirty="0"/>
          </a:p>
          <a:p>
            <a:pPr marL="342900" indent="-342900">
              <a:spcAft>
                <a:spcPts val="500"/>
              </a:spcAft>
              <a:buSzPct val="100000"/>
              <a:buChar char="•"/>
            </a:pPr>
            <a:r>
              <a:rPr lang="en-US" sz="1300" dirty="0">
                <a:solidFill>
                  <a:srgbClr val="373637"/>
                </a:solidFill>
                <a:latin typeface="Arial" pitchFamily="34" charset="0"/>
                <a:ea typeface="Arial" pitchFamily="34" charset="-122"/>
                <a:cs typeface="Arial" pitchFamily="34" charset="-120"/>
              </a:rPr>
              <a:t>Consider whether a new TIF ordinance (23-year sunset) is more appropriate for the next phase than continuing under the Extended TIF Ordinance</a:t>
            </a:r>
            <a:endParaRPr lang="en-US" sz="1300" dirty="0"/>
          </a:p>
          <a:p>
            <a:pPr marL="342900" indent="-342900">
              <a:spcAft>
                <a:spcPts val="500"/>
              </a:spcAft>
              <a:buSzPct val="100000"/>
              <a:buChar char="•"/>
            </a:pPr>
            <a:r>
              <a:rPr lang="en-US" sz="1300" dirty="0">
                <a:solidFill>
                  <a:srgbClr val="373637"/>
                </a:solidFill>
                <a:latin typeface="Arial" pitchFamily="34" charset="0"/>
                <a:ea typeface="Arial" pitchFamily="34" charset="-122"/>
                <a:cs typeface="Arial" pitchFamily="34" charset="-120"/>
              </a:rPr>
              <a:t>Brief city council proactively — frame as a planning exercise, not a crisis</a:t>
            </a:r>
            <a:endParaRPr lang="en-US" sz="13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2000" cy="886968"/>
          </a:xfrm>
          <a:prstGeom prst="rect">
            <a:avLst/>
          </a:prstGeom>
          <a:solidFill>
            <a:srgbClr val="F4F4F4"/>
          </a:solidFill>
          <a:ln w="12700">
            <a:solidFill>
              <a:srgbClr val="F4F4F4"/>
            </a:solidFill>
            <a:prstDash val="solid"/>
          </a:ln>
        </p:spPr>
        <p:txBody>
          <a:bodyPr/>
          <a:lstStyle/>
          <a:p>
            <a:endParaRPr lang="en-US"/>
          </a:p>
        </p:txBody>
      </p:sp>
      <p:sp>
        <p:nvSpPr>
          <p:cNvPr id="3" name="Shape 1"/>
          <p:cNvSpPr/>
          <p:nvPr/>
        </p:nvSpPr>
        <p:spPr>
          <a:xfrm>
            <a:off x="201168" y="164592"/>
            <a:ext cx="27432" cy="548640"/>
          </a:xfrm>
          <a:prstGeom prst="rect">
            <a:avLst/>
          </a:prstGeom>
          <a:solidFill>
            <a:srgbClr val="3E6BB3"/>
          </a:solidFill>
          <a:ln w="12700">
            <a:solidFill>
              <a:srgbClr val="3E6BB3"/>
            </a:solidFill>
            <a:prstDash val="solid"/>
          </a:ln>
        </p:spPr>
        <p:txBody>
          <a:bodyPr/>
          <a:lstStyle/>
          <a:p>
            <a:endParaRPr lang="en-US"/>
          </a:p>
        </p:txBody>
      </p:sp>
      <p:sp>
        <p:nvSpPr>
          <p:cNvPr id="4" name="Text 2"/>
          <p:cNvSpPr txBox="1"/>
          <p:nvPr/>
        </p:nvSpPr>
        <p:spPr>
          <a:xfrm>
            <a:off x="320040" y="137160"/>
            <a:ext cx="9601200" cy="502920"/>
          </a:xfrm>
          <a:prstGeom prst="rect">
            <a:avLst/>
          </a:prstGeom>
          <a:noFill/>
          <a:ln/>
        </p:spPr>
        <p:txBody>
          <a:bodyPr wrap="square" lIns="0" tIns="0" rIns="0" bIns="0" rtlCol="0" anchor="ctr"/>
          <a:lstStyle/>
          <a:p>
            <a:pPr marL="0" indent="0">
              <a:buNone/>
            </a:pPr>
            <a:r>
              <a:rPr lang="en-US" sz="2000" b="1" dirty="0">
                <a:solidFill>
                  <a:srgbClr val="373637"/>
                </a:solidFill>
                <a:latin typeface="Arial" pitchFamily="34" charset="0"/>
                <a:ea typeface="Arial" pitchFamily="34" charset="-122"/>
                <a:cs typeface="Arial" pitchFamily="34" charset="-120"/>
              </a:rPr>
              <a:t>Case Study 2: Structuring a New TIF District</a:t>
            </a:r>
            <a:endParaRPr lang="en-US" sz="2000" dirty="0"/>
          </a:p>
        </p:txBody>
      </p:sp>
      <p:sp>
        <p:nvSpPr>
          <p:cNvPr id="5" name="Text 3"/>
          <p:cNvSpPr txBox="1"/>
          <p:nvPr/>
        </p:nvSpPr>
        <p:spPr>
          <a:xfrm>
            <a:off x="320040" y="640080"/>
            <a:ext cx="9601200" cy="219456"/>
          </a:xfrm>
          <a:prstGeom prst="rect">
            <a:avLst/>
          </a:prstGeom>
          <a:noFill/>
          <a:ln/>
        </p:spPr>
        <p:txBody>
          <a:bodyPr wrap="square" lIns="0" tIns="0" rIns="0" bIns="0" rtlCol="0" anchor="ctr"/>
          <a:lstStyle/>
          <a:p>
            <a:pPr marL="0" indent="0">
              <a:buNone/>
            </a:pPr>
            <a:r>
              <a:rPr lang="en-US" sz="1100" i="1" dirty="0">
                <a:solidFill>
                  <a:srgbClr val="3E6BB3"/>
                </a:solidFill>
                <a:latin typeface="Arial" pitchFamily="34" charset="0"/>
                <a:ea typeface="Arial" pitchFamily="34" charset="-122"/>
                <a:cs typeface="Arial" pitchFamily="34" charset="-120"/>
              </a:rPr>
              <a:t>Section 04 — Case Studies</a:t>
            </a:r>
            <a:endParaRPr lang="en-US" sz="1100" dirty="0"/>
          </a:p>
        </p:txBody>
      </p:sp>
      <p:sp>
        <p:nvSpPr>
          <p:cNvPr id="6" name="Shape 4"/>
          <p:cNvSpPr/>
          <p:nvPr/>
        </p:nvSpPr>
        <p:spPr>
          <a:xfrm>
            <a:off x="0" y="6656832"/>
            <a:ext cx="1371600" cy="201168"/>
          </a:xfrm>
          <a:prstGeom prst="rect">
            <a:avLst/>
          </a:prstGeom>
          <a:solidFill>
            <a:srgbClr val="FFD051"/>
          </a:solidFill>
          <a:ln w="12700">
            <a:solidFill>
              <a:srgbClr val="FFD051"/>
            </a:solidFill>
            <a:prstDash val="solid"/>
          </a:ln>
        </p:spPr>
        <p:txBody>
          <a:bodyPr/>
          <a:lstStyle/>
          <a:p>
            <a:endParaRPr lang="en-US"/>
          </a:p>
        </p:txBody>
      </p:sp>
      <p:sp>
        <p:nvSpPr>
          <p:cNvPr id="7" name="Text 5"/>
          <p:cNvSpPr txBox="1"/>
          <p:nvPr/>
        </p:nvSpPr>
        <p:spPr>
          <a:xfrm>
            <a:off x="64008" y="6656832"/>
            <a:ext cx="1005840" cy="201168"/>
          </a:xfrm>
          <a:prstGeom prst="rect">
            <a:avLst/>
          </a:prstGeom>
          <a:noFill/>
          <a:ln/>
        </p:spPr>
        <p:txBody>
          <a:bodyPr wrap="square" lIns="0" tIns="0" rIns="0" bIns="0" rtlCol="0" anchor="ctr"/>
          <a:lstStyle/>
          <a:p>
            <a:pPr marL="0" indent="0">
              <a:buNone/>
            </a:pPr>
            <a:r>
              <a:rPr lang="en-US" sz="900" dirty="0">
                <a:solidFill>
                  <a:srgbClr val="373637"/>
                </a:solidFill>
                <a:latin typeface="Arial" pitchFamily="34" charset="0"/>
                <a:ea typeface="Arial" pitchFamily="34" charset="-122"/>
                <a:cs typeface="Arial" pitchFamily="34" charset="-120"/>
              </a:rPr>
              <a:t>© PFM</a:t>
            </a:r>
            <a:endParaRPr lang="en-US" sz="900" dirty="0"/>
          </a:p>
        </p:txBody>
      </p:sp>
      <p:sp>
        <p:nvSpPr>
          <p:cNvPr id="8" name="Text 6"/>
          <p:cNvSpPr txBox="1"/>
          <p:nvPr/>
        </p:nvSpPr>
        <p:spPr>
          <a:xfrm>
            <a:off x="1463040" y="6675120"/>
            <a:ext cx="9144000" cy="164592"/>
          </a:xfrm>
          <a:prstGeom prst="rect">
            <a:avLst/>
          </a:prstGeom>
          <a:noFill/>
          <a:ln/>
        </p:spPr>
        <p:txBody>
          <a:bodyPr wrap="square" lIns="0" tIns="0" rIns="0" bIns="0" rtlCol="0" anchor="ctr"/>
          <a:lstStyle/>
          <a:p>
            <a:pPr marL="0" indent="0">
              <a:buNone/>
            </a:pPr>
            <a:r>
              <a:rPr lang="en-US" sz="800" dirty="0">
                <a:solidFill>
                  <a:srgbClr val="595959"/>
                </a:solidFill>
                <a:latin typeface="Arial" pitchFamily="34" charset="0"/>
                <a:ea typeface="Arial" pitchFamily="34" charset="-122"/>
                <a:cs typeface="Arial" pitchFamily="34" charset="-120"/>
              </a:rPr>
              <a:t>PFM Financial Advisors LLC  |  PDI Fall Conference  |  September 2026</a:t>
            </a:r>
            <a:endParaRPr lang="en-US" sz="800" dirty="0"/>
          </a:p>
        </p:txBody>
      </p:sp>
      <p:sp>
        <p:nvSpPr>
          <p:cNvPr id="9" name="Shape 7"/>
          <p:cNvSpPr/>
          <p:nvPr/>
        </p:nvSpPr>
        <p:spPr>
          <a:xfrm>
            <a:off x="320040" y="987552"/>
            <a:ext cx="11521440" cy="777240"/>
          </a:xfrm>
          <a:prstGeom prst="rect">
            <a:avLst/>
          </a:prstGeom>
          <a:solidFill>
            <a:srgbClr val="F4F4F4"/>
          </a:solidFill>
          <a:ln w="12700">
            <a:solidFill>
              <a:srgbClr val="D0D0D0"/>
            </a:solidFill>
            <a:prstDash val="solid"/>
          </a:ln>
        </p:spPr>
        <p:txBody>
          <a:bodyPr/>
          <a:lstStyle/>
          <a:p>
            <a:endParaRPr lang="en-US"/>
          </a:p>
        </p:txBody>
      </p:sp>
      <p:sp>
        <p:nvSpPr>
          <p:cNvPr id="10" name="Text 8"/>
          <p:cNvSpPr txBox="1"/>
          <p:nvPr/>
        </p:nvSpPr>
        <p:spPr>
          <a:xfrm>
            <a:off x="457200" y="1042416"/>
            <a:ext cx="1280160" cy="256032"/>
          </a:xfrm>
          <a:prstGeom prst="rect">
            <a:avLst/>
          </a:prstGeom>
          <a:noFill/>
          <a:ln/>
        </p:spPr>
        <p:txBody>
          <a:bodyPr wrap="square" lIns="0" tIns="0" rIns="0" bIns="0" rtlCol="0" anchor="ctr"/>
          <a:lstStyle/>
          <a:p>
            <a:pPr marL="0" indent="0">
              <a:buNone/>
            </a:pPr>
            <a:r>
              <a:rPr lang="en-US" sz="1150" b="1" dirty="0">
                <a:solidFill>
                  <a:srgbClr val="3E6BB3"/>
                </a:solidFill>
                <a:latin typeface="Arial" pitchFamily="34" charset="0"/>
                <a:ea typeface="Arial" pitchFamily="34" charset="-122"/>
                <a:cs typeface="Arial" pitchFamily="34" charset="-120"/>
              </a:rPr>
              <a:t>Scenario:</a:t>
            </a:r>
            <a:endParaRPr lang="en-US" sz="1150" dirty="0"/>
          </a:p>
        </p:txBody>
      </p:sp>
      <p:sp>
        <p:nvSpPr>
          <p:cNvPr id="11" name="Text 9"/>
          <p:cNvSpPr txBox="1"/>
          <p:nvPr/>
        </p:nvSpPr>
        <p:spPr>
          <a:xfrm>
            <a:off x="457200" y="1307592"/>
            <a:ext cx="11155680" cy="384048"/>
          </a:xfrm>
          <a:prstGeom prst="rect">
            <a:avLst/>
          </a:prstGeom>
          <a:noFill/>
          <a:ln/>
        </p:spPr>
        <p:txBody>
          <a:bodyPr wrap="square" lIns="0" tIns="0" rIns="0" bIns="0" rtlCol="0" anchor="ctr"/>
          <a:lstStyle/>
          <a:p>
            <a:pPr marL="0" indent="0">
              <a:buNone/>
            </a:pPr>
            <a:r>
              <a:rPr lang="en-US" sz="1150" dirty="0">
                <a:solidFill>
                  <a:srgbClr val="373637"/>
                </a:solidFill>
                <a:latin typeface="Arial" pitchFamily="34" charset="0"/>
                <a:ea typeface="Arial" pitchFamily="34" charset="-122"/>
                <a:cs typeface="Arial" pitchFamily="34" charset="-120"/>
              </a:rPr>
              <a:t>A growing Iowa city plans to establish a new economic development TIF district for commercial and light industrial development. The developer requests a 15-year property tax rebate. City anticipates adopting the ordinance and certifying debt in 2027.</a:t>
            </a:r>
            <a:endParaRPr lang="en-US" sz="1150" dirty="0"/>
          </a:p>
        </p:txBody>
      </p:sp>
      <p:sp>
        <p:nvSpPr>
          <p:cNvPr id="12" name="Text 10"/>
          <p:cNvSpPr txBox="1"/>
          <p:nvPr/>
        </p:nvSpPr>
        <p:spPr>
          <a:xfrm>
            <a:off x="320040" y="1874520"/>
            <a:ext cx="6400800" cy="274320"/>
          </a:xfrm>
          <a:prstGeom prst="rect">
            <a:avLst/>
          </a:prstGeom>
          <a:noFill/>
          <a:ln/>
        </p:spPr>
        <p:txBody>
          <a:bodyPr wrap="square" lIns="0" tIns="0" rIns="0" bIns="0" rtlCol="0" anchor="ctr"/>
          <a:lstStyle/>
          <a:p>
            <a:pPr marL="0" indent="0">
              <a:buNone/>
            </a:pPr>
            <a:r>
              <a:rPr lang="en-US" sz="1300" b="1" dirty="0">
                <a:solidFill>
                  <a:srgbClr val="3E6BB3"/>
                </a:solidFill>
                <a:latin typeface="Arial" pitchFamily="34" charset="0"/>
                <a:ea typeface="Arial" pitchFamily="34" charset="-122"/>
                <a:cs typeface="Arial" pitchFamily="34" charset="-120"/>
              </a:rPr>
              <a:t>Illustrative Key Variables</a:t>
            </a:r>
            <a:endParaRPr lang="en-US" sz="1300" dirty="0"/>
          </a:p>
        </p:txBody>
      </p:sp>
      <p:sp>
        <p:nvSpPr>
          <p:cNvPr id="13" name="Shape 11"/>
          <p:cNvSpPr/>
          <p:nvPr/>
        </p:nvSpPr>
        <p:spPr>
          <a:xfrm>
            <a:off x="320040" y="2194560"/>
            <a:ext cx="7772400" cy="457200"/>
          </a:xfrm>
          <a:prstGeom prst="rect">
            <a:avLst/>
          </a:prstGeom>
          <a:solidFill>
            <a:srgbClr val="F4F4F4"/>
          </a:solidFill>
          <a:ln w="12700">
            <a:solidFill>
              <a:srgbClr val="D0D0D0"/>
            </a:solidFill>
            <a:prstDash val="solid"/>
          </a:ln>
        </p:spPr>
        <p:txBody>
          <a:bodyPr/>
          <a:lstStyle/>
          <a:p>
            <a:endParaRPr lang="en-US"/>
          </a:p>
        </p:txBody>
      </p:sp>
      <p:sp>
        <p:nvSpPr>
          <p:cNvPr id="14" name="Text 12"/>
          <p:cNvSpPr txBox="1"/>
          <p:nvPr/>
        </p:nvSpPr>
        <p:spPr>
          <a:xfrm>
            <a:off x="457200" y="2286000"/>
            <a:ext cx="5852160" cy="274320"/>
          </a:xfrm>
          <a:prstGeom prst="rect">
            <a:avLst/>
          </a:prstGeom>
          <a:noFill/>
          <a:ln/>
        </p:spPr>
        <p:txBody>
          <a:bodyPr wrap="square" lIns="0" tIns="0" rIns="0" bIns="0" rtlCol="0" anchor="ctr"/>
          <a:lstStyle/>
          <a:p>
            <a:pPr marL="0" indent="0">
              <a:buNone/>
            </a:pPr>
            <a:r>
              <a:rPr lang="en-US" sz="1150" dirty="0">
                <a:solidFill>
                  <a:srgbClr val="373637"/>
                </a:solidFill>
                <a:latin typeface="Arial" pitchFamily="34" charset="0"/>
                <a:ea typeface="Arial" pitchFamily="34" charset="-122"/>
                <a:cs typeface="Arial" pitchFamily="34" charset="-120"/>
              </a:rPr>
              <a:t>Ordinance adoption / first debt certification</a:t>
            </a:r>
            <a:endParaRPr lang="en-US" sz="1150" dirty="0"/>
          </a:p>
        </p:txBody>
      </p:sp>
      <p:sp>
        <p:nvSpPr>
          <p:cNvPr id="15" name="Text 13"/>
          <p:cNvSpPr txBox="1"/>
          <p:nvPr/>
        </p:nvSpPr>
        <p:spPr>
          <a:xfrm>
            <a:off x="6263640" y="2286000"/>
            <a:ext cx="1783080" cy="274320"/>
          </a:xfrm>
          <a:prstGeom prst="rect">
            <a:avLst/>
          </a:prstGeom>
          <a:noFill/>
          <a:ln/>
        </p:spPr>
        <p:txBody>
          <a:bodyPr wrap="square" lIns="0" tIns="0" rIns="0" bIns="0" rtlCol="0" anchor="ctr"/>
          <a:lstStyle/>
          <a:p>
            <a:pPr marL="0" indent="0">
              <a:buNone/>
            </a:pPr>
            <a:r>
              <a:rPr lang="en-US" sz="1150" b="1" dirty="0">
                <a:solidFill>
                  <a:srgbClr val="3E6BB3"/>
                </a:solidFill>
                <a:latin typeface="Arial" pitchFamily="34" charset="0"/>
                <a:ea typeface="Arial" pitchFamily="34" charset="-122"/>
                <a:cs typeface="Arial" pitchFamily="34" charset="-120"/>
              </a:rPr>
              <a:t>2027</a:t>
            </a:r>
            <a:endParaRPr lang="en-US" sz="1150" dirty="0"/>
          </a:p>
        </p:txBody>
      </p:sp>
      <p:sp>
        <p:nvSpPr>
          <p:cNvPr id="16" name="Shape 14"/>
          <p:cNvSpPr/>
          <p:nvPr/>
        </p:nvSpPr>
        <p:spPr>
          <a:xfrm>
            <a:off x="320040" y="2679192"/>
            <a:ext cx="7772400" cy="457200"/>
          </a:xfrm>
          <a:prstGeom prst="rect">
            <a:avLst/>
          </a:prstGeom>
          <a:solidFill>
            <a:srgbClr val="FFFFFF"/>
          </a:solidFill>
          <a:ln w="12700">
            <a:solidFill>
              <a:srgbClr val="D0D0D0"/>
            </a:solidFill>
            <a:prstDash val="solid"/>
          </a:ln>
        </p:spPr>
        <p:txBody>
          <a:bodyPr/>
          <a:lstStyle/>
          <a:p>
            <a:endParaRPr lang="en-US"/>
          </a:p>
        </p:txBody>
      </p:sp>
      <p:sp>
        <p:nvSpPr>
          <p:cNvPr id="17" name="Text 15"/>
          <p:cNvSpPr txBox="1"/>
          <p:nvPr/>
        </p:nvSpPr>
        <p:spPr>
          <a:xfrm>
            <a:off x="457200" y="2770632"/>
            <a:ext cx="5852160" cy="274320"/>
          </a:xfrm>
          <a:prstGeom prst="rect">
            <a:avLst/>
          </a:prstGeom>
          <a:noFill/>
          <a:ln/>
        </p:spPr>
        <p:txBody>
          <a:bodyPr wrap="square" lIns="0" tIns="0" rIns="0" bIns="0" rtlCol="0" anchor="ctr"/>
          <a:lstStyle/>
          <a:p>
            <a:pPr marL="0" indent="0">
              <a:buNone/>
            </a:pPr>
            <a:r>
              <a:rPr lang="en-US" sz="1150" dirty="0">
                <a:solidFill>
                  <a:srgbClr val="373637"/>
                </a:solidFill>
                <a:latin typeface="Arial" pitchFamily="34" charset="0"/>
                <a:ea typeface="Arial" pitchFamily="34" charset="-122"/>
                <a:cs typeface="Arial" pitchFamily="34" charset="-120"/>
              </a:rPr>
              <a:t>Year 1 of 23-year clock</a:t>
            </a:r>
            <a:endParaRPr lang="en-US" sz="1150" dirty="0"/>
          </a:p>
        </p:txBody>
      </p:sp>
      <p:sp>
        <p:nvSpPr>
          <p:cNvPr id="18" name="Text 16"/>
          <p:cNvSpPr txBox="1"/>
          <p:nvPr/>
        </p:nvSpPr>
        <p:spPr>
          <a:xfrm>
            <a:off x="6263640" y="2770632"/>
            <a:ext cx="1783080" cy="274320"/>
          </a:xfrm>
          <a:prstGeom prst="rect">
            <a:avLst/>
          </a:prstGeom>
          <a:noFill/>
          <a:ln/>
        </p:spPr>
        <p:txBody>
          <a:bodyPr wrap="square" lIns="0" tIns="0" rIns="0" bIns="0" rtlCol="0" anchor="ctr"/>
          <a:lstStyle/>
          <a:p>
            <a:pPr marL="0" indent="0">
              <a:buNone/>
            </a:pPr>
            <a:r>
              <a:rPr lang="en-US" sz="1150" b="1" dirty="0">
                <a:solidFill>
                  <a:srgbClr val="3E6BB3"/>
                </a:solidFill>
                <a:latin typeface="Arial" pitchFamily="34" charset="0"/>
                <a:ea typeface="Arial" pitchFamily="34" charset="-122"/>
                <a:cs typeface="Arial" pitchFamily="34" charset="-120"/>
              </a:rPr>
              <a:t>2028</a:t>
            </a:r>
            <a:endParaRPr lang="en-US" sz="1150" dirty="0"/>
          </a:p>
        </p:txBody>
      </p:sp>
      <p:sp>
        <p:nvSpPr>
          <p:cNvPr id="19" name="Shape 17"/>
          <p:cNvSpPr/>
          <p:nvPr/>
        </p:nvSpPr>
        <p:spPr>
          <a:xfrm>
            <a:off x="320040" y="3163824"/>
            <a:ext cx="7772400" cy="457200"/>
          </a:xfrm>
          <a:prstGeom prst="rect">
            <a:avLst/>
          </a:prstGeom>
          <a:solidFill>
            <a:srgbClr val="F4F4F4"/>
          </a:solidFill>
          <a:ln w="12700">
            <a:solidFill>
              <a:srgbClr val="D0D0D0"/>
            </a:solidFill>
            <a:prstDash val="solid"/>
          </a:ln>
        </p:spPr>
        <p:txBody>
          <a:bodyPr/>
          <a:lstStyle/>
          <a:p>
            <a:endParaRPr lang="en-US"/>
          </a:p>
        </p:txBody>
      </p:sp>
      <p:sp>
        <p:nvSpPr>
          <p:cNvPr id="20" name="Text 18"/>
          <p:cNvSpPr txBox="1"/>
          <p:nvPr/>
        </p:nvSpPr>
        <p:spPr>
          <a:xfrm>
            <a:off x="457200" y="3255264"/>
            <a:ext cx="5852160" cy="274320"/>
          </a:xfrm>
          <a:prstGeom prst="rect">
            <a:avLst/>
          </a:prstGeom>
          <a:noFill/>
          <a:ln/>
        </p:spPr>
        <p:txBody>
          <a:bodyPr wrap="square" lIns="0" tIns="0" rIns="0" bIns="0" rtlCol="0" anchor="ctr"/>
          <a:lstStyle/>
          <a:p>
            <a:pPr marL="0" indent="0">
              <a:buNone/>
            </a:pPr>
            <a:r>
              <a:rPr lang="en-US" sz="1150" dirty="0">
                <a:solidFill>
                  <a:srgbClr val="373637"/>
                </a:solidFill>
                <a:latin typeface="Arial" pitchFamily="34" charset="0"/>
                <a:ea typeface="Arial" pitchFamily="34" charset="-122"/>
                <a:cs typeface="Arial" pitchFamily="34" charset="-120"/>
              </a:rPr>
              <a:t>Automatic TIF termination</a:t>
            </a:r>
            <a:endParaRPr lang="en-US" sz="1150" dirty="0"/>
          </a:p>
        </p:txBody>
      </p:sp>
      <p:sp>
        <p:nvSpPr>
          <p:cNvPr id="21" name="Text 19"/>
          <p:cNvSpPr txBox="1"/>
          <p:nvPr/>
        </p:nvSpPr>
        <p:spPr>
          <a:xfrm>
            <a:off x="6263640" y="3255264"/>
            <a:ext cx="1783080" cy="274320"/>
          </a:xfrm>
          <a:prstGeom prst="rect">
            <a:avLst/>
          </a:prstGeom>
          <a:noFill/>
          <a:ln/>
        </p:spPr>
        <p:txBody>
          <a:bodyPr wrap="square" lIns="0" tIns="0" rIns="0" bIns="0" rtlCol="0" anchor="ctr"/>
          <a:lstStyle/>
          <a:p>
            <a:pPr marL="0" indent="0">
              <a:buNone/>
            </a:pPr>
            <a:r>
              <a:rPr lang="en-US" sz="1150" b="1" dirty="0">
                <a:solidFill>
                  <a:srgbClr val="3E6BB3"/>
                </a:solidFill>
                <a:latin typeface="Arial" pitchFamily="34" charset="0"/>
                <a:ea typeface="Arial" pitchFamily="34" charset="-122"/>
                <a:cs typeface="Arial" pitchFamily="34" charset="-120"/>
              </a:rPr>
              <a:t>2051</a:t>
            </a:r>
            <a:endParaRPr lang="en-US" sz="1150" dirty="0"/>
          </a:p>
        </p:txBody>
      </p:sp>
      <p:sp>
        <p:nvSpPr>
          <p:cNvPr id="22" name="Shape 20"/>
          <p:cNvSpPr/>
          <p:nvPr/>
        </p:nvSpPr>
        <p:spPr>
          <a:xfrm>
            <a:off x="320040" y="3648456"/>
            <a:ext cx="7772400" cy="457200"/>
          </a:xfrm>
          <a:prstGeom prst="rect">
            <a:avLst/>
          </a:prstGeom>
          <a:solidFill>
            <a:srgbClr val="FFFFFF"/>
          </a:solidFill>
          <a:ln w="12700">
            <a:solidFill>
              <a:srgbClr val="D0D0D0"/>
            </a:solidFill>
            <a:prstDash val="solid"/>
          </a:ln>
        </p:spPr>
        <p:txBody>
          <a:bodyPr/>
          <a:lstStyle/>
          <a:p>
            <a:endParaRPr lang="en-US"/>
          </a:p>
        </p:txBody>
      </p:sp>
      <p:sp>
        <p:nvSpPr>
          <p:cNvPr id="23" name="Text 21"/>
          <p:cNvSpPr txBox="1"/>
          <p:nvPr/>
        </p:nvSpPr>
        <p:spPr>
          <a:xfrm>
            <a:off x="457200" y="3739896"/>
            <a:ext cx="5852160" cy="274320"/>
          </a:xfrm>
          <a:prstGeom prst="rect">
            <a:avLst/>
          </a:prstGeom>
          <a:noFill/>
          <a:ln/>
        </p:spPr>
        <p:txBody>
          <a:bodyPr wrap="square" lIns="0" tIns="0" rIns="0" bIns="0" rtlCol="0" anchor="ctr"/>
          <a:lstStyle/>
          <a:p>
            <a:pPr marL="0" indent="0">
              <a:buNone/>
            </a:pPr>
            <a:r>
              <a:rPr lang="en-US" sz="1150" dirty="0">
                <a:solidFill>
                  <a:srgbClr val="373637"/>
                </a:solidFill>
                <a:latin typeface="Arial" pitchFamily="34" charset="0"/>
                <a:ea typeface="Arial" pitchFamily="34" charset="-122"/>
                <a:cs typeface="Arial" pitchFamily="34" charset="-120"/>
              </a:rPr>
              <a:t>Effective collection window</a:t>
            </a:r>
            <a:endParaRPr lang="en-US" sz="1150" dirty="0"/>
          </a:p>
        </p:txBody>
      </p:sp>
      <p:sp>
        <p:nvSpPr>
          <p:cNvPr id="24" name="Text 22"/>
          <p:cNvSpPr txBox="1"/>
          <p:nvPr/>
        </p:nvSpPr>
        <p:spPr>
          <a:xfrm>
            <a:off x="6263640" y="3739896"/>
            <a:ext cx="1783080" cy="274320"/>
          </a:xfrm>
          <a:prstGeom prst="rect">
            <a:avLst/>
          </a:prstGeom>
          <a:noFill/>
          <a:ln/>
        </p:spPr>
        <p:txBody>
          <a:bodyPr wrap="square" lIns="0" tIns="0" rIns="0" bIns="0" rtlCol="0" anchor="ctr"/>
          <a:lstStyle/>
          <a:p>
            <a:pPr marL="0" indent="0">
              <a:buNone/>
            </a:pPr>
            <a:r>
              <a:rPr lang="en-US" sz="1150" b="1" dirty="0">
                <a:solidFill>
                  <a:srgbClr val="3E6BB3"/>
                </a:solidFill>
                <a:latin typeface="Arial" pitchFamily="34" charset="0"/>
                <a:ea typeface="Arial" pitchFamily="34" charset="-122"/>
                <a:cs typeface="Arial" pitchFamily="34" charset="-120"/>
              </a:rPr>
              <a:t>23 years</a:t>
            </a:r>
            <a:endParaRPr lang="en-US" sz="1150" dirty="0"/>
          </a:p>
        </p:txBody>
      </p:sp>
      <p:sp>
        <p:nvSpPr>
          <p:cNvPr id="25" name="Shape 23"/>
          <p:cNvSpPr/>
          <p:nvPr/>
        </p:nvSpPr>
        <p:spPr>
          <a:xfrm>
            <a:off x="320040" y="4133088"/>
            <a:ext cx="7772400" cy="457200"/>
          </a:xfrm>
          <a:prstGeom prst="rect">
            <a:avLst/>
          </a:prstGeom>
          <a:solidFill>
            <a:srgbClr val="F4F4F4"/>
          </a:solidFill>
          <a:ln w="12700">
            <a:solidFill>
              <a:srgbClr val="D0D0D0"/>
            </a:solidFill>
            <a:prstDash val="solid"/>
          </a:ln>
        </p:spPr>
        <p:txBody>
          <a:bodyPr/>
          <a:lstStyle/>
          <a:p>
            <a:endParaRPr lang="en-US"/>
          </a:p>
        </p:txBody>
      </p:sp>
      <p:sp>
        <p:nvSpPr>
          <p:cNvPr id="26" name="Text 24"/>
          <p:cNvSpPr txBox="1"/>
          <p:nvPr/>
        </p:nvSpPr>
        <p:spPr>
          <a:xfrm>
            <a:off x="457200" y="4224528"/>
            <a:ext cx="5852160" cy="274320"/>
          </a:xfrm>
          <a:prstGeom prst="rect">
            <a:avLst/>
          </a:prstGeom>
          <a:noFill/>
          <a:ln/>
        </p:spPr>
        <p:txBody>
          <a:bodyPr wrap="square" lIns="0" tIns="0" rIns="0" bIns="0" rtlCol="0" anchor="ctr"/>
          <a:lstStyle/>
          <a:p>
            <a:pPr marL="0" indent="0">
              <a:buNone/>
            </a:pPr>
            <a:r>
              <a:rPr lang="en-US" sz="1150" dirty="0">
                <a:solidFill>
                  <a:srgbClr val="373637"/>
                </a:solidFill>
                <a:latin typeface="Arial" pitchFamily="34" charset="0"/>
                <a:ea typeface="Arial" pitchFamily="34" charset="-122"/>
                <a:cs typeface="Arial" pitchFamily="34" charset="-120"/>
              </a:rPr>
              <a:t>Maximum debt maturity</a:t>
            </a:r>
            <a:endParaRPr lang="en-US" sz="1150" dirty="0"/>
          </a:p>
        </p:txBody>
      </p:sp>
      <p:sp>
        <p:nvSpPr>
          <p:cNvPr id="27" name="Text 25"/>
          <p:cNvSpPr txBox="1"/>
          <p:nvPr/>
        </p:nvSpPr>
        <p:spPr>
          <a:xfrm>
            <a:off x="6263640" y="4224528"/>
            <a:ext cx="1783080" cy="274320"/>
          </a:xfrm>
          <a:prstGeom prst="rect">
            <a:avLst/>
          </a:prstGeom>
          <a:noFill/>
          <a:ln/>
        </p:spPr>
        <p:txBody>
          <a:bodyPr wrap="square" lIns="0" tIns="0" rIns="0" bIns="0" rtlCol="0" anchor="ctr"/>
          <a:lstStyle/>
          <a:p>
            <a:pPr marL="0" indent="0">
              <a:buNone/>
            </a:pPr>
            <a:r>
              <a:rPr lang="en-US" sz="1150" b="1" dirty="0">
                <a:solidFill>
                  <a:srgbClr val="3E6BB3"/>
                </a:solidFill>
                <a:latin typeface="Arial" pitchFamily="34" charset="0"/>
                <a:ea typeface="Arial" pitchFamily="34" charset="-122"/>
                <a:cs typeface="Arial" pitchFamily="34" charset="-120"/>
              </a:rPr>
              <a:t>2051 or earlier</a:t>
            </a:r>
            <a:endParaRPr lang="en-US" sz="1150" dirty="0"/>
          </a:p>
        </p:txBody>
      </p:sp>
      <p:sp>
        <p:nvSpPr>
          <p:cNvPr id="28" name="Shape 26"/>
          <p:cNvSpPr/>
          <p:nvPr/>
        </p:nvSpPr>
        <p:spPr>
          <a:xfrm>
            <a:off x="320040" y="4617720"/>
            <a:ext cx="7772400" cy="457200"/>
          </a:xfrm>
          <a:prstGeom prst="rect">
            <a:avLst/>
          </a:prstGeom>
          <a:solidFill>
            <a:srgbClr val="FFFFFF"/>
          </a:solidFill>
          <a:ln w="12700">
            <a:solidFill>
              <a:srgbClr val="D0D0D0"/>
            </a:solidFill>
            <a:prstDash val="solid"/>
          </a:ln>
        </p:spPr>
        <p:txBody>
          <a:bodyPr/>
          <a:lstStyle/>
          <a:p>
            <a:endParaRPr lang="en-US"/>
          </a:p>
        </p:txBody>
      </p:sp>
      <p:sp>
        <p:nvSpPr>
          <p:cNvPr id="29" name="Text 27"/>
          <p:cNvSpPr txBox="1"/>
          <p:nvPr/>
        </p:nvSpPr>
        <p:spPr>
          <a:xfrm>
            <a:off x="457200" y="4709160"/>
            <a:ext cx="5852160" cy="274320"/>
          </a:xfrm>
          <a:prstGeom prst="rect">
            <a:avLst/>
          </a:prstGeom>
          <a:noFill/>
          <a:ln/>
        </p:spPr>
        <p:txBody>
          <a:bodyPr wrap="square" lIns="0" tIns="0" rIns="0" bIns="0" rtlCol="0" anchor="ctr"/>
          <a:lstStyle/>
          <a:p>
            <a:pPr marL="0" indent="0">
              <a:buNone/>
            </a:pPr>
            <a:r>
              <a:rPr lang="en-US" sz="1150" dirty="0">
                <a:solidFill>
                  <a:srgbClr val="373637"/>
                </a:solidFill>
                <a:latin typeface="Arial" pitchFamily="34" charset="0"/>
                <a:ea typeface="Arial" pitchFamily="34" charset="-122"/>
                <a:cs typeface="Arial" pitchFamily="34" charset="-120"/>
              </a:rPr>
              <a:t>School foundation levy included?</a:t>
            </a:r>
            <a:endParaRPr lang="en-US" sz="1150" dirty="0"/>
          </a:p>
        </p:txBody>
      </p:sp>
      <p:sp>
        <p:nvSpPr>
          <p:cNvPr id="30" name="Text 28"/>
          <p:cNvSpPr txBox="1"/>
          <p:nvPr/>
        </p:nvSpPr>
        <p:spPr>
          <a:xfrm>
            <a:off x="6263640" y="4709160"/>
            <a:ext cx="1783080" cy="274320"/>
          </a:xfrm>
          <a:prstGeom prst="rect">
            <a:avLst/>
          </a:prstGeom>
          <a:noFill/>
          <a:ln/>
        </p:spPr>
        <p:txBody>
          <a:bodyPr wrap="square" lIns="0" tIns="0" rIns="0" bIns="0" rtlCol="0" anchor="ctr"/>
          <a:lstStyle/>
          <a:p>
            <a:pPr marL="0" indent="0">
              <a:buNone/>
            </a:pPr>
            <a:r>
              <a:rPr lang="en-US" sz="1150" b="1" dirty="0">
                <a:solidFill>
                  <a:srgbClr val="3E6BB3"/>
                </a:solidFill>
                <a:latin typeface="Arial" pitchFamily="34" charset="0"/>
                <a:ea typeface="Arial" pitchFamily="34" charset="-122"/>
                <a:cs typeface="Arial" pitchFamily="34" charset="-120"/>
              </a:rPr>
              <a:t>No (post-Jan 1, 2027)</a:t>
            </a:r>
            <a:endParaRPr lang="en-US" sz="1150" dirty="0"/>
          </a:p>
        </p:txBody>
      </p:sp>
      <p:sp>
        <p:nvSpPr>
          <p:cNvPr id="31" name="Shape 29"/>
          <p:cNvSpPr/>
          <p:nvPr/>
        </p:nvSpPr>
        <p:spPr>
          <a:xfrm>
            <a:off x="320040" y="5102352"/>
            <a:ext cx="7772400" cy="457200"/>
          </a:xfrm>
          <a:prstGeom prst="rect">
            <a:avLst/>
          </a:prstGeom>
          <a:solidFill>
            <a:srgbClr val="F4F4F4"/>
          </a:solidFill>
          <a:ln w="12700">
            <a:solidFill>
              <a:srgbClr val="D0D0D0"/>
            </a:solidFill>
            <a:prstDash val="solid"/>
          </a:ln>
        </p:spPr>
        <p:txBody>
          <a:bodyPr/>
          <a:lstStyle/>
          <a:p>
            <a:endParaRPr lang="en-US"/>
          </a:p>
        </p:txBody>
      </p:sp>
      <p:sp>
        <p:nvSpPr>
          <p:cNvPr id="32" name="Text 30"/>
          <p:cNvSpPr txBox="1"/>
          <p:nvPr/>
        </p:nvSpPr>
        <p:spPr>
          <a:xfrm>
            <a:off x="457200" y="5193792"/>
            <a:ext cx="5852160" cy="274320"/>
          </a:xfrm>
          <a:prstGeom prst="rect">
            <a:avLst/>
          </a:prstGeom>
          <a:noFill/>
          <a:ln/>
        </p:spPr>
        <p:txBody>
          <a:bodyPr wrap="square" lIns="0" tIns="0" rIns="0" bIns="0" rtlCol="0" anchor="ctr"/>
          <a:lstStyle/>
          <a:p>
            <a:pPr marL="0" indent="0">
              <a:buNone/>
            </a:pPr>
            <a:r>
              <a:rPr lang="en-US" sz="1150" dirty="0">
                <a:solidFill>
                  <a:srgbClr val="373637"/>
                </a:solidFill>
                <a:latin typeface="Arial" pitchFamily="34" charset="0"/>
                <a:ea typeface="Arial" pitchFamily="34" charset="-122"/>
                <a:cs typeface="Arial" pitchFamily="34" charset="-120"/>
              </a:rPr>
              <a:t>EMS levy included?</a:t>
            </a:r>
            <a:endParaRPr lang="en-US" sz="1150" dirty="0"/>
          </a:p>
        </p:txBody>
      </p:sp>
      <p:sp>
        <p:nvSpPr>
          <p:cNvPr id="33" name="Text 31"/>
          <p:cNvSpPr txBox="1"/>
          <p:nvPr/>
        </p:nvSpPr>
        <p:spPr>
          <a:xfrm>
            <a:off x="6263640" y="5193792"/>
            <a:ext cx="1783080" cy="274320"/>
          </a:xfrm>
          <a:prstGeom prst="rect">
            <a:avLst/>
          </a:prstGeom>
          <a:noFill/>
          <a:ln/>
        </p:spPr>
        <p:txBody>
          <a:bodyPr wrap="square" lIns="0" tIns="0" rIns="0" bIns="0" rtlCol="0" anchor="ctr"/>
          <a:lstStyle/>
          <a:p>
            <a:pPr marL="0" indent="0">
              <a:buNone/>
            </a:pPr>
            <a:r>
              <a:rPr lang="en-US" sz="1150" b="1" dirty="0">
                <a:solidFill>
                  <a:srgbClr val="3E6BB3"/>
                </a:solidFill>
                <a:latin typeface="Arial" pitchFamily="34" charset="0"/>
                <a:ea typeface="Arial" pitchFamily="34" charset="-122"/>
                <a:cs typeface="Arial" pitchFamily="34" charset="-120"/>
              </a:rPr>
              <a:t>No (FY2027 onward)</a:t>
            </a:r>
            <a:endParaRPr lang="en-US" sz="1150" dirty="0"/>
          </a:p>
        </p:txBody>
      </p:sp>
      <p:sp>
        <p:nvSpPr>
          <p:cNvPr id="34" name="Shape 32"/>
          <p:cNvSpPr/>
          <p:nvPr/>
        </p:nvSpPr>
        <p:spPr>
          <a:xfrm>
            <a:off x="8366760" y="1874520"/>
            <a:ext cx="3474720" cy="4224528"/>
          </a:xfrm>
          <a:prstGeom prst="rect">
            <a:avLst/>
          </a:prstGeom>
          <a:solidFill>
            <a:srgbClr val="3E6BB3"/>
          </a:solidFill>
          <a:ln w="12700">
            <a:solidFill>
              <a:srgbClr val="3E6BB3"/>
            </a:solidFill>
            <a:prstDash val="solid"/>
          </a:ln>
        </p:spPr>
        <p:txBody>
          <a:bodyPr/>
          <a:lstStyle/>
          <a:p>
            <a:endParaRPr lang="en-US"/>
          </a:p>
        </p:txBody>
      </p:sp>
      <p:sp>
        <p:nvSpPr>
          <p:cNvPr id="35" name="Text 33"/>
          <p:cNvSpPr txBox="1"/>
          <p:nvPr/>
        </p:nvSpPr>
        <p:spPr>
          <a:xfrm>
            <a:off x="8485632" y="1956816"/>
            <a:ext cx="3236976" cy="329184"/>
          </a:xfrm>
          <a:prstGeom prst="rect">
            <a:avLst/>
          </a:prstGeom>
          <a:noFill/>
          <a:ln/>
        </p:spPr>
        <p:txBody>
          <a:bodyPr wrap="square" lIns="0" tIns="0" rIns="0" bIns="0" rtlCol="0" anchor="ctr"/>
          <a:lstStyle/>
          <a:p>
            <a:pPr marL="0" indent="0">
              <a:buNone/>
            </a:pPr>
            <a:r>
              <a:rPr lang="en-US" sz="1200" b="1" dirty="0">
                <a:solidFill>
                  <a:srgbClr val="FFD051"/>
                </a:solidFill>
                <a:latin typeface="Arial" pitchFamily="34" charset="0"/>
                <a:ea typeface="Arial" pitchFamily="34" charset="-122"/>
                <a:cs typeface="Arial" pitchFamily="34" charset="-120"/>
              </a:rPr>
              <a:t>Structuring Considerations</a:t>
            </a:r>
            <a:endParaRPr lang="en-US" sz="1200" dirty="0"/>
          </a:p>
        </p:txBody>
      </p:sp>
      <p:sp>
        <p:nvSpPr>
          <p:cNvPr id="36" name="Text 34"/>
          <p:cNvSpPr txBox="1"/>
          <p:nvPr/>
        </p:nvSpPr>
        <p:spPr>
          <a:xfrm>
            <a:off x="8485632" y="2304288"/>
            <a:ext cx="3236976" cy="3730752"/>
          </a:xfrm>
          <a:prstGeom prst="rect">
            <a:avLst/>
          </a:prstGeom>
          <a:noFill/>
          <a:ln/>
        </p:spPr>
        <p:txBody>
          <a:bodyPr wrap="square" lIns="0" tIns="0" rIns="0" bIns="0" rtlCol="0" anchor="ctr"/>
          <a:lstStyle/>
          <a:p>
            <a:pPr marL="342900" indent="-342900">
              <a:spcAft>
                <a:spcPts val="500"/>
              </a:spcAft>
              <a:buSzPct val="100000"/>
              <a:buChar char="•"/>
            </a:pPr>
            <a:r>
              <a:rPr lang="en-US" sz="1300" dirty="0">
                <a:solidFill>
                  <a:schemeClr val="bg1"/>
                </a:solidFill>
                <a:latin typeface="Arial" pitchFamily="34" charset="0"/>
                <a:ea typeface="Arial" pitchFamily="34" charset="-122"/>
                <a:cs typeface="Arial" pitchFamily="34" charset="-120"/>
              </a:rPr>
              <a:t>15-year rebate fits within window — but leaves little margin for development delays</a:t>
            </a:r>
            <a:endParaRPr lang="en-US" sz="1300" dirty="0">
              <a:solidFill>
                <a:schemeClr val="bg1"/>
              </a:solidFill>
            </a:endParaRPr>
          </a:p>
          <a:p>
            <a:pPr marL="342900" indent="-342900">
              <a:spcAft>
                <a:spcPts val="500"/>
              </a:spcAft>
              <a:buSzPct val="100000"/>
              <a:buChar char="•"/>
            </a:pPr>
            <a:r>
              <a:rPr lang="en-US" sz="1300" dirty="0">
                <a:solidFill>
                  <a:schemeClr val="bg1"/>
                </a:solidFill>
                <a:latin typeface="Arial" pitchFamily="34" charset="0"/>
                <a:ea typeface="Arial" pitchFamily="34" charset="-122"/>
                <a:cs typeface="Arial" pitchFamily="34" charset="-120"/>
              </a:rPr>
              <a:t>Slow absorption compresses available revenue — conservative increment growth assumptions are critical</a:t>
            </a:r>
            <a:endParaRPr lang="en-US" sz="1300" dirty="0">
              <a:solidFill>
                <a:schemeClr val="bg1"/>
              </a:solidFill>
            </a:endParaRPr>
          </a:p>
          <a:p>
            <a:pPr marL="342900" indent="-342900">
              <a:spcAft>
                <a:spcPts val="500"/>
              </a:spcAft>
              <a:buSzPct val="100000"/>
              <a:buChar char="•"/>
            </a:pPr>
            <a:r>
              <a:rPr lang="en-US" sz="1300" dirty="0">
                <a:solidFill>
                  <a:schemeClr val="bg1"/>
                </a:solidFill>
                <a:latin typeface="Arial" pitchFamily="34" charset="0"/>
                <a:ea typeface="Arial" pitchFamily="34" charset="-122"/>
                <a:cs typeface="Arial" pitchFamily="34" charset="-120"/>
              </a:rPr>
              <a:t>Engage school board about opt-in resolution — could meaningfully improve revenue coverage</a:t>
            </a:r>
            <a:endParaRPr lang="en-US" sz="1300" dirty="0">
              <a:solidFill>
                <a:schemeClr val="bg1"/>
              </a:solidFill>
            </a:endParaRPr>
          </a:p>
          <a:p>
            <a:pPr marL="342900" indent="-342900">
              <a:spcAft>
                <a:spcPts val="500"/>
              </a:spcAft>
              <a:buSzPct val="100000"/>
              <a:buChar char="•"/>
            </a:pPr>
            <a:r>
              <a:rPr lang="en-US" sz="1300" dirty="0">
                <a:solidFill>
                  <a:schemeClr val="bg1"/>
                </a:solidFill>
                <a:latin typeface="Arial" pitchFamily="34" charset="0"/>
                <a:ea typeface="Arial" pitchFamily="34" charset="-122"/>
                <a:cs typeface="Arial" pitchFamily="34" charset="-120"/>
              </a:rPr>
              <a:t>Structure rebate as % of increment, not a fixed dollar amount — protects city if development underperforms</a:t>
            </a:r>
            <a:endParaRPr lang="en-US" sz="1300" dirty="0">
              <a:solidFill>
                <a:schemeClr val="bg1"/>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2000" cy="886968"/>
          </a:xfrm>
          <a:prstGeom prst="rect">
            <a:avLst/>
          </a:prstGeom>
          <a:solidFill>
            <a:srgbClr val="F4F4F4"/>
          </a:solidFill>
          <a:ln w="12700">
            <a:solidFill>
              <a:srgbClr val="F4F4F4"/>
            </a:solidFill>
            <a:prstDash val="solid"/>
          </a:ln>
        </p:spPr>
        <p:txBody>
          <a:bodyPr/>
          <a:lstStyle/>
          <a:p>
            <a:endParaRPr lang="en-US"/>
          </a:p>
        </p:txBody>
      </p:sp>
      <p:sp>
        <p:nvSpPr>
          <p:cNvPr id="3" name="Shape 1"/>
          <p:cNvSpPr/>
          <p:nvPr/>
        </p:nvSpPr>
        <p:spPr>
          <a:xfrm>
            <a:off x="201168" y="164592"/>
            <a:ext cx="27432" cy="548640"/>
          </a:xfrm>
          <a:prstGeom prst="rect">
            <a:avLst/>
          </a:prstGeom>
          <a:solidFill>
            <a:srgbClr val="3E6BB3"/>
          </a:solidFill>
          <a:ln w="12700">
            <a:solidFill>
              <a:srgbClr val="3E6BB3"/>
            </a:solidFill>
            <a:prstDash val="solid"/>
          </a:ln>
        </p:spPr>
        <p:txBody>
          <a:bodyPr/>
          <a:lstStyle/>
          <a:p>
            <a:endParaRPr lang="en-US"/>
          </a:p>
        </p:txBody>
      </p:sp>
      <p:sp>
        <p:nvSpPr>
          <p:cNvPr id="4" name="Text 2"/>
          <p:cNvSpPr txBox="1"/>
          <p:nvPr/>
        </p:nvSpPr>
        <p:spPr>
          <a:xfrm>
            <a:off x="320040" y="137160"/>
            <a:ext cx="9601200" cy="502920"/>
          </a:xfrm>
          <a:prstGeom prst="rect">
            <a:avLst/>
          </a:prstGeom>
          <a:noFill/>
          <a:ln/>
        </p:spPr>
        <p:txBody>
          <a:bodyPr wrap="square" lIns="0" tIns="0" rIns="0" bIns="0" rtlCol="0" anchor="ctr"/>
          <a:lstStyle/>
          <a:p>
            <a:pPr marL="0" indent="0">
              <a:buNone/>
            </a:pPr>
            <a:r>
              <a:rPr lang="en-US" sz="2000" b="1" dirty="0">
                <a:solidFill>
                  <a:srgbClr val="373637"/>
                </a:solidFill>
                <a:latin typeface="Arial" pitchFamily="34" charset="0"/>
                <a:ea typeface="Arial" pitchFamily="34" charset="-122"/>
                <a:cs typeface="Arial" pitchFamily="34" charset="-120"/>
              </a:rPr>
              <a:t>Case Study 3: Workforce Housing TIF</a:t>
            </a:r>
            <a:endParaRPr lang="en-US" sz="2000" dirty="0"/>
          </a:p>
        </p:txBody>
      </p:sp>
      <p:sp>
        <p:nvSpPr>
          <p:cNvPr id="5" name="Text 3"/>
          <p:cNvSpPr txBox="1"/>
          <p:nvPr/>
        </p:nvSpPr>
        <p:spPr>
          <a:xfrm>
            <a:off x="320040" y="640080"/>
            <a:ext cx="9601200" cy="219456"/>
          </a:xfrm>
          <a:prstGeom prst="rect">
            <a:avLst/>
          </a:prstGeom>
          <a:noFill/>
          <a:ln/>
        </p:spPr>
        <p:txBody>
          <a:bodyPr wrap="square" lIns="0" tIns="0" rIns="0" bIns="0" rtlCol="0" anchor="ctr"/>
          <a:lstStyle/>
          <a:p>
            <a:pPr marL="0" indent="0">
              <a:buNone/>
            </a:pPr>
            <a:r>
              <a:rPr lang="en-US" sz="1100" i="1" dirty="0">
                <a:solidFill>
                  <a:srgbClr val="3E6BB3"/>
                </a:solidFill>
                <a:latin typeface="Arial" pitchFamily="34" charset="0"/>
                <a:ea typeface="Arial" pitchFamily="34" charset="-122"/>
                <a:cs typeface="Arial" pitchFamily="34" charset="-120"/>
              </a:rPr>
              <a:t>Section 04 — Case Studies</a:t>
            </a:r>
            <a:endParaRPr lang="en-US" sz="1100" dirty="0"/>
          </a:p>
        </p:txBody>
      </p:sp>
      <p:sp>
        <p:nvSpPr>
          <p:cNvPr id="6" name="Shape 4"/>
          <p:cNvSpPr/>
          <p:nvPr/>
        </p:nvSpPr>
        <p:spPr>
          <a:xfrm>
            <a:off x="0" y="6656832"/>
            <a:ext cx="1371600" cy="201168"/>
          </a:xfrm>
          <a:prstGeom prst="rect">
            <a:avLst/>
          </a:prstGeom>
          <a:solidFill>
            <a:srgbClr val="FFD051"/>
          </a:solidFill>
          <a:ln w="12700">
            <a:solidFill>
              <a:srgbClr val="FFD051"/>
            </a:solidFill>
            <a:prstDash val="solid"/>
          </a:ln>
        </p:spPr>
        <p:txBody>
          <a:bodyPr/>
          <a:lstStyle/>
          <a:p>
            <a:endParaRPr lang="en-US"/>
          </a:p>
        </p:txBody>
      </p:sp>
      <p:sp>
        <p:nvSpPr>
          <p:cNvPr id="7" name="Text 5"/>
          <p:cNvSpPr txBox="1"/>
          <p:nvPr/>
        </p:nvSpPr>
        <p:spPr>
          <a:xfrm>
            <a:off x="64008" y="6656832"/>
            <a:ext cx="1005840" cy="201168"/>
          </a:xfrm>
          <a:prstGeom prst="rect">
            <a:avLst/>
          </a:prstGeom>
          <a:noFill/>
          <a:ln/>
        </p:spPr>
        <p:txBody>
          <a:bodyPr wrap="square" lIns="0" tIns="0" rIns="0" bIns="0" rtlCol="0" anchor="ctr"/>
          <a:lstStyle/>
          <a:p>
            <a:pPr marL="0" indent="0">
              <a:buNone/>
            </a:pPr>
            <a:r>
              <a:rPr lang="en-US" sz="900" dirty="0">
                <a:solidFill>
                  <a:srgbClr val="373637"/>
                </a:solidFill>
                <a:latin typeface="Arial" pitchFamily="34" charset="0"/>
                <a:ea typeface="Arial" pitchFamily="34" charset="-122"/>
                <a:cs typeface="Arial" pitchFamily="34" charset="-120"/>
              </a:rPr>
              <a:t>© PFM</a:t>
            </a:r>
            <a:endParaRPr lang="en-US" sz="900" dirty="0"/>
          </a:p>
        </p:txBody>
      </p:sp>
      <p:sp>
        <p:nvSpPr>
          <p:cNvPr id="8" name="Text 6"/>
          <p:cNvSpPr txBox="1"/>
          <p:nvPr/>
        </p:nvSpPr>
        <p:spPr>
          <a:xfrm>
            <a:off x="1463040" y="6675120"/>
            <a:ext cx="9144000" cy="164592"/>
          </a:xfrm>
          <a:prstGeom prst="rect">
            <a:avLst/>
          </a:prstGeom>
          <a:noFill/>
          <a:ln/>
        </p:spPr>
        <p:txBody>
          <a:bodyPr wrap="square" lIns="0" tIns="0" rIns="0" bIns="0" rtlCol="0" anchor="ctr"/>
          <a:lstStyle/>
          <a:p>
            <a:pPr marL="0" indent="0">
              <a:buNone/>
            </a:pPr>
            <a:r>
              <a:rPr lang="en-US" sz="800" dirty="0">
                <a:solidFill>
                  <a:srgbClr val="595959"/>
                </a:solidFill>
                <a:latin typeface="Arial" pitchFamily="34" charset="0"/>
                <a:ea typeface="Arial" pitchFamily="34" charset="-122"/>
                <a:cs typeface="Arial" pitchFamily="34" charset="-120"/>
              </a:rPr>
              <a:t>PFM Financial Advisors LLC  |  PDI Fall Conference  |  September 2026</a:t>
            </a:r>
            <a:endParaRPr lang="en-US" sz="800" dirty="0"/>
          </a:p>
        </p:txBody>
      </p:sp>
      <p:sp>
        <p:nvSpPr>
          <p:cNvPr id="9" name="Shape 7"/>
          <p:cNvSpPr/>
          <p:nvPr/>
        </p:nvSpPr>
        <p:spPr>
          <a:xfrm>
            <a:off x="320040" y="987552"/>
            <a:ext cx="11521440" cy="777240"/>
          </a:xfrm>
          <a:prstGeom prst="rect">
            <a:avLst/>
          </a:prstGeom>
          <a:solidFill>
            <a:srgbClr val="F4F4F4"/>
          </a:solidFill>
          <a:ln w="12700">
            <a:solidFill>
              <a:srgbClr val="D0D0D0"/>
            </a:solidFill>
            <a:prstDash val="solid"/>
          </a:ln>
        </p:spPr>
        <p:txBody>
          <a:bodyPr/>
          <a:lstStyle/>
          <a:p>
            <a:endParaRPr lang="en-US"/>
          </a:p>
        </p:txBody>
      </p:sp>
      <p:sp>
        <p:nvSpPr>
          <p:cNvPr id="10" name="Text 8"/>
          <p:cNvSpPr txBox="1"/>
          <p:nvPr/>
        </p:nvSpPr>
        <p:spPr>
          <a:xfrm>
            <a:off x="457200" y="1042416"/>
            <a:ext cx="1280160" cy="256032"/>
          </a:xfrm>
          <a:prstGeom prst="rect">
            <a:avLst/>
          </a:prstGeom>
          <a:noFill/>
          <a:ln/>
        </p:spPr>
        <p:txBody>
          <a:bodyPr wrap="square" lIns="0" tIns="0" rIns="0" bIns="0" rtlCol="0" anchor="ctr"/>
          <a:lstStyle/>
          <a:p>
            <a:pPr marL="0" indent="0">
              <a:buNone/>
            </a:pPr>
            <a:r>
              <a:rPr lang="en-US" sz="1150" b="1" dirty="0">
                <a:solidFill>
                  <a:srgbClr val="3E6BB3"/>
                </a:solidFill>
                <a:latin typeface="Arial" pitchFamily="34" charset="0"/>
                <a:ea typeface="Arial" pitchFamily="34" charset="-122"/>
                <a:cs typeface="Arial" pitchFamily="34" charset="-120"/>
              </a:rPr>
              <a:t>Scenario:</a:t>
            </a:r>
            <a:endParaRPr lang="en-US" sz="1150" dirty="0"/>
          </a:p>
        </p:txBody>
      </p:sp>
      <p:sp>
        <p:nvSpPr>
          <p:cNvPr id="11" name="Text 9"/>
          <p:cNvSpPr txBox="1"/>
          <p:nvPr/>
        </p:nvSpPr>
        <p:spPr>
          <a:xfrm>
            <a:off x="457200" y="1307592"/>
            <a:ext cx="11155680" cy="384048"/>
          </a:xfrm>
          <a:prstGeom prst="rect">
            <a:avLst/>
          </a:prstGeom>
          <a:noFill/>
          <a:ln/>
        </p:spPr>
        <p:txBody>
          <a:bodyPr wrap="square" lIns="0" tIns="0" rIns="0" bIns="0" rtlCol="0" anchor="ctr"/>
          <a:lstStyle/>
          <a:p>
            <a:pPr marL="0" indent="0">
              <a:buNone/>
            </a:pPr>
            <a:r>
              <a:rPr lang="en-US" sz="1150" dirty="0">
                <a:solidFill>
                  <a:srgbClr val="373637"/>
                </a:solidFill>
                <a:latin typeface="Arial" pitchFamily="34" charset="0"/>
                <a:ea typeface="Arial" pitchFamily="34" charset="-122"/>
                <a:cs typeface="Arial" pitchFamily="34" charset="-120"/>
              </a:rPr>
              <a:t>A smaller Iowa city faces a housing shortage constraining its ability to attract and retain employers. A developer proposes a 60-unit workforce housing development but cannot make the project work without public assistance. The city previously avoided residential TIF due to §403.22 complications.</a:t>
            </a:r>
            <a:endParaRPr lang="en-US" sz="1150" dirty="0"/>
          </a:p>
        </p:txBody>
      </p:sp>
      <p:sp>
        <p:nvSpPr>
          <p:cNvPr id="12" name="Shape 10"/>
          <p:cNvSpPr/>
          <p:nvPr/>
        </p:nvSpPr>
        <p:spPr>
          <a:xfrm>
            <a:off x="320040" y="1874520"/>
            <a:ext cx="3657600" cy="420624"/>
          </a:xfrm>
          <a:prstGeom prst="rect">
            <a:avLst/>
          </a:prstGeom>
          <a:solidFill>
            <a:srgbClr val="FFD051"/>
          </a:solidFill>
          <a:ln w="12700">
            <a:solidFill>
              <a:srgbClr val="FFD051"/>
            </a:solidFill>
            <a:prstDash val="solid"/>
          </a:ln>
        </p:spPr>
        <p:txBody>
          <a:bodyPr/>
          <a:lstStyle/>
          <a:p>
            <a:endParaRPr lang="en-US"/>
          </a:p>
        </p:txBody>
      </p:sp>
      <p:sp>
        <p:nvSpPr>
          <p:cNvPr id="13" name="Text 11"/>
          <p:cNvSpPr txBox="1"/>
          <p:nvPr/>
        </p:nvSpPr>
        <p:spPr>
          <a:xfrm>
            <a:off x="411480" y="1929384"/>
            <a:ext cx="3474720" cy="310896"/>
          </a:xfrm>
          <a:prstGeom prst="rect">
            <a:avLst/>
          </a:prstGeom>
          <a:noFill/>
          <a:ln/>
        </p:spPr>
        <p:txBody>
          <a:bodyPr wrap="square" lIns="0" tIns="0" rIns="0" bIns="0" rtlCol="0" anchor="ctr"/>
          <a:lstStyle/>
          <a:p>
            <a:pPr marL="0" indent="0" algn="ctr">
              <a:buNone/>
            </a:pPr>
            <a:r>
              <a:rPr lang="en-US" sz="1150" b="1" dirty="0">
                <a:solidFill>
                  <a:srgbClr val="373637"/>
                </a:solidFill>
                <a:latin typeface="Arial" pitchFamily="34" charset="0"/>
                <a:ea typeface="Arial" pitchFamily="34" charset="-122"/>
                <a:cs typeface="Arial" pitchFamily="34" charset="-120"/>
              </a:rPr>
              <a:t>TIF Tools Now Available</a:t>
            </a:r>
            <a:endParaRPr lang="en-US" sz="1150" dirty="0"/>
          </a:p>
        </p:txBody>
      </p:sp>
      <p:sp>
        <p:nvSpPr>
          <p:cNvPr id="14" name="Shape 12"/>
          <p:cNvSpPr/>
          <p:nvPr/>
        </p:nvSpPr>
        <p:spPr>
          <a:xfrm>
            <a:off x="320040" y="2331720"/>
            <a:ext cx="3657600" cy="914400"/>
          </a:xfrm>
          <a:prstGeom prst="rect">
            <a:avLst/>
          </a:prstGeom>
          <a:solidFill>
            <a:srgbClr val="F4F4F4"/>
          </a:solidFill>
          <a:ln w="12700">
            <a:solidFill>
              <a:srgbClr val="D0D0D0"/>
            </a:solidFill>
            <a:prstDash val="solid"/>
          </a:ln>
        </p:spPr>
        <p:txBody>
          <a:bodyPr/>
          <a:lstStyle/>
          <a:p>
            <a:endParaRPr lang="en-US"/>
          </a:p>
        </p:txBody>
      </p:sp>
      <p:sp>
        <p:nvSpPr>
          <p:cNvPr id="15" name="Text 13"/>
          <p:cNvSpPr txBox="1"/>
          <p:nvPr/>
        </p:nvSpPr>
        <p:spPr>
          <a:xfrm>
            <a:off x="429768" y="2423160"/>
            <a:ext cx="3438144" cy="749808"/>
          </a:xfrm>
          <a:prstGeom prst="rect">
            <a:avLst/>
          </a:prstGeom>
          <a:noFill/>
          <a:ln/>
        </p:spPr>
        <p:txBody>
          <a:bodyPr wrap="square" lIns="0" tIns="0" rIns="0" bIns="0" rtlCol="0" anchor="ctr"/>
          <a:lstStyle/>
          <a:p>
            <a:pPr marL="0" indent="0">
              <a:buNone/>
            </a:pPr>
            <a:r>
              <a:rPr lang="en-US" sz="1150" dirty="0">
                <a:solidFill>
                  <a:srgbClr val="373637"/>
                </a:solidFill>
                <a:latin typeface="Arial" pitchFamily="34" charset="0"/>
                <a:ea typeface="Arial" pitchFamily="34" charset="-122"/>
                <a:cs typeface="Arial" pitchFamily="34" charset="-120"/>
              </a:rPr>
              <a:t>Establish urban renewal area — workforce housing is now a qualifying "economic development" objective</a:t>
            </a:r>
            <a:endParaRPr lang="en-US" sz="1150" dirty="0"/>
          </a:p>
        </p:txBody>
      </p:sp>
      <p:sp>
        <p:nvSpPr>
          <p:cNvPr id="16" name="Shape 14"/>
          <p:cNvSpPr/>
          <p:nvPr/>
        </p:nvSpPr>
        <p:spPr>
          <a:xfrm>
            <a:off x="320040" y="3300984"/>
            <a:ext cx="3657600" cy="914400"/>
          </a:xfrm>
          <a:prstGeom prst="rect">
            <a:avLst/>
          </a:prstGeom>
          <a:solidFill>
            <a:srgbClr val="F4F4F4"/>
          </a:solidFill>
          <a:ln w="12700">
            <a:solidFill>
              <a:srgbClr val="D0D0D0"/>
            </a:solidFill>
            <a:prstDash val="solid"/>
          </a:ln>
        </p:spPr>
        <p:txBody>
          <a:bodyPr/>
          <a:lstStyle/>
          <a:p>
            <a:endParaRPr lang="en-US"/>
          </a:p>
        </p:txBody>
      </p:sp>
      <p:sp>
        <p:nvSpPr>
          <p:cNvPr id="17" name="Text 15"/>
          <p:cNvSpPr txBox="1"/>
          <p:nvPr/>
        </p:nvSpPr>
        <p:spPr>
          <a:xfrm>
            <a:off x="429768" y="3392424"/>
            <a:ext cx="3438144" cy="749808"/>
          </a:xfrm>
          <a:prstGeom prst="rect">
            <a:avLst/>
          </a:prstGeom>
          <a:noFill/>
          <a:ln/>
        </p:spPr>
        <p:txBody>
          <a:bodyPr wrap="square" lIns="0" tIns="0" rIns="0" bIns="0" rtlCol="0" anchor="ctr"/>
          <a:lstStyle/>
          <a:p>
            <a:pPr marL="0" indent="0">
              <a:buNone/>
            </a:pPr>
            <a:r>
              <a:rPr lang="en-US" sz="1150" dirty="0">
                <a:solidFill>
                  <a:srgbClr val="373637"/>
                </a:solidFill>
                <a:latin typeface="Arial" pitchFamily="34" charset="0"/>
                <a:ea typeface="Arial" pitchFamily="34" charset="-122"/>
                <a:cs typeface="Arial" pitchFamily="34" charset="-120"/>
              </a:rPr>
              <a:t>Developer rebate: rebate a portion of TIF increment over the project term</a:t>
            </a:r>
            <a:endParaRPr lang="en-US" sz="1150" dirty="0"/>
          </a:p>
        </p:txBody>
      </p:sp>
      <p:sp>
        <p:nvSpPr>
          <p:cNvPr id="18" name="Shape 16"/>
          <p:cNvSpPr/>
          <p:nvPr/>
        </p:nvSpPr>
        <p:spPr>
          <a:xfrm>
            <a:off x="320040" y="4270248"/>
            <a:ext cx="3657600" cy="914400"/>
          </a:xfrm>
          <a:prstGeom prst="rect">
            <a:avLst/>
          </a:prstGeom>
          <a:solidFill>
            <a:srgbClr val="F4F4F4"/>
          </a:solidFill>
          <a:ln w="12700">
            <a:solidFill>
              <a:srgbClr val="D0D0D0"/>
            </a:solidFill>
            <a:prstDash val="solid"/>
          </a:ln>
        </p:spPr>
        <p:txBody>
          <a:bodyPr/>
          <a:lstStyle/>
          <a:p>
            <a:endParaRPr lang="en-US"/>
          </a:p>
        </p:txBody>
      </p:sp>
      <p:sp>
        <p:nvSpPr>
          <p:cNvPr id="19" name="Text 17"/>
          <p:cNvSpPr txBox="1"/>
          <p:nvPr/>
        </p:nvSpPr>
        <p:spPr>
          <a:xfrm>
            <a:off x="429768" y="4361688"/>
            <a:ext cx="3438144" cy="749808"/>
          </a:xfrm>
          <a:prstGeom prst="rect">
            <a:avLst/>
          </a:prstGeom>
          <a:noFill/>
          <a:ln/>
        </p:spPr>
        <p:txBody>
          <a:bodyPr wrap="square" lIns="0" tIns="0" rIns="0" bIns="0" rtlCol="0" anchor="ctr"/>
          <a:lstStyle/>
          <a:p>
            <a:pPr marL="0" indent="0">
              <a:buNone/>
            </a:pPr>
            <a:r>
              <a:rPr lang="en-US" sz="1150" dirty="0">
                <a:solidFill>
                  <a:srgbClr val="373637"/>
                </a:solidFill>
                <a:latin typeface="Arial" pitchFamily="34" charset="0"/>
                <a:ea typeface="Arial" pitchFamily="34" charset="-122"/>
                <a:cs typeface="Arial" pitchFamily="34" charset="-120"/>
              </a:rPr>
              <a:t>City infrastructure improvements funded with TIF</a:t>
            </a:r>
            <a:endParaRPr lang="en-US" sz="1150" dirty="0"/>
          </a:p>
        </p:txBody>
      </p:sp>
      <p:sp>
        <p:nvSpPr>
          <p:cNvPr id="20" name="Shape 18"/>
          <p:cNvSpPr/>
          <p:nvPr/>
        </p:nvSpPr>
        <p:spPr>
          <a:xfrm>
            <a:off x="320040" y="5239512"/>
            <a:ext cx="3657600" cy="914400"/>
          </a:xfrm>
          <a:prstGeom prst="rect">
            <a:avLst/>
          </a:prstGeom>
          <a:solidFill>
            <a:srgbClr val="F4F4F4"/>
          </a:solidFill>
          <a:ln w="12700">
            <a:solidFill>
              <a:srgbClr val="D0D0D0"/>
            </a:solidFill>
            <a:prstDash val="solid"/>
          </a:ln>
        </p:spPr>
        <p:txBody>
          <a:bodyPr/>
          <a:lstStyle/>
          <a:p>
            <a:endParaRPr lang="en-US"/>
          </a:p>
        </p:txBody>
      </p:sp>
      <p:sp>
        <p:nvSpPr>
          <p:cNvPr id="21" name="Text 19"/>
          <p:cNvSpPr txBox="1"/>
          <p:nvPr/>
        </p:nvSpPr>
        <p:spPr>
          <a:xfrm>
            <a:off x="429768" y="5330952"/>
            <a:ext cx="3438144" cy="749808"/>
          </a:xfrm>
          <a:prstGeom prst="rect">
            <a:avLst/>
          </a:prstGeom>
          <a:noFill/>
          <a:ln/>
        </p:spPr>
        <p:txBody>
          <a:bodyPr wrap="square" lIns="0" tIns="0" rIns="0" bIns="0" rtlCol="0" anchor="ctr"/>
          <a:lstStyle/>
          <a:p>
            <a:pPr marL="0" indent="0">
              <a:buNone/>
            </a:pPr>
            <a:r>
              <a:rPr lang="en-US" sz="1150" dirty="0">
                <a:solidFill>
                  <a:srgbClr val="373637"/>
                </a:solidFill>
                <a:latin typeface="Arial" pitchFamily="34" charset="0"/>
                <a:ea typeface="Arial" pitchFamily="34" charset="-122"/>
                <a:cs typeface="Arial" pitchFamily="34" charset="-120"/>
              </a:rPr>
              <a:t>§403.22 repeal removes the LMI set-aside and shortened sunset</a:t>
            </a:r>
            <a:endParaRPr lang="en-US" sz="1150" dirty="0"/>
          </a:p>
        </p:txBody>
      </p:sp>
      <p:sp>
        <p:nvSpPr>
          <p:cNvPr id="22" name="Shape 20"/>
          <p:cNvSpPr/>
          <p:nvPr/>
        </p:nvSpPr>
        <p:spPr>
          <a:xfrm>
            <a:off x="4178808" y="1874520"/>
            <a:ext cx="3657600" cy="420624"/>
          </a:xfrm>
          <a:prstGeom prst="rect">
            <a:avLst/>
          </a:prstGeom>
          <a:solidFill>
            <a:srgbClr val="3E6BB3"/>
          </a:solidFill>
          <a:ln w="12700">
            <a:solidFill>
              <a:srgbClr val="3E6BB3"/>
            </a:solidFill>
            <a:prstDash val="solid"/>
          </a:ln>
        </p:spPr>
        <p:txBody>
          <a:bodyPr/>
          <a:lstStyle/>
          <a:p>
            <a:endParaRPr lang="en-US"/>
          </a:p>
        </p:txBody>
      </p:sp>
      <p:sp>
        <p:nvSpPr>
          <p:cNvPr id="23" name="Text 21"/>
          <p:cNvSpPr txBox="1"/>
          <p:nvPr/>
        </p:nvSpPr>
        <p:spPr>
          <a:xfrm>
            <a:off x="4270248" y="1929384"/>
            <a:ext cx="3474720" cy="310896"/>
          </a:xfrm>
          <a:prstGeom prst="rect">
            <a:avLst/>
          </a:prstGeom>
          <a:noFill/>
          <a:ln/>
        </p:spPr>
        <p:txBody>
          <a:bodyPr wrap="square" lIns="0" tIns="0" rIns="0" bIns="0" rtlCol="0" anchor="ctr"/>
          <a:lstStyle/>
          <a:p>
            <a:pPr marL="0" indent="0" algn="ctr">
              <a:buNone/>
            </a:pPr>
            <a:r>
              <a:rPr lang="en-US" sz="1150" b="1" dirty="0">
                <a:solidFill>
                  <a:srgbClr val="FFFFFF"/>
                </a:solidFill>
                <a:latin typeface="Arial" pitchFamily="34" charset="0"/>
                <a:ea typeface="Arial" pitchFamily="34" charset="-122"/>
                <a:cs typeface="Arial" pitchFamily="34" charset="-120"/>
              </a:rPr>
              <a:t>IEDA Program Layering</a:t>
            </a:r>
            <a:endParaRPr lang="en-US" sz="1150" dirty="0"/>
          </a:p>
        </p:txBody>
      </p:sp>
      <p:sp>
        <p:nvSpPr>
          <p:cNvPr id="24" name="Shape 22"/>
          <p:cNvSpPr/>
          <p:nvPr/>
        </p:nvSpPr>
        <p:spPr>
          <a:xfrm>
            <a:off x="4178808" y="2331720"/>
            <a:ext cx="3657600" cy="914400"/>
          </a:xfrm>
          <a:prstGeom prst="rect">
            <a:avLst/>
          </a:prstGeom>
          <a:solidFill>
            <a:srgbClr val="F4F4F4"/>
          </a:solidFill>
          <a:ln w="12700">
            <a:solidFill>
              <a:srgbClr val="D0D0D0"/>
            </a:solidFill>
            <a:prstDash val="solid"/>
          </a:ln>
        </p:spPr>
        <p:txBody>
          <a:bodyPr/>
          <a:lstStyle/>
          <a:p>
            <a:endParaRPr lang="en-US"/>
          </a:p>
        </p:txBody>
      </p:sp>
      <p:sp>
        <p:nvSpPr>
          <p:cNvPr id="25" name="Text 23"/>
          <p:cNvSpPr txBox="1"/>
          <p:nvPr/>
        </p:nvSpPr>
        <p:spPr>
          <a:xfrm>
            <a:off x="4288536" y="2423160"/>
            <a:ext cx="3438144" cy="749808"/>
          </a:xfrm>
          <a:prstGeom prst="rect">
            <a:avLst/>
          </a:prstGeom>
          <a:noFill/>
          <a:ln/>
        </p:spPr>
        <p:txBody>
          <a:bodyPr wrap="square" lIns="0" tIns="0" rIns="0" bIns="0" rtlCol="0" anchor="ctr"/>
          <a:lstStyle/>
          <a:p>
            <a:pPr marL="0" indent="0">
              <a:buNone/>
            </a:pPr>
            <a:r>
              <a:rPr lang="en-US" sz="1150" dirty="0">
                <a:solidFill>
                  <a:srgbClr val="373637"/>
                </a:solidFill>
                <a:latin typeface="Arial" pitchFamily="34" charset="0"/>
                <a:ea typeface="Arial" pitchFamily="34" charset="-122"/>
                <a:cs typeface="Arial" pitchFamily="34" charset="-120"/>
              </a:rPr>
              <a:t>Iowa Workforce Housing Tax Credit (WHTC) — TIF can serve as the local match</a:t>
            </a:r>
            <a:endParaRPr lang="en-US" sz="1150" dirty="0"/>
          </a:p>
        </p:txBody>
      </p:sp>
      <p:sp>
        <p:nvSpPr>
          <p:cNvPr id="26" name="Shape 24"/>
          <p:cNvSpPr/>
          <p:nvPr/>
        </p:nvSpPr>
        <p:spPr>
          <a:xfrm>
            <a:off x="4178808" y="3300984"/>
            <a:ext cx="3657600" cy="914400"/>
          </a:xfrm>
          <a:prstGeom prst="rect">
            <a:avLst/>
          </a:prstGeom>
          <a:solidFill>
            <a:srgbClr val="F4F4F4"/>
          </a:solidFill>
          <a:ln w="12700">
            <a:solidFill>
              <a:srgbClr val="D0D0D0"/>
            </a:solidFill>
            <a:prstDash val="solid"/>
          </a:ln>
        </p:spPr>
        <p:txBody>
          <a:bodyPr/>
          <a:lstStyle/>
          <a:p>
            <a:endParaRPr lang="en-US"/>
          </a:p>
        </p:txBody>
      </p:sp>
      <p:sp>
        <p:nvSpPr>
          <p:cNvPr id="27" name="Text 25"/>
          <p:cNvSpPr txBox="1"/>
          <p:nvPr/>
        </p:nvSpPr>
        <p:spPr>
          <a:xfrm>
            <a:off x="4288536" y="3392424"/>
            <a:ext cx="3438144" cy="749808"/>
          </a:xfrm>
          <a:prstGeom prst="rect">
            <a:avLst/>
          </a:prstGeom>
          <a:noFill/>
          <a:ln/>
        </p:spPr>
        <p:txBody>
          <a:bodyPr wrap="square" lIns="0" tIns="0" rIns="0" bIns="0" rtlCol="0" anchor="ctr"/>
          <a:lstStyle/>
          <a:p>
            <a:pPr marL="0" indent="0">
              <a:buNone/>
            </a:pPr>
            <a:r>
              <a:rPr lang="en-US" sz="1150" dirty="0">
                <a:solidFill>
                  <a:srgbClr val="373637"/>
                </a:solidFill>
                <a:latin typeface="Arial" pitchFamily="34" charset="0"/>
                <a:ea typeface="Arial" pitchFamily="34" charset="-122"/>
                <a:cs typeface="Arial" pitchFamily="34" charset="-120"/>
              </a:rPr>
              <a:t>Combine TIF rebate with WHTC to bridge the project gap</a:t>
            </a:r>
            <a:endParaRPr lang="en-US" sz="1150" dirty="0"/>
          </a:p>
        </p:txBody>
      </p:sp>
      <p:sp>
        <p:nvSpPr>
          <p:cNvPr id="28" name="Shape 26"/>
          <p:cNvSpPr/>
          <p:nvPr/>
        </p:nvSpPr>
        <p:spPr>
          <a:xfrm>
            <a:off x="4178808" y="4270248"/>
            <a:ext cx="3657600" cy="914400"/>
          </a:xfrm>
          <a:prstGeom prst="rect">
            <a:avLst/>
          </a:prstGeom>
          <a:solidFill>
            <a:srgbClr val="F4F4F4"/>
          </a:solidFill>
          <a:ln w="12700">
            <a:solidFill>
              <a:srgbClr val="D0D0D0"/>
            </a:solidFill>
            <a:prstDash val="solid"/>
          </a:ln>
        </p:spPr>
        <p:txBody>
          <a:bodyPr/>
          <a:lstStyle/>
          <a:p>
            <a:endParaRPr lang="en-US"/>
          </a:p>
        </p:txBody>
      </p:sp>
      <p:sp>
        <p:nvSpPr>
          <p:cNvPr id="29" name="Text 27"/>
          <p:cNvSpPr txBox="1"/>
          <p:nvPr/>
        </p:nvSpPr>
        <p:spPr>
          <a:xfrm>
            <a:off x="4288536" y="4361688"/>
            <a:ext cx="3438144" cy="749808"/>
          </a:xfrm>
          <a:prstGeom prst="rect">
            <a:avLst/>
          </a:prstGeom>
          <a:noFill/>
          <a:ln/>
        </p:spPr>
        <p:txBody>
          <a:bodyPr wrap="square" lIns="0" tIns="0" rIns="0" bIns="0" rtlCol="0" anchor="ctr"/>
          <a:lstStyle/>
          <a:p>
            <a:pPr marL="0" indent="0">
              <a:buNone/>
            </a:pPr>
            <a:r>
              <a:rPr lang="en-US" sz="1150" dirty="0">
                <a:solidFill>
                  <a:srgbClr val="373637"/>
                </a:solidFill>
                <a:latin typeface="Arial" pitchFamily="34" charset="0"/>
                <a:ea typeface="Arial" pitchFamily="34" charset="-122"/>
                <a:cs typeface="Arial" pitchFamily="34" charset="-120"/>
              </a:rPr>
              <a:t>CACF for mixed-use components</a:t>
            </a:r>
            <a:endParaRPr lang="en-US" sz="1150" dirty="0"/>
          </a:p>
        </p:txBody>
      </p:sp>
      <p:sp>
        <p:nvSpPr>
          <p:cNvPr id="30" name="Shape 28"/>
          <p:cNvSpPr/>
          <p:nvPr/>
        </p:nvSpPr>
        <p:spPr>
          <a:xfrm>
            <a:off x="4178808" y="5239512"/>
            <a:ext cx="3657600" cy="914400"/>
          </a:xfrm>
          <a:prstGeom prst="rect">
            <a:avLst/>
          </a:prstGeom>
          <a:solidFill>
            <a:srgbClr val="F4F4F4"/>
          </a:solidFill>
          <a:ln w="12700">
            <a:solidFill>
              <a:srgbClr val="D0D0D0"/>
            </a:solidFill>
            <a:prstDash val="solid"/>
          </a:ln>
        </p:spPr>
        <p:txBody>
          <a:bodyPr/>
          <a:lstStyle/>
          <a:p>
            <a:endParaRPr lang="en-US"/>
          </a:p>
        </p:txBody>
      </p:sp>
      <p:sp>
        <p:nvSpPr>
          <p:cNvPr id="31" name="Text 29"/>
          <p:cNvSpPr txBox="1"/>
          <p:nvPr/>
        </p:nvSpPr>
        <p:spPr>
          <a:xfrm>
            <a:off x="4288536" y="5330952"/>
            <a:ext cx="3438144" cy="749808"/>
          </a:xfrm>
          <a:prstGeom prst="rect">
            <a:avLst/>
          </a:prstGeom>
          <a:noFill/>
          <a:ln/>
        </p:spPr>
        <p:txBody>
          <a:bodyPr wrap="square" lIns="0" tIns="0" rIns="0" bIns="0" rtlCol="0" anchor="ctr"/>
          <a:lstStyle/>
          <a:p>
            <a:pPr marL="0" indent="0">
              <a:buNone/>
            </a:pPr>
            <a:r>
              <a:rPr lang="en-US" sz="1150" dirty="0">
                <a:solidFill>
                  <a:srgbClr val="373637"/>
                </a:solidFill>
                <a:latin typeface="Arial" pitchFamily="34" charset="0"/>
                <a:ea typeface="Arial" pitchFamily="34" charset="-122"/>
                <a:cs typeface="Arial" pitchFamily="34" charset="-120"/>
              </a:rPr>
              <a:t>CDBG for infrastructure if income-qualifying units included</a:t>
            </a:r>
            <a:endParaRPr lang="en-US" sz="1150" dirty="0"/>
          </a:p>
        </p:txBody>
      </p:sp>
      <p:sp>
        <p:nvSpPr>
          <p:cNvPr id="32" name="Shape 30"/>
          <p:cNvSpPr/>
          <p:nvPr/>
        </p:nvSpPr>
        <p:spPr>
          <a:xfrm>
            <a:off x="8037576" y="1874520"/>
            <a:ext cx="3657600" cy="420624"/>
          </a:xfrm>
          <a:prstGeom prst="rect">
            <a:avLst/>
          </a:prstGeom>
          <a:solidFill>
            <a:srgbClr val="373637"/>
          </a:solidFill>
          <a:ln w="12700">
            <a:solidFill>
              <a:srgbClr val="373637"/>
            </a:solidFill>
            <a:prstDash val="solid"/>
          </a:ln>
        </p:spPr>
        <p:txBody>
          <a:bodyPr/>
          <a:lstStyle/>
          <a:p>
            <a:endParaRPr lang="en-US"/>
          </a:p>
        </p:txBody>
      </p:sp>
      <p:sp>
        <p:nvSpPr>
          <p:cNvPr id="33" name="Text 31"/>
          <p:cNvSpPr txBox="1"/>
          <p:nvPr/>
        </p:nvSpPr>
        <p:spPr>
          <a:xfrm>
            <a:off x="8129016" y="1929384"/>
            <a:ext cx="3474720" cy="310896"/>
          </a:xfrm>
          <a:prstGeom prst="rect">
            <a:avLst/>
          </a:prstGeom>
          <a:noFill/>
          <a:ln/>
        </p:spPr>
        <p:txBody>
          <a:bodyPr wrap="square" lIns="0" tIns="0" rIns="0" bIns="0" rtlCol="0" anchor="ctr"/>
          <a:lstStyle/>
          <a:p>
            <a:pPr marL="0" indent="0" algn="ctr">
              <a:buNone/>
            </a:pPr>
            <a:r>
              <a:rPr lang="en-US" sz="1150" b="1" dirty="0">
                <a:solidFill>
                  <a:srgbClr val="FFFFFF"/>
                </a:solidFill>
                <a:latin typeface="Arial" pitchFamily="34" charset="0"/>
                <a:ea typeface="Arial" pitchFamily="34" charset="-122"/>
                <a:cs typeface="Arial" pitchFamily="34" charset="-120"/>
              </a:rPr>
              <a:t>Structuring Considerations</a:t>
            </a:r>
            <a:endParaRPr lang="en-US" sz="1150" dirty="0"/>
          </a:p>
        </p:txBody>
      </p:sp>
      <p:sp>
        <p:nvSpPr>
          <p:cNvPr id="34" name="Shape 32"/>
          <p:cNvSpPr/>
          <p:nvPr/>
        </p:nvSpPr>
        <p:spPr>
          <a:xfrm>
            <a:off x="8037576" y="2331720"/>
            <a:ext cx="3657600" cy="914400"/>
          </a:xfrm>
          <a:prstGeom prst="rect">
            <a:avLst/>
          </a:prstGeom>
          <a:solidFill>
            <a:srgbClr val="F4F4F4"/>
          </a:solidFill>
          <a:ln w="12700">
            <a:solidFill>
              <a:srgbClr val="D0D0D0"/>
            </a:solidFill>
            <a:prstDash val="solid"/>
          </a:ln>
        </p:spPr>
        <p:txBody>
          <a:bodyPr/>
          <a:lstStyle/>
          <a:p>
            <a:endParaRPr lang="en-US"/>
          </a:p>
        </p:txBody>
      </p:sp>
      <p:sp>
        <p:nvSpPr>
          <p:cNvPr id="35" name="Text 33"/>
          <p:cNvSpPr txBox="1"/>
          <p:nvPr/>
        </p:nvSpPr>
        <p:spPr>
          <a:xfrm>
            <a:off x="8147304" y="2423160"/>
            <a:ext cx="3438144" cy="749808"/>
          </a:xfrm>
          <a:prstGeom prst="rect">
            <a:avLst/>
          </a:prstGeom>
          <a:noFill/>
          <a:ln/>
        </p:spPr>
        <p:txBody>
          <a:bodyPr wrap="square" lIns="0" tIns="0" rIns="0" bIns="0" rtlCol="0" anchor="ctr"/>
          <a:lstStyle/>
          <a:p>
            <a:pPr marL="0" indent="0">
              <a:buNone/>
            </a:pPr>
            <a:r>
              <a:rPr lang="en-US" sz="1150" dirty="0">
                <a:solidFill>
                  <a:srgbClr val="373637"/>
                </a:solidFill>
                <a:latin typeface="Arial" pitchFamily="34" charset="0"/>
                <a:ea typeface="Arial" pitchFamily="34" charset="-122"/>
                <a:cs typeface="Arial" pitchFamily="34" charset="-120"/>
              </a:rPr>
              <a:t>New ordinance subject to 23-year sunset — sufficient for typical housing project</a:t>
            </a:r>
            <a:endParaRPr lang="en-US" sz="1150" dirty="0"/>
          </a:p>
        </p:txBody>
      </p:sp>
      <p:sp>
        <p:nvSpPr>
          <p:cNvPr id="36" name="Shape 34"/>
          <p:cNvSpPr/>
          <p:nvPr/>
        </p:nvSpPr>
        <p:spPr>
          <a:xfrm>
            <a:off x="8037576" y="3300984"/>
            <a:ext cx="3657600" cy="914400"/>
          </a:xfrm>
          <a:prstGeom prst="rect">
            <a:avLst/>
          </a:prstGeom>
          <a:solidFill>
            <a:srgbClr val="F4F4F4"/>
          </a:solidFill>
          <a:ln w="12700">
            <a:solidFill>
              <a:srgbClr val="D0D0D0"/>
            </a:solidFill>
            <a:prstDash val="solid"/>
          </a:ln>
        </p:spPr>
        <p:txBody>
          <a:bodyPr/>
          <a:lstStyle/>
          <a:p>
            <a:endParaRPr lang="en-US"/>
          </a:p>
        </p:txBody>
      </p:sp>
      <p:sp>
        <p:nvSpPr>
          <p:cNvPr id="37" name="Text 35"/>
          <p:cNvSpPr txBox="1"/>
          <p:nvPr/>
        </p:nvSpPr>
        <p:spPr>
          <a:xfrm>
            <a:off x="8147304" y="3392424"/>
            <a:ext cx="3438144" cy="749808"/>
          </a:xfrm>
          <a:prstGeom prst="rect">
            <a:avLst/>
          </a:prstGeom>
          <a:noFill/>
          <a:ln/>
        </p:spPr>
        <p:txBody>
          <a:bodyPr wrap="square" lIns="0" tIns="0" rIns="0" bIns="0" rtlCol="0" anchor="ctr"/>
          <a:lstStyle/>
          <a:p>
            <a:pPr marL="0" indent="0">
              <a:buNone/>
            </a:pPr>
            <a:r>
              <a:rPr lang="en-US" sz="1150" dirty="0">
                <a:solidFill>
                  <a:srgbClr val="373637"/>
                </a:solidFill>
                <a:latin typeface="Arial" pitchFamily="34" charset="0"/>
                <a:ea typeface="Arial" pitchFamily="34" charset="-122"/>
                <a:cs typeface="Arial" pitchFamily="34" charset="-120"/>
              </a:rPr>
              <a:t>School foundation levy excluded (post-Jan 1, 2027) — reduces increment pool</a:t>
            </a:r>
            <a:endParaRPr lang="en-US" sz="1150" dirty="0"/>
          </a:p>
        </p:txBody>
      </p:sp>
      <p:sp>
        <p:nvSpPr>
          <p:cNvPr id="38" name="Shape 36"/>
          <p:cNvSpPr/>
          <p:nvPr/>
        </p:nvSpPr>
        <p:spPr>
          <a:xfrm>
            <a:off x="8037576" y="4270248"/>
            <a:ext cx="3657600" cy="914400"/>
          </a:xfrm>
          <a:prstGeom prst="rect">
            <a:avLst/>
          </a:prstGeom>
          <a:solidFill>
            <a:srgbClr val="F4F4F4"/>
          </a:solidFill>
          <a:ln w="12700">
            <a:solidFill>
              <a:srgbClr val="D0D0D0"/>
            </a:solidFill>
            <a:prstDash val="solid"/>
          </a:ln>
        </p:spPr>
        <p:txBody>
          <a:bodyPr/>
          <a:lstStyle/>
          <a:p>
            <a:endParaRPr lang="en-US"/>
          </a:p>
        </p:txBody>
      </p:sp>
      <p:sp>
        <p:nvSpPr>
          <p:cNvPr id="39" name="Text 37"/>
          <p:cNvSpPr txBox="1"/>
          <p:nvPr/>
        </p:nvSpPr>
        <p:spPr>
          <a:xfrm>
            <a:off x="8147304" y="4361688"/>
            <a:ext cx="3438144" cy="749808"/>
          </a:xfrm>
          <a:prstGeom prst="rect">
            <a:avLst/>
          </a:prstGeom>
          <a:noFill/>
          <a:ln/>
        </p:spPr>
        <p:txBody>
          <a:bodyPr wrap="square" lIns="0" tIns="0" rIns="0" bIns="0" rtlCol="0" anchor="ctr"/>
          <a:lstStyle/>
          <a:p>
            <a:pPr marL="0" indent="0">
              <a:buNone/>
            </a:pPr>
            <a:r>
              <a:rPr lang="en-US" sz="1150" dirty="0">
                <a:solidFill>
                  <a:srgbClr val="373637"/>
                </a:solidFill>
                <a:latin typeface="Arial" pitchFamily="34" charset="0"/>
                <a:ea typeface="Arial" pitchFamily="34" charset="-122"/>
                <a:cs typeface="Arial" pitchFamily="34" charset="-120"/>
              </a:rPr>
              <a:t>Engage school board about opt-in resolution</a:t>
            </a:r>
            <a:endParaRPr lang="en-US" sz="1150" dirty="0"/>
          </a:p>
        </p:txBody>
      </p:sp>
      <p:sp>
        <p:nvSpPr>
          <p:cNvPr id="40" name="Shape 38"/>
          <p:cNvSpPr/>
          <p:nvPr/>
        </p:nvSpPr>
        <p:spPr>
          <a:xfrm>
            <a:off x="8037576" y="5239512"/>
            <a:ext cx="3657600" cy="914400"/>
          </a:xfrm>
          <a:prstGeom prst="rect">
            <a:avLst/>
          </a:prstGeom>
          <a:solidFill>
            <a:srgbClr val="F4F4F4"/>
          </a:solidFill>
          <a:ln w="12700">
            <a:solidFill>
              <a:srgbClr val="D0D0D0"/>
            </a:solidFill>
            <a:prstDash val="solid"/>
          </a:ln>
        </p:spPr>
        <p:txBody>
          <a:bodyPr/>
          <a:lstStyle/>
          <a:p>
            <a:endParaRPr lang="en-US"/>
          </a:p>
        </p:txBody>
      </p:sp>
      <p:sp>
        <p:nvSpPr>
          <p:cNvPr id="41" name="Text 39"/>
          <p:cNvSpPr txBox="1"/>
          <p:nvPr/>
        </p:nvSpPr>
        <p:spPr>
          <a:xfrm>
            <a:off x="8147304" y="5330952"/>
            <a:ext cx="3438144" cy="749808"/>
          </a:xfrm>
          <a:prstGeom prst="rect">
            <a:avLst/>
          </a:prstGeom>
          <a:noFill/>
          <a:ln/>
        </p:spPr>
        <p:txBody>
          <a:bodyPr wrap="square" lIns="0" tIns="0" rIns="0" bIns="0" rtlCol="0" anchor="ctr"/>
          <a:lstStyle/>
          <a:p>
            <a:pPr marL="0" indent="0">
              <a:buNone/>
            </a:pPr>
            <a:r>
              <a:rPr lang="en-US" sz="1150" dirty="0">
                <a:solidFill>
                  <a:srgbClr val="373637"/>
                </a:solidFill>
                <a:latin typeface="Arial" pitchFamily="34" charset="0"/>
                <a:ea typeface="Arial" pitchFamily="34" charset="-122"/>
                <a:cs typeface="Arial" pitchFamily="34" charset="-120"/>
              </a:rPr>
              <a:t>Structure rebate as % of increment — limits city exposure if values underperform</a:t>
            </a:r>
            <a:endParaRPr lang="en-US" sz="115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8">
    <p:bg>
      <p:bgPr>
        <a:solidFill>
          <a:srgbClr val="3E6BB3"/>
        </a:solidFill>
        <a:effectLst/>
      </p:bgPr>
    </p:bg>
    <p:spTree>
      <p:nvGrpSpPr>
        <p:cNvPr id="1" name=""/>
        <p:cNvGrpSpPr/>
        <p:nvPr/>
      </p:nvGrpSpPr>
      <p:grpSpPr>
        <a:xfrm>
          <a:off x="0" y="0"/>
          <a:ext cx="0" cy="0"/>
          <a:chOff x="0" y="0"/>
          <a:chExt cx="0" cy="0"/>
        </a:xfrm>
      </p:grpSpPr>
      <p:sp>
        <p:nvSpPr>
          <p:cNvPr id="2" name="Shape 0"/>
          <p:cNvSpPr/>
          <p:nvPr/>
        </p:nvSpPr>
        <p:spPr>
          <a:xfrm rot="-480000">
            <a:off x="0" y="5029200"/>
            <a:ext cx="12161520" cy="3657600"/>
          </a:xfrm>
          <a:prstGeom prst="rect">
            <a:avLst/>
          </a:prstGeom>
          <a:solidFill>
            <a:srgbClr val="FFD051"/>
          </a:solidFill>
          <a:ln w="12700">
            <a:solidFill>
              <a:srgbClr val="FFD051"/>
            </a:solidFill>
            <a:prstDash val="solid"/>
          </a:ln>
        </p:spPr>
        <p:txBody>
          <a:bodyPr/>
          <a:lstStyle/>
          <a:p>
            <a:endParaRPr lang="en-US"/>
          </a:p>
        </p:txBody>
      </p:sp>
      <p:sp>
        <p:nvSpPr>
          <p:cNvPr id="3" name="Shape 1"/>
          <p:cNvSpPr/>
          <p:nvPr/>
        </p:nvSpPr>
        <p:spPr>
          <a:xfrm>
            <a:off x="0" y="0"/>
            <a:ext cx="12161520" cy="4114800"/>
          </a:xfrm>
          <a:prstGeom prst="rect">
            <a:avLst/>
          </a:prstGeom>
          <a:solidFill>
            <a:srgbClr val="3E6BB3"/>
          </a:solidFill>
          <a:ln w="12700">
            <a:solidFill>
              <a:srgbClr val="3E6BB3"/>
            </a:solidFill>
            <a:prstDash val="solid"/>
          </a:ln>
        </p:spPr>
        <p:txBody>
          <a:bodyPr/>
          <a:lstStyle/>
          <a:p>
            <a:endParaRPr lang="en-US"/>
          </a:p>
        </p:txBody>
      </p:sp>
      <p:sp>
        <p:nvSpPr>
          <p:cNvPr id="4" name="Text 2"/>
          <p:cNvSpPr txBox="1"/>
          <p:nvPr/>
        </p:nvSpPr>
        <p:spPr>
          <a:xfrm>
            <a:off x="548640" y="731520"/>
            <a:ext cx="2286000" cy="1828800"/>
          </a:xfrm>
          <a:prstGeom prst="rect">
            <a:avLst/>
          </a:prstGeom>
          <a:noFill/>
          <a:ln/>
        </p:spPr>
        <p:txBody>
          <a:bodyPr wrap="square" lIns="0" tIns="0" rIns="0" bIns="0" rtlCol="0" anchor="ctr"/>
          <a:lstStyle/>
          <a:p>
            <a:pPr marL="0" indent="0">
              <a:buNone/>
            </a:pPr>
            <a:r>
              <a:rPr lang="en-US" sz="9600" b="1" dirty="0">
                <a:solidFill>
                  <a:srgbClr val="FFD051"/>
                </a:solidFill>
                <a:latin typeface="Arial" pitchFamily="34" charset="0"/>
                <a:ea typeface="Arial" pitchFamily="34" charset="-122"/>
                <a:cs typeface="Arial" pitchFamily="34" charset="-120"/>
              </a:rPr>
              <a:t>05</a:t>
            </a:r>
            <a:endParaRPr lang="en-US" sz="9600" dirty="0"/>
          </a:p>
        </p:txBody>
      </p:sp>
      <p:sp>
        <p:nvSpPr>
          <p:cNvPr id="5" name="Text 3"/>
          <p:cNvSpPr txBox="1"/>
          <p:nvPr/>
        </p:nvSpPr>
        <p:spPr>
          <a:xfrm>
            <a:off x="548640" y="2606040"/>
            <a:ext cx="10058400" cy="1417320"/>
          </a:xfrm>
          <a:prstGeom prst="rect">
            <a:avLst/>
          </a:prstGeom>
          <a:noFill/>
          <a:ln/>
        </p:spPr>
        <p:txBody>
          <a:bodyPr wrap="square" lIns="0" tIns="0" rIns="0" bIns="0" rtlCol="0" anchor="ctr"/>
          <a:lstStyle/>
          <a:p>
            <a:pPr marL="0" indent="0">
              <a:buNone/>
            </a:pPr>
            <a:r>
              <a:rPr lang="en-US" sz="3200" b="1" dirty="0">
                <a:solidFill>
                  <a:srgbClr val="FFFFFF"/>
                </a:solidFill>
                <a:latin typeface="Arial" pitchFamily="34" charset="0"/>
                <a:ea typeface="Arial" pitchFamily="34" charset="-122"/>
                <a:cs typeface="Arial" pitchFamily="34" charset="-120"/>
              </a:rPr>
              <a:t>Key Takeaways</a:t>
            </a:r>
            <a:endParaRPr lang="en-US" sz="3200" dirty="0"/>
          </a:p>
          <a:p>
            <a:pPr marL="0" indent="0">
              <a:buNone/>
            </a:pPr>
            <a:r>
              <a:rPr lang="en-US" sz="3200" b="1" dirty="0">
                <a:solidFill>
                  <a:srgbClr val="FFFFFF"/>
                </a:solidFill>
                <a:latin typeface="Arial" pitchFamily="34" charset="0"/>
                <a:ea typeface="Arial" pitchFamily="34" charset="-122"/>
                <a:cs typeface="Arial" pitchFamily="34" charset="-120"/>
              </a:rPr>
              <a:t>&amp; Q&amp;A</a:t>
            </a:r>
            <a:endParaRPr lang="en-US" sz="3200" dirty="0"/>
          </a:p>
        </p:txBody>
      </p:sp>
      <p:sp>
        <p:nvSpPr>
          <p:cNvPr id="6" name="Text 4"/>
          <p:cNvSpPr txBox="1"/>
          <p:nvPr/>
        </p:nvSpPr>
        <p:spPr>
          <a:xfrm>
            <a:off x="548640" y="4069080"/>
            <a:ext cx="9144000" cy="411480"/>
          </a:xfrm>
          <a:prstGeom prst="rect">
            <a:avLst/>
          </a:prstGeom>
          <a:noFill/>
          <a:ln/>
        </p:spPr>
        <p:txBody>
          <a:bodyPr wrap="square" lIns="0" tIns="0" rIns="0" bIns="0" rtlCol="0" anchor="ctr"/>
          <a:lstStyle/>
          <a:p>
            <a:pPr marL="0" indent="0">
              <a:buNone/>
            </a:pPr>
            <a:r>
              <a:rPr lang="en-US" sz="1700" i="1" dirty="0">
                <a:solidFill>
                  <a:srgbClr val="FFD051"/>
                </a:solidFill>
                <a:latin typeface="Arial" pitchFamily="34" charset="0"/>
                <a:ea typeface="Arial" pitchFamily="34" charset="-122"/>
                <a:cs typeface="Arial" pitchFamily="34" charset="-120"/>
              </a:rPr>
              <a:t>What cities should do now</a:t>
            </a:r>
            <a:endParaRPr lang="en-US" sz="1700" dirty="0"/>
          </a:p>
        </p:txBody>
      </p:sp>
      <p:pic>
        <p:nvPicPr>
          <p:cNvPr id="8" name="Picture 7">
            <a:extLst>
              <a:ext uri="{FF2B5EF4-FFF2-40B4-BE49-F238E27FC236}">
                <a16:creationId xmlns:a16="http://schemas.microsoft.com/office/drawing/2014/main" id="{4E0E6FF7-CBA7-1DAC-7F25-599328B10217}"/>
              </a:ext>
            </a:extLst>
          </p:cNvPr>
          <p:cNvPicPr>
            <a:picLocks noChangeAspect="1"/>
          </p:cNvPicPr>
          <p:nvPr/>
        </p:nvPicPr>
        <p:blipFill>
          <a:blip r:embed="rId3"/>
          <a:stretch>
            <a:fillRect/>
          </a:stretch>
        </p:blipFill>
        <p:spPr>
          <a:xfrm>
            <a:off x="6048368" y="3414710"/>
            <a:ext cx="95263" cy="28579"/>
          </a:xfrm>
          <a:prstGeom prst="rect">
            <a:avLst/>
          </a:prstGeom>
        </p:spPr>
      </p:pic>
      <p:pic>
        <p:nvPicPr>
          <p:cNvPr id="10" name="Picture 9">
            <a:extLst>
              <a:ext uri="{FF2B5EF4-FFF2-40B4-BE49-F238E27FC236}">
                <a16:creationId xmlns:a16="http://schemas.microsoft.com/office/drawing/2014/main" id="{6BE098CF-49D1-D8EC-F7B6-533BF1B1843B}"/>
              </a:ext>
            </a:extLst>
          </p:cNvPr>
          <p:cNvPicPr>
            <a:picLocks noChangeAspect="1"/>
          </p:cNvPicPr>
          <p:nvPr/>
        </p:nvPicPr>
        <p:blipFill>
          <a:blip r:embed="rId4"/>
          <a:stretch>
            <a:fillRect/>
          </a:stretch>
        </p:blipFill>
        <p:spPr>
          <a:xfrm>
            <a:off x="8198270" y="269315"/>
            <a:ext cx="3343742" cy="6677957"/>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2000" cy="886968"/>
          </a:xfrm>
          <a:prstGeom prst="rect">
            <a:avLst/>
          </a:prstGeom>
          <a:solidFill>
            <a:srgbClr val="F4F4F4"/>
          </a:solidFill>
          <a:ln w="12700">
            <a:solidFill>
              <a:srgbClr val="F4F4F4"/>
            </a:solidFill>
            <a:prstDash val="solid"/>
          </a:ln>
        </p:spPr>
        <p:txBody>
          <a:bodyPr/>
          <a:lstStyle/>
          <a:p>
            <a:endParaRPr lang="en-US"/>
          </a:p>
        </p:txBody>
      </p:sp>
      <p:sp>
        <p:nvSpPr>
          <p:cNvPr id="3" name="Shape 1"/>
          <p:cNvSpPr/>
          <p:nvPr/>
        </p:nvSpPr>
        <p:spPr>
          <a:xfrm>
            <a:off x="201168" y="164592"/>
            <a:ext cx="27432" cy="548640"/>
          </a:xfrm>
          <a:prstGeom prst="rect">
            <a:avLst/>
          </a:prstGeom>
          <a:solidFill>
            <a:srgbClr val="3E6BB3"/>
          </a:solidFill>
          <a:ln w="12700">
            <a:solidFill>
              <a:srgbClr val="3E6BB3"/>
            </a:solidFill>
            <a:prstDash val="solid"/>
          </a:ln>
        </p:spPr>
        <p:txBody>
          <a:bodyPr/>
          <a:lstStyle/>
          <a:p>
            <a:endParaRPr lang="en-US"/>
          </a:p>
        </p:txBody>
      </p:sp>
      <p:sp>
        <p:nvSpPr>
          <p:cNvPr id="4" name="Text 2"/>
          <p:cNvSpPr txBox="1"/>
          <p:nvPr/>
        </p:nvSpPr>
        <p:spPr>
          <a:xfrm>
            <a:off x="320040" y="137160"/>
            <a:ext cx="9601200" cy="502920"/>
          </a:xfrm>
          <a:prstGeom prst="rect">
            <a:avLst/>
          </a:prstGeom>
          <a:noFill/>
          <a:ln/>
        </p:spPr>
        <p:txBody>
          <a:bodyPr wrap="square" lIns="0" tIns="0" rIns="0" bIns="0" rtlCol="0" anchor="ctr"/>
          <a:lstStyle/>
          <a:p>
            <a:pPr marL="0" indent="0">
              <a:buNone/>
            </a:pPr>
            <a:r>
              <a:rPr lang="en-US" sz="2000" b="1" dirty="0">
                <a:solidFill>
                  <a:srgbClr val="373637"/>
                </a:solidFill>
                <a:latin typeface="Arial" pitchFamily="34" charset="0"/>
                <a:ea typeface="Arial" pitchFamily="34" charset="-122"/>
                <a:cs typeface="Arial" pitchFamily="34" charset="-120"/>
              </a:rPr>
              <a:t>Key Takeaways — What Cities Should Do Now</a:t>
            </a:r>
            <a:endParaRPr lang="en-US" sz="2000" dirty="0"/>
          </a:p>
        </p:txBody>
      </p:sp>
      <p:sp>
        <p:nvSpPr>
          <p:cNvPr id="5" name="Text 3"/>
          <p:cNvSpPr txBox="1"/>
          <p:nvPr/>
        </p:nvSpPr>
        <p:spPr>
          <a:xfrm>
            <a:off x="320040" y="640080"/>
            <a:ext cx="9601200" cy="219456"/>
          </a:xfrm>
          <a:prstGeom prst="rect">
            <a:avLst/>
          </a:prstGeom>
          <a:noFill/>
          <a:ln/>
        </p:spPr>
        <p:txBody>
          <a:bodyPr wrap="square" lIns="0" tIns="0" rIns="0" bIns="0" rtlCol="0" anchor="ctr"/>
          <a:lstStyle/>
          <a:p>
            <a:pPr marL="0" indent="0">
              <a:buNone/>
            </a:pPr>
            <a:r>
              <a:rPr lang="en-US" sz="1100" i="1" dirty="0">
                <a:solidFill>
                  <a:srgbClr val="3E6BB3"/>
                </a:solidFill>
                <a:latin typeface="Arial" pitchFamily="34" charset="0"/>
                <a:ea typeface="Arial" pitchFamily="34" charset="-122"/>
                <a:cs typeface="Arial" pitchFamily="34" charset="-120"/>
              </a:rPr>
              <a:t>Section 05 — Key Takeaways</a:t>
            </a:r>
            <a:endParaRPr lang="en-US" sz="1100" dirty="0"/>
          </a:p>
        </p:txBody>
      </p:sp>
      <p:sp>
        <p:nvSpPr>
          <p:cNvPr id="6" name="Shape 4"/>
          <p:cNvSpPr/>
          <p:nvPr/>
        </p:nvSpPr>
        <p:spPr>
          <a:xfrm>
            <a:off x="0" y="6656832"/>
            <a:ext cx="1371600" cy="201168"/>
          </a:xfrm>
          <a:prstGeom prst="rect">
            <a:avLst/>
          </a:prstGeom>
          <a:solidFill>
            <a:srgbClr val="FFD051"/>
          </a:solidFill>
          <a:ln w="12700">
            <a:solidFill>
              <a:srgbClr val="FFD051"/>
            </a:solidFill>
            <a:prstDash val="solid"/>
          </a:ln>
        </p:spPr>
        <p:txBody>
          <a:bodyPr/>
          <a:lstStyle/>
          <a:p>
            <a:endParaRPr lang="en-US"/>
          </a:p>
        </p:txBody>
      </p:sp>
      <p:sp>
        <p:nvSpPr>
          <p:cNvPr id="7" name="Text 5"/>
          <p:cNvSpPr txBox="1"/>
          <p:nvPr/>
        </p:nvSpPr>
        <p:spPr>
          <a:xfrm>
            <a:off x="64008" y="6656832"/>
            <a:ext cx="1005840" cy="201168"/>
          </a:xfrm>
          <a:prstGeom prst="rect">
            <a:avLst/>
          </a:prstGeom>
          <a:noFill/>
          <a:ln/>
        </p:spPr>
        <p:txBody>
          <a:bodyPr wrap="square" lIns="0" tIns="0" rIns="0" bIns="0" rtlCol="0" anchor="ctr"/>
          <a:lstStyle/>
          <a:p>
            <a:pPr marL="0" indent="0">
              <a:buNone/>
            </a:pPr>
            <a:r>
              <a:rPr lang="en-US" sz="900" dirty="0">
                <a:solidFill>
                  <a:srgbClr val="373637"/>
                </a:solidFill>
                <a:latin typeface="Arial" pitchFamily="34" charset="0"/>
                <a:ea typeface="Arial" pitchFamily="34" charset="-122"/>
                <a:cs typeface="Arial" pitchFamily="34" charset="-120"/>
              </a:rPr>
              <a:t>© PFM</a:t>
            </a:r>
            <a:endParaRPr lang="en-US" sz="900" dirty="0"/>
          </a:p>
        </p:txBody>
      </p:sp>
      <p:sp>
        <p:nvSpPr>
          <p:cNvPr id="8" name="Text 6"/>
          <p:cNvSpPr txBox="1"/>
          <p:nvPr/>
        </p:nvSpPr>
        <p:spPr>
          <a:xfrm>
            <a:off x="1463040" y="6675120"/>
            <a:ext cx="9144000" cy="164592"/>
          </a:xfrm>
          <a:prstGeom prst="rect">
            <a:avLst/>
          </a:prstGeom>
          <a:noFill/>
          <a:ln/>
        </p:spPr>
        <p:txBody>
          <a:bodyPr wrap="square" lIns="0" tIns="0" rIns="0" bIns="0" rtlCol="0" anchor="ctr"/>
          <a:lstStyle/>
          <a:p>
            <a:pPr marL="0" indent="0">
              <a:buNone/>
            </a:pPr>
            <a:r>
              <a:rPr lang="en-US" sz="800" dirty="0">
                <a:solidFill>
                  <a:srgbClr val="595959"/>
                </a:solidFill>
                <a:latin typeface="Arial" pitchFamily="34" charset="0"/>
                <a:ea typeface="Arial" pitchFamily="34" charset="-122"/>
                <a:cs typeface="Arial" pitchFamily="34" charset="-120"/>
              </a:rPr>
              <a:t>PFM Financial Advisors LLC  |  PDI Fall Conference  |  September 2026</a:t>
            </a:r>
            <a:endParaRPr lang="en-US" sz="800" dirty="0"/>
          </a:p>
        </p:txBody>
      </p:sp>
      <p:sp>
        <p:nvSpPr>
          <p:cNvPr id="9" name="Shape 7"/>
          <p:cNvSpPr/>
          <p:nvPr/>
        </p:nvSpPr>
        <p:spPr>
          <a:xfrm>
            <a:off x="320040" y="1024128"/>
            <a:ext cx="713232" cy="896112"/>
          </a:xfrm>
          <a:prstGeom prst="rect">
            <a:avLst/>
          </a:prstGeom>
          <a:solidFill>
            <a:srgbClr val="FFD051"/>
          </a:solidFill>
          <a:ln w="12700">
            <a:solidFill>
              <a:srgbClr val="FFD051"/>
            </a:solidFill>
            <a:prstDash val="solid"/>
          </a:ln>
        </p:spPr>
        <p:txBody>
          <a:bodyPr/>
          <a:lstStyle/>
          <a:p>
            <a:endParaRPr lang="en-US"/>
          </a:p>
        </p:txBody>
      </p:sp>
      <p:sp>
        <p:nvSpPr>
          <p:cNvPr id="10" name="Text 8"/>
          <p:cNvSpPr txBox="1"/>
          <p:nvPr/>
        </p:nvSpPr>
        <p:spPr>
          <a:xfrm>
            <a:off x="320040" y="1143000"/>
            <a:ext cx="713232" cy="530352"/>
          </a:xfrm>
          <a:prstGeom prst="rect">
            <a:avLst/>
          </a:prstGeom>
          <a:noFill/>
          <a:ln/>
        </p:spPr>
        <p:txBody>
          <a:bodyPr wrap="square" lIns="0" tIns="0" rIns="0" bIns="0" rtlCol="0" anchor="ctr"/>
          <a:lstStyle/>
          <a:p>
            <a:pPr marL="0" indent="0" algn="ctr">
              <a:buNone/>
            </a:pPr>
            <a:r>
              <a:rPr lang="en-US" sz="2600" b="1" dirty="0">
                <a:solidFill>
                  <a:srgbClr val="373637"/>
                </a:solidFill>
                <a:latin typeface="Arial" pitchFamily="34" charset="0"/>
                <a:ea typeface="Arial" pitchFamily="34" charset="-122"/>
                <a:cs typeface="Arial" pitchFamily="34" charset="-120"/>
              </a:rPr>
              <a:t>①</a:t>
            </a:r>
            <a:endParaRPr lang="en-US" sz="2600" dirty="0"/>
          </a:p>
        </p:txBody>
      </p:sp>
      <p:sp>
        <p:nvSpPr>
          <p:cNvPr id="11" name="Shape 9"/>
          <p:cNvSpPr/>
          <p:nvPr/>
        </p:nvSpPr>
        <p:spPr>
          <a:xfrm>
            <a:off x="1069848" y="1024128"/>
            <a:ext cx="1417320" cy="896112"/>
          </a:xfrm>
          <a:prstGeom prst="rect">
            <a:avLst/>
          </a:prstGeom>
          <a:solidFill>
            <a:srgbClr val="3E6BB3"/>
          </a:solidFill>
          <a:ln w="12700">
            <a:solidFill>
              <a:srgbClr val="3E6BB3"/>
            </a:solidFill>
            <a:prstDash val="solid"/>
          </a:ln>
        </p:spPr>
        <p:txBody>
          <a:bodyPr/>
          <a:lstStyle/>
          <a:p>
            <a:endParaRPr lang="en-US"/>
          </a:p>
        </p:txBody>
      </p:sp>
      <p:sp>
        <p:nvSpPr>
          <p:cNvPr id="12" name="Text 10"/>
          <p:cNvSpPr txBox="1"/>
          <p:nvPr/>
        </p:nvSpPr>
        <p:spPr>
          <a:xfrm>
            <a:off x="1069848" y="1271016"/>
            <a:ext cx="1417320" cy="384048"/>
          </a:xfrm>
          <a:prstGeom prst="rect">
            <a:avLst/>
          </a:prstGeom>
          <a:noFill/>
          <a:ln/>
        </p:spPr>
        <p:txBody>
          <a:bodyPr wrap="square" lIns="0" tIns="0" rIns="0" bIns="0" rtlCol="0" anchor="ctr"/>
          <a:lstStyle/>
          <a:p>
            <a:pPr marL="0" indent="0" algn="ctr">
              <a:buNone/>
            </a:pPr>
            <a:r>
              <a:rPr lang="en-US" sz="1500" b="1" dirty="0">
                <a:solidFill>
                  <a:srgbClr val="FFFFFF"/>
                </a:solidFill>
                <a:latin typeface="Arial" pitchFamily="34" charset="0"/>
                <a:ea typeface="Arial" pitchFamily="34" charset="-122"/>
                <a:cs typeface="Arial" pitchFamily="34" charset="-120"/>
              </a:rPr>
              <a:t>Audit</a:t>
            </a:r>
            <a:endParaRPr lang="en-US" sz="1500" dirty="0"/>
          </a:p>
        </p:txBody>
      </p:sp>
      <p:sp>
        <p:nvSpPr>
          <p:cNvPr id="13" name="Shape 11"/>
          <p:cNvSpPr/>
          <p:nvPr/>
        </p:nvSpPr>
        <p:spPr>
          <a:xfrm>
            <a:off x="2523744" y="1024128"/>
            <a:ext cx="9317736" cy="896112"/>
          </a:xfrm>
          <a:prstGeom prst="rect">
            <a:avLst/>
          </a:prstGeom>
          <a:solidFill>
            <a:srgbClr val="F4F4F4"/>
          </a:solidFill>
          <a:ln w="12700">
            <a:solidFill>
              <a:srgbClr val="D0D0D0"/>
            </a:solidFill>
            <a:prstDash val="solid"/>
          </a:ln>
        </p:spPr>
        <p:txBody>
          <a:bodyPr/>
          <a:lstStyle/>
          <a:p>
            <a:endParaRPr lang="en-US"/>
          </a:p>
        </p:txBody>
      </p:sp>
      <p:sp>
        <p:nvSpPr>
          <p:cNvPr id="14" name="Text 12"/>
          <p:cNvSpPr txBox="1"/>
          <p:nvPr/>
        </p:nvSpPr>
        <p:spPr>
          <a:xfrm>
            <a:off x="2651760" y="1115568"/>
            <a:ext cx="9052560" cy="713232"/>
          </a:xfrm>
          <a:prstGeom prst="rect">
            <a:avLst/>
          </a:prstGeom>
          <a:noFill/>
          <a:ln/>
        </p:spPr>
        <p:txBody>
          <a:bodyPr wrap="square" lIns="0" tIns="0" rIns="0" bIns="0" rtlCol="0" anchor="ctr"/>
          <a:lstStyle/>
          <a:p>
            <a:pPr marL="0" indent="0">
              <a:buNone/>
            </a:pPr>
            <a:r>
              <a:rPr lang="en-US" sz="1200" dirty="0">
                <a:solidFill>
                  <a:srgbClr val="373637"/>
                </a:solidFill>
                <a:latin typeface="Arial" pitchFamily="34" charset="0"/>
                <a:ea typeface="Arial" pitchFamily="34" charset="-122"/>
                <a:cs typeface="Arial" pitchFamily="34" charset="-120"/>
              </a:rPr>
              <a:t>Inventory every urban renewal area and TIF ordinance. Classify each — adoption date, sunset status, first debt certification date, and outstanding obligations.</a:t>
            </a:r>
            <a:endParaRPr lang="en-US" sz="1200" dirty="0"/>
          </a:p>
        </p:txBody>
      </p:sp>
      <p:sp>
        <p:nvSpPr>
          <p:cNvPr id="15" name="Shape 13"/>
          <p:cNvSpPr/>
          <p:nvPr/>
        </p:nvSpPr>
        <p:spPr>
          <a:xfrm>
            <a:off x="320040" y="2029968"/>
            <a:ext cx="713232" cy="896112"/>
          </a:xfrm>
          <a:prstGeom prst="rect">
            <a:avLst/>
          </a:prstGeom>
          <a:solidFill>
            <a:srgbClr val="FFD051"/>
          </a:solidFill>
          <a:ln w="12700">
            <a:solidFill>
              <a:srgbClr val="FFD051"/>
            </a:solidFill>
            <a:prstDash val="solid"/>
          </a:ln>
        </p:spPr>
        <p:txBody>
          <a:bodyPr/>
          <a:lstStyle/>
          <a:p>
            <a:endParaRPr lang="en-US"/>
          </a:p>
        </p:txBody>
      </p:sp>
      <p:sp>
        <p:nvSpPr>
          <p:cNvPr id="16" name="Text 14"/>
          <p:cNvSpPr txBox="1"/>
          <p:nvPr/>
        </p:nvSpPr>
        <p:spPr>
          <a:xfrm>
            <a:off x="320040" y="2148840"/>
            <a:ext cx="713232" cy="530352"/>
          </a:xfrm>
          <a:prstGeom prst="rect">
            <a:avLst/>
          </a:prstGeom>
          <a:noFill/>
          <a:ln/>
        </p:spPr>
        <p:txBody>
          <a:bodyPr wrap="square" lIns="0" tIns="0" rIns="0" bIns="0" rtlCol="0" anchor="ctr"/>
          <a:lstStyle/>
          <a:p>
            <a:pPr marL="0" indent="0" algn="ctr">
              <a:buNone/>
            </a:pPr>
            <a:r>
              <a:rPr lang="en-US" sz="2600" b="1" dirty="0">
                <a:solidFill>
                  <a:srgbClr val="373637"/>
                </a:solidFill>
                <a:latin typeface="Arial" pitchFamily="34" charset="0"/>
                <a:ea typeface="Arial" pitchFamily="34" charset="-122"/>
                <a:cs typeface="Arial" pitchFamily="34" charset="-120"/>
              </a:rPr>
              <a:t>②</a:t>
            </a:r>
            <a:endParaRPr lang="en-US" sz="2600" dirty="0"/>
          </a:p>
        </p:txBody>
      </p:sp>
      <p:sp>
        <p:nvSpPr>
          <p:cNvPr id="17" name="Shape 15"/>
          <p:cNvSpPr/>
          <p:nvPr/>
        </p:nvSpPr>
        <p:spPr>
          <a:xfrm>
            <a:off x="1069848" y="2029968"/>
            <a:ext cx="1417320" cy="896112"/>
          </a:xfrm>
          <a:prstGeom prst="rect">
            <a:avLst/>
          </a:prstGeom>
          <a:solidFill>
            <a:srgbClr val="3E6BB3"/>
          </a:solidFill>
          <a:ln w="12700">
            <a:solidFill>
              <a:srgbClr val="3E6BB3"/>
            </a:solidFill>
            <a:prstDash val="solid"/>
          </a:ln>
        </p:spPr>
        <p:txBody>
          <a:bodyPr/>
          <a:lstStyle/>
          <a:p>
            <a:endParaRPr lang="en-US"/>
          </a:p>
        </p:txBody>
      </p:sp>
      <p:sp>
        <p:nvSpPr>
          <p:cNvPr id="18" name="Text 16"/>
          <p:cNvSpPr txBox="1"/>
          <p:nvPr/>
        </p:nvSpPr>
        <p:spPr>
          <a:xfrm>
            <a:off x="1069848" y="2276856"/>
            <a:ext cx="1417320" cy="384048"/>
          </a:xfrm>
          <a:prstGeom prst="rect">
            <a:avLst/>
          </a:prstGeom>
          <a:noFill/>
          <a:ln/>
        </p:spPr>
        <p:txBody>
          <a:bodyPr wrap="square" lIns="0" tIns="0" rIns="0" bIns="0" rtlCol="0" anchor="ctr"/>
          <a:lstStyle/>
          <a:p>
            <a:pPr marL="0" indent="0" algn="ctr">
              <a:buNone/>
            </a:pPr>
            <a:r>
              <a:rPr lang="en-US" sz="1500" b="1" dirty="0">
                <a:solidFill>
                  <a:srgbClr val="FFFFFF"/>
                </a:solidFill>
                <a:latin typeface="Arial" pitchFamily="34" charset="0"/>
                <a:ea typeface="Arial" pitchFamily="34" charset="-122"/>
                <a:cs typeface="Arial" pitchFamily="34" charset="-120"/>
              </a:rPr>
              <a:t>Model</a:t>
            </a:r>
            <a:endParaRPr lang="en-US" sz="1500" dirty="0"/>
          </a:p>
        </p:txBody>
      </p:sp>
      <p:sp>
        <p:nvSpPr>
          <p:cNvPr id="19" name="Shape 17"/>
          <p:cNvSpPr/>
          <p:nvPr/>
        </p:nvSpPr>
        <p:spPr>
          <a:xfrm>
            <a:off x="2523744" y="2029968"/>
            <a:ext cx="9317736" cy="896112"/>
          </a:xfrm>
          <a:prstGeom prst="rect">
            <a:avLst/>
          </a:prstGeom>
          <a:solidFill>
            <a:srgbClr val="F4F4F4"/>
          </a:solidFill>
          <a:ln w="12700">
            <a:solidFill>
              <a:srgbClr val="D0D0D0"/>
            </a:solidFill>
            <a:prstDash val="solid"/>
          </a:ln>
        </p:spPr>
        <p:txBody>
          <a:bodyPr/>
          <a:lstStyle/>
          <a:p>
            <a:endParaRPr lang="en-US"/>
          </a:p>
        </p:txBody>
      </p:sp>
      <p:sp>
        <p:nvSpPr>
          <p:cNvPr id="20" name="Text 18"/>
          <p:cNvSpPr txBox="1"/>
          <p:nvPr/>
        </p:nvSpPr>
        <p:spPr>
          <a:xfrm>
            <a:off x="2651760" y="2121408"/>
            <a:ext cx="9052560" cy="713232"/>
          </a:xfrm>
          <a:prstGeom prst="rect">
            <a:avLst/>
          </a:prstGeom>
          <a:noFill/>
          <a:ln/>
        </p:spPr>
        <p:txBody>
          <a:bodyPr wrap="square" lIns="0" tIns="0" rIns="0" bIns="0" rtlCol="0" anchor="ctr"/>
          <a:lstStyle/>
          <a:p>
            <a:pPr marL="0" indent="0">
              <a:buNone/>
            </a:pPr>
            <a:r>
              <a:rPr lang="en-US" sz="1200" dirty="0">
                <a:solidFill>
                  <a:srgbClr val="373637"/>
                </a:solidFill>
                <a:latin typeface="Arial" pitchFamily="34" charset="0"/>
                <a:ea typeface="Arial" pitchFamily="34" charset="-122"/>
                <a:cs typeface="Arial" pitchFamily="34" charset="-120"/>
              </a:rPr>
              <a:t>Update financial projections for every active TIF district. Account for the 23-year sunset, the 60% cap timeline, levy exclusions, and the FY29/FY30 rate reductions.</a:t>
            </a:r>
            <a:endParaRPr lang="en-US" sz="1200" dirty="0"/>
          </a:p>
        </p:txBody>
      </p:sp>
      <p:sp>
        <p:nvSpPr>
          <p:cNvPr id="21" name="Shape 19"/>
          <p:cNvSpPr/>
          <p:nvPr/>
        </p:nvSpPr>
        <p:spPr>
          <a:xfrm>
            <a:off x="320040" y="3035808"/>
            <a:ext cx="713232" cy="896112"/>
          </a:xfrm>
          <a:prstGeom prst="rect">
            <a:avLst/>
          </a:prstGeom>
          <a:solidFill>
            <a:srgbClr val="FFD051"/>
          </a:solidFill>
          <a:ln w="12700">
            <a:solidFill>
              <a:srgbClr val="FFD051"/>
            </a:solidFill>
            <a:prstDash val="solid"/>
          </a:ln>
        </p:spPr>
        <p:txBody>
          <a:bodyPr/>
          <a:lstStyle/>
          <a:p>
            <a:endParaRPr lang="en-US"/>
          </a:p>
        </p:txBody>
      </p:sp>
      <p:sp>
        <p:nvSpPr>
          <p:cNvPr id="22" name="Text 20"/>
          <p:cNvSpPr txBox="1"/>
          <p:nvPr/>
        </p:nvSpPr>
        <p:spPr>
          <a:xfrm>
            <a:off x="320040" y="3154680"/>
            <a:ext cx="713232" cy="530352"/>
          </a:xfrm>
          <a:prstGeom prst="rect">
            <a:avLst/>
          </a:prstGeom>
          <a:noFill/>
          <a:ln/>
        </p:spPr>
        <p:txBody>
          <a:bodyPr wrap="square" lIns="0" tIns="0" rIns="0" bIns="0" rtlCol="0" anchor="ctr"/>
          <a:lstStyle/>
          <a:p>
            <a:pPr marL="0" indent="0" algn="ctr">
              <a:buNone/>
            </a:pPr>
            <a:r>
              <a:rPr lang="en-US" sz="2600" b="1" dirty="0">
                <a:solidFill>
                  <a:srgbClr val="373637"/>
                </a:solidFill>
                <a:latin typeface="Arial" pitchFamily="34" charset="0"/>
                <a:ea typeface="Arial" pitchFamily="34" charset="-122"/>
                <a:cs typeface="Arial" pitchFamily="34" charset="-120"/>
              </a:rPr>
              <a:t>③</a:t>
            </a:r>
            <a:endParaRPr lang="en-US" sz="2600" dirty="0"/>
          </a:p>
        </p:txBody>
      </p:sp>
      <p:sp>
        <p:nvSpPr>
          <p:cNvPr id="23" name="Shape 21"/>
          <p:cNvSpPr/>
          <p:nvPr/>
        </p:nvSpPr>
        <p:spPr>
          <a:xfrm>
            <a:off x="1069848" y="3035808"/>
            <a:ext cx="1417320" cy="896112"/>
          </a:xfrm>
          <a:prstGeom prst="rect">
            <a:avLst/>
          </a:prstGeom>
          <a:solidFill>
            <a:srgbClr val="3E6BB3"/>
          </a:solidFill>
          <a:ln w="12700">
            <a:solidFill>
              <a:srgbClr val="3E6BB3"/>
            </a:solidFill>
            <a:prstDash val="solid"/>
          </a:ln>
        </p:spPr>
        <p:txBody>
          <a:bodyPr/>
          <a:lstStyle/>
          <a:p>
            <a:endParaRPr lang="en-US"/>
          </a:p>
        </p:txBody>
      </p:sp>
      <p:sp>
        <p:nvSpPr>
          <p:cNvPr id="24" name="Text 22"/>
          <p:cNvSpPr txBox="1"/>
          <p:nvPr/>
        </p:nvSpPr>
        <p:spPr>
          <a:xfrm>
            <a:off x="1069848" y="3282696"/>
            <a:ext cx="1417320" cy="384048"/>
          </a:xfrm>
          <a:prstGeom prst="rect">
            <a:avLst/>
          </a:prstGeom>
          <a:noFill/>
          <a:ln/>
        </p:spPr>
        <p:txBody>
          <a:bodyPr wrap="square" lIns="0" tIns="0" rIns="0" bIns="0" rtlCol="0" anchor="ctr"/>
          <a:lstStyle/>
          <a:p>
            <a:pPr marL="0" indent="0" algn="ctr">
              <a:buNone/>
            </a:pPr>
            <a:r>
              <a:rPr lang="en-US" sz="1500" b="1" dirty="0">
                <a:solidFill>
                  <a:srgbClr val="FFFFFF"/>
                </a:solidFill>
                <a:latin typeface="Arial" pitchFamily="34" charset="0"/>
                <a:ea typeface="Arial" pitchFamily="34" charset="-122"/>
                <a:cs typeface="Arial" pitchFamily="34" charset="-120"/>
              </a:rPr>
              <a:t>Plan</a:t>
            </a:r>
            <a:endParaRPr lang="en-US" sz="1500" dirty="0"/>
          </a:p>
        </p:txBody>
      </p:sp>
      <p:sp>
        <p:nvSpPr>
          <p:cNvPr id="25" name="Shape 23"/>
          <p:cNvSpPr/>
          <p:nvPr/>
        </p:nvSpPr>
        <p:spPr>
          <a:xfrm>
            <a:off x="2523744" y="3035808"/>
            <a:ext cx="9317736" cy="896112"/>
          </a:xfrm>
          <a:prstGeom prst="rect">
            <a:avLst/>
          </a:prstGeom>
          <a:solidFill>
            <a:srgbClr val="F4F4F4"/>
          </a:solidFill>
          <a:ln w="12700">
            <a:solidFill>
              <a:srgbClr val="D0D0D0"/>
            </a:solidFill>
            <a:prstDash val="solid"/>
          </a:ln>
        </p:spPr>
        <p:txBody>
          <a:bodyPr/>
          <a:lstStyle/>
          <a:p>
            <a:endParaRPr lang="en-US"/>
          </a:p>
        </p:txBody>
      </p:sp>
      <p:sp>
        <p:nvSpPr>
          <p:cNvPr id="26" name="Text 24"/>
          <p:cNvSpPr txBox="1"/>
          <p:nvPr/>
        </p:nvSpPr>
        <p:spPr>
          <a:xfrm>
            <a:off x="2651760" y="3127248"/>
            <a:ext cx="9052560" cy="713232"/>
          </a:xfrm>
          <a:prstGeom prst="rect">
            <a:avLst/>
          </a:prstGeom>
          <a:noFill/>
          <a:ln/>
        </p:spPr>
        <p:txBody>
          <a:bodyPr wrap="square" lIns="0" tIns="0" rIns="0" bIns="0" rtlCol="0" anchor="ctr"/>
          <a:lstStyle/>
          <a:p>
            <a:pPr marL="0" indent="0">
              <a:buNone/>
            </a:pPr>
            <a:r>
              <a:rPr lang="en-US" sz="1200" dirty="0">
                <a:solidFill>
                  <a:srgbClr val="373637"/>
                </a:solidFill>
                <a:latin typeface="Arial" pitchFamily="34" charset="0"/>
                <a:ea typeface="Arial" pitchFamily="34" charset="-122"/>
                <a:cs typeface="Arial" pitchFamily="34" charset="-120"/>
              </a:rPr>
              <a:t>Identify projects or debt issuances that should be advanced while full increment is still available. Evaluate refunding or restructuring to reduce 60% cap exposure.</a:t>
            </a:r>
            <a:endParaRPr lang="en-US" sz="1200" dirty="0"/>
          </a:p>
        </p:txBody>
      </p:sp>
      <p:sp>
        <p:nvSpPr>
          <p:cNvPr id="27" name="Shape 25"/>
          <p:cNvSpPr/>
          <p:nvPr/>
        </p:nvSpPr>
        <p:spPr>
          <a:xfrm>
            <a:off x="320040" y="4041648"/>
            <a:ext cx="713232" cy="896112"/>
          </a:xfrm>
          <a:prstGeom prst="rect">
            <a:avLst/>
          </a:prstGeom>
          <a:solidFill>
            <a:srgbClr val="FFD051"/>
          </a:solidFill>
          <a:ln w="12700">
            <a:solidFill>
              <a:srgbClr val="FFD051"/>
            </a:solidFill>
            <a:prstDash val="solid"/>
          </a:ln>
        </p:spPr>
        <p:txBody>
          <a:bodyPr/>
          <a:lstStyle/>
          <a:p>
            <a:endParaRPr lang="en-US"/>
          </a:p>
        </p:txBody>
      </p:sp>
      <p:sp>
        <p:nvSpPr>
          <p:cNvPr id="28" name="Text 26"/>
          <p:cNvSpPr txBox="1"/>
          <p:nvPr/>
        </p:nvSpPr>
        <p:spPr>
          <a:xfrm>
            <a:off x="320040" y="4160520"/>
            <a:ext cx="713232" cy="530352"/>
          </a:xfrm>
          <a:prstGeom prst="rect">
            <a:avLst/>
          </a:prstGeom>
          <a:noFill/>
          <a:ln/>
        </p:spPr>
        <p:txBody>
          <a:bodyPr wrap="square" lIns="0" tIns="0" rIns="0" bIns="0" rtlCol="0" anchor="ctr"/>
          <a:lstStyle/>
          <a:p>
            <a:pPr marL="0" indent="0" algn="ctr">
              <a:buNone/>
            </a:pPr>
            <a:r>
              <a:rPr lang="en-US" sz="2600" b="1" dirty="0">
                <a:solidFill>
                  <a:srgbClr val="373637"/>
                </a:solidFill>
                <a:latin typeface="Arial" pitchFamily="34" charset="0"/>
                <a:ea typeface="Arial" pitchFamily="34" charset="-122"/>
                <a:cs typeface="Arial" pitchFamily="34" charset="-120"/>
              </a:rPr>
              <a:t>④</a:t>
            </a:r>
            <a:endParaRPr lang="en-US" sz="2600" dirty="0"/>
          </a:p>
        </p:txBody>
      </p:sp>
      <p:sp>
        <p:nvSpPr>
          <p:cNvPr id="29" name="Shape 27"/>
          <p:cNvSpPr/>
          <p:nvPr/>
        </p:nvSpPr>
        <p:spPr>
          <a:xfrm>
            <a:off x="1069848" y="4041648"/>
            <a:ext cx="1417320" cy="896112"/>
          </a:xfrm>
          <a:prstGeom prst="rect">
            <a:avLst/>
          </a:prstGeom>
          <a:solidFill>
            <a:srgbClr val="3E6BB3"/>
          </a:solidFill>
          <a:ln w="12700">
            <a:solidFill>
              <a:srgbClr val="3E6BB3"/>
            </a:solidFill>
            <a:prstDash val="solid"/>
          </a:ln>
        </p:spPr>
        <p:txBody>
          <a:bodyPr/>
          <a:lstStyle/>
          <a:p>
            <a:endParaRPr lang="en-US"/>
          </a:p>
        </p:txBody>
      </p:sp>
      <p:sp>
        <p:nvSpPr>
          <p:cNvPr id="30" name="Text 28"/>
          <p:cNvSpPr txBox="1"/>
          <p:nvPr/>
        </p:nvSpPr>
        <p:spPr>
          <a:xfrm>
            <a:off x="1069848" y="4288536"/>
            <a:ext cx="1417320" cy="384048"/>
          </a:xfrm>
          <a:prstGeom prst="rect">
            <a:avLst/>
          </a:prstGeom>
          <a:noFill/>
          <a:ln/>
        </p:spPr>
        <p:txBody>
          <a:bodyPr wrap="square" lIns="0" tIns="0" rIns="0" bIns="0" rtlCol="0" anchor="ctr"/>
          <a:lstStyle/>
          <a:p>
            <a:pPr marL="0" indent="0" algn="ctr">
              <a:buNone/>
            </a:pPr>
            <a:r>
              <a:rPr lang="en-US" sz="1500" b="1" dirty="0">
                <a:solidFill>
                  <a:srgbClr val="FFFFFF"/>
                </a:solidFill>
                <a:latin typeface="Arial" pitchFamily="34" charset="0"/>
                <a:ea typeface="Arial" pitchFamily="34" charset="-122"/>
                <a:cs typeface="Arial" pitchFamily="34" charset="-120"/>
              </a:rPr>
              <a:t>Engage</a:t>
            </a:r>
            <a:endParaRPr lang="en-US" sz="1500" dirty="0"/>
          </a:p>
        </p:txBody>
      </p:sp>
      <p:sp>
        <p:nvSpPr>
          <p:cNvPr id="31" name="Shape 29"/>
          <p:cNvSpPr/>
          <p:nvPr/>
        </p:nvSpPr>
        <p:spPr>
          <a:xfrm>
            <a:off x="2523744" y="4041648"/>
            <a:ext cx="9317736" cy="896112"/>
          </a:xfrm>
          <a:prstGeom prst="rect">
            <a:avLst/>
          </a:prstGeom>
          <a:solidFill>
            <a:srgbClr val="F4F4F4"/>
          </a:solidFill>
          <a:ln w="12700">
            <a:solidFill>
              <a:srgbClr val="D0D0D0"/>
            </a:solidFill>
            <a:prstDash val="solid"/>
          </a:ln>
        </p:spPr>
        <p:txBody>
          <a:bodyPr/>
          <a:lstStyle/>
          <a:p>
            <a:endParaRPr lang="en-US"/>
          </a:p>
        </p:txBody>
      </p:sp>
      <p:sp>
        <p:nvSpPr>
          <p:cNvPr id="32" name="Text 30"/>
          <p:cNvSpPr txBox="1"/>
          <p:nvPr/>
        </p:nvSpPr>
        <p:spPr>
          <a:xfrm>
            <a:off x="2651760" y="4133088"/>
            <a:ext cx="9052560" cy="713232"/>
          </a:xfrm>
          <a:prstGeom prst="rect">
            <a:avLst/>
          </a:prstGeom>
          <a:noFill/>
          <a:ln/>
        </p:spPr>
        <p:txBody>
          <a:bodyPr wrap="square" lIns="0" tIns="0" rIns="0" bIns="0" rtlCol="0" anchor="ctr"/>
          <a:lstStyle/>
          <a:p>
            <a:pPr marL="0" indent="0">
              <a:buNone/>
            </a:pPr>
            <a:r>
              <a:rPr lang="en-US" sz="1200" dirty="0">
                <a:solidFill>
                  <a:srgbClr val="373637"/>
                </a:solidFill>
                <a:latin typeface="Arial" pitchFamily="34" charset="0"/>
                <a:ea typeface="Arial" pitchFamily="34" charset="-122"/>
                <a:cs typeface="Arial" pitchFamily="34" charset="-120"/>
              </a:rPr>
              <a:t>Brief city councils, school boards, and developers proactively. Pre-2026 project pro formas and development agreements need to be revisited.</a:t>
            </a:r>
            <a:endParaRPr lang="en-US" sz="1200" dirty="0"/>
          </a:p>
        </p:txBody>
      </p:sp>
      <p:sp>
        <p:nvSpPr>
          <p:cNvPr id="33" name="Shape 31"/>
          <p:cNvSpPr/>
          <p:nvPr/>
        </p:nvSpPr>
        <p:spPr>
          <a:xfrm>
            <a:off x="320040" y="5047488"/>
            <a:ext cx="713232" cy="896112"/>
          </a:xfrm>
          <a:prstGeom prst="rect">
            <a:avLst/>
          </a:prstGeom>
          <a:solidFill>
            <a:srgbClr val="FFD051"/>
          </a:solidFill>
          <a:ln w="12700">
            <a:solidFill>
              <a:srgbClr val="FFD051"/>
            </a:solidFill>
            <a:prstDash val="solid"/>
          </a:ln>
        </p:spPr>
        <p:txBody>
          <a:bodyPr/>
          <a:lstStyle/>
          <a:p>
            <a:endParaRPr lang="en-US"/>
          </a:p>
        </p:txBody>
      </p:sp>
      <p:sp>
        <p:nvSpPr>
          <p:cNvPr id="34" name="Text 32"/>
          <p:cNvSpPr txBox="1"/>
          <p:nvPr/>
        </p:nvSpPr>
        <p:spPr>
          <a:xfrm>
            <a:off x="320040" y="5166360"/>
            <a:ext cx="713232" cy="530352"/>
          </a:xfrm>
          <a:prstGeom prst="rect">
            <a:avLst/>
          </a:prstGeom>
          <a:noFill/>
          <a:ln/>
        </p:spPr>
        <p:txBody>
          <a:bodyPr wrap="square" lIns="0" tIns="0" rIns="0" bIns="0" rtlCol="0" anchor="ctr"/>
          <a:lstStyle/>
          <a:p>
            <a:pPr marL="0" indent="0" algn="ctr">
              <a:buNone/>
            </a:pPr>
            <a:r>
              <a:rPr lang="en-US" sz="2600" b="1" dirty="0">
                <a:solidFill>
                  <a:srgbClr val="373637"/>
                </a:solidFill>
                <a:latin typeface="Arial" pitchFamily="34" charset="0"/>
                <a:ea typeface="Arial" pitchFamily="34" charset="-122"/>
                <a:cs typeface="Arial" pitchFamily="34" charset="-120"/>
              </a:rPr>
              <a:t>⑤</a:t>
            </a:r>
            <a:endParaRPr lang="en-US" sz="2600" dirty="0"/>
          </a:p>
        </p:txBody>
      </p:sp>
      <p:sp>
        <p:nvSpPr>
          <p:cNvPr id="35" name="Shape 33"/>
          <p:cNvSpPr/>
          <p:nvPr/>
        </p:nvSpPr>
        <p:spPr>
          <a:xfrm>
            <a:off x="1069848" y="5047488"/>
            <a:ext cx="1417320" cy="896112"/>
          </a:xfrm>
          <a:prstGeom prst="rect">
            <a:avLst/>
          </a:prstGeom>
          <a:solidFill>
            <a:srgbClr val="3E6BB3"/>
          </a:solidFill>
          <a:ln w="12700">
            <a:solidFill>
              <a:srgbClr val="3E6BB3"/>
            </a:solidFill>
            <a:prstDash val="solid"/>
          </a:ln>
        </p:spPr>
        <p:txBody>
          <a:bodyPr/>
          <a:lstStyle/>
          <a:p>
            <a:endParaRPr lang="en-US"/>
          </a:p>
        </p:txBody>
      </p:sp>
      <p:sp>
        <p:nvSpPr>
          <p:cNvPr id="36" name="Text 34"/>
          <p:cNvSpPr txBox="1"/>
          <p:nvPr/>
        </p:nvSpPr>
        <p:spPr>
          <a:xfrm>
            <a:off x="1069848" y="5294376"/>
            <a:ext cx="1417320" cy="384048"/>
          </a:xfrm>
          <a:prstGeom prst="rect">
            <a:avLst/>
          </a:prstGeom>
          <a:noFill/>
          <a:ln/>
        </p:spPr>
        <p:txBody>
          <a:bodyPr wrap="square" lIns="0" tIns="0" rIns="0" bIns="0" rtlCol="0" anchor="ctr"/>
          <a:lstStyle/>
          <a:p>
            <a:pPr marL="0" indent="0" algn="ctr">
              <a:buNone/>
            </a:pPr>
            <a:r>
              <a:rPr lang="en-US" sz="1500" b="1" dirty="0">
                <a:solidFill>
                  <a:srgbClr val="FFFFFF"/>
                </a:solidFill>
                <a:latin typeface="Arial" pitchFamily="34" charset="0"/>
                <a:ea typeface="Arial" pitchFamily="34" charset="-122"/>
                <a:cs typeface="Arial" pitchFamily="34" charset="-120"/>
              </a:rPr>
              <a:t>Capitalize</a:t>
            </a:r>
            <a:endParaRPr lang="en-US" sz="1500" dirty="0"/>
          </a:p>
        </p:txBody>
      </p:sp>
      <p:sp>
        <p:nvSpPr>
          <p:cNvPr id="37" name="Shape 35"/>
          <p:cNvSpPr/>
          <p:nvPr/>
        </p:nvSpPr>
        <p:spPr>
          <a:xfrm>
            <a:off x="2523744" y="5047488"/>
            <a:ext cx="9317736" cy="896112"/>
          </a:xfrm>
          <a:prstGeom prst="rect">
            <a:avLst/>
          </a:prstGeom>
          <a:solidFill>
            <a:srgbClr val="F4F4F4"/>
          </a:solidFill>
          <a:ln w="12700">
            <a:solidFill>
              <a:srgbClr val="D0D0D0"/>
            </a:solidFill>
            <a:prstDash val="solid"/>
          </a:ln>
        </p:spPr>
        <p:txBody>
          <a:bodyPr/>
          <a:lstStyle/>
          <a:p>
            <a:endParaRPr lang="en-US"/>
          </a:p>
        </p:txBody>
      </p:sp>
      <p:sp>
        <p:nvSpPr>
          <p:cNvPr id="38" name="Text 36"/>
          <p:cNvSpPr txBox="1"/>
          <p:nvPr/>
        </p:nvSpPr>
        <p:spPr>
          <a:xfrm>
            <a:off x="2651760" y="5138928"/>
            <a:ext cx="9052560" cy="713232"/>
          </a:xfrm>
          <a:prstGeom prst="rect">
            <a:avLst/>
          </a:prstGeom>
          <a:noFill/>
          <a:ln/>
        </p:spPr>
        <p:txBody>
          <a:bodyPr wrap="square" lIns="0" tIns="0" rIns="0" bIns="0" rtlCol="0" anchor="ctr"/>
          <a:lstStyle/>
          <a:p>
            <a:pPr marL="0" indent="0">
              <a:buNone/>
            </a:pPr>
            <a:r>
              <a:rPr lang="en-US" sz="1200" dirty="0">
                <a:solidFill>
                  <a:srgbClr val="373637"/>
                </a:solidFill>
                <a:latin typeface="Arial" pitchFamily="34" charset="0"/>
                <a:ea typeface="Arial" pitchFamily="34" charset="-122"/>
                <a:cs typeface="Arial" pitchFamily="34" charset="-120"/>
              </a:rPr>
              <a:t>Repeal of §403.22 and workforce housing recognition open new doors. Cities with stalled or previously infeasible housing projects should re-evaluate TIF — and explore WHTC/TIF combinations.</a:t>
            </a:r>
            <a:endParaRPr lang="en-US" sz="12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rot="-900000">
            <a:off x="-457200" y="4206240"/>
            <a:ext cx="5029200" cy="3200400"/>
          </a:xfrm>
          <a:prstGeom prst="rect">
            <a:avLst/>
          </a:prstGeom>
          <a:solidFill>
            <a:srgbClr val="FFD051"/>
          </a:solidFill>
          <a:ln w="12700">
            <a:solidFill>
              <a:srgbClr val="FFD051"/>
            </a:solidFill>
            <a:prstDash val="solid"/>
          </a:ln>
        </p:spPr>
        <p:txBody>
          <a:bodyPr/>
          <a:lstStyle/>
          <a:p>
            <a:endParaRPr lang="en-US"/>
          </a:p>
        </p:txBody>
      </p:sp>
      <p:sp>
        <p:nvSpPr>
          <p:cNvPr id="3" name="Shape 1"/>
          <p:cNvSpPr/>
          <p:nvPr/>
        </p:nvSpPr>
        <p:spPr>
          <a:xfrm rot="-900000">
            <a:off x="8686800" y="5029200"/>
            <a:ext cx="4572000" cy="2743200"/>
          </a:xfrm>
          <a:prstGeom prst="rect">
            <a:avLst/>
          </a:prstGeom>
          <a:solidFill>
            <a:srgbClr val="3E6BB3"/>
          </a:solidFill>
          <a:ln w="12700">
            <a:solidFill>
              <a:srgbClr val="3E6BB3"/>
            </a:solidFill>
            <a:prstDash val="solid"/>
          </a:ln>
        </p:spPr>
        <p:txBody>
          <a:bodyPr/>
          <a:lstStyle/>
          <a:p>
            <a:endParaRPr lang="en-US"/>
          </a:p>
        </p:txBody>
      </p:sp>
      <p:sp>
        <p:nvSpPr>
          <p:cNvPr id="4" name="Shape 2"/>
          <p:cNvSpPr/>
          <p:nvPr/>
        </p:nvSpPr>
        <p:spPr>
          <a:xfrm rot="-900000">
            <a:off x="6400800" y="3474720"/>
            <a:ext cx="6400800" cy="3657600"/>
          </a:xfrm>
          <a:prstGeom prst="rect">
            <a:avLst/>
          </a:prstGeom>
          <a:solidFill>
            <a:srgbClr val="C5CEDF"/>
          </a:solidFill>
          <a:ln w="12700">
            <a:solidFill>
              <a:srgbClr val="C5CEDF"/>
            </a:solidFill>
            <a:prstDash val="solid"/>
          </a:ln>
        </p:spPr>
        <p:txBody>
          <a:bodyPr/>
          <a:lstStyle/>
          <a:p>
            <a:endParaRPr lang="en-US"/>
          </a:p>
        </p:txBody>
      </p:sp>
      <p:sp>
        <p:nvSpPr>
          <p:cNvPr id="5" name="Shape 3"/>
          <p:cNvSpPr/>
          <p:nvPr/>
        </p:nvSpPr>
        <p:spPr>
          <a:xfrm>
            <a:off x="0" y="0"/>
            <a:ext cx="12161520" cy="4389120"/>
          </a:xfrm>
          <a:prstGeom prst="rect">
            <a:avLst/>
          </a:prstGeom>
          <a:solidFill>
            <a:srgbClr val="FFFFFF"/>
          </a:solidFill>
          <a:ln w="12700">
            <a:solidFill>
              <a:srgbClr val="FFFFFF"/>
            </a:solidFill>
            <a:prstDash val="solid"/>
          </a:ln>
        </p:spPr>
        <p:txBody>
          <a:bodyPr/>
          <a:lstStyle/>
          <a:p>
            <a:endParaRPr lang="en-US"/>
          </a:p>
        </p:txBody>
      </p:sp>
      <p:sp>
        <p:nvSpPr>
          <p:cNvPr id="6" name="Text 4"/>
          <p:cNvSpPr txBox="1"/>
          <p:nvPr/>
        </p:nvSpPr>
        <p:spPr>
          <a:xfrm>
            <a:off x="777240" y="914400"/>
            <a:ext cx="9144000" cy="868680"/>
          </a:xfrm>
          <a:prstGeom prst="rect">
            <a:avLst/>
          </a:prstGeom>
          <a:noFill/>
          <a:ln/>
        </p:spPr>
        <p:txBody>
          <a:bodyPr wrap="square" lIns="0" tIns="0" rIns="0" bIns="0" rtlCol="0" anchor="ctr"/>
          <a:lstStyle/>
          <a:p>
            <a:pPr marL="0" indent="0">
              <a:buNone/>
            </a:pPr>
            <a:r>
              <a:rPr lang="en-US" sz="3800" b="1" dirty="0">
                <a:solidFill>
                  <a:srgbClr val="373637"/>
                </a:solidFill>
                <a:latin typeface="Arial" pitchFamily="34" charset="0"/>
                <a:ea typeface="Arial" pitchFamily="34" charset="-122"/>
                <a:cs typeface="Arial" pitchFamily="34" charset="-120"/>
              </a:rPr>
              <a:t>Questions?</a:t>
            </a:r>
            <a:endParaRPr lang="en-US" sz="3800" dirty="0"/>
          </a:p>
        </p:txBody>
      </p:sp>
      <p:sp>
        <p:nvSpPr>
          <p:cNvPr id="7" name="Shape 5"/>
          <p:cNvSpPr/>
          <p:nvPr/>
        </p:nvSpPr>
        <p:spPr>
          <a:xfrm>
            <a:off x="777240" y="1810512"/>
            <a:ext cx="3200400" cy="73152"/>
          </a:xfrm>
          <a:prstGeom prst="rect">
            <a:avLst/>
          </a:prstGeom>
          <a:solidFill>
            <a:srgbClr val="FFD051"/>
          </a:solidFill>
          <a:ln w="12700">
            <a:solidFill>
              <a:srgbClr val="FFD051"/>
            </a:solidFill>
            <a:prstDash val="solid"/>
          </a:ln>
        </p:spPr>
        <p:txBody>
          <a:bodyPr/>
          <a:lstStyle/>
          <a:p>
            <a:endParaRPr lang="en-US"/>
          </a:p>
        </p:txBody>
      </p:sp>
      <p:sp>
        <p:nvSpPr>
          <p:cNvPr id="8" name="Text 6"/>
          <p:cNvSpPr txBox="1"/>
          <p:nvPr/>
        </p:nvSpPr>
        <p:spPr>
          <a:xfrm>
            <a:off x="777240" y="2011680"/>
            <a:ext cx="4754880" cy="384048"/>
          </a:xfrm>
          <a:prstGeom prst="rect">
            <a:avLst/>
          </a:prstGeom>
          <a:noFill/>
          <a:ln/>
        </p:spPr>
        <p:txBody>
          <a:bodyPr wrap="square" lIns="0" tIns="0" rIns="0" bIns="0" rtlCol="0" anchor="ctr"/>
          <a:lstStyle/>
          <a:p>
            <a:pPr marL="0" indent="0">
              <a:buNone/>
            </a:pPr>
            <a:r>
              <a:rPr lang="en-US" sz="1800" b="1" dirty="0">
                <a:solidFill>
                  <a:srgbClr val="373637"/>
                </a:solidFill>
                <a:latin typeface="Arial" pitchFamily="34" charset="0"/>
                <a:ea typeface="Arial" pitchFamily="34" charset="-122"/>
                <a:cs typeface="Arial" pitchFamily="34" charset="-120"/>
              </a:rPr>
              <a:t>Matthew R. Stoffel, CFA</a:t>
            </a:r>
            <a:endParaRPr lang="en-US" sz="1800" dirty="0"/>
          </a:p>
        </p:txBody>
      </p:sp>
      <p:sp>
        <p:nvSpPr>
          <p:cNvPr id="9" name="Text 7"/>
          <p:cNvSpPr txBox="1"/>
          <p:nvPr/>
        </p:nvSpPr>
        <p:spPr>
          <a:xfrm>
            <a:off x="777240" y="2423160"/>
            <a:ext cx="4754880" cy="274320"/>
          </a:xfrm>
          <a:prstGeom prst="rect">
            <a:avLst/>
          </a:prstGeom>
          <a:noFill/>
          <a:ln/>
        </p:spPr>
        <p:txBody>
          <a:bodyPr wrap="square" lIns="0" tIns="0" rIns="0" bIns="0" rtlCol="0" anchor="ctr"/>
          <a:lstStyle/>
          <a:p>
            <a:pPr marL="0" indent="0">
              <a:buNone/>
            </a:pPr>
            <a:r>
              <a:rPr lang="en-US" sz="1200" dirty="0">
                <a:solidFill>
                  <a:srgbClr val="3E6BB3"/>
                </a:solidFill>
                <a:latin typeface="Arial" pitchFamily="34" charset="0"/>
                <a:ea typeface="Arial" pitchFamily="34" charset="-122"/>
                <a:cs typeface="Arial" pitchFamily="34" charset="-120"/>
              </a:rPr>
              <a:t>Director  |  PFM Financial Advisors LLC</a:t>
            </a:r>
            <a:endParaRPr lang="en-US" sz="1200" dirty="0"/>
          </a:p>
        </p:txBody>
      </p:sp>
      <p:sp>
        <p:nvSpPr>
          <p:cNvPr id="10" name="Text 8"/>
          <p:cNvSpPr txBox="1"/>
          <p:nvPr/>
        </p:nvSpPr>
        <p:spPr>
          <a:xfrm>
            <a:off x="777240" y="2743200"/>
            <a:ext cx="4754880" cy="246888"/>
          </a:xfrm>
          <a:prstGeom prst="rect">
            <a:avLst/>
          </a:prstGeom>
          <a:noFill/>
          <a:ln/>
        </p:spPr>
        <p:txBody>
          <a:bodyPr wrap="square" lIns="0" tIns="0" rIns="0" bIns="0" rtlCol="0" anchor="ctr"/>
          <a:lstStyle/>
          <a:p>
            <a:pPr marL="0" indent="0">
              <a:buNone/>
            </a:pPr>
            <a:r>
              <a:rPr lang="en-US" sz="1150" dirty="0">
                <a:solidFill>
                  <a:srgbClr val="595959"/>
                </a:solidFill>
                <a:latin typeface="Arial" pitchFamily="34" charset="0"/>
                <a:ea typeface="Arial" pitchFamily="34" charset="-122"/>
                <a:cs typeface="Arial" pitchFamily="34" charset="-120"/>
              </a:rPr>
              <a:t>515-724-5737</a:t>
            </a:r>
            <a:endParaRPr lang="en-US" sz="1150" dirty="0"/>
          </a:p>
        </p:txBody>
      </p:sp>
      <p:sp>
        <p:nvSpPr>
          <p:cNvPr id="11" name="Text 9"/>
          <p:cNvSpPr txBox="1"/>
          <p:nvPr/>
        </p:nvSpPr>
        <p:spPr>
          <a:xfrm>
            <a:off x="777240" y="2999232"/>
            <a:ext cx="4754880" cy="246888"/>
          </a:xfrm>
          <a:prstGeom prst="rect">
            <a:avLst/>
          </a:prstGeom>
          <a:noFill/>
          <a:ln/>
        </p:spPr>
        <p:txBody>
          <a:bodyPr wrap="square" lIns="0" tIns="0" rIns="0" bIns="0" rtlCol="0" anchor="ctr"/>
          <a:lstStyle/>
          <a:p>
            <a:pPr marL="0" indent="0">
              <a:buNone/>
            </a:pPr>
            <a:r>
              <a:rPr lang="en-US" sz="1150" dirty="0">
                <a:solidFill>
                  <a:srgbClr val="595959"/>
                </a:solidFill>
                <a:latin typeface="Arial" pitchFamily="34" charset="0"/>
                <a:cs typeface="Arial" pitchFamily="34" charset="-120"/>
              </a:rPr>
              <a:t>stoffelm@pfm.com</a:t>
            </a:r>
            <a:endParaRPr lang="en-US" sz="1150" dirty="0"/>
          </a:p>
        </p:txBody>
      </p:sp>
      <p:sp>
        <p:nvSpPr>
          <p:cNvPr id="12" name="Text 10"/>
          <p:cNvSpPr txBox="1"/>
          <p:nvPr/>
        </p:nvSpPr>
        <p:spPr>
          <a:xfrm>
            <a:off x="5897880" y="2011680"/>
            <a:ext cx="4754880" cy="384048"/>
          </a:xfrm>
          <a:prstGeom prst="rect">
            <a:avLst/>
          </a:prstGeom>
          <a:noFill/>
          <a:ln/>
        </p:spPr>
        <p:txBody>
          <a:bodyPr wrap="square" lIns="0" tIns="0" rIns="0" bIns="0" rtlCol="0" anchor="ctr"/>
          <a:lstStyle/>
          <a:p>
            <a:pPr marL="0" indent="0">
              <a:buNone/>
            </a:pPr>
            <a:r>
              <a:rPr lang="en-US" sz="1800" b="1" dirty="0">
                <a:solidFill>
                  <a:srgbClr val="373637"/>
                </a:solidFill>
                <a:latin typeface="Arial" pitchFamily="34" charset="0"/>
                <a:ea typeface="Arial" pitchFamily="34" charset="-122"/>
                <a:cs typeface="Arial" pitchFamily="34" charset="-120"/>
              </a:rPr>
              <a:t>Chip Schultz</a:t>
            </a:r>
            <a:endParaRPr lang="en-US" sz="1800" dirty="0"/>
          </a:p>
        </p:txBody>
      </p:sp>
      <p:sp>
        <p:nvSpPr>
          <p:cNvPr id="13" name="Text 11"/>
          <p:cNvSpPr txBox="1"/>
          <p:nvPr/>
        </p:nvSpPr>
        <p:spPr>
          <a:xfrm>
            <a:off x="5897880" y="2423160"/>
            <a:ext cx="4754880" cy="274320"/>
          </a:xfrm>
          <a:prstGeom prst="rect">
            <a:avLst/>
          </a:prstGeom>
          <a:noFill/>
          <a:ln/>
        </p:spPr>
        <p:txBody>
          <a:bodyPr wrap="square" lIns="0" tIns="0" rIns="0" bIns="0" rtlCol="0" anchor="ctr"/>
          <a:lstStyle/>
          <a:p>
            <a:pPr marL="0" indent="0">
              <a:buNone/>
            </a:pPr>
            <a:r>
              <a:rPr lang="en-US" sz="1200" dirty="0">
                <a:solidFill>
                  <a:srgbClr val="3E6BB3"/>
                </a:solidFill>
                <a:latin typeface="Arial" pitchFamily="34" charset="0"/>
                <a:ea typeface="Arial" pitchFamily="34" charset="-122"/>
                <a:cs typeface="Arial" pitchFamily="34" charset="-120"/>
              </a:rPr>
              <a:t>Director  |  PFM Financial Advisors LLC</a:t>
            </a:r>
            <a:endParaRPr lang="en-US" sz="1200" dirty="0"/>
          </a:p>
        </p:txBody>
      </p:sp>
      <p:sp>
        <p:nvSpPr>
          <p:cNvPr id="14" name="Text 12"/>
          <p:cNvSpPr txBox="1"/>
          <p:nvPr/>
        </p:nvSpPr>
        <p:spPr>
          <a:xfrm>
            <a:off x="5897880" y="2743200"/>
            <a:ext cx="4754880" cy="246888"/>
          </a:xfrm>
          <a:prstGeom prst="rect">
            <a:avLst/>
          </a:prstGeom>
          <a:noFill/>
          <a:ln/>
        </p:spPr>
        <p:txBody>
          <a:bodyPr wrap="square" lIns="0" tIns="0" rIns="0" bIns="0" rtlCol="0" anchor="ctr"/>
          <a:lstStyle/>
          <a:p>
            <a:pPr marL="0" indent="0">
              <a:buNone/>
            </a:pPr>
            <a:r>
              <a:rPr lang="en-US" sz="1150" dirty="0"/>
              <a:t>(515) 724-5725</a:t>
            </a:r>
          </a:p>
        </p:txBody>
      </p:sp>
      <p:sp>
        <p:nvSpPr>
          <p:cNvPr id="15" name="Text 13"/>
          <p:cNvSpPr txBox="1"/>
          <p:nvPr/>
        </p:nvSpPr>
        <p:spPr>
          <a:xfrm>
            <a:off x="5897880" y="2999232"/>
            <a:ext cx="4754880" cy="246888"/>
          </a:xfrm>
          <a:prstGeom prst="rect">
            <a:avLst/>
          </a:prstGeom>
          <a:noFill/>
          <a:ln/>
        </p:spPr>
        <p:txBody>
          <a:bodyPr wrap="square" lIns="0" tIns="0" rIns="0" bIns="0" rtlCol="0" anchor="ctr"/>
          <a:lstStyle/>
          <a:p>
            <a:pPr marL="0" indent="0">
              <a:buNone/>
            </a:pPr>
            <a:r>
              <a:rPr lang="en-US" sz="1150" dirty="0"/>
              <a:t>schultzc@pfm.com</a:t>
            </a:r>
          </a:p>
        </p:txBody>
      </p:sp>
      <p:sp>
        <p:nvSpPr>
          <p:cNvPr id="16" name="Shape 14"/>
          <p:cNvSpPr/>
          <p:nvPr/>
        </p:nvSpPr>
        <p:spPr>
          <a:xfrm>
            <a:off x="0" y="5166360"/>
            <a:ext cx="12161520" cy="1691640"/>
          </a:xfrm>
          <a:prstGeom prst="rect">
            <a:avLst/>
          </a:prstGeom>
          <a:solidFill>
            <a:srgbClr val="F4F4F4"/>
          </a:solidFill>
          <a:ln w="12700">
            <a:solidFill>
              <a:srgbClr val="F4F4F4"/>
            </a:solidFill>
            <a:prstDash val="solid"/>
          </a:ln>
        </p:spPr>
        <p:txBody>
          <a:bodyPr/>
          <a:lstStyle/>
          <a:p>
            <a:endParaRPr lang="en-US"/>
          </a:p>
        </p:txBody>
      </p:sp>
      <p:sp>
        <p:nvSpPr>
          <p:cNvPr id="17" name="Text 15"/>
          <p:cNvSpPr txBox="1"/>
          <p:nvPr/>
        </p:nvSpPr>
        <p:spPr>
          <a:xfrm>
            <a:off x="320040" y="5239512"/>
            <a:ext cx="4572000" cy="256032"/>
          </a:xfrm>
          <a:prstGeom prst="rect">
            <a:avLst/>
          </a:prstGeom>
          <a:noFill/>
          <a:ln/>
        </p:spPr>
        <p:txBody>
          <a:bodyPr wrap="square" lIns="0" tIns="0" rIns="0" bIns="0" rtlCol="0" anchor="ctr"/>
          <a:lstStyle/>
          <a:p>
            <a:pPr marL="0" indent="0">
              <a:buNone/>
            </a:pPr>
            <a:r>
              <a:rPr lang="en-US" sz="1050" b="1" dirty="0">
                <a:solidFill>
                  <a:srgbClr val="3E6BB3"/>
                </a:solidFill>
                <a:latin typeface="Arial" pitchFamily="34" charset="0"/>
                <a:ea typeface="Arial" pitchFamily="34" charset="-122"/>
                <a:cs typeface="Arial" pitchFamily="34" charset="-120"/>
              </a:rPr>
              <a:t>Important Disclosures</a:t>
            </a:r>
            <a:endParaRPr lang="en-US" sz="1050" dirty="0"/>
          </a:p>
        </p:txBody>
      </p:sp>
      <p:sp>
        <p:nvSpPr>
          <p:cNvPr id="18" name="Text 16"/>
          <p:cNvSpPr txBox="1"/>
          <p:nvPr/>
        </p:nvSpPr>
        <p:spPr>
          <a:xfrm>
            <a:off x="320040" y="5522976"/>
            <a:ext cx="11521440" cy="1234440"/>
          </a:xfrm>
          <a:prstGeom prst="rect">
            <a:avLst/>
          </a:prstGeom>
          <a:noFill/>
          <a:ln/>
        </p:spPr>
        <p:txBody>
          <a:bodyPr wrap="square" lIns="0" tIns="0" rIns="0" bIns="0" rtlCol="0" anchor="ctr"/>
          <a:lstStyle/>
          <a:p>
            <a:pPr marL="0" indent="0">
              <a:buNone/>
            </a:pPr>
            <a:r>
              <a:rPr lang="en-US" sz="900" dirty="0">
                <a:solidFill>
                  <a:srgbClr val="595959"/>
                </a:solidFill>
                <a:latin typeface="Arial" pitchFamily="34" charset="0"/>
                <a:ea typeface="Arial" pitchFamily="34" charset="-122"/>
                <a:cs typeface="Arial" pitchFamily="34" charset="-120"/>
              </a:rPr>
              <a:t>Legislative information in this presentation is sourced from Ahlers &amp; Cooney, P.C. Client Alert, "Changes to Iowa's Urban Renewal Act and Urban Revitalization Act Under the 2026 Property Tax Bill," dated May 26, 2026, authored by Nathan Overberg and Jenna Sabroske. This presentation is for informational and educational purposes only and does not constitute legal or financial advice. Consult qualified legal counsel regarding the application of Senate File 2472 to any specific urban renewal area or TIF ordinance. Case studies are illustrative and do not reference any specific client or project. PFM Financial Advisors LLC is a registered municipal advisor with the SEC and MSRB.</a:t>
            </a:r>
            <a:endParaRPr lang="en-US" sz="900" dirty="0"/>
          </a:p>
        </p:txBody>
      </p:sp>
      <p:sp>
        <p:nvSpPr>
          <p:cNvPr id="19" name="Shape 17"/>
          <p:cNvSpPr/>
          <p:nvPr/>
        </p:nvSpPr>
        <p:spPr>
          <a:xfrm>
            <a:off x="0" y="6656832"/>
            <a:ext cx="1371600" cy="201168"/>
          </a:xfrm>
          <a:prstGeom prst="rect">
            <a:avLst/>
          </a:prstGeom>
          <a:solidFill>
            <a:srgbClr val="FFD051"/>
          </a:solidFill>
          <a:ln w="12700">
            <a:solidFill>
              <a:srgbClr val="FFD051"/>
            </a:solidFill>
            <a:prstDash val="solid"/>
          </a:ln>
        </p:spPr>
        <p:txBody>
          <a:bodyPr/>
          <a:lstStyle/>
          <a:p>
            <a:endParaRPr lang="en-US"/>
          </a:p>
        </p:txBody>
      </p:sp>
      <p:sp>
        <p:nvSpPr>
          <p:cNvPr id="20" name="Text 18"/>
          <p:cNvSpPr txBox="1"/>
          <p:nvPr/>
        </p:nvSpPr>
        <p:spPr>
          <a:xfrm>
            <a:off x="64008" y="6656832"/>
            <a:ext cx="1005840" cy="201168"/>
          </a:xfrm>
          <a:prstGeom prst="rect">
            <a:avLst/>
          </a:prstGeom>
          <a:noFill/>
          <a:ln/>
        </p:spPr>
        <p:txBody>
          <a:bodyPr wrap="square" lIns="0" tIns="0" rIns="0" bIns="0" rtlCol="0" anchor="ctr"/>
          <a:lstStyle/>
          <a:p>
            <a:pPr marL="0" indent="0">
              <a:buNone/>
            </a:pPr>
            <a:r>
              <a:rPr lang="en-US" sz="900" dirty="0">
                <a:solidFill>
                  <a:srgbClr val="373637"/>
                </a:solidFill>
                <a:latin typeface="Arial" pitchFamily="34" charset="0"/>
                <a:ea typeface="Arial" pitchFamily="34" charset="-122"/>
                <a:cs typeface="Arial" pitchFamily="34" charset="-120"/>
              </a:rPr>
              <a:t>© PFM</a:t>
            </a:r>
            <a:endParaRPr lang="en-US" sz="900" dirty="0"/>
          </a:p>
        </p:txBody>
      </p:sp>
      <p:pic>
        <p:nvPicPr>
          <p:cNvPr id="22" name="Picture 21">
            <a:extLst>
              <a:ext uri="{FF2B5EF4-FFF2-40B4-BE49-F238E27FC236}">
                <a16:creationId xmlns:a16="http://schemas.microsoft.com/office/drawing/2014/main" id="{89811166-E172-45BC-5798-2247B06CFEA8}"/>
              </a:ext>
            </a:extLst>
          </p:cNvPr>
          <p:cNvPicPr>
            <a:picLocks noChangeAspect="1"/>
          </p:cNvPicPr>
          <p:nvPr/>
        </p:nvPicPr>
        <p:blipFill>
          <a:blip r:embed="rId3"/>
          <a:stretch>
            <a:fillRect/>
          </a:stretch>
        </p:blipFill>
        <p:spPr>
          <a:xfrm>
            <a:off x="3692814" y="2237338"/>
            <a:ext cx="1637045" cy="1680950"/>
          </a:xfrm>
          <a:prstGeom prst="rect">
            <a:avLst/>
          </a:prstGeom>
        </p:spPr>
      </p:pic>
      <p:pic>
        <p:nvPicPr>
          <p:cNvPr id="26" name="Picture 25">
            <a:extLst>
              <a:ext uri="{FF2B5EF4-FFF2-40B4-BE49-F238E27FC236}">
                <a16:creationId xmlns:a16="http://schemas.microsoft.com/office/drawing/2014/main" id="{830231B4-93B7-33CA-01C2-A348A648A322}"/>
              </a:ext>
            </a:extLst>
          </p:cNvPr>
          <p:cNvPicPr>
            <a:picLocks noChangeAspect="1"/>
          </p:cNvPicPr>
          <p:nvPr/>
        </p:nvPicPr>
        <p:blipFill>
          <a:blip r:embed="rId4"/>
          <a:stretch>
            <a:fillRect/>
          </a:stretch>
        </p:blipFill>
        <p:spPr>
          <a:xfrm>
            <a:off x="9022673" y="2324955"/>
            <a:ext cx="1304547" cy="1505715"/>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BDF9AE28-4585-4253-9B06-AB3299B26FA0}">
  <we:reference id="11d7cf85-ae5a-43b8-bc58-1e1a151cce24" version="1.0.0.1" store="EXCatalog" storeType="EXCatalog"/>
  <we:alternateReferences>
    <we:reference id="WA200010725" version="1.0.0.1" store="en-US" storeType="OMEX"/>
  </we:alternateReferences>
  <we:properties>
    <we:property name="claude.fileId" value="&quot;858943fa-ae74-451c-b3ef-964beca23789&quot;"/>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2434EA73A528E4DAD3F80FEFC41E1DF" ma:contentTypeVersion="12" ma:contentTypeDescription="Create a new document." ma:contentTypeScope="" ma:versionID="c2cddc76fda8982c404971434660429e">
  <xsd:schema xmlns:xsd="http://www.w3.org/2001/XMLSchema" xmlns:xs="http://www.w3.org/2001/XMLSchema" xmlns:p="http://schemas.microsoft.com/office/2006/metadata/properties" xmlns:ns2="f69f3dca-d9b9-48ae-911b-b6925a4c0315" xmlns:ns3="3f8f02a9-ce9e-4e15-b6f0-1fb17413fe16" targetNamespace="http://schemas.microsoft.com/office/2006/metadata/properties" ma:root="true" ma:fieldsID="f5c6474e002efe9c849d74109829c22a" ns2:_="" ns3:_="">
    <xsd:import namespace="f69f3dca-d9b9-48ae-911b-b6925a4c0315"/>
    <xsd:import namespace="3f8f02a9-ce9e-4e15-b6f0-1fb17413fe16"/>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Locatio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69f3dca-d9b9-48ae-911b-b6925a4c031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1754e9c-a9be-41c5-8218-d60ad7c29e99"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18" nillable="true" ma:displayName="Location" ma:indexed="true" ma:internalName="MediaServiceLocatio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f8f02a9-ce9e-4e15-b6f0-1fb17413fe16"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ecdde11a-7792-4bc9-b842-2fcbc22a0772}" ma:internalName="TaxCatchAll" ma:showField="CatchAllData" ma:web="3f8f02a9-ce9e-4e15-b6f0-1fb17413fe1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3f8f02a9-ce9e-4e15-b6f0-1fb17413fe16" xsi:nil="true"/>
    <lcf76f155ced4ddcb4097134ff3c332f xmlns="f69f3dca-d9b9-48ae-911b-b6925a4c0315">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35F1E0A9-1CF6-43D0-8342-C78D5EECE934}"/>
</file>

<file path=customXml/itemProps2.xml><?xml version="1.0" encoding="utf-8"?>
<ds:datastoreItem xmlns:ds="http://schemas.openxmlformats.org/officeDocument/2006/customXml" ds:itemID="{721A49CE-588E-4B01-A608-2469BA3836E0}"/>
</file>

<file path=customXml/itemProps3.xml><?xml version="1.0" encoding="utf-8"?>
<ds:datastoreItem xmlns:ds="http://schemas.openxmlformats.org/officeDocument/2006/customXml" ds:itemID="{D9E7FC86-FDF9-48A0-B820-A664D96E8319}"/>
</file>

<file path=docProps/app.xml><?xml version="1.0" encoding="utf-8"?>
<Properties xmlns="http://schemas.openxmlformats.org/officeDocument/2006/extended-properties" xmlns:vt="http://schemas.openxmlformats.org/officeDocument/2006/docPropsVTypes">
  <TotalTime>67</TotalTime>
  <Words>3872</Words>
  <Application>Microsoft Office PowerPoint</Application>
  <PresentationFormat>Widescreen</PresentationFormat>
  <Paragraphs>382</Paragraphs>
  <Slides>21</Slides>
  <Notes>21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Arial</vt:lpstr>
      <vt:lpstr>Arial Regular</vt:lpstr>
      <vt:lpstr>Soleil Bk</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Matthew Stoffel</cp:lastModifiedBy>
  <cp:revision>3</cp:revision>
  <cp:lastPrinted>2026-09-23T18:34:45Z</cp:lastPrinted>
  <dcterms:created xsi:type="dcterms:W3CDTF">2026-09-23T15:02:27Z</dcterms:created>
  <dcterms:modified xsi:type="dcterms:W3CDTF">2026-09-23T18:34:55Z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0x01010032434EA73A528E4DAD3F80FEFC41E1DF</vt:lpwstr>
  </property>
  <property fmtid="{D5CDD505-2E9C-101B-9397-08002B2CF9AE}" pid="3" name="MediaServiceImageTags">
    <vt:lpwstr/>
  </property>
</Properties>
</file>