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56" r:id="rId5"/>
    <p:sldId id="367" r:id="rId6"/>
    <p:sldId id="272" r:id="rId7"/>
    <p:sldId id="368" r:id="rId8"/>
    <p:sldId id="369" r:id="rId9"/>
    <p:sldId id="363" r:id="rId10"/>
    <p:sldId id="370" r:id="rId11"/>
    <p:sldId id="371" r:id="rId12"/>
    <p:sldId id="372" r:id="rId13"/>
    <p:sldId id="373" r:id="rId14"/>
    <p:sldId id="3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5C"/>
    <a:srgbClr val="008080"/>
    <a:srgbClr val="005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F672F2-A355-22FE-AFDE-C0AF56F99276}" v="6" dt="2026-07-13T16:08:57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69E42-9DCB-4E04-B1ED-0EC99B4820A2}" type="datetimeFigureOut">
              <a:t>7/15/2026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39818-8303-41FA-927E-7697C90871B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5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As you can see, our business services team covers the entire state of Iowa.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39818-8303-41FA-927E-7697C90871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Meet the team who has a variety of backgrounds and experiences working in their communities with business partners.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39818-8303-41FA-927E-7697C90871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143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550AD-DBF7-B221-FF00-3C6018672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D20A7-9F9E-B87D-69C6-B28F230859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04EAFE-D766-C382-1109-8DCDFC283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Meet the team who has a variety of backgrounds and experiences working in their communities with business partners.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D2A52-9687-175A-2AFD-ECB36F5155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39818-8303-41FA-927E-7697C90871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7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EBAC8-5702-84FF-1B7F-6B92F5ED2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B132D-B5C8-9143-5A59-8BEF2BC05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1FA570-7959-1898-FD54-D5FCBDBBC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Meet the team who has a variety of backgrounds and experiences working in their communities with business partners.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D625B-0D85-B1DC-26E6-501921A3C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39818-8303-41FA-927E-7697C90871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62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F027A-57B6-2E07-384F-F6E10C09F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EBD2E3-C74E-E41C-B31C-6FAC7FB0A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2FB93-46BA-6262-9C1F-BCC2A25AF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D8D9A-D648-EAF3-6653-F0902FC47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39818-8303-41FA-927E-7697C90871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71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F7960-2411-1486-EDB9-4E3F79964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7C188-4E9D-8A41-2FBC-3FB87681E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FE555-7601-E789-DEDB-ED15B7EA8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56151-2777-F6D2-DCA7-F3E4F7508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39818-8303-41FA-927E-7697C90871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71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E0A15-C0D4-5F11-4237-9AAD0C92E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CD555-0BF5-7F69-9EE9-3F7F2EE26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851F60-D0D7-76CE-9A38-BDBA0B4B4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1669D-F601-BEEB-480F-1FB02C35E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39818-8303-41FA-927E-7697C90871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4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D7FB6-9895-5602-1461-74D2E0198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BBF878-7670-6330-82CA-872ACB6BC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BFEE0E-E73A-D0D3-91A6-B43DAC9C7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6154B-B679-316E-2E85-9EE430E06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39818-8303-41FA-927E-7697C90871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9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iwd.lmi@iwd.iowa.gov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orkforce.iowa.gov/employers/iwd-business/be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kforce.iowa.gov/working-business-engagement" TargetMode="External"/><Relationship Id="rId5" Type="http://schemas.openxmlformats.org/officeDocument/2006/relationships/hyperlink" Target="https://workforce.iowa.gov/contacts/business-engagement-division" TargetMode="External"/><Relationship Id="rId4" Type="http://schemas.openxmlformats.org/officeDocument/2006/relationships/hyperlink" Target="mailto:iaworks@iwd.iowa.gov" TargetMode="External"/><Relationship Id="rId9" Type="http://schemas.openxmlformats.org/officeDocument/2006/relationships/hyperlink" Target="https://workforce.iowa.gov/labor-market-information/resource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9DC02-F19C-3B4F-1A60-91927E771E6C}"/>
              </a:ext>
            </a:extLst>
          </p:cNvPr>
          <p:cNvSpPr>
            <a:spLocks noGrp="1"/>
          </p:cNvSpPr>
          <p:nvPr/>
        </p:nvSpPr>
        <p:spPr>
          <a:xfrm>
            <a:off x="624163" y="3283088"/>
            <a:ext cx="964969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500" b="1">
                <a:solidFill>
                  <a:srgbClr val="FFFFFF"/>
                </a:solidFill>
                <a:latin typeface="Arial"/>
                <a:cs typeface="Arial"/>
              </a:rPr>
              <a:t>Business Engagement Division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27BB22-9476-83AA-86DB-AE7AAFDFEDB9}"/>
              </a:ext>
            </a:extLst>
          </p:cNvPr>
          <p:cNvSpPr>
            <a:spLocks noGrp="1"/>
          </p:cNvSpPr>
          <p:nvPr/>
        </p:nvSpPr>
        <p:spPr>
          <a:xfrm>
            <a:off x="622110" y="5672086"/>
            <a:ext cx="6775396" cy="807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Iowa’s One-Stop Shop for Employers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186A6-5095-E8E7-F48D-59634B950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E48C14-CAC9-431D-4F22-64B8513EBC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49" t="23859" r="1077"/>
          <a:stretch>
            <a:fillRect/>
          </a:stretch>
        </p:blipFill>
        <p:spPr>
          <a:xfrm>
            <a:off x="105878" y="1549667"/>
            <a:ext cx="4041250" cy="2757709"/>
          </a:xfrm>
          <a:prstGeom prst="rect">
            <a:avLst/>
          </a:prstGeom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5FBB8E-8DD2-1970-8B5D-C7734D17BFE0}"/>
              </a:ext>
            </a:extLst>
          </p:cNvPr>
          <p:cNvSpPr>
            <a:spLocks noGrp="1"/>
          </p:cNvSpPr>
          <p:nvPr/>
        </p:nvSpPr>
        <p:spPr>
          <a:xfrm>
            <a:off x="-4651" y="-8715"/>
            <a:ext cx="12197371" cy="1462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IowaLMI.gov</a:t>
            </a:r>
            <a:endParaRPr lang="en-US" sz="48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727635-F56A-718D-D76C-5950FFF8E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891" y="3883516"/>
            <a:ext cx="4995143" cy="2144744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4A33C-6FE5-FC6C-0A94-FA6234657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721" y="1549667"/>
            <a:ext cx="4630380" cy="362872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761420-4E07-3379-FCCE-68EC94C1B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8817" y="3354958"/>
            <a:ext cx="2647776" cy="240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6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AB8CA3-D444-254D-D867-8DE23FE5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0C34972-7D70-22DE-C805-B5A635D6E0B4}"/>
              </a:ext>
            </a:extLst>
          </p:cNvPr>
          <p:cNvSpPr>
            <a:spLocks noGrp="1"/>
          </p:cNvSpPr>
          <p:nvPr/>
        </p:nvSpPr>
        <p:spPr>
          <a:xfrm>
            <a:off x="502328" y="331322"/>
            <a:ext cx="11263628" cy="883709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Iowa Workforce Development Contacts</a:t>
            </a:r>
            <a:endParaRPr lang="en-US" sz="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B9BC49-5175-2032-CAD1-23EA0C1D44C8}"/>
              </a:ext>
            </a:extLst>
          </p:cNvPr>
          <p:cNvSpPr>
            <a:spLocks noGrp="1"/>
          </p:cNvSpPr>
          <p:nvPr/>
        </p:nvSpPr>
        <p:spPr>
          <a:xfrm>
            <a:off x="502328" y="2967199"/>
            <a:ext cx="1619999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None/>
            </a:pPr>
            <a:endParaRPr lang="en-US" sz="1200" i="1">
              <a:solidFill>
                <a:srgbClr val="03617A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978EE-66DA-E8C1-71CE-8781D0A29460}"/>
              </a:ext>
            </a:extLst>
          </p:cNvPr>
          <p:cNvSpPr txBox="1"/>
          <p:nvPr/>
        </p:nvSpPr>
        <p:spPr>
          <a:xfrm>
            <a:off x="168317" y="1568450"/>
            <a:ext cx="11931650" cy="4662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Business Engagement Division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iaworks@iwd.iowa.gov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Phone: 888-848-7422 (Option #1 followed by Option #7)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Home page: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https://workforce.iowa.gov/working-business-engagement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Find your local Business Engagement Consultant: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https://workforce.iowa.gov/employers/iwd-business/bec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Labor Market Information Division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iwd.lmi@iwd.iowa.gov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Phone: 515-249-4765 (Ryan’s number}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Home page: iowalmi.gov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Labor Market Information Resources page: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https://workforce.iowa.gov/labor-market-information/resources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5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6B1B7E2-90DE-CFF0-47E1-6ED0D98B0AF4}"/>
              </a:ext>
            </a:extLst>
          </p:cNvPr>
          <p:cNvSpPr>
            <a:spLocks noGrp="1"/>
          </p:cNvSpPr>
          <p:nvPr/>
        </p:nvSpPr>
        <p:spPr>
          <a:xfrm>
            <a:off x="196150" y="41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>
                <a:solidFill>
                  <a:srgbClr val="03617A"/>
                </a:solidFill>
                <a:latin typeface="Arial"/>
                <a:cs typeface="Arial"/>
              </a:rPr>
              <a:t>History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99F33-C4B1-0ED9-67B4-CAFAE34316E3}"/>
              </a:ext>
            </a:extLst>
          </p:cNvPr>
          <p:cNvSpPr/>
          <p:nvPr/>
        </p:nvSpPr>
        <p:spPr>
          <a:xfrm>
            <a:off x="4447" y="1273884"/>
            <a:ext cx="6211695" cy="58169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/>
              <a:buChar char="§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Established in fall of 2022 under direction of Governor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Kim Reynolds</a:t>
            </a:r>
            <a:r>
              <a:rPr lang="en-US">
                <a:solidFill>
                  <a:prstClr val="black"/>
                </a:solidFill>
                <a:latin typeface="Arial"/>
                <a:ea typeface="Calibri"/>
                <a:cs typeface="Arial"/>
              </a:rPr>
              <a:t> and IWD Director Beth Townsend</a:t>
            </a:r>
            <a:endParaRPr lang="en-US">
              <a:solidFill>
                <a:prstClr val="black"/>
              </a:solidFill>
            </a:endParaRPr>
          </a:p>
          <a:p>
            <a:pPr marL="285750" indent="-285750">
              <a:buFont typeface="Wingdings"/>
              <a:buChar char="§"/>
              <a:defRPr/>
            </a:pPr>
            <a:endParaRPr lang="en-US">
              <a:solidFill>
                <a:prstClr val="black"/>
              </a:solidFill>
              <a:latin typeface="Arial"/>
              <a:ea typeface="Calibri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Centralized “One Stop Shop” for Iowa employers</a:t>
            </a:r>
            <a:endParaRPr lang="en-US">
              <a:solidFill>
                <a:prstClr val="black"/>
              </a:solidFill>
            </a:endParaRPr>
          </a:p>
          <a:p>
            <a:pPr marL="285750" indent="-285750">
              <a:buFont typeface="Wingdings"/>
              <a:buChar char="§"/>
              <a:defRPr/>
            </a:pPr>
            <a:endParaRPr lang="en-US">
              <a:solidFill>
                <a:prstClr val="black"/>
              </a:solidFill>
              <a:latin typeface="Arial"/>
              <a:ea typeface="Calibri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Goals:</a:t>
            </a: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Let employers know we are here to help with workforce, regardless of where they are in their business cycle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indent="-285750">
              <a:buFont typeface="Wingdings"/>
              <a:buChar char="§"/>
              <a:defRPr/>
            </a:pPr>
            <a:endParaRPr lang="en-US">
              <a:solidFill>
                <a:prstClr val="black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Wingdings"/>
              <a:buChar char="§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Be a trusted and first point of contact for employers, helping to navigate</a:t>
            </a:r>
            <a:r>
              <a:rPr lang="en-US">
                <a:solidFill>
                  <a:prstClr val="black"/>
                </a:solidFill>
                <a:latin typeface="Arial"/>
                <a:ea typeface="Calibri"/>
                <a:cs typeface="Arial"/>
              </a:rPr>
              <a:t> the various resources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across federal government programs, multiple agencies, local workforce boards, community partners and non-profits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285750" indent="-285750">
              <a:buFont typeface="Wingdings"/>
              <a:buChar char="§"/>
              <a:defRPr/>
            </a:pPr>
            <a:endParaRPr lang="en-US">
              <a:solidFill>
                <a:prstClr val="black"/>
              </a:solidFill>
              <a:latin typeface="Arial"/>
              <a:ea typeface="Calibri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Connect them to talent, programs, resources and grants 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9040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F7ED4C7-40A4-6927-C080-FD56751CD176}"/>
              </a:ext>
            </a:extLst>
          </p:cNvPr>
          <p:cNvSpPr>
            <a:spLocks noGrp="1"/>
          </p:cNvSpPr>
          <p:nvPr/>
        </p:nvSpPr>
        <p:spPr>
          <a:xfrm>
            <a:off x="-4651" y="-8715"/>
            <a:ext cx="12197371" cy="1462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solidFill>
                  <a:schemeClr val="bg1"/>
                </a:solidFill>
                <a:latin typeface="Arial"/>
                <a:cs typeface="Arial"/>
              </a:rPr>
              <a:t>COVERING IOWA</a:t>
            </a:r>
            <a:endParaRPr lang="en-US" sz="48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4D7D9-4361-AA15-0B43-43F977334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78" y="1755097"/>
            <a:ext cx="6094497" cy="41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8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75875EA-3D4F-D4B4-72EF-ABC34802838C}"/>
              </a:ext>
            </a:extLst>
          </p:cNvPr>
          <p:cNvSpPr>
            <a:spLocks noGrp="1"/>
          </p:cNvSpPr>
          <p:nvPr/>
        </p:nvSpPr>
        <p:spPr>
          <a:xfrm>
            <a:off x="464186" y="10964"/>
            <a:ext cx="11263628" cy="1441539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 the Business Engagement 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Consultant Team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620CC-FAFE-00F2-8ADD-6F89C44E1E50}"/>
              </a:ext>
            </a:extLst>
          </p:cNvPr>
          <p:cNvSpPr>
            <a:spLocks noGrp="1"/>
          </p:cNvSpPr>
          <p:nvPr/>
        </p:nvSpPr>
        <p:spPr>
          <a:xfrm>
            <a:off x="322905" y="3214515"/>
            <a:ext cx="1619999" cy="461801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Brandi Haight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Burlington/Davenport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E2E6A8-5484-BF4D-94BB-CF23AD1A77E1}"/>
              </a:ext>
            </a:extLst>
          </p:cNvPr>
          <p:cNvSpPr>
            <a:spLocks noGrp="1"/>
          </p:cNvSpPr>
          <p:nvPr/>
        </p:nvSpPr>
        <p:spPr>
          <a:xfrm>
            <a:off x="2102416" y="3214515"/>
            <a:ext cx="1277219" cy="42665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Mace Huffman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CR/IC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FA3BCD-62F4-58FD-EB9E-2978C4C48469}"/>
              </a:ext>
            </a:extLst>
          </p:cNvPr>
          <p:cNvSpPr>
            <a:spLocks noGrp="1"/>
          </p:cNvSpPr>
          <p:nvPr/>
        </p:nvSpPr>
        <p:spPr>
          <a:xfrm>
            <a:off x="3553721" y="3214515"/>
            <a:ext cx="1440499" cy="395307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Shelby Hollett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CR/IC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39A5B48-1F3B-9C87-B746-E0436E9889A0}"/>
              </a:ext>
            </a:extLst>
          </p:cNvPr>
          <p:cNvSpPr>
            <a:spLocks noGrp="1"/>
          </p:cNvSpPr>
          <p:nvPr/>
        </p:nvSpPr>
        <p:spPr>
          <a:xfrm>
            <a:off x="5221738" y="3214515"/>
            <a:ext cx="1333651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Jeff Veit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Council Bluffs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769C96A-65D8-B8BD-5015-FB6CC5ECCBA4}"/>
              </a:ext>
            </a:extLst>
          </p:cNvPr>
          <p:cNvSpPr>
            <a:spLocks noGrp="1"/>
          </p:cNvSpPr>
          <p:nvPr/>
        </p:nvSpPr>
        <p:spPr>
          <a:xfrm>
            <a:off x="247380" y="5413580"/>
            <a:ext cx="1149013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Victor Ochoa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Dubuque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18EB915-C4E1-B07C-7439-3D37E831146B}"/>
              </a:ext>
            </a:extLst>
          </p:cNvPr>
          <p:cNvSpPr>
            <a:spLocks noGrp="1"/>
          </p:cNvSpPr>
          <p:nvPr/>
        </p:nvSpPr>
        <p:spPr>
          <a:xfrm>
            <a:off x="1631985" y="5413580"/>
            <a:ext cx="1333650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Theresa Bullock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Ft. Dodge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057DB89-09C1-7C61-D8D8-4ABB70BAD926}"/>
              </a:ext>
            </a:extLst>
          </p:cNvPr>
          <p:cNvSpPr>
            <a:spLocks noGrp="1"/>
          </p:cNvSpPr>
          <p:nvPr/>
        </p:nvSpPr>
        <p:spPr>
          <a:xfrm>
            <a:off x="9991561" y="3214515"/>
            <a:ext cx="1509714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Vonnie Stewart-Kai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 Moines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6E24009-86F1-BF98-5D68-9F1848DD84ED}"/>
              </a:ext>
            </a:extLst>
          </p:cNvPr>
          <p:cNvSpPr>
            <a:spLocks noGrp="1"/>
          </p:cNvSpPr>
          <p:nvPr/>
        </p:nvSpPr>
        <p:spPr>
          <a:xfrm>
            <a:off x="8618763" y="3214515"/>
            <a:ext cx="1039200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Chad Pierce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 Moines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558751D-BB5F-4F42-AC81-5F2EA0F03418}"/>
              </a:ext>
            </a:extLst>
          </p:cNvPr>
          <p:cNvSpPr>
            <a:spLocks noGrp="1"/>
          </p:cNvSpPr>
          <p:nvPr/>
        </p:nvSpPr>
        <p:spPr>
          <a:xfrm>
            <a:off x="6866072" y="3214515"/>
            <a:ext cx="1297655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Drew Emerson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 Moines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C5E94F7-7AAC-B4AD-A578-366D75985BC7}"/>
              </a:ext>
            </a:extLst>
          </p:cNvPr>
          <p:cNvSpPr>
            <a:spLocks noGrp="1"/>
          </p:cNvSpPr>
          <p:nvPr/>
        </p:nvSpPr>
        <p:spPr>
          <a:xfrm>
            <a:off x="2924606" y="5413580"/>
            <a:ext cx="1845416" cy="62245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Michelle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Roseburrough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Marshalltown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3C17E-CF25-DEBB-E579-A62834F8B9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34" t="4555" r="21787" b="5647"/>
          <a:stretch>
            <a:fillRect/>
          </a:stretch>
        </p:blipFill>
        <p:spPr>
          <a:xfrm>
            <a:off x="560887" y="1602654"/>
            <a:ext cx="1149466" cy="1393841"/>
          </a:xfrm>
          <a:prstGeom prst="rect">
            <a:avLst/>
          </a:prstGeom>
        </p:spPr>
      </p:pic>
      <p:pic>
        <p:nvPicPr>
          <p:cNvPr id="29" name="Picture 28" descr="A picture containing person, person&#10;&#10;AI-generated content may be incorrect.">
            <a:extLst>
              <a:ext uri="{FF2B5EF4-FFF2-40B4-BE49-F238E27FC236}">
                <a16:creationId xmlns:a16="http://schemas.microsoft.com/office/drawing/2014/main" id="{D3B2A9D1-42C9-7732-1498-30EEF53B9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94" y="1602654"/>
            <a:ext cx="1149466" cy="1393841"/>
          </a:xfrm>
          <a:prstGeom prst="rect">
            <a:avLst/>
          </a:prstGeom>
        </p:spPr>
      </p:pic>
      <p:pic>
        <p:nvPicPr>
          <p:cNvPr id="30" name="Picture 29" descr="A child smiling in front of a bush of yellow flowers&#10;&#10;AI-generated content may be incorrect.">
            <a:extLst>
              <a:ext uri="{FF2B5EF4-FFF2-40B4-BE49-F238E27FC236}">
                <a16:creationId xmlns:a16="http://schemas.microsoft.com/office/drawing/2014/main" id="{519F6071-4976-EC45-FE4D-9F2952124E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27372" r="30531" b="4242"/>
          <a:stretch>
            <a:fillRect/>
          </a:stretch>
        </p:blipFill>
        <p:spPr>
          <a:xfrm>
            <a:off x="3734979" y="1611828"/>
            <a:ext cx="1153379" cy="1375492"/>
          </a:xfrm>
          <a:prstGeom prst="rect">
            <a:avLst/>
          </a:prstGeom>
        </p:spPr>
      </p:pic>
      <p:pic>
        <p:nvPicPr>
          <p:cNvPr id="32" name="Picture 31" descr="A picture containing person, person, suit&#10;&#10;AI-generated content may be incorrect.">
            <a:extLst>
              <a:ext uri="{FF2B5EF4-FFF2-40B4-BE49-F238E27FC236}">
                <a16:creationId xmlns:a16="http://schemas.microsoft.com/office/drawing/2014/main" id="{B78C1D2B-E9C2-5EB9-3EFA-60E21429DD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1205" r="167" b="5521"/>
          <a:stretch>
            <a:fillRect/>
          </a:stretch>
        </p:blipFill>
        <p:spPr>
          <a:xfrm>
            <a:off x="5344299" y="1610083"/>
            <a:ext cx="1153380" cy="1378982"/>
          </a:xfrm>
          <a:prstGeom prst="rect">
            <a:avLst/>
          </a:prstGeom>
        </p:spPr>
      </p:pic>
      <p:pic>
        <p:nvPicPr>
          <p:cNvPr id="35" name="Picture 34" descr="A picture containing person, person, suit&#10;&#10;AI-generated content may be incorrect.">
            <a:extLst>
              <a:ext uri="{FF2B5EF4-FFF2-40B4-BE49-F238E27FC236}">
                <a16:creationId xmlns:a16="http://schemas.microsoft.com/office/drawing/2014/main" id="{DD339681-4506-7D4E-332D-59E0B0DF2D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r="13064" b="23063"/>
          <a:stretch>
            <a:fillRect/>
          </a:stretch>
        </p:blipFill>
        <p:spPr>
          <a:xfrm>
            <a:off x="6953620" y="1610083"/>
            <a:ext cx="1153379" cy="1378982"/>
          </a:xfrm>
          <a:prstGeom prst="rect">
            <a:avLst/>
          </a:prstGeom>
        </p:spPr>
      </p:pic>
      <p:pic>
        <p:nvPicPr>
          <p:cNvPr id="36" name="Picture 35" descr="A person in a suit smiling&#10;&#10;AI-generated content may be incorrect.">
            <a:extLst>
              <a:ext uri="{FF2B5EF4-FFF2-40B4-BE49-F238E27FC236}">
                <a16:creationId xmlns:a16="http://schemas.microsoft.com/office/drawing/2014/main" id="{E42DF9B1-7015-6727-62B9-E0815DCEE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" t="20705" r="1" b="14223"/>
          <a:stretch>
            <a:fillRect/>
          </a:stretch>
        </p:blipFill>
        <p:spPr>
          <a:xfrm>
            <a:off x="8562940" y="1614911"/>
            <a:ext cx="1150847" cy="1369326"/>
          </a:xfrm>
          <a:prstGeom prst="rect">
            <a:avLst/>
          </a:prstGeom>
        </p:spPr>
      </p:pic>
      <p:pic>
        <p:nvPicPr>
          <p:cNvPr id="38" name="Picture 37" descr="A picture containing person, outdoor&#10;&#10;AI-generated content may be incorrect.">
            <a:extLst>
              <a:ext uri="{FF2B5EF4-FFF2-40B4-BE49-F238E27FC236}">
                <a16:creationId xmlns:a16="http://schemas.microsoft.com/office/drawing/2014/main" id="{BD5EC651-1C3D-7C83-6B7B-9BE79A835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1662" r="10059" b="4198"/>
          <a:stretch>
            <a:fillRect/>
          </a:stretch>
        </p:blipFill>
        <p:spPr>
          <a:xfrm>
            <a:off x="10169729" y="1611828"/>
            <a:ext cx="1153379" cy="1375492"/>
          </a:xfrm>
          <a:prstGeom prst="rect">
            <a:avLst/>
          </a:prstGeom>
        </p:spPr>
      </p:pic>
      <p:pic>
        <p:nvPicPr>
          <p:cNvPr id="44" name="Picture 43" descr="A person with blonde hair&#10;&#10;AI-generated content may be incorrect.">
            <a:extLst>
              <a:ext uri="{FF2B5EF4-FFF2-40B4-BE49-F238E27FC236}">
                <a16:creationId xmlns:a16="http://schemas.microsoft.com/office/drawing/2014/main" id="{FA83A611-BA7E-FE3F-75C3-906D20D23A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1188" r="12625" b="16298"/>
          <a:stretch>
            <a:fillRect/>
          </a:stretch>
        </p:blipFill>
        <p:spPr>
          <a:xfrm>
            <a:off x="1724077" y="3795175"/>
            <a:ext cx="1149466" cy="13968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B440DB4-14B9-8EA4-D432-D47AF2EC4D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0" t="9200" r="24522" b="13018"/>
          <a:stretch>
            <a:fillRect/>
          </a:stretch>
        </p:blipFill>
        <p:spPr>
          <a:xfrm>
            <a:off x="4745630" y="3772809"/>
            <a:ext cx="1142714" cy="1419173"/>
          </a:xfrm>
          <a:prstGeom prst="rect">
            <a:avLst/>
          </a:prstGeom>
        </p:spPr>
      </p:pic>
      <p:pic>
        <p:nvPicPr>
          <p:cNvPr id="49" name="Picture 48" descr="A person with long hair&#10;&#10;AI-generated content may be incorrect.">
            <a:extLst>
              <a:ext uri="{FF2B5EF4-FFF2-40B4-BE49-F238E27FC236}">
                <a16:creationId xmlns:a16="http://schemas.microsoft.com/office/drawing/2014/main" id="{8E6312E9-4984-AD67-7EEA-8F51794D19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161" r="2654" b="13134"/>
          <a:stretch>
            <a:fillRect/>
          </a:stretch>
        </p:blipFill>
        <p:spPr>
          <a:xfrm>
            <a:off x="6256406" y="3772808"/>
            <a:ext cx="1149467" cy="1423720"/>
          </a:xfrm>
          <a:prstGeom prst="rect">
            <a:avLst/>
          </a:prstGeom>
        </p:spPr>
      </p:pic>
      <p:pic>
        <p:nvPicPr>
          <p:cNvPr id="50" name="Picture 49" descr="A picture containing person, person, indoor, curtain&#10;&#10;AI-generated content may be incorrect.">
            <a:extLst>
              <a:ext uri="{FF2B5EF4-FFF2-40B4-BE49-F238E27FC236}">
                <a16:creationId xmlns:a16="http://schemas.microsoft.com/office/drawing/2014/main" id="{7F806E70-C0F7-D3F7-336F-DDB09322AD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11899" r="33916" b="12081"/>
          <a:stretch>
            <a:fillRect/>
          </a:stretch>
        </p:blipFill>
        <p:spPr>
          <a:xfrm>
            <a:off x="7767183" y="3772808"/>
            <a:ext cx="1149466" cy="1423720"/>
          </a:xfrm>
          <a:prstGeom prst="rect">
            <a:avLst/>
          </a:prstGeom>
        </p:spPr>
      </p:pic>
      <p:pic>
        <p:nvPicPr>
          <p:cNvPr id="51" name="Picture 50" descr="A person wearing glasses&#10;&#10;AI-generated content may be incorrect.">
            <a:extLst>
              <a:ext uri="{FF2B5EF4-FFF2-40B4-BE49-F238E27FC236}">
                <a16:creationId xmlns:a16="http://schemas.microsoft.com/office/drawing/2014/main" id="{3A6CC084-69C9-3A69-35F9-AD841C7117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5" t="1442" r="10336" b="12084"/>
          <a:stretch>
            <a:fillRect/>
          </a:stretch>
        </p:blipFill>
        <p:spPr>
          <a:xfrm>
            <a:off x="9277959" y="3786943"/>
            <a:ext cx="1149466" cy="1419173"/>
          </a:xfrm>
          <a:prstGeom prst="rect">
            <a:avLst/>
          </a:prstGeom>
        </p:spPr>
      </p:pic>
      <p:pic>
        <p:nvPicPr>
          <p:cNvPr id="52" name="Picture 51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5A2C696B-EC40-F26D-2346-B6A66FDAC2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2" t="3494" r="-1847" b="15320"/>
          <a:stretch>
            <a:fillRect/>
          </a:stretch>
        </p:blipFill>
        <p:spPr>
          <a:xfrm>
            <a:off x="10820327" y="3790629"/>
            <a:ext cx="1181056" cy="1415487"/>
          </a:xfrm>
          <a:prstGeom prst="rect">
            <a:avLst/>
          </a:prstGeom>
        </p:spPr>
      </p:pic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E8143002-C48B-A309-12EA-536906A4117D}"/>
              </a:ext>
            </a:extLst>
          </p:cNvPr>
          <p:cNvSpPr>
            <a:spLocks noGrp="1"/>
          </p:cNvSpPr>
          <p:nvPr/>
        </p:nvSpPr>
        <p:spPr>
          <a:xfrm>
            <a:off x="6256406" y="5413580"/>
            <a:ext cx="1149467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Brenda Noe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Ottumwa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48E37F50-37F3-5EB2-0372-6F4A5C01894E}"/>
              </a:ext>
            </a:extLst>
          </p:cNvPr>
          <p:cNvSpPr>
            <a:spLocks noGrp="1"/>
          </p:cNvSpPr>
          <p:nvPr/>
        </p:nvSpPr>
        <p:spPr>
          <a:xfrm>
            <a:off x="7622880" y="5413580"/>
            <a:ext cx="1438071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Chad Hauswirth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Sioux City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C143E3CC-F24C-E00F-CF6C-81E251901027}"/>
              </a:ext>
            </a:extLst>
          </p:cNvPr>
          <p:cNvSpPr>
            <a:spLocks noGrp="1"/>
          </p:cNvSpPr>
          <p:nvPr/>
        </p:nvSpPr>
        <p:spPr>
          <a:xfrm>
            <a:off x="9277506" y="5413580"/>
            <a:ext cx="1149466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Aaron Merry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Spencer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517BC91D-9DF7-4705-90F7-60F25FFD1099}"/>
              </a:ext>
            </a:extLst>
          </p:cNvPr>
          <p:cNvSpPr>
            <a:spLocks noGrp="1"/>
          </p:cNvSpPr>
          <p:nvPr/>
        </p:nvSpPr>
        <p:spPr>
          <a:xfrm>
            <a:off x="4809182" y="5413580"/>
            <a:ext cx="1009311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Sara Cook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 panose="020B0004020202020204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Mason City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2F4995A4-FAFD-D667-3F7E-36BA216B8BF5}"/>
              </a:ext>
            </a:extLst>
          </p:cNvPr>
          <p:cNvSpPr>
            <a:spLocks noGrp="1"/>
          </p:cNvSpPr>
          <p:nvPr/>
        </p:nvSpPr>
        <p:spPr>
          <a:xfrm>
            <a:off x="10820327" y="5413580"/>
            <a:ext cx="1149013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Niki 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Litzel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3617A"/>
              </a:solidFill>
              <a:effectLst/>
              <a:uLnTx/>
              <a:uFillTx/>
              <a:latin typeface="Aptos"/>
              <a:ea typeface="+mn-ea"/>
              <a:cs typeface="Calibri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Waterloo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F63623-AAE2-9ED0-B086-17102F8753C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515" r="7652" b="17422"/>
          <a:stretch>
            <a:fillRect/>
          </a:stretch>
        </p:blipFill>
        <p:spPr>
          <a:xfrm>
            <a:off x="247380" y="3795175"/>
            <a:ext cx="1149013" cy="1396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DDFC16-CAAA-A945-8C5B-98D93555692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7268" t="-652" r="5832" b="17813"/>
          <a:stretch>
            <a:fillRect/>
          </a:stretch>
        </p:blipFill>
        <p:spPr>
          <a:xfrm>
            <a:off x="3234853" y="3792195"/>
            <a:ext cx="1149466" cy="13968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FF09D5-D722-6AB7-F977-A75AF6B7FC47}"/>
              </a:ext>
            </a:extLst>
          </p:cNvPr>
          <p:cNvSpPr/>
          <p:nvPr/>
        </p:nvSpPr>
        <p:spPr>
          <a:xfrm>
            <a:off x="558397" y="3031527"/>
            <a:ext cx="1149013" cy="146115"/>
          </a:xfrm>
          <a:prstGeom prst="rect">
            <a:avLst/>
          </a:prstGeom>
          <a:solidFill>
            <a:srgbClr val="CAD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6E5971-CF6F-C477-96ED-9F240F096760}"/>
              </a:ext>
            </a:extLst>
          </p:cNvPr>
          <p:cNvSpPr/>
          <p:nvPr/>
        </p:nvSpPr>
        <p:spPr>
          <a:xfrm>
            <a:off x="3739127" y="3031527"/>
            <a:ext cx="1149013" cy="146115"/>
          </a:xfrm>
          <a:prstGeom prst="rect">
            <a:avLst/>
          </a:prstGeom>
          <a:solidFill>
            <a:srgbClr val="9452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05301A-9DA4-CE29-E896-2D5568662064}"/>
              </a:ext>
            </a:extLst>
          </p:cNvPr>
          <p:cNvSpPr/>
          <p:nvPr/>
        </p:nvSpPr>
        <p:spPr>
          <a:xfrm>
            <a:off x="2166520" y="3031527"/>
            <a:ext cx="1149013" cy="146115"/>
          </a:xfrm>
          <a:prstGeom prst="rect">
            <a:avLst/>
          </a:prstGeom>
          <a:solidFill>
            <a:srgbClr val="F7D8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53073F-6756-D26B-15A0-0E5FD2053E58}"/>
              </a:ext>
            </a:extLst>
          </p:cNvPr>
          <p:cNvSpPr/>
          <p:nvPr/>
        </p:nvSpPr>
        <p:spPr>
          <a:xfrm>
            <a:off x="5344299" y="3031527"/>
            <a:ext cx="1149013" cy="146115"/>
          </a:xfrm>
          <a:prstGeom prst="rect">
            <a:avLst/>
          </a:prstGeom>
          <a:solidFill>
            <a:srgbClr val="5944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0AC495-B102-71F9-4DDF-F190DE288FD9}"/>
              </a:ext>
            </a:extLst>
          </p:cNvPr>
          <p:cNvSpPr/>
          <p:nvPr/>
        </p:nvSpPr>
        <p:spPr>
          <a:xfrm>
            <a:off x="6955802" y="3031527"/>
            <a:ext cx="565773" cy="146115"/>
          </a:xfrm>
          <a:prstGeom prst="rect">
            <a:avLst/>
          </a:prstGeom>
          <a:solidFill>
            <a:srgbClr val="D1A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E630C6-4CF7-3FEB-2411-85EB951C64B0}"/>
              </a:ext>
            </a:extLst>
          </p:cNvPr>
          <p:cNvSpPr/>
          <p:nvPr/>
        </p:nvSpPr>
        <p:spPr>
          <a:xfrm>
            <a:off x="7541226" y="3031527"/>
            <a:ext cx="565773" cy="146115"/>
          </a:xfrm>
          <a:prstGeom prst="rect">
            <a:avLst/>
          </a:prstGeom>
          <a:solidFill>
            <a:srgbClr val="84BA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9A3682-CAF3-5E57-9CE5-103E0278CEE9}"/>
              </a:ext>
            </a:extLst>
          </p:cNvPr>
          <p:cNvSpPr/>
          <p:nvPr/>
        </p:nvSpPr>
        <p:spPr>
          <a:xfrm>
            <a:off x="8562590" y="3031527"/>
            <a:ext cx="565773" cy="146115"/>
          </a:xfrm>
          <a:prstGeom prst="rect">
            <a:avLst/>
          </a:prstGeom>
          <a:solidFill>
            <a:srgbClr val="532C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B69A09-8317-9E81-EAB0-4AB1CE17DA03}"/>
              </a:ext>
            </a:extLst>
          </p:cNvPr>
          <p:cNvSpPr/>
          <p:nvPr/>
        </p:nvSpPr>
        <p:spPr>
          <a:xfrm>
            <a:off x="9148014" y="3031527"/>
            <a:ext cx="565773" cy="146115"/>
          </a:xfrm>
          <a:prstGeom prst="rect">
            <a:avLst/>
          </a:prstGeom>
          <a:solidFill>
            <a:srgbClr val="84BA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78F03D-B814-2E12-DB8F-BF049BAEE256}"/>
              </a:ext>
            </a:extLst>
          </p:cNvPr>
          <p:cNvSpPr/>
          <p:nvPr/>
        </p:nvSpPr>
        <p:spPr>
          <a:xfrm>
            <a:off x="10167762" y="3031527"/>
            <a:ext cx="565773" cy="146115"/>
          </a:xfrm>
          <a:prstGeom prst="rect">
            <a:avLst/>
          </a:prstGeom>
          <a:solidFill>
            <a:srgbClr val="3855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C79E78-5BDC-7A73-78C7-B643B3A0BD08}"/>
              </a:ext>
            </a:extLst>
          </p:cNvPr>
          <p:cNvSpPr/>
          <p:nvPr/>
        </p:nvSpPr>
        <p:spPr>
          <a:xfrm>
            <a:off x="10753186" y="3031527"/>
            <a:ext cx="565773" cy="146115"/>
          </a:xfrm>
          <a:prstGeom prst="rect">
            <a:avLst/>
          </a:prstGeom>
          <a:solidFill>
            <a:srgbClr val="84BA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20A4D0-4BB3-8B21-AD45-EF24D95855C2}"/>
              </a:ext>
            </a:extLst>
          </p:cNvPr>
          <p:cNvSpPr/>
          <p:nvPr/>
        </p:nvSpPr>
        <p:spPr>
          <a:xfrm>
            <a:off x="247381" y="5243503"/>
            <a:ext cx="1149013" cy="146115"/>
          </a:xfrm>
          <a:prstGeom prst="rect">
            <a:avLst/>
          </a:prstGeom>
          <a:solidFill>
            <a:srgbClr val="798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C0BC23-BFB0-A56D-8D3B-E363FB096425}"/>
              </a:ext>
            </a:extLst>
          </p:cNvPr>
          <p:cNvSpPr/>
          <p:nvPr/>
        </p:nvSpPr>
        <p:spPr>
          <a:xfrm>
            <a:off x="1724077" y="5243503"/>
            <a:ext cx="1149013" cy="146115"/>
          </a:xfrm>
          <a:prstGeom prst="rect">
            <a:avLst/>
          </a:prstGeom>
          <a:solidFill>
            <a:srgbClr val="1F3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E92A61-497A-EAAE-86CF-483676B16F99}"/>
              </a:ext>
            </a:extLst>
          </p:cNvPr>
          <p:cNvSpPr/>
          <p:nvPr/>
        </p:nvSpPr>
        <p:spPr>
          <a:xfrm>
            <a:off x="3234853" y="5243503"/>
            <a:ext cx="1149013" cy="146115"/>
          </a:xfrm>
          <a:prstGeom prst="rect">
            <a:avLst/>
          </a:prstGeom>
          <a:solidFill>
            <a:srgbClr val="C1E0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E1D7E4-8528-EB60-8245-FA2E2741B269}"/>
              </a:ext>
            </a:extLst>
          </p:cNvPr>
          <p:cNvSpPr/>
          <p:nvPr/>
        </p:nvSpPr>
        <p:spPr>
          <a:xfrm>
            <a:off x="4739330" y="5243503"/>
            <a:ext cx="1149013" cy="146115"/>
          </a:xfrm>
          <a:prstGeom prst="rect">
            <a:avLst/>
          </a:prstGeom>
          <a:solidFill>
            <a:srgbClr val="B07D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F3AFAD-4488-B643-1616-32A8224E428A}"/>
              </a:ext>
            </a:extLst>
          </p:cNvPr>
          <p:cNvSpPr/>
          <p:nvPr/>
        </p:nvSpPr>
        <p:spPr>
          <a:xfrm>
            <a:off x="6256860" y="5243503"/>
            <a:ext cx="1149013" cy="146115"/>
          </a:xfrm>
          <a:prstGeom prst="rect">
            <a:avLst/>
          </a:prstGeom>
          <a:solidFill>
            <a:srgbClr val="2560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7E03AB-FE97-879D-9491-D9F6F04B8DD8}"/>
              </a:ext>
            </a:extLst>
          </p:cNvPr>
          <p:cNvSpPr/>
          <p:nvPr/>
        </p:nvSpPr>
        <p:spPr>
          <a:xfrm>
            <a:off x="7774390" y="5243503"/>
            <a:ext cx="1149013" cy="146115"/>
          </a:xfrm>
          <a:prstGeom prst="rect">
            <a:avLst/>
          </a:prstGeom>
          <a:solidFill>
            <a:srgbClr val="84C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A8734BE-C125-16F5-4975-50A70CF745CA}"/>
              </a:ext>
            </a:extLst>
          </p:cNvPr>
          <p:cNvSpPr/>
          <p:nvPr/>
        </p:nvSpPr>
        <p:spPr>
          <a:xfrm>
            <a:off x="9277959" y="5243503"/>
            <a:ext cx="1149013" cy="146115"/>
          </a:xfrm>
          <a:prstGeom prst="rect">
            <a:avLst/>
          </a:prstGeom>
          <a:solidFill>
            <a:srgbClr val="3863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6446BA-96EF-817D-AD53-E43BD779BEB4}"/>
              </a:ext>
            </a:extLst>
          </p:cNvPr>
          <p:cNvSpPr/>
          <p:nvPr/>
        </p:nvSpPr>
        <p:spPr>
          <a:xfrm>
            <a:off x="10821006" y="5243503"/>
            <a:ext cx="1149013" cy="146115"/>
          </a:xfrm>
          <a:prstGeom prst="rect">
            <a:avLst/>
          </a:prstGeom>
          <a:solidFill>
            <a:srgbClr val="A537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03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3BF64B-2D5F-4CD3-C594-3A4CD274D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617B248-510F-9892-09E9-F606E52382C9}"/>
              </a:ext>
            </a:extLst>
          </p:cNvPr>
          <p:cNvSpPr>
            <a:spLocks noGrp="1"/>
          </p:cNvSpPr>
          <p:nvPr/>
        </p:nvSpPr>
        <p:spPr>
          <a:xfrm>
            <a:off x="502328" y="331322"/>
            <a:ext cx="11263628" cy="883709"/>
          </a:xfrm>
          <a:prstGeom prst="rect">
            <a:avLst/>
          </a:prstGeom>
        </p:spPr>
        <p:txBody>
          <a:bodyPr vert="horz" lIns="60960" tIns="30480" rIns="60960" bIns="30480" rtlCol="0" anchor="ctr">
            <a:normAutofit fontScale="70000" lnSpcReduction="20000"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chemeClr val="bg1"/>
                </a:solidFill>
                <a:latin typeface="Arial"/>
                <a:cs typeface="Arial"/>
              </a:rPr>
              <a:t>Advanced Manufacturing Pathways Development (AMP’D)</a:t>
            </a:r>
            <a:endParaRPr lang="en-US" sz="8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86DFE8-7F8E-E1BD-F0AC-6A8549B7E395}"/>
              </a:ext>
            </a:extLst>
          </p:cNvPr>
          <p:cNvSpPr>
            <a:spLocks noGrp="1"/>
          </p:cNvSpPr>
          <p:nvPr/>
        </p:nvSpPr>
        <p:spPr>
          <a:xfrm>
            <a:off x="502328" y="2967199"/>
            <a:ext cx="1619999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None/>
            </a:pPr>
            <a:endParaRPr lang="en-US" sz="1200" i="1">
              <a:solidFill>
                <a:srgbClr val="03617A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E0C7B-33E4-5591-CC1B-4F33F7581D86}"/>
              </a:ext>
            </a:extLst>
          </p:cNvPr>
          <p:cNvSpPr txBox="1"/>
          <p:nvPr/>
        </p:nvSpPr>
        <p:spPr>
          <a:xfrm>
            <a:off x="196850" y="1568450"/>
            <a:ext cx="11931650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Federally funded program with $4.3 million available</a:t>
            </a:r>
            <a:endParaRPr lang="en-US" sz="1600"/>
          </a:p>
          <a:p>
            <a:endParaRPr lang="en-US" sz="1600" b="1">
              <a:latin typeface="Arial"/>
              <a:cs typeface="Arial"/>
            </a:endParaRPr>
          </a:p>
          <a:p>
            <a:r>
              <a:rPr lang="en-US" sz="1600" b="1">
                <a:latin typeface="Arial"/>
                <a:cs typeface="Arial"/>
              </a:rPr>
              <a:t>Purpose:</a:t>
            </a:r>
            <a:endParaRPr lang="en-US" sz="160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Align worker training with the technological needs of tomorrow.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Build a pipeline of new skilled workers, including current employees who can be quickly upskilled.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Offset the high cost of training and improve overall worker retention.</a:t>
            </a:r>
          </a:p>
          <a:p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More detail: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/>
                <a:cs typeface="Arial"/>
              </a:rPr>
              <a:t>Reimburse training costs of employers in the </a:t>
            </a:r>
            <a:r>
              <a:rPr lang="en-US" sz="1600" i="1">
                <a:latin typeface="Arial"/>
                <a:cs typeface="Arial"/>
              </a:rPr>
              <a:t>advanced manufacturing industry</a:t>
            </a:r>
            <a:endParaRPr lang="en-US" sz="160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Employers are eligible to receive up to 80% of the eligible training expense on a reimbursement basis.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/>
                <a:cs typeface="Arial"/>
              </a:rPr>
              <a:t>The maximum reimbursement ceiling for each employer is $250,000 regardless of the number of training programs.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/>
                <a:cs typeface="Arial"/>
              </a:rPr>
              <a:t>The maximum reimbursement ceiling per eligible employee is $4,000.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Completion of the training and six (6) month’s job retention.</a:t>
            </a: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/>
                <a:cs typeface="Arial"/>
              </a:rPr>
              <a:t>Application Window:</a:t>
            </a:r>
            <a:r>
              <a:rPr lang="en-US" sz="1600">
                <a:latin typeface="Arial"/>
                <a:cs typeface="Arial"/>
              </a:rPr>
              <a:t> Ongoing application window open June 29, 2026, reviewed on a first-come, first-served basis</a:t>
            </a:r>
            <a:endParaRPr lang="en-US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Iowa State University’s Center for Industrial Research and Service (CIRAS) will serve as a technical partner to interested employers.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Arial"/>
                <a:cs typeface="Arial"/>
              </a:rPr>
              <a:t>Informational grant webinar available at: workforce.iowa.gov/opportunities/grants/</a:t>
            </a:r>
            <a:r>
              <a:rPr lang="en-US" sz="1600" b="1" dirty="0" err="1">
                <a:latin typeface="Arial"/>
                <a:cs typeface="Arial"/>
              </a:rPr>
              <a:t>ampd</a:t>
            </a:r>
            <a:endParaRPr lang="en-US" sz="1600" b="1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57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0F14FA-F87F-86D6-6BD8-0A8ADE376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EE6BCEF-1564-D9FF-AF33-78DA14BDB4BA}"/>
              </a:ext>
            </a:extLst>
          </p:cNvPr>
          <p:cNvSpPr>
            <a:spLocks noGrp="1"/>
          </p:cNvSpPr>
          <p:nvPr/>
        </p:nvSpPr>
        <p:spPr>
          <a:xfrm>
            <a:off x="502328" y="331322"/>
            <a:ext cx="11263628" cy="883709"/>
          </a:xfrm>
          <a:prstGeom prst="rect">
            <a:avLst/>
          </a:prstGeom>
        </p:spPr>
        <p:txBody>
          <a:bodyPr vert="horz" lIns="60960" tIns="30480" rIns="60960" bIns="30480" rtlCol="0" anchor="ctr">
            <a:normAutofit fontScale="85000" lnSpcReduction="10000"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chemeClr val="bg1"/>
                </a:solidFill>
                <a:latin typeface="Arial"/>
                <a:cs typeface="Arial"/>
              </a:rPr>
              <a:t>Career Training Physical Infrastructure Program</a:t>
            </a:r>
            <a:endParaRPr lang="en-US" sz="8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007513-2F10-4EDF-E284-E22AA2E998CE}"/>
              </a:ext>
            </a:extLst>
          </p:cNvPr>
          <p:cNvSpPr>
            <a:spLocks noGrp="1"/>
          </p:cNvSpPr>
          <p:nvPr/>
        </p:nvSpPr>
        <p:spPr>
          <a:xfrm>
            <a:off x="502328" y="2967199"/>
            <a:ext cx="1619999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None/>
            </a:pPr>
            <a:endParaRPr lang="en-US" sz="1200" i="1">
              <a:solidFill>
                <a:srgbClr val="03617A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41878-37B2-DBD5-46C9-3A5CD74003A5}"/>
              </a:ext>
            </a:extLst>
          </p:cNvPr>
          <p:cNvSpPr txBox="1"/>
          <p:nvPr/>
        </p:nvSpPr>
        <p:spPr>
          <a:xfrm>
            <a:off x="196850" y="1568450"/>
            <a:ext cx="1193165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Created in SF2168, signed by Governor June 2, 2026</a:t>
            </a: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$3.5M Infrastructure Grant to Grow Apprenticeships</a:t>
            </a: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Purpose: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Provide financial assistance for construction of new facilities/procurement of capital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Expand capacity for apprenticeship programs at community colleges, union facilities and non-union facilities</a:t>
            </a: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Applicants will demonstrate: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Expansion of infrastructure will directly increase number of workers for in-demand fields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Demonstrate employer-demand for the infrastructure project/equipment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Priority will be given to applications that demonstrate that training provided is not duplicative of other training programs provided.</a:t>
            </a: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>
                <a:latin typeface="Arial"/>
                <a:cs typeface="Arial"/>
              </a:rPr>
              <a:t>Updates on the grant will be provided at www.workforce.iowa.gov.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71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8C515F-CCFA-D1B5-2525-249A85788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606F-C55D-2191-6117-279474D719ED}"/>
              </a:ext>
            </a:extLst>
          </p:cNvPr>
          <p:cNvSpPr>
            <a:spLocks noGrp="1"/>
          </p:cNvSpPr>
          <p:nvPr/>
        </p:nvSpPr>
        <p:spPr>
          <a:xfrm>
            <a:off x="624162" y="3283088"/>
            <a:ext cx="1022062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500" b="1" dirty="0">
                <a:solidFill>
                  <a:srgbClr val="FFFFFF"/>
                </a:solidFill>
                <a:latin typeface="Arial"/>
                <a:cs typeface="Arial"/>
              </a:rPr>
              <a:t>Labor Market Information </a:t>
            </a:r>
          </a:p>
          <a:p>
            <a:r>
              <a:rPr lang="en-US" sz="6500" b="1" dirty="0">
                <a:solidFill>
                  <a:srgbClr val="FFFFFF"/>
                </a:solidFill>
                <a:latin typeface="Arial"/>
                <a:cs typeface="Arial"/>
              </a:rPr>
              <a:t>Division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50BF7-1906-A8DF-1C5D-97DE59C14D0B}"/>
              </a:ext>
            </a:extLst>
          </p:cNvPr>
          <p:cNvSpPr>
            <a:spLocks noGrp="1"/>
          </p:cNvSpPr>
          <p:nvPr/>
        </p:nvSpPr>
        <p:spPr>
          <a:xfrm>
            <a:off x="622110" y="5672086"/>
            <a:ext cx="6775396" cy="807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Iowa’s One-Stop Shop for Employers</a:t>
            </a:r>
          </a:p>
        </p:txBody>
      </p:sp>
    </p:spTree>
    <p:extLst>
      <p:ext uri="{BB962C8B-B14F-4D97-AF65-F5344CB8AC3E}">
        <p14:creationId xmlns:p14="http://schemas.microsoft.com/office/powerpoint/2010/main" val="2114824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6DB5AF-5FE5-DC57-B100-CE732BC78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253408E-3752-758A-7395-8FCB15C5CFE0}"/>
              </a:ext>
            </a:extLst>
          </p:cNvPr>
          <p:cNvSpPr>
            <a:spLocks noGrp="1"/>
          </p:cNvSpPr>
          <p:nvPr/>
        </p:nvSpPr>
        <p:spPr>
          <a:xfrm>
            <a:off x="502328" y="331322"/>
            <a:ext cx="11263628" cy="883709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What is Labor Market Information (LMI)?</a:t>
            </a:r>
            <a:endParaRPr lang="en-US" sz="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9D8A31-49DE-E410-3909-4795451A8477}"/>
              </a:ext>
            </a:extLst>
          </p:cNvPr>
          <p:cNvSpPr>
            <a:spLocks noGrp="1"/>
          </p:cNvSpPr>
          <p:nvPr/>
        </p:nvSpPr>
        <p:spPr>
          <a:xfrm>
            <a:off x="502328" y="2967199"/>
            <a:ext cx="1619999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None/>
            </a:pPr>
            <a:endParaRPr lang="en-US" sz="1200" i="1">
              <a:solidFill>
                <a:srgbClr val="03617A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682D36-00E2-46E6-880C-245F318CA49E}"/>
              </a:ext>
            </a:extLst>
          </p:cNvPr>
          <p:cNvSpPr txBox="1"/>
          <p:nvPr/>
        </p:nvSpPr>
        <p:spPr>
          <a:xfrm>
            <a:off x="168317" y="1441132"/>
            <a:ext cx="11931650" cy="5416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LMI Division of Iowa Workforce Development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responsible for collecting, analyzing, and reporting data related to Iowa's workforce and the economy.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Purpose: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 mission of LMI is to provide timely, accurate, and objective economic and workforce data so that customers can make informed plans, decisions, and policies:  career exploration, education &amp; workforce training, hiring, business recruitment and retention, and public policy .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Customers &amp; Data Users: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Job Seekers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Employers-Businesses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Economic Development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Workforce Development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Educators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&amp; Local Elected Officials &amp; Policymakers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Researchers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89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24B5AA-26D4-450E-3681-EC392D519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497FE7-5067-523A-F6C1-839F432C5DDC}"/>
              </a:ext>
            </a:extLst>
          </p:cNvPr>
          <p:cNvSpPr>
            <a:spLocks noGrp="1"/>
          </p:cNvSpPr>
          <p:nvPr/>
        </p:nvSpPr>
        <p:spPr>
          <a:xfrm>
            <a:off x="502328" y="331322"/>
            <a:ext cx="11263628" cy="883709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Available Labor Market Information</a:t>
            </a:r>
            <a:endParaRPr lang="en-US" sz="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70703E-9EF1-5C50-C52F-BF88D68482AF}"/>
              </a:ext>
            </a:extLst>
          </p:cNvPr>
          <p:cNvSpPr>
            <a:spLocks noGrp="1"/>
          </p:cNvSpPr>
          <p:nvPr/>
        </p:nvSpPr>
        <p:spPr>
          <a:xfrm>
            <a:off x="502328" y="2967199"/>
            <a:ext cx="1619999" cy="529138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33"/>
              </a:spcBef>
              <a:spcAft>
                <a:spcPts val="133"/>
              </a:spcAft>
              <a:buNone/>
            </a:pPr>
            <a:endParaRPr lang="en-US" sz="1200" i="1">
              <a:solidFill>
                <a:srgbClr val="03617A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5E40A-A81C-5561-5CF7-D9277DC73410}"/>
              </a:ext>
            </a:extLst>
          </p:cNvPr>
          <p:cNvSpPr txBox="1"/>
          <p:nvPr/>
        </p:nvSpPr>
        <p:spPr>
          <a:xfrm>
            <a:off x="168317" y="1568450"/>
            <a:ext cx="11931650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Local Area Unemployment Statistics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Unemployment Rate, Unemployed, Labor Force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Current Employment Statistics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Number of Employer Jobs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Occupational Employment &amp; Wage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Wages &amp; Salaries paid to specific jobs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Industry &amp; Occupational Forecasts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Future employment projection of industry and job demand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Career Exploration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STEM, Hot Jobs, Iowa’s Career Explorer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Quarterly Census of Employment &amp; Wages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Detailed industry employment and gross wages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Job Openings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Current online job openings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Labor Force Demographics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Census data on demographic characteristics of the labor force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Laborshed Studies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Study of where communities attract their workers, identify available workers, and the characteristics of the workforce.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67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079858-90af-4c1d-b6f1-55332f11d181" xsi:nil="true"/>
    <lcf76f155ced4ddcb4097134ff3c332f xmlns="fe2d2a8b-717b-49d8-9418-de71bf04a34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B3FE6852980E4F9A2D30A1A1F6A737" ma:contentTypeVersion="14" ma:contentTypeDescription="Create a new document." ma:contentTypeScope="" ma:versionID="12b6ac2470ad7ec2dc23b76df0fb472e">
  <xsd:schema xmlns:xsd="http://www.w3.org/2001/XMLSchema" xmlns:xs="http://www.w3.org/2001/XMLSchema" xmlns:p="http://schemas.microsoft.com/office/2006/metadata/properties" xmlns:ns2="fe2d2a8b-717b-49d8-9418-de71bf04a34b" xmlns:ns3="bb079858-90af-4c1d-b6f1-55332f11d181" targetNamespace="http://schemas.microsoft.com/office/2006/metadata/properties" ma:root="true" ma:fieldsID="8b8fa3fc84cc9ece62e53a24686eca8b" ns2:_="" ns3:_="">
    <xsd:import namespace="fe2d2a8b-717b-49d8-9418-de71bf04a34b"/>
    <xsd:import namespace="bb079858-90af-4c1d-b6f1-55332f11d1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2d2a8b-717b-49d8-9418-de71bf04a3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99bb444-545f-4bda-98b7-1b3363d064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079858-90af-4c1d-b6f1-55332f11d18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ceb926e-b389-4329-bab1-37e3029a5202}" ma:internalName="TaxCatchAll" ma:showField="CatchAllData" ma:web="bb079858-90af-4c1d-b6f1-55332f11d1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48E251-259F-471B-8F24-2D699A1A458A}">
  <ds:schemaRefs>
    <ds:schemaRef ds:uri="bb079858-90af-4c1d-b6f1-55332f11d181"/>
    <ds:schemaRef ds:uri="fe2d2a8b-717b-49d8-9418-de71bf04a3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DDA74EB-9C3B-4F38-AED3-1B0B179A2816}">
  <ds:schemaRefs>
    <ds:schemaRef ds:uri="bb079858-90af-4c1d-b6f1-55332f11d181"/>
    <ds:schemaRef ds:uri="fe2d2a8b-717b-49d8-9418-de71bf04a3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E416C16-D4FA-4416-9FA5-45654D2394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3093</TotalTime>
  <Words>888</Words>
  <Application>Microsoft Office PowerPoint</Application>
  <PresentationFormat>Widescreen</PresentationFormat>
  <Paragraphs>137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Arial,Sans-Serif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Litzel, Nicole</dc:creator>
  <cp:lastModifiedBy>Murphy, Ryan [IWD]</cp:lastModifiedBy>
  <cp:revision>132</cp:revision>
  <dcterms:created xsi:type="dcterms:W3CDTF">2024-07-17T20:29:08Z</dcterms:created>
  <dcterms:modified xsi:type="dcterms:W3CDTF">2026-07-16T01:04:23Z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0x01010016B3FE6852980E4F9A2D30A1A1F6A737</vt:lpwstr>
  </property>
  <property fmtid="{D5CDD505-2E9C-101B-9397-08002B2CF9AE}" pid="3" name="MediaServiceImageTags">
    <vt:lpwstr/>
  </property>
</Properties>
</file>