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20"/>
  </p:handoutMasterIdLst>
  <p:sldIdLst>
    <p:sldId id="263" r:id="rId5"/>
    <p:sldId id="267" r:id="rId6"/>
    <p:sldId id="268" r:id="rId7"/>
    <p:sldId id="269" r:id="rId8"/>
    <p:sldId id="270" r:id="rId9"/>
    <p:sldId id="271" r:id="rId10"/>
    <p:sldId id="272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415C"/>
    <a:srgbClr val="07647B"/>
    <a:srgbClr val="2F6459"/>
    <a:srgbClr val="DFA527"/>
    <a:srgbClr val="11405C"/>
    <a:srgbClr val="C5D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6" autoAdjust="0"/>
    <p:restoredTop sz="94660"/>
  </p:normalViewPr>
  <p:slideViewPr>
    <p:cSldViewPr snapToGrid="0">
      <p:cViewPr varScale="1">
        <p:scale>
          <a:sx n="96" d="100"/>
          <a:sy n="96" d="100"/>
        </p:scale>
        <p:origin x="60" y="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cie Pohlman" userId="69f23c81-90a7-48c2-bf55-5444a060be24" providerId="ADAL" clId="{F4A51A6E-8B07-43C8-B250-B37ACAF8D86D}"/>
    <pc:docChg chg="modSld">
      <pc:chgData name="Maicie Pohlman" userId="69f23c81-90a7-48c2-bf55-5444a060be24" providerId="ADAL" clId="{F4A51A6E-8B07-43C8-B250-B37ACAF8D86D}" dt="2026-07-15T13:35:06.789" v="15" actId="20577"/>
      <pc:docMkLst>
        <pc:docMk/>
      </pc:docMkLst>
      <pc:sldChg chg="modSp mod">
        <pc:chgData name="Maicie Pohlman" userId="69f23c81-90a7-48c2-bf55-5444a060be24" providerId="ADAL" clId="{F4A51A6E-8B07-43C8-B250-B37ACAF8D86D}" dt="2026-07-15T13:35:06.789" v="15" actId="20577"/>
        <pc:sldMkLst>
          <pc:docMk/>
          <pc:sldMk cId="2409825328" sldId="263"/>
        </pc:sldMkLst>
        <pc:spChg chg="mod">
          <ac:chgData name="Maicie Pohlman" userId="69f23c81-90a7-48c2-bf55-5444a060be24" providerId="ADAL" clId="{F4A51A6E-8B07-43C8-B250-B37ACAF8D86D}" dt="2026-07-15T13:35:06.789" v="15" actId="20577"/>
          <ac:spMkLst>
            <pc:docMk/>
            <pc:sldMk cId="2409825328" sldId="263"/>
            <ac:spMk id="3" creationId="{2230C5F9-0BA3-82CC-7135-E0FE7E1BD99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E5E9B5-E1C1-B73B-179E-C8C58A7A3D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14869-37F8-F2B9-435A-301B534197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DA639-9D14-4A93-9A5A-CFA61635F929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0C93EF-C09E-3BF7-8DED-89B12E2CC9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3C371-CD2A-815A-318B-3D2BE68291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5AB1C-F20A-4A1A-BB4C-B21448110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24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Slide_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29A9CB-C3F5-1126-E625-338B8668A3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6EAFE4-877A-FA39-6F82-BECCAB330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5BEF3D-324B-6D11-8F75-BD6A78A320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F3C658-42A7-56A0-D2D7-ACEAD907C1F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3E313A-95E8-C05D-E78D-5981B7A592C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B212D3-A267-9CF5-8173-2654A021712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DED716-C30A-C9C9-7B1E-E3ECA17D4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22449"/>
            <a:ext cx="9144000" cy="1060061"/>
          </a:xfrm>
        </p:spPr>
        <p:txBody>
          <a:bodyPr anchor="b">
            <a:normAutofit/>
          </a:bodyPr>
          <a:lstStyle>
            <a:lvl1pPr algn="ctr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DC6146-296B-59F5-E46F-D8D9B6AFA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155967"/>
            <a:ext cx="9144000" cy="52857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697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xit" presetSubtype="0" fill="hold" nodeType="with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imary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161AAE-E6C4-FFAA-2C07-B8CDE1940093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DFA5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F7A1D-ABF6-F98A-6664-3451D9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07D8-7D90-98A6-1639-0B68AA66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51B1-70FE-AED9-9212-29E01DB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7/15/2026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C94A-B7C9-C5ED-5B78-89F2F9E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357-C561-40BE-14FB-C85CC91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4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ondary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161AAE-E6C4-FFAA-2C07-B8CDE1940093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2F6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F7A1D-ABF6-F98A-6664-3451D9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07D8-7D90-98A6-1639-0B68AA66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51B1-70FE-AED9-9212-29E01DB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7/15/2026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C94A-B7C9-C5ED-5B78-89F2F9E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357-C561-40BE-14FB-C85CC91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22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B4133-1A6D-5E5F-3F52-1960A0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AF91-DCA6-78DF-B6F0-3FCF0A4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6D94-A7BD-4B6E-B753-79AAA3CCBF31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DB56-192E-99DB-581F-15BF918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71F1-75AA-C233-C0F4-12C0416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474C-E03E-4C82-BE16-E60ED47D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3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4E7FFD-5E4B-5C05-E06C-0E1895A47637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11405C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B4133-1A6D-5E5F-3F52-1960A0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AF91-DCA6-78DF-B6F0-3FCF0A4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6D94-A7BD-4B6E-B753-79AAA3CCBF31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DB56-192E-99DB-581F-15BF918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71F1-75AA-C233-C0F4-12C0416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474C-E03E-4C82-BE16-E60ED47D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83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C3F355-A4BB-02E3-5E3F-C18EB7113F63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C5D4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B4133-1A6D-5E5F-3F52-1960A0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AF91-DCA6-78DF-B6F0-3FCF0A4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6D94-A7BD-4B6E-B753-79AAA3CCBF31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DB56-192E-99DB-581F-15BF918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71F1-75AA-C233-C0F4-12C0416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474C-E03E-4C82-BE16-E60ED47D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51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C3F355-A4BB-02E3-5E3F-C18EB7113F63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1140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B4133-1A6D-5E5F-3F52-1960A0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AF91-DCA6-78DF-B6F0-3FCF0A4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7/15/2026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DB56-192E-99DB-581F-15BF918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71F1-75AA-C233-C0F4-12C0416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57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C3F355-A4BB-02E3-5E3F-C18EB7113F63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0764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B4133-1A6D-5E5F-3F52-1960A0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AF91-DCA6-78DF-B6F0-3FCF0A4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7/15/2026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DB56-192E-99DB-581F-15BF918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71F1-75AA-C233-C0F4-12C0416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07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C3F355-A4BB-02E3-5E3F-C18EB7113F63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DFA5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B4133-1A6D-5E5F-3F52-1960A0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AF91-DCA6-78DF-B6F0-3FCF0A4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7/15/2026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DB56-192E-99DB-581F-15BF918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71F1-75AA-C233-C0F4-12C0416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36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C3F355-A4BB-02E3-5E3F-C18EB7113F63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2F64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B4133-1A6D-5E5F-3F52-1960A01B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7BAF91-DCA6-78DF-B6F0-3FCF0A42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7/15/2026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4DB56-192E-99DB-581F-15BF918E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71F1-75AA-C233-C0F4-12C0416F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44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D7B344-A890-9384-CACE-4DE5C6C31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6D94-A7BD-4B6E-B753-79AAA3CCBF31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231F9-D7FB-CAB0-0F95-E1DDF2D3F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5E496-C8A5-7ABA-D0D4-779D03CA8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474C-E03E-4C82-BE16-E60ED47D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97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Slide_Reverse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ED02CA-706C-A23A-3441-F26F1A4DE59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4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29A9CB-C3F5-1126-E625-338B8668A3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6EAFE4-877A-FA39-6F82-BECCAB330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5BEF3D-324B-6D11-8F75-BD6A78A320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F3C658-42A7-56A0-D2D7-ACEAD907C1F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3E313A-95E8-C05D-E78D-5981B7A592C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355C67-73B5-7BAC-BCBF-3EBDE5EE0AD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DED716-C30A-C9C9-7B1E-E3ECA17D4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22449"/>
            <a:ext cx="9144000" cy="1060061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DC6146-296B-59F5-E46F-D8D9B6AFA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155967"/>
            <a:ext cx="9144000" cy="52857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3474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xit" presetSubtype="0" fill="hold" nodeType="with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D7B344-A890-9384-CACE-4DE5C6C31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6D94-A7BD-4B6E-B753-79AAA3CCBF31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231F9-D7FB-CAB0-0F95-E1DDF2D3F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5E496-C8A5-7ABA-D0D4-779D03CA8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474C-E03E-4C82-BE16-E60ED47D0D7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black background with blue dots&#10;&#10;Description automatically generated">
            <a:extLst>
              <a:ext uri="{FF2B5EF4-FFF2-40B4-BE49-F238E27FC236}">
                <a16:creationId xmlns:a16="http://schemas.microsoft.com/office/drawing/2014/main" id="{2BDA4EDC-D33F-CF15-0FF5-4682EACB4F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9" y="-338668"/>
            <a:ext cx="12435841" cy="10643616"/>
          </a:xfrm>
          <a:prstGeom prst="rect">
            <a:avLst/>
          </a:prstGeom>
        </p:spPr>
      </p:pic>
      <p:pic>
        <p:nvPicPr>
          <p:cNvPr id="6" name="Picture 5" descr="A black background with blue dots&#10;&#10;Description automatically generated">
            <a:extLst>
              <a:ext uri="{FF2B5EF4-FFF2-40B4-BE49-F238E27FC236}">
                <a16:creationId xmlns:a16="http://schemas.microsoft.com/office/drawing/2014/main" id="{612C2654-80AD-E824-E25A-FBD35AFDA9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9" y="-612742"/>
            <a:ext cx="12435840" cy="1064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6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4.375E-6 0.08149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-4.375E-6 -0.20671 " pathEditMode="fixed" rAng="0" ptsTypes="AA">
                                      <p:cBhvr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Slide_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29A9CB-C3F5-1126-E625-338B8668A3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6EAFE4-877A-FA39-6F82-BECCAB330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5BEF3D-324B-6D11-8F75-BD6A78A320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F3C658-42A7-56A0-D2D7-ACEAD907C1F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3E313A-95E8-C05D-E78D-5981B7A592C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904B7B-D04D-903E-B44A-BBA7D18F00D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DED716-C30A-C9C9-7B1E-E3ECA17D4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22449"/>
            <a:ext cx="9144000" cy="1060061"/>
          </a:xfrm>
        </p:spPr>
        <p:txBody>
          <a:bodyPr anchor="b">
            <a:normAutofit/>
          </a:bodyPr>
          <a:lstStyle>
            <a:lvl1pPr algn="ctr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DC6146-296B-59F5-E46F-D8D9B6AFA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155967"/>
            <a:ext cx="9144000" cy="52857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82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3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SlideReverse_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9F97EE-A032-4E82-3BF8-C778ACCEFDA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41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29A9CB-C3F5-1126-E625-338B8668A3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6EAFE4-877A-FA39-6F82-BECCAB330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5BEF3D-324B-6D11-8F75-BD6A78A320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F3C658-42A7-56A0-D2D7-ACEAD907C1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3E313A-95E8-C05D-E78D-5981B7A592C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E8C930-18FA-03EB-700B-3601B5E9A7D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DED716-C30A-C9C9-7B1E-E3ECA17D49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09033"/>
            <a:ext cx="9144000" cy="1060061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DC6146-296B-59F5-E46F-D8D9B6AFA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145368"/>
            <a:ext cx="9144000" cy="52857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8117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3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7A1D-ABF6-F98A-6664-3451D9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14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07D8-7D90-98A6-1639-0B68AA66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05C"/>
                </a:solidFill>
              </a:defRPr>
            </a:lvl1pPr>
            <a:lvl2pPr>
              <a:defRPr>
                <a:solidFill>
                  <a:srgbClr val="11405C"/>
                </a:solidFill>
              </a:defRPr>
            </a:lvl2pPr>
            <a:lvl3pPr>
              <a:defRPr>
                <a:solidFill>
                  <a:srgbClr val="11405C"/>
                </a:solidFill>
              </a:defRPr>
            </a:lvl3pPr>
            <a:lvl4pPr>
              <a:defRPr>
                <a:solidFill>
                  <a:srgbClr val="11405C"/>
                </a:solidFill>
              </a:defRPr>
            </a:lvl4pPr>
            <a:lvl5pPr>
              <a:defRPr>
                <a:solidFill>
                  <a:srgbClr val="11405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51B1-70FE-AED9-9212-29E01DB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6D94-A7BD-4B6E-B753-79AAA3CCBF31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C94A-B7C9-C5ED-5B78-89F2F9E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357-C561-40BE-14FB-C85CC91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474C-E03E-4C82-BE16-E60ED47D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09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DBE340-0C6C-138B-9612-935794BF6A93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11405C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F7A1D-ABF6-F98A-6664-3451D9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14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07D8-7D90-98A6-1639-0B68AA66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05C"/>
                </a:solidFill>
              </a:defRPr>
            </a:lvl1pPr>
            <a:lvl2pPr>
              <a:defRPr>
                <a:solidFill>
                  <a:srgbClr val="11405C"/>
                </a:solidFill>
              </a:defRPr>
            </a:lvl2pPr>
            <a:lvl3pPr>
              <a:defRPr>
                <a:solidFill>
                  <a:srgbClr val="11405C"/>
                </a:solidFill>
              </a:defRPr>
            </a:lvl3pPr>
            <a:lvl4pPr>
              <a:defRPr>
                <a:solidFill>
                  <a:srgbClr val="11405C"/>
                </a:solidFill>
              </a:defRPr>
            </a:lvl4pPr>
            <a:lvl5pPr>
              <a:defRPr>
                <a:solidFill>
                  <a:srgbClr val="11405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51B1-70FE-AED9-9212-29E01DB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6D94-A7BD-4B6E-B753-79AAA3CCBF31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C94A-B7C9-C5ED-5B78-89F2F9E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357-C561-40BE-14FB-C85CC91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474C-E03E-4C82-BE16-E60ED47D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25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imary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DBE340-0C6C-138B-9612-935794BF6A93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C5D4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F7A1D-ABF6-F98A-6664-3451D9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14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07D8-7D90-98A6-1639-0B68AA66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405C"/>
                </a:solidFill>
              </a:defRPr>
            </a:lvl1pPr>
            <a:lvl2pPr>
              <a:defRPr>
                <a:solidFill>
                  <a:srgbClr val="11405C"/>
                </a:solidFill>
              </a:defRPr>
            </a:lvl2pPr>
            <a:lvl3pPr>
              <a:defRPr>
                <a:solidFill>
                  <a:srgbClr val="11405C"/>
                </a:solidFill>
              </a:defRPr>
            </a:lvl3pPr>
            <a:lvl4pPr>
              <a:defRPr>
                <a:solidFill>
                  <a:srgbClr val="11405C"/>
                </a:solidFill>
              </a:defRPr>
            </a:lvl4pPr>
            <a:lvl5pPr>
              <a:defRPr>
                <a:solidFill>
                  <a:srgbClr val="11405C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51B1-70FE-AED9-9212-29E01DB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6D94-A7BD-4B6E-B753-79AAA3CCBF31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C94A-B7C9-C5ED-5B78-89F2F9E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357-C561-40BE-14FB-C85CC91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4474C-E03E-4C82-BE16-E60ED47D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29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161AAE-E6C4-FFAA-2C07-B8CDE1940093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1140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F7A1D-ABF6-F98A-6664-3451D9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07D8-7D90-98A6-1639-0B68AA66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51B1-70FE-AED9-9212-29E01DB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7/15/2026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C94A-B7C9-C5ED-5B78-89F2F9E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357-C561-40BE-14FB-C85CC91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5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imar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161AAE-E6C4-FFAA-2C07-B8CDE1940093}"/>
              </a:ext>
            </a:extLst>
          </p:cNvPr>
          <p:cNvSpPr/>
          <p:nvPr userDrawn="1"/>
        </p:nvSpPr>
        <p:spPr>
          <a:xfrm>
            <a:off x="-11289" y="0"/>
            <a:ext cx="12203289" cy="6858000"/>
          </a:xfrm>
          <a:prstGeom prst="rect">
            <a:avLst/>
          </a:prstGeom>
          <a:solidFill>
            <a:srgbClr val="0764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F7A1D-ABF6-F98A-6664-3451D9B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107D8-7D90-98A6-1639-0B68AA66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C51B1-70FE-AED9-9212-29E01DBD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B6D94-A7BD-4B6E-B753-79AAA3CCBF31}" type="datetimeFigureOut">
              <a:rPr lang="en-US" smtClean="0"/>
              <a:pPr/>
              <a:t>7/15/2026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0C94A-B7C9-C5ED-5B78-89F2F9EF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0A357-C561-40BE-14FB-C85CC91B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B4474C-E03E-4C82-BE16-E60ED47D0D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7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110004-B53A-00E0-8C54-270513254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7BBC5-2D14-0348-A40D-DB823823F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C67A9-5040-9CD9-17A3-CBC26D04F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B6D94-A7BD-4B6E-B753-79AAA3CCBF31}" type="datetimeFigureOut">
              <a:rPr lang="en-US" smtClean="0"/>
              <a:t>7/15/2026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251D6-2FEA-F2D7-D332-1E8214DED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F0B75-9038-36B8-AD02-C0A5B7881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4474C-E03E-4C82-BE16-E60ED47D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60" r:id="rId3"/>
    <p:sldLayoutId id="2147483690" r:id="rId4"/>
    <p:sldLayoutId id="2147483650" r:id="rId5"/>
    <p:sldLayoutId id="2147483664" r:id="rId6"/>
    <p:sldLayoutId id="2147483671" r:id="rId7"/>
    <p:sldLayoutId id="2147483663" r:id="rId8"/>
    <p:sldLayoutId id="2147483667" r:id="rId9"/>
    <p:sldLayoutId id="2147483669" r:id="rId10"/>
    <p:sldLayoutId id="2147483673" r:id="rId11"/>
    <p:sldLayoutId id="2147483654" r:id="rId12"/>
    <p:sldLayoutId id="2147483678" r:id="rId13"/>
    <p:sldLayoutId id="2147483680" r:id="rId14"/>
    <p:sldLayoutId id="2147483682" r:id="rId15"/>
    <p:sldLayoutId id="2147483684" r:id="rId16"/>
    <p:sldLayoutId id="2147483686" r:id="rId17"/>
    <p:sldLayoutId id="2147483688" r:id="rId18"/>
    <p:sldLayoutId id="2147483655" r:id="rId19"/>
    <p:sldLayoutId id="2147483677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1405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5000"/>
        <a:buFont typeface="Arial" panose="020B0604020202020204" pitchFamily="34" charset="0"/>
        <a:buChar char="○"/>
        <a:defRPr sz="2800" kern="1200">
          <a:solidFill>
            <a:srgbClr val="1140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140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140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140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140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6774C-AB8A-4B28-63C0-C6C922031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4922449"/>
            <a:ext cx="9362661" cy="1060061"/>
          </a:xfrm>
        </p:spPr>
        <p:txBody>
          <a:bodyPr>
            <a:normAutofit fontScale="90000"/>
          </a:bodyPr>
          <a:lstStyle/>
          <a:p>
            <a:r>
              <a:rPr lang="en-US" dirty="0"/>
              <a:t>Business Incentives for Growth (BIG)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30C5F9-0BA3-82CC-7135-E0FE7E1BD9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Maicie Pohlman  |  Program Manager</a:t>
            </a:r>
          </a:p>
          <a:p>
            <a:r>
              <a:rPr lang="en-US" dirty="0"/>
              <a:t>Iowa Economic Development Authority</a:t>
            </a:r>
          </a:p>
        </p:txBody>
      </p:sp>
    </p:spTree>
    <p:extLst>
      <p:ext uri="{BB962C8B-B14F-4D97-AF65-F5344CB8AC3E}">
        <p14:creationId xmlns:p14="http://schemas.microsoft.com/office/powerpoint/2010/main" val="240982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42F6F-2EA6-D3AD-8697-B427712E2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C0CA5-BB9E-FA5D-E70A-5DB9E7F29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Conservation and Waste Reduction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ACF0-C3FC-A97B-E7CB-1FDBE8AA8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Projects that that will result in elevated water consumption by the business, the BIG application shall be accompanied by a water conservation plan</a:t>
            </a:r>
          </a:p>
          <a:p>
            <a:r>
              <a:rPr lang="en-US" dirty="0"/>
              <a:t>Elevated water consumption will be assessed using the following factors:</a:t>
            </a:r>
          </a:p>
          <a:p>
            <a:pPr lvl="1"/>
            <a:r>
              <a:rPr lang="en-US" dirty="0"/>
              <a:t>The total anticipated water consumption and wastewater discharge </a:t>
            </a:r>
          </a:p>
          <a:p>
            <a:pPr lvl="1"/>
            <a:r>
              <a:rPr lang="en-US" dirty="0"/>
              <a:t>The capacity of the water provider facilities that will serve the project</a:t>
            </a:r>
          </a:p>
          <a:p>
            <a:pPr lvl="1"/>
            <a:r>
              <a:rPr lang="en-US" dirty="0"/>
              <a:t>Information provided by the water provider about the ability or inability to accommodate the anticipated water consumption</a:t>
            </a:r>
          </a:p>
          <a:p>
            <a:pPr lvl="1"/>
            <a:r>
              <a:rPr lang="en-US" dirty="0"/>
              <a:t>Information provided by the Iowa Department of Natural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67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696A7-5FBF-FB5B-8340-CB35914FD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1B669-5BCF-E877-244E-FB08DE584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fee for BIG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B3F57-021D-7AE5-A342-BD7C4F9B8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0.5% of the total tax incentives awarded, up to $10,000</a:t>
            </a:r>
          </a:p>
          <a:p>
            <a:pPr lvl="0"/>
            <a:r>
              <a:rPr lang="en-US" dirty="0"/>
              <a:t>Due at application approval </a:t>
            </a:r>
          </a:p>
          <a:p>
            <a:pPr lvl="1"/>
            <a:r>
              <a:rPr lang="en-US" dirty="0"/>
              <a:t>Contract will be issued after fee is paid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576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0B9E7-FFA2-3772-CAFE-BFC5C2C11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8F3BF-0C2F-8AD9-A704-41159E2C7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Contract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5CB48-8F83-8C20-D1C6-2532ABCC7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Terms of the agreement will be based on the incentives awarded. </a:t>
            </a:r>
          </a:p>
          <a:p>
            <a:pPr lvl="1"/>
            <a:r>
              <a:rPr lang="en-US" dirty="0"/>
              <a:t>The contract will be in place for as long as the company is claiming credits. </a:t>
            </a:r>
          </a:p>
          <a:p>
            <a:r>
              <a:rPr lang="en-US" dirty="0"/>
              <a:t>Flexibility on time to make investment and create jobs. </a:t>
            </a:r>
          </a:p>
          <a:p>
            <a:pPr lvl="1"/>
            <a:r>
              <a:rPr lang="en-US" dirty="0"/>
              <a:t>Three-year assumption for investment completion</a:t>
            </a:r>
          </a:p>
          <a:p>
            <a:pPr lvl="1"/>
            <a:r>
              <a:rPr lang="en-US" dirty="0"/>
              <a:t>If the company completes the investment prior to that date, they can proceed with documenting the investment and claiming credits. </a:t>
            </a:r>
          </a:p>
          <a:p>
            <a:r>
              <a:rPr lang="en-US" dirty="0"/>
              <a:t>Annual Reports will be required for all open contracts </a:t>
            </a:r>
          </a:p>
          <a:p>
            <a:pPr lvl="1"/>
            <a:r>
              <a:rPr lang="en-US" dirty="0"/>
              <a:t>Confirm that the business is at or above base employment</a:t>
            </a:r>
          </a:p>
          <a:p>
            <a:pPr lvl="1"/>
            <a:r>
              <a:rPr lang="en-US" dirty="0"/>
              <a:t>Employee benefits meet the sufficient benefit requirement</a:t>
            </a:r>
          </a:p>
          <a:p>
            <a:pPr lvl="1"/>
            <a:r>
              <a:rPr lang="en-US" dirty="0"/>
              <a:t>Status of project</a:t>
            </a:r>
          </a:p>
          <a:p>
            <a:r>
              <a:rPr lang="en-US" dirty="0"/>
              <a:t>The job verification will be done following the contract end date, at close out. </a:t>
            </a:r>
          </a:p>
          <a:p>
            <a:pPr lvl="1"/>
            <a:r>
              <a:rPr lang="en-US" dirty="0"/>
              <a:t>The base employment established at the application must be maintained throughout the contract period.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682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5D03D-2D11-EFB4-F100-3B58F4E34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87272-4852-7A5D-4111-ABF9EE029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A3291-3F0F-2D50-8777-F89EFFF4E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Submit a pre-application</a:t>
            </a:r>
            <a:r>
              <a:rPr lang="en-US" dirty="0"/>
              <a:t> — a confidential check of eligibility and estimate incentives.</a:t>
            </a:r>
          </a:p>
          <a:p>
            <a:r>
              <a:rPr lang="en-US" b="1" dirty="0"/>
              <a:t>Complete the application</a:t>
            </a:r>
            <a:r>
              <a:rPr lang="en-US" dirty="0"/>
              <a:t> (if invited). Substantial completion by the 15th of the month and must be signed by month’s end for review at the next month’s IEDA Board meeting.</a:t>
            </a:r>
          </a:p>
          <a:p>
            <a:r>
              <a:rPr lang="en-US" b="1" dirty="0"/>
              <a:t>IEDA Board review.</a:t>
            </a:r>
            <a:r>
              <a:rPr lang="en-US" dirty="0"/>
              <a:t> The board meets monthly on the third Friday. Awards and application details are public, though payroll and financial records remain confidential under Iowa law.</a:t>
            </a:r>
          </a:p>
          <a:p>
            <a:r>
              <a:rPr lang="en-US" b="1" dirty="0"/>
              <a:t>Submit through the online portal.</a:t>
            </a:r>
            <a:r>
              <a:rPr lang="en-US" dirty="0"/>
              <a:t> Both pre-applications and applications are managed online.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830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CB14C3-7A87-DB5A-F7F3-676C77901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5658529-7CD4-7976-C6DC-8A705A5F2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>
            <a:normAutofit/>
          </a:bodyPr>
          <a:lstStyle/>
          <a:p>
            <a:r>
              <a:rPr lang="en-US" sz="4000"/>
              <a:t>Opportunity Iowa </a:t>
            </a:r>
            <a:br>
              <a:rPr lang="en-US" sz="4000"/>
            </a:br>
            <a:r>
              <a:rPr lang="en-US" sz="4000"/>
              <a:t>Portal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1943A5-6365-5D0C-AA45-6B28FFF6C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321476"/>
            <a:ext cx="5086549" cy="3850724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Company contact – sign in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Create Organization profile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Navigate to Funding Opportunities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Start BIG pre-application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If applicable, invite consultant (step 2)</a:t>
            </a:r>
          </a:p>
          <a:p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063C8A-489C-CBF0-908A-C0BED764C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89" y="3039291"/>
            <a:ext cx="5709867" cy="21697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445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EC99C-4CBF-BDAE-78D9-7DDA8448F2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3D0C8-C3C5-E12D-569B-8F15DA04E4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36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5827E-970B-6312-725A-487D3E02A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BIG Program Purpose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CA8EA-8919-8332-3975-3B57C2F14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Helps qualifying businesses offset some of the costs of locating, expanding or modernizing a facility in Iowa. Offered by the Iowa Economic Development Authority (IEDA), BIG supports growth in key industries: </a:t>
            </a:r>
          </a:p>
          <a:p>
            <a:r>
              <a:rPr lang="en-US" dirty="0"/>
              <a:t>Advanced manufacturing</a:t>
            </a:r>
          </a:p>
          <a:p>
            <a:r>
              <a:rPr lang="en-US" dirty="0"/>
              <a:t>Bioscience</a:t>
            </a:r>
          </a:p>
          <a:p>
            <a:r>
              <a:rPr lang="en-US" dirty="0"/>
              <a:t>Insurance and Finance</a:t>
            </a:r>
          </a:p>
          <a:p>
            <a:r>
              <a:rPr lang="en-US" dirty="0"/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1217456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1A0D4-0E6A-5724-E8D1-5E6DC50EC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eligible for BIG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08968-4061-774A-B2CD-DBCF0C806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Retail businesses</a:t>
            </a:r>
          </a:p>
          <a:p>
            <a:r>
              <a:rPr lang="en-US" dirty="0"/>
              <a:t>Service providers</a:t>
            </a:r>
          </a:p>
          <a:p>
            <a:r>
              <a:rPr lang="en-US" dirty="0"/>
              <a:t>Data centers</a:t>
            </a:r>
          </a:p>
          <a:p>
            <a:r>
              <a:rPr lang="en-US" dirty="0"/>
              <a:t>Businesses not engaged advanced manufacturing, bioscience, insurance/finance, or technology as their primary business</a:t>
            </a:r>
          </a:p>
          <a:p>
            <a:r>
              <a:rPr lang="en-US" dirty="0"/>
              <a:t>Routine projects such as deferred maintenance, repairs or basic equipment replacement</a:t>
            </a:r>
          </a:p>
        </p:txBody>
      </p:sp>
    </p:spTree>
    <p:extLst>
      <p:ext uri="{BB962C8B-B14F-4D97-AF65-F5344CB8AC3E}">
        <p14:creationId xmlns:p14="http://schemas.microsoft.com/office/powerpoint/2010/main" val="2952225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FBDBB-02FA-6D60-6CFA-96B9262A7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Incentives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4A2E7-B98C-DF50-1060-1DAA973E9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Only projects that demonstrate extensive economic impact will be awarded the maximum amount of tax incentives</a:t>
            </a:r>
          </a:p>
          <a:p>
            <a:r>
              <a:rPr lang="en-US" dirty="0"/>
              <a:t>Maximum 5% of Qualified Investment - County population &gt; 20,000</a:t>
            </a:r>
          </a:p>
          <a:p>
            <a:r>
              <a:rPr lang="en-US" dirty="0"/>
              <a:t>Maximum 7.5% of Qualified Investment - County population &lt; 20,000</a:t>
            </a:r>
          </a:p>
          <a:p>
            <a:r>
              <a:rPr lang="en-US" dirty="0"/>
              <a:t>Type of Tax Incentives</a:t>
            </a:r>
          </a:p>
          <a:p>
            <a:pPr lvl="1"/>
            <a:r>
              <a:rPr lang="en-US" dirty="0"/>
              <a:t>Investment tax credit — performance-based, earned when qualifying assets are placed in service, and spread over five years. If the credit exceeds Iowa income taxes owed, the difference is refunded.</a:t>
            </a:r>
          </a:p>
          <a:p>
            <a:pPr lvl="1"/>
            <a:r>
              <a:rPr lang="en-US" dirty="0"/>
              <a:t>Refund of sales tax paid on construction materials.</a:t>
            </a:r>
          </a:p>
          <a:p>
            <a:pPr lvl="1"/>
            <a:r>
              <a:rPr lang="en-US" dirty="0"/>
              <a:t>Local property tax exemption, if approved by the city or county</a:t>
            </a:r>
          </a:p>
        </p:txBody>
      </p:sp>
    </p:spTree>
    <p:extLst>
      <p:ext uri="{BB962C8B-B14F-4D97-AF65-F5344CB8AC3E}">
        <p14:creationId xmlns:p14="http://schemas.microsoft.com/office/powerpoint/2010/main" val="3864868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7EB4D-D142-880C-C71E-8C856FB88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Qualifying Investment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FAF17-2878-5AE4-B637-25F4F0720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Capital investment in real property </a:t>
            </a:r>
          </a:p>
          <a:p>
            <a:r>
              <a:rPr lang="en-US" dirty="0"/>
              <a:t>Purchase of land and buildings</a:t>
            </a:r>
          </a:p>
          <a:p>
            <a:r>
              <a:rPr lang="en-US" dirty="0"/>
              <a:t>Site preparation</a:t>
            </a:r>
          </a:p>
          <a:p>
            <a:r>
              <a:rPr lang="en-US" dirty="0"/>
              <a:t>Building construction </a:t>
            </a:r>
          </a:p>
          <a:p>
            <a:r>
              <a:rPr lang="en-US" dirty="0"/>
              <a:t>Major renovation</a:t>
            </a:r>
          </a:p>
          <a:p>
            <a:r>
              <a:rPr lang="en-US" dirty="0"/>
              <a:t>Long-term lease costs </a:t>
            </a:r>
          </a:p>
          <a:p>
            <a:pPr lvl="1"/>
            <a:r>
              <a:rPr lang="en-US" dirty="0"/>
              <a:t>10-year term</a:t>
            </a:r>
          </a:p>
        </p:txBody>
      </p:sp>
    </p:spTree>
    <p:extLst>
      <p:ext uri="{BB962C8B-B14F-4D97-AF65-F5344CB8AC3E}">
        <p14:creationId xmlns:p14="http://schemas.microsoft.com/office/powerpoint/2010/main" val="2780861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D7B87-B888-91C6-0CF7-CCC0D7C3A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Qualified Jobs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AFA7D-C459-BC5C-D033-903BC64BD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Created at least 100% of the local laborshed wage</a:t>
            </a:r>
          </a:p>
          <a:p>
            <a:r>
              <a:rPr lang="en-US" dirty="0"/>
              <a:t>Retained jobs at least 120% of the local laborshed wage</a:t>
            </a:r>
          </a:p>
          <a:p>
            <a:pPr lvl="1"/>
            <a:r>
              <a:rPr lang="en-US" dirty="0"/>
              <a:t>Wage established at the time of the application approval</a:t>
            </a:r>
          </a:p>
          <a:p>
            <a:endParaRPr lang="en-US" dirty="0"/>
          </a:p>
          <a:p>
            <a:r>
              <a:rPr lang="en-US" dirty="0"/>
              <a:t>Wage requirements can be searched by city or zip code on the IEDA website.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326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A61B7-F352-4BBF-A2CF-BEDC5BC78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Economic Impact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F7842-2F51-E975-2A1E-FADE06A35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Having a high proportion of, or growing, number of in-state suppliers</a:t>
            </a:r>
          </a:p>
          <a:p>
            <a:r>
              <a:rPr lang="en-US" dirty="0"/>
              <a:t>Diversifying the state’s economy</a:t>
            </a:r>
          </a:p>
          <a:p>
            <a:r>
              <a:rPr lang="en-US" dirty="0"/>
              <a:t>Has few in-state competitors</a:t>
            </a:r>
          </a:p>
          <a:p>
            <a:r>
              <a:rPr lang="en-US" dirty="0"/>
              <a:t>Increasing skills and wages for existing workers</a:t>
            </a:r>
          </a:p>
          <a:p>
            <a:r>
              <a:rPr lang="en-US" dirty="0"/>
              <a:t>Increasing capacity, productivity, efficiency, and competitiveness through adoption and integration of smart technologies. </a:t>
            </a:r>
          </a:p>
          <a:p>
            <a:r>
              <a:rPr lang="en-US" dirty="0"/>
              <a:t>Increasing the state’s GDP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316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9EB4E-79AC-7B70-FCA4-AED80D127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1D660-8925-DE82-C556-6F4F90849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Municipality (city or county) sponsor by resolution</a:t>
            </a:r>
          </a:p>
          <a:p>
            <a:r>
              <a:rPr lang="en-US" dirty="0"/>
              <a:t>Local match not prescribed or required</a:t>
            </a:r>
          </a:p>
          <a:p>
            <a:endParaRPr lang="en-US" dirty="0"/>
          </a:p>
          <a:p>
            <a:r>
              <a:rPr lang="en-US" dirty="0"/>
              <a:t>BIG statute authorizes local exemption</a:t>
            </a:r>
          </a:p>
          <a:p>
            <a:pPr lvl="1"/>
            <a:r>
              <a:rPr lang="en-US" dirty="0"/>
              <a:t>At the discretion of municipality</a:t>
            </a:r>
          </a:p>
          <a:p>
            <a:pPr lvl="1"/>
            <a:r>
              <a:rPr lang="en-US" dirty="0"/>
              <a:t>Up to 100% over 10 years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FB3ADB-0A2D-9FAD-974B-DCBF279A4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or County participation</a:t>
            </a:r>
          </a:p>
        </p:txBody>
      </p:sp>
    </p:spTree>
    <p:extLst>
      <p:ext uri="{BB962C8B-B14F-4D97-AF65-F5344CB8AC3E}">
        <p14:creationId xmlns:p14="http://schemas.microsoft.com/office/powerpoint/2010/main" val="1889296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D5430-5195-B173-D7D1-39870C18B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A9FA4-5A3A-4BEA-D691-5B846B266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BIG Provisions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14745-D5FB-9F37-00D2-4AEE951D8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Sufficient benefits package to all full-time employees</a:t>
            </a:r>
          </a:p>
          <a:p>
            <a:pPr lvl="0"/>
            <a:r>
              <a:rPr lang="en-US" dirty="0"/>
              <a:t>Projects initiation prohibited (includes starting construction, acquiring a building, executing a lease agreement, or installing equipment)</a:t>
            </a:r>
          </a:p>
          <a:p>
            <a:pPr lvl="0"/>
            <a:r>
              <a:rPr lang="en-US" dirty="0"/>
              <a:t>Relocating or reducing operations in one part of the state, cannot simultaneously seek incentives </a:t>
            </a:r>
          </a:p>
          <a:p>
            <a:pPr lvl="0"/>
            <a:r>
              <a:rPr lang="en-US" dirty="0"/>
              <a:t>A pattern or record of violations of the law or of rules, including but not limited to antitrust, environmental, trade, or worker safety may be ineligible. </a:t>
            </a:r>
          </a:p>
          <a:p>
            <a:pPr lvl="0"/>
            <a:r>
              <a:rPr lang="en-US" dirty="0"/>
              <a:t>Additionally confidential payroll and financial documentation will be required with applications and throughout the contract compliance.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42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f4c992a-13ab-4b84-9611-405cd1418276" xsi:nil="true"/>
    <lcf76f155ced4ddcb4097134ff3c332f xmlns="91bffe38-db69-4376-80f2-3779a2b185c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E674F5938EB94393EABB10B3582097" ma:contentTypeVersion="18" ma:contentTypeDescription="Create a new document." ma:contentTypeScope="" ma:versionID="96dd83bf852ffe278e1545672d9c107f">
  <xsd:schema xmlns:xsd="http://www.w3.org/2001/XMLSchema" xmlns:xs="http://www.w3.org/2001/XMLSchema" xmlns:p="http://schemas.microsoft.com/office/2006/metadata/properties" xmlns:ns2="91bffe38-db69-4376-80f2-3779a2b185c8" xmlns:ns3="df4c992a-13ab-4b84-9611-405cd1418276" targetNamespace="http://schemas.microsoft.com/office/2006/metadata/properties" ma:root="true" ma:fieldsID="613453ea47c5a7bb16f15d46f7260fcc" ns2:_="" ns3:_="">
    <xsd:import namespace="91bffe38-db69-4376-80f2-3779a2b185c8"/>
    <xsd:import namespace="df4c992a-13ab-4b84-9611-405cd14182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bffe38-db69-4376-80f2-3779a2b185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73c2f1c-0c45-49b9-b292-96ca38f502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4c992a-13ab-4b84-9611-405cd14182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8a27233-908d-4ee6-bb1b-063505833ab9}" ma:internalName="TaxCatchAll" ma:showField="CatchAllData" ma:web="df4c992a-13ab-4b84-9611-405cd14182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F7CF40-FC78-471C-AA3B-949BAEF8D31A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df4c992a-13ab-4b84-9611-405cd1418276"/>
    <ds:schemaRef ds:uri="http://schemas.openxmlformats.org/package/2006/metadata/core-properties"/>
    <ds:schemaRef ds:uri="http://schemas.microsoft.com/office/infopath/2007/PartnerControls"/>
    <ds:schemaRef ds:uri="91bffe38-db69-4376-80f2-3779a2b185c8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5B724E5-34C4-4BB2-8ECF-D878463C4D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bffe38-db69-4376-80f2-3779a2b185c8"/>
    <ds:schemaRef ds:uri="df4c992a-13ab-4b84-9611-405cd14182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DDED50-8A18-4331-85B7-B180C45423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2019</TotalTime>
  <Words>828</Words>
  <Application>Microsoft Office PowerPoint</Application>
  <PresentationFormat>Widescreen</PresentationFormat>
  <Paragraphs>92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Arial</vt:lpstr>
      <vt:lpstr>Calibri</vt:lpstr>
      <vt:lpstr>Office Theme</vt:lpstr>
      <vt:lpstr>Business Incentives for Growth (BIG) Program</vt:lpstr>
      <vt:lpstr>BIG Program Purpose </vt:lpstr>
      <vt:lpstr>Not eligible for BIG </vt:lpstr>
      <vt:lpstr>Tax Incentives</vt:lpstr>
      <vt:lpstr>Qualifying Investment </vt:lpstr>
      <vt:lpstr>Qualified Jobs </vt:lpstr>
      <vt:lpstr>Additional Economic Impact Factors</vt:lpstr>
      <vt:lpstr>City or County participation</vt:lpstr>
      <vt:lpstr>Additional BIG Provisions </vt:lpstr>
      <vt:lpstr>Water Conservation and Waste Reduction Plan</vt:lpstr>
      <vt:lpstr>Application fee for BIG applications</vt:lpstr>
      <vt:lpstr>BIG Contract </vt:lpstr>
      <vt:lpstr>Application Process</vt:lpstr>
      <vt:lpstr>Opportunity Iowa  Portal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Greiner</dc:creator>
  <cp:lastModifiedBy>Maicie Pohlman</cp:lastModifiedBy>
  <cp:revision>44</cp:revision>
  <dcterms:created xsi:type="dcterms:W3CDTF">2023-10-09T14:52:58Z</dcterms:created>
  <dcterms:modified xsi:type="dcterms:W3CDTF">2026-07-15T13:35:13Z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0x0101006EE674F5938EB94393EABB10B3582097</vt:lpwstr>
  </property>
</Properties>
</file>