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1" r:id="rId3"/>
    <p:sldId id="262" r:id="rId4"/>
    <p:sldId id="257" r:id="rId5"/>
    <p:sldId id="294" r:id="rId6"/>
    <p:sldId id="296" r:id="rId7"/>
    <p:sldId id="263" r:id="rId8"/>
    <p:sldId id="297" r:id="rId9"/>
    <p:sldId id="298" r:id="rId10"/>
    <p:sldId id="270" r:id="rId11"/>
    <p:sldId id="272" r:id="rId12"/>
  </p:sldIdLst>
  <p:sldSz cx="18288000" cy="10287000"/>
  <p:notesSz cx="7010400" cy="9296400"/>
  <p:embeddedFontLst>
    <p:embeddedFont>
      <p:font typeface="Montserrat Bold" panose="020B0604020202020204" charset="0"/>
      <p:regular r:id="rId13"/>
    </p:embeddedFont>
    <p:embeddedFont>
      <p:font typeface="Montserrat Classic" panose="020B0604020202020204" charset="0"/>
      <p:regular r:id="rId14"/>
    </p:embeddedFont>
    <p:embeddedFont>
      <p:font typeface="Montserrat Classic Bold" panose="020B0604020202020204" charset="0"/>
      <p:regular r:id="rId15"/>
    </p:embeddedFont>
    <p:embeddedFont>
      <p:font typeface="Montserrat Light" panose="00000400000000000000" pitchFamily="2" charset="0"/>
      <p:regular r:id="rId16"/>
      <p:italic r:id="rId17"/>
    </p:embeddedFont>
    <p:embeddedFont>
      <p:font typeface="Montserrat Light Bold" panose="020B0604020202020204" charset="0"/>
      <p:regular r:id="rId18"/>
    </p:embeddedFont>
    <p:embeddedFont>
      <p:font typeface="Montserrat Ultra-Bold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90ED15-3205-4547-BC41-137BDA44A9D1}" v="85" dt="2024-10-15T19:52:56.1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124" autoAdjust="0"/>
    <p:restoredTop sz="94622" autoAdjust="0"/>
  </p:normalViewPr>
  <p:slideViewPr>
    <p:cSldViewPr>
      <p:cViewPr>
        <p:scale>
          <a:sx n="10" d="100"/>
          <a:sy n="10" d="100"/>
        </p:scale>
        <p:origin x="2491" y="16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director@pdIowa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laraby@cityofjohnston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Jolly.omar@stuartia.gov" TargetMode="External"/><Relationship Id="rId5" Type="http://schemas.openxmlformats.org/officeDocument/2006/relationships/hyperlink" Target="mailto:David.Miller@homesforia.com" TargetMode="External"/><Relationship Id="rId4" Type="http://schemas.openxmlformats.org/officeDocument/2006/relationships/hyperlink" Target="mailto:nicolas@greaterdubuque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329415" y="-3122391"/>
            <a:ext cx="27139063" cy="13710040"/>
            <a:chOff x="0" y="0"/>
            <a:chExt cx="36185417" cy="1828005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1757" b="22466"/>
            <a:stretch>
              <a:fillRect/>
            </a:stretch>
          </p:blipFill>
          <p:spPr>
            <a:xfrm flipH="1">
              <a:off x="0" y="0"/>
              <a:ext cx="36185417" cy="18280053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 rot="-3478034">
            <a:off x="-7029708" y="-2995348"/>
            <a:ext cx="21699315" cy="14850800"/>
            <a:chOff x="0" y="0"/>
            <a:chExt cx="4559714" cy="312062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559714" cy="3120624"/>
            </a:xfrm>
            <a:custGeom>
              <a:avLst/>
              <a:gdLst/>
              <a:ahLst/>
              <a:cxnLst/>
              <a:rect l="l" t="t" r="r" b="b"/>
              <a:pathLst>
                <a:path w="4559714" h="3120624">
                  <a:moveTo>
                    <a:pt x="203200" y="0"/>
                  </a:moveTo>
                  <a:lnTo>
                    <a:pt x="4559714" y="0"/>
                  </a:lnTo>
                  <a:lnTo>
                    <a:pt x="4356514" y="3120624"/>
                  </a:lnTo>
                  <a:lnTo>
                    <a:pt x="0" y="3120624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E3653">
                <a:alpha val="8078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01600" y="-28575"/>
              <a:ext cx="4356514" cy="3149199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843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317646" y="7153001"/>
            <a:ext cx="4398004" cy="2416537"/>
          </a:xfrm>
          <a:custGeom>
            <a:avLst/>
            <a:gdLst/>
            <a:ahLst/>
            <a:cxnLst/>
            <a:rect l="l" t="t" r="r" b="b"/>
            <a:pathLst>
              <a:path w="4398004" h="2416537">
                <a:moveTo>
                  <a:pt x="0" y="0"/>
                </a:moveTo>
                <a:lnTo>
                  <a:pt x="4398003" y="0"/>
                </a:lnTo>
                <a:lnTo>
                  <a:pt x="4398003" y="2416537"/>
                </a:lnTo>
                <a:lnTo>
                  <a:pt x="0" y="24165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432" t="-18415" r="-6121" b="-2046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086702" y="3169205"/>
            <a:ext cx="14009084" cy="1850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62"/>
              </a:lnSpc>
            </a:pPr>
            <a:r>
              <a:rPr lang="en-US" sz="7200" b="1" dirty="0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P3 Workshop </a:t>
            </a:r>
            <a:br>
              <a:rPr lang="en-US" sz="9203" b="1" dirty="0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</a:br>
            <a:r>
              <a:rPr lang="en-US" sz="6000" b="1" dirty="0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Legislative overview</a:t>
            </a:r>
            <a:endParaRPr lang="en-US" sz="9203" b="1" dirty="0">
              <a:solidFill>
                <a:srgbClr val="FFFFFF"/>
              </a:solidFill>
              <a:latin typeface="Montserrat Ultra-Bold"/>
              <a:ea typeface="Montserrat Ultra-Bold"/>
              <a:cs typeface="Montserrat Ultra-Bold"/>
              <a:sym typeface="Montserrat Ultra-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86702" y="-141310"/>
            <a:ext cx="7760982" cy="3682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355"/>
              </a:lnSpc>
              <a:spcBef>
                <a:spcPct val="0"/>
              </a:spcBef>
            </a:pPr>
            <a:r>
              <a:rPr lang="en-US" sz="18229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2026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329415" y="-3122391"/>
            <a:ext cx="27139063" cy="13710040"/>
            <a:chOff x="0" y="0"/>
            <a:chExt cx="36185417" cy="1828005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1757" b="22466"/>
            <a:stretch>
              <a:fillRect/>
            </a:stretch>
          </p:blipFill>
          <p:spPr>
            <a:xfrm flipH="1">
              <a:off x="0" y="0"/>
              <a:ext cx="36185417" cy="18280053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 rot="-3478034">
            <a:off x="-7727684" y="-2995348"/>
            <a:ext cx="21699315" cy="14850800"/>
            <a:chOff x="0" y="0"/>
            <a:chExt cx="4559714" cy="312062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559714" cy="3120624"/>
            </a:xfrm>
            <a:custGeom>
              <a:avLst/>
              <a:gdLst/>
              <a:ahLst/>
              <a:cxnLst/>
              <a:rect l="l" t="t" r="r" b="b"/>
              <a:pathLst>
                <a:path w="4559714" h="3120624">
                  <a:moveTo>
                    <a:pt x="203200" y="0"/>
                  </a:moveTo>
                  <a:lnTo>
                    <a:pt x="4559714" y="0"/>
                  </a:lnTo>
                  <a:lnTo>
                    <a:pt x="4356514" y="3120624"/>
                  </a:lnTo>
                  <a:lnTo>
                    <a:pt x="0" y="3120624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E3653">
                <a:alpha val="8078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01600" y="-28575"/>
              <a:ext cx="4356514" cy="3149199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843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619670" y="7153001"/>
            <a:ext cx="4398004" cy="2416537"/>
          </a:xfrm>
          <a:custGeom>
            <a:avLst/>
            <a:gdLst/>
            <a:ahLst/>
            <a:cxnLst/>
            <a:rect l="l" t="t" r="r" b="b"/>
            <a:pathLst>
              <a:path w="4398004" h="2416537">
                <a:moveTo>
                  <a:pt x="0" y="0"/>
                </a:moveTo>
                <a:lnTo>
                  <a:pt x="4398003" y="0"/>
                </a:lnTo>
                <a:lnTo>
                  <a:pt x="4398003" y="2416537"/>
                </a:lnTo>
                <a:lnTo>
                  <a:pt x="0" y="24165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432" t="-18415" r="-6121" b="-2046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619670" y="1833112"/>
            <a:ext cx="14009084" cy="3980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305"/>
              </a:lnSpc>
            </a:pPr>
            <a:r>
              <a:rPr lang="en-US" sz="10203" b="1" spc="510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LEGISLATIVE AGENDA</a:t>
            </a:r>
          </a:p>
          <a:p>
            <a:pPr algn="l">
              <a:lnSpc>
                <a:spcPts val="10305"/>
              </a:lnSpc>
            </a:pPr>
            <a:r>
              <a:rPr lang="en-US" sz="10203" b="1" spc="510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discussion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329415" y="-3122391"/>
            <a:ext cx="27139063" cy="13710040"/>
            <a:chOff x="0" y="0"/>
            <a:chExt cx="36185417" cy="1828005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1757" b="22466"/>
            <a:stretch>
              <a:fillRect/>
            </a:stretch>
          </p:blipFill>
          <p:spPr>
            <a:xfrm flipH="1">
              <a:off x="0" y="0"/>
              <a:ext cx="36185417" cy="18280053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 rot="-3478034">
            <a:off x="-148602" y="-7646288"/>
            <a:ext cx="21699315" cy="28823185"/>
            <a:chOff x="0" y="0"/>
            <a:chExt cx="4559714" cy="60566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559714" cy="6056665"/>
            </a:xfrm>
            <a:custGeom>
              <a:avLst/>
              <a:gdLst/>
              <a:ahLst/>
              <a:cxnLst/>
              <a:rect l="l" t="t" r="r" b="b"/>
              <a:pathLst>
                <a:path w="4559714" h="6056665">
                  <a:moveTo>
                    <a:pt x="203200" y="0"/>
                  </a:moveTo>
                  <a:lnTo>
                    <a:pt x="4559714" y="0"/>
                  </a:lnTo>
                  <a:lnTo>
                    <a:pt x="4356514" y="6056665"/>
                  </a:lnTo>
                  <a:lnTo>
                    <a:pt x="0" y="605666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E3653">
                <a:alpha val="8078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01600" y="-28575"/>
              <a:ext cx="4356514" cy="608524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843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028700" y="6806173"/>
            <a:ext cx="3681131" cy="2452127"/>
          </a:xfrm>
          <a:custGeom>
            <a:avLst/>
            <a:gdLst/>
            <a:ahLst/>
            <a:cxnLst/>
            <a:rect l="l" t="t" r="r" b="b"/>
            <a:pathLst>
              <a:path w="3681131" h="2452127">
                <a:moveTo>
                  <a:pt x="0" y="0"/>
                </a:moveTo>
                <a:lnTo>
                  <a:pt x="3681131" y="0"/>
                </a:lnTo>
                <a:lnTo>
                  <a:pt x="3681131" y="2452127"/>
                </a:lnTo>
                <a:lnTo>
                  <a:pt x="0" y="24521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1028700" y="1325969"/>
            <a:ext cx="9456025" cy="3817531"/>
            <a:chOff x="0" y="0"/>
            <a:chExt cx="12608033" cy="5090041"/>
          </a:xfrm>
        </p:grpSpPr>
        <p:sp>
          <p:nvSpPr>
            <p:cNvPr id="9" name="TextBox 9"/>
            <p:cNvSpPr txBox="1"/>
            <p:nvPr/>
          </p:nvSpPr>
          <p:spPr>
            <a:xfrm>
              <a:off x="0" y="-47625"/>
              <a:ext cx="12608033" cy="32957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9828"/>
                </a:lnSpc>
              </a:pPr>
              <a:r>
                <a:rPr lang="en-US" sz="7800" b="1" spc="70">
                  <a:solidFill>
                    <a:srgbClr val="FFFFFF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CONTACT INFORMATION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3718441"/>
              <a:ext cx="9192905" cy="1371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079"/>
                </a:lnSpc>
              </a:pPr>
              <a:r>
                <a:rPr lang="en-US" sz="3400" b="1" spc="251">
                  <a:solidFill>
                    <a:srgbClr val="048EAF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PROFESSIONAL DEVELOPERS OF IOWA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161912" y="1051285"/>
            <a:ext cx="6570330" cy="7512600"/>
            <a:chOff x="0" y="0"/>
            <a:chExt cx="8760441" cy="10016800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38100"/>
              <a:ext cx="8760441" cy="7947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85"/>
                </a:lnSpc>
              </a:pPr>
              <a:r>
                <a:rPr lang="en-US" sz="3757" spc="375">
                  <a:solidFill>
                    <a:srgbClr val="048EAF"/>
                  </a:solidFill>
                  <a:latin typeface="Montserrat Classic"/>
                  <a:ea typeface="Montserrat Classic"/>
                  <a:cs typeface="Montserrat Classic"/>
                  <a:sym typeface="Montserrat Classic"/>
                </a:rPr>
                <a:t>ADDRESS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111818"/>
              <a:ext cx="8760441" cy="24038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932"/>
                </a:lnSpc>
              </a:pPr>
              <a:r>
                <a:rPr lang="en-US" sz="3288" spc="32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400 East Court Ave., Suite 126 Des Moines, Iowa 50309</a:t>
              </a:r>
            </a:p>
            <a:p>
              <a:pPr algn="l">
                <a:lnSpc>
                  <a:spcPts val="4932"/>
                </a:lnSpc>
              </a:pPr>
              <a:endParaRPr lang="en-US" sz="3288" spc="32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4788064"/>
              <a:ext cx="8760441" cy="7947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85"/>
                </a:lnSpc>
              </a:pPr>
              <a:r>
                <a:rPr lang="en-US" sz="3757" spc="375">
                  <a:solidFill>
                    <a:srgbClr val="048EAF"/>
                  </a:solidFill>
                  <a:latin typeface="Montserrat Classic"/>
                  <a:ea typeface="Montserrat Classic"/>
                  <a:cs typeface="Montserrat Classic"/>
                  <a:sym typeface="Montserrat Classic"/>
                </a:rPr>
                <a:t>EMAIL ADDRESS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5937982"/>
              <a:ext cx="8760441" cy="7633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932"/>
                </a:lnSpc>
              </a:pPr>
              <a:r>
                <a:rPr lang="en-US" sz="3288" u="sng" spc="32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  <a:hlinkClick r:id="rId4" tooltip="mailto:director@pdIowa.com"/>
                </a:rPr>
                <a:t>director@pdIowa.com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8103497"/>
              <a:ext cx="8760441" cy="7947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85"/>
                </a:lnSpc>
              </a:pPr>
              <a:r>
                <a:rPr lang="en-US" sz="3757" spc="375">
                  <a:solidFill>
                    <a:srgbClr val="048EAF"/>
                  </a:solidFill>
                  <a:latin typeface="Montserrat Classic"/>
                  <a:ea typeface="Montserrat Classic"/>
                  <a:cs typeface="Montserrat Classic"/>
                  <a:sym typeface="Montserrat Classic"/>
                </a:rPr>
                <a:t>PHONE NUMBER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9253415"/>
              <a:ext cx="8760441" cy="7633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932"/>
                </a:lnSpc>
              </a:pPr>
              <a:r>
                <a:rPr lang="en-US" sz="3288" spc="32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(515) 750-2310 Ext. 8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028700" y="5266332"/>
            <a:ext cx="4248377" cy="459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3"/>
              </a:lnSpc>
              <a:spcBef>
                <a:spcPct val="0"/>
              </a:spcBef>
            </a:pPr>
            <a:r>
              <a:rPr lang="en-US" sz="2772" spc="277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WWW.PDIOWA.COM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329415" y="-3086101"/>
            <a:ext cx="27139063" cy="13673749"/>
            <a:chOff x="0" y="0"/>
            <a:chExt cx="36185417" cy="1828005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1757" b="22466"/>
            <a:stretch>
              <a:fillRect/>
            </a:stretch>
          </p:blipFill>
          <p:spPr>
            <a:xfrm flipH="1">
              <a:off x="0" y="0"/>
              <a:ext cx="36185417" cy="18280053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 rot="-3478034">
            <a:off x="-860438" y="-9752718"/>
            <a:ext cx="21306837" cy="28823185"/>
            <a:chOff x="0" y="0"/>
            <a:chExt cx="4559714" cy="60566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559714" cy="6056665"/>
            </a:xfrm>
            <a:custGeom>
              <a:avLst/>
              <a:gdLst/>
              <a:ahLst/>
              <a:cxnLst/>
              <a:rect l="l" t="t" r="r" b="b"/>
              <a:pathLst>
                <a:path w="4559714" h="6056665">
                  <a:moveTo>
                    <a:pt x="203200" y="0"/>
                  </a:moveTo>
                  <a:lnTo>
                    <a:pt x="4559714" y="0"/>
                  </a:lnTo>
                  <a:lnTo>
                    <a:pt x="4356514" y="6056665"/>
                  </a:lnTo>
                  <a:lnTo>
                    <a:pt x="0" y="605666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E3653">
                <a:alpha val="80784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01600" y="-28575"/>
              <a:ext cx="4356514" cy="608524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843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295400" y="1835739"/>
            <a:ext cx="16405002" cy="859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60"/>
              </a:lnSpc>
            </a:pPr>
            <a:r>
              <a:rPr lang="en-US" sz="4000" b="1" spc="174" dirty="0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FOR MORE INFORMATION CONTACT:</a:t>
            </a:r>
          </a:p>
        </p:txBody>
      </p:sp>
      <p:sp>
        <p:nvSpPr>
          <p:cNvPr id="8" name="AutoShape 8"/>
          <p:cNvSpPr/>
          <p:nvPr/>
        </p:nvSpPr>
        <p:spPr>
          <a:xfrm>
            <a:off x="292519" y="3064618"/>
            <a:ext cx="10116043" cy="6668153"/>
          </a:xfrm>
          <a:prstGeom prst="rect">
            <a:avLst/>
          </a:prstGeom>
          <a:solidFill>
            <a:srgbClr val="282560"/>
          </a:solidFill>
        </p:spPr>
        <p:txBody>
          <a:bodyPr/>
          <a:lstStyle/>
          <a:p>
            <a:endParaRPr lang="en-US" dirty="0"/>
          </a:p>
        </p:txBody>
      </p:sp>
      <p:grpSp>
        <p:nvGrpSpPr>
          <p:cNvPr id="9" name="Group 9"/>
          <p:cNvGrpSpPr/>
          <p:nvPr/>
        </p:nvGrpSpPr>
        <p:grpSpPr>
          <a:xfrm>
            <a:off x="997469" y="3375752"/>
            <a:ext cx="9320238" cy="1042018"/>
            <a:chOff x="-2897118" y="161543"/>
            <a:chExt cx="10294789" cy="1630877"/>
          </a:xfrm>
        </p:grpSpPr>
        <p:sp>
          <p:nvSpPr>
            <p:cNvPr id="10" name="TextBox 10"/>
            <p:cNvSpPr txBox="1"/>
            <p:nvPr/>
          </p:nvSpPr>
          <p:spPr>
            <a:xfrm>
              <a:off x="-2837547" y="161543"/>
              <a:ext cx="10235218" cy="7995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174"/>
                </a:lnSpc>
              </a:pPr>
              <a:r>
                <a:rPr lang="en-US" sz="3600" b="1" spc="319" dirty="0">
                  <a:solidFill>
                    <a:srgbClr val="68BBE3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Josh Laraby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-2897118" y="961077"/>
              <a:ext cx="10294789" cy="8313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616"/>
                </a:lnSpc>
              </a:pPr>
              <a:r>
                <a:rPr lang="en-US" sz="2800" spc="32" dirty="0">
                  <a:solidFill>
                    <a:schemeClr val="bg1"/>
                  </a:solidFill>
                  <a:latin typeface="Montserrat Light"/>
                  <a:ea typeface="Montserrat Light"/>
                  <a:cs typeface="Montserrat Light"/>
                  <a:sym typeface="Montserrat Light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jlaraby@cityofjohnston.com</a:t>
              </a:r>
              <a:r>
                <a:rPr lang="en-US" sz="2800" spc="32" dirty="0">
                  <a:solidFill>
                    <a:schemeClr val="bg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 </a:t>
              </a:r>
              <a:r>
                <a:rPr lang="en-US" sz="2800" spc="32" dirty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and  (319) 344-8611</a:t>
              </a:r>
            </a:p>
          </p:txBody>
        </p:sp>
      </p:grpSp>
      <p:sp>
        <p:nvSpPr>
          <p:cNvPr id="12" name="AutoShape 12"/>
          <p:cNvSpPr/>
          <p:nvPr/>
        </p:nvSpPr>
        <p:spPr>
          <a:xfrm>
            <a:off x="10744200" y="3072456"/>
            <a:ext cx="7314297" cy="3083466"/>
          </a:xfrm>
          <a:prstGeom prst="rect">
            <a:avLst/>
          </a:prstGeom>
          <a:solidFill>
            <a:srgbClr val="282560"/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AutoShape 13"/>
          <p:cNvSpPr/>
          <p:nvPr/>
        </p:nvSpPr>
        <p:spPr>
          <a:xfrm>
            <a:off x="10744200" y="6485440"/>
            <a:ext cx="7314297" cy="3109347"/>
          </a:xfrm>
          <a:prstGeom prst="rect">
            <a:avLst/>
          </a:prstGeom>
          <a:solidFill>
            <a:srgbClr val="282560"/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818546" y="792038"/>
            <a:ext cx="15358709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5400" spc="357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LEGISLATIVE COMMITTEE CO-CHAIRS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34950" y="5116290"/>
            <a:ext cx="9320238" cy="1039631"/>
            <a:chOff x="-2988184" y="250807"/>
            <a:chExt cx="10294789" cy="1627142"/>
          </a:xfrm>
        </p:grpSpPr>
        <p:sp>
          <p:nvSpPr>
            <p:cNvPr id="16" name="TextBox 16"/>
            <p:cNvSpPr txBox="1"/>
            <p:nvPr/>
          </p:nvSpPr>
          <p:spPr>
            <a:xfrm>
              <a:off x="-2988184" y="250807"/>
              <a:ext cx="10235218" cy="7995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174"/>
                </a:lnSpc>
              </a:pPr>
              <a:r>
                <a:rPr lang="en-US" sz="3600" b="1" spc="319" dirty="0">
                  <a:solidFill>
                    <a:srgbClr val="68BBE3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Nicolas Hockenberry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-2988184" y="1046605"/>
              <a:ext cx="10294789" cy="8313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616"/>
                </a:lnSpc>
              </a:pPr>
              <a:r>
                <a:rPr lang="en-US" sz="2800" spc="32" dirty="0">
                  <a:solidFill>
                    <a:schemeClr val="bg1"/>
                  </a:solidFill>
                  <a:latin typeface="Montserrat Light"/>
                  <a:ea typeface="Montserrat Light"/>
                  <a:cs typeface="Montserrat Light"/>
                  <a:sym typeface="Montserrat Light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nicolas@greaterdubuque.org</a:t>
              </a:r>
              <a:r>
                <a:rPr lang="en-US" sz="2800" spc="32" dirty="0">
                  <a:solidFill>
                    <a:schemeClr val="bg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 </a:t>
              </a:r>
              <a:r>
                <a:rPr lang="en-US" sz="2800" spc="32" dirty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and (563) 557-9049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97468" y="6620691"/>
            <a:ext cx="9203787" cy="996781"/>
            <a:chOff x="-2932081" y="-543973"/>
            <a:chExt cx="13256655" cy="1560076"/>
          </a:xfrm>
        </p:grpSpPr>
        <p:sp>
          <p:nvSpPr>
            <p:cNvPr id="19" name="TextBox 19"/>
            <p:cNvSpPr txBox="1"/>
            <p:nvPr/>
          </p:nvSpPr>
          <p:spPr>
            <a:xfrm>
              <a:off x="-2932081" y="-543973"/>
              <a:ext cx="10235218" cy="799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174"/>
                </a:lnSpc>
              </a:pPr>
              <a:r>
                <a:rPr lang="en-US" sz="3600" b="1" spc="319" dirty="0">
                  <a:solidFill>
                    <a:srgbClr val="68BBE3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Dave Miller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-2932081" y="184760"/>
              <a:ext cx="13256655" cy="8313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4616"/>
                </a:lnSpc>
              </a:pPr>
              <a:r>
                <a:rPr lang="en-US" sz="2800" spc="32" dirty="0">
                  <a:solidFill>
                    <a:schemeClr val="bg1"/>
                  </a:solidFill>
                  <a:latin typeface="Montserrat Light"/>
                  <a:ea typeface="Montserrat Light"/>
                  <a:cs typeface="Montserrat Light"/>
                  <a:sym typeface="Montserrat Light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David.Miller@homesforia.com</a:t>
              </a:r>
              <a:r>
                <a:rPr lang="en-US" sz="2800" spc="32" dirty="0">
                  <a:solidFill>
                    <a:schemeClr val="bg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 </a:t>
              </a:r>
              <a:r>
                <a:rPr lang="en-US" sz="2800" spc="32" dirty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and (712) 830-1445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1252750" y="4107093"/>
            <a:ext cx="6577660" cy="1517657"/>
            <a:chOff x="0" y="298864"/>
            <a:chExt cx="10294789" cy="2375306"/>
          </a:xfrm>
        </p:grpSpPr>
        <p:sp>
          <p:nvSpPr>
            <p:cNvPr id="22" name="TextBox 22"/>
            <p:cNvSpPr txBox="1"/>
            <p:nvPr/>
          </p:nvSpPr>
          <p:spPr>
            <a:xfrm>
              <a:off x="0" y="298864"/>
              <a:ext cx="10235218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74"/>
                </a:lnSpc>
              </a:pPr>
              <a:r>
                <a:rPr lang="en-US" sz="4311" b="1" spc="319" dirty="0">
                  <a:solidFill>
                    <a:srgbClr val="68BBE3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Craig Patterson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1169764"/>
              <a:ext cx="10294789" cy="15044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16"/>
                </a:lnSpc>
              </a:pPr>
              <a:r>
                <a:rPr lang="en-US" sz="3297" spc="32" dirty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craig@ialobby.com </a:t>
              </a:r>
            </a:p>
            <a:p>
              <a:pPr algn="ctr">
                <a:lnSpc>
                  <a:spcPts val="4616"/>
                </a:lnSpc>
              </a:pPr>
              <a:r>
                <a:rPr lang="en-US" sz="3297" spc="32" dirty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(515) 554-7920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0884433" y="7593117"/>
            <a:ext cx="7314297" cy="1573177"/>
            <a:chOff x="0" y="625979"/>
            <a:chExt cx="11447711" cy="2462202"/>
          </a:xfrm>
        </p:grpSpPr>
        <p:sp>
          <p:nvSpPr>
            <p:cNvPr id="25" name="TextBox 25"/>
            <p:cNvSpPr txBox="1"/>
            <p:nvPr/>
          </p:nvSpPr>
          <p:spPr>
            <a:xfrm>
              <a:off x="33119" y="625979"/>
              <a:ext cx="11381469" cy="8636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74"/>
                </a:lnSpc>
              </a:pPr>
              <a:r>
                <a:rPr lang="en-US" sz="4311" b="1" spc="319" dirty="0">
                  <a:solidFill>
                    <a:srgbClr val="68BBE3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Lane Till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1583774"/>
              <a:ext cx="11447711" cy="15044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16"/>
                </a:lnSpc>
              </a:pPr>
              <a:r>
                <a:rPr lang="en-US" sz="3297" spc="32" dirty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director@pdIowa.com</a:t>
              </a:r>
            </a:p>
            <a:p>
              <a:pPr algn="ctr">
                <a:lnSpc>
                  <a:spcPts val="4616"/>
                </a:lnSpc>
              </a:pPr>
              <a:r>
                <a:rPr lang="en-US" sz="3297" spc="32" dirty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(515) 750-2310 Ext. 8</a:t>
              </a: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2701502" y="3401974"/>
            <a:ext cx="3728851" cy="5313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46"/>
              </a:lnSpc>
              <a:spcBef>
                <a:spcPct val="0"/>
              </a:spcBef>
            </a:pPr>
            <a:r>
              <a:rPr lang="en-US" sz="3574" spc="357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PDI LOBBYIST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884433" y="6993423"/>
            <a:ext cx="7314297" cy="5313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46"/>
              </a:lnSpc>
              <a:spcBef>
                <a:spcPct val="0"/>
              </a:spcBef>
            </a:pPr>
            <a:r>
              <a:rPr lang="en-US" sz="3574" spc="357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EXECUTIVE DIRECTOR</a:t>
            </a:r>
          </a:p>
        </p:txBody>
      </p:sp>
      <p:grpSp>
        <p:nvGrpSpPr>
          <p:cNvPr id="29" name="Group 18">
            <a:extLst>
              <a:ext uri="{FF2B5EF4-FFF2-40B4-BE49-F238E27FC236}">
                <a16:creationId xmlns:a16="http://schemas.microsoft.com/office/drawing/2014/main" id="{23B54BE6-860E-B2B3-DEBA-3EA91C1B3E30}"/>
              </a:ext>
            </a:extLst>
          </p:cNvPr>
          <p:cNvGrpSpPr/>
          <p:nvPr/>
        </p:nvGrpSpPr>
        <p:grpSpPr>
          <a:xfrm>
            <a:off x="1051401" y="8067117"/>
            <a:ext cx="8385117" cy="1283489"/>
            <a:chOff x="-2847671" y="-804618"/>
            <a:chExt cx="13123665" cy="2008808"/>
          </a:xfrm>
        </p:grpSpPr>
        <p:sp>
          <p:nvSpPr>
            <p:cNvPr id="30" name="TextBox 19">
              <a:extLst>
                <a:ext uri="{FF2B5EF4-FFF2-40B4-BE49-F238E27FC236}">
                  <a16:creationId xmlns:a16="http://schemas.microsoft.com/office/drawing/2014/main" id="{E7E04748-0A69-E575-45EB-94101EA8D835}"/>
                </a:ext>
              </a:extLst>
            </p:cNvPr>
            <p:cNvSpPr txBox="1"/>
            <p:nvPr/>
          </p:nvSpPr>
          <p:spPr>
            <a:xfrm>
              <a:off x="-2847671" y="-804618"/>
              <a:ext cx="10235218" cy="799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174"/>
                </a:lnSpc>
              </a:pPr>
              <a:r>
                <a:rPr lang="en-US" sz="3600" b="1" spc="319" dirty="0">
                  <a:solidFill>
                    <a:srgbClr val="68BBE3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Jolly Omar</a:t>
              </a:r>
            </a:p>
          </p:txBody>
        </p:sp>
        <p:sp>
          <p:nvSpPr>
            <p:cNvPr id="31" name="TextBox 20">
              <a:extLst>
                <a:ext uri="{FF2B5EF4-FFF2-40B4-BE49-F238E27FC236}">
                  <a16:creationId xmlns:a16="http://schemas.microsoft.com/office/drawing/2014/main" id="{1C16218F-60D7-AE7A-8684-9976FA0C2D5B}"/>
                </a:ext>
              </a:extLst>
            </p:cNvPr>
            <p:cNvSpPr txBox="1"/>
            <p:nvPr/>
          </p:nvSpPr>
          <p:spPr>
            <a:xfrm>
              <a:off x="-2841198" y="372846"/>
              <a:ext cx="13117192" cy="83134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4616"/>
                </a:lnSpc>
              </a:pPr>
              <a:r>
                <a:rPr lang="en-US" sz="2800" spc="32" dirty="0">
                  <a:solidFill>
                    <a:schemeClr val="bg1"/>
                  </a:solidFill>
                  <a:latin typeface="Montserrat Light"/>
                  <a:ea typeface="Montserrat Light"/>
                  <a:cs typeface="Montserrat Light"/>
                  <a:sym typeface="Montserrat Light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Jolly.omar@stuartia.gov</a:t>
              </a:r>
              <a:r>
                <a:rPr lang="en-US" sz="2800" spc="32" dirty="0">
                  <a:solidFill>
                    <a:schemeClr val="bg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 </a:t>
              </a:r>
              <a:r>
                <a:rPr lang="en-US" sz="2800" spc="32" dirty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and (515) 363-8002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329415" y="-3122391"/>
            <a:ext cx="27139063" cy="13710040"/>
            <a:chOff x="0" y="0"/>
            <a:chExt cx="36185417" cy="1828005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1757" b="22466"/>
            <a:stretch>
              <a:fillRect/>
            </a:stretch>
          </p:blipFill>
          <p:spPr>
            <a:xfrm flipH="1">
              <a:off x="0" y="0"/>
              <a:ext cx="36185417" cy="18280053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 rot="-3478034">
            <a:off x="-2859800" y="-11250804"/>
            <a:ext cx="21699315" cy="28823185"/>
            <a:chOff x="0" y="0"/>
            <a:chExt cx="4559714" cy="60566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559714" cy="6056665"/>
            </a:xfrm>
            <a:custGeom>
              <a:avLst/>
              <a:gdLst/>
              <a:ahLst/>
              <a:cxnLst/>
              <a:rect l="l" t="t" r="r" b="b"/>
              <a:pathLst>
                <a:path w="4559714" h="6056665">
                  <a:moveTo>
                    <a:pt x="203200" y="0"/>
                  </a:moveTo>
                  <a:lnTo>
                    <a:pt x="4559714" y="0"/>
                  </a:lnTo>
                  <a:lnTo>
                    <a:pt x="4356514" y="6056665"/>
                  </a:lnTo>
                  <a:lnTo>
                    <a:pt x="0" y="605666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E3653">
                <a:alpha val="8666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01600" y="-28575"/>
              <a:ext cx="4356514" cy="608524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843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413506" y="3916065"/>
            <a:ext cx="15460988" cy="6104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l">
              <a:lnSpc>
                <a:spcPts val="3430"/>
              </a:lnSpc>
              <a:spcBef>
                <a:spcPct val="0"/>
              </a:spcBef>
              <a:buFont typeface="Arial"/>
              <a:buChar char="•"/>
            </a:pPr>
            <a:r>
              <a:rPr lang="en-US" sz="3500" u="none" strike="noStrike" spc="56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Professional Developers of Iowa is the state association of economic development professionals united to strengthen communities and drive long-term growth for Iowa. </a:t>
            </a:r>
          </a:p>
          <a:p>
            <a:pPr algn="l">
              <a:lnSpc>
                <a:spcPts val="3430"/>
              </a:lnSpc>
              <a:spcBef>
                <a:spcPct val="0"/>
              </a:spcBef>
            </a:pPr>
            <a:endParaRPr lang="en-US" sz="3500" u="none" strike="noStrike" spc="56" dirty="0">
              <a:solidFill>
                <a:srgbClr val="FFFFFF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marL="755651" lvl="1" indent="-377825" algn="l">
              <a:lnSpc>
                <a:spcPts val="3430"/>
              </a:lnSpc>
              <a:spcBef>
                <a:spcPct val="0"/>
              </a:spcBef>
              <a:buFont typeface="Arial"/>
              <a:buChar char="•"/>
            </a:pPr>
            <a:r>
              <a:rPr lang="en-US" sz="3500" u="none" strike="noStrike" spc="56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PDI’s more than 300 members come from disciplines including community, county and regional economic developers, utilities, legal and financial firms, universities, community colleges, engineering and construction firms, and rail transportation companies. </a:t>
            </a:r>
          </a:p>
          <a:p>
            <a:pPr algn="l">
              <a:lnSpc>
                <a:spcPts val="3430"/>
              </a:lnSpc>
              <a:spcBef>
                <a:spcPct val="0"/>
              </a:spcBef>
            </a:pPr>
            <a:endParaRPr lang="en-US" sz="3500" u="none" strike="noStrike" spc="56" dirty="0">
              <a:solidFill>
                <a:srgbClr val="FFFFFF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marL="755651" lvl="1" indent="-377825" algn="l">
              <a:lnSpc>
                <a:spcPts val="3430"/>
              </a:lnSpc>
              <a:spcBef>
                <a:spcPct val="0"/>
              </a:spcBef>
              <a:buFont typeface="Arial"/>
              <a:buChar char="•"/>
            </a:pPr>
            <a:r>
              <a:rPr lang="en-US" sz="3500" u="none" strike="noStrike" spc="56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PDI’s 2025 legislative priorities represent the collective interests of economic development leaders across Iowa’s 99 counties.</a:t>
            </a:r>
          </a:p>
          <a:p>
            <a:pPr marL="755651" lvl="1" indent="-377825" algn="l">
              <a:lnSpc>
                <a:spcPts val="3430"/>
              </a:lnSpc>
              <a:spcBef>
                <a:spcPct val="0"/>
              </a:spcBef>
              <a:buFont typeface="Arial"/>
              <a:buChar char="•"/>
            </a:pPr>
            <a:endParaRPr lang="en-US" sz="3500" spc="56" dirty="0">
              <a:solidFill>
                <a:srgbClr val="FFFFFF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marL="755651" lvl="1" indent="-377825" algn="l">
              <a:lnSpc>
                <a:spcPts val="3430"/>
              </a:lnSpc>
              <a:spcBef>
                <a:spcPct val="0"/>
              </a:spcBef>
              <a:buFont typeface="Arial"/>
              <a:buChar char="•"/>
            </a:pPr>
            <a:endParaRPr lang="en-US" sz="3500" u="none" strike="noStrike" spc="56" dirty="0">
              <a:solidFill>
                <a:srgbClr val="FFFFFF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15650" y="1323824"/>
            <a:ext cx="16796364" cy="2224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4"/>
              </a:lnSpc>
            </a:pPr>
            <a:r>
              <a:rPr lang="en-US" sz="8499" b="1" spc="246" dirty="0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2027 STATE LEGISLATIVE PRIORITIES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329415" y="-3122391"/>
            <a:ext cx="27139063" cy="13710040"/>
            <a:chOff x="0" y="0"/>
            <a:chExt cx="36185417" cy="1828005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1757" b="22466"/>
            <a:stretch>
              <a:fillRect/>
            </a:stretch>
          </p:blipFill>
          <p:spPr>
            <a:xfrm flipH="1">
              <a:off x="0" y="0"/>
              <a:ext cx="36185417" cy="18280053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 rot="-3478034">
            <a:off x="-1705658" y="-10678964"/>
            <a:ext cx="21699315" cy="28823185"/>
            <a:chOff x="0" y="0"/>
            <a:chExt cx="4559714" cy="60566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559714" cy="6056665"/>
            </a:xfrm>
            <a:custGeom>
              <a:avLst/>
              <a:gdLst/>
              <a:ahLst/>
              <a:cxnLst/>
              <a:rect l="l" t="t" r="r" b="b"/>
              <a:pathLst>
                <a:path w="4559714" h="6056665">
                  <a:moveTo>
                    <a:pt x="203200" y="0"/>
                  </a:moveTo>
                  <a:lnTo>
                    <a:pt x="4559714" y="0"/>
                  </a:lnTo>
                  <a:lnTo>
                    <a:pt x="4356514" y="6056665"/>
                  </a:lnTo>
                  <a:lnTo>
                    <a:pt x="0" y="605666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E3653">
                <a:alpha val="86667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01600" y="-28575"/>
              <a:ext cx="4356514" cy="608524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843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590479" y="627753"/>
            <a:ext cx="15107042" cy="1162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6"/>
              </a:lnSpc>
            </a:pPr>
            <a:r>
              <a:rPr lang="en-US" sz="7699" b="1" spc="223" dirty="0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TOPICS / AGENDA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90479" y="2060265"/>
            <a:ext cx="16428286" cy="7274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73213" lvl="1" indent="-636607" algn="l">
              <a:lnSpc>
                <a:spcPts val="8256"/>
              </a:lnSpc>
              <a:buFont typeface="Arial"/>
              <a:buChar char="•"/>
            </a:pPr>
            <a:r>
              <a:rPr lang="en-US" sz="3600" spc="58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Purpose of Legislative Committee</a:t>
            </a:r>
          </a:p>
          <a:p>
            <a:pPr marL="1273213" lvl="1" indent="-636607" algn="l">
              <a:lnSpc>
                <a:spcPts val="8256"/>
              </a:lnSpc>
              <a:buFont typeface="Arial"/>
              <a:buChar char="•"/>
            </a:pPr>
            <a:r>
              <a:rPr lang="en-US" sz="3600" spc="58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Why advocacy matters</a:t>
            </a:r>
          </a:p>
          <a:p>
            <a:pPr marL="1273213" lvl="1" indent="-636607" algn="l">
              <a:lnSpc>
                <a:spcPts val="8256"/>
              </a:lnSpc>
              <a:buFont typeface="Arial"/>
              <a:buChar char="•"/>
            </a:pPr>
            <a:r>
              <a:rPr lang="en-US" sz="3600" spc="58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How to contact your representative</a:t>
            </a:r>
          </a:p>
          <a:p>
            <a:pPr marL="1273213" lvl="1" indent="-636607">
              <a:lnSpc>
                <a:spcPts val="8256"/>
              </a:lnSpc>
              <a:buFont typeface="Arial"/>
              <a:buChar char="•"/>
            </a:pPr>
            <a:r>
              <a:rPr lang="en-US" sz="3600" spc="58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PDI State Legislative priorities</a:t>
            </a:r>
          </a:p>
          <a:p>
            <a:pPr marL="1273213" lvl="1" indent="-636607" algn="l">
              <a:lnSpc>
                <a:spcPts val="8256"/>
              </a:lnSpc>
              <a:buFont typeface="Arial"/>
              <a:buChar char="•"/>
            </a:pPr>
            <a:r>
              <a:rPr lang="en-US" sz="3600" spc="58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Legislative schedule</a:t>
            </a:r>
          </a:p>
          <a:p>
            <a:pPr marL="1273213" lvl="1" indent="-636607" algn="l">
              <a:lnSpc>
                <a:spcPts val="8256"/>
              </a:lnSpc>
              <a:buFont typeface="Arial"/>
              <a:buChar char="•"/>
            </a:pPr>
            <a:r>
              <a:rPr lang="en-US" sz="3600" spc="58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2026 Legislative Session in review &amp; 2027 thoughts</a:t>
            </a:r>
          </a:p>
          <a:p>
            <a:pPr marL="1273213" lvl="1" indent="-636607" algn="l">
              <a:lnSpc>
                <a:spcPts val="8256"/>
              </a:lnSpc>
              <a:buFont typeface="Arial"/>
              <a:buChar char="•"/>
            </a:pPr>
            <a:r>
              <a:rPr lang="en-US" sz="3600" spc="58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Q&amp;A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329415" y="-3122391"/>
            <a:ext cx="27139063" cy="13710040"/>
            <a:chOff x="0" y="0"/>
            <a:chExt cx="36185417" cy="1828005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1757" b="22466"/>
            <a:stretch>
              <a:fillRect/>
            </a:stretch>
          </p:blipFill>
          <p:spPr>
            <a:xfrm flipH="1">
              <a:off x="0" y="0"/>
              <a:ext cx="36185417" cy="18280053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 rot="-3478034">
            <a:off x="-6692307" y="-5940669"/>
            <a:ext cx="25342238" cy="17664743"/>
            <a:chOff x="0" y="0"/>
            <a:chExt cx="4559714" cy="312062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559714" cy="3120624"/>
            </a:xfrm>
            <a:custGeom>
              <a:avLst/>
              <a:gdLst/>
              <a:ahLst/>
              <a:cxnLst/>
              <a:rect l="l" t="t" r="r" b="b"/>
              <a:pathLst>
                <a:path w="4559714" h="3120624">
                  <a:moveTo>
                    <a:pt x="203200" y="0"/>
                  </a:moveTo>
                  <a:lnTo>
                    <a:pt x="4559714" y="0"/>
                  </a:lnTo>
                  <a:lnTo>
                    <a:pt x="4356514" y="3120624"/>
                  </a:lnTo>
                  <a:lnTo>
                    <a:pt x="0" y="3120624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E3653">
                <a:alpha val="80784"/>
              </a:srgbClr>
            </a:solidFill>
          </p:spPr>
          <p:txBody>
            <a:bodyPr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01600" y="-28575"/>
              <a:ext cx="4356514" cy="3149199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285750" indent="-285750" algn="ctr">
                <a:lnSpc>
                  <a:spcPts val="1843"/>
                </a:lnSpc>
                <a:buFont typeface="Arial" panose="020B0604020202020204" pitchFamily="34" charset="0"/>
                <a:buChar char="•"/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619670" y="7805260"/>
            <a:ext cx="3799930" cy="2209800"/>
          </a:xfrm>
          <a:custGeom>
            <a:avLst/>
            <a:gdLst/>
            <a:ahLst/>
            <a:cxnLst/>
            <a:rect l="l" t="t" r="r" b="b"/>
            <a:pathLst>
              <a:path w="4398004" h="2416537">
                <a:moveTo>
                  <a:pt x="0" y="0"/>
                </a:moveTo>
                <a:lnTo>
                  <a:pt x="4398003" y="0"/>
                </a:lnTo>
                <a:lnTo>
                  <a:pt x="4398003" y="2416537"/>
                </a:lnTo>
                <a:lnTo>
                  <a:pt x="0" y="24165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432" t="-18415" r="-6121" b="-2046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619670" y="2761976"/>
            <a:ext cx="17289674" cy="60456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2800" b="1" dirty="0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Election Year</a:t>
            </a:r>
          </a:p>
          <a:p>
            <a:pPr algn="l">
              <a:lnSpc>
                <a:spcPct val="200000"/>
              </a:lnSpc>
            </a:pPr>
            <a:r>
              <a:rPr lang="en-US" sz="2800" b="1" dirty="0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Change is coming (IGOV/Cabinet, IA House, ½ Senate)</a:t>
            </a:r>
          </a:p>
          <a:p>
            <a:pPr algn="l">
              <a:lnSpc>
                <a:spcPct val="200000"/>
              </a:lnSpc>
            </a:pPr>
            <a:r>
              <a:rPr lang="en-US" sz="2800" b="1" dirty="0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Leadership Changes. Agency </a:t>
            </a:r>
            <a:r>
              <a:rPr lang="en-US" sz="2800" b="1" dirty="0" err="1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Direcotrs</a:t>
            </a:r>
            <a:r>
              <a:rPr lang="en-US" sz="2800" b="1" dirty="0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, Dept. Leadership</a:t>
            </a:r>
          </a:p>
          <a:p>
            <a:pPr algn="l">
              <a:lnSpc>
                <a:spcPct val="200000"/>
              </a:lnSpc>
            </a:pPr>
            <a:r>
              <a:rPr lang="en-US" sz="2800" b="1" dirty="0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Find candidates local events &amp; attend!</a:t>
            </a:r>
          </a:p>
          <a:p>
            <a:pPr algn="l">
              <a:lnSpc>
                <a:spcPct val="200000"/>
              </a:lnSpc>
            </a:pPr>
            <a:r>
              <a:rPr lang="en-US" sz="2800" b="1" dirty="0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Offer tours, meetings with business &amp; leadership</a:t>
            </a:r>
          </a:p>
          <a:p>
            <a:pPr algn="l">
              <a:lnSpc>
                <a:spcPts val="7362"/>
              </a:lnSpc>
            </a:pPr>
            <a:endParaRPr lang="en-US" sz="2400" b="1" dirty="0">
              <a:solidFill>
                <a:srgbClr val="FFFFFF"/>
              </a:solidFill>
              <a:latin typeface="Montserrat Ultra-Bold"/>
              <a:ea typeface="Montserrat Ultra-Bold"/>
              <a:cs typeface="Montserrat Ultra-Bold"/>
              <a:sym typeface="Montserrat Ultra-Bold"/>
            </a:endParaRPr>
          </a:p>
          <a:p>
            <a:pPr algn="l">
              <a:lnSpc>
                <a:spcPts val="7362"/>
              </a:lnSpc>
            </a:pPr>
            <a:r>
              <a:rPr lang="en-US" sz="2400" b="1" dirty="0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19670" y="-974765"/>
            <a:ext cx="12118144" cy="33844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355"/>
              </a:lnSpc>
              <a:spcBef>
                <a:spcPct val="0"/>
              </a:spcBef>
            </a:pPr>
            <a:r>
              <a:rPr lang="en-US" sz="115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2026 </a:t>
            </a:r>
          </a:p>
        </p:txBody>
      </p:sp>
    </p:spTree>
    <p:extLst>
      <p:ext uri="{BB962C8B-B14F-4D97-AF65-F5344CB8AC3E}">
        <p14:creationId xmlns:p14="http://schemas.microsoft.com/office/powerpoint/2010/main" val="3781032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D43FFC-50CC-5993-508B-236B2716F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9E7160C-DC84-2292-8DC0-9A7CB681DA6E}"/>
              </a:ext>
            </a:extLst>
          </p:cNvPr>
          <p:cNvGrpSpPr/>
          <p:nvPr/>
        </p:nvGrpSpPr>
        <p:grpSpPr>
          <a:xfrm>
            <a:off x="-3541675" y="-3268128"/>
            <a:ext cx="27139063" cy="13710040"/>
            <a:chOff x="0" y="0"/>
            <a:chExt cx="36185417" cy="18280053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826ABF4E-085D-7134-AB54-6F72F08C9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1757" b="22466"/>
            <a:stretch>
              <a:fillRect/>
            </a:stretch>
          </p:blipFill>
          <p:spPr>
            <a:xfrm flipH="1">
              <a:off x="0" y="0"/>
              <a:ext cx="36185417" cy="18280053"/>
            </a:xfrm>
            <a:prstGeom prst="rect">
              <a:avLst/>
            </a:prstGeom>
          </p:spPr>
        </p:pic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AFFAD61E-91F6-6F63-068D-CC2DC40D2362}"/>
              </a:ext>
            </a:extLst>
          </p:cNvPr>
          <p:cNvGrpSpPr/>
          <p:nvPr/>
        </p:nvGrpSpPr>
        <p:grpSpPr>
          <a:xfrm rot="-3478034">
            <a:off x="-5110370" y="-3692772"/>
            <a:ext cx="21699315" cy="14850800"/>
            <a:chOff x="0" y="0"/>
            <a:chExt cx="4559714" cy="3120624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B795979-13EA-6596-6DB0-DBF3607975C5}"/>
                </a:ext>
              </a:extLst>
            </p:cNvPr>
            <p:cNvSpPr/>
            <p:nvPr/>
          </p:nvSpPr>
          <p:spPr>
            <a:xfrm>
              <a:off x="0" y="0"/>
              <a:ext cx="4559714" cy="3120624"/>
            </a:xfrm>
            <a:custGeom>
              <a:avLst/>
              <a:gdLst/>
              <a:ahLst/>
              <a:cxnLst/>
              <a:rect l="l" t="t" r="r" b="b"/>
              <a:pathLst>
                <a:path w="4559714" h="3120624">
                  <a:moveTo>
                    <a:pt x="203200" y="0"/>
                  </a:moveTo>
                  <a:lnTo>
                    <a:pt x="4559714" y="0"/>
                  </a:lnTo>
                  <a:lnTo>
                    <a:pt x="4356514" y="3120624"/>
                  </a:lnTo>
                  <a:lnTo>
                    <a:pt x="0" y="3120624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E3653">
                <a:alpha val="80784"/>
              </a:srgbClr>
            </a:solidFill>
          </p:spPr>
          <p:txBody>
            <a:bodyPr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US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D7014BFD-1837-E260-FD02-B2BC114E163A}"/>
                </a:ext>
              </a:extLst>
            </p:cNvPr>
            <p:cNvSpPr txBox="1"/>
            <p:nvPr/>
          </p:nvSpPr>
          <p:spPr>
            <a:xfrm>
              <a:off x="101600" y="-28575"/>
              <a:ext cx="4356514" cy="3149199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285750" indent="-285750" algn="ctr">
                <a:lnSpc>
                  <a:spcPts val="1843"/>
                </a:lnSpc>
                <a:buFont typeface="Arial" panose="020B0604020202020204" pitchFamily="34" charset="0"/>
                <a:buChar char="•"/>
              </a:pPr>
              <a:endParaRPr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39659B6F-094B-DD1D-C864-E9CD361CA8FF}"/>
              </a:ext>
            </a:extLst>
          </p:cNvPr>
          <p:cNvSpPr txBox="1"/>
          <p:nvPr/>
        </p:nvSpPr>
        <p:spPr>
          <a:xfrm>
            <a:off x="1139500" y="3732629"/>
            <a:ext cx="17289674" cy="7140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362"/>
              </a:lnSpc>
            </a:pPr>
            <a:r>
              <a:rPr lang="en-US" sz="2800" b="1" dirty="0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LEGISLATIVE ROUNDTABLES</a:t>
            </a:r>
          </a:p>
          <a:p>
            <a:pPr algn="l">
              <a:lnSpc>
                <a:spcPts val="7362"/>
              </a:lnSpc>
            </a:pPr>
            <a:r>
              <a:rPr lang="en-US" sz="2800" b="1" dirty="0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Partnering with League of Cities  and others! </a:t>
            </a:r>
          </a:p>
          <a:p>
            <a:pPr algn="l">
              <a:lnSpc>
                <a:spcPts val="7362"/>
              </a:lnSpc>
            </a:pPr>
            <a:r>
              <a:rPr lang="en-US" sz="2800" b="1" dirty="0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Stay tuned for locations!</a:t>
            </a:r>
          </a:p>
          <a:p>
            <a:pPr algn="l">
              <a:lnSpc>
                <a:spcPct val="150000"/>
              </a:lnSpc>
            </a:pPr>
            <a:r>
              <a:rPr lang="en-US" sz="2800" b="1" dirty="0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Creston: Tuesday, Sept. 29 @ 10am</a:t>
            </a:r>
          </a:p>
          <a:p>
            <a:pPr algn="l">
              <a:lnSpc>
                <a:spcPts val="7362"/>
              </a:lnSpc>
            </a:pPr>
            <a:r>
              <a:rPr lang="en-US" sz="2800" b="1" dirty="0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Council Bluffs: Wednesday, Sept. 30 at 3pm</a:t>
            </a:r>
          </a:p>
          <a:p>
            <a:pPr algn="l">
              <a:lnSpc>
                <a:spcPts val="7362"/>
              </a:lnSpc>
            </a:pPr>
            <a:r>
              <a:rPr lang="en-US" sz="2800" b="1" dirty="0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Spencer: Thursday, October 1 @ TBD</a:t>
            </a:r>
          </a:p>
          <a:p>
            <a:pPr algn="l">
              <a:lnSpc>
                <a:spcPts val="7362"/>
              </a:lnSpc>
            </a:pPr>
            <a:endParaRPr lang="en-US" sz="2800" b="1" dirty="0">
              <a:solidFill>
                <a:srgbClr val="FFFFFF"/>
              </a:solidFill>
              <a:latin typeface="Montserrat Ultra-Bold"/>
              <a:ea typeface="Montserrat Ultra-Bold"/>
              <a:cs typeface="Montserrat Ultra-Bold"/>
              <a:sym typeface="Montserrat Ultra-Bold"/>
            </a:endParaRPr>
          </a:p>
          <a:p>
            <a:pPr algn="l">
              <a:lnSpc>
                <a:spcPts val="7362"/>
              </a:lnSpc>
            </a:pPr>
            <a:r>
              <a:rPr lang="en-US" sz="2800" b="1" dirty="0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 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AF2B9CE6-D559-923B-5DF0-0FA4366978A6}"/>
              </a:ext>
            </a:extLst>
          </p:cNvPr>
          <p:cNvSpPr txBox="1"/>
          <p:nvPr/>
        </p:nvSpPr>
        <p:spPr>
          <a:xfrm>
            <a:off x="1139500" y="-381190"/>
            <a:ext cx="7760982" cy="3682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355"/>
              </a:lnSpc>
              <a:spcBef>
                <a:spcPct val="0"/>
              </a:spcBef>
            </a:pPr>
            <a:r>
              <a:rPr lang="en-US" sz="18229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2026 </a:t>
            </a:r>
          </a:p>
        </p:txBody>
      </p:sp>
    </p:spTree>
    <p:extLst>
      <p:ext uri="{BB962C8B-B14F-4D97-AF65-F5344CB8AC3E}">
        <p14:creationId xmlns:p14="http://schemas.microsoft.com/office/powerpoint/2010/main" val="1441364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329415" y="-3122391"/>
            <a:ext cx="27139063" cy="13710040"/>
            <a:chOff x="0" y="0"/>
            <a:chExt cx="36185417" cy="1828005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1757" b="22466"/>
            <a:stretch>
              <a:fillRect/>
            </a:stretch>
          </p:blipFill>
          <p:spPr>
            <a:xfrm flipH="1">
              <a:off x="0" y="0"/>
              <a:ext cx="36185417" cy="18280053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 rot="-3478034">
            <a:off x="721600" y="-6675781"/>
            <a:ext cx="21699315" cy="28823185"/>
            <a:chOff x="0" y="0"/>
            <a:chExt cx="4559714" cy="60566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559714" cy="6056665"/>
            </a:xfrm>
            <a:custGeom>
              <a:avLst/>
              <a:gdLst/>
              <a:ahLst/>
              <a:cxnLst/>
              <a:rect l="l" t="t" r="r" b="b"/>
              <a:pathLst>
                <a:path w="4559714" h="6056665">
                  <a:moveTo>
                    <a:pt x="203200" y="0"/>
                  </a:moveTo>
                  <a:lnTo>
                    <a:pt x="4559714" y="0"/>
                  </a:lnTo>
                  <a:lnTo>
                    <a:pt x="4356514" y="6056665"/>
                  </a:lnTo>
                  <a:lnTo>
                    <a:pt x="0" y="605666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E3653">
                <a:alpha val="86667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01600" y="-28575"/>
              <a:ext cx="4356514" cy="608524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843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571840" y="5800279"/>
            <a:ext cx="16738882" cy="3000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799" lvl="1" algn="l">
              <a:lnSpc>
                <a:spcPts val="3919"/>
              </a:lnSpc>
            </a:pPr>
            <a:r>
              <a:rPr lang="en-US" sz="6000" spc="-271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Workforce Housing Increase</a:t>
            </a:r>
          </a:p>
          <a:p>
            <a:pPr marL="431799" lvl="1" algn="l">
              <a:lnSpc>
                <a:spcPts val="3919"/>
              </a:lnSpc>
            </a:pPr>
            <a:endParaRPr lang="en-US" sz="6000" spc="-271" dirty="0">
              <a:solidFill>
                <a:srgbClr val="FFFFFF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marL="431799" lvl="1" algn="l">
              <a:lnSpc>
                <a:spcPts val="3919"/>
              </a:lnSpc>
            </a:pPr>
            <a:r>
              <a:rPr lang="en-US" sz="6000" spc="-271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Business Incentives for Growth (BIG)</a:t>
            </a:r>
          </a:p>
          <a:p>
            <a:pPr marL="431799" lvl="1" algn="l">
              <a:lnSpc>
                <a:spcPts val="3919"/>
              </a:lnSpc>
            </a:pPr>
            <a:endParaRPr lang="en-US" sz="6000" spc="-271" dirty="0">
              <a:solidFill>
                <a:srgbClr val="FFFFFF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marL="431799" lvl="1" algn="l">
              <a:lnSpc>
                <a:spcPts val="3919"/>
              </a:lnSpc>
            </a:pPr>
            <a:r>
              <a:rPr lang="en-US" sz="6000" spc="-271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Continued Economic Development Funding</a:t>
            </a:r>
          </a:p>
          <a:p>
            <a:pPr algn="l">
              <a:lnSpc>
                <a:spcPts val="3919"/>
              </a:lnSpc>
            </a:pPr>
            <a:endParaRPr lang="en-US" sz="3999" spc="-271" dirty="0">
              <a:solidFill>
                <a:srgbClr val="FFFFFF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66800" y="3250536"/>
            <a:ext cx="15748963" cy="1876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59"/>
              </a:lnSpc>
              <a:spcBef>
                <a:spcPct val="0"/>
              </a:spcBef>
            </a:pPr>
            <a:endParaRPr lang="en-US" sz="5400" b="1" spc="54" dirty="0">
              <a:solidFill>
                <a:srgbClr val="048EAF"/>
              </a:solidFill>
              <a:latin typeface="Montserrat Light Bold"/>
              <a:ea typeface="Montserrat Light Bold"/>
              <a:cs typeface="Montserrat Light Bold"/>
              <a:sym typeface="Montserrat Light Bold"/>
            </a:endParaRPr>
          </a:p>
          <a:p>
            <a:pPr algn="l">
              <a:lnSpc>
                <a:spcPts val="7559"/>
              </a:lnSpc>
              <a:spcBef>
                <a:spcPct val="0"/>
              </a:spcBef>
            </a:pPr>
            <a:r>
              <a:rPr lang="en-US" sz="5400" b="1" spc="54" dirty="0">
                <a:solidFill>
                  <a:srgbClr val="048EA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WINS: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09790" y="2229660"/>
            <a:ext cx="16796364" cy="1567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60"/>
              </a:lnSpc>
            </a:pPr>
            <a:r>
              <a:rPr lang="en-US" sz="8000" b="1" spc="174" dirty="0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2026 LEGISLATIVE SESSION</a:t>
            </a:r>
          </a:p>
          <a:p>
            <a:pPr algn="l">
              <a:lnSpc>
                <a:spcPts val="6060"/>
              </a:lnSpc>
            </a:pPr>
            <a:r>
              <a:rPr lang="en-US" sz="8000" b="1" spc="174" dirty="0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WHAT ACTUALLY HAPPENED: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9E399-3FED-CB1A-9BD4-1F675861E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DC1FBFB-F37E-6982-13E6-C9D04848223E}"/>
              </a:ext>
            </a:extLst>
          </p:cNvPr>
          <p:cNvGrpSpPr/>
          <p:nvPr/>
        </p:nvGrpSpPr>
        <p:grpSpPr>
          <a:xfrm>
            <a:off x="-3329415" y="-3122391"/>
            <a:ext cx="27139063" cy="13710040"/>
            <a:chOff x="0" y="0"/>
            <a:chExt cx="36185417" cy="18280053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E2705834-8728-2CE7-3DE5-6AC742F4D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1757" b="22466"/>
            <a:stretch>
              <a:fillRect/>
            </a:stretch>
          </p:blipFill>
          <p:spPr>
            <a:xfrm flipH="1">
              <a:off x="0" y="0"/>
              <a:ext cx="36185417" cy="18280053"/>
            </a:xfrm>
            <a:prstGeom prst="rect">
              <a:avLst/>
            </a:prstGeom>
          </p:spPr>
        </p:pic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73F7DD5F-6428-3CDF-DC47-675222B69B07}"/>
              </a:ext>
            </a:extLst>
          </p:cNvPr>
          <p:cNvGrpSpPr/>
          <p:nvPr/>
        </p:nvGrpSpPr>
        <p:grpSpPr>
          <a:xfrm rot="-3478034">
            <a:off x="35801" y="-6980582"/>
            <a:ext cx="21699315" cy="28823185"/>
            <a:chOff x="0" y="0"/>
            <a:chExt cx="4559714" cy="6056665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982988CB-6AB0-3ACC-5A75-B3631885C287}"/>
                </a:ext>
              </a:extLst>
            </p:cNvPr>
            <p:cNvSpPr/>
            <p:nvPr/>
          </p:nvSpPr>
          <p:spPr>
            <a:xfrm>
              <a:off x="0" y="0"/>
              <a:ext cx="4559714" cy="6056665"/>
            </a:xfrm>
            <a:custGeom>
              <a:avLst/>
              <a:gdLst/>
              <a:ahLst/>
              <a:cxnLst/>
              <a:rect l="l" t="t" r="r" b="b"/>
              <a:pathLst>
                <a:path w="4559714" h="6056665">
                  <a:moveTo>
                    <a:pt x="203200" y="0"/>
                  </a:moveTo>
                  <a:lnTo>
                    <a:pt x="4559714" y="0"/>
                  </a:lnTo>
                  <a:lnTo>
                    <a:pt x="4356514" y="6056665"/>
                  </a:lnTo>
                  <a:lnTo>
                    <a:pt x="0" y="605666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E3653">
                <a:alpha val="86667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E72358A2-DD0C-19D2-0FAE-35E67A84FB13}"/>
                </a:ext>
              </a:extLst>
            </p:cNvPr>
            <p:cNvSpPr txBox="1"/>
            <p:nvPr/>
          </p:nvSpPr>
          <p:spPr>
            <a:xfrm>
              <a:off x="101600" y="-28575"/>
              <a:ext cx="4356514" cy="608524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843"/>
                </a:lnSpc>
              </a:pPr>
              <a:endParaRPr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C08D9BDD-42C9-9E98-552C-CBF39893D26E}"/>
              </a:ext>
            </a:extLst>
          </p:cNvPr>
          <p:cNvSpPr txBox="1"/>
          <p:nvPr/>
        </p:nvSpPr>
        <p:spPr>
          <a:xfrm>
            <a:off x="571840" y="4899794"/>
            <a:ext cx="16738882" cy="5501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799" lvl="1" algn="l">
              <a:lnSpc>
                <a:spcPts val="3919"/>
              </a:lnSpc>
            </a:pPr>
            <a:r>
              <a:rPr lang="en-US" sz="6000" spc="-271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Property Tax </a:t>
            </a:r>
          </a:p>
          <a:p>
            <a:pPr marL="431799" lvl="1" algn="l">
              <a:lnSpc>
                <a:spcPts val="3919"/>
              </a:lnSpc>
            </a:pPr>
            <a:endParaRPr lang="en-US" sz="6000" spc="-271" dirty="0">
              <a:solidFill>
                <a:srgbClr val="FFFFFF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marL="431799" lvl="1" algn="l">
              <a:lnSpc>
                <a:spcPts val="3919"/>
              </a:lnSpc>
            </a:pPr>
            <a:r>
              <a:rPr lang="en-US" sz="6000" spc="-271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Tax Increment Financing (TIF)</a:t>
            </a:r>
          </a:p>
          <a:p>
            <a:pPr marL="431799" lvl="1" algn="l">
              <a:lnSpc>
                <a:spcPts val="3919"/>
              </a:lnSpc>
            </a:pPr>
            <a:endParaRPr lang="en-US" sz="6000" spc="-271" dirty="0">
              <a:solidFill>
                <a:srgbClr val="FFFFFF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marL="431799" lvl="1" algn="l">
              <a:lnSpc>
                <a:spcPts val="3919"/>
              </a:lnSpc>
            </a:pPr>
            <a:r>
              <a:rPr lang="en-US" sz="6000" spc="-271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Housing</a:t>
            </a:r>
          </a:p>
          <a:p>
            <a:pPr marL="431799" lvl="1" algn="l">
              <a:lnSpc>
                <a:spcPts val="3919"/>
              </a:lnSpc>
            </a:pPr>
            <a:endParaRPr lang="en-US" sz="6000" spc="-271" dirty="0">
              <a:solidFill>
                <a:srgbClr val="FFFFFF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marL="431799" lvl="1" algn="l">
              <a:lnSpc>
                <a:spcPts val="3919"/>
              </a:lnSpc>
            </a:pPr>
            <a:r>
              <a:rPr lang="en-US" sz="6000" spc="-271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Infrastructure</a:t>
            </a:r>
          </a:p>
          <a:p>
            <a:pPr marL="431799" lvl="1" algn="l">
              <a:lnSpc>
                <a:spcPts val="3919"/>
              </a:lnSpc>
            </a:pPr>
            <a:endParaRPr lang="en-US" sz="6000" spc="-271" dirty="0">
              <a:solidFill>
                <a:srgbClr val="FFFFFF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marL="431799" lvl="1" algn="l">
              <a:lnSpc>
                <a:spcPts val="3919"/>
              </a:lnSpc>
            </a:pPr>
            <a:r>
              <a:rPr lang="en-US" sz="6000" spc="-271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Workforce Development (260E/F)</a:t>
            </a:r>
          </a:p>
          <a:p>
            <a:pPr marL="431799" lvl="1" algn="l">
              <a:lnSpc>
                <a:spcPts val="3919"/>
              </a:lnSpc>
            </a:pPr>
            <a:endParaRPr lang="en-US" sz="6000" spc="-271" dirty="0">
              <a:solidFill>
                <a:srgbClr val="FFFFFF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algn="l">
              <a:lnSpc>
                <a:spcPts val="3919"/>
              </a:lnSpc>
            </a:pPr>
            <a:endParaRPr lang="en-US" sz="3999" spc="-271" dirty="0">
              <a:solidFill>
                <a:srgbClr val="FFFFFF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CEF682E9-DA7A-7CD0-D3A0-35BD7E6F28B2}"/>
              </a:ext>
            </a:extLst>
          </p:cNvPr>
          <p:cNvSpPr txBox="1"/>
          <p:nvPr/>
        </p:nvSpPr>
        <p:spPr>
          <a:xfrm>
            <a:off x="1066800" y="2350051"/>
            <a:ext cx="15748963" cy="1876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59"/>
              </a:lnSpc>
              <a:spcBef>
                <a:spcPct val="0"/>
              </a:spcBef>
            </a:pPr>
            <a:endParaRPr lang="en-US" sz="5400" b="1" spc="54" dirty="0">
              <a:solidFill>
                <a:srgbClr val="048EAF"/>
              </a:solidFill>
              <a:latin typeface="Montserrat Light Bold"/>
              <a:ea typeface="Montserrat Light Bold"/>
              <a:cs typeface="Montserrat Light Bold"/>
              <a:sym typeface="Montserrat Light Bold"/>
            </a:endParaRPr>
          </a:p>
          <a:p>
            <a:pPr algn="l">
              <a:lnSpc>
                <a:spcPts val="7559"/>
              </a:lnSpc>
              <a:spcBef>
                <a:spcPct val="0"/>
              </a:spcBef>
            </a:pPr>
            <a:r>
              <a:rPr lang="en-US" sz="5400" b="1" spc="54" dirty="0">
                <a:solidFill>
                  <a:srgbClr val="048EA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ONGOING ISSUES: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18092D30-7E5C-E08C-D7F9-D8D2784EC460}"/>
              </a:ext>
            </a:extLst>
          </p:cNvPr>
          <p:cNvSpPr txBox="1"/>
          <p:nvPr/>
        </p:nvSpPr>
        <p:spPr>
          <a:xfrm>
            <a:off x="1309790" y="1329175"/>
            <a:ext cx="16796364" cy="1567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60"/>
              </a:lnSpc>
            </a:pPr>
            <a:r>
              <a:rPr lang="en-US" sz="8000" b="1" spc="174" dirty="0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2027 LEGISLATIVE SESSION</a:t>
            </a:r>
          </a:p>
          <a:p>
            <a:pPr algn="l">
              <a:lnSpc>
                <a:spcPts val="6060"/>
              </a:lnSpc>
            </a:pPr>
            <a:r>
              <a:rPr lang="en-US" sz="8000" b="1" spc="174" dirty="0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WHAT TO KEEP AN EYE ON:</a:t>
            </a:r>
          </a:p>
        </p:txBody>
      </p:sp>
    </p:spTree>
    <p:extLst>
      <p:ext uri="{BB962C8B-B14F-4D97-AF65-F5344CB8AC3E}">
        <p14:creationId xmlns:p14="http://schemas.microsoft.com/office/powerpoint/2010/main" val="3468622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E6E11-C315-557A-0D7B-DB85CCFEA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F23FDFD-A08F-A8B5-AEFC-5DDA96C8179E}"/>
              </a:ext>
            </a:extLst>
          </p:cNvPr>
          <p:cNvGrpSpPr/>
          <p:nvPr/>
        </p:nvGrpSpPr>
        <p:grpSpPr>
          <a:xfrm>
            <a:off x="-3329415" y="-3122391"/>
            <a:ext cx="27139063" cy="13710040"/>
            <a:chOff x="0" y="0"/>
            <a:chExt cx="36185417" cy="18280053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3FD5B10F-A76A-326A-6A43-B87C09AB9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1757" b="22466"/>
            <a:stretch>
              <a:fillRect/>
            </a:stretch>
          </p:blipFill>
          <p:spPr>
            <a:xfrm flipH="1">
              <a:off x="0" y="0"/>
              <a:ext cx="36185417" cy="18280053"/>
            </a:xfrm>
            <a:prstGeom prst="rect">
              <a:avLst/>
            </a:prstGeom>
          </p:spPr>
        </p:pic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71C50973-C5CE-3D39-5099-E772E0862BE7}"/>
              </a:ext>
            </a:extLst>
          </p:cNvPr>
          <p:cNvGrpSpPr/>
          <p:nvPr/>
        </p:nvGrpSpPr>
        <p:grpSpPr>
          <a:xfrm rot="-3478034">
            <a:off x="689910" y="-6727032"/>
            <a:ext cx="21699315" cy="28823185"/>
            <a:chOff x="0" y="0"/>
            <a:chExt cx="4559714" cy="6056665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5709B42-21F7-4E6E-31C8-D04A2372BD62}"/>
                </a:ext>
              </a:extLst>
            </p:cNvPr>
            <p:cNvSpPr/>
            <p:nvPr/>
          </p:nvSpPr>
          <p:spPr>
            <a:xfrm>
              <a:off x="0" y="0"/>
              <a:ext cx="4559714" cy="6056665"/>
            </a:xfrm>
            <a:custGeom>
              <a:avLst/>
              <a:gdLst/>
              <a:ahLst/>
              <a:cxnLst/>
              <a:rect l="l" t="t" r="r" b="b"/>
              <a:pathLst>
                <a:path w="4559714" h="6056665">
                  <a:moveTo>
                    <a:pt x="203200" y="0"/>
                  </a:moveTo>
                  <a:lnTo>
                    <a:pt x="4559714" y="0"/>
                  </a:lnTo>
                  <a:lnTo>
                    <a:pt x="4356514" y="6056665"/>
                  </a:lnTo>
                  <a:lnTo>
                    <a:pt x="0" y="605666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E3653">
                <a:alpha val="86667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2BC90625-63DD-951F-506F-18A4FD47B227}"/>
                </a:ext>
              </a:extLst>
            </p:cNvPr>
            <p:cNvSpPr txBox="1"/>
            <p:nvPr/>
          </p:nvSpPr>
          <p:spPr>
            <a:xfrm>
              <a:off x="101600" y="-28575"/>
              <a:ext cx="4356514" cy="608524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843"/>
                </a:lnSpc>
              </a:pPr>
              <a:endParaRPr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73FDAB31-4ED5-170A-7678-1738CEC23D0E}"/>
              </a:ext>
            </a:extLst>
          </p:cNvPr>
          <p:cNvSpPr txBox="1"/>
          <p:nvPr/>
        </p:nvSpPr>
        <p:spPr>
          <a:xfrm>
            <a:off x="-2661418" y="966132"/>
            <a:ext cx="23610836" cy="1090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86"/>
              </a:lnSpc>
            </a:pPr>
            <a:r>
              <a:rPr lang="en-US" sz="4800" b="1" spc="223" dirty="0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WHAT SHOULD YOU BE DOING RIGHT NOW?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5EB20F92-21F2-B767-DD15-15AC7EC2A260}"/>
              </a:ext>
            </a:extLst>
          </p:cNvPr>
          <p:cNvSpPr txBox="1"/>
          <p:nvPr/>
        </p:nvSpPr>
        <p:spPr>
          <a:xfrm>
            <a:off x="1295400" y="2400300"/>
            <a:ext cx="17678400" cy="73313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273213" lvl="1" indent="-636607" algn="l">
              <a:lnSpc>
                <a:spcPts val="8256"/>
              </a:lnSpc>
              <a:buFont typeface="Arial"/>
              <a:buChar char="•"/>
            </a:pPr>
            <a:r>
              <a:rPr lang="en-US" sz="3600" spc="58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Know your legislators</a:t>
            </a:r>
          </a:p>
          <a:p>
            <a:pPr marL="1273213" lvl="1" indent="-636607" algn="l">
              <a:lnSpc>
                <a:spcPts val="8256"/>
              </a:lnSpc>
              <a:buFont typeface="Arial"/>
              <a:buChar char="•"/>
            </a:pPr>
            <a:r>
              <a:rPr lang="en-US" sz="3600" spc="58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Invite them to projects (Public &amp; Private)</a:t>
            </a:r>
          </a:p>
          <a:p>
            <a:pPr marL="1273213" lvl="1" indent="-636607" algn="l">
              <a:lnSpc>
                <a:spcPts val="8256"/>
              </a:lnSpc>
              <a:buFont typeface="Arial"/>
              <a:buChar char="•"/>
            </a:pPr>
            <a:r>
              <a:rPr lang="en-US" sz="3600" spc="58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Share successes &amp; failures (why!)</a:t>
            </a:r>
          </a:p>
          <a:p>
            <a:pPr marL="1273213" lvl="1" indent="-636607" algn="l">
              <a:lnSpc>
                <a:spcPts val="8256"/>
              </a:lnSpc>
              <a:buFont typeface="Arial"/>
              <a:buChar char="•"/>
            </a:pPr>
            <a:r>
              <a:rPr lang="en-US" sz="3600" spc="58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Measure outcomes / Use Data</a:t>
            </a:r>
          </a:p>
          <a:p>
            <a:pPr marL="1273213" lvl="1" indent="-636607" algn="l">
              <a:lnSpc>
                <a:spcPts val="8256"/>
              </a:lnSpc>
              <a:buFont typeface="Arial"/>
              <a:buChar char="•"/>
            </a:pPr>
            <a:r>
              <a:rPr lang="en-US" sz="3600" spc="58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Build partnerships – Think regionally</a:t>
            </a:r>
          </a:p>
          <a:p>
            <a:pPr marL="1273213" lvl="1" indent="-636607" algn="l">
              <a:lnSpc>
                <a:spcPts val="8256"/>
              </a:lnSpc>
              <a:buFont typeface="Arial"/>
              <a:buChar char="•"/>
            </a:pPr>
            <a:r>
              <a:rPr lang="en-US" sz="3600" spc="58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Stay engaged with PDI Team</a:t>
            </a:r>
          </a:p>
          <a:p>
            <a:pPr marL="1273213" lvl="1" indent="-636607" algn="l">
              <a:lnSpc>
                <a:spcPts val="8256"/>
              </a:lnSpc>
              <a:buFont typeface="Arial"/>
              <a:buChar char="•"/>
            </a:pPr>
            <a:r>
              <a:rPr lang="en-US" sz="3600" spc="58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Q&amp;A </a:t>
            </a:r>
          </a:p>
        </p:txBody>
      </p:sp>
    </p:spTree>
    <p:extLst>
      <p:ext uri="{BB962C8B-B14F-4D97-AF65-F5344CB8AC3E}">
        <p14:creationId xmlns:p14="http://schemas.microsoft.com/office/powerpoint/2010/main" val="42334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437</Words>
  <Application>Microsoft Office PowerPoint</Application>
  <PresentationFormat>Custom</PresentationFormat>
  <Paragraphs>92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Montserrat Bold</vt:lpstr>
      <vt:lpstr>Montserrat Classic</vt:lpstr>
      <vt:lpstr>Arial</vt:lpstr>
      <vt:lpstr>Montserrat Light Bold</vt:lpstr>
      <vt:lpstr>Calibri</vt:lpstr>
      <vt:lpstr>Montserrat Classic Bold</vt:lpstr>
      <vt:lpstr>Montserrat Ultra-Bold</vt:lpstr>
      <vt:lpstr>Montserrat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Legislative Roundtable Presentation</dc:title>
  <dc:creator>Dave Miller</dc:creator>
  <cp:lastModifiedBy>Avery Wilson</cp:lastModifiedBy>
  <cp:revision>9</cp:revision>
  <cp:lastPrinted>2024-10-14T19:11:34Z</cp:lastPrinted>
  <dcterms:created xsi:type="dcterms:W3CDTF">2006-08-16T00:00:00Z</dcterms:created>
  <dcterms:modified xsi:type="dcterms:W3CDTF">2026-07-15T17:19:17Z</dcterms:modified>
  <dc:identifier>DAFxi4z8thc</dc:identifier>
</cp:coreProperties>
</file>