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346" r:id="rId2"/>
    <p:sldId id="356" r:id="rId3"/>
    <p:sldId id="329" r:id="rId4"/>
    <p:sldId id="351" r:id="rId5"/>
    <p:sldId id="352" r:id="rId6"/>
    <p:sldId id="331" r:id="rId7"/>
    <p:sldId id="347" r:id="rId8"/>
    <p:sldId id="350" r:id="rId9"/>
    <p:sldId id="306" r:id="rId10"/>
    <p:sldId id="257" r:id="rId11"/>
    <p:sldId id="357" r:id="rId12"/>
    <p:sldId id="354" r:id="rId13"/>
    <p:sldId id="358" r:id="rId14"/>
    <p:sldId id="359" r:id="rId15"/>
    <p:sldId id="34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82979" autoAdjust="0"/>
  </p:normalViewPr>
  <p:slideViewPr>
    <p:cSldViewPr snapToGrid="0">
      <p:cViewPr varScale="1">
        <p:scale>
          <a:sx n="67" d="100"/>
          <a:sy n="67" d="100"/>
        </p:scale>
        <p:origin x="564" y="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DCF90F-DB18-43B2-864C-2DFEB2293535}"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3851EC-9DED-4F2A-B4CA-30F2B8F28FCC}" type="slidenum">
              <a:rPr lang="en-US" smtClean="0"/>
              <a:t>‹#›</a:t>
            </a:fld>
            <a:endParaRPr lang="en-US"/>
          </a:p>
        </p:txBody>
      </p:sp>
    </p:spTree>
    <p:extLst>
      <p:ext uri="{BB962C8B-B14F-4D97-AF65-F5344CB8AC3E}">
        <p14:creationId xmlns:p14="http://schemas.microsoft.com/office/powerpoint/2010/main" val="616997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The Burlington–West Burlington effort is </a:t>
            </a:r>
            <a:r>
              <a:rPr lang="en-US" sz="1600" b="1" kern="1200" dirty="0">
                <a:solidFill>
                  <a:schemeClr val="tx1"/>
                </a:solidFill>
                <a:effectLst/>
                <a:latin typeface="+mn-lt"/>
                <a:ea typeface="+mn-ea"/>
                <a:cs typeface="+mn-cs"/>
              </a:rPr>
              <a:t>not really a story about consolidation</a:t>
            </a:r>
            <a:r>
              <a:rPr lang="en-US" sz="1600" kern="1200" dirty="0">
                <a:solidFill>
                  <a:schemeClr val="tx1"/>
                </a:solidFill>
                <a:effectLst/>
                <a:latin typeface="+mn-lt"/>
                <a:ea typeface="+mn-ea"/>
                <a:cs typeface="+mn-cs"/>
              </a:rPr>
              <a:t>. It is a story about figuring out where jurisdictional boundaries matter—and where they really shouldn’t.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As my colleague to the West says, sometimes sharing and collaboration work and sometimes they don’t – but we should always discuss.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Collaboration doesn't require consolidation. It requires trust, communication, and the willingness to ask, "Why are we doing this twice?"</a:t>
            </a:r>
            <a:endParaRPr lang="en-US" sz="16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53851EC-9DED-4F2A-B4CA-30F2B8F28FCC}" type="slidenum">
              <a:rPr lang="en-US" smtClean="0"/>
              <a:t>1</a:t>
            </a:fld>
            <a:endParaRPr lang="en-US"/>
          </a:p>
        </p:txBody>
      </p:sp>
    </p:spTree>
    <p:extLst>
      <p:ext uri="{BB962C8B-B14F-4D97-AF65-F5344CB8AC3E}">
        <p14:creationId xmlns:p14="http://schemas.microsoft.com/office/powerpoint/2010/main" val="1740430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“If I erased the municipal boundary from this map, could you tell me where Burlington ends and West Burlington begins?”</a:t>
            </a:r>
            <a:endParaRPr lang="en-US" dirty="0"/>
          </a:p>
          <a:p>
            <a:endParaRPr lang="en-US" dirty="0"/>
          </a:p>
          <a:p>
            <a:r>
              <a:rPr lang="en-US" dirty="0"/>
              <a:t>Burlington is roughly 23,600 people and West Burlington roughly 3,200, but economically and socially the communities function in many respects as one area. The University of Iowa study even captured the sentiment that the communities are essentially one community separated by a governmental boundary. </a:t>
            </a:r>
          </a:p>
          <a:p>
            <a:endParaRPr lang="en-US" dirty="0"/>
          </a:p>
          <a:p>
            <a:r>
              <a:rPr lang="en-US" b="1" dirty="0"/>
              <a:t>We aren't trying to erase that boundary. We're asking when it should matter.</a:t>
            </a:r>
            <a:endParaRPr lang="en-US" dirty="0"/>
          </a:p>
          <a:p>
            <a:r>
              <a:rPr lang="en-US" dirty="0"/>
              <a:t>For residents, employers, developers and visitors:</a:t>
            </a:r>
          </a:p>
          <a:p>
            <a:pPr lvl="0"/>
            <a:r>
              <a:rPr lang="en-US" dirty="0"/>
              <a:t>They don't particularly care which jurisdiction plows which road. </a:t>
            </a:r>
          </a:p>
          <a:p>
            <a:pPr lvl="0"/>
            <a:r>
              <a:rPr lang="en-US" dirty="0"/>
              <a:t>They don't care whose fuel tank a city truck uses. </a:t>
            </a:r>
          </a:p>
          <a:p>
            <a:pPr lvl="0"/>
            <a:r>
              <a:rPr lang="en-US" dirty="0"/>
              <a:t>They don't care which city owns the swimming pool. </a:t>
            </a:r>
          </a:p>
          <a:p>
            <a:pPr lvl="0"/>
            <a:r>
              <a:rPr lang="en-US" dirty="0"/>
              <a:t>They don't care whose name is on a regional plan. </a:t>
            </a:r>
          </a:p>
          <a:p>
            <a:pPr lvl="0"/>
            <a:r>
              <a:rPr lang="en-US" b="1" dirty="0"/>
              <a:t>They care whether the community works.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53851EC-9DED-4F2A-B4CA-30F2B8F28FCC}" type="slidenum">
              <a:rPr lang="en-US" smtClean="0"/>
              <a:t>3</a:t>
            </a:fld>
            <a:endParaRPr lang="en-US"/>
          </a:p>
        </p:txBody>
      </p:sp>
    </p:spTree>
    <p:extLst>
      <p:ext uri="{BB962C8B-B14F-4D97-AF65-F5344CB8AC3E}">
        <p14:creationId xmlns:p14="http://schemas.microsoft.com/office/powerpoint/2010/main" val="518289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Developers don't see municipal boundaries the way governments do.</a:t>
            </a:r>
          </a:p>
          <a:p>
            <a:r>
              <a:rPr lang="en-US" dirty="0"/>
              <a:t>A developer sees:</a:t>
            </a:r>
          </a:p>
          <a:p>
            <a:r>
              <a:rPr lang="en-US" b="1" dirty="0"/>
              <a:t>Workforce → Infrastructure → Land → Utilities → Transportation → Housing → Amenities → Permitting → Incentives</a:t>
            </a:r>
            <a:endParaRPr lang="en-US" dirty="0"/>
          </a:p>
          <a:p>
            <a:r>
              <a:rPr lang="en-US" dirty="0"/>
              <a:t>Government tends to see:</a:t>
            </a:r>
          </a:p>
          <a:p>
            <a:r>
              <a:rPr lang="en-US" b="1" dirty="0"/>
              <a:t>Burlington | West Burlington | County | School District | Utility | State</a:t>
            </a:r>
            <a:endParaRPr lang="en-US" dirty="0"/>
          </a:p>
          <a:p>
            <a:endParaRPr lang="en-US" dirty="0"/>
          </a:p>
          <a:p>
            <a:r>
              <a:rPr lang="en-US" dirty="0"/>
              <a:t>Your point:</a:t>
            </a:r>
          </a:p>
          <a:p>
            <a:r>
              <a:rPr lang="en-US" dirty="0"/>
              <a:t>“Our challenge as local government officials is to make the second system work more like the first.”</a:t>
            </a:r>
          </a:p>
          <a:p>
            <a:r>
              <a:rPr lang="en-US" dirty="0"/>
              <a:t>That's a strong economic-development message.</a:t>
            </a:r>
          </a:p>
          <a:p>
            <a:r>
              <a:rPr lang="en-US" dirty="0"/>
              <a:t>Discuss how unnecessary jurisdictional fragmentation can mean different processes, duplicated infrastructure, competing capital priorities, inconsistent communication, and sometimes communities competing against themselves.</a:t>
            </a:r>
          </a:p>
          <a:p>
            <a:r>
              <a:rPr lang="en-US" dirty="0"/>
              <a:t>Similar zoning, same codes, especially building and rental.</a:t>
            </a:r>
          </a:p>
          <a:p>
            <a:endParaRPr lang="en-US" dirty="0"/>
          </a:p>
        </p:txBody>
      </p:sp>
      <p:sp>
        <p:nvSpPr>
          <p:cNvPr id="4" name="Slide Number Placeholder 3"/>
          <p:cNvSpPr>
            <a:spLocks noGrp="1"/>
          </p:cNvSpPr>
          <p:nvPr>
            <p:ph type="sldNum" sz="quarter" idx="5"/>
          </p:nvPr>
        </p:nvSpPr>
        <p:spPr/>
        <p:txBody>
          <a:bodyPr/>
          <a:lstStyle/>
          <a:p>
            <a:fld id="{653851EC-9DED-4F2A-B4CA-30F2B8F28FCC}" type="slidenum">
              <a:rPr lang="en-US" smtClean="0"/>
              <a:t>5</a:t>
            </a:fld>
            <a:endParaRPr lang="en-US"/>
          </a:p>
        </p:txBody>
      </p:sp>
    </p:spTree>
    <p:extLst>
      <p:ext uri="{BB962C8B-B14F-4D97-AF65-F5344CB8AC3E}">
        <p14:creationId xmlns:p14="http://schemas.microsoft.com/office/powerpoint/2010/main" val="1510247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has been a history of practical cooperation.</a:t>
            </a:r>
          </a:p>
          <a:p>
            <a:r>
              <a:rPr lang="en-US" b="1" dirty="0"/>
              <a:t>Water.</a:t>
            </a:r>
            <a:r>
              <a:rPr lang="en-US" dirty="0"/>
              <a:t> West Burlington purchases water from Burlington for resale through its municipal distribution system. </a:t>
            </a:r>
          </a:p>
          <a:p>
            <a:r>
              <a:rPr lang="en-US" b="1" dirty="0"/>
              <a:t>Fuel Farm.</a:t>
            </a:r>
            <a:r>
              <a:rPr lang="en-US" dirty="0"/>
              <a:t> In 2024, West Burlington began using Burlington's fuel farm. Burlington gains purchasing volume; West Burlington avoids duplicating infrastructure and gains efficiency. </a:t>
            </a:r>
          </a:p>
          <a:p>
            <a:r>
              <a:rPr lang="en-US" b="1" dirty="0"/>
              <a:t>Aquatics.</a:t>
            </a:r>
            <a:r>
              <a:rPr lang="en-US" dirty="0"/>
              <a:t> When Burlington did not open Dankwardt Pool in 2025, the communities worked together so Burlington residents could retain access to West Burlington's aquatic facility. </a:t>
            </a:r>
          </a:p>
          <a:p>
            <a:r>
              <a:rPr lang="en-US" b="1" dirty="0"/>
              <a:t>University of Iowa partnership.</a:t>
            </a:r>
            <a:r>
              <a:rPr lang="en-US" dirty="0"/>
              <a:t> Nearly 90 students and faculty worked on 15 projects spanning both communities—including shared services, transportation, arts and culture, engineering and planning. </a:t>
            </a:r>
          </a:p>
          <a:p>
            <a:r>
              <a:rPr lang="en-US" b="1" dirty="0"/>
              <a:t>Joint Councils.</a:t>
            </a:r>
            <a:r>
              <a:rPr lang="en-US" dirty="0"/>
              <a:t> The two councils have moved beyond staff-level cooperation to regular elected-official conversations. The May 2026 joint work session specifically included cooperation, accomplishments, ongoing discussions and next steps. </a:t>
            </a:r>
          </a:p>
          <a:p>
            <a:r>
              <a:rPr lang="en-US" b="1" dirty="0"/>
              <a:t>Collaboration is a ladder</a:t>
            </a:r>
          </a:p>
          <a:p>
            <a:r>
              <a:rPr lang="en-US" b="1" dirty="0"/>
              <a:t>Help each other → Share equipment → Share facilities → Coordinate planning → Share services → Joint investment</a:t>
            </a:r>
            <a:endParaRPr lang="en-US" dirty="0"/>
          </a:p>
          <a:p>
            <a:r>
              <a:rPr lang="en-US" dirty="0"/>
              <a:t>And importantly:</a:t>
            </a:r>
          </a:p>
          <a:p>
            <a:r>
              <a:rPr lang="en-US" b="1" dirty="0"/>
              <a:t>You don't have to climb every rung.</a:t>
            </a:r>
            <a:endParaRPr lang="en-US" dirty="0"/>
          </a:p>
          <a:p>
            <a:endParaRPr lang="en-US" dirty="0"/>
          </a:p>
        </p:txBody>
      </p:sp>
      <p:sp>
        <p:nvSpPr>
          <p:cNvPr id="4" name="Slide Number Placeholder 3"/>
          <p:cNvSpPr>
            <a:spLocks noGrp="1"/>
          </p:cNvSpPr>
          <p:nvPr>
            <p:ph type="sldNum" sz="quarter" idx="5"/>
          </p:nvPr>
        </p:nvSpPr>
        <p:spPr/>
        <p:txBody>
          <a:bodyPr/>
          <a:lstStyle/>
          <a:p>
            <a:fld id="{653851EC-9DED-4F2A-B4CA-30F2B8F28FCC}" type="slidenum">
              <a:rPr lang="en-US" smtClean="0"/>
              <a:t>6</a:t>
            </a:fld>
            <a:endParaRPr lang="en-US"/>
          </a:p>
        </p:txBody>
      </p:sp>
    </p:spTree>
    <p:extLst>
      <p:ext uri="{BB962C8B-B14F-4D97-AF65-F5344CB8AC3E}">
        <p14:creationId xmlns:p14="http://schemas.microsoft.com/office/powerpoint/2010/main" val="892724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teamwork and collaboration do we see here?</a:t>
            </a:r>
          </a:p>
          <a:p>
            <a:endParaRPr lang="en-US" dirty="0"/>
          </a:p>
          <a:p>
            <a:r>
              <a:rPr lang="en-US" dirty="0"/>
              <a:t>Again, Successful small collaborations build the trust needed for larger collaborations.</a:t>
            </a:r>
          </a:p>
        </p:txBody>
      </p:sp>
      <p:sp>
        <p:nvSpPr>
          <p:cNvPr id="4" name="Slide Number Placeholder 3"/>
          <p:cNvSpPr>
            <a:spLocks noGrp="1"/>
          </p:cNvSpPr>
          <p:nvPr>
            <p:ph type="sldNum" sz="quarter" idx="5"/>
          </p:nvPr>
        </p:nvSpPr>
        <p:spPr/>
        <p:txBody>
          <a:bodyPr/>
          <a:lstStyle/>
          <a:p>
            <a:fld id="{653851EC-9DED-4F2A-B4CA-30F2B8F28FCC}" type="slidenum">
              <a:rPr lang="en-US" smtClean="0"/>
              <a:t>7</a:t>
            </a:fld>
            <a:endParaRPr lang="en-US"/>
          </a:p>
        </p:txBody>
      </p:sp>
    </p:spTree>
    <p:extLst>
      <p:ext uri="{BB962C8B-B14F-4D97-AF65-F5344CB8AC3E}">
        <p14:creationId xmlns:p14="http://schemas.microsoft.com/office/powerpoint/2010/main" val="3490898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 you’re a city council member</a:t>
            </a:r>
          </a:p>
          <a:p>
            <a:endParaRPr lang="en-US" dirty="0"/>
          </a:p>
          <a:p>
            <a:r>
              <a:rPr lang="en-US" dirty="0"/>
              <a:t>Then ask two tables to explain one answer.</a:t>
            </a:r>
          </a:p>
          <a:p>
            <a:r>
              <a:rPr lang="en-US" dirty="0"/>
              <a:t>Your reveal:</a:t>
            </a:r>
          </a:p>
          <a:p>
            <a:r>
              <a:rPr lang="en-US" b="1" dirty="0"/>
              <a:t>There isn't necessarily a right answer.</a:t>
            </a:r>
          </a:p>
          <a:p>
            <a:r>
              <a:rPr lang="en-US" dirty="0"/>
              <a:t>Instead ask:</a:t>
            </a:r>
          </a:p>
          <a:p>
            <a:r>
              <a:rPr lang="en-US" b="1" dirty="0"/>
              <a:t>What made you uncomfortable?</a:t>
            </a:r>
            <a:endParaRPr lang="en-US" dirty="0"/>
          </a:p>
          <a:p>
            <a:r>
              <a:rPr lang="en-US" dirty="0"/>
              <a:t>Cost?</a:t>
            </a:r>
          </a:p>
          <a:p>
            <a:r>
              <a:rPr lang="en-US" dirty="0"/>
              <a:t>Control?</a:t>
            </a:r>
          </a:p>
          <a:p>
            <a:r>
              <a:rPr lang="en-US" dirty="0"/>
              <a:t>Response time?</a:t>
            </a:r>
          </a:p>
          <a:p>
            <a:r>
              <a:rPr lang="en-US" dirty="0"/>
              <a:t>Accountability?</a:t>
            </a:r>
          </a:p>
          <a:p>
            <a:r>
              <a:rPr lang="en-US" dirty="0"/>
              <a:t>Community identity?</a:t>
            </a:r>
          </a:p>
          <a:p>
            <a:r>
              <a:rPr lang="en-US" dirty="0"/>
              <a:t>Politics?</a:t>
            </a:r>
          </a:p>
          <a:p>
            <a:r>
              <a:rPr lang="en-US" dirty="0"/>
              <a:t>Those are exactly the issues Burlington and West Burlington have been confronting.</a:t>
            </a:r>
          </a:p>
          <a:p>
            <a:endParaRPr lang="en-US" dirty="0"/>
          </a:p>
        </p:txBody>
      </p:sp>
      <p:sp>
        <p:nvSpPr>
          <p:cNvPr id="4" name="Slide Number Placeholder 3"/>
          <p:cNvSpPr>
            <a:spLocks noGrp="1"/>
          </p:cNvSpPr>
          <p:nvPr>
            <p:ph type="sldNum" sz="quarter" idx="5"/>
          </p:nvPr>
        </p:nvSpPr>
        <p:spPr/>
        <p:txBody>
          <a:bodyPr/>
          <a:lstStyle/>
          <a:p>
            <a:fld id="{653851EC-9DED-4F2A-B4CA-30F2B8F28FCC}" type="slidenum">
              <a:rPr lang="en-US" smtClean="0"/>
              <a:t>8</a:t>
            </a:fld>
            <a:endParaRPr lang="en-US"/>
          </a:p>
        </p:txBody>
      </p:sp>
    </p:spTree>
    <p:extLst>
      <p:ext uri="{BB962C8B-B14F-4D97-AF65-F5344CB8AC3E}">
        <p14:creationId xmlns:p14="http://schemas.microsoft.com/office/powerpoint/2010/main" val="2678998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Burlington/West Burlington decision test</a:t>
            </a:r>
            <a:endParaRPr lang="en-US" dirty="0"/>
          </a:p>
          <a:p>
            <a:r>
              <a:rPr lang="en-US" dirty="0"/>
              <a:t>The University of Iowa team developed a decision framework around issues including capital purchases, staffing, service quality, cost efficiency and community identity/political feasibility. </a:t>
            </a:r>
          </a:p>
          <a:p>
            <a:endParaRPr lang="en-US" dirty="0"/>
          </a:p>
          <a:p>
            <a:r>
              <a:rPr lang="en-US" dirty="0"/>
              <a:t>Both cities perform pavement marking. The cities have explored jointly purchasing a larger painting vehicle and allocating cost based on lane miles. West Burlington's analysis indicated its investment could potentially be recovered in about three years. </a:t>
            </a:r>
          </a:p>
          <a:p>
            <a:r>
              <a:rPr lang="en-US" dirty="0"/>
              <a:t>That's almost the perfect shared-service case study.</a:t>
            </a:r>
          </a:p>
          <a:p>
            <a:r>
              <a:rPr lang="en-US" b="1" dirty="0"/>
              <a:t>Expensive equipment + low utilization + easy scheduling + measurable allocation = good candidate.</a:t>
            </a:r>
            <a:endParaRPr lang="en-US" dirty="0"/>
          </a:p>
          <a:p>
            <a:endParaRPr lang="en-US" dirty="0"/>
          </a:p>
        </p:txBody>
      </p:sp>
      <p:sp>
        <p:nvSpPr>
          <p:cNvPr id="4" name="Slide Number Placeholder 3"/>
          <p:cNvSpPr>
            <a:spLocks noGrp="1"/>
          </p:cNvSpPr>
          <p:nvPr>
            <p:ph type="sldNum" sz="quarter" idx="5"/>
          </p:nvPr>
        </p:nvSpPr>
        <p:spPr/>
        <p:txBody>
          <a:bodyPr/>
          <a:lstStyle/>
          <a:p>
            <a:fld id="{653851EC-9DED-4F2A-B4CA-30F2B8F28FCC}" type="slidenum">
              <a:rPr lang="en-US" smtClean="0"/>
              <a:t>9</a:t>
            </a:fld>
            <a:endParaRPr lang="en-US"/>
          </a:p>
        </p:txBody>
      </p:sp>
    </p:spTree>
    <p:extLst>
      <p:ext uri="{BB962C8B-B14F-4D97-AF65-F5344CB8AC3E}">
        <p14:creationId xmlns:p14="http://schemas.microsoft.com/office/powerpoint/2010/main" val="772915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collaborative arrangements eventually encounter:</a:t>
            </a:r>
          </a:p>
          <a:p>
            <a:r>
              <a:rPr lang="en-US" dirty="0"/>
              <a:t>“Who decides?”</a:t>
            </a:r>
          </a:p>
          <a:p>
            <a:r>
              <a:rPr lang="en-US" dirty="0"/>
              <a:t>“Who pays?”</a:t>
            </a:r>
          </a:p>
          <a:p>
            <a:r>
              <a:rPr lang="en-US" dirty="0"/>
              <a:t>“Whose employee is it?”</a:t>
            </a:r>
          </a:p>
          <a:p>
            <a:r>
              <a:rPr lang="en-US" dirty="0"/>
              <a:t>“Who gets priority?”</a:t>
            </a:r>
          </a:p>
          <a:p>
            <a:r>
              <a:rPr lang="en-US" dirty="0"/>
              <a:t>“What happens when both cities need it?”</a:t>
            </a:r>
          </a:p>
          <a:p>
            <a:r>
              <a:rPr lang="en-US" dirty="0"/>
              <a:t>“What if one council changes direction?”</a:t>
            </a:r>
          </a:p>
          <a:p>
            <a:r>
              <a:rPr lang="en-US" dirty="0"/>
              <a:t>“What happens when someone complains?”</a:t>
            </a:r>
          </a:p>
          <a:p>
            <a:r>
              <a:rPr lang="en-US" dirty="0"/>
              <a:t>“What if one community thinks the other is getting the better deal?”</a:t>
            </a:r>
          </a:p>
          <a:p>
            <a:r>
              <a:rPr lang="en-US" dirty="0"/>
              <a:t>The UI study found these exact concerns, including communication between managers, priority setting, complaints, and preservation of community identity. </a:t>
            </a:r>
          </a:p>
          <a:p>
            <a:endParaRPr lang="en-US" dirty="0"/>
          </a:p>
          <a:p>
            <a:r>
              <a:rPr lang="en-US" dirty="0"/>
              <a:t>Your lesson:</a:t>
            </a:r>
          </a:p>
          <a:p>
            <a:r>
              <a:rPr lang="en-US" b="1" dirty="0"/>
              <a:t>You can solve the financial equation on a spreadsheet. The governance equation is harder.</a:t>
            </a:r>
            <a:endParaRPr lang="en-US" dirty="0"/>
          </a:p>
        </p:txBody>
      </p:sp>
      <p:sp>
        <p:nvSpPr>
          <p:cNvPr id="4" name="Slide Number Placeholder 3"/>
          <p:cNvSpPr>
            <a:spLocks noGrp="1"/>
          </p:cNvSpPr>
          <p:nvPr>
            <p:ph type="sldNum" sz="quarter" idx="5"/>
          </p:nvPr>
        </p:nvSpPr>
        <p:spPr/>
        <p:txBody>
          <a:bodyPr/>
          <a:lstStyle/>
          <a:p>
            <a:fld id="{C1427DEE-6C24-4E5A-AE36-B8487E165C3F}" type="slidenum">
              <a:rPr lang="en-US" smtClean="0"/>
              <a:t>10</a:t>
            </a:fld>
            <a:endParaRPr lang="en-US" dirty="0"/>
          </a:p>
        </p:txBody>
      </p:sp>
    </p:spTree>
    <p:extLst>
      <p:ext uri="{BB962C8B-B14F-4D97-AF65-F5344CB8AC3E}">
        <p14:creationId xmlns:p14="http://schemas.microsoft.com/office/powerpoint/2010/main" val="3978696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 have three minutes. Structure the deal.</a:t>
            </a:r>
          </a:p>
          <a:p>
            <a:r>
              <a:rPr lang="en-US" dirty="0"/>
              <a:t>They have to decide:</a:t>
            </a:r>
          </a:p>
          <a:p>
            <a:r>
              <a:rPr lang="en-US" dirty="0"/>
              <a:t>Who owns it?</a:t>
            </a:r>
          </a:p>
          <a:p>
            <a:r>
              <a:rPr lang="en-US" dirty="0"/>
              <a:t>How are capital costs divided?</a:t>
            </a:r>
          </a:p>
          <a:p>
            <a:r>
              <a:rPr lang="en-US" dirty="0"/>
              <a:t>How are operating costs divided?</a:t>
            </a:r>
          </a:p>
          <a:p>
            <a:r>
              <a:rPr lang="en-US" dirty="0"/>
              <a:t>Who gets scheduling priority?</a:t>
            </a:r>
          </a:p>
          <a:p>
            <a:r>
              <a:rPr lang="en-US" dirty="0"/>
              <a:t>Who replaces it?</a:t>
            </a:r>
          </a:p>
          <a:p>
            <a:r>
              <a:rPr lang="en-US" dirty="0"/>
              <a:t>How does either city get out?</a:t>
            </a:r>
          </a:p>
          <a:p>
            <a:endParaRPr lang="en-US" dirty="0"/>
          </a:p>
          <a:p>
            <a:r>
              <a:rPr lang="en-US" b="1" dirty="0"/>
              <a:t>“Congratulations. You are now city managers.”</a:t>
            </a:r>
          </a:p>
        </p:txBody>
      </p:sp>
      <p:sp>
        <p:nvSpPr>
          <p:cNvPr id="4" name="Slide Number Placeholder 3"/>
          <p:cNvSpPr>
            <a:spLocks noGrp="1"/>
          </p:cNvSpPr>
          <p:nvPr>
            <p:ph type="sldNum" sz="quarter" idx="5"/>
          </p:nvPr>
        </p:nvSpPr>
        <p:spPr/>
        <p:txBody>
          <a:bodyPr/>
          <a:lstStyle/>
          <a:p>
            <a:fld id="{653851EC-9DED-4F2A-B4CA-30F2B8F28FCC}" type="slidenum">
              <a:rPr lang="en-US" smtClean="0"/>
              <a:t>11</a:t>
            </a:fld>
            <a:endParaRPr lang="en-US"/>
          </a:p>
        </p:txBody>
      </p:sp>
    </p:spTree>
    <p:extLst>
      <p:ext uri="{BB962C8B-B14F-4D97-AF65-F5344CB8AC3E}">
        <p14:creationId xmlns:p14="http://schemas.microsoft.com/office/powerpoint/2010/main" val="3523963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go back to earlier comments; citizens deserve the best in public service, and they don’t really care who delivers the basic needs.</a:t>
            </a:r>
          </a:p>
        </p:txBody>
      </p:sp>
      <p:sp>
        <p:nvSpPr>
          <p:cNvPr id="4" name="Slide Number Placeholder 3"/>
          <p:cNvSpPr>
            <a:spLocks noGrp="1"/>
          </p:cNvSpPr>
          <p:nvPr>
            <p:ph type="sldNum" sz="quarter" idx="5"/>
          </p:nvPr>
        </p:nvSpPr>
        <p:spPr/>
        <p:txBody>
          <a:bodyPr/>
          <a:lstStyle/>
          <a:p>
            <a:fld id="{653851EC-9DED-4F2A-B4CA-30F2B8F28FCC}" type="slidenum">
              <a:rPr lang="en-US" smtClean="0"/>
              <a:t>13</a:t>
            </a:fld>
            <a:endParaRPr lang="en-US"/>
          </a:p>
        </p:txBody>
      </p:sp>
    </p:spTree>
    <p:extLst>
      <p:ext uri="{BB962C8B-B14F-4D97-AF65-F5344CB8AC3E}">
        <p14:creationId xmlns:p14="http://schemas.microsoft.com/office/powerpoint/2010/main" val="655286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D560A-EFC1-C5F4-AEE0-B907CB790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2D4D3-035E-D2D5-C186-324448AFBE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CA538-7307-D28B-975E-6FB12FCFDF3C}"/>
              </a:ext>
            </a:extLst>
          </p:cNvPr>
          <p:cNvSpPr>
            <a:spLocks noGrp="1"/>
          </p:cNvSpPr>
          <p:nvPr>
            <p:ph type="body" idx="1"/>
          </p:nvPr>
        </p:nvSpPr>
        <p:spPr/>
        <p:txBody>
          <a:bodyPr/>
          <a:lstStyle/>
          <a:p>
            <a:r>
              <a:rPr lang="en-US" dirty="0"/>
              <a:t>Check the egos and the arm patches at the door.</a:t>
            </a:r>
          </a:p>
        </p:txBody>
      </p:sp>
      <p:sp>
        <p:nvSpPr>
          <p:cNvPr id="4" name="Slide Number Placeholder 3">
            <a:extLst>
              <a:ext uri="{FF2B5EF4-FFF2-40B4-BE49-F238E27FC236}">
                <a16:creationId xmlns:a16="http://schemas.microsoft.com/office/drawing/2014/main" id="{A0AB1181-C7FC-EA6D-A362-2C7A24DE7ED7}"/>
              </a:ext>
            </a:extLst>
          </p:cNvPr>
          <p:cNvSpPr>
            <a:spLocks noGrp="1"/>
          </p:cNvSpPr>
          <p:nvPr>
            <p:ph type="sldNum" sz="quarter" idx="5"/>
          </p:nvPr>
        </p:nvSpPr>
        <p:spPr/>
        <p:txBody>
          <a:bodyPr/>
          <a:lstStyle/>
          <a:p>
            <a:fld id="{653851EC-9DED-4F2A-B4CA-30F2B8F28FCC}" type="slidenum">
              <a:rPr lang="en-US" smtClean="0"/>
              <a:t>14</a:t>
            </a:fld>
            <a:endParaRPr lang="en-US"/>
          </a:p>
        </p:txBody>
      </p:sp>
    </p:spTree>
    <p:extLst>
      <p:ext uri="{BB962C8B-B14F-4D97-AF65-F5344CB8AC3E}">
        <p14:creationId xmlns:p14="http://schemas.microsoft.com/office/powerpoint/2010/main" val="4187699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9/17/2026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9/17/2026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9/17/2026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9/17/2026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9/17/2026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0"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1"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useBgFill="1">
        <p:nvSpPr>
          <p:cNvPr id="13" name="Rectangle 12">
            <a:extLst>
              <a:ext uri="{FF2B5EF4-FFF2-40B4-BE49-F238E27FC236}">
                <a16:creationId xmlns:a16="http://schemas.microsoft.com/office/drawing/2014/main" id="{1F9A0C1C-8ABC-401B-8FE9-AC9327C4C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5" name="Freeform 6">
            <a:extLst>
              <a:ext uri="{FF2B5EF4-FFF2-40B4-BE49-F238E27FC236}">
                <a16:creationId xmlns:a16="http://schemas.microsoft.com/office/drawing/2014/main" id="{BA5783C3-2F96-40A7-A24F-30CB07AA3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
        <p:nvSpPr>
          <p:cNvPr id="17" name="Freeform 6">
            <a:extLst>
              <a:ext uri="{FF2B5EF4-FFF2-40B4-BE49-F238E27FC236}">
                <a16:creationId xmlns:a16="http://schemas.microsoft.com/office/drawing/2014/main" id="{A9D08DBA-0326-4C4E-ACFB-576F3ABDD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94670"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3" name="TextBox 2">
            <a:extLst>
              <a:ext uri="{FF2B5EF4-FFF2-40B4-BE49-F238E27FC236}">
                <a16:creationId xmlns:a16="http://schemas.microsoft.com/office/drawing/2014/main" id="{A7D794CD-7707-22A8-0BB4-748B349AF0F5}"/>
              </a:ext>
            </a:extLst>
          </p:cNvPr>
          <p:cNvSpPr txBox="1"/>
          <p:nvPr/>
        </p:nvSpPr>
        <p:spPr>
          <a:xfrm>
            <a:off x="4724676" y="383393"/>
            <a:ext cx="6854571" cy="1200329"/>
          </a:xfrm>
          <a:prstGeom prst="rect">
            <a:avLst/>
          </a:prstGeom>
          <a:noFill/>
        </p:spPr>
        <p:txBody>
          <a:bodyPr wrap="square" rtlCol="0">
            <a:spAutoFit/>
          </a:bodyPr>
          <a:lstStyle/>
          <a:p>
            <a:r>
              <a:rPr lang="en-US" sz="3600" dirty="0"/>
              <a:t>Building Stronger Communities through Collaboration</a:t>
            </a:r>
          </a:p>
        </p:txBody>
      </p:sp>
      <p:sp>
        <p:nvSpPr>
          <p:cNvPr id="5" name="TextBox 4">
            <a:extLst>
              <a:ext uri="{FF2B5EF4-FFF2-40B4-BE49-F238E27FC236}">
                <a16:creationId xmlns:a16="http://schemas.microsoft.com/office/drawing/2014/main" id="{4C2A7BCB-3FCC-2354-D9A1-CB3DC19D05A0}"/>
              </a:ext>
            </a:extLst>
          </p:cNvPr>
          <p:cNvSpPr txBox="1"/>
          <p:nvPr/>
        </p:nvSpPr>
        <p:spPr>
          <a:xfrm>
            <a:off x="7900416" y="1669339"/>
            <a:ext cx="4105656" cy="1200329"/>
          </a:xfrm>
          <a:prstGeom prst="rect">
            <a:avLst/>
          </a:prstGeom>
          <a:noFill/>
        </p:spPr>
        <p:txBody>
          <a:bodyPr wrap="square" rtlCol="0">
            <a:spAutoFit/>
          </a:bodyPr>
          <a:lstStyle/>
          <a:p>
            <a:pPr algn="ctr"/>
            <a:r>
              <a:rPr lang="en-US" b="1" dirty="0"/>
              <a:t>Burlington &amp; West Burlington</a:t>
            </a:r>
            <a:endParaRPr lang="en-US" dirty="0"/>
          </a:p>
          <a:p>
            <a:pPr algn="ctr"/>
            <a:r>
              <a:rPr lang="en-US" b="1" i="1" dirty="0"/>
              <a:t>Two Cities. One Community.</a:t>
            </a:r>
          </a:p>
          <a:p>
            <a:pPr algn="ctr"/>
            <a:r>
              <a:rPr lang="en-US" b="1" i="1" dirty="0"/>
              <a:t>Different Identities. Shared Opportunities.</a:t>
            </a:r>
            <a:endParaRPr lang="en-US" dirty="0"/>
          </a:p>
        </p:txBody>
      </p:sp>
      <p:pic>
        <p:nvPicPr>
          <p:cNvPr id="7" name="Picture 6">
            <a:extLst>
              <a:ext uri="{FF2B5EF4-FFF2-40B4-BE49-F238E27FC236}">
                <a16:creationId xmlns:a16="http://schemas.microsoft.com/office/drawing/2014/main" id="{DD68959B-82B9-D047-C6F6-3A7D9CDB6A80}"/>
              </a:ext>
            </a:extLst>
          </p:cNvPr>
          <p:cNvPicPr>
            <a:picLocks noChangeAspect="1"/>
          </p:cNvPicPr>
          <p:nvPr/>
        </p:nvPicPr>
        <p:blipFill>
          <a:blip r:embed="rId3"/>
          <a:stretch>
            <a:fillRect/>
          </a:stretch>
        </p:blipFill>
        <p:spPr>
          <a:xfrm>
            <a:off x="359664" y="1705042"/>
            <a:ext cx="7412659" cy="3770369"/>
          </a:xfrm>
          <a:prstGeom prst="rect">
            <a:avLst/>
          </a:prstGeom>
        </p:spPr>
      </p:pic>
      <p:sp>
        <p:nvSpPr>
          <p:cNvPr id="14" name="TextBox 13">
            <a:extLst>
              <a:ext uri="{FF2B5EF4-FFF2-40B4-BE49-F238E27FC236}">
                <a16:creationId xmlns:a16="http://schemas.microsoft.com/office/drawing/2014/main" id="{1A1E75CE-7523-1948-4A76-ED4B9CC66790}"/>
              </a:ext>
            </a:extLst>
          </p:cNvPr>
          <p:cNvSpPr txBox="1"/>
          <p:nvPr/>
        </p:nvSpPr>
        <p:spPr>
          <a:xfrm>
            <a:off x="8094490" y="5475411"/>
            <a:ext cx="3772702" cy="923330"/>
          </a:xfrm>
          <a:prstGeom prst="rect">
            <a:avLst/>
          </a:prstGeom>
          <a:noFill/>
        </p:spPr>
        <p:txBody>
          <a:bodyPr wrap="square" rtlCol="0">
            <a:spAutoFit/>
          </a:bodyPr>
          <a:lstStyle/>
          <a:p>
            <a:pPr algn="ctr"/>
            <a:r>
              <a:rPr lang="en-US" b="1" dirty="0"/>
              <a:t>Chad Bird, Burlington</a:t>
            </a:r>
          </a:p>
          <a:p>
            <a:pPr algn="ctr"/>
            <a:endParaRPr lang="en-US" b="1" dirty="0"/>
          </a:p>
          <a:p>
            <a:pPr algn="ctr"/>
            <a:r>
              <a:rPr lang="en-US" b="1" dirty="0"/>
              <a:t>Gregg Mandsager, West Burlington</a:t>
            </a:r>
            <a:endParaRPr lang="en-US" dirty="0"/>
          </a:p>
        </p:txBody>
      </p:sp>
    </p:spTree>
    <p:extLst>
      <p:ext uri="{BB962C8B-B14F-4D97-AF65-F5344CB8AC3E}">
        <p14:creationId xmlns:p14="http://schemas.microsoft.com/office/powerpoint/2010/main" val="828078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59C2D-6C2B-58A7-FDC6-61727C890D0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994A3D7-F7C5-E86B-9090-61000B9FE9A3}"/>
              </a:ext>
            </a:extLst>
          </p:cNvPr>
          <p:cNvSpPr txBox="1"/>
          <p:nvPr/>
        </p:nvSpPr>
        <p:spPr>
          <a:xfrm>
            <a:off x="2340865" y="383393"/>
            <a:ext cx="9052560" cy="1200329"/>
          </a:xfrm>
          <a:prstGeom prst="rect">
            <a:avLst/>
          </a:prstGeom>
          <a:noFill/>
        </p:spPr>
        <p:txBody>
          <a:bodyPr wrap="square" rtlCol="0">
            <a:spAutoFit/>
          </a:bodyPr>
          <a:lstStyle/>
          <a:p>
            <a:r>
              <a:rPr lang="en-US" sz="3600" dirty="0"/>
              <a:t>… or how diving with sharks requires teamwork and cooperation.</a:t>
            </a:r>
          </a:p>
        </p:txBody>
      </p:sp>
      <p:pic>
        <p:nvPicPr>
          <p:cNvPr id="6" name="Picture 5">
            <a:extLst>
              <a:ext uri="{FF2B5EF4-FFF2-40B4-BE49-F238E27FC236}">
                <a16:creationId xmlns:a16="http://schemas.microsoft.com/office/drawing/2014/main" id="{1CA71EA4-FFB4-9163-3318-548900D12D1F}"/>
              </a:ext>
            </a:extLst>
          </p:cNvPr>
          <p:cNvPicPr>
            <a:picLocks noChangeAspect="1"/>
          </p:cNvPicPr>
          <p:nvPr/>
        </p:nvPicPr>
        <p:blipFill>
          <a:blip r:embed="rId2"/>
          <a:srcRect l="4421" t="7971" r="1883" b="15073"/>
          <a:stretch>
            <a:fillRect/>
          </a:stretch>
        </p:blipFill>
        <p:spPr>
          <a:xfrm>
            <a:off x="4799407" y="1792490"/>
            <a:ext cx="6767754" cy="4168999"/>
          </a:xfrm>
          <a:prstGeom prst="rect">
            <a:avLst/>
          </a:prstGeom>
        </p:spPr>
      </p:pic>
    </p:spTree>
    <p:extLst>
      <p:ext uri="{BB962C8B-B14F-4D97-AF65-F5344CB8AC3E}">
        <p14:creationId xmlns:p14="http://schemas.microsoft.com/office/powerpoint/2010/main" val="3751206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71E736CD-58F4-47AD-953B-CE6C5F49D6C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0253026E-56AF-41C8-8597-A224211A191F}"/>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D8FA3F9D-6B7B-4F09-A7B2-2DD566F41D1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7CD84409-2EEA-444D-B40D-ED9BEDF25A5C}"/>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a:extLst>
              <a:ext uri="{FF2B5EF4-FFF2-40B4-BE49-F238E27FC236}">
                <a16:creationId xmlns:a16="http://schemas.microsoft.com/office/drawing/2014/main" id="{4098456D-C7AD-B5B3-1100-DE5CAFF8041D}"/>
              </a:ext>
            </a:extLst>
          </p:cNvPr>
          <p:cNvPicPr>
            <a:picLocks noChangeAspect="1"/>
          </p:cNvPicPr>
          <p:nvPr/>
        </p:nvPicPr>
        <p:blipFill>
          <a:blip r:embed="rId3"/>
          <a:stretch>
            <a:fillRect/>
          </a:stretch>
        </p:blipFill>
        <p:spPr>
          <a:xfrm>
            <a:off x="896112" y="379495"/>
            <a:ext cx="11295888" cy="6099009"/>
          </a:xfrm>
          <a:prstGeom prst="rect">
            <a:avLst/>
          </a:prstGeom>
        </p:spPr>
      </p:pic>
    </p:spTree>
    <p:extLst>
      <p:ext uri="{BB962C8B-B14F-4D97-AF65-F5344CB8AC3E}">
        <p14:creationId xmlns:p14="http://schemas.microsoft.com/office/powerpoint/2010/main" val="2167056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99154-F380-1A53-E6AD-CA57DAAB3FD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AC6E67D-86F5-398F-0F55-1F7683DF51F1}"/>
              </a:ext>
            </a:extLst>
          </p:cNvPr>
          <p:cNvSpPr txBox="1"/>
          <p:nvPr/>
        </p:nvSpPr>
        <p:spPr>
          <a:xfrm>
            <a:off x="1134758" y="698081"/>
            <a:ext cx="10487607" cy="1261884"/>
          </a:xfrm>
          <a:prstGeom prst="rect">
            <a:avLst/>
          </a:prstGeom>
          <a:noFill/>
        </p:spPr>
        <p:txBody>
          <a:bodyPr wrap="square" rtlCol="0">
            <a:spAutoFit/>
          </a:bodyPr>
          <a:lstStyle/>
          <a:p>
            <a:pPr algn="ctr"/>
            <a:r>
              <a:rPr lang="en-US" sz="4800" b="1" dirty="0">
                <a:solidFill>
                  <a:srgbClr val="C00000"/>
                </a:solidFill>
                <a:latin typeface="Gothic"/>
              </a:rPr>
              <a:t>University of Iowa Study</a:t>
            </a:r>
          </a:p>
          <a:p>
            <a:pPr algn="ctr"/>
            <a:r>
              <a:rPr lang="en-US" sz="2800" b="1" dirty="0">
                <a:solidFill>
                  <a:srgbClr val="C00000"/>
                </a:solidFill>
                <a:latin typeface="Gothic"/>
              </a:rPr>
              <a:t>Iowa Initiative for Sustainable Communities</a:t>
            </a:r>
            <a:endParaRPr lang="en-US" sz="4800" b="1" dirty="0">
              <a:solidFill>
                <a:srgbClr val="C00000"/>
              </a:solidFill>
              <a:latin typeface="Gothic"/>
            </a:endParaRPr>
          </a:p>
        </p:txBody>
      </p:sp>
      <p:sp>
        <p:nvSpPr>
          <p:cNvPr id="10" name="Rectangle 2">
            <a:extLst>
              <a:ext uri="{FF2B5EF4-FFF2-40B4-BE49-F238E27FC236}">
                <a16:creationId xmlns:a16="http://schemas.microsoft.com/office/drawing/2014/main" id="{B47D3002-2AF6-662C-35D1-DD740AE585E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3635AFA8-E174-B386-6871-75C4A9BF75DE}"/>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B802FCD0-1B4A-D547-538E-035291E2C17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CC5BA4E0-953A-0C4F-43A9-F1BF3FCF9351}"/>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TextBox 1">
            <a:extLst>
              <a:ext uri="{FF2B5EF4-FFF2-40B4-BE49-F238E27FC236}">
                <a16:creationId xmlns:a16="http://schemas.microsoft.com/office/drawing/2014/main" id="{97A74942-4EE6-2B47-9F0E-4868C4350FFF}"/>
              </a:ext>
            </a:extLst>
          </p:cNvPr>
          <p:cNvSpPr txBox="1"/>
          <p:nvPr/>
        </p:nvSpPr>
        <p:spPr>
          <a:xfrm>
            <a:off x="1475912" y="1978253"/>
            <a:ext cx="10390182" cy="3250121"/>
          </a:xfrm>
          <a:prstGeom prst="rect">
            <a:avLst/>
          </a:prstGeom>
          <a:noFill/>
        </p:spPr>
        <p:txBody>
          <a:bodyPr wrap="square" rtlCol="0">
            <a:spAutoFit/>
          </a:bodyPr>
          <a:lstStyle/>
          <a:p>
            <a:pPr>
              <a:lnSpc>
                <a:spcPct val="150000"/>
              </a:lnSpc>
            </a:pPr>
            <a:r>
              <a:rPr lang="en-US" dirty="0"/>
              <a:t>	West Burlington (pop. 3,197) and Burlington (pop. 24,018) requested a study (’24/’25) exploring opportunities to share/merge some local government department-level services.</a:t>
            </a:r>
          </a:p>
          <a:p>
            <a:pPr>
              <a:lnSpc>
                <a:spcPct val="150000"/>
              </a:lnSpc>
            </a:pPr>
            <a:endParaRPr lang="en-US" dirty="0"/>
          </a:p>
          <a:p>
            <a:pPr>
              <a:lnSpc>
                <a:spcPct val="150000"/>
              </a:lnSpc>
            </a:pPr>
            <a:r>
              <a:rPr lang="en-US" dirty="0"/>
              <a:t>	Rather than each community providing essential services individually, strategic collaboration may result in significant cost savings and enhanced quality of services to residents.  One community partner stated that </a:t>
            </a:r>
            <a:r>
              <a:rPr lang="en-US" b="1" u="sng" dirty="0"/>
              <a:t>“Burlington and West Burlington are essentially one community except for a boundary that separates the two.” </a:t>
            </a:r>
            <a:endParaRPr lang="en-US" sz="1600" b="1" dirty="0"/>
          </a:p>
          <a:p>
            <a:pPr lvl="1">
              <a:lnSpc>
                <a:spcPct val="90000"/>
              </a:lnSpc>
            </a:pPr>
            <a:endParaRPr lang="en-US" dirty="0"/>
          </a:p>
        </p:txBody>
      </p:sp>
    </p:spTree>
    <p:extLst>
      <p:ext uri="{BB962C8B-B14F-4D97-AF65-F5344CB8AC3E}">
        <p14:creationId xmlns:p14="http://schemas.microsoft.com/office/powerpoint/2010/main" val="1151379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5628E-E40E-8FFD-1D15-6F842174B65A}"/>
            </a:ext>
          </a:extLst>
        </p:cNvPr>
        <p:cNvGrpSpPr/>
        <p:nvPr/>
      </p:nvGrpSpPr>
      <p:grpSpPr>
        <a:xfrm>
          <a:off x="0" y="0"/>
          <a:ext cx="0" cy="0"/>
          <a:chOff x="0" y="0"/>
          <a:chExt cx="0" cy="0"/>
        </a:xfrm>
      </p:grpSpPr>
      <p:sp>
        <p:nvSpPr>
          <p:cNvPr id="10" name="Rectangle 2">
            <a:extLst>
              <a:ext uri="{FF2B5EF4-FFF2-40B4-BE49-F238E27FC236}">
                <a16:creationId xmlns:a16="http://schemas.microsoft.com/office/drawing/2014/main" id="{E6BB95CF-661A-15EE-49D0-7ED4FBD173E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727ECFF9-90F1-CE7F-F448-BB5513DBB4C1}"/>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77D88B27-ECFA-68DD-1382-137A9D7F382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E572A15D-FB73-D5AC-6230-7C4351423A7C}"/>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a:extLst>
              <a:ext uri="{FF2B5EF4-FFF2-40B4-BE49-F238E27FC236}">
                <a16:creationId xmlns:a16="http://schemas.microsoft.com/office/drawing/2014/main" id="{830AD11A-86C7-1113-28D0-A015DB815B8A}"/>
              </a:ext>
            </a:extLst>
          </p:cNvPr>
          <p:cNvPicPr>
            <a:picLocks noChangeAspect="1"/>
          </p:cNvPicPr>
          <p:nvPr/>
        </p:nvPicPr>
        <p:blipFill>
          <a:blip r:embed="rId3"/>
          <a:stretch>
            <a:fillRect/>
          </a:stretch>
        </p:blipFill>
        <p:spPr>
          <a:xfrm>
            <a:off x="1209520" y="304800"/>
            <a:ext cx="7971055" cy="6026257"/>
          </a:xfrm>
          <a:prstGeom prst="rect">
            <a:avLst/>
          </a:prstGeom>
        </p:spPr>
      </p:pic>
      <p:sp>
        <p:nvSpPr>
          <p:cNvPr id="8" name="TextBox 7">
            <a:extLst>
              <a:ext uri="{FF2B5EF4-FFF2-40B4-BE49-F238E27FC236}">
                <a16:creationId xmlns:a16="http://schemas.microsoft.com/office/drawing/2014/main" id="{8D44125A-8392-10AB-15C8-EFEE15CA8654}"/>
              </a:ext>
            </a:extLst>
          </p:cNvPr>
          <p:cNvSpPr txBox="1"/>
          <p:nvPr/>
        </p:nvSpPr>
        <p:spPr>
          <a:xfrm>
            <a:off x="9336023" y="1124715"/>
            <a:ext cx="2587753" cy="3508653"/>
          </a:xfrm>
          <a:prstGeom prst="rect">
            <a:avLst/>
          </a:prstGeom>
          <a:noFill/>
        </p:spPr>
        <p:txBody>
          <a:bodyPr wrap="square">
            <a:spAutoFit/>
          </a:bodyPr>
          <a:lstStyle/>
          <a:p>
            <a:pPr marL="0" marR="0">
              <a:buNone/>
            </a:pPr>
            <a:r>
              <a:rPr lang="en-US" sz="1800" kern="100" dirty="0">
                <a:effectLst/>
                <a:latin typeface="+mn-lt"/>
                <a:ea typeface="Aptos" panose="020B0004020202020204" pitchFamily="34" charset="0"/>
                <a:cs typeface="Times New Roman" panose="02020603050405020304" pitchFamily="18" charset="0"/>
              </a:rPr>
              <a:t>A developer sees:</a:t>
            </a:r>
          </a:p>
          <a:p>
            <a:pPr lvl="1"/>
            <a:r>
              <a:rPr lang="en-US" b="1" kern="100" dirty="0">
                <a:effectLst/>
                <a:latin typeface="+mn-lt"/>
                <a:ea typeface="Aptos" panose="020B0004020202020204" pitchFamily="34" charset="0"/>
                <a:cs typeface="Times New Roman" panose="02020603050405020304" pitchFamily="18" charset="0"/>
              </a:rPr>
              <a:t>Workforce → Infrastructure →</a:t>
            </a:r>
          </a:p>
          <a:p>
            <a:pPr lvl="1"/>
            <a:r>
              <a:rPr lang="en-US" b="1" kern="100" dirty="0">
                <a:effectLst/>
                <a:latin typeface="+mn-lt"/>
                <a:ea typeface="Aptos" panose="020B0004020202020204" pitchFamily="34" charset="0"/>
                <a:cs typeface="Times New Roman" panose="02020603050405020304" pitchFamily="18" charset="0"/>
              </a:rPr>
              <a:t>Land →</a:t>
            </a:r>
          </a:p>
          <a:p>
            <a:pPr lvl="1"/>
            <a:r>
              <a:rPr lang="en-US" b="1" kern="100" dirty="0">
                <a:effectLst/>
                <a:latin typeface="+mn-lt"/>
                <a:ea typeface="Aptos" panose="020B0004020202020204" pitchFamily="34" charset="0"/>
                <a:cs typeface="Times New Roman" panose="02020603050405020304" pitchFamily="18" charset="0"/>
              </a:rPr>
              <a:t>Utilities → Transportation → Housing →</a:t>
            </a:r>
          </a:p>
          <a:p>
            <a:pPr lvl="1"/>
            <a:r>
              <a:rPr lang="en-US" b="1" kern="100" dirty="0">
                <a:effectLst/>
                <a:latin typeface="+mn-lt"/>
                <a:ea typeface="Aptos" panose="020B0004020202020204" pitchFamily="34" charset="0"/>
                <a:cs typeface="Times New Roman" panose="02020603050405020304" pitchFamily="18" charset="0"/>
              </a:rPr>
              <a:t>Amenities →</a:t>
            </a:r>
          </a:p>
          <a:p>
            <a:pPr lvl="1"/>
            <a:r>
              <a:rPr lang="en-US" b="1" kern="100" dirty="0">
                <a:effectLst/>
                <a:latin typeface="+mn-lt"/>
                <a:ea typeface="Aptos" panose="020B0004020202020204" pitchFamily="34" charset="0"/>
                <a:cs typeface="Times New Roman" panose="02020603050405020304" pitchFamily="18" charset="0"/>
              </a:rPr>
              <a:t>Permitting →</a:t>
            </a:r>
          </a:p>
          <a:p>
            <a:pPr lvl="1"/>
            <a:r>
              <a:rPr lang="en-US" b="1" kern="100" dirty="0">
                <a:effectLst/>
                <a:latin typeface="+mn-lt"/>
                <a:ea typeface="Aptos" panose="020B0004020202020204" pitchFamily="34" charset="0"/>
                <a:cs typeface="Times New Roman" panose="02020603050405020304" pitchFamily="18" charset="0"/>
              </a:rPr>
              <a:t>Incentives</a:t>
            </a:r>
          </a:p>
          <a:p>
            <a:pPr marL="0" marR="0">
              <a:buNone/>
            </a:pPr>
            <a:endParaRPr lang="en-US" b="1" kern="100" dirty="0">
              <a:ea typeface="Aptos" panose="020B0004020202020204" pitchFamily="34" charset="0"/>
              <a:cs typeface="Times New Roman" panose="02020603050405020304" pitchFamily="18" charset="0"/>
            </a:endParaRPr>
          </a:p>
          <a:p>
            <a:pPr marL="0" marR="0">
              <a:buNone/>
            </a:pPr>
            <a:endParaRPr lang="en-US" sz="1200" b="1"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a:buNone/>
            </a:pPr>
            <a:endParaRPr lang="en-US" sz="1200" kern="100" dirty="0">
              <a:effectLst/>
              <a:latin typeface="Calibri" panose="020F0502020204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40217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71E736CD-58F4-47AD-953B-CE6C5F49D6C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0253026E-56AF-41C8-8597-A224211A191F}"/>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D8FA3F9D-6B7B-4F09-A7B2-2DD566F41D1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7CD84409-2EEA-444D-B40D-ED9BEDF25A5C}"/>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TextBox 1">
            <a:extLst>
              <a:ext uri="{FF2B5EF4-FFF2-40B4-BE49-F238E27FC236}">
                <a16:creationId xmlns:a16="http://schemas.microsoft.com/office/drawing/2014/main" id="{554E6368-F2F0-43FE-B2CC-7FCAE2B3B512}"/>
              </a:ext>
            </a:extLst>
          </p:cNvPr>
          <p:cNvSpPr txBox="1"/>
          <p:nvPr/>
        </p:nvSpPr>
        <p:spPr>
          <a:xfrm>
            <a:off x="1085538" y="587334"/>
            <a:ext cx="8588814" cy="4561249"/>
          </a:xfrm>
          <a:prstGeom prst="rect">
            <a:avLst/>
          </a:prstGeom>
          <a:noFill/>
        </p:spPr>
        <p:txBody>
          <a:bodyPr wrap="square" rtlCol="0">
            <a:spAutoFit/>
          </a:bodyPr>
          <a:lstStyle/>
          <a:p>
            <a:pPr lvl="1">
              <a:lnSpc>
                <a:spcPct val="90000"/>
              </a:lnSpc>
            </a:pPr>
            <a:r>
              <a:rPr lang="en-US" b="1" dirty="0"/>
              <a:t>So, where do we start?</a:t>
            </a:r>
          </a:p>
          <a:p>
            <a:pPr lvl="1">
              <a:lnSpc>
                <a:spcPct val="90000"/>
              </a:lnSpc>
            </a:pPr>
            <a:endParaRPr lang="en-US" b="1" dirty="0"/>
          </a:p>
          <a:p>
            <a:r>
              <a:rPr lang="en-US" b="1" dirty="0"/>
              <a:t>“Start with the boring stuff”</a:t>
            </a:r>
            <a:endParaRPr lang="en-US" dirty="0"/>
          </a:p>
          <a:p>
            <a:endParaRPr lang="en-US" sz="1400" b="1" dirty="0"/>
          </a:p>
          <a:p>
            <a:r>
              <a:rPr lang="en-US" sz="1400" b="1" dirty="0"/>
              <a:t>Lesson #1: Don't start with police and fire. Start with the fuel tank.</a:t>
            </a:r>
            <a:endParaRPr lang="en-US" sz="1400" dirty="0"/>
          </a:p>
          <a:p>
            <a:r>
              <a:rPr lang="en-US" sz="1400" dirty="0"/>
              <a:t>The Iowa shared-services study found exactly the sort of thing we encountered in practice:</a:t>
            </a:r>
          </a:p>
          <a:p>
            <a:r>
              <a:rPr lang="en-US" sz="1400" dirty="0"/>
              <a:t>equipment purchases, training and seasonal staffing can offer relatively straightforward opportunities, while police and fire raise much more complicated questions involving service models and community identity.</a:t>
            </a:r>
          </a:p>
          <a:p>
            <a:endParaRPr lang="en-US" sz="1400" dirty="0"/>
          </a:p>
          <a:p>
            <a:r>
              <a:rPr lang="en-US" sz="1400" dirty="0"/>
              <a:t>Why was the fuel farm was such a useful first project.</a:t>
            </a:r>
          </a:p>
          <a:p>
            <a:r>
              <a:rPr lang="en-US" sz="1400" dirty="0"/>
              <a:t>Low political risk.</a:t>
            </a:r>
          </a:p>
          <a:p>
            <a:r>
              <a:rPr lang="en-US" sz="1400" dirty="0"/>
              <a:t>Easy to understand.</a:t>
            </a:r>
          </a:p>
          <a:p>
            <a:r>
              <a:rPr lang="en-US" sz="1400" dirty="0"/>
              <a:t>Measurable savings.</a:t>
            </a:r>
          </a:p>
          <a:p>
            <a:r>
              <a:rPr lang="en-US" sz="1400" dirty="0"/>
              <a:t>No loss of community identity.</a:t>
            </a:r>
          </a:p>
          <a:p>
            <a:endParaRPr lang="en-US" sz="1400" dirty="0"/>
          </a:p>
          <a:p>
            <a:r>
              <a:rPr lang="en-US" sz="1400" dirty="0"/>
              <a:t>Nobody wakes up saying:</a:t>
            </a:r>
          </a:p>
          <a:p>
            <a:r>
              <a:rPr lang="en-US" sz="1400" dirty="0"/>
              <a:t>“I'm furious that my city's dump truck bought diesel three miles east.”</a:t>
            </a:r>
          </a:p>
          <a:p>
            <a:endParaRPr lang="en-US" sz="1400" b="1" dirty="0"/>
          </a:p>
          <a:p>
            <a:r>
              <a:rPr lang="en-US" sz="1400" b="1" dirty="0"/>
              <a:t>Successful small collaborations build the trust needed for larger collaborations.</a:t>
            </a:r>
          </a:p>
          <a:p>
            <a:endParaRPr lang="en-US" sz="1600" dirty="0"/>
          </a:p>
        </p:txBody>
      </p:sp>
    </p:spTree>
    <p:extLst>
      <p:ext uri="{BB962C8B-B14F-4D97-AF65-F5344CB8AC3E}">
        <p14:creationId xmlns:p14="http://schemas.microsoft.com/office/powerpoint/2010/main" val="3329059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F79084-E805-48DA-8EAC-CD5FD493E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descr="A group of people swimming with sharks&#10;&#10;Description automatically generated">
            <a:extLst>
              <a:ext uri="{FF2B5EF4-FFF2-40B4-BE49-F238E27FC236}">
                <a16:creationId xmlns:a16="http://schemas.microsoft.com/office/drawing/2014/main" id="{79A2ADF5-6A4C-0CB3-4941-B3F66D5718C1}"/>
              </a:ext>
            </a:extLst>
          </p:cNvPr>
          <p:cNvPicPr>
            <a:picLocks noChangeAspect="1"/>
          </p:cNvPicPr>
          <p:nvPr/>
        </p:nvPicPr>
        <p:blipFill rotWithShape="1">
          <a:blip r:embed="rId3"/>
          <a:srcRect t="9639"/>
          <a:stretch/>
        </p:blipFill>
        <p:spPr>
          <a:xfrm>
            <a:off x="20" y="10"/>
            <a:ext cx="12191980" cy="6857990"/>
          </a:xfrm>
          <a:prstGeom prst="rect">
            <a:avLst/>
          </a:prstGeom>
        </p:spPr>
      </p:pic>
    </p:spTree>
    <p:extLst>
      <p:ext uri="{BB962C8B-B14F-4D97-AF65-F5344CB8AC3E}">
        <p14:creationId xmlns:p14="http://schemas.microsoft.com/office/powerpoint/2010/main" val="1357412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62348D-7DA7-4F92-969E-54DF1A712F4F}"/>
              </a:ext>
            </a:extLst>
          </p:cNvPr>
          <p:cNvSpPr txBox="1"/>
          <p:nvPr/>
        </p:nvSpPr>
        <p:spPr>
          <a:xfrm>
            <a:off x="3254171" y="343116"/>
            <a:ext cx="5857806" cy="830997"/>
          </a:xfrm>
          <a:prstGeom prst="rect">
            <a:avLst/>
          </a:prstGeom>
          <a:noFill/>
        </p:spPr>
        <p:txBody>
          <a:bodyPr wrap="square" rtlCol="0">
            <a:spAutoFit/>
          </a:bodyPr>
          <a:lstStyle/>
          <a:p>
            <a:pPr algn="ctr"/>
            <a:r>
              <a:rPr lang="en-US" sz="4800" b="1" dirty="0">
                <a:solidFill>
                  <a:srgbClr val="C00000"/>
                </a:solidFill>
                <a:latin typeface="Gothic"/>
              </a:rPr>
              <a:t>Now, you decide.</a:t>
            </a:r>
          </a:p>
        </p:txBody>
      </p:sp>
      <p:sp>
        <p:nvSpPr>
          <p:cNvPr id="10" name="Rectangle 2">
            <a:extLst>
              <a:ext uri="{FF2B5EF4-FFF2-40B4-BE49-F238E27FC236}">
                <a16:creationId xmlns:a16="http://schemas.microsoft.com/office/drawing/2014/main" id="{71E736CD-58F4-47AD-953B-CE6C5F49D6C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0253026E-56AF-41C8-8597-A224211A191F}"/>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D8FA3F9D-6B7B-4F09-A7B2-2DD566F41D1A}"/>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7CD84409-2EEA-444D-B40D-ED9BEDF25A5C}"/>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TextBox 2">
            <a:extLst>
              <a:ext uri="{FF2B5EF4-FFF2-40B4-BE49-F238E27FC236}">
                <a16:creationId xmlns:a16="http://schemas.microsoft.com/office/drawing/2014/main" id="{9633707E-33E7-9DAC-DA96-981364D2EB10}"/>
              </a:ext>
            </a:extLst>
          </p:cNvPr>
          <p:cNvSpPr txBox="1"/>
          <p:nvPr/>
        </p:nvSpPr>
        <p:spPr>
          <a:xfrm>
            <a:off x="859536" y="1440968"/>
            <a:ext cx="10186416" cy="369332"/>
          </a:xfrm>
          <a:prstGeom prst="rect">
            <a:avLst/>
          </a:prstGeom>
          <a:noFill/>
        </p:spPr>
        <p:txBody>
          <a:bodyPr wrap="square" rtlCol="0">
            <a:spAutoFit/>
          </a:bodyPr>
          <a:lstStyle/>
          <a:p>
            <a:pPr lvl="1" algn="ctr">
              <a:lnSpc>
                <a:spcPct val="90000"/>
              </a:lnSpc>
            </a:pPr>
            <a:r>
              <a:rPr lang="en-US" sz="2000" b="1" dirty="0"/>
              <a:t>Share / Maybe / Keep Separate</a:t>
            </a:r>
            <a:endParaRPr lang="en-US" dirty="0"/>
          </a:p>
        </p:txBody>
      </p:sp>
      <p:graphicFrame>
        <p:nvGraphicFramePr>
          <p:cNvPr id="8" name="Table 7">
            <a:extLst>
              <a:ext uri="{FF2B5EF4-FFF2-40B4-BE49-F238E27FC236}">
                <a16:creationId xmlns:a16="http://schemas.microsoft.com/office/drawing/2014/main" id="{B771914E-7F67-F66C-F1DE-E77F667B2E4F}"/>
              </a:ext>
            </a:extLst>
          </p:cNvPr>
          <p:cNvGraphicFramePr>
            <a:graphicFrameLocks noGrp="1"/>
          </p:cNvGraphicFramePr>
          <p:nvPr>
            <p:extLst>
              <p:ext uri="{D42A27DB-BD31-4B8C-83A1-F6EECF244321}">
                <p14:modId xmlns:p14="http://schemas.microsoft.com/office/powerpoint/2010/main" val="2944705459"/>
              </p:ext>
            </p:extLst>
          </p:nvPr>
        </p:nvGraphicFramePr>
        <p:xfrm>
          <a:off x="2651252" y="2191408"/>
          <a:ext cx="6889496" cy="3307080"/>
        </p:xfrm>
        <a:graphic>
          <a:graphicData uri="http://schemas.openxmlformats.org/drawingml/2006/table">
            <a:tbl>
              <a:tblPr firstRow="1" bandRow="1">
                <a:tableStyleId>{3B4B98B0-60AC-42C2-AFA5-B58CD77FA1E5}</a:tableStyleId>
              </a:tblPr>
              <a:tblGrid>
                <a:gridCol w="3003296">
                  <a:extLst>
                    <a:ext uri="{9D8B030D-6E8A-4147-A177-3AD203B41FA5}">
                      <a16:colId xmlns:a16="http://schemas.microsoft.com/office/drawing/2014/main" val="2753613962"/>
                    </a:ext>
                  </a:extLst>
                </a:gridCol>
                <a:gridCol w="923544">
                  <a:extLst>
                    <a:ext uri="{9D8B030D-6E8A-4147-A177-3AD203B41FA5}">
                      <a16:colId xmlns:a16="http://schemas.microsoft.com/office/drawing/2014/main" val="3194702751"/>
                    </a:ext>
                  </a:extLst>
                </a:gridCol>
                <a:gridCol w="960120">
                  <a:extLst>
                    <a:ext uri="{9D8B030D-6E8A-4147-A177-3AD203B41FA5}">
                      <a16:colId xmlns:a16="http://schemas.microsoft.com/office/drawing/2014/main" val="979528369"/>
                    </a:ext>
                  </a:extLst>
                </a:gridCol>
                <a:gridCol w="2002536">
                  <a:extLst>
                    <a:ext uri="{9D8B030D-6E8A-4147-A177-3AD203B41FA5}">
                      <a16:colId xmlns:a16="http://schemas.microsoft.com/office/drawing/2014/main" val="3160483193"/>
                    </a:ext>
                  </a:extLst>
                </a:gridCol>
              </a:tblGrid>
              <a:tr h="370840">
                <a:tc>
                  <a:txBody>
                    <a:bodyPr/>
                    <a:lstStyle/>
                    <a:p>
                      <a:r>
                        <a:rPr lang="en-US" b="0" dirty="0"/>
                        <a:t>Street Sweeper</a:t>
                      </a:r>
                    </a:p>
                  </a:txBody>
                  <a:tcPr/>
                </a:tc>
                <a:tc>
                  <a:txBody>
                    <a:bodyPr/>
                    <a:lstStyle/>
                    <a:p>
                      <a:r>
                        <a:rPr lang="en-US" b="0" dirty="0"/>
                        <a:t>Share</a:t>
                      </a:r>
                    </a:p>
                  </a:txBody>
                  <a:tcPr/>
                </a:tc>
                <a:tc>
                  <a:txBody>
                    <a:bodyPr/>
                    <a:lstStyle/>
                    <a:p>
                      <a:r>
                        <a:rPr lang="en-US" b="0" dirty="0"/>
                        <a:t>Maybe</a:t>
                      </a:r>
                    </a:p>
                  </a:txBody>
                  <a:tcPr/>
                </a:tc>
                <a:tc>
                  <a:txBody>
                    <a:bodyPr/>
                    <a:lstStyle/>
                    <a:p>
                      <a:r>
                        <a:rPr lang="en-US" b="0" dirty="0"/>
                        <a:t>Keep Separate</a:t>
                      </a:r>
                    </a:p>
                  </a:txBody>
                  <a:tcPr/>
                </a:tc>
                <a:extLst>
                  <a:ext uri="{0D108BD9-81ED-4DB2-BD59-A6C34878D82A}">
                    <a16:rowId xmlns:a16="http://schemas.microsoft.com/office/drawing/2014/main" val="802509017"/>
                  </a:ext>
                </a:extLst>
              </a:tr>
              <a:tr h="370840">
                <a:tc>
                  <a:txBody>
                    <a:bodyPr/>
                    <a:lstStyle/>
                    <a:p>
                      <a:r>
                        <a:rPr lang="en-US" b="0" dirty="0"/>
                        <a:t>Building Inspector (staff)</a:t>
                      </a:r>
                    </a:p>
                  </a:txBody>
                  <a:tcPr/>
                </a:tc>
                <a:tc>
                  <a:txBody>
                    <a:bodyPr/>
                    <a:lstStyle/>
                    <a:p>
                      <a:endParaRPr lang="en-US" b="0"/>
                    </a:p>
                  </a:txBody>
                  <a:tcPr/>
                </a:tc>
                <a:tc>
                  <a:txBody>
                    <a:bodyPr/>
                    <a:lstStyle/>
                    <a:p>
                      <a:endParaRPr lang="en-US" b="0"/>
                    </a:p>
                  </a:txBody>
                  <a:tcPr/>
                </a:tc>
                <a:tc>
                  <a:txBody>
                    <a:bodyPr/>
                    <a:lstStyle/>
                    <a:p>
                      <a:endParaRPr lang="en-US" b="0"/>
                    </a:p>
                  </a:txBody>
                  <a:tcPr/>
                </a:tc>
                <a:extLst>
                  <a:ext uri="{0D108BD9-81ED-4DB2-BD59-A6C34878D82A}">
                    <a16:rowId xmlns:a16="http://schemas.microsoft.com/office/drawing/2014/main" val="3529597037"/>
                  </a:ext>
                </a:extLst>
              </a:tr>
              <a:tr h="370840">
                <a:tc>
                  <a:txBody>
                    <a:bodyPr/>
                    <a:lstStyle/>
                    <a:p>
                      <a:r>
                        <a:rPr lang="en-US" b="0" dirty="0"/>
                        <a:t>IT / Cybersecurity (staff or other)</a:t>
                      </a:r>
                    </a:p>
                  </a:txBody>
                  <a:tcPr/>
                </a:tc>
                <a:tc>
                  <a:txBody>
                    <a:bodyPr/>
                    <a:lstStyle/>
                    <a:p>
                      <a:endParaRPr lang="en-US" b="0" dirty="0"/>
                    </a:p>
                  </a:txBody>
                  <a:tcPr/>
                </a:tc>
                <a:tc>
                  <a:txBody>
                    <a:bodyPr/>
                    <a:lstStyle/>
                    <a:p>
                      <a:endParaRPr lang="en-US" b="0"/>
                    </a:p>
                  </a:txBody>
                  <a:tcPr/>
                </a:tc>
                <a:tc>
                  <a:txBody>
                    <a:bodyPr/>
                    <a:lstStyle/>
                    <a:p>
                      <a:endParaRPr lang="en-US" b="0"/>
                    </a:p>
                  </a:txBody>
                  <a:tcPr/>
                </a:tc>
                <a:extLst>
                  <a:ext uri="{0D108BD9-81ED-4DB2-BD59-A6C34878D82A}">
                    <a16:rowId xmlns:a16="http://schemas.microsoft.com/office/drawing/2014/main" val="1303892214"/>
                  </a:ext>
                </a:extLst>
              </a:tr>
              <a:tr h="370840">
                <a:tc>
                  <a:txBody>
                    <a:bodyPr/>
                    <a:lstStyle/>
                    <a:p>
                      <a:r>
                        <a:rPr lang="en-US" b="0" dirty="0"/>
                        <a:t>Fire Department</a:t>
                      </a:r>
                    </a:p>
                  </a:txBody>
                  <a:tcPr/>
                </a:tc>
                <a:tc>
                  <a:txBody>
                    <a:bodyPr/>
                    <a:lstStyle/>
                    <a:p>
                      <a:endParaRPr lang="en-US" b="0"/>
                    </a:p>
                  </a:txBody>
                  <a:tcPr/>
                </a:tc>
                <a:tc>
                  <a:txBody>
                    <a:bodyPr/>
                    <a:lstStyle/>
                    <a:p>
                      <a:endParaRPr lang="en-US" b="0"/>
                    </a:p>
                  </a:txBody>
                  <a:tcPr/>
                </a:tc>
                <a:tc>
                  <a:txBody>
                    <a:bodyPr/>
                    <a:lstStyle/>
                    <a:p>
                      <a:endParaRPr lang="en-US" b="0"/>
                    </a:p>
                  </a:txBody>
                  <a:tcPr/>
                </a:tc>
                <a:extLst>
                  <a:ext uri="{0D108BD9-81ED-4DB2-BD59-A6C34878D82A}">
                    <a16:rowId xmlns:a16="http://schemas.microsoft.com/office/drawing/2014/main" val="2637299140"/>
                  </a:ext>
                </a:extLst>
              </a:tr>
              <a:tr h="370840">
                <a:tc>
                  <a:txBody>
                    <a:bodyPr/>
                    <a:lstStyle/>
                    <a:p>
                      <a:r>
                        <a:rPr lang="en-US" b="0" dirty="0"/>
                        <a:t>Communications (other staff?)</a:t>
                      </a:r>
                    </a:p>
                  </a:txBody>
                  <a:tcPr/>
                </a:tc>
                <a:tc>
                  <a:txBody>
                    <a:bodyPr/>
                    <a:lstStyle/>
                    <a:p>
                      <a:endParaRPr lang="en-US" b="0"/>
                    </a:p>
                  </a:txBody>
                  <a:tcPr/>
                </a:tc>
                <a:tc>
                  <a:txBody>
                    <a:bodyPr/>
                    <a:lstStyle/>
                    <a:p>
                      <a:endParaRPr lang="en-US" b="0"/>
                    </a:p>
                  </a:txBody>
                  <a:tcPr/>
                </a:tc>
                <a:tc>
                  <a:txBody>
                    <a:bodyPr/>
                    <a:lstStyle/>
                    <a:p>
                      <a:endParaRPr lang="en-US" b="0"/>
                    </a:p>
                  </a:txBody>
                  <a:tcPr/>
                </a:tc>
                <a:extLst>
                  <a:ext uri="{0D108BD9-81ED-4DB2-BD59-A6C34878D82A}">
                    <a16:rowId xmlns:a16="http://schemas.microsoft.com/office/drawing/2014/main" val="768245331"/>
                  </a:ext>
                </a:extLst>
              </a:tr>
              <a:tr h="370840">
                <a:tc>
                  <a:txBody>
                    <a:bodyPr/>
                    <a:lstStyle/>
                    <a:p>
                      <a:r>
                        <a:rPr lang="en-US" b="0" dirty="0"/>
                        <a:t>Expensive, specialized equipment only used 30 days a year</a:t>
                      </a:r>
                    </a:p>
                  </a:txBody>
                  <a:tcPr/>
                </a:tc>
                <a:tc>
                  <a:txBody>
                    <a:bodyPr/>
                    <a:lstStyle/>
                    <a:p>
                      <a:endParaRPr lang="en-US" b="0"/>
                    </a:p>
                  </a:txBody>
                  <a:tcPr/>
                </a:tc>
                <a:tc>
                  <a:txBody>
                    <a:bodyPr/>
                    <a:lstStyle/>
                    <a:p>
                      <a:endParaRPr lang="en-US" b="0"/>
                    </a:p>
                  </a:txBody>
                  <a:tcPr/>
                </a:tc>
                <a:tc>
                  <a:txBody>
                    <a:bodyPr/>
                    <a:lstStyle/>
                    <a:p>
                      <a:endParaRPr lang="en-US" b="0" dirty="0"/>
                    </a:p>
                  </a:txBody>
                  <a:tcPr/>
                </a:tc>
                <a:extLst>
                  <a:ext uri="{0D108BD9-81ED-4DB2-BD59-A6C34878D82A}">
                    <a16:rowId xmlns:a16="http://schemas.microsoft.com/office/drawing/2014/main" val="2807687300"/>
                  </a:ext>
                </a:extLst>
              </a:tr>
            </a:tbl>
          </a:graphicData>
        </a:graphic>
      </p:graphicFrame>
    </p:spTree>
    <p:extLst>
      <p:ext uri="{BB962C8B-B14F-4D97-AF65-F5344CB8AC3E}">
        <p14:creationId xmlns:p14="http://schemas.microsoft.com/office/powerpoint/2010/main" val="369068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1E4E0A-DA2E-227A-AEF1-521E1D1829A4}"/>
              </a:ext>
            </a:extLst>
          </p:cNvPr>
          <p:cNvSpPr>
            <a:spLocks noGrp="1"/>
          </p:cNvSpPr>
          <p:nvPr>
            <p:ph idx="1"/>
          </p:nvPr>
        </p:nvSpPr>
        <p:spPr>
          <a:xfrm>
            <a:off x="1042416" y="630936"/>
            <a:ext cx="6903720" cy="5623560"/>
          </a:xfrm>
        </p:spPr>
        <p:txBody>
          <a:bodyPr>
            <a:normAutofit fontScale="92500" lnSpcReduction="20000"/>
          </a:bodyPr>
          <a:lstStyle/>
          <a:p>
            <a:pPr marL="0" indent="0">
              <a:buNone/>
            </a:pPr>
            <a:r>
              <a:rPr lang="en-US" b="1" dirty="0"/>
              <a:t>The Five Questions</a:t>
            </a:r>
            <a:endParaRPr lang="en-US" dirty="0"/>
          </a:p>
          <a:p>
            <a:r>
              <a:rPr lang="en-US" b="1" dirty="0"/>
              <a:t>1. Are we both buying the same thing?</a:t>
            </a:r>
            <a:endParaRPr lang="en-US" dirty="0"/>
          </a:p>
          <a:p>
            <a:pPr marL="0" indent="0">
              <a:buNone/>
            </a:pPr>
            <a:r>
              <a:rPr lang="en-US" b="1" dirty="0"/>
              <a:t>	Capital</a:t>
            </a:r>
          </a:p>
          <a:p>
            <a:pPr marL="0" indent="0">
              <a:buNone/>
            </a:pPr>
            <a:endParaRPr lang="en-US" dirty="0"/>
          </a:p>
          <a:p>
            <a:r>
              <a:rPr lang="en-US" b="1" dirty="0"/>
              <a:t>2. Are we both struggling to find the same people?</a:t>
            </a:r>
            <a:endParaRPr lang="en-US" dirty="0"/>
          </a:p>
          <a:p>
            <a:pPr marL="0" indent="0">
              <a:buNone/>
            </a:pPr>
            <a:r>
              <a:rPr lang="en-US" b="1" dirty="0"/>
              <a:t>	Staffing</a:t>
            </a:r>
          </a:p>
          <a:p>
            <a:pPr marL="0" indent="0">
              <a:buNone/>
            </a:pPr>
            <a:endParaRPr lang="en-US" dirty="0"/>
          </a:p>
          <a:p>
            <a:r>
              <a:rPr lang="en-US" b="1" dirty="0"/>
              <a:t>3. Could one operation serve both communities better?</a:t>
            </a:r>
            <a:endParaRPr lang="en-US" dirty="0"/>
          </a:p>
          <a:p>
            <a:pPr marL="0" indent="0">
              <a:buNone/>
            </a:pPr>
            <a:r>
              <a:rPr lang="en-US" b="1" dirty="0"/>
              <a:t>	Efficiency</a:t>
            </a:r>
          </a:p>
          <a:p>
            <a:pPr marL="0" indent="0">
              <a:buNone/>
            </a:pPr>
            <a:endParaRPr lang="en-US" dirty="0"/>
          </a:p>
          <a:p>
            <a:r>
              <a:rPr lang="en-US" b="1" dirty="0"/>
              <a:t>4. Would residents notice a decline—or an improvement?</a:t>
            </a:r>
            <a:endParaRPr lang="en-US" dirty="0"/>
          </a:p>
          <a:p>
            <a:pPr marL="0" indent="0">
              <a:buNone/>
            </a:pPr>
            <a:r>
              <a:rPr lang="en-US" b="1" dirty="0"/>
              <a:t>	Service</a:t>
            </a:r>
          </a:p>
          <a:p>
            <a:pPr marL="0" indent="0">
              <a:buNone/>
            </a:pPr>
            <a:endParaRPr lang="en-US" dirty="0"/>
          </a:p>
          <a:p>
            <a:r>
              <a:rPr lang="en-US" b="1" dirty="0"/>
              <a:t>5. Does local identity/control genuinely matter here?</a:t>
            </a:r>
            <a:endParaRPr lang="en-US" dirty="0"/>
          </a:p>
          <a:p>
            <a:pPr marL="0" indent="0">
              <a:buNone/>
            </a:pPr>
            <a:r>
              <a:rPr lang="en-US" b="1" dirty="0"/>
              <a:t>	Community</a:t>
            </a:r>
          </a:p>
          <a:p>
            <a:endParaRPr lang="en-US" b="1" dirty="0"/>
          </a:p>
          <a:p>
            <a:endParaRPr lang="en-US" b="1" dirty="0"/>
          </a:p>
          <a:p>
            <a:endParaRPr lang="en-US" dirty="0"/>
          </a:p>
          <a:p>
            <a:endParaRPr lang="en-US" dirty="0"/>
          </a:p>
        </p:txBody>
      </p:sp>
      <p:pic>
        <p:nvPicPr>
          <p:cNvPr id="7" name="Graphic 6" descr="Decision chart outline">
            <a:extLst>
              <a:ext uri="{FF2B5EF4-FFF2-40B4-BE49-F238E27FC236}">
                <a16:creationId xmlns:a16="http://schemas.microsoft.com/office/drawing/2014/main" id="{3215136A-3B44-9121-87A3-B9B591D4D6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62121" y="630936"/>
            <a:ext cx="3127513" cy="3127513"/>
          </a:xfrm>
          <a:prstGeom prst="rect">
            <a:avLst/>
          </a:prstGeom>
        </p:spPr>
      </p:pic>
    </p:spTree>
    <p:extLst>
      <p:ext uri="{BB962C8B-B14F-4D97-AF65-F5344CB8AC3E}">
        <p14:creationId xmlns:p14="http://schemas.microsoft.com/office/powerpoint/2010/main" val="3583798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5266" y="1502108"/>
            <a:ext cx="10058400" cy="3179620"/>
          </a:xfrm>
        </p:spPr>
        <p:txBody>
          <a:bodyPr>
            <a:normAutofit/>
          </a:bodyPr>
          <a:lstStyle/>
          <a:p>
            <a:pPr algn="ctr"/>
            <a:endParaRPr lang="en-US" sz="3200" b="1">
              <a:solidFill>
                <a:srgbClr val="FF0000"/>
              </a:solidFill>
              <a:latin typeface="Arial" panose="020B0604020202020204" pitchFamily="34" charset="0"/>
              <a:cs typeface="Arial" panose="020B0604020202020204" pitchFamily="34" charset="0"/>
            </a:endParaRPr>
          </a:p>
          <a:p>
            <a:pPr algn="ctr"/>
            <a:endParaRPr lang="en-US" sz="3200" b="1">
              <a:solidFill>
                <a:srgbClr val="FF0000"/>
              </a:solidFill>
              <a:latin typeface="Arial" panose="020B0604020202020204" pitchFamily="34" charset="0"/>
              <a:cs typeface="Arial" panose="020B0604020202020204" pitchFamily="34" charset="0"/>
            </a:endParaRPr>
          </a:p>
          <a:p>
            <a:pPr algn="ctr"/>
            <a:endParaRPr lang="en-US" sz="3200" b="1" dirty="0">
              <a:solidFill>
                <a:srgbClr val="FF0000"/>
              </a:solidFill>
              <a:latin typeface="Arial" panose="020B0604020202020204" pitchFamily="34" charset="0"/>
              <a:cs typeface="Arial" panose="020B0604020202020204" pitchFamily="34" charset="0"/>
            </a:endParaRPr>
          </a:p>
        </p:txBody>
      </p:sp>
      <p:pic>
        <p:nvPicPr>
          <p:cNvPr id="2" name="Picture 1" descr="Control orders &amp; national security legislation | NGM Lawyers">
            <a:extLst>
              <a:ext uri="{FF2B5EF4-FFF2-40B4-BE49-F238E27FC236}">
                <a16:creationId xmlns:a16="http://schemas.microsoft.com/office/drawing/2014/main" id="{049A06DB-AF80-8011-8C59-3783AF68B712}"/>
              </a:ext>
            </a:extLst>
          </p:cNvPr>
          <p:cNvPicPr>
            <a:picLocks noChangeAspect="1"/>
          </p:cNvPicPr>
          <p:nvPr/>
        </p:nvPicPr>
        <p:blipFill>
          <a:blip r:embed="rId3"/>
          <a:stretch>
            <a:fillRect/>
          </a:stretch>
        </p:blipFill>
        <p:spPr>
          <a:xfrm>
            <a:off x="3365563" y="2000250"/>
            <a:ext cx="5457825" cy="2857500"/>
          </a:xfrm>
          <a:prstGeom prst="rect">
            <a:avLst/>
          </a:prstGeom>
        </p:spPr>
      </p:pic>
    </p:spTree>
    <p:extLst>
      <p:ext uri="{BB962C8B-B14F-4D97-AF65-F5344CB8AC3E}">
        <p14:creationId xmlns:p14="http://schemas.microsoft.com/office/powerpoint/2010/main" val="169458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55DB1-5A88-FE18-C86C-A293FCB1857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E88A3EA-4BF8-F885-4556-B50C4F0C8462}"/>
              </a:ext>
            </a:extLst>
          </p:cNvPr>
          <p:cNvSpPr txBox="1"/>
          <p:nvPr/>
        </p:nvSpPr>
        <p:spPr>
          <a:xfrm>
            <a:off x="3117557" y="527806"/>
            <a:ext cx="6566485" cy="830997"/>
          </a:xfrm>
          <a:prstGeom prst="rect">
            <a:avLst/>
          </a:prstGeom>
          <a:noFill/>
        </p:spPr>
        <p:txBody>
          <a:bodyPr wrap="square" rtlCol="0">
            <a:spAutoFit/>
          </a:bodyPr>
          <a:lstStyle/>
          <a:p>
            <a:pPr algn="ctr"/>
            <a:r>
              <a:rPr lang="en-US" sz="4800" b="1" dirty="0">
                <a:solidFill>
                  <a:srgbClr val="C00000"/>
                </a:solidFill>
                <a:latin typeface="Gothic"/>
              </a:rPr>
              <a:t>The $1 million Decision.</a:t>
            </a:r>
          </a:p>
        </p:txBody>
      </p:sp>
      <p:sp>
        <p:nvSpPr>
          <p:cNvPr id="10" name="Rectangle 2">
            <a:extLst>
              <a:ext uri="{FF2B5EF4-FFF2-40B4-BE49-F238E27FC236}">
                <a16:creationId xmlns:a16="http://schemas.microsoft.com/office/drawing/2014/main" id="{64E7EFBB-D326-5836-9E9D-A6C6463C6D1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0DE632BF-5E07-A26E-4943-0842D37B2E46}"/>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839E513E-0B8C-2AD7-2C97-7E5E08CC0647}"/>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B38AE78B-FA32-5D19-75ED-DF74D4106FA9}"/>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Content Placeholder 2">
            <a:extLst>
              <a:ext uri="{FF2B5EF4-FFF2-40B4-BE49-F238E27FC236}">
                <a16:creationId xmlns:a16="http://schemas.microsoft.com/office/drawing/2014/main" id="{59A86920-B25B-DD0E-D871-1509A5BA4EA4}"/>
              </a:ext>
            </a:extLst>
          </p:cNvPr>
          <p:cNvSpPr>
            <a:spLocks noGrp="1"/>
          </p:cNvSpPr>
          <p:nvPr>
            <p:ph idx="1"/>
          </p:nvPr>
        </p:nvSpPr>
        <p:spPr>
          <a:xfrm>
            <a:off x="1432560" y="1581808"/>
            <a:ext cx="9326880" cy="4425696"/>
          </a:xfrm>
        </p:spPr>
        <p:txBody>
          <a:bodyPr>
            <a:normAutofit fontScale="92500" lnSpcReduction="20000"/>
          </a:bodyPr>
          <a:lstStyle/>
          <a:p>
            <a:pPr marL="0" indent="0">
              <a:buNone/>
            </a:pPr>
            <a:r>
              <a:rPr lang="en-US" b="1" dirty="0"/>
              <a:t>Your neighboring city calls.</a:t>
            </a:r>
            <a:endParaRPr lang="en-US" dirty="0"/>
          </a:p>
          <a:p>
            <a:pPr marL="0" indent="0">
              <a:buNone/>
            </a:pPr>
            <a:r>
              <a:rPr lang="en-US" dirty="0"/>
              <a:t>Both communities need a specialized public works facility/equipment package.</a:t>
            </a:r>
          </a:p>
          <a:p>
            <a:pPr marL="0" indent="0">
              <a:buNone/>
            </a:pPr>
            <a:r>
              <a:rPr lang="en-US" b="1" dirty="0"/>
              <a:t>City A:</a:t>
            </a:r>
            <a:r>
              <a:rPr lang="en-US" dirty="0"/>
              <a:t> Population 25,000</a:t>
            </a:r>
            <a:br>
              <a:rPr lang="en-US" dirty="0"/>
            </a:br>
            <a:r>
              <a:rPr lang="en-US" b="1" dirty="0"/>
              <a:t>City B:</a:t>
            </a:r>
            <a:r>
              <a:rPr lang="en-US" dirty="0"/>
              <a:t> Population 4,000</a:t>
            </a:r>
          </a:p>
          <a:p>
            <a:pPr marL="0" indent="0">
              <a:buNone/>
            </a:pPr>
            <a:r>
              <a:rPr lang="en-US" dirty="0"/>
              <a:t>Separate facilities/equipment:</a:t>
            </a:r>
          </a:p>
          <a:p>
            <a:pPr marL="0" indent="0">
              <a:buNone/>
            </a:pPr>
            <a:r>
              <a:rPr lang="en-US" b="1" dirty="0"/>
              <a:t>$1 million each.</a:t>
            </a:r>
            <a:endParaRPr lang="en-US" dirty="0"/>
          </a:p>
          <a:p>
            <a:pPr marL="0" indent="0">
              <a:buNone/>
            </a:pPr>
            <a:r>
              <a:rPr lang="en-US" dirty="0"/>
              <a:t>Joint facility/equipment:</a:t>
            </a:r>
          </a:p>
          <a:p>
            <a:pPr marL="0" indent="0">
              <a:buNone/>
            </a:pPr>
            <a:r>
              <a:rPr lang="en-US" b="1" dirty="0"/>
              <a:t>$1.35 million total.</a:t>
            </a:r>
            <a:endParaRPr lang="en-US" dirty="0"/>
          </a:p>
          <a:p>
            <a:pPr marL="0" indent="0">
              <a:buNone/>
            </a:pPr>
            <a:r>
              <a:rPr lang="en-US" dirty="0"/>
              <a:t>But...</a:t>
            </a:r>
          </a:p>
          <a:p>
            <a:pPr marL="0" indent="0">
              <a:buNone/>
            </a:pPr>
            <a:r>
              <a:rPr lang="en-US" sz="1600" dirty="0"/>
              <a:t>City A expects 75% of the use.</a:t>
            </a:r>
          </a:p>
          <a:p>
            <a:pPr marL="0" indent="0">
              <a:buNone/>
            </a:pPr>
            <a:r>
              <a:rPr lang="en-US" sz="1600" dirty="0"/>
              <a:t>City B wants equal governance.</a:t>
            </a:r>
          </a:p>
          <a:p>
            <a:pPr marL="0" indent="0">
              <a:buNone/>
            </a:pPr>
            <a:r>
              <a:rPr lang="en-US" sz="1600" dirty="0"/>
              <a:t>The facility would physically be located in City B.</a:t>
            </a:r>
          </a:p>
          <a:p>
            <a:pPr marL="0" indent="0">
              <a:buNone/>
            </a:pPr>
            <a:r>
              <a:rPr lang="en-US" sz="1600" dirty="0"/>
              <a:t>Both cities occasionally need it simultaneously.</a:t>
            </a:r>
            <a:endParaRPr lang="en-US" sz="1600" b="1" dirty="0"/>
          </a:p>
          <a:p>
            <a:endParaRPr lang="en-US" dirty="0"/>
          </a:p>
          <a:p>
            <a:endParaRPr lang="en-US" dirty="0"/>
          </a:p>
        </p:txBody>
      </p:sp>
    </p:spTree>
    <p:extLst>
      <p:ext uri="{BB962C8B-B14F-4D97-AF65-F5344CB8AC3E}">
        <p14:creationId xmlns:p14="http://schemas.microsoft.com/office/powerpoint/2010/main" val="195214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E1E0A-DA17-85BB-E6D6-9F1270CEEB8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6BAE37C-898E-3DBE-0EC0-DE7FAC44FF5F}"/>
              </a:ext>
            </a:extLst>
          </p:cNvPr>
          <p:cNvSpPr txBox="1"/>
          <p:nvPr/>
        </p:nvSpPr>
        <p:spPr>
          <a:xfrm>
            <a:off x="1839557" y="448936"/>
            <a:ext cx="9341744" cy="830997"/>
          </a:xfrm>
          <a:prstGeom prst="rect">
            <a:avLst/>
          </a:prstGeom>
          <a:noFill/>
        </p:spPr>
        <p:txBody>
          <a:bodyPr wrap="square" rtlCol="0">
            <a:spAutoFit/>
          </a:bodyPr>
          <a:lstStyle/>
          <a:p>
            <a:pPr algn="r"/>
            <a:r>
              <a:rPr lang="en-US" sz="4800" b="1" dirty="0">
                <a:solidFill>
                  <a:srgbClr val="C00000"/>
                </a:solidFill>
                <a:latin typeface="+mj-lt"/>
              </a:rPr>
              <a:t>One Community ≠ One Government</a:t>
            </a:r>
          </a:p>
        </p:txBody>
      </p:sp>
      <p:sp>
        <p:nvSpPr>
          <p:cNvPr id="10" name="Rectangle 2">
            <a:extLst>
              <a:ext uri="{FF2B5EF4-FFF2-40B4-BE49-F238E27FC236}">
                <a16:creationId xmlns:a16="http://schemas.microsoft.com/office/drawing/2014/main" id="{BAC53044-8BCE-332C-0800-DFF5296DB80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A68EB148-9B2D-C390-5392-7B8613032697}"/>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D2D1CD19-0887-8901-5D0A-3D3A1BF48774}"/>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3CBFFD6E-725B-C44F-6D0D-F50655FF58F8}"/>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TextBox 1">
            <a:extLst>
              <a:ext uri="{FF2B5EF4-FFF2-40B4-BE49-F238E27FC236}">
                <a16:creationId xmlns:a16="http://schemas.microsoft.com/office/drawing/2014/main" id="{75C6956E-3172-D417-BC7D-AE739D01A3F1}"/>
              </a:ext>
            </a:extLst>
          </p:cNvPr>
          <p:cNvSpPr txBox="1"/>
          <p:nvPr/>
        </p:nvSpPr>
        <p:spPr>
          <a:xfrm>
            <a:off x="1073120" y="1515631"/>
            <a:ext cx="10986201" cy="3785652"/>
          </a:xfrm>
          <a:prstGeom prst="rect">
            <a:avLst/>
          </a:prstGeom>
          <a:noFill/>
        </p:spPr>
        <p:txBody>
          <a:bodyPr wrap="square" rtlCol="0">
            <a:spAutoFit/>
          </a:bodyPr>
          <a:lstStyle/>
          <a:p>
            <a:r>
              <a:rPr lang="en-US" sz="2000" dirty="0">
                <a:solidFill>
                  <a:srgbClr val="000000"/>
                </a:solidFill>
                <a:latin typeface="Source Sans Pro" panose="020B0503030403020204" pitchFamily="34" charset="0"/>
              </a:rPr>
              <a:t>	</a:t>
            </a:r>
            <a:r>
              <a:rPr lang="en-US" sz="2000" b="1" dirty="0"/>
              <a:t>Collaboration ≠ Consolidation</a:t>
            </a:r>
          </a:p>
          <a:p>
            <a:endParaRPr lang="en-US" sz="2000" b="1" dirty="0"/>
          </a:p>
          <a:p>
            <a:r>
              <a:rPr lang="en-US" sz="2000" dirty="0"/>
              <a:t>Burlington and West Burlington have explicitly emphasized preserving their separate identities while exploring shared services and reducing duplication.</a:t>
            </a:r>
          </a:p>
          <a:p>
            <a:endParaRPr lang="en-US" sz="2000" dirty="0"/>
          </a:p>
          <a:p>
            <a:endParaRPr lang="en-US" sz="2000" dirty="0"/>
          </a:p>
          <a:p>
            <a:r>
              <a:rPr lang="en-US" sz="2000" i="1" dirty="0"/>
              <a:t>“Sometimes when you start talking about shared services, people immediately jump to merger or consolidation. That's not what we're talking about. We're talking about two communities retaining their identity while being mature enough to recognize that identity doesn't require duplication.”</a:t>
            </a:r>
          </a:p>
          <a:p>
            <a:endParaRPr lang="en-US" sz="2000" dirty="0"/>
          </a:p>
          <a:p>
            <a:r>
              <a:rPr lang="en-US" sz="2000" dirty="0"/>
              <a:t>														- Someone Wise</a:t>
            </a:r>
            <a:endParaRPr lang="en-US" sz="2000" dirty="0">
              <a:solidFill>
                <a:srgbClr val="000000"/>
              </a:solidFill>
              <a:latin typeface="Source Sans Pro" panose="020B0503030403020204" pitchFamily="34" charset="0"/>
            </a:endParaRPr>
          </a:p>
          <a:p>
            <a:pPr algn="l"/>
            <a:endParaRPr lang="en-US" sz="2000" dirty="0"/>
          </a:p>
        </p:txBody>
      </p:sp>
    </p:spTree>
    <p:extLst>
      <p:ext uri="{BB962C8B-B14F-4D97-AF65-F5344CB8AC3E}">
        <p14:creationId xmlns:p14="http://schemas.microsoft.com/office/powerpoint/2010/main" val="2317610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DBE24-55AC-4822-F611-D09173AE9A1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C612B9B-B521-29EE-84D1-8CB7BC5849E1}"/>
              </a:ext>
            </a:extLst>
          </p:cNvPr>
          <p:cNvSpPr txBox="1"/>
          <p:nvPr/>
        </p:nvSpPr>
        <p:spPr>
          <a:xfrm>
            <a:off x="1839557" y="448936"/>
            <a:ext cx="9341744" cy="1569660"/>
          </a:xfrm>
          <a:prstGeom prst="rect">
            <a:avLst/>
          </a:prstGeom>
          <a:noFill/>
        </p:spPr>
        <p:txBody>
          <a:bodyPr wrap="square" rtlCol="0">
            <a:spAutoFit/>
          </a:bodyPr>
          <a:lstStyle/>
          <a:p>
            <a:pPr algn="ctr"/>
            <a:r>
              <a:rPr lang="en-US" sz="4800" b="1" dirty="0">
                <a:solidFill>
                  <a:srgbClr val="C00000"/>
                </a:solidFill>
                <a:latin typeface="+mj-lt"/>
              </a:rPr>
              <a:t>The Headlines</a:t>
            </a:r>
          </a:p>
          <a:p>
            <a:pPr algn="ctr"/>
            <a:r>
              <a:rPr lang="en-US" sz="4800" b="1" dirty="0">
                <a:solidFill>
                  <a:srgbClr val="C00000"/>
                </a:solidFill>
                <a:latin typeface="+mj-lt"/>
              </a:rPr>
              <a:t>Greater Burlington is not alone</a:t>
            </a:r>
          </a:p>
        </p:txBody>
      </p:sp>
      <p:sp>
        <p:nvSpPr>
          <p:cNvPr id="10" name="Rectangle 2">
            <a:extLst>
              <a:ext uri="{FF2B5EF4-FFF2-40B4-BE49-F238E27FC236}">
                <a16:creationId xmlns:a16="http://schemas.microsoft.com/office/drawing/2014/main" id="{23269A8D-6006-E108-0D3A-7B3E237D440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BAD0601A-5503-9CDE-5B34-543F7747D10D}"/>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637F530C-66D2-70A4-68E8-D273BE1AAE52}"/>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A1D45609-07A3-C955-697B-3451E61D6A15}"/>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TextBox 1">
            <a:extLst>
              <a:ext uri="{FF2B5EF4-FFF2-40B4-BE49-F238E27FC236}">
                <a16:creationId xmlns:a16="http://schemas.microsoft.com/office/drawing/2014/main" id="{B5556BF2-5BE3-9480-9356-5359A857674F}"/>
              </a:ext>
            </a:extLst>
          </p:cNvPr>
          <p:cNvSpPr txBox="1"/>
          <p:nvPr/>
        </p:nvSpPr>
        <p:spPr>
          <a:xfrm>
            <a:off x="907699" y="2322455"/>
            <a:ext cx="10986201" cy="3724096"/>
          </a:xfrm>
          <a:prstGeom prst="rect">
            <a:avLst/>
          </a:prstGeom>
          <a:noFill/>
        </p:spPr>
        <p:txBody>
          <a:bodyPr wrap="square" rtlCol="0">
            <a:spAutoFit/>
          </a:bodyPr>
          <a:lstStyle/>
          <a:p>
            <a:r>
              <a:rPr lang="en-US" b="1" dirty="0"/>
              <a:t>Headline #1: Fiscal pressure is forcing collaboration</a:t>
            </a:r>
            <a:endParaRPr lang="en-US" dirty="0"/>
          </a:p>
          <a:p>
            <a:r>
              <a:rPr lang="en-US" dirty="0"/>
              <a:t>Property-tax and revenue constraints are making cities reconsider whether every jurisdiction needs to independently own every asset and provide every service. The Burlington-West Burlington study specifically identified </a:t>
            </a:r>
            <a:r>
              <a:rPr lang="en-US" u="sng" dirty="0"/>
              <a:t>Iowa's changing municipal revenue environment </a:t>
            </a:r>
            <a:r>
              <a:rPr lang="en-US" dirty="0"/>
              <a:t>as part of the impetus for examining shared services.</a:t>
            </a:r>
          </a:p>
          <a:p>
            <a:endParaRPr lang="en-US" dirty="0"/>
          </a:p>
          <a:p>
            <a:r>
              <a:rPr lang="en-US" b="1" dirty="0"/>
              <a:t>Headline #2: Economic development is increasingly regional</a:t>
            </a:r>
            <a:endParaRPr lang="en-US" dirty="0"/>
          </a:p>
          <a:p>
            <a:r>
              <a:rPr lang="en-US" dirty="0"/>
              <a:t>Labor sheds, housing markets, transportation systems, retail markets and utility systems don't respect city limits.</a:t>
            </a:r>
          </a:p>
          <a:p>
            <a:endParaRPr lang="en-US" b="1" dirty="0"/>
          </a:p>
          <a:p>
            <a:r>
              <a:rPr lang="en-US" b="1" dirty="0"/>
              <a:t>Headline #3: Collaboration is spreading beyond governments</a:t>
            </a:r>
            <a:endParaRPr lang="en-US" dirty="0"/>
          </a:p>
          <a:p>
            <a:r>
              <a:rPr lang="en-US" dirty="0"/>
              <a:t>Jackson County recently used a similar University of Iowa process to examine overlap and coordination among economic development organizations, chambers and tourism entities.</a:t>
            </a:r>
          </a:p>
          <a:p>
            <a:endParaRPr lang="en-US" sz="2000" dirty="0"/>
          </a:p>
        </p:txBody>
      </p:sp>
    </p:spTree>
    <p:extLst>
      <p:ext uri="{BB962C8B-B14F-4D97-AF65-F5344CB8AC3E}">
        <p14:creationId xmlns:p14="http://schemas.microsoft.com/office/powerpoint/2010/main" val="541609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50FDA-A829-C0E2-45E7-5D3DF803B0E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04030B6-3A70-B6FA-9C22-1A543CC21063}"/>
              </a:ext>
            </a:extLst>
          </p:cNvPr>
          <p:cNvSpPr txBox="1"/>
          <p:nvPr/>
        </p:nvSpPr>
        <p:spPr>
          <a:xfrm>
            <a:off x="1839557" y="448936"/>
            <a:ext cx="9341744" cy="830997"/>
          </a:xfrm>
          <a:prstGeom prst="rect">
            <a:avLst/>
          </a:prstGeom>
          <a:noFill/>
        </p:spPr>
        <p:txBody>
          <a:bodyPr wrap="square" rtlCol="0">
            <a:spAutoFit/>
          </a:bodyPr>
          <a:lstStyle/>
          <a:p>
            <a:pPr algn="ctr"/>
            <a:r>
              <a:rPr lang="en-US" sz="4800" b="1" dirty="0">
                <a:solidFill>
                  <a:srgbClr val="C00000"/>
                </a:solidFill>
                <a:latin typeface="+mj-lt"/>
              </a:rPr>
              <a:t>What can we take home?</a:t>
            </a:r>
          </a:p>
        </p:txBody>
      </p:sp>
      <p:sp>
        <p:nvSpPr>
          <p:cNvPr id="10" name="Rectangle 2">
            <a:extLst>
              <a:ext uri="{FF2B5EF4-FFF2-40B4-BE49-F238E27FC236}">
                <a16:creationId xmlns:a16="http://schemas.microsoft.com/office/drawing/2014/main" id="{E0C662A7-F5E0-632B-D58D-30FB939D38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7EEAC18C-A05F-45A7-FCB9-1D5C0302EE8B}"/>
              </a:ext>
            </a:extLst>
          </p:cNvPr>
          <p:cNvSpPr>
            <a:spLocks noChangeArrowheads="1"/>
          </p:cNvSpPr>
          <p:nvPr/>
        </p:nvSpPr>
        <p:spPr bwMode="auto">
          <a:xfrm>
            <a:off x="3468624" y="2761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4">
            <a:extLst>
              <a:ext uri="{FF2B5EF4-FFF2-40B4-BE49-F238E27FC236}">
                <a16:creationId xmlns:a16="http://schemas.microsoft.com/office/drawing/2014/main" id="{3CDC8F1F-3318-2B38-A6B5-96A774CDFEBE}"/>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5">
            <a:extLst>
              <a:ext uri="{FF2B5EF4-FFF2-40B4-BE49-F238E27FC236}">
                <a16:creationId xmlns:a16="http://schemas.microsoft.com/office/drawing/2014/main" id="{0853AFAD-8538-9DA6-5ABF-7A06BF7DBE77}"/>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TextBox 1">
            <a:extLst>
              <a:ext uri="{FF2B5EF4-FFF2-40B4-BE49-F238E27FC236}">
                <a16:creationId xmlns:a16="http://schemas.microsoft.com/office/drawing/2014/main" id="{3567A2EC-B8F2-76A7-E796-6121B6EA47DE}"/>
              </a:ext>
            </a:extLst>
          </p:cNvPr>
          <p:cNvSpPr txBox="1"/>
          <p:nvPr/>
        </p:nvSpPr>
        <p:spPr>
          <a:xfrm>
            <a:off x="907699" y="1424068"/>
            <a:ext cx="10007951" cy="4832092"/>
          </a:xfrm>
          <a:prstGeom prst="rect">
            <a:avLst/>
          </a:prstGeom>
          <a:noFill/>
        </p:spPr>
        <p:txBody>
          <a:bodyPr wrap="square" rtlCol="0">
            <a:spAutoFit/>
          </a:bodyPr>
          <a:lstStyle/>
          <a:p>
            <a:pPr lvl="0"/>
            <a:r>
              <a:rPr lang="en-US" b="1" dirty="0"/>
              <a:t>Start with relationships, not agreements.</a:t>
            </a:r>
            <a:endParaRPr lang="en-US" dirty="0"/>
          </a:p>
          <a:p>
            <a:pPr lvl="0"/>
            <a:endParaRPr lang="en-US" b="1" dirty="0"/>
          </a:p>
          <a:p>
            <a:pPr lvl="0"/>
            <a:r>
              <a:rPr lang="en-US" b="1" dirty="0"/>
              <a:t>Start small and bank some wins.</a:t>
            </a:r>
            <a:endParaRPr lang="en-US" dirty="0"/>
          </a:p>
          <a:p>
            <a:pPr lvl="0"/>
            <a:endParaRPr lang="en-US" b="1" dirty="0"/>
          </a:p>
          <a:p>
            <a:pPr lvl="0"/>
            <a:r>
              <a:rPr lang="en-US" b="1" dirty="0"/>
              <a:t>Share things before you share people.</a:t>
            </a:r>
            <a:endParaRPr lang="en-US" dirty="0"/>
          </a:p>
          <a:p>
            <a:pPr lvl="0"/>
            <a:endParaRPr lang="en-US" b="1" dirty="0"/>
          </a:p>
          <a:p>
            <a:pPr lvl="0"/>
            <a:r>
              <a:rPr lang="en-US" b="1" dirty="0"/>
              <a:t>Don't collaborate simply for the sake of collaboration.</a:t>
            </a:r>
            <a:endParaRPr lang="en-US" dirty="0"/>
          </a:p>
          <a:p>
            <a:pPr lvl="0"/>
            <a:endParaRPr lang="en-US" b="1" dirty="0"/>
          </a:p>
          <a:p>
            <a:pPr lvl="0"/>
            <a:r>
              <a:rPr lang="en-US" b="1" dirty="0"/>
              <a:t>Measure savings and service—not just savings.</a:t>
            </a:r>
            <a:endParaRPr lang="en-US" dirty="0"/>
          </a:p>
          <a:p>
            <a:pPr lvl="0"/>
            <a:endParaRPr lang="en-US" b="1" dirty="0"/>
          </a:p>
          <a:p>
            <a:pPr lvl="0"/>
            <a:r>
              <a:rPr lang="en-US" b="1" dirty="0"/>
              <a:t>Respect community identity.</a:t>
            </a:r>
            <a:endParaRPr lang="en-US" dirty="0"/>
          </a:p>
          <a:p>
            <a:pPr lvl="0"/>
            <a:endParaRPr lang="en-US" b="1" dirty="0"/>
          </a:p>
          <a:p>
            <a:pPr lvl="0"/>
            <a:r>
              <a:rPr lang="en-US" b="1" dirty="0"/>
              <a:t>Ask “Why not?” instead of automatically saying “That's how we've always done it.”</a:t>
            </a:r>
            <a:endParaRPr lang="en-US" dirty="0"/>
          </a:p>
          <a:p>
            <a:endParaRPr lang="en-US" dirty="0"/>
          </a:p>
          <a:p>
            <a:r>
              <a:rPr lang="en-US" dirty="0"/>
              <a:t>Then finish with:</a:t>
            </a:r>
          </a:p>
          <a:p>
            <a:r>
              <a:rPr lang="en-US" b="1" dirty="0"/>
              <a:t>The boundary can define our governments without defining our community.</a:t>
            </a:r>
            <a:endParaRPr lang="en-US" dirty="0"/>
          </a:p>
          <a:p>
            <a:endParaRPr lang="en-US" sz="2000" dirty="0"/>
          </a:p>
        </p:txBody>
      </p:sp>
    </p:spTree>
    <p:extLst>
      <p:ext uri="{BB962C8B-B14F-4D97-AF65-F5344CB8AC3E}">
        <p14:creationId xmlns:p14="http://schemas.microsoft.com/office/powerpoint/2010/main" val="3222722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C96C8BAF-68F3-4B78-B238-35DF5D865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8" name="Group 1047">
            <a:extLst>
              <a:ext uri="{FF2B5EF4-FFF2-40B4-BE49-F238E27FC236}">
                <a16:creationId xmlns:a16="http://schemas.microsoft.com/office/drawing/2014/main" id="{4F4CD6D0-5A87-4BA2-A13A-0E40511C3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699565"/>
            <a:ext cx="3553132" cy="5156200"/>
            <a:chOff x="7807230" y="2012810"/>
            <a:chExt cx="3251252" cy="3459865"/>
          </a:xfrm>
        </p:grpSpPr>
        <p:sp>
          <p:nvSpPr>
            <p:cNvPr id="1049" name="Rectangle 1048">
              <a:extLst>
                <a:ext uri="{FF2B5EF4-FFF2-40B4-BE49-F238E27FC236}">
                  <a16:creationId xmlns:a16="http://schemas.microsoft.com/office/drawing/2014/main" id="{5877EAC0-2063-444D-8EE9-72FED2E03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0" name="Rectangle 1049">
              <a:extLst>
                <a:ext uri="{FF2B5EF4-FFF2-40B4-BE49-F238E27FC236}">
                  <a16:creationId xmlns:a16="http://schemas.microsoft.com/office/drawing/2014/main" id="{2C155BF8-661A-4F4A-B4EC-923105C69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8" name="0F55C518-8B3E-467B-8B6C-8E572A5A3C47" descr="c8e96c30cadf82dbacab59de50bcd63d.JPEG">
            <a:extLst>
              <a:ext uri="{FF2B5EF4-FFF2-40B4-BE49-F238E27FC236}">
                <a16:creationId xmlns:a16="http://schemas.microsoft.com/office/drawing/2014/main" id="{8CD2B6CC-0A3D-78E6-B8DC-41A7F7FC71E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58599" y="872793"/>
            <a:ext cx="2705481" cy="48097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52" name="Group 1051">
            <a:extLst>
              <a:ext uri="{FF2B5EF4-FFF2-40B4-BE49-F238E27FC236}">
                <a16:creationId xmlns:a16="http://schemas.microsoft.com/office/drawing/2014/main" id="{E9537076-EF48-4F72-9164-FD8260D55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19434" y="699565"/>
            <a:ext cx="3553132" cy="5156200"/>
            <a:chOff x="7807230" y="2012810"/>
            <a:chExt cx="3251252" cy="3459865"/>
          </a:xfrm>
        </p:grpSpPr>
        <p:sp>
          <p:nvSpPr>
            <p:cNvPr id="1053" name="Rectangle 1052">
              <a:extLst>
                <a:ext uri="{FF2B5EF4-FFF2-40B4-BE49-F238E27FC236}">
                  <a16:creationId xmlns:a16="http://schemas.microsoft.com/office/drawing/2014/main" id="{689673CB-C48B-4D05-B6E4-B88CD5BAA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4" name="Rectangle 1053">
              <a:extLst>
                <a:ext uri="{FF2B5EF4-FFF2-40B4-BE49-F238E27FC236}">
                  <a16:creationId xmlns:a16="http://schemas.microsoft.com/office/drawing/2014/main" id="{96C31A20-B341-476E-8C04-A26C87E1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6" name="383A6D46-1219-4BFE-BFC7-777EABC8FE97" descr="9da2525acd795999acfd4f00e3fa3208.JPEG">
            <a:extLst>
              <a:ext uri="{FF2B5EF4-FFF2-40B4-BE49-F238E27FC236}">
                <a16:creationId xmlns:a16="http://schemas.microsoft.com/office/drawing/2014/main" id="{BAC43368-5D07-01D5-378F-2E2A2359EFD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87333" y="873512"/>
            <a:ext cx="3209544" cy="48083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56" name="Group 1055">
            <a:extLst>
              <a:ext uri="{FF2B5EF4-FFF2-40B4-BE49-F238E27FC236}">
                <a16:creationId xmlns:a16="http://schemas.microsoft.com/office/drawing/2014/main" id="{6EFC3492-86BD-4D75-B5B4-C2DBFE0BD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04093" y="699565"/>
            <a:ext cx="3553132" cy="5156200"/>
            <a:chOff x="7807230" y="2012810"/>
            <a:chExt cx="3251252" cy="3459865"/>
          </a:xfrm>
        </p:grpSpPr>
        <p:sp>
          <p:nvSpPr>
            <p:cNvPr id="1057" name="Rectangle 1056">
              <a:extLst>
                <a:ext uri="{FF2B5EF4-FFF2-40B4-BE49-F238E27FC236}">
                  <a16:creationId xmlns:a16="http://schemas.microsoft.com/office/drawing/2014/main" id="{F72E5074-2516-4705-BFF1-F508394A0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8" name="Rectangle 1057">
              <a:extLst>
                <a:ext uri="{FF2B5EF4-FFF2-40B4-BE49-F238E27FC236}">
                  <a16:creationId xmlns:a16="http://schemas.microsoft.com/office/drawing/2014/main" id="{02259E4C-F24C-4180-AEC3-76255D535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7" name="0DC0BA90-4D1A-4632-A8D3-4FDE256C0B90" descr="45fd9c70df71fda822c8e750ba03bc9c.JPEG">
            <a:extLst>
              <a:ext uri="{FF2B5EF4-FFF2-40B4-BE49-F238E27FC236}">
                <a16:creationId xmlns:a16="http://schemas.microsoft.com/office/drawing/2014/main" id="{CFEEC7DB-D6CC-F54C-C605-B1C6691637C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310" t="8291" r="15774" b="17984"/>
          <a:stretch>
            <a:fillRect/>
          </a:stretch>
        </p:blipFill>
        <p:spPr bwMode="auto">
          <a:xfrm>
            <a:off x="8275887" y="1143498"/>
            <a:ext cx="3209544" cy="42683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854027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434EA73A528E4DAD3F80FEFC41E1DF" ma:contentTypeVersion="12" ma:contentTypeDescription="Create a new document." ma:contentTypeScope="" ma:versionID="c2cddc76fda8982c404971434660429e">
  <xsd:schema xmlns:xsd="http://www.w3.org/2001/XMLSchema" xmlns:xs="http://www.w3.org/2001/XMLSchema" xmlns:p="http://schemas.microsoft.com/office/2006/metadata/properties" xmlns:ns2="f69f3dca-d9b9-48ae-911b-b6925a4c0315" xmlns:ns3="3f8f02a9-ce9e-4e15-b6f0-1fb17413fe16" targetNamespace="http://schemas.microsoft.com/office/2006/metadata/properties" ma:root="true" ma:fieldsID="f5c6474e002efe9c849d74109829c22a" ns2:_="" ns3:_="">
    <xsd:import namespace="f69f3dca-d9b9-48ae-911b-b6925a4c0315"/>
    <xsd:import namespace="3f8f02a9-ce9e-4e15-b6f0-1fb17413fe1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9f3dca-d9b9-48ae-911b-b6925a4c03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1754e9c-a9be-41c5-8218-d60ad7c29e9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f8f02a9-ce9e-4e15-b6f0-1fb17413fe1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cdde11a-7792-4bc9-b842-2fcbc22a0772}" ma:internalName="TaxCatchAll" ma:showField="CatchAllData" ma:web="3f8f02a9-ce9e-4e15-b6f0-1fb17413fe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f8f02a9-ce9e-4e15-b6f0-1fb17413fe16" xsi:nil="true"/>
    <lcf76f155ced4ddcb4097134ff3c332f xmlns="f69f3dca-d9b9-48ae-911b-b6925a4c031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F68981F-1CC7-4E0F-9C33-95BBC7FFCE11}"/>
</file>

<file path=customXml/itemProps2.xml><?xml version="1.0" encoding="utf-8"?>
<ds:datastoreItem xmlns:ds="http://schemas.openxmlformats.org/officeDocument/2006/customXml" ds:itemID="{3AEC9C26-905E-4BCF-8B3A-3256E8A8FEEF}"/>
</file>

<file path=customXml/itemProps3.xml><?xml version="1.0" encoding="utf-8"?>
<ds:datastoreItem xmlns:ds="http://schemas.openxmlformats.org/officeDocument/2006/customXml" ds:itemID="{3D6C73BD-16EB-4585-99AF-0143EE2FAE8A}"/>
</file>

<file path=docProps/app.xml><?xml version="1.0" encoding="utf-8"?>
<Properties xmlns="http://schemas.openxmlformats.org/officeDocument/2006/extended-properties" xmlns:vt="http://schemas.openxmlformats.org/officeDocument/2006/docPropsVTypes">
  <Template/>
  <TotalTime>1748</TotalTime>
  <Words>1693</Words>
  <Application>Microsoft Office PowerPoint</Application>
  <PresentationFormat>Widescreen</PresentationFormat>
  <Paragraphs>212</Paragraphs>
  <Slides>15</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Calibri</vt:lpstr>
      <vt:lpstr>Franklin Gothic Book</vt:lpstr>
      <vt:lpstr>Gothic</vt:lpstr>
      <vt:lpstr>Source Sans Pro</vt:lpstr>
      <vt:lpstr>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Chad</dc:creator>
  <cp:lastModifiedBy>Chad Bird</cp:lastModifiedBy>
  <cp:revision>85</cp:revision>
  <dcterms:created xsi:type="dcterms:W3CDTF">2020-03-17T22:51:59Z</dcterms:created>
  <dcterms:modified xsi:type="dcterms:W3CDTF">2026-09-18T00:39:45Z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0x01010032434EA73A528E4DAD3F80FEFC41E1DF</vt:lpwstr>
  </property>
  <property fmtid="{D5CDD505-2E9C-101B-9397-08002B2CF9AE}" pid="3" name="MediaServiceImageTags">
    <vt:lpwstr/>
  </property>
</Properties>
</file>