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untains of Christmas" charset="1" panose="030005000506000A0004"/>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slides/slide1.xml" Type="http://schemas.openxmlformats.org/officeDocument/2006/relationships/slide"/><Relationship Id="rId12" Target="slides/slide2.xml" Type="http://schemas.openxmlformats.org/officeDocument/2006/relationships/slide"/><Relationship Id="rId13" Target="slides/slide3.xml" Type="http://schemas.openxmlformats.org/officeDocument/2006/relationships/slide"/><Relationship Id="rId14" Target="slides/slide4.xml" Type="http://schemas.openxmlformats.org/officeDocument/2006/relationships/slide"/><Relationship Id="rId15" Target="slides/slide5.xml" Type="http://schemas.openxmlformats.org/officeDocument/2006/relationships/slide"/><Relationship Id="rId16" Target="slides/slide6.xml" Type="http://schemas.openxmlformats.org/officeDocument/2006/relationships/slide"/><Relationship Id="rId17" Target="slides/slide7.xml" Type="http://schemas.openxmlformats.org/officeDocument/2006/relationships/slide"/><Relationship Id="rId18" Target="slides/slide8.xml" Type="http://schemas.openxmlformats.org/officeDocument/2006/relationships/slide"/><Relationship Id="rId19" Target="slides/slide9.xml" Type="http://schemas.openxmlformats.org/officeDocument/2006/relationships/slide"/><Relationship Id="rId2" Target="presProps.xml" Type="http://schemas.openxmlformats.org/officeDocument/2006/relationships/presProps"/><Relationship Id="rId20" Target="slides/slide10.xml" Type="http://schemas.openxmlformats.org/officeDocument/2006/relationships/slide"/><Relationship Id="rId21" Target="slides/slide11.xml" Type="http://schemas.openxmlformats.org/officeDocument/2006/relationships/slide"/><Relationship Id="rId22" Target="slides/slide12.xml" Type="http://schemas.openxmlformats.org/officeDocument/2006/relationships/slide"/><Relationship Id="rId23" Target="slides/slide13.xml" Type="http://schemas.openxmlformats.org/officeDocument/2006/relationships/slide"/><Relationship Id="rId24" Target="slides/slide14.xml" Type="http://schemas.openxmlformats.org/officeDocument/2006/relationships/slide"/><Relationship Id="rId25" Target="slides/slide15.xml" Type="http://schemas.openxmlformats.org/officeDocument/2006/relationships/slide"/><Relationship Id="rId26" Target="slides/slide16.xml" Type="http://schemas.openxmlformats.org/officeDocument/2006/relationships/slide"/><Relationship Id="rId27" Target="slides/slide17.xml" Type="http://schemas.openxmlformats.org/officeDocument/2006/relationships/slide"/><Relationship Id="rId28" Target="slides/slide18.xml" Type="http://schemas.openxmlformats.org/officeDocument/2006/relationships/slide"/><Relationship Id="rId29" Target="slides/slide19.xml" Type="http://schemas.openxmlformats.org/officeDocument/2006/relationships/slide"/><Relationship Id="rId3" Target="viewProps.xml" Type="http://schemas.openxmlformats.org/officeDocument/2006/relationships/viewProps"/><Relationship Id="rId30" Target="slides/slide20.xml" Type="http://schemas.openxmlformats.org/officeDocument/2006/relationships/slide"/><Relationship Id="rId31" Target="slides/slide21.xml" Type="http://schemas.openxmlformats.org/officeDocument/2006/relationships/slide"/><Relationship Id="rId32" Target="slides/slide22.xml" Type="http://schemas.openxmlformats.org/officeDocument/2006/relationships/slide"/><Relationship Id="rId33" Target="slides/slide23.xml" Type="http://schemas.openxmlformats.org/officeDocument/2006/relationships/slide"/><Relationship Id="rId34" Target="slides/slide24.xml" Type="http://schemas.openxmlformats.org/officeDocument/2006/relationships/slide"/><Relationship Id="rId35" Target="slides/slide25.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1.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2.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3.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4.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5.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6.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7.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8.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9.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20.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21.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22.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23.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24.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25.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26.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4.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8.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9.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1631216"/>
            <a:ext cx="18288000" cy="12184380"/>
          </a:xfrm>
          <a:custGeom>
            <a:avLst/>
            <a:gdLst/>
            <a:ahLst/>
            <a:cxnLst/>
            <a:rect r="r" b="b" t="t" l="l"/>
            <a:pathLst>
              <a:path h="12184380" w="18288000">
                <a:moveTo>
                  <a:pt x="18288000" y="0"/>
                </a:moveTo>
                <a:lnTo>
                  <a:pt x="0" y="0"/>
                </a:lnTo>
                <a:lnTo>
                  <a:pt x="0" y="12184380"/>
                </a:lnTo>
                <a:lnTo>
                  <a:pt x="18288000" y="12184380"/>
                </a:lnTo>
                <a:lnTo>
                  <a:pt x="18288000" y="0"/>
                </a:lnTo>
                <a:close/>
              </a:path>
            </a:pathLst>
          </a:custGeom>
          <a:blipFill>
            <a:blip r:embed="rId2"/>
            <a:stretch>
              <a:fillRect l="0" t="0" r="0" b="0"/>
            </a:stretch>
          </a:blipFill>
        </p:spPr>
      </p:sp>
      <p:sp>
        <p:nvSpPr>
          <p:cNvPr name="TextBox 3" id="3"/>
          <p:cNvSpPr txBox="true"/>
          <p:nvPr/>
        </p:nvSpPr>
        <p:spPr>
          <a:xfrm rot="0">
            <a:off x="3957725" y="448645"/>
            <a:ext cx="13498369" cy="5010009"/>
          </a:xfrm>
          <a:prstGeom prst="rect">
            <a:avLst/>
          </a:prstGeom>
        </p:spPr>
        <p:txBody>
          <a:bodyPr anchor="t" rtlCol="false" tIns="0" lIns="0" bIns="0" rIns="0">
            <a:spAutoFit/>
          </a:bodyPr>
          <a:lstStyle/>
          <a:p>
            <a:pPr algn="ctr">
              <a:lnSpc>
                <a:spcPts val="16561"/>
              </a:lnSpc>
            </a:pPr>
            <a:r>
              <a:rPr lang="en-US" sz="11829">
                <a:solidFill>
                  <a:srgbClr val="FF3131"/>
                </a:solidFill>
                <a:latin typeface="Mountains of Christmas"/>
              </a:rPr>
              <a:t>Winter Wonderland </a:t>
            </a:r>
          </a:p>
          <a:p>
            <a:pPr algn="ctr">
              <a:lnSpc>
                <a:spcPts val="7603"/>
              </a:lnSpc>
            </a:pPr>
            <a:r>
              <a:rPr lang="en-US" sz="5431">
                <a:solidFill>
                  <a:srgbClr val="FF3131"/>
                </a:solidFill>
                <a:latin typeface="Mountains of Christmas"/>
              </a:rPr>
              <a:t>An advent calendar comic journey </a:t>
            </a:r>
          </a:p>
          <a:p>
            <a:pPr algn="ctr">
              <a:lnSpc>
                <a:spcPts val="7603"/>
              </a:lnSpc>
            </a:pPr>
            <a:r>
              <a:rPr lang="en-US" sz="5431">
                <a:solidFill>
                  <a:srgbClr val="FF3131"/>
                </a:solidFill>
                <a:latin typeface="Mountains of Christmas"/>
              </a:rPr>
              <a:t>through some unusual Christmas and winter traditions from around the world</a:t>
            </a:r>
            <a:r>
              <a:rPr lang="en-US" sz="5431">
                <a:solidFill>
                  <a:srgbClr val="000000"/>
                </a:solidFill>
                <a:latin typeface="Mountains of Christmas"/>
              </a:rPr>
              <a:t> </a:t>
            </a:r>
          </a:p>
        </p:txBody>
      </p:sp>
      <p:sp>
        <p:nvSpPr>
          <p:cNvPr name="Freeform 4" id="4"/>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TextBox 5" id="5"/>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18522" y="-1494791"/>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94626" y="408123"/>
            <a:ext cx="9227877" cy="9445775"/>
          </a:xfrm>
          <a:custGeom>
            <a:avLst/>
            <a:gdLst/>
            <a:ahLst/>
            <a:cxnLst/>
            <a:rect r="r" b="b" t="t" l="l"/>
            <a:pathLst>
              <a:path h="9445775" w="9227877">
                <a:moveTo>
                  <a:pt x="0" y="0"/>
                </a:moveTo>
                <a:lnTo>
                  <a:pt x="9227877" y="0"/>
                </a:lnTo>
                <a:lnTo>
                  <a:pt x="9227877" y="9445776"/>
                </a:lnTo>
                <a:lnTo>
                  <a:pt x="0" y="9445776"/>
                </a:lnTo>
                <a:lnTo>
                  <a:pt x="0" y="0"/>
                </a:lnTo>
                <a:close/>
              </a:path>
            </a:pathLst>
          </a:custGeom>
          <a:blipFill>
            <a:blip r:embed="rId4"/>
            <a:stretch>
              <a:fillRect l="-1586" t="-1992" r="-1812" b="-1992"/>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9 - Party Games</a:t>
            </a:r>
            <a:r>
              <a:rPr lang="en-US" sz="5431">
                <a:solidFill>
                  <a:srgbClr val="000000"/>
                </a:solidFill>
                <a:latin typeface="Mountains of Christmas"/>
              </a:rPr>
              <a:t> </a:t>
            </a:r>
          </a:p>
        </p:txBody>
      </p:sp>
      <p:sp>
        <p:nvSpPr>
          <p:cNvPr name="TextBox 8" id="8"/>
          <p:cNvSpPr txBox="true"/>
          <p:nvPr/>
        </p:nvSpPr>
        <p:spPr>
          <a:xfrm rot="0">
            <a:off x="10688184" y="3040181"/>
            <a:ext cx="6605717" cy="2838755"/>
          </a:xfrm>
          <a:prstGeom prst="rect">
            <a:avLst/>
          </a:prstGeom>
        </p:spPr>
        <p:txBody>
          <a:bodyPr anchor="t" rtlCol="false" tIns="0" lIns="0" bIns="0" rIns="0">
            <a:spAutoFit/>
          </a:bodyPr>
          <a:lstStyle/>
          <a:p>
            <a:pPr algn="ctr">
              <a:lnSpc>
                <a:spcPts val="3219"/>
              </a:lnSpc>
            </a:pPr>
            <a:r>
              <a:rPr lang="en-US" sz="2299">
                <a:solidFill>
                  <a:srgbClr val="000000"/>
                </a:solidFill>
                <a:latin typeface="Mountains of Christmas"/>
              </a:rPr>
              <a:t>Victorians enjoyed all sorts of traditional party games at Christmas, including ‘Hunt the Thimble’, ‘Charades’ and ‘Squeak Piggy Squeak’</a:t>
            </a:r>
          </a:p>
          <a:p>
            <a:pPr algn="ctr">
              <a:lnSpc>
                <a:spcPts val="3219"/>
              </a:lnSpc>
            </a:pPr>
          </a:p>
          <a:p>
            <a:pPr algn="ctr">
              <a:lnSpc>
                <a:spcPts val="3219"/>
              </a:lnSpc>
            </a:pPr>
            <a:r>
              <a:rPr lang="en-US" sz="2299">
                <a:solidFill>
                  <a:srgbClr val="000000"/>
                </a:solidFill>
                <a:latin typeface="Mountains of Christmas"/>
              </a:rPr>
              <a:t>Whats your favourite party game? Is there something the whole class can play?</a:t>
            </a:r>
          </a:p>
          <a:p>
            <a:pPr algn="ctr">
              <a:lnSpc>
                <a:spcPts val="3219"/>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84849" y="-1465423"/>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83410" y="328536"/>
            <a:ext cx="9338573" cy="9629927"/>
          </a:xfrm>
          <a:custGeom>
            <a:avLst/>
            <a:gdLst/>
            <a:ahLst/>
            <a:cxnLst/>
            <a:rect r="r" b="b" t="t" l="l"/>
            <a:pathLst>
              <a:path h="9629927" w="9338573">
                <a:moveTo>
                  <a:pt x="0" y="0"/>
                </a:moveTo>
                <a:lnTo>
                  <a:pt x="9338573" y="0"/>
                </a:lnTo>
                <a:lnTo>
                  <a:pt x="9338573" y="9629928"/>
                </a:lnTo>
                <a:lnTo>
                  <a:pt x="0" y="9629928"/>
                </a:lnTo>
                <a:lnTo>
                  <a:pt x="0" y="0"/>
                </a:lnTo>
                <a:close/>
              </a:path>
            </a:pathLst>
          </a:custGeom>
          <a:blipFill>
            <a:blip r:embed="rId4"/>
            <a:stretch>
              <a:fillRect l="-2915" t="-2591" r="-3644" b="-2591"/>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10 - Peace Apples</a:t>
            </a:r>
            <a:r>
              <a:rPr lang="en-US" sz="5431">
                <a:solidFill>
                  <a:srgbClr val="000000"/>
                </a:solidFill>
                <a:latin typeface="Mountains of Christmas"/>
              </a:rPr>
              <a:t> </a:t>
            </a:r>
          </a:p>
        </p:txBody>
      </p:sp>
      <p:sp>
        <p:nvSpPr>
          <p:cNvPr name="TextBox 8" id="8"/>
          <p:cNvSpPr txBox="true"/>
          <p:nvPr/>
        </p:nvSpPr>
        <p:spPr>
          <a:xfrm rot="0">
            <a:off x="10617043" y="3062745"/>
            <a:ext cx="6839051" cy="2833469"/>
          </a:xfrm>
          <a:prstGeom prst="rect">
            <a:avLst/>
          </a:prstGeom>
        </p:spPr>
        <p:txBody>
          <a:bodyPr anchor="t" rtlCol="false" tIns="0" lIns="0" bIns="0" rIns="0">
            <a:spAutoFit/>
          </a:bodyPr>
          <a:lstStyle/>
          <a:p>
            <a:pPr algn="ctr">
              <a:lnSpc>
                <a:spcPts val="3212"/>
              </a:lnSpc>
            </a:pPr>
            <a:r>
              <a:rPr lang="en-US" sz="2294">
                <a:solidFill>
                  <a:srgbClr val="000000"/>
                </a:solidFill>
                <a:latin typeface="Mountains of Christmas"/>
              </a:rPr>
              <a:t>A new tradition has emerged in China, of exchanging ‘Peace Apples’ at Christmas. The apples are often wrapped in fancy paper, or painted or carved with special messages and are intended to show how much you care for someone.</a:t>
            </a:r>
          </a:p>
          <a:p>
            <a:pPr algn="ctr">
              <a:lnSpc>
                <a:spcPts val="3212"/>
              </a:lnSpc>
            </a:pPr>
          </a:p>
          <a:p>
            <a:pPr algn="ctr">
              <a:lnSpc>
                <a:spcPts val="3212"/>
              </a:lnSpc>
            </a:pPr>
            <a:r>
              <a:rPr lang="en-US" sz="2294">
                <a:solidFill>
                  <a:srgbClr val="000000"/>
                </a:solidFill>
                <a:latin typeface="Mountains of Christmas"/>
              </a:rPr>
              <a:t>Draw the words and patterns on your peace apple.</a:t>
            </a:r>
          </a:p>
          <a:p>
            <a:pPr algn="ctr">
              <a:lnSpc>
                <a:spcPts val="3212"/>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84849" y="-1525227"/>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78170" y="381056"/>
            <a:ext cx="9606710" cy="9472843"/>
          </a:xfrm>
          <a:custGeom>
            <a:avLst/>
            <a:gdLst/>
            <a:ahLst/>
            <a:cxnLst/>
            <a:rect r="r" b="b" t="t" l="l"/>
            <a:pathLst>
              <a:path h="9472843" w="9606710">
                <a:moveTo>
                  <a:pt x="0" y="0"/>
                </a:moveTo>
                <a:lnTo>
                  <a:pt x="9606710" y="0"/>
                </a:lnTo>
                <a:lnTo>
                  <a:pt x="9606710" y="9472843"/>
                </a:lnTo>
                <a:lnTo>
                  <a:pt x="0" y="9472843"/>
                </a:lnTo>
                <a:lnTo>
                  <a:pt x="0" y="0"/>
                </a:lnTo>
                <a:close/>
              </a:path>
            </a:pathLst>
          </a:custGeom>
          <a:blipFill>
            <a:blip r:embed="rId4"/>
            <a:stretch>
              <a:fillRect l="-1623" t="-1881" r="-1623" b="-2587"/>
            </a:stretch>
          </a:blipFill>
        </p:spPr>
      </p:sp>
      <p:sp>
        <p:nvSpPr>
          <p:cNvPr name="TextBox 7" id="7"/>
          <p:cNvSpPr txBox="true"/>
          <p:nvPr/>
        </p:nvSpPr>
        <p:spPr>
          <a:xfrm rot="0">
            <a:off x="10094116" y="284298"/>
            <a:ext cx="7793853" cy="2871950"/>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11 - Here we come </a:t>
            </a:r>
          </a:p>
          <a:p>
            <a:pPr algn="ctr">
              <a:lnSpc>
                <a:spcPts val="7603"/>
              </a:lnSpc>
            </a:pPr>
            <a:r>
              <a:rPr lang="en-US" sz="5431">
                <a:solidFill>
                  <a:srgbClr val="FF3131"/>
                </a:solidFill>
                <a:latin typeface="Mountains of Christmas"/>
              </a:rPr>
              <a:t>a wassaling!</a:t>
            </a:r>
            <a:r>
              <a:rPr lang="en-US" sz="5431">
                <a:solidFill>
                  <a:srgbClr val="000000"/>
                </a:solidFill>
                <a:latin typeface="Mountains of Christmas"/>
              </a:rPr>
              <a:t> </a:t>
            </a:r>
          </a:p>
        </p:txBody>
      </p:sp>
      <p:sp>
        <p:nvSpPr>
          <p:cNvPr name="TextBox 8" id="8"/>
          <p:cNvSpPr txBox="true"/>
          <p:nvPr/>
        </p:nvSpPr>
        <p:spPr>
          <a:xfrm rot="0">
            <a:off x="10647041" y="3505882"/>
            <a:ext cx="6951587" cy="4380701"/>
          </a:xfrm>
          <a:prstGeom prst="rect">
            <a:avLst/>
          </a:prstGeom>
        </p:spPr>
        <p:txBody>
          <a:bodyPr anchor="t" rtlCol="false" tIns="0" lIns="0" bIns="0" rIns="0">
            <a:spAutoFit/>
          </a:bodyPr>
          <a:lstStyle/>
          <a:p>
            <a:pPr algn="ctr">
              <a:lnSpc>
                <a:spcPts val="3194"/>
              </a:lnSpc>
            </a:pPr>
            <a:r>
              <a:rPr lang="en-US" sz="2281">
                <a:solidFill>
                  <a:srgbClr val="000000"/>
                </a:solidFill>
                <a:latin typeface="Mountains of Christmas"/>
              </a:rPr>
              <a:t>Wassailing is a little like Christmas carolling. People go from door to door, singing songs and spreading good cheer, collecting donations in their wooden wassailing bowl. Another type of wassailing involves going to orchards and places where fruit grows, and singing and dancing around the trees in the hope of a good harvest next year. Either way, everyone is wishing good health to others.</a:t>
            </a:r>
          </a:p>
          <a:p>
            <a:pPr algn="ctr">
              <a:lnSpc>
                <a:spcPts val="3194"/>
              </a:lnSpc>
            </a:pPr>
          </a:p>
          <a:p>
            <a:pPr algn="ctr">
              <a:lnSpc>
                <a:spcPts val="3194"/>
              </a:lnSpc>
            </a:pPr>
            <a:r>
              <a:rPr lang="en-US" sz="2281">
                <a:solidFill>
                  <a:srgbClr val="000000"/>
                </a:solidFill>
                <a:latin typeface="Mountains of Christmas"/>
              </a:rPr>
              <a:t>Class vote on your favourite Christmas song – </a:t>
            </a:r>
          </a:p>
          <a:p>
            <a:pPr algn="ctr">
              <a:lnSpc>
                <a:spcPts val="3194"/>
              </a:lnSpc>
            </a:pPr>
            <a:r>
              <a:rPr lang="en-US" sz="2281">
                <a:solidFill>
                  <a:srgbClr val="000000"/>
                </a:solidFill>
                <a:latin typeface="Mountains of Christmas"/>
              </a:rPr>
              <a:t>then sing it all together.</a:t>
            </a:r>
          </a:p>
          <a:p>
            <a:pPr algn="ctr">
              <a:lnSpc>
                <a:spcPts val="3194"/>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562136"/>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25945" y="408123"/>
            <a:ext cx="9486704" cy="9307429"/>
          </a:xfrm>
          <a:custGeom>
            <a:avLst/>
            <a:gdLst/>
            <a:ahLst/>
            <a:cxnLst/>
            <a:rect r="r" b="b" t="t" l="l"/>
            <a:pathLst>
              <a:path h="9307429" w="9486704">
                <a:moveTo>
                  <a:pt x="0" y="0"/>
                </a:moveTo>
                <a:lnTo>
                  <a:pt x="9486705" y="0"/>
                </a:lnTo>
                <a:lnTo>
                  <a:pt x="9486705" y="9307429"/>
                </a:lnTo>
                <a:lnTo>
                  <a:pt x="0" y="9307429"/>
                </a:lnTo>
                <a:lnTo>
                  <a:pt x="0" y="0"/>
                </a:lnTo>
                <a:close/>
              </a:path>
            </a:pathLst>
          </a:custGeom>
          <a:blipFill>
            <a:blip r:embed="rId4"/>
            <a:stretch>
              <a:fillRect l="-2345" t="-3346" r="-3987" b="-2868"/>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12 - The Yule Lads</a:t>
            </a:r>
            <a:r>
              <a:rPr lang="en-US" sz="5431">
                <a:solidFill>
                  <a:srgbClr val="000000"/>
                </a:solidFill>
                <a:latin typeface="Mountains of Christmas"/>
              </a:rPr>
              <a:t> </a:t>
            </a:r>
          </a:p>
        </p:txBody>
      </p:sp>
      <p:sp>
        <p:nvSpPr>
          <p:cNvPr name="TextBox 8" id="8"/>
          <p:cNvSpPr txBox="true"/>
          <p:nvPr/>
        </p:nvSpPr>
        <p:spPr>
          <a:xfrm rot="0">
            <a:off x="10791382" y="2998274"/>
            <a:ext cx="6399321" cy="3497001"/>
          </a:xfrm>
          <a:prstGeom prst="rect">
            <a:avLst/>
          </a:prstGeom>
        </p:spPr>
        <p:txBody>
          <a:bodyPr anchor="t" rtlCol="false" tIns="0" lIns="0" bIns="0" rIns="0">
            <a:spAutoFit/>
          </a:bodyPr>
          <a:lstStyle/>
          <a:p>
            <a:pPr algn="ctr">
              <a:lnSpc>
                <a:spcPts val="3076"/>
              </a:lnSpc>
            </a:pPr>
            <a:r>
              <a:rPr lang="en-US" sz="2197">
                <a:solidFill>
                  <a:srgbClr val="000000"/>
                </a:solidFill>
                <a:latin typeface="Mountains of Christmas"/>
              </a:rPr>
              <a:t>In Iceland, the Yule Lads, come down from the mountains to cause mischief, starting on December 12th. A different lad arrives each night until December 24th, each one causing a particular type of trouble in the house – from slamming doors and licking spoons to snatching sausages and stealing candles.</a:t>
            </a:r>
          </a:p>
          <a:p>
            <a:pPr algn="ctr">
              <a:lnSpc>
                <a:spcPts val="3076"/>
              </a:lnSpc>
            </a:pPr>
          </a:p>
          <a:p>
            <a:pPr algn="ctr">
              <a:lnSpc>
                <a:spcPts val="3076"/>
              </a:lnSpc>
            </a:pPr>
            <a:r>
              <a:rPr lang="en-US" sz="2197">
                <a:solidFill>
                  <a:srgbClr val="000000"/>
                </a:solidFill>
                <a:latin typeface="Mountains of Christmas"/>
              </a:rPr>
              <a:t>Yule Lads are a bit like the elf on a shelf – causing trouble in your house. What sorts of trouble would happen in your house?</a:t>
            </a:r>
          </a:p>
          <a:p>
            <a:pPr algn="ctr">
              <a:lnSpc>
                <a:spcPts val="3076"/>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51176" y="-1679991"/>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340835" y="334182"/>
            <a:ext cx="9246346" cy="9381370"/>
          </a:xfrm>
          <a:custGeom>
            <a:avLst/>
            <a:gdLst/>
            <a:ahLst/>
            <a:cxnLst/>
            <a:rect r="r" b="b" t="t" l="l"/>
            <a:pathLst>
              <a:path h="9381370" w="9246346">
                <a:moveTo>
                  <a:pt x="0" y="0"/>
                </a:moveTo>
                <a:lnTo>
                  <a:pt x="9246346" y="0"/>
                </a:lnTo>
                <a:lnTo>
                  <a:pt x="9246346" y="9381370"/>
                </a:lnTo>
                <a:lnTo>
                  <a:pt x="0" y="9381370"/>
                </a:lnTo>
                <a:lnTo>
                  <a:pt x="0" y="0"/>
                </a:lnTo>
                <a:close/>
              </a:path>
            </a:pathLst>
          </a:custGeom>
          <a:blipFill>
            <a:blip r:embed="rId4"/>
            <a:stretch>
              <a:fillRect l="-6711" t="-3874" r="-2775" b="-2309"/>
            </a:stretch>
          </a:blipFill>
        </p:spPr>
      </p:sp>
      <p:sp>
        <p:nvSpPr>
          <p:cNvPr name="TextBox 7" id="7"/>
          <p:cNvSpPr txBox="true"/>
          <p:nvPr/>
        </p:nvSpPr>
        <p:spPr>
          <a:xfrm rot="0">
            <a:off x="10094116" y="284298"/>
            <a:ext cx="7793853" cy="2871950"/>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13 - A Partridge in </a:t>
            </a:r>
          </a:p>
          <a:p>
            <a:pPr algn="ctr">
              <a:lnSpc>
                <a:spcPts val="7603"/>
              </a:lnSpc>
            </a:pPr>
            <a:r>
              <a:rPr lang="en-US" sz="5431">
                <a:solidFill>
                  <a:srgbClr val="FF3131"/>
                </a:solidFill>
                <a:latin typeface="Mountains of Christmas"/>
              </a:rPr>
              <a:t>a Pear Tree?</a:t>
            </a:r>
            <a:r>
              <a:rPr lang="en-US" sz="5431">
                <a:solidFill>
                  <a:srgbClr val="000000"/>
                </a:solidFill>
                <a:latin typeface="Mountains of Christmas"/>
              </a:rPr>
              <a:t> </a:t>
            </a:r>
          </a:p>
        </p:txBody>
      </p:sp>
      <p:sp>
        <p:nvSpPr>
          <p:cNvPr name="TextBox 8" id="8"/>
          <p:cNvSpPr txBox="true"/>
          <p:nvPr/>
        </p:nvSpPr>
        <p:spPr>
          <a:xfrm rot="0">
            <a:off x="10438910" y="3646602"/>
            <a:ext cx="7104264" cy="2955695"/>
          </a:xfrm>
          <a:prstGeom prst="rect">
            <a:avLst/>
          </a:prstGeom>
        </p:spPr>
        <p:txBody>
          <a:bodyPr anchor="t" rtlCol="false" tIns="0" lIns="0" bIns="0" rIns="0">
            <a:spAutoFit/>
          </a:bodyPr>
          <a:lstStyle/>
          <a:p>
            <a:pPr algn="ctr">
              <a:lnSpc>
                <a:spcPts val="2987"/>
              </a:lnSpc>
            </a:pPr>
            <a:r>
              <a:rPr lang="en-US" sz="2134">
                <a:solidFill>
                  <a:srgbClr val="000000"/>
                </a:solidFill>
                <a:latin typeface="Mountains of Christmas"/>
              </a:rPr>
              <a:t>There are many different versions of ‘The Twelve Days of Christmas’, and all the gifts have a different meaning. It has been suggested that the first gift, the partridge, wasn’t meant to be in a pear tree at all – someone just misunderstood the French for ‘one partridge’ – Un Perdix.</a:t>
            </a:r>
          </a:p>
          <a:p>
            <a:pPr algn="ctr">
              <a:lnSpc>
                <a:spcPts val="2987"/>
              </a:lnSpc>
            </a:pPr>
          </a:p>
          <a:p>
            <a:pPr algn="ctr">
              <a:lnSpc>
                <a:spcPts val="2987"/>
              </a:lnSpc>
            </a:pPr>
            <a:r>
              <a:rPr lang="en-US" sz="2134">
                <a:solidFill>
                  <a:srgbClr val="000000"/>
                </a:solidFill>
                <a:latin typeface="Mountains of Christmas"/>
              </a:rPr>
              <a:t>Think of the song The Twelve Days of Christmas…now, add up all the presents that your true love gave you. How many presents is that?</a:t>
            </a:r>
          </a:p>
          <a:p>
            <a:pPr algn="ctr">
              <a:lnSpc>
                <a:spcPts val="2987"/>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51176" y="-1663154"/>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147199" y="408123"/>
            <a:ext cx="9496641" cy="9307429"/>
          </a:xfrm>
          <a:custGeom>
            <a:avLst/>
            <a:gdLst/>
            <a:ahLst/>
            <a:cxnLst/>
            <a:rect r="r" b="b" t="t" l="l"/>
            <a:pathLst>
              <a:path h="9307429" w="9496641">
                <a:moveTo>
                  <a:pt x="0" y="0"/>
                </a:moveTo>
                <a:lnTo>
                  <a:pt x="9496641" y="0"/>
                </a:lnTo>
                <a:lnTo>
                  <a:pt x="9496641" y="9307429"/>
                </a:lnTo>
                <a:lnTo>
                  <a:pt x="0" y="9307429"/>
                </a:lnTo>
                <a:lnTo>
                  <a:pt x="0" y="0"/>
                </a:lnTo>
                <a:close/>
              </a:path>
            </a:pathLst>
          </a:custGeom>
          <a:blipFill>
            <a:blip r:embed="rId4"/>
            <a:stretch>
              <a:fillRect l="-2388" t="-3601" r="-2865" b="-1218"/>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14 - The Yule Cat</a:t>
            </a:r>
            <a:r>
              <a:rPr lang="en-US" sz="5431">
                <a:solidFill>
                  <a:srgbClr val="000000"/>
                </a:solidFill>
                <a:latin typeface="Mountains of Christmas"/>
              </a:rPr>
              <a:t> </a:t>
            </a:r>
          </a:p>
        </p:txBody>
      </p:sp>
      <p:sp>
        <p:nvSpPr>
          <p:cNvPr name="TextBox 8" id="8"/>
          <p:cNvSpPr txBox="true"/>
          <p:nvPr/>
        </p:nvSpPr>
        <p:spPr>
          <a:xfrm rot="0">
            <a:off x="10221532" y="3356973"/>
            <a:ext cx="7539020" cy="2930361"/>
          </a:xfrm>
          <a:prstGeom prst="rect">
            <a:avLst/>
          </a:prstGeom>
        </p:spPr>
        <p:txBody>
          <a:bodyPr anchor="t" rtlCol="false" tIns="0" lIns="0" bIns="0" rIns="0">
            <a:spAutoFit/>
          </a:bodyPr>
          <a:lstStyle/>
          <a:p>
            <a:pPr algn="ctr">
              <a:lnSpc>
                <a:spcPts val="3194"/>
              </a:lnSpc>
            </a:pPr>
            <a:r>
              <a:rPr lang="en-US" sz="2281">
                <a:solidFill>
                  <a:srgbClr val="000000"/>
                </a:solidFill>
                <a:latin typeface="Mountains of Christmas"/>
              </a:rPr>
              <a:t>Iceland’s Yule Lads come from a spooky family, who also have an enormous cat – the Yule Cat. The cat prowls around looking for anyone who isn’t wearing new Christmas clothes, and gobbles them up. Rude.</a:t>
            </a:r>
          </a:p>
          <a:p>
            <a:pPr algn="ctr">
              <a:lnSpc>
                <a:spcPts val="3474"/>
              </a:lnSpc>
            </a:pPr>
          </a:p>
          <a:p>
            <a:pPr algn="ctr">
              <a:lnSpc>
                <a:spcPts val="3474"/>
              </a:lnSpc>
            </a:pPr>
            <a:r>
              <a:rPr lang="en-US" sz="2481">
                <a:solidFill>
                  <a:srgbClr val="000000"/>
                </a:solidFill>
                <a:latin typeface="Mountains of Christmas"/>
              </a:rPr>
              <a:t>You must distract the Yule Cat! Draw a picture of what you do to stop it pouncing – what would a ginormous cat like?</a:t>
            </a:r>
          </a:p>
          <a:p>
            <a:pPr algn="ctr">
              <a:lnSpc>
                <a:spcPts val="3474"/>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472432"/>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57834" y="284205"/>
            <a:ext cx="9207632" cy="9495442"/>
          </a:xfrm>
          <a:custGeom>
            <a:avLst/>
            <a:gdLst/>
            <a:ahLst/>
            <a:cxnLst/>
            <a:rect r="r" b="b" t="t" l="l"/>
            <a:pathLst>
              <a:path h="9495442" w="9207632">
                <a:moveTo>
                  <a:pt x="0" y="0"/>
                </a:moveTo>
                <a:lnTo>
                  <a:pt x="9207632" y="0"/>
                </a:lnTo>
                <a:lnTo>
                  <a:pt x="9207632" y="9495442"/>
                </a:lnTo>
                <a:lnTo>
                  <a:pt x="0" y="9495442"/>
                </a:lnTo>
                <a:lnTo>
                  <a:pt x="0" y="0"/>
                </a:lnTo>
                <a:close/>
              </a:path>
            </a:pathLst>
          </a:custGeom>
          <a:blipFill>
            <a:blip r:embed="rId4"/>
            <a:stretch>
              <a:fillRect l="-2965" t="-2636" r="-1730" b="-2157"/>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15 - Find The Pickle</a:t>
            </a:r>
            <a:r>
              <a:rPr lang="en-US" sz="5431">
                <a:solidFill>
                  <a:srgbClr val="000000"/>
                </a:solidFill>
                <a:latin typeface="Mountains of Christmas"/>
              </a:rPr>
              <a:t> </a:t>
            </a:r>
          </a:p>
        </p:txBody>
      </p:sp>
      <p:sp>
        <p:nvSpPr>
          <p:cNvPr name="TextBox 8" id="8"/>
          <p:cNvSpPr txBox="true"/>
          <p:nvPr/>
        </p:nvSpPr>
        <p:spPr>
          <a:xfrm rot="0">
            <a:off x="10203476" y="2802791"/>
            <a:ext cx="7575132" cy="3989788"/>
          </a:xfrm>
          <a:prstGeom prst="rect">
            <a:avLst/>
          </a:prstGeom>
        </p:spPr>
        <p:txBody>
          <a:bodyPr anchor="t" rtlCol="false" tIns="0" lIns="0" bIns="0" rIns="0">
            <a:spAutoFit/>
          </a:bodyPr>
          <a:lstStyle/>
          <a:p>
            <a:pPr algn="ctr">
              <a:lnSpc>
                <a:spcPts val="3215"/>
              </a:lnSpc>
            </a:pPr>
            <a:r>
              <a:rPr lang="en-US" sz="2296">
                <a:solidFill>
                  <a:srgbClr val="000000"/>
                </a:solidFill>
                <a:latin typeface="Mountains of Christmas"/>
              </a:rPr>
              <a:t>In the 1880s, the American store ‘Woolworths’ starting selling glass ornaments for trees, and these included fruits and the traditional German Christmas Pickle. People were invited to hide the ornament in their tree as a game. The only thing was, there was no such thing as a traditional German Christmas Pickle, it was totally made up – perhaps because the shop had ordered too many weird pickle ornaments. It turned into a tradition anyway.</a:t>
            </a:r>
          </a:p>
          <a:p>
            <a:pPr algn="ctr">
              <a:lnSpc>
                <a:spcPts val="3215"/>
              </a:lnSpc>
            </a:pPr>
          </a:p>
          <a:p>
            <a:pPr algn="ctr">
              <a:lnSpc>
                <a:spcPts val="3215"/>
              </a:lnSpc>
            </a:pPr>
            <a:r>
              <a:rPr lang="en-US" sz="2296">
                <a:solidFill>
                  <a:srgbClr val="000000"/>
                </a:solidFill>
                <a:latin typeface="Mountains of Christmas"/>
              </a:rPr>
              <a:t>Design a Christmas ornament as silly as the Christmas pickle.</a:t>
            </a:r>
          </a:p>
          <a:p>
            <a:pPr algn="ctr">
              <a:lnSpc>
                <a:spcPts val="3215"/>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51176" y="-1442509"/>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03899" y="269798"/>
            <a:ext cx="9193521" cy="9584100"/>
          </a:xfrm>
          <a:custGeom>
            <a:avLst/>
            <a:gdLst/>
            <a:ahLst/>
            <a:cxnLst/>
            <a:rect r="r" b="b" t="t" l="l"/>
            <a:pathLst>
              <a:path h="9584100" w="9193521">
                <a:moveTo>
                  <a:pt x="0" y="0"/>
                </a:moveTo>
                <a:lnTo>
                  <a:pt x="9193521" y="0"/>
                </a:lnTo>
                <a:lnTo>
                  <a:pt x="9193521" y="9584101"/>
                </a:lnTo>
                <a:lnTo>
                  <a:pt x="0" y="9584101"/>
                </a:lnTo>
                <a:lnTo>
                  <a:pt x="0" y="0"/>
                </a:lnTo>
                <a:close/>
              </a:path>
            </a:pathLst>
          </a:custGeom>
          <a:blipFill>
            <a:blip r:embed="rId4"/>
            <a:stretch>
              <a:fillRect l="-3007" t="-2884" r="-3759" b="-2163"/>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16 - Holy rollers</a:t>
            </a:r>
            <a:r>
              <a:rPr lang="en-US" sz="5431">
                <a:solidFill>
                  <a:srgbClr val="000000"/>
                </a:solidFill>
                <a:latin typeface="Mountains of Christmas"/>
              </a:rPr>
              <a:t> </a:t>
            </a:r>
          </a:p>
        </p:txBody>
      </p:sp>
      <p:sp>
        <p:nvSpPr>
          <p:cNvPr name="TextBox 8" id="8"/>
          <p:cNvSpPr txBox="true"/>
          <p:nvPr/>
        </p:nvSpPr>
        <p:spPr>
          <a:xfrm rot="0">
            <a:off x="10472524" y="3047686"/>
            <a:ext cx="7037036" cy="3580691"/>
          </a:xfrm>
          <a:prstGeom prst="rect">
            <a:avLst/>
          </a:prstGeom>
        </p:spPr>
        <p:txBody>
          <a:bodyPr anchor="t" rtlCol="false" tIns="0" lIns="0" bIns="0" rIns="0">
            <a:spAutoFit/>
          </a:bodyPr>
          <a:lstStyle/>
          <a:p>
            <a:pPr algn="ctr">
              <a:lnSpc>
                <a:spcPts val="3189"/>
              </a:lnSpc>
            </a:pPr>
            <a:r>
              <a:rPr lang="en-US" sz="2277">
                <a:solidFill>
                  <a:srgbClr val="000000"/>
                </a:solidFill>
                <a:latin typeface="Mountains of Christmas"/>
              </a:rPr>
              <a:t>In Venezuela, people roller skate to church on Christmas day, with the streets closed so families can skate together safely. As they skate, the sound of fireworks and firecrackers fills the air along with the church bells. Perhaps the skating is a way of enjoying the winter fun of sledging or ice-skating in a hot country, or maybe everyone just loves roller skates.</a:t>
            </a:r>
          </a:p>
          <a:p>
            <a:pPr algn="ctr">
              <a:lnSpc>
                <a:spcPts val="3189"/>
              </a:lnSpc>
            </a:pPr>
          </a:p>
          <a:p>
            <a:pPr algn="ctr">
              <a:lnSpc>
                <a:spcPts val="3189"/>
              </a:lnSpc>
            </a:pPr>
            <a:r>
              <a:rPr lang="en-US" sz="2277">
                <a:solidFill>
                  <a:srgbClr val="000000"/>
                </a:solidFill>
                <a:latin typeface="Mountains of Christmas"/>
              </a:rPr>
              <a:t>What unusual way would you like to travel on Christmas day? </a:t>
            </a:r>
          </a:p>
          <a:p>
            <a:pPr algn="ctr">
              <a:lnSpc>
                <a:spcPts val="3189"/>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259081"/>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41238" y="294276"/>
            <a:ext cx="9713471" cy="9559622"/>
          </a:xfrm>
          <a:custGeom>
            <a:avLst/>
            <a:gdLst/>
            <a:ahLst/>
            <a:cxnLst/>
            <a:rect r="r" b="b" t="t" l="l"/>
            <a:pathLst>
              <a:path h="9559622" w="9713471">
                <a:moveTo>
                  <a:pt x="0" y="0"/>
                </a:moveTo>
                <a:lnTo>
                  <a:pt x="9713471" y="0"/>
                </a:lnTo>
                <a:lnTo>
                  <a:pt x="9713471" y="9559623"/>
                </a:lnTo>
                <a:lnTo>
                  <a:pt x="0" y="9559623"/>
                </a:lnTo>
                <a:lnTo>
                  <a:pt x="0" y="0"/>
                </a:lnTo>
                <a:close/>
              </a:path>
            </a:pathLst>
          </a:custGeom>
          <a:blipFill>
            <a:blip r:embed="rId4"/>
            <a:stretch>
              <a:fillRect l="-1684" t="-1711" r="-5053" b="-3927"/>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17 - Ballet Battle</a:t>
            </a:r>
            <a:r>
              <a:rPr lang="en-US" sz="5431">
                <a:solidFill>
                  <a:srgbClr val="000000"/>
                </a:solidFill>
                <a:latin typeface="Mountains of Christmas"/>
              </a:rPr>
              <a:t> </a:t>
            </a:r>
          </a:p>
        </p:txBody>
      </p:sp>
      <p:sp>
        <p:nvSpPr>
          <p:cNvPr name="TextBox 8" id="8"/>
          <p:cNvSpPr txBox="true"/>
          <p:nvPr/>
        </p:nvSpPr>
        <p:spPr>
          <a:xfrm rot="0">
            <a:off x="10580916" y="2862086"/>
            <a:ext cx="7307053" cy="4015744"/>
          </a:xfrm>
          <a:prstGeom prst="rect">
            <a:avLst/>
          </a:prstGeom>
        </p:spPr>
        <p:txBody>
          <a:bodyPr anchor="t" rtlCol="false" tIns="0" lIns="0" bIns="0" rIns="0">
            <a:spAutoFit/>
          </a:bodyPr>
          <a:lstStyle/>
          <a:p>
            <a:pPr algn="ctr">
              <a:lnSpc>
                <a:spcPts val="3191"/>
              </a:lnSpc>
            </a:pPr>
            <a:r>
              <a:rPr lang="en-US" sz="2279">
                <a:solidFill>
                  <a:srgbClr val="000000"/>
                </a:solidFill>
                <a:latin typeface="Mountains of Christmas"/>
              </a:rPr>
              <a:t>The Nutcracker Ballet by Tchaikovsky was first performed on December 17th 1892. It was a massive flop and no one liked it. The story is about a nutcracker that comes to life on Christmas Eve to help a girl battle the evil mouse king. The ballet grew more popular as it toured the world, eventually becoming a Christmas tradition, which just shows that not everything is an overnight success.</a:t>
            </a:r>
          </a:p>
          <a:p>
            <a:pPr algn="ctr">
              <a:lnSpc>
                <a:spcPts val="3191"/>
              </a:lnSpc>
            </a:pPr>
          </a:p>
          <a:p>
            <a:pPr algn="ctr">
              <a:lnSpc>
                <a:spcPts val="3191"/>
              </a:lnSpc>
            </a:pPr>
            <a:r>
              <a:rPr lang="en-US" sz="2279">
                <a:solidFill>
                  <a:srgbClr val="000000"/>
                </a:solidFill>
                <a:latin typeface="Mountains of Christmas"/>
              </a:rPr>
              <a:t>Imagine one of your toys came to life on Christmas Eve…which one would it be and what would you do?</a:t>
            </a:r>
          </a:p>
          <a:p>
            <a:pPr algn="ctr">
              <a:lnSpc>
                <a:spcPts val="3191"/>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713664"/>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92694" y="408123"/>
            <a:ext cx="9576139" cy="9398076"/>
          </a:xfrm>
          <a:custGeom>
            <a:avLst/>
            <a:gdLst/>
            <a:ahLst/>
            <a:cxnLst/>
            <a:rect r="r" b="b" t="t" l="l"/>
            <a:pathLst>
              <a:path h="9398076" w="9576139">
                <a:moveTo>
                  <a:pt x="0" y="0"/>
                </a:moveTo>
                <a:lnTo>
                  <a:pt x="9576139" y="0"/>
                </a:lnTo>
                <a:lnTo>
                  <a:pt x="9576139" y="9398076"/>
                </a:lnTo>
                <a:lnTo>
                  <a:pt x="0" y="9398076"/>
                </a:lnTo>
                <a:lnTo>
                  <a:pt x="0" y="0"/>
                </a:lnTo>
                <a:close/>
              </a:path>
            </a:pathLst>
          </a:custGeom>
          <a:blipFill>
            <a:blip r:embed="rId4"/>
            <a:stretch>
              <a:fillRect l="-2679" t="-3227" r="-2923" b="-3946"/>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18 - The Yule Goat</a:t>
            </a:r>
            <a:r>
              <a:rPr lang="en-US" sz="5431">
                <a:solidFill>
                  <a:srgbClr val="000000"/>
                </a:solidFill>
                <a:latin typeface="Mountains of Christmas"/>
              </a:rPr>
              <a:t> </a:t>
            </a:r>
          </a:p>
        </p:txBody>
      </p:sp>
      <p:sp>
        <p:nvSpPr>
          <p:cNvPr name="TextBox 8" id="8"/>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
        <p:nvSpPr>
          <p:cNvPr name="TextBox 9" id="9"/>
          <p:cNvSpPr txBox="true"/>
          <p:nvPr/>
        </p:nvSpPr>
        <p:spPr>
          <a:xfrm rot="0">
            <a:off x="10558806" y="3230289"/>
            <a:ext cx="6864472" cy="2837392"/>
          </a:xfrm>
          <a:prstGeom prst="rect">
            <a:avLst/>
          </a:prstGeom>
        </p:spPr>
        <p:txBody>
          <a:bodyPr anchor="t" rtlCol="false" tIns="0" lIns="0" bIns="0" rIns="0">
            <a:spAutoFit/>
          </a:bodyPr>
          <a:lstStyle/>
          <a:p>
            <a:pPr algn="ctr">
              <a:lnSpc>
                <a:spcPts val="3215"/>
              </a:lnSpc>
              <a:spcBef>
                <a:spcPct val="0"/>
              </a:spcBef>
            </a:pPr>
            <a:r>
              <a:rPr lang="en-US" sz="2297">
                <a:solidFill>
                  <a:srgbClr val="000000"/>
                </a:solidFill>
                <a:latin typeface="Mountains of Christmas"/>
              </a:rPr>
              <a:t>Every year, cities and towns throughout Sweden build huge straw Yule Goats to stand throughout the winter celebrations. And every year, cheeky pranksters find a way to set the goat on fire instead. </a:t>
            </a:r>
          </a:p>
          <a:p>
            <a:pPr algn="ctr">
              <a:lnSpc>
                <a:spcPts val="3215"/>
              </a:lnSpc>
              <a:spcBef>
                <a:spcPct val="0"/>
              </a:spcBef>
            </a:pPr>
          </a:p>
          <a:p>
            <a:pPr algn="ctr">
              <a:lnSpc>
                <a:spcPts val="3215"/>
              </a:lnSpc>
              <a:spcBef>
                <a:spcPct val="0"/>
              </a:spcBef>
            </a:pPr>
            <a:r>
              <a:rPr lang="en-US" sz="2297">
                <a:solidFill>
                  <a:srgbClr val="000000"/>
                </a:solidFill>
                <a:latin typeface="Mountains of Christmas"/>
              </a:rPr>
              <a:t>You must protect the Yule Goat! How will you keep the fire starters away?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20017" y="-1736186"/>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70388" y="482886"/>
            <a:ext cx="9386293" cy="9232667"/>
          </a:xfrm>
          <a:custGeom>
            <a:avLst/>
            <a:gdLst/>
            <a:ahLst/>
            <a:cxnLst/>
            <a:rect r="r" b="b" t="t" l="l"/>
            <a:pathLst>
              <a:path h="9232667" w="9386293">
                <a:moveTo>
                  <a:pt x="0" y="0"/>
                </a:moveTo>
                <a:lnTo>
                  <a:pt x="9386293" y="0"/>
                </a:lnTo>
                <a:lnTo>
                  <a:pt x="9386293" y="9232666"/>
                </a:lnTo>
                <a:lnTo>
                  <a:pt x="0" y="9232666"/>
                </a:lnTo>
                <a:lnTo>
                  <a:pt x="0" y="0"/>
                </a:lnTo>
                <a:close/>
              </a:path>
            </a:pathLst>
          </a:custGeom>
          <a:blipFill>
            <a:blip r:embed="rId4"/>
            <a:stretch>
              <a:fillRect l="-1914" t="-1592" r="-1914" b="-1946"/>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1 - Gingerbread House</a:t>
            </a:r>
            <a:r>
              <a:rPr lang="en-US" sz="5431">
                <a:solidFill>
                  <a:srgbClr val="000000"/>
                </a:solidFill>
                <a:latin typeface="Mountains of Christmas"/>
              </a:rPr>
              <a:t> </a:t>
            </a:r>
          </a:p>
        </p:txBody>
      </p:sp>
      <p:sp>
        <p:nvSpPr>
          <p:cNvPr name="TextBox 8" id="8"/>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
        <p:nvSpPr>
          <p:cNvPr name="TextBox 9" id="9"/>
          <p:cNvSpPr txBox="true"/>
          <p:nvPr/>
        </p:nvSpPr>
        <p:spPr>
          <a:xfrm rot="0">
            <a:off x="10860105" y="3141744"/>
            <a:ext cx="6261875" cy="3214755"/>
          </a:xfrm>
          <a:prstGeom prst="rect">
            <a:avLst/>
          </a:prstGeom>
        </p:spPr>
        <p:txBody>
          <a:bodyPr anchor="t" rtlCol="false" tIns="0" lIns="0" bIns="0" rIns="0">
            <a:spAutoFit/>
          </a:bodyPr>
          <a:lstStyle/>
          <a:p>
            <a:pPr algn="ctr">
              <a:lnSpc>
                <a:spcPts val="3197"/>
              </a:lnSpc>
            </a:pPr>
            <a:r>
              <a:rPr lang="en-US" sz="2283">
                <a:solidFill>
                  <a:srgbClr val="000000"/>
                </a:solidFill>
                <a:latin typeface="Mountains of Christmas"/>
              </a:rPr>
              <a:t>Decorated gingerbread houses became popular in Germany in the 1800s, after appearing in the Brothers Grimm folktale ‘Hansel &amp; Gretel’. Soon after, they became a Christmas tradition around the world. </a:t>
            </a:r>
          </a:p>
          <a:p>
            <a:pPr algn="ctr">
              <a:lnSpc>
                <a:spcPts val="3197"/>
              </a:lnSpc>
            </a:pPr>
          </a:p>
          <a:p>
            <a:pPr algn="ctr">
              <a:lnSpc>
                <a:spcPts val="3197"/>
              </a:lnSpc>
            </a:pPr>
            <a:r>
              <a:rPr lang="en-US" sz="2283">
                <a:solidFill>
                  <a:srgbClr val="000000"/>
                </a:solidFill>
                <a:latin typeface="Mountains of Christmas"/>
              </a:rPr>
              <a:t>Draw a gingerbread house covered with your favourite sweets (maybe there’s a witch inside hiding)</a:t>
            </a:r>
          </a:p>
          <a:p>
            <a:pPr algn="ctr">
              <a:lnSpc>
                <a:spcPts val="3197"/>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747336"/>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38631" y="408123"/>
            <a:ext cx="9708017" cy="9384496"/>
          </a:xfrm>
          <a:custGeom>
            <a:avLst/>
            <a:gdLst/>
            <a:ahLst/>
            <a:cxnLst/>
            <a:rect r="r" b="b" t="t" l="l"/>
            <a:pathLst>
              <a:path h="9384496" w="9708017">
                <a:moveTo>
                  <a:pt x="0" y="0"/>
                </a:moveTo>
                <a:lnTo>
                  <a:pt x="9708017" y="0"/>
                </a:lnTo>
                <a:lnTo>
                  <a:pt x="9708017" y="9384496"/>
                </a:lnTo>
                <a:lnTo>
                  <a:pt x="0" y="9384496"/>
                </a:lnTo>
                <a:lnTo>
                  <a:pt x="0" y="0"/>
                </a:lnTo>
                <a:close/>
              </a:path>
            </a:pathLst>
          </a:custGeom>
          <a:blipFill>
            <a:blip r:embed="rId4"/>
            <a:stretch>
              <a:fillRect l="-2138" t="-2703" r="-2851" b="-4406"/>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19 - Space Santa</a:t>
            </a:r>
            <a:r>
              <a:rPr lang="en-US" sz="5431">
                <a:solidFill>
                  <a:srgbClr val="000000"/>
                </a:solidFill>
                <a:latin typeface="Mountains of Christmas"/>
              </a:rPr>
              <a:t> </a:t>
            </a:r>
          </a:p>
        </p:txBody>
      </p:sp>
      <p:sp>
        <p:nvSpPr>
          <p:cNvPr name="TextBox 8" id="8"/>
          <p:cNvSpPr txBox="true"/>
          <p:nvPr/>
        </p:nvSpPr>
        <p:spPr>
          <a:xfrm rot="0">
            <a:off x="10341142" y="3004842"/>
            <a:ext cx="7546827" cy="3684224"/>
          </a:xfrm>
          <a:prstGeom prst="rect">
            <a:avLst/>
          </a:prstGeom>
        </p:spPr>
        <p:txBody>
          <a:bodyPr anchor="t" rtlCol="false" tIns="0" lIns="0" bIns="0" rIns="0">
            <a:spAutoFit/>
          </a:bodyPr>
          <a:lstStyle/>
          <a:p>
            <a:pPr algn="ctr">
              <a:lnSpc>
                <a:spcPts val="3257"/>
              </a:lnSpc>
            </a:pPr>
            <a:r>
              <a:rPr lang="en-US" sz="2326">
                <a:solidFill>
                  <a:srgbClr val="000000"/>
                </a:solidFill>
                <a:latin typeface="Mountains of Christmas"/>
              </a:rPr>
              <a:t>In parts of Russia, Santa is known as Grandfather Frost or Ded Moroz. In the 1950s when Russia and America were racing to be the first into space, Ded Moroz could often be found on Christmas cards and posters, flying rockets and spaceships, which you have to admit </a:t>
            </a:r>
          </a:p>
          <a:p>
            <a:pPr algn="ctr">
              <a:lnSpc>
                <a:spcPts val="3257"/>
              </a:lnSpc>
            </a:pPr>
            <a:r>
              <a:rPr lang="en-US" sz="2326">
                <a:solidFill>
                  <a:srgbClr val="000000"/>
                </a:solidFill>
                <a:latin typeface="Mountains of Christmas"/>
              </a:rPr>
              <a:t>is cooler than the Coca Cola truck.</a:t>
            </a:r>
          </a:p>
          <a:p>
            <a:pPr algn="ctr">
              <a:lnSpc>
                <a:spcPts val="3257"/>
              </a:lnSpc>
            </a:pPr>
          </a:p>
          <a:p>
            <a:pPr algn="ctr">
              <a:lnSpc>
                <a:spcPts val="3257"/>
              </a:lnSpc>
            </a:pPr>
            <a:r>
              <a:rPr lang="en-US" sz="2326">
                <a:solidFill>
                  <a:srgbClr val="000000"/>
                </a:solidFill>
                <a:latin typeface="Mountains of Christmas"/>
              </a:rPr>
              <a:t>Draw us some more of Santa’s space adventures. Where does he go? Who does he meet?</a:t>
            </a:r>
          </a:p>
          <a:p>
            <a:pPr algn="ctr">
              <a:lnSpc>
                <a:spcPts val="3257"/>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51176" y="-1713664"/>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41465" y="408123"/>
            <a:ext cx="9642980" cy="9422803"/>
          </a:xfrm>
          <a:custGeom>
            <a:avLst/>
            <a:gdLst/>
            <a:ahLst/>
            <a:cxnLst/>
            <a:rect r="r" b="b" t="t" l="l"/>
            <a:pathLst>
              <a:path h="9422803" w="9642980">
                <a:moveTo>
                  <a:pt x="0" y="0"/>
                </a:moveTo>
                <a:lnTo>
                  <a:pt x="9642980" y="0"/>
                </a:lnTo>
                <a:lnTo>
                  <a:pt x="9642980" y="9422803"/>
                </a:lnTo>
                <a:lnTo>
                  <a:pt x="0" y="9422803"/>
                </a:lnTo>
                <a:lnTo>
                  <a:pt x="0" y="0"/>
                </a:lnTo>
                <a:close/>
              </a:path>
            </a:pathLst>
          </a:custGeom>
          <a:blipFill>
            <a:blip r:embed="rId4"/>
            <a:stretch>
              <a:fillRect l="-1871" t="-1675" r="-1871" b="-2633"/>
            </a:stretch>
          </a:blipFill>
        </p:spPr>
      </p:sp>
      <p:sp>
        <p:nvSpPr>
          <p:cNvPr name="TextBox 7" id="7"/>
          <p:cNvSpPr txBox="true"/>
          <p:nvPr/>
        </p:nvSpPr>
        <p:spPr>
          <a:xfrm rot="0">
            <a:off x="10094116" y="284298"/>
            <a:ext cx="7793853" cy="2871950"/>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20 - Kentucky Fried Christmas</a:t>
            </a:r>
            <a:r>
              <a:rPr lang="en-US" sz="5431">
                <a:solidFill>
                  <a:srgbClr val="000000"/>
                </a:solidFill>
                <a:latin typeface="Mountains of Christmas"/>
              </a:rPr>
              <a:t> </a:t>
            </a:r>
          </a:p>
        </p:txBody>
      </p:sp>
      <p:sp>
        <p:nvSpPr>
          <p:cNvPr name="TextBox 8" id="8"/>
          <p:cNvSpPr txBox="true"/>
          <p:nvPr/>
        </p:nvSpPr>
        <p:spPr>
          <a:xfrm rot="0">
            <a:off x="10415151" y="3572730"/>
            <a:ext cx="7151783" cy="2780501"/>
          </a:xfrm>
          <a:prstGeom prst="rect">
            <a:avLst/>
          </a:prstGeom>
        </p:spPr>
        <p:txBody>
          <a:bodyPr anchor="t" rtlCol="false" tIns="0" lIns="0" bIns="0" rIns="0">
            <a:spAutoFit/>
          </a:bodyPr>
          <a:lstStyle/>
          <a:p>
            <a:pPr algn="ctr">
              <a:lnSpc>
                <a:spcPts val="3194"/>
              </a:lnSpc>
            </a:pPr>
            <a:r>
              <a:rPr lang="en-US" sz="2281">
                <a:solidFill>
                  <a:srgbClr val="000000"/>
                </a:solidFill>
                <a:latin typeface="Mountains of Christmas"/>
              </a:rPr>
              <a:t>Since the 1980s, it has been a Japanese custom for families to share a KFC party bucket together on Christmas Eve. It’s the busiest time of year for KFC, with queues out the door, and ten times as many customers as usual. Personally I prefer a chippy…</a:t>
            </a:r>
          </a:p>
          <a:p>
            <a:pPr algn="ctr">
              <a:lnSpc>
                <a:spcPts val="3194"/>
              </a:lnSpc>
            </a:pPr>
          </a:p>
          <a:p>
            <a:pPr algn="ctr">
              <a:lnSpc>
                <a:spcPts val="3194"/>
              </a:lnSpc>
            </a:pPr>
            <a:r>
              <a:rPr lang="en-US" sz="2281">
                <a:solidFill>
                  <a:srgbClr val="000000"/>
                </a:solidFill>
                <a:latin typeface="Mountains of Christmas"/>
              </a:rPr>
              <a:t>What would your ideal Christmas dinner be?</a:t>
            </a:r>
          </a:p>
          <a:p>
            <a:pPr algn="ctr">
              <a:lnSpc>
                <a:spcPts val="3194"/>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477233"/>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77062" y="200350"/>
            <a:ext cx="9357372" cy="9653548"/>
          </a:xfrm>
          <a:custGeom>
            <a:avLst/>
            <a:gdLst/>
            <a:ahLst/>
            <a:cxnLst/>
            <a:rect r="r" b="b" t="t" l="l"/>
            <a:pathLst>
              <a:path h="9653548" w="9357372">
                <a:moveTo>
                  <a:pt x="0" y="0"/>
                </a:moveTo>
                <a:lnTo>
                  <a:pt x="9357372" y="0"/>
                </a:lnTo>
                <a:lnTo>
                  <a:pt x="9357372" y="9653549"/>
                </a:lnTo>
                <a:lnTo>
                  <a:pt x="0" y="9653549"/>
                </a:lnTo>
                <a:lnTo>
                  <a:pt x="0" y="0"/>
                </a:lnTo>
                <a:close/>
              </a:path>
            </a:pathLst>
          </a:custGeom>
          <a:blipFill>
            <a:blip r:embed="rId4"/>
            <a:stretch>
              <a:fillRect l="-1964" t="-1903" r="-2455" b="-2617"/>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21 - Snow Bees</a:t>
            </a:r>
            <a:r>
              <a:rPr lang="en-US" sz="5431">
                <a:solidFill>
                  <a:srgbClr val="000000"/>
                </a:solidFill>
                <a:latin typeface="Mountains of Christmas"/>
              </a:rPr>
              <a:t> </a:t>
            </a:r>
          </a:p>
        </p:txBody>
      </p:sp>
      <p:sp>
        <p:nvSpPr>
          <p:cNvPr name="TextBox 8" id="8"/>
          <p:cNvSpPr txBox="true"/>
          <p:nvPr/>
        </p:nvSpPr>
        <p:spPr>
          <a:xfrm rot="0">
            <a:off x="10475664" y="3166759"/>
            <a:ext cx="7030757" cy="3258867"/>
          </a:xfrm>
          <a:prstGeom prst="rect">
            <a:avLst/>
          </a:prstGeom>
        </p:spPr>
        <p:txBody>
          <a:bodyPr anchor="t" rtlCol="false" tIns="0" lIns="0" bIns="0" rIns="0">
            <a:spAutoFit/>
          </a:bodyPr>
          <a:lstStyle/>
          <a:p>
            <a:pPr algn="ctr">
              <a:lnSpc>
                <a:spcPts val="3222"/>
              </a:lnSpc>
            </a:pPr>
            <a:r>
              <a:rPr lang="en-US" sz="2301">
                <a:solidFill>
                  <a:srgbClr val="000000"/>
                </a:solidFill>
                <a:latin typeface="Mountains of Christmas"/>
              </a:rPr>
              <a:t>Hans Christian Andersen’s ‘The Snow Queen’ is queen of all the snow bees. The power of the sunlight harvested by the bees in summer, helps the solstice candle burn brighter on December 21st - midwinter, the longest night of the year.</a:t>
            </a:r>
          </a:p>
          <a:p>
            <a:pPr algn="ctr">
              <a:lnSpc>
                <a:spcPts val="3222"/>
              </a:lnSpc>
            </a:pPr>
          </a:p>
          <a:p>
            <a:pPr algn="ctr">
              <a:lnSpc>
                <a:spcPts val="3222"/>
              </a:lnSpc>
            </a:pPr>
            <a:r>
              <a:rPr lang="en-US" sz="2301">
                <a:solidFill>
                  <a:srgbClr val="000000"/>
                </a:solidFill>
                <a:latin typeface="Mountains of Christmas"/>
              </a:rPr>
              <a:t>Candles all have nice smells now, what would be the ingredients of YOUR candle?</a:t>
            </a:r>
          </a:p>
          <a:p>
            <a:pPr algn="ctr">
              <a:lnSpc>
                <a:spcPts val="3222"/>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51176" y="-1629482"/>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364800" y="300604"/>
            <a:ext cx="9247470" cy="9414948"/>
          </a:xfrm>
          <a:custGeom>
            <a:avLst/>
            <a:gdLst/>
            <a:ahLst/>
            <a:cxnLst/>
            <a:rect r="r" b="b" t="t" l="l"/>
            <a:pathLst>
              <a:path h="9414948" w="9247470">
                <a:moveTo>
                  <a:pt x="0" y="0"/>
                </a:moveTo>
                <a:lnTo>
                  <a:pt x="9247470" y="0"/>
                </a:lnTo>
                <a:lnTo>
                  <a:pt x="9247470" y="9414948"/>
                </a:lnTo>
                <a:lnTo>
                  <a:pt x="0" y="9414948"/>
                </a:lnTo>
                <a:lnTo>
                  <a:pt x="0" y="0"/>
                </a:lnTo>
                <a:close/>
              </a:path>
            </a:pathLst>
          </a:custGeom>
          <a:blipFill>
            <a:blip r:embed="rId4"/>
            <a:stretch>
              <a:fillRect l="-2690" t="-3363" r="-3179" b="-2161"/>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22 - Mari Lwyd</a:t>
            </a:r>
            <a:r>
              <a:rPr lang="en-US" sz="5431">
                <a:solidFill>
                  <a:srgbClr val="000000"/>
                </a:solidFill>
                <a:latin typeface="Mountains of Christmas"/>
              </a:rPr>
              <a:t> </a:t>
            </a:r>
          </a:p>
        </p:txBody>
      </p:sp>
      <p:sp>
        <p:nvSpPr>
          <p:cNvPr name="TextBox 8" id="8"/>
          <p:cNvSpPr txBox="true"/>
          <p:nvPr/>
        </p:nvSpPr>
        <p:spPr>
          <a:xfrm rot="0">
            <a:off x="10356734" y="2799660"/>
            <a:ext cx="7268616" cy="4093282"/>
          </a:xfrm>
          <a:prstGeom prst="rect">
            <a:avLst/>
          </a:prstGeom>
        </p:spPr>
        <p:txBody>
          <a:bodyPr anchor="t" rtlCol="false" tIns="0" lIns="0" bIns="0" rIns="0">
            <a:spAutoFit/>
          </a:bodyPr>
          <a:lstStyle/>
          <a:p>
            <a:pPr algn="ctr">
              <a:lnSpc>
                <a:spcPts val="3286"/>
              </a:lnSpc>
            </a:pPr>
            <a:r>
              <a:rPr lang="en-US" sz="2347">
                <a:solidFill>
                  <a:srgbClr val="000000"/>
                </a:solidFill>
                <a:latin typeface="Mountains of Christmas"/>
              </a:rPr>
              <a:t>In Wales, the Mari Lwyd is another wassailing type tradition. A group of visitors with their wooden hobby horse would sing a song at each door and ask to be let in for food and drink. The people inside sing a song back and pretend not to let them in. And so it goes back and forth until eventually the group are allowed in (or someone runs out of songs).</a:t>
            </a:r>
          </a:p>
          <a:p>
            <a:pPr algn="ctr">
              <a:lnSpc>
                <a:spcPts val="3286"/>
              </a:lnSpc>
            </a:pPr>
          </a:p>
          <a:p>
            <a:pPr algn="ctr">
              <a:lnSpc>
                <a:spcPts val="3286"/>
              </a:lnSpc>
            </a:pPr>
            <a:r>
              <a:rPr lang="en-US" sz="2347">
                <a:solidFill>
                  <a:srgbClr val="000000"/>
                </a:solidFill>
                <a:latin typeface="Mountains of Christmas"/>
              </a:rPr>
              <a:t>Split the class and have a song battle where you each sing lines of songs until one team runs out.</a:t>
            </a:r>
          </a:p>
          <a:p>
            <a:pPr algn="ctr">
              <a:lnSpc>
                <a:spcPts val="3286"/>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628054"/>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411950" y="524779"/>
            <a:ext cx="9226595" cy="9329119"/>
          </a:xfrm>
          <a:custGeom>
            <a:avLst/>
            <a:gdLst/>
            <a:ahLst/>
            <a:cxnLst/>
            <a:rect r="r" b="b" t="t" l="l"/>
            <a:pathLst>
              <a:path h="9329119" w="9226595">
                <a:moveTo>
                  <a:pt x="0" y="0"/>
                </a:moveTo>
                <a:lnTo>
                  <a:pt x="9226595" y="0"/>
                </a:lnTo>
                <a:lnTo>
                  <a:pt x="9226595" y="9329120"/>
                </a:lnTo>
                <a:lnTo>
                  <a:pt x="0" y="9329120"/>
                </a:lnTo>
                <a:lnTo>
                  <a:pt x="0" y="0"/>
                </a:lnTo>
                <a:close/>
              </a:path>
            </a:pathLst>
          </a:custGeom>
          <a:blipFill>
            <a:blip r:embed="rId4"/>
            <a:stretch>
              <a:fillRect l="-2687" t="-2899" r="-3909" b="-2657"/>
            </a:stretch>
          </a:blipFill>
        </p:spPr>
      </p:sp>
      <p:sp>
        <p:nvSpPr>
          <p:cNvPr name="TextBox 7" id="7"/>
          <p:cNvSpPr txBox="true"/>
          <p:nvPr/>
        </p:nvSpPr>
        <p:spPr>
          <a:xfrm rot="0">
            <a:off x="10094116" y="284298"/>
            <a:ext cx="7793853" cy="2871950"/>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23 - Rise sir! </a:t>
            </a:r>
          </a:p>
          <a:p>
            <a:pPr algn="ctr">
              <a:lnSpc>
                <a:spcPts val="7603"/>
              </a:lnSpc>
            </a:pPr>
            <a:r>
              <a:rPr lang="en-US" sz="5431">
                <a:solidFill>
                  <a:srgbClr val="FF3131"/>
                </a:solidFill>
                <a:latin typeface="Mountains of Christmas"/>
              </a:rPr>
              <a:t>And fight again!</a:t>
            </a:r>
            <a:r>
              <a:rPr lang="en-US" sz="5431">
                <a:solidFill>
                  <a:srgbClr val="000000"/>
                </a:solidFill>
                <a:latin typeface="Mountains of Christmas"/>
              </a:rPr>
              <a:t> </a:t>
            </a:r>
          </a:p>
        </p:txBody>
      </p:sp>
      <p:sp>
        <p:nvSpPr>
          <p:cNvPr name="TextBox 8" id="8"/>
          <p:cNvSpPr txBox="true"/>
          <p:nvPr/>
        </p:nvSpPr>
        <p:spPr>
          <a:xfrm rot="0">
            <a:off x="10633252" y="3981168"/>
            <a:ext cx="6715581" cy="3656384"/>
          </a:xfrm>
          <a:prstGeom prst="rect">
            <a:avLst/>
          </a:prstGeom>
        </p:spPr>
        <p:txBody>
          <a:bodyPr anchor="t" rtlCol="false" tIns="0" lIns="0" bIns="0" rIns="0">
            <a:spAutoFit/>
          </a:bodyPr>
          <a:lstStyle/>
          <a:p>
            <a:pPr algn="ctr">
              <a:lnSpc>
                <a:spcPts val="3222"/>
              </a:lnSpc>
            </a:pPr>
            <a:r>
              <a:rPr lang="en-US" sz="2301">
                <a:solidFill>
                  <a:srgbClr val="000000"/>
                </a:solidFill>
                <a:latin typeface="Mountains of Christmas"/>
              </a:rPr>
              <a:t>Another household visiting tradition is the mumming play, a retelling of St George and the Dragon, in which a heroic knight is killed in battle and brought back to life with a magic potion. When performed in winter, the story symbolises the end of one year and the starting of the next. </a:t>
            </a:r>
          </a:p>
          <a:p>
            <a:pPr algn="ctr">
              <a:lnSpc>
                <a:spcPts val="3222"/>
              </a:lnSpc>
            </a:pPr>
          </a:p>
          <a:p>
            <a:pPr algn="ctr">
              <a:lnSpc>
                <a:spcPts val="3222"/>
              </a:lnSpc>
            </a:pPr>
            <a:r>
              <a:rPr lang="en-US" sz="2301">
                <a:solidFill>
                  <a:srgbClr val="000000"/>
                </a:solidFill>
                <a:latin typeface="Mountains of Christmas"/>
              </a:rPr>
              <a:t>If a magic potion could give you any magical power, what would it be?</a:t>
            </a:r>
          </a:p>
          <a:p>
            <a:pPr algn="ctr">
              <a:lnSpc>
                <a:spcPts val="3222"/>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84011" y="-1627046"/>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69147" y="408123"/>
            <a:ext cx="9540708" cy="9441741"/>
          </a:xfrm>
          <a:custGeom>
            <a:avLst/>
            <a:gdLst/>
            <a:ahLst/>
            <a:cxnLst/>
            <a:rect r="r" b="b" t="t" l="l"/>
            <a:pathLst>
              <a:path h="9441741" w="9540708">
                <a:moveTo>
                  <a:pt x="0" y="0"/>
                </a:moveTo>
                <a:lnTo>
                  <a:pt x="9540708" y="0"/>
                </a:lnTo>
                <a:lnTo>
                  <a:pt x="9540708" y="9441741"/>
                </a:lnTo>
                <a:lnTo>
                  <a:pt x="0" y="9441741"/>
                </a:lnTo>
                <a:lnTo>
                  <a:pt x="0" y="0"/>
                </a:lnTo>
                <a:close/>
              </a:path>
            </a:pathLst>
          </a:custGeom>
          <a:blipFill>
            <a:blip r:embed="rId4"/>
            <a:stretch>
              <a:fillRect l="-2210" t="-1786" r="-3315" b="-2456"/>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24 - Jolabokaflod!</a:t>
            </a:r>
            <a:r>
              <a:rPr lang="en-US" sz="5431">
                <a:solidFill>
                  <a:srgbClr val="000000"/>
                </a:solidFill>
                <a:latin typeface="Mountains of Christmas"/>
              </a:rPr>
              <a:t> </a:t>
            </a:r>
          </a:p>
        </p:txBody>
      </p:sp>
      <p:sp>
        <p:nvSpPr>
          <p:cNvPr name="TextBox 8" id="8"/>
          <p:cNvSpPr txBox="true"/>
          <p:nvPr/>
        </p:nvSpPr>
        <p:spPr>
          <a:xfrm rot="0">
            <a:off x="10398730" y="2945444"/>
            <a:ext cx="7184625" cy="3612843"/>
          </a:xfrm>
          <a:prstGeom prst="rect">
            <a:avLst/>
          </a:prstGeom>
        </p:spPr>
        <p:txBody>
          <a:bodyPr anchor="t" rtlCol="false" tIns="0" lIns="0" bIns="0" rIns="0">
            <a:spAutoFit/>
          </a:bodyPr>
          <a:lstStyle/>
          <a:p>
            <a:pPr algn="ctr">
              <a:lnSpc>
                <a:spcPts val="3219"/>
              </a:lnSpc>
            </a:pPr>
            <a:r>
              <a:rPr lang="en-US" sz="2299">
                <a:solidFill>
                  <a:srgbClr val="000000"/>
                </a:solidFill>
                <a:latin typeface="Mountains of Christmas"/>
              </a:rPr>
              <a:t>In Iceland, people give one another books on Christmas Eve. The tradition dates from around World War 2, as paper was one of the few things not rationed in Iceland, so meant it was able to be used for festive gifts. Iceland publishes thousands of books during the winter months as part of this ‘Christmas Book Flood’.</a:t>
            </a:r>
          </a:p>
          <a:p>
            <a:pPr algn="ctr">
              <a:lnSpc>
                <a:spcPts val="3219"/>
              </a:lnSpc>
            </a:pPr>
          </a:p>
          <a:p>
            <a:pPr algn="ctr">
              <a:lnSpc>
                <a:spcPts val="3219"/>
              </a:lnSpc>
            </a:pPr>
            <a:r>
              <a:rPr lang="en-US" sz="2299">
                <a:solidFill>
                  <a:srgbClr val="000000"/>
                </a:solidFill>
                <a:latin typeface="Mountains of Christmas"/>
              </a:rPr>
              <a:t>Write a Christmas poem or story to give to someone as a present on Christmas Eve.</a:t>
            </a:r>
          </a:p>
          <a:p>
            <a:pPr algn="ctr">
              <a:lnSpc>
                <a:spcPts val="3219"/>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259081"/>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317268" y="310352"/>
            <a:ext cx="9523632" cy="9681893"/>
          </a:xfrm>
          <a:custGeom>
            <a:avLst/>
            <a:gdLst/>
            <a:ahLst/>
            <a:cxnLst/>
            <a:rect r="r" b="b" t="t" l="l"/>
            <a:pathLst>
              <a:path h="9681893" w="9523632">
                <a:moveTo>
                  <a:pt x="0" y="0"/>
                </a:moveTo>
                <a:lnTo>
                  <a:pt x="9523632" y="0"/>
                </a:lnTo>
                <a:lnTo>
                  <a:pt x="9523632" y="9681893"/>
                </a:lnTo>
                <a:lnTo>
                  <a:pt x="0" y="9681893"/>
                </a:lnTo>
                <a:lnTo>
                  <a:pt x="0" y="0"/>
                </a:lnTo>
                <a:close/>
              </a:path>
            </a:pathLst>
          </a:custGeom>
          <a:blipFill>
            <a:blip r:embed="rId4"/>
            <a:stretch>
              <a:fillRect l="-4920" t="-9680" r="-11563" b="-2178"/>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2 - Ghost Story Season</a:t>
            </a:r>
            <a:r>
              <a:rPr lang="en-US" sz="5431">
                <a:solidFill>
                  <a:srgbClr val="000000"/>
                </a:solidFill>
                <a:latin typeface="Mountains of Christmas"/>
              </a:rPr>
              <a:t> </a:t>
            </a:r>
          </a:p>
        </p:txBody>
      </p:sp>
      <p:sp>
        <p:nvSpPr>
          <p:cNvPr name="TextBox 8" id="8"/>
          <p:cNvSpPr txBox="true"/>
          <p:nvPr/>
        </p:nvSpPr>
        <p:spPr>
          <a:xfrm rot="0">
            <a:off x="11028819" y="2627655"/>
            <a:ext cx="6230481" cy="3595249"/>
          </a:xfrm>
          <a:prstGeom prst="rect">
            <a:avLst/>
          </a:prstGeom>
        </p:spPr>
        <p:txBody>
          <a:bodyPr anchor="t" rtlCol="false" tIns="0" lIns="0" bIns="0" rIns="0">
            <a:spAutoFit/>
          </a:bodyPr>
          <a:lstStyle/>
          <a:p>
            <a:pPr algn="ctr">
              <a:lnSpc>
                <a:spcPts val="3176"/>
              </a:lnSpc>
            </a:pPr>
            <a:r>
              <a:rPr lang="en-US" sz="2268">
                <a:solidFill>
                  <a:srgbClr val="000000"/>
                </a:solidFill>
                <a:latin typeface="Mountains of Christmas"/>
              </a:rPr>
              <a:t>The dark winter nights have always been a popular time to share spooky stories, but it was the Victorians who made Christmas Ghost Stories a tradition. The industrial revolution meant it was now cheaper to print books and magazines, and so writers such as Charles Dickens would prepare stories ready for sale at the Christmas season.</a:t>
            </a:r>
          </a:p>
          <a:p>
            <a:pPr algn="ctr">
              <a:lnSpc>
                <a:spcPts val="3176"/>
              </a:lnSpc>
            </a:pPr>
          </a:p>
          <a:p>
            <a:pPr algn="ctr">
              <a:lnSpc>
                <a:spcPts val="3176"/>
              </a:lnSpc>
            </a:pPr>
            <a:r>
              <a:rPr lang="en-US" sz="2268">
                <a:solidFill>
                  <a:srgbClr val="000000"/>
                </a:solidFill>
                <a:latin typeface="Mountains of Christmas"/>
              </a:rPr>
              <a:t>Draw an adventure with a friendly Christmas ghost.</a:t>
            </a:r>
          </a:p>
          <a:p>
            <a:pPr algn="ctr">
              <a:lnSpc>
                <a:spcPts val="3176"/>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259081"/>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44307" y="180127"/>
            <a:ext cx="9292876" cy="9812117"/>
          </a:xfrm>
          <a:custGeom>
            <a:avLst/>
            <a:gdLst/>
            <a:ahLst/>
            <a:cxnLst/>
            <a:rect r="r" b="b" t="t" l="l"/>
            <a:pathLst>
              <a:path h="9812117" w="9292876">
                <a:moveTo>
                  <a:pt x="0" y="0"/>
                </a:moveTo>
                <a:lnTo>
                  <a:pt x="9292876" y="0"/>
                </a:lnTo>
                <a:lnTo>
                  <a:pt x="9292876" y="9812118"/>
                </a:lnTo>
                <a:lnTo>
                  <a:pt x="0" y="9812118"/>
                </a:lnTo>
                <a:lnTo>
                  <a:pt x="0" y="0"/>
                </a:lnTo>
                <a:close/>
              </a:path>
            </a:pathLst>
          </a:custGeom>
          <a:blipFill>
            <a:blip r:embed="rId4"/>
            <a:stretch>
              <a:fillRect l="-3549" t="-1793" r="-3076" b="-2689"/>
            </a:stretch>
          </a:blipFill>
        </p:spPr>
      </p:sp>
      <p:sp>
        <p:nvSpPr>
          <p:cNvPr name="TextBox 7" id="7"/>
          <p:cNvSpPr txBox="true"/>
          <p:nvPr/>
        </p:nvSpPr>
        <p:spPr>
          <a:xfrm rot="0">
            <a:off x="9694154" y="284298"/>
            <a:ext cx="8193815" cy="2871950"/>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3 - Visiting </a:t>
            </a:r>
          </a:p>
          <a:p>
            <a:pPr algn="ctr">
              <a:lnSpc>
                <a:spcPts val="7603"/>
              </a:lnSpc>
            </a:pPr>
            <a:r>
              <a:rPr lang="en-US" sz="5431">
                <a:solidFill>
                  <a:srgbClr val="FF3131"/>
                </a:solidFill>
                <a:latin typeface="Mountains of Christmas"/>
              </a:rPr>
              <a:t>Christmas Spiders</a:t>
            </a:r>
            <a:r>
              <a:rPr lang="en-US" sz="5431">
                <a:solidFill>
                  <a:srgbClr val="000000"/>
                </a:solidFill>
                <a:latin typeface="Mountains of Christmas"/>
              </a:rPr>
              <a:t> </a:t>
            </a:r>
          </a:p>
        </p:txBody>
      </p:sp>
      <p:sp>
        <p:nvSpPr>
          <p:cNvPr name="TextBox 8" id="8"/>
          <p:cNvSpPr txBox="true"/>
          <p:nvPr/>
        </p:nvSpPr>
        <p:spPr>
          <a:xfrm rot="0">
            <a:off x="10490083" y="3701594"/>
            <a:ext cx="6769217" cy="2836186"/>
          </a:xfrm>
          <a:prstGeom prst="rect">
            <a:avLst/>
          </a:prstGeom>
        </p:spPr>
        <p:txBody>
          <a:bodyPr anchor="t" rtlCol="false" tIns="0" lIns="0" bIns="0" rIns="0">
            <a:spAutoFit/>
          </a:bodyPr>
          <a:lstStyle/>
          <a:p>
            <a:pPr algn="ctr">
              <a:lnSpc>
                <a:spcPts val="3216"/>
              </a:lnSpc>
            </a:pPr>
            <a:r>
              <a:rPr lang="en-US" sz="2297">
                <a:solidFill>
                  <a:srgbClr val="000000"/>
                </a:solidFill>
                <a:latin typeface="Mountains of Christmas"/>
              </a:rPr>
              <a:t>A folktale from Ukraine tells of the some kind spiders, who brought joy to a poor widow and her children by decorating their tree in sparkling webs on Christmas Eve. Jewelled spiders and glittering webs are now often found as tree decorations.</a:t>
            </a:r>
          </a:p>
          <a:p>
            <a:pPr algn="ctr">
              <a:lnSpc>
                <a:spcPts val="3216"/>
              </a:lnSpc>
            </a:pPr>
          </a:p>
          <a:p>
            <a:pPr algn="ctr">
              <a:lnSpc>
                <a:spcPts val="3216"/>
              </a:lnSpc>
            </a:pPr>
            <a:r>
              <a:rPr lang="en-US" sz="2297">
                <a:solidFill>
                  <a:srgbClr val="000000"/>
                </a:solidFill>
                <a:latin typeface="Mountains of Christmas"/>
              </a:rPr>
              <a:t>Draw some merry Christmas spiders in their sparkling webs.</a:t>
            </a:r>
          </a:p>
          <a:p>
            <a:pPr algn="ctr">
              <a:lnSpc>
                <a:spcPts val="3216"/>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477456"/>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20565" y="199906"/>
            <a:ext cx="9363032" cy="9653993"/>
          </a:xfrm>
          <a:custGeom>
            <a:avLst/>
            <a:gdLst/>
            <a:ahLst/>
            <a:cxnLst/>
            <a:rect r="r" b="b" t="t" l="l"/>
            <a:pathLst>
              <a:path h="9653993" w="9363032">
                <a:moveTo>
                  <a:pt x="0" y="0"/>
                </a:moveTo>
                <a:lnTo>
                  <a:pt x="9363032" y="0"/>
                </a:lnTo>
                <a:lnTo>
                  <a:pt x="9363032" y="9653993"/>
                </a:lnTo>
                <a:lnTo>
                  <a:pt x="0" y="9653993"/>
                </a:lnTo>
                <a:lnTo>
                  <a:pt x="0" y="0"/>
                </a:lnTo>
                <a:close/>
              </a:path>
            </a:pathLst>
          </a:custGeom>
          <a:blipFill>
            <a:blip r:embed="rId4"/>
            <a:stretch>
              <a:fillRect l="-2537" t="-2013" r="-3459" b="-2237"/>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4 - Midwinter Markets</a:t>
            </a:r>
            <a:r>
              <a:rPr lang="en-US" sz="5431">
                <a:solidFill>
                  <a:srgbClr val="000000"/>
                </a:solidFill>
                <a:latin typeface="Mountains of Christmas"/>
              </a:rPr>
              <a:t> </a:t>
            </a:r>
          </a:p>
        </p:txBody>
      </p:sp>
      <p:sp>
        <p:nvSpPr>
          <p:cNvPr name="TextBox 8" id="8"/>
          <p:cNvSpPr txBox="true"/>
          <p:nvPr/>
        </p:nvSpPr>
        <p:spPr>
          <a:xfrm rot="0">
            <a:off x="10657151" y="2781323"/>
            <a:ext cx="6702938" cy="3403590"/>
          </a:xfrm>
          <a:prstGeom prst="rect">
            <a:avLst/>
          </a:prstGeom>
        </p:spPr>
        <p:txBody>
          <a:bodyPr anchor="t" rtlCol="false" tIns="0" lIns="0" bIns="0" rIns="0">
            <a:spAutoFit/>
          </a:bodyPr>
          <a:lstStyle/>
          <a:p>
            <a:pPr algn="ctr">
              <a:lnSpc>
                <a:spcPts val="3118"/>
              </a:lnSpc>
            </a:pPr>
            <a:r>
              <a:rPr lang="en-US" sz="2227">
                <a:solidFill>
                  <a:srgbClr val="000000"/>
                </a:solidFill>
                <a:latin typeface="Mountains of Christmas"/>
              </a:rPr>
              <a:t>Christmas Markets are popular all over the world, and can be a nice place to find unusual gifts based on the traditions of other countries. In this market, someone is selling the rather cheeky ‘Poop Log’, a traditional Christmas character from Catalan in Spain, who poops nougat on Christmas Eve.</a:t>
            </a:r>
          </a:p>
          <a:p>
            <a:pPr algn="ctr">
              <a:lnSpc>
                <a:spcPts val="3258"/>
              </a:lnSpc>
            </a:pPr>
          </a:p>
          <a:p>
            <a:pPr algn="ctr">
              <a:lnSpc>
                <a:spcPts val="3258"/>
              </a:lnSpc>
            </a:pPr>
            <a:r>
              <a:rPr lang="en-US" sz="2327">
                <a:solidFill>
                  <a:srgbClr val="000000"/>
                </a:solidFill>
                <a:latin typeface="Mountains of Christmas"/>
              </a:rPr>
              <a:t>What would be on your Christmas market shopping list? </a:t>
            </a:r>
          </a:p>
          <a:p>
            <a:pPr algn="ctr">
              <a:lnSpc>
                <a:spcPts val="3258"/>
              </a:lnSpc>
            </a:pPr>
            <a:r>
              <a:rPr lang="en-US" sz="2327">
                <a:solidFill>
                  <a:srgbClr val="000000"/>
                </a:solidFill>
                <a:latin typeface="Mountains of Christmas"/>
              </a:rPr>
              <a:t>Or what would you sell at YOUR stall?</a:t>
            </a:r>
          </a:p>
          <a:p>
            <a:pPr algn="ctr">
              <a:lnSpc>
                <a:spcPts val="1782"/>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611047"/>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47060" y="338358"/>
            <a:ext cx="9581867" cy="9515541"/>
          </a:xfrm>
          <a:custGeom>
            <a:avLst/>
            <a:gdLst/>
            <a:ahLst/>
            <a:cxnLst/>
            <a:rect r="r" b="b" t="t" l="l"/>
            <a:pathLst>
              <a:path h="9515541" w="9581867">
                <a:moveTo>
                  <a:pt x="0" y="0"/>
                </a:moveTo>
                <a:lnTo>
                  <a:pt x="9581867" y="0"/>
                </a:lnTo>
                <a:lnTo>
                  <a:pt x="9581867" y="9515541"/>
                </a:lnTo>
                <a:lnTo>
                  <a:pt x="0" y="9515541"/>
                </a:lnTo>
                <a:lnTo>
                  <a:pt x="0" y="0"/>
                </a:lnTo>
                <a:close/>
              </a:path>
            </a:pathLst>
          </a:custGeom>
          <a:blipFill>
            <a:blip r:embed="rId4"/>
            <a:stretch>
              <a:fillRect l="-1559" t="-2692" r="-2005" b="-1346"/>
            </a:stretch>
          </a:blipFill>
        </p:spPr>
      </p:sp>
      <p:sp>
        <p:nvSpPr>
          <p:cNvPr name="TextBox 7" id="7"/>
          <p:cNvSpPr txBox="true"/>
          <p:nvPr/>
        </p:nvSpPr>
        <p:spPr>
          <a:xfrm rot="0">
            <a:off x="10094116" y="284298"/>
            <a:ext cx="7793853" cy="2871950"/>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5 - Don‘t be late </a:t>
            </a:r>
          </a:p>
          <a:p>
            <a:pPr algn="ctr">
              <a:lnSpc>
                <a:spcPts val="7603"/>
              </a:lnSpc>
            </a:pPr>
            <a:r>
              <a:rPr lang="en-US" sz="5431">
                <a:solidFill>
                  <a:srgbClr val="FF3131"/>
                </a:solidFill>
                <a:latin typeface="Mountains of Christmas"/>
              </a:rPr>
              <a:t>for Krampus</a:t>
            </a:r>
            <a:r>
              <a:rPr lang="en-US" sz="5431">
                <a:solidFill>
                  <a:srgbClr val="000000"/>
                </a:solidFill>
                <a:latin typeface="Mountains of Christmas"/>
              </a:rPr>
              <a:t> </a:t>
            </a:r>
          </a:p>
        </p:txBody>
      </p:sp>
      <p:sp>
        <p:nvSpPr>
          <p:cNvPr name="TextBox 8" id="8"/>
          <p:cNvSpPr txBox="true"/>
          <p:nvPr/>
        </p:nvSpPr>
        <p:spPr>
          <a:xfrm rot="0">
            <a:off x="10704693" y="3590053"/>
            <a:ext cx="6554607" cy="3580601"/>
          </a:xfrm>
          <a:prstGeom prst="rect">
            <a:avLst/>
          </a:prstGeom>
        </p:spPr>
        <p:txBody>
          <a:bodyPr anchor="t" rtlCol="false" tIns="0" lIns="0" bIns="0" rIns="0">
            <a:spAutoFit/>
          </a:bodyPr>
          <a:lstStyle/>
          <a:p>
            <a:pPr algn="ctr">
              <a:lnSpc>
                <a:spcPts val="3194"/>
              </a:lnSpc>
            </a:pPr>
            <a:r>
              <a:rPr lang="en-US" sz="2281">
                <a:solidFill>
                  <a:srgbClr val="000000"/>
                </a:solidFill>
                <a:latin typeface="Mountains of Christmas"/>
              </a:rPr>
              <a:t>Krampus is a friend of St Nicholas, who arrives on December 5th in Germany and Austria. The monster throws any naughty people in his sack and steals them away. Krampusnacht is now often celebrated with people dressing up as the monster to chase one another through the town.</a:t>
            </a:r>
          </a:p>
          <a:p>
            <a:pPr algn="ctr">
              <a:lnSpc>
                <a:spcPts val="3194"/>
              </a:lnSpc>
            </a:pPr>
          </a:p>
          <a:p>
            <a:pPr algn="ctr">
              <a:lnSpc>
                <a:spcPts val="3194"/>
              </a:lnSpc>
            </a:pPr>
            <a:r>
              <a:rPr lang="en-US" sz="2281">
                <a:solidFill>
                  <a:srgbClr val="000000"/>
                </a:solidFill>
                <a:latin typeface="Mountains of Christmas"/>
              </a:rPr>
              <a:t>Draw yourself doing a good deed to show Krampus how kind you have been this year.</a:t>
            </a:r>
          </a:p>
          <a:p>
            <a:pPr algn="ctr">
              <a:lnSpc>
                <a:spcPts val="3194"/>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84011" y="-1595049"/>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13834" y="373083"/>
            <a:ext cx="9646435" cy="9342469"/>
          </a:xfrm>
          <a:custGeom>
            <a:avLst/>
            <a:gdLst/>
            <a:ahLst/>
            <a:cxnLst/>
            <a:rect r="r" b="b" t="t" l="l"/>
            <a:pathLst>
              <a:path h="9342469" w="9646435">
                <a:moveTo>
                  <a:pt x="0" y="0"/>
                </a:moveTo>
                <a:lnTo>
                  <a:pt x="9646435" y="0"/>
                </a:lnTo>
                <a:lnTo>
                  <a:pt x="9646435" y="9342469"/>
                </a:lnTo>
                <a:lnTo>
                  <a:pt x="0" y="9342469"/>
                </a:lnTo>
                <a:lnTo>
                  <a:pt x="0" y="0"/>
                </a:lnTo>
                <a:close/>
              </a:path>
            </a:pathLst>
          </a:custGeom>
          <a:blipFill>
            <a:blip r:embed="rId4"/>
            <a:stretch>
              <a:fillRect l="-2250" t="-2788" r="-4500" b="-4997"/>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6 - Tomte Trouble</a:t>
            </a:r>
            <a:r>
              <a:rPr lang="en-US" sz="5431">
                <a:solidFill>
                  <a:srgbClr val="000000"/>
                </a:solidFill>
                <a:latin typeface="Mountains of Christmas"/>
              </a:rPr>
              <a:t> </a:t>
            </a:r>
          </a:p>
        </p:txBody>
      </p:sp>
      <p:sp>
        <p:nvSpPr>
          <p:cNvPr name="TextBox 8" id="8"/>
          <p:cNvSpPr txBox="true"/>
          <p:nvPr/>
        </p:nvSpPr>
        <p:spPr>
          <a:xfrm rot="0">
            <a:off x="10594675" y="3090641"/>
            <a:ext cx="6792733" cy="3589711"/>
          </a:xfrm>
          <a:prstGeom prst="rect">
            <a:avLst/>
          </a:prstGeom>
        </p:spPr>
        <p:txBody>
          <a:bodyPr anchor="t" rtlCol="false" tIns="0" lIns="0" bIns="0" rIns="0">
            <a:spAutoFit/>
          </a:bodyPr>
          <a:lstStyle/>
          <a:p>
            <a:pPr algn="ctr">
              <a:lnSpc>
                <a:spcPts val="3216"/>
              </a:lnSpc>
            </a:pPr>
            <a:r>
              <a:rPr lang="en-US" sz="2297">
                <a:solidFill>
                  <a:srgbClr val="000000"/>
                </a:solidFill>
                <a:latin typeface="Mountains of Christmas"/>
              </a:rPr>
              <a:t>The Tomte from Sweden are mischievous gnomes, who will usually help to look after homes, animals and children during the winter months. However, if you are rude, or annoy the Tomte, you might find things starting to go wrong around your house.</a:t>
            </a:r>
          </a:p>
          <a:p>
            <a:pPr algn="ctr">
              <a:lnSpc>
                <a:spcPts val="3216"/>
              </a:lnSpc>
            </a:pPr>
          </a:p>
          <a:p>
            <a:pPr algn="ctr">
              <a:lnSpc>
                <a:spcPts val="3216"/>
              </a:lnSpc>
            </a:pPr>
            <a:r>
              <a:rPr lang="en-US" sz="2297">
                <a:solidFill>
                  <a:srgbClr val="000000"/>
                </a:solidFill>
                <a:latin typeface="Mountains of Christmas"/>
              </a:rPr>
              <a:t>Imagine Tomte are all over the school causing trouble, draw what they are up to.</a:t>
            </a:r>
          </a:p>
          <a:p>
            <a:pPr algn="ctr">
              <a:lnSpc>
                <a:spcPts val="3216"/>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691040"/>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193860" y="408123"/>
            <a:ext cx="9589365" cy="9366313"/>
          </a:xfrm>
          <a:custGeom>
            <a:avLst/>
            <a:gdLst/>
            <a:ahLst/>
            <a:cxnLst/>
            <a:rect r="r" b="b" t="t" l="l"/>
            <a:pathLst>
              <a:path h="9366313" w="9589365">
                <a:moveTo>
                  <a:pt x="0" y="0"/>
                </a:moveTo>
                <a:lnTo>
                  <a:pt x="9589365" y="0"/>
                </a:lnTo>
                <a:lnTo>
                  <a:pt x="9589365" y="9366313"/>
                </a:lnTo>
                <a:lnTo>
                  <a:pt x="0" y="9366313"/>
                </a:lnTo>
                <a:lnTo>
                  <a:pt x="0" y="0"/>
                </a:lnTo>
                <a:close/>
              </a:path>
            </a:pathLst>
          </a:custGeom>
          <a:blipFill>
            <a:blip r:embed="rId4"/>
            <a:stretch>
              <a:fillRect l="-2896" t="-3649" r="-2450" b="-2737"/>
            </a:stretch>
          </a:blipFill>
        </p:spPr>
      </p:sp>
      <p:sp>
        <p:nvSpPr>
          <p:cNvPr name="TextBox 7" id="7"/>
          <p:cNvSpPr txBox="true"/>
          <p:nvPr/>
        </p:nvSpPr>
        <p:spPr>
          <a:xfrm rot="0">
            <a:off x="10094116" y="284298"/>
            <a:ext cx="7793853"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7 - Winter Witches</a:t>
            </a:r>
            <a:r>
              <a:rPr lang="en-US" sz="5431">
                <a:solidFill>
                  <a:srgbClr val="000000"/>
                </a:solidFill>
                <a:latin typeface="Mountains of Christmas"/>
              </a:rPr>
              <a:t> </a:t>
            </a:r>
          </a:p>
        </p:txBody>
      </p:sp>
      <p:sp>
        <p:nvSpPr>
          <p:cNvPr name="TextBox 8" id="8"/>
          <p:cNvSpPr txBox="true"/>
          <p:nvPr/>
        </p:nvSpPr>
        <p:spPr>
          <a:xfrm rot="0">
            <a:off x="10745247" y="2703392"/>
            <a:ext cx="6822822" cy="3559861"/>
          </a:xfrm>
          <a:prstGeom prst="rect">
            <a:avLst/>
          </a:prstGeom>
        </p:spPr>
        <p:txBody>
          <a:bodyPr anchor="t" rtlCol="false" tIns="0" lIns="0" bIns="0" rIns="0">
            <a:spAutoFit/>
          </a:bodyPr>
          <a:lstStyle/>
          <a:p>
            <a:pPr algn="ctr">
              <a:lnSpc>
                <a:spcPts val="3232"/>
              </a:lnSpc>
            </a:pPr>
            <a:r>
              <a:rPr lang="en-US" sz="2309">
                <a:solidFill>
                  <a:srgbClr val="000000"/>
                </a:solidFill>
                <a:latin typeface="Mountains of Christmas"/>
              </a:rPr>
              <a:t>In the Nordic countries, many believe witches roam the land during the darkest months, so its important to hide your broom so a witch can’t steal it. However, its also important to keep your house clean and tidy for new year visitors, so don’t hide it too well. Not all witches are wicked - in Italy, it is Befana the Winter Witch who delivers presents.</a:t>
            </a:r>
          </a:p>
          <a:p>
            <a:pPr algn="ctr">
              <a:lnSpc>
                <a:spcPts val="3232"/>
              </a:lnSpc>
            </a:pPr>
          </a:p>
          <a:p>
            <a:pPr algn="ctr">
              <a:lnSpc>
                <a:spcPts val="3232"/>
              </a:lnSpc>
            </a:pPr>
            <a:r>
              <a:rPr lang="en-US" sz="2309">
                <a:solidFill>
                  <a:srgbClr val="000000"/>
                </a:solidFill>
                <a:latin typeface="Mountains of Christmas"/>
              </a:rPr>
              <a:t>Draw your own version of a winter witch or wizard. </a:t>
            </a:r>
          </a:p>
          <a:p>
            <a:pPr algn="ctr">
              <a:lnSpc>
                <a:spcPts val="2291"/>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8013" y="-1531313"/>
            <a:ext cx="19328775" cy="13008716"/>
            <a:chOff x="0" y="0"/>
            <a:chExt cx="25771701" cy="17344954"/>
          </a:xfrm>
        </p:grpSpPr>
        <p:sp>
          <p:nvSpPr>
            <p:cNvPr name="Freeform 3" id="3"/>
            <p:cNvSpPr/>
            <p:nvPr/>
          </p:nvSpPr>
          <p:spPr>
            <a:xfrm flipH="true" flipV="false" rot="0">
              <a:off x="0" y="1099114"/>
              <a:ext cx="2775401" cy="16245840"/>
            </a:xfrm>
            <a:custGeom>
              <a:avLst/>
              <a:gdLst/>
              <a:ahLst/>
              <a:cxnLst/>
              <a:rect r="r" b="b" t="t" l="l"/>
              <a:pathLst>
                <a:path h="16245840" w="2775401">
                  <a:moveTo>
                    <a:pt x="2775401" y="0"/>
                  </a:moveTo>
                  <a:lnTo>
                    <a:pt x="0" y="0"/>
                  </a:lnTo>
                  <a:lnTo>
                    <a:pt x="0" y="16245840"/>
                  </a:lnTo>
                  <a:lnTo>
                    <a:pt x="2775401" y="16245840"/>
                  </a:lnTo>
                  <a:lnTo>
                    <a:pt x="2775401" y="0"/>
                  </a:lnTo>
                  <a:close/>
                </a:path>
              </a:pathLst>
            </a:custGeom>
            <a:blipFill>
              <a:blip r:embed="rId2"/>
              <a:stretch>
                <a:fillRect l="-203674" t="0" r="-574900" b="0"/>
              </a:stretch>
            </a:blipFill>
          </p:spPr>
        </p:sp>
        <p:sp>
          <p:nvSpPr>
            <p:cNvPr name="Freeform 4" id="4"/>
            <p:cNvSpPr/>
            <p:nvPr/>
          </p:nvSpPr>
          <p:spPr>
            <a:xfrm flipH="true" flipV="false" rot="0">
              <a:off x="1387701" y="0"/>
              <a:ext cx="24384000" cy="16245840"/>
            </a:xfrm>
            <a:custGeom>
              <a:avLst/>
              <a:gdLst/>
              <a:ahLst/>
              <a:cxnLst/>
              <a:rect r="r" b="b" t="t" l="l"/>
              <a:pathLst>
                <a:path h="16245840" w="24384000">
                  <a:moveTo>
                    <a:pt x="24384000" y="0"/>
                  </a:moveTo>
                  <a:lnTo>
                    <a:pt x="0" y="0"/>
                  </a:lnTo>
                  <a:lnTo>
                    <a:pt x="0" y="16245840"/>
                  </a:lnTo>
                  <a:lnTo>
                    <a:pt x="24384000" y="16245840"/>
                  </a:lnTo>
                  <a:lnTo>
                    <a:pt x="24384000" y="0"/>
                  </a:lnTo>
                  <a:close/>
                </a:path>
              </a:pathLst>
            </a:custGeom>
            <a:blipFill>
              <a:blip r:embed="rId2"/>
              <a:stretch>
                <a:fillRect l="0" t="0" r="0" b="0"/>
              </a:stretch>
            </a:blipFill>
          </p:spPr>
        </p:sp>
      </p:grpSp>
      <p:sp>
        <p:nvSpPr>
          <p:cNvPr name="Freeform 5" id="5"/>
          <p:cNvSpPr/>
          <p:nvPr/>
        </p:nvSpPr>
        <p:spPr>
          <a:xfrm flipH="false" flipV="false" rot="0">
            <a:off x="16858417" y="8510097"/>
            <a:ext cx="1195354" cy="1205456"/>
          </a:xfrm>
          <a:custGeom>
            <a:avLst/>
            <a:gdLst/>
            <a:ahLst/>
            <a:cxnLst/>
            <a:rect r="r" b="b" t="t" l="l"/>
            <a:pathLst>
              <a:path h="1205456" w="1195354">
                <a:moveTo>
                  <a:pt x="0" y="0"/>
                </a:moveTo>
                <a:lnTo>
                  <a:pt x="1195354" y="0"/>
                </a:lnTo>
                <a:lnTo>
                  <a:pt x="1195354" y="1205455"/>
                </a:lnTo>
                <a:lnTo>
                  <a:pt x="0" y="1205455"/>
                </a:lnTo>
                <a:lnTo>
                  <a:pt x="0" y="0"/>
                </a:lnTo>
                <a:close/>
              </a:path>
            </a:pathLst>
          </a:custGeom>
          <a:blipFill>
            <a:blip r:embed="rId3"/>
            <a:stretch>
              <a:fillRect l="0" t="0" r="0" b="0"/>
            </a:stretch>
          </a:blipFill>
        </p:spPr>
      </p:sp>
      <p:sp>
        <p:nvSpPr>
          <p:cNvPr name="Freeform 6" id="6"/>
          <p:cNvSpPr/>
          <p:nvPr/>
        </p:nvSpPr>
        <p:spPr>
          <a:xfrm flipH="false" flipV="false" rot="0">
            <a:off x="252981" y="368883"/>
            <a:ext cx="9562049" cy="9346669"/>
          </a:xfrm>
          <a:custGeom>
            <a:avLst/>
            <a:gdLst/>
            <a:ahLst/>
            <a:cxnLst/>
            <a:rect r="r" b="b" t="t" l="l"/>
            <a:pathLst>
              <a:path h="9346669" w="9562049">
                <a:moveTo>
                  <a:pt x="0" y="0"/>
                </a:moveTo>
                <a:lnTo>
                  <a:pt x="9562049" y="0"/>
                </a:lnTo>
                <a:lnTo>
                  <a:pt x="9562049" y="9346669"/>
                </a:lnTo>
                <a:lnTo>
                  <a:pt x="0" y="9346669"/>
                </a:lnTo>
                <a:lnTo>
                  <a:pt x="0" y="0"/>
                </a:lnTo>
                <a:close/>
              </a:path>
            </a:pathLst>
          </a:custGeom>
          <a:blipFill>
            <a:blip r:embed="rId4"/>
            <a:stretch>
              <a:fillRect l="-1748" t="-2683" r="-2623" b="-1565"/>
            </a:stretch>
          </a:blipFill>
        </p:spPr>
      </p:sp>
      <p:sp>
        <p:nvSpPr>
          <p:cNvPr name="TextBox 7" id="7"/>
          <p:cNvSpPr txBox="true"/>
          <p:nvPr/>
        </p:nvSpPr>
        <p:spPr>
          <a:xfrm rot="0">
            <a:off x="10094116" y="284298"/>
            <a:ext cx="7959655" cy="1909925"/>
          </a:xfrm>
          <a:prstGeom prst="rect">
            <a:avLst/>
          </a:prstGeom>
        </p:spPr>
        <p:txBody>
          <a:bodyPr anchor="t" rtlCol="false" tIns="0" lIns="0" bIns="0" rIns="0">
            <a:spAutoFit/>
          </a:bodyPr>
          <a:lstStyle/>
          <a:p>
            <a:pPr algn="ctr">
              <a:lnSpc>
                <a:spcPts val="7603"/>
              </a:lnSpc>
            </a:pPr>
            <a:r>
              <a:rPr lang="en-US" sz="5431">
                <a:solidFill>
                  <a:srgbClr val="FF3131"/>
                </a:solidFill>
                <a:latin typeface="Mountains of Christmas"/>
              </a:rPr>
              <a:t>Winter Wonderland </a:t>
            </a:r>
          </a:p>
          <a:p>
            <a:pPr algn="ctr">
              <a:lnSpc>
                <a:spcPts val="7603"/>
              </a:lnSpc>
            </a:pPr>
            <a:r>
              <a:rPr lang="en-US" sz="5431">
                <a:solidFill>
                  <a:srgbClr val="FF3131"/>
                </a:solidFill>
                <a:latin typeface="Mountains of Christmas"/>
              </a:rPr>
              <a:t>Day 8 - Aloha Santa! Hang ten!</a:t>
            </a:r>
            <a:r>
              <a:rPr lang="en-US" sz="5431">
                <a:solidFill>
                  <a:srgbClr val="000000"/>
                </a:solidFill>
                <a:latin typeface="Mountains of Christmas"/>
              </a:rPr>
              <a:t> </a:t>
            </a:r>
          </a:p>
        </p:txBody>
      </p:sp>
      <p:sp>
        <p:nvSpPr>
          <p:cNvPr name="TextBox 8" id="8"/>
          <p:cNvSpPr txBox="true"/>
          <p:nvPr/>
        </p:nvSpPr>
        <p:spPr>
          <a:xfrm rot="0">
            <a:off x="10791865" y="2913868"/>
            <a:ext cx="6792216" cy="3180551"/>
          </a:xfrm>
          <a:prstGeom prst="rect">
            <a:avLst/>
          </a:prstGeom>
        </p:spPr>
        <p:txBody>
          <a:bodyPr anchor="t" rtlCol="false" tIns="0" lIns="0" bIns="0" rIns="0">
            <a:spAutoFit/>
          </a:bodyPr>
          <a:lstStyle/>
          <a:p>
            <a:pPr algn="ctr">
              <a:lnSpc>
                <a:spcPts val="3194"/>
              </a:lnSpc>
            </a:pPr>
            <a:r>
              <a:rPr lang="en-US" sz="2281">
                <a:solidFill>
                  <a:srgbClr val="000000"/>
                </a:solidFill>
                <a:latin typeface="Mountains of Christmas"/>
              </a:rPr>
              <a:t>Surfing Santas can be found on Cocoa Beach Florida every Christmas Eve, where thousands of people come to watch the spectacle. You might also find Surfing Santas in Australia, where Christmas arrives in the middle of summer.</a:t>
            </a:r>
          </a:p>
          <a:p>
            <a:pPr algn="ctr">
              <a:lnSpc>
                <a:spcPts val="3194"/>
              </a:lnSpc>
            </a:pPr>
          </a:p>
          <a:p>
            <a:pPr algn="ctr">
              <a:lnSpc>
                <a:spcPts val="3194"/>
              </a:lnSpc>
            </a:pPr>
            <a:r>
              <a:rPr lang="en-US" sz="2281">
                <a:solidFill>
                  <a:srgbClr val="000000"/>
                </a:solidFill>
                <a:latin typeface="Mountains of Christmas"/>
              </a:rPr>
              <a:t>Surfers decorate their surfboards – what colours and patterns would be on yours?</a:t>
            </a:r>
          </a:p>
          <a:p>
            <a:pPr algn="ctr">
              <a:lnSpc>
                <a:spcPts val="3194"/>
              </a:lnSpc>
            </a:pPr>
          </a:p>
        </p:txBody>
      </p:sp>
      <p:sp>
        <p:nvSpPr>
          <p:cNvPr name="TextBox 9" id="9"/>
          <p:cNvSpPr txBox="true"/>
          <p:nvPr/>
        </p:nvSpPr>
        <p:spPr>
          <a:xfrm rot="0">
            <a:off x="8356733" y="9677452"/>
            <a:ext cx="9697038" cy="314792"/>
          </a:xfrm>
          <a:prstGeom prst="rect">
            <a:avLst/>
          </a:prstGeom>
        </p:spPr>
        <p:txBody>
          <a:bodyPr anchor="t" rtlCol="false" tIns="0" lIns="0" bIns="0" rIns="0">
            <a:spAutoFit/>
          </a:bodyPr>
          <a:lstStyle/>
          <a:p>
            <a:pPr algn="r">
              <a:lnSpc>
                <a:spcPts val="2599"/>
              </a:lnSpc>
            </a:pPr>
            <a:r>
              <a:rPr lang="en-US" sz="1856">
                <a:solidFill>
                  <a:srgbClr val="000000"/>
                </a:solidFill>
                <a:latin typeface="Mountains of Christmas"/>
              </a:rPr>
              <a:t>Winter Wonderland created by Magic Torch Comics CIC, artwork by Katherine Hemmings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DAF06Hjx4a0</dc:identifier>
  <dcterms:modified xsi:type="dcterms:W3CDTF">2011-08-01T06:04:30Z</dcterms:modified>
  <cp:revision>1</cp:revision>
  <dc:title>Winter Wonderland</dc:title>
</cp:coreProperties>
</file>