
<file path=[Content_Types].xml><?xml version="1.0" encoding="utf-8"?>
<Types xmlns="http://schemas.openxmlformats.org/package/2006/content-types">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63" d="100"/>
          <a:sy n="63" d="100"/>
        </p:scale>
        <p:origin x="780"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0"/>
        <c:ser>
          <c:idx val="0"/>
          <c:order val="0"/>
          <c:tx>
            <c:strRef>
              <c:f>Sheet1!$B$1</c:f>
              <c:strCache>
                <c:ptCount val="1"/>
                <c:pt idx="0">
                  <c:v>Percent positivity</c:v>
                </c:pt>
              </c:strCache>
            </c:strRef>
          </c:tx>
          <c:spPr>
            <a:solidFill>
              <a:srgbClr val="C0504D"/>
            </a:solidFill>
            <a:effectLst/>
          </c:spPr>
          <c:invertIfNegative val="0"/>
          <c:dLbls>
            <c:numFmt formatCode="0.0&quot;%&quot;" sourceLinked="0"/>
            <c:spPr>
              <a:noFill/>
              <a:ln>
                <a:noFill/>
              </a:ln>
              <a:effectLst/>
            </c:spPr>
            <c:txPr>
              <a:bodyPr/>
              <a:lstStyle/>
              <a:p>
                <a:pPr>
                  <a:defRPr sz="1200" b="0" i="0" u="none" strike="noStrike">
                    <a:solidFill>
                      <a:srgbClr val="000000"/>
                    </a:solidFill>
                    <a:latin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Influenza</c:v>
                </c:pt>
                <c:pt idx="1">
                  <c:v>COVID-19</c:v>
                </c:pt>
                <c:pt idx="2">
                  <c:v>RSV</c:v>
                </c:pt>
              </c:strCache>
            </c:strRef>
          </c:cat>
          <c:val>
            <c:numRef>
              <c:f>Sheet1!$B$2:$B$4</c:f>
              <c:numCache>
                <c:formatCode>General</c:formatCode>
                <c:ptCount val="3"/>
                <c:pt idx="0">
                  <c:v>3.7</c:v>
                </c:pt>
                <c:pt idx="1">
                  <c:v>5.2</c:v>
                </c:pt>
                <c:pt idx="2">
                  <c:v>4.8</c:v>
                </c:pt>
              </c:numCache>
            </c:numRef>
          </c:val>
          <c:extLst>
            <c:ext xmlns:c16="http://schemas.microsoft.com/office/drawing/2014/chart" uri="{C3380CC4-5D6E-409C-BE32-E72D297353CC}">
              <c16:uniqueId val="{00000000-61A3-4FC8-869A-07BD953954A4}"/>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400" b="0" i="0" u="none" strike="noStrike">
                <a:solidFill>
                  <a:srgbClr val="000000"/>
                </a:solidFill>
                <a:latin typeface="Arial"/>
              </a:defRPr>
            </a:pPr>
            <a:endParaRPr lang="en-US"/>
          </a:p>
        </c:txPr>
        <c:crossAx val="2094734552"/>
        <c:crosses val="autoZero"/>
        <c:auto val="1"/>
        <c:lblAlgn val="ctr"/>
        <c:lblOffset val="100"/>
        <c:noMultiLvlLbl val="1"/>
      </c:catAx>
      <c:valAx>
        <c:axId val="2094734552"/>
        <c:scaling>
          <c:orientation val="minMax"/>
          <c:max val="10"/>
          <c:min val="0"/>
        </c:scaling>
        <c:delete val="0"/>
        <c:axPos val="l"/>
        <c:majorGridlines>
          <c:spPr>
            <a:ln w="12700" cap="flat">
              <a:solidFill>
                <a:srgbClr val="888888"/>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100" b="0" i="0" u="none" strike="noStrike">
                <a:solidFill>
                  <a:srgbClr val="000000"/>
                </a:solidFill>
                <a:latin typeface="Arial"/>
              </a:defRPr>
            </a:pPr>
            <a:endParaRPr lang="en-US"/>
          </a:p>
        </c:txPr>
        <c:crossAx val="2094734554"/>
        <c:crosses val="autoZero"/>
        <c:crossBetween val="between"/>
        <c:majorUnit val="10"/>
      </c:valAx>
      <c:spPr>
        <a:noFill/>
        <a:ln>
          <a:noFill/>
        </a:ln>
        <a:effectLst/>
      </c:spPr>
    </c:plotArea>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90098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Opening (~1.5 min)</a:t>
            </a:r>
          </a:p>
          <a:p>
            <a:r>
              <a:t>Welcome the CSS Community of Practice. Frame today as a practical respiratory-season readiness briefing for Community Support Services, home and community care, Adult Day Programs and congregate/community settings. The goal is to connect vaccination, surveillance, outbreak readiness, surge preparedness and environmental controls rather than treating them as separate initiatives.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Agenda (~2 min)</a:t>
            </a:r>
          </a:p>
          <a:p>
            <a:r>
              <a:t>Walk through the sequence: 2026–27 NACI vaccine guidance; Ontario respiratory-virus surveillance; York Region situational awareness; outbreak readiness; surge preparedness; cleaning/disinfection; layered IPAC; and a 30-day action checklist. Emphasize that agencies should leave with concrete actions they can apply before respiratory activity increases.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What changed (~2 min)</a:t>
            </a:r>
          </a:p>
          <a:p>
            <a:r>
              <a:t>Three themes: vaccination guidance has been refreshed; PHO’s respiratory-virus reporting has been redesigned for 2026–27; and CSS agencies need scalable operational triggers. The practical question is not simply “is virus activity high?” but “what does the current signal require us to do operationally?”</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Influenza (~3 min)</a:t>
            </a:r>
          </a:p>
          <a:p>
            <a:r>
              <a:t>NACI continues to recommend annual influenza vaccination for everyone 6 months and older without contraindications. For adults 65+, high-dose inactivated, adjuvanted inactivated or recombinant vaccine should be offered when available; if unavailable, use an age-appropriate product. Reinforce early-fall vaccination and the importance of coverage among staff, clients and caregivers.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COVID-19 (~3 min)</a:t>
            </a:r>
          </a:p>
          <a:p>
            <a:r>
              <a:t>NACI’s fall 2026 guidance focuses strongly on people at increased risk of exposure or severe disease, including adults 65+, residents of senior congregate settings, immunocompromised people and people with relevant underlying conditions. Explain that provincial program eligibility and product availability determine implementation. COVID-19 vaccine can be co-administered with other vaccines.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RSV (~3 min)</a:t>
            </a:r>
          </a:p>
          <a:p>
            <a:r>
              <a:t>Updated NACI guidance strongly recommends RSV immunization for adults 75+ and for adults 65–74 at increased risk of severe RSV disease. Programs are also strongly recommended for adults 50+ in nursing homes and other chronic-care facilities. For CSS, the operational role is awareness, education and referral—not independently determining clinical eligibility.</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Operationalizing vaccination (~2 min)</a:t>
            </a:r>
          </a:p>
          <a:p>
            <a:r>
              <a:t>Move from simply distributing information to reducing access barriers: identify referral pathways, use reminders, coordinate influenza and COVID-19 messaging, and flag potentially eligible clients for RSV discussion with their health-care provider. Vaccination complements—not replaces—hand hygiene, ventilation, source control, PPE and illness policies.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Ontario surveillance (~3 min)</a:t>
            </a:r>
          </a:p>
          <a:p>
            <a:r>
              <a:t>PHO’s latest published surveillance week available for this deck is Aug 30–Sep 5, 2026: influenza positivity 36.0%, COVID-19 9.7%, and RSV 7.9%. Explain percent positivity carefully: it reflects the proportion of tests positive among testing performed and should be interpreted with other indicators. Focus on trend and operational implications rather than one isolated percentage.</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Using surveillance (~2.5 min)</a:t>
            </a:r>
          </a:p>
          <a:p>
            <a:r>
              <a:t>Encourage agencies to combine provincial and local data with internal indicators: symptomatic clients, staff call-outs, outbreaks, hospital pressure, PPE use and service disruptions. A rising epidemiologic signal becomes more operationally important when workforce and client illness indicators worsen at the same time.</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York Region (~2 min)</a:t>
            </a:r>
          </a:p>
          <a:p>
            <a:r>
              <a:t>York Region’s Integrated Respiratory Dashboard is updated weekly, while its Institutional Outbreak Summary is updated each morning. The live dashboard should be used for the current outbreak count because that figure changes dynamically. Remind participants that institutional outbreak data may not directly represent every CSS setting, but it is useful situational awareness.</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Outbreak readiness (~3 min)</a:t>
            </a:r>
          </a:p>
          <a:p>
            <a:r>
              <a:t>Review the practical sequence: recognize illness early, notify internally, contact the PHU when applicable, start line-list/onset tracking, strengthen Routine Practices and Additional Precautions, cohort where feasible, adjust programming and transportation, and maintain essential services. Adult Day Programs need a plan for shared spaces, group activities and transportation.</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Surge preparedness (~3 min)</a:t>
            </a:r>
          </a:p>
          <a:p>
            <a:r>
              <a:t>Use the CSS definition: the ability to anticipate, respond to and recover from increased demand and system pressures through scalable and coordinated strategies that preserve safe and effective service delivery. Stress that surge can be caused by workforce loss, outbreaks, PPE/supply constraints, increased client acuity or disruption elsewhere in the health system—not only increased client volume.</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Surge triggers (~3 min)</a:t>
            </a:r>
          </a:p>
          <a:p>
            <a:r>
              <a:t>Explain the four levels as an example framework rather than provincial thresholds. Green is routine readiness; Yellow means heightened monitoring and roster/supply review; Orange activates service prioritization, cross-coverage and cohorting; Red reflects unsafe capacity risk requiring executive escalation and essential-service prioritization. Each agency should define measurable local triggers.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Cleaning and disinfection (~3 min)</a:t>
            </a:r>
          </a:p>
          <a:p>
            <a:r>
              <a:t>Prioritize high-touch surfaces and shared equipment. Clean visible soil before disinfection and use a Health Canada-authorized product with a DIN according to label contact time. Include mobility aids, touchscreens and vehicle contact points. Clarify responsibility for shared equipment and document schedules during outbreaks or surge periods.</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Layered IPAC (~2.5 min)</a:t>
            </a:r>
          </a:p>
          <a:p>
            <a:r>
              <a:t>No single control is sufficient. Combine illness policies, surveillance, hand hygiene, source control, ventilation where feasible, point-of-care risk assessment, appropriate PPE, environmental cleaning and vaccination. During increasing respiratory activity, reinforce the layers rather than relying only on screening or masking.</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30-day readiness checklist (~2.5 min)</a:t>
            </a:r>
          </a:p>
          <a:p>
            <a:r>
              <a:t>Ask agencies to use this as an immediate implementation list: confirm vaccine pathways, outbreak contacts and templates, PPE inventory, staff refresher education, high-touch cleaning schedules, staffing contingencies and communication templates. Recommend a short tabletop exercise for an Adult Day Program or home-care respiratory outbreak scenario.</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Resources (~2 min)</a:t>
            </a:r>
          </a:p>
          <a:p>
            <a:r>
              <a:t>These are the primary sources agencies should bookmark: NACI/PHAC guidance for influenza, COVID-19 and RSV; PHO’s Ontario Respiratory Virus Tool and seasonal resources; and York Region’s respiratory/outbreak dashboards and outbreak-management resources. Encourage agencies to verify guidance against current provincial and local PHU direction before policy changes.</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Close / discussion (~2 min)</a:t>
            </a:r>
          </a:p>
          <a:p>
            <a:r>
              <a:t>Reinforce five messages: vaccinate according to current guidance; use surveillance to drive readiness; define surge triggers before pressure escalates; protect continuity of essential CSS services; and keep core IPAC controls ready to scale. Invite agencies to share current respiratory-season pressures, preparedness gaps and resources they need from the regional IPAC program or Community of Practice.</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MASTER">
    <p:bg>
      <p:bgPr>
        <a:solidFill>
          <a:srgbClr val="F7FAFC"/>
        </a:solidFill>
        <a:effectLst/>
      </p:bgPr>
    </p:bg>
    <p:spTree>
      <p:nvGrpSpPr>
        <p:cNvPr id="1" name=""/>
        <p:cNvGrpSpPr/>
        <p:nvPr/>
      </p:nvGrpSpPr>
      <p:grpSpPr>
        <a:xfrm>
          <a:off x="0" y="0"/>
          <a:ext cx="0" cy="0"/>
          <a:chOff x="0" y="0"/>
          <a:chExt cx="0" cy="0"/>
        </a:xfrm>
      </p:grpSpPr>
      <p:sp>
        <p:nvSpPr>
          <p:cNvPr id="2" name="Shape 0"/>
          <p:cNvSpPr/>
          <p:nvPr/>
        </p:nvSpPr>
        <p:spPr>
          <a:xfrm>
            <a:off x="0" y="0"/>
            <a:ext cx="12191695" cy="201168"/>
          </a:xfrm>
          <a:prstGeom prst="rect">
            <a:avLst/>
          </a:prstGeom>
          <a:solidFill>
            <a:srgbClr val="176B87"/>
          </a:solidFill>
          <a:ln w="12700">
            <a:solidFill>
              <a:srgbClr val="176B87"/>
            </a:solidFill>
            <a:prstDash val="solid"/>
          </a:ln>
        </p:spPr>
        <p:txBody>
          <a:bodyPr/>
          <a:lstStyle/>
          <a:p>
            <a:endParaRPr lang="en-CA"/>
          </a:p>
        </p:txBody>
      </p:sp>
      <p:sp>
        <p:nvSpPr>
          <p:cNvPr id="3" name="Text 1"/>
          <p:cNvSpPr/>
          <p:nvPr/>
        </p:nvSpPr>
        <p:spPr>
          <a:xfrm>
            <a:off x="502920" y="6492240"/>
            <a:ext cx="8229600" cy="164592"/>
          </a:xfrm>
          <a:prstGeom prst="rect">
            <a:avLst/>
          </a:prstGeom>
          <a:noFill/>
          <a:ln/>
        </p:spPr>
        <p:txBody>
          <a:bodyPr wrap="square" rtlCol="0" anchor="ctr"/>
          <a:lstStyle/>
          <a:p>
            <a:pPr marL="0" indent="0">
              <a:buNone/>
            </a:pPr>
            <a:r>
              <a:rPr lang="en-US" sz="800" dirty="0">
                <a:solidFill>
                  <a:srgbClr val="64748B"/>
                </a:solidFill>
                <a:latin typeface="Aptos" pitchFamily="34" charset="0"/>
                <a:ea typeface="Aptos" pitchFamily="34" charset="-122"/>
                <a:cs typeface="Aptos" pitchFamily="34" charset="-120"/>
              </a:rPr>
              <a:t>CSS COMMUNITY OF PRACTICE  |  2026–27 RESPIRATORY SEASON</a:t>
            </a:r>
            <a:endParaRPr lang="en-US" sz="800" dirty="0"/>
          </a:p>
        </p:txBody>
      </p:sp>
      <p:sp>
        <p:nvSpPr>
          <p:cNvPr id="4" name="Text 2"/>
          <p:cNvSpPr/>
          <p:nvPr/>
        </p:nvSpPr>
        <p:spPr>
          <a:xfrm>
            <a:off x="10241280" y="6492240"/>
            <a:ext cx="1417320" cy="164592"/>
          </a:xfrm>
          <a:prstGeom prst="rect">
            <a:avLst/>
          </a:prstGeom>
          <a:noFill/>
          <a:ln/>
        </p:spPr>
        <p:txBody>
          <a:bodyPr wrap="square" rtlCol="0" anchor="ctr"/>
          <a:lstStyle/>
          <a:p>
            <a:pPr marL="0" indent="0" algn="r">
              <a:buNone/>
            </a:pPr>
            <a:r>
              <a:rPr lang="en-US" sz="800" dirty="0">
                <a:solidFill>
                  <a:srgbClr val="64748B"/>
                </a:solidFill>
                <a:latin typeface="Aptos" pitchFamily="34" charset="0"/>
                <a:ea typeface="Aptos" pitchFamily="34" charset="-122"/>
                <a:cs typeface="Aptos" pitchFamily="34" charset="-120"/>
              </a:rPr>
              <a:t>15 SEPT 2026</a:t>
            </a:r>
            <a:endParaRPr lang="en-US" sz="800" dirty="0"/>
          </a:p>
        </p:txBody>
      </p:sp>
      <p:sp>
        <p:nvSpPr>
          <p:cNvPr id="25" name="Slide Number Placeholder 0"/>
          <p:cNvSpPr>
            <a:spLocks noGrp="1"/>
          </p:cNvSpPr>
          <p:nvPr>
            <p:ph type="sldNum" sz="quarter" idx="4294967295"/>
          </p:nvPr>
        </p:nvSpPr>
        <p:spPr>
          <a:xfrm>
            <a:off x="11722608"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64748B"/>
                </a:solidFill>
              </a:defRPr>
            </a:lvl1pPr>
          </a:lstStyle>
          <a:p>
            <a:pPr algn="l"/>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722608"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64748B"/>
                </a:solidFill>
              </a:defRPr>
            </a:lvl1pPr>
          </a:lstStyle>
          <a:p>
            <a:pPr algn="l"/>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publichealthontario.ca/en/Diseases-and-Conditions/Infectious-Diseases/Respiratory-Diseases/Resources"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canada.ca/en/public-health/services/publications/vaccines-immunization/national-advisory-committee-immunization-summary-statement-seasonal-influenza-vaccines-2026-2027.html"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canada.ca/en/public-health/services/publications/vaccines-immunization/national-advisory-committee-immunization-summary-guidance-covid-19-vaccines-starting-fall-2026.html"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canada.ca/en/public-health/services/publications/vaccines-immunization/national-advisory-committee-immunization-summary-updated-guidance-respiratory-syncytial-virus-vaccines-older-adults-high-risk-severe-rsv-disease.html"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york.ca/york-region/statistics-and-data/health-statistics-and-reports"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york.ca/health/infectious-diseases-and-prevention/infectious-diseases-and-outbreak-management"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publichealthontario.ca/en/Diseases-and-Conditions/Infectious-Diseases/Respiratory-Diseases/Resources"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hyperlink" Target="https://www.publichealthontario.ca/en/Diseases-and-Conditions/Infectious-Diseases/Respiratory-Diseases/Resources" TargetMode="External"/><Relationship Id="rId3" Type="http://schemas.openxmlformats.org/officeDocument/2006/relationships/hyperlink" Target="https://www.canada.ca/en/public-health/services/immunization/national-advisory-committee-on-immunization-naci.html" TargetMode="External"/><Relationship Id="rId7" Type="http://schemas.openxmlformats.org/officeDocument/2006/relationships/hyperlink" Target="https://www.publichealthontario.ca/en/Data-and-Analysis/Infectious-Disease/Respiratory-Virus-Tool"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hyperlink" Target="https://www.canada.ca/en/public-health/services/publications/vaccines-immunization/national-advisory-committee-immunization-summary-updated-guidance-respiratory-syncytial-virus-vaccines-older-adults-high-risk-severe-rsv-disease.html" TargetMode="External"/><Relationship Id="rId11" Type="http://schemas.openxmlformats.org/officeDocument/2006/relationships/hyperlink" Target="https://www.york.ca/health/immunizations/vaccination-information-healthcare-professionals" TargetMode="External"/><Relationship Id="rId5" Type="http://schemas.openxmlformats.org/officeDocument/2006/relationships/hyperlink" Target="https://www.canada.ca/en/public-health/services/publications/vaccines-immunization/national-advisory-committee-immunization-summary-guidance-covid-19-vaccines-starting-fall-2026.html" TargetMode="External"/><Relationship Id="rId10" Type="http://schemas.openxmlformats.org/officeDocument/2006/relationships/hyperlink" Target="https://www.york.ca/health/infectious-diseases-and-prevention/infectious-diseases-and-outbreak-management" TargetMode="External"/><Relationship Id="rId4" Type="http://schemas.openxmlformats.org/officeDocument/2006/relationships/hyperlink" Target="https://www.canada.ca/en/public-health/services/publications/vaccines-immunization/national-advisory-committee-immunization-summary-statement-seasonal-influenza-vaccines-2026-2027.html" TargetMode="External"/><Relationship Id="rId9" Type="http://schemas.openxmlformats.org/officeDocument/2006/relationships/hyperlink" Target="https://www.york.ca/york-region/statistics-and-data/health-statistics-and-reports"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49262B"/>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123B56"/>
          </a:solidFill>
          <a:ln w="12700">
            <a:solidFill>
              <a:srgbClr val="123B56"/>
            </a:solidFill>
            <a:prstDash val="solid"/>
          </a:ln>
        </p:spPr>
        <p:txBody>
          <a:bodyPr/>
          <a:lstStyle/>
          <a:p>
            <a:endParaRPr/>
          </a:p>
        </p:txBody>
      </p:sp>
      <p:sp>
        <p:nvSpPr>
          <p:cNvPr id="3" name="Text 1"/>
          <p:cNvSpPr/>
          <p:nvPr/>
        </p:nvSpPr>
        <p:spPr>
          <a:xfrm>
            <a:off x="685800" y="1234440"/>
            <a:ext cx="10789920" cy="640080"/>
          </a:xfrm>
          <a:prstGeom prst="rect">
            <a:avLst/>
          </a:prstGeom>
          <a:noFill/>
          <a:ln/>
        </p:spPr>
        <p:txBody>
          <a:bodyPr wrap="square" lIns="0" tIns="0" rIns="0" bIns="0" rtlCol="0" anchor="ctr"/>
          <a:lstStyle/>
          <a:p>
            <a:pPr marL="0" indent="0">
              <a:buNone/>
            </a:pPr>
            <a:r>
              <a:rPr lang="en-US" sz="3800" b="1" dirty="0">
                <a:solidFill>
                  <a:schemeClr val="bg2"/>
                </a:solidFill>
                <a:latin typeface="Aptos"/>
              </a:rPr>
              <a:t>2026–27 Respiratory Season</a:t>
            </a:r>
          </a:p>
          <a:p>
            <a:pPr marL="0" indent="0">
              <a:buNone/>
            </a:pPr>
            <a:r>
              <a:rPr lang="en-US" sz="3800" b="1" dirty="0">
                <a:solidFill>
                  <a:schemeClr val="bg2"/>
                </a:solidFill>
                <a:latin typeface="Aptos"/>
              </a:rPr>
              <a:t>CSS Community of Practice</a:t>
            </a:r>
            <a:endParaRPr lang="en-US" sz="3800" dirty="0">
              <a:solidFill>
                <a:schemeClr val="bg2"/>
              </a:solidFill>
            </a:endParaRPr>
          </a:p>
        </p:txBody>
      </p:sp>
      <p:sp>
        <p:nvSpPr>
          <p:cNvPr id="4" name="Text 2"/>
          <p:cNvSpPr/>
          <p:nvPr/>
        </p:nvSpPr>
        <p:spPr>
          <a:xfrm>
            <a:off x="713232" y="1993392"/>
            <a:ext cx="10424160" cy="457200"/>
          </a:xfrm>
          <a:prstGeom prst="rect">
            <a:avLst/>
          </a:prstGeom>
          <a:noFill/>
          <a:ln/>
        </p:spPr>
        <p:txBody>
          <a:bodyPr wrap="square" lIns="0" tIns="0" rIns="0" bIns="0" rtlCol="0" anchor="ctr"/>
          <a:lstStyle/>
          <a:p>
            <a:pPr marL="0" indent="0">
              <a:buNone/>
            </a:pPr>
            <a:endParaRPr lang="en-US" sz="2000" dirty="0"/>
          </a:p>
        </p:txBody>
      </p:sp>
      <p:sp>
        <p:nvSpPr>
          <p:cNvPr id="5" name="Text 3"/>
          <p:cNvSpPr/>
          <p:nvPr/>
        </p:nvSpPr>
        <p:spPr>
          <a:xfrm>
            <a:off x="713232" y="2743200"/>
            <a:ext cx="9784080" cy="365760"/>
          </a:xfrm>
          <a:prstGeom prst="rect">
            <a:avLst/>
          </a:prstGeom>
          <a:noFill/>
          <a:ln/>
        </p:spPr>
        <p:txBody>
          <a:bodyPr wrap="square" lIns="0" tIns="0" rIns="0" bIns="0" rtlCol="0" anchor="ctr"/>
          <a:lstStyle/>
          <a:p>
            <a:pPr marL="0" indent="0">
              <a:buNone/>
            </a:pPr>
            <a:endParaRPr lang="en-US" sz="1800" dirty="0"/>
          </a:p>
        </p:txBody>
      </p:sp>
      <p:sp>
        <p:nvSpPr>
          <p:cNvPr id="6" name="Text 4"/>
          <p:cNvSpPr/>
          <p:nvPr/>
        </p:nvSpPr>
        <p:spPr>
          <a:xfrm>
            <a:off x="713232" y="3182112"/>
            <a:ext cx="10058400" cy="292608"/>
          </a:xfrm>
          <a:prstGeom prst="rect">
            <a:avLst/>
          </a:prstGeom>
          <a:noFill/>
          <a:ln/>
        </p:spPr>
        <p:txBody>
          <a:bodyPr wrap="square" lIns="0" tIns="0" rIns="0" bIns="0" rtlCol="0" anchor="ctr"/>
          <a:lstStyle/>
          <a:p>
            <a:pPr marL="0" indent="0">
              <a:buNone/>
            </a:pPr>
            <a:endParaRPr lang="en-US" sz="1400" dirty="0"/>
          </a:p>
        </p:txBody>
      </p:sp>
      <p:sp>
        <p:nvSpPr>
          <p:cNvPr id="7" name="Text 5"/>
          <p:cNvSpPr/>
          <p:nvPr/>
        </p:nvSpPr>
        <p:spPr>
          <a:xfrm>
            <a:off x="713232" y="5166360"/>
            <a:ext cx="4572000" cy="274320"/>
          </a:xfrm>
          <a:prstGeom prst="rect">
            <a:avLst/>
          </a:prstGeom>
          <a:noFill/>
          <a:ln/>
        </p:spPr>
        <p:txBody>
          <a:bodyPr wrap="square" lIns="0" tIns="0" rIns="0" bIns="0" rtlCol="0" anchor="ctr"/>
          <a:lstStyle/>
          <a:p>
            <a:pPr marL="0" indent="0">
              <a:buNone/>
            </a:pPr>
            <a:r>
              <a:rPr lang="en-US" sz="1200" dirty="0">
                <a:solidFill>
                  <a:srgbClr val="49262B"/>
                </a:solidFill>
                <a:latin typeface="Aptos"/>
              </a:rPr>
              <a:t>Prepared for 16 September 2026</a:t>
            </a:r>
            <a:endParaRPr lang="en-US" sz="1200" dirty="0"/>
          </a:p>
        </p:txBody>
      </p:sp>
      <p:sp>
        <p:nvSpPr>
          <p:cNvPr id="25" name="Slide Number Placeholder 0"/>
          <p:cNvSpPr>
            <a:spLocks noGrp="1"/>
          </p:cNvSpPr>
          <p:nvPr>
            <p:ph type="sldNum" sz="quarter" idx="4294967295"/>
          </p:nvPr>
        </p:nvSpPr>
        <p:spPr>
          <a:xfrm>
            <a:off x="11722608"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64748B"/>
                </a:solidFill>
              </a:defRPr>
            </a:lvl1pPr>
          </a:lstStyle>
          <a:p>
            <a:pPr algn="l"/>
            <a:fld id="{F7021451-1387-4CA6-816F-3879F97B5CBC}" type="slidenum">
              <a:rPr lang="en-US" b="0"/>
              <a:t>1</a:t>
            </a:fld>
            <a:endParaRPr lang="en-US"/>
          </a:p>
        </p:txBody>
      </p:sp>
      <p:sp>
        <p:nvSpPr>
          <p:cNvPr id="26" name="Rectangle 25"/>
          <p:cNvSpPr/>
          <p:nvPr/>
        </p:nvSpPr>
        <p:spPr>
          <a:xfrm>
            <a:off x="7818120" y="0"/>
            <a:ext cx="4370832" cy="6858000"/>
          </a:xfrm>
          <a:prstGeom prst="rect">
            <a:avLst/>
          </a:prstGeom>
          <a:solidFill>
            <a:srgbClr val="927D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Right Triangle 26"/>
          <p:cNvSpPr/>
          <p:nvPr/>
        </p:nvSpPr>
        <p:spPr>
          <a:xfrm rot="10800000">
            <a:off x="6400800" y="0"/>
            <a:ext cx="5806440" cy="6858000"/>
          </a:xfrm>
          <a:prstGeom prst="rtTriangle">
            <a:avLst/>
          </a:prstGeom>
          <a:solidFill>
            <a:srgbClr val="4926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822960" y="914400"/>
            <a:ext cx="8199120" cy="553998"/>
          </a:xfrm>
          <a:prstGeom prst="rect">
            <a:avLst/>
          </a:prstGeom>
          <a:noFill/>
        </p:spPr>
        <p:txBody>
          <a:bodyPr wrap="square">
            <a:spAutoFit/>
          </a:bodyPr>
          <a:lstStyle/>
          <a:p>
            <a:pPr>
              <a:defRPr sz="3000">
                <a:solidFill>
                  <a:srgbClr val="FFFFFF"/>
                </a:solidFill>
                <a:latin typeface="Aptos Display"/>
              </a:defRPr>
            </a:pPr>
            <a:endParaRPr dirty="0"/>
          </a:p>
        </p:txBody>
      </p:sp>
      <p:sp>
        <p:nvSpPr>
          <p:cNvPr id="29" name="TextBox 28"/>
          <p:cNvSpPr txBox="1"/>
          <p:nvPr/>
        </p:nvSpPr>
        <p:spPr>
          <a:xfrm>
            <a:off x="914400" y="3703320"/>
            <a:ext cx="4114800" cy="548640"/>
          </a:xfrm>
          <a:prstGeom prst="rect">
            <a:avLst/>
          </a:prstGeom>
          <a:noFill/>
        </p:spPr>
        <p:txBody>
          <a:bodyPr wrap="none">
            <a:spAutoFit/>
          </a:bodyPr>
          <a:lstStyle/>
          <a:p>
            <a:pPr>
              <a:defRPr sz="2600">
                <a:solidFill>
                  <a:srgbClr val="FFFFFF"/>
                </a:solidFill>
              </a:defRPr>
            </a:pPr>
            <a:r>
              <a:t>SEPTEMBER 16, 2026</a:t>
            </a:r>
          </a:p>
        </p:txBody>
      </p:sp>
      <p:sp>
        <p:nvSpPr>
          <p:cNvPr id="30" name="Rectangle 29"/>
          <p:cNvSpPr/>
          <p:nvPr/>
        </p:nvSpPr>
        <p:spPr>
          <a:xfrm>
            <a:off x="868680" y="5138928"/>
            <a:ext cx="10149840" cy="18288"/>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868680" y="5440680"/>
            <a:ext cx="5669280" cy="685800"/>
          </a:xfrm>
          <a:prstGeom prst="rect">
            <a:avLst/>
          </a:prstGeom>
          <a:noFill/>
        </p:spPr>
        <p:txBody>
          <a:bodyPr wrap="none">
            <a:spAutoFit/>
          </a:bodyPr>
          <a:lstStyle/>
          <a:p>
            <a:pPr>
              <a:defRPr sz="1600">
                <a:solidFill>
                  <a:srgbClr val="FFFFFF"/>
                </a:solidFill>
              </a:defRPr>
            </a:pPr>
            <a:r>
              <a:t>Dale Moses, Regional Community Support Services IPAC Consultant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6F3F3"/>
        </a:solidFill>
        <a:effectLst/>
      </p:bgPr>
    </p:bg>
    <p:spTree>
      <p:nvGrpSpPr>
        <p:cNvPr id="1" name=""/>
        <p:cNvGrpSpPr/>
        <p:nvPr/>
      </p:nvGrpSpPr>
      <p:grpSpPr>
        <a:xfrm>
          <a:off x="0" y="0"/>
          <a:ext cx="0" cy="0"/>
          <a:chOff x="0" y="0"/>
          <a:chExt cx="0" cy="0"/>
        </a:xfrm>
      </p:grpSpPr>
      <p:sp>
        <p:nvSpPr>
          <p:cNvPr id="2" name="Text 0"/>
          <p:cNvSpPr/>
          <p:nvPr/>
        </p:nvSpPr>
        <p:spPr>
          <a:xfrm>
            <a:off x="548640" y="438912"/>
            <a:ext cx="11064240" cy="457200"/>
          </a:xfrm>
          <a:prstGeom prst="rect">
            <a:avLst/>
          </a:prstGeom>
          <a:noFill/>
          <a:ln/>
        </p:spPr>
        <p:txBody>
          <a:bodyPr wrap="square" lIns="0" tIns="0" rIns="0" bIns="0" rtlCol="0" anchor="ctr"/>
          <a:lstStyle/>
          <a:p>
            <a:pPr marL="0" indent="0">
              <a:buNone/>
            </a:pPr>
            <a:r>
              <a:rPr lang="en-US" sz="2500" b="1" dirty="0">
                <a:solidFill>
                  <a:srgbClr val="49262B"/>
                </a:solidFill>
                <a:latin typeface="Aptos Display"/>
              </a:rPr>
              <a:t>Today’s Agenda</a:t>
            </a:r>
            <a:endParaRPr lang="en-US" sz="2500" dirty="0"/>
          </a:p>
        </p:txBody>
      </p:sp>
      <p:sp>
        <p:nvSpPr>
          <p:cNvPr id="3" name="Text 1"/>
          <p:cNvSpPr/>
          <p:nvPr/>
        </p:nvSpPr>
        <p:spPr>
          <a:xfrm>
            <a:off x="566928" y="932688"/>
            <a:ext cx="10789920" cy="292608"/>
          </a:xfrm>
          <a:prstGeom prst="rect">
            <a:avLst/>
          </a:prstGeom>
          <a:noFill/>
          <a:ln/>
        </p:spPr>
        <p:txBody>
          <a:bodyPr wrap="square" lIns="0" tIns="0" rIns="0" bIns="0" rtlCol="0" anchor="ctr"/>
          <a:lstStyle/>
          <a:p>
            <a:pPr marL="0" indent="0">
              <a:buNone/>
            </a:pPr>
            <a:r>
              <a:rPr lang="en-US" sz="1150" dirty="0">
                <a:solidFill>
                  <a:srgbClr val="927D80"/>
                </a:solidFill>
                <a:latin typeface="Aptos"/>
              </a:rPr>
              <a:t>A practical readiness briefing for the 2026–27 respiratory season</a:t>
            </a:r>
            <a:endParaRPr lang="en-US" sz="1150" dirty="0"/>
          </a:p>
        </p:txBody>
      </p:sp>
      <p:sp>
        <p:nvSpPr>
          <p:cNvPr id="4" name="Text 2"/>
          <p:cNvSpPr/>
          <p:nvPr/>
        </p:nvSpPr>
        <p:spPr>
          <a:xfrm>
            <a:off x="777240" y="1417320"/>
            <a:ext cx="10515600" cy="4389120"/>
          </a:xfrm>
          <a:prstGeom prst="rect">
            <a:avLst/>
          </a:prstGeom>
          <a:noFill/>
          <a:ln/>
        </p:spPr>
        <p:txBody>
          <a:bodyPr wrap="square" lIns="508" tIns="508" rIns="508" bIns="508" rtlCol="0" anchor="t"/>
          <a:lstStyle/>
          <a:p>
            <a:pPr marL="228600" indent="-228600">
              <a:buSzPct val="100000"/>
              <a:buChar char="•"/>
            </a:pPr>
            <a:r>
              <a:rPr lang="en-US" sz="2800" dirty="0">
                <a:solidFill>
                  <a:srgbClr val="2F2B2C"/>
                </a:solidFill>
                <a:latin typeface="Aptos"/>
              </a:rPr>
              <a:t>2026–27 NACI vaccine guidance: influenza, COVID-19 and RSV</a:t>
            </a:r>
            <a:endParaRPr lang="en-US" sz="2800" dirty="0"/>
          </a:p>
          <a:p>
            <a:pPr marL="228600" indent="-228600">
              <a:buSzPct val="100000"/>
              <a:buChar char="•"/>
            </a:pPr>
            <a:r>
              <a:rPr lang="en-US" sz="2800" dirty="0">
                <a:solidFill>
                  <a:srgbClr val="2F2B2C"/>
                </a:solidFill>
                <a:latin typeface="Aptos"/>
              </a:rPr>
              <a:t>Ontario respiratory-virus activity: latest available percent positivity</a:t>
            </a:r>
            <a:endParaRPr lang="en-US" sz="2800" dirty="0"/>
          </a:p>
          <a:p>
            <a:pPr marL="228600" indent="-228600">
              <a:buSzPct val="100000"/>
              <a:buChar char="•"/>
            </a:pPr>
            <a:r>
              <a:rPr lang="en-US" sz="2800" dirty="0">
                <a:solidFill>
                  <a:srgbClr val="2F2B2C"/>
                </a:solidFill>
                <a:latin typeface="Aptos"/>
              </a:rPr>
              <a:t>Outbreak surveillance and local outbreak-management resources</a:t>
            </a:r>
            <a:endParaRPr lang="en-US" sz="2800" dirty="0"/>
          </a:p>
          <a:p>
            <a:pPr marL="228600" indent="-228600">
              <a:buSzPct val="100000"/>
              <a:buChar char="•"/>
            </a:pPr>
            <a:r>
              <a:rPr lang="en-US" sz="2800" dirty="0">
                <a:solidFill>
                  <a:srgbClr val="2F2B2C"/>
                </a:solidFill>
                <a:latin typeface="Aptos"/>
              </a:rPr>
              <a:t>What “surge preparedness” means for CSS and Adult Day Programs</a:t>
            </a:r>
            <a:endParaRPr lang="en-US" sz="2800" dirty="0"/>
          </a:p>
          <a:p>
            <a:pPr marL="228600" indent="-228600">
              <a:buSzPct val="100000"/>
              <a:buChar char="•"/>
            </a:pPr>
            <a:r>
              <a:rPr lang="en-US" sz="2800" dirty="0">
                <a:solidFill>
                  <a:srgbClr val="2F2B2C"/>
                </a:solidFill>
                <a:latin typeface="Aptos"/>
              </a:rPr>
              <a:t>Operational IPAC priorities: screening, source control, PPE, cleaning/disinfection</a:t>
            </a:r>
            <a:endParaRPr lang="en-US" sz="2800" dirty="0"/>
          </a:p>
          <a:p>
            <a:pPr marL="228600" indent="-228600">
              <a:buSzPct val="100000"/>
              <a:buChar char="•"/>
            </a:pPr>
            <a:r>
              <a:rPr lang="en-US" sz="2800" dirty="0">
                <a:solidFill>
                  <a:srgbClr val="2F2B2C"/>
                </a:solidFill>
                <a:latin typeface="Aptos"/>
              </a:rPr>
              <a:t>Action checklist + updated resource links</a:t>
            </a:r>
            <a:endParaRPr lang="en-US" sz="2800" dirty="0"/>
          </a:p>
        </p:txBody>
      </p:sp>
      <p:sp>
        <p:nvSpPr>
          <p:cNvPr id="25" name="Slide Number Placeholder 0"/>
          <p:cNvSpPr>
            <a:spLocks noGrp="1"/>
          </p:cNvSpPr>
          <p:nvPr>
            <p:ph type="sldNum" sz="quarter" idx="4294967295"/>
          </p:nvPr>
        </p:nvSpPr>
        <p:spPr>
          <a:xfrm>
            <a:off x="11722608"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64748B"/>
                </a:solidFill>
              </a:defRPr>
            </a:lvl1pPr>
          </a:lstStyle>
          <a:p>
            <a:pPr algn="l"/>
            <a:fld id="{F7021451-1387-4CA6-816F-3879F97B5CBC}" type="slidenum">
              <a:rPr lang="en-US" b="0"/>
              <a:t>2</a:t>
            </a:fld>
            <a:endParaRPr lang="en-US"/>
          </a:p>
        </p:txBody>
      </p:sp>
      <p:sp>
        <p:nvSpPr>
          <p:cNvPr id="26" name="Rectangle 25"/>
          <p:cNvSpPr/>
          <p:nvPr/>
        </p:nvSpPr>
        <p:spPr>
          <a:xfrm>
            <a:off x="0" y="0"/>
            <a:ext cx="12192000" cy="146304"/>
          </a:xfrm>
          <a:prstGeom prst="rect">
            <a:avLst/>
          </a:prstGeom>
          <a:solidFill>
            <a:srgbClr val="4926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Rectangle 26"/>
          <p:cNvSpPr/>
          <p:nvPr/>
        </p:nvSpPr>
        <p:spPr>
          <a:xfrm>
            <a:off x="0" y="6748272"/>
            <a:ext cx="12192000" cy="109728"/>
          </a:xfrm>
          <a:prstGeom prst="rect">
            <a:avLst/>
          </a:prstGeom>
          <a:solidFill>
            <a:srgbClr val="4926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6F3F3"/>
        </a:solidFill>
        <a:effectLst/>
      </p:bgPr>
    </p:bg>
    <p:spTree>
      <p:nvGrpSpPr>
        <p:cNvPr id="1" name=""/>
        <p:cNvGrpSpPr/>
        <p:nvPr/>
      </p:nvGrpSpPr>
      <p:grpSpPr>
        <a:xfrm>
          <a:off x="0" y="0"/>
          <a:ext cx="0" cy="0"/>
          <a:chOff x="0" y="0"/>
          <a:chExt cx="0" cy="0"/>
        </a:xfrm>
      </p:grpSpPr>
      <p:sp>
        <p:nvSpPr>
          <p:cNvPr id="2" name="Text 0"/>
          <p:cNvSpPr/>
          <p:nvPr/>
        </p:nvSpPr>
        <p:spPr>
          <a:xfrm>
            <a:off x="548640" y="438912"/>
            <a:ext cx="11064240" cy="457200"/>
          </a:xfrm>
          <a:prstGeom prst="rect">
            <a:avLst/>
          </a:prstGeom>
          <a:noFill/>
          <a:ln/>
        </p:spPr>
        <p:txBody>
          <a:bodyPr wrap="square" lIns="0" tIns="0" rIns="0" bIns="0" rtlCol="0" anchor="ctr"/>
          <a:lstStyle/>
          <a:p>
            <a:pPr marL="0" indent="0">
              <a:buNone/>
            </a:pPr>
            <a:r>
              <a:rPr lang="en-US" sz="2500" b="1" dirty="0">
                <a:solidFill>
                  <a:srgbClr val="49262B"/>
                </a:solidFill>
                <a:latin typeface="Aptos Display"/>
              </a:rPr>
              <a:t>What changed for 2026–27?</a:t>
            </a:r>
            <a:endParaRPr lang="en-US" sz="2500" dirty="0"/>
          </a:p>
        </p:txBody>
      </p:sp>
      <p:sp>
        <p:nvSpPr>
          <p:cNvPr id="3" name="Text 1"/>
          <p:cNvSpPr/>
          <p:nvPr/>
        </p:nvSpPr>
        <p:spPr>
          <a:xfrm>
            <a:off x="566928" y="932688"/>
            <a:ext cx="10789920" cy="292608"/>
          </a:xfrm>
          <a:prstGeom prst="rect">
            <a:avLst/>
          </a:prstGeom>
          <a:noFill/>
          <a:ln/>
        </p:spPr>
        <p:txBody>
          <a:bodyPr wrap="square" lIns="0" tIns="0" rIns="0" bIns="0" rtlCol="0" anchor="ctr"/>
          <a:lstStyle/>
          <a:p>
            <a:pPr marL="0" indent="0">
              <a:buNone/>
            </a:pPr>
            <a:r>
              <a:rPr lang="en-US" sz="1150" dirty="0">
                <a:solidFill>
                  <a:srgbClr val="927D80"/>
                </a:solidFill>
                <a:latin typeface="Aptos"/>
              </a:rPr>
              <a:t>Three themes for CSS leaders</a:t>
            </a:r>
            <a:endParaRPr lang="en-US" sz="1150" dirty="0"/>
          </a:p>
        </p:txBody>
      </p:sp>
      <p:sp>
        <p:nvSpPr>
          <p:cNvPr id="4" name="Shape 2"/>
          <p:cNvSpPr/>
          <p:nvPr/>
        </p:nvSpPr>
        <p:spPr>
          <a:xfrm>
            <a:off x="777240" y="1417320"/>
            <a:ext cx="2194560" cy="384048"/>
          </a:xfrm>
          <a:prstGeom prst="roundRect">
            <a:avLst>
              <a:gd name="adj" fmla="val 19048"/>
            </a:avLst>
          </a:prstGeom>
          <a:solidFill>
            <a:srgbClr val="176B87"/>
          </a:solidFill>
          <a:ln w="12700">
            <a:solidFill>
              <a:srgbClr val="176B87"/>
            </a:solidFill>
            <a:prstDash val="solid"/>
          </a:ln>
        </p:spPr>
        <p:txBody>
          <a:bodyPr/>
          <a:lstStyle/>
          <a:p>
            <a:endParaRPr/>
          </a:p>
        </p:txBody>
      </p:sp>
      <p:sp>
        <p:nvSpPr>
          <p:cNvPr id="5" name="Text 3"/>
          <p:cNvSpPr/>
          <p:nvPr/>
        </p:nvSpPr>
        <p:spPr>
          <a:xfrm>
            <a:off x="850392" y="1499616"/>
            <a:ext cx="2048256" cy="182880"/>
          </a:xfrm>
          <a:prstGeom prst="rect">
            <a:avLst/>
          </a:prstGeom>
          <a:noFill/>
          <a:ln/>
        </p:spPr>
        <p:txBody>
          <a:bodyPr wrap="square" lIns="0" tIns="0" rIns="0" bIns="0" rtlCol="0" anchor="ctr"/>
          <a:lstStyle/>
          <a:p>
            <a:pPr marL="0" indent="0" algn="ctr">
              <a:buNone/>
            </a:pPr>
            <a:r>
              <a:rPr lang="en-US" sz="1100" b="1" dirty="0">
                <a:solidFill>
                  <a:srgbClr val="2F2B2C"/>
                </a:solidFill>
                <a:latin typeface="Aptos"/>
              </a:rPr>
              <a:t>VACCINATION</a:t>
            </a:r>
            <a:endParaRPr lang="en-US" sz="1100" dirty="0"/>
          </a:p>
        </p:txBody>
      </p:sp>
      <p:sp>
        <p:nvSpPr>
          <p:cNvPr id="6" name="Shape 4"/>
          <p:cNvSpPr/>
          <p:nvPr/>
        </p:nvSpPr>
        <p:spPr>
          <a:xfrm>
            <a:off x="3657600" y="1417320"/>
            <a:ext cx="2194560" cy="384048"/>
          </a:xfrm>
          <a:prstGeom prst="roundRect">
            <a:avLst>
              <a:gd name="adj" fmla="val 19048"/>
            </a:avLst>
          </a:prstGeom>
          <a:solidFill>
            <a:srgbClr val="F59E0B"/>
          </a:solidFill>
          <a:ln w="12700">
            <a:solidFill>
              <a:srgbClr val="F59E0B"/>
            </a:solidFill>
            <a:prstDash val="solid"/>
          </a:ln>
        </p:spPr>
        <p:txBody>
          <a:bodyPr/>
          <a:lstStyle/>
          <a:p>
            <a:endParaRPr/>
          </a:p>
        </p:txBody>
      </p:sp>
      <p:sp>
        <p:nvSpPr>
          <p:cNvPr id="7" name="Text 5"/>
          <p:cNvSpPr/>
          <p:nvPr/>
        </p:nvSpPr>
        <p:spPr>
          <a:xfrm>
            <a:off x="3730752" y="1499616"/>
            <a:ext cx="2048256" cy="182880"/>
          </a:xfrm>
          <a:prstGeom prst="rect">
            <a:avLst/>
          </a:prstGeom>
          <a:noFill/>
          <a:ln/>
        </p:spPr>
        <p:txBody>
          <a:bodyPr wrap="square" lIns="0" tIns="0" rIns="0" bIns="0" rtlCol="0" anchor="ctr"/>
          <a:lstStyle/>
          <a:p>
            <a:pPr marL="0" indent="0" algn="ctr">
              <a:buNone/>
            </a:pPr>
            <a:r>
              <a:rPr lang="en-US" sz="1100" b="1" dirty="0">
                <a:solidFill>
                  <a:srgbClr val="2F2B2C"/>
                </a:solidFill>
                <a:latin typeface="Aptos"/>
              </a:rPr>
              <a:t>SURVEILLANCE</a:t>
            </a:r>
            <a:endParaRPr lang="en-US" sz="1100" dirty="0"/>
          </a:p>
        </p:txBody>
      </p:sp>
      <p:sp>
        <p:nvSpPr>
          <p:cNvPr id="8" name="Shape 6"/>
          <p:cNvSpPr/>
          <p:nvPr/>
        </p:nvSpPr>
        <p:spPr>
          <a:xfrm>
            <a:off x="6537960" y="1417320"/>
            <a:ext cx="2194560" cy="384048"/>
          </a:xfrm>
          <a:prstGeom prst="roundRect">
            <a:avLst>
              <a:gd name="adj" fmla="val 19048"/>
            </a:avLst>
          </a:prstGeom>
          <a:solidFill>
            <a:srgbClr val="2E7D32"/>
          </a:solidFill>
          <a:ln w="12700">
            <a:solidFill>
              <a:srgbClr val="2E7D32"/>
            </a:solidFill>
            <a:prstDash val="solid"/>
          </a:ln>
        </p:spPr>
        <p:txBody>
          <a:bodyPr/>
          <a:lstStyle/>
          <a:p>
            <a:endParaRPr/>
          </a:p>
        </p:txBody>
      </p:sp>
      <p:sp>
        <p:nvSpPr>
          <p:cNvPr id="9" name="Text 7"/>
          <p:cNvSpPr/>
          <p:nvPr/>
        </p:nvSpPr>
        <p:spPr>
          <a:xfrm>
            <a:off x="6611112" y="1499616"/>
            <a:ext cx="2048256" cy="182880"/>
          </a:xfrm>
          <a:prstGeom prst="rect">
            <a:avLst/>
          </a:prstGeom>
          <a:noFill/>
          <a:ln/>
        </p:spPr>
        <p:txBody>
          <a:bodyPr wrap="square" lIns="0" tIns="0" rIns="0" bIns="0" rtlCol="0" anchor="ctr"/>
          <a:lstStyle/>
          <a:p>
            <a:pPr marL="0" indent="0" algn="ctr">
              <a:buNone/>
            </a:pPr>
            <a:r>
              <a:rPr lang="en-US" sz="1100" b="1" dirty="0">
                <a:solidFill>
                  <a:srgbClr val="2F2B2C"/>
                </a:solidFill>
                <a:latin typeface="Aptos"/>
              </a:rPr>
              <a:t>READINESS</a:t>
            </a:r>
            <a:endParaRPr lang="en-US" sz="1100" dirty="0"/>
          </a:p>
        </p:txBody>
      </p:sp>
      <p:sp>
        <p:nvSpPr>
          <p:cNvPr id="10" name="Text 8"/>
          <p:cNvSpPr/>
          <p:nvPr/>
        </p:nvSpPr>
        <p:spPr>
          <a:xfrm>
            <a:off x="777240" y="2011680"/>
            <a:ext cx="2514600" cy="1920240"/>
          </a:xfrm>
          <a:prstGeom prst="rect">
            <a:avLst/>
          </a:prstGeom>
          <a:noFill/>
          <a:ln/>
        </p:spPr>
        <p:txBody>
          <a:bodyPr wrap="square" lIns="635" tIns="635" rIns="635" bIns="635" rtlCol="0" anchor="ctr"/>
          <a:lstStyle/>
          <a:p>
            <a:pPr marL="0" indent="0">
              <a:buNone/>
            </a:pPr>
            <a:r>
              <a:rPr lang="en-US" sz="1700" dirty="0">
                <a:solidFill>
                  <a:srgbClr val="2F2B2C"/>
                </a:solidFill>
                <a:latin typeface="Aptos"/>
              </a:rPr>
              <a:t>Updated NACI guidance emphasizes risk-based COVID-19 programs, annual influenza vaccination, and expanded adult RSV recommendations.</a:t>
            </a:r>
            <a:endParaRPr lang="en-US" sz="1700" dirty="0"/>
          </a:p>
        </p:txBody>
      </p:sp>
      <p:sp>
        <p:nvSpPr>
          <p:cNvPr id="11" name="Text 9"/>
          <p:cNvSpPr/>
          <p:nvPr/>
        </p:nvSpPr>
        <p:spPr>
          <a:xfrm>
            <a:off x="3657600" y="2011680"/>
            <a:ext cx="2514600" cy="1920240"/>
          </a:xfrm>
          <a:prstGeom prst="rect">
            <a:avLst/>
          </a:prstGeom>
          <a:noFill/>
          <a:ln/>
        </p:spPr>
        <p:txBody>
          <a:bodyPr wrap="square" lIns="635" tIns="635" rIns="635" bIns="635" rtlCol="0" anchor="ctr"/>
          <a:lstStyle/>
          <a:p>
            <a:pPr marL="0" indent="0">
              <a:buNone/>
            </a:pPr>
            <a:r>
              <a:rPr lang="en-US" sz="1700" dirty="0">
                <a:solidFill>
                  <a:srgbClr val="2F2B2C"/>
                </a:solidFill>
                <a:latin typeface="Aptos"/>
              </a:rPr>
              <a:t>PHO redesigned the Ontario Respiratory Virus Tool for 2026–27, with expanded RSV reporting and easier PHU-level exploration.</a:t>
            </a:r>
            <a:endParaRPr lang="en-US" sz="1700" dirty="0"/>
          </a:p>
        </p:txBody>
      </p:sp>
      <p:sp>
        <p:nvSpPr>
          <p:cNvPr id="12" name="Text 10"/>
          <p:cNvSpPr/>
          <p:nvPr/>
        </p:nvSpPr>
        <p:spPr>
          <a:xfrm>
            <a:off x="6537960" y="2011680"/>
            <a:ext cx="2926080" cy="1920240"/>
          </a:xfrm>
          <a:prstGeom prst="rect">
            <a:avLst/>
          </a:prstGeom>
          <a:noFill/>
          <a:ln/>
        </p:spPr>
        <p:txBody>
          <a:bodyPr wrap="square" lIns="635" tIns="635" rIns="635" bIns="635" rtlCol="0" anchor="ctr"/>
          <a:lstStyle/>
          <a:p>
            <a:pPr marL="0" indent="0">
              <a:buNone/>
            </a:pPr>
            <a:r>
              <a:rPr lang="en-US" sz="1700" dirty="0">
                <a:solidFill>
                  <a:srgbClr val="2F2B2C"/>
                </a:solidFill>
                <a:latin typeface="Aptos"/>
              </a:rPr>
              <a:t>CSS organizations need scalable staffing, service prioritization, supplies, communication and outbreak-response plans before pressure rises.</a:t>
            </a:r>
            <a:endParaRPr lang="en-US" sz="1700" dirty="0"/>
          </a:p>
        </p:txBody>
      </p:sp>
      <p:sp>
        <p:nvSpPr>
          <p:cNvPr id="13" name="Text 11"/>
          <p:cNvSpPr/>
          <p:nvPr/>
        </p:nvSpPr>
        <p:spPr>
          <a:xfrm>
            <a:off x="594360" y="6144768"/>
            <a:ext cx="10881360" cy="201168"/>
          </a:xfrm>
          <a:prstGeom prst="rect">
            <a:avLst/>
          </a:prstGeom>
          <a:noFill/>
          <a:ln/>
        </p:spPr>
        <p:txBody>
          <a:bodyPr wrap="square" lIns="0" tIns="0" rIns="0" bIns="0" rtlCol="0" anchor="ctr"/>
          <a:lstStyle/>
          <a:p>
            <a:pPr marL="0" indent="0">
              <a:buNone/>
            </a:pPr>
            <a:r>
              <a:rPr lang="en-US" sz="850" b="1" dirty="0">
                <a:solidFill>
                  <a:srgbClr val="2F2B2C"/>
                </a:solidFill>
                <a:latin typeface="Aptos"/>
              </a:rPr>
              <a:t>Source: </a:t>
            </a:r>
            <a:r>
              <a:rPr lang="en-US" sz="850" u="sng" dirty="0">
                <a:solidFill>
                  <a:srgbClr val="2F2B2C"/>
                </a:solidFill>
                <a:uFill>
                  <a:solidFill>
                    <a:srgbClr val="176B87"/>
                  </a:solidFill>
                </a:uFill>
                <a:latin typeface="Aptos"/>
                <a:hlinkClick r:id="rId3">
                  <a:extLst>
                    <a:ext uri="{A12FA001-AC4F-418D-AE19-62706E023703}">
                      <ahyp:hlinkClr xmlns:ahyp="http://schemas.microsoft.com/office/drawing/2018/hyperlinkcolor" val="tx"/>
                    </a:ext>
                  </a:extLst>
                </a:hlinkClick>
              </a:rPr>
              <a:t>NACI statements; PHO 2026–27 Respiratory Season Resources</a:t>
            </a:r>
            <a:endParaRPr lang="en-US" sz="850" dirty="0"/>
          </a:p>
        </p:txBody>
      </p:sp>
      <p:sp>
        <p:nvSpPr>
          <p:cNvPr id="25" name="Slide Number Placeholder 0"/>
          <p:cNvSpPr>
            <a:spLocks noGrp="1"/>
          </p:cNvSpPr>
          <p:nvPr>
            <p:ph type="sldNum" sz="quarter" idx="4294967295"/>
          </p:nvPr>
        </p:nvSpPr>
        <p:spPr>
          <a:xfrm>
            <a:off x="11722608"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64748B"/>
                </a:solidFill>
              </a:defRPr>
            </a:lvl1pPr>
          </a:lstStyle>
          <a:p>
            <a:pPr algn="l"/>
            <a:fld id="{F7021451-1387-4CA6-816F-3879F97B5CBC}" type="slidenum">
              <a:rPr lang="en-US" b="0"/>
              <a:t>3</a:t>
            </a:fld>
            <a:endParaRPr lang="en-US"/>
          </a:p>
        </p:txBody>
      </p:sp>
      <p:sp>
        <p:nvSpPr>
          <p:cNvPr id="26" name="Rectangle 25"/>
          <p:cNvSpPr/>
          <p:nvPr/>
        </p:nvSpPr>
        <p:spPr>
          <a:xfrm>
            <a:off x="0" y="0"/>
            <a:ext cx="12192000" cy="146304"/>
          </a:xfrm>
          <a:prstGeom prst="rect">
            <a:avLst/>
          </a:prstGeom>
          <a:solidFill>
            <a:srgbClr val="4926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Rectangle 26"/>
          <p:cNvSpPr/>
          <p:nvPr/>
        </p:nvSpPr>
        <p:spPr>
          <a:xfrm>
            <a:off x="0" y="6748272"/>
            <a:ext cx="12192000" cy="109728"/>
          </a:xfrm>
          <a:prstGeom prst="rect">
            <a:avLst/>
          </a:prstGeom>
          <a:solidFill>
            <a:srgbClr val="4926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6F3F3"/>
        </a:solidFill>
        <a:effectLst/>
      </p:bgPr>
    </p:bg>
    <p:spTree>
      <p:nvGrpSpPr>
        <p:cNvPr id="1" name=""/>
        <p:cNvGrpSpPr/>
        <p:nvPr/>
      </p:nvGrpSpPr>
      <p:grpSpPr>
        <a:xfrm>
          <a:off x="0" y="0"/>
          <a:ext cx="0" cy="0"/>
          <a:chOff x="0" y="0"/>
          <a:chExt cx="0" cy="0"/>
        </a:xfrm>
      </p:grpSpPr>
      <p:sp>
        <p:nvSpPr>
          <p:cNvPr id="2" name="Text 0"/>
          <p:cNvSpPr/>
          <p:nvPr/>
        </p:nvSpPr>
        <p:spPr>
          <a:xfrm>
            <a:off x="548640" y="438912"/>
            <a:ext cx="11064240" cy="457200"/>
          </a:xfrm>
          <a:prstGeom prst="rect">
            <a:avLst/>
          </a:prstGeom>
          <a:noFill/>
          <a:ln/>
        </p:spPr>
        <p:txBody>
          <a:bodyPr wrap="square" lIns="0" tIns="0" rIns="0" bIns="0" rtlCol="0" anchor="ctr"/>
          <a:lstStyle/>
          <a:p>
            <a:pPr marL="0" indent="0">
              <a:buNone/>
            </a:pPr>
            <a:r>
              <a:rPr lang="en-US" sz="2500" b="1" dirty="0">
                <a:solidFill>
                  <a:srgbClr val="49262B"/>
                </a:solidFill>
                <a:latin typeface="Aptos Display"/>
              </a:rPr>
              <a:t>Influenza vaccine: NACI 2026–27</a:t>
            </a:r>
            <a:endParaRPr lang="en-US" sz="2500" dirty="0"/>
          </a:p>
        </p:txBody>
      </p:sp>
      <p:sp>
        <p:nvSpPr>
          <p:cNvPr id="3" name="Text 1"/>
          <p:cNvSpPr/>
          <p:nvPr/>
        </p:nvSpPr>
        <p:spPr>
          <a:xfrm>
            <a:off x="566928" y="932688"/>
            <a:ext cx="10789920" cy="292608"/>
          </a:xfrm>
          <a:prstGeom prst="rect">
            <a:avLst/>
          </a:prstGeom>
          <a:noFill/>
          <a:ln/>
        </p:spPr>
        <p:txBody>
          <a:bodyPr wrap="square" lIns="0" tIns="0" rIns="0" bIns="0" rtlCol="0" anchor="ctr"/>
          <a:lstStyle/>
          <a:p>
            <a:pPr marL="0" indent="0">
              <a:buNone/>
            </a:pPr>
            <a:r>
              <a:rPr lang="en-US" sz="1150" dirty="0">
                <a:solidFill>
                  <a:srgbClr val="927D80"/>
                </a:solidFill>
                <a:latin typeface="Aptos"/>
              </a:rPr>
              <a:t>Annual vaccination remains the core recommendation</a:t>
            </a:r>
            <a:endParaRPr lang="en-US" sz="1150" dirty="0"/>
          </a:p>
        </p:txBody>
      </p:sp>
      <p:sp>
        <p:nvSpPr>
          <p:cNvPr id="4" name="Text 2"/>
          <p:cNvSpPr/>
          <p:nvPr/>
        </p:nvSpPr>
        <p:spPr>
          <a:xfrm>
            <a:off x="713232" y="1298448"/>
            <a:ext cx="10789920" cy="4709160"/>
          </a:xfrm>
          <a:prstGeom prst="rect">
            <a:avLst/>
          </a:prstGeom>
          <a:noFill/>
          <a:ln/>
        </p:spPr>
        <p:txBody>
          <a:bodyPr wrap="square" lIns="508" tIns="508" rIns="508" bIns="508" rtlCol="0" anchor="t"/>
          <a:lstStyle/>
          <a:p>
            <a:pPr marL="228600" indent="-228600">
              <a:buSzPct val="100000"/>
              <a:buChar char="•"/>
            </a:pPr>
            <a:r>
              <a:rPr lang="en-US" sz="2400" dirty="0">
                <a:solidFill>
                  <a:srgbClr val="2F2B2C"/>
                </a:solidFill>
                <a:latin typeface="Aptos"/>
              </a:rPr>
              <a:t>Offer influenza vaccine annually to everyone ≥6 months of age without contraindications.</a:t>
            </a:r>
            <a:endParaRPr lang="en-US" sz="2400" dirty="0"/>
          </a:p>
          <a:p>
            <a:pPr marL="228600" indent="-228600">
              <a:buSzPct val="100000"/>
              <a:buChar char="•"/>
            </a:pPr>
            <a:r>
              <a:rPr lang="en-US" sz="2400" dirty="0">
                <a:solidFill>
                  <a:srgbClr val="2F2B2C"/>
                </a:solidFill>
                <a:latin typeface="Aptos"/>
              </a:rPr>
              <a:t>Prioritize groups for whom influenza vaccination is particularly important.</a:t>
            </a:r>
            <a:endParaRPr lang="en-US" sz="2400" dirty="0"/>
          </a:p>
          <a:p>
            <a:pPr marL="228600" indent="-228600">
              <a:buSzPct val="100000"/>
              <a:buChar char="•"/>
            </a:pPr>
            <a:r>
              <a:rPr lang="en-US" sz="2400" dirty="0">
                <a:solidFill>
                  <a:srgbClr val="2F2B2C"/>
                </a:solidFill>
                <a:latin typeface="Aptos"/>
              </a:rPr>
              <a:t>Adults and children ≥9 years: 1 dose each season.</a:t>
            </a:r>
            <a:endParaRPr lang="en-US" sz="2400" dirty="0"/>
          </a:p>
          <a:p>
            <a:pPr marL="228600" indent="-228600">
              <a:buSzPct val="100000"/>
              <a:buChar char="•"/>
            </a:pPr>
            <a:r>
              <a:rPr lang="en-US" sz="2400" dirty="0">
                <a:solidFill>
                  <a:srgbClr val="2F2B2C"/>
                </a:solidFill>
                <a:latin typeface="Aptos"/>
              </a:rPr>
              <a:t>Children 6 months to &lt;9 years receiving influenza vaccine for the first time: 2 doses at least 4 weeks apart.</a:t>
            </a:r>
            <a:endParaRPr lang="en-US" sz="2400" dirty="0"/>
          </a:p>
          <a:p>
            <a:pPr marL="228600" indent="-228600">
              <a:buSzPct val="100000"/>
              <a:buChar char="•"/>
            </a:pPr>
            <a:r>
              <a:rPr lang="en-US" sz="2400" dirty="0">
                <a:solidFill>
                  <a:srgbClr val="2F2B2C"/>
                </a:solidFill>
                <a:latin typeface="Aptos"/>
              </a:rPr>
              <a:t>Adults ≥65: preferentially offer high-dose inactivated, adjuvanted inactivated, or recombinant vaccine when available; otherwise use any age-appropriate product.</a:t>
            </a:r>
            <a:endParaRPr lang="en-US" sz="2400" dirty="0"/>
          </a:p>
          <a:p>
            <a:pPr marL="228600" indent="-228600">
              <a:buSzPct val="100000"/>
              <a:buChar char="•"/>
            </a:pPr>
            <a:r>
              <a:rPr lang="en-US" sz="2400" dirty="0">
                <a:solidFill>
                  <a:srgbClr val="2F2B2C"/>
                </a:solidFill>
                <a:latin typeface="Aptos"/>
              </a:rPr>
              <a:t>Influenza vaccine may be given at the same visit as COVID-19 and other vaccines.</a:t>
            </a:r>
            <a:endParaRPr lang="en-US" sz="2400" dirty="0"/>
          </a:p>
        </p:txBody>
      </p:sp>
      <p:sp>
        <p:nvSpPr>
          <p:cNvPr id="5" name="Text 3"/>
          <p:cNvSpPr/>
          <p:nvPr/>
        </p:nvSpPr>
        <p:spPr>
          <a:xfrm>
            <a:off x="594360" y="6144768"/>
            <a:ext cx="10881360" cy="201168"/>
          </a:xfrm>
          <a:prstGeom prst="rect">
            <a:avLst/>
          </a:prstGeom>
          <a:noFill/>
          <a:ln/>
        </p:spPr>
        <p:txBody>
          <a:bodyPr wrap="square" lIns="0" tIns="0" rIns="0" bIns="0" rtlCol="0" anchor="ctr"/>
          <a:lstStyle/>
          <a:p>
            <a:pPr marL="0" indent="0">
              <a:buNone/>
            </a:pPr>
            <a:r>
              <a:rPr lang="en-US" sz="850" b="1" dirty="0">
                <a:solidFill>
                  <a:srgbClr val="2F2B2C"/>
                </a:solidFill>
                <a:latin typeface="Aptos"/>
              </a:rPr>
              <a:t>Source: </a:t>
            </a:r>
            <a:r>
              <a:rPr lang="en-US" sz="850" u="sng" dirty="0">
                <a:solidFill>
                  <a:srgbClr val="2F2B2C"/>
                </a:solidFill>
                <a:uFill>
                  <a:solidFill>
                    <a:srgbClr val="176B87"/>
                  </a:solidFill>
                </a:uFill>
                <a:latin typeface="Aptos"/>
                <a:hlinkClick r:id="rId3">
                  <a:extLst>
                    <a:ext uri="{A12FA001-AC4F-418D-AE19-62706E023703}">
                      <ahyp:hlinkClr xmlns:ahyp="http://schemas.microsoft.com/office/drawing/2018/hyperlinkcolor" val="tx"/>
                    </a:ext>
                  </a:extLst>
                </a:hlinkClick>
              </a:rPr>
              <a:t>NACI – Summary: Seasonal Influenza Vaccines 2026–2027</a:t>
            </a:r>
            <a:endParaRPr lang="en-US" sz="850" dirty="0"/>
          </a:p>
        </p:txBody>
      </p:sp>
      <p:sp>
        <p:nvSpPr>
          <p:cNvPr id="25" name="Slide Number Placeholder 0"/>
          <p:cNvSpPr>
            <a:spLocks noGrp="1"/>
          </p:cNvSpPr>
          <p:nvPr>
            <p:ph type="sldNum" sz="quarter" idx="4294967295"/>
          </p:nvPr>
        </p:nvSpPr>
        <p:spPr>
          <a:xfrm>
            <a:off x="11722608"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64748B"/>
                </a:solidFill>
              </a:defRPr>
            </a:lvl1pPr>
          </a:lstStyle>
          <a:p>
            <a:pPr algn="l"/>
            <a:fld id="{F7021451-1387-4CA6-816F-3879F97B5CBC}" type="slidenum">
              <a:rPr lang="en-US" b="0"/>
              <a:t>4</a:t>
            </a:fld>
            <a:endParaRPr lang="en-US"/>
          </a:p>
        </p:txBody>
      </p:sp>
      <p:sp>
        <p:nvSpPr>
          <p:cNvPr id="26" name="Rectangle 25"/>
          <p:cNvSpPr/>
          <p:nvPr/>
        </p:nvSpPr>
        <p:spPr>
          <a:xfrm>
            <a:off x="0" y="0"/>
            <a:ext cx="12192000" cy="146304"/>
          </a:xfrm>
          <a:prstGeom prst="rect">
            <a:avLst/>
          </a:prstGeom>
          <a:solidFill>
            <a:srgbClr val="4926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Rectangle 26"/>
          <p:cNvSpPr/>
          <p:nvPr/>
        </p:nvSpPr>
        <p:spPr>
          <a:xfrm>
            <a:off x="0" y="6748272"/>
            <a:ext cx="12192000" cy="109728"/>
          </a:xfrm>
          <a:prstGeom prst="rect">
            <a:avLst/>
          </a:prstGeom>
          <a:solidFill>
            <a:srgbClr val="4926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6F3F3"/>
        </a:solidFill>
        <a:effectLst/>
      </p:bgPr>
    </p:bg>
    <p:spTree>
      <p:nvGrpSpPr>
        <p:cNvPr id="1" name=""/>
        <p:cNvGrpSpPr/>
        <p:nvPr/>
      </p:nvGrpSpPr>
      <p:grpSpPr>
        <a:xfrm>
          <a:off x="0" y="0"/>
          <a:ext cx="0" cy="0"/>
          <a:chOff x="0" y="0"/>
          <a:chExt cx="0" cy="0"/>
        </a:xfrm>
      </p:grpSpPr>
      <p:sp>
        <p:nvSpPr>
          <p:cNvPr id="2" name="Text 0"/>
          <p:cNvSpPr/>
          <p:nvPr/>
        </p:nvSpPr>
        <p:spPr>
          <a:xfrm>
            <a:off x="548640" y="438912"/>
            <a:ext cx="11064240" cy="457200"/>
          </a:xfrm>
          <a:prstGeom prst="rect">
            <a:avLst/>
          </a:prstGeom>
          <a:noFill/>
          <a:ln/>
        </p:spPr>
        <p:txBody>
          <a:bodyPr wrap="square" lIns="0" tIns="0" rIns="0" bIns="0" rtlCol="0" anchor="ctr"/>
          <a:lstStyle/>
          <a:p>
            <a:pPr marL="0" indent="0">
              <a:buNone/>
            </a:pPr>
            <a:r>
              <a:rPr lang="en-US" sz="2500" b="1" dirty="0">
                <a:solidFill>
                  <a:srgbClr val="49262B"/>
                </a:solidFill>
                <a:latin typeface="Aptos Display"/>
              </a:rPr>
              <a:t>COVID-19 vaccine: NACI guidance starting fall 2026</a:t>
            </a:r>
            <a:endParaRPr lang="en-US" sz="2500" dirty="0"/>
          </a:p>
        </p:txBody>
      </p:sp>
      <p:sp>
        <p:nvSpPr>
          <p:cNvPr id="3" name="Text 1"/>
          <p:cNvSpPr/>
          <p:nvPr/>
        </p:nvSpPr>
        <p:spPr>
          <a:xfrm>
            <a:off x="566928" y="932688"/>
            <a:ext cx="10789920" cy="292608"/>
          </a:xfrm>
          <a:prstGeom prst="rect">
            <a:avLst/>
          </a:prstGeom>
          <a:noFill/>
          <a:ln/>
        </p:spPr>
        <p:txBody>
          <a:bodyPr wrap="square" lIns="0" tIns="0" rIns="0" bIns="0" rtlCol="0" anchor="ctr"/>
          <a:lstStyle/>
          <a:p>
            <a:pPr marL="0" indent="0">
              <a:buNone/>
            </a:pPr>
            <a:r>
              <a:rPr lang="en-US" sz="1150" dirty="0">
                <a:solidFill>
                  <a:srgbClr val="927D80"/>
                </a:solidFill>
                <a:latin typeface="Aptos"/>
              </a:rPr>
              <a:t>Program focus is protection of people at increased risk</a:t>
            </a:r>
            <a:endParaRPr lang="en-US" sz="1150" dirty="0"/>
          </a:p>
        </p:txBody>
      </p:sp>
      <p:sp>
        <p:nvSpPr>
          <p:cNvPr id="4" name="Text 2"/>
          <p:cNvSpPr/>
          <p:nvPr/>
        </p:nvSpPr>
        <p:spPr>
          <a:xfrm>
            <a:off x="713232" y="1298448"/>
            <a:ext cx="10789920" cy="4709160"/>
          </a:xfrm>
          <a:prstGeom prst="rect">
            <a:avLst/>
          </a:prstGeom>
          <a:noFill/>
          <a:ln/>
        </p:spPr>
        <p:txBody>
          <a:bodyPr wrap="square" lIns="508" tIns="508" rIns="508" bIns="508" rtlCol="0" anchor="t"/>
          <a:lstStyle/>
          <a:p>
            <a:pPr marL="228600" indent="-228600">
              <a:buSzPct val="100000"/>
              <a:buChar char="•"/>
            </a:pPr>
            <a:r>
              <a:rPr lang="en-US" sz="2400" dirty="0">
                <a:solidFill>
                  <a:srgbClr val="2F2B2C"/>
                </a:solidFill>
                <a:latin typeface="Aptos"/>
              </a:rPr>
              <a:t>NACI strongly recommends COVID-19 immunization programs for people at increased risk of exposure or severe disease.</a:t>
            </a:r>
            <a:endParaRPr lang="en-US" sz="2400" dirty="0"/>
          </a:p>
          <a:p>
            <a:pPr marL="228600" indent="-228600">
              <a:buSzPct val="100000"/>
              <a:buChar char="•"/>
            </a:pPr>
            <a:r>
              <a:rPr lang="en-US" sz="2400" dirty="0">
                <a:solidFill>
                  <a:srgbClr val="2F2B2C"/>
                </a:solidFill>
                <a:latin typeface="Aptos"/>
              </a:rPr>
              <a:t>Key groups include all adults ≥65, residents of long-term care and other senior congregate settings, people with high-risk medical conditions, and people who are moderately to severely immunocompromised.</a:t>
            </a:r>
            <a:endParaRPr lang="en-US" sz="2400" dirty="0"/>
          </a:p>
          <a:p>
            <a:pPr marL="228600" indent="-228600">
              <a:buSzPct val="100000"/>
              <a:buChar char="•"/>
            </a:pPr>
            <a:r>
              <a:rPr lang="en-US" sz="2400" dirty="0">
                <a:solidFill>
                  <a:srgbClr val="2F2B2C"/>
                </a:solidFill>
                <a:latin typeface="Aptos"/>
              </a:rPr>
              <a:t>Two doses per year are recommended for adults ≥80 and adults 65–79 with underlying conditions that increase severe-disease risk.</a:t>
            </a:r>
            <a:endParaRPr lang="en-US" sz="2400" dirty="0"/>
          </a:p>
          <a:p>
            <a:pPr marL="228600" indent="-228600">
              <a:buSzPct val="100000"/>
              <a:buChar char="•"/>
            </a:pPr>
            <a:r>
              <a:rPr lang="en-US" sz="2400" dirty="0">
                <a:solidFill>
                  <a:srgbClr val="2F2B2C"/>
                </a:solidFill>
                <a:latin typeface="Aptos"/>
              </a:rPr>
              <a:t>Programs may offer a second annual dose to other adults 65–79, with a minimum 3-month interval from the previous dose.</a:t>
            </a:r>
            <a:endParaRPr lang="en-US" sz="2400" dirty="0"/>
          </a:p>
          <a:p>
            <a:pPr marL="228600" indent="-228600">
              <a:buSzPct val="100000"/>
              <a:buChar char="•"/>
            </a:pPr>
            <a:r>
              <a:rPr lang="en-US" sz="2400" dirty="0">
                <a:solidFill>
                  <a:srgbClr val="2F2B2C"/>
                </a:solidFill>
                <a:latin typeface="Aptos"/>
              </a:rPr>
              <a:t>Use the most recent vaccine formulation available when possible; mRNA or protein-subunit products may be used based on age/availability.</a:t>
            </a:r>
            <a:endParaRPr lang="en-US" sz="2400" dirty="0"/>
          </a:p>
          <a:p>
            <a:pPr marL="228600" indent="-228600">
              <a:buSzPct val="100000"/>
              <a:buChar char="•"/>
            </a:pPr>
            <a:r>
              <a:rPr lang="en-US" sz="2400" dirty="0">
                <a:solidFill>
                  <a:srgbClr val="2F2B2C"/>
                </a:solidFill>
                <a:latin typeface="Aptos"/>
              </a:rPr>
              <a:t>COVID-19 vaccine can be administered concurrently with non-COVID vaccines.</a:t>
            </a:r>
            <a:endParaRPr lang="en-US" sz="2400" dirty="0"/>
          </a:p>
        </p:txBody>
      </p:sp>
      <p:sp>
        <p:nvSpPr>
          <p:cNvPr id="5" name="Text 3"/>
          <p:cNvSpPr/>
          <p:nvPr/>
        </p:nvSpPr>
        <p:spPr>
          <a:xfrm>
            <a:off x="594360" y="6144768"/>
            <a:ext cx="10881360" cy="201168"/>
          </a:xfrm>
          <a:prstGeom prst="rect">
            <a:avLst/>
          </a:prstGeom>
          <a:noFill/>
          <a:ln/>
        </p:spPr>
        <p:txBody>
          <a:bodyPr wrap="square" lIns="0" tIns="0" rIns="0" bIns="0" rtlCol="0" anchor="ctr"/>
          <a:lstStyle/>
          <a:p>
            <a:pPr marL="0" indent="0">
              <a:buNone/>
            </a:pPr>
            <a:r>
              <a:rPr lang="en-US" sz="850" b="1" dirty="0">
                <a:solidFill>
                  <a:srgbClr val="2F2B2C"/>
                </a:solidFill>
                <a:latin typeface="Aptos"/>
              </a:rPr>
              <a:t>Source: </a:t>
            </a:r>
            <a:r>
              <a:rPr lang="en-US" sz="850" u="sng" dirty="0">
                <a:solidFill>
                  <a:srgbClr val="2F2B2C"/>
                </a:solidFill>
                <a:uFill>
                  <a:solidFill>
                    <a:srgbClr val="176B87"/>
                  </a:solidFill>
                </a:uFill>
                <a:latin typeface="Aptos"/>
                <a:hlinkClick r:id="rId3">
                  <a:extLst>
                    <a:ext uri="{A12FA001-AC4F-418D-AE19-62706E023703}">
                      <ahyp:hlinkClr xmlns:ahyp="http://schemas.microsoft.com/office/drawing/2018/hyperlinkcolor" val="tx"/>
                    </a:ext>
                  </a:extLst>
                </a:hlinkClick>
              </a:rPr>
              <a:t>NACI – COVID-19 vaccines starting fall 2026</a:t>
            </a:r>
            <a:endParaRPr lang="en-US" sz="850" dirty="0"/>
          </a:p>
        </p:txBody>
      </p:sp>
      <p:sp>
        <p:nvSpPr>
          <p:cNvPr id="25" name="Slide Number Placeholder 0"/>
          <p:cNvSpPr>
            <a:spLocks noGrp="1"/>
          </p:cNvSpPr>
          <p:nvPr>
            <p:ph type="sldNum" sz="quarter" idx="4294967295"/>
          </p:nvPr>
        </p:nvSpPr>
        <p:spPr>
          <a:xfrm>
            <a:off x="11722608"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64748B"/>
                </a:solidFill>
              </a:defRPr>
            </a:lvl1pPr>
          </a:lstStyle>
          <a:p>
            <a:pPr algn="l"/>
            <a:fld id="{F7021451-1387-4CA6-816F-3879F97B5CBC}" type="slidenum">
              <a:rPr lang="en-US" b="0"/>
              <a:t>5</a:t>
            </a:fld>
            <a:endParaRPr lang="en-US"/>
          </a:p>
        </p:txBody>
      </p:sp>
      <p:sp>
        <p:nvSpPr>
          <p:cNvPr id="26" name="Rectangle 25"/>
          <p:cNvSpPr/>
          <p:nvPr/>
        </p:nvSpPr>
        <p:spPr>
          <a:xfrm>
            <a:off x="0" y="0"/>
            <a:ext cx="12192000" cy="146304"/>
          </a:xfrm>
          <a:prstGeom prst="rect">
            <a:avLst/>
          </a:prstGeom>
          <a:solidFill>
            <a:srgbClr val="4926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Rectangle 26"/>
          <p:cNvSpPr/>
          <p:nvPr/>
        </p:nvSpPr>
        <p:spPr>
          <a:xfrm>
            <a:off x="0" y="6748272"/>
            <a:ext cx="12192000" cy="109728"/>
          </a:xfrm>
          <a:prstGeom prst="rect">
            <a:avLst/>
          </a:prstGeom>
          <a:solidFill>
            <a:srgbClr val="4926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6F3F3"/>
        </a:solidFill>
        <a:effectLst/>
      </p:bgPr>
    </p:bg>
    <p:spTree>
      <p:nvGrpSpPr>
        <p:cNvPr id="1" name=""/>
        <p:cNvGrpSpPr/>
        <p:nvPr/>
      </p:nvGrpSpPr>
      <p:grpSpPr>
        <a:xfrm>
          <a:off x="0" y="0"/>
          <a:ext cx="0" cy="0"/>
          <a:chOff x="0" y="0"/>
          <a:chExt cx="0" cy="0"/>
        </a:xfrm>
      </p:grpSpPr>
      <p:sp>
        <p:nvSpPr>
          <p:cNvPr id="2" name="Text 0"/>
          <p:cNvSpPr/>
          <p:nvPr/>
        </p:nvSpPr>
        <p:spPr>
          <a:xfrm>
            <a:off x="548640" y="438912"/>
            <a:ext cx="11064240" cy="457200"/>
          </a:xfrm>
          <a:prstGeom prst="rect">
            <a:avLst/>
          </a:prstGeom>
          <a:noFill/>
          <a:ln/>
        </p:spPr>
        <p:txBody>
          <a:bodyPr wrap="square" lIns="0" tIns="0" rIns="0" bIns="0" rtlCol="0" anchor="ctr"/>
          <a:lstStyle/>
          <a:p>
            <a:pPr marL="0" indent="0">
              <a:buNone/>
            </a:pPr>
            <a:r>
              <a:rPr lang="en-US" sz="2500" b="1" dirty="0">
                <a:solidFill>
                  <a:srgbClr val="49262B"/>
                </a:solidFill>
                <a:latin typeface="Aptos Display"/>
              </a:rPr>
              <a:t>RSV vaccine: updated NACI adult guidance</a:t>
            </a:r>
            <a:endParaRPr lang="en-US" sz="2500" dirty="0"/>
          </a:p>
        </p:txBody>
      </p:sp>
      <p:sp>
        <p:nvSpPr>
          <p:cNvPr id="3" name="Text 1"/>
          <p:cNvSpPr/>
          <p:nvPr/>
        </p:nvSpPr>
        <p:spPr>
          <a:xfrm>
            <a:off x="566928" y="932688"/>
            <a:ext cx="10789920" cy="292608"/>
          </a:xfrm>
          <a:prstGeom prst="rect">
            <a:avLst/>
          </a:prstGeom>
          <a:noFill/>
          <a:ln/>
        </p:spPr>
        <p:txBody>
          <a:bodyPr wrap="square" lIns="0" tIns="0" rIns="0" bIns="0" rtlCol="0" anchor="ctr"/>
          <a:lstStyle/>
          <a:p>
            <a:pPr marL="0" indent="0">
              <a:buNone/>
            </a:pPr>
            <a:r>
              <a:rPr lang="en-US" sz="1150" dirty="0">
                <a:solidFill>
                  <a:srgbClr val="927D80"/>
                </a:solidFill>
                <a:latin typeface="Aptos"/>
              </a:rPr>
              <a:t>Expanded protection for older adults and selected high-risk adults</a:t>
            </a:r>
            <a:endParaRPr lang="en-US" sz="1150" dirty="0"/>
          </a:p>
        </p:txBody>
      </p:sp>
      <p:sp>
        <p:nvSpPr>
          <p:cNvPr id="4" name="Text 2"/>
          <p:cNvSpPr/>
          <p:nvPr/>
        </p:nvSpPr>
        <p:spPr>
          <a:xfrm>
            <a:off x="713232" y="1353312"/>
            <a:ext cx="10789920" cy="4526280"/>
          </a:xfrm>
          <a:prstGeom prst="rect">
            <a:avLst/>
          </a:prstGeom>
          <a:noFill/>
          <a:ln/>
        </p:spPr>
        <p:txBody>
          <a:bodyPr wrap="square" lIns="508" tIns="508" rIns="508" bIns="508" rtlCol="0" anchor="t"/>
          <a:lstStyle/>
          <a:p>
            <a:pPr marL="228600" indent="-228600">
              <a:buSzPct val="100000"/>
              <a:buChar char="•"/>
            </a:pPr>
            <a:r>
              <a:rPr lang="en-US" sz="2400" dirty="0">
                <a:solidFill>
                  <a:srgbClr val="2F2B2C"/>
                </a:solidFill>
                <a:latin typeface="Aptos"/>
              </a:rPr>
              <a:t>Strongly recommend RSV immunization for all adults ≥75 years.</a:t>
            </a:r>
            <a:endParaRPr lang="en-US" sz="2400" dirty="0"/>
          </a:p>
          <a:p>
            <a:pPr marL="228600" indent="-228600">
              <a:buSzPct val="100000"/>
              <a:buChar char="•"/>
            </a:pPr>
            <a:r>
              <a:rPr lang="en-US" sz="2400" dirty="0">
                <a:solidFill>
                  <a:srgbClr val="2F2B2C"/>
                </a:solidFill>
                <a:latin typeface="Aptos"/>
              </a:rPr>
              <a:t>Strongly recommend for adults 65–74 at increased risk of severe RSV disease.</a:t>
            </a:r>
            <a:endParaRPr lang="en-US" sz="2400" dirty="0"/>
          </a:p>
          <a:p>
            <a:pPr marL="228600" indent="-228600">
              <a:buSzPct val="100000"/>
              <a:buChar char="•"/>
            </a:pPr>
            <a:r>
              <a:rPr lang="en-US" sz="2400" dirty="0">
                <a:solidFill>
                  <a:srgbClr val="2F2B2C"/>
                </a:solidFill>
                <a:latin typeface="Aptos"/>
              </a:rPr>
              <a:t>Strongly recommend programs for adults ≥18 who are residents of nursing homes/chronic-care facilities, lung-transplant recipients, recent/ongoing immunosuppressed hematopoietic stem-cell transplant recipients, people on home/chronic oxygen, and people receiving dialysis.</a:t>
            </a:r>
            <a:endParaRPr lang="en-US" sz="2400" dirty="0"/>
          </a:p>
          <a:p>
            <a:pPr marL="228600" indent="-228600">
              <a:buSzPct val="100000"/>
              <a:buChar char="•"/>
            </a:pPr>
            <a:r>
              <a:rPr lang="en-US" sz="2400" dirty="0">
                <a:solidFill>
                  <a:srgbClr val="2F2B2C"/>
                </a:solidFill>
                <a:latin typeface="Aptos"/>
              </a:rPr>
              <a:t>A single dose of RSVPreF3 (Arexvy), RSVpreF (Abrysvo), or mRNA-1345 (mResvia) may be used within authorized age groups.</a:t>
            </a:r>
            <a:endParaRPr lang="en-US" sz="2400" dirty="0"/>
          </a:p>
          <a:p>
            <a:pPr marL="228600" indent="-228600">
              <a:buSzPct val="100000"/>
              <a:buChar char="•"/>
            </a:pPr>
            <a:r>
              <a:rPr lang="en-US" sz="2400" dirty="0">
                <a:solidFill>
                  <a:srgbClr val="2F2B2C"/>
                </a:solidFill>
                <a:latin typeface="Aptos"/>
              </a:rPr>
              <a:t>Evidence supports protection for at least 3 years after one dose; routine revaccination timing is not yet established.</a:t>
            </a:r>
            <a:endParaRPr lang="en-US" sz="2400" dirty="0"/>
          </a:p>
        </p:txBody>
      </p:sp>
      <p:sp>
        <p:nvSpPr>
          <p:cNvPr id="5" name="Text 3"/>
          <p:cNvSpPr/>
          <p:nvPr/>
        </p:nvSpPr>
        <p:spPr>
          <a:xfrm>
            <a:off x="594360" y="6144768"/>
            <a:ext cx="10881360" cy="201168"/>
          </a:xfrm>
          <a:prstGeom prst="rect">
            <a:avLst/>
          </a:prstGeom>
          <a:noFill/>
          <a:ln/>
        </p:spPr>
        <p:txBody>
          <a:bodyPr wrap="square" lIns="0" tIns="0" rIns="0" bIns="0" rtlCol="0" anchor="ctr"/>
          <a:lstStyle/>
          <a:p>
            <a:pPr marL="0" indent="0">
              <a:buNone/>
            </a:pPr>
            <a:r>
              <a:rPr lang="en-US" sz="850" b="1" dirty="0">
                <a:solidFill>
                  <a:srgbClr val="2F2B2C"/>
                </a:solidFill>
                <a:latin typeface="Aptos"/>
              </a:rPr>
              <a:t>Source: </a:t>
            </a:r>
            <a:r>
              <a:rPr lang="en-US" sz="850" u="sng" dirty="0">
                <a:solidFill>
                  <a:srgbClr val="2F2B2C"/>
                </a:solidFill>
                <a:uFill>
                  <a:solidFill>
                    <a:srgbClr val="176B87"/>
                  </a:solidFill>
                </a:uFill>
                <a:latin typeface="Aptos"/>
                <a:hlinkClick r:id="rId3">
                  <a:extLst>
                    <a:ext uri="{A12FA001-AC4F-418D-AE19-62706E023703}">
                      <ahyp:hlinkClr xmlns:ahyp="http://schemas.microsoft.com/office/drawing/2018/hyperlinkcolor" val="tx"/>
                    </a:ext>
                  </a:extLst>
                </a:hlinkClick>
              </a:rPr>
              <a:t>NACI – Updated RSV guidance for older/high-risk adults, Apr 2026</a:t>
            </a:r>
            <a:endParaRPr lang="en-US" sz="850" dirty="0"/>
          </a:p>
        </p:txBody>
      </p:sp>
      <p:sp>
        <p:nvSpPr>
          <p:cNvPr id="25" name="Slide Number Placeholder 0"/>
          <p:cNvSpPr>
            <a:spLocks noGrp="1"/>
          </p:cNvSpPr>
          <p:nvPr>
            <p:ph type="sldNum" sz="quarter" idx="4294967295"/>
          </p:nvPr>
        </p:nvSpPr>
        <p:spPr>
          <a:xfrm>
            <a:off x="11722608"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64748B"/>
                </a:solidFill>
              </a:defRPr>
            </a:lvl1pPr>
          </a:lstStyle>
          <a:p>
            <a:pPr algn="l"/>
            <a:fld id="{F7021451-1387-4CA6-816F-3879F97B5CBC}" type="slidenum">
              <a:rPr lang="en-US" b="0"/>
              <a:t>6</a:t>
            </a:fld>
            <a:endParaRPr lang="en-US"/>
          </a:p>
        </p:txBody>
      </p:sp>
      <p:sp>
        <p:nvSpPr>
          <p:cNvPr id="26" name="Rectangle 25"/>
          <p:cNvSpPr/>
          <p:nvPr/>
        </p:nvSpPr>
        <p:spPr>
          <a:xfrm>
            <a:off x="0" y="0"/>
            <a:ext cx="12192000" cy="146304"/>
          </a:xfrm>
          <a:prstGeom prst="rect">
            <a:avLst/>
          </a:prstGeom>
          <a:solidFill>
            <a:srgbClr val="4926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Rectangle 26"/>
          <p:cNvSpPr/>
          <p:nvPr/>
        </p:nvSpPr>
        <p:spPr>
          <a:xfrm>
            <a:off x="0" y="6748272"/>
            <a:ext cx="12192000" cy="109728"/>
          </a:xfrm>
          <a:prstGeom prst="rect">
            <a:avLst/>
          </a:prstGeom>
          <a:solidFill>
            <a:srgbClr val="4926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6F3F3"/>
        </a:solidFill>
        <a:effectLst/>
      </p:bgPr>
    </p:bg>
    <p:spTree>
      <p:nvGrpSpPr>
        <p:cNvPr id="1" name=""/>
        <p:cNvGrpSpPr/>
        <p:nvPr/>
      </p:nvGrpSpPr>
      <p:grpSpPr>
        <a:xfrm>
          <a:off x="0" y="0"/>
          <a:ext cx="0" cy="0"/>
          <a:chOff x="0" y="0"/>
          <a:chExt cx="0" cy="0"/>
        </a:xfrm>
      </p:grpSpPr>
      <p:sp>
        <p:nvSpPr>
          <p:cNvPr id="2" name="Text 0"/>
          <p:cNvSpPr/>
          <p:nvPr/>
        </p:nvSpPr>
        <p:spPr>
          <a:xfrm>
            <a:off x="548640" y="438912"/>
            <a:ext cx="11064240" cy="457200"/>
          </a:xfrm>
          <a:prstGeom prst="rect">
            <a:avLst/>
          </a:prstGeom>
          <a:noFill/>
          <a:ln/>
        </p:spPr>
        <p:txBody>
          <a:bodyPr wrap="square" lIns="0" tIns="0" rIns="0" bIns="0" rtlCol="0" anchor="ctr"/>
          <a:lstStyle/>
          <a:p>
            <a:pPr marL="0" indent="0">
              <a:buNone/>
            </a:pPr>
            <a:r>
              <a:rPr lang="en-US" sz="2500" b="1" dirty="0">
                <a:solidFill>
                  <a:srgbClr val="49262B"/>
                </a:solidFill>
                <a:latin typeface="Aptos Display"/>
              </a:rPr>
              <a:t>Fall vaccination: operational message for CSS</a:t>
            </a:r>
            <a:endParaRPr lang="en-US" sz="2500" dirty="0"/>
          </a:p>
        </p:txBody>
      </p:sp>
      <p:sp>
        <p:nvSpPr>
          <p:cNvPr id="3" name="Text 1"/>
          <p:cNvSpPr/>
          <p:nvPr/>
        </p:nvSpPr>
        <p:spPr>
          <a:xfrm>
            <a:off x="566928" y="932688"/>
            <a:ext cx="10789920" cy="292608"/>
          </a:xfrm>
          <a:prstGeom prst="rect">
            <a:avLst/>
          </a:prstGeom>
          <a:noFill/>
          <a:ln/>
        </p:spPr>
        <p:txBody>
          <a:bodyPr wrap="square" lIns="0" tIns="0" rIns="0" bIns="0" rtlCol="0" anchor="ctr"/>
          <a:lstStyle/>
          <a:p>
            <a:pPr marL="0" indent="0">
              <a:buNone/>
            </a:pPr>
            <a:r>
              <a:rPr lang="en-US" sz="1150" dirty="0">
                <a:solidFill>
                  <a:srgbClr val="927D80"/>
                </a:solidFill>
                <a:latin typeface="Aptos"/>
              </a:rPr>
              <a:t>Make access simple, early and coordinated</a:t>
            </a:r>
            <a:endParaRPr lang="en-US" sz="1150" dirty="0"/>
          </a:p>
        </p:txBody>
      </p:sp>
      <p:sp>
        <p:nvSpPr>
          <p:cNvPr id="4" name="Text 2"/>
          <p:cNvSpPr/>
          <p:nvPr/>
        </p:nvSpPr>
        <p:spPr>
          <a:xfrm>
            <a:off x="749808" y="1389888"/>
            <a:ext cx="10607040" cy="4389120"/>
          </a:xfrm>
          <a:prstGeom prst="rect">
            <a:avLst/>
          </a:prstGeom>
          <a:noFill/>
          <a:ln/>
        </p:spPr>
        <p:txBody>
          <a:bodyPr wrap="square" lIns="508" tIns="508" rIns="508" bIns="508" rtlCol="0" anchor="t"/>
          <a:lstStyle/>
          <a:p>
            <a:pPr marL="228600" indent="-228600">
              <a:buSzPct val="100000"/>
              <a:buChar char="•"/>
            </a:pPr>
            <a:r>
              <a:rPr lang="en-US" sz="2400" dirty="0">
                <a:solidFill>
                  <a:srgbClr val="2F2B2C"/>
                </a:solidFill>
                <a:latin typeface="Aptos"/>
              </a:rPr>
              <a:t>Promote influenza and COVID-19 vaccination as part of a coordinated fall campaign.</a:t>
            </a:r>
            <a:endParaRPr lang="en-US" sz="2400" dirty="0"/>
          </a:p>
          <a:p>
            <a:pPr marL="228600" indent="-228600">
              <a:buSzPct val="100000"/>
              <a:buChar char="•"/>
            </a:pPr>
            <a:r>
              <a:rPr lang="en-US" sz="2400" dirty="0">
                <a:solidFill>
                  <a:srgbClr val="2F2B2C"/>
                </a:solidFill>
                <a:latin typeface="Aptos"/>
              </a:rPr>
              <a:t>Identify clients who may qualify for RSV vaccination and refer to the appropriate provider/program.</a:t>
            </a:r>
            <a:endParaRPr lang="en-US" sz="2400" dirty="0"/>
          </a:p>
          <a:p>
            <a:pPr marL="228600" indent="-228600">
              <a:buSzPct val="100000"/>
              <a:buChar char="•"/>
            </a:pPr>
            <a:r>
              <a:rPr lang="en-US" sz="2400" dirty="0">
                <a:solidFill>
                  <a:srgbClr val="2F2B2C"/>
                </a:solidFill>
                <a:latin typeface="Aptos"/>
              </a:rPr>
              <a:t>Use staff education, reminders, trusted messengers and accessible clinic/pharmacy options to reduce barriers.</a:t>
            </a:r>
            <a:endParaRPr lang="en-US" sz="2400" dirty="0"/>
          </a:p>
          <a:p>
            <a:pPr marL="228600" indent="-228600">
              <a:buSzPct val="100000"/>
              <a:buChar char="•"/>
            </a:pPr>
            <a:r>
              <a:rPr lang="en-US" sz="2400" dirty="0">
                <a:solidFill>
                  <a:srgbClr val="2F2B2C"/>
                </a:solidFill>
                <a:latin typeface="Aptos"/>
              </a:rPr>
              <a:t>Track uptake where appropriate and permitted; focus follow-up on high-risk clients and critical staff groups.</a:t>
            </a:r>
            <a:endParaRPr lang="en-US" sz="2400" dirty="0"/>
          </a:p>
          <a:p>
            <a:pPr marL="228600" indent="-228600">
              <a:buSzPct val="100000"/>
              <a:buChar char="•"/>
            </a:pPr>
            <a:r>
              <a:rPr lang="en-US" sz="2400" dirty="0">
                <a:solidFill>
                  <a:srgbClr val="2F2B2C"/>
                </a:solidFill>
                <a:latin typeface="Aptos"/>
              </a:rPr>
              <a:t>Pair vaccination with the broader “layers of protection”: staying home when ill, hand hygiene, ventilation/source control, PPE based on risk, and environmental cleaning.</a:t>
            </a:r>
            <a:endParaRPr lang="en-US" sz="2400" dirty="0"/>
          </a:p>
        </p:txBody>
      </p:sp>
      <p:sp>
        <p:nvSpPr>
          <p:cNvPr id="25" name="Slide Number Placeholder 0"/>
          <p:cNvSpPr>
            <a:spLocks noGrp="1"/>
          </p:cNvSpPr>
          <p:nvPr>
            <p:ph type="sldNum" sz="quarter" idx="4294967295"/>
          </p:nvPr>
        </p:nvSpPr>
        <p:spPr>
          <a:xfrm>
            <a:off x="11722608"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64748B"/>
                </a:solidFill>
              </a:defRPr>
            </a:lvl1pPr>
          </a:lstStyle>
          <a:p>
            <a:pPr algn="l"/>
            <a:fld id="{F7021451-1387-4CA6-816F-3879F97B5CBC}" type="slidenum">
              <a:rPr lang="en-US" b="0"/>
              <a:t>7</a:t>
            </a:fld>
            <a:endParaRPr lang="en-US"/>
          </a:p>
        </p:txBody>
      </p:sp>
      <p:sp>
        <p:nvSpPr>
          <p:cNvPr id="26" name="Rectangle 25"/>
          <p:cNvSpPr/>
          <p:nvPr/>
        </p:nvSpPr>
        <p:spPr>
          <a:xfrm>
            <a:off x="0" y="0"/>
            <a:ext cx="12192000" cy="146304"/>
          </a:xfrm>
          <a:prstGeom prst="rect">
            <a:avLst/>
          </a:prstGeom>
          <a:solidFill>
            <a:srgbClr val="4926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Rectangle 26"/>
          <p:cNvSpPr/>
          <p:nvPr/>
        </p:nvSpPr>
        <p:spPr>
          <a:xfrm>
            <a:off x="0" y="6748272"/>
            <a:ext cx="12192000" cy="109728"/>
          </a:xfrm>
          <a:prstGeom prst="rect">
            <a:avLst/>
          </a:prstGeom>
          <a:solidFill>
            <a:srgbClr val="4926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6F3F3"/>
        </a:solidFill>
        <a:effectLst/>
      </p:bgPr>
    </p:bg>
    <p:spTree>
      <p:nvGrpSpPr>
        <p:cNvPr id="1" name=""/>
        <p:cNvGrpSpPr/>
        <p:nvPr/>
      </p:nvGrpSpPr>
      <p:grpSpPr>
        <a:xfrm>
          <a:off x="0" y="0"/>
          <a:ext cx="0" cy="0"/>
          <a:chOff x="0" y="0"/>
          <a:chExt cx="0" cy="0"/>
        </a:xfrm>
      </p:grpSpPr>
      <p:sp>
        <p:nvSpPr>
          <p:cNvPr id="2" name="Text 0"/>
          <p:cNvSpPr/>
          <p:nvPr/>
        </p:nvSpPr>
        <p:spPr>
          <a:xfrm>
            <a:off x="548640" y="438912"/>
            <a:ext cx="11064240" cy="457200"/>
          </a:xfrm>
          <a:prstGeom prst="rect">
            <a:avLst/>
          </a:prstGeom>
          <a:noFill/>
          <a:ln/>
        </p:spPr>
        <p:txBody>
          <a:bodyPr wrap="square" lIns="0" tIns="0" rIns="0" bIns="0" rtlCol="0" anchor="ctr"/>
          <a:lstStyle/>
          <a:p>
            <a:pPr marL="0" indent="0">
              <a:buNone/>
            </a:pPr>
            <a:r>
              <a:rPr lang="en-US" sz="2500" b="1" dirty="0">
                <a:solidFill>
                  <a:srgbClr val="49262B"/>
                </a:solidFill>
                <a:latin typeface="Aptos"/>
              </a:rPr>
              <a:t>Ontario: latest reported percent positivity</a:t>
            </a:r>
            <a:endParaRPr lang="en-US" sz="2500" dirty="0"/>
          </a:p>
        </p:txBody>
      </p:sp>
      <p:sp>
        <p:nvSpPr>
          <p:cNvPr id="3" name="Text 1"/>
          <p:cNvSpPr/>
          <p:nvPr/>
        </p:nvSpPr>
        <p:spPr>
          <a:xfrm>
            <a:off x="566928" y="932688"/>
            <a:ext cx="10789920" cy="292608"/>
          </a:xfrm>
          <a:prstGeom prst="rect">
            <a:avLst/>
          </a:prstGeom>
          <a:noFill/>
          <a:ln/>
        </p:spPr>
        <p:txBody>
          <a:bodyPr wrap="square" lIns="0" tIns="0" rIns="0" bIns="0" rtlCol="0" anchor="ctr"/>
          <a:lstStyle/>
          <a:p>
            <a:r>
              <a:rPr>
                <a:solidFill>
                  <a:srgbClr val="2F2B2C"/>
                </a:solidFill>
                <a:latin typeface="Aptos"/>
              </a:rPr>
              <a:t>PHO Ontario Respiratory Virus Tool • surveillance week 35 • Aug 30–Sep 5, 2026</a:t>
            </a:r>
          </a:p>
        </p:txBody>
      </p:sp>
      <p:graphicFrame>
        <p:nvGraphicFramePr>
          <p:cNvPr id="4" name="Chart 0"/>
          <p:cNvGraphicFramePr/>
          <p:nvPr/>
        </p:nvGraphicFramePr>
        <p:xfrm>
          <a:off x="731520" y="1417320"/>
          <a:ext cx="6583680" cy="411480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 2"/>
          <p:cNvSpPr/>
          <p:nvPr/>
        </p:nvSpPr>
        <p:spPr>
          <a:xfrm>
            <a:off x="7818120" y="1645920"/>
            <a:ext cx="1828800" cy="502920"/>
          </a:xfrm>
          <a:prstGeom prst="rect">
            <a:avLst/>
          </a:prstGeom>
          <a:noFill/>
          <a:ln/>
        </p:spPr>
        <p:txBody>
          <a:bodyPr wrap="square" lIns="0" tIns="0" rIns="0" bIns="0" rtlCol="0" anchor="ctr"/>
          <a:lstStyle/>
          <a:p>
            <a:r>
              <a:rPr>
                <a:solidFill>
                  <a:srgbClr val="2F2B2C"/>
                </a:solidFill>
                <a:latin typeface="Aptos"/>
              </a:rPr>
              <a:t>3.7%</a:t>
            </a:r>
          </a:p>
        </p:txBody>
      </p:sp>
      <p:sp>
        <p:nvSpPr>
          <p:cNvPr id="6" name="Text 3"/>
          <p:cNvSpPr/>
          <p:nvPr/>
        </p:nvSpPr>
        <p:spPr>
          <a:xfrm>
            <a:off x="7818120" y="2176272"/>
            <a:ext cx="1828800" cy="274320"/>
          </a:xfrm>
          <a:prstGeom prst="rect">
            <a:avLst/>
          </a:prstGeom>
          <a:noFill/>
          <a:ln/>
        </p:spPr>
        <p:txBody>
          <a:bodyPr wrap="square" lIns="0" tIns="0" rIns="0" bIns="0" rtlCol="0" anchor="ctr"/>
          <a:lstStyle/>
          <a:p>
            <a:pPr marL="0" indent="0" algn="ctr">
              <a:buNone/>
            </a:pPr>
            <a:r>
              <a:rPr lang="en-US" sz="1400" dirty="0">
                <a:solidFill>
                  <a:srgbClr val="2F2B2C"/>
                </a:solidFill>
                <a:latin typeface="Aptos"/>
              </a:rPr>
              <a:t>Influenza</a:t>
            </a:r>
            <a:endParaRPr lang="en-US" sz="1400" dirty="0"/>
          </a:p>
        </p:txBody>
      </p:sp>
      <p:sp>
        <p:nvSpPr>
          <p:cNvPr id="7" name="Text 4"/>
          <p:cNvSpPr/>
          <p:nvPr/>
        </p:nvSpPr>
        <p:spPr>
          <a:xfrm>
            <a:off x="7818120" y="2788920"/>
            <a:ext cx="1828800" cy="502920"/>
          </a:xfrm>
          <a:prstGeom prst="rect">
            <a:avLst/>
          </a:prstGeom>
          <a:noFill/>
          <a:ln/>
        </p:spPr>
        <p:txBody>
          <a:bodyPr wrap="square" lIns="0" tIns="0" rIns="0" bIns="0" rtlCol="0" anchor="ctr"/>
          <a:lstStyle/>
          <a:p>
            <a:r>
              <a:rPr>
                <a:solidFill>
                  <a:srgbClr val="2F2B2C"/>
                </a:solidFill>
                <a:latin typeface="Aptos"/>
              </a:rPr>
              <a:t>5.2%</a:t>
            </a:r>
          </a:p>
        </p:txBody>
      </p:sp>
      <p:sp>
        <p:nvSpPr>
          <p:cNvPr id="8" name="Text 5"/>
          <p:cNvSpPr/>
          <p:nvPr/>
        </p:nvSpPr>
        <p:spPr>
          <a:xfrm>
            <a:off x="7818120" y="3319272"/>
            <a:ext cx="1828800" cy="274320"/>
          </a:xfrm>
          <a:prstGeom prst="rect">
            <a:avLst/>
          </a:prstGeom>
          <a:noFill/>
          <a:ln/>
        </p:spPr>
        <p:txBody>
          <a:bodyPr wrap="square" lIns="0" tIns="0" rIns="0" bIns="0" rtlCol="0" anchor="ctr"/>
          <a:lstStyle/>
          <a:p>
            <a:pPr marL="0" indent="0" algn="ctr">
              <a:buNone/>
            </a:pPr>
            <a:r>
              <a:rPr lang="en-US" sz="1400" dirty="0">
                <a:solidFill>
                  <a:srgbClr val="2F2B2C"/>
                </a:solidFill>
                <a:latin typeface="Aptos"/>
              </a:rPr>
              <a:t>COVID-19</a:t>
            </a:r>
            <a:endParaRPr lang="en-US" sz="1400" dirty="0"/>
          </a:p>
        </p:txBody>
      </p:sp>
      <p:sp>
        <p:nvSpPr>
          <p:cNvPr id="9" name="Text 6"/>
          <p:cNvSpPr/>
          <p:nvPr/>
        </p:nvSpPr>
        <p:spPr>
          <a:xfrm>
            <a:off x="7818120" y="3931920"/>
            <a:ext cx="1828800" cy="502920"/>
          </a:xfrm>
          <a:prstGeom prst="rect">
            <a:avLst/>
          </a:prstGeom>
          <a:noFill/>
          <a:ln/>
        </p:spPr>
        <p:txBody>
          <a:bodyPr wrap="square" lIns="0" tIns="0" rIns="0" bIns="0" rtlCol="0" anchor="ctr"/>
          <a:lstStyle/>
          <a:p>
            <a:r>
              <a:rPr>
                <a:solidFill>
                  <a:srgbClr val="2F2B2C"/>
                </a:solidFill>
                <a:latin typeface="Aptos"/>
              </a:rPr>
              <a:t>4.8%</a:t>
            </a:r>
          </a:p>
        </p:txBody>
      </p:sp>
      <p:sp>
        <p:nvSpPr>
          <p:cNvPr id="10" name="Text 7"/>
          <p:cNvSpPr/>
          <p:nvPr/>
        </p:nvSpPr>
        <p:spPr>
          <a:xfrm>
            <a:off x="7818120" y="4462272"/>
            <a:ext cx="1828800" cy="274320"/>
          </a:xfrm>
          <a:prstGeom prst="rect">
            <a:avLst/>
          </a:prstGeom>
          <a:noFill/>
          <a:ln/>
        </p:spPr>
        <p:txBody>
          <a:bodyPr wrap="square" lIns="0" tIns="0" rIns="0" bIns="0" rtlCol="0" anchor="ctr"/>
          <a:lstStyle/>
          <a:p>
            <a:pPr marL="0" indent="0" algn="ctr">
              <a:buNone/>
            </a:pPr>
            <a:r>
              <a:rPr lang="en-US" sz="1400" dirty="0">
                <a:solidFill>
                  <a:srgbClr val="2F2B2C"/>
                </a:solidFill>
                <a:latin typeface="Aptos"/>
              </a:rPr>
              <a:t>RSV</a:t>
            </a:r>
            <a:endParaRPr lang="en-US" sz="1400" dirty="0"/>
          </a:p>
        </p:txBody>
      </p:sp>
      <p:sp>
        <p:nvSpPr>
          <p:cNvPr id="11" name="Text 8"/>
          <p:cNvSpPr/>
          <p:nvPr/>
        </p:nvSpPr>
        <p:spPr>
          <a:xfrm>
            <a:off x="594360" y="6144768"/>
            <a:ext cx="10881360" cy="201168"/>
          </a:xfrm>
          <a:prstGeom prst="rect">
            <a:avLst/>
          </a:prstGeom>
          <a:noFill/>
          <a:ln/>
        </p:spPr>
        <p:txBody>
          <a:bodyPr wrap="square" lIns="0" tIns="0" rIns="0" bIns="0" rtlCol="0" anchor="ctr"/>
          <a:lstStyle/>
          <a:p>
            <a:r>
              <a:rPr>
                <a:solidFill>
                  <a:srgbClr val="2F2B2C"/>
                </a:solidFill>
                <a:latin typeface="Aptos"/>
              </a:rPr>
              <a:t>Source: Public Health Ontario, Ontario Respiratory Virus Tool • updated Sept. 11, 2026</a:t>
            </a:r>
          </a:p>
        </p:txBody>
      </p:sp>
      <p:sp>
        <p:nvSpPr>
          <p:cNvPr id="25" name="Slide Number Placeholder 0"/>
          <p:cNvSpPr>
            <a:spLocks noGrp="1"/>
          </p:cNvSpPr>
          <p:nvPr>
            <p:ph type="sldNum" sz="quarter" idx="4294967295"/>
          </p:nvPr>
        </p:nvSpPr>
        <p:spPr>
          <a:xfrm>
            <a:off x="11722608"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64748B"/>
                </a:solidFill>
              </a:defRPr>
            </a:lvl1pPr>
          </a:lstStyle>
          <a:p>
            <a:pPr algn="l"/>
            <a:fld id="{F7021451-1387-4CA6-816F-3879F97B5CBC}" type="slidenum">
              <a:rPr lang="en-US" b="0"/>
              <a:t>8</a:t>
            </a:fld>
            <a:endParaRPr lang="en-US"/>
          </a:p>
        </p:txBody>
      </p:sp>
      <p:sp>
        <p:nvSpPr>
          <p:cNvPr id="26" name="Rectangle 25"/>
          <p:cNvSpPr/>
          <p:nvPr/>
        </p:nvSpPr>
        <p:spPr>
          <a:xfrm>
            <a:off x="0" y="0"/>
            <a:ext cx="12192000" cy="146304"/>
          </a:xfrm>
          <a:prstGeom prst="rect">
            <a:avLst/>
          </a:prstGeom>
          <a:solidFill>
            <a:srgbClr val="4926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Rectangle 26"/>
          <p:cNvSpPr/>
          <p:nvPr/>
        </p:nvSpPr>
        <p:spPr>
          <a:xfrm>
            <a:off x="0" y="6748272"/>
            <a:ext cx="12192000" cy="109728"/>
          </a:xfrm>
          <a:prstGeom prst="rect">
            <a:avLst/>
          </a:prstGeom>
          <a:solidFill>
            <a:srgbClr val="4926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731520" y="6172200"/>
            <a:ext cx="10789920" cy="274320"/>
          </a:xfrm>
          <a:prstGeom prst="rect">
            <a:avLst/>
          </a:prstGeom>
          <a:noFill/>
        </p:spPr>
        <p:txBody>
          <a:bodyPr wrap="none">
            <a:spAutoFit/>
          </a:bodyPr>
          <a:lstStyle/>
          <a:p>
            <a:pPr>
              <a:defRPr sz="900">
                <a:solidFill>
                  <a:srgbClr val="927D80"/>
                </a:solidFill>
              </a:defRPr>
            </a:pPr>
            <a:r>
              <a:t>Latest available PHO surveillance week at preparation: Aug. 30–Sept. 5, 2026.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6F3F3"/>
        </a:solidFill>
        <a:effectLst/>
      </p:bgPr>
    </p:bg>
    <p:spTree>
      <p:nvGrpSpPr>
        <p:cNvPr id="1" name=""/>
        <p:cNvGrpSpPr/>
        <p:nvPr/>
      </p:nvGrpSpPr>
      <p:grpSpPr>
        <a:xfrm>
          <a:off x="0" y="0"/>
          <a:ext cx="0" cy="0"/>
          <a:chOff x="0" y="0"/>
          <a:chExt cx="0" cy="0"/>
        </a:xfrm>
      </p:grpSpPr>
      <p:sp>
        <p:nvSpPr>
          <p:cNvPr id="2" name="Text 0"/>
          <p:cNvSpPr/>
          <p:nvPr/>
        </p:nvSpPr>
        <p:spPr>
          <a:xfrm>
            <a:off x="548640" y="438912"/>
            <a:ext cx="11064240" cy="457200"/>
          </a:xfrm>
          <a:prstGeom prst="rect">
            <a:avLst/>
          </a:prstGeom>
          <a:noFill/>
          <a:ln/>
        </p:spPr>
        <p:txBody>
          <a:bodyPr wrap="square" lIns="0" tIns="0" rIns="0" bIns="0" rtlCol="0" anchor="ctr"/>
          <a:lstStyle/>
          <a:p>
            <a:pPr marL="0" indent="0">
              <a:buNone/>
            </a:pPr>
            <a:r>
              <a:rPr lang="en-US" sz="2500" b="1" dirty="0">
                <a:solidFill>
                  <a:srgbClr val="49262B"/>
                </a:solidFill>
                <a:latin typeface="Aptos Display"/>
              </a:rPr>
              <a:t>How to use surveillance in CSS</a:t>
            </a:r>
            <a:endParaRPr lang="en-US" sz="2500" dirty="0"/>
          </a:p>
        </p:txBody>
      </p:sp>
      <p:sp>
        <p:nvSpPr>
          <p:cNvPr id="3" name="Text 1"/>
          <p:cNvSpPr/>
          <p:nvPr/>
        </p:nvSpPr>
        <p:spPr>
          <a:xfrm>
            <a:off x="566928" y="932688"/>
            <a:ext cx="10789920" cy="292608"/>
          </a:xfrm>
          <a:prstGeom prst="rect">
            <a:avLst/>
          </a:prstGeom>
          <a:noFill/>
          <a:ln/>
        </p:spPr>
        <p:txBody>
          <a:bodyPr wrap="square" lIns="0" tIns="0" rIns="0" bIns="0" rtlCol="0" anchor="ctr"/>
          <a:lstStyle/>
          <a:p>
            <a:pPr marL="0" indent="0">
              <a:buNone/>
            </a:pPr>
            <a:r>
              <a:rPr lang="en-US" sz="1150" dirty="0">
                <a:solidFill>
                  <a:srgbClr val="927D80"/>
                </a:solidFill>
                <a:latin typeface="Aptos"/>
              </a:rPr>
              <a:t>Translate epidemiology into operational triggers</a:t>
            </a:r>
            <a:endParaRPr lang="en-US" sz="1150" dirty="0"/>
          </a:p>
        </p:txBody>
      </p:sp>
      <p:sp>
        <p:nvSpPr>
          <p:cNvPr id="4" name="Text 2"/>
          <p:cNvSpPr/>
          <p:nvPr/>
        </p:nvSpPr>
        <p:spPr>
          <a:xfrm>
            <a:off x="749808" y="1417320"/>
            <a:ext cx="10515600" cy="4389120"/>
          </a:xfrm>
          <a:prstGeom prst="rect">
            <a:avLst/>
          </a:prstGeom>
          <a:noFill/>
          <a:ln/>
        </p:spPr>
        <p:txBody>
          <a:bodyPr wrap="square" lIns="508" tIns="508" rIns="508" bIns="508" rtlCol="0" anchor="t"/>
          <a:lstStyle/>
          <a:p>
            <a:pPr marL="228600" indent="-228600">
              <a:buSzPct val="100000"/>
              <a:buChar char="•"/>
            </a:pPr>
            <a:r>
              <a:rPr lang="en-US" sz="1850" dirty="0">
                <a:solidFill>
                  <a:srgbClr val="2F2B2C"/>
                </a:solidFill>
                <a:latin typeface="Aptos"/>
              </a:rPr>
              <a:t>Watch direction of travel—not just one weekly number: rising, stable or declining.</a:t>
            </a:r>
            <a:endParaRPr lang="en-US" sz="1850" dirty="0"/>
          </a:p>
          <a:p>
            <a:pPr marL="228600" indent="-228600">
              <a:buSzPct val="100000"/>
              <a:buChar char="•"/>
            </a:pPr>
            <a:r>
              <a:rPr lang="en-US" sz="1850" dirty="0">
                <a:solidFill>
                  <a:srgbClr val="2F2B2C"/>
                </a:solidFill>
                <a:latin typeface="Aptos"/>
              </a:rPr>
              <a:t>Review Ontario + local PHU data together; community transmission can precede operational pressure.</a:t>
            </a:r>
            <a:endParaRPr lang="en-US" sz="1850" dirty="0"/>
          </a:p>
          <a:p>
            <a:pPr marL="228600" indent="-228600">
              <a:buSzPct val="100000"/>
              <a:buChar char="•"/>
            </a:pPr>
            <a:r>
              <a:rPr lang="en-US" sz="1850" dirty="0">
                <a:solidFill>
                  <a:srgbClr val="2F2B2C"/>
                </a:solidFill>
                <a:latin typeface="Aptos"/>
              </a:rPr>
              <a:t>Pair percent positivity with client/staff illness, absenteeism, outbreak declarations, hospital pressures and PPE/supply status.</a:t>
            </a:r>
            <a:endParaRPr lang="en-US" sz="1850" dirty="0"/>
          </a:p>
          <a:p>
            <a:pPr marL="228600" indent="-228600">
              <a:buSzPct val="100000"/>
              <a:buChar char="•"/>
            </a:pPr>
            <a:r>
              <a:rPr lang="en-US" sz="1850" dirty="0">
                <a:solidFill>
                  <a:srgbClr val="2F2B2C"/>
                </a:solidFill>
                <a:latin typeface="Aptos"/>
              </a:rPr>
              <a:t>Escalate readiness when multiple indicators worsen: staffing strain + increasing illness + outbreak activity.</a:t>
            </a:r>
            <a:endParaRPr lang="en-US" sz="1850" dirty="0"/>
          </a:p>
          <a:p>
            <a:pPr marL="228600" indent="-228600">
              <a:buSzPct val="100000"/>
              <a:buChar char="•"/>
            </a:pPr>
            <a:r>
              <a:rPr lang="en-US" sz="1850" dirty="0">
                <a:solidFill>
                  <a:srgbClr val="2F2B2C"/>
                </a:solidFill>
                <a:latin typeface="Aptos"/>
              </a:rPr>
              <a:t>Document thresholds in your surge plan so decisions are consistent and defensible.</a:t>
            </a:r>
            <a:endParaRPr lang="en-US" sz="1850" dirty="0"/>
          </a:p>
        </p:txBody>
      </p:sp>
      <p:sp>
        <p:nvSpPr>
          <p:cNvPr id="25" name="Slide Number Placeholder 0"/>
          <p:cNvSpPr>
            <a:spLocks noGrp="1"/>
          </p:cNvSpPr>
          <p:nvPr>
            <p:ph type="sldNum" sz="quarter" idx="4294967295"/>
          </p:nvPr>
        </p:nvSpPr>
        <p:spPr>
          <a:xfrm>
            <a:off x="11722608"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64748B"/>
                </a:solidFill>
              </a:defRPr>
            </a:lvl1pPr>
          </a:lstStyle>
          <a:p>
            <a:pPr algn="l"/>
            <a:fld id="{F7021451-1387-4CA6-816F-3879F97B5CBC}" type="slidenum">
              <a:rPr lang="en-US" b="0"/>
              <a:t>9</a:t>
            </a:fld>
            <a:endParaRPr lang="en-US"/>
          </a:p>
        </p:txBody>
      </p:sp>
      <p:sp>
        <p:nvSpPr>
          <p:cNvPr id="26" name="Rectangle 25"/>
          <p:cNvSpPr/>
          <p:nvPr/>
        </p:nvSpPr>
        <p:spPr>
          <a:xfrm>
            <a:off x="0" y="0"/>
            <a:ext cx="12192000" cy="146304"/>
          </a:xfrm>
          <a:prstGeom prst="rect">
            <a:avLst/>
          </a:prstGeom>
          <a:solidFill>
            <a:srgbClr val="4926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Rectangle 26"/>
          <p:cNvSpPr/>
          <p:nvPr/>
        </p:nvSpPr>
        <p:spPr>
          <a:xfrm>
            <a:off x="0" y="6748272"/>
            <a:ext cx="12192000" cy="109728"/>
          </a:xfrm>
          <a:prstGeom prst="rect">
            <a:avLst/>
          </a:prstGeom>
          <a:solidFill>
            <a:srgbClr val="4926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7635240" y="4572000"/>
            <a:ext cx="3749039" cy="960120"/>
          </a:xfrm>
          <a:prstGeom prst="rect">
            <a:avLst/>
          </a:prstGeom>
          <a:noFill/>
        </p:spPr>
        <p:txBody>
          <a:bodyPr wrap="none">
            <a:spAutoFit/>
          </a:bodyPr>
          <a:lstStyle/>
          <a:p>
            <a:pPr>
              <a:defRPr sz="1300" b="1">
                <a:solidFill>
                  <a:srgbClr val="49262B"/>
                </a:solidFill>
              </a:defRPr>
            </a:pPr>
            <a:r>
              <a:t>2026–27 PHO update: redesigned Summary, expanded RSV reporting and improved PHU-level exploration.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6F3F3"/>
        </a:solidFill>
        <a:effectLst/>
      </p:bgPr>
    </p:bg>
    <p:spTree>
      <p:nvGrpSpPr>
        <p:cNvPr id="1" name=""/>
        <p:cNvGrpSpPr/>
        <p:nvPr/>
      </p:nvGrpSpPr>
      <p:grpSpPr>
        <a:xfrm>
          <a:off x="0" y="0"/>
          <a:ext cx="0" cy="0"/>
          <a:chOff x="0" y="0"/>
          <a:chExt cx="0" cy="0"/>
        </a:xfrm>
      </p:grpSpPr>
      <p:sp>
        <p:nvSpPr>
          <p:cNvPr id="2" name="Text 0"/>
          <p:cNvSpPr/>
          <p:nvPr/>
        </p:nvSpPr>
        <p:spPr>
          <a:xfrm>
            <a:off x="548640" y="438912"/>
            <a:ext cx="11064240" cy="457200"/>
          </a:xfrm>
          <a:prstGeom prst="rect">
            <a:avLst/>
          </a:prstGeom>
          <a:noFill/>
          <a:ln/>
        </p:spPr>
        <p:txBody>
          <a:bodyPr wrap="square" lIns="0" tIns="0" rIns="0" bIns="0" rtlCol="0" anchor="ctr"/>
          <a:lstStyle/>
          <a:p>
            <a:pPr marL="0" indent="0">
              <a:buNone/>
            </a:pPr>
            <a:r>
              <a:rPr lang="en-US" sz="2500" b="1" dirty="0">
                <a:solidFill>
                  <a:srgbClr val="49262B"/>
                </a:solidFill>
                <a:latin typeface="Aptos Display"/>
              </a:rPr>
              <a:t>Outbreak situational awareness</a:t>
            </a:r>
            <a:endParaRPr lang="en-US" sz="2500" dirty="0"/>
          </a:p>
        </p:txBody>
      </p:sp>
      <p:sp>
        <p:nvSpPr>
          <p:cNvPr id="3" name="Text 1"/>
          <p:cNvSpPr/>
          <p:nvPr/>
        </p:nvSpPr>
        <p:spPr>
          <a:xfrm>
            <a:off x="566928" y="932688"/>
            <a:ext cx="10789920" cy="292608"/>
          </a:xfrm>
          <a:prstGeom prst="rect">
            <a:avLst/>
          </a:prstGeom>
          <a:noFill/>
          <a:ln/>
        </p:spPr>
        <p:txBody>
          <a:bodyPr wrap="square" lIns="0" tIns="0" rIns="0" bIns="0" rtlCol="0" anchor="ctr"/>
          <a:lstStyle/>
          <a:p>
            <a:pPr marL="0" indent="0">
              <a:buNone/>
            </a:pPr>
            <a:r>
              <a:rPr lang="en-US" sz="1150" dirty="0">
                <a:solidFill>
                  <a:srgbClr val="927D80"/>
                </a:solidFill>
                <a:latin typeface="Aptos"/>
              </a:rPr>
              <a:t>Use the local dashboards as the source of truth for current outbreak status</a:t>
            </a:r>
            <a:endParaRPr lang="en-US" sz="1150" dirty="0"/>
          </a:p>
        </p:txBody>
      </p:sp>
      <p:sp>
        <p:nvSpPr>
          <p:cNvPr id="4" name="Shape 2"/>
          <p:cNvSpPr/>
          <p:nvPr/>
        </p:nvSpPr>
        <p:spPr>
          <a:xfrm>
            <a:off x="731520" y="1417320"/>
            <a:ext cx="5120640" cy="3566160"/>
          </a:xfrm>
          <a:prstGeom prst="roundRect">
            <a:avLst/>
          </a:prstGeom>
          <a:solidFill>
            <a:srgbClr val="E8F4F7"/>
          </a:solidFill>
          <a:ln w="15240">
            <a:solidFill>
              <a:srgbClr val="B8DDE5"/>
            </a:solidFill>
            <a:prstDash val="solid"/>
          </a:ln>
        </p:spPr>
        <p:txBody>
          <a:bodyPr/>
          <a:lstStyle/>
          <a:p>
            <a:endParaRPr/>
          </a:p>
        </p:txBody>
      </p:sp>
      <p:sp>
        <p:nvSpPr>
          <p:cNvPr id="5" name="Text 3"/>
          <p:cNvSpPr/>
          <p:nvPr/>
        </p:nvSpPr>
        <p:spPr>
          <a:xfrm>
            <a:off x="1005840" y="1783080"/>
            <a:ext cx="4572000" cy="365760"/>
          </a:xfrm>
          <a:prstGeom prst="rect">
            <a:avLst/>
          </a:prstGeom>
          <a:noFill/>
          <a:ln/>
        </p:spPr>
        <p:txBody>
          <a:bodyPr wrap="square" lIns="0" tIns="0" rIns="0" bIns="0" rtlCol="0" anchor="ctr"/>
          <a:lstStyle/>
          <a:p>
            <a:pPr marL="0" indent="0" algn="ctr">
              <a:buNone/>
            </a:pPr>
            <a:r>
              <a:rPr lang="en-US" sz="2200" b="1" dirty="0">
                <a:solidFill>
                  <a:srgbClr val="2F2B2C"/>
                </a:solidFill>
                <a:latin typeface="Aptos"/>
              </a:rPr>
              <a:t>Integrated Respiratory Dashboard</a:t>
            </a:r>
            <a:endParaRPr lang="en-US" sz="2200" dirty="0"/>
          </a:p>
        </p:txBody>
      </p:sp>
      <p:sp>
        <p:nvSpPr>
          <p:cNvPr id="6" name="Text 4"/>
          <p:cNvSpPr/>
          <p:nvPr/>
        </p:nvSpPr>
        <p:spPr>
          <a:xfrm>
            <a:off x="1097280" y="2423160"/>
            <a:ext cx="4389120" cy="1325880"/>
          </a:xfrm>
          <a:prstGeom prst="rect">
            <a:avLst/>
          </a:prstGeom>
          <a:noFill/>
          <a:ln/>
        </p:spPr>
        <p:txBody>
          <a:bodyPr wrap="square" lIns="635" tIns="635" rIns="635" bIns="635" rtlCol="0" anchor="ctr"/>
          <a:lstStyle/>
          <a:p>
            <a:pPr marL="0" indent="0" algn="ctr">
              <a:buNone/>
            </a:pPr>
            <a:r>
              <a:rPr lang="en-US" sz="1700" dirty="0">
                <a:solidFill>
                  <a:srgbClr val="2F2B2C"/>
                </a:solidFill>
                <a:latin typeface="Aptos"/>
              </a:rPr>
              <a:t>Updated weekly</a:t>
            </a:r>
            <a:endParaRPr lang="en-US" sz="1700" dirty="0"/>
          </a:p>
          <a:p>
            <a:pPr marL="0" indent="0" algn="ctr">
              <a:buNone/>
            </a:pPr>
            <a:r>
              <a:rPr lang="en-US" sz="1700" dirty="0">
                <a:solidFill>
                  <a:srgbClr val="2F2B2C"/>
                </a:solidFill>
                <a:latin typeface="Aptos"/>
              </a:rPr>
              <a:t>COVID-19 • Influenza • RSV</a:t>
            </a:r>
            <a:endParaRPr lang="en-US" sz="1700" dirty="0"/>
          </a:p>
          <a:p>
            <a:pPr marL="0" indent="0" algn="ctr">
              <a:buNone/>
            </a:pPr>
            <a:r>
              <a:rPr lang="en-US" sz="1700" dirty="0">
                <a:solidFill>
                  <a:srgbClr val="2F2B2C"/>
                </a:solidFill>
                <a:latin typeface="Aptos"/>
              </a:rPr>
              <a:t>Disease activity, severity, high-risk populations and community trends</a:t>
            </a:r>
            <a:endParaRPr lang="en-US" sz="1700" dirty="0"/>
          </a:p>
        </p:txBody>
      </p:sp>
      <p:sp>
        <p:nvSpPr>
          <p:cNvPr id="7" name="Shape 5"/>
          <p:cNvSpPr/>
          <p:nvPr/>
        </p:nvSpPr>
        <p:spPr>
          <a:xfrm>
            <a:off x="6309360" y="1417320"/>
            <a:ext cx="5120640" cy="3566160"/>
          </a:xfrm>
          <a:prstGeom prst="roundRect">
            <a:avLst/>
          </a:prstGeom>
          <a:solidFill>
            <a:srgbClr val="FFF4DF"/>
          </a:solidFill>
          <a:ln w="15240">
            <a:solidFill>
              <a:srgbClr val="F2D293"/>
            </a:solidFill>
            <a:prstDash val="solid"/>
          </a:ln>
        </p:spPr>
        <p:txBody>
          <a:bodyPr/>
          <a:lstStyle/>
          <a:p>
            <a:endParaRPr/>
          </a:p>
        </p:txBody>
      </p:sp>
      <p:sp>
        <p:nvSpPr>
          <p:cNvPr id="8" name="Text 6"/>
          <p:cNvSpPr/>
          <p:nvPr/>
        </p:nvSpPr>
        <p:spPr>
          <a:xfrm>
            <a:off x="6583680" y="1783080"/>
            <a:ext cx="4572000" cy="365760"/>
          </a:xfrm>
          <a:prstGeom prst="rect">
            <a:avLst/>
          </a:prstGeom>
          <a:noFill/>
          <a:ln/>
        </p:spPr>
        <p:txBody>
          <a:bodyPr wrap="square" lIns="0" tIns="0" rIns="0" bIns="0" rtlCol="0" anchor="ctr"/>
          <a:lstStyle/>
          <a:p>
            <a:pPr marL="0" indent="0" algn="ctr">
              <a:buNone/>
            </a:pPr>
            <a:r>
              <a:rPr lang="en-US" sz="2200" b="1" dirty="0">
                <a:solidFill>
                  <a:srgbClr val="2F2B2C"/>
                </a:solidFill>
                <a:latin typeface="Aptos"/>
              </a:rPr>
              <a:t>Institutional Outbreak Summary</a:t>
            </a:r>
            <a:endParaRPr lang="en-US" sz="2200" dirty="0"/>
          </a:p>
        </p:txBody>
      </p:sp>
      <p:sp>
        <p:nvSpPr>
          <p:cNvPr id="9" name="Text 7"/>
          <p:cNvSpPr/>
          <p:nvPr/>
        </p:nvSpPr>
        <p:spPr>
          <a:xfrm>
            <a:off x="6675120" y="2331720"/>
            <a:ext cx="4389120" cy="1508760"/>
          </a:xfrm>
          <a:prstGeom prst="rect">
            <a:avLst/>
          </a:prstGeom>
          <a:noFill/>
          <a:ln/>
        </p:spPr>
        <p:txBody>
          <a:bodyPr wrap="square" lIns="635" tIns="635" rIns="635" bIns="635" rtlCol="0" anchor="ctr"/>
          <a:lstStyle/>
          <a:p>
            <a:pPr marL="0" indent="0" algn="ctr">
              <a:buNone/>
            </a:pPr>
            <a:r>
              <a:rPr lang="en-US" sz="1700" dirty="0">
                <a:solidFill>
                  <a:srgbClr val="2F2B2C"/>
                </a:solidFill>
                <a:latin typeface="Aptos"/>
              </a:rPr>
              <a:t>Updated each morning</a:t>
            </a:r>
            <a:endParaRPr lang="en-US" sz="1700" dirty="0"/>
          </a:p>
          <a:p>
            <a:pPr marL="0" indent="0" algn="ctr">
              <a:buNone/>
            </a:pPr>
            <a:r>
              <a:rPr lang="en-US" sz="1700" dirty="0">
                <a:solidFill>
                  <a:srgbClr val="2F2B2C"/>
                </a:solidFill>
                <a:latin typeface="Aptos"/>
              </a:rPr>
              <a:t>Respiratory + enteric outbreaks</a:t>
            </a:r>
            <a:endParaRPr lang="en-US" sz="1700" dirty="0"/>
          </a:p>
          <a:p>
            <a:pPr marL="0" indent="0" algn="ctr">
              <a:buNone/>
            </a:pPr>
            <a:r>
              <a:rPr lang="en-US" sz="1700" dirty="0">
                <a:solidFill>
                  <a:srgbClr val="2F2B2C"/>
                </a:solidFill>
                <a:latin typeface="Aptos"/>
              </a:rPr>
              <a:t>Long-term care • retirement homes • hospitals</a:t>
            </a:r>
            <a:endParaRPr lang="en-US" sz="1700" dirty="0"/>
          </a:p>
          <a:p>
            <a:pPr marL="0" indent="0" algn="ctr">
              <a:buNone/>
            </a:pPr>
            <a:r>
              <a:rPr lang="en-US" sz="1700" dirty="0">
                <a:solidFill>
                  <a:srgbClr val="2F2B2C"/>
                </a:solidFill>
                <a:latin typeface="Aptos"/>
              </a:rPr>
              <a:t>Current respiratory season: Sept 1–Aug 31</a:t>
            </a:r>
            <a:endParaRPr lang="en-US" sz="1700" dirty="0"/>
          </a:p>
        </p:txBody>
      </p:sp>
      <p:sp>
        <p:nvSpPr>
          <p:cNvPr id="10" name="Text 8"/>
          <p:cNvSpPr/>
          <p:nvPr/>
        </p:nvSpPr>
        <p:spPr>
          <a:xfrm>
            <a:off x="868680" y="5230368"/>
            <a:ext cx="10515600" cy="548640"/>
          </a:xfrm>
          <a:prstGeom prst="rect">
            <a:avLst/>
          </a:prstGeom>
          <a:noFill/>
          <a:ln/>
        </p:spPr>
        <p:txBody>
          <a:bodyPr wrap="square" lIns="0" tIns="0" rIns="0" bIns="0" rtlCol="0" anchor="ctr"/>
          <a:lstStyle/>
          <a:p>
            <a:pPr marL="0" indent="0" algn="ctr">
              <a:buNone/>
            </a:pPr>
            <a:r>
              <a:rPr lang="en-US" sz="1200" i="1" dirty="0">
                <a:solidFill>
                  <a:srgbClr val="2F2B2C"/>
                </a:solidFill>
                <a:latin typeface="Aptos"/>
              </a:rPr>
              <a:t>Regional Institutional Outbreak Summary is updated each morning. Use the live dashboard at the meeting for the current outbreak count; static web text does not reliably expose the dynamic total.</a:t>
            </a:r>
            <a:endParaRPr lang="en-US" sz="1200" dirty="0"/>
          </a:p>
        </p:txBody>
      </p:sp>
      <p:sp>
        <p:nvSpPr>
          <p:cNvPr id="11" name="Text 9"/>
          <p:cNvSpPr/>
          <p:nvPr/>
        </p:nvSpPr>
        <p:spPr>
          <a:xfrm>
            <a:off x="594360" y="6144768"/>
            <a:ext cx="10881360" cy="201168"/>
          </a:xfrm>
          <a:prstGeom prst="rect">
            <a:avLst/>
          </a:prstGeom>
          <a:noFill/>
          <a:ln/>
        </p:spPr>
        <p:txBody>
          <a:bodyPr wrap="square" lIns="0" tIns="0" rIns="0" bIns="0" rtlCol="0" anchor="ctr"/>
          <a:lstStyle/>
          <a:p>
            <a:pPr marL="0" indent="0">
              <a:buNone/>
            </a:pPr>
            <a:r>
              <a:rPr lang="en-US" sz="850" b="1" dirty="0">
                <a:solidFill>
                  <a:srgbClr val="2F2B2C"/>
                </a:solidFill>
                <a:latin typeface="Aptos"/>
              </a:rPr>
              <a:t>Source: </a:t>
            </a:r>
            <a:r>
              <a:rPr lang="en-US" sz="850" u="sng" dirty="0">
                <a:solidFill>
                  <a:srgbClr val="2F2B2C"/>
                </a:solidFill>
                <a:uFill>
                  <a:solidFill>
                    <a:srgbClr val="176B87"/>
                  </a:solidFill>
                </a:uFill>
                <a:latin typeface="Aptos"/>
                <a:hlinkClick r:id="rId3">
                  <a:extLst>
                    <a:ext uri="{A12FA001-AC4F-418D-AE19-62706E023703}">
                      <ahyp:hlinkClr xmlns:ahyp="http://schemas.microsoft.com/office/drawing/2018/hyperlinkcolor" val="tx"/>
                    </a:ext>
                  </a:extLst>
                </a:hlinkClick>
              </a:rPr>
              <a:t>York Region – Health Statistics and Reports</a:t>
            </a:r>
            <a:endParaRPr lang="en-US" sz="850" dirty="0"/>
          </a:p>
        </p:txBody>
      </p:sp>
      <p:sp>
        <p:nvSpPr>
          <p:cNvPr id="25" name="Slide Number Placeholder 0"/>
          <p:cNvSpPr>
            <a:spLocks noGrp="1"/>
          </p:cNvSpPr>
          <p:nvPr>
            <p:ph type="sldNum" sz="quarter" idx="4294967295"/>
          </p:nvPr>
        </p:nvSpPr>
        <p:spPr>
          <a:xfrm>
            <a:off x="11722608"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64748B"/>
                </a:solidFill>
              </a:defRPr>
            </a:lvl1pPr>
          </a:lstStyle>
          <a:p>
            <a:pPr algn="l"/>
            <a:fld id="{F7021451-1387-4CA6-816F-3879F97B5CBC}" type="slidenum">
              <a:rPr lang="en-US" b="0"/>
              <a:t>10</a:t>
            </a:fld>
            <a:endParaRPr lang="en-US"/>
          </a:p>
        </p:txBody>
      </p:sp>
      <p:sp>
        <p:nvSpPr>
          <p:cNvPr id="26" name="Rectangle 25"/>
          <p:cNvSpPr/>
          <p:nvPr/>
        </p:nvSpPr>
        <p:spPr>
          <a:xfrm>
            <a:off x="0" y="0"/>
            <a:ext cx="12192000" cy="146304"/>
          </a:xfrm>
          <a:prstGeom prst="rect">
            <a:avLst/>
          </a:prstGeom>
          <a:solidFill>
            <a:srgbClr val="4926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Rectangle 26"/>
          <p:cNvSpPr/>
          <p:nvPr/>
        </p:nvSpPr>
        <p:spPr>
          <a:xfrm>
            <a:off x="0" y="6748272"/>
            <a:ext cx="12192000" cy="109728"/>
          </a:xfrm>
          <a:prstGeom prst="rect">
            <a:avLst/>
          </a:prstGeom>
          <a:solidFill>
            <a:srgbClr val="4926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6F3F3"/>
        </a:solidFill>
        <a:effectLst/>
      </p:bgPr>
    </p:bg>
    <p:spTree>
      <p:nvGrpSpPr>
        <p:cNvPr id="1" name=""/>
        <p:cNvGrpSpPr/>
        <p:nvPr/>
      </p:nvGrpSpPr>
      <p:grpSpPr>
        <a:xfrm>
          <a:off x="0" y="0"/>
          <a:ext cx="0" cy="0"/>
          <a:chOff x="0" y="0"/>
          <a:chExt cx="0" cy="0"/>
        </a:xfrm>
      </p:grpSpPr>
      <p:sp>
        <p:nvSpPr>
          <p:cNvPr id="2" name="Text 0"/>
          <p:cNvSpPr/>
          <p:nvPr/>
        </p:nvSpPr>
        <p:spPr>
          <a:xfrm>
            <a:off x="548640" y="438912"/>
            <a:ext cx="11064240" cy="457200"/>
          </a:xfrm>
          <a:prstGeom prst="rect">
            <a:avLst/>
          </a:prstGeom>
          <a:noFill/>
          <a:ln/>
        </p:spPr>
        <p:txBody>
          <a:bodyPr wrap="square" lIns="0" tIns="0" rIns="0" bIns="0" rtlCol="0" anchor="ctr"/>
          <a:lstStyle/>
          <a:p>
            <a:pPr marL="0" indent="0">
              <a:buNone/>
            </a:pPr>
            <a:r>
              <a:rPr lang="en-US" sz="2500" b="1" dirty="0">
                <a:solidFill>
                  <a:srgbClr val="49262B"/>
                </a:solidFill>
                <a:latin typeface="Aptos Display"/>
              </a:rPr>
              <a:t>Outbreak readiness for CSS &amp; Adult Day Programs</a:t>
            </a:r>
            <a:endParaRPr lang="en-US" sz="2500" dirty="0"/>
          </a:p>
        </p:txBody>
      </p:sp>
      <p:sp>
        <p:nvSpPr>
          <p:cNvPr id="3" name="Text 1"/>
          <p:cNvSpPr/>
          <p:nvPr/>
        </p:nvSpPr>
        <p:spPr>
          <a:xfrm>
            <a:off x="566928" y="932688"/>
            <a:ext cx="10789920" cy="292608"/>
          </a:xfrm>
          <a:prstGeom prst="rect">
            <a:avLst/>
          </a:prstGeom>
          <a:noFill/>
          <a:ln/>
        </p:spPr>
        <p:txBody>
          <a:bodyPr wrap="square" lIns="0" tIns="0" rIns="0" bIns="0" rtlCol="0" anchor="ctr"/>
          <a:lstStyle/>
          <a:p>
            <a:pPr marL="0" indent="0">
              <a:buNone/>
            </a:pPr>
            <a:r>
              <a:rPr lang="en-US" sz="1150" dirty="0">
                <a:solidFill>
                  <a:srgbClr val="927D80"/>
                </a:solidFill>
                <a:latin typeface="Aptos"/>
              </a:rPr>
              <a:t>Know who to call, what to activate, and what can continue safely</a:t>
            </a:r>
            <a:endParaRPr lang="en-US" sz="1150" dirty="0"/>
          </a:p>
        </p:txBody>
      </p:sp>
      <p:sp>
        <p:nvSpPr>
          <p:cNvPr id="4" name="Text 2"/>
          <p:cNvSpPr/>
          <p:nvPr/>
        </p:nvSpPr>
        <p:spPr>
          <a:xfrm>
            <a:off x="731520" y="1371600"/>
            <a:ext cx="10698480" cy="4572000"/>
          </a:xfrm>
          <a:prstGeom prst="rect">
            <a:avLst/>
          </a:prstGeom>
          <a:noFill/>
          <a:ln/>
        </p:spPr>
        <p:txBody>
          <a:bodyPr wrap="square" lIns="508" tIns="508" rIns="508" bIns="508" rtlCol="0" anchor="t"/>
          <a:lstStyle/>
          <a:p>
            <a:pPr marL="228600" indent="-228600">
              <a:buSzPct val="100000"/>
              <a:buChar char="•"/>
            </a:pPr>
            <a:r>
              <a:rPr lang="en-US" sz="2400" dirty="0">
                <a:solidFill>
                  <a:srgbClr val="2F2B2C"/>
                </a:solidFill>
                <a:latin typeface="Aptos"/>
              </a:rPr>
              <a:t>Define internal notification and escalation pathways: program lead → IPAC lead → leadership → local PHU as applicable.</a:t>
            </a:r>
            <a:endParaRPr lang="en-US" sz="2400" dirty="0"/>
          </a:p>
          <a:p>
            <a:pPr marL="228600" indent="-228600">
              <a:buSzPct val="100000"/>
              <a:buChar char="•"/>
            </a:pPr>
            <a:r>
              <a:rPr lang="en-US" sz="2400" dirty="0">
                <a:solidFill>
                  <a:srgbClr val="2F2B2C"/>
                </a:solidFill>
                <a:latin typeface="Aptos"/>
              </a:rPr>
              <a:t>Use line lists and symptom/onset tracking; maintain clear client and staff communication.</a:t>
            </a:r>
            <a:endParaRPr lang="en-US" sz="2400" dirty="0"/>
          </a:p>
          <a:p>
            <a:pPr marL="228600" indent="-228600">
              <a:buSzPct val="100000"/>
              <a:buChar char="•"/>
            </a:pPr>
            <a:r>
              <a:rPr lang="en-US" sz="2400" dirty="0">
                <a:solidFill>
                  <a:srgbClr val="2F2B2C"/>
                </a:solidFill>
                <a:latin typeface="Aptos"/>
              </a:rPr>
              <a:t>Apply Routine Practices and Additional Precautions based on risk assessment and public-health direction.</a:t>
            </a:r>
            <a:endParaRPr lang="en-US" sz="2400" dirty="0"/>
          </a:p>
          <a:p>
            <a:pPr marL="228600" indent="-228600">
              <a:buSzPct val="100000"/>
              <a:buChar char="•"/>
            </a:pPr>
            <a:r>
              <a:rPr lang="en-US" sz="2400" dirty="0">
                <a:solidFill>
                  <a:srgbClr val="2F2B2C"/>
                </a:solidFill>
                <a:latin typeface="Aptos"/>
              </a:rPr>
              <a:t>Cohort staff/clients where feasible; adjust group programming, transportation and shared activities based on risk.</a:t>
            </a:r>
            <a:endParaRPr lang="en-US" sz="2400" dirty="0"/>
          </a:p>
          <a:p>
            <a:pPr marL="228600" indent="-228600">
              <a:buSzPct val="100000"/>
              <a:buChar char="•"/>
            </a:pPr>
            <a:r>
              <a:rPr lang="en-US" sz="2400" dirty="0">
                <a:solidFill>
                  <a:srgbClr val="2F2B2C"/>
                </a:solidFill>
                <a:latin typeface="Aptos"/>
              </a:rPr>
              <a:t>Ensure access to testing pathways, PPE, cleaning/disinfection supplies and outbreak signage.</a:t>
            </a:r>
            <a:endParaRPr lang="en-US" sz="2400" dirty="0"/>
          </a:p>
          <a:p>
            <a:pPr marL="228600" indent="-228600">
              <a:buSzPct val="100000"/>
              <a:buChar char="•"/>
            </a:pPr>
            <a:r>
              <a:rPr lang="en-US" sz="2400" dirty="0">
                <a:solidFill>
                  <a:srgbClr val="2F2B2C"/>
                </a:solidFill>
                <a:latin typeface="Aptos"/>
              </a:rPr>
              <a:t>Maintain essential services while reducing avoidable transmission opportunities.</a:t>
            </a:r>
            <a:endParaRPr lang="en-US" sz="2400" dirty="0"/>
          </a:p>
        </p:txBody>
      </p:sp>
      <p:sp>
        <p:nvSpPr>
          <p:cNvPr id="5" name="Text 3"/>
          <p:cNvSpPr/>
          <p:nvPr/>
        </p:nvSpPr>
        <p:spPr>
          <a:xfrm>
            <a:off x="594360" y="6144768"/>
            <a:ext cx="10881360" cy="201168"/>
          </a:xfrm>
          <a:prstGeom prst="rect">
            <a:avLst/>
          </a:prstGeom>
          <a:noFill/>
          <a:ln/>
        </p:spPr>
        <p:txBody>
          <a:bodyPr wrap="square" lIns="0" tIns="0" rIns="0" bIns="0" rtlCol="0" anchor="ctr"/>
          <a:lstStyle/>
          <a:p>
            <a:pPr marL="0" indent="0">
              <a:buNone/>
            </a:pPr>
            <a:r>
              <a:rPr lang="en-US" sz="850" b="1" dirty="0">
                <a:solidFill>
                  <a:srgbClr val="2F2B2C"/>
                </a:solidFill>
                <a:latin typeface="Aptos"/>
              </a:rPr>
              <a:t>Source: </a:t>
            </a:r>
            <a:r>
              <a:rPr lang="en-US" sz="850" u="sng" dirty="0">
                <a:solidFill>
                  <a:srgbClr val="2F2B2C"/>
                </a:solidFill>
                <a:uFill>
                  <a:solidFill>
                    <a:srgbClr val="176B87"/>
                  </a:solidFill>
                </a:uFill>
                <a:latin typeface="Aptos"/>
                <a:hlinkClick r:id="rId3">
                  <a:extLst>
                    <a:ext uri="{A12FA001-AC4F-418D-AE19-62706E023703}">
                      <ahyp:hlinkClr xmlns:ahyp="http://schemas.microsoft.com/office/drawing/2018/hyperlinkcolor" val="tx"/>
                    </a:ext>
                  </a:extLst>
                </a:hlinkClick>
              </a:rPr>
              <a:t>York Region – Infectious Diseases and Outbreak Management</a:t>
            </a:r>
            <a:endParaRPr lang="en-US" sz="850" dirty="0"/>
          </a:p>
        </p:txBody>
      </p:sp>
      <p:sp>
        <p:nvSpPr>
          <p:cNvPr id="25" name="Slide Number Placeholder 0"/>
          <p:cNvSpPr>
            <a:spLocks noGrp="1"/>
          </p:cNvSpPr>
          <p:nvPr>
            <p:ph type="sldNum" sz="quarter" idx="4294967295"/>
          </p:nvPr>
        </p:nvSpPr>
        <p:spPr>
          <a:xfrm>
            <a:off x="11722608"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64748B"/>
                </a:solidFill>
              </a:defRPr>
            </a:lvl1pPr>
          </a:lstStyle>
          <a:p>
            <a:pPr algn="l"/>
            <a:fld id="{F7021451-1387-4CA6-816F-3879F97B5CBC}" type="slidenum">
              <a:rPr lang="en-US" b="0"/>
              <a:t>11</a:t>
            </a:fld>
            <a:endParaRPr lang="en-US"/>
          </a:p>
        </p:txBody>
      </p:sp>
      <p:sp>
        <p:nvSpPr>
          <p:cNvPr id="26" name="Rectangle 25"/>
          <p:cNvSpPr/>
          <p:nvPr/>
        </p:nvSpPr>
        <p:spPr>
          <a:xfrm>
            <a:off x="0" y="0"/>
            <a:ext cx="12192000" cy="146304"/>
          </a:xfrm>
          <a:prstGeom prst="rect">
            <a:avLst/>
          </a:prstGeom>
          <a:solidFill>
            <a:srgbClr val="4926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Rectangle 26"/>
          <p:cNvSpPr/>
          <p:nvPr/>
        </p:nvSpPr>
        <p:spPr>
          <a:xfrm>
            <a:off x="0" y="6748272"/>
            <a:ext cx="12192000" cy="109728"/>
          </a:xfrm>
          <a:prstGeom prst="rect">
            <a:avLst/>
          </a:prstGeom>
          <a:solidFill>
            <a:srgbClr val="4926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6F3F3"/>
        </a:solidFill>
        <a:effectLst/>
      </p:bgPr>
    </p:bg>
    <p:spTree>
      <p:nvGrpSpPr>
        <p:cNvPr id="1" name=""/>
        <p:cNvGrpSpPr/>
        <p:nvPr/>
      </p:nvGrpSpPr>
      <p:grpSpPr>
        <a:xfrm>
          <a:off x="0" y="0"/>
          <a:ext cx="0" cy="0"/>
          <a:chOff x="0" y="0"/>
          <a:chExt cx="0" cy="0"/>
        </a:xfrm>
      </p:grpSpPr>
      <p:sp>
        <p:nvSpPr>
          <p:cNvPr id="2" name="Text 0"/>
          <p:cNvSpPr/>
          <p:nvPr/>
        </p:nvSpPr>
        <p:spPr>
          <a:xfrm>
            <a:off x="548640" y="438912"/>
            <a:ext cx="11064240" cy="457200"/>
          </a:xfrm>
          <a:prstGeom prst="rect">
            <a:avLst/>
          </a:prstGeom>
          <a:noFill/>
          <a:ln/>
        </p:spPr>
        <p:txBody>
          <a:bodyPr wrap="square" lIns="0" tIns="0" rIns="0" bIns="0" rtlCol="0" anchor="ctr"/>
          <a:lstStyle/>
          <a:p>
            <a:pPr marL="0" indent="0">
              <a:buNone/>
            </a:pPr>
            <a:r>
              <a:rPr lang="en-US" sz="2500" b="1" dirty="0">
                <a:solidFill>
                  <a:srgbClr val="49262B"/>
                </a:solidFill>
                <a:latin typeface="Aptos Display"/>
              </a:rPr>
              <a:t>Surge preparedness: 2026–27 respiratory season</a:t>
            </a:r>
            <a:endParaRPr lang="en-US" sz="2500" dirty="0"/>
          </a:p>
        </p:txBody>
      </p:sp>
      <p:sp>
        <p:nvSpPr>
          <p:cNvPr id="3" name="Text 1"/>
          <p:cNvSpPr/>
          <p:nvPr/>
        </p:nvSpPr>
        <p:spPr>
          <a:xfrm>
            <a:off x="566928" y="932688"/>
            <a:ext cx="10789920" cy="292608"/>
          </a:xfrm>
          <a:prstGeom prst="rect">
            <a:avLst/>
          </a:prstGeom>
          <a:noFill/>
          <a:ln/>
        </p:spPr>
        <p:txBody>
          <a:bodyPr wrap="square" lIns="0" tIns="0" rIns="0" bIns="0" rtlCol="0" anchor="ctr"/>
          <a:lstStyle/>
          <a:p>
            <a:pPr marL="0" indent="0">
              <a:buNone/>
            </a:pPr>
            <a:r>
              <a:rPr lang="en-US" sz="1150" dirty="0">
                <a:solidFill>
                  <a:srgbClr val="927D80"/>
                </a:solidFill>
                <a:latin typeface="Aptos"/>
              </a:rPr>
              <a:t>A scalable CSS response to increased demand and system pressure</a:t>
            </a:r>
            <a:endParaRPr lang="en-US" sz="1150" dirty="0"/>
          </a:p>
        </p:txBody>
      </p:sp>
      <p:sp>
        <p:nvSpPr>
          <p:cNvPr id="4" name="Text 2"/>
          <p:cNvSpPr/>
          <p:nvPr/>
        </p:nvSpPr>
        <p:spPr>
          <a:xfrm>
            <a:off x="822960" y="1417320"/>
            <a:ext cx="10469880" cy="1143000"/>
          </a:xfrm>
          <a:prstGeom prst="rect">
            <a:avLst/>
          </a:prstGeom>
          <a:noFill/>
          <a:ln/>
        </p:spPr>
        <p:txBody>
          <a:bodyPr wrap="square" lIns="1016" tIns="1016" rIns="1016" bIns="1016" rtlCol="0" anchor="ctr"/>
          <a:lstStyle/>
          <a:p>
            <a:pPr marL="0" indent="0" algn="ctr">
              <a:buNone/>
            </a:pPr>
            <a:r>
              <a:rPr lang="en-US" sz="2000" b="1" dirty="0">
                <a:solidFill>
                  <a:srgbClr val="2F2B2C"/>
                </a:solidFill>
                <a:latin typeface="Aptos"/>
              </a:rPr>
              <a:t>Surge preparedness is the ability of Community Support Services organizations to anticipate, respond to, and recover from increased demand and system pressures through scalable and coordinated strategies that ensure continuity of safe and effective service delivery.</a:t>
            </a:r>
            <a:endParaRPr lang="en-US" sz="2000" dirty="0"/>
          </a:p>
        </p:txBody>
      </p:sp>
      <p:sp>
        <p:nvSpPr>
          <p:cNvPr id="5" name="Text 3"/>
          <p:cNvSpPr/>
          <p:nvPr/>
        </p:nvSpPr>
        <p:spPr>
          <a:xfrm>
            <a:off x="960120" y="2880360"/>
            <a:ext cx="10149840" cy="2468880"/>
          </a:xfrm>
          <a:prstGeom prst="rect">
            <a:avLst/>
          </a:prstGeom>
          <a:noFill/>
          <a:ln/>
        </p:spPr>
        <p:txBody>
          <a:bodyPr wrap="square" lIns="508" tIns="508" rIns="508" bIns="508" rtlCol="0" anchor="t"/>
          <a:lstStyle/>
          <a:p>
            <a:pPr marL="228600" indent="-228600">
              <a:buSzPct val="100000"/>
              <a:buChar char="•"/>
            </a:pPr>
            <a:r>
              <a:rPr lang="en-US" sz="2400" dirty="0">
                <a:solidFill>
                  <a:srgbClr val="2F2B2C"/>
                </a:solidFill>
                <a:latin typeface="Aptos"/>
              </a:rPr>
              <a:t>Anticipate: surveillance, staffing forecasts, vaccine campaign, PPE/supply checks.</a:t>
            </a:r>
            <a:endParaRPr lang="en-US" sz="2400" dirty="0"/>
          </a:p>
          <a:p>
            <a:pPr marL="228600" indent="-228600">
              <a:buSzPct val="100000"/>
              <a:buChar char="•"/>
            </a:pPr>
            <a:r>
              <a:rPr lang="en-US" sz="2400" dirty="0">
                <a:solidFill>
                  <a:srgbClr val="2F2B2C"/>
                </a:solidFill>
                <a:latin typeface="Aptos"/>
              </a:rPr>
              <a:t>Respond: service prioritization, cross-coverage, cohorting, virtual/alternate delivery, enhanced IPAC.</a:t>
            </a:r>
            <a:endParaRPr lang="en-US" sz="2400" dirty="0"/>
          </a:p>
          <a:p>
            <a:pPr marL="228600" indent="-228600">
              <a:buSzPct val="100000"/>
              <a:buChar char="•"/>
            </a:pPr>
            <a:r>
              <a:rPr lang="en-US" sz="2400" dirty="0">
                <a:solidFill>
                  <a:srgbClr val="2F2B2C"/>
                </a:solidFill>
                <a:latin typeface="Aptos"/>
              </a:rPr>
              <a:t>Recover: restore services safely, debrief, replenish supplies, support staff, update plans.</a:t>
            </a:r>
            <a:endParaRPr lang="en-US" sz="2400" dirty="0"/>
          </a:p>
          <a:p>
            <a:pPr marL="228600" indent="-228600">
              <a:buSzPct val="100000"/>
              <a:buChar char="•"/>
            </a:pPr>
            <a:r>
              <a:rPr lang="en-US" sz="2400" dirty="0">
                <a:solidFill>
                  <a:srgbClr val="2F2B2C"/>
                </a:solidFill>
                <a:latin typeface="Aptos"/>
              </a:rPr>
              <a:t>Coordinate: leadership, IPAC, occupational health/safety, communications, vendors, local PHU and Ontario Health partners.</a:t>
            </a:r>
            <a:endParaRPr lang="en-US" sz="2400" dirty="0"/>
          </a:p>
        </p:txBody>
      </p:sp>
      <p:sp>
        <p:nvSpPr>
          <p:cNvPr id="25" name="Slide Number Placeholder 0"/>
          <p:cNvSpPr>
            <a:spLocks noGrp="1"/>
          </p:cNvSpPr>
          <p:nvPr>
            <p:ph type="sldNum" sz="quarter" idx="4294967295"/>
          </p:nvPr>
        </p:nvSpPr>
        <p:spPr>
          <a:xfrm>
            <a:off x="11722608"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64748B"/>
                </a:solidFill>
              </a:defRPr>
            </a:lvl1pPr>
          </a:lstStyle>
          <a:p>
            <a:pPr algn="l"/>
            <a:fld id="{F7021451-1387-4CA6-816F-3879F97B5CBC}" type="slidenum">
              <a:rPr lang="en-US" b="0"/>
              <a:t>12</a:t>
            </a:fld>
            <a:endParaRPr lang="en-US"/>
          </a:p>
        </p:txBody>
      </p:sp>
      <p:sp>
        <p:nvSpPr>
          <p:cNvPr id="26" name="Rectangle 25"/>
          <p:cNvSpPr/>
          <p:nvPr/>
        </p:nvSpPr>
        <p:spPr>
          <a:xfrm>
            <a:off x="0" y="0"/>
            <a:ext cx="12192000" cy="146304"/>
          </a:xfrm>
          <a:prstGeom prst="rect">
            <a:avLst/>
          </a:prstGeom>
          <a:solidFill>
            <a:srgbClr val="4926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Rectangle 26"/>
          <p:cNvSpPr/>
          <p:nvPr/>
        </p:nvSpPr>
        <p:spPr>
          <a:xfrm>
            <a:off x="0" y="6748272"/>
            <a:ext cx="12192000" cy="109728"/>
          </a:xfrm>
          <a:prstGeom prst="rect">
            <a:avLst/>
          </a:prstGeom>
          <a:solidFill>
            <a:srgbClr val="4926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6F3F3"/>
        </a:solidFill>
        <a:effectLst/>
      </p:bgPr>
    </p:bg>
    <p:spTree>
      <p:nvGrpSpPr>
        <p:cNvPr id="1" name=""/>
        <p:cNvGrpSpPr/>
        <p:nvPr/>
      </p:nvGrpSpPr>
      <p:grpSpPr>
        <a:xfrm>
          <a:off x="0" y="0"/>
          <a:ext cx="0" cy="0"/>
          <a:chOff x="0" y="0"/>
          <a:chExt cx="0" cy="0"/>
        </a:xfrm>
      </p:grpSpPr>
      <p:sp>
        <p:nvSpPr>
          <p:cNvPr id="2" name="Text 0"/>
          <p:cNvSpPr/>
          <p:nvPr/>
        </p:nvSpPr>
        <p:spPr>
          <a:xfrm>
            <a:off x="548640" y="438912"/>
            <a:ext cx="11064240" cy="457200"/>
          </a:xfrm>
          <a:prstGeom prst="rect">
            <a:avLst/>
          </a:prstGeom>
          <a:noFill/>
          <a:ln/>
        </p:spPr>
        <p:txBody>
          <a:bodyPr wrap="square" lIns="0" tIns="0" rIns="0" bIns="0" rtlCol="0" anchor="ctr"/>
          <a:lstStyle/>
          <a:p>
            <a:pPr marL="0" indent="0">
              <a:buNone/>
            </a:pPr>
            <a:r>
              <a:rPr lang="en-US" sz="2500" b="1" dirty="0">
                <a:solidFill>
                  <a:srgbClr val="49262B"/>
                </a:solidFill>
                <a:latin typeface="Aptos Display"/>
              </a:rPr>
              <a:t>Suggested surge trigger framework</a:t>
            </a:r>
            <a:endParaRPr lang="en-US" sz="2500" dirty="0"/>
          </a:p>
        </p:txBody>
      </p:sp>
      <p:sp>
        <p:nvSpPr>
          <p:cNvPr id="3" name="Text 1"/>
          <p:cNvSpPr/>
          <p:nvPr/>
        </p:nvSpPr>
        <p:spPr>
          <a:xfrm>
            <a:off x="566928" y="932688"/>
            <a:ext cx="10789920" cy="292608"/>
          </a:xfrm>
          <a:prstGeom prst="rect">
            <a:avLst/>
          </a:prstGeom>
          <a:noFill/>
          <a:ln/>
        </p:spPr>
        <p:txBody>
          <a:bodyPr wrap="square" lIns="0" tIns="0" rIns="0" bIns="0" rtlCol="0" anchor="ctr"/>
          <a:lstStyle/>
          <a:p>
            <a:pPr marL="0" indent="0">
              <a:buNone/>
            </a:pPr>
            <a:r>
              <a:rPr lang="en-US" sz="1150" dirty="0">
                <a:solidFill>
                  <a:srgbClr val="927D80"/>
                </a:solidFill>
                <a:latin typeface="Aptos"/>
              </a:rPr>
              <a:t>Move from “watching” to predefined actions</a:t>
            </a:r>
            <a:endParaRPr lang="en-US" sz="1150" dirty="0"/>
          </a:p>
        </p:txBody>
      </p:sp>
      <p:sp>
        <p:nvSpPr>
          <p:cNvPr id="4" name="Shape 2"/>
          <p:cNvSpPr/>
          <p:nvPr/>
        </p:nvSpPr>
        <p:spPr>
          <a:xfrm>
            <a:off x="640080" y="1508760"/>
            <a:ext cx="2240280" cy="3429000"/>
          </a:xfrm>
          <a:prstGeom prst="roundRect">
            <a:avLst/>
          </a:prstGeom>
          <a:solidFill>
            <a:srgbClr val="FFFFFF"/>
          </a:solidFill>
          <a:ln w="25400">
            <a:solidFill>
              <a:srgbClr val="2E7D32"/>
            </a:solidFill>
            <a:prstDash val="solid"/>
          </a:ln>
        </p:spPr>
        <p:txBody>
          <a:bodyPr/>
          <a:lstStyle/>
          <a:p>
            <a:endParaRPr/>
          </a:p>
        </p:txBody>
      </p:sp>
      <p:sp>
        <p:nvSpPr>
          <p:cNvPr id="5" name="Text 3"/>
          <p:cNvSpPr/>
          <p:nvPr/>
        </p:nvSpPr>
        <p:spPr>
          <a:xfrm>
            <a:off x="777240" y="1783080"/>
            <a:ext cx="1965960" cy="685800"/>
          </a:xfrm>
          <a:prstGeom prst="rect">
            <a:avLst/>
          </a:prstGeom>
          <a:noFill/>
          <a:ln/>
        </p:spPr>
        <p:txBody>
          <a:bodyPr wrap="square" lIns="0" tIns="0" rIns="0" bIns="0" rtlCol="0" anchor="ctr"/>
          <a:lstStyle/>
          <a:p>
            <a:pPr marL="0" indent="0" algn="ctr">
              <a:buNone/>
            </a:pPr>
            <a:r>
              <a:rPr lang="en-US" sz="1800" b="1" dirty="0">
                <a:solidFill>
                  <a:srgbClr val="2F2B2C"/>
                </a:solidFill>
                <a:latin typeface="Aptos"/>
              </a:rPr>
              <a:t>GREEN</a:t>
            </a:r>
            <a:endParaRPr lang="en-US" sz="1800" dirty="0"/>
          </a:p>
          <a:p>
            <a:pPr marL="0" indent="0" algn="ctr">
              <a:buNone/>
            </a:pPr>
            <a:r>
              <a:rPr lang="en-US" sz="1800" b="1" dirty="0">
                <a:solidFill>
                  <a:srgbClr val="2F2B2C"/>
                </a:solidFill>
                <a:latin typeface="Aptos"/>
              </a:rPr>
              <a:t>Prepared</a:t>
            </a:r>
            <a:endParaRPr lang="en-US" sz="1800" dirty="0"/>
          </a:p>
        </p:txBody>
      </p:sp>
      <p:sp>
        <p:nvSpPr>
          <p:cNvPr id="6" name="Text 4"/>
          <p:cNvSpPr/>
          <p:nvPr/>
        </p:nvSpPr>
        <p:spPr>
          <a:xfrm>
            <a:off x="804672" y="2743200"/>
            <a:ext cx="1901952" cy="1417320"/>
          </a:xfrm>
          <a:prstGeom prst="rect">
            <a:avLst/>
          </a:prstGeom>
          <a:noFill/>
          <a:ln/>
        </p:spPr>
        <p:txBody>
          <a:bodyPr wrap="square" lIns="381" tIns="381" rIns="381" bIns="381" rtlCol="0" anchor="ctr"/>
          <a:lstStyle/>
          <a:p>
            <a:pPr marL="0" indent="0" algn="ctr">
              <a:buNone/>
            </a:pPr>
            <a:r>
              <a:rPr lang="en-US" sz="1500" dirty="0">
                <a:solidFill>
                  <a:srgbClr val="2F2B2C"/>
                </a:solidFill>
                <a:latin typeface="Aptos"/>
              </a:rPr>
              <a:t>Routine surveillance</a:t>
            </a:r>
            <a:endParaRPr lang="en-US" sz="1500" dirty="0"/>
          </a:p>
          <a:p>
            <a:pPr marL="0" indent="0" algn="ctr">
              <a:buNone/>
            </a:pPr>
            <a:r>
              <a:rPr lang="en-US" sz="1500" dirty="0">
                <a:solidFill>
                  <a:srgbClr val="2F2B2C"/>
                </a:solidFill>
                <a:latin typeface="Aptos"/>
              </a:rPr>
              <a:t>Baseline staffing</a:t>
            </a:r>
            <a:endParaRPr lang="en-US" sz="1500" dirty="0"/>
          </a:p>
          <a:p>
            <a:pPr marL="0" indent="0" algn="ctr">
              <a:buNone/>
            </a:pPr>
            <a:r>
              <a:rPr lang="en-US" sz="1500" dirty="0">
                <a:solidFill>
                  <a:srgbClr val="2F2B2C"/>
                </a:solidFill>
                <a:latin typeface="Aptos"/>
              </a:rPr>
              <a:t>Supplies ready</a:t>
            </a:r>
            <a:endParaRPr lang="en-US" sz="1500" dirty="0"/>
          </a:p>
        </p:txBody>
      </p:sp>
      <p:sp>
        <p:nvSpPr>
          <p:cNvPr id="7" name="Shape 5"/>
          <p:cNvSpPr/>
          <p:nvPr/>
        </p:nvSpPr>
        <p:spPr>
          <a:xfrm>
            <a:off x="3520440" y="1508760"/>
            <a:ext cx="2240280" cy="3429000"/>
          </a:xfrm>
          <a:prstGeom prst="roundRect">
            <a:avLst/>
          </a:prstGeom>
          <a:solidFill>
            <a:srgbClr val="FFFFFF"/>
          </a:solidFill>
          <a:ln w="25400">
            <a:solidFill>
              <a:srgbClr val="B88A00"/>
            </a:solidFill>
            <a:prstDash val="solid"/>
          </a:ln>
        </p:spPr>
        <p:txBody>
          <a:bodyPr/>
          <a:lstStyle/>
          <a:p>
            <a:endParaRPr/>
          </a:p>
        </p:txBody>
      </p:sp>
      <p:sp>
        <p:nvSpPr>
          <p:cNvPr id="8" name="Text 6"/>
          <p:cNvSpPr/>
          <p:nvPr/>
        </p:nvSpPr>
        <p:spPr>
          <a:xfrm>
            <a:off x="3657600" y="1783080"/>
            <a:ext cx="1965960" cy="685800"/>
          </a:xfrm>
          <a:prstGeom prst="rect">
            <a:avLst/>
          </a:prstGeom>
          <a:noFill/>
          <a:ln/>
        </p:spPr>
        <p:txBody>
          <a:bodyPr wrap="square" lIns="0" tIns="0" rIns="0" bIns="0" rtlCol="0" anchor="ctr"/>
          <a:lstStyle/>
          <a:p>
            <a:pPr marL="0" indent="0" algn="ctr">
              <a:buNone/>
            </a:pPr>
            <a:r>
              <a:rPr lang="en-US" sz="1800" b="1" dirty="0">
                <a:solidFill>
                  <a:srgbClr val="2F2B2C"/>
                </a:solidFill>
                <a:latin typeface="Aptos"/>
              </a:rPr>
              <a:t>YELLOW</a:t>
            </a:r>
            <a:endParaRPr lang="en-US" sz="1800" dirty="0"/>
          </a:p>
          <a:p>
            <a:pPr marL="0" indent="0" algn="ctr">
              <a:buNone/>
            </a:pPr>
            <a:r>
              <a:rPr lang="en-US" sz="1800" b="1" dirty="0">
                <a:solidFill>
                  <a:srgbClr val="2F2B2C"/>
                </a:solidFill>
                <a:latin typeface="Aptos"/>
              </a:rPr>
              <a:t>Heightened</a:t>
            </a:r>
            <a:endParaRPr lang="en-US" sz="1800" dirty="0"/>
          </a:p>
        </p:txBody>
      </p:sp>
      <p:sp>
        <p:nvSpPr>
          <p:cNvPr id="9" name="Text 7"/>
          <p:cNvSpPr/>
          <p:nvPr/>
        </p:nvSpPr>
        <p:spPr>
          <a:xfrm>
            <a:off x="3685032" y="2743200"/>
            <a:ext cx="1901952" cy="1417320"/>
          </a:xfrm>
          <a:prstGeom prst="rect">
            <a:avLst/>
          </a:prstGeom>
          <a:noFill/>
          <a:ln/>
        </p:spPr>
        <p:txBody>
          <a:bodyPr wrap="square" lIns="381" tIns="381" rIns="381" bIns="381" rtlCol="0" anchor="ctr"/>
          <a:lstStyle/>
          <a:p>
            <a:pPr marL="0" indent="0" algn="ctr">
              <a:buNone/>
            </a:pPr>
            <a:r>
              <a:rPr lang="en-US" sz="1500" dirty="0">
                <a:solidFill>
                  <a:srgbClr val="2F2B2C"/>
                </a:solidFill>
                <a:latin typeface="Aptos"/>
              </a:rPr>
              <a:t>Rising illness</a:t>
            </a:r>
            <a:endParaRPr lang="en-US" sz="1500" dirty="0"/>
          </a:p>
          <a:p>
            <a:pPr marL="0" indent="0" algn="ctr">
              <a:buNone/>
            </a:pPr>
            <a:r>
              <a:rPr lang="en-US" sz="1500" dirty="0">
                <a:solidFill>
                  <a:srgbClr val="2F2B2C"/>
                </a:solidFill>
                <a:latin typeface="Aptos"/>
              </a:rPr>
              <a:t>More call-outs</a:t>
            </a:r>
            <a:endParaRPr lang="en-US" sz="1500" dirty="0"/>
          </a:p>
          <a:p>
            <a:pPr marL="0" indent="0" algn="ctr">
              <a:buNone/>
            </a:pPr>
            <a:r>
              <a:rPr lang="en-US" sz="1500" dirty="0">
                <a:solidFill>
                  <a:srgbClr val="2F2B2C"/>
                </a:solidFill>
                <a:latin typeface="Aptos"/>
              </a:rPr>
              <a:t>Review rosters &amp; stock</a:t>
            </a:r>
            <a:endParaRPr lang="en-US" sz="1500" dirty="0"/>
          </a:p>
        </p:txBody>
      </p:sp>
      <p:sp>
        <p:nvSpPr>
          <p:cNvPr id="10" name="Shape 8"/>
          <p:cNvSpPr/>
          <p:nvPr/>
        </p:nvSpPr>
        <p:spPr>
          <a:xfrm>
            <a:off x="6400800" y="1508760"/>
            <a:ext cx="2240280" cy="3429000"/>
          </a:xfrm>
          <a:prstGeom prst="roundRect">
            <a:avLst/>
          </a:prstGeom>
          <a:solidFill>
            <a:srgbClr val="FFFFFF"/>
          </a:solidFill>
          <a:ln w="25400">
            <a:solidFill>
              <a:srgbClr val="F59E0B"/>
            </a:solidFill>
            <a:prstDash val="solid"/>
          </a:ln>
        </p:spPr>
        <p:txBody>
          <a:bodyPr/>
          <a:lstStyle/>
          <a:p>
            <a:endParaRPr/>
          </a:p>
        </p:txBody>
      </p:sp>
      <p:sp>
        <p:nvSpPr>
          <p:cNvPr id="11" name="Text 9"/>
          <p:cNvSpPr/>
          <p:nvPr/>
        </p:nvSpPr>
        <p:spPr>
          <a:xfrm>
            <a:off x="6537960" y="1783080"/>
            <a:ext cx="1965960" cy="685800"/>
          </a:xfrm>
          <a:prstGeom prst="rect">
            <a:avLst/>
          </a:prstGeom>
          <a:noFill/>
          <a:ln/>
        </p:spPr>
        <p:txBody>
          <a:bodyPr wrap="square" lIns="0" tIns="0" rIns="0" bIns="0" rtlCol="0" anchor="ctr"/>
          <a:lstStyle/>
          <a:p>
            <a:pPr marL="0" indent="0" algn="ctr">
              <a:buNone/>
            </a:pPr>
            <a:r>
              <a:rPr lang="en-US" sz="1800" b="1" dirty="0">
                <a:solidFill>
                  <a:srgbClr val="2F2B2C"/>
                </a:solidFill>
                <a:latin typeface="Aptos"/>
              </a:rPr>
              <a:t>ORANGE</a:t>
            </a:r>
            <a:endParaRPr lang="en-US" sz="1800" dirty="0"/>
          </a:p>
          <a:p>
            <a:pPr marL="0" indent="0" algn="ctr">
              <a:buNone/>
            </a:pPr>
            <a:r>
              <a:rPr lang="en-US" sz="1800" b="1" dirty="0">
                <a:solidFill>
                  <a:srgbClr val="2F2B2C"/>
                </a:solidFill>
                <a:latin typeface="Aptos"/>
              </a:rPr>
              <a:t>Surge</a:t>
            </a:r>
            <a:endParaRPr lang="en-US" sz="1800" dirty="0"/>
          </a:p>
        </p:txBody>
      </p:sp>
      <p:sp>
        <p:nvSpPr>
          <p:cNvPr id="12" name="Text 10"/>
          <p:cNvSpPr/>
          <p:nvPr/>
        </p:nvSpPr>
        <p:spPr>
          <a:xfrm>
            <a:off x="6565392" y="2743200"/>
            <a:ext cx="1901952" cy="1417320"/>
          </a:xfrm>
          <a:prstGeom prst="rect">
            <a:avLst/>
          </a:prstGeom>
          <a:noFill/>
          <a:ln/>
        </p:spPr>
        <p:txBody>
          <a:bodyPr wrap="square" lIns="381" tIns="381" rIns="381" bIns="381" rtlCol="0" anchor="ctr"/>
          <a:lstStyle/>
          <a:p>
            <a:pPr marL="0" indent="0" algn="ctr">
              <a:buNone/>
            </a:pPr>
            <a:r>
              <a:rPr lang="en-US" sz="1500" dirty="0">
                <a:solidFill>
                  <a:srgbClr val="2F2B2C"/>
                </a:solidFill>
                <a:latin typeface="Aptos"/>
              </a:rPr>
              <a:t>Multiple gaps/outbreaks</a:t>
            </a:r>
            <a:endParaRPr lang="en-US" sz="1500" dirty="0"/>
          </a:p>
          <a:p>
            <a:pPr marL="0" indent="0" algn="ctr">
              <a:buNone/>
            </a:pPr>
            <a:r>
              <a:rPr lang="en-US" sz="1500" dirty="0">
                <a:solidFill>
                  <a:srgbClr val="2F2B2C"/>
                </a:solidFill>
                <a:latin typeface="Aptos"/>
              </a:rPr>
              <a:t>Prioritize services</a:t>
            </a:r>
            <a:endParaRPr lang="en-US" sz="1500" dirty="0"/>
          </a:p>
          <a:p>
            <a:pPr marL="0" indent="0" algn="ctr">
              <a:buNone/>
            </a:pPr>
            <a:r>
              <a:rPr lang="en-US" sz="1500" dirty="0">
                <a:solidFill>
                  <a:srgbClr val="2F2B2C"/>
                </a:solidFill>
                <a:latin typeface="Aptos"/>
              </a:rPr>
              <a:t>Cross-cover/cohort</a:t>
            </a:r>
            <a:endParaRPr lang="en-US" sz="1500" dirty="0"/>
          </a:p>
        </p:txBody>
      </p:sp>
      <p:sp>
        <p:nvSpPr>
          <p:cNvPr id="13" name="Shape 11"/>
          <p:cNvSpPr/>
          <p:nvPr/>
        </p:nvSpPr>
        <p:spPr>
          <a:xfrm>
            <a:off x="9281160" y="1508760"/>
            <a:ext cx="2240280" cy="3429000"/>
          </a:xfrm>
          <a:prstGeom prst="roundRect">
            <a:avLst/>
          </a:prstGeom>
          <a:solidFill>
            <a:srgbClr val="FFFFFF"/>
          </a:solidFill>
          <a:ln w="25400">
            <a:solidFill>
              <a:srgbClr val="C2413B"/>
            </a:solidFill>
            <a:prstDash val="solid"/>
          </a:ln>
        </p:spPr>
        <p:txBody>
          <a:bodyPr/>
          <a:lstStyle/>
          <a:p>
            <a:endParaRPr/>
          </a:p>
        </p:txBody>
      </p:sp>
      <p:sp>
        <p:nvSpPr>
          <p:cNvPr id="14" name="Text 12"/>
          <p:cNvSpPr/>
          <p:nvPr/>
        </p:nvSpPr>
        <p:spPr>
          <a:xfrm>
            <a:off x="9418320" y="1783080"/>
            <a:ext cx="1965960" cy="685800"/>
          </a:xfrm>
          <a:prstGeom prst="rect">
            <a:avLst/>
          </a:prstGeom>
          <a:noFill/>
          <a:ln/>
        </p:spPr>
        <p:txBody>
          <a:bodyPr wrap="square" lIns="0" tIns="0" rIns="0" bIns="0" rtlCol="0" anchor="ctr"/>
          <a:lstStyle/>
          <a:p>
            <a:pPr marL="0" indent="0" algn="ctr">
              <a:buNone/>
            </a:pPr>
            <a:r>
              <a:rPr lang="en-US" sz="1800" b="1" dirty="0">
                <a:solidFill>
                  <a:srgbClr val="2F2B2C"/>
                </a:solidFill>
                <a:latin typeface="Aptos"/>
              </a:rPr>
              <a:t>RED</a:t>
            </a:r>
            <a:endParaRPr lang="en-US" sz="1800" dirty="0"/>
          </a:p>
          <a:p>
            <a:pPr marL="0" indent="0" algn="ctr">
              <a:buNone/>
            </a:pPr>
            <a:r>
              <a:rPr lang="en-US" sz="1800" b="1" dirty="0">
                <a:solidFill>
                  <a:srgbClr val="2F2B2C"/>
                </a:solidFill>
                <a:latin typeface="Aptos"/>
              </a:rPr>
              <a:t>Critical</a:t>
            </a:r>
            <a:endParaRPr lang="en-US" sz="1800" dirty="0"/>
          </a:p>
        </p:txBody>
      </p:sp>
      <p:sp>
        <p:nvSpPr>
          <p:cNvPr id="15" name="Text 13"/>
          <p:cNvSpPr/>
          <p:nvPr/>
        </p:nvSpPr>
        <p:spPr>
          <a:xfrm>
            <a:off x="9445752" y="2743200"/>
            <a:ext cx="1901952" cy="1417320"/>
          </a:xfrm>
          <a:prstGeom prst="rect">
            <a:avLst/>
          </a:prstGeom>
          <a:noFill/>
          <a:ln/>
        </p:spPr>
        <p:txBody>
          <a:bodyPr wrap="square" lIns="381" tIns="381" rIns="381" bIns="381" rtlCol="0" anchor="ctr"/>
          <a:lstStyle/>
          <a:p>
            <a:pPr marL="0" indent="0" algn="ctr">
              <a:buNone/>
            </a:pPr>
            <a:r>
              <a:rPr lang="en-US" sz="1500" dirty="0">
                <a:solidFill>
                  <a:srgbClr val="2F2B2C"/>
                </a:solidFill>
                <a:latin typeface="Aptos"/>
              </a:rPr>
              <a:t>Unsafe capacity risk</a:t>
            </a:r>
            <a:endParaRPr lang="en-US" sz="1500" dirty="0"/>
          </a:p>
          <a:p>
            <a:pPr marL="0" indent="0" algn="ctr">
              <a:buNone/>
            </a:pPr>
            <a:r>
              <a:rPr lang="en-US" sz="1500" dirty="0">
                <a:solidFill>
                  <a:srgbClr val="2F2B2C"/>
                </a:solidFill>
                <a:latin typeface="Aptos"/>
              </a:rPr>
              <a:t>Executive escalation</a:t>
            </a:r>
            <a:endParaRPr lang="en-US" sz="1500" dirty="0"/>
          </a:p>
          <a:p>
            <a:pPr marL="0" indent="0" algn="ctr">
              <a:buNone/>
            </a:pPr>
            <a:r>
              <a:rPr lang="en-US" sz="1500" dirty="0">
                <a:solidFill>
                  <a:srgbClr val="2F2B2C"/>
                </a:solidFill>
                <a:latin typeface="Aptos"/>
              </a:rPr>
              <a:t>Essential services only</a:t>
            </a:r>
            <a:endParaRPr lang="en-US" sz="1500" dirty="0"/>
          </a:p>
        </p:txBody>
      </p:sp>
      <p:sp>
        <p:nvSpPr>
          <p:cNvPr id="16" name="Text 14"/>
          <p:cNvSpPr/>
          <p:nvPr/>
        </p:nvSpPr>
        <p:spPr>
          <a:xfrm>
            <a:off x="914400" y="5349240"/>
            <a:ext cx="10241280" cy="365760"/>
          </a:xfrm>
          <a:prstGeom prst="rect">
            <a:avLst/>
          </a:prstGeom>
          <a:noFill/>
          <a:ln/>
        </p:spPr>
        <p:txBody>
          <a:bodyPr wrap="square" lIns="0" tIns="0" rIns="0" bIns="0" rtlCol="0" anchor="ctr"/>
          <a:lstStyle/>
          <a:p>
            <a:pPr marL="0" indent="0" algn="ctr">
              <a:buNone/>
            </a:pPr>
            <a:r>
              <a:rPr lang="en-US" sz="1400" i="1" dirty="0">
                <a:solidFill>
                  <a:srgbClr val="2F2B2C"/>
                </a:solidFill>
                <a:latin typeface="Aptos"/>
              </a:rPr>
              <a:t>Use local thresholds that reflect your programs, staffing model, client acuity and contractual obligations.</a:t>
            </a:r>
            <a:endParaRPr lang="en-US" sz="1400" dirty="0"/>
          </a:p>
        </p:txBody>
      </p:sp>
      <p:sp>
        <p:nvSpPr>
          <p:cNvPr id="25" name="Slide Number Placeholder 0"/>
          <p:cNvSpPr>
            <a:spLocks noGrp="1"/>
          </p:cNvSpPr>
          <p:nvPr>
            <p:ph type="sldNum" sz="quarter" idx="4294967295"/>
          </p:nvPr>
        </p:nvSpPr>
        <p:spPr>
          <a:xfrm>
            <a:off x="11722608"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64748B"/>
                </a:solidFill>
              </a:defRPr>
            </a:lvl1pPr>
          </a:lstStyle>
          <a:p>
            <a:pPr algn="l"/>
            <a:fld id="{F7021451-1387-4CA6-816F-3879F97B5CBC}" type="slidenum">
              <a:rPr lang="en-US" b="0"/>
              <a:t>13</a:t>
            </a:fld>
            <a:endParaRPr lang="en-US"/>
          </a:p>
        </p:txBody>
      </p:sp>
      <p:sp>
        <p:nvSpPr>
          <p:cNvPr id="26" name="Rectangle 25"/>
          <p:cNvSpPr/>
          <p:nvPr/>
        </p:nvSpPr>
        <p:spPr>
          <a:xfrm>
            <a:off x="0" y="0"/>
            <a:ext cx="12192000" cy="146304"/>
          </a:xfrm>
          <a:prstGeom prst="rect">
            <a:avLst/>
          </a:prstGeom>
          <a:solidFill>
            <a:srgbClr val="4926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Rectangle 26"/>
          <p:cNvSpPr/>
          <p:nvPr/>
        </p:nvSpPr>
        <p:spPr>
          <a:xfrm>
            <a:off x="0" y="6748272"/>
            <a:ext cx="12192000" cy="109728"/>
          </a:xfrm>
          <a:prstGeom prst="rect">
            <a:avLst/>
          </a:prstGeom>
          <a:solidFill>
            <a:srgbClr val="4926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6F3F3"/>
        </a:solidFill>
        <a:effectLst/>
      </p:bgPr>
    </p:bg>
    <p:spTree>
      <p:nvGrpSpPr>
        <p:cNvPr id="1" name=""/>
        <p:cNvGrpSpPr/>
        <p:nvPr/>
      </p:nvGrpSpPr>
      <p:grpSpPr>
        <a:xfrm>
          <a:off x="0" y="0"/>
          <a:ext cx="0" cy="0"/>
          <a:chOff x="0" y="0"/>
          <a:chExt cx="0" cy="0"/>
        </a:xfrm>
      </p:grpSpPr>
      <p:sp>
        <p:nvSpPr>
          <p:cNvPr id="2" name="Text 0"/>
          <p:cNvSpPr/>
          <p:nvPr/>
        </p:nvSpPr>
        <p:spPr>
          <a:xfrm>
            <a:off x="548640" y="438912"/>
            <a:ext cx="11064240" cy="457200"/>
          </a:xfrm>
          <a:prstGeom prst="rect">
            <a:avLst/>
          </a:prstGeom>
          <a:noFill/>
          <a:ln/>
        </p:spPr>
        <p:txBody>
          <a:bodyPr wrap="square" lIns="0" tIns="0" rIns="0" bIns="0" rtlCol="0" anchor="ctr"/>
          <a:lstStyle/>
          <a:p>
            <a:pPr marL="0" indent="0">
              <a:buNone/>
            </a:pPr>
            <a:r>
              <a:rPr lang="en-US" sz="2500" b="1" dirty="0">
                <a:solidFill>
                  <a:srgbClr val="49262B"/>
                </a:solidFill>
                <a:latin typeface="Aptos Display"/>
              </a:rPr>
              <a:t>Cleaning &amp; disinfection during respiratory season</a:t>
            </a:r>
            <a:endParaRPr lang="en-US" sz="2500" dirty="0"/>
          </a:p>
        </p:txBody>
      </p:sp>
      <p:sp>
        <p:nvSpPr>
          <p:cNvPr id="3" name="Text 1"/>
          <p:cNvSpPr/>
          <p:nvPr/>
        </p:nvSpPr>
        <p:spPr>
          <a:xfrm>
            <a:off x="566928" y="932688"/>
            <a:ext cx="10789920" cy="292608"/>
          </a:xfrm>
          <a:prstGeom prst="rect">
            <a:avLst/>
          </a:prstGeom>
          <a:noFill/>
          <a:ln/>
        </p:spPr>
        <p:txBody>
          <a:bodyPr wrap="square" lIns="0" tIns="0" rIns="0" bIns="0" rtlCol="0" anchor="ctr"/>
          <a:lstStyle/>
          <a:p>
            <a:pPr marL="0" indent="0">
              <a:buNone/>
            </a:pPr>
            <a:r>
              <a:rPr lang="en-US" sz="1150" dirty="0">
                <a:solidFill>
                  <a:srgbClr val="927D80"/>
                </a:solidFill>
                <a:latin typeface="Aptos"/>
              </a:rPr>
              <a:t>Environmental controls support—not replace—core transmission precautions</a:t>
            </a:r>
            <a:endParaRPr lang="en-US" sz="1150" dirty="0"/>
          </a:p>
        </p:txBody>
      </p:sp>
      <p:sp>
        <p:nvSpPr>
          <p:cNvPr id="4" name="Text 2"/>
          <p:cNvSpPr/>
          <p:nvPr/>
        </p:nvSpPr>
        <p:spPr>
          <a:xfrm>
            <a:off x="731520" y="1371600"/>
            <a:ext cx="10698480" cy="4572000"/>
          </a:xfrm>
          <a:prstGeom prst="rect">
            <a:avLst/>
          </a:prstGeom>
          <a:noFill/>
          <a:ln/>
        </p:spPr>
        <p:txBody>
          <a:bodyPr wrap="square" lIns="508" tIns="508" rIns="508" bIns="508" rtlCol="0" anchor="t"/>
          <a:lstStyle/>
          <a:p>
            <a:pPr marL="228600" indent="-228600">
              <a:buSzPct val="100000"/>
              <a:buChar char="•"/>
            </a:pPr>
            <a:r>
              <a:rPr lang="en-US" sz="2400" dirty="0">
                <a:solidFill>
                  <a:srgbClr val="2F2B2C"/>
                </a:solidFill>
                <a:latin typeface="Aptos"/>
              </a:rPr>
              <a:t>Prioritize high-touch surfaces: door handles, railings, washrooms, shared tables, mobility aids, touchscreens and vehicle contact points.</a:t>
            </a:r>
            <a:endParaRPr lang="en-US" sz="2400" dirty="0"/>
          </a:p>
          <a:p>
            <a:pPr marL="228600" indent="-228600">
              <a:buSzPct val="100000"/>
              <a:buChar char="•"/>
            </a:pPr>
            <a:r>
              <a:rPr lang="en-US" sz="2400" dirty="0">
                <a:solidFill>
                  <a:srgbClr val="2F2B2C"/>
                </a:solidFill>
                <a:latin typeface="Aptos"/>
              </a:rPr>
              <a:t>Clean first when visibly soiled; then disinfect using a product with an appropriate DIN and follow label contact time.</a:t>
            </a:r>
            <a:endParaRPr lang="en-US" sz="2400" dirty="0"/>
          </a:p>
          <a:p>
            <a:pPr marL="228600" indent="-228600">
              <a:buSzPct val="100000"/>
              <a:buChar char="•"/>
            </a:pPr>
            <a:r>
              <a:rPr lang="en-US" sz="2400" dirty="0">
                <a:solidFill>
                  <a:srgbClr val="2F2B2C"/>
                </a:solidFill>
                <a:latin typeface="Aptos"/>
              </a:rPr>
              <a:t>Increase frequency when illness activity or outbreak risk rises, especially in shared program spaces and transportation.</a:t>
            </a:r>
            <a:endParaRPr lang="en-US" sz="2400" dirty="0"/>
          </a:p>
          <a:p>
            <a:pPr marL="228600" indent="-228600">
              <a:buSzPct val="100000"/>
              <a:buChar char="•"/>
            </a:pPr>
            <a:r>
              <a:rPr lang="en-US" sz="2400" dirty="0">
                <a:solidFill>
                  <a:srgbClr val="2F2B2C"/>
                </a:solidFill>
                <a:latin typeface="Aptos"/>
              </a:rPr>
              <a:t>Use dedicated or disinfectable shared equipment; establish clear responsibility and documentation.</a:t>
            </a:r>
            <a:endParaRPr lang="en-US" sz="2400" dirty="0"/>
          </a:p>
          <a:p>
            <a:pPr marL="228600" indent="-228600">
              <a:buSzPct val="100000"/>
              <a:buChar char="•"/>
            </a:pPr>
            <a:r>
              <a:rPr lang="en-US" sz="2400" dirty="0">
                <a:solidFill>
                  <a:srgbClr val="2F2B2C"/>
                </a:solidFill>
                <a:latin typeface="Aptos"/>
              </a:rPr>
              <a:t>Ensure staff have product-specific WHMIS/SDS information and never mix cleaning chemicals.</a:t>
            </a:r>
            <a:endParaRPr lang="en-US" sz="2400" dirty="0"/>
          </a:p>
          <a:p>
            <a:pPr marL="228600" indent="-228600">
              <a:buSzPct val="100000"/>
              <a:buChar char="•"/>
            </a:pPr>
            <a:r>
              <a:rPr lang="en-US" sz="2400" dirty="0">
                <a:solidFill>
                  <a:srgbClr val="2F2B2C"/>
                </a:solidFill>
                <a:latin typeface="Aptos"/>
              </a:rPr>
              <a:t>Maintain hand hygiene supplies and accessible waste/receptacle processes.</a:t>
            </a:r>
            <a:endParaRPr lang="en-US" sz="2400" dirty="0"/>
          </a:p>
        </p:txBody>
      </p:sp>
      <p:sp>
        <p:nvSpPr>
          <p:cNvPr id="5" name="Text 3"/>
          <p:cNvSpPr/>
          <p:nvPr/>
        </p:nvSpPr>
        <p:spPr>
          <a:xfrm>
            <a:off x="594360" y="6144768"/>
            <a:ext cx="10881360" cy="201168"/>
          </a:xfrm>
          <a:prstGeom prst="rect">
            <a:avLst/>
          </a:prstGeom>
          <a:noFill/>
          <a:ln/>
        </p:spPr>
        <p:txBody>
          <a:bodyPr wrap="square" lIns="0" tIns="0" rIns="0" bIns="0" rtlCol="0" anchor="ctr"/>
          <a:lstStyle/>
          <a:p>
            <a:pPr marL="0" indent="0">
              <a:buNone/>
            </a:pPr>
            <a:r>
              <a:rPr lang="en-US" sz="850" b="1" dirty="0">
                <a:solidFill>
                  <a:srgbClr val="2F2B2C"/>
                </a:solidFill>
                <a:latin typeface="Aptos"/>
              </a:rPr>
              <a:t>Source: </a:t>
            </a:r>
            <a:r>
              <a:rPr lang="en-US" sz="850" u="sng" dirty="0">
                <a:solidFill>
                  <a:srgbClr val="2F2B2C"/>
                </a:solidFill>
                <a:uFill>
                  <a:solidFill>
                    <a:srgbClr val="176B87"/>
                  </a:solidFill>
                </a:uFill>
                <a:latin typeface="Aptos"/>
                <a:hlinkClick r:id="rId3">
                  <a:extLst>
                    <a:ext uri="{A12FA001-AC4F-418D-AE19-62706E023703}">
                      <ahyp:hlinkClr xmlns:ahyp="http://schemas.microsoft.com/office/drawing/2018/hyperlinkcolor" val="tx"/>
                    </a:ext>
                  </a:extLst>
                </a:hlinkClick>
              </a:rPr>
              <a:t>PHO – 2026–27 Respiratory Season Resources</a:t>
            </a:r>
            <a:endParaRPr lang="en-US" sz="850" dirty="0"/>
          </a:p>
        </p:txBody>
      </p:sp>
      <p:sp>
        <p:nvSpPr>
          <p:cNvPr id="25" name="Slide Number Placeholder 0"/>
          <p:cNvSpPr>
            <a:spLocks noGrp="1"/>
          </p:cNvSpPr>
          <p:nvPr>
            <p:ph type="sldNum" sz="quarter" idx="4294967295"/>
          </p:nvPr>
        </p:nvSpPr>
        <p:spPr>
          <a:xfrm>
            <a:off x="11722608"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64748B"/>
                </a:solidFill>
              </a:defRPr>
            </a:lvl1pPr>
          </a:lstStyle>
          <a:p>
            <a:pPr algn="l"/>
            <a:fld id="{F7021451-1387-4CA6-816F-3879F97B5CBC}" type="slidenum">
              <a:rPr lang="en-US" b="0"/>
              <a:t>14</a:t>
            </a:fld>
            <a:endParaRPr lang="en-US"/>
          </a:p>
        </p:txBody>
      </p:sp>
      <p:sp>
        <p:nvSpPr>
          <p:cNvPr id="26" name="Rectangle 25"/>
          <p:cNvSpPr/>
          <p:nvPr/>
        </p:nvSpPr>
        <p:spPr>
          <a:xfrm>
            <a:off x="0" y="0"/>
            <a:ext cx="12192000" cy="146304"/>
          </a:xfrm>
          <a:prstGeom prst="rect">
            <a:avLst/>
          </a:prstGeom>
          <a:solidFill>
            <a:srgbClr val="4926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Rectangle 26"/>
          <p:cNvSpPr/>
          <p:nvPr/>
        </p:nvSpPr>
        <p:spPr>
          <a:xfrm>
            <a:off x="0" y="6748272"/>
            <a:ext cx="12192000" cy="109728"/>
          </a:xfrm>
          <a:prstGeom prst="rect">
            <a:avLst/>
          </a:prstGeom>
          <a:solidFill>
            <a:srgbClr val="4926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6F3F3"/>
        </a:solidFill>
        <a:effectLst/>
      </p:bgPr>
    </p:bg>
    <p:spTree>
      <p:nvGrpSpPr>
        <p:cNvPr id="1" name=""/>
        <p:cNvGrpSpPr/>
        <p:nvPr/>
      </p:nvGrpSpPr>
      <p:grpSpPr>
        <a:xfrm>
          <a:off x="0" y="0"/>
          <a:ext cx="0" cy="0"/>
          <a:chOff x="0" y="0"/>
          <a:chExt cx="0" cy="0"/>
        </a:xfrm>
      </p:grpSpPr>
      <p:sp>
        <p:nvSpPr>
          <p:cNvPr id="2" name="Text 0"/>
          <p:cNvSpPr/>
          <p:nvPr/>
        </p:nvSpPr>
        <p:spPr>
          <a:xfrm>
            <a:off x="548640" y="438912"/>
            <a:ext cx="11064240" cy="457200"/>
          </a:xfrm>
          <a:prstGeom prst="rect">
            <a:avLst/>
          </a:prstGeom>
          <a:noFill/>
          <a:ln/>
        </p:spPr>
        <p:txBody>
          <a:bodyPr wrap="square" lIns="0" tIns="0" rIns="0" bIns="0" rtlCol="0" anchor="ctr"/>
          <a:lstStyle/>
          <a:p>
            <a:pPr marL="0" indent="0">
              <a:buNone/>
            </a:pPr>
            <a:r>
              <a:rPr lang="en-US" sz="2500" b="1" dirty="0">
                <a:solidFill>
                  <a:srgbClr val="49262B"/>
                </a:solidFill>
                <a:latin typeface="Aptos Display"/>
              </a:rPr>
              <a:t>Layered IPAC: what matters most operationally</a:t>
            </a:r>
            <a:endParaRPr lang="en-US" sz="2500" dirty="0"/>
          </a:p>
        </p:txBody>
      </p:sp>
      <p:sp>
        <p:nvSpPr>
          <p:cNvPr id="3" name="Text 1"/>
          <p:cNvSpPr/>
          <p:nvPr/>
        </p:nvSpPr>
        <p:spPr>
          <a:xfrm>
            <a:off x="566928" y="932688"/>
            <a:ext cx="10789920" cy="292608"/>
          </a:xfrm>
          <a:prstGeom prst="rect">
            <a:avLst/>
          </a:prstGeom>
          <a:noFill/>
          <a:ln/>
        </p:spPr>
        <p:txBody>
          <a:bodyPr wrap="square" lIns="0" tIns="0" rIns="0" bIns="0" rtlCol="0" anchor="ctr"/>
          <a:lstStyle/>
          <a:p>
            <a:pPr marL="0" indent="0">
              <a:buNone/>
            </a:pPr>
            <a:r>
              <a:rPr lang="en-US" sz="1150" dirty="0">
                <a:solidFill>
                  <a:srgbClr val="927D80"/>
                </a:solidFill>
                <a:latin typeface="Aptos"/>
              </a:rPr>
              <a:t>Use the hierarchy of controls and point-of-care risk assessment</a:t>
            </a:r>
            <a:endParaRPr lang="en-US" sz="1150" dirty="0"/>
          </a:p>
        </p:txBody>
      </p:sp>
      <p:sp>
        <p:nvSpPr>
          <p:cNvPr id="4" name="Text 2"/>
          <p:cNvSpPr/>
          <p:nvPr/>
        </p:nvSpPr>
        <p:spPr>
          <a:xfrm>
            <a:off x="749808" y="1371600"/>
            <a:ext cx="10515600" cy="4572000"/>
          </a:xfrm>
          <a:prstGeom prst="rect">
            <a:avLst/>
          </a:prstGeom>
          <a:noFill/>
          <a:ln/>
        </p:spPr>
        <p:txBody>
          <a:bodyPr wrap="square" lIns="508" tIns="508" rIns="508" bIns="508" rtlCol="0" anchor="t"/>
          <a:lstStyle/>
          <a:p>
            <a:pPr marL="228600" indent="-228600">
              <a:buSzPct val="100000"/>
              <a:buChar char="•"/>
            </a:pPr>
            <a:r>
              <a:rPr lang="en-US" sz="2400" dirty="0">
                <a:solidFill>
                  <a:srgbClr val="2F2B2C"/>
                </a:solidFill>
                <a:latin typeface="Aptos"/>
              </a:rPr>
              <a:t>Stay-home / illness policies and rapid reporting for symptomatic staff.</a:t>
            </a:r>
            <a:endParaRPr lang="en-US" sz="2400" dirty="0"/>
          </a:p>
          <a:p>
            <a:pPr marL="228600" indent="-228600">
              <a:buSzPct val="100000"/>
              <a:buChar char="•"/>
            </a:pPr>
            <a:r>
              <a:rPr lang="en-US" sz="2400" dirty="0">
                <a:solidFill>
                  <a:srgbClr val="2F2B2C"/>
                </a:solidFill>
                <a:latin typeface="Aptos"/>
              </a:rPr>
              <a:t>Client screening or symptom assessment appropriate to the service and current guidance.</a:t>
            </a:r>
            <a:endParaRPr lang="en-US" sz="2400" dirty="0"/>
          </a:p>
          <a:p>
            <a:pPr marL="228600" indent="-228600">
              <a:buSzPct val="100000"/>
              <a:buChar char="•"/>
            </a:pPr>
            <a:r>
              <a:rPr lang="en-US" sz="2400" dirty="0">
                <a:solidFill>
                  <a:srgbClr val="2F2B2C"/>
                </a:solidFill>
                <a:latin typeface="Aptos"/>
              </a:rPr>
              <a:t>Hand hygiene and respiratory etiquette/source control.</a:t>
            </a:r>
            <a:endParaRPr lang="en-US" sz="2400" dirty="0"/>
          </a:p>
          <a:p>
            <a:pPr marL="228600" indent="-228600">
              <a:buSzPct val="100000"/>
              <a:buChar char="•"/>
            </a:pPr>
            <a:r>
              <a:rPr lang="en-US" sz="2400" dirty="0">
                <a:solidFill>
                  <a:srgbClr val="2F2B2C"/>
                </a:solidFill>
                <a:latin typeface="Aptos"/>
              </a:rPr>
              <a:t>Ventilation and spacing where feasible, particularly for group programs.</a:t>
            </a:r>
            <a:endParaRPr lang="en-US" sz="2400" dirty="0"/>
          </a:p>
          <a:p>
            <a:pPr marL="228600" indent="-228600">
              <a:buSzPct val="100000"/>
              <a:buChar char="•"/>
            </a:pPr>
            <a:r>
              <a:rPr lang="en-US" sz="2400" dirty="0">
                <a:solidFill>
                  <a:srgbClr val="2F2B2C"/>
                </a:solidFill>
                <a:latin typeface="Aptos"/>
              </a:rPr>
              <a:t>PPE selected through point-of-care risk assessment and Additional Precautions.</a:t>
            </a:r>
            <a:endParaRPr lang="en-US" sz="2400" dirty="0"/>
          </a:p>
          <a:p>
            <a:pPr marL="228600" indent="-228600">
              <a:buSzPct val="100000"/>
              <a:buChar char="•"/>
            </a:pPr>
            <a:r>
              <a:rPr lang="en-US" sz="2400" dirty="0">
                <a:solidFill>
                  <a:srgbClr val="2F2B2C"/>
                </a:solidFill>
                <a:latin typeface="Aptos"/>
              </a:rPr>
              <a:t>Environmental cleaning/disinfection and safe handling of shared equipment.</a:t>
            </a:r>
            <a:endParaRPr lang="en-US" sz="2400" dirty="0"/>
          </a:p>
          <a:p>
            <a:pPr marL="228600" indent="-228600">
              <a:buSzPct val="100000"/>
              <a:buChar char="•"/>
            </a:pPr>
            <a:r>
              <a:rPr lang="en-US" sz="2400" dirty="0">
                <a:solidFill>
                  <a:srgbClr val="2F2B2C"/>
                </a:solidFill>
                <a:latin typeface="Aptos"/>
              </a:rPr>
              <a:t>Vaccination + education + clear communications before and during surges.</a:t>
            </a:r>
            <a:endParaRPr lang="en-US" sz="2400" dirty="0"/>
          </a:p>
        </p:txBody>
      </p:sp>
      <p:sp>
        <p:nvSpPr>
          <p:cNvPr id="25" name="Slide Number Placeholder 0"/>
          <p:cNvSpPr>
            <a:spLocks noGrp="1"/>
          </p:cNvSpPr>
          <p:nvPr>
            <p:ph type="sldNum" sz="quarter" idx="4294967295"/>
          </p:nvPr>
        </p:nvSpPr>
        <p:spPr>
          <a:xfrm>
            <a:off x="11722608"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64748B"/>
                </a:solidFill>
              </a:defRPr>
            </a:lvl1pPr>
          </a:lstStyle>
          <a:p>
            <a:pPr algn="l"/>
            <a:fld id="{F7021451-1387-4CA6-816F-3879F97B5CBC}" type="slidenum">
              <a:rPr lang="en-US" b="0"/>
              <a:t>15</a:t>
            </a:fld>
            <a:endParaRPr lang="en-US"/>
          </a:p>
        </p:txBody>
      </p:sp>
      <p:sp>
        <p:nvSpPr>
          <p:cNvPr id="26" name="Rectangle 25"/>
          <p:cNvSpPr/>
          <p:nvPr/>
        </p:nvSpPr>
        <p:spPr>
          <a:xfrm>
            <a:off x="0" y="0"/>
            <a:ext cx="12192000" cy="146304"/>
          </a:xfrm>
          <a:prstGeom prst="rect">
            <a:avLst/>
          </a:prstGeom>
          <a:solidFill>
            <a:srgbClr val="4926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Rectangle 26"/>
          <p:cNvSpPr/>
          <p:nvPr/>
        </p:nvSpPr>
        <p:spPr>
          <a:xfrm>
            <a:off x="0" y="6748272"/>
            <a:ext cx="12192000" cy="109728"/>
          </a:xfrm>
          <a:prstGeom prst="rect">
            <a:avLst/>
          </a:prstGeom>
          <a:solidFill>
            <a:srgbClr val="4926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6F3F3"/>
        </a:solidFill>
        <a:effectLst/>
      </p:bgPr>
    </p:bg>
    <p:spTree>
      <p:nvGrpSpPr>
        <p:cNvPr id="1" name=""/>
        <p:cNvGrpSpPr/>
        <p:nvPr/>
      </p:nvGrpSpPr>
      <p:grpSpPr>
        <a:xfrm>
          <a:off x="0" y="0"/>
          <a:ext cx="0" cy="0"/>
          <a:chOff x="0" y="0"/>
          <a:chExt cx="0" cy="0"/>
        </a:xfrm>
      </p:grpSpPr>
      <p:sp>
        <p:nvSpPr>
          <p:cNvPr id="2" name="Text 0"/>
          <p:cNvSpPr/>
          <p:nvPr/>
        </p:nvSpPr>
        <p:spPr>
          <a:xfrm>
            <a:off x="548640" y="438912"/>
            <a:ext cx="11064240" cy="457200"/>
          </a:xfrm>
          <a:prstGeom prst="rect">
            <a:avLst/>
          </a:prstGeom>
          <a:noFill/>
          <a:ln/>
        </p:spPr>
        <p:txBody>
          <a:bodyPr wrap="square" lIns="0" tIns="0" rIns="0" bIns="0" rtlCol="0" anchor="ctr"/>
          <a:lstStyle/>
          <a:p>
            <a:pPr marL="0" indent="0">
              <a:buNone/>
            </a:pPr>
            <a:r>
              <a:rPr lang="en-US" sz="2500" b="1" dirty="0">
                <a:solidFill>
                  <a:srgbClr val="49262B"/>
                </a:solidFill>
                <a:latin typeface="Aptos Display"/>
              </a:rPr>
              <a:t>30-day CSS respiratory-season readiness checklist</a:t>
            </a:r>
            <a:endParaRPr lang="en-US" sz="2500" dirty="0"/>
          </a:p>
        </p:txBody>
      </p:sp>
      <p:sp>
        <p:nvSpPr>
          <p:cNvPr id="3" name="Text 1"/>
          <p:cNvSpPr/>
          <p:nvPr/>
        </p:nvSpPr>
        <p:spPr>
          <a:xfrm>
            <a:off x="566928" y="932688"/>
            <a:ext cx="10789920" cy="292608"/>
          </a:xfrm>
          <a:prstGeom prst="rect">
            <a:avLst/>
          </a:prstGeom>
          <a:noFill/>
          <a:ln/>
        </p:spPr>
        <p:txBody>
          <a:bodyPr wrap="square" lIns="0" tIns="0" rIns="0" bIns="0" rtlCol="0" anchor="ctr"/>
          <a:lstStyle/>
          <a:p>
            <a:pPr marL="0" indent="0">
              <a:buNone/>
            </a:pPr>
            <a:r>
              <a:rPr lang="en-US" sz="1150" dirty="0">
                <a:solidFill>
                  <a:srgbClr val="927D80"/>
                </a:solidFill>
                <a:latin typeface="Aptos"/>
              </a:rPr>
              <a:t>What agencies can do now</a:t>
            </a:r>
            <a:endParaRPr lang="en-US" sz="1150" dirty="0"/>
          </a:p>
        </p:txBody>
      </p:sp>
      <p:sp>
        <p:nvSpPr>
          <p:cNvPr id="4" name="Text 2"/>
          <p:cNvSpPr/>
          <p:nvPr/>
        </p:nvSpPr>
        <p:spPr>
          <a:xfrm>
            <a:off x="749808" y="1353312"/>
            <a:ext cx="10515600" cy="4617720"/>
          </a:xfrm>
          <a:prstGeom prst="rect">
            <a:avLst/>
          </a:prstGeom>
          <a:noFill/>
          <a:ln/>
        </p:spPr>
        <p:txBody>
          <a:bodyPr wrap="square" lIns="508" tIns="508" rIns="508" bIns="508" rtlCol="0" anchor="t"/>
          <a:lstStyle/>
          <a:p>
            <a:pPr marL="228600" indent="-228600">
              <a:buSzPct val="100000"/>
              <a:buChar char="•"/>
            </a:pPr>
            <a:r>
              <a:rPr lang="en-US" sz="2400" dirty="0">
                <a:solidFill>
                  <a:srgbClr val="2F2B2C"/>
                </a:solidFill>
                <a:latin typeface="Aptos"/>
              </a:rPr>
              <a:t>Confirm vaccine communication and referral pathways for influenza, COVID-19 and RSV.</a:t>
            </a:r>
            <a:endParaRPr lang="en-US" sz="2400" dirty="0"/>
          </a:p>
          <a:p>
            <a:pPr marL="228600" indent="-228600">
              <a:buSzPct val="100000"/>
              <a:buChar char="•"/>
            </a:pPr>
            <a:r>
              <a:rPr lang="en-US" sz="2400" dirty="0">
                <a:solidFill>
                  <a:srgbClr val="2F2B2C"/>
                </a:solidFill>
                <a:latin typeface="Aptos"/>
              </a:rPr>
              <a:t>Review outbreak contact lists, line-list templates, signage and escalation pathways.</a:t>
            </a:r>
            <a:endParaRPr lang="en-US" sz="2400" dirty="0"/>
          </a:p>
          <a:p>
            <a:pPr marL="228600" indent="-228600">
              <a:buSzPct val="100000"/>
              <a:buChar char="•"/>
            </a:pPr>
            <a:r>
              <a:rPr lang="en-US" sz="2400" dirty="0">
                <a:solidFill>
                  <a:srgbClr val="2F2B2C"/>
                </a:solidFill>
                <a:latin typeface="Aptos"/>
              </a:rPr>
              <a:t>Validate PPE inventory, fit-testing capacity and cleaning/disinfection supplies.</a:t>
            </a:r>
            <a:endParaRPr lang="en-US" sz="2400" dirty="0"/>
          </a:p>
          <a:p>
            <a:pPr marL="228600" indent="-228600">
              <a:buSzPct val="100000"/>
              <a:buChar char="•"/>
            </a:pPr>
            <a:r>
              <a:rPr lang="en-US" sz="2400" dirty="0">
                <a:solidFill>
                  <a:srgbClr val="2F2B2C"/>
                </a:solidFill>
                <a:latin typeface="Aptos"/>
              </a:rPr>
              <a:t>Set surge thresholds and service-prioritization decisions before staffing pressure occurs.</a:t>
            </a:r>
            <a:endParaRPr lang="en-US" sz="2400" dirty="0"/>
          </a:p>
          <a:p>
            <a:pPr marL="228600" indent="-228600">
              <a:buSzPct val="100000"/>
              <a:buChar char="•"/>
            </a:pPr>
            <a:r>
              <a:rPr lang="en-US" sz="2400" dirty="0">
                <a:solidFill>
                  <a:srgbClr val="2F2B2C"/>
                </a:solidFill>
                <a:latin typeface="Aptos"/>
              </a:rPr>
              <a:t>Review staff illness/exclusion and return-to-work processes against current requirements.</a:t>
            </a:r>
            <a:endParaRPr lang="en-US" sz="2400" dirty="0"/>
          </a:p>
          <a:p>
            <a:pPr marL="228600" indent="-228600">
              <a:buSzPct val="100000"/>
              <a:buChar char="•"/>
            </a:pPr>
            <a:r>
              <a:rPr lang="en-US" sz="2400" dirty="0">
                <a:solidFill>
                  <a:srgbClr val="2F2B2C"/>
                </a:solidFill>
                <a:latin typeface="Aptos"/>
              </a:rPr>
              <a:t>Test communication pathways: staff, clients/caregivers, leadership, PHU and partners.</a:t>
            </a:r>
            <a:endParaRPr lang="en-US" sz="2400" dirty="0"/>
          </a:p>
          <a:p>
            <a:pPr marL="228600" indent="-228600">
              <a:buSzPct val="100000"/>
              <a:buChar char="•"/>
            </a:pPr>
            <a:r>
              <a:rPr lang="en-US" sz="2400" dirty="0">
                <a:solidFill>
                  <a:srgbClr val="2F2B2C"/>
                </a:solidFill>
                <a:latin typeface="Aptos"/>
              </a:rPr>
              <a:t>Schedule a tabletop exercise for an ADP or home-care respiratory outbreak scenario.</a:t>
            </a:r>
            <a:endParaRPr lang="en-US" sz="2400" dirty="0"/>
          </a:p>
        </p:txBody>
      </p:sp>
      <p:sp>
        <p:nvSpPr>
          <p:cNvPr id="25" name="Slide Number Placeholder 0"/>
          <p:cNvSpPr>
            <a:spLocks noGrp="1"/>
          </p:cNvSpPr>
          <p:nvPr>
            <p:ph type="sldNum" sz="quarter" idx="4294967295"/>
          </p:nvPr>
        </p:nvSpPr>
        <p:spPr>
          <a:xfrm>
            <a:off x="11722608"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64748B"/>
                </a:solidFill>
              </a:defRPr>
            </a:lvl1pPr>
          </a:lstStyle>
          <a:p>
            <a:pPr algn="l"/>
            <a:fld id="{F7021451-1387-4CA6-816F-3879F97B5CBC}" type="slidenum">
              <a:rPr lang="en-US" b="0"/>
              <a:t>16</a:t>
            </a:fld>
            <a:endParaRPr lang="en-US"/>
          </a:p>
        </p:txBody>
      </p:sp>
      <p:sp>
        <p:nvSpPr>
          <p:cNvPr id="26" name="Rectangle 25"/>
          <p:cNvSpPr/>
          <p:nvPr/>
        </p:nvSpPr>
        <p:spPr>
          <a:xfrm>
            <a:off x="0" y="0"/>
            <a:ext cx="12192000" cy="146304"/>
          </a:xfrm>
          <a:prstGeom prst="rect">
            <a:avLst/>
          </a:prstGeom>
          <a:solidFill>
            <a:srgbClr val="4926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Rectangle 26"/>
          <p:cNvSpPr/>
          <p:nvPr/>
        </p:nvSpPr>
        <p:spPr>
          <a:xfrm>
            <a:off x="0" y="6748272"/>
            <a:ext cx="12192000" cy="109728"/>
          </a:xfrm>
          <a:prstGeom prst="rect">
            <a:avLst/>
          </a:prstGeom>
          <a:solidFill>
            <a:srgbClr val="4926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6F3F3"/>
        </a:solidFill>
        <a:effectLst/>
      </p:bgPr>
    </p:bg>
    <p:spTree>
      <p:nvGrpSpPr>
        <p:cNvPr id="1" name=""/>
        <p:cNvGrpSpPr/>
        <p:nvPr/>
      </p:nvGrpSpPr>
      <p:grpSpPr>
        <a:xfrm>
          <a:off x="0" y="0"/>
          <a:ext cx="0" cy="0"/>
          <a:chOff x="0" y="0"/>
          <a:chExt cx="0" cy="0"/>
        </a:xfrm>
      </p:grpSpPr>
      <p:sp>
        <p:nvSpPr>
          <p:cNvPr id="2" name="Text 0"/>
          <p:cNvSpPr/>
          <p:nvPr/>
        </p:nvSpPr>
        <p:spPr>
          <a:xfrm>
            <a:off x="548640" y="438912"/>
            <a:ext cx="11064240" cy="457200"/>
          </a:xfrm>
          <a:prstGeom prst="rect">
            <a:avLst/>
          </a:prstGeom>
          <a:noFill/>
          <a:ln/>
        </p:spPr>
        <p:txBody>
          <a:bodyPr wrap="square" lIns="0" tIns="0" rIns="0" bIns="0" rtlCol="0" anchor="ctr"/>
          <a:lstStyle/>
          <a:p>
            <a:pPr marL="0" indent="0">
              <a:buNone/>
            </a:pPr>
            <a:r>
              <a:rPr lang="en-US" sz="2500" b="1" dirty="0">
                <a:solidFill>
                  <a:srgbClr val="49262B"/>
                </a:solidFill>
                <a:latin typeface="Aptos Display"/>
              </a:rPr>
              <a:t>Updated resources &amp; links</a:t>
            </a:r>
            <a:endParaRPr lang="en-US" sz="2500" dirty="0"/>
          </a:p>
        </p:txBody>
      </p:sp>
      <p:sp>
        <p:nvSpPr>
          <p:cNvPr id="3" name="Text 1"/>
          <p:cNvSpPr/>
          <p:nvPr/>
        </p:nvSpPr>
        <p:spPr>
          <a:xfrm>
            <a:off x="566928" y="932688"/>
            <a:ext cx="10789920" cy="292608"/>
          </a:xfrm>
          <a:prstGeom prst="rect">
            <a:avLst/>
          </a:prstGeom>
          <a:noFill/>
          <a:ln/>
        </p:spPr>
        <p:txBody>
          <a:bodyPr wrap="square" lIns="0" tIns="0" rIns="0" bIns="0" rtlCol="0" anchor="ctr"/>
          <a:lstStyle/>
          <a:p>
            <a:pPr marL="0" indent="0">
              <a:buNone/>
            </a:pPr>
            <a:r>
              <a:rPr lang="en-US" sz="1150" dirty="0">
                <a:solidFill>
                  <a:srgbClr val="927D80"/>
                </a:solidFill>
                <a:latin typeface="Aptos"/>
              </a:rPr>
              <a:t>Primary sources for 2026–27 planning</a:t>
            </a:r>
            <a:endParaRPr lang="en-US" sz="1150" dirty="0"/>
          </a:p>
        </p:txBody>
      </p:sp>
      <p:sp>
        <p:nvSpPr>
          <p:cNvPr id="4" name="Text 2"/>
          <p:cNvSpPr/>
          <p:nvPr/>
        </p:nvSpPr>
        <p:spPr>
          <a:xfrm>
            <a:off x="731520" y="1261872"/>
            <a:ext cx="10698480" cy="292608"/>
          </a:xfrm>
          <a:prstGeom prst="rect">
            <a:avLst/>
          </a:prstGeom>
          <a:noFill/>
          <a:ln/>
        </p:spPr>
        <p:txBody>
          <a:bodyPr wrap="square" lIns="0" tIns="0" rIns="0" bIns="0" rtlCol="0" anchor="ctr"/>
          <a:lstStyle/>
          <a:p>
            <a:pPr marL="0" indent="0">
              <a:buNone/>
            </a:pPr>
            <a:r>
              <a:rPr lang="en-US" sz="1350" b="1" u="sng" dirty="0">
                <a:solidFill>
                  <a:srgbClr val="49262B"/>
                </a:solidFill>
                <a:uFill>
                  <a:solidFill>
                    <a:srgbClr val="176B87"/>
                  </a:solidFill>
                </a:uFill>
                <a:latin typeface="Aptos"/>
                <a:hlinkClick r:id="rId3"/>
              </a:rPr>
              <a:t>NACI statements &amp; publications</a:t>
            </a:r>
            <a:endParaRPr lang="en-US" sz="1350" dirty="0"/>
          </a:p>
        </p:txBody>
      </p:sp>
      <p:sp>
        <p:nvSpPr>
          <p:cNvPr id="5" name="Text 3"/>
          <p:cNvSpPr/>
          <p:nvPr/>
        </p:nvSpPr>
        <p:spPr>
          <a:xfrm>
            <a:off x="731520" y="1755648"/>
            <a:ext cx="10698480" cy="292608"/>
          </a:xfrm>
          <a:prstGeom prst="rect">
            <a:avLst/>
          </a:prstGeom>
          <a:noFill/>
          <a:ln/>
        </p:spPr>
        <p:txBody>
          <a:bodyPr wrap="square" lIns="0" tIns="0" rIns="0" bIns="0" rtlCol="0" anchor="ctr"/>
          <a:lstStyle/>
          <a:p>
            <a:pPr marL="0" indent="0">
              <a:buNone/>
            </a:pPr>
            <a:r>
              <a:rPr lang="en-US" sz="1350" b="1" u="sng" dirty="0">
                <a:solidFill>
                  <a:srgbClr val="2F2B2C"/>
                </a:solidFill>
                <a:uFill>
                  <a:solidFill>
                    <a:srgbClr val="176B87"/>
                  </a:solidFill>
                </a:uFill>
                <a:latin typeface="Aptos"/>
                <a:hlinkClick r:id="rId4">
                  <a:extLst>
                    <a:ext uri="{A12FA001-AC4F-418D-AE19-62706E023703}">
                      <ahyp:hlinkClr xmlns:ahyp="http://schemas.microsoft.com/office/drawing/2018/hyperlinkcolor" val="tx"/>
                    </a:ext>
                  </a:extLst>
                </a:hlinkClick>
              </a:rPr>
              <a:t>NACI: Influenza 2026–27 summary</a:t>
            </a:r>
            <a:endParaRPr lang="en-US" sz="1350" dirty="0"/>
          </a:p>
        </p:txBody>
      </p:sp>
      <p:sp>
        <p:nvSpPr>
          <p:cNvPr id="6" name="Text 4"/>
          <p:cNvSpPr/>
          <p:nvPr/>
        </p:nvSpPr>
        <p:spPr>
          <a:xfrm>
            <a:off x="731520" y="2249424"/>
            <a:ext cx="10698480" cy="292608"/>
          </a:xfrm>
          <a:prstGeom prst="rect">
            <a:avLst/>
          </a:prstGeom>
          <a:noFill/>
          <a:ln/>
        </p:spPr>
        <p:txBody>
          <a:bodyPr wrap="square" lIns="0" tIns="0" rIns="0" bIns="0" rtlCol="0" anchor="ctr"/>
          <a:lstStyle/>
          <a:p>
            <a:pPr marL="0" indent="0">
              <a:buNone/>
            </a:pPr>
            <a:r>
              <a:rPr lang="en-US" sz="1350" b="1" u="sng" dirty="0">
                <a:solidFill>
                  <a:srgbClr val="49262B"/>
                </a:solidFill>
                <a:uFill>
                  <a:solidFill>
                    <a:srgbClr val="176B87"/>
                  </a:solidFill>
                </a:uFill>
                <a:latin typeface="Aptos"/>
                <a:hlinkClick r:id="rId5"/>
              </a:rPr>
              <a:t>NACI: COVID-19 starting fall 2026</a:t>
            </a:r>
            <a:endParaRPr lang="en-US" sz="1350" dirty="0"/>
          </a:p>
        </p:txBody>
      </p:sp>
      <p:sp>
        <p:nvSpPr>
          <p:cNvPr id="7" name="Text 5"/>
          <p:cNvSpPr/>
          <p:nvPr/>
        </p:nvSpPr>
        <p:spPr>
          <a:xfrm>
            <a:off x="731520" y="2743200"/>
            <a:ext cx="10698480" cy="292608"/>
          </a:xfrm>
          <a:prstGeom prst="rect">
            <a:avLst/>
          </a:prstGeom>
          <a:noFill/>
          <a:ln/>
        </p:spPr>
        <p:txBody>
          <a:bodyPr wrap="square" lIns="0" tIns="0" rIns="0" bIns="0" rtlCol="0" anchor="ctr"/>
          <a:lstStyle/>
          <a:p>
            <a:pPr marL="0" indent="0">
              <a:buNone/>
            </a:pPr>
            <a:r>
              <a:rPr lang="en-US" sz="1350" b="1" u="sng" dirty="0">
                <a:solidFill>
                  <a:srgbClr val="2F2B2C"/>
                </a:solidFill>
                <a:uFill>
                  <a:solidFill>
                    <a:srgbClr val="176B87"/>
                  </a:solidFill>
                </a:uFill>
                <a:latin typeface="Aptos"/>
                <a:hlinkClick r:id="rId6">
                  <a:extLst>
                    <a:ext uri="{A12FA001-AC4F-418D-AE19-62706E023703}">
                      <ahyp:hlinkClr xmlns:ahyp="http://schemas.microsoft.com/office/drawing/2018/hyperlinkcolor" val="tx"/>
                    </a:ext>
                  </a:extLst>
                </a:hlinkClick>
              </a:rPr>
              <a:t>NACI: RSV older/high-risk adults</a:t>
            </a:r>
            <a:endParaRPr lang="en-US" sz="1350" dirty="0"/>
          </a:p>
        </p:txBody>
      </p:sp>
      <p:sp>
        <p:nvSpPr>
          <p:cNvPr id="8" name="Text 6"/>
          <p:cNvSpPr/>
          <p:nvPr/>
        </p:nvSpPr>
        <p:spPr>
          <a:xfrm>
            <a:off x="731520" y="3236976"/>
            <a:ext cx="10698480" cy="292608"/>
          </a:xfrm>
          <a:prstGeom prst="rect">
            <a:avLst/>
          </a:prstGeom>
          <a:noFill/>
          <a:ln/>
        </p:spPr>
        <p:txBody>
          <a:bodyPr wrap="square" lIns="0" tIns="0" rIns="0" bIns="0" rtlCol="0" anchor="ctr"/>
          <a:lstStyle/>
          <a:p>
            <a:pPr marL="0" indent="0">
              <a:buNone/>
            </a:pPr>
            <a:r>
              <a:rPr lang="en-US" sz="1350" b="1" u="sng" dirty="0">
                <a:solidFill>
                  <a:srgbClr val="49262B"/>
                </a:solidFill>
                <a:uFill>
                  <a:solidFill>
                    <a:srgbClr val="176B87"/>
                  </a:solidFill>
                </a:uFill>
                <a:latin typeface="Aptos"/>
                <a:hlinkClick r:id="rId7"/>
              </a:rPr>
              <a:t>PHO: Ontario Respiratory Virus Tool</a:t>
            </a:r>
            <a:endParaRPr lang="en-US" sz="1350" dirty="0"/>
          </a:p>
        </p:txBody>
      </p:sp>
      <p:sp>
        <p:nvSpPr>
          <p:cNvPr id="9" name="Text 7"/>
          <p:cNvSpPr/>
          <p:nvPr/>
        </p:nvSpPr>
        <p:spPr>
          <a:xfrm>
            <a:off x="731520" y="3730752"/>
            <a:ext cx="10698480" cy="292608"/>
          </a:xfrm>
          <a:prstGeom prst="rect">
            <a:avLst/>
          </a:prstGeom>
          <a:noFill/>
          <a:ln/>
        </p:spPr>
        <p:txBody>
          <a:bodyPr wrap="square" lIns="0" tIns="0" rIns="0" bIns="0" rtlCol="0" anchor="ctr"/>
          <a:lstStyle/>
          <a:p>
            <a:pPr marL="0" indent="0">
              <a:buNone/>
            </a:pPr>
            <a:r>
              <a:rPr lang="en-US" sz="1350" b="1" u="sng" dirty="0">
                <a:solidFill>
                  <a:srgbClr val="49262B"/>
                </a:solidFill>
                <a:uFill>
                  <a:solidFill>
                    <a:srgbClr val="176B87"/>
                  </a:solidFill>
                </a:uFill>
                <a:latin typeface="Aptos"/>
                <a:hlinkClick r:id="rId8"/>
              </a:rPr>
              <a:t>PHO: 2026–27 Respiratory Season Resources</a:t>
            </a:r>
            <a:endParaRPr lang="en-US" sz="1350" dirty="0"/>
          </a:p>
        </p:txBody>
      </p:sp>
      <p:sp>
        <p:nvSpPr>
          <p:cNvPr id="10" name="Text 8"/>
          <p:cNvSpPr/>
          <p:nvPr/>
        </p:nvSpPr>
        <p:spPr>
          <a:xfrm>
            <a:off x="731520" y="4224528"/>
            <a:ext cx="10698480" cy="292608"/>
          </a:xfrm>
          <a:prstGeom prst="rect">
            <a:avLst/>
          </a:prstGeom>
          <a:noFill/>
          <a:ln/>
        </p:spPr>
        <p:txBody>
          <a:bodyPr wrap="square" lIns="0" tIns="0" rIns="0" bIns="0" rtlCol="0" anchor="ctr"/>
          <a:lstStyle/>
          <a:p>
            <a:pPr marL="0" indent="0">
              <a:buNone/>
            </a:pPr>
            <a:r>
              <a:rPr lang="en-US" sz="1350" b="1" u="sng" dirty="0">
                <a:solidFill>
                  <a:srgbClr val="49262B"/>
                </a:solidFill>
                <a:uFill>
                  <a:solidFill>
                    <a:srgbClr val="176B87"/>
                  </a:solidFill>
                </a:uFill>
                <a:latin typeface="Aptos"/>
                <a:hlinkClick r:id="rId9"/>
              </a:rPr>
              <a:t>York Region: Health Statistics &amp; Dashboards</a:t>
            </a:r>
            <a:endParaRPr lang="en-US" sz="1350" dirty="0"/>
          </a:p>
        </p:txBody>
      </p:sp>
      <p:sp>
        <p:nvSpPr>
          <p:cNvPr id="11" name="Text 9"/>
          <p:cNvSpPr/>
          <p:nvPr/>
        </p:nvSpPr>
        <p:spPr>
          <a:xfrm>
            <a:off x="731520" y="4718304"/>
            <a:ext cx="10698480" cy="292608"/>
          </a:xfrm>
          <a:prstGeom prst="rect">
            <a:avLst/>
          </a:prstGeom>
          <a:noFill/>
          <a:ln/>
        </p:spPr>
        <p:txBody>
          <a:bodyPr wrap="square" lIns="0" tIns="0" rIns="0" bIns="0" rtlCol="0" anchor="ctr"/>
          <a:lstStyle/>
          <a:p>
            <a:pPr marL="0" indent="0">
              <a:buNone/>
            </a:pPr>
            <a:r>
              <a:rPr lang="en-US" sz="1350" b="1" u="sng" dirty="0">
                <a:solidFill>
                  <a:srgbClr val="49262B"/>
                </a:solidFill>
                <a:uFill>
                  <a:solidFill>
                    <a:srgbClr val="176B87"/>
                  </a:solidFill>
                </a:uFill>
                <a:latin typeface="Aptos"/>
                <a:hlinkClick r:id="rId10"/>
              </a:rPr>
              <a:t>York Region: Outbreak Management Resources</a:t>
            </a:r>
            <a:endParaRPr lang="en-US" sz="1350" dirty="0"/>
          </a:p>
        </p:txBody>
      </p:sp>
      <p:sp>
        <p:nvSpPr>
          <p:cNvPr id="12" name="Text 10"/>
          <p:cNvSpPr/>
          <p:nvPr/>
        </p:nvSpPr>
        <p:spPr>
          <a:xfrm>
            <a:off x="731520" y="5212080"/>
            <a:ext cx="10698480" cy="292608"/>
          </a:xfrm>
          <a:prstGeom prst="rect">
            <a:avLst/>
          </a:prstGeom>
          <a:noFill/>
          <a:ln/>
        </p:spPr>
        <p:txBody>
          <a:bodyPr wrap="square" lIns="0" tIns="0" rIns="0" bIns="0" rtlCol="0" anchor="ctr"/>
          <a:lstStyle/>
          <a:p>
            <a:pPr marL="0" indent="0">
              <a:buNone/>
            </a:pPr>
            <a:r>
              <a:rPr lang="en-US" sz="1350" b="1" u="sng" dirty="0">
                <a:solidFill>
                  <a:srgbClr val="2F2B2C"/>
                </a:solidFill>
                <a:uFill>
                  <a:solidFill>
                    <a:srgbClr val="176B87"/>
                  </a:solidFill>
                </a:uFill>
                <a:latin typeface="Aptos"/>
                <a:hlinkClick r:id="rId11">
                  <a:extLst>
                    <a:ext uri="{A12FA001-AC4F-418D-AE19-62706E023703}">
                      <ahyp:hlinkClr xmlns:ahyp="http://schemas.microsoft.com/office/drawing/2018/hyperlinkcolor" val="tx"/>
                    </a:ext>
                  </a:extLst>
                </a:hlinkClick>
              </a:rPr>
              <a:t>York Region: Vaccine Information for HCPs</a:t>
            </a:r>
            <a:endParaRPr lang="en-US" sz="1350" dirty="0"/>
          </a:p>
        </p:txBody>
      </p:sp>
      <p:sp>
        <p:nvSpPr>
          <p:cNvPr id="25" name="Slide Number Placeholder 0"/>
          <p:cNvSpPr>
            <a:spLocks noGrp="1"/>
          </p:cNvSpPr>
          <p:nvPr>
            <p:ph type="sldNum" sz="quarter" idx="4294967295"/>
          </p:nvPr>
        </p:nvSpPr>
        <p:spPr>
          <a:xfrm>
            <a:off x="11722608"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64748B"/>
                </a:solidFill>
              </a:defRPr>
            </a:lvl1pPr>
          </a:lstStyle>
          <a:p>
            <a:pPr algn="l"/>
            <a:fld id="{F7021451-1387-4CA6-816F-3879F97B5CBC}" type="slidenum">
              <a:rPr lang="en-US" b="0"/>
              <a:t>17</a:t>
            </a:fld>
            <a:endParaRPr lang="en-US"/>
          </a:p>
        </p:txBody>
      </p:sp>
      <p:sp>
        <p:nvSpPr>
          <p:cNvPr id="26" name="Rectangle 25"/>
          <p:cNvSpPr/>
          <p:nvPr/>
        </p:nvSpPr>
        <p:spPr>
          <a:xfrm>
            <a:off x="0" y="0"/>
            <a:ext cx="12192000" cy="146304"/>
          </a:xfrm>
          <a:prstGeom prst="rect">
            <a:avLst/>
          </a:prstGeom>
          <a:solidFill>
            <a:srgbClr val="4926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Rectangle 26"/>
          <p:cNvSpPr/>
          <p:nvPr/>
        </p:nvSpPr>
        <p:spPr>
          <a:xfrm>
            <a:off x="0" y="6748272"/>
            <a:ext cx="12192000" cy="109728"/>
          </a:xfrm>
          <a:prstGeom prst="rect">
            <a:avLst/>
          </a:prstGeom>
          <a:solidFill>
            <a:srgbClr val="4926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6F3F3"/>
        </a:solidFill>
        <a:effectLst/>
      </p:bgPr>
    </p:bg>
    <p:spTree>
      <p:nvGrpSpPr>
        <p:cNvPr id="1" name=""/>
        <p:cNvGrpSpPr/>
        <p:nvPr/>
      </p:nvGrpSpPr>
      <p:grpSpPr>
        <a:xfrm>
          <a:off x="0" y="0"/>
          <a:ext cx="0" cy="0"/>
          <a:chOff x="0" y="0"/>
          <a:chExt cx="0" cy="0"/>
        </a:xfrm>
      </p:grpSpPr>
      <p:sp>
        <p:nvSpPr>
          <p:cNvPr id="2" name="Text 0"/>
          <p:cNvSpPr/>
          <p:nvPr/>
        </p:nvSpPr>
        <p:spPr>
          <a:xfrm>
            <a:off x="548640" y="438912"/>
            <a:ext cx="11064240" cy="457200"/>
          </a:xfrm>
          <a:prstGeom prst="rect">
            <a:avLst/>
          </a:prstGeom>
          <a:noFill/>
          <a:ln/>
        </p:spPr>
        <p:txBody>
          <a:bodyPr wrap="square" lIns="0" tIns="0" rIns="0" bIns="0" rtlCol="0" anchor="ctr"/>
          <a:lstStyle/>
          <a:p>
            <a:pPr marL="0" indent="0">
              <a:buNone/>
            </a:pPr>
            <a:r>
              <a:rPr lang="en-US" sz="2500" b="1" dirty="0">
                <a:solidFill>
                  <a:srgbClr val="49262B"/>
                </a:solidFill>
                <a:latin typeface="Aptos Display"/>
              </a:rPr>
              <a:t>Key takeaways</a:t>
            </a:r>
            <a:endParaRPr lang="en-US" sz="2500" dirty="0"/>
          </a:p>
        </p:txBody>
      </p:sp>
      <p:sp>
        <p:nvSpPr>
          <p:cNvPr id="3" name="Text 1"/>
          <p:cNvSpPr/>
          <p:nvPr/>
        </p:nvSpPr>
        <p:spPr>
          <a:xfrm>
            <a:off x="566928" y="932688"/>
            <a:ext cx="10789920" cy="292608"/>
          </a:xfrm>
          <a:prstGeom prst="rect">
            <a:avLst/>
          </a:prstGeom>
          <a:noFill/>
          <a:ln/>
        </p:spPr>
        <p:txBody>
          <a:bodyPr wrap="square" lIns="0" tIns="0" rIns="0" bIns="0" rtlCol="0" anchor="ctr"/>
          <a:lstStyle/>
          <a:p>
            <a:pPr marL="0" indent="0">
              <a:buNone/>
            </a:pPr>
            <a:r>
              <a:rPr lang="en-US" sz="1150" dirty="0">
                <a:solidFill>
                  <a:srgbClr val="927D80"/>
                </a:solidFill>
                <a:latin typeface="Aptos"/>
              </a:rPr>
              <a:t>Preparedness is a system—not a single intervention</a:t>
            </a:r>
            <a:endParaRPr lang="en-US" sz="1150" dirty="0"/>
          </a:p>
        </p:txBody>
      </p:sp>
      <p:sp>
        <p:nvSpPr>
          <p:cNvPr id="4" name="Text 2"/>
          <p:cNvSpPr/>
          <p:nvPr/>
        </p:nvSpPr>
        <p:spPr>
          <a:xfrm>
            <a:off x="777240" y="1417320"/>
            <a:ext cx="10515600" cy="4114800"/>
          </a:xfrm>
          <a:prstGeom prst="rect">
            <a:avLst/>
          </a:prstGeom>
          <a:noFill/>
          <a:ln/>
        </p:spPr>
        <p:txBody>
          <a:bodyPr wrap="square" lIns="508" tIns="508" rIns="508" bIns="508" rtlCol="0" anchor="t"/>
          <a:lstStyle/>
          <a:p>
            <a:pPr marL="228600" indent="-228600">
              <a:buSzPct val="100000"/>
              <a:buChar char="•"/>
            </a:pPr>
            <a:r>
              <a:rPr lang="en-US" sz="1900" dirty="0">
                <a:solidFill>
                  <a:srgbClr val="2F2B2C"/>
                </a:solidFill>
                <a:latin typeface="Aptos"/>
              </a:rPr>
              <a:t>Vaccination reduces severe disease risk; align communication with current NACI and Ontario program guidance.</a:t>
            </a:r>
            <a:endParaRPr lang="en-US" sz="1900" dirty="0"/>
          </a:p>
          <a:p>
            <a:pPr marL="228600" indent="-228600">
              <a:buSzPct val="100000"/>
              <a:buChar char="•"/>
            </a:pPr>
            <a:r>
              <a:rPr lang="en-US" sz="1900" dirty="0">
                <a:solidFill>
                  <a:srgbClr val="2F2B2C"/>
                </a:solidFill>
                <a:latin typeface="Aptos"/>
              </a:rPr>
              <a:t>Use weekly PHO surveillance and local PHU outbreak dashboards to drive readiness decisions.</a:t>
            </a:r>
            <a:endParaRPr lang="en-US" sz="1900" dirty="0"/>
          </a:p>
          <a:p>
            <a:pPr marL="228600" indent="-228600">
              <a:buSzPct val="100000"/>
              <a:buChar char="•"/>
            </a:pPr>
            <a:r>
              <a:rPr lang="en-US" sz="1900" dirty="0">
                <a:solidFill>
                  <a:srgbClr val="2F2B2C"/>
                </a:solidFill>
                <a:latin typeface="Aptos"/>
              </a:rPr>
              <a:t>Define surge thresholds before the system is under pressure.</a:t>
            </a:r>
            <a:endParaRPr lang="en-US" sz="1900" dirty="0"/>
          </a:p>
          <a:p>
            <a:pPr marL="228600" indent="-228600">
              <a:buSzPct val="100000"/>
              <a:buChar char="•"/>
            </a:pPr>
            <a:r>
              <a:rPr lang="en-US" sz="1900" dirty="0">
                <a:solidFill>
                  <a:srgbClr val="2F2B2C"/>
                </a:solidFill>
                <a:latin typeface="Aptos"/>
              </a:rPr>
              <a:t>Protect continuity of essential CSS services through layered IPAC, staffing contingencies and service prioritization.</a:t>
            </a:r>
            <a:endParaRPr lang="en-US" sz="1900" dirty="0"/>
          </a:p>
          <a:p>
            <a:pPr marL="228600" indent="-228600">
              <a:buSzPct val="100000"/>
              <a:buChar char="•"/>
            </a:pPr>
            <a:r>
              <a:rPr lang="en-US" sz="1900" dirty="0">
                <a:solidFill>
                  <a:srgbClr val="2F2B2C"/>
                </a:solidFill>
                <a:latin typeface="Aptos"/>
              </a:rPr>
              <a:t>Keep cleaning/disinfection, PPE, communication and outbreak tools ready to scale.</a:t>
            </a:r>
            <a:endParaRPr lang="en-US" sz="1900" dirty="0"/>
          </a:p>
        </p:txBody>
      </p:sp>
      <p:sp>
        <p:nvSpPr>
          <p:cNvPr id="5" name="Text 3"/>
          <p:cNvSpPr/>
          <p:nvPr/>
        </p:nvSpPr>
        <p:spPr>
          <a:xfrm>
            <a:off x="3474720" y="5166360"/>
            <a:ext cx="5212080" cy="502920"/>
          </a:xfrm>
          <a:prstGeom prst="rect">
            <a:avLst/>
          </a:prstGeom>
          <a:noFill/>
          <a:ln/>
        </p:spPr>
        <p:txBody>
          <a:bodyPr wrap="square" lIns="0" tIns="0" rIns="0" bIns="0" rtlCol="0" anchor="ctr"/>
          <a:lstStyle/>
          <a:p>
            <a:pPr marL="0" indent="0" algn="ctr">
              <a:buNone/>
            </a:pPr>
            <a:r>
              <a:rPr lang="en-US" sz="2600" b="1" dirty="0">
                <a:solidFill>
                  <a:srgbClr val="2F2B2C"/>
                </a:solidFill>
                <a:latin typeface="Aptos"/>
              </a:rPr>
              <a:t>Questions / sector discussion</a:t>
            </a:r>
            <a:endParaRPr lang="en-US" sz="2600" dirty="0"/>
          </a:p>
        </p:txBody>
      </p:sp>
      <p:sp>
        <p:nvSpPr>
          <p:cNvPr id="25" name="Slide Number Placeholder 0"/>
          <p:cNvSpPr>
            <a:spLocks noGrp="1"/>
          </p:cNvSpPr>
          <p:nvPr>
            <p:ph type="sldNum" sz="quarter" idx="4294967295"/>
          </p:nvPr>
        </p:nvSpPr>
        <p:spPr>
          <a:xfrm>
            <a:off x="11722608"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64748B"/>
                </a:solidFill>
              </a:defRPr>
            </a:lvl1pPr>
          </a:lstStyle>
          <a:p>
            <a:pPr algn="l"/>
            <a:fld id="{F7021451-1387-4CA6-816F-3879F97B5CBC}" type="slidenum">
              <a:rPr lang="en-US" b="0"/>
              <a:t>18</a:t>
            </a:fld>
            <a:endParaRPr lang="en-US"/>
          </a:p>
        </p:txBody>
      </p:sp>
      <p:sp>
        <p:nvSpPr>
          <p:cNvPr id="26" name="Rectangle 25"/>
          <p:cNvSpPr/>
          <p:nvPr/>
        </p:nvSpPr>
        <p:spPr>
          <a:xfrm>
            <a:off x="0" y="0"/>
            <a:ext cx="12192000" cy="146304"/>
          </a:xfrm>
          <a:prstGeom prst="rect">
            <a:avLst/>
          </a:prstGeom>
          <a:solidFill>
            <a:srgbClr val="4926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Rectangle 26"/>
          <p:cNvSpPr/>
          <p:nvPr/>
        </p:nvSpPr>
        <p:spPr>
          <a:xfrm>
            <a:off x="0" y="6748272"/>
            <a:ext cx="12192000" cy="109728"/>
          </a:xfrm>
          <a:prstGeom prst="rect">
            <a:avLst/>
          </a:prstGeom>
          <a:solidFill>
            <a:srgbClr val="4926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21</TotalTime>
  <Words>2919</Words>
  <Application>Microsoft Office PowerPoint</Application>
  <PresentationFormat>Widescreen</PresentationFormat>
  <Paragraphs>243</Paragraphs>
  <Slides>18</Slides>
  <Notes>18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Aptos</vt:lpstr>
      <vt:lpstr>Aptos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CSS Community of Practice: 2026/27 Respiratory Season</dc:title>
  <dc:subject>CSS Community of Practice – 2026/27 Respiratory Season</dc:subject>
  <dc:creator>OpenAI</dc:creator>
  <cp:lastModifiedBy>Dale Moses</cp:lastModifiedBy>
  <cp:revision>2</cp:revision>
  <dcterms:created xsi:type="dcterms:W3CDTF">2026-09-15T21:48:14Z</dcterms:created>
  <dcterms:modified xsi:type="dcterms:W3CDTF">2026-09-15T22:52:25Z</dcterms:modified>
</cp:coreProperties>
</file>