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4"/>
  </p:sldMasterIdLst>
  <p:notesMasterIdLst>
    <p:notesMasterId r:id="rId38"/>
  </p:notesMasterIdLst>
  <p:handoutMasterIdLst>
    <p:handoutMasterId r:id="rId39"/>
  </p:handoutMasterIdLst>
  <p:sldIdLst>
    <p:sldId id="289" r:id="rId5"/>
    <p:sldId id="288" r:id="rId6"/>
    <p:sldId id="310" r:id="rId7"/>
    <p:sldId id="309" r:id="rId8"/>
    <p:sldId id="307" r:id="rId9"/>
    <p:sldId id="298" r:id="rId10"/>
    <p:sldId id="306" r:id="rId11"/>
    <p:sldId id="299" r:id="rId12"/>
    <p:sldId id="300" r:id="rId13"/>
    <p:sldId id="311" r:id="rId14"/>
    <p:sldId id="305" r:id="rId15"/>
    <p:sldId id="596" r:id="rId16"/>
    <p:sldId id="610" r:id="rId17"/>
    <p:sldId id="304" r:id="rId18"/>
    <p:sldId id="290" r:id="rId19"/>
    <p:sldId id="312" r:id="rId20"/>
    <p:sldId id="308" r:id="rId21"/>
    <p:sldId id="291" r:id="rId22"/>
    <p:sldId id="612" r:id="rId23"/>
    <p:sldId id="314" r:id="rId24"/>
    <p:sldId id="595" r:id="rId25"/>
    <p:sldId id="613" r:id="rId26"/>
    <p:sldId id="603" r:id="rId27"/>
    <p:sldId id="604" r:id="rId28"/>
    <p:sldId id="605" r:id="rId29"/>
    <p:sldId id="606" r:id="rId30"/>
    <p:sldId id="607" r:id="rId31"/>
    <p:sldId id="614" r:id="rId32"/>
    <p:sldId id="292" r:id="rId33"/>
    <p:sldId id="313" r:id="rId34"/>
    <p:sldId id="293" r:id="rId35"/>
    <p:sldId id="294" r:id="rId36"/>
    <p:sldId id="6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9FAF14E-2948-298C-1963-62BE075A111B}" name="James Peacock" initials="JP" userId="84de1f6190764e7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18B"/>
    <a:srgbClr val="F0E5D1"/>
    <a:srgbClr val="00A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3" autoAdjust="0"/>
    <p:restoredTop sz="84110" autoAdjust="0"/>
  </p:normalViewPr>
  <p:slideViewPr>
    <p:cSldViewPr snapToGrid="0">
      <p:cViewPr varScale="1">
        <p:scale>
          <a:sx n="126" d="100"/>
          <a:sy n="126" d="100"/>
        </p:scale>
        <p:origin x="2142" y="3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5448" y="16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pPr/>
              <a:t>10/29/2025</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pPr/>
              <a:t>10/29/2025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pPr/>
              <a:t>‹#›</a:t>
            </a:fld>
            <a:endParaRPr lang="en-US" dirty="0"/>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pPr/>
              <a:t>0</a:t>
            </a:fld>
            <a:endParaRPr lang="en-US" dirty="0"/>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D6CE-9763-CB3D-64BF-2BC5E4CAF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A4375-2EFC-03FD-CF17-279AED399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EF47B-02F1-B28C-34F5-AC007823F0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C63E30-1C9A-759A-92B5-7DDACD8416D0}"/>
              </a:ext>
            </a:extLst>
          </p:cNvPr>
          <p:cNvSpPr>
            <a:spLocks noGrp="1"/>
          </p:cNvSpPr>
          <p:nvPr>
            <p:ph type="sldNum" sz="quarter" idx="5"/>
          </p:nvPr>
        </p:nvSpPr>
        <p:spPr/>
        <p:txBody>
          <a:bodyPr/>
          <a:lstStyle/>
          <a:p>
            <a:fld id="{CC5DA344-5FA2-43F7-9D95-CA56C82B080A}" type="slidenum">
              <a:rPr lang="en-US" smtClean="0"/>
              <a:pPr/>
              <a:t>9</a:t>
            </a:fld>
            <a:endParaRPr lang="en-US" dirty="0"/>
          </a:p>
        </p:txBody>
      </p:sp>
    </p:spTree>
    <p:extLst>
      <p:ext uri="{BB962C8B-B14F-4D97-AF65-F5344CB8AC3E}">
        <p14:creationId xmlns:p14="http://schemas.microsoft.com/office/powerpoint/2010/main" val="326638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ADD4-7B0C-76A9-E7DA-6E9DA207B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68629-F692-D9C7-B0F0-D6766850E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1F9B4-6247-111B-FD92-79C9D2228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BA4643-8CCD-D976-045D-7108C1D47AB3}"/>
              </a:ext>
            </a:extLst>
          </p:cNvPr>
          <p:cNvSpPr>
            <a:spLocks noGrp="1"/>
          </p:cNvSpPr>
          <p:nvPr>
            <p:ph type="sldNum" sz="quarter" idx="5"/>
          </p:nvPr>
        </p:nvSpPr>
        <p:spPr/>
        <p:txBody>
          <a:bodyPr/>
          <a:lstStyle/>
          <a:p>
            <a:fld id="{CC5DA344-5FA2-43F7-9D95-CA56C82B080A}" type="slidenum">
              <a:rPr lang="en-US" smtClean="0"/>
              <a:pPr/>
              <a:t>10</a:t>
            </a:fld>
            <a:endParaRPr lang="en-US" dirty="0"/>
          </a:p>
        </p:txBody>
      </p:sp>
    </p:spTree>
    <p:extLst>
      <p:ext uri="{BB962C8B-B14F-4D97-AF65-F5344CB8AC3E}">
        <p14:creationId xmlns:p14="http://schemas.microsoft.com/office/powerpoint/2010/main" val="362621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95D8-4053-E52F-9A05-868C04D49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CAC11-6FDE-4CB7-F264-ACF4BC1A4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0E50B-E311-4670-F379-263B75AA51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97E8DC-3E90-CD2C-A9CE-D2645D8F6E4F}"/>
              </a:ext>
            </a:extLst>
          </p:cNvPr>
          <p:cNvSpPr>
            <a:spLocks noGrp="1"/>
          </p:cNvSpPr>
          <p:nvPr>
            <p:ph type="sldNum" sz="quarter" idx="5"/>
          </p:nvPr>
        </p:nvSpPr>
        <p:spPr/>
        <p:txBody>
          <a:bodyPr/>
          <a:lstStyle/>
          <a:p>
            <a:fld id="{CC5DA344-5FA2-43F7-9D95-CA56C82B080A}" type="slidenum">
              <a:rPr lang="en-US" smtClean="0"/>
              <a:pPr/>
              <a:t>11</a:t>
            </a:fld>
            <a:endParaRPr lang="en-US" dirty="0"/>
          </a:p>
        </p:txBody>
      </p:sp>
    </p:spTree>
    <p:extLst>
      <p:ext uri="{BB962C8B-B14F-4D97-AF65-F5344CB8AC3E}">
        <p14:creationId xmlns:p14="http://schemas.microsoft.com/office/powerpoint/2010/main" val="1455451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C003-C1D7-5DB9-0640-13E8DC9FF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7C7F4-46A8-D704-4BF6-9800D65F4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6AD33-18C1-8547-6F6F-FBEB4D7A2348}"/>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E504EA70-6538-E102-EDBD-3426F818BD02}"/>
              </a:ext>
            </a:extLst>
          </p:cNvPr>
          <p:cNvSpPr>
            <a:spLocks noGrp="1"/>
          </p:cNvSpPr>
          <p:nvPr>
            <p:ph type="sldNum" sz="quarter" idx="5"/>
          </p:nvPr>
        </p:nvSpPr>
        <p:spPr/>
        <p:txBody>
          <a:bodyPr/>
          <a:lstStyle/>
          <a:p>
            <a:fld id="{CC5DA344-5FA2-43F7-9D95-CA56C82B080A}" type="slidenum">
              <a:rPr lang="en-US" smtClean="0"/>
              <a:pPr/>
              <a:t>12</a:t>
            </a:fld>
            <a:endParaRPr lang="en-US" dirty="0"/>
          </a:p>
        </p:txBody>
      </p:sp>
    </p:spTree>
    <p:extLst>
      <p:ext uri="{BB962C8B-B14F-4D97-AF65-F5344CB8AC3E}">
        <p14:creationId xmlns:p14="http://schemas.microsoft.com/office/powerpoint/2010/main" val="308207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150A1-9155-D228-F1E0-93D6A8DB9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0C463-5ADC-B7B2-A930-771BDDDE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196DE-30B3-F3E4-7AE1-C490269A0F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574CD1-5EF2-FF67-C78E-2F254EBDFAFA}"/>
              </a:ext>
            </a:extLst>
          </p:cNvPr>
          <p:cNvSpPr>
            <a:spLocks noGrp="1"/>
          </p:cNvSpPr>
          <p:nvPr>
            <p:ph type="sldNum" sz="quarter" idx="5"/>
          </p:nvPr>
        </p:nvSpPr>
        <p:spPr/>
        <p:txBody>
          <a:bodyPr/>
          <a:lstStyle/>
          <a:p>
            <a:fld id="{CC5DA344-5FA2-43F7-9D95-CA56C82B080A}" type="slidenum">
              <a:rPr lang="en-US" smtClean="0"/>
              <a:pPr/>
              <a:t>13</a:t>
            </a:fld>
            <a:endParaRPr lang="en-US" dirty="0"/>
          </a:p>
        </p:txBody>
      </p:sp>
    </p:spTree>
    <p:extLst>
      <p:ext uri="{BB962C8B-B14F-4D97-AF65-F5344CB8AC3E}">
        <p14:creationId xmlns:p14="http://schemas.microsoft.com/office/powerpoint/2010/main" val="251237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600F9-69B4-14F0-F9CA-EC5F1F9CE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0B7E9-827B-6E59-8449-A63EECE4ED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56C73-F751-B48C-24B5-02A598BBADB7}"/>
              </a:ext>
            </a:extLst>
          </p:cNvPr>
          <p:cNvSpPr>
            <a:spLocks noGrp="1"/>
          </p:cNvSpPr>
          <p:nvPr>
            <p:ph type="body" idx="1"/>
          </p:nvPr>
        </p:nvSpPr>
        <p:spPr/>
        <p:txBody>
          <a:bodyPr/>
          <a:lstStyle/>
          <a:p>
            <a:r>
              <a:rPr lang="en-US" dirty="0"/>
              <a:t>Main point </a:t>
            </a:r>
          </a:p>
        </p:txBody>
      </p:sp>
      <p:sp>
        <p:nvSpPr>
          <p:cNvPr id="4" name="Slide Number Placeholder 3">
            <a:extLst>
              <a:ext uri="{FF2B5EF4-FFF2-40B4-BE49-F238E27FC236}">
                <a16:creationId xmlns:a16="http://schemas.microsoft.com/office/drawing/2014/main" id="{6AF2E1FE-4C99-7160-3423-170B608624AF}"/>
              </a:ext>
            </a:extLst>
          </p:cNvPr>
          <p:cNvSpPr>
            <a:spLocks noGrp="1"/>
          </p:cNvSpPr>
          <p:nvPr>
            <p:ph type="sldNum" sz="quarter" idx="5"/>
          </p:nvPr>
        </p:nvSpPr>
        <p:spPr/>
        <p:txBody>
          <a:bodyPr/>
          <a:lstStyle/>
          <a:p>
            <a:fld id="{CC5DA344-5FA2-43F7-9D95-CA56C82B080A}" type="slidenum">
              <a:rPr lang="en-US" smtClean="0"/>
              <a:pPr/>
              <a:t>14</a:t>
            </a:fld>
            <a:endParaRPr lang="en-US" dirty="0"/>
          </a:p>
        </p:txBody>
      </p:sp>
    </p:spTree>
    <p:extLst>
      <p:ext uri="{BB962C8B-B14F-4D97-AF65-F5344CB8AC3E}">
        <p14:creationId xmlns:p14="http://schemas.microsoft.com/office/powerpoint/2010/main" val="195003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9417B-20B4-A8B0-8B1C-523CE7E70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C9CEF-BB30-0588-3FAC-05102B0C4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8609B-E892-2B11-37E1-BC936BEF2A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5F994A-162E-C7A8-3C26-877E0A0BFF8D}"/>
              </a:ext>
            </a:extLst>
          </p:cNvPr>
          <p:cNvSpPr>
            <a:spLocks noGrp="1"/>
          </p:cNvSpPr>
          <p:nvPr>
            <p:ph type="sldNum" sz="quarter" idx="5"/>
          </p:nvPr>
        </p:nvSpPr>
        <p:spPr/>
        <p:txBody>
          <a:bodyPr/>
          <a:lstStyle/>
          <a:p>
            <a:fld id="{CC5DA344-5FA2-43F7-9D95-CA56C82B080A}" type="slidenum">
              <a:rPr lang="en-US" smtClean="0"/>
              <a:pPr/>
              <a:t>15</a:t>
            </a:fld>
            <a:endParaRPr lang="en-US" dirty="0"/>
          </a:p>
        </p:txBody>
      </p:sp>
    </p:spTree>
    <p:extLst>
      <p:ext uri="{BB962C8B-B14F-4D97-AF65-F5344CB8AC3E}">
        <p14:creationId xmlns:p14="http://schemas.microsoft.com/office/powerpoint/2010/main" val="2463985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2B123-5479-0BA8-62E5-7B059E85E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E45FFC-1B7A-2B67-9B4C-4523E9B9C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F3742-D98F-3D21-B3F5-F9DC9DA8C0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9DCD02-A8D5-3251-9796-EA96A7DAD37C}"/>
              </a:ext>
            </a:extLst>
          </p:cNvPr>
          <p:cNvSpPr>
            <a:spLocks noGrp="1"/>
          </p:cNvSpPr>
          <p:nvPr>
            <p:ph type="sldNum" sz="quarter" idx="5"/>
          </p:nvPr>
        </p:nvSpPr>
        <p:spPr/>
        <p:txBody>
          <a:bodyPr/>
          <a:lstStyle/>
          <a:p>
            <a:fld id="{CC5DA344-5FA2-43F7-9D95-CA56C82B080A}" type="slidenum">
              <a:rPr lang="en-US" smtClean="0"/>
              <a:pPr/>
              <a:t>16</a:t>
            </a:fld>
            <a:endParaRPr lang="en-US" dirty="0"/>
          </a:p>
        </p:txBody>
      </p:sp>
    </p:spTree>
    <p:extLst>
      <p:ext uri="{BB962C8B-B14F-4D97-AF65-F5344CB8AC3E}">
        <p14:creationId xmlns:p14="http://schemas.microsoft.com/office/powerpoint/2010/main" val="85155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E360-184B-73F1-E7DE-B4C0D0BAA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08324-17EB-B15C-2BC8-E6F12EE42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5705B-D6D5-F094-A3BF-2266338BD6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A2973D-BD93-1012-454E-07DEDED4C249}"/>
              </a:ext>
            </a:extLst>
          </p:cNvPr>
          <p:cNvSpPr>
            <a:spLocks noGrp="1"/>
          </p:cNvSpPr>
          <p:nvPr>
            <p:ph type="sldNum" sz="quarter" idx="5"/>
          </p:nvPr>
        </p:nvSpPr>
        <p:spPr/>
        <p:txBody>
          <a:bodyPr/>
          <a:lstStyle/>
          <a:p>
            <a:fld id="{CC5DA344-5FA2-43F7-9D95-CA56C82B080A}" type="slidenum">
              <a:rPr lang="en-US" smtClean="0"/>
              <a:pPr/>
              <a:t>17</a:t>
            </a:fld>
            <a:endParaRPr lang="en-US" dirty="0"/>
          </a:p>
        </p:txBody>
      </p:sp>
    </p:spTree>
    <p:extLst>
      <p:ext uri="{BB962C8B-B14F-4D97-AF65-F5344CB8AC3E}">
        <p14:creationId xmlns:p14="http://schemas.microsoft.com/office/powerpoint/2010/main" val="226532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6B76B-7F94-5860-B109-978C33D84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A7B8E-BE0B-D559-173D-DD493BA1E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91EF6-0A40-F22C-FA42-03C1215C98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F476B3-3116-38BF-333D-8B8625FBB4A0}"/>
              </a:ext>
            </a:extLst>
          </p:cNvPr>
          <p:cNvSpPr>
            <a:spLocks noGrp="1"/>
          </p:cNvSpPr>
          <p:nvPr>
            <p:ph type="sldNum" sz="quarter" idx="5"/>
          </p:nvPr>
        </p:nvSpPr>
        <p:spPr/>
        <p:txBody>
          <a:bodyPr/>
          <a:lstStyle/>
          <a:p>
            <a:fld id="{CC5DA344-5FA2-43F7-9D95-CA56C82B080A}" type="slidenum">
              <a:rPr lang="en-US" smtClean="0"/>
              <a:pPr/>
              <a:t>18</a:t>
            </a:fld>
            <a:endParaRPr lang="en-US" dirty="0"/>
          </a:p>
        </p:txBody>
      </p:sp>
    </p:spTree>
    <p:extLst>
      <p:ext uri="{BB962C8B-B14F-4D97-AF65-F5344CB8AC3E}">
        <p14:creationId xmlns:p14="http://schemas.microsoft.com/office/powerpoint/2010/main" val="374742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pPr/>
              <a:t>1</a:t>
            </a:fld>
            <a:endParaRPr lang="en-US" dirty="0"/>
          </a:p>
        </p:txBody>
      </p:sp>
    </p:spTree>
    <p:extLst>
      <p:ext uri="{BB962C8B-B14F-4D97-AF65-F5344CB8AC3E}">
        <p14:creationId xmlns:p14="http://schemas.microsoft.com/office/powerpoint/2010/main" val="372763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DEB3-629B-373F-C465-3335C1E0C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4B63A-B0CF-A54B-A521-F3A42734D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24D57-AC2E-A4E5-28C7-BF3C03338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50C672-08EB-5989-36E6-76425435A94D}"/>
              </a:ext>
            </a:extLst>
          </p:cNvPr>
          <p:cNvSpPr>
            <a:spLocks noGrp="1"/>
          </p:cNvSpPr>
          <p:nvPr>
            <p:ph type="sldNum" sz="quarter" idx="5"/>
          </p:nvPr>
        </p:nvSpPr>
        <p:spPr/>
        <p:txBody>
          <a:bodyPr/>
          <a:lstStyle/>
          <a:p>
            <a:fld id="{CC5DA344-5FA2-43F7-9D95-CA56C82B080A}" type="slidenum">
              <a:rPr lang="en-US" smtClean="0"/>
              <a:pPr/>
              <a:t>19</a:t>
            </a:fld>
            <a:endParaRPr lang="en-US" dirty="0"/>
          </a:p>
        </p:txBody>
      </p:sp>
    </p:spTree>
    <p:extLst>
      <p:ext uri="{BB962C8B-B14F-4D97-AF65-F5344CB8AC3E}">
        <p14:creationId xmlns:p14="http://schemas.microsoft.com/office/powerpoint/2010/main" val="564244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68FD-E537-DEA8-0505-FF813382C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AC40C-EA94-3FE6-D9F5-54FF2005E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CAF52-79B6-36CF-D561-4E1BC24D88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2D40A2-83DA-D6E9-8862-1D2ADE2C3A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57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846BE-FE6A-079F-5C8D-93997DCDB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E5ABF-FA4C-A333-053C-07C4EF2CB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09516-D182-8FB8-A800-E6A75A25FA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FC132E-1845-A40D-D94C-CFFE9163BE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28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30703-40B7-E544-4BC6-5E41220D8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3C4C4-C5D5-5DCE-E4CE-B0919EBD5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26456-E3E2-AC0E-7E6B-687A75084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BCCE1E-C85C-1225-984D-D4E3C2F2BF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0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EF0D-E93A-5B91-511B-E51E96BA2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022E0-72A5-DA42-D8F2-A12421A188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8ECC8-7171-8AA4-CC25-8984CA9EC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FF2D7B-D4EB-AF65-F398-5B161E64B7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78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5A37-41BA-7D5F-AD39-602B6EA03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954F9-729E-40C9-B183-D53F70879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9F472-849D-617E-F013-F9EF9F98EC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1D4A37-7EA0-36C8-1728-F2537AD9F2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029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8E2BC-9C5A-EB39-BF06-794F68E28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B07BC-9363-A9EE-0288-56D71DFBD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73E67-7B31-57D0-E3F3-69D2165545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23481E-35F1-E2BB-8EBF-B9D0848E93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51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E92C3-E6B4-96D6-EBB8-BEE39931A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F875A-6407-6CB1-29DD-86BB05B6A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7821F-FA90-8C7F-9E3E-D8EE39E9B7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854A17-0C8E-4488-9507-193182578E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527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B1F54-C95A-5DEC-EB9B-2D0DDB638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8EFCD-BAEE-CD3D-4091-B31BC9C4E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E11A1-7B2B-7D86-C30C-2619A1DA5A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3EEB0-49ED-B96B-E003-8EB9BE844E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258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38CEE-025E-3C2B-0876-72A31AB6D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D367F-4D28-339E-AB9B-87F8FEF5B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DB477-3155-AAE3-A1AE-3E386B4AB7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E3AF7E-8BCD-7EDC-FDDF-0BCF3F27B980}"/>
              </a:ext>
            </a:extLst>
          </p:cNvPr>
          <p:cNvSpPr>
            <a:spLocks noGrp="1"/>
          </p:cNvSpPr>
          <p:nvPr>
            <p:ph type="sldNum" sz="quarter" idx="5"/>
          </p:nvPr>
        </p:nvSpPr>
        <p:spPr/>
        <p:txBody>
          <a:bodyPr/>
          <a:lstStyle/>
          <a:p>
            <a:fld id="{CC5DA344-5FA2-43F7-9D95-CA56C82B080A}" type="slidenum">
              <a:rPr lang="en-US" smtClean="0"/>
              <a:pPr/>
              <a:t>28</a:t>
            </a:fld>
            <a:endParaRPr lang="en-US" dirty="0"/>
          </a:p>
        </p:txBody>
      </p:sp>
    </p:spTree>
    <p:extLst>
      <p:ext uri="{BB962C8B-B14F-4D97-AF65-F5344CB8AC3E}">
        <p14:creationId xmlns:p14="http://schemas.microsoft.com/office/powerpoint/2010/main" val="409449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9809B-A7F1-4BA7-8A2C-07E7D795C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B5C2F-3B46-4243-CB41-5C536C62C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ED0F4-1BF8-832D-E69D-2F190918CE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C080F-F25A-7E3E-5C25-C86BC19C51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239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4C4C8-829F-62CF-26F2-635AFD8CC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C3BC5-0274-6A5E-C423-FB44340EB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1FD59-04F4-E1EA-DD7B-0024E5F522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85D6A4-2DA4-4ED1-5F98-192FAAFEA82A}"/>
              </a:ext>
            </a:extLst>
          </p:cNvPr>
          <p:cNvSpPr>
            <a:spLocks noGrp="1"/>
          </p:cNvSpPr>
          <p:nvPr>
            <p:ph type="sldNum" sz="quarter" idx="5"/>
          </p:nvPr>
        </p:nvSpPr>
        <p:spPr/>
        <p:txBody>
          <a:bodyPr/>
          <a:lstStyle/>
          <a:p>
            <a:fld id="{CC5DA344-5FA2-43F7-9D95-CA56C82B080A}" type="slidenum">
              <a:rPr lang="en-US" smtClean="0"/>
              <a:pPr/>
              <a:t>29</a:t>
            </a:fld>
            <a:endParaRPr lang="en-US" dirty="0"/>
          </a:p>
        </p:txBody>
      </p:sp>
    </p:spTree>
    <p:extLst>
      <p:ext uri="{BB962C8B-B14F-4D97-AF65-F5344CB8AC3E}">
        <p14:creationId xmlns:p14="http://schemas.microsoft.com/office/powerpoint/2010/main" val="4012000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06DCA-AC72-CEBB-A372-BD1B80240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DA9C7-05E9-D151-7DC2-C3BEEF4B4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3D0F3-58E0-FA0B-69B2-9489DB26A1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18FDFD-2364-494F-4A43-CE18CA12F04D}"/>
              </a:ext>
            </a:extLst>
          </p:cNvPr>
          <p:cNvSpPr>
            <a:spLocks noGrp="1"/>
          </p:cNvSpPr>
          <p:nvPr>
            <p:ph type="sldNum" sz="quarter" idx="5"/>
          </p:nvPr>
        </p:nvSpPr>
        <p:spPr/>
        <p:txBody>
          <a:bodyPr/>
          <a:lstStyle/>
          <a:p>
            <a:fld id="{CC5DA344-5FA2-43F7-9D95-CA56C82B080A}" type="slidenum">
              <a:rPr lang="en-US" smtClean="0"/>
              <a:pPr/>
              <a:t>30</a:t>
            </a:fld>
            <a:endParaRPr lang="en-US" dirty="0"/>
          </a:p>
        </p:txBody>
      </p:sp>
    </p:spTree>
    <p:extLst>
      <p:ext uri="{BB962C8B-B14F-4D97-AF65-F5344CB8AC3E}">
        <p14:creationId xmlns:p14="http://schemas.microsoft.com/office/powerpoint/2010/main" val="3271958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15ADA-71E7-8C8D-344B-89B156446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004F8-AE4A-9E22-B7E2-D2021B1B9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F7539-1D44-CA9F-155F-3D8A47ACC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B6EEE-0A24-FADD-5A8E-1B2E2641F994}"/>
              </a:ext>
            </a:extLst>
          </p:cNvPr>
          <p:cNvSpPr>
            <a:spLocks noGrp="1"/>
          </p:cNvSpPr>
          <p:nvPr>
            <p:ph type="sldNum" sz="quarter" idx="5"/>
          </p:nvPr>
        </p:nvSpPr>
        <p:spPr/>
        <p:txBody>
          <a:bodyPr/>
          <a:lstStyle/>
          <a:p>
            <a:fld id="{CC5DA344-5FA2-43F7-9D95-CA56C82B080A}" type="slidenum">
              <a:rPr lang="en-US" smtClean="0"/>
              <a:pPr/>
              <a:t>31</a:t>
            </a:fld>
            <a:endParaRPr lang="en-US" dirty="0"/>
          </a:p>
        </p:txBody>
      </p:sp>
    </p:spTree>
    <p:extLst>
      <p:ext uri="{BB962C8B-B14F-4D97-AF65-F5344CB8AC3E}">
        <p14:creationId xmlns:p14="http://schemas.microsoft.com/office/powerpoint/2010/main" val="3746769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pPr/>
              <a:t>32</a:t>
            </a:fld>
            <a:endParaRPr lang="en-US" dirty="0"/>
          </a:p>
        </p:txBody>
      </p:sp>
    </p:spTree>
    <p:extLst>
      <p:ext uri="{BB962C8B-B14F-4D97-AF65-F5344CB8AC3E}">
        <p14:creationId xmlns:p14="http://schemas.microsoft.com/office/powerpoint/2010/main" val="297441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07644-773A-A236-9969-48BF67CC2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CFCC9-1BE5-68CE-7D38-061A262F0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B0181-D8DE-6D72-073E-DA1599B6E9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645403-7365-32EB-3503-AF124FF378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45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430C-4E84-5486-E1E3-F0AD4DC14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BB609-EDEE-C488-C22C-FB5FB8F15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269CC-E846-4D9B-AA18-407B3393A2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2560C-2FE5-1FDC-19EE-018909496B3E}"/>
              </a:ext>
            </a:extLst>
          </p:cNvPr>
          <p:cNvSpPr>
            <a:spLocks noGrp="1"/>
          </p:cNvSpPr>
          <p:nvPr>
            <p:ph type="sldNum" sz="quarter" idx="5"/>
          </p:nvPr>
        </p:nvSpPr>
        <p:spPr/>
        <p:txBody>
          <a:bodyPr/>
          <a:lstStyle/>
          <a:p>
            <a:fld id="{CC5DA344-5FA2-43F7-9D95-CA56C82B080A}" type="slidenum">
              <a:rPr lang="en-US" smtClean="0"/>
              <a:pPr/>
              <a:t>4</a:t>
            </a:fld>
            <a:endParaRPr lang="en-US" dirty="0"/>
          </a:p>
        </p:txBody>
      </p:sp>
    </p:spTree>
    <p:extLst>
      <p:ext uri="{BB962C8B-B14F-4D97-AF65-F5344CB8AC3E}">
        <p14:creationId xmlns:p14="http://schemas.microsoft.com/office/powerpoint/2010/main" val="96599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8B98-1380-DF38-3AB7-BB2B358F3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F9C96-C08E-01C4-6969-1B07FA4B3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12E28-BCBD-5BCE-DDBB-D8593A6E2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42860-C3C8-7E6E-AD2B-F764A625CB6A}"/>
              </a:ext>
            </a:extLst>
          </p:cNvPr>
          <p:cNvSpPr>
            <a:spLocks noGrp="1"/>
          </p:cNvSpPr>
          <p:nvPr>
            <p:ph type="sldNum" sz="quarter" idx="5"/>
          </p:nvPr>
        </p:nvSpPr>
        <p:spPr/>
        <p:txBody>
          <a:bodyPr/>
          <a:lstStyle/>
          <a:p>
            <a:fld id="{CC5DA344-5FA2-43F7-9D95-CA56C82B080A}" type="slidenum">
              <a:rPr lang="en-US" smtClean="0"/>
              <a:pPr/>
              <a:t>5</a:t>
            </a:fld>
            <a:endParaRPr lang="en-US" dirty="0"/>
          </a:p>
        </p:txBody>
      </p:sp>
    </p:spTree>
    <p:extLst>
      <p:ext uri="{BB962C8B-B14F-4D97-AF65-F5344CB8AC3E}">
        <p14:creationId xmlns:p14="http://schemas.microsoft.com/office/powerpoint/2010/main" val="373092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A783B-C65B-D294-00B8-B67D4B7BA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F988C-A65C-83C2-470B-8A89881B9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2E7D5-0B53-456A-490D-DDC85177EA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ED398-061E-D777-EA48-2B19533A07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DA344-5FA2-43F7-9D95-CA56C82B0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51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6DB6B-5530-6E99-8A3A-41CCB3666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9330E-E960-1CAF-F0B6-23413E078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C0785-AFC2-2A18-9E78-921958AA9E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1832DE-4E8A-76B3-346C-BA4B67F1C2FE}"/>
              </a:ext>
            </a:extLst>
          </p:cNvPr>
          <p:cNvSpPr>
            <a:spLocks noGrp="1"/>
          </p:cNvSpPr>
          <p:nvPr>
            <p:ph type="sldNum" sz="quarter" idx="5"/>
          </p:nvPr>
        </p:nvSpPr>
        <p:spPr/>
        <p:txBody>
          <a:bodyPr/>
          <a:lstStyle/>
          <a:p>
            <a:fld id="{CC5DA344-5FA2-43F7-9D95-CA56C82B080A}" type="slidenum">
              <a:rPr lang="en-US" smtClean="0"/>
              <a:pPr/>
              <a:t>7</a:t>
            </a:fld>
            <a:endParaRPr lang="en-US" dirty="0"/>
          </a:p>
        </p:txBody>
      </p:sp>
    </p:spTree>
    <p:extLst>
      <p:ext uri="{BB962C8B-B14F-4D97-AF65-F5344CB8AC3E}">
        <p14:creationId xmlns:p14="http://schemas.microsoft.com/office/powerpoint/2010/main" val="3317573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BB7FA-EE8E-974D-5535-5C9EE3E21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7693A-7454-ED9E-B35B-4408CB2AA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AB981-A910-F43D-A4D6-C2B4C101FD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5DF64-BB50-2548-C251-1B1DF96E3C29}"/>
              </a:ext>
            </a:extLst>
          </p:cNvPr>
          <p:cNvSpPr>
            <a:spLocks noGrp="1"/>
          </p:cNvSpPr>
          <p:nvPr>
            <p:ph type="sldNum" sz="quarter" idx="5"/>
          </p:nvPr>
        </p:nvSpPr>
        <p:spPr/>
        <p:txBody>
          <a:bodyPr/>
          <a:lstStyle/>
          <a:p>
            <a:fld id="{CC5DA344-5FA2-43F7-9D95-CA56C82B080A}" type="slidenum">
              <a:rPr lang="en-US" smtClean="0"/>
              <a:pPr/>
              <a:t>8</a:t>
            </a:fld>
            <a:endParaRPr lang="en-US" dirty="0"/>
          </a:p>
        </p:txBody>
      </p:sp>
    </p:spTree>
    <p:extLst>
      <p:ext uri="{BB962C8B-B14F-4D97-AF65-F5344CB8AC3E}">
        <p14:creationId xmlns:p14="http://schemas.microsoft.com/office/powerpoint/2010/main" val="153172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325681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227544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335435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54670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0" y="-12699"/>
            <a:ext cx="4434342" cy="6870699"/>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98322" y="5787086"/>
            <a:ext cx="6752762" cy="115158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dirty="0"/>
              <a:t>Click icon to add picture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328191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31010" y="1454061"/>
            <a:ext cx="683215" cy="547061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pPr/>
              <a:t>‹#›</a:t>
            </a:fld>
            <a:endParaRPr lang="en-US" dirty="0"/>
          </a:p>
        </p:txBody>
      </p:sp>
      <p:sp>
        <p:nvSpPr>
          <p:cNvPr id="21" name="Rectangle 20">
            <a:extLst>
              <a:ext uri="{FF2B5EF4-FFF2-40B4-BE49-F238E27FC236}">
                <a16:creationId xmlns:a16="http://schemas.microsoft.com/office/drawing/2014/main" id="{390861E7-044A-C811-F07D-10201739D96D}"/>
              </a:ext>
            </a:extLst>
          </p:cNvPr>
          <p:cNvSpPr/>
          <p:nvPr userDrawn="1"/>
        </p:nvSpPr>
        <p:spPr>
          <a:xfrm>
            <a:off x="1278194" y="974541"/>
            <a:ext cx="9625779" cy="559975"/>
          </a:xfrm>
          <a:prstGeom prst="rect">
            <a:avLst/>
          </a:prstGeom>
          <a:solidFill>
            <a:srgbClr val="0881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552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dirty="0"/>
              <a:t>Click icon to add picture</a:t>
            </a:r>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73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293801"/>
            <a:ext cx="7875373" cy="685800"/>
          </a:xfrm>
          <a:prstGeom prst="rect">
            <a:avLst/>
          </a:prstGeom>
        </p:spPr>
        <p:txBody>
          <a:bodyPr/>
          <a:lstStyle>
            <a:lvl1pPr algn="ctr">
              <a:defRPr sz="3200"/>
            </a:lvl1pPr>
          </a:lstStyle>
          <a:p>
            <a:r>
              <a:rPr lang="en-US" dirty="0"/>
              <a:t>Click to add content</a:t>
            </a:r>
          </a:p>
        </p:txBody>
      </p:sp>
      <p:sp>
        <p:nvSpPr>
          <p:cNvPr id="3" name="Content Placeholder 2"/>
          <p:cNvSpPr>
            <a:spLocks noGrp="1"/>
          </p:cNvSpPr>
          <p:nvPr>
            <p:ph idx="1"/>
          </p:nvPr>
        </p:nvSpPr>
        <p:spPr>
          <a:xfrm>
            <a:off x="609600" y="1188720"/>
            <a:ext cx="10972800" cy="4846320"/>
          </a:xfrm>
        </p:spPr>
        <p:txBody>
          <a:bodyPr>
            <a:noAutofit/>
          </a:bodyPr>
          <a:lstStyle>
            <a:lvl1pPr marL="342900" indent="-342900">
              <a:spcBef>
                <a:spcPts val="1000"/>
              </a:spcBef>
              <a:spcAft>
                <a:spcPts val="0"/>
              </a:spcAft>
              <a:buFont typeface="Wingdings" panose="05000000000000000000" pitchFamily="2" charset="2"/>
              <a:buChar char="v"/>
              <a:defRPr sz="2400" b="0">
                <a:solidFill>
                  <a:srgbClr val="002060"/>
                </a:solidFill>
              </a:defRPr>
            </a:lvl1pPr>
            <a:lvl4pPr>
              <a:spcBef>
                <a:spcPts val="600"/>
              </a:spcBef>
              <a:spcAft>
                <a:spcPts val="0"/>
              </a:spcAft>
              <a:defRPr>
                <a:solidFill>
                  <a:srgbClr val="002060"/>
                </a:solidFill>
              </a:defRPr>
            </a:lvl4pPr>
            <a:lvl5pPr marL="1143000">
              <a:spcBef>
                <a:spcPts val="600"/>
              </a:spcBef>
              <a:spcAft>
                <a:spcPts val="600"/>
              </a:spcAft>
              <a:defRPr sz="2000">
                <a:solidFill>
                  <a:schemeClr val="tx2"/>
                </a:solidFill>
              </a:defRPr>
            </a:lvl5pPr>
            <a:lvl6pPr marL="1600200">
              <a:spcBef>
                <a:spcPts val="600"/>
              </a:spcBef>
              <a:spcAft>
                <a:spcPts val="0"/>
              </a:spcAft>
              <a:defRPr/>
            </a:lvl6pPr>
            <a:lvl7pPr marL="2057400" indent="-228600">
              <a:spcBef>
                <a:spcPts val="600"/>
              </a:spcBef>
              <a:buFont typeface="Courier New" panose="02070309020205020404" pitchFamily="49" charset="0"/>
              <a:buChar char="o"/>
              <a:defRPr sz="1600">
                <a:solidFill>
                  <a:srgbClr val="0A316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A11160E-9BDF-4D63-B422-6133CE7FB6DB}"/>
              </a:ext>
            </a:extLst>
          </p:cNvPr>
          <p:cNvSpPr>
            <a:spLocks noGrp="1"/>
          </p:cNvSpPr>
          <p:nvPr>
            <p:ph type="sldNum" sz="quarter" idx="12"/>
          </p:nvPr>
        </p:nvSpPr>
        <p:spPr>
          <a:xfrm>
            <a:off x="10808043" y="6244159"/>
            <a:ext cx="856736" cy="365760"/>
          </a:xfrm>
          <a:prstGeom prst="rect">
            <a:avLst/>
          </a:prstGeom>
        </p:spPr>
        <p:txBody>
          <a:bodyPr/>
          <a:lstStyle/>
          <a:p>
            <a:pPr>
              <a:defRPr/>
            </a:pPr>
            <a:fld id="{C2648CA2-F8EB-449C-ACA6-3EC7E6749889}" type="slidenum">
              <a:rPr lang="en-US" altLang="en-US" smtClean="0"/>
              <a:pPr>
                <a:defRPr/>
              </a:pPr>
              <a:t>‹#›</a:t>
            </a:fld>
            <a:endParaRPr lang="en-US" altLang="en-US" dirty="0"/>
          </a:p>
        </p:txBody>
      </p:sp>
    </p:spTree>
    <p:custDataLst>
      <p:tags r:id="rId1"/>
    </p:custDataLst>
    <p:extLst>
      <p:ext uri="{BB962C8B-B14F-4D97-AF65-F5344CB8AC3E}">
        <p14:creationId xmlns:p14="http://schemas.microsoft.com/office/powerpoint/2010/main" val="68734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204196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409876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175320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336205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242976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405560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384813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126714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pPr/>
              <a:t>‹#›</a:t>
            </a:fld>
            <a:endParaRPr lang="en-US" dirty="0"/>
          </a:p>
        </p:txBody>
      </p:sp>
    </p:spTree>
    <p:extLst>
      <p:ext uri="{BB962C8B-B14F-4D97-AF65-F5344CB8AC3E}">
        <p14:creationId xmlns:p14="http://schemas.microsoft.com/office/powerpoint/2010/main" val="29433912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6" r:id="rId14"/>
    <p:sldLayoutId id="2147483691" r:id="rId15"/>
    <p:sldLayoutId id="2147483695" r:id="rId16"/>
  </p:sldLayoutIdLst>
  <p:hf hdr="0" ftr="0" dt="0"/>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mailto:Fudiskey@Icloud.com"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ooking up view of a city with skyscraper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cstate="print">
            <a:alphaModFix/>
            <a:extLst>
              <a:ext uri="{28A0092B-C50C-407E-A947-70E740481C1C}">
                <a14:useLocalDpi xmlns:a14="http://schemas.microsoft.com/office/drawing/2010/main" val="0"/>
              </a:ext>
            </a:extLst>
          </a:blip>
          <a:srcRect l="72" r="72"/>
          <a:stretch/>
        </p:blipFill>
        <p:spPr>
          <a:xfrm>
            <a:off x="6509084" y="-6713"/>
            <a:ext cx="5694491" cy="6894576"/>
          </a:xfrm>
          <a:solidFill>
            <a:schemeClr val="accent1"/>
          </a:solidFill>
        </p:spPr>
      </p:pic>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914400" y="541421"/>
            <a:ext cx="8077810" cy="5029200"/>
          </a:xfrm>
        </p:spPr>
        <p:txBody>
          <a:bodyPr/>
          <a:lstStyle/>
          <a:p>
            <a:pPr>
              <a:lnSpc>
                <a:spcPct val="100000"/>
              </a:lnSpc>
              <a:spcBef>
                <a:spcPts val="50"/>
              </a:spcBef>
              <a:spcAft>
                <a:spcPts val="50"/>
              </a:spcAft>
            </a:pPr>
            <a:r>
              <a:rPr lang="en-US" i="0" dirty="0">
                <a:solidFill>
                  <a:srgbClr val="08818B"/>
                </a:solidFill>
                <a:latin typeface="Avenir Next Demi Bold" panose="020B0503020202020204" pitchFamily="34" charset="0"/>
              </a:rPr>
              <a:t>Cost Segregation &amp; Variable statistical sampling</a:t>
            </a:r>
            <a:br>
              <a:rPr lang="en-US" i="0" dirty="0">
                <a:solidFill>
                  <a:srgbClr val="08818B"/>
                </a:solidFill>
                <a:latin typeface="Avenir Next Demi Bold" panose="020B0503020202020204" pitchFamily="34" charset="0"/>
              </a:rPr>
            </a:br>
            <a:br>
              <a:rPr lang="en-US" i="0" dirty="0">
                <a:solidFill>
                  <a:srgbClr val="08818B"/>
                </a:solidFill>
                <a:latin typeface="Avenir Next Demi Bold" panose="020B0503020202020204" pitchFamily="34" charset="0"/>
              </a:rPr>
            </a:br>
            <a:r>
              <a:rPr lang="en-US" sz="2000" i="0" dirty="0">
                <a:solidFill>
                  <a:srgbClr val="08818B"/>
                </a:solidFill>
                <a:latin typeface="Avenir Next Demi Bold" panose="020B0503020202020204" pitchFamily="34" charset="0"/>
              </a:rPr>
              <a:t>Presented by Frank Udiskey</a:t>
            </a:r>
            <a:br>
              <a:rPr lang="en-US" sz="2000" i="0" dirty="0">
                <a:solidFill>
                  <a:srgbClr val="08818B"/>
                </a:solidFill>
                <a:latin typeface="Avenir Next Demi Bold" panose="020B0503020202020204" pitchFamily="34" charset="0"/>
              </a:rPr>
            </a:br>
            <a:r>
              <a:rPr lang="en-US" sz="2000" i="0" dirty="0">
                <a:solidFill>
                  <a:srgbClr val="08818B"/>
                </a:solidFill>
                <a:latin typeface="Avenir Next Demi Bold" panose="020B0503020202020204" pitchFamily="34" charset="0"/>
              </a:rPr>
              <a:t>IRS Statistical Sampling </a:t>
            </a:r>
            <a:br>
              <a:rPr lang="en-US" sz="2000" i="0" dirty="0">
                <a:solidFill>
                  <a:srgbClr val="08818B"/>
                </a:solidFill>
                <a:latin typeface="Avenir Next Demi Bold" panose="020B0503020202020204" pitchFamily="34" charset="0"/>
              </a:rPr>
            </a:br>
            <a:r>
              <a:rPr lang="en-US" sz="2000" i="0" dirty="0">
                <a:solidFill>
                  <a:srgbClr val="08818B"/>
                </a:solidFill>
                <a:latin typeface="Avenir Next Demi Bold" panose="020B0503020202020204" pitchFamily="34" charset="0"/>
              </a:rPr>
              <a:t>Coordinator (Retired)  </a:t>
            </a:r>
            <a:endParaRPr lang="en-US" sz="2000" i="0" dirty="0">
              <a:solidFill>
                <a:srgbClr val="08818B"/>
              </a:solidFill>
              <a:latin typeface="Avenir Next Demi Bold" panose="020B0503020202020204" pitchFamily="34" charset="0"/>
              <a:cs typeface="Bangla MN" pitchFamily="2" charset="0"/>
            </a:endParaRPr>
          </a:p>
        </p:txBody>
      </p:sp>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C26AC-5A83-6B26-C23B-325BE5754E63}"/>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681CB9A-E261-28B8-FB19-F01382D65EB2}"/>
              </a:ext>
            </a:extLst>
          </p:cNvPr>
          <p:cNvSpPr txBox="1">
            <a:spLocks/>
          </p:cNvSpPr>
          <p:nvPr/>
        </p:nvSpPr>
        <p:spPr>
          <a:xfrm>
            <a:off x="1221659" y="1605673"/>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380"/>
              </a:lnSpc>
            </a:pPr>
            <a:r>
              <a:rPr lang="en-US" sz="2200" b="1" dirty="0">
                <a:solidFill>
                  <a:srgbClr val="08818B"/>
                </a:solidFill>
                <a:latin typeface="Avenir Next Demi Bold" panose="020B0503020202020204" pitchFamily="34" charset="0"/>
              </a:rPr>
              <a:t>Design </a:t>
            </a:r>
            <a:endParaRPr lang="en-US" sz="2200" dirty="0">
              <a:solidFill>
                <a:srgbClr val="08818B"/>
              </a:solidFill>
              <a:latin typeface="Avenir Next" panose="020B0503020202020204" pitchFamily="34" charset="0"/>
            </a:endParaRPr>
          </a:p>
          <a:p>
            <a:pPr lvl="1">
              <a:lnSpc>
                <a:spcPts val="2380"/>
              </a:lnSpc>
            </a:pPr>
            <a:r>
              <a:rPr lang="en-US" sz="1800" b="1" dirty="0">
                <a:solidFill>
                  <a:srgbClr val="08818B"/>
                </a:solidFill>
                <a:latin typeface="Avenir Next Demi Bold" panose="020B0503020202020204" pitchFamily="34" charset="0"/>
              </a:rPr>
              <a:t>Pros: </a:t>
            </a:r>
            <a:r>
              <a:rPr lang="en-US" sz="1800" dirty="0">
                <a:solidFill>
                  <a:srgbClr val="08818B"/>
                </a:solidFill>
                <a:latin typeface="Avenir Next" panose="020B0503020202020204" pitchFamily="34" charset="0"/>
              </a:rPr>
              <a:t> simple to use,  which uses the 4 estimators (Mean, Difference, Ratio &amp; Regression (however the last two require 100 sample units &amp; 30 per stratum) </a:t>
            </a:r>
          </a:p>
          <a:p>
            <a:pPr lvl="1">
              <a:lnSpc>
                <a:spcPts val="2380"/>
              </a:lnSpc>
            </a:pPr>
            <a:r>
              <a:rPr lang="en-US" sz="1800" b="1" dirty="0">
                <a:solidFill>
                  <a:srgbClr val="08818B"/>
                </a:solidFill>
                <a:latin typeface="Avenir Next Demi Bold" panose="020B0503020202020204" pitchFamily="34" charset="0"/>
              </a:rPr>
              <a:t>Con</a:t>
            </a:r>
            <a:r>
              <a:rPr lang="en-US" sz="1800" dirty="0">
                <a:solidFill>
                  <a:srgbClr val="08818B"/>
                </a:solidFill>
                <a:latin typeface="Avenir Next Demi Bold" panose="020B0503020202020204" pitchFamily="34" charset="0"/>
              </a:rPr>
              <a:t>: May not be the most efficient (You may have higher sampling error)</a:t>
            </a:r>
            <a:endParaRPr lang="en-US" sz="1800" dirty="0">
              <a:solidFill>
                <a:srgbClr val="08818B"/>
              </a:solidFill>
              <a:latin typeface="Avenir Next" panose="020B0503020202020204" pitchFamily="34" charset="0"/>
            </a:endParaRPr>
          </a:p>
          <a:p>
            <a:pPr lvl="0">
              <a:lnSpc>
                <a:spcPts val="2380"/>
              </a:lnSpc>
            </a:pPr>
            <a:r>
              <a:rPr lang="en-US" sz="2200" b="1" dirty="0">
                <a:solidFill>
                  <a:srgbClr val="08818B"/>
                </a:solidFill>
                <a:latin typeface="Avenir Next Demi Bold" panose="020B0503020202020204" pitchFamily="34" charset="0"/>
              </a:rPr>
              <a:t>Model </a:t>
            </a:r>
          </a:p>
          <a:p>
            <a:pPr lvl="1">
              <a:lnSpc>
                <a:spcPts val="2380"/>
              </a:lnSpc>
            </a:pPr>
            <a:r>
              <a:rPr lang="en-US" sz="1800" b="1" dirty="0">
                <a:solidFill>
                  <a:srgbClr val="08818B"/>
                </a:solidFill>
                <a:latin typeface="Avenir Next Demi Bold" panose="020B0503020202020204" pitchFamily="34" charset="0"/>
              </a:rPr>
              <a:t>Pros:  </a:t>
            </a:r>
            <a:r>
              <a:rPr lang="en-US" sz="1800" dirty="0">
                <a:solidFill>
                  <a:srgbClr val="08818B"/>
                </a:solidFill>
                <a:latin typeface="Avenir Next Demi Bold" panose="020B0503020202020204" pitchFamily="34" charset="0"/>
              </a:rPr>
              <a:t>When there is high correlation in the population (very similar) it can reduce the sampling error; use the ratio &amp; regression estimators without the sample size requirement </a:t>
            </a:r>
          </a:p>
          <a:p>
            <a:pPr marL="457200" lvl="1" indent="0">
              <a:lnSpc>
                <a:spcPts val="2380"/>
              </a:lnSpc>
              <a:buNone/>
            </a:pPr>
            <a:r>
              <a:rPr lang="en-US" sz="1800" dirty="0">
                <a:solidFill>
                  <a:srgbClr val="08818B"/>
                </a:solidFill>
                <a:latin typeface="Avenir Next Demi Bold" panose="020B0503020202020204" pitchFamily="34" charset="0"/>
              </a:rPr>
              <a:t>   ( Per Rev-Proc 2011-42)</a:t>
            </a:r>
            <a:endParaRPr lang="en-US" sz="1800" dirty="0">
              <a:solidFill>
                <a:srgbClr val="08818B"/>
              </a:solidFill>
              <a:latin typeface="Avenir Next" panose="020B0503020202020204" pitchFamily="34" charset="0"/>
            </a:endParaRPr>
          </a:p>
          <a:p>
            <a:pPr lvl="1">
              <a:lnSpc>
                <a:spcPts val="2380"/>
              </a:lnSpc>
            </a:pPr>
            <a:r>
              <a:rPr lang="en-US" sz="1800" dirty="0">
                <a:solidFill>
                  <a:srgbClr val="08818B"/>
                </a:solidFill>
                <a:latin typeface="Avenir Next" panose="020B0503020202020204" pitchFamily="34" charset="0"/>
              </a:rPr>
              <a:t> </a:t>
            </a:r>
            <a:r>
              <a:rPr lang="en-US" sz="1800" b="1" dirty="0">
                <a:solidFill>
                  <a:srgbClr val="08818B"/>
                </a:solidFill>
                <a:latin typeface="Avenir Next Demi Bold" panose="020B0503020202020204" pitchFamily="34" charset="0"/>
              </a:rPr>
              <a:t>Con: </a:t>
            </a:r>
            <a:r>
              <a:rPr lang="en-US" sz="1800" dirty="0">
                <a:solidFill>
                  <a:srgbClr val="08818B"/>
                </a:solidFill>
                <a:latin typeface="Avenir Next" panose="020B0503020202020204" pitchFamily="34" charset="0"/>
              </a:rPr>
              <a:t>Works best when the population is highly correlated and there are no zeros for the actual amount</a:t>
            </a:r>
            <a:endParaRPr lang="en-US" dirty="0">
              <a:solidFill>
                <a:srgbClr val="08818B"/>
              </a:solidFill>
              <a:latin typeface="Avenir Next" panose="020B0503020202020204" pitchFamily="34" charset="0"/>
            </a:endParaRPr>
          </a:p>
          <a:p>
            <a:endParaRPr lang="en-US" dirty="0"/>
          </a:p>
        </p:txBody>
      </p:sp>
      <p:sp>
        <p:nvSpPr>
          <p:cNvPr id="11" name="Title 1">
            <a:extLst>
              <a:ext uri="{FF2B5EF4-FFF2-40B4-BE49-F238E27FC236}">
                <a16:creationId xmlns:a16="http://schemas.microsoft.com/office/drawing/2014/main" id="{E7A2F0B5-E248-B49A-D6B0-608FF9F5F91B}"/>
              </a:ext>
            </a:extLst>
          </p:cNvPr>
          <p:cNvSpPr>
            <a:spLocks noGrp="1"/>
          </p:cNvSpPr>
          <p:nvPr>
            <p:ph type="title"/>
          </p:nvPr>
        </p:nvSpPr>
        <p:spPr>
          <a:xfrm>
            <a:off x="1455175" y="179129"/>
            <a:ext cx="10417280" cy="1325563"/>
          </a:xfrm>
          <a:ln>
            <a:noFill/>
          </a:ln>
        </p:spPr>
        <p:txBody>
          <a:bodyPr>
            <a:normAutofit/>
          </a:bodyPr>
          <a:lstStyle/>
          <a:p>
            <a:r>
              <a:rPr lang="en-US" sz="2400" i="0" dirty="0">
                <a:solidFill>
                  <a:schemeClr val="bg1"/>
                </a:solidFill>
                <a:latin typeface="Avenir Next Medium" panose="020B0503020202020204" pitchFamily="34" charset="0"/>
              </a:rPr>
              <a:t>Sample Basics - Two Common Statistical Samples </a:t>
            </a:r>
          </a:p>
        </p:txBody>
      </p:sp>
      <p:sp>
        <p:nvSpPr>
          <p:cNvPr id="4" name="Freeform 3">
            <a:extLst>
              <a:ext uri="{FF2B5EF4-FFF2-40B4-BE49-F238E27FC236}">
                <a16:creationId xmlns:a16="http://schemas.microsoft.com/office/drawing/2014/main" id="{7C2028BC-1783-7595-4C90-78E9BCAB4B9D}"/>
              </a:ext>
            </a:extLst>
          </p:cNvPr>
          <p:cNvSpPr/>
          <p:nvPr/>
        </p:nvSpPr>
        <p:spPr>
          <a:xfrm>
            <a:off x="-24141" y="5113421"/>
            <a:ext cx="12255500" cy="1759953"/>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DEFF243C-9C32-11B2-E275-3AD1BCA82A88}"/>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B38DB0-229E-FC95-9024-968803BC538F}"/>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10DD5E-7BB0-2106-02D6-1739B6C16BAC}"/>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23E58B-2AA9-14EA-E942-17954EE1599F}"/>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9690B5-0025-56A9-10F7-1833BCAAB123}"/>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43EF97EE-C835-DF58-25FB-58C291008C21}"/>
              </a:ext>
            </a:extLst>
          </p:cNvPr>
          <p:cNvSpPr>
            <a:spLocks noGrp="1"/>
          </p:cNvSpPr>
          <p:nvPr>
            <p:ph type="sldNum" sz="quarter" idx="12"/>
          </p:nvPr>
        </p:nvSpPr>
        <p:spPr/>
        <p:txBody>
          <a:bodyPr/>
          <a:lstStyle/>
          <a:p>
            <a:fld id="{CBD12358-51D2-46B3-9BDE-DF29528B9454}" type="slidenum">
              <a:rPr lang="en-US" smtClean="0"/>
              <a:pPr/>
              <a:t>9</a:t>
            </a:fld>
            <a:endParaRPr lang="en-US" dirty="0"/>
          </a:p>
        </p:txBody>
      </p:sp>
    </p:spTree>
    <p:extLst>
      <p:ext uri="{BB962C8B-B14F-4D97-AF65-F5344CB8AC3E}">
        <p14:creationId xmlns:p14="http://schemas.microsoft.com/office/powerpoint/2010/main" val="230818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E4AA-290E-A5EA-CA1F-D310A9BB7C38}"/>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AFB154A-D41C-A12B-0D4F-4903F2E1D0B7}"/>
              </a:ext>
            </a:extLst>
          </p:cNvPr>
          <p:cNvSpPr txBox="1">
            <a:spLocks/>
          </p:cNvSpPr>
          <p:nvPr/>
        </p:nvSpPr>
        <p:spPr>
          <a:xfrm>
            <a:off x="1221659" y="1632057"/>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8818B"/>
              </a:solidFill>
              <a:latin typeface="Avenir Next" panose="020B0503020202020204" pitchFamily="34" charset="0"/>
            </a:endParaRPr>
          </a:p>
          <a:p>
            <a:pPr lvl="0"/>
            <a:endParaRPr lang="en-US" dirty="0"/>
          </a:p>
        </p:txBody>
      </p:sp>
      <p:sp>
        <p:nvSpPr>
          <p:cNvPr id="11" name="Title 1">
            <a:extLst>
              <a:ext uri="{FF2B5EF4-FFF2-40B4-BE49-F238E27FC236}">
                <a16:creationId xmlns:a16="http://schemas.microsoft.com/office/drawing/2014/main" id="{04017212-ACED-77A9-6E50-1DF7A0CD02DD}"/>
              </a:ext>
            </a:extLst>
          </p:cNvPr>
          <p:cNvSpPr>
            <a:spLocks noGrp="1"/>
          </p:cNvSpPr>
          <p:nvPr>
            <p:ph type="title"/>
          </p:nvPr>
        </p:nvSpPr>
        <p:spPr>
          <a:xfrm>
            <a:off x="1455175" y="175033"/>
            <a:ext cx="10417280" cy="1325563"/>
          </a:xfrm>
          <a:ln>
            <a:noFill/>
          </a:ln>
        </p:spPr>
        <p:txBody>
          <a:bodyPr>
            <a:normAutofit/>
          </a:bodyPr>
          <a:lstStyle/>
          <a:p>
            <a:r>
              <a:rPr lang="en-US" sz="2400" i="0" dirty="0">
                <a:solidFill>
                  <a:schemeClr val="bg1"/>
                </a:solidFill>
                <a:latin typeface="Avenir Next Medium" panose="020B0503020202020204" pitchFamily="34" charset="0"/>
              </a:rPr>
              <a:t>Variable Statistical  Sampling Overview</a:t>
            </a:r>
          </a:p>
        </p:txBody>
      </p:sp>
      <p:sp>
        <p:nvSpPr>
          <p:cNvPr id="4" name="Freeform 3">
            <a:extLst>
              <a:ext uri="{FF2B5EF4-FFF2-40B4-BE49-F238E27FC236}">
                <a16:creationId xmlns:a16="http://schemas.microsoft.com/office/drawing/2014/main" id="{A1C9AF75-7B08-7AE5-8FE2-00A6787583F8}"/>
              </a:ext>
            </a:extLst>
          </p:cNvPr>
          <p:cNvSpPr/>
          <p:nvPr/>
        </p:nvSpPr>
        <p:spPr>
          <a:xfrm>
            <a:off x="0" y="3962400"/>
            <a:ext cx="12255500" cy="2943620"/>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F3D518C7-0D11-363B-1DAD-215153D49409}"/>
              </a:ext>
              <a:ext uri="{C183D7F6-B498-43B3-948B-1728B52AA6E4}">
                <adec:decorative xmlns:adec="http://schemas.microsoft.com/office/drawing/2017/decorative" val="1"/>
              </a:ext>
            </a:extLst>
          </p:cNvPr>
          <p:cNvCxnSpPr>
            <a:cxnSpLocks/>
          </p:cNvCxnSpPr>
          <p:nvPr/>
        </p:nvCxnSpPr>
        <p:spPr>
          <a:xfrm>
            <a:off x="-104628" y="4395117"/>
            <a:ext cx="2479528" cy="258113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9E183D-CF78-F18D-7E2F-9C03AB8B20FE}"/>
              </a:ext>
              <a:ext uri="{C183D7F6-B498-43B3-948B-1728B52AA6E4}">
                <adec:decorative xmlns:adec="http://schemas.microsoft.com/office/drawing/2017/decorative" val="1"/>
              </a:ext>
            </a:extLst>
          </p:cNvPr>
          <p:cNvCxnSpPr>
            <a:cxnSpLocks/>
          </p:cNvCxnSpPr>
          <p:nvPr/>
        </p:nvCxnSpPr>
        <p:spPr>
          <a:xfrm flipH="1" flipV="1">
            <a:off x="-104628" y="3778184"/>
            <a:ext cx="10183286" cy="319807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E1F8FF-886F-AB69-132A-858F3F8E1266}"/>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54B6A4-A44C-42C3-66B3-AA86D8163A70}"/>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FE1770-F050-67C7-B7D6-8CBB8B094EA7}"/>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3C167B-C79D-40B6-6E54-6800E0AF5E01}"/>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E27BFB6E-DB2D-A6C1-43DB-BE8B96FDE1BA}"/>
              </a:ext>
            </a:extLst>
          </p:cNvPr>
          <p:cNvSpPr>
            <a:spLocks noGrp="1"/>
          </p:cNvSpPr>
          <p:nvPr>
            <p:ph type="sldNum" sz="quarter" idx="12"/>
          </p:nvPr>
        </p:nvSpPr>
        <p:spPr/>
        <p:txBody>
          <a:bodyPr/>
          <a:lstStyle/>
          <a:p>
            <a:fld id="{CBD12358-51D2-46B3-9BDE-DF29528B9454}" type="slidenum">
              <a:rPr lang="en-US" smtClean="0"/>
              <a:pPr/>
              <a:t>10</a:t>
            </a:fld>
            <a:endParaRPr lang="en-US" dirty="0"/>
          </a:p>
        </p:txBody>
      </p:sp>
      <p:sp>
        <p:nvSpPr>
          <p:cNvPr id="3" name="TextBox 2">
            <a:extLst>
              <a:ext uri="{FF2B5EF4-FFF2-40B4-BE49-F238E27FC236}">
                <a16:creationId xmlns:a16="http://schemas.microsoft.com/office/drawing/2014/main" id="{7208BF53-14DE-769C-9640-158AB6E653EE}"/>
              </a:ext>
            </a:extLst>
          </p:cNvPr>
          <p:cNvSpPr txBox="1"/>
          <p:nvPr/>
        </p:nvSpPr>
        <p:spPr>
          <a:xfrm>
            <a:off x="1420449" y="1684812"/>
            <a:ext cx="9448799" cy="2308324"/>
          </a:xfrm>
          <a:prstGeom prst="rect">
            <a:avLst/>
          </a:prstGeom>
          <a:noFill/>
        </p:spPr>
        <p:txBody>
          <a:bodyPr wrap="square">
            <a:spAutoFit/>
          </a:bodyPr>
          <a:lstStyle/>
          <a:p>
            <a:r>
              <a:rPr lang="en-US" sz="2400" b="1" dirty="0">
                <a:solidFill>
                  <a:srgbClr val="08818B"/>
                </a:solidFill>
                <a:latin typeface="Avenir Next Demi Bold" panose="020B0503020202020204" pitchFamily="34" charset="0"/>
              </a:rPr>
              <a:t>Overview : Variable statistical sampling is a rigorous, IRS-recognized technique for conducting cost segregation studies across large property portfolios, designed to deliver the benefits of accelerated depreciation and substantial tax savings efficiently and defensibly—especially when individually evaluating each property is impractical or cost-prohibitive</a:t>
            </a:r>
            <a:endParaRPr lang="en-US" sz="2400" b="1" dirty="0">
              <a:latin typeface="Avenir Next Demi Bold" panose="020B0503020202020204" pitchFamily="34" charset="0"/>
            </a:endParaRPr>
          </a:p>
        </p:txBody>
      </p:sp>
    </p:spTree>
    <p:extLst>
      <p:ext uri="{BB962C8B-B14F-4D97-AF65-F5344CB8AC3E}">
        <p14:creationId xmlns:p14="http://schemas.microsoft.com/office/powerpoint/2010/main" val="217854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30E59-43BD-56A8-7171-A9EAC2C061AE}"/>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D9A9719-5EF9-6C70-3126-26755C8BDB77}"/>
              </a:ext>
            </a:extLst>
          </p:cNvPr>
          <p:cNvSpPr txBox="1">
            <a:spLocks/>
          </p:cNvSpPr>
          <p:nvPr/>
        </p:nvSpPr>
        <p:spPr>
          <a:xfrm>
            <a:off x="1221659" y="1632057"/>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11" name="Title 1">
            <a:extLst>
              <a:ext uri="{FF2B5EF4-FFF2-40B4-BE49-F238E27FC236}">
                <a16:creationId xmlns:a16="http://schemas.microsoft.com/office/drawing/2014/main" id="{66EFCBFF-3F7A-84BD-71C6-A236C8D001B3}"/>
              </a:ext>
            </a:extLst>
          </p:cNvPr>
          <p:cNvSpPr>
            <a:spLocks noGrp="1"/>
          </p:cNvSpPr>
          <p:nvPr>
            <p:ph type="title"/>
          </p:nvPr>
        </p:nvSpPr>
        <p:spPr>
          <a:xfrm>
            <a:off x="1420640" y="1022244"/>
            <a:ext cx="10417280" cy="484706"/>
          </a:xfrm>
          <a:ln>
            <a:noFill/>
          </a:ln>
        </p:spPr>
        <p:txBody>
          <a:bodyPr>
            <a:normAutofit/>
          </a:bodyPr>
          <a:lstStyle/>
          <a:p>
            <a:r>
              <a:rPr lang="en-US" sz="2400" i="0" dirty="0">
                <a:solidFill>
                  <a:schemeClr val="bg1"/>
                </a:solidFill>
                <a:latin typeface="Avenir Next Medium" panose="020B0503020202020204" pitchFamily="34" charset="0"/>
              </a:rPr>
              <a:t>Variable Statistical  Sampling Overview</a:t>
            </a:r>
          </a:p>
        </p:txBody>
      </p:sp>
      <p:sp>
        <p:nvSpPr>
          <p:cNvPr id="4" name="Freeform 3">
            <a:extLst>
              <a:ext uri="{FF2B5EF4-FFF2-40B4-BE49-F238E27FC236}">
                <a16:creationId xmlns:a16="http://schemas.microsoft.com/office/drawing/2014/main" id="{08CF2332-BCEC-A408-C625-DBE238D3F17E}"/>
              </a:ext>
            </a:extLst>
          </p:cNvPr>
          <p:cNvSpPr/>
          <p:nvPr/>
        </p:nvSpPr>
        <p:spPr>
          <a:xfrm>
            <a:off x="0" y="3699164"/>
            <a:ext cx="12255500" cy="320685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A938B36-E0C2-7872-072C-087615C067BE}"/>
              </a:ext>
              <a:ext uri="{C183D7F6-B498-43B3-948B-1728B52AA6E4}">
                <adec:decorative xmlns:adec="http://schemas.microsoft.com/office/drawing/2017/decorative" val="1"/>
              </a:ext>
            </a:extLst>
          </p:cNvPr>
          <p:cNvCxnSpPr>
            <a:cxnSpLocks/>
          </p:cNvCxnSpPr>
          <p:nvPr/>
        </p:nvCxnSpPr>
        <p:spPr>
          <a:xfrm flipH="1">
            <a:off x="11538409"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BF9F4-8B81-9879-913C-D5537113DB50}"/>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35F54B-C08B-EE7E-A4D9-EAF9F1DE4EC2}"/>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0DBB53-6892-4579-5E40-E1EA890277FF}"/>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47F9285-A0E5-6727-CAE9-F379220BCE13}"/>
              </a:ext>
            </a:extLst>
          </p:cNvPr>
          <p:cNvSpPr txBox="1"/>
          <p:nvPr/>
        </p:nvSpPr>
        <p:spPr>
          <a:xfrm>
            <a:off x="1258209" y="1443579"/>
            <a:ext cx="9615948" cy="2685351"/>
          </a:xfrm>
          <a:prstGeom prst="rect">
            <a:avLst/>
          </a:prstGeom>
          <a:noFill/>
        </p:spPr>
        <p:txBody>
          <a:bodyPr wrap="square">
            <a:spAutoFit/>
          </a:bodyPr>
          <a:lstStyle/>
          <a:p>
            <a:pPr algn="l"/>
            <a:endParaRPr lang="en-US" sz="1900" u="none" strike="noStrike" baseline="0" dirty="0">
              <a:solidFill>
                <a:srgbClr val="000000"/>
              </a:solidFill>
              <a:latin typeface="Avenir Next" panose="020B0503020202020204" pitchFamily="34" charset="0"/>
            </a:endParaRPr>
          </a:p>
          <a:p>
            <a:r>
              <a:rPr lang="en-US" sz="2400" u="none" strike="noStrike" baseline="0" dirty="0">
                <a:solidFill>
                  <a:srgbClr val="08818B"/>
                </a:solidFill>
                <a:latin typeface="Avenir Next" panose="020B0503020202020204" pitchFamily="34" charset="0"/>
              </a:rPr>
              <a:t>The sampling or modeling approach uses a created model (or template) to </a:t>
            </a:r>
            <a:r>
              <a:rPr lang="en-US" sz="2400" b="1" u="none" strike="noStrike" baseline="0" dirty="0">
                <a:solidFill>
                  <a:srgbClr val="08818B"/>
                </a:solidFill>
                <a:latin typeface="Avenir Next" panose="020B0503020202020204" pitchFamily="34" charset="0"/>
              </a:rPr>
              <a:t>analyze multiple facilities </a:t>
            </a:r>
            <a:r>
              <a:rPr lang="en-US" sz="2400" u="none" strike="noStrike" baseline="0" dirty="0">
                <a:solidFill>
                  <a:srgbClr val="08818B"/>
                </a:solidFill>
                <a:latin typeface="Avenir Next" panose="020B0503020202020204" pitchFamily="34" charset="0"/>
              </a:rPr>
              <a:t>that are </a:t>
            </a:r>
            <a:r>
              <a:rPr lang="en-US" sz="2400" b="1" strike="noStrike" baseline="0" dirty="0">
                <a:solidFill>
                  <a:srgbClr val="08818B"/>
                </a:solidFill>
                <a:latin typeface="Avenir Next" panose="020B0503020202020204" pitchFamily="34" charset="0"/>
              </a:rPr>
              <a:t>nearly identical in construction, appearance, and use </a:t>
            </a:r>
            <a:r>
              <a:rPr lang="en-US" sz="2400" u="none" strike="noStrike" baseline="0" dirty="0">
                <a:solidFill>
                  <a:srgbClr val="08818B"/>
                </a:solidFill>
                <a:latin typeface="Avenir Next" panose="020B0503020202020204" pitchFamily="34" charset="0"/>
              </a:rPr>
              <a:t>(e.g., fast food chains and retail outlets). The use of sampling minimizes resources and costs compared to conducting studies on all properties. </a:t>
            </a:r>
          </a:p>
          <a:p>
            <a:endParaRPr lang="en-US" sz="1850" u="none" strike="noStrike" baseline="0" dirty="0">
              <a:solidFill>
                <a:srgbClr val="08818B"/>
              </a:solidFill>
              <a:latin typeface="Avenir Next" panose="020B0503020202020204" pitchFamily="34" charset="0"/>
            </a:endParaRPr>
          </a:p>
          <a:p>
            <a:endParaRPr lang="en-US" sz="1100" b="0" i="0" u="none" strike="noStrike" baseline="0" dirty="0">
              <a:solidFill>
                <a:srgbClr val="000000"/>
              </a:solidFill>
              <a:latin typeface="Arial" panose="020B0604020202020204" pitchFamily="34" charset="0"/>
            </a:endParaRPr>
          </a:p>
        </p:txBody>
      </p:sp>
      <p:sp>
        <p:nvSpPr>
          <p:cNvPr id="15" name="Slide Number Placeholder 14">
            <a:extLst>
              <a:ext uri="{FF2B5EF4-FFF2-40B4-BE49-F238E27FC236}">
                <a16:creationId xmlns:a16="http://schemas.microsoft.com/office/drawing/2014/main" id="{7FCE9CAD-33F6-5228-D364-90B27BCA4FF2}"/>
              </a:ext>
            </a:extLst>
          </p:cNvPr>
          <p:cNvSpPr>
            <a:spLocks noGrp="1"/>
          </p:cNvSpPr>
          <p:nvPr>
            <p:ph type="sldNum" sz="quarter" idx="12"/>
          </p:nvPr>
        </p:nvSpPr>
        <p:spPr/>
        <p:txBody>
          <a:bodyPr/>
          <a:lstStyle/>
          <a:p>
            <a:fld id="{CBD12358-51D2-46B3-9BDE-DF29528B9454}" type="slidenum">
              <a:rPr lang="en-US" smtClean="0"/>
              <a:pPr/>
              <a:t>11</a:t>
            </a:fld>
            <a:endParaRPr lang="en-US" dirty="0"/>
          </a:p>
        </p:txBody>
      </p:sp>
    </p:spTree>
    <p:extLst>
      <p:ext uri="{BB962C8B-B14F-4D97-AF65-F5344CB8AC3E}">
        <p14:creationId xmlns:p14="http://schemas.microsoft.com/office/powerpoint/2010/main" val="392258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4D9C7-06F9-149D-54D2-82DCC43F25FE}"/>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F5C0F08-DF35-FB1B-6BB4-A3D0B2D1F965}"/>
              </a:ext>
            </a:extLst>
          </p:cNvPr>
          <p:cNvSpPr txBox="1">
            <a:spLocks/>
          </p:cNvSpPr>
          <p:nvPr/>
        </p:nvSpPr>
        <p:spPr>
          <a:xfrm>
            <a:off x="1221659" y="1632057"/>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dirty="0"/>
          </a:p>
        </p:txBody>
      </p:sp>
      <p:sp>
        <p:nvSpPr>
          <p:cNvPr id="11" name="Title 1">
            <a:extLst>
              <a:ext uri="{FF2B5EF4-FFF2-40B4-BE49-F238E27FC236}">
                <a16:creationId xmlns:a16="http://schemas.microsoft.com/office/drawing/2014/main" id="{82C20C58-C930-A4DB-F390-5B2EE044A559}"/>
              </a:ext>
            </a:extLst>
          </p:cNvPr>
          <p:cNvSpPr>
            <a:spLocks noGrp="1"/>
          </p:cNvSpPr>
          <p:nvPr>
            <p:ph type="title"/>
          </p:nvPr>
        </p:nvSpPr>
        <p:spPr>
          <a:xfrm>
            <a:off x="1420640" y="1010669"/>
            <a:ext cx="10417280" cy="484706"/>
          </a:xfrm>
          <a:ln>
            <a:noFill/>
          </a:ln>
        </p:spPr>
        <p:txBody>
          <a:bodyPr>
            <a:normAutofit/>
          </a:bodyPr>
          <a:lstStyle/>
          <a:p>
            <a:r>
              <a:rPr lang="en-US" sz="2400" i="0" dirty="0">
                <a:solidFill>
                  <a:schemeClr val="bg1"/>
                </a:solidFill>
                <a:latin typeface="Avenir Next Medium" panose="020B0503020202020204" pitchFamily="34" charset="0"/>
              </a:rPr>
              <a:t>Variable Statistical  Sampling Overview</a:t>
            </a:r>
          </a:p>
        </p:txBody>
      </p:sp>
      <p:sp>
        <p:nvSpPr>
          <p:cNvPr id="4" name="Freeform 3">
            <a:extLst>
              <a:ext uri="{FF2B5EF4-FFF2-40B4-BE49-F238E27FC236}">
                <a16:creationId xmlns:a16="http://schemas.microsoft.com/office/drawing/2014/main" id="{A2DB9043-9A9E-C894-6481-A0084129A088}"/>
              </a:ext>
            </a:extLst>
          </p:cNvPr>
          <p:cNvSpPr/>
          <p:nvPr/>
        </p:nvSpPr>
        <p:spPr>
          <a:xfrm>
            <a:off x="0" y="5860627"/>
            <a:ext cx="12255500" cy="1086957"/>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9BE3DA2-7649-00CC-AB90-FCB13084E7FC}"/>
              </a:ext>
              <a:ext uri="{C183D7F6-B498-43B3-948B-1728B52AA6E4}">
                <adec:decorative xmlns:adec="http://schemas.microsoft.com/office/drawing/2017/decorative" val="1"/>
              </a:ext>
            </a:extLst>
          </p:cNvPr>
          <p:cNvCxnSpPr>
            <a:cxnSpLocks/>
          </p:cNvCxnSpPr>
          <p:nvPr/>
        </p:nvCxnSpPr>
        <p:spPr>
          <a:xfrm flipH="1">
            <a:off x="11538409"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A09A3A-B0C1-8140-8692-2AE686B0DCC9}"/>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715791-DF3E-7193-7425-C25BBE8AC360}"/>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3E5193-1142-E497-2718-0D659FA91EC4}"/>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D1D307-9ECE-ABD1-C8BE-3A7AF7F6141E}"/>
              </a:ext>
            </a:extLst>
          </p:cNvPr>
          <p:cNvSpPr txBox="1"/>
          <p:nvPr/>
        </p:nvSpPr>
        <p:spPr>
          <a:xfrm>
            <a:off x="1258209" y="1402014"/>
            <a:ext cx="9615948" cy="4608954"/>
          </a:xfrm>
          <a:prstGeom prst="rect">
            <a:avLst/>
          </a:prstGeom>
          <a:noFill/>
        </p:spPr>
        <p:txBody>
          <a:bodyPr wrap="square">
            <a:spAutoFit/>
          </a:bodyPr>
          <a:lstStyle/>
          <a:p>
            <a:endParaRPr lang="en-US" sz="1850" u="none" strike="noStrike" baseline="0" dirty="0">
              <a:solidFill>
                <a:srgbClr val="08818B"/>
              </a:solidFill>
              <a:latin typeface="Avenir Next" panose="020B0503020202020204" pitchFamily="34" charset="0"/>
            </a:endParaRPr>
          </a:p>
          <a:p>
            <a:r>
              <a:rPr lang="en-US" sz="2400" b="1" u="none" strike="noStrike" baseline="0" dirty="0">
                <a:solidFill>
                  <a:srgbClr val="08818B"/>
                </a:solidFill>
                <a:latin typeface="Avenir Next Demi Bold" panose="020B0503020202020204" pitchFamily="34" charset="0"/>
              </a:rPr>
              <a:t>Typical steps are: (Per </a:t>
            </a:r>
            <a:r>
              <a:rPr lang="en-US" sz="2400" b="1" dirty="0">
                <a:solidFill>
                  <a:srgbClr val="08818B"/>
                </a:solidFill>
                <a:latin typeface="Avenir Next Demi Bold" panose="020B0503020202020204" pitchFamily="34" charset="0"/>
              </a:rPr>
              <a:t>C</a:t>
            </a:r>
            <a:r>
              <a:rPr lang="en-US" sz="2400" b="1" u="none" strike="noStrike" baseline="0" dirty="0">
                <a:solidFill>
                  <a:srgbClr val="08818B"/>
                </a:solidFill>
                <a:latin typeface="Avenir Next Demi Bold" panose="020B0503020202020204" pitchFamily="34" charset="0"/>
              </a:rPr>
              <a:t>ost Segregation Audit Technique Guide) </a:t>
            </a:r>
          </a:p>
          <a:p>
            <a:r>
              <a:rPr lang="en-US" sz="2400" u="none" strike="noStrike" baseline="0" dirty="0">
                <a:solidFill>
                  <a:srgbClr val="08818B"/>
                </a:solidFill>
                <a:latin typeface="Avenir Next" panose="020B0503020202020204" pitchFamily="34" charset="0"/>
              </a:rPr>
              <a:t>• Stratify properties by facility type (e.g., free-standing facility, mall location, leased or owned property, etc.)</a:t>
            </a:r>
          </a:p>
          <a:p>
            <a:r>
              <a:rPr lang="en-US" sz="2400" u="none" strike="noStrike" baseline="0" dirty="0">
                <a:solidFill>
                  <a:srgbClr val="08818B"/>
                </a:solidFill>
                <a:latin typeface="Avenir Next" panose="020B0503020202020204" pitchFamily="34" charset="0"/>
              </a:rPr>
              <a:t>• Perform a cost segregation study by sampling properties within each stratum.</a:t>
            </a:r>
          </a:p>
          <a:p>
            <a:r>
              <a:rPr lang="en-US" sz="2400" u="none" strike="noStrike" baseline="0" dirty="0">
                <a:solidFill>
                  <a:srgbClr val="08818B"/>
                </a:solidFill>
                <a:latin typeface="Avenir Next" panose="020B0503020202020204" pitchFamily="34" charset="0"/>
              </a:rPr>
              <a:t>• </a:t>
            </a:r>
            <a:r>
              <a:rPr lang="en-US" sz="2400" b="1" u="none" strike="noStrike" baseline="0" dirty="0">
                <a:solidFill>
                  <a:srgbClr val="08818B"/>
                </a:solidFill>
                <a:latin typeface="Avenir Next" panose="020B0503020202020204" pitchFamily="34" charset="0"/>
              </a:rPr>
              <a:t>Based on the results in the prior step, develop a standard model for each        type of facility</a:t>
            </a:r>
          </a:p>
          <a:p>
            <a:r>
              <a:rPr lang="en-US" sz="2400" u="none" strike="noStrike" baseline="0" dirty="0">
                <a:solidFill>
                  <a:srgbClr val="08818B"/>
                </a:solidFill>
                <a:latin typeface="Avenir Next" panose="020B0503020202020204" pitchFamily="34" charset="0"/>
              </a:rPr>
              <a:t>• Apply the costs derived from the model(s) to the population on a percentage basis. For example, the model may indicate that 10% of the project costs are allocable to 5-year property. This same percentage is then applied to each facility within the same stratum</a:t>
            </a:r>
            <a:r>
              <a:rPr lang="en-US" sz="2400" u="none" strike="noStrike" baseline="0" dirty="0">
                <a:solidFill>
                  <a:srgbClr val="000000"/>
                </a:solidFill>
                <a:latin typeface="Avenir Next" panose="020B0503020202020204" pitchFamily="34" charset="0"/>
              </a:rPr>
              <a:t>.</a:t>
            </a:r>
          </a:p>
          <a:p>
            <a:endParaRPr lang="en-US" sz="1100" b="0" i="0" u="none" strike="noStrike" baseline="0" dirty="0">
              <a:solidFill>
                <a:srgbClr val="000000"/>
              </a:solidFill>
              <a:latin typeface="Arial" panose="020B0604020202020204" pitchFamily="34" charset="0"/>
            </a:endParaRPr>
          </a:p>
        </p:txBody>
      </p:sp>
      <p:sp>
        <p:nvSpPr>
          <p:cNvPr id="15" name="Slide Number Placeholder 14">
            <a:extLst>
              <a:ext uri="{FF2B5EF4-FFF2-40B4-BE49-F238E27FC236}">
                <a16:creationId xmlns:a16="http://schemas.microsoft.com/office/drawing/2014/main" id="{9B0F2E30-5F81-DD98-0565-02366295AA9B}"/>
              </a:ext>
            </a:extLst>
          </p:cNvPr>
          <p:cNvSpPr>
            <a:spLocks noGrp="1"/>
          </p:cNvSpPr>
          <p:nvPr>
            <p:ph type="sldNum" sz="quarter" idx="12"/>
          </p:nvPr>
        </p:nvSpPr>
        <p:spPr/>
        <p:txBody>
          <a:bodyPr/>
          <a:lstStyle/>
          <a:p>
            <a:fld id="{CBD12358-51D2-46B3-9BDE-DF29528B9454}" type="slidenum">
              <a:rPr lang="en-US" smtClean="0"/>
              <a:pPr/>
              <a:t>12</a:t>
            </a:fld>
            <a:endParaRPr lang="en-US" dirty="0"/>
          </a:p>
        </p:txBody>
      </p:sp>
    </p:spTree>
    <p:extLst>
      <p:ext uri="{BB962C8B-B14F-4D97-AF65-F5344CB8AC3E}">
        <p14:creationId xmlns:p14="http://schemas.microsoft.com/office/powerpoint/2010/main" val="338307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BD36A-DB16-DCD4-44A5-4307553F1252}"/>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B13DD76-65CD-9153-3725-613AB074C783}"/>
              </a:ext>
            </a:extLst>
          </p:cNvPr>
          <p:cNvSpPr txBox="1">
            <a:spLocks/>
          </p:cNvSpPr>
          <p:nvPr/>
        </p:nvSpPr>
        <p:spPr>
          <a:xfrm>
            <a:off x="1221659" y="1650683"/>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440"/>
              </a:lnSpc>
            </a:pPr>
            <a:r>
              <a:rPr lang="en-US" sz="2200" b="1" dirty="0">
                <a:solidFill>
                  <a:srgbClr val="08818B"/>
                </a:solidFill>
                <a:latin typeface="Avenir Next Demi Bold" panose="020B0503020202020204" pitchFamily="34" charset="0"/>
              </a:rPr>
              <a:t>Purpose: </a:t>
            </a:r>
            <a:r>
              <a:rPr lang="en-US" sz="2200" dirty="0">
                <a:solidFill>
                  <a:srgbClr val="08818B"/>
                </a:solidFill>
                <a:latin typeface="Avenir Next" panose="020B0503020202020204" pitchFamily="34" charset="0"/>
              </a:rPr>
              <a:t>Variable statistical sampling uses mathematical principles to select a representative subset of properties (or components) within a portfolio and analyzes these to estimate the characteristics of the entire group. This allows taxpayers to reclassify building costs for accelerated depreciation and significant tax benefits.</a:t>
            </a:r>
          </a:p>
          <a:p>
            <a:pPr lvl="0">
              <a:lnSpc>
                <a:spcPts val="2440"/>
              </a:lnSpc>
            </a:pPr>
            <a:r>
              <a:rPr lang="en-US" sz="2200" b="1" dirty="0">
                <a:solidFill>
                  <a:srgbClr val="08818B"/>
                </a:solidFill>
                <a:latin typeface="Avenir Next Demi Bold" panose="020B0503020202020204" pitchFamily="34" charset="0"/>
              </a:rPr>
              <a:t>When Ideal: </a:t>
            </a:r>
            <a:r>
              <a:rPr lang="en-US" sz="2200" dirty="0">
                <a:solidFill>
                  <a:srgbClr val="08818B"/>
                </a:solidFill>
                <a:latin typeface="Avenir Next" panose="020B0503020202020204" pitchFamily="34" charset="0"/>
              </a:rPr>
              <a:t>Best suited for portfolios with 100+ properties or where each has a low depreciable basis , making full studies on every property unfeasible.</a:t>
            </a:r>
          </a:p>
          <a:p>
            <a:pPr lvl="0">
              <a:lnSpc>
                <a:spcPts val="2440"/>
              </a:lnSpc>
            </a:pPr>
            <a:r>
              <a:rPr lang="en-US" sz="2200" b="1" dirty="0">
                <a:solidFill>
                  <a:srgbClr val="08818B"/>
                </a:solidFill>
                <a:latin typeface="Avenir Next Demi Bold" panose="020B0503020202020204" pitchFamily="34" charset="0"/>
              </a:rPr>
              <a:t>Benefit: </a:t>
            </a:r>
            <a:r>
              <a:rPr lang="en-US" sz="2200" dirty="0">
                <a:solidFill>
                  <a:srgbClr val="08818B"/>
                </a:solidFill>
                <a:latin typeface="Avenir Next" panose="020B0503020202020204" pitchFamily="34" charset="0"/>
              </a:rPr>
              <a:t>Delivers substantial efficiency and cost savings while maintaining statistical rigor, compared to “rule of thumb” or judgmental approaches, which the IRS does not recognize as valid under audit.</a:t>
            </a:r>
          </a:p>
          <a:p>
            <a:endParaRPr lang="en-US" dirty="0"/>
          </a:p>
        </p:txBody>
      </p:sp>
      <p:sp>
        <p:nvSpPr>
          <p:cNvPr id="11" name="Title 1">
            <a:extLst>
              <a:ext uri="{FF2B5EF4-FFF2-40B4-BE49-F238E27FC236}">
                <a16:creationId xmlns:a16="http://schemas.microsoft.com/office/drawing/2014/main" id="{354F7920-CACF-0A5E-B6EC-D9DBDA23B704}"/>
              </a:ext>
            </a:extLst>
          </p:cNvPr>
          <p:cNvSpPr>
            <a:spLocks noGrp="1"/>
          </p:cNvSpPr>
          <p:nvPr>
            <p:ph type="title"/>
          </p:nvPr>
        </p:nvSpPr>
        <p:spPr>
          <a:xfrm>
            <a:off x="1455175" y="175033"/>
            <a:ext cx="10417280" cy="1325563"/>
          </a:xfrm>
          <a:ln>
            <a:noFill/>
          </a:ln>
        </p:spPr>
        <p:txBody>
          <a:bodyPr>
            <a:normAutofit/>
          </a:bodyPr>
          <a:lstStyle/>
          <a:p>
            <a:r>
              <a:rPr lang="en-US" sz="2400" i="0" dirty="0">
                <a:solidFill>
                  <a:schemeClr val="bg1"/>
                </a:solidFill>
                <a:latin typeface="Avenir Next Medium" panose="020B0503020202020204" pitchFamily="34" charset="0"/>
              </a:rPr>
              <a:t>Variable Statistical  Sampling Overview</a:t>
            </a:r>
          </a:p>
        </p:txBody>
      </p:sp>
      <p:sp>
        <p:nvSpPr>
          <p:cNvPr id="4" name="Freeform 3">
            <a:extLst>
              <a:ext uri="{FF2B5EF4-FFF2-40B4-BE49-F238E27FC236}">
                <a16:creationId xmlns:a16="http://schemas.microsoft.com/office/drawing/2014/main" id="{7E084EFC-FD19-3558-D917-334969F5C9C5}"/>
              </a:ext>
            </a:extLst>
          </p:cNvPr>
          <p:cNvSpPr/>
          <p:nvPr/>
        </p:nvSpPr>
        <p:spPr>
          <a:xfrm>
            <a:off x="-24141" y="5761449"/>
            <a:ext cx="12255500" cy="111192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D6F9D667-7443-D531-0FB0-A5F65D7DD96C}"/>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2A28404-747C-F3B4-D0CA-61C7F185D3EF}"/>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A14C58-BDF2-003D-6CFC-0E248C5814A8}"/>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97EA35-10A0-1271-25D3-20E139CBFC14}"/>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BFB646-6167-7840-34FB-82484F85B742}"/>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8C11F3C3-8F31-405D-5252-67917B9C0C41}"/>
              </a:ext>
            </a:extLst>
          </p:cNvPr>
          <p:cNvSpPr>
            <a:spLocks noGrp="1"/>
          </p:cNvSpPr>
          <p:nvPr>
            <p:ph type="sldNum" sz="quarter" idx="12"/>
          </p:nvPr>
        </p:nvSpPr>
        <p:spPr/>
        <p:txBody>
          <a:bodyPr/>
          <a:lstStyle/>
          <a:p>
            <a:fld id="{CBD12358-51D2-46B3-9BDE-DF29528B9454}" type="slidenum">
              <a:rPr lang="en-US" smtClean="0"/>
              <a:pPr/>
              <a:t>13</a:t>
            </a:fld>
            <a:endParaRPr lang="en-US" dirty="0"/>
          </a:p>
        </p:txBody>
      </p:sp>
    </p:spTree>
    <p:extLst>
      <p:ext uri="{BB962C8B-B14F-4D97-AF65-F5344CB8AC3E}">
        <p14:creationId xmlns:p14="http://schemas.microsoft.com/office/powerpoint/2010/main" val="360636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FF9F9-139B-E656-7BB9-210C683BC364}"/>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8C91094-42A4-5811-6B62-288B5FB92FEB}"/>
              </a:ext>
            </a:extLst>
          </p:cNvPr>
          <p:cNvSpPr txBox="1">
            <a:spLocks/>
          </p:cNvSpPr>
          <p:nvPr/>
        </p:nvSpPr>
        <p:spPr>
          <a:xfrm>
            <a:off x="1229035" y="1641034"/>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solidFill>
                  <a:srgbClr val="08818B"/>
                </a:solidFill>
                <a:latin typeface="Avenir Next Demi Bold" panose="020B0503020202020204" pitchFamily="34" charset="0"/>
              </a:rPr>
              <a:t>Sampling vs. Full Study:</a:t>
            </a:r>
          </a:p>
          <a:p>
            <a:pPr lvl="1"/>
            <a:r>
              <a:rPr lang="en-US" sz="2400" b="1" dirty="0">
                <a:solidFill>
                  <a:srgbClr val="08818B"/>
                </a:solidFill>
                <a:latin typeface="Avenir Next Demi Bold" panose="020B0503020202020204" pitchFamily="34" charset="0"/>
              </a:rPr>
              <a:t>Best Use Case: </a:t>
            </a:r>
            <a:r>
              <a:rPr lang="en-US" sz="2400" dirty="0">
                <a:solidFill>
                  <a:srgbClr val="08818B"/>
                </a:solidFill>
                <a:latin typeface="Avenir Next" panose="020B0503020202020204" pitchFamily="34" charset="0"/>
              </a:rPr>
              <a:t>Large, relatively homogenous property portfolios.</a:t>
            </a:r>
          </a:p>
          <a:p>
            <a:pPr lvl="1"/>
            <a:r>
              <a:rPr lang="en-US" sz="2400" b="1" dirty="0">
                <a:solidFill>
                  <a:srgbClr val="08818B"/>
                </a:solidFill>
                <a:latin typeface="Avenir Next Demi Bold" panose="020B0503020202020204" pitchFamily="34" charset="0"/>
              </a:rPr>
              <a:t>Alternatives: </a:t>
            </a:r>
            <a:r>
              <a:rPr lang="en-US" sz="2400" dirty="0">
                <a:solidFill>
                  <a:srgbClr val="08818B"/>
                </a:solidFill>
                <a:latin typeface="Avenir Next" panose="020B0503020202020204" pitchFamily="34" charset="0"/>
              </a:rPr>
              <a:t>For small portfolios, or where properties are highly dissimilar, individual studies may provide more accurate results.</a:t>
            </a:r>
          </a:p>
          <a:p>
            <a:pPr lvl="0"/>
            <a:r>
              <a:rPr lang="en-US" b="1" dirty="0">
                <a:solidFill>
                  <a:srgbClr val="08818B"/>
                </a:solidFill>
                <a:latin typeface="Avenir Next Demi Bold" panose="020B0503020202020204" pitchFamily="34" charset="0"/>
              </a:rPr>
              <a:t>Limitations: </a:t>
            </a:r>
            <a:r>
              <a:rPr lang="en-US" dirty="0">
                <a:solidFill>
                  <a:srgbClr val="08818B"/>
                </a:solidFill>
                <a:latin typeface="Avenir Next" panose="020B0503020202020204" pitchFamily="34" charset="0"/>
              </a:rPr>
              <a:t>Statistical sampling might become less reliable for portfolios under 50 properties or highly heterogeneous populations.</a:t>
            </a:r>
          </a:p>
          <a:p>
            <a:endParaRPr lang="en-US" dirty="0"/>
          </a:p>
        </p:txBody>
      </p:sp>
      <p:sp>
        <p:nvSpPr>
          <p:cNvPr id="11" name="Title 1">
            <a:extLst>
              <a:ext uri="{FF2B5EF4-FFF2-40B4-BE49-F238E27FC236}">
                <a16:creationId xmlns:a16="http://schemas.microsoft.com/office/drawing/2014/main" id="{BDFE2669-AB75-4C47-9744-4DB9447B2838}"/>
              </a:ext>
            </a:extLst>
          </p:cNvPr>
          <p:cNvSpPr>
            <a:spLocks noGrp="1"/>
          </p:cNvSpPr>
          <p:nvPr>
            <p:ph type="title"/>
          </p:nvPr>
        </p:nvSpPr>
        <p:spPr>
          <a:xfrm>
            <a:off x="1386351" y="180851"/>
            <a:ext cx="10417280" cy="1325563"/>
          </a:xfrm>
          <a:ln>
            <a:noFill/>
          </a:ln>
        </p:spPr>
        <p:txBody>
          <a:bodyPr>
            <a:normAutofit/>
          </a:bodyPr>
          <a:lstStyle/>
          <a:p>
            <a:r>
              <a:rPr lang="en-US" sz="2400" i="0" dirty="0">
                <a:solidFill>
                  <a:schemeClr val="bg1"/>
                </a:solidFill>
                <a:latin typeface="Avenir Next Medium" panose="020B0503020202020204" pitchFamily="34" charset="0"/>
              </a:rPr>
              <a:t>Is Sampling the Right Technique </a:t>
            </a:r>
          </a:p>
        </p:txBody>
      </p:sp>
      <p:sp>
        <p:nvSpPr>
          <p:cNvPr id="4" name="Freeform 3">
            <a:extLst>
              <a:ext uri="{FF2B5EF4-FFF2-40B4-BE49-F238E27FC236}">
                <a16:creationId xmlns:a16="http://schemas.microsoft.com/office/drawing/2014/main" id="{1F594B0C-C919-73B0-1A3A-6CAA6AC98CB6}"/>
              </a:ext>
            </a:extLst>
          </p:cNvPr>
          <p:cNvSpPr/>
          <p:nvPr/>
        </p:nvSpPr>
        <p:spPr>
          <a:xfrm>
            <a:off x="0" y="4908884"/>
            <a:ext cx="12255500" cy="1997136"/>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067C9DDF-B2A9-179B-82CF-CE8605CEAE20}"/>
              </a:ext>
              <a:ext uri="{C183D7F6-B498-43B3-948B-1728B52AA6E4}">
                <adec:decorative xmlns:adec="http://schemas.microsoft.com/office/drawing/2017/decorative" val="1"/>
              </a:ext>
            </a:extLst>
          </p:cNvPr>
          <p:cNvCxnSpPr>
            <a:cxnSpLocks/>
          </p:cNvCxnSpPr>
          <p:nvPr/>
        </p:nvCxnSpPr>
        <p:spPr>
          <a:xfrm>
            <a:off x="0" y="4193886"/>
            <a:ext cx="2661313" cy="271870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6EC81B-1BBE-578E-4BFC-22B54C9C5972}"/>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8CCEFD-669C-7C12-49BE-0C4431F02008}"/>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6B363F-1BDF-B1AC-5290-F4D7F493732F}"/>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BBF762-B62E-574E-EE6D-1E67E5876871}"/>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B27E7C2C-800B-0A5D-3A93-E6C30B3DB905}"/>
              </a:ext>
            </a:extLst>
          </p:cNvPr>
          <p:cNvSpPr>
            <a:spLocks noGrp="1"/>
          </p:cNvSpPr>
          <p:nvPr>
            <p:ph type="sldNum" sz="quarter" idx="12"/>
          </p:nvPr>
        </p:nvSpPr>
        <p:spPr/>
        <p:txBody>
          <a:bodyPr/>
          <a:lstStyle/>
          <a:p>
            <a:fld id="{CBD12358-51D2-46B3-9BDE-DF29528B9454}" type="slidenum">
              <a:rPr lang="en-US" smtClean="0"/>
              <a:pPr/>
              <a:t>14</a:t>
            </a:fld>
            <a:endParaRPr lang="en-US" dirty="0"/>
          </a:p>
        </p:txBody>
      </p:sp>
    </p:spTree>
    <p:extLst>
      <p:ext uri="{BB962C8B-B14F-4D97-AF65-F5344CB8AC3E}">
        <p14:creationId xmlns:p14="http://schemas.microsoft.com/office/powerpoint/2010/main" val="29863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2A7BD-0D8C-CD04-A23B-070CAC218E4A}"/>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45B5F48-754A-4504-F3EA-82510443D8C8}"/>
              </a:ext>
            </a:extLst>
          </p:cNvPr>
          <p:cNvSpPr txBox="1">
            <a:spLocks/>
          </p:cNvSpPr>
          <p:nvPr/>
        </p:nvSpPr>
        <p:spPr>
          <a:xfrm>
            <a:off x="1229035" y="1641034"/>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8818B"/>
                </a:solidFill>
                <a:latin typeface="Avenir Next Demi Bold" panose="020B0503020202020204" pitchFamily="34" charset="0"/>
              </a:rPr>
              <a:t>Primary Estimation : Two Steps </a:t>
            </a:r>
          </a:p>
          <a:p>
            <a:pPr marL="0" lvl="0" indent="0">
              <a:buNone/>
            </a:pPr>
            <a:r>
              <a:rPr lang="en-US" dirty="0">
                <a:solidFill>
                  <a:srgbClr val="08818B"/>
                </a:solidFill>
                <a:latin typeface="Avenir Next Demi Bold" panose="020B0503020202020204" pitchFamily="34" charset="0"/>
              </a:rPr>
              <a:t>      Step 1 </a:t>
            </a:r>
          </a:p>
          <a:p>
            <a:pPr lvl="2"/>
            <a:r>
              <a:rPr lang="en-US" sz="2200" dirty="0">
                <a:solidFill>
                  <a:srgbClr val="08818B"/>
                </a:solidFill>
                <a:latin typeface="Avenir Next Demi Bold" panose="020B0503020202020204" pitchFamily="34" charset="0"/>
              </a:rPr>
              <a:t>The primary calculation determines  the amount that qualifies for accelerated deduction from the population of 27.5- or 39-years costs. </a:t>
            </a:r>
          </a:p>
          <a:p>
            <a:pPr marL="457200" lvl="1" indent="0">
              <a:buNone/>
            </a:pPr>
            <a:r>
              <a:rPr lang="en-US" sz="2400" dirty="0">
                <a:solidFill>
                  <a:srgbClr val="08818B"/>
                </a:solidFill>
                <a:latin typeface="Avenir Next Demi Bold" panose="020B0503020202020204" pitchFamily="34" charset="0"/>
              </a:rPr>
              <a:t> Step 2 </a:t>
            </a:r>
          </a:p>
          <a:p>
            <a:pPr lvl="2"/>
            <a:r>
              <a:rPr lang="en-US" sz="2200" dirty="0">
                <a:solidFill>
                  <a:srgbClr val="08818B"/>
                </a:solidFill>
                <a:latin typeface="Avenir Next Demi Bold" panose="020B0503020202020204" pitchFamily="34" charset="0"/>
              </a:rPr>
              <a:t>The secondary allocation / calculation allocates the total accelerated amount from Step 1 into the various asset categories such as current deduction , 5, 7 &amp; 15-year property or other such as QIP  </a:t>
            </a:r>
          </a:p>
          <a:p>
            <a:pPr marL="0" indent="0">
              <a:buNone/>
            </a:pPr>
            <a:endParaRPr lang="en-US" dirty="0"/>
          </a:p>
        </p:txBody>
      </p:sp>
      <p:sp>
        <p:nvSpPr>
          <p:cNvPr id="11" name="Title 1">
            <a:extLst>
              <a:ext uri="{FF2B5EF4-FFF2-40B4-BE49-F238E27FC236}">
                <a16:creationId xmlns:a16="http://schemas.microsoft.com/office/drawing/2014/main" id="{0798F1C0-105B-41B7-919B-F2CF123D131D}"/>
              </a:ext>
            </a:extLst>
          </p:cNvPr>
          <p:cNvSpPr>
            <a:spLocks noGrp="1"/>
          </p:cNvSpPr>
          <p:nvPr>
            <p:ph type="title"/>
          </p:nvPr>
        </p:nvSpPr>
        <p:spPr>
          <a:xfrm>
            <a:off x="1386351" y="180851"/>
            <a:ext cx="10417280" cy="1325563"/>
          </a:xfrm>
          <a:ln>
            <a:noFill/>
          </a:ln>
        </p:spPr>
        <p:txBody>
          <a:bodyPr>
            <a:normAutofit/>
          </a:bodyPr>
          <a:lstStyle/>
          <a:p>
            <a:br>
              <a:rPr lang="en-US" sz="2400" i="0" dirty="0">
                <a:solidFill>
                  <a:schemeClr val="bg1"/>
                </a:solidFill>
                <a:latin typeface="Avenir Next Medium" panose="020B0503020202020204" pitchFamily="34" charset="0"/>
              </a:rPr>
            </a:br>
            <a:r>
              <a:rPr lang="en-US" sz="2400" i="0" dirty="0">
                <a:solidFill>
                  <a:schemeClr val="bg1"/>
                </a:solidFill>
                <a:latin typeface="Avenir Next Medium" panose="020B0503020202020204" pitchFamily="34" charset="0"/>
              </a:rPr>
              <a:t>Estimation Process</a:t>
            </a:r>
          </a:p>
        </p:txBody>
      </p:sp>
      <p:sp>
        <p:nvSpPr>
          <p:cNvPr id="4" name="Freeform 3">
            <a:extLst>
              <a:ext uri="{FF2B5EF4-FFF2-40B4-BE49-F238E27FC236}">
                <a16:creationId xmlns:a16="http://schemas.microsoft.com/office/drawing/2014/main" id="{C36C2ED6-3E1F-2D87-B11D-753B6DD41707}"/>
              </a:ext>
            </a:extLst>
          </p:cNvPr>
          <p:cNvSpPr/>
          <p:nvPr/>
        </p:nvSpPr>
        <p:spPr>
          <a:xfrm>
            <a:off x="0" y="5434142"/>
            <a:ext cx="12255500" cy="1471878"/>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FAE2B1D-836B-34C4-7FEE-1038D3AC2408}"/>
              </a:ext>
              <a:ext uri="{C183D7F6-B498-43B3-948B-1728B52AA6E4}">
                <adec:decorative xmlns:adec="http://schemas.microsoft.com/office/drawing/2017/decorative" val="1"/>
              </a:ext>
            </a:extLst>
          </p:cNvPr>
          <p:cNvCxnSpPr>
            <a:cxnSpLocks/>
          </p:cNvCxnSpPr>
          <p:nvPr/>
        </p:nvCxnSpPr>
        <p:spPr>
          <a:xfrm>
            <a:off x="0" y="4193886"/>
            <a:ext cx="2661313" cy="271870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DBBDD38-C945-A44C-19DE-3C8CD2F3995A}"/>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64D824-5710-27A5-4C27-E628E3039830}"/>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C1E793-BC07-00A5-56BC-ED84A2E760FC}"/>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716A99-8B4D-621C-B67E-BD3886485E65}"/>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1937850A-C15E-34C9-862A-A90AC21BAF25}"/>
              </a:ext>
            </a:extLst>
          </p:cNvPr>
          <p:cNvSpPr>
            <a:spLocks noGrp="1"/>
          </p:cNvSpPr>
          <p:nvPr>
            <p:ph type="sldNum" sz="quarter" idx="12"/>
          </p:nvPr>
        </p:nvSpPr>
        <p:spPr/>
        <p:txBody>
          <a:bodyPr/>
          <a:lstStyle/>
          <a:p>
            <a:fld id="{CBD12358-51D2-46B3-9BDE-DF29528B9454}" type="slidenum">
              <a:rPr lang="en-US" smtClean="0"/>
              <a:pPr/>
              <a:t>15</a:t>
            </a:fld>
            <a:endParaRPr lang="en-US" dirty="0"/>
          </a:p>
        </p:txBody>
      </p:sp>
    </p:spTree>
    <p:extLst>
      <p:ext uri="{BB962C8B-B14F-4D97-AF65-F5344CB8AC3E}">
        <p14:creationId xmlns:p14="http://schemas.microsoft.com/office/powerpoint/2010/main" val="349169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20A25-8A0B-69AC-BC90-E842F24DFF56}"/>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29C5F01-97E7-200B-C1DD-FEB96E37BA9F}"/>
              </a:ext>
            </a:extLst>
          </p:cNvPr>
          <p:cNvSpPr txBox="1">
            <a:spLocks/>
          </p:cNvSpPr>
          <p:nvPr/>
        </p:nvSpPr>
        <p:spPr>
          <a:xfrm>
            <a:off x="1229035" y="1641034"/>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solidFill>
                  <a:srgbClr val="08818B"/>
                </a:solidFill>
                <a:latin typeface="Avenir Next Demi Bold" panose="020B0503020202020204" pitchFamily="34" charset="0"/>
              </a:rPr>
              <a:t>How is it measured ?</a:t>
            </a:r>
          </a:p>
          <a:p>
            <a:pPr marL="0" lvl="0" indent="0">
              <a:buNone/>
            </a:pPr>
            <a:r>
              <a:rPr lang="en-US" b="1" dirty="0">
                <a:solidFill>
                  <a:srgbClr val="08818B"/>
                </a:solidFill>
                <a:latin typeface="Avenir Next Demi Bold" panose="020B0503020202020204" pitchFamily="34" charset="0"/>
              </a:rPr>
              <a:t>            </a:t>
            </a:r>
          </a:p>
          <a:p>
            <a:pPr lvl="1"/>
            <a:r>
              <a:rPr lang="en-US" sz="2400" dirty="0">
                <a:solidFill>
                  <a:srgbClr val="08818B"/>
                </a:solidFill>
                <a:latin typeface="Avenir Next Demi Bold" panose="020B0503020202020204" pitchFamily="34" charset="0"/>
              </a:rPr>
              <a:t>The </a:t>
            </a:r>
            <a:r>
              <a:rPr lang="en-US" sz="2400" b="1" dirty="0">
                <a:solidFill>
                  <a:srgbClr val="08818B"/>
                </a:solidFill>
                <a:latin typeface="Avenir Next Demi Bold" panose="020B0503020202020204" pitchFamily="34" charset="0"/>
              </a:rPr>
              <a:t>reported amount  is </a:t>
            </a:r>
            <a:r>
              <a:rPr lang="en-US" sz="2400" dirty="0">
                <a:solidFill>
                  <a:srgbClr val="08818B"/>
                </a:solidFill>
                <a:latin typeface="Avenir Next Demi Bold" panose="020B0503020202020204" pitchFamily="34" charset="0"/>
              </a:rPr>
              <a:t> the amount classified as 27.5 (39)year property, at either the cost or net asset value, which is then compared to the non--27.5 (39)-year property for each sample unit </a:t>
            </a:r>
            <a:r>
              <a:rPr lang="en-US" sz="2400" b="1" dirty="0">
                <a:solidFill>
                  <a:srgbClr val="08818B"/>
                </a:solidFill>
                <a:latin typeface="Avenir Next Demi Bold" panose="020B0503020202020204" pitchFamily="34" charset="0"/>
              </a:rPr>
              <a:t>.</a:t>
            </a:r>
          </a:p>
          <a:p>
            <a:pPr lvl="1"/>
            <a:r>
              <a:rPr lang="en-US" sz="2400" dirty="0">
                <a:solidFill>
                  <a:srgbClr val="08818B"/>
                </a:solidFill>
                <a:latin typeface="Avenir Next Demi Bold" panose="020B0503020202020204" pitchFamily="34" charset="0"/>
              </a:rPr>
              <a:t>The </a:t>
            </a:r>
            <a:r>
              <a:rPr kumimoji="0" lang="en-US" sz="2400"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rPr>
              <a:t>non--27.5 (39)-year property for each sample unit is then  allocated to the proper category such as current deduction,  5,7 15 year or other.</a:t>
            </a:r>
            <a:endParaRPr lang="en-US" sz="2400" dirty="0">
              <a:solidFill>
                <a:srgbClr val="08818B"/>
              </a:solidFill>
              <a:latin typeface="Avenir Next Demi Bold" panose="020B0503020202020204" pitchFamily="34" charset="0"/>
            </a:endParaRPr>
          </a:p>
          <a:p>
            <a:pPr marL="457200" lvl="1" indent="0">
              <a:buNone/>
            </a:pPr>
            <a:endParaRPr lang="en-US" sz="2400" b="1" dirty="0">
              <a:solidFill>
                <a:srgbClr val="08818B"/>
              </a:solidFill>
              <a:latin typeface="Avenir Next Demi Bold" panose="020B0503020202020204" pitchFamily="34" charset="0"/>
            </a:endParaRPr>
          </a:p>
          <a:p>
            <a:pPr marL="0" indent="0">
              <a:buNone/>
            </a:pPr>
            <a:endParaRPr lang="en-US" dirty="0"/>
          </a:p>
        </p:txBody>
      </p:sp>
      <p:sp>
        <p:nvSpPr>
          <p:cNvPr id="11" name="Title 1">
            <a:extLst>
              <a:ext uri="{FF2B5EF4-FFF2-40B4-BE49-F238E27FC236}">
                <a16:creationId xmlns:a16="http://schemas.microsoft.com/office/drawing/2014/main" id="{2CFD6F63-212A-4249-FFF0-4E44225A3778}"/>
              </a:ext>
            </a:extLst>
          </p:cNvPr>
          <p:cNvSpPr>
            <a:spLocks noGrp="1"/>
          </p:cNvSpPr>
          <p:nvPr>
            <p:ph type="title"/>
          </p:nvPr>
        </p:nvSpPr>
        <p:spPr>
          <a:xfrm>
            <a:off x="1386351" y="180851"/>
            <a:ext cx="10417280" cy="1325563"/>
          </a:xfrm>
          <a:ln>
            <a:noFill/>
          </a:ln>
        </p:spPr>
        <p:txBody>
          <a:bodyPr>
            <a:normAutofit/>
          </a:bodyPr>
          <a:lstStyle/>
          <a:p>
            <a:r>
              <a:rPr lang="en-US" sz="2400" i="0" dirty="0">
                <a:solidFill>
                  <a:schemeClr val="bg1"/>
                </a:solidFill>
                <a:latin typeface="Avenir Next Medium" panose="020B0503020202020204" pitchFamily="34" charset="0"/>
              </a:rPr>
              <a:t>Estimation Process</a:t>
            </a:r>
          </a:p>
        </p:txBody>
      </p:sp>
      <p:sp>
        <p:nvSpPr>
          <p:cNvPr id="4" name="Freeform 3">
            <a:extLst>
              <a:ext uri="{FF2B5EF4-FFF2-40B4-BE49-F238E27FC236}">
                <a16:creationId xmlns:a16="http://schemas.microsoft.com/office/drawing/2014/main" id="{0E3D1DC9-CD94-F1D8-6AFB-323FA45EF12A}"/>
              </a:ext>
            </a:extLst>
          </p:cNvPr>
          <p:cNvSpPr/>
          <p:nvPr/>
        </p:nvSpPr>
        <p:spPr>
          <a:xfrm>
            <a:off x="0" y="5434142"/>
            <a:ext cx="12255500" cy="1471878"/>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88B0EF8-305D-20E3-04B9-97F3DE609DE7}"/>
              </a:ext>
              <a:ext uri="{C183D7F6-B498-43B3-948B-1728B52AA6E4}">
                <adec:decorative xmlns:adec="http://schemas.microsoft.com/office/drawing/2017/decorative" val="1"/>
              </a:ext>
            </a:extLst>
          </p:cNvPr>
          <p:cNvCxnSpPr>
            <a:cxnSpLocks/>
          </p:cNvCxnSpPr>
          <p:nvPr/>
        </p:nvCxnSpPr>
        <p:spPr>
          <a:xfrm>
            <a:off x="0" y="4193886"/>
            <a:ext cx="2661313" cy="271870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707F08-B22A-21CC-8EB3-8745EE96ED01}"/>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7D07CA-F822-307F-DF74-6CEECAF61CE7}"/>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5EE3DC2-5B0D-089C-205C-5BDDAA3669DA}"/>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20B8CF-F9F8-8D81-4962-08697806B04C}"/>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D6966102-AFE5-7AFE-D333-40E13AC84F25}"/>
              </a:ext>
            </a:extLst>
          </p:cNvPr>
          <p:cNvSpPr>
            <a:spLocks noGrp="1"/>
          </p:cNvSpPr>
          <p:nvPr>
            <p:ph type="sldNum" sz="quarter" idx="12"/>
          </p:nvPr>
        </p:nvSpPr>
        <p:spPr/>
        <p:txBody>
          <a:bodyPr/>
          <a:lstStyle/>
          <a:p>
            <a:fld id="{CBD12358-51D2-46B3-9BDE-DF29528B9454}" type="slidenum">
              <a:rPr lang="en-US" smtClean="0"/>
              <a:pPr/>
              <a:t>16</a:t>
            </a:fld>
            <a:endParaRPr lang="en-US" dirty="0"/>
          </a:p>
        </p:txBody>
      </p:sp>
    </p:spTree>
    <p:extLst>
      <p:ext uri="{BB962C8B-B14F-4D97-AF65-F5344CB8AC3E}">
        <p14:creationId xmlns:p14="http://schemas.microsoft.com/office/powerpoint/2010/main" val="246497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47CC4-97B2-2829-3E00-D9266CF8677F}"/>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8335C80-E3BA-1D32-8D76-37E7504B99C2}"/>
              </a:ext>
            </a:extLst>
          </p:cNvPr>
          <p:cNvSpPr txBox="1">
            <a:spLocks/>
          </p:cNvSpPr>
          <p:nvPr/>
        </p:nvSpPr>
        <p:spPr>
          <a:xfrm>
            <a:off x="1218637" y="1197818"/>
            <a:ext cx="9504334" cy="4419299"/>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20"/>
              </a:lnSpc>
            </a:pPr>
            <a:r>
              <a:rPr lang="en-US" sz="1600" b="1" dirty="0">
                <a:solidFill>
                  <a:srgbClr val="08818B"/>
                </a:solidFill>
                <a:latin typeface="Avenir Next Demi Bold" panose="020B0503020202020204" pitchFamily="34" charset="0"/>
              </a:rPr>
              <a:t>Determine your sample  objective </a:t>
            </a:r>
          </a:p>
          <a:p>
            <a:pPr lvl="0">
              <a:lnSpc>
                <a:spcPts val="1520"/>
              </a:lnSpc>
            </a:pPr>
            <a:endParaRPr lang="en-US" sz="1600" b="1" dirty="0">
              <a:solidFill>
                <a:srgbClr val="08818B"/>
              </a:solidFill>
              <a:latin typeface="Avenir Next Demi Bold" panose="020B0503020202020204" pitchFamily="34" charset="0"/>
            </a:endParaRPr>
          </a:p>
          <a:p>
            <a:pPr lvl="0">
              <a:lnSpc>
                <a:spcPts val="1520"/>
              </a:lnSpc>
            </a:pPr>
            <a:r>
              <a:rPr lang="en-US" b="1" dirty="0">
                <a:solidFill>
                  <a:srgbClr val="08818B"/>
                </a:solidFill>
                <a:latin typeface="Avenir Next Demi Bold" panose="020B0503020202020204" pitchFamily="34" charset="0"/>
              </a:rPr>
              <a:t>Determine Sample Objective : What do you want  to measure ?</a:t>
            </a:r>
          </a:p>
          <a:p>
            <a:pPr marL="0" lvl="0" indent="0">
              <a:lnSpc>
                <a:spcPts val="1520"/>
              </a:lnSpc>
              <a:buNone/>
            </a:pPr>
            <a:r>
              <a:rPr lang="en-US" sz="1600" b="1" dirty="0">
                <a:solidFill>
                  <a:srgbClr val="08818B"/>
                </a:solidFill>
                <a:latin typeface="Avenir Next Demi Bold" panose="020B0503020202020204" pitchFamily="34" charset="0"/>
              </a:rPr>
              <a:t>          </a:t>
            </a:r>
          </a:p>
          <a:p>
            <a:pPr lvl="0">
              <a:lnSpc>
                <a:spcPts val="1520"/>
              </a:lnSpc>
            </a:pPr>
            <a:r>
              <a:rPr lang="en-US" b="1" dirty="0">
                <a:solidFill>
                  <a:srgbClr val="08818B"/>
                </a:solidFill>
                <a:latin typeface="Avenir Next Demi Bold" panose="020B0503020202020204" pitchFamily="34" charset="0"/>
              </a:rPr>
              <a:t>Data  Analysis /Portfolio Stratification/Sample design: </a:t>
            </a:r>
          </a:p>
          <a:p>
            <a:pPr lvl="1"/>
            <a:r>
              <a:rPr lang="en-US" dirty="0">
                <a:solidFill>
                  <a:srgbClr val="08818B"/>
                </a:solidFill>
                <a:latin typeface="Avenir Next" panose="020B0503020202020204" pitchFamily="34" charset="0"/>
              </a:rPr>
              <a:t>Group properties by key characteristics (type, location, ownership, etc.).</a:t>
            </a:r>
          </a:p>
          <a:p>
            <a:pPr lvl="1"/>
            <a:r>
              <a:rPr lang="en-US" dirty="0">
                <a:solidFill>
                  <a:srgbClr val="08818B"/>
                </a:solidFill>
                <a:latin typeface="Avenir Next" panose="020B0503020202020204" pitchFamily="34" charset="0"/>
              </a:rPr>
              <a:t>Determine to stratify or not ( by type or amount)</a:t>
            </a:r>
          </a:p>
          <a:p>
            <a:pPr lvl="1"/>
            <a:r>
              <a:rPr lang="en-US" dirty="0">
                <a:solidFill>
                  <a:srgbClr val="08818B"/>
                </a:solidFill>
                <a:latin typeface="Avenir Next" panose="020B0503020202020204" pitchFamily="34" charset="0"/>
              </a:rPr>
              <a:t>Refining the population ( remove any unusual items or items that you want to review due to nature or amount , these hand selected items will be part of the results, but not projected ( certainty stratums ) </a:t>
            </a:r>
          </a:p>
          <a:p>
            <a:pPr lvl="1"/>
            <a:r>
              <a:rPr lang="en-US" dirty="0">
                <a:solidFill>
                  <a:srgbClr val="08818B"/>
                </a:solidFill>
                <a:latin typeface="Avenir Next" panose="020B0503020202020204" pitchFamily="34" charset="0"/>
              </a:rPr>
              <a:t>Determining sample size &amp; stratum boundaries ( based on population )</a:t>
            </a:r>
          </a:p>
          <a:p>
            <a:pPr lvl="1">
              <a:lnSpc>
                <a:spcPts val="1520"/>
              </a:lnSpc>
            </a:pPr>
            <a:endParaRPr lang="en-US" sz="1600" dirty="0">
              <a:solidFill>
                <a:srgbClr val="08818B"/>
              </a:solidFill>
              <a:latin typeface="Avenir Next" panose="020B0503020202020204" pitchFamily="34" charset="0"/>
            </a:endParaRPr>
          </a:p>
          <a:p>
            <a:pPr marL="0" lvl="0" indent="0">
              <a:lnSpc>
                <a:spcPts val="1520"/>
              </a:lnSpc>
              <a:buNone/>
            </a:pPr>
            <a:endParaRPr lang="en-US" sz="1600" b="1" dirty="0">
              <a:solidFill>
                <a:srgbClr val="08818B"/>
              </a:solidFill>
              <a:latin typeface="Avenir Next Demi Bold" panose="020B0503020202020204" pitchFamily="34" charset="0"/>
            </a:endParaRPr>
          </a:p>
        </p:txBody>
      </p:sp>
      <p:sp>
        <p:nvSpPr>
          <p:cNvPr id="11" name="Title 1">
            <a:extLst>
              <a:ext uri="{FF2B5EF4-FFF2-40B4-BE49-F238E27FC236}">
                <a16:creationId xmlns:a16="http://schemas.microsoft.com/office/drawing/2014/main" id="{B117937B-D148-8B35-5419-F09C0597378F}"/>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a:t>
            </a:r>
          </a:p>
        </p:txBody>
      </p:sp>
      <p:sp>
        <p:nvSpPr>
          <p:cNvPr id="4" name="Freeform 3">
            <a:extLst>
              <a:ext uri="{FF2B5EF4-FFF2-40B4-BE49-F238E27FC236}">
                <a16:creationId xmlns:a16="http://schemas.microsoft.com/office/drawing/2014/main" id="{DDDB7A5D-0CDA-7265-6C51-3F4A24ADC9BD}"/>
              </a:ext>
            </a:extLst>
          </p:cNvPr>
          <p:cNvSpPr/>
          <p:nvPr/>
        </p:nvSpPr>
        <p:spPr>
          <a:xfrm>
            <a:off x="-24141" y="4946073"/>
            <a:ext cx="12255500" cy="1927301"/>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ADA4FB1-B22B-D2DE-E47E-260B2B6C0854}"/>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C127F0F-55B3-2749-3E41-B4B721A21404}"/>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9157F9-9183-34BB-E64A-F3F03B4F2AC3}"/>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C74776-E19C-D596-6D88-95BCDE05DE2D}"/>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34AA93-37C3-E2B3-3C28-26C131563D8B}"/>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68CC3E5F-D6CB-01A1-8F1B-5CF37337FCD3}"/>
              </a:ext>
            </a:extLst>
          </p:cNvPr>
          <p:cNvSpPr>
            <a:spLocks noGrp="1"/>
          </p:cNvSpPr>
          <p:nvPr>
            <p:ph type="sldNum" sz="quarter" idx="12"/>
          </p:nvPr>
        </p:nvSpPr>
        <p:spPr/>
        <p:txBody>
          <a:bodyPr/>
          <a:lstStyle/>
          <a:p>
            <a:fld id="{CBD12358-51D2-46B3-9BDE-DF29528B9454}" type="slidenum">
              <a:rPr lang="en-US" smtClean="0"/>
              <a:pPr/>
              <a:t>17</a:t>
            </a:fld>
            <a:endParaRPr lang="en-US" dirty="0"/>
          </a:p>
        </p:txBody>
      </p:sp>
    </p:spTree>
    <p:extLst>
      <p:ext uri="{BB962C8B-B14F-4D97-AF65-F5344CB8AC3E}">
        <p14:creationId xmlns:p14="http://schemas.microsoft.com/office/powerpoint/2010/main" val="6704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01B31-3B74-7D3D-A5E7-750D8A52BBD2}"/>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4BF3749-42CC-8CB5-A61C-2A0D4B83A9EE}"/>
              </a:ext>
            </a:extLst>
          </p:cNvPr>
          <p:cNvSpPr txBox="1">
            <a:spLocks/>
          </p:cNvSpPr>
          <p:nvPr/>
        </p:nvSpPr>
        <p:spPr>
          <a:xfrm>
            <a:off x="1232491" y="1164257"/>
            <a:ext cx="9682315" cy="4419299"/>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1520"/>
              </a:lnSpc>
              <a:buNone/>
            </a:pPr>
            <a:endParaRPr lang="en-US" sz="1600" b="1" dirty="0">
              <a:solidFill>
                <a:srgbClr val="08818B"/>
              </a:solidFill>
              <a:latin typeface="Avenir Next Demi Bold" panose="020B0503020202020204" pitchFamily="34" charset="0"/>
            </a:endParaRPr>
          </a:p>
          <a:p>
            <a:pPr marL="457200" lvl="1" indent="0">
              <a:lnSpc>
                <a:spcPts val="1520"/>
              </a:lnSpc>
              <a:buNone/>
            </a:pPr>
            <a:endParaRPr lang="en-US" sz="1600" dirty="0">
              <a:solidFill>
                <a:srgbClr val="08818B"/>
              </a:solidFill>
              <a:latin typeface="Avenir Next" panose="020B0503020202020204" pitchFamily="34" charset="0"/>
            </a:endParaRPr>
          </a:p>
          <a:p>
            <a:pPr lvl="0"/>
            <a:r>
              <a:rPr lang="en-US" b="1" dirty="0">
                <a:solidFill>
                  <a:srgbClr val="08818B"/>
                </a:solidFill>
                <a:latin typeface="Avenir Next Demi Bold" panose="020B0503020202020204" pitchFamily="34" charset="0"/>
              </a:rPr>
              <a:t>Documentation</a:t>
            </a:r>
            <a:r>
              <a:rPr lang="en-US" dirty="0">
                <a:solidFill>
                  <a:srgbClr val="08818B"/>
                </a:solidFill>
                <a:latin typeface="Avenir Next Demi Bold" panose="020B0503020202020204" pitchFamily="34" charset="0"/>
              </a:rPr>
              <a:t>: Prepare a </a:t>
            </a:r>
            <a:r>
              <a:rPr lang="en-US" b="1" dirty="0">
                <a:solidFill>
                  <a:srgbClr val="08818B"/>
                </a:solidFill>
                <a:latin typeface="Avenir Next Demi Bold" panose="020B0503020202020204" pitchFamily="34" charset="0"/>
              </a:rPr>
              <a:t>sample plan </a:t>
            </a:r>
            <a:r>
              <a:rPr lang="en-US" dirty="0">
                <a:solidFill>
                  <a:srgbClr val="08818B"/>
                </a:solidFill>
                <a:latin typeface="Avenir Next Demi Bold" panose="020B0503020202020204" pitchFamily="34" charset="0"/>
              </a:rPr>
              <a:t>that documents the steps &amp; methodologies undertaken. The actual sections are included in Appendix A&amp;B of Revenue Procedure 2011-42. They include such items  as the Sample objective, audit trail from the sample frame to the sample population, Sample design &amp; other methodologies (the sample items  &amp; results are often attached)</a:t>
            </a:r>
            <a:endParaRPr lang="en-US" dirty="0">
              <a:solidFill>
                <a:srgbClr val="08818B"/>
              </a:solidFill>
              <a:latin typeface="Avenir Next" panose="020B0503020202020204" pitchFamily="34" charset="0"/>
            </a:endParaRPr>
          </a:p>
          <a:p>
            <a:pPr marL="0" lvl="0" indent="0">
              <a:lnSpc>
                <a:spcPts val="1520"/>
              </a:lnSpc>
              <a:buNone/>
            </a:pPr>
            <a:endParaRPr lang="en-US" sz="1600" b="1" dirty="0">
              <a:solidFill>
                <a:srgbClr val="08818B"/>
              </a:solidFill>
              <a:latin typeface="Avenir Next Demi Bold" panose="020B0503020202020204" pitchFamily="34" charset="0"/>
            </a:endParaRPr>
          </a:p>
        </p:txBody>
      </p:sp>
      <p:sp>
        <p:nvSpPr>
          <p:cNvPr id="11" name="Title 1">
            <a:extLst>
              <a:ext uri="{FF2B5EF4-FFF2-40B4-BE49-F238E27FC236}">
                <a16:creationId xmlns:a16="http://schemas.microsoft.com/office/drawing/2014/main" id="{BE5C4A7A-E3B1-2B0C-5614-87141AA5C8FA}"/>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a:t>
            </a:r>
          </a:p>
        </p:txBody>
      </p:sp>
      <p:sp>
        <p:nvSpPr>
          <p:cNvPr id="4" name="Freeform 3">
            <a:extLst>
              <a:ext uri="{FF2B5EF4-FFF2-40B4-BE49-F238E27FC236}">
                <a16:creationId xmlns:a16="http://schemas.microsoft.com/office/drawing/2014/main" id="{61723895-23FF-4260-EBFF-F8196E63F9A6}"/>
              </a:ext>
            </a:extLst>
          </p:cNvPr>
          <p:cNvSpPr/>
          <p:nvPr/>
        </p:nvSpPr>
        <p:spPr>
          <a:xfrm>
            <a:off x="-24141" y="4156365"/>
            <a:ext cx="12255500" cy="2717010"/>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5EB9B916-6F78-3A05-D0BB-57FCF18EB254}"/>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4DF7904-1986-511D-62A3-F3E0A117D741}"/>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3DDC65C-7ECB-936B-3501-CFC9724B76A7}"/>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716C8-A035-EC3D-F6E3-A41B731EB262}"/>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C6B8D6-AD8C-AC6A-64AE-A0B657FD70E6}"/>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DDB93FA5-434A-B3F5-6427-F9F54A580C69}"/>
              </a:ext>
            </a:extLst>
          </p:cNvPr>
          <p:cNvSpPr>
            <a:spLocks noGrp="1"/>
          </p:cNvSpPr>
          <p:nvPr>
            <p:ph type="sldNum" sz="quarter" idx="12"/>
          </p:nvPr>
        </p:nvSpPr>
        <p:spPr/>
        <p:txBody>
          <a:bodyPr/>
          <a:lstStyle/>
          <a:p>
            <a:fld id="{CBD12358-51D2-46B3-9BDE-DF29528B9454}" type="slidenum">
              <a:rPr lang="en-US" smtClean="0"/>
              <a:pPr/>
              <a:t>18</a:t>
            </a:fld>
            <a:endParaRPr lang="en-US" dirty="0"/>
          </a:p>
        </p:txBody>
      </p:sp>
    </p:spTree>
    <p:extLst>
      <p:ext uri="{BB962C8B-B14F-4D97-AF65-F5344CB8AC3E}">
        <p14:creationId xmlns:p14="http://schemas.microsoft.com/office/powerpoint/2010/main" val="87026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8" r="38"/>
          <a:stretch/>
        </p:blipFill>
        <p:spPr/>
      </p:pic>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587212" y="971402"/>
            <a:ext cx="3200400" cy="3566955"/>
          </a:xfrm>
          <a:noFill/>
        </p:spPr>
        <p:txBody>
          <a:bodyPr>
            <a:noAutofit/>
          </a:bodyPr>
          <a:lstStyle/>
          <a:p>
            <a:r>
              <a:rPr lang="en-US" b="1" i="0" dirty="0">
                <a:solidFill>
                  <a:srgbClr val="08818B"/>
                </a:solidFill>
                <a:latin typeface="Avenir Next Demi Bold" panose="020B0503020202020204" pitchFamily="34" charset="0"/>
              </a:rPr>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4278295" y="481249"/>
            <a:ext cx="4891043" cy="5617194"/>
          </a:xfrm>
          <a:noFill/>
        </p:spPr>
        <p:txBody>
          <a:bodyPr anchor="ctr">
            <a:normAutofit/>
          </a:bodyPr>
          <a:lstStyle/>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Sampling Basics </a:t>
            </a:r>
          </a:p>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Variable Statistical Sampling Overview</a:t>
            </a:r>
          </a:p>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Is Sampling the Right Technique?</a:t>
            </a:r>
          </a:p>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Estimation Process</a:t>
            </a:r>
          </a:p>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Sampling Preparation Steps</a:t>
            </a:r>
          </a:p>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Stakeholder Roles</a:t>
            </a:r>
          </a:p>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IRS Review &amp; Audit Preparation</a:t>
            </a:r>
          </a:p>
          <a:p>
            <a:pPr marL="457200" indent="-457200">
              <a:lnSpc>
                <a:spcPct val="100000"/>
              </a:lnSpc>
              <a:buFont typeface="Arial" pitchFamily="34" charset="0"/>
              <a:buChar char="•"/>
            </a:pPr>
            <a:r>
              <a:rPr lang="en-US" sz="2000" dirty="0">
                <a:solidFill>
                  <a:srgbClr val="08818B"/>
                </a:solidFill>
                <a:latin typeface="Avenir Next" panose="020B0503020202020204" pitchFamily="34" charset="0"/>
              </a:rPr>
              <a:t>Key Points</a:t>
            </a:r>
          </a:p>
        </p:txBody>
      </p:sp>
      <p:sp>
        <p:nvSpPr>
          <p:cNvPr id="8" name="Slide Number Placeholder 7">
            <a:extLst>
              <a:ext uri="{FF2B5EF4-FFF2-40B4-BE49-F238E27FC236}">
                <a16:creationId xmlns:a16="http://schemas.microsoft.com/office/drawing/2014/main" id="{4442CF12-4F50-6346-E525-1CE8DC19E2B4}"/>
              </a:ext>
            </a:extLst>
          </p:cNvPr>
          <p:cNvSpPr>
            <a:spLocks noGrp="1"/>
          </p:cNvSpPr>
          <p:nvPr>
            <p:ph type="sldNum" sz="quarter" idx="12"/>
          </p:nvPr>
        </p:nvSpPr>
        <p:spPr/>
        <p:txBody>
          <a:bodyPr/>
          <a:lstStyle/>
          <a:p>
            <a:fld id="{CBD12358-51D2-46B3-9BDE-DF29528B9454}" type="slidenum">
              <a:rPr lang="en-US" smtClean="0"/>
              <a:pPr/>
              <a:t>1</a:t>
            </a:fld>
            <a:endParaRPr lang="en-US" dirty="0"/>
          </a:p>
        </p:txBody>
      </p:sp>
    </p:spTree>
    <p:extLst>
      <p:ext uri="{BB962C8B-B14F-4D97-AF65-F5344CB8AC3E}">
        <p14:creationId xmlns:p14="http://schemas.microsoft.com/office/powerpoint/2010/main" val="1038351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DDDE-9616-49F2-5530-92F7C7509EBE}"/>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3EA3F68-58B9-AFB2-8006-542F33C858ED}"/>
              </a:ext>
            </a:extLst>
          </p:cNvPr>
          <p:cNvSpPr txBox="1">
            <a:spLocks/>
          </p:cNvSpPr>
          <p:nvPr/>
        </p:nvSpPr>
        <p:spPr>
          <a:xfrm>
            <a:off x="1232491" y="913703"/>
            <a:ext cx="9682315" cy="4732085"/>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20"/>
              </a:lnSpc>
            </a:pPr>
            <a:r>
              <a:rPr lang="en-US" sz="1600" b="1" dirty="0">
                <a:solidFill>
                  <a:srgbClr val="08818B"/>
                </a:solidFill>
                <a:latin typeface="Avenir Next Demi Bold" panose="020B0503020202020204" pitchFamily="34" charset="0"/>
              </a:rPr>
              <a:t>Determine your samp</a:t>
            </a:r>
            <a:endParaRPr lang="en-US" sz="1600" dirty="0">
              <a:solidFill>
                <a:srgbClr val="08818B"/>
              </a:solidFill>
              <a:latin typeface="Avenir Next" panose="020B0503020202020204" pitchFamily="34" charset="0"/>
            </a:endParaRPr>
          </a:p>
          <a:p>
            <a:pPr lvl="0">
              <a:lnSpc>
                <a:spcPts val="1520"/>
              </a:lnSpc>
            </a:pPr>
            <a:endParaRPr lang="en-US" sz="1600" b="1" dirty="0">
              <a:solidFill>
                <a:srgbClr val="08818B"/>
              </a:solidFill>
              <a:latin typeface="Avenir Next Demi Bold" panose="020B0503020202020204" pitchFamily="34" charset="0"/>
            </a:endParaRPr>
          </a:p>
          <a:p>
            <a:pPr marL="0" lvl="0" indent="0">
              <a:lnSpc>
                <a:spcPts val="1520"/>
              </a:lnSpc>
              <a:buNone/>
            </a:pPr>
            <a:endParaRPr lang="en-US" sz="1600" b="1" dirty="0">
              <a:solidFill>
                <a:srgbClr val="08818B"/>
              </a:solidFill>
              <a:latin typeface="Avenir Next Demi Bold" panose="020B0503020202020204" pitchFamily="34" charset="0"/>
            </a:endParaRPr>
          </a:p>
          <a:p>
            <a:pPr marL="0" lvl="0" indent="0">
              <a:lnSpc>
                <a:spcPts val="1520"/>
              </a:lnSpc>
              <a:buNone/>
            </a:pPr>
            <a:endParaRPr lang="en-US" sz="1600" b="1" dirty="0">
              <a:solidFill>
                <a:srgbClr val="08818B"/>
              </a:solidFill>
              <a:latin typeface="Avenir Next Demi Bold" panose="020B0503020202020204" pitchFamily="34" charset="0"/>
            </a:endParaRPr>
          </a:p>
          <a:p>
            <a:pPr lvl="0">
              <a:lnSpc>
                <a:spcPts val="1520"/>
              </a:lnSpc>
            </a:pPr>
            <a:r>
              <a:rPr lang="en-US" b="1" dirty="0">
                <a:solidFill>
                  <a:srgbClr val="08818B"/>
                </a:solidFill>
                <a:latin typeface="Avenir Next Demi Bold" panose="020B0503020202020204" pitchFamily="34" charset="0"/>
              </a:rPr>
              <a:t>Sample Selection </a:t>
            </a:r>
          </a:p>
          <a:p>
            <a:pPr lvl="1"/>
            <a:r>
              <a:rPr lang="en-US" dirty="0">
                <a:solidFill>
                  <a:srgbClr val="08818B"/>
                </a:solidFill>
                <a:latin typeface="Avenir Next" panose="020B0503020202020204" pitchFamily="34" charset="0"/>
              </a:rPr>
              <a:t>Serialize the sample population &amp; select the sample  such as simple stratified random sample  by using an acceptable random number generator. </a:t>
            </a:r>
          </a:p>
          <a:p>
            <a:pPr lvl="1">
              <a:lnSpc>
                <a:spcPts val="1520"/>
              </a:lnSpc>
            </a:pPr>
            <a:endParaRPr lang="en-US" sz="1600" dirty="0">
              <a:solidFill>
                <a:srgbClr val="08818B"/>
              </a:solidFill>
              <a:latin typeface="Avenir Next" panose="020B0503020202020204" pitchFamily="34" charset="0"/>
            </a:endParaRPr>
          </a:p>
          <a:p>
            <a:pPr lvl="0">
              <a:lnSpc>
                <a:spcPts val="1520"/>
              </a:lnSpc>
            </a:pPr>
            <a:r>
              <a:rPr lang="en-US" b="1" dirty="0">
                <a:solidFill>
                  <a:srgbClr val="08818B"/>
                </a:solidFill>
                <a:latin typeface="Avenir Next Demi Bold" panose="020B0503020202020204" pitchFamily="34" charset="0"/>
              </a:rPr>
              <a:t>Sample Evaluation / Projecting Results </a:t>
            </a:r>
          </a:p>
          <a:p>
            <a:pPr lvl="1"/>
            <a:r>
              <a:rPr lang="en-US" dirty="0">
                <a:solidFill>
                  <a:srgbClr val="08818B"/>
                </a:solidFill>
                <a:latin typeface="Avenir Next" panose="020B0503020202020204" pitchFamily="34" charset="0"/>
              </a:rPr>
              <a:t>Gather cost and construction data, conduct physical inspections, and analyze sampled assets in detail.</a:t>
            </a:r>
          </a:p>
          <a:p>
            <a:pPr lvl="1"/>
            <a:r>
              <a:rPr lang="en-US" dirty="0">
                <a:solidFill>
                  <a:srgbClr val="08818B"/>
                </a:solidFill>
                <a:latin typeface="Avenir Next" panose="020B0503020202020204" pitchFamily="34" charset="0"/>
              </a:rPr>
              <a:t>Calculate the accelerated amount and then either allocate or calculate that amount to the appropriate buckets</a:t>
            </a:r>
          </a:p>
          <a:p>
            <a:pPr marL="0" lvl="0" indent="0">
              <a:lnSpc>
                <a:spcPts val="1520"/>
              </a:lnSpc>
              <a:buNone/>
            </a:pPr>
            <a:endParaRPr lang="en-US" sz="1600" b="1" dirty="0">
              <a:solidFill>
                <a:srgbClr val="08818B"/>
              </a:solidFill>
              <a:latin typeface="Avenir Next Demi Bold" panose="020B0503020202020204" pitchFamily="34" charset="0"/>
            </a:endParaRPr>
          </a:p>
        </p:txBody>
      </p:sp>
      <p:sp>
        <p:nvSpPr>
          <p:cNvPr id="11" name="Title 1">
            <a:extLst>
              <a:ext uri="{FF2B5EF4-FFF2-40B4-BE49-F238E27FC236}">
                <a16:creationId xmlns:a16="http://schemas.microsoft.com/office/drawing/2014/main" id="{F6E23AAE-7CE6-83BC-561B-A9AE5CB5D983}"/>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a:t>
            </a:r>
          </a:p>
        </p:txBody>
      </p:sp>
      <p:sp>
        <p:nvSpPr>
          <p:cNvPr id="4" name="Freeform 3">
            <a:extLst>
              <a:ext uri="{FF2B5EF4-FFF2-40B4-BE49-F238E27FC236}">
                <a16:creationId xmlns:a16="http://schemas.microsoft.com/office/drawing/2014/main" id="{5635DF1E-2789-1B00-6F5E-0A9B70D5FB6B}"/>
              </a:ext>
            </a:extLst>
          </p:cNvPr>
          <p:cNvSpPr/>
          <p:nvPr/>
        </p:nvSpPr>
        <p:spPr>
          <a:xfrm>
            <a:off x="-24141" y="5112327"/>
            <a:ext cx="12255500" cy="1761048"/>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785624C5-2003-E928-8FDE-F45DF13A6112}"/>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9DCCC6-E9B9-B359-BD2D-BF64AE647A9B}"/>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6124568-9780-79FA-A994-19FC3A6956E2}"/>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FDD386-81E9-D681-A56F-6313F617743F}"/>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3D77A7-2FE3-8EC8-D5AC-188D4448B2BD}"/>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D9218122-7076-706B-2CA6-C445BCB0E5C1}"/>
              </a:ext>
            </a:extLst>
          </p:cNvPr>
          <p:cNvSpPr>
            <a:spLocks noGrp="1"/>
          </p:cNvSpPr>
          <p:nvPr>
            <p:ph type="sldNum" sz="quarter" idx="12"/>
          </p:nvPr>
        </p:nvSpPr>
        <p:spPr/>
        <p:txBody>
          <a:bodyPr/>
          <a:lstStyle/>
          <a:p>
            <a:fld id="{CBD12358-51D2-46B3-9BDE-DF29528B9454}" type="slidenum">
              <a:rPr lang="en-US" smtClean="0"/>
              <a:pPr/>
              <a:t>19</a:t>
            </a:fld>
            <a:endParaRPr lang="en-US" dirty="0"/>
          </a:p>
        </p:txBody>
      </p:sp>
    </p:spTree>
    <p:extLst>
      <p:ext uri="{BB962C8B-B14F-4D97-AF65-F5344CB8AC3E}">
        <p14:creationId xmlns:p14="http://schemas.microsoft.com/office/powerpoint/2010/main" val="403738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A3206-E50B-6AE1-2221-AA2A03468909}"/>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4DD9044-E2DB-E939-5E11-87082F5A470C}"/>
              </a:ext>
            </a:extLst>
          </p:cNvPr>
          <p:cNvSpPr txBox="1">
            <a:spLocks/>
          </p:cNvSpPr>
          <p:nvPr/>
        </p:nvSpPr>
        <p:spPr>
          <a:xfrm>
            <a:off x="1232491" y="1075136"/>
            <a:ext cx="9682315" cy="5216334"/>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520"/>
              </a:lnSpc>
              <a:spcBef>
                <a:spcPts val="1000"/>
              </a:spcBef>
              <a:spcAft>
                <a:spcPts val="0"/>
              </a:spcAft>
              <a:buClrTx/>
              <a:buSzPct val="8000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ts val="1520"/>
              </a:lnSpc>
              <a:spcBef>
                <a:spcPts val="1000"/>
              </a:spcBef>
              <a:spcAft>
                <a:spcPts val="0"/>
              </a:spcAft>
              <a:buClrTx/>
              <a:buSzPct val="80000"/>
              <a:buFont typeface="Arial" panose="020B0604020202020204" pitchFamily="34" charset="0"/>
              <a:buChar char="•"/>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lvl="0" indent="0" algn="l" defTabSz="914400" rtl="0" eaLnBrk="1" fontAlgn="auto" latinLnBrk="0" hangingPunct="1">
              <a:spcBef>
                <a:spcPts val="1000"/>
              </a:spcBef>
              <a:spcAft>
                <a:spcPts val="0"/>
              </a:spcAft>
              <a:buClrTx/>
              <a:buSzPct val="80000"/>
              <a:buFont typeface="Arial" panose="020B0604020202020204" pitchFamily="34" charset="0"/>
              <a:buNone/>
              <a:tabLst/>
              <a:defRPr/>
            </a:pPr>
            <a:r>
              <a:rPr lang="en-US" b="1" dirty="0">
                <a:solidFill>
                  <a:srgbClr val="08818B"/>
                </a:solidFill>
                <a:latin typeface="Avenir Next Demi Bold" panose="020B0503020202020204" pitchFamily="34" charset="0"/>
              </a:rPr>
              <a:t>Sample Design Considerations </a:t>
            </a:r>
            <a:r>
              <a:rPr kumimoji="0" lang="en-US"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rPr>
              <a:t> </a:t>
            </a:r>
          </a:p>
          <a:p>
            <a:pPr marL="0" marR="0" lvl="0" indent="0" algn="l" defTabSz="914400" rtl="0" eaLnBrk="1" fontAlgn="auto" latinLnBrk="0" hangingPunct="1">
              <a:spcBef>
                <a:spcPts val="1000"/>
              </a:spcBef>
              <a:spcAft>
                <a:spcPts val="0"/>
              </a:spcAft>
              <a:buClrTx/>
              <a:buSzPct val="80000"/>
              <a:buFont typeface="Arial" panose="020B0604020202020204" pitchFamily="34" charset="0"/>
              <a:buNone/>
              <a:tabLst/>
              <a:defRPr/>
            </a:pPr>
            <a:r>
              <a:rPr kumimoji="0" lang="en-US"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rPr>
              <a:t>Facts </a:t>
            </a:r>
            <a:r>
              <a:rPr lang="en-US" b="1" dirty="0">
                <a:solidFill>
                  <a:srgbClr val="08818B"/>
                </a:solidFill>
                <a:latin typeface="Avenir Next Demi Bold" panose="020B0503020202020204" pitchFamily="34" charset="0"/>
              </a:rPr>
              <a:t>- </a:t>
            </a:r>
            <a:r>
              <a:rPr lang="en-US" dirty="0">
                <a:solidFill>
                  <a:srgbClr val="08818B"/>
                </a:solidFill>
                <a:latin typeface="Avenir Next Demi Bold" panose="020B0503020202020204" pitchFamily="34" charset="0"/>
              </a:rPr>
              <a:t>Client has 150 retail locations, of which one is the Flagship in NYC &amp; two are warehouses.</a:t>
            </a:r>
          </a:p>
          <a:p>
            <a:pPr marL="0" marR="0" lvl="0" indent="0" algn="l" defTabSz="914400" rtl="0" eaLnBrk="1" fontAlgn="auto" latinLnBrk="0" hangingPunct="1">
              <a:spcBef>
                <a:spcPts val="1000"/>
              </a:spcBef>
              <a:spcAft>
                <a:spcPts val="0"/>
              </a:spcAft>
              <a:buClrTx/>
              <a:buSzPct val="80000"/>
              <a:buFont typeface="Arial" panose="020B0604020202020204" pitchFamily="34" charset="0"/>
              <a:buNone/>
              <a:tabLst/>
              <a:defRPr/>
            </a:pPr>
            <a:r>
              <a:rPr lang="en-US" b="1" dirty="0">
                <a:solidFill>
                  <a:srgbClr val="08818B"/>
                </a:solidFill>
                <a:latin typeface="Avenir Next Demi Bold" panose="020B0503020202020204" pitchFamily="34" charset="0"/>
              </a:rPr>
              <a:t>Design 1</a:t>
            </a:r>
            <a:r>
              <a:rPr lang="en-US" dirty="0">
                <a:solidFill>
                  <a:srgbClr val="08818B"/>
                </a:solidFill>
                <a:latin typeface="Avenir Next Demi Bold" panose="020B0503020202020204" pitchFamily="34" charset="0"/>
              </a:rPr>
              <a:t>: </a:t>
            </a:r>
          </a:p>
          <a:p>
            <a:pPr marL="0" marR="0" lvl="0" indent="0" algn="l" defTabSz="914400" rtl="0" eaLnBrk="1" fontAlgn="auto" latinLnBrk="0" hangingPunct="1">
              <a:spcBef>
                <a:spcPts val="1000"/>
              </a:spcBef>
              <a:spcAft>
                <a:spcPts val="0"/>
              </a:spcAft>
              <a:buClrTx/>
              <a:buSzPct val="80000"/>
              <a:buFont typeface="Arial" panose="020B0604020202020204" pitchFamily="34" charset="0"/>
              <a:buNone/>
              <a:tabLst/>
              <a:defRPr/>
            </a:pPr>
            <a:r>
              <a:rPr lang="en-US" dirty="0">
                <a:solidFill>
                  <a:srgbClr val="08818B"/>
                </a:solidFill>
                <a:latin typeface="Avenir Next Demi Bold" panose="020B0503020202020204" pitchFamily="34" charset="0"/>
              </a:rPr>
              <a:t>Remove Flagship location &amp; warehouse and place in separate strata</a:t>
            </a:r>
          </a:p>
          <a:p>
            <a:pPr marL="0" lvl="0" indent="0">
              <a:buNone/>
              <a:defRPr/>
            </a:pPr>
            <a:r>
              <a:rPr lang="en-US" b="1" dirty="0">
                <a:solidFill>
                  <a:srgbClr val="08818B"/>
                </a:solidFill>
                <a:latin typeface="Avenir Next Demi Bold" panose="020B0503020202020204" pitchFamily="34" charset="0"/>
              </a:rPr>
              <a:t>Design 2: </a:t>
            </a:r>
          </a:p>
          <a:p>
            <a:pPr marL="0" lvl="0" indent="0">
              <a:buNone/>
              <a:defRPr/>
            </a:pPr>
            <a:r>
              <a:rPr lang="en-US" dirty="0">
                <a:solidFill>
                  <a:srgbClr val="08818B"/>
                </a:solidFill>
                <a:latin typeface="Avenir Next Demi Bold" panose="020B0503020202020204" pitchFamily="34" charset="0"/>
              </a:rPr>
              <a:t>Separate &amp; group  strip mall locations from stand alone locations</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b="1"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p:txBody>
      </p:sp>
      <p:sp>
        <p:nvSpPr>
          <p:cNvPr id="11" name="Title 1">
            <a:extLst>
              <a:ext uri="{FF2B5EF4-FFF2-40B4-BE49-F238E27FC236}">
                <a16:creationId xmlns:a16="http://schemas.microsoft.com/office/drawing/2014/main" id="{2868FB82-3EEE-00C4-5284-8BEFF60C9695}"/>
              </a:ext>
            </a:extLst>
          </p:cNvPr>
          <p:cNvSpPr>
            <a:spLocks noGrp="1"/>
          </p:cNvSpPr>
          <p:nvPr>
            <p:ph type="title"/>
          </p:nvPr>
        </p:nvSpPr>
        <p:spPr>
          <a:xfrm>
            <a:off x="1371601" y="1441174"/>
            <a:ext cx="9660834" cy="70890"/>
          </a:xfrm>
          <a:ln>
            <a:noFill/>
          </a:ln>
        </p:spPr>
        <p:txBody>
          <a:bodyPr>
            <a:noAutofit/>
          </a:bodyPr>
          <a:lstStyle/>
          <a:p>
            <a:r>
              <a:rPr lang="en-US" sz="2400" i="0" dirty="0">
                <a:solidFill>
                  <a:schemeClr val="bg1"/>
                </a:solidFill>
                <a:latin typeface="Avenir Next Medium" panose="020B0503020202020204" pitchFamily="34" charset="0"/>
              </a:rPr>
              <a:t>Sample Preparation Steps</a:t>
            </a:r>
          </a:p>
        </p:txBody>
      </p:sp>
      <p:sp>
        <p:nvSpPr>
          <p:cNvPr id="4" name="Freeform 3">
            <a:extLst>
              <a:ext uri="{FF2B5EF4-FFF2-40B4-BE49-F238E27FC236}">
                <a16:creationId xmlns:a16="http://schemas.microsoft.com/office/drawing/2014/main" id="{6F0956B0-DB1D-701E-1C6F-58D7E871E7A2}"/>
              </a:ext>
            </a:extLst>
          </p:cNvPr>
          <p:cNvSpPr/>
          <p:nvPr/>
        </p:nvSpPr>
        <p:spPr>
          <a:xfrm>
            <a:off x="-24141" y="5761449"/>
            <a:ext cx="12255500" cy="111192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3DA39916-EBBD-7412-1263-883095E312D0}"/>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02B06E-2563-9D0D-F475-9B26F314DC52}"/>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C42587-7FE4-D8B0-2237-664F29078E93}"/>
              </a:ext>
              <a:ext uri="{C183D7F6-B498-43B3-948B-1728B52AA6E4}">
                <adec:decorative xmlns:adec="http://schemas.microsoft.com/office/drawing/2017/decorative" val="1"/>
              </a:ext>
            </a:extLst>
          </p:cNvPr>
          <p:cNvCxnSpPr>
            <a:cxnSpLocks/>
          </p:cNvCxnSpPr>
          <p:nvPr/>
        </p:nvCxnSpPr>
        <p:spPr>
          <a:xfrm flipV="1">
            <a:off x="-41565" y="41565"/>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5576E0-4268-85FC-0275-78EEB7D6C8BF}"/>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91AE55-C7BB-A8FE-0A2F-89FF4E86E335}"/>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68FD57B3-15D0-A883-24A4-59CCB325CDEC}"/>
              </a:ext>
            </a:extLst>
          </p:cNvPr>
          <p:cNvSpPr>
            <a:spLocks noGrp="1"/>
          </p:cNvSpPr>
          <p:nvPr>
            <p:ph type="sldNum" sz="quarter" idx="12"/>
          </p:nvPr>
        </p:nvSpPr>
        <p:spPr/>
        <p:txBody>
          <a:bodyPr/>
          <a:lstStyle/>
          <a:p>
            <a:fld id="{CBD12358-51D2-46B3-9BDE-DF29528B9454}" type="slidenum">
              <a:rPr lang="en-US" smtClean="0"/>
              <a:pPr/>
              <a:t>20</a:t>
            </a:fld>
            <a:endParaRPr lang="en-US" dirty="0"/>
          </a:p>
        </p:txBody>
      </p:sp>
    </p:spTree>
    <p:extLst>
      <p:ext uri="{BB962C8B-B14F-4D97-AF65-F5344CB8AC3E}">
        <p14:creationId xmlns:p14="http://schemas.microsoft.com/office/powerpoint/2010/main" val="213227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F791-B88C-839E-2421-FA588DEB7E20}"/>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A2E0932-FC4B-45C8-DA3E-1B111B93970E}"/>
              </a:ext>
            </a:extLst>
          </p:cNvPr>
          <p:cNvSpPr txBox="1">
            <a:spLocks/>
          </p:cNvSpPr>
          <p:nvPr/>
        </p:nvSpPr>
        <p:spPr>
          <a:xfrm>
            <a:off x="1232491" y="934283"/>
            <a:ext cx="9682315" cy="3734699"/>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520"/>
              </a:lnSpc>
              <a:spcBef>
                <a:spcPts val="1000"/>
              </a:spcBef>
              <a:spcAft>
                <a:spcPts val="0"/>
              </a:spcAft>
              <a:buClrTx/>
              <a:buSzPct val="8000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ts val="1520"/>
              </a:lnSpc>
              <a:spcBef>
                <a:spcPts val="1000"/>
              </a:spcBef>
              <a:spcAft>
                <a:spcPts val="0"/>
              </a:spcAft>
              <a:buClrTx/>
              <a:buSzPct val="80000"/>
              <a:buFont typeface="Arial" panose="020B0604020202020204" pitchFamily="34" charset="0"/>
              <a:buChar char="•"/>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a:lnSpc>
                <a:spcPct val="115000"/>
              </a:lnSpc>
              <a:spcAft>
                <a:spcPts val="800"/>
              </a:spcAft>
              <a:buNone/>
            </a:pPr>
            <a:r>
              <a:rPr lang="en-US" sz="175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I. Objective</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The objective is to determine the portion of property costs appropriately allocable to a recoverable period shorter than 27.5 or 39 years using statistical sampling. The estimate will be derived from an unbiased evaluation of the company’s assets at the property level.</a:t>
            </a:r>
          </a:p>
          <a:p>
            <a:pPr marL="0" marR="0">
              <a:lnSpc>
                <a:spcPct val="115000"/>
              </a:lnSpc>
              <a:spcAft>
                <a:spcPts val="800"/>
              </a:spcAft>
              <a:buNone/>
            </a:pPr>
            <a:r>
              <a:rPr lang="en-US" sz="175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II. Population and Sampling Frame</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Population: All property costs placed in service by Taxpayer Corp. during the tax year ending December 31, 2024, that have been classified as 27.5‑year or 39‑year property.</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Reconciliation: The population will be reconciled to the general ledger and trial balance. Taxpayer Corp. will provide the IRS with a complete listing of all property assets and associated expenditures.</a:t>
            </a:r>
          </a:p>
          <a:p>
            <a:pPr marL="0" marR="0">
              <a:lnSpc>
                <a:spcPct val="115000"/>
              </a:lnSpc>
              <a:spcAft>
                <a:spcPts val="800"/>
              </a:spcAft>
              <a:buNone/>
            </a:pPr>
            <a:r>
              <a:rPr lang="en-US" sz="175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Sampling Frame: </a:t>
            </a: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The sampling frame will consist of all identified properties acquired between 2020 and 2024, serialized for random number selection.</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b="1"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p:txBody>
      </p:sp>
      <p:sp>
        <p:nvSpPr>
          <p:cNvPr id="11" name="Title 1">
            <a:extLst>
              <a:ext uri="{FF2B5EF4-FFF2-40B4-BE49-F238E27FC236}">
                <a16:creationId xmlns:a16="http://schemas.microsoft.com/office/drawing/2014/main" id="{841C994D-8151-A472-089C-FA73AD8C81A6}"/>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 – Example of Sample Plan</a:t>
            </a:r>
          </a:p>
        </p:txBody>
      </p:sp>
      <p:sp>
        <p:nvSpPr>
          <p:cNvPr id="4" name="Freeform 3">
            <a:extLst>
              <a:ext uri="{FF2B5EF4-FFF2-40B4-BE49-F238E27FC236}">
                <a16:creationId xmlns:a16="http://schemas.microsoft.com/office/drawing/2014/main" id="{BC989613-1E4B-B5D3-9252-2669B3151BAC}"/>
              </a:ext>
            </a:extLst>
          </p:cNvPr>
          <p:cNvSpPr/>
          <p:nvPr/>
        </p:nvSpPr>
        <p:spPr>
          <a:xfrm>
            <a:off x="-24141" y="5802094"/>
            <a:ext cx="12255500" cy="111192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58E038CA-75C9-A1EB-D8DF-EA71D58CDB42}"/>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02A319-80C3-50EE-F02E-2BA3FAC0138B}"/>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48CB181-4462-9595-1A26-760B83870C66}"/>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730685-4E14-FBBF-59E1-2BCC460AD19E}"/>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FC451DB-F4A4-5C2C-FA1C-8FCBE96ED6F8}"/>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D961D17B-56EF-390C-2189-651994D9783E}"/>
              </a:ext>
            </a:extLst>
          </p:cNvPr>
          <p:cNvSpPr>
            <a:spLocks noGrp="1"/>
          </p:cNvSpPr>
          <p:nvPr>
            <p:ph type="sldNum" sz="quarter" idx="12"/>
          </p:nvPr>
        </p:nvSpPr>
        <p:spPr/>
        <p:txBody>
          <a:bodyPr/>
          <a:lstStyle/>
          <a:p>
            <a:fld id="{CBD12358-51D2-46B3-9BDE-DF29528B9454}" type="slidenum">
              <a:rPr lang="en-US" smtClean="0"/>
              <a:pPr/>
              <a:t>21</a:t>
            </a:fld>
            <a:endParaRPr lang="en-US" dirty="0"/>
          </a:p>
        </p:txBody>
      </p:sp>
    </p:spTree>
    <p:extLst>
      <p:ext uri="{BB962C8B-B14F-4D97-AF65-F5344CB8AC3E}">
        <p14:creationId xmlns:p14="http://schemas.microsoft.com/office/powerpoint/2010/main" val="242870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86CF-85AE-7215-6D3A-654422B722AF}"/>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36735A2-3DC6-FFB2-2E21-FCF07538D0C4}"/>
              </a:ext>
            </a:extLst>
          </p:cNvPr>
          <p:cNvSpPr txBox="1">
            <a:spLocks/>
          </p:cNvSpPr>
          <p:nvPr/>
        </p:nvSpPr>
        <p:spPr>
          <a:xfrm>
            <a:off x="1232491" y="698748"/>
            <a:ext cx="9682315" cy="2079979"/>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520"/>
              </a:lnSpc>
              <a:spcBef>
                <a:spcPts val="1000"/>
              </a:spcBef>
              <a:spcAft>
                <a:spcPts val="0"/>
              </a:spcAft>
              <a:buClrTx/>
              <a:buSzPct val="8000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ts val="1520"/>
              </a:lnSpc>
              <a:spcBef>
                <a:spcPts val="1000"/>
              </a:spcBef>
              <a:spcAft>
                <a:spcPts val="0"/>
              </a:spcAft>
              <a:buClrTx/>
              <a:buSzPct val="80000"/>
              <a:buFont typeface="Arial" panose="020B0604020202020204" pitchFamily="34" charset="0"/>
              <a:buChar char="•"/>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a:buNone/>
            </a:pPr>
            <a:endParaRPr lang="en-US" sz="1300" b="1"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endParaRPr>
          </a:p>
          <a:p>
            <a:pPr>
              <a:buNone/>
            </a:pPr>
            <a:r>
              <a:rPr lang="en-US" sz="1750" b="1"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III. Sampling Unit</a:t>
            </a:r>
            <a:br>
              <a:rPr lang="en-US" sz="175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The sampling unit will be each individual property as defined by Taxpayer Corp.’s accounting system. Each property record will include a unique identification number linked to its costs, activities, and documentation</a:t>
            </a:r>
            <a:endParaRPr lang="en-US" sz="1750" dirty="0">
              <a:solidFill>
                <a:srgbClr val="08818B"/>
              </a:solidFill>
              <a:latin typeface="Avenir Next" panose="020B0503020202020204" pitchFamily="34" charset="0"/>
            </a:endParaRP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b="1"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p:txBody>
      </p:sp>
      <p:sp>
        <p:nvSpPr>
          <p:cNvPr id="11" name="Title 1">
            <a:extLst>
              <a:ext uri="{FF2B5EF4-FFF2-40B4-BE49-F238E27FC236}">
                <a16:creationId xmlns:a16="http://schemas.microsoft.com/office/drawing/2014/main" id="{3232C9D0-1C1C-E1DE-3E60-E14F1611BD3F}"/>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 – Example of Sample Plan</a:t>
            </a:r>
          </a:p>
        </p:txBody>
      </p:sp>
      <p:sp>
        <p:nvSpPr>
          <p:cNvPr id="4" name="Freeform 3">
            <a:extLst>
              <a:ext uri="{FF2B5EF4-FFF2-40B4-BE49-F238E27FC236}">
                <a16:creationId xmlns:a16="http://schemas.microsoft.com/office/drawing/2014/main" id="{DC60A3BC-CF83-B491-973F-8DB1EEC7719D}"/>
              </a:ext>
            </a:extLst>
          </p:cNvPr>
          <p:cNvSpPr/>
          <p:nvPr/>
        </p:nvSpPr>
        <p:spPr>
          <a:xfrm>
            <a:off x="-24141" y="5943600"/>
            <a:ext cx="12255500" cy="929774"/>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22D66E69-CBBD-3F92-4FF5-88361F13656B}"/>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B078B55-42B3-1DDC-36CE-F82DA5CA16F1}"/>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59A164-D99A-27AB-F1D8-49AFF16BA037}"/>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46548A-16A9-3EDA-5D0A-813CF67DC40F}"/>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5D1E66-D92C-7CAE-B3C4-5A6DEAD5A762}"/>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42C554B7-5CED-B31D-E558-DC2B868F7C30}"/>
              </a:ext>
            </a:extLst>
          </p:cNvPr>
          <p:cNvSpPr>
            <a:spLocks noGrp="1"/>
          </p:cNvSpPr>
          <p:nvPr>
            <p:ph type="sldNum" sz="quarter" idx="12"/>
          </p:nvPr>
        </p:nvSpPr>
        <p:spPr/>
        <p:txBody>
          <a:bodyPr/>
          <a:lstStyle/>
          <a:p>
            <a:fld id="{CBD12358-51D2-46B3-9BDE-DF29528B9454}" type="slidenum">
              <a:rPr lang="en-US" smtClean="0"/>
              <a:pPr/>
              <a:t>22</a:t>
            </a:fld>
            <a:endParaRPr lang="en-US" dirty="0"/>
          </a:p>
        </p:txBody>
      </p:sp>
      <p:sp>
        <p:nvSpPr>
          <p:cNvPr id="3" name="TextBox 2">
            <a:extLst>
              <a:ext uri="{FF2B5EF4-FFF2-40B4-BE49-F238E27FC236}">
                <a16:creationId xmlns:a16="http://schemas.microsoft.com/office/drawing/2014/main" id="{0518D031-29D0-CD82-5614-D057528F9FE1}"/>
              </a:ext>
            </a:extLst>
          </p:cNvPr>
          <p:cNvSpPr txBox="1"/>
          <p:nvPr/>
        </p:nvSpPr>
        <p:spPr>
          <a:xfrm>
            <a:off x="1277194" y="2843806"/>
            <a:ext cx="9637612" cy="3293209"/>
          </a:xfrm>
          <a:prstGeom prst="rect">
            <a:avLst/>
          </a:prstGeom>
          <a:noFill/>
        </p:spPr>
        <p:txBody>
          <a:bodyPr wrap="square">
            <a:spAutoFit/>
          </a:bodyPr>
          <a:lstStyle/>
          <a:p>
            <a:pPr marL="0" marR="0">
              <a:spcBef>
                <a:spcPts val="300"/>
              </a:spcBef>
              <a:buNone/>
            </a:pPr>
            <a:r>
              <a:rPr lang="en-US" sz="175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IV. Stratification</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To enhance precision, the population will be divided into strata based on the total qualified cost per project</a:t>
            </a:r>
          </a:p>
          <a:p>
            <a:pPr marL="342900" marR="0" lvl="0" indent="-342900">
              <a:spcBef>
                <a:spcPts val="300"/>
              </a:spcBef>
              <a:buSzPts val="1000"/>
              <a:buFont typeface="Symbol" panose="05050102010706020507" pitchFamily="18" charset="2"/>
              <a:buChar char=""/>
              <a:tabLst>
                <a:tab pos="457200" algn="l"/>
              </a:tabLst>
            </a:pP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Stratum 1 (Large Retail Properties): Retail locations with costs greater than $1,000,000. All units in this stratum will be reviewed 100%.</a:t>
            </a:r>
          </a:p>
          <a:p>
            <a:pPr marL="342900" marR="0" lvl="0" indent="-342900">
              <a:spcBef>
                <a:spcPts val="300"/>
              </a:spcBef>
              <a:buSzPts val="1000"/>
              <a:buFont typeface="Symbol" panose="05050102010706020507" pitchFamily="18" charset="2"/>
              <a:buChar char=""/>
              <a:tabLst>
                <a:tab pos="457200" algn="l"/>
              </a:tabLst>
            </a:pP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Stratum 2 (Headquarters and Warehouses): The two warehouse and corporate headquarters facilities will also be reviewed 100%.</a:t>
            </a:r>
          </a:p>
          <a:p>
            <a:pPr marL="342900" marR="0" lvl="0" indent="-342900">
              <a:spcBef>
                <a:spcPts val="300"/>
              </a:spcBef>
              <a:buSzPts val="1000"/>
              <a:buFont typeface="Symbol" panose="05050102010706020507" pitchFamily="18" charset="2"/>
              <a:buChar char=""/>
              <a:tabLst>
                <a:tab pos="457200" algn="l"/>
              </a:tabLst>
            </a:pP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Stratum 3 (Medium Retail Locations): Retail locations with costs between $200,001 and $1,000,000. A sample of 35 will be selected from this stratum.</a:t>
            </a:r>
          </a:p>
          <a:p>
            <a:pPr marL="342900" marR="0" lvl="0" indent="-342900">
              <a:spcBef>
                <a:spcPts val="300"/>
              </a:spcBef>
              <a:buSzPts val="1000"/>
              <a:buFont typeface="Symbol" panose="05050102010706020507" pitchFamily="18" charset="2"/>
              <a:buChar char=""/>
              <a:tabLst>
                <a:tab pos="457200" algn="l"/>
              </a:tabLst>
            </a:pP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Stratum 4 (Small Projects): Retail locations with costs of $200,000 or less. This stratum will be excluded from sampling</a:t>
            </a:r>
            <a: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237495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3C38-5C71-9D1E-B4B0-6F46B1DD55F4}"/>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9C7C203-33FE-8476-B97E-E89AFD406692}"/>
              </a:ext>
            </a:extLst>
          </p:cNvPr>
          <p:cNvSpPr txBox="1">
            <a:spLocks/>
          </p:cNvSpPr>
          <p:nvPr/>
        </p:nvSpPr>
        <p:spPr>
          <a:xfrm>
            <a:off x="1232491" y="1025799"/>
            <a:ext cx="9682315" cy="354830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520"/>
              </a:lnSpc>
              <a:spcBef>
                <a:spcPts val="1000"/>
              </a:spcBef>
              <a:spcAft>
                <a:spcPts val="0"/>
              </a:spcAft>
              <a:buClrTx/>
              <a:buSzPct val="8000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ts val="1520"/>
              </a:lnSpc>
              <a:spcBef>
                <a:spcPts val="1000"/>
              </a:spcBef>
              <a:spcAft>
                <a:spcPts val="0"/>
              </a:spcAft>
              <a:buClrTx/>
              <a:buSzPct val="80000"/>
              <a:buFont typeface="Arial" panose="020B0604020202020204" pitchFamily="34" charset="0"/>
              <a:buChar char="•"/>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a:spcAft>
                <a:spcPts val="800"/>
              </a:spcAft>
              <a:buNone/>
            </a:pPr>
            <a:r>
              <a:rPr lang="en-US" sz="175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V. Sample Size</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Sample size for each stratum will be determined independently to achieve a target relative precision of 10% or better at the 95% confidence level. A qualified statistician will perform and document the sample size calculations, including all formulas and input parameters used.</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b="1"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p:txBody>
      </p:sp>
      <p:sp>
        <p:nvSpPr>
          <p:cNvPr id="11" name="Title 1">
            <a:extLst>
              <a:ext uri="{FF2B5EF4-FFF2-40B4-BE49-F238E27FC236}">
                <a16:creationId xmlns:a16="http://schemas.microsoft.com/office/drawing/2014/main" id="{EA01A029-9815-8474-B24E-7C7AF649549E}"/>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 – Example of Sample Plan</a:t>
            </a:r>
          </a:p>
        </p:txBody>
      </p:sp>
      <p:sp>
        <p:nvSpPr>
          <p:cNvPr id="4" name="Freeform 3">
            <a:extLst>
              <a:ext uri="{FF2B5EF4-FFF2-40B4-BE49-F238E27FC236}">
                <a16:creationId xmlns:a16="http://schemas.microsoft.com/office/drawing/2014/main" id="{5CB464C9-3C86-53AC-F199-730003087385}"/>
              </a:ext>
            </a:extLst>
          </p:cNvPr>
          <p:cNvSpPr/>
          <p:nvPr/>
        </p:nvSpPr>
        <p:spPr>
          <a:xfrm>
            <a:off x="-24141" y="5761449"/>
            <a:ext cx="12255500" cy="111192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61EE236E-DDC7-B1B1-C26B-C32EA529AEB2}"/>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AFD427-5984-EE30-9E91-43A5F7001D77}"/>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7F07638-BEA7-4CE9-F8EE-D71612D167E2}"/>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A60AC2E-0601-3EFC-7ED4-4E3365C73351}"/>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463466-311A-3DE9-2E9A-8F21B6392B16}"/>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8AA2E0E0-2F73-A713-633F-10B26219670C}"/>
              </a:ext>
            </a:extLst>
          </p:cNvPr>
          <p:cNvSpPr>
            <a:spLocks noGrp="1"/>
          </p:cNvSpPr>
          <p:nvPr>
            <p:ph type="sldNum" sz="quarter" idx="12"/>
          </p:nvPr>
        </p:nvSpPr>
        <p:spPr/>
        <p:txBody>
          <a:bodyPr/>
          <a:lstStyle/>
          <a:p>
            <a:fld id="{CBD12358-51D2-46B3-9BDE-DF29528B9454}" type="slidenum">
              <a:rPr lang="en-US" smtClean="0"/>
              <a:pPr/>
              <a:t>23</a:t>
            </a:fld>
            <a:endParaRPr lang="en-US" dirty="0"/>
          </a:p>
        </p:txBody>
      </p:sp>
      <p:sp>
        <p:nvSpPr>
          <p:cNvPr id="3" name="TextBox 2">
            <a:extLst>
              <a:ext uri="{FF2B5EF4-FFF2-40B4-BE49-F238E27FC236}">
                <a16:creationId xmlns:a16="http://schemas.microsoft.com/office/drawing/2014/main" id="{35FAE713-9C44-ACE0-5EEF-BDFF68A5FF24}"/>
              </a:ext>
            </a:extLst>
          </p:cNvPr>
          <p:cNvSpPr txBox="1"/>
          <p:nvPr/>
        </p:nvSpPr>
        <p:spPr>
          <a:xfrm>
            <a:off x="1232490" y="2830417"/>
            <a:ext cx="9682315" cy="2862322"/>
          </a:xfrm>
          <a:prstGeom prst="rect">
            <a:avLst/>
          </a:prstGeom>
          <a:noFill/>
        </p:spPr>
        <p:txBody>
          <a:bodyPr wrap="square">
            <a:spAutoFit/>
          </a:bodyPr>
          <a:lstStyle/>
          <a:p>
            <a:pPr marL="0" marR="0">
              <a:spcAft>
                <a:spcPts val="800"/>
              </a:spcAft>
              <a:buNone/>
            </a:pPr>
            <a:r>
              <a:rPr lang="en-US" sz="180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VI. Sample Selection</a:t>
            </a:r>
            <a:b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800" b="1"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Methodology</a:t>
            </a:r>
            <a: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 Stratified random sampling will be applied to ensure that each project has a known, nonzero probability of selection.</a:t>
            </a:r>
            <a:b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Random Numbers: Random numbers will be generated using a standard statistical software package (e.g. SAS random module). The random number generator “seed” will be documented to ensure reproducibility.</a:t>
            </a:r>
            <a:b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800" b="1"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Association</a:t>
            </a:r>
            <a: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 The property list will be sorted by a unique identifier (e.g. location ID). Random numbers will then be paired with the serialized list to select the sample units.</a:t>
            </a:r>
            <a:b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800" b="1"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Control: </a:t>
            </a:r>
            <a:r>
              <a:rPr lang="en-US" sz="18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Serialization of the property list and random number generation will be performed independently to ensure objectivity and prevent selection bias.</a:t>
            </a:r>
          </a:p>
        </p:txBody>
      </p:sp>
    </p:spTree>
    <p:extLst>
      <p:ext uri="{BB962C8B-B14F-4D97-AF65-F5344CB8AC3E}">
        <p14:creationId xmlns:p14="http://schemas.microsoft.com/office/powerpoint/2010/main" val="82441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19E95-C751-93A7-5F19-9159AEBDE8EC}"/>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90442C7-4BA7-599F-E5FA-B9D870873A03}"/>
              </a:ext>
            </a:extLst>
          </p:cNvPr>
          <p:cNvSpPr txBox="1">
            <a:spLocks/>
          </p:cNvSpPr>
          <p:nvPr/>
        </p:nvSpPr>
        <p:spPr>
          <a:xfrm>
            <a:off x="1232491" y="982411"/>
            <a:ext cx="9682315" cy="4656389"/>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520"/>
              </a:lnSpc>
              <a:spcBef>
                <a:spcPts val="1000"/>
              </a:spcBef>
              <a:spcAft>
                <a:spcPts val="0"/>
              </a:spcAft>
              <a:buClrTx/>
              <a:buSzPct val="8000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ts val="1520"/>
              </a:lnSpc>
              <a:spcBef>
                <a:spcPts val="1000"/>
              </a:spcBef>
              <a:spcAft>
                <a:spcPts val="0"/>
              </a:spcAft>
              <a:buClrTx/>
              <a:buSzPct val="80000"/>
              <a:buFont typeface="Arial" panose="020B0604020202020204" pitchFamily="34" charset="0"/>
              <a:buChar char="•"/>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a:spcAft>
                <a:spcPts val="800"/>
              </a:spcAft>
              <a:buNone/>
            </a:pPr>
            <a:r>
              <a:rPr lang="en-US" sz="175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VII. Evaluation of Sample Units</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Taxpayer Corp. will provide all supporting documentation for each sampled project, including invoices, project records, and related payroll data.</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Each sampled project will be analyzed to determine whether costs qualify for a shorter recovery period under applicable tax provisions.</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If records for a sampled unit are unavailable, the project will be treated as non‑qualifying. Substitution of samples is not permitted.</a:t>
            </a:r>
          </a:p>
          <a:p>
            <a:pPr marL="0" marR="0">
              <a:spcAft>
                <a:spcPts val="800"/>
              </a:spcAft>
              <a:buNone/>
            </a:pPr>
            <a:r>
              <a:rPr lang="en-US" sz="1750" b="1" kern="100" dirty="0">
                <a:solidFill>
                  <a:srgbClr val="08818B"/>
                </a:solidFill>
                <a:latin typeface="Avenir Next Demi Bold" panose="020B0503020202020204" pitchFamily="34" charset="0"/>
                <a:ea typeface="Aptos" panose="020B0004020202020204" pitchFamily="34" charset="0"/>
                <a:cs typeface="Times New Roman" panose="02020603050405020304" pitchFamily="18" charset="0"/>
              </a:rPr>
              <a:t>VIII. Projection and Final Estimate</a:t>
            </a:r>
            <a:b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br>
            <a:r>
              <a:rPr lang="en-US" sz="175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Projection will be performed in accordance with Revenue Procedure 2011‑42. The qualified accelerated costs identified in the sample will be projected to the population using the weighted results for each stratum. The resulting estimates will be allocated across property categories based on the proportionate qualified costs identified in the sample.</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r>
              <a:rPr lang="en-US" sz="1600" b="1" dirty="0">
                <a:solidFill>
                  <a:srgbClr val="08818B"/>
                </a:solidFill>
                <a:latin typeface="Avenir Next Demi Bold" panose="020B0503020202020204" pitchFamily="34" charset="0"/>
              </a:rPr>
              <a:t> </a:t>
            </a: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lvl="0" indent="0" algn="l" defTabSz="914400" rtl="0" eaLnBrk="1" fontAlgn="auto" latinLnBrk="0" hangingPunct="1">
              <a:lnSpc>
                <a:spcPts val="1520"/>
              </a:lnSpc>
              <a:spcBef>
                <a:spcPts val="1000"/>
              </a:spcBef>
              <a:spcAft>
                <a:spcPts val="0"/>
              </a:spcAft>
              <a:buClrTx/>
              <a:buSzPct val="80000"/>
              <a:buFont typeface="Arial" panose="020B0604020202020204" pitchFamily="34" charset="0"/>
              <a:buNone/>
              <a:tabLst/>
              <a:defRPr/>
            </a:pPr>
            <a:endParaRPr kumimoji="0" lang="en-US" sz="16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p:txBody>
      </p:sp>
      <p:sp>
        <p:nvSpPr>
          <p:cNvPr id="11" name="Title 1">
            <a:extLst>
              <a:ext uri="{FF2B5EF4-FFF2-40B4-BE49-F238E27FC236}">
                <a16:creationId xmlns:a16="http://schemas.microsoft.com/office/drawing/2014/main" id="{3E12ABAE-6648-F886-FFA4-9F3CD3B250BD}"/>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 – Example of Sample Plan</a:t>
            </a:r>
          </a:p>
        </p:txBody>
      </p:sp>
      <p:sp>
        <p:nvSpPr>
          <p:cNvPr id="4" name="Freeform 3">
            <a:extLst>
              <a:ext uri="{FF2B5EF4-FFF2-40B4-BE49-F238E27FC236}">
                <a16:creationId xmlns:a16="http://schemas.microsoft.com/office/drawing/2014/main" id="{10F60C0E-02E5-059F-BF25-B1E65A5CB228}"/>
              </a:ext>
            </a:extLst>
          </p:cNvPr>
          <p:cNvSpPr/>
          <p:nvPr/>
        </p:nvSpPr>
        <p:spPr>
          <a:xfrm>
            <a:off x="-63500" y="5363292"/>
            <a:ext cx="12255500" cy="1531201"/>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411F3656-2A4B-F121-B8D4-B63E449688DF}"/>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AD434F-548A-9401-C915-C1C08FB949A6}"/>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1690B5-C900-3B43-0028-B0A7C5DE5D52}"/>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FA74A8-16F4-3F76-5FE2-1FB065E53066}"/>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1CD294-447D-4C74-1C0F-0F7F324AB56C}"/>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46E56A4E-7FE3-0D33-690C-8BEC67C69CEE}"/>
              </a:ext>
            </a:extLst>
          </p:cNvPr>
          <p:cNvSpPr>
            <a:spLocks noGrp="1"/>
          </p:cNvSpPr>
          <p:nvPr>
            <p:ph type="sldNum" sz="quarter" idx="12"/>
          </p:nvPr>
        </p:nvSpPr>
        <p:spPr/>
        <p:txBody>
          <a:bodyPr/>
          <a:lstStyle/>
          <a:p>
            <a:fld id="{CBD12358-51D2-46B3-9BDE-DF29528B9454}" type="slidenum">
              <a:rPr lang="en-US" smtClean="0"/>
              <a:pPr/>
              <a:t>24</a:t>
            </a:fld>
            <a:endParaRPr lang="en-US" dirty="0"/>
          </a:p>
        </p:txBody>
      </p:sp>
    </p:spTree>
    <p:extLst>
      <p:ext uri="{BB962C8B-B14F-4D97-AF65-F5344CB8AC3E}">
        <p14:creationId xmlns:p14="http://schemas.microsoft.com/office/powerpoint/2010/main" val="3588871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C6AF7-821F-0042-517A-36827FE9AFAF}"/>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8D78ADD-392E-0B4A-8B47-533C471F320C}"/>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 – Sample Design</a:t>
            </a:r>
          </a:p>
        </p:txBody>
      </p:sp>
      <p:sp>
        <p:nvSpPr>
          <p:cNvPr id="4" name="Freeform 3">
            <a:extLst>
              <a:ext uri="{FF2B5EF4-FFF2-40B4-BE49-F238E27FC236}">
                <a16:creationId xmlns:a16="http://schemas.microsoft.com/office/drawing/2014/main" id="{B2680149-66EA-B8E7-AA46-39553F88AFB9}"/>
              </a:ext>
            </a:extLst>
          </p:cNvPr>
          <p:cNvSpPr/>
          <p:nvPr/>
        </p:nvSpPr>
        <p:spPr>
          <a:xfrm>
            <a:off x="-63500" y="5195456"/>
            <a:ext cx="12255500" cy="1699038"/>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CC22A91A-2F38-D46A-4292-111105B8793D}"/>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94B1A44-BEDB-58E8-719A-D6D650924179}"/>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DED392-1703-9CA7-2FC4-409BD86F36EC}"/>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48049F-1963-7E26-FF9E-547760552A3E}"/>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78E0BA-50B9-688B-82B9-9121BC0CDCB1}"/>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AAC8C031-6741-54A0-9EB8-CF17EF647608}"/>
              </a:ext>
            </a:extLst>
          </p:cNvPr>
          <p:cNvSpPr>
            <a:spLocks noGrp="1"/>
          </p:cNvSpPr>
          <p:nvPr>
            <p:ph type="sldNum" sz="quarter" idx="12"/>
          </p:nvPr>
        </p:nvSpPr>
        <p:spPr/>
        <p:txBody>
          <a:bodyPr/>
          <a:lstStyle/>
          <a:p>
            <a:fld id="{CBD12358-51D2-46B3-9BDE-DF29528B9454}" type="slidenum">
              <a:rPr lang="en-US" smtClean="0"/>
              <a:pPr/>
              <a:t>25</a:t>
            </a:fld>
            <a:endParaRPr lang="en-US" dirty="0"/>
          </a:p>
        </p:txBody>
      </p:sp>
      <p:sp>
        <p:nvSpPr>
          <p:cNvPr id="10" name="Rectangle 9">
            <a:extLst>
              <a:ext uri="{FF2B5EF4-FFF2-40B4-BE49-F238E27FC236}">
                <a16:creationId xmlns:a16="http://schemas.microsoft.com/office/drawing/2014/main" id="{3173CD3E-BFB3-CE31-733B-0CAA2290D795}"/>
              </a:ext>
            </a:extLst>
          </p:cNvPr>
          <p:cNvSpPr/>
          <p:nvPr/>
        </p:nvSpPr>
        <p:spPr>
          <a:xfrm>
            <a:off x="9809886" y="1704109"/>
            <a:ext cx="456331" cy="34913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white table with black text&#10;&#10;AI-generated content may be incorrect.">
            <a:extLst>
              <a:ext uri="{FF2B5EF4-FFF2-40B4-BE49-F238E27FC236}">
                <a16:creationId xmlns:a16="http://schemas.microsoft.com/office/drawing/2014/main" id="{8A65CFFF-EB36-C56B-1366-247FF8EEC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400" y="1761903"/>
            <a:ext cx="7772400" cy="3184738"/>
          </a:xfrm>
          <a:prstGeom prst="rect">
            <a:avLst/>
          </a:prstGeom>
        </p:spPr>
      </p:pic>
      <p:sp>
        <p:nvSpPr>
          <p:cNvPr id="15" name="Rectangle 14">
            <a:extLst>
              <a:ext uri="{FF2B5EF4-FFF2-40B4-BE49-F238E27FC236}">
                <a16:creationId xmlns:a16="http://schemas.microsoft.com/office/drawing/2014/main" id="{54F7D79D-E55F-F797-9872-AA834F5C1B53}"/>
              </a:ext>
            </a:extLst>
          </p:cNvPr>
          <p:cNvSpPr/>
          <p:nvPr/>
        </p:nvSpPr>
        <p:spPr>
          <a:xfrm>
            <a:off x="2019400" y="1761903"/>
            <a:ext cx="7772400" cy="3184738"/>
          </a:xfrm>
          <a:prstGeom prst="rect">
            <a:avLst/>
          </a:prstGeom>
          <a:no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71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CD836-A9E7-1E4A-3E5D-A1D73A63B37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F1B1FD30-3E80-04E7-301C-FBB78C5AC5CD}"/>
              </a:ext>
            </a:extLst>
          </p:cNvPr>
          <p:cNvSpPr>
            <a:spLocks noGrp="1"/>
          </p:cNvSpPr>
          <p:nvPr>
            <p:ph type="title"/>
          </p:nvPr>
        </p:nvSpPr>
        <p:spPr>
          <a:xfrm>
            <a:off x="1455175" y="187526"/>
            <a:ext cx="10417280" cy="1325563"/>
          </a:xfrm>
          <a:ln>
            <a:noFill/>
          </a:ln>
        </p:spPr>
        <p:txBody>
          <a:bodyPr>
            <a:normAutofit/>
          </a:bodyPr>
          <a:lstStyle/>
          <a:p>
            <a:r>
              <a:rPr lang="en-US" sz="2400" i="0" dirty="0">
                <a:solidFill>
                  <a:schemeClr val="bg1"/>
                </a:solidFill>
                <a:latin typeface="Avenir Next Medium" panose="020B0503020202020204" pitchFamily="34" charset="0"/>
              </a:rPr>
              <a:t>Sample Preparation Steps – Sample RESULTS</a:t>
            </a:r>
          </a:p>
        </p:txBody>
      </p:sp>
      <p:sp>
        <p:nvSpPr>
          <p:cNvPr id="4" name="Freeform 3">
            <a:extLst>
              <a:ext uri="{FF2B5EF4-FFF2-40B4-BE49-F238E27FC236}">
                <a16:creationId xmlns:a16="http://schemas.microsoft.com/office/drawing/2014/main" id="{46C7DEE2-EB2C-D9A5-3D21-5EC7B8E40825}"/>
              </a:ext>
            </a:extLst>
          </p:cNvPr>
          <p:cNvSpPr/>
          <p:nvPr/>
        </p:nvSpPr>
        <p:spPr>
          <a:xfrm>
            <a:off x="-63500" y="4925952"/>
            <a:ext cx="12255500" cy="1968542"/>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E89528A5-0AD8-0459-D957-3125D2BDBF5D}"/>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825A974-5825-78F8-FD14-9C2A57DAD9B0}"/>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BAEA85-FED1-E846-6C44-A40E282EC149}"/>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E24994-AC95-EFE7-1B8E-08367DD9471C}"/>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E22755-2583-BF22-6044-CAD21B6ACF38}"/>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1CF0A54E-1847-23BC-B6B8-228633A9D0C0}"/>
              </a:ext>
            </a:extLst>
          </p:cNvPr>
          <p:cNvSpPr>
            <a:spLocks noGrp="1"/>
          </p:cNvSpPr>
          <p:nvPr>
            <p:ph type="sldNum" sz="quarter" idx="12"/>
          </p:nvPr>
        </p:nvSpPr>
        <p:spPr/>
        <p:txBody>
          <a:bodyPr/>
          <a:lstStyle/>
          <a:p>
            <a:fld id="{CBD12358-51D2-46B3-9BDE-DF29528B9454}" type="slidenum">
              <a:rPr lang="en-US" smtClean="0"/>
              <a:pPr/>
              <a:t>26</a:t>
            </a:fld>
            <a:endParaRPr lang="en-US" dirty="0"/>
          </a:p>
        </p:txBody>
      </p:sp>
      <p:pic>
        <p:nvPicPr>
          <p:cNvPr id="3" name="Picture 2" descr="A table with numbers and a number of people&#10;&#10;AI-generated content may be incorrect.">
            <a:extLst>
              <a:ext uri="{FF2B5EF4-FFF2-40B4-BE49-F238E27FC236}">
                <a16:creationId xmlns:a16="http://schemas.microsoft.com/office/drawing/2014/main" id="{B9EF4F86-DB1F-316E-7A49-A6DCC510F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818946"/>
            <a:ext cx="9591373" cy="2486354"/>
          </a:xfrm>
          <a:prstGeom prst="rect">
            <a:avLst/>
          </a:prstGeom>
        </p:spPr>
      </p:pic>
      <p:sp>
        <p:nvSpPr>
          <p:cNvPr id="10" name="Rectangle 9">
            <a:extLst>
              <a:ext uri="{FF2B5EF4-FFF2-40B4-BE49-F238E27FC236}">
                <a16:creationId xmlns:a16="http://schemas.microsoft.com/office/drawing/2014/main" id="{39F292BF-540C-25C2-6D49-738A53153BB5}"/>
              </a:ext>
            </a:extLst>
          </p:cNvPr>
          <p:cNvSpPr/>
          <p:nvPr/>
        </p:nvSpPr>
        <p:spPr>
          <a:xfrm>
            <a:off x="1295399" y="1818946"/>
            <a:ext cx="9591373" cy="2486354"/>
          </a:xfrm>
          <a:prstGeom prst="rect">
            <a:avLst/>
          </a:prstGeom>
          <a:noFill/>
          <a:ln w="571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142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2F6B1-C5DB-8FA7-CA58-385F8F63787D}"/>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4722A28E-7C6C-D08D-6DFF-86A67AB2EC24}"/>
              </a:ext>
            </a:extLst>
          </p:cNvPr>
          <p:cNvSpPr/>
          <p:nvPr/>
        </p:nvSpPr>
        <p:spPr>
          <a:xfrm>
            <a:off x="-63500" y="6088568"/>
            <a:ext cx="12255500" cy="805926"/>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cxnSp>
        <p:nvCxnSpPr>
          <p:cNvPr id="5" name="Straight Connector 4">
            <a:extLst>
              <a:ext uri="{FF2B5EF4-FFF2-40B4-BE49-F238E27FC236}">
                <a16:creationId xmlns:a16="http://schemas.microsoft.com/office/drawing/2014/main" id="{CDD61796-A289-8E42-580D-B95F23958A62}"/>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3D266F-0F8B-08DC-A032-B87A75B93C02}"/>
              </a:ext>
              <a:ext uri="{C183D7F6-B498-43B3-948B-1728B52AA6E4}">
                <adec:decorative xmlns:adec="http://schemas.microsoft.com/office/drawing/2017/decorative" val="1"/>
              </a:ext>
            </a:extLst>
          </p:cNvPr>
          <p:cNvCxnSpPr>
            <a:cxnSpLocks/>
          </p:cNvCxnSpPr>
          <p:nvPr/>
        </p:nvCxnSpPr>
        <p:spPr>
          <a:xfrm flipH="1">
            <a:off x="11564296"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D22A42-CABB-FD6F-C986-4849B1CAA5C2}"/>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1AF529-58C9-FB20-B668-DADA7B355557}"/>
              </a:ext>
              <a:ext uri="{C183D7F6-B498-43B3-948B-1728B52AA6E4}">
                <adec:decorative xmlns:adec="http://schemas.microsoft.com/office/drawing/2017/decorative" val="1"/>
              </a:ext>
            </a:extLst>
          </p:cNvPr>
          <p:cNvCxnSpPr>
            <a:cxnSpLocks/>
          </p:cNvCxnSpPr>
          <p:nvPr/>
        </p:nvCxnSpPr>
        <p:spPr>
          <a:xfrm flipH="1">
            <a:off x="8366078" y="584677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B70C9E-9F59-B2C4-C151-22D4D53C1730}"/>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62699333-3579-DE66-726D-60E1310FAD98}"/>
              </a:ext>
            </a:extLst>
          </p:cNvPr>
          <p:cNvSpPr>
            <a:spLocks noGrp="1"/>
          </p:cNvSpPr>
          <p:nvPr>
            <p:ph type="sldNum" sz="quarter" idx="12"/>
          </p:nvPr>
        </p:nvSpPr>
        <p:spPr/>
        <p:txBody>
          <a:bodyPr/>
          <a:lstStyle/>
          <a:p>
            <a:fld id="{CBD12358-51D2-46B3-9BDE-DF29528B9454}" type="slidenum">
              <a:rPr lang="en-US" smtClean="0"/>
              <a:pPr/>
              <a:t>27</a:t>
            </a:fld>
            <a:endParaRPr lang="en-US" dirty="0"/>
          </a:p>
        </p:txBody>
      </p:sp>
      <p:graphicFrame>
        <p:nvGraphicFramePr>
          <p:cNvPr id="10" name="Table 9">
            <a:extLst>
              <a:ext uri="{FF2B5EF4-FFF2-40B4-BE49-F238E27FC236}">
                <a16:creationId xmlns:a16="http://schemas.microsoft.com/office/drawing/2014/main" id="{A7ACBBA3-51B0-D454-4F52-BFC7F1BAD25F}"/>
              </a:ext>
            </a:extLst>
          </p:cNvPr>
          <p:cNvGraphicFramePr>
            <a:graphicFrameLocks noGrp="1"/>
          </p:cNvGraphicFramePr>
          <p:nvPr>
            <p:extLst>
              <p:ext uri="{D42A27DB-BD31-4B8C-83A1-F6EECF244321}">
                <p14:modId xmlns:p14="http://schemas.microsoft.com/office/powerpoint/2010/main" val="1059599021"/>
              </p:ext>
            </p:extLst>
          </p:nvPr>
        </p:nvGraphicFramePr>
        <p:xfrm>
          <a:off x="1582897" y="1731107"/>
          <a:ext cx="9026206" cy="3897648"/>
        </p:xfrm>
        <a:graphic>
          <a:graphicData uri="http://schemas.openxmlformats.org/drawingml/2006/table">
            <a:tbl>
              <a:tblPr/>
              <a:tblGrid>
                <a:gridCol w="4317142">
                  <a:extLst>
                    <a:ext uri="{9D8B030D-6E8A-4147-A177-3AD203B41FA5}">
                      <a16:colId xmlns:a16="http://schemas.microsoft.com/office/drawing/2014/main" val="2176547062"/>
                    </a:ext>
                  </a:extLst>
                </a:gridCol>
                <a:gridCol w="3093149">
                  <a:extLst>
                    <a:ext uri="{9D8B030D-6E8A-4147-A177-3AD203B41FA5}">
                      <a16:colId xmlns:a16="http://schemas.microsoft.com/office/drawing/2014/main" val="1100265517"/>
                    </a:ext>
                  </a:extLst>
                </a:gridCol>
                <a:gridCol w="1615915">
                  <a:extLst>
                    <a:ext uri="{9D8B030D-6E8A-4147-A177-3AD203B41FA5}">
                      <a16:colId xmlns:a16="http://schemas.microsoft.com/office/drawing/2014/main" val="933970746"/>
                    </a:ext>
                  </a:extLst>
                </a:gridCol>
              </a:tblGrid>
              <a:tr h="243603">
                <a:tc>
                  <a:txBody>
                    <a:bodyPr/>
                    <a:lstStyle/>
                    <a:p>
                      <a:pPr algn="l" fontAlgn="b">
                        <a:buNone/>
                      </a:pPr>
                      <a:r>
                        <a:rPr lang="en-US" sz="1500" b="1" i="0" u="none" strike="noStrike" dirty="0">
                          <a:solidFill>
                            <a:srgbClr val="08818B"/>
                          </a:solidFill>
                          <a:effectLst/>
                          <a:latin typeface="Avenir Next Demi Bold" panose="020B0503020202020204" pitchFamily="34" charset="0"/>
                        </a:rPr>
                        <a:t>Sample Results</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754082736"/>
                  </a:ext>
                </a:extLst>
              </a:tr>
              <a:tr h="243603">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11634271"/>
                  </a:ext>
                </a:extLst>
              </a:tr>
              <a:tr h="243603">
                <a:tc>
                  <a:txBody>
                    <a:bodyPr/>
                    <a:lstStyle/>
                    <a:p>
                      <a:pPr algn="l" fontAlgn="b">
                        <a:buNone/>
                      </a:pPr>
                      <a:r>
                        <a:rPr lang="en-US" sz="1500" b="1" i="0" u="none" strike="noStrike" dirty="0">
                          <a:solidFill>
                            <a:srgbClr val="08818B"/>
                          </a:solidFill>
                          <a:effectLst/>
                          <a:latin typeface="Avenir Next Demi Bold" panose="020B0503020202020204" pitchFamily="34" charset="0"/>
                        </a:rPr>
                        <a:t>Sample Frame </a:t>
                      </a:r>
                    </a:p>
                  </a:txBody>
                  <a:tcPr marL="13036" marR="13036" marT="13036" marB="0" anchor="b">
                    <a:lnL>
                      <a:noFill/>
                    </a:lnL>
                    <a:lnR>
                      <a:noFill/>
                    </a:lnR>
                    <a:lnT>
                      <a:noFill/>
                    </a:lnT>
                    <a:lnB>
                      <a:noFill/>
                    </a:lnB>
                    <a:noFill/>
                  </a:tcPr>
                </a:tc>
                <a:tc>
                  <a:txBody>
                    <a:bodyPr/>
                    <a:lstStyle/>
                    <a:p>
                      <a:pPr algn="r" fontAlgn="b">
                        <a:buNone/>
                      </a:pPr>
                      <a:r>
                        <a:rPr lang="en-US" sz="1500" b="0" i="0" u="none" strike="noStrike" dirty="0">
                          <a:solidFill>
                            <a:srgbClr val="08818B"/>
                          </a:solidFill>
                          <a:effectLst/>
                          <a:latin typeface="Avenir Next" panose="020B0503020202020204" pitchFamily="34" charset="0"/>
                        </a:rPr>
                        <a:t>$37,200,000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640247522"/>
                  </a:ext>
                </a:extLst>
              </a:tr>
              <a:tr h="243603">
                <a:tc>
                  <a:txBody>
                    <a:bodyPr/>
                    <a:lstStyle/>
                    <a:p>
                      <a:pPr algn="l" fontAlgn="b">
                        <a:buNone/>
                      </a:pPr>
                      <a:r>
                        <a:rPr lang="en-US" sz="1500" b="0" i="0" u="none" strike="noStrike" dirty="0">
                          <a:solidFill>
                            <a:srgbClr val="08818B"/>
                          </a:solidFill>
                          <a:effectLst/>
                          <a:latin typeface="Avenir Next" panose="020B0503020202020204" pitchFamily="34" charset="0"/>
                        </a:rPr>
                        <a:t>Amount Sampled </a:t>
                      </a:r>
                    </a:p>
                  </a:txBody>
                  <a:tcPr marL="13036" marR="13036" marT="13036" marB="0" anchor="b">
                    <a:lnL>
                      <a:noFill/>
                    </a:lnL>
                    <a:lnR>
                      <a:noFill/>
                    </a:lnR>
                    <a:lnT>
                      <a:noFill/>
                    </a:lnT>
                    <a:lnB>
                      <a:noFill/>
                    </a:lnB>
                    <a:noFill/>
                  </a:tcPr>
                </a:tc>
                <a:tc>
                  <a:txBody>
                    <a:bodyPr/>
                    <a:lstStyle/>
                    <a:p>
                      <a:pPr algn="r" fontAlgn="b">
                        <a:buNone/>
                      </a:pPr>
                      <a:r>
                        <a:rPr lang="en-US" sz="1500" b="0" i="0" u="none" strike="noStrike" dirty="0">
                          <a:solidFill>
                            <a:srgbClr val="08818B"/>
                          </a:solidFill>
                          <a:effectLst/>
                          <a:latin typeface="Avenir Next" panose="020B0503020202020204" pitchFamily="34" charset="0"/>
                        </a:rPr>
                        <a:t>$14,300,000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983120542"/>
                  </a:ext>
                </a:extLst>
              </a:tr>
              <a:tr h="243603">
                <a:tc>
                  <a:txBody>
                    <a:bodyPr/>
                    <a:lstStyle/>
                    <a:p>
                      <a:pPr algn="l" fontAlgn="b">
                        <a:buNone/>
                      </a:pPr>
                      <a:r>
                        <a:rPr lang="en-US" sz="1500" b="0" i="0" u="none" strike="noStrike" dirty="0">
                          <a:solidFill>
                            <a:srgbClr val="08818B"/>
                          </a:solidFill>
                          <a:effectLst/>
                          <a:latin typeface="Avenir Next" panose="020B0503020202020204" pitchFamily="34" charset="0"/>
                        </a:rPr>
                        <a:t>Sample Amount Qualified </a:t>
                      </a:r>
                    </a:p>
                  </a:txBody>
                  <a:tcPr marL="13036" marR="13036" marT="13036" marB="0" anchor="b">
                    <a:lnL>
                      <a:noFill/>
                    </a:lnL>
                    <a:lnR>
                      <a:noFill/>
                    </a:lnR>
                    <a:lnT>
                      <a:noFill/>
                    </a:lnT>
                    <a:lnB>
                      <a:noFill/>
                    </a:lnB>
                    <a:noFill/>
                  </a:tcPr>
                </a:tc>
                <a:tc>
                  <a:txBody>
                    <a:bodyPr/>
                    <a:lstStyle/>
                    <a:p>
                      <a:pPr algn="r" fontAlgn="b">
                        <a:buNone/>
                      </a:pPr>
                      <a:r>
                        <a:rPr lang="en-US" sz="1500" b="0" i="0" u="none" strike="noStrike" dirty="0">
                          <a:solidFill>
                            <a:srgbClr val="08818B"/>
                          </a:solidFill>
                          <a:effectLst/>
                          <a:latin typeface="Avenir Next" panose="020B0503020202020204" pitchFamily="34" charset="0"/>
                        </a:rPr>
                        <a:t>$6,578,000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144699843"/>
                  </a:ext>
                </a:extLst>
              </a:tr>
              <a:tr h="243603">
                <a:tc>
                  <a:txBody>
                    <a:bodyPr/>
                    <a:lstStyle/>
                    <a:p>
                      <a:pPr algn="l" fontAlgn="b">
                        <a:buNone/>
                      </a:pPr>
                      <a:r>
                        <a:rPr lang="en-US" sz="1500" b="0" i="0" u="none" strike="noStrike" dirty="0">
                          <a:solidFill>
                            <a:srgbClr val="08818B"/>
                          </a:solidFill>
                          <a:effectLst/>
                          <a:latin typeface="Avenir Next" panose="020B0503020202020204" pitchFamily="34" charset="0"/>
                        </a:rPr>
                        <a:t>Projected Amount Qualified </a:t>
                      </a:r>
                    </a:p>
                  </a:txBody>
                  <a:tcPr marL="13036" marR="13036" marT="13036" marB="0" anchor="b">
                    <a:lnL>
                      <a:noFill/>
                    </a:lnL>
                    <a:lnR>
                      <a:noFill/>
                    </a:lnR>
                    <a:lnT>
                      <a:noFill/>
                    </a:lnT>
                    <a:lnB>
                      <a:noFill/>
                    </a:lnB>
                    <a:noFill/>
                  </a:tcPr>
                </a:tc>
                <a:tc>
                  <a:txBody>
                    <a:bodyPr/>
                    <a:lstStyle/>
                    <a:p>
                      <a:pPr algn="r" fontAlgn="b">
                        <a:buNone/>
                      </a:pPr>
                      <a:r>
                        <a:rPr lang="en-US" sz="1500" b="1" i="0" u="none" strike="noStrike" dirty="0">
                          <a:solidFill>
                            <a:srgbClr val="08818B"/>
                          </a:solidFill>
                          <a:effectLst/>
                          <a:latin typeface="Avenir Next Demi Bold" panose="020B0503020202020204" pitchFamily="34" charset="0"/>
                        </a:rPr>
                        <a:t>$27,348,000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2043528808"/>
                  </a:ext>
                </a:extLst>
              </a:tr>
              <a:tr h="243603">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435509404"/>
                  </a:ext>
                </a:extLst>
              </a:tr>
              <a:tr h="243603">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2033546191"/>
                  </a:ext>
                </a:extLst>
              </a:tr>
              <a:tr h="243603">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70369020"/>
                  </a:ext>
                </a:extLst>
              </a:tr>
              <a:tr h="243603">
                <a:tc>
                  <a:txBody>
                    <a:bodyPr/>
                    <a:lstStyle/>
                    <a:p>
                      <a:pPr algn="l" fontAlgn="b">
                        <a:buNone/>
                      </a:pPr>
                      <a:r>
                        <a:rPr lang="en-US" sz="1500" b="1" i="0" u="none" strike="noStrike" dirty="0">
                          <a:solidFill>
                            <a:srgbClr val="08818B"/>
                          </a:solidFill>
                          <a:effectLst/>
                          <a:latin typeface="Avenir Next Demi Bold" panose="020B0503020202020204" pitchFamily="34" charset="0"/>
                        </a:rPr>
                        <a:t>Allocation</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070301102"/>
                  </a:ext>
                </a:extLst>
              </a:tr>
              <a:tr h="243603">
                <a:tc>
                  <a:txBody>
                    <a:bodyPr/>
                    <a:lstStyle/>
                    <a:p>
                      <a:pPr algn="l" fontAlgn="b">
                        <a:buNone/>
                      </a:pPr>
                      <a:r>
                        <a:rPr lang="en-US" sz="1500" b="0" i="0" u="none" strike="noStrike" dirty="0">
                          <a:solidFill>
                            <a:srgbClr val="08818B"/>
                          </a:solidFill>
                          <a:effectLst/>
                          <a:latin typeface="Avenir Next" panose="020B0503020202020204" pitchFamily="34" charset="0"/>
                        </a:rPr>
                        <a:t>7 Year Property</a:t>
                      </a:r>
                    </a:p>
                  </a:txBody>
                  <a:tcPr marL="13036" marR="13036" marT="13036" marB="0" anchor="b">
                    <a:lnL>
                      <a:noFill/>
                    </a:lnL>
                    <a:lnR>
                      <a:noFill/>
                    </a:lnR>
                    <a:lnT>
                      <a:noFill/>
                    </a:lnT>
                    <a:lnB>
                      <a:noFill/>
                    </a:lnB>
                    <a:noFill/>
                  </a:tcPr>
                </a:tc>
                <a:tc>
                  <a:txBody>
                    <a:bodyPr/>
                    <a:lstStyle/>
                    <a:p>
                      <a:pPr algn="r" fontAlgn="b">
                        <a:buNone/>
                      </a:pPr>
                      <a:r>
                        <a:rPr lang="en-US" sz="1500" b="0" i="0" u="none" strike="noStrike" dirty="0">
                          <a:solidFill>
                            <a:srgbClr val="08818B"/>
                          </a:solidFill>
                          <a:effectLst/>
                          <a:latin typeface="Avenir Next" panose="020B0503020202020204" pitchFamily="34" charset="0"/>
                        </a:rPr>
                        <a:t>$7,806,600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4268275357"/>
                  </a:ext>
                </a:extLst>
              </a:tr>
              <a:tr h="243603">
                <a:tc>
                  <a:txBody>
                    <a:bodyPr/>
                    <a:lstStyle/>
                    <a:p>
                      <a:pPr algn="l" fontAlgn="b">
                        <a:buNone/>
                      </a:pPr>
                      <a:r>
                        <a:rPr lang="en-US" sz="1500" b="0" i="0" u="none" strike="noStrike" dirty="0">
                          <a:solidFill>
                            <a:srgbClr val="08818B"/>
                          </a:solidFill>
                          <a:effectLst/>
                          <a:latin typeface="Avenir Next" panose="020B0503020202020204" pitchFamily="34" charset="0"/>
                        </a:rPr>
                        <a:t>15 Year property</a:t>
                      </a:r>
                    </a:p>
                  </a:txBody>
                  <a:tcPr marL="13036" marR="13036" marT="13036" marB="0" anchor="b">
                    <a:lnL>
                      <a:noFill/>
                    </a:lnL>
                    <a:lnR>
                      <a:noFill/>
                    </a:lnR>
                    <a:lnT>
                      <a:noFill/>
                    </a:lnT>
                    <a:lnB>
                      <a:noFill/>
                    </a:lnB>
                    <a:noFill/>
                  </a:tcPr>
                </a:tc>
                <a:tc>
                  <a:txBody>
                    <a:bodyPr/>
                    <a:lstStyle/>
                    <a:p>
                      <a:pPr algn="r" fontAlgn="b">
                        <a:buNone/>
                      </a:pPr>
                      <a:r>
                        <a:rPr lang="en-US" sz="1500" b="0" i="0" u="none" strike="noStrike" dirty="0">
                          <a:solidFill>
                            <a:srgbClr val="08818B"/>
                          </a:solidFill>
                          <a:effectLst/>
                          <a:latin typeface="Avenir Next" panose="020B0503020202020204" pitchFamily="34" charset="0"/>
                        </a:rPr>
                        <a:t>$9,541,400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652870563"/>
                  </a:ext>
                </a:extLst>
              </a:tr>
              <a:tr h="243603">
                <a:tc>
                  <a:txBody>
                    <a:bodyPr/>
                    <a:lstStyle/>
                    <a:p>
                      <a:pPr algn="l" fontAlgn="b">
                        <a:buNone/>
                      </a:pPr>
                      <a:r>
                        <a:rPr lang="en-US" sz="1500" b="0" i="0" u="none" strike="noStrike" dirty="0">
                          <a:solidFill>
                            <a:srgbClr val="08818B"/>
                          </a:solidFill>
                          <a:effectLst/>
                          <a:latin typeface="Avenir Next" panose="020B0503020202020204" pitchFamily="34" charset="0"/>
                        </a:rPr>
                        <a:t>Land Improvements</a:t>
                      </a:r>
                    </a:p>
                  </a:txBody>
                  <a:tcPr marL="13036" marR="13036" marT="13036" marB="0" anchor="b">
                    <a:lnL>
                      <a:noFill/>
                    </a:lnL>
                    <a:lnR>
                      <a:noFill/>
                    </a:lnR>
                    <a:lnT>
                      <a:noFill/>
                    </a:lnT>
                    <a:lnB>
                      <a:noFill/>
                    </a:lnB>
                    <a:noFill/>
                  </a:tcPr>
                </a:tc>
                <a:tc>
                  <a:txBody>
                    <a:bodyPr/>
                    <a:lstStyle/>
                    <a:p>
                      <a:pPr algn="r" fontAlgn="b">
                        <a:buNone/>
                      </a:pPr>
                      <a:r>
                        <a:rPr lang="en-US" sz="1500" b="0" i="0" u="sng" strike="noStrike" dirty="0">
                          <a:solidFill>
                            <a:srgbClr val="08818B"/>
                          </a:solidFill>
                          <a:effectLst/>
                          <a:latin typeface="Avenir Next" panose="020B0503020202020204" pitchFamily="34" charset="0"/>
                        </a:rPr>
                        <a:t>$10,000,000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4116173832"/>
                  </a:ext>
                </a:extLst>
              </a:tr>
              <a:tr h="243603">
                <a:tc>
                  <a:txBody>
                    <a:bodyPr/>
                    <a:lstStyle/>
                    <a:p>
                      <a:pPr algn="l" fontAlgn="b">
                        <a:buNone/>
                      </a:pPr>
                      <a:r>
                        <a:rPr lang="en-US" sz="1500" b="0" i="0" u="none" strike="noStrike" dirty="0">
                          <a:solidFill>
                            <a:srgbClr val="08818B"/>
                          </a:solidFill>
                          <a:effectLst/>
                          <a:latin typeface="Avenir Next" panose="020B0503020202020204" pitchFamily="34" charset="0"/>
                        </a:rPr>
                        <a:t>Total Amount Qualified</a:t>
                      </a:r>
                    </a:p>
                  </a:txBody>
                  <a:tcPr marL="13036" marR="13036" marT="13036" marB="0" anchor="b">
                    <a:lnL>
                      <a:noFill/>
                    </a:lnL>
                    <a:lnR>
                      <a:noFill/>
                    </a:lnR>
                    <a:lnT>
                      <a:noFill/>
                    </a:lnT>
                    <a:lnB>
                      <a:noFill/>
                    </a:lnB>
                    <a:noFill/>
                  </a:tcPr>
                </a:tc>
                <a:tc>
                  <a:txBody>
                    <a:bodyPr/>
                    <a:lstStyle/>
                    <a:p>
                      <a:pPr algn="r" fontAlgn="b">
                        <a:buNone/>
                      </a:pPr>
                      <a:r>
                        <a:rPr lang="en-US" sz="1500" b="1" i="0" u="none" strike="noStrike" dirty="0">
                          <a:solidFill>
                            <a:srgbClr val="08818B"/>
                          </a:solidFill>
                          <a:effectLst/>
                          <a:latin typeface="Avenir Next Demi Bold" panose="020B0503020202020204" pitchFamily="34" charset="0"/>
                        </a:rPr>
                        <a:t>$27,348,000</a:t>
                      </a: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989879339"/>
                  </a:ext>
                </a:extLst>
              </a:tr>
              <a:tr h="243603">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tc>
                  <a:txBody>
                    <a:bodyPr/>
                    <a:lstStyle/>
                    <a:p>
                      <a:pPr algn="l" fontAlgn="b">
                        <a:buNone/>
                      </a:pPr>
                      <a:endParaRPr lang="en-US" sz="1500" b="0" i="0" u="none" strike="noStrike" dirty="0">
                        <a:solidFill>
                          <a:srgbClr val="08818B"/>
                        </a:solidFill>
                        <a:effectLst/>
                        <a:latin typeface="Avenir Next" panose="020B0503020202020204" pitchFamily="34" charset="0"/>
                      </a:endParaRPr>
                    </a:p>
                  </a:txBody>
                  <a:tcPr marL="13036" marR="13036" marT="13036" marB="0" anchor="b">
                    <a:lnL>
                      <a:noFill/>
                    </a:lnL>
                    <a:lnR>
                      <a:noFill/>
                    </a:lnR>
                    <a:lnT>
                      <a:noFill/>
                    </a:lnT>
                    <a:lnB>
                      <a:noFill/>
                    </a:lnB>
                    <a:noFill/>
                  </a:tcPr>
                </a:tc>
                <a:extLst>
                  <a:ext uri="{0D108BD9-81ED-4DB2-BD59-A6C34878D82A}">
                    <a16:rowId xmlns:a16="http://schemas.microsoft.com/office/drawing/2014/main" val="1909910099"/>
                  </a:ext>
                </a:extLst>
              </a:tr>
              <a:tr h="243603">
                <a:tc>
                  <a:txBody>
                    <a:bodyPr/>
                    <a:lstStyle/>
                    <a:p>
                      <a:pPr algn="l" fontAlgn="b">
                        <a:buNone/>
                      </a:pPr>
                      <a:r>
                        <a:rPr lang="en-US" sz="1500" b="1" i="0" u="none" strike="noStrike" dirty="0">
                          <a:solidFill>
                            <a:srgbClr val="08818B"/>
                          </a:solidFill>
                          <a:effectLst/>
                          <a:latin typeface="Avenir Next Demi Bold" panose="020B0503020202020204" pitchFamily="34" charset="0"/>
                        </a:rPr>
                        <a:t>Amount to remain  27.5 Year</a:t>
                      </a:r>
                    </a:p>
                  </a:txBody>
                  <a:tcPr marL="13036" marR="13036" marT="13036" marB="0" anchor="b">
                    <a:lnL>
                      <a:noFill/>
                    </a:lnL>
                    <a:lnR>
                      <a:noFill/>
                    </a:lnR>
                    <a:lnT>
                      <a:noFill/>
                    </a:lnT>
                    <a:lnB>
                      <a:noFill/>
                    </a:lnB>
                    <a:noFill/>
                  </a:tcPr>
                </a:tc>
                <a:tc>
                  <a:txBody>
                    <a:bodyPr/>
                    <a:lstStyle/>
                    <a:p>
                      <a:pPr algn="l" fontAlgn="b">
                        <a:buNone/>
                      </a:pPr>
                      <a:r>
                        <a:rPr lang="en-US" sz="1500" b="1" i="0" u="none" strike="noStrike" dirty="0">
                          <a:solidFill>
                            <a:srgbClr val="08818B"/>
                          </a:solidFill>
                          <a:effectLst/>
                          <a:latin typeface="Avenir Next Demi Bold" panose="020B0503020202020204" pitchFamily="34" charset="0"/>
                        </a:rPr>
                        <a:t>($37,200,000 -$27,348,000)</a:t>
                      </a:r>
                    </a:p>
                  </a:txBody>
                  <a:tcPr marL="13036" marR="13036" marT="13036" marB="0" anchor="b">
                    <a:lnL>
                      <a:noFill/>
                    </a:lnL>
                    <a:lnR>
                      <a:noFill/>
                    </a:lnR>
                    <a:lnT>
                      <a:noFill/>
                    </a:lnT>
                    <a:lnB>
                      <a:noFill/>
                    </a:lnB>
                    <a:noFill/>
                  </a:tcPr>
                </a:tc>
                <a:tc>
                  <a:txBody>
                    <a:bodyPr/>
                    <a:lstStyle/>
                    <a:p>
                      <a:pPr algn="r" fontAlgn="b">
                        <a:buNone/>
                      </a:pPr>
                      <a:r>
                        <a:rPr lang="en-US" sz="1500" b="1" i="0" u="none" strike="noStrike" dirty="0">
                          <a:solidFill>
                            <a:srgbClr val="08818B"/>
                          </a:solidFill>
                          <a:effectLst/>
                          <a:latin typeface="Avenir Next Demi Bold" panose="020B0503020202020204" pitchFamily="34" charset="0"/>
                        </a:rPr>
                        <a:t>$9,852,000 </a:t>
                      </a:r>
                    </a:p>
                  </a:txBody>
                  <a:tcPr marL="13036" marR="13036" marT="13036" marB="0" anchor="b">
                    <a:lnL>
                      <a:noFill/>
                    </a:lnL>
                    <a:lnR>
                      <a:noFill/>
                    </a:lnR>
                    <a:lnT>
                      <a:noFill/>
                    </a:lnT>
                    <a:lnB>
                      <a:noFill/>
                    </a:lnB>
                    <a:noFill/>
                  </a:tcPr>
                </a:tc>
                <a:extLst>
                  <a:ext uri="{0D108BD9-81ED-4DB2-BD59-A6C34878D82A}">
                    <a16:rowId xmlns:a16="http://schemas.microsoft.com/office/drawing/2014/main" val="2452065280"/>
                  </a:ext>
                </a:extLst>
              </a:tr>
            </a:tbl>
          </a:graphicData>
        </a:graphic>
      </p:graphicFrame>
      <p:sp>
        <p:nvSpPr>
          <p:cNvPr id="14" name="Title 13"/>
          <p:cNvSpPr>
            <a:spLocks noGrp="1"/>
          </p:cNvSpPr>
          <p:nvPr>
            <p:ph type="title"/>
          </p:nvPr>
        </p:nvSpPr>
        <p:spPr>
          <a:xfrm>
            <a:off x="1391478" y="533401"/>
            <a:ext cx="9657522" cy="997225"/>
          </a:xfrm>
        </p:spPr>
        <p:txBody>
          <a:bodyPr/>
          <a:lstStyle/>
          <a:p>
            <a:r>
              <a:rPr lang="en-US" sz="2400" i="0" dirty="0">
                <a:solidFill>
                  <a:schemeClr val="bg1"/>
                </a:solidFill>
                <a:latin typeface="Avenir Next Medium" panose="020B0503020202020204" pitchFamily="34" charset="0"/>
              </a:rPr>
              <a:t>Allocation of qualified amount</a:t>
            </a:r>
            <a:endParaRPr lang="en-US" sz="2400" dirty="0"/>
          </a:p>
        </p:txBody>
      </p:sp>
    </p:spTree>
    <p:extLst>
      <p:ext uri="{BB962C8B-B14F-4D97-AF65-F5344CB8AC3E}">
        <p14:creationId xmlns:p14="http://schemas.microsoft.com/office/powerpoint/2010/main" val="387845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1822-2A81-8C86-B068-3F6B518EF205}"/>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5F740D8-1C56-1B1D-0F75-6A5D4FF431C2}"/>
              </a:ext>
            </a:extLst>
          </p:cNvPr>
          <p:cNvSpPr txBox="1">
            <a:spLocks/>
          </p:cNvSpPr>
          <p:nvPr/>
        </p:nvSpPr>
        <p:spPr>
          <a:xfrm>
            <a:off x="1221659" y="1284001"/>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US" sz="1600" dirty="0">
              <a:solidFill>
                <a:srgbClr val="08818B"/>
              </a:solidFill>
              <a:latin typeface="Avenir Next" panose="020B0503020202020204" pitchFamily="34" charset="0"/>
            </a:endParaRPr>
          </a:p>
          <a:p>
            <a:pPr lvl="0"/>
            <a:r>
              <a:rPr lang="en-US" b="1" dirty="0">
                <a:solidFill>
                  <a:srgbClr val="08818B"/>
                </a:solidFill>
                <a:latin typeface="Avenir Next Demi Bold" panose="020B0503020202020204" pitchFamily="34" charset="0"/>
              </a:rPr>
              <a:t>Client: </a:t>
            </a:r>
            <a:r>
              <a:rPr lang="en-US" dirty="0">
                <a:solidFill>
                  <a:srgbClr val="08818B"/>
                </a:solidFill>
                <a:latin typeface="Avenir Next" panose="020B0503020202020204" pitchFamily="34" charset="0"/>
              </a:rPr>
              <a:t>Provides access to property data and records, facilitates communication, and supports site visits.</a:t>
            </a:r>
          </a:p>
          <a:p>
            <a:pPr lvl="0"/>
            <a:r>
              <a:rPr lang="en-US" b="1" dirty="0">
                <a:solidFill>
                  <a:srgbClr val="08818B"/>
                </a:solidFill>
                <a:latin typeface="Avenir Next Demi Bold" panose="020B0503020202020204" pitchFamily="34" charset="0"/>
              </a:rPr>
              <a:t>Accountant: </a:t>
            </a:r>
            <a:r>
              <a:rPr lang="en-US" dirty="0">
                <a:solidFill>
                  <a:srgbClr val="08818B"/>
                </a:solidFill>
                <a:latin typeface="Avenir Next" panose="020B0503020202020204" pitchFamily="34" charset="0"/>
              </a:rPr>
              <a:t>Assists with tax planning strategy, reviews study methodology and results for financial statement impact.</a:t>
            </a:r>
          </a:p>
          <a:p>
            <a:pPr lvl="0"/>
            <a:r>
              <a:rPr lang="en-US" b="1" dirty="0">
                <a:solidFill>
                  <a:srgbClr val="08818B"/>
                </a:solidFill>
                <a:latin typeface="Avenir Next Demi Bold" panose="020B0503020202020204" pitchFamily="34" charset="0"/>
              </a:rPr>
              <a:t>Engineer: </a:t>
            </a:r>
            <a:r>
              <a:rPr lang="en-US" dirty="0">
                <a:solidFill>
                  <a:srgbClr val="08818B"/>
                </a:solidFill>
                <a:latin typeface="Avenir Next" panose="020B0503020202020204" pitchFamily="34" charset="0"/>
              </a:rPr>
              <a:t>Conducts technical analysis of buildings and identifies asset classifications per cost segregation standards.</a:t>
            </a:r>
          </a:p>
          <a:p>
            <a:pPr lvl="0"/>
            <a:r>
              <a:rPr lang="en-US" b="1" dirty="0">
                <a:solidFill>
                  <a:srgbClr val="08818B"/>
                </a:solidFill>
                <a:latin typeface="Avenir Next Demi Bold" panose="020B0503020202020204" pitchFamily="34" charset="0"/>
              </a:rPr>
              <a:t>Sampling Expert: </a:t>
            </a:r>
            <a:r>
              <a:rPr lang="en-US" dirty="0">
                <a:solidFill>
                  <a:srgbClr val="08818B"/>
                </a:solidFill>
                <a:latin typeface="Avenir Next" panose="020B0503020202020204" pitchFamily="34" charset="0"/>
              </a:rPr>
              <a:t>Designs and executes the statistical sampling plan, ensuring compliance with IRS standards and statistical integrity.</a:t>
            </a:r>
          </a:p>
          <a:p>
            <a:pPr lvl="0"/>
            <a:endParaRPr lang="en-US" sz="1600" dirty="0">
              <a:solidFill>
                <a:srgbClr val="08818B"/>
              </a:solidFill>
              <a:latin typeface="Avenir Next" panose="020B0503020202020204" pitchFamily="34" charset="0"/>
            </a:endParaRPr>
          </a:p>
          <a:p>
            <a:endParaRPr lang="en-US" dirty="0"/>
          </a:p>
        </p:txBody>
      </p:sp>
      <p:sp>
        <p:nvSpPr>
          <p:cNvPr id="11" name="Title 1">
            <a:extLst>
              <a:ext uri="{FF2B5EF4-FFF2-40B4-BE49-F238E27FC236}">
                <a16:creationId xmlns:a16="http://schemas.microsoft.com/office/drawing/2014/main" id="{2D9F5261-59D4-774F-60AB-D1548F4A581E}"/>
              </a:ext>
            </a:extLst>
          </p:cNvPr>
          <p:cNvSpPr>
            <a:spLocks noGrp="1"/>
          </p:cNvSpPr>
          <p:nvPr>
            <p:ph type="title"/>
          </p:nvPr>
        </p:nvSpPr>
        <p:spPr>
          <a:xfrm>
            <a:off x="1455175" y="192513"/>
            <a:ext cx="10417280" cy="1325563"/>
          </a:xfrm>
          <a:ln>
            <a:noFill/>
          </a:ln>
        </p:spPr>
        <p:txBody>
          <a:bodyPr>
            <a:normAutofit/>
          </a:bodyPr>
          <a:lstStyle/>
          <a:p>
            <a:br>
              <a:rPr lang="en-US" sz="2400" i="0" dirty="0">
                <a:solidFill>
                  <a:schemeClr val="bg1"/>
                </a:solidFill>
                <a:latin typeface="Avenir Next Medium" panose="020B0503020202020204" pitchFamily="34" charset="0"/>
              </a:rPr>
            </a:br>
            <a:r>
              <a:rPr lang="en-US" sz="2400" i="0" dirty="0">
                <a:solidFill>
                  <a:schemeClr val="bg1"/>
                </a:solidFill>
                <a:latin typeface="Avenir Next Medium" panose="020B0503020202020204" pitchFamily="34" charset="0"/>
              </a:rPr>
              <a:t>Stakeholder roles </a:t>
            </a:r>
          </a:p>
        </p:txBody>
      </p:sp>
      <p:sp>
        <p:nvSpPr>
          <p:cNvPr id="4" name="Freeform 3">
            <a:extLst>
              <a:ext uri="{FF2B5EF4-FFF2-40B4-BE49-F238E27FC236}">
                <a16:creationId xmlns:a16="http://schemas.microsoft.com/office/drawing/2014/main" id="{C41ED83D-90B7-4106-C06F-7656E1787831}"/>
              </a:ext>
            </a:extLst>
          </p:cNvPr>
          <p:cNvSpPr/>
          <p:nvPr/>
        </p:nvSpPr>
        <p:spPr>
          <a:xfrm>
            <a:off x="-24141" y="5317959"/>
            <a:ext cx="12255500" cy="1555416"/>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C8CDA4C-C382-916E-DAC1-8D9E010F12CB}"/>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6290C1-3763-962F-3678-762086D0BFCB}"/>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DDC4C6-E11D-68F1-F101-512B8F7451A7}"/>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05D03B8-C1D6-A06D-A880-D476E63DFACF}"/>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DDE852-55EC-9AAD-AC03-052946F9B48A}"/>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EB422F34-8B93-BAD5-FFEA-FAA459F845A5}"/>
              </a:ext>
            </a:extLst>
          </p:cNvPr>
          <p:cNvSpPr>
            <a:spLocks noGrp="1"/>
          </p:cNvSpPr>
          <p:nvPr>
            <p:ph type="sldNum" sz="quarter" idx="12"/>
          </p:nvPr>
        </p:nvSpPr>
        <p:spPr/>
        <p:txBody>
          <a:bodyPr/>
          <a:lstStyle/>
          <a:p>
            <a:fld id="{CBD12358-51D2-46B3-9BDE-DF29528B9454}" type="slidenum">
              <a:rPr lang="en-US" smtClean="0"/>
              <a:pPr/>
              <a:t>28</a:t>
            </a:fld>
            <a:endParaRPr lang="en-US" dirty="0"/>
          </a:p>
        </p:txBody>
      </p:sp>
    </p:spTree>
    <p:extLst>
      <p:ext uri="{BB962C8B-B14F-4D97-AF65-F5344CB8AC3E}">
        <p14:creationId xmlns:p14="http://schemas.microsoft.com/office/powerpoint/2010/main" val="197343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318A1-7A3E-BF47-89CF-B2DEE7672DE2}"/>
            </a:ext>
          </a:extLst>
        </p:cNvPr>
        <p:cNvGrpSpPr/>
        <p:nvPr/>
      </p:nvGrpSpPr>
      <p:grpSpPr>
        <a:xfrm>
          <a:off x="0" y="0"/>
          <a:ext cx="0" cy="0"/>
          <a:chOff x="0" y="0"/>
          <a:chExt cx="0" cy="0"/>
        </a:xfrm>
      </p:grpSpPr>
      <p:sp>
        <p:nvSpPr>
          <p:cNvPr id="7" name="Freeform 6">
            <a:extLst>
              <a:ext uri="{FF2B5EF4-FFF2-40B4-BE49-F238E27FC236}">
                <a16:creationId xmlns:a16="http://schemas.microsoft.com/office/drawing/2014/main" id="{7657DB80-EFF5-6E24-D30C-7559D70F095A}"/>
              </a:ext>
            </a:extLst>
          </p:cNvPr>
          <p:cNvSpPr/>
          <p:nvPr/>
        </p:nvSpPr>
        <p:spPr>
          <a:xfrm>
            <a:off x="0" y="5819063"/>
            <a:ext cx="12255500" cy="1086957"/>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953E6EDC-5B59-A3FA-C80E-E1B8135C39C7}"/>
              </a:ext>
            </a:extLst>
          </p:cNvPr>
          <p:cNvSpPr txBox="1">
            <a:spLocks/>
          </p:cNvSpPr>
          <p:nvPr/>
        </p:nvSpPr>
        <p:spPr>
          <a:xfrm>
            <a:off x="1221659" y="779443"/>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en-US" sz="22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en-US" sz="22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p:txBody>
      </p:sp>
      <p:sp>
        <p:nvSpPr>
          <p:cNvPr id="11" name="Title 1">
            <a:extLst>
              <a:ext uri="{FF2B5EF4-FFF2-40B4-BE49-F238E27FC236}">
                <a16:creationId xmlns:a16="http://schemas.microsoft.com/office/drawing/2014/main" id="{798FC2F2-BC06-B664-113E-36067B17F9CC}"/>
              </a:ext>
            </a:extLst>
          </p:cNvPr>
          <p:cNvSpPr>
            <a:spLocks noGrp="1"/>
          </p:cNvSpPr>
          <p:nvPr>
            <p:ph type="title"/>
          </p:nvPr>
        </p:nvSpPr>
        <p:spPr>
          <a:xfrm>
            <a:off x="1467875" y="185193"/>
            <a:ext cx="10417280" cy="1325563"/>
          </a:xfrm>
          <a:ln>
            <a:noFill/>
          </a:ln>
        </p:spPr>
        <p:txBody>
          <a:bodyPr>
            <a:normAutofit/>
          </a:bodyPr>
          <a:lstStyle/>
          <a:p>
            <a:r>
              <a:rPr lang="en-US" sz="2400" i="0" dirty="0">
                <a:solidFill>
                  <a:schemeClr val="bg1"/>
                </a:solidFill>
                <a:latin typeface="Avenir Next Medium" panose="020B0503020202020204" pitchFamily="34" charset="0"/>
              </a:rPr>
              <a:t>Disclaimer</a:t>
            </a:r>
          </a:p>
        </p:txBody>
      </p:sp>
      <p:cxnSp>
        <p:nvCxnSpPr>
          <p:cNvPr id="5" name="Straight Connector 4">
            <a:extLst>
              <a:ext uri="{FF2B5EF4-FFF2-40B4-BE49-F238E27FC236}">
                <a16:creationId xmlns:a16="http://schemas.microsoft.com/office/drawing/2014/main" id="{23B16C01-E689-708C-16F2-A4AB384D68CF}"/>
              </a:ext>
              <a:ext uri="{C183D7F6-B498-43B3-948B-1728B52AA6E4}">
                <adec:decorative xmlns:adec="http://schemas.microsoft.com/office/drawing/2017/decorative" val="1"/>
              </a:ext>
            </a:extLst>
          </p:cNvPr>
          <p:cNvCxnSpPr>
            <a:cxnSpLocks/>
          </p:cNvCxnSpPr>
          <p:nvPr/>
        </p:nvCxnSpPr>
        <p:spPr>
          <a:xfrm flipH="1">
            <a:off x="11538409"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C80CB3-3FEB-DF72-4FB4-EFB86CCF638D}"/>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3B718C-424D-836B-EFA4-48F761725B8A}"/>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EFC167-7FB5-DEF6-F599-0DEB16CBFE46}"/>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83041A9-02F5-BB8C-39F2-FF933C513A3E}"/>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C60E18-2564-4528-6871-E2EF9D409C98}"/>
              </a:ext>
            </a:extLst>
          </p:cNvPr>
          <p:cNvSpPr txBox="1"/>
          <p:nvPr/>
        </p:nvSpPr>
        <p:spPr>
          <a:xfrm>
            <a:off x="1252234" y="1534985"/>
            <a:ext cx="9651740" cy="3785652"/>
          </a:xfrm>
          <a:prstGeom prst="rect">
            <a:avLst/>
          </a:prstGeom>
          <a:noFill/>
        </p:spPr>
        <p:txBody>
          <a:bodyPr wrap="square">
            <a:spAutoFit/>
          </a:bodyPr>
          <a:lstStyle/>
          <a:p>
            <a:pPr>
              <a:spcAft>
                <a:spcPts val="800"/>
              </a:spcAft>
            </a:pPr>
            <a:r>
              <a:rPr lang="en-US" sz="2400" kern="100" dirty="0">
                <a:solidFill>
                  <a:srgbClr val="08818B"/>
                </a:solidFill>
                <a:latin typeface="Avenir Next" panose="020B0503020202020204" pitchFamily="34" charset="0"/>
                <a:ea typeface="Aptos" panose="020B0004020202020204" pitchFamily="34" charset="0"/>
                <a:cs typeface="Times New Roman" panose="02020603050405020304" pitchFamily="18" charset="0"/>
              </a:rPr>
              <a:t>The information provided in this presentation is for general informational purposes only and does not constitute professional tax advice. While efforts have been made to ensure accuracy, the content may not reflect the most current tax laws or regulations. Attendees are encouraged to consult their own tax advisors or professionals regarding their specific situations before taking any action based on the information presented. Neither the speaker nor any affiliated organization accepts any responsibility or liability for outcomes resulting from actions taken in reliance on this content. The opinions expressed here are solely those of the presenter and should not be taken as the official position of the Internal Revenue Service.</a:t>
            </a:r>
          </a:p>
        </p:txBody>
      </p:sp>
      <p:sp>
        <p:nvSpPr>
          <p:cNvPr id="6" name="Slide Number Placeholder 5">
            <a:extLst>
              <a:ext uri="{FF2B5EF4-FFF2-40B4-BE49-F238E27FC236}">
                <a16:creationId xmlns:a16="http://schemas.microsoft.com/office/drawing/2014/main" id="{8B9280BA-E3A2-1794-E0DC-7DB2DA1AE379}"/>
              </a:ext>
            </a:extLst>
          </p:cNvPr>
          <p:cNvSpPr>
            <a:spLocks noGrp="1"/>
          </p:cNvSpPr>
          <p:nvPr>
            <p:ph type="sldNum" sz="quarter" idx="12"/>
          </p:nvPr>
        </p:nvSpPr>
        <p:spPr/>
        <p:txBody>
          <a:bodyPr/>
          <a:lstStyle/>
          <a:p>
            <a:fld id="{CBD12358-51D2-46B3-9BDE-DF29528B9454}" type="slidenum">
              <a:rPr lang="en-US" smtClean="0"/>
              <a:pPr/>
              <a:t>2</a:t>
            </a:fld>
            <a:endParaRPr lang="en-US" dirty="0"/>
          </a:p>
        </p:txBody>
      </p:sp>
    </p:spTree>
    <p:extLst>
      <p:ext uri="{BB962C8B-B14F-4D97-AF65-F5344CB8AC3E}">
        <p14:creationId xmlns:p14="http://schemas.microsoft.com/office/powerpoint/2010/main" val="2794302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91F3B-A8AE-081F-0FF3-569BA208F46C}"/>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04A5F2C-BA68-D7BC-1B80-07B451763BB2}"/>
              </a:ext>
            </a:extLst>
          </p:cNvPr>
          <p:cNvSpPr txBox="1">
            <a:spLocks/>
          </p:cNvSpPr>
          <p:nvPr/>
        </p:nvSpPr>
        <p:spPr>
          <a:xfrm>
            <a:off x="1221659" y="1491825"/>
            <a:ext cx="9682315" cy="6263640"/>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500" dirty="0">
              <a:solidFill>
                <a:srgbClr val="08818B"/>
              </a:solidFill>
              <a:latin typeface="Avenir Next" panose="020B0503020202020204" pitchFamily="34" charset="0"/>
            </a:endParaRPr>
          </a:p>
          <a:p>
            <a:r>
              <a:rPr lang="en-US" sz="1800" dirty="0">
                <a:solidFill>
                  <a:srgbClr val="08818B"/>
                </a:solidFill>
                <a:latin typeface="Avenir Next" panose="020B0503020202020204" pitchFamily="34" charset="0"/>
              </a:rPr>
              <a:t>IRS Revenue Procedure 2011-42 is a safe harbor provision that allows the use of sampling and estimates.</a:t>
            </a:r>
          </a:p>
          <a:p>
            <a:r>
              <a:rPr lang="en-US" sz="1800" dirty="0">
                <a:solidFill>
                  <a:srgbClr val="08818B"/>
                </a:solidFill>
                <a:latin typeface="Avenir Next" panose="020B0503020202020204" pitchFamily="34" charset="0"/>
              </a:rPr>
              <a:t>A safe harbor means that if specific IRS rules and procedures are followed, the use of sampling and estimates will be accepted as long it meets the criteria of the Revenue Procedure .</a:t>
            </a:r>
          </a:p>
          <a:p>
            <a:r>
              <a:rPr lang="en-US" sz="1800" dirty="0">
                <a:solidFill>
                  <a:srgbClr val="08818B"/>
                </a:solidFill>
                <a:latin typeface="Avenir Next" panose="020B0503020202020204" pitchFamily="34" charset="0"/>
              </a:rPr>
              <a:t>Revenue Procedure is not for one specific issue but must be appropriate for the situation.</a:t>
            </a:r>
          </a:p>
          <a:p>
            <a:r>
              <a:rPr lang="en-US" sz="1800" dirty="0">
                <a:solidFill>
                  <a:srgbClr val="08818B"/>
                </a:solidFill>
                <a:latin typeface="Avenir Next" panose="020B0503020202020204" pitchFamily="34" charset="0"/>
              </a:rPr>
              <a:t>It should only be used when you cannot obtain information from a more reliable source, like your financial system’s general ledger.</a:t>
            </a:r>
          </a:p>
          <a:p>
            <a:r>
              <a:rPr lang="en-US" sz="1800" dirty="0">
                <a:solidFill>
                  <a:srgbClr val="08818B"/>
                </a:solidFill>
                <a:latin typeface="Avenir Next" panose="020B0503020202020204" pitchFamily="34" charset="0"/>
              </a:rPr>
              <a:t>In summary, this Revenue Procedure is a combination of statistical sampling principles &amp; administrative rules.</a:t>
            </a:r>
          </a:p>
        </p:txBody>
      </p:sp>
      <p:sp>
        <p:nvSpPr>
          <p:cNvPr id="11" name="Title 1">
            <a:extLst>
              <a:ext uri="{FF2B5EF4-FFF2-40B4-BE49-F238E27FC236}">
                <a16:creationId xmlns:a16="http://schemas.microsoft.com/office/drawing/2014/main" id="{89199AE5-3173-3D3B-AE92-C6576E09C336}"/>
              </a:ext>
            </a:extLst>
          </p:cNvPr>
          <p:cNvSpPr>
            <a:spLocks noGrp="1"/>
          </p:cNvSpPr>
          <p:nvPr>
            <p:ph type="title"/>
          </p:nvPr>
        </p:nvSpPr>
        <p:spPr>
          <a:xfrm>
            <a:off x="1424192" y="166109"/>
            <a:ext cx="10679759" cy="1325563"/>
          </a:xfrm>
          <a:ln>
            <a:noFill/>
          </a:ln>
        </p:spPr>
        <p:txBody>
          <a:bodyPr>
            <a:normAutofit/>
          </a:bodyPr>
          <a:lstStyle/>
          <a:p>
            <a:br>
              <a:rPr lang="en-US" sz="2200" i="0" dirty="0">
                <a:solidFill>
                  <a:schemeClr val="bg1"/>
                </a:solidFill>
                <a:latin typeface="Avenir Next Medium" panose="020B0503020202020204" pitchFamily="34" charset="0"/>
              </a:rPr>
            </a:br>
            <a:r>
              <a:rPr lang="en-US" sz="2400" i="0" dirty="0">
                <a:solidFill>
                  <a:schemeClr val="bg1"/>
                </a:solidFill>
                <a:latin typeface="Avenir Next Medium" panose="020B0503020202020204" pitchFamily="34" charset="0"/>
              </a:rPr>
              <a:t>irs review &amp; preparation  – Revenue Procedure 2011-42  </a:t>
            </a:r>
          </a:p>
        </p:txBody>
      </p:sp>
      <p:sp>
        <p:nvSpPr>
          <p:cNvPr id="5" name="Freeform 4">
            <a:extLst>
              <a:ext uri="{FF2B5EF4-FFF2-40B4-BE49-F238E27FC236}">
                <a16:creationId xmlns:a16="http://schemas.microsoft.com/office/drawing/2014/main" id="{7416E551-9C17-441F-9663-0FE96158EA9E}"/>
              </a:ext>
            </a:extLst>
          </p:cNvPr>
          <p:cNvSpPr/>
          <p:nvPr/>
        </p:nvSpPr>
        <p:spPr>
          <a:xfrm>
            <a:off x="-24141" y="5366176"/>
            <a:ext cx="12255500" cy="1507200"/>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DFE4E283-8B44-9DAA-E3CC-26FEF87C1597}"/>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DF1902-BADD-9F5B-0895-1F84D8170C40}"/>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163C64-E995-312E-057D-898D14689EEE}"/>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757F2E-B8A8-F972-59FB-A1BBE29B5424}"/>
              </a:ext>
              <a:ext uri="{C183D7F6-B498-43B3-948B-1728B52AA6E4}">
                <adec:decorative xmlns:adec="http://schemas.microsoft.com/office/drawing/2017/decorative" val="1"/>
              </a:ext>
            </a:extLst>
          </p:cNvPr>
          <p:cNvCxnSpPr>
            <a:cxnSpLocks/>
          </p:cNvCxnSpPr>
          <p:nvPr/>
        </p:nvCxnSpPr>
        <p:spPr>
          <a:xfrm flipH="1">
            <a:off x="8366078" y="5840897"/>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0F2BB5-AFDB-CEE5-4065-B70CFFB1D09B}"/>
              </a:ext>
              <a:ext uri="{C183D7F6-B498-43B3-948B-1728B52AA6E4}">
                <adec:decorative xmlns:adec="http://schemas.microsoft.com/office/drawing/2017/decorative" val="1"/>
              </a:ext>
            </a:extLst>
          </p:cNvPr>
          <p:cNvCxnSpPr>
            <a:cxnSpLocks/>
          </p:cNvCxnSpPr>
          <p:nvPr/>
        </p:nvCxnSpPr>
        <p:spPr>
          <a:xfrm flipH="1" flipV="1">
            <a:off x="4554"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C90DFE75-4B14-8998-359D-B7A7C27DEC20}"/>
              </a:ext>
            </a:extLst>
          </p:cNvPr>
          <p:cNvSpPr>
            <a:spLocks noGrp="1"/>
          </p:cNvSpPr>
          <p:nvPr>
            <p:ph type="sldNum" sz="quarter" idx="12"/>
          </p:nvPr>
        </p:nvSpPr>
        <p:spPr/>
        <p:txBody>
          <a:bodyPr/>
          <a:lstStyle/>
          <a:p>
            <a:fld id="{CBD12358-51D2-46B3-9BDE-DF29528B9454}" type="slidenum">
              <a:rPr lang="en-US" smtClean="0"/>
              <a:pPr/>
              <a:t>29</a:t>
            </a:fld>
            <a:endParaRPr lang="en-US" dirty="0"/>
          </a:p>
        </p:txBody>
      </p:sp>
    </p:spTree>
    <p:extLst>
      <p:ext uri="{BB962C8B-B14F-4D97-AF65-F5344CB8AC3E}">
        <p14:creationId xmlns:p14="http://schemas.microsoft.com/office/powerpoint/2010/main" val="1883002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CD8B8-B8A2-EC09-291A-C348F9C4AA84}"/>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8946835-1E99-74F5-0571-CD231F5B95B4}"/>
              </a:ext>
            </a:extLst>
          </p:cNvPr>
          <p:cNvSpPr txBox="1">
            <a:spLocks/>
          </p:cNvSpPr>
          <p:nvPr/>
        </p:nvSpPr>
        <p:spPr>
          <a:xfrm>
            <a:off x="1221659" y="1685795"/>
            <a:ext cx="9682315" cy="6263640"/>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400"/>
              </a:lnSpc>
            </a:pPr>
            <a:r>
              <a:rPr lang="en-US" sz="1500" b="1" dirty="0">
                <a:solidFill>
                  <a:srgbClr val="08818B"/>
                </a:solidFill>
                <a:latin typeface="Avenir Next Demi Bold" panose="020B0503020202020204" pitchFamily="34" charset="0"/>
              </a:rPr>
              <a:t>IRS Guidelines:</a:t>
            </a:r>
          </a:p>
          <a:p>
            <a:pPr lvl="1">
              <a:lnSpc>
                <a:spcPts val="1400"/>
              </a:lnSpc>
            </a:pPr>
            <a:r>
              <a:rPr lang="en-US" sz="1500" dirty="0">
                <a:solidFill>
                  <a:srgbClr val="08818B"/>
                </a:solidFill>
                <a:latin typeface="Avenir Next" panose="020B0503020202020204" pitchFamily="34" charset="0"/>
              </a:rPr>
              <a:t>IRS Revenue Procedure 2011-42 and the Cost Segregation Audit Techniques Guide specify that statistical samples must be:</a:t>
            </a:r>
          </a:p>
          <a:p>
            <a:pPr lvl="2">
              <a:lnSpc>
                <a:spcPts val="1400"/>
              </a:lnSpc>
            </a:pPr>
            <a:r>
              <a:rPr lang="en-US" sz="1500" dirty="0">
                <a:solidFill>
                  <a:srgbClr val="08818B"/>
                </a:solidFill>
                <a:latin typeface="Avenir Next" panose="020B0503020202020204" pitchFamily="34" charset="0"/>
              </a:rPr>
              <a:t>Scientifically valid (random/stratified random sampling)</a:t>
            </a:r>
          </a:p>
          <a:p>
            <a:pPr lvl="2">
              <a:lnSpc>
                <a:spcPts val="1400"/>
              </a:lnSpc>
            </a:pPr>
            <a:r>
              <a:rPr lang="en-US" sz="1500" dirty="0">
                <a:solidFill>
                  <a:srgbClr val="08818B"/>
                </a:solidFill>
                <a:latin typeface="Avenir Next" panose="020B0503020202020204" pitchFamily="34" charset="0"/>
              </a:rPr>
              <a:t>Estimate is calculated at the  95% confidence level</a:t>
            </a:r>
          </a:p>
          <a:p>
            <a:pPr lvl="2">
              <a:lnSpc>
                <a:spcPts val="1400"/>
              </a:lnSpc>
            </a:pPr>
            <a:r>
              <a:rPr lang="en-US" sz="1500" dirty="0">
                <a:solidFill>
                  <a:srgbClr val="08818B"/>
                </a:solidFill>
                <a:latin typeface="Avenir Next" panose="020B0503020202020204" pitchFamily="34" charset="0"/>
              </a:rPr>
              <a:t>Relative precision not exceeding 10</a:t>
            </a:r>
            <a:r>
              <a:rPr lang="en-US" sz="1500">
                <a:solidFill>
                  <a:srgbClr val="08818B"/>
                </a:solidFill>
                <a:latin typeface="Avenir Next" panose="020B0503020202020204" pitchFamily="34" charset="0"/>
              </a:rPr>
              <a:t>%, otherwise </a:t>
            </a:r>
            <a:r>
              <a:rPr lang="en-US" sz="1500" dirty="0">
                <a:solidFill>
                  <a:srgbClr val="08818B"/>
                </a:solidFill>
                <a:latin typeface="Avenir Next" panose="020B0503020202020204" pitchFamily="34" charset="0"/>
              </a:rPr>
              <a:t>the estimate needs to be reduced by the appropriate sampling error. </a:t>
            </a:r>
          </a:p>
          <a:p>
            <a:pPr lvl="2">
              <a:lnSpc>
                <a:spcPts val="1400"/>
              </a:lnSpc>
            </a:pPr>
            <a:r>
              <a:rPr lang="en-US" sz="1500" dirty="0">
                <a:solidFill>
                  <a:srgbClr val="08818B"/>
                </a:solidFill>
                <a:latin typeface="Avenir Next" panose="020B0503020202020204" pitchFamily="34" charset="0"/>
              </a:rPr>
              <a:t>Well-documented &amp; meet the specific criteria  in Appendix A&amp;B of Revenue Procedure 2011-42.</a:t>
            </a:r>
          </a:p>
          <a:p>
            <a:pPr lvl="0">
              <a:lnSpc>
                <a:spcPts val="1400"/>
              </a:lnSpc>
            </a:pPr>
            <a:r>
              <a:rPr lang="en-US" sz="1500" b="1" dirty="0">
                <a:solidFill>
                  <a:srgbClr val="08818B"/>
                </a:solidFill>
                <a:latin typeface="Avenir Next Demi Bold" panose="020B0503020202020204" pitchFamily="34" charset="0"/>
              </a:rPr>
              <a:t>IRS Audit Expectations:</a:t>
            </a:r>
          </a:p>
          <a:p>
            <a:pPr lvl="1">
              <a:lnSpc>
                <a:spcPts val="1400"/>
              </a:lnSpc>
            </a:pPr>
            <a:r>
              <a:rPr lang="en-US" sz="1500" dirty="0">
                <a:solidFill>
                  <a:srgbClr val="08818B"/>
                </a:solidFill>
                <a:latin typeface="Avenir Next" panose="020B0503020202020204" pitchFamily="34" charset="0"/>
              </a:rPr>
              <a:t>IRS examiners expect detailed documentation, clear explanations of methods, and the selection criteria used for sampling. </a:t>
            </a:r>
          </a:p>
          <a:p>
            <a:pPr lvl="1">
              <a:lnSpc>
                <a:spcPts val="1400"/>
              </a:lnSpc>
            </a:pPr>
            <a:r>
              <a:rPr lang="en-US" sz="1500" dirty="0">
                <a:solidFill>
                  <a:srgbClr val="08818B"/>
                </a:solidFill>
                <a:latin typeface="Avenir Next" panose="020B0503020202020204" pitchFamily="34" charset="0"/>
              </a:rPr>
              <a:t>IRS will expect a Sampling Plan, Population File, Details of the sample design and results of the sample items as well as how the estimation was calculated .</a:t>
            </a:r>
          </a:p>
          <a:p>
            <a:pPr lvl="0">
              <a:lnSpc>
                <a:spcPts val="1400"/>
              </a:lnSpc>
            </a:pPr>
            <a:r>
              <a:rPr lang="en-US" sz="1500" b="1" dirty="0">
                <a:solidFill>
                  <a:srgbClr val="08818B"/>
                </a:solidFill>
                <a:latin typeface="Avenir Next Demi Bold" panose="020B0503020202020204" pitchFamily="34" charset="0"/>
              </a:rPr>
              <a:t>Preparation for Audit:</a:t>
            </a:r>
          </a:p>
          <a:p>
            <a:pPr lvl="1">
              <a:lnSpc>
                <a:spcPts val="1400"/>
              </a:lnSpc>
            </a:pPr>
            <a:r>
              <a:rPr lang="en-US" sz="1500" dirty="0">
                <a:solidFill>
                  <a:srgbClr val="08818B"/>
                </a:solidFill>
                <a:latin typeface="Avenir Next" panose="020B0503020202020204" pitchFamily="34" charset="0"/>
              </a:rPr>
              <a:t>Maintain comprehensive records of assumptions, sample selection, stratification rationale, and all asset documentation.</a:t>
            </a:r>
          </a:p>
          <a:p>
            <a:pPr lvl="1">
              <a:lnSpc>
                <a:spcPts val="1400"/>
              </a:lnSpc>
            </a:pPr>
            <a:r>
              <a:rPr lang="en-US" sz="1500" dirty="0">
                <a:solidFill>
                  <a:srgbClr val="08818B"/>
                </a:solidFill>
                <a:latin typeface="Avenir Next" panose="020B0503020202020204" pitchFamily="34" charset="0"/>
              </a:rPr>
              <a:t>Engage professionals with proven experience in statistical sampling and cost segregation defense.</a:t>
            </a:r>
          </a:p>
          <a:p>
            <a:pPr lvl="1"/>
            <a:endParaRPr lang="en-US" sz="1500" dirty="0">
              <a:solidFill>
                <a:srgbClr val="08818B"/>
              </a:solidFill>
              <a:latin typeface="Avenir Next" panose="020B0503020202020204" pitchFamily="34" charset="0"/>
            </a:endParaRPr>
          </a:p>
          <a:p>
            <a:pPr lvl="1"/>
            <a:endParaRPr lang="en-US" sz="1500" dirty="0">
              <a:solidFill>
                <a:srgbClr val="08818B"/>
              </a:solidFill>
              <a:latin typeface="Avenir Next" panose="020B0503020202020204" pitchFamily="34" charset="0"/>
            </a:endParaRPr>
          </a:p>
          <a:p>
            <a:endParaRPr lang="en-US" sz="1800" dirty="0">
              <a:solidFill>
                <a:srgbClr val="08818B"/>
              </a:solidFill>
              <a:latin typeface="Avenir Next" panose="020B0503020202020204" pitchFamily="34" charset="0"/>
            </a:endParaRPr>
          </a:p>
        </p:txBody>
      </p:sp>
      <p:sp>
        <p:nvSpPr>
          <p:cNvPr id="11" name="Title 1">
            <a:extLst>
              <a:ext uri="{FF2B5EF4-FFF2-40B4-BE49-F238E27FC236}">
                <a16:creationId xmlns:a16="http://schemas.microsoft.com/office/drawing/2014/main" id="{1B7964D2-763F-4800-7645-C3D2A0DF910C}"/>
              </a:ext>
            </a:extLst>
          </p:cNvPr>
          <p:cNvSpPr>
            <a:spLocks noGrp="1"/>
          </p:cNvSpPr>
          <p:nvPr>
            <p:ph type="title"/>
          </p:nvPr>
        </p:nvSpPr>
        <p:spPr>
          <a:xfrm>
            <a:off x="1455175" y="166109"/>
            <a:ext cx="10417280" cy="1325563"/>
          </a:xfrm>
          <a:ln>
            <a:noFill/>
          </a:ln>
        </p:spPr>
        <p:txBody>
          <a:bodyPr>
            <a:normAutofit/>
          </a:bodyPr>
          <a:lstStyle/>
          <a:p>
            <a:br>
              <a:rPr lang="en-US" sz="2200" i="0" dirty="0">
                <a:solidFill>
                  <a:schemeClr val="bg1"/>
                </a:solidFill>
                <a:latin typeface="Avenir Next Medium" panose="020B0503020202020204" pitchFamily="34" charset="0"/>
              </a:rPr>
            </a:br>
            <a:r>
              <a:rPr lang="en-US" sz="2400" i="0" dirty="0">
                <a:solidFill>
                  <a:schemeClr val="bg1"/>
                </a:solidFill>
                <a:latin typeface="Avenir Next Medium" panose="020B0503020202020204" pitchFamily="34" charset="0"/>
              </a:rPr>
              <a:t>irs review &amp; preparation  </a:t>
            </a:r>
          </a:p>
        </p:txBody>
      </p:sp>
      <p:sp>
        <p:nvSpPr>
          <p:cNvPr id="5" name="Freeform 4">
            <a:extLst>
              <a:ext uri="{FF2B5EF4-FFF2-40B4-BE49-F238E27FC236}">
                <a16:creationId xmlns:a16="http://schemas.microsoft.com/office/drawing/2014/main" id="{2DD6C012-E3B8-B0C2-3194-0B42E71CE2EF}"/>
              </a:ext>
            </a:extLst>
          </p:cNvPr>
          <p:cNvSpPr/>
          <p:nvPr/>
        </p:nvSpPr>
        <p:spPr>
          <a:xfrm>
            <a:off x="-24141" y="6035040"/>
            <a:ext cx="12255500" cy="83833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A94FE7-0C1C-6E57-6DA8-4ABB4577D190}"/>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9342D75-8152-1F4E-F5D1-12FCF224751F}"/>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149888-C58F-6D2A-10C9-1B65EB28D1E8}"/>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27641F-ACCC-D11D-9AB9-840CBBBEEB22}"/>
              </a:ext>
              <a:ext uri="{C183D7F6-B498-43B3-948B-1728B52AA6E4}">
                <adec:decorative xmlns:adec="http://schemas.microsoft.com/office/drawing/2017/decorative" val="1"/>
              </a:ext>
            </a:extLst>
          </p:cNvPr>
          <p:cNvCxnSpPr>
            <a:cxnSpLocks/>
          </p:cNvCxnSpPr>
          <p:nvPr/>
        </p:nvCxnSpPr>
        <p:spPr>
          <a:xfrm flipH="1">
            <a:off x="8366078" y="5852929"/>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ACDA0F-DF67-52D5-3D12-36E230CB3610}"/>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4C085C83-5955-27A3-633F-05254F2EFBCB}"/>
              </a:ext>
            </a:extLst>
          </p:cNvPr>
          <p:cNvSpPr>
            <a:spLocks noGrp="1"/>
          </p:cNvSpPr>
          <p:nvPr>
            <p:ph type="sldNum" sz="quarter" idx="12"/>
          </p:nvPr>
        </p:nvSpPr>
        <p:spPr/>
        <p:txBody>
          <a:bodyPr/>
          <a:lstStyle/>
          <a:p>
            <a:fld id="{CBD12358-51D2-46B3-9BDE-DF29528B9454}" type="slidenum">
              <a:rPr lang="en-US" smtClean="0"/>
              <a:pPr/>
              <a:t>30</a:t>
            </a:fld>
            <a:endParaRPr lang="en-US" dirty="0"/>
          </a:p>
        </p:txBody>
      </p:sp>
    </p:spTree>
    <p:extLst>
      <p:ext uri="{BB962C8B-B14F-4D97-AF65-F5344CB8AC3E}">
        <p14:creationId xmlns:p14="http://schemas.microsoft.com/office/powerpoint/2010/main" val="498856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AE43B-3D2B-D6DB-AC97-CB49AE4D731C}"/>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C3AE5F9-6B42-9FBB-FF5B-23B7C1B2AE42}"/>
              </a:ext>
            </a:extLst>
          </p:cNvPr>
          <p:cNvSpPr txBox="1">
            <a:spLocks/>
          </p:cNvSpPr>
          <p:nvPr/>
        </p:nvSpPr>
        <p:spPr>
          <a:xfrm>
            <a:off x="1152835" y="1668716"/>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rgbClr val="08818B"/>
                </a:solidFill>
                <a:latin typeface="Avenir Next" panose="020B0503020202020204" pitchFamily="34" charset="0"/>
              </a:rPr>
              <a:t>Only true statistical variable sampling (not judgmental sampling or rule-of-thumb approaches) is accepted by the IRS.</a:t>
            </a:r>
          </a:p>
          <a:p>
            <a:pPr lvl="0"/>
            <a:r>
              <a:rPr lang="en-US" dirty="0">
                <a:solidFill>
                  <a:srgbClr val="08818B"/>
                </a:solidFill>
                <a:latin typeface="Avenir Next" panose="020B0503020202020204" pitchFamily="34" charset="0"/>
              </a:rPr>
              <a:t>Must comply with Revenue Procedure 2011-42</a:t>
            </a:r>
          </a:p>
          <a:p>
            <a:pPr lvl="0"/>
            <a:r>
              <a:rPr lang="en-US" dirty="0">
                <a:solidFill>
                  <a:srgbClr val="08818B"/>
                </a:solidFill>
                <a:latin typeface="Avenir Next" panose="020B0503020202020204" pitchFamily="34" charset="0"/>
              </a:rPr>
              <a:t>Rigorous documentation and adherence to established guidelines significantly strengthen audit defensibility.</a:t>
            </a:r>
          </a:p>
          <a:p>
            <a:pPr lvl="0"/>
            <a:r>
              <a:rPr lang="en-US" dirty="0">
                <a:solidFill>
                  <a:srgbClr val="08818B"/>
                </a:solidFill>
                <a:latin typeface="Avenir Next" panose="020B0503020202020204" pitchFamily="34" charset="0"/>
              </a:rPr>
              <a:t>Each stakeholder plays a vital, distinct role; effective collaboration ensures reliability and compliance.</a:t>
            </a:r>
            <a:endParaRPr lang="en-US" dirty="0">
              <a:solidFill>
                <a:srgbClr val="08818B"/>
              </a:solidFill>
              <a:latin typeface="Avenir Next Ultra Light" panose="020B0203020202020204" pitchFamily="34" charset="77"/>
            </a:endParaRPr>
          </a:p>
          <a:p>
            <a:pPr marL="0" indent="0">
              <a:lnSpc>
                <a:spcPts val="1860"/>
              </a:lnSpc>
              <a:buNone/>
            </a:pPr>
            <a:r>
              <a:rPr lang="en-US" sz="1800" dirty="0">
                <a:solidFill>
                  <a:srgbClr val="08818B"/>
                </a:solidFill>
                <a:latin typeface="Avenir Next Ultra Light" panose="020B0203020202020204" pitchFamily="34" charset="77"/>
              </a:rPr>
              <a:t>* The sources of the information contained in this presentation include  </a:t>
            </a:r>
            <a:r>
              <a:rPr lang="en-US" sz="1800" b="1" dirty="0">
                <a:solidFill>
                  <a:srgbClr val="08818B"/>
                </a:solidFill>
                <a:latin typeface="Avenir Next Ultra Light" panose="020B0203020202020204" pitchFamily="34" charset="77"/>
              </a:rPr>
              <a:t>IRS Cost Segregation Audit Techniques Guide, Revenue Procedure 11-42 </a:t>
            </a:r>
            <a:r>
              <a:rPr lang="en-US" sz="1800" dirty="0">
                <a:solidFill>
                  <a:srgbClr val="08818B"/>
                </a:solidFill>
                <a:latin typeface="Avenir Next Ultra Light" panose="020B0203020202020204" pitchFamily="34" charset="77"/>
              </a:rPr>
              <a:t>and professional best practices.</a:t>
            </a:r>
          </a:p>
          <a:p>
            <a:endParaRPr lang="en-US" dirty="0"/>
          </a:p>
        </p:txBody>
      </p:sp>
      <p:sp>
        <p:nvSpPr>
          <p:cNvPr id="11" name="Title 1">
            <a:extLst>
              <a:ext uri="{FF2B5EF4-FFF2-40B4-BE49-F238E27FC236}">
                <a16:creationId xmlns:a16="http://schemas.microsoft.com/office/drawing/2014/main" id="{9D6376BF-E171-57EC-AB53-CE47F9D6FF97}"/>
              </a:ext>
            </a:extLst>
          </p:cNvPr>
          <p:cNvSpPr>
            <a:spLocks noGrp="1"/>
          </p:cNvSpPr>
          <p:nvPr>
            <p:ph type="title"/>
          </p:nvPr>
        </p:nvSpPr>
        <p:spPr>
          <a:xfrm>
            <a:off x="1386351" y="182665"/>
            <a:ext cx="10417280" cy="1325563"/>
          </a:xfrm>
          <a:ln>
            <a:noFill/>
          </a:ln>
        </p:spPr>
        <p:txBody>
          <a:bodyPr>
            <a:normAutofit/>
          </a:bodyPr>
          <a:lstStyle/>
          <a:p>
            <a:r>
              <a:rPr lang="en-US" sz="2400" i="0" dirty="0">
                <a:solidFill>
                  <a:schemeClr val="bg1"/>
                </a:solidFill>
                <a:latin typeface="Avenir Next Medium" panose="020B0503020202020204" pitchFamily="34" charset="0"/>
              </a:rPr>
              <a:t>KEY POINTS</a:t>
            </a:r>
          </a:p>
        </p:txBody>
      </p:sp>
      <p:sp>
        <p:nvSpPr>
          <p:cNvPr id="6" name="Freeform 5">
            <a:extLst>
              <a:ext uri="{FF2B5EF4-FFF2-40B4-BE49-F238E27FC236}">
                <a16:creationId xmlns:a16="http://schemas.microsoft.com/office/drawing/2014/main" id="{8A40C339-965D-366D-CD27-CC262A06D262}"/>
              </a:ext>
            </a:extLst>
          </p:cNvPr>
          <p:cNvSpPr/>
          <p:nvPr/>
        </p:nvSpPr>
        <p:spPr>
          <a:xfrm>
            <a:off x="-24141" y="5761449"/>
            <a:ext cx="12255500" cy="111192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3CAB13F-8273-45E4-B438-8EE021E9BCE5}"/>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69871F-08E6-32C6-A9E7-719205C87135}"/>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029165-F461-7028-4B43-5D22F9254A46}"/>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1A1979-EA86-6EBC-3FD1-097411D6DB2F}"/>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6CFAA3-C808-C7B3-4136-0BEA8AC297CB}"/>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1B4ED2F-62C3-A562-166B-507B3626FECA}"/>
              </a:ext>
            </a:extLst>
          </p:cNvPr>
          <p:cNvSpPr>
            <a:spLocks noGrp="1"/>
          </p:cNvSpPr>
          <p:nvPr>
            <p:ph type="sldNum" sz="quarter" idx="12"/>
          </p:nvPr>
        </p:nvSpPr>
        <p:spPr/>
        <p:txBody>
          <a:bodyPr/>
          <a:lstStyle/>
          <a:p>
            <a:fld id="{CBD12358-51D2-46B3-9BDE-DF29528B9454}" type="slidenum">
              <a:rPr lang="en-US" smtClean="0"/>
              <a:pPr/>
              <a:t>31</a:t>
            </a:fld>
            <a:endParaRPr lang="en-US" dirty="0"/>
          </a:p>
        </p:txBody>
      </p:sp>
    </p:spTree>
    <p:extLst>
      <p:ext uri="{BB962C8B-B14F-4D97-AF65-F5344CB8AC3E}">
        <p14:creationId xmlns:p14="http://schemas.microsoft.com/office/powerpoint/2010/main" val="27496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FD7A6C-9E42-2EDE-5883-D078A6CA3074}"/>
              </a:ext>
            </a:extLst>
          </p:cNvPr>
          <p:cNvSpPr/>
          <p:nvPr/>
        </p:nvSpPr>
        <p:spPr>
          <a:xfrm>
            <a:off x="0" y="-4763"/>
            <a:ext cx="11443855" cy="6862763"/>
          </a:xfrm>
          <a:prstGeom prst="rect">
            <a:avLst/>
          </a:prstGeom>
          <a:solidFill>
            <a:srgbClr val="F0E5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b="1" i="0" dirty="0">
                <a:solidFill>
                  <a:srgbClr val="08818B"/>
                </a:solidFill>
                <a:latin typeface="Avenir Next Demi Bold" panose="020B0503020202020204" pitchFamily="34" charset="0"/>
              </a:rPr>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1165062" y="2206255"/>
            <a:ext cx="5487146" cy="4118345"/>
          </a:xfrm>
          <a:solidFill>
            <a:srgbClr val="F0E5D1"/>
          </a:solidFill>
        </p:spPr>
        <p:txBody>
          <a:bodyPr vert="horz" lIns="91440" tIns="45720" rIns="91440" bIns="45720" rtlCol="0">
            <a:normAutofit/>
          </a:bodyPr>
          <a:lstStyle/>
          <a:p>
            <a:r>
              <a:rPr lang="en-US" sz="2400" b="1" dirty="0">
                <a:solidFill>
                  <a:srgbClr val="08818B"/>
                </a:solidFill>
                <a:latin typeface="Avenir Next Demi Bold" panose="020B0503020202020204" pitchFamily="34" charset="0"/>
              </a:rPr>
              <a:t>Frank Udiskey</a:t>
            </a:r>
          </a:p>
          <a:p>
            <a:r>
              <a:rPr lang="en-US" sz="2400" dirty="0">
                <a:solidFill>
                  <a:srgbClr val="08818B"/>
                </a:solidFill>
                <a:latin typeface="Avenir Next" panose="020B0503020202020204" pitchFamily="34" charset="0"/>
                <a:hlinkClick r:id="rId3">
                  <a:extLst>
                    <a:ext uri="{A12FA001-AC4F-418D-AE19-62706E023703}">
                      <ahyp:hlinkClr xmlns:ahyp="http://schemas.microsoft.com/office/drawing/2018/hyperlinkcolor" val="tx"/>
                    </a:ext>
                  </a:extLst>
                </a:hlinkClick>
              </a:rPr>
              <a:t>Fudiskey@Icloud.com</a:t>
            </a:r>
            <a:endParaRPr lang="en-US" sz="2400" dirty="0">
              <a:solidFill>
                <a:srgbClr val="08818B"/>
              </a:solidFill>
              <a:latin typeface="Avenir Next" panose="020B0503020202020204" pitchFamily="34" charset="0"/>
            </a:endParaRPr>
          </a:p>
          <a:p>
            <a:r>
              <a:rPr lang="en-US" sz="2400" dirty="0">
                <a:solidFill>
                  <a:srgbClr val="08818B"/>
                </a:solidFill>
                <a:latin typeface="Avenir Next" panose="020B0503020202020204" pitchFamily="34" charset="0"/>
              </a:rPr>
              <a:t>203-952-6425</a:t>
            </a:r>
          </a:p>
        </p:txBody>
      </p:sp>
      <p:cxnSp>
        <p:nvCxnSpPr>
          <p:cNvPr id="7" name="Straight Connector 6">
            <a:extLst>
              <a:ext uri="{FF2B5EF4-FFF2-40B4-BE49-F238E27FC236}">
                <a16:creationId xmlns:a16="http://schemas.microsoft.com/office/drawing/2014/main" id="{4264BADF-A379-5761-130A-482C8B6D22D1}"/>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FEBF63-3A47-115A-32B6-E3BD6CCF03AC}"/>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EB38C2-ABAF-FAD0-7E23-D2B069238002}"/>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pic>
        <p:nvPicPr>
          <p:cNvPr id="34" name="Picture Placeholder 5">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656" t="5776" r="13683" b="19743"/>
          <a:stretch>
            <a:fillRect/>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a:noFill/>
        </p:spPr>
      </p:pic>
    </p:spTree>
    <p:extLst>
      <p:ext uri="{BB962C8B-B14F-4D97-AF65-F5344CB8AC3E}">
        <p14:creationId xmlns:p14="http://schemas.microsoft.com/office/powerpoint/2010/main" val="414204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284A0-5B10-E165-50EB-62A3FCE2ADE4}"/>
            </a:ext>
          </a:extLst>
        </p:cNvPr>
        <p:cNvGrpSpPr/>
        <p:nvPr/>
      </p:nvGrpSpPr>
      <p:grpSpPr>
        <a:xfrm>
          <a:off x="0" y="0"/>
          <a:ext cx="0" cy="0"/>
          <a:chOff x="0" y="0"/>
          <a:chExt cx="0" cy="0"/>
        </a:xfrm>
      </p:grpSpPr>
      <p:sp>
        <p:nvSpPr>
          <p:cNvPr id="40" name="Freeform 39">
            <a:extLst>
              <a:ext uri="{FF2B5EF4-FFF2-40B4-BE49-F238E27FC236}">
                <a16:creationId xmlns:a16="http://schemas.microsoft.com/office/drawing/2014/main" id="{2A071332-AFED-DFB6-D7D6-917EB59B842F}"/>
              </a:ext>
            </a:extLst>
          </p:cNvPr>
          <p:cNvSpPr/>
          <p:nvPr/>
        </p:nvSpPr>
        <p:spPr>
          <a:xfrm>
            <a:off x="0" y="5201855"/>
            <a:ext cx="12255500" cy="1704165"/>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sp>
        <p:nvSpPr>
          <p:cNvPr id="12" name="Content Placeholder 2">
            <a:extLst>
              <a:ext uri="{FF2B5EF4-FFF2-40B4-BE49-F238E27FC236}">
                <a16:creationId xmlns:a16="http://schemas.microsoft.com/office/drawing/2014/main" id="{5D1FC6C4-5720-AD2D-BE0D-7C5F723C7E03}"/>
              </a:ext>
            </a:extLst>
          </p:cNvPr>
          <p:cNvSpPr txBox="1">
            <a:spLocks/>
          </p:cNvSpPr>
          <p:nvPr/>
        </p:nvSpPr>
        <p:spPr>
          <a:xfrm>
            <a:off x="1221659" y="821008"/>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en-US" sz="22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Pct val="80000"/>
              <a:buNone/>
              <a:tabLst/>
              <a:defRPr/>
            </a:pPr>
            <a:endParaRPr kumimoji="0" lang="en-US" sz="22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0" lvl="0" indent="0">
              <a:spcBef>
                <a:spcPts val="400"/>
              </a:spcBef>
              <a:buNone/>
              <a:defRPr/>
            </a:pPr>
            <a:r>
              <a:rPr lang="en-US" b="1" dirty="0">
                <a:solidFill>
                  <a:srgbClr val="08818B"/>
                </a:solidFill>
                <a:latin typeface="Avenir Next" panose="020B0503020202020204" pitchFamily="34" charset="0"/>
              </a:rPr>
              <a:t>Education:</a:t>
            </a:r>
          </a:p>
          <a:p>
            <a:pPr marL="0" lvl="0" indent="0">
              <a:spcBef>
                <a:spcPts val="400"/>
              </a:spcBef>
              <a:buNone/>
              <a:defRPr/>
            </a:pPr>
            <a:r>
              <a:rPr lang="en-US" dirty="0">
                <a:solidFill>
                  <a:srgbClr val="08818B"/>
                </a:solidFill>
                <a:latin typeface="Avenir Next" panose="020B0503020202020204" pitchFamily="34" charset="0"/>
              </a:rPr>
              <a:t>B.S. Accounting -</a:t>
            </a:r>
            <a:r>
              <a:rPr kumimoji="0" lang="en-US" sz="24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rPr>
              <a:t> </a:t>
            </a:r>
            <a:r>
              <a:rPr kumimoji="0" lang="en-US" sz="2400" b="0" i="0" u="none" strike="noStrike" kern="1200" cap="none" spc="0" normalizeH="0" baseline="0" noProof="0" dirty="0">
                <a:ln>
                  <a:noFill/>
                </a:ln>
                <a:solidFill>
                  <a:srgbClr val="08818B"/>
                </a:solidFill>
                <a:effectLst/>
                <a:uLnTx/>
                <a:uFillTx/>
                <a:latin typeface="Avenir Next" panose="020B0503020202020204" pitchFamily="34" charset="0"/>
                <a:ea typeface="+mn-ea"/>
                <a:cs typeface="+mn-cs"/>
              </a:rPr>
              <a:t>Central Connecticut State University  </a:t>
            </a:r>
          </a:p>
          <a:p>
            <a:pPr marL="0" marR="0" lvl="0" indent="0" algn="l" defTabSz="914400" rtl="0" eaLnBrk="1" fontAlgn="auto" latinLnBrk="0" hangingPunct="1">
              <a:spcBef>
                <a:spcPts val="400"/>
              </a:spcBef>
              <a:spcAft>
                <a:spcPts val="0"/>
              </a:spcAft>
              <a:buClrTx/>
              <a:buSzPct val="80000"/>
              <a:buNone/>
              <a:tabLst/>
              <a:defRPr/>
            </a:pPr>
            <a:r>
              <a:rPr kumimoji="0" lang="en-US" sz="2400" u="none" strike="noStrike" kern="1200" cap="none" spc="0" normalizeH="0" baseline="0" noProof="0" dirty="0">
                <a:ln>
                  <a:noFill/>
                </a:ln>
                <a:solidFill>
                  <a:srgbClr val="08818B"/>
                </a:solidFill>
                <a:effectLst/>
                <a:uLnTx/>
                <a:uFillTx/>
                <a:latin typeface="Avenir Next" panose="020B0503020202020204" pitchFamily="34" charset="0"/>
              </a:rPr>
              <a:t>CPA - </a:t>
            </a:r>
            <a:r>
              <a:rPr kumimoji="0" lang="en-US" sz="2400" b="0" i="0" u="none" strike="noStrike" kern="1200" cap="none" spc="0" normalizeH="0" baseline="0" noProof="0" dirty="0">
                <a:ln>
                  <a:noFill/>
                </a:ln>
                <a:solidFill>
                  <a:srgbClr val="08818B"/>
                </a:solidFill>
                <a:effectLst/>
                <a:uLnTx/>
                <a:uFillTx/>
                <a:latin typeface="Avenir Next" panose="020B0503020202020204" pitchFamily="34" charset="0"/>
                <a:ea typeface="+mn-ea"/>
                <a:cs typeface="+mn-cs"/>
              </a:rPr>
              <a:t>State Of Connecticut (1983, non-practicing)</a:t>
            </a:r>
          </a:p>
          <a:p>
            <a:pPr marL="0" marR="0" lvl="0" indent="0" algn="l" defTabSz="914400" rtl="0" eaLnBrk="1" fontAlgn="auto" latinLnBrk="0" hangingPunct="1">
              <a:lnSpc>
                <a:spcPct val="100000"/>
              </a:lnSpc>
              <a:spcBef>
                <a:spcPts val="1000"/>
              </a:spcBef>
              <a:spcAft>
                <a:spcPts val="0"/>
              </a:spcAft>
              <a:buClrTx/>
              <a:buSzPct val="80000"/>
              <a:buNone/>
              <a:tabLst/>
              <a:defRPr/>
            </a:pPr>
            <a:r>
              <a:rPr lang="en-US" dirty="0">
                <a:solidFill>
                  <a:srgbClr val="08818B"/>
                </a:solidFill>
                <a:latin typeface="Avenir Next" panose="020B0503020202020204" pitchFamily="34" charset="0"/>
              </a:rPr>
              <a:t>  </a:t>
            </a:r>
            <a:endParaRPr kumimoji="0" lang="en-US" sz="2400" b="0" i="0" u="none" strike="noStrike" kern="1200" cap="none" spc="0" normalizeH="0" baseline="0" noProof="0" dirty="0">
              <a:ln>
                <a:noFill/>
              </a:ln>
              <a:solidFill>
                <a:srgbClr val="001E2E"/>
              </a:solidFill>
              <a:effectLst/>
              <a:uLnTx/>
              <a:uFillTx/>
              <a:latin typeface="Avenir Next" panose="020B0503020202020204" pitchFamily="34" charset="0"/>
              <a:ea typeface="+mn-ea"/>
              <a:cs typeface="+mn-cs"/>
            </a:endParaRPr>
          </a:p>
        </p:txBody>
      </p:sp>
      <p:sp>
        <p:nvSpPr>
          <p:cNvPr id="11" name="Title 1">
            <a:extLst>
              <a:ext uri="{FF2B5EF4-FFF2-40B4-BE49-F238E27FC236}">
                <a16:creationId xmlns:a16="http://schemas.microsoft.com/office/drawing/2014/main" id="{BB2113D1-DF33-F4B1-1167-FAA8E0A9E6E8}"/>
              </a:ext>
            </a:extLst>
          </p:cNvPr>
          <p:cNvSpPr>
            <a:spLocks noGrp="1"/>
          </p:cNvSpPr>
          <p:nvPr>
            <p:ph type="title"/>
          </p:nvPr>
        </p:nvSpPr>
        <p:spPr>
          <a:xfrm>
            <a:off x="1467875" y="185193"/>
            <a:ext cx="10417280" cy="1325563"/>
          </a:xfrm>
          <a:ln>
            <a:noFill/>
          </a:ln>
        </p:spPr>
        <p:txBody>
          <a:bodyPr>
            <a:normAutofit/>
          </a:bodyPr>
          <a:lstStyle/>
          <a:p>
            <a:r>
              <a:rPr lang="en-US" sz="2400" i="0" dirty="0">
                <a:solidFill>
                  <a:schemeClr val="bg1"/>
                </a:solidFill>
                <a:latin typeface="Avenir Next Medium" panose="020B0503020202020204" pitchFamily="34" charset="0"/>
              </a:rPr>
              <a:t>Bio – Education &amp; WORK EXPERIENCE</a:t>
            </a:r>
          </a:p>
        </p:txBody>
      </p:sp>
      <p:cxnSp>
        <p:nvCxnSpPr>
          <p:cNvPr id="5" name="Straight Connector 4">
            <a:extLst>
              <a:ext uri="{FF2B5EF4-FFF2-40B4-BE49-F238E27FC236}">
                <a16:creationId xmlns:a16="http://schemas.microsoft.com/office/drawing/2014/main" id="{91AB294A-B38A-24A7-232E-1C70A535DEDD}"/>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8151C8-3B84-F196-EB2F-A360E3C2C237}"/>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7861C06-5585-C464-AFA7-F959293C65EF}"/>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C50E9C2-4E7F-9CDB-FDA4-21425683AC90}"/>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4E691A-2855-D1D6-0DDA-4FA24FE3B1F6}"/>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4872243-29D2-A853-3E03-F193A3A130BA}"/>
              </a:ext>
            </a:extLst>
          </p:cNvPr>
          <p:cNvSpPr>
            <a:spLocks noGrp="1"/>
          </p:cNvSpPr>
          <p:nvPr>
            <p:ph type="sldNum" sz="quarter" idx="12"/>
          </p:nvPr>
        </p:nvSpPr>
        <p:spPr/>
        <p:txBody>
          <a:bodyPr/>
          <a:lstStyle/>
          <a:p>
            <a:fld id="{CBD12358-51D2-46B3-9BDE-DF29528B9454}" type="slidenum">
              <a:rPr lang="en-US" smtClean="0"/>
              <a:pPr/>
              <a:t>3</a:t>
            </a:fld>
            <a:endParaRPr lang="en-US" dirty="0"/>
          </a:p>
        </p:txBody>
      </p:sp>
      <p:sp>
        <p:nvSpPr>
          <p:cNvPr id="3" name="TextBox 2">
            <a:extLst>
              <a:ext uri="{FF2B5EF4-FFF2-40B4-BE49-F238E27FC236}">
                <a16:creationId xmlns:a16="http://schemas.microsoft.com/office/drawing/2014/main" id="{AC796EF3-F3CA-6F9C-BDFA-B1A3BE87A763}"/>
              </a:ext>
            </a:extLst>
          </p:cNvPr>
          <p:cNvSpPr txBox="1"/>
          <p:nvPr/>
        </p:nvSpPr>
        <p:spPr>
          <a:xfrm>
            <a:off x="1221659" y="3020993"/>
            <a:ext cx="6213762" cy="2513509"/>
          </a:xfrm>
          <a:prstGeom prst="rect">
            <a:avLst/>
          </a:prstGeom>
          <a:noFill/>
        </p:spPr>
        <p:txBody>
          <a:bodyPr wrap="square">
            <a:spAutoFit/>
          </a:bodyPr>
          <a:lstStyle/>
          <a:p>
            <a:pPr>
              <a:spcBef>
                <a:spcPts val="400"/>
              </a:spcBef>
            </a:pPr>
            <a:r>
              <a:rPr lang="en-US" sz="2400" b="1" dirty="0">
                <a:solidFill>
                  <a:srgbClr val="08818B"/>
                </a:solidFill>
                <a:latin typeface="Avenir Next" panose="020B0503020202020204" pitchFamily="34" charset="0"/>
              </a:rPr>
              <a:t>Work Experience:</a:t>
            </a:r>
            <a:endParaRPr lang="en-US" sz="2400" dirty="0">
              <a:solidFill>
                <a:srgbClr val="08818B"/>
              </a:solidFill>
              <a:latin typeface="Avenir Next" panose="020B0503020202020204" pitchFamily="34" charset="0"/>
            </a:endParaRPr>
          </a:p>
          <a:p>
            <a:pPr lvl="0">
              <a:spcBef>
                <a:spcPts val="400"/>
              </a:spcBef>
            </a:pPr>
            <a:r>
              <a:rPr lang="en-US" sz="2400" dirty="0">
                <a:solidFill>
                  <a:srgbClr val="08818B"/>
                </a:solidFill>
                <a:latin typeface="Avenir Next" panose="020B0503020202020204" pitchFamily="34" charset="0"/>
              </a:rPr>
              <a:t>2-Years - Public Accounting</a:t>
            </a:r>
          </a:p>
          <a:p>
            <a:pPr lvl="0">
              <a:spcBef>
                <a:spcPts val="400"/>
              </a:spcBef>
            </a:pPr>
            <a:r>
              <a:rPr lang="en-US" sz="2400" dirty="0">
                <a:solidFill>
                  <a:srgbClr val="08818B"/>
                </a:solidFill>
                <a:latin typeface="Avenir Next" panose="020B0503020202020204" pitchFamily="34" charset="0"/>
              </a:rPr>
              <a:t>5- Years - Internal Auditor for large international advertising agency</a:t>
            </a:r>
          </a:p>
          <a:p>
            <a:pPr lvl="0">
              <a:spcBef>
                <a:spcPts val="400"/>
              </a:spcBef>
            </a:pPr>
            <a:r>
              <a:rPr lang="en-US" sz="2400" dirty="0">
                <a:solidFill>
                  <a:srgbClr val="08818B"/>
                </a:solidFill>
                <a:latin typeface="Avenir Next" panose="020B0503020202020204" pitchFamily="34" charset="0"/>
              </a:rPr>
              <a:t>2- Years - Controller of Marketing  Company</a:t>
            </a:r>
          </a:p>
          <a:p>
            <a:pPr lvl="0">
              <a:spcBef>
                <a:spcPts val="400"/>
              </a:spcBef>
            </a:pPr>
            <a:r>
              <a:rPr lang="en-US" sz="2400" dirty="0">
                <a:solidFill>
                  <a:srgbClr val="08818B"/>
                </a:solidFill>
                <a:latin typeface="Avenir Next" panose="020B0503020202020204" pitchFamily="34" charset="0"/>
              </a:rPr>
              <a:t>34- Years - US Treasury (IRS)</a:t>
            </a:r>
            <a:endParaRPr lang="en-US" sz="2400" dirty="0"/>
          </a:p>
        </p:txBody>
      </p:sp>
    </p:spTree>
    <p:extLst>
      <p:ext uri="{BB962C8B-B14F-4D97-AF65-F5344CB8AC3E}">
        <p14:creationId xmlns:p14="http://schemas.microsoft.com/office/powerpoint/2010/main" val="34963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BE721-2F47-F4DA-85CB-1C2F6132A389}"/>
            </a:ext>
          </a:extLst>
        </p:cNvPr>
        <p:cNvGrpSpPr/>
        <p:nvPr/>
      </p:nvGrpSpPr>
      <p:grpSpPr>
        <a:xfrm>
          <a:off x="0" y="0"/>
          <a:ext cx="0" cy="0"/>
          <a:chOff x="0" y="0"/>
          <a:chExt cx="0" cy="0"/>
        </a:xfrm>
      </p:grpSpPr>
      <p:sp>
        <p:nvSpPr>
          <p:cNvPr id="40" name="Freeform 39">
            <a:extLst>
              <a:ext uri="{FF2B5EF4-FFF2-40B4-BE49-F238E27FC236}">
                <a16:creationId xmlns:a16="http://schemas.microsoft.com/office/drawing/2014/main" id="{2373A5E9-F897-A858-6230-F77823AC3084}"/>
              </a:ext>
            </a:extLst>
          </p:cNvPr>
          <p:cNvSpPr/>
          <p:nvPr/>
        </p:nvSpPr>
        <p:spPr>
          <a:xfrm>
            <a:off x="0" y="4929277"/>
            <a:ext cx="12255500" cy="1976743"/>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C7DB272B-0236-EBD3-A2C4-06152A68360E}"/>
              </a:ext>
            </a:extLst>
          </p:cNvPr>
          <p:cNvSpPr txBox="1">
            <a:spLocks/>
          </p:cNvSpPr>
          <p:nvPr/>
        </p:nvSpPr>
        <p:spPr>
          <a:xfrm>
            <a:off x="1221659" y="779443"/>
            <a:ext cx="9762716" cy="4677140"/>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2200" b="1" dirty="0">
              <a:solidFill>
                <a:srgbClr val="08818B"/>
              </a:solidFill>
              <a:latin typeface="Avenir Next Demi Bold" panose="020B0503020202020204" pitchFamily="34" charset="0"/>
            </a:endParaRPr>
          </a:p>
          <a:p>
            <a:pPr lvl="0"/>
            <a:endParaRPr lang="en-US" sz="2200" b="1" dirty="0">
              <a:solidFill>
                <a:srgbClr val="08818B"/>
              </a:solidFill>
              <a:latin typeface="Avenir Next Demi Bold" panose="020B0503020202020204" pitchFamily="34" charset="0"/>
            </a:endParaRPr>
          </a:p>
          <a:p>
            <a:r>
              <a:rPr lang="en-US" dirty="0">
                <a:solidFill>
                  <a:srgbClr val="08818B"/>
                </a:solidFill>
                <a:latin typeface="Avenir Next Demi Bold" panose="020B0503020202020204" pitchFamily="34" charset="0"/>
              </a:rPr>
              <a:t>Established by Dr Roberts who wrote the landmark book in 1978</a:t>
            </a:r>
            <a:r>
              <a:rPr lang="en-US" dirty="0">
                <a:solidFill>
                  <a:srgbClr val="08818B"/>
                </a:solidFill>
                <a:latin typeface="Avenir Next" panose="020B0503020202020204" pitchFamily="34" charset="0"/>
              </a:rPr>
              <a:t>, Statistical Auditing, which became a classic text for compliance applications in financial auditing.</a:t>
            </a:r>
          </a:p>
          <a:p>
            <a:pPr lvl="0"/>
            <a:r>
              <a:rPr lang="en-US" dirty="0">
                <a:solidFill>
                  <a:srgbClr val="08818B"/>
                </a:solidFill>
                <a:latin typeface="Avenir Next Demi Bold" panose="020B0503020202020204" pitchFamily="34" charset="0"/>
              </a:rPr>
              <a:t>Computer Audit Specialists </a:t>
            </a:r>
            <a:r>
              <a:rPr lang="en-US" dirty="0">
                <a:solidFill>
                  <a:srgbClr val="08818B"/>
                </a:solidFill>
                <a:latin typeface="Avenir Next" panose="020B0503020202020204" pitchFamily="34" charset="0"/>
              </a:rPr>
              <a:t>receive specialized training in sampling </a:t>
            </a:r>
          </a:p>
          <a:p>
            <a:pPr lvl="0"/>
            <a:r>
              <a:rPr lang="en-US" dirty="0">
                <a:solidFill>
                  <a:srgbClr val="08818B"/>
                </a:solidFill>
                <a:latin typeface="Avenir Next" panose="020B0503020202020204" pitchFamily="34" charset="0"/>
              </a:rPr>
              <a:t>The Statistical  Sampling Coordinator  Group oversees the sampling program in  the LB&amp;I Division of the IRS</a:t>
            </a:r>
          </a:p>
          <a:p>
            <a:pPr marL="0" lvl="0" indent="0">
              <a:buNone/>
            </a:pPr>
            <a:endParaRPr lang="en-US" dirty="0">
              <a:solidFill>
                <a:srgbClr val="08818B"/>
              </a:solidFill>
              <a:latin typeface="Avenir Next" panose="020B0503020202020204" pitchFamily="34" charset="0"/>
            </a:endParaRPr>
          </a:p>
          <a:p>
            <a:pPr lvl="0"/>
            <a:endParaRPr lang="en-US" dirty="0">
              <a:latin typeface="Avenir Next" panose="020B0503020202020204" pitchFamily="34" charset="0"/>
            </a:endParaRPr>
          </a:p>
        </p:txBody>
      </p:sp>
      <p:sp>
        <p:nvSpPr>
          <p:cNvPr id="11" name="Title 1">
            <a:extLst>
              <a:ext uri="{FF2B5EF4-FFF2-40B4-BE49-F238E27FC236}">
                <a16:creationId xmlns:a16="http://schemas.microsoft.com/office/drawing/2014/main" id="{59D9F2B0-27F5-10FC-BA3D-5DEF44DB0C2A}"/>
              </a:ext>
            </a:extLst>
          </p:cNvPr>
          <p:cNvSpPr>
            <a:spLocks noGrp="1"/>
          </p:cNvSpPr>
          <p:nvPr>
            <p:ph type="title"/>
          </p:nvPr>
        </p:nvSpPr>
        <p:spPr>
          <a:xfrm>
            <a:off x="1467875" y="185193"/>
            <a:ext cx="10417280" cy="1325563"/>
          </a:xfrm>
          <a:ln>
            <a:noFill/>
          </a:ln>
        </p:spPr>
        <p:txBody>
          <a:bodyPr>
            <a:normAutofit/>
          </a:bodyPr>
          <a:lstStyle/>
          <a:p>
            <a:r>
              <a:rPr lang="en-US" sz="2400" i="0" dirty="0">
                <a:solidFill>
                  <a:schemeClr val="bg1"/>
                </a:solidFill>
                <a:latin typeface="Avenir Next Medium" panose="020B0503020202020204" pitchFamily="34" charset="0"/>
              </a:rPr>
              <a:t>IRS  Statistical Sampling Program  </a:t>
            </a:r>
          </a:p>
        </p:txBody>
      </p:sp>
      <p:cxnSp>
        <p:nvCxnSpPr>
          <p:cNvPr id="5" name="Straight Connector 4">
            <a:extLst>
              <a:ext uri="{FF2B5EF4-FFF2-40B4-BE49-F238E27FC236}">
                <a16:creationId xmlns:a16="http://schemas.microsoft.com/office/drawing/2014/main" id="{B84D9D87-44D5-BF63-4C58-1F7C596500C9}"/>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C5BC2D-D21A-DEE0-36E5-BAACBFEAB935}"/>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AB8ED3-4CD8-8182-C8B4-AFBC15D051E0}"/>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A7827A-E24A-BE19-6BF3-5DC1E943A5DE}"/>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5D9C92C-94C5-7024-49F8-5F1C7FA69573}"/>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1788124-D301-FD88-C917-C13A4AC3A281}"/>
              </a:ext>
            </a:extLst>
          </p:cNvPr>
          <p:cNvSpPr>
            <a:spLocks noGrp="1"/>
          </p:cNvSpPr>
          <p:nvPr>
            <p:ph type="sldNum" sz="quarter" idx="12"/>
          </p:nvPr>
        </p:nvSpPr>
        <p:spPr/>
        <p:txBody>
          <a:bodyPr/>
          <a:lstStyle/>
          <a:p>
            <a:fld id="{CBD12358-51D2-46B3-9BDE-DF29528B9454}" type="slidenum">
              <a:rPr lang="en-US" smtClean="0"/>
              <a:pPr/>
              <a:t>4</a:t>
            </a:fld>
            <a:endParaRPr lang="en-US" dirty="0"/>
          </a:p>
        </p:txBody>
      </p:sp>
    </p:spTree>
    <p:extLst>
      <p:ext uri="{BB962C8B-B14F-4D97-AF65-F5344CB8AC3E}">
        <p14:creationId xmlns:p14="http://schemas.microsoft.com/office/powerpoint/2010/main" val="36854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7DA7-CBD2-011A-4FCF-389DFF11833E}"/>
            </a:ext>
          </a:extLst>
        </p:cNvPr>
        <p:cNvGrpSpPr/>
        <p:nvPr/>
      </p:nvGrpSpPr>
      <p:grpSpPr>
        <a:xfrm>
          <a:off x="0" y="0"/>
          <a:ext cx="0" cy="0"/>
          <a:chOff x="0" y="0"/>
          <a:chExt cx="0" cy="0"/>
        </a:xfrm>
      </p:grpSpPr>
      <p:sp>
        <p:nvSpPr>
          <p:cNvPr id="15" name="Freeform 14">
            <a:extLst>
              <a:ext uri="{FF2B5EF4-FFF2-40B4-BE49-F238E27FC236}">
                <a16:creationId xmlns:a16="http://schemas.microsoft.com/office/drawing/2014/main" id="{E253D8BD-B1AA-C0A2-DE35-C9B5B4BD5404}"/>
              </a:ext>
            </a:extLst>
          </p:cNvPr>
          <p:cNvSpPr/>
          <p:nvPr/>
        </p:nvSpPr>
        <p:spPr>
          <a:xfrm>
            <a:off x="0" y="5580457"/>
            <a:ext cx="12255500" cy="1325563"/>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1F5B6FEE-825B-644A-FD34-96FA51F8D2F4}"/>
              </a:ext>
            </a:extLst>
          </p:cNvPr>
          <p:cNvSpPr txBox="1">
            <a:spLocks/>
          </p:cNvSpPr>
          <p:nvPr/>
        </p:nvSpPr>
        <p:spPr>
          <a:xfrm>
            <a:off x="1221659" y="684637"/>
            <a:ext cx="9682315" cy="5159572"/>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2200" b="1" dirty="0">
              <a:solidFill>
                <a:srgbClr val="08818B"/>
              </a:solidFill>
              <a:latin typeface="Avenir Next Demi Bold" panose="020B0503020202020204" pitchFamily="34" charset="0"/>
            </a:endParaRPr>
          </a:p>
          <a:p>
            <a:pPr lvl="0"/>
            <a:endParaRPr lang="en-US" sz="2200" b="1" dirty="0">
              <a:solidFill>
                <a:srgbClr val="08818B"/>
              </a:solidFill>
              <a:latin typeface="Avenir Next Demi Bold" panose="020B0503020202020204" pitchFamily="34" charset="0"/>
            </a:endParaRPr>
          </a:p>
          <a:p>
            <a:pPr lvl="0"/>
            <a:r>
              <a:rPr lang="en-US" dirty="0">
                <a:solidFill>
                  <a:srgbClr val="08818B"/>
                </a:solidFill>
                <a:latin typeface="Avenir Next" panose="020B0503020202020204" pitchFamily="34" charset="0"/>
              </a:rPr>
              <a:t>Advise various audit  teams across the country in designing &amp; executing  IRS generated samples. </a:t>
            </a:r>
          </a:p>
          <a:p>
            <a:pPr lvl="0"/>
            <a:r>
              <a:rPr lang="en-US" dirty="0">
                <a:solidFill>
                  <a:srgbClr val="08818B"/>
                </a:solidFill>
                <a:latin typeface="Avenir Next" panose="020B0503020202020204" pitchFamily="34" charset="0"/>
              </a:rPr>
              <a:t>Review &amp; evaluate taxpayer samples to determine if they are following safe harbor provisions of Revenue  Procedure 2011-42 </a:t>
            </a:r>
          </a:p>
          <a:p>
            <a:pPr lvl="0"/>
            <a:r>
              <a:rPr lang="en-US" dirty="0">
                <a:solidFill>
                  <a:srgbClr val="08818B"/>
                </a:solidFill>
                <a:latin typeface="Avenir Next" panose="020B0503020202020204" pitchFamily="34" charset="0"/>
              </a:rPr>
              <a:t>Train new Computer Audit Specialists ( 2-week course ) in sampling</a:t>
            </a:r>
          </a:p>
          <a:p>
            <a:pPr lvl="0"/>
            <a:r>
              <a:rPr lang="en-US" dirty="0">
                <a:solidFill>
                  <a:srgbClr val="08818B"/>
                </a:solidFill>
                <a:latin typeface="Avenir Next" panose="020B0503020202020204" pitchFamily="34" charset="0"/>
              </a:rPr>
              <a:t>Conduct workshops for new IRS engineers &amp; employment tax agents </a:t>
            </a:r>
          </a:p>
          <a:p>
            <a:pPr marL="0" lvl="0" indent="0">
              <a:buNone/>
            </a:pPr>
            <a:endParaRPr lang="en-US" sz="2200" dirty="0">
              <a:solidFill>
                <a:srgbClr val="08818B"/>
              </a:solidFill>
              <a:latin typeface="Avenir Next" panose="020B0503020202020204" pitchFamily="34" charset="0"/>
            </a:endParaRPr>
          </a:p>
          <a:p>
            <a:pPr lvl="0"/>
            <a:endParaRPr lang="en-US" dirty="0"/>
          </a:p>
        </p:txBody>
      </p:sp>
      <p:sp>
        <p:nvSpPr>
          <p:cNvPr id="11" name="Title 1">
            <a:extLst>
              <a:ext uri="{FF2B5EF4-FFF2-40B4-BE49-F238E27FC236}">
                <a16:creationId xmlns:a16="http://schemas.microsoft.com/office/drawing/2014/main" id="{0B71ADC9-7AE5-5045-2C4B-A2D1FBAB496D}"/>
              </a:ext>
            </a:extLst>
          </p:cNvPr>
          <p:cNvSpPr>
            <a:spLocks noGrp="1"/>
          </p:cNvSpPr>
          <p:nvPr>
            <p:ph type="title"/>
          </p:nvPr>
        </p:nvSpPr>
        <p:spPr>
          <a:xfrm>
            <a:off x="1455175" y="185193"/>
            <a:ext cx="10417280" cy="1325563"/>
          </a:xfrm>
          <a:ln>
            <a:noFill/>
          </a:ln>
        </p:spPr>
        <p:txBody>
          <a:bodyPr>
            <a:normAutofit/>
          </a:bodyPr>
          <a:lstStyle/>
          <a:p>
            <a:r>
              <a:rPr lang="en-US" sz="2400" i="0" dirty="0">
                <a:solidFill>
                  <a:schemeClr val="bg1"/>
                </a:solidFill>
                <a:latin typeface="Avenir Next Medium" panose="020B0503020202020204" pitchFamily="34" charset="0"/>
              </a:rPr>
              <a:t>Responsibilities Of statical sampling </a:t>
            </a:r>
            <a:r>
              <a:rPr lang="en-US" sz="2400" i="0" spc="-150" dirty="0">
                <a:solidFill>
                  <a:schemeClr val="bg1"/>
                </a:solidFill>
                <a:latin typeface="Avenir Next Medium" panose="020B0503020202020204" pitchFamily="34" charset="0"/>
              </a:rPr>
              <a:t>coordinator</a:t>
            </a:r>
            <a:r>
              <a:rPr lang="en-US" sz="2400" i="0" dirty="0">
                <a:solidFill>
                  <a:schemeClr val="bg1"/>
                </a:solidFill>
                <a:latin typeface="Avenir Next Medium" panose="020B0503020202020204" pitchFamily="34" charset="0"/>
              </a:rPr>
              <a:t>  </a:t>
            </a:r>
          </a:p>
        </p:txBody>
      </p:sp>
      <p:cxnSp>
        <p:nvCxnSpPr>
          <p:cNvPr id="16" name="Straight Connector 15">
            <a:extLst>
              <a:ext uri="{FF2B5EF4-FFF2-40B4-BE49-F238E27FC236}">
                <a16:creationId xmlns:a16="http://schemas.microsoft.com/office/drawing/2014/main" id="{DD711BBE-5C3B-D525-8748-AF864C6CBCB9}"/>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50EA2A-BFFF-2E05-AEDD-474EA0882533}"/>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EDFE89-DF2F-EFCE-1C2F-AA2F52717421}"/>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9F5749-988C-D915-B92F-415850126A24}"/>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2AF7B69-BDB3-A3F3-AD01-3BFA258DADAC}"/>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343594F1-5244-787F-5809-67D81199D142}"/>
              </a:ext>
            </a:extLst>
          </p:cNvPr>
          <p:cNvSpPr>
            <a:spLocks noGrp="1"/>
          </p:cNvSpPr>
          <p:nvPr>
            <p:ph type="sldNum" sz="quarter" idx="12"/>
          </p:nvPr>
        </p:nvSpPr>
        <p:spPr/>
        <p:txBody>
          <a:bodyPr/>
          <a:lstStyle/>
          <a:p>
            <a:fld id="{CBD12358-51D2-46B3-9BDE-DF29528B9454}" type="slidenum">
              <a:rPr lang="en-US" smtClean="0"/>
              <a:pPr/>
              <a:t>5</a:t>
            </a:fld>
            <a:endParaRPr lang="en-US" dirty="0"/>
          </a:p>
        </p:txBody>
      </p:sp>
    </p:spTree>
    <p:extLst>
      <p:ext uri="{BB962C8B-B14F-4D97-AF65-F5344CB8AC3E}">
        <p14:creationId xmlns:p14="http://schemas.microsoft.com/office/powerpoint/2010/main" val="284830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35C3-F9F5-E46D-161A-8C2F5D4342C0}"/>
            </a:ext>
          </a:extLst>
        </p:cNvPr>
        <p:cNvGrpSpPr/>
        <p:nvPr/>
      </p:nvGrpSpPr>
      <p:grpSpPr>
        <a:xfrm>
          <a:off x="0" y="0"/>
          <a:ext cx="0" cy="0"/>
          <a:chOff x="0" y="0"/>
          <a:chExt cx="0" cy="0"/>
        </a:xfrm>
      </p:grpSpPr>
      <p:sp>
        <p:nvSpPr>
          <p:cNvPr id="15" name="Freeform 14">
            <a:extLst>
              <a:ext uri="{FF2B5EF4-FFF2-40B4-BE49-F238E27FC236}">
                <a16:creationId xmlns:a16="http://schemas.microsoft.com/office/drawing/2014/main" id="{8FA4A0DE-60BB-BFEC-C53F-721F2C06ECD1}"/>
              </a:ext>
            </a:extLst>
          </p:cNvPr>
          <p:cNvSpPr/>
          <p:nvPr/>
        </p:nvSpPr>
        <p:spPr>
          <a:xfrm>
            <a:off x="0" y="5020005"/>
            <a:ext cx="12255500" cy="1886016"/>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Univers Condensed Light"/>
              <a:ea typeface="+mn-ea"/>
              <a:cs typeface="+mn-cs"/>
            </a:endParaRPr>
          </a:p>
        </p:txBody>
      </p:sp>
      <p:sp>
        <p:nvSpPr>
          <p:cNvPr id="12" name="Content Placeholder 2">
            <a:extLst>
              <a:ext uri="{FF2B5EF4-FFF2-40B4-BE49-F238E27FC236}">
                <a16:creationId xmlns:a16="http://schemas.microsoft.com/office/drawing/2014/main" id="{E76F0A0E-D6C5-5D5C-5BDB-9119352AEFDA}"/>
              </a:ext>
            </a:extLst>
          </p:cNvPr>
          <p:cNvSpPr txBox="1">
            <a:spLocks/>
          </p:cNvSpPr>
          <p:nvPr/>
        </p:nvSpPr>
        <p:spPr>
          <a:xfrm>
            <a:off x="1221659" y="684637"/>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en-US" sz="22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en-US" sz="2200" b="1" i="0" u="none" strike="noStrike" kern="1200" cap="none" spc="0" normalizeH="0" baseline="0" noProof="0" dirty="0">
              <a:ln>
                <a:noFill/>
              </a:ln>
              <a:solidFill>
                <a:srgbClr val="08818B"/>
              </a:solidFill>
              <a:effectLst/>
              <a:uLnTx/>
              <a:uFillTx/>
              <a:latin typeface="Avenir Next Demi Bold" panose="020B0503020202020204" pitchFamily="34" charset="0"/>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en-US" dirty="0">
                <a:solidFill>
                  <a:srgbClr val="08818B"/>
                </a:solidFill>
                <a:latin typeface="Avenir Next" panose="020B0503020202020204" pitchFamily="34" charset="0"/>
              </a:rPr>
              <a:t>IRC 41 Research &amp; Development (Calculating Qualifying Research  Expenditures) </a:t>
            </a:r>
            <a:r>
              <a:rPr kumimoji="0" lang="en-US" sz="2400" b="0" i="0" u="none" strike="noStrike" kern="1200" cap="none" spc="0" normalizeH="0" baseline="0" noProof="0" dirty="0">
                <a:ln>
                  <a:noFill/>
                </a:ln>
                <a:solidFill>
                  <a:srgbClr val="08818B"/>
                </a:solidFill>
                <a:effectLst/>
                <a:uLnTx/>
                <a:uFillTx/>
                <a:latin typeface="Avenir Next" panose="020B0503020202020204" pitchFamily="34" charset="0"/>
                <a:ea typeface="+mn-ea"/>
                <a:cs typeface="+mn-cs"/>
              </a:rPr>
              <a:t>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08818B"/>
                </a:solidFill>
                <a:effectLst/>
                <a:uLnTx/>
                <a:uFillTx/>
                <a:latin typeface="Avenir Next" panose="020B0503020202020204" pitchFamily="34" charset="0"/>
                <a:ea typeface="+mn-ea"/>
                <a:cs typeface="+mn-cs"/>
              </a:rPr>
              <a:t>Cost Segregation &amp; other asset-based studies such as </a:t>
            </a:r>
            <a:r>
              <a:rPr lang="en-US" dirty="0">
                <a:solidFill>
                  <a:srgbClr val="08818B"/>
                </a:solidFill>
                <a:latin typeface="Avenir Next" panose="020B0503020202020204" pitchFamily="34" charset="0"/>
              </a:rPr>
              <a:t>Capital to Repair, Depreciation &amp; Bonus Depreciation studies</a:t>
            </a:r>
            <a:r>
              <a:rPr kumimoji="0" lang="en-US" sz="2400" b="0" i="0" u="none" strike="noStrike" kern="1200" cap="none" spc="0" normalizeH="0" baseline="0" noProof="0" dirty="0">
                <a:ln>
                  <a:noFill/>
                </a:ln>
                <a:solidFill>
                  <a:srgbClr val="08818B"/>
                </a:solidFill>
                <a:effectLst/>
                <a:uLnTx/>
                <a:uFillTx/>
                <a:latin typeface="Avenir Next" panose="020B0503020202020204" pitchFamily="34" charset="0"/>
                <a:ea typeface="+mn-ea"/>
                <a:cs typeface="+mn-cs"/>
              </a:rPr>
              <a:t> </a:t>
            </a:r>
          </a:p>
          <a:p>
            <a:pPr marL="0" marR="0" lvl="0" indent="0" algn="l" defTabSz="914400" rtl="0" eaLnBrk="1" fontAlgn="auto" latinLnBrk="0" hangingPunct="1">
              <a:lnSpc>
                <a:spcPct val="100000"/>
              </a:lnSpc>
              <a:spcBef>
                <a:spcPts val="1000"/>
              </a:spcBef>
              <a:spcAft>
                <a:spcPts val="0"/>
              </a:spcAft>
              <a:buClrTx/>
              <a:buSzPct val="80000"/>
              <a:buNone/>
              <a:tabLst/>
              <a:defRPr/>
            </a:pPr>
            <a:r>
              <a:rPr kumimoji="0" lang="en-US" sz="2400" b="0" i="0" u="none" strike="noStrike" kern="1200" cap="none" spc="0" normalizeH="0" baseline="0" noProof="0" dirty="0">
                <a:ln>
                  <a:noFill/>
                </a:ln>
                <a:solidFill>
                  <a:srgbClr val="08818B"/>
                </a:solidFill>
                <a:effectLst/>
                <a:uLnTx/>
                <a:uFillTx/>
                <a:latin typeface="Avenir Next" panose="020B0503020202020204" pitchFamily="34" charset="0"/>
                <a:ea typeface="+mn-ea"/>
                <a:cs typeface="+mn-cs"/>
              </a:rPr>
              <a:t> </a:t>
            </a:r>
          </a:p>
          <a:p>
            <a:pPr marL="0" marR="0" lvl="0" indent="0" algn="l"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endParaRPr kumimoji="0" lang="en-US" sz="2200" b="0" i="0" u="none" strike="noStrike" kern="1200" cap="none" spc="0" normalizeH="0" baseline="0" noProof="0" dirty="0">
              <a:ln>
                <a:noFill/>
              </a:ln>
              <a:solidFill>
                <a:srgbClr val="08818B"/>
              </a:solidFill>
              <a:effectLst/>
              <a:uLnTx/>
              <a:uFillTx/>
              <a:latin typeface="Avenir Next" panose="020B0503020202020204" pitchFamily="34" charset="0"/>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en-US" sz="2400" b="0" i="0" u="none" strike="noStrike" kern="1200" cap="none" spc="0" normalizeH="0" baseline="0" noProof="0" dirty="0">
              <a:ln>
                <a:noFill/>
              </a:ln>
              <a:solidFill>
                <a:srgbClr val="001E2E"/>
              </a:solidFill>
              <a:effectLst/>
              <a:uLnTx/>
              <a:uFillTx/>
              <a:latin typeface="Univers Condensed Light"/>
              <a:ea typeface="+mn-ea"/>
              <a:cs typeface="+mn-cs"/>
            </a:endParaRPr>
          </a:p>
        </p:txBody>
      </p:sp>
      <p:sp>
        <p:nvSpPr>
          <p:cNvPr id="11" name="Title 1">
            <a:extLst>
              <a:ext uri="{FF2B5EF4-FFF2-40B4-BE49-F238E27FC236}">
                <a16:creationId xmlns:a16="http://schemas.microsoft.com/office/drawing/2014/main" id="{2D5B67FA-A34B-A9DA-3E49-EB5CFBE76214}"/>
              </a:ext>
            </a:extLst>
          </p:cNvPr>
          <p:cNvSpPr>
            <a:spLocks noGrp="1"/>
          </p:cNvSpPr>
          <p:nvPr>
            <p:ph type="title"/>
          </p:nvPr>
        </p:nvSpPr>
        <p:spPr>
          <a:xfrm>
            <a:off x="1374624" y="185193"/>
            <a:ext cx="10979424" cy="1325563"/>
          </a:xfrm>
          <a:ln>
            <a:noFill/>
          </a:ln>
        </p:spPr>
        <p:txBody>
          <a:bodyPr>
            <a:normAutofit/>
          </a:bodyPr>
          <a:lstStyle/>
          <a:p>
            <a:r>
              <a:rPr lang="en-US" sz="2400" i="0" dirty="0">
                <a:solidFill>
                  <a:schemeClr val="bg1"/>
                </a:solidFill>
                <a:latin typeface="Avenir Next Medium" panose="020B0503020202020204" pitchFamily="34" charset="0"/>
              </a:rPr>
              <a:t>TYPICAL TAX  Issues For which  Taxpayers  use Sampling</a:t>
            </a:r>
          </a:p>
        </p:txBody>
      </p:sp>
      <p:cxnSp>
        <p:nvCxnSpPr>
          <p:cNvPr id="7" name="Straight Connector 6">
            <a:extLst>
              <a:ext uri="{FF2B5EF4-FFF2-40B4-BE49-F238E27FC236}">
                <a16:creationId xmlns:a16="http://schemas.microsoft.com/office/drawing/2014/main" id="{88A06331-0115-6BE9-E99C-CAA8F3418675}"/>
              </a:ext>
              <a:ext uri="{C183D7F6-B498-43B3-948B-1728B52AA6E4}">
                <adec:decorative xmlns:adec="http://schemas.microsoft.com/office/drawing/2017/decorative" val="1"/>
              </a:ext>
            </a:extLst>
          </p:cNvPr>
          <p:cNvCxnSpPr>
            <a:cxnSpLocks/>
          </p:cNvCxnSpPr>
          <p:nvPr/>
        </p:nvCxnSpPr>
        <p:spPr>
          <a:xfrm>
            <a:off x="0" y="4193886"/>
            <a:ext cx="2661313" cy="271870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E5E6F2-D5CE-A0F6-4A55-1F83FBDBBC26}"/>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87A389-EDE9-E33A-50A2-407971FC8379}"/>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5F68F5-A88B-BD71-6C33-627E5A578324}"/>
              </a:ext>
              <a:ext uri="{C183D7F6-B498-43B3-948B-1728B52AA6E4}">
                <adec:decorative xmlns:adec="http://schemas.microsoft.com/office/drawing/2017/decorative" val="1"/>
              </a:ext>
            </a:extLst>
          </p:cNvPr>
          <p:cNvCxnSpPr>
            <a:cxnSpLocks/>
          </p:cNvCxnSpPr>
          <p:nvPr/>
        </p:nvCxnSpPr>
        <p:spPr>
          <a:xfrm>
            <a:off x="10724125" y="-136478"/>
            <a:ext cx="1575871" cy="474408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27071B-D0F6-41D3-E530-EA45A353EA0C}"/>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2F7999-C381-E6E4-836F-79FC2D5A0444}"/>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87AFF06-D28F-EE21-C246-61E5A6321B81}"/>
              </a:ext>
            </a:extLst>
          </p:cNvPr>
          <p:cNvSpPr>
            <a:spLocks noGrp="1"/>
          </p:cNvSpPr>
          <p:nvPr>
            <p:ph type="sldNum" sz="quarter" idx="12"/>
          </p:nvPr>
        </p:nvSpPr>
        <p:spPr/>
        <p:txBody>
          <a:bodyPr/>
          <a:lstStyle/>
          <a:p>
            <a:fld id="{CBD12358-51D2-46B3-9BDE-DF29528B9454}" type="slidenum">
              <a:rPr lang="en-US" smtClean="0"/>
              <a:pPr/>
              <a:t>6</a:t>
            </a:fld>
            <a:endParaRPr lang="en-US" dirty="0"/>
          </a:p>
        </p:txBody>
      </p:sp>
    </p:spTree>
    <p:extLst>
      <p:ext uri="{BB962C8B-B14F-4D97-AF65-F5344CB8AC3E}">
        <p14:creationId xmlns:p14="http://schemas.microsoft.com/office/powerpoint/2010/main" val="15405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E36BC-B2FC-F69A-01A2-F46969324422}"/>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7E191B8C-8A0F-ED73-3586-804D162ECD1B}"/>
              </a:ext>
            </a:extLst>
          </p:cNvPr>
          <p:cNvSpPr txBox="1">
            <a:spLocks/>
          </p:cNvSpPr>
          <p:nvPr/>
        </p:nvSpPr>
        <p:spPr>
          <a:xfrm>
            <a:off x="1221659" y="295486"/>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2200" b="1" dirty="0">
              <a:solidFill>
                <a:srgbClr val="08818B"/>
              </a:solidFill>
              <a:latin typeface="Avenir Next Demi Bold" panose="020B0503020202020204" pitchFamily="34" charset="0"/>
            </a:endParaRPr>
          </a:p>
          <a:p>
            <a:pPr lvl="0"/>
            <a:endParaRPr lang="en-US" sz="2200" b="1" dirty="0">
              <a:solidFill>
                <a:srgbClr val="08818B"/>
              </a:solidFill>
              <a:latin typeface="Avenir Next Demi Bold" panose="020B0503020202020204" pitchFamily="34" charset="0"/>
            </a:endParaRPr>
          </a:p>
          <a:p>
            <a:pPr lvl="0"/>
            <a:endParaRPr lang="en-US" sz="2200" b="1" dirty="0">
              <a:solidFill>
                <a:srgbClr val="08818B"/>
              </a:solidFill>
              <a:latin typeface="Avenir Next Demi Bold" panose="020B0503020202020204" pitchFamily="34" charset="0"/>
            </a:endParaRPr>
          </a:p>
          <a:p>
            <a:pPr lvl="0"/>
            <a:endParaRPr lang="en-US" dirty="0">
              <a:latin typeface="Avenir Next" panose="020B0503020202020204" pitchFamily="34" charset="0"/>
            </a:endParaRPr>
          </a:p>
        </p:txBody>
      </p:sp>
      <p:sp>
        <p:nvSpPr>
          <p:cNvPr id="11" name="Title 1">
            <a:extLst>
              <a:ext uri="{FF2B5EF4-FFF2-40B4-BE49-F238E27FC236}">
                <a16:creationId xmlns:a16="http://schemas.microsoft.com/office/drawing/2014/main" id="{AFFDE7A6-008B-6466-5210-EF130AB81C3E}"/>
              </a:ext>
            </a:extLst>
          </p:cNvPr>
          <p:cNvSpPr>
            <a:spLocks noGrp="1"/>
          </p:cNvSpPr>
          <p:nvPr>
            <p:ph type="title"/>
          </p:nvPr>
        </p:nvSpPr>
        <p:spPr>
          <a:xfrm>
            <a:off x="1455175" y="188631"/>
            <a:ext cx="10417280" cy="1325563"/>
          </a:xfrm>
          <a:ln>
            <a:noFill/>
          </a:ln>
        </p:spPr>
        <p:txBody>
          <a:bodyPr>
            <a:normAutofit/>
          </a:bodyPr>
          <a:lstStyle/>
          <a:p>
            <a:r>
              <a:rPr lang="en-US" sz="2400" i="0" dirty="0">
                <a:solidFill>
                  <a:schemeClr val="bg1"/>
                </a:solidFill>
                <a:latin typeface="Avenir Next Medium" panose="020B0503020202020204" pitchFamily="34" charset="0"/>
              </a:rPr>
              <a:t>Sampling Basics  </a:t>
            </a:r>
          </a:p>
        </p:txBody>
      </p:sp>
      <p:sp>
        <p:nvSpPr>
          <p:cNvPr id="14" name="Content Placeholder 2">
            <a:extLst>
              <a:ext uri="{FF2B5EF4-FFF2-40B4-BE49-F238E27FC236}">
                <a16:creationId xmlns:a16="http://schemas.microsoft.com/office/drawing/2014/main" id="{0C1C0372-F980-821B-715A-52770339CFB2}"/>
              </a:ext>
            </a:extLst>
          </p:cNvPr>
          <p:cNvSpPr txBox="1">
            <a:spLocks/>
          </p:cNvSpPr>
          <p:nvPr/>
        </p:nvSpPr>
        <p:spPr>
          <a:xfrm>
            <a:off x="1340596" y="1678172"/>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8818B"/>
                </a:solidFill>
                <a:latin typeface="Avenir Next" panose="020B0503020202020204" pitchFamily="34" charset="0"/>
              </a:rPr>
              <a:t>Sampling is the process of selecting a subset (sample) of individual items from a larger population to analyze and make inference about the entire population </a:t>
            </a:r>
          </a:p>
          <a:p>
            <a:pPr lvl="1"/>
            <a:r>
              <a:rPr lang="en-US" dirty="0">
                <a:solidFill>
                  <a:srgbClr val="08818B"/>
                </a:solidFill>
                <a:latin typeface="Avenir Next" panose="020B0503020202020204" pitchFamily="34" charset="0"/>
              </a:rPr>
              <a:t>More efficient, cost-effective and practical than studying an entire population, especially if it is large or inaccessible</a:t>
            </a:r>
          </a:p>
          <a:p>
            <a:pPr lvl="1"/>
            <a:endParaRPr lang="en-US" dirty="0">
              <a:solidFill>
                <a:srgbClr val="08818B"/>
              </a:solidFill>
              <a:latin typeface="Avenir Next" panose="020B0503020202020204" pitchFamily="34" charset="0"/>
            </a:endParaRPr>
          </a:p>
          <a:p>
            <a:r>
              <a:rPr lang="en-US" dirty="0">
                <a:solidFill>
                  <a:srgbClr val="08818B"/>
                </a:solidFill>
                <a:latin typeface="Avenir Next" panose="020B0503020202020204" pitchFamily="34" charset="0"/>
              </a:rPr>
              <a:t>When is sampling NOT appropriate?</a:t>
            </a:r>
          </a:p>
          <a:p>
            <a:pPr lvl="1"/>
            <a:r>
              <a:rPr lang="en-US" dirty="0">
                <a:solidFill>
                  <a:srgbClr val="08818B"/>
                </a:solidFill>
                <a:latin typeface="Avenir Next" panose="020B0503020202020204" pitchFamily="34" charset="0"/>
              </a:rPr>
              <a:t>When the population can be examined in its entirety or a more accurate source is available</a:t>
            </a:r>
          </a:p>
        </p:txBody>
      </p:sp>
      <p:sp>
        <p:nvSpPr>
          <p:cNvPr id="18" name="Freeform 17">
            <a:extLst>
              <a:ext uri="{FF2B5EF4-FFF2-40B4-BE49-F238E27FC236}">
                <a16:creationId xmlns:a16="http://schemas.microsoft.com/office/drawing/2014/main" id="{26B4A6A4-B27F-FB1C-5216-3206EDDAA38D}"/>
              </a:ext>
            </a:extLst>
          </p:cNvPr>
          <p:cNvSpPr/>
          <p:nvPr/>
        </p:nvSpPr>
        <p:spPr>
          <a:xfrm>
            <a:off x="0" y="5076099"/>
            <a:ext cx="12255500" cy="1829922"/>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5BFF14E0-E261-317F-E3C0-A8C4151DFF0D}"/>
              </a:ext>
              <a:ext uri="{C183D7F6-B498-43B3-948B-1728B52AA6E4}">
                <adec:decorative xmlns:adec="http://schemas.microsoft.com/office/drawing/2017/decorative" val="1"/>
              </a:ext>
            </a:extLst>
          </p:cNvPr>
          <p:cNvCxnSpPr>
            <a:cxnSpLocks/>
          </p:cNvCxnSpPr>
          <p:nvPr/>
        </p:nvCxnSpPr>
        <p:spPr>
          <a:xfrm>
            <a:off x="0" y="4193886"/>
            <a:ext cx="2661313" cy="271870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243999-A294-5FCA-81C4-705A8D383746}"/>
              </a:ext>
              <a:ext uri="{C183D7F6-B498-43B3-948B-1728B52AA6E4}">
                <adec:decorative xmlns:adec="http://schemas.microsoft.com/office/drawing/2017/decorative" val="1"/>
              </a:ext>
            </a:extLst>
          </p:cNvPr>
          <p:cNvCxnSpPr>
            <a:cxnSpLocks/>
          </p:cNvCxnSpPr>
          <p:nvPr/>
        </p:nvCxnSpPr>
        <p:spPr>
          <a:xfrm flipH="1">
            <a:off x="11550441" y="1423858"/>
            <a:ext cx="669101" cy="5488734"/>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336E1B-8CF1-9057-EDDD-66BD8F76F9FF}"/>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E1F9538-A4FC-330E-FF7B-F7EAE5A879A0}"/>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5659BD9-2751-83F0-CC7F-591EDFC9ACDC}"/>
              </a:ext>
              <a:ext uri="{C183D7F6-B498-43B3-948B-1728B52AA6E4}">
                <adec:decorative xmlns:adec="http://schemas.microsoft.com/office/drawing/2017/decorative" val="1"/>
              </a:ext>
            </a:extLst>
          </p:cNvPr>
          <p:cNvCxnSpPr>
            <a:cxnSpLocks/>
          </p:cNvCxnSpPr>
          <p:nvPr/>
        </p:nvCxnSpPr>
        <p:spPr>
          <a:xfrm flipH="1" flipV="1">
            <a:off x="-7478" y="5802094"/>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2394E6A-887D-E623-D41E-B98F1477F1C1}"/>
              </a:ext>
            </a:extLst>
          </p:cNvPr>
          <p:cNvSpPr>
            <a:spLocks noGrp="1"/>
          </p:cNvSpPr>
          <p:nvPr>
            <p:ph type="sldNum" sz="quarter" idx="12"/>
          </p:nvPr>
        </p:nvSpPr>
        <p:spPr/>
        <p:txBody>
          <a:bodyPr/>
          <a:lstStyle/>
          <a:p>
            <a:fld id="{CBD12358-51D2-46B3-9BDE-DF29528B9454}" type="slidenum">
              <a:rPr lang="en-US" smtClean="0"/>
              <a:pPr/>
              <a:t>7</a:t>
            </a:fld>
            <a:endParaRPr lang="en-US" dirty="0"/>
          </a:p>
        </p:txBody>
      </p:sp>
    </p:spTree>
    <p:extLst>
      <p:ext uri="{BB962C8B-B14F-4D97-AF65-F5344CB8AC3E}">
        <p14:creationId xmlns:p14="http://schemas.microsoft.com/office/powerpoint/2010/main" val="327651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EDBCE-BD45-2575-925C-373BACA27FE2}"/>
            </a:ext>
          </a:extLst>
        </p:cNvPr>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7ACBE46-FE4C-CFAE-F1F9-FC6CEAE3A620}"/>
              </a:ext>
            </a:extLst>
          </p:cNvPr>
          <p:cNvSpPr txBox="1">
            <a:spLocks/>
          </p:cNvSpPr>
          <p:nvPr/>
        </p:nvSpPr>
        <p:spPr>
          <a:xfrm>
            <a:off x="1221659" y="1605673"/>
            <a:ext cx="9682315" cy="4210053"/>
          </a:xfrm>
          <a:prstGeom prst="rect">
            <a:avLst/>
          </a:prstGeom>
        </p:spPr>
        <p:txBody>
          <a:bodyPr/>
          <a:lst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2380"/>
              </a:lnSpc>
            </a:pPr>
            <a:r>
              <a:rPr lang="en-US" b="1" dirty="0">
                <a:solidFill>
                  <a:srgbClr val="08818B"/>
                </a:solidFill>
                <a:latin typeface="Avenir Next Demi Bold" panose="020B0503020202020204" pitchFamily="34" charset="0"/>
              </a:rPr>
              <a:t>Judgment</a:t>
            </a:r>
            <a:r>
              <a:rPr lang="en-US" dirty="0">
                <a:solidFill>
                  <a:srgbClr val="08818B"/>
                </a:solidFill>
                <a:latin typeface="Avenir Next" panose="020B0503020202020204" pitchFamily="34" charset="0"/>
              </a:rPr>
              <a:t> </a:t>
            </a:r>
          </a:p>
          <a:p>
            <a:pPr lvl="1">
              <a:lnSpc>
                <a:spcPts val="2380"/>
              </a:lnSpc>
            </a:pPr>
            <a:r>
              <a:rPr lang="en-US" b="1" dirty="0">
                <a:solidFill>
                  <a:srgbClr val="08818B"/>
                </a:solidFill>
                <a:latin typeface="Avenir Next Demi Bold" panose="020B0503020202020204" pitchFamily="34" charset="0"/>
              </a:rPr>
              <a:t>Pros: </a:t>
            </a:r>
            <a:r>
              <a:rPr lang="en-US" dirty="0">
                <a:solidFill>
                  <a:srgbClr val="08818B"/>
                </a:solidFill>
                <a:latin typeface="Avenir Next" panose="020B0503020202020204" pitchFamily="34" charset="0"/>
              </a:rPr>
              <a:t>Selection is simple &amp; easily executed </a:t>
            </a:r>
          </a:p>
          <a:p>
            <a:pPr lvl="1">
              <a:lnSpc>
                <a:spcPts val="2380"/>
              </a:lnSpc>
            </a:pPr>
            <a:r>
              <a:rPr lang="en-US" b="1" dirty="0">
                <a:solidFill>
                  <a:srgbClr val="08818B"/>
                </a:solidFill>
                <a:latin typeface="Avenir Next Demi Bold" panose="020B0503020202020204" pitchFamily="34" charset="0"/>
              </a:rPr>
              <a:t>Cons: </a:t>
            </a:r>
            <a:r>
              <a:rPr lang="en-US" dirty="0">
                <a:solidFill>
                  <a:srgbClr val="08818B"/>
                </a:solidFill>
                <a:latin typeface="Avenir Next Demi Bold" panose="020B0503020202020204" pitchFamily="34" charset="0"/>
              </a:rPr>
              <a:t>Sample selection i</a:t>
            </a:r>
            <a:r>
              <a:rPr lang="en-US" dirty="0">
                <a:solidFill>
                  <a:srgbClr val="08818B"/>
                </a:solidFill>
                <a:latin typeface="Avenir Next" panose="020B0503020202020204" pitchFamily="34" charset="0"/>
              </a:rPr>
              <a:t>ntroduces bias; does not calculate the accuracy or margin of error; results are generally not accepted by taxing authorities such as the IRS.</a:t>
            </a:r>
          </a:p>
          <a:p>
            <a:pPr lvl="0">
              <a:lnSpc>
                <a:spcPts val="2380"/>
              </a:lnSpc>
            </a:pPr>
            <a:r>
              <a:rPr lang="en-US" b="1" dirty="0">
                <a:solidFill>
                  <a:srgbClr val="08818B"/>
                </a:solidFill>
                <a:latin typeface="Avenir Next Demi Bold" panose="020B0503020202020204" pitchFamily="34" charset="0"/>
              </a:rPr>
              <a:t>Statistical</a:t>
            </a:r>
          </a:p>
          <a:p>
            <a:pPr lvl="1">
              <a:lnSpc>
                <a:spcPts val="2380"/>
              </a:lnSpc>
            </a:pPr>
            <a:r>
              <a:rPr lang="en-US" b="1" dirty="0">
                <a:solidFill>
                  <a:srgbClr val="08818B"/>
                </a:solidFill>
                <a:latin typeface="Avenir Next Demi Bold" panose="020B0503020202020204" pitchFamily="34" charset="0"/>
              </a:rPr>
              <a:t>Pros: </a:t>
            </a:r>
            <a:r>
              <a:rPr lang="en-US" dirty="0">
                <a:solidFill>
                  <a:srgbClr val="08818B"/>
                </a:solidFill>
                <a:latin typeface="Avenir Next" panose="020B0503020202020204" pitchFamily="34" charset="0"/>
              </a:rPr>
              <a:t>Randomly selected, (unbiased); can calculate margin of error (within a degree of confidence); Generally allowed by taxing authorities in most  situations &amp; applications </a:t>
            </a:r>
          </a:p>
          <a:p>
            <a:pPr lvl="1">
              <a:lnSpc>
                <a:spcPts val="2380"/>
              </a:lnSpc>
            </a:pPr>
            <a:r>
              <a:rPr lang="en-US" dirty="0">
                <a:solidFill>
                  <a:srgbClr val="08818B"/>
                </a:solidFill>
                <a:latin typeface="Avenir Next" panose="020B0503020202020204" pitchFamily="34" charset="0"/>
              </a:rPr>
              <a:t> </a:t>
            </a:r>
            <a:r>
              <a:rPr lang="en-US" b="1" dirty="0">
                <a:solidFill>
                  <a:srgbClr val="08818B"/>
                </a:solidFill>
                <a:latin typeface="Avenir Next Demi Bold" panose="020B0503020202020204" pitchFamily="34" charset="0"/>
              </a:rPr>
              <a:t>Cons: </a:t>
            </a:r>
            <a:r>
              <a:rPr lang="en-US" dirty="0">
                <a:solidFill>
                  <a:srgbClr val="08818B"/>
                </a:solidFill>
                <a:latin typeface="Avenir Next" panose="020B0503020202020204" pitchFamily="34" charset="0"/>
              </a:rPr>
              <a:t>Need to follow certain procedures; more time consuming </a:t>
            </a:r>
          </a:p>
          <a:p>
            <a:endParaRPr lang="en-US" dirty="0"/>
          </a:p>
        </p:txBody>
      </p:sp>
      <p:sp>
        <p:nvSpPr>
          <p:cNvPr id="11" name="Title 1">
            <a:extLst>
              <a:ext uri="{FF2B5EF4-FFF2-40B4-BE49-F238E27FC236}">
                <a16:creationId xmlns:a16="http://schemas.microsoft.com/office/drawing/2014/main" id="{DF87C4F8-3BE7-A291-50D6-8CB34C2FE6EB}"/>
              </a:ext>
            </a:extLst>
          </p:cNvPr>
          <p:cNvSpPr>
            <a:spLocks noGrp="1"/>
          </p:cNvSpPr>
          <p:nvPr>
            <p:ph type="title"/>
          </p:nvPr>
        </p:nvSpPr>
        <p:spPr>
          <a:xfrm>
            <a:off x="1455175" y="179129"/>
            <a:ext cx="10417280" cy="1325563"/>
          </a:xfrm>
          <a:ln>
            <a:noFill/>
          </a:ln>
        </p:spPr>
        <p:txBody>
          <a:bodyPr>
            <a:normAutofit/>
          </a:bodyPr>
          <a:lstStyle/>
          <a:p>
            <a:r>
              <a:rPr lang="en-US" sz="2400" i="0" dirty="0">
                <a:solidFill>
                  <a:schemeClr val="bg1"/>
                </a:solidFill>
                <a:latin typeface="Avenir Next Medium" panose="020B0503020202020204" pitchFamily="34" charset="0"/>
              </a:rPr>
              <a:t>Sampling Basics  - Two Types </a:t>
            </a:r>
          </a:p>
        </p:txBody>
      </p:sp>
      <p:sp>
        <p:nvSpPr>
          <p:cNvPr id="4" name="Freeform 3">
            <a:extLst>
              <a:ext uri="{FF2B5EF4-FFF2-40B4-BE49-F238E27FC236}">
                <a16:creationId xmlns:a16="http://schemas.microsoft.com/office/drawing/2014/main" id="{41E2741B-A7E8-A52A-E541-3B032AC4FD80}"/>
              </a:ext>
            </a:extLst>
          </p:cNvPr>
          <p:cNvSpPr/>
          <p:nvPr/>
        </p:nvSpPr>
        <p:spPr>
          <a:xfrm>
            <a:off x="-24141" y="5161547"/>
            <a:ext cx="12255500" cy="1711827"/>
          </a:xfrm>
          <a:custGeom>
            <a:avLst/>
            <a:gdLst>
              <a:gd name="connsiteX0" fmla="*/ 0 w 12255500"/>
              <a:gd name="connsiteY0" fmla="*/ 2895600 h 4381500"/>
              <a:gd name="connsiteX1" fmla="*/ 12255500 w 12255500"/>
              <a:gd name="connsiteY1" fmla="*/ 0 h 4381500"/>
              <a:gd name="connsiteX2" fmla="*/ 12242800 w 12255500"/>
              <a:gd name="connsiteY2" fmla="*/ 4381500 h 4381500"/>
              <a:gd name="connsiteX3" fmla="*/ 0 w 12255500"/>
              <a:gd name="connsiteY3" fmla="*/ 4356100 h 4381500"/>
              <a:gd name="connsiteX4" fmla="*/ 0 w 12255500"/>
              <a:gd name="connsiteY4" fmla="*/ 289560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0" h="4381500">
                <a:moveTo>
                  <a:pt x="0" y="2895600"/>
                </a:moveTo>
                <a:lnTo>
                  <a:pt x="12255500" y="0"/>
                </a:lnTo>
                <a:cubicBezTo>
                  <a:pt x="12251267" y="1460500"/>
                  <a:pt x="12247033" y="2921000"/>
                  <a:pt x="12242800" y="4381500"/>
                </a:cubicBezTo>
                <a:lnTo>
                  <a:pt x="0" y="4356100"/>
                </a:lnTo>
                <a:lnTo>
                  <a:pt x="0" y="2895600"/>
                </a:lnTo>
                <a:close/>
              </a:path>
            </a:pathLst>
          </a:custGeom>
          <a:solidFill>
            <a:srgbClr val="F0E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DD47C3F-A139-AD87-244B-4FBA25672766}"/>
              </a:ext>
              <a:ext uri="{C183D7F6-B498-43B3-948B-1728B52AA6E4}">
                <adec:decorative xmlns:adec="http://schemas.microsoft.com/office/drawing/2017/decorative" val="1"/>
              </a:ext>
            </a:extLst>
          </p:cNvPr>
          <p:cNvCxnSpPr>
            <a:cxnSpLocks/>
          </p:cNvCxnSpPr>
          <p:nvPr/>
        </p:nvCxnSpPr>
        <p:spPr>
          <a:xfrm>
            <a:off x="0" y="4832614"/>
            <a:ext cx="2019400" cy="207997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D1A9FD6-90E4-C372-07AA-D5F3E2D6B054}"/>
              </a:ext>
              <a:ext uri="{C183D7F6-B498-43B3-948B-1728B52AA6E4}">
                <adec:decorative xmlns:adec="http://schemas.microsoft.com/office/drawing/2017/decorative" val="1"/>
              </a:ext>
            </a:extLst>
          </p:cNvPr>
          <p:cNvCxnSpPr>
            <a:cxnSpLocks/>
          </p:cNvCxnSpPr>
          <p:nvPr/>
        </p:nvCxnSpPr>
        <p:spPr>
          <a:xfrm flipH="1">
            <a:off x="11550441" y="1243584"/>
            <a:ext cx="680918" cy="5614416"/>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14D3751-8AA3-A3E5-0E2B-145724C9D758}"/>
              </a:ext>
              <a:ext uri="{C183D7F6-B498-43B3-948B-1728B52AA6E4}">
                <adec:decorative xmlns:adec="http://schemas.microsoft.com/office/drawing/2017/decorative" val="1"/>
              </a:ext>
            </a:extLst>
          </p:cNvPr>
          <p:cNvCxnSpPr>
            <a:cxnSpLocks/>
          </p:cNvCxnSpPr>
          <p:nvPr/>
        </p:nvCxnSpPr>
        <p:spPr>
          <a:xfrm flipV="1">
            <a:off x="-35958" y="-16189"/>
            <a:ext cx="944734" cy="6780192"/>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E3E1B07-C5C5-AD4A-BE8F-BAB785E1B1EC}"/>
              </a:ext>
              <a:ext uri="{C183D7F6-B498-43B3-948B-1728B52AA6E4}">
                <adec:decorative xmlns:adec="http://schemas.microsoft.com/office/drawing/2017/decorative" val="1"/>
              </a:ext>
            </a:extLst>
          </p:cNvPr>
          <p:cNvCxnSpPr>
            <a:cxnSpLocks/>
          </p:cNvCxnSpPr>
          <p:nvPr/>
        </p:nvCxnSpPr>
        <p:spPr>
          <a:xfrm flipH="1">
            <a:off x="8366078" y="5819063"/>
            <a:ext cx="3853464" cy="1038937"/>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3BF322-F23A-A7D8-E7CC-3AB30AF2A057}"/>
              </a:ext>
              <a:ext uri="{C183D7F6-B498-43B3-948B-1728B52AA6E4}">
                <adec:decorative xmlns:adec="http://schemas.microsoft.com/office/drawing/2017/decorative" val="1"/>
              </a:ext>
            </a:extLst>
          </p:cNvPr>
          <p:cNvCxnSpPr>
            <a:cxnSpLocks/>
          </p:cNvCxnSpPr>
          <p:nvPr/>
        </p:nvCxnSpPr>
        <p:spPr>
          <a:xfrm flipH="1" flipV="1">
            <a:off x="4554" y="5790062"/>
            <a:ext cx="6381014" cy="1093918"/>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1F0B7C90-9C23-D4F7-E4B4-5DB79A9F5A25}"/>
              </a:ext>
            </a:extLst>
          </p:cNvPr>
          <p:cNvSpPr>
            <a:spLocks noGrp="1"/>
          </p:cNvSpPr>
          <p:nvPr>
            <p:ph type="sldNum" sz="quarter" idx="12"/>
          </p:nvPr>
        </p:nvSpPr>
        <p:spPr/>
        <p:txBody>
          <a:bodyPr/>
          <a:lstStyle/>
          <a:p>
            <a:fld id="{CBD12358-51D2-46B3-9BDE-DF29528B9454}" type="slidenum">
              <a:rPr lang="en-US" smtClean="0"/>
              <a:pPr/>
              <a:t>8</a:t>
            </a:fld>
            <a:endParaRPr lang="en-US" dirty="0"/>
          </a:p>
        </p:txBody>
      </p:sp>
    </p:spTree>
    <p:extLst>
      <p:ext uri="{BB962C8B-B14F-4D97-AF65-F5344CB8AC3E}">
        <p14:creationId xmlns:p14="http://schemas.microsoft.com/office/powerpoint/2010/main" val="3268269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4D4B218-C04B-41F5-949D-06E9DAE96B0A}">
  <ds:schemaRefs>
    <ds:schemaRef ds:uri="http://schemas.microsoft.com/sharepoint/v3/contenttype/forms"/>
  </ds:schemaRefs>
</ds:datastoreItem>
</file>

<file path=customXml/itemProps2.xml><?xml version="1.0" encoding="utf-8"?>
<ds:datastoreItem xmlns:ds="http://schemas.openxmlformats.org/officeDocument/2006/customXml" ds:itemID="{81846AD4-435D-4592-8088-FE2831A30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83731-47E9-4F14-86D1-57C1EA2672A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6328</TotalTime>
  <Words>2764</Words>
  <Application>Microsoft Office PowerPoint</Application>
  <PresentationFormat>Widescreen</PresentationFormat>
  <Paragraphs>295</Paragraphs>
  <Slides>33</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Aptos</vt:lpstr>
      <vt:lpstr>Arial</vt:lpstr>
      <vt:lpstr>Avenir Next</vt:lpstr>
      <vt:lpstr>Avenir Next Demi Bold</vt:lpstr>
      <vt:lpstr>Avenir Next Medium</vt:lpstr>
      <vt:lpstr>Avenir Next Ultra Light</vt:lpstr>
      <vt:lpstr>Calibri</vt:lpstr>
      <vt:lpstr>Courier New</vt:lpstr>
      <vt:lpstr>Symbol</vt:lpstr>
      <vt:lpstr>Univers Condensed Light</vt:lpstr>
      <vt:lpstr>Walbaum Display Light</vt:lpstr>
      <vt:lpstr>Wingdings</vt:lpstr>
      <vt:lpstr>AngleLinesVTI</vt:lpstr>
      <vt:lpstr>Cost Segregation &amp; Variable statistical sampling  Presented by Frank Udiskey IRS Statistical Sampling  Coordinator (Retired)  </vt:lpstr>
      <vt:lpstr>AGENDA</vt:lpstr>
      <vt:lpstr>Disclaimer</vt:lpstr>
      <vt:lpstr>Bio – Education &amp; WORK EXPERIENCE</vt:lpstr>
      <vt:lpstr>IRS  Statistical Sampling Program  </vt:lpstr>
      <vt:lpstr>Responsibilities Of statical sampling coordinator  </vt:lpstr>
      <vt:lpstr>TYPICAL TAX  Issues For which  Taxpayers  use Sampling</vt:lpstr>
      <vt:lpstr>Sampling Basics  </vt:lpstr>
      <vt:lpstr>Sampling Basics  - Two Types </vt:lpstr>
      <vt:lpstr>Sample Basics - Two Common Statistical Samples </vt:lpstr>
      <vt:lpstr>Variable Statistical  Sampling Overview</vt:lpstr>
      <vt:lpstr>Variable Statistical  Sampling Overview</vt:lpstr>
      <vt:lpstr>Variable Statistical  Sampling Overview</vt:lpstr>
      <vt:lpstr>Variable Statistical  Sampling Overview</vt:lpstr>
      <vt:lpstr>Is Sampling the Right Technique </vt:lpstr>
      <vt:lpstr> Estimation Process</vt:lpstr>
      <vt:lpstr>Estimation Process</vt:lpstr>
      <vt:lpstr>Sample Preparation Steps</vt:lpstr>
      <vt:lpstr>Sample Preparation Steps</vt:lpstr>
      <vt:lpstr>Sample Preparation Steps</vt:lpstr>
      <vt:lpstr>Sample Preparation Steps</vt:lpstr>
      <vt:lpstr>Sample Preparation Steps – Example of Sample Plan</vt:lpstr>
      <vt:lpstr>Sample Preparation Steps – Example of Sample Plan</vt:lpstr>
      <vt:lpstr>Sample Preparation Steps – Example of Sample Plan</vt:lpstr>
      <vt:lpstr>Sample Preparation Steps – Example of Sample Plan</vt:lpstr>
      <vt:lpstr>Sample Preparation Steps – Sample Design</vt:lpstr>
      <vt:lpstr>Sample Preparation Steps – Sample RESULTS</vt:lpstr>
      <vt:lpstr>Allocation of qualified amount</vt:lpstr>
      <vt:lpstr> Stakeholder roles </vt:lpstr>
      <vt:lpstr> irs review &amp; preparation  – Revenue Procedure 2011-42  </vt:lpstr>
      <vt:lpstr> irs review &amp; preparation  </vt:lpstr>
      <vt:lpstr>KEY POINTS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Segregation &amp; Variable statistical sampling   Presented by Frank Udiskey CPA  IRS Statistical Sampling Coordinator (Retired)</dc:title>
  <dc:creator>frank Udiskey</dc:creator>
  <cp:lastModifiedBy>frank Udiskey</cp:lastModifiedBy>
  <cp:revision>231</cp:revision>
  <dcterms:created xsi:type="dcterms:W3CDTF">2023-12-10T21:10:30Z</dcterms:created>
  <dcterms:modified xsi:type="dcterms:W3CDTF">2025-10-29T23:20:21Z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