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8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9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theme/themeOverride1.xml" ContentType="application/vnd.openxmlformats-officedocument.themeOverr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theme/themeOverride2.xml" ContentType="application/vnd.openxmlformats-officedocument.themeOverr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theme/themeOverride3.xml" ContentType="application/vnd.openxmlformats-officedocument.themeOverride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theme/themeOverride4.xml" ContentType="application/vnd.openxmlformats-officedocument.themeOverrid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theme/themeOverride5.xml" ContentType="application/vnd.openxmlformats-officedocument.themeOverride+xml"/>
  <Override PartName="/ppt/notesSlides/notesSlide13.xml" ContentType="application/vnd.openxmlformats-officedocument.presentationml.notesSlid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theme/themeOverride6.xml" ContentType="application/vnd.openxmlformats-officedocument.themeOverrid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theme/themeOverride7.xml" ContentType="application/vnd.openxmlformats-officedocument.themeOverrid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theme/themeOverride8.xml" ContentType="application/vnd.openxmlformats-officedocument.themeOverrid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theme/themeOverride9.xml" ContentType="application/vnd.openxmlformats-officedocument.themeOverride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theme/themeOverride10.xml" ContentType="application/vnd.openxmlformats-officedocument.themeOverride+xml"/>
  <Override PartName="/ppt/charts/chart39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4"/>
    <p:sldMasterId id="2147483739" r:id="rId5"/>
  </p:sldMasterIdLst>
  <p:notesMasterIdLst>
    <p:notesMasterId r:id="rId45"/>
  </p:notesMasterIdLst>
  <p:sldIdLst>
    <p:sldId id="260" r:id="rId6"/>
    <p:sldId id="2147483594" r:id="rId7"/>
    <p:sldId id="2147483598" r:id="rId8"/>
    <p:sldId id="258" r:id="rId9"/>
    <p:sldId id="284" r:id="rId10"/>
    <p:sldId id="2147483589" r:id="rId11"/>
    <p:sldId id="2147483636" r:id="rId12"/>
    <p:sldId id="2147483632" r:id="rId13"/>
    <p:sldId id="2147483637" r:id="rId14"/>
    <p:sldId id="262" r:id="rId15"/>
    <p:sldId id="2147483595" r:id="rId16"/>
    <p:sldId id="2147483639" r:id="rId17"/>
    <p:sldId id="270" r:id="rId18"/>
    <p:sldId id="268" r:id="rId19"/>
    <p:sldId id="269" r:id="rId20"/>
    <p:sldId id="272" r:id="rId21"/>
    <p:sldId id="267" r:id="rId22"/>
    <p:sldId id="266" r:id="rId23"/>
    <p:sldId id="263" r:id="rId24"/>
    <p:sldId id="2147483596" r:id="rId25"/>
    <p:sldId id="2147483643" r:id="rId26"/>
    <p:sldId id="2147483642" r:id="rId27"/>
    <p:sldId id="2147483644" r:id="rId28"/>
    <p:sldId id="2147483641" r:id="rId29"/>
    <p:sldId id="2147483645" r:id="rId30"/>
    <p:sldId id="2147483646" r:id="rId31"/>
    <p:sldId id="259" r:id="rId32"/>
    <p:sldId id="2147483647" r:id="rId33"/>
    <p:sldId id="264" r:id="rId34"/>
    <p:sldId id="2147483597" r:id="rId35"/>
    <p:sldId id="257" r:id="rId36"/>
    <p:sldId id="275" r:id="rId37"/>
    <p:sldId id="276" r:id="rId38"/>
    <p:sldId id="261" r:id="rId39"/>
    <p:sldId id="271" r:id="rId40"/>
    <p:sldId id="273" r:id="rId41"/>
    <p:sldId id="274" r:id="rId42"/>
    <p:sldId id="265" r:id="rId43"/>
    <p:sldId id="256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E6"/>
    <a:srgbClr val="001E3E"/>
    <a:srgbClr val="B2B2B2"/>
    <a:srgbClr val="155443"/>
    <a:srgbClr val="008099"/>
    <a:srgbClr val="006D31"/>
    <a:srgbClr val="A0A4A8"/>
    <a:srgbClr val="FF8300"/>
    <a:srgbClr val="00A0DF"/>
    <a:srgbClr val="DADA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6C45B6-089B-48EB-AB39-C80092CCD0A0}" v="830" dt="2026-10-30T12:22:12.5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67990" autoAdjust="0"/>
  </p:normalViewPr>
  <p:slideViewPr>
    <p:cSldViewPr snapToGrid="0">
      <p:cViewPr varScale="1">
        <p:scale>
          <a:sx n="50" d="100"/>
          <a:sy n="50" d="100"/>
        </p:scale>
        <p:origin x="128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presProps" Target="pres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le Rumore" userId="37458fea-9a86-48db-b9aa-74ae2b878cdf" providerId="ADAL" clId="{D1A149C2-7C80-4282-A1FA-1FD3732FCFC4}"/>
    <pc:docChg chg="undo custSel addSld delSld modSld sldOrd">
      <pc:chgData name="Michelle Rumore" userId="37458fea-9a86-48db-b9aa-74ae2b878cdf" providerId="ADAL" clId="{D1A149C2-7C80-4282-A1FA-1FD3732FCFC4}" dt="2026-10-27T15:14:26.295" v="4588" actId="403"/>
      <pc:docMkLst>
        <pc:docMk/>
      </pc:docMkLst>
      <pc:sldChg chg="modSp add mod">
        <pc:chgData name="Michelle Rumore" userId="37458fea-9a86-48db-b9aa-74ae2b878cdf" providerId="ADAL" clId="{D1A149C2-7C80-4282-A1FA-1FD3732FCFC4}" dt="2026-10-27T15:14:26.295" v="4588" actId="403"/>
        <pc:sldMkLst>
          <pc:docMk/>
          <pc:sldMk cId="3162265040" sldId="256"/>
        </pc:sldMkLst>
        <pc:spChg chg="mod">
          <ac:chgData name="Michelle Rumore" userId="37458fea-9a86-48db-b9aa-74ae2b878cdf" providerId="ADAL" clId="{D1A149C2-7C80-4282-A1FA-1FD3732FCFC4}" dt="2026-10-27T15:14:26.295" v="4588" actId="403"/>
          <ac:spMkLst>
            <pc:docMk/>
            <pc:sldMk cId="3162265040" sldId="256"/>
            <ac:spMk id="3" creationId="{B9E47F19-EAEE-F4E3-A5A2-7D0C81244A63}"/>
          </ac:spMkLst>
        </pc:spChg>
      </pc:sldChg>
      <pc:sldChg chg="addSp modSp new mod">
        <pc:chgData name="Michelle Rumore" userId="37458fea-9a86-48db-b9aa-74ae2b878cdf" providerId="ADAL" clId="{D1A149C2-7C80-4282-A1FA-1FD3732FCFC4}" dt="2026-10-27T13:21:03.765" v="4533" actId="22"/>
        <pc:sldMkLst>
          <pc:docMk/>
          <pc:sldMk cId="645462864" sldId="257"/>
        </pc:sldMkLst>
        <pc:spChg chg="mod">
          <ac:chgData name="Michelle Rumore" userId="37458fea-9a86-48db-b9aa-74ae2b878cdf" providerId="ADAL" clId="{D1A149C2-7C80-4282-A1FA-1FD3732FCFC4}" dt="2026-10-27T12:49:18.680" v="3431" actId="20577"/>
          <ac:spMkLst>
            <pc:docMk/>
            <pc:sldMk cId="645462864" sldId="257"/>
            <ac:spMk id="2" creationId="{9EE244D4-0AAD-383E-F4AE-CD1AC2C70B6C}"/>
          </ac:spMkLst>
        </pc:spChg>
        <pc:spChg chg="add">
          <ac:chgData name="Michelle Rumore" userId="37458fea-9a86-48db-b9aa-74ae2b878cdf" providerId="ADAL" clId="{D1A149C2-7C80-4282-A1FA-1FD3732FCFC4}" dt="2026-10-27T13:21:03.765" v="4533" actId="22"/>
          <ac:spMkLst>
            <pc:docMk/>
            <pc:sldMk cId="645462864" sldId="257"/>
            <ac:spMk id="6" creationId="{D3A20C5C-D7EE-80D6-D9A1-F81AB0CF24CB}"/>
          </ac:spMkLst>
        </pc:spChg>
        <pc:graphicFrameChg chg="add">
          <ac:chgData name="Michelle Rumore" userId="37458fea-9a86-48db-b9aa-74ae2b878cdf" providerId="ADAL" clId="{D1A149C2-7C80-4282-A1FA-1FD3732FCFC4}" dt="2026-10-27T12:49:03.800" v="3387" actId="22"/>
          <ac:graphicFrameMkLst>
            <pc:docMk/>
            <pc:sldMk cId="645462864" sldId="257"/>
            <ac:graphicFrameMk id="4" creationId="{F5C03893-8B98-E43B-5138-4D8F846BDC9E}"/>
          </ac:graphicFrameMkLst>
        </pc:graphicFrameChg>
      </pc:sldChg>
      <pc:sldChg chg="addSp delSp modSp add mod modClrScheme chgLayout">
        <pc:chgData name="Michelle Rumore" userId="37458fea-9a86-48db-b9aa-74ae2b878cdf" providerId="ADAL" clId="{D1A149C2-7C80-4282-A1FA-1FD3732FCFC4}" dt="2026-10-27T13:03:59.838" v="3982" actId="20577"/>
        <pc:sldMkLst>
          <pc:docMk/>
          <pc:sldMk cId="2251197975" sldId="258"/>
        </pc:sldMkLst>
        <pc:spChg chg="add">
          <ac:chgData name="Michelle Rumore" userId="37458fea-9a86-48db-b9aa-74ae2b878cdf" providerId="ADAL" clId="{D1A149C2-7C80-4282-A1FA-1FD3732FCFC4}" dt="2026-10-27T12:39:19.823" v="3327" actId="22"/>
          <ac:spMkLst>
            <pc:docMk/>
            <pc:sldMk cId="2251197975" sldId="258"/>
            <ac:spMk id="3" creationId="{0E224A95-ECBC-196B-42D5-B7EB8A17D55D}"/>
          </ac:spMkLst>
        </pc:spChg>
        <pc:spChg chg="add mod ord">
          <ac:chgData name="Michelle Rumore" userId="37458fea-9a86-48db-b9aa-74ae2b878cdf" providerId="ADAL" clId="{D1A149C2-7C80-4282-A1FA-1FD3732FCFC4}" dt="2026-10-26T17:19:01.371" v="898" actId="20577"/>
          <ac:spMkLst>
            <pc:docMk/>
            <pc:sldMk cId="2251197975" sldId="258"/>
            <ac:spMk id="5" creationId="{D2E23B39-D80A-EE61-A898-A4D72196FC6A}"/>
          </ac:spMkLst>
        </pc:spChg>
        <pc:graphicFrameChg chg="mod">
          <ac:chgData name="Michelle Rumore" userId="37458fea-9a86-48db-b9aa-74ae2b878cdf" providerId="ADAL" clId="{D1A149C2-7C80-4282-A1FA-1FD3732FCFC4}" dt="2026-10-27T13:03:59.838" v="3982" actId="20577"/>
          <ac:graphicFrameMkLst>
            <pc:docMk/>
            <pc:sldMk cId="2251197975" sldId="258"/>
            <ac:graphicFrameMk id="10" creationId="{6EB3AB9F-E56F-176C-AB6B-9065FDE1C87B}"/>
          </ac:graphicFrameMkLst>
        </pc:graphicFrameChg>
      </pc:sldChg>
      <pc:sldChg chg="addSp modSp new mod">
        <pc:chgData name="Michelle Rumore" userId="37458fea-9a86-48db-b9aa-74ae2b878cdf" providerId="ADAL" clId="{D1A149C2-7C80-4282-A1FA-1FD3732FCFC4}" dt="2026-10-27T12:39:58.943" v="3342" actId="22"/>
        <pc:sldMkLst>
          <pc:docMk/>
          <pc:sldMk cId="3874465677" sldId="259"/>
        </pc:sldMkLst>
        <pc:spChg chg="mod">
          <ac:chgData name="Michelle Rumore" userId="37458fea-9a86-48db-b9aa-74ae2b878cdf" providerId="ADAL" clId="{D1A149C2-7C80-4282-A1FA-1FD3732FCFC4}" dt="2026-10-26T18:08:54.241" v="2359" actId="20577"/>
          <ac:spMkLst>
            <pc:docMk/>
            <pc:sldMk cId="3874465677" sldId="259"/>
            <ac:spMk id="2" creationId="{36BE837C-2061-C69F-3478-D5812B37FF2D}"/>
          </ac:spMkLst>
        </pc:spChg>
        <pc:spChg chg="add">
          <ac:chgData name="Michelle Rumore" userId="37458fea-9a86-48db-b9aa-74ae2b878cdf" providerId="ADAL" clId="{D1A149C2-7C80-4282-A1FA-1FD3732FCFC4}" dt="2026-10-27T12:39:58.943" v="3342" actId="22"/>
          <ac:spMkLst>
            <pc:docMk/>
            <pc:sldMk cId="3874465677" sldId="259"/>
            <ac:spMk id="6" creationId="{80A44A05-7AA7-62F4-5E5D-043054A66B8C}"/>
          </ac:spMkLst>
        </pc:spChg>
        <pc:graphicFrameChg chg="add mod">
          <ac:chgData name="Michelle Rumore" userId="37458fea-9a86-48db-b9aa-74ae2b878cdf" providerId="ADAL" clId="{D1A149C2-7C80-4282-A1FA-1FD3732FCFC4}" dt="2026-10-26T18:08:41.240" v="2294" actId="2085"/>
          <ac:graphicFrameMkLst>
            <pc:docMk/>
            <pc:sldMk cId="3874465677" sldId="259"/>
            <ac:graphicFrameMk id="3" creationId="{22218398-26AB-8E47-5AC9-B936992EF796}"/>
          </ac:graphicFrameMkLst>
        </pc:graphicFrameChg>
        <pc:graphicFrameChg chg="add mod">
          <ac:chgData name="Michelle Rumore" userId="37458fea-9a86-48db-b9aa-74ae2b878cdf" providerId="ADAL" clId="{D1A149C2-7C80-4282-A1FA-1FD3732FCFC4}" dt="2026-10-26T18:08:43.084" v="2295" actId="207"/>
          <ac:graphicFrameMkLst>
            <pc:docMk/>
            <pc:sldMk cId="3874465677" sldId="259"/>
            <ac:graphicFrameMk id="4" creationId="{57F42B95-A879-011D-F5B4-C443C9209187}"/>
          </ac:graphicFrameMkLst>
        </pc:graphicFrameChg>
      </pc:sldChg>
      <pc:sldChg chg="modSp mod">
        <pc:chgData name="Michelle Rumore" userId="37458fea-9a86-48db-b9aa-74ae2b878cdf" providerId="ADAL" clId="{D1A149C2-7C80-4282-A1FA-1FD3732FCFC4}" dt="2026-10-26T16:34:19.407" v="39" actId="20577"/>
        <pc:sldMkLst>
          <pc:docMk/>
          <pc:sldMk cId="3627826285" sldId="260"/>
        </pc:sldMkLst>
        <pc:spChg chg="mod">
          <ac:chgData name="Michelle Rumore" userId="37458fea-9a86-48db-b9aa-74ae2b878cdf" providerId="ADAL" clId="{D1A149C2-7C80-4282-A1FA-1FD3732FCFC4}" dt="2026-10-26T16:34:19.407" v="39" actId="20577"/>
          <ac:spMkLst>
            <pc:docMk/>
            <pc:sldMk cId="3627826285" sldId="260"/>
            <ac:spMk id="3" creationId="{D64400FE-2B8A-8B93-9DB0-CC9121468E27}"/>
          </ac:spMkLst>
        </pc:spChg>
      </pc:sldChg>
      <pc:sldChg chg="addSp modSp new mod">
        <pc:chgData name="Michelle Rumore" userId="37458fea-9a86-48db-b9aa-74ae2b878cdf" providerId="ADAL" clId="{D1A149C2-7C80-4282-A1FA-1FD3732FCFC4}" dt="2026-10-27T13:21:09.151" v="4536" actId="22"/>
        <pc:sldMkLst>
          <pc:docMk/>
          <pc:sldMk cId="2860084464" sldId="261"/>
        </pc:sldMkLst>
        <pc:spChg chg="mod">
          <ac:chgData name="Michelle Rumore" userId="37458fea-9a86-48db-b9aa-74ae2b878cdf" providerId="ADAL" clId="{D1A149C2-7C80-4282-A1FA-1FD3732FCFC4}" dt="2026-10-27T12:50:23.168" v="3471" actId="20577"/>
          <ac:spMkLst>
            <pc:docMk/>
            <pc:sldMk cId="2860084464" sldId="261"/>
            <ac:spMk id="2" creationId="{B7DBDFD8-13FA-A52A-4DBC-7684BBC56762}"/>
          </ac:spMkLst>
        </pc:spChg>
        <pc:spChg chg="add mod">
          <ac:chgData name="Michelle Rumore" userId="37458fea-9a86-48db-b9aa-74ae2b878cdf" providerId="ADAL" clId="{D1A149C2-7C80-4282-A1FA-1FD3732FCFC4}" dt="2026-10-27T12:51:01.666" v="3479" actId="1076"/>
          <ac:spMkLst>
            <pc:docMk/>
            <pc:sldMk cId="2860084464" sldId="261"/>
            <ac:spMk id="8" creationId="{E25C9B50-492E-75C8-2CC9-0D5795023D85}"/>
          </ac:spMkLst>
        </pc:spChg>
        <pc:spChg chg="add">
          <ac:chgData name="Michelle Rumore" userId="37458fea-9a86-48db-b9aa-74ae2b878cdf" providerId="ADAL" clId="{D1A149C2-7C80-4282-A1FA-1FD3732FCFC4}" dt="2026-10-27T13:21:09.151" v="4536" actId="22"/>
          <ac:spMkLst>
            <pc:docMk/>
            <pc:sldMk cId="2860084464" sldId="261"/>
            <ac:spMk id="10" creationId="{C082FA90-9AB6-868E-C7B4-00D19D73B743}"/>
          </ac:spMkLst>
        </pc:spChg>
        <pc:graphicFrameChg chg="add">
          <ac:chgData name="Michelle Rumore" userId="37458fea-9a86-48db-b9aa-74ae2b878cdf" providerId="ADAL" clId="{D1A149C2-7C80-4282-A1FA-1FD3732FCFC4}" dt="2026-10-27T12:49:47.647" v="3433" actId="22"/>
          <ac:graphicFrameMkLst>
            <pc:docMk/>
            <pc:sldMk cId="2860084464" sldId="261"/>
            <ac:graphicFrameMk id="4" creationId="{183BFD62-9618-AE16-79DD-AE50A9956430}"/>
          </ac:graphicFrameMkLst>
        </pc:graphicFrameChg>
        <pc:cxnChg chg="add mod">
          <ac:chgData name="Michelle Rumore" userId="37458fea-9a86-48db-b9aa-74ae2b878cdf" providerId="ADAL" clId="{D1A149C2-7C80-4282-A1FA-1FD3732FCFC4}" dt="2026-10-27T12:50:45.690" v="3474" actId="1582"/>
          <ac:cxnSpMkLst>
            <pc:docMk/>
            <pc:sldMk cId="2860084464" sldId="261"/>
            <ac:cxnSpMk id="6" creationId="{4A343036-0506-CF27-5C1C-B066D7A3234C}"/>
          </ac:cxnSpMkLst>
        </pc:cxnChg>
      </pc:sldChg>
      <pc:sldChg chg="addSp modSp new mod">
        <pc:chgData name="Michelle Rumore" userId="37458fea-9a86-48db-b9aa-74ae2b878cdf" providerId="ADAL" clId="{D1A149C2-7C80-4282-A1FA-1FD3732FCFC4}" dt="2026-10-27T13:14:55.180" v="4262" actId="20577"/>
        <pc:sldMkLst>
          <pc:docMk/>
          <pc:sldMk cId="3779772253" sldId="262"/>
        </pc:sldMkLst>
        <pc:spChg chg="mod">
          <ac:chgData name="Michelle Rumore" userId="37458fea-9a86-48db-b9aa-74ae2b878cdf" providerId="ADAL" clId="{D1A149C2-7C80-4282-A1FA-1FD3732FCFC4}" dt="2026-10-27T13:14:55.180" v="4262" actId="20577"/>
          <ac:spMkLst>
            <pc:docMk/>
            <pc:sldMk cId="3779772253" sldId="262"/>
            <ac:spMk id="2" creationId="{AF7EDB2B-4A85-C198-72E7-F170069052F2}"/>
          </ac:spMkLst>
        </pc:spChg>
        <pc:graphicFrameChg chg="add mod">
          <ac:chgData name="Michelle Rumore" userId="37458fea-9a86-48db-b9aa-74ae2b878cdf" providerId="ADAL" clId="{D1A149C2-7C80-4282-A1FA-1FD3732FCFC4}" dt="2026-10-27T13:12:48.695" v="4201"/>
          <ac:graphicFrameMkLst>
            <pc:docMk/>
            <pc:sldMk cId="3779772253" sldId="262"/>
            <ac:graphicFrameMk id="3" creationId="{2E8D2DC0-0E3E-3EB4-EDE6-871DB46B98E0}"/>
          </ac:graphicFrameMkLst>
        </pc:graphicFrameChg>
      </pc:sldChg>
      <pc:sldChg chg="modSp add mod">
        <pc:chgData name="Michelle Rumore" userId="37458fea-9a86-48db-b9aa-74ae2b878cdf" providerId="ADAL" clId="{D1A149C2-7C80-4282-A1FA-1FD3732FCFC4}" dt="2026-10-27T13:17:00.411" v="4341" actId="20577"/>
        <pc:sldMkLst>
          <pc:docMk/>
          <pc:sldMk cId="3341535633" sldId="263"/>
        </pc:sldMkLst>
        <pc:spChg chg="mod">
          <ac:chgData name="Michelle Rumore" userId="37458fea-9a86-48db-b9aa-74ae2b878cdf" providerId="ADAL" clId="{D1A149C2-7C80-4282-A1FA-1FD3732FCFC4}" dt="2026-10-27T13:17:00.411" v="4341" actId="20577"/>
          <ac:spMkLst>
            <pc:docMk/>
            <pc:sldMk cId="3341535633" sldId="263"/>
            <ac:spMk id="2" creationId="{F89FFFDC-E278-66D8-D5FD-170DDD1EF1E7}"/>
          </ac:spMkLst>
        </pc:spChg>
      </pc:sldChg>
      <pc:sldChg chg="addSp modSp add mod">
        <pc:chgData name="Michelle Rumore" userId="37458fea-9a86-48db-b9aa-74ae2b878cdf" providerId="ADAL" clId="{D1A149C2-7C80-4282-A1FA-1FD3732FCFC4}" dt="2026-10-27T13:22:25.492" v="4559" actId="20577"/>
        <pc:sldMkLst>
          <pc:docMk/>
          <pc:sldMk cId="627433432" sldId="264"/>
        </pc:sldMkLst>
        <pc:spChg chg="mod">
          <ac:chgData name="Michelle Rumore" userId="37458fea-9a86-48db-b9aa-74ae2b878cdf" providerId="ADAL" clId="{D1A149C2-7C80-4282-A1FA-1FD3732FCFC4}" dt="2026-10-27T13:17:39.743" v="4410" actId="313"/>
          <ac:spMkLst>
            <pc:docMk/>
            <pc:sldMk cId="627433432" sldId="264"/>
            <ac:spMk id="2" creationId="{BFD7ABA3-1309-A146-014E-EC8454977821}"/>
          </ac:spMkLst>
        </pc:spChg>
        <pc:spChg chg="add">
          <ac:chgData name="Michelle Rumore" userId="37458fea-9a86-48db-b9aa-74ae2b878cdf" providerId="ADAL" clId="{D1A149C2-7C80-4282-A1FA-1FD3732FCFC4}" dt="2026-10-27T13:21:02.782" v="4532" actId="22"/>
          <ac:spMkLst>
            <pc:docMk/>
            <pc:sldMk cId="627433432" sldId="264"/>
            <ac:spMk id="5" creationId="{CE3C8E3C-4A35-260A-A34A-DEBD2427422D}"/>
          </ac:spMkLst>
        </pc:spChg>
        <pc:graphicFrameChg chg="mod">
          <ac:chgData name="Michelle Rumore" userId="37458fea-9a86-48db-b9aa-74ae2b878cdf" providerId="ADAL" clId="{D1A149C2-7C80-4282-A1FA-1FD3732FCFC4}" dt="2026-10-27T13:22:25.492" v="4559" actId="20577"/>
          <ac:graphicFrameMkLst>
            <pc:docMk/>
            <pc:sldMk cId="627433432" sldId="264"/>
            <ac:graphicFrameMk id="3" creationId="{6F308FFE-FC6B-AE2E-7A42-D0431968D5B2}"/>
          </ac:graphicFrameMkLst>
        </pc:graphicFrameChg>
      </pc:sldChg>
      <pc:sldChg chg="addSp modSp add mod">
        <pc:chgData name="Michelle Rumore" userId="37458fea-9a86-48db-b9aa-74ae2b878cdf" providerId="ADAL" clId="{D1A149C2-7C80-4282-A1FA-1FD3732FCFC4}" dt="2026-10-27T13:21:15.430" v="4540" actId="22"/>
        <pc:sldMkLst>
          <pc:docMk/>
          <pc:sldMk cId="1711020281" sldId="265"/>
        </pc:sldMkLst>
        <pc:spChg chg="mod">
          <ac:chgData name="Michelle Rumore" userId="37458fea-9a86-48db-b9aa-74ae2b878cdf" providerId="ADAL" clId="{D1A149C2-7C80-4282-A1FA-1FD3732FCFC4}" dt="2026-10-27T13:19:20.487" v="4505" actId="20577"/>
          <ac:spMkLst>
            <pc:docMk/>
            <pc:sldMk cId="1711020281" sldId="265"/>
            <ac:spMk id="2" creationId="{BF8A50DC-ACC8-09E4-FB64-477DC6EC2C32}"/>
          </ac:spMkLst>
        </pc:spChg>
        <pc:spChg chg="add">
          <ac:chgData name="Michelle Rumore" userId="37458fea-9a86-48db-b9aa-74ae2b878cdf" providerId="ADAL" clId="{D1A149C2-7C80-4282-A1FA-1FD3732FCFC4}" dt="2026-10-27T13:21:15.430" v="4540" actId="22"/>
          <ac:spMkLst>
            <pc:docMk/>
            <pc:sldMk cId="1711020281" sldId="265"/>
            <ac:spMk id="5" creationId="{46FD8CFC-D8BD-A728-FCD4-B61AB1A88B4B}"/>
          </ac:spMkLst>
        </pc:spChg>
        <pc:graphicFrameChg chg="mod">
          <ac:chgData name="Michelle Rumore" userId="37458fea-9a86-48db-b9aa-74ae2b878cdf" providerId="ADAL" clId="{D1A149C2-7C80-4282-A1FA-1FD3732FCFC4}" dt="2026-10-27T13:19:59.107" v="4523" actId="20577"/>
          <ac:graphicFrameMkLst>
            <pc:docMk/>
            <pc:sldMk cId="1711020281" sldId="265"/>
            <ac:graphicFrameMk id="3" creationId="{A527E191-C3FA-74E8-42F7-FC31E86F3569}"/>
          </ac:graphicFrameMkLst>
        </pc:graphicFrameChg>
      </pc:sldChg>
      <pc:sldChg chg="addSp modSp new mod ord">
        <pc:chgData name="Michelle Rumore" userId="37458fea-9a86-48db-b9aa-74ae2b878cdf" providerId="ADAL" clId="{D1A149C2-7C80-4282-A1FA-1FD3732FCFC4}" dt="2026-10-27T12:32:00.225" v="3265"/>
        <pc:sldMkLst>
          <pc:docMk/>
          <pc:sldMk cId="3799796697" sldId="266"/>
        </pc:sldMkLst>
        <pc:spChg chg="mod">
          <ac:chgData name="Michelle Rumore" userId="37458fea-9a86-48db-b9aa-74ae2b878cdf" providerId="ADAL" clId="{D1A149C2-7C80-4282-A1FA-1FD3732FCFC4}" dt="2026-10-27T12:26:40.853" v="2830" actId="20577"/>
          <ac:spMkLst>
            <pc:docMk/>
            <pc:sldMk cId="3799796697" sldId="266"/>
            <ac:spMk id="2" creationId="{1C5FA4F4-7219-0A76-CD5C-3334B170CC09}"/>
          </ac:spMkLst>
        </pc:spChg>
        <pc:spChg chg="add mod">
          <ac:chgData name="Michelle Rumore" userId="37458fea-9a86-48db-b9aa-74ae2b878cdf" providerId="ADAL" clId="{D1A149C2-7C80-4282-A1FA-1FD3732FCFC4}" dt="2026-10-27T12:27:22.618" v="2930" actId="313"/>
          <ac:spMkLst>
            <pc:docMk/>
            <pc:sldMk cId="3799796697" sldId="266"/>
            <ac:spMk id="6" creationId="{2A5A6920-924A-DBAD-0720-859840950061}"/>
          </ac:spMkLst>
        </pc:spChg>
        <pc:picChg chg="add">
          <ac:chgData name="Michelle Rumore" userId="37458fea-9a86-48db-b9aa-74ae2b878cdf" providerId="ADAL" clId="{D1A149C2-7C80-4282-A1FA-1FD3732FCFC4}" dt="2026-10-27T12:26:26.588" v="2771" actId="22"/>
          <ac:picMkLst>
            <pc:docMk/>
            <pc:sldMk cId="3799796697" sldId="266"/>
            <ac:picMk id="4" creationId="{7DDD6CB1-376D-90CF-4FE6-3055DF37CD17}"/>
          </ac:picMkLst>
        </pc:picChg>
      </pc:sldChg>
      <pc:sldChg chg="addSp delSp modSp new mod">
        <pc:chgData name="Michelle Rumore" userId="37458fea-9a86-48db-b9aa-74ae2b878cdf" providerId="ADAL" clId="{D1A149C2-7C80-4282-A1FA-1FD3732FCFC4}" dt="2026-10-27T12:39:38.236" v="3339" actId="22"/>
        <pc:sldMkLst>
          <pc:docMk/>
          <pc:sldMk cId="1269501086" sldId="267"/>
        </pc:sldMkLst>
        <pc:spChg chg="mod">
          <ac:chgData name="Michelle Rumore" userId="37458fea-9a86-48db-b9aa-74ae2b878cdf" providerId="ADAL" clId="{D1A149C2-7C80-4282-A1FA-1FD3732FCFC4}" dt="2026-10-27T12:37:36.913" v="3323" actId="20577"/>
          <ac:spMkLst>
            <pc:docMk/>
            <pc:sldMk cId="1269501086" sldId="267"/>
            <ac:spMk id="2" creationId="{0C3F079F-D8ED-BD9A-4973-35ACFCB458BF}"/>
          </ac:spMkLst>
        </pc:spChg>
        <pc:spChg chg="add">
          <ac:chgData name="Michelle Rumore" userId="37458fea-9a86-48db-b9aa-74ae2b878cdf" providerId="ADAL" clId="{D1A149C2-7C80-4282-A1FA-1FD3732FCFC4}" dt="2026-10-27T12:39:38.236" v="3339" actId="22"/>
          <ac:spMkLst>
            <pc:docMk/>
            <pc:sldMk cId="1269501086" sldId="267"/>
            <ac:spMk id="4" creationId="{01B22734-AAEB-983D-E448-06E2F35CE033}"/>
          </ac:spMkLst>
        </pc:spChg>
        <pc:graphicFrameChg chg="add mod">
          <ac:chgData name="Michelle Rumore" userId="37458fea-9a86-48db-b9aa-74ae2b878cdf" providerId="ADAL" clId="{D1A149C2-7C80-4282-A1FA-1FD3732FCFC4}" dt="2026-10-27T12:35:12.275" v="3271" actId="22"/>
          <ac:graphicFrameMkLst>
            <pc:docMk/>
            <pc:sldMk cId="1269501086" sldId="267"/>
            <ac:graphicFrameMk id="5" creationId="{E9DD75B6-55A2-6134-3513-C92B6948F814}"/>
          </ac:graphicFrameMkLst>
        </pc:graphicFrameChg>
      </pc:sldChg>
      <pc:sldChg chg="addSp delSp modSp new mod">
        <pc:chgData name="Michelle Rumore" userId="37458fea-9a86-48db-b9aa-74ae2b878cdf" providerId="ADAL" clId="{D1A149C2-7C80-4282-A1FA-1FD3732FCFC4}" dt="2026-10-27T13:11:21.365" v="4194" actId="22"/>
        <pc:sldMkLst>
          <pc:docMk/>
          <pc:sldMk cId="508671196" sldId="268"/>
        </pc:sldMkLst>
        <pc:spChg chg="mod">
          <ac:chgData name="Michelle Rumore" userId="37458fea-9a86-48db-b9aa-74ae2b878cdf" providerId="ADAL" clId="{D1A149C2-7C80-4282-A1FA-1FD3732FCFC4}" dt="2026-10-27T12:28:31.426" v="3008" actId="20577"/>
          <ac:spMkLst>
            <pc:docMk/>
            <pc:sldMk cId="508671196" sldId="268"/>
            <ac:spMk id="2" creationId="{F400AFE6-57B9-E133-A7B6-804BEAD4A99B}"/>
          </ac:spMkLst>
        </pc:spChg>
        <pc:spChg chg="add">
          <ac:chgData name="Michelle Rumore" userId="37458fea-9a86-48db-b9aa-74ae2b878cdf" providerId="ADAL" clId="{D1A149C2-7C80-4282-A1FA-1FD3732FCFC4}" dt="2026-10-27T12:29:05.814" v="3089" actId="22"/>
          <ac:spMkLst>
            <pc:docMk/>
            <pc:sldMk cId="508671196" sldId="268"/>
            <ac:spMk id="6" creationId="{971C914E-FD0B-2C3F-47A6-582F663EEE47}"/>
          </ac:spMkLst>
        </pc:spChg>
        <pc:spChg chg="add">
          <ac:chgData name="Michelle Rumore" userId="37458fea-9a86-48db-b9aa-74ae2b878cdf" providerId="ADAL" clId="{D1A149C2-7C80-4282-A1FA-1FD3732FCFC4}" dt="2026-10-27T13:11:21.365" v="4194" actId="22"/>
          <ac:spMkLst>
            <pc:docMk/>
            <pc:sldMk cId="508671196" sldId="268"/>
            <ac:spMk id="8" creationId="{088C446A-A38D-6FE3-3433-F662C15D9DF7}"/>
          </ac:spMkLst>
        </pc:spChg>
        <pc:graphicFrameChg chg="add">
          <ac:chgData name="Michelle Rumore" userId="37458fea-9a86-48db-b9aa-74ae2b878cdf" providerId="ADAL" clId="{D1A149C2-7C80-4282-A1FA-1FD3732FCFC4}" dt="2026-10-27T12:28:24.660" v="2964" actId="22"/>
          <ac:graphicFrameMkLst>
            <pc:docMk/>
            <pc:sldMk cId="508671196" sldId="268"/>
            <ac:graphicFrameMk id="4" creationId="{D4AD4F59-86B6-40C5-ED94-658C7368CAC9}"/>
          </ac:graphicFrameMkLst>
        </pc:graphicFrameChg>
      </pc:sldChg>
      <pc:sldChg chg="addSp delSp modSp new mod">
        <pc:chgData name="Michelle Rumore" userId="37458fea-9a86-48db-b9aa-74ae2b878cdf" providerId="ADAL" clId="{D1A149C2-7C80-4282-A1FA-1FD3732FCFC4}" dt="2026-10-27T13:11:18.879" v="4193" actId="22"/>
        <pc:sldMkLst>
          <pc:docMk/>
          <pc:sldMk cId="4234697966" sldId="269"/>
        </pc:sldMkLst>
        <pc:spChg chg="mod">
          <ac:chgData name="Michelle Rumore" userId="37458fea-9a86-48db-b9aa-74ae2b878cdf" providerId="ADAL" clId="{D1A149C2-7C80-4282-A1FA-1FD3732FCFC4}" dt="2026-10-27T12:28:54.547" v="3087" actId="20577"/>
          <ac:spMkLst>
            <pc:docMk/>
            <pc:sldMk cId="4234697966" sldId="269"/>
            <ac:spMk id="2" creationId="{99E45C85-2F27-4DB7-D7C2-55FCA51C48F3}"/>
          </ac:spMkLst>
        </pc:spChg>
        <pc:spChg chg="add">
          <ac:chgData name="Michelle Rumore" userId="37458fea-9a86-48db-b9aa-74ae2b878cdf" providerId="ADAL" clId="{D1A149C2-7C80-4282-A1FA-1FD3732FCFC4}" dt="2026-10-27T12:28:59.632" v="3088" actId="22"/>
          <ac:spMkLst>
            <pc:docMk/>
            <pc:sldMk cId="4234697966" sldId="269"/>
            <ac:spMk id="5" creationId="{22198EE4-D7F5-86D3-BAEE-B56E844C6578}"/>
          </ac:spMkLst>
        </pc:spChg>
        <pc:spChg chg="add">
          <ac:chgData name="Michelle Rumore" userId="37458fea-9a86-48db-b9aa-74ae2b878cdf" providerId="ADAL" clId="{D1A149C2-7C80-4282-A1FA-1FD3732FCFC4}" dt="2026-10-27T13:11:18.879" v="4193" actId="22"/>
          <ac:spMkLst>
            <pc:docMk/>
            <pc:sldMk cId="4234697966" sldId="269"/>
            <ac:spMk id="8" creationId="{6738CEC5-B7E5-1826-CB49-4CA351C849A0}"/>
          </ac:spMkLst>
        </pc:spChg>
        <pc:graphicFrameChg chg="add mod">
          <ac:chgData name="Michelle Rumore" userId="37458fea-9a86-48db-b9aa-74ae2b878cdf" providerId="ADAL" clId="{D1A149C2-7C80-4282-A1FA-1FD3732FCFC4}" dt="2026-10-27T12:28:40.769" v="3010"/>
          <ac:graphicFrameMkLst>
            <pc:docMk/>
            <pc:sldMk cId="4234697966" sldId="269"/>
            <ac:graphicFrameMk id="3" creationId="{CC14B777-DA8C-508D-0E9F-49696A4D55BD}"/>
          </ac:graphicFrameMkLst>
        </pc:graphicFrameChg>
      </pc:sldChg>
      <pc:sldChg chg="addSp modSp new mod ord">
        <pc:chgData name="Michelle Rumore" userId="37458fea-9a86-48db-b9aa-74ae2b878cdf" providerId="ADAL" clId="{D1A149C2-7C80-4282-A1FA-1FD3732FCFC4}" dt="2026-10-27T13:10:57.463" v="4190" actId="20577"/>
        <pc:sldMkLst>
          <pc:docMk/>
          <pc:sldMk cId="261242654" sldId="270"/>
        </pc:sldMkLst>
        <pc:spChg chg="mod">
          <ac:chgData name="Michelle Rumore" userId="37458fea-9a86-48db-b9aa-74ae2b878cdf" providerId="ADAL" clId="{D1A149C2-7C80-4282-A1FA-1FD3732FCFC4}" dt="2026-10-27T12:29:48.325" v="3133" actId="20577"/>
          <ac:spMkLst>
            <pc:docMk/>
            <pc:sldMk cId="261242654" sldId="270"/>
            <ac:spMk id="2" creationId="{C9E75B2D-CD13-F127-B20F-D9E99261979F}"/>
          </ac:spMkLst>
        </pc:spChg>
        <pc:spChg chg="add mod">
          <ac:chgData name="Michelle Rumore" userId="37458fea-9a86-48db-b9aa-74ae2b878cdf" providerId="ADAL" clId="{D1A149C2-7C80-4282-A1FA-1FD3732FCFC4}" dt="2026-10-27T13:10:57.463" v="4190" actId="20577"/>
          <ac:spMkLst>
            <pc:docMk/>
            <pc:sldMk cId="261242654" sldId="270"/>
            <ac:spMk id="5" creationId="{B3AD5E0C-CCA2-0872-9219-286AF066C782}"/>
          </ac:spMkLst>
        </pc:spChg>
        <pc:spChg chg="add">
          <ac:chgData name="Michelle Rumore" userId="37458fea-9a86-48db-b9aa-74ae2b878cdf" providerId="ADAL" clId="{D1A149C2-7C80-4282-A1FA-1FD3732FCFC4}" dt="2026-10-27T12:29:38.564" v="3093" actId="22"/>
          <ac:spMkLst>
            <pc:docMk/>
            <pc:sldMk cId="261242654" sldId="270"/>
            <ac:spMk id="8" creationId="{6CDA9FFA-1D40-A952-8B57-F53FA4FC88E0}"/>
          </ac:spMkLst>
        </pc:spChg>
        <pc:graphicFrameChg chg="add mod">
          <ac:chgData name="Michelle Rumore" userId="37458fea-9a86-48db-b9aa-74ae2b878cdf" providerId="ADAL" clId="{D1A149C2-7C80-4282-A1FA-1FD3732FCFC4}" dt="2026-10-27T13:07:01.960" v="4102" actId="255"/>
          <ac:graphicFrameMkLst>
            <pc:docMk/>
            <pc:sldMk cId="261242654" sldId="270"/>
            <ac:graphicFrameMk id="4" creationId="{8340452E-60D8-AEA6-3EFD-6BE05289917F}"/>
          </ac:graphicFrameMkLst>
        </pc:graphicFrameChg>
        <pc:graphicFrameChg chg="add mod">
          <ac:chgData name="Michelle Rumore" userId="37458fea-9a86-48db-b9aa-74ae2b878cdf" providerId="ADAL" clId="{D1A149C2-7C80-4282-A1FA-1FD3732FCFC4}" dt="2026-10-27T13:08:05.055" v="4139"/>
          <ac:graphicFrameMkLst>
            <pc:docMk/>
            <pc:sldMk cId="261242654" sldId="270"/>
            <ac:graphicFrameMk id="6" creationId="{3489FA4C-7DAE-0ECD-57B6-39DBA6A346CE}"/>
          </ac:graphicFrameMkLst>
        </pc:graphicFrameChg>
      </pc:sldChg>
      <pc:sldChg chg="addSp modSp new mod">
        <pc:chgData name="Michelle Rumore" userId="37458fea-9a86-48db-b9aa-74ae2b878cdf" providerId="ADAL" clId="{D1A149C2-7C80-4282-A1FA-1FD3732FCFC4}" dt="2026-10-27T13:21:49.594" v="4551" actId="2711"/>
        <pc:sldMkLst>
          <pc:docMk/>
          <pc:sldMk cId="538171660" sldId="271"/>
        </pc:sldMkLst>
        <pc:spChg chg="mod">
          <ac:chgData name="Michelle Rumore" userId="37458fea-9a86-48db-b9aa-74ae2b878cdf" providerId="ADAL" clId="{D1A149C2-7C80-4282-A1FA-1FD3732FCFC4}" dt="2026-10-27T12:51:46.175" v="3497" actId="20577"/>
          <ac:spMkLst>
            <pc:docMk/>
            <pc:sldMk cId="538171660" sldId="271"/>
            <ac:spMk id="2" creationId="{BF42FF5C-3EF9-F02C-E84C-9E01AEC3801A}"/>
          </ac:spMkLst>
        </pc:spChg>
        <pc:spChg chg="add">
          <ac:chgData name="Michelle Rumore" userId="37458fea-9a86-48db-b9aa-74ae2b878cdf" providerId="ADAL" clId="{D1A149C2-7C80-4282-A1FA-1FD3732FCFC4}" dt="2026-10-27T13:21:10.193" v="4537" actId="22"/>
          <ac:spMkLst>
            <pc:docMk/>
            <pc:sldMk cId="538171660" sldId="271"/>
            <ac:spMk id="6" creationId="{83338EFF-A73E-8EAD-CB17-754C01D35F69}"/>
          </ac:spMkLst>
        </pc:spChg>
        <pc:graphicFrameChg chg="add mod">
          <ac:chgData name="Michelle Rumore" userId="37458fea-9a86-48db-b9aa-74ae2b878cdf" providerId="ADAL" clId="{D1A149C2-7C80-4282-A1FA-1FD3732FCFC4}" dt="2026-10-27T13:21:49.594" v="4551" actId="2711"/>
          <ac:graphicFrameMkLst>
            <pc:docMk/>
            <pc:sldMk cId="538171660" sldId="271"/>
            <ac:graphicFrameMk id="4" creationId="{6E6402AB-1DE0-B84E-8A00-91D4954C012F}"/>
          </ac:graphicFrameMkLst>
        </pc:graphicFrameChg>
      </pc:sldChg>
      <pc:sldChg chg="addSp delSp modSp new mod">
        <pc:chgData name="Michelle Rumore" userId="37458fea-9a86-48db-b9aa-74ae2b878cdf" providerId="ADAL" clId="{D1A149C2-7C80-4282-A1FA-1FD3732FCFC4}" dt="2026-10-27T13:11:27.867" v="4196" actId="22"/>
        <pc:sldMkLst>
          <pc:docMk/>
          <pc:sldMk cId="2112989682" sldId="272"/>
        </pc:sldMkLst>
        <pc:spChg chg="mod">
          <ac:chgData name="Michelle Rumore" userId="37458fea-9a86-48db-b9aa-74ae2b878cdf" providerId="ADAL" clId="{D1A149C2-7C80-4282-A1FA-1FD3732FCFC4}" dt="2026-10-27T12:31:42.387" v="3259" actId="20577"/>
          <ac:spMkLst>
            <pc:docMk/>
            <pc:sldMk cId="2112989682" sldId="272"/>
            <ac:spMk id="2" creationId="{3B04EDB9-684D-05C3-6EEC-D5F1E34A3DF7}"/>
          </ac:spMkLst>
        </pc:spChg>
        <pc:spChg chg="add">
          <ac:chgData name="Michelle Rumore" userId="37458fea-9a86-48db-b9aa-74ae2b878cdf" providerId="ADAL" clId="{D1A149C2-7C80-4282-A1FA-1FD3732FCFC4}" dt="2026-10-27T12:31:48.825" v="3261" actId="22"/>
          <ac:spMkLst>
            <pc:docMk/>
            <pc:sldMk cId="2112989682" sldId="272"/>
            <ac:spMk id="7" creationId="{D39E9611-D9C0-E8BA-2743-724920C3058B}"/>
          </ac:spMkLst>
        </pc:spChg>
        <pc:spChg chg="add">
          <ac:chgData name="Michelle Rumore" userId="37458fea-9a86-48db-b9aa-74ae2b878cdf" providerId="ADAL" clId="{D1A149C2-7C80-4282-A1FA-1FD3732FCFC4}" dt="2026-10-27T13:11:27.867" v="4196" actId="22"/>
          <ac:spMkLst>
            <pc:docMk/>
            <pc:sldMk cId="2112989682" sldId="272"/>
            <ac:spMk id="8" creationId="{24A8C7BE-5275-BB56-899A-C706519E54BD}"/>
          </ac:spMkLst>
        </pc:spChg>
        <pc:spChg chg="add">
          <ac:chgData name="Michelle Rumore" userId="37458fea-9a86-48db-b9aa-74ae2b878cdf" providerId="ADAL" clId="{D1A149C2-7C80-4282-A1FA-1FD3732FCFC4}" dt="2026-10-27T12:31:48.825" v="3261" actId="22"/>
          <ac:spMkLst>
            <pc:docMk/>
            <pc:sldMk cId="2112989682" sldId="272"/>
            <ac:spMk id="9" creationId="{0B2EDF70-C03E-6109-4712-F8C5F9B8F3E1}"/>
          </ac:spMkLst>
        </pc:spChg>
        <pc:graphicFrameChg chg="add">
          <ac:chgData name="Michelle Rumore" userId="37458fea-9a86-48db-b9aa-74ae2b878cdf" providerId="ADAL" clId="{D1A149C2-7C80-4282-A1FA-1FD3732FCFC4}" dt="2026-10-27T12:31:04.663" v="3164" actId="22"/>
          <ac:graphicFrameMkLst>
            <pc:docMk/>
            <pc:sldMk cId="2112989682" sldId="272"/>
            <ac:graphicFrameMk id="4" creationId="{D12151A4-1F4F-9DC6-28D0-7DF199FBC59E}"/>
          </ac:graphicFrameMkLst>
        </pc:graphicFrameChg>
      </pc:sldChg>
      <pc:sldChg chg="addSp delSp modSp new mod">
        <pc:chgData name="Michelle Rumore" userId="37458fea-9a86-48db-b9aa-74ae2b878cdf" providerId="ADAL" clId="{D1A149C2-7C80-4282-A1FA-1FD3732FCFC4}" dt="2026-10-27T13:21:42.604" v="4550" actId="20577"/>
        <pc:sldMkLst>
          <pc:docMk/>
          <pc:sldMk cId="2875221352" sldId="273"/>
        </pc:sldMkLst>
        <pc:spChg chg="mod">
          <ac:chgData name="Michelle Rumore" userId="37458fea-9a86-48db-b9aa-74ae2b878cdf" providerId="ADAL" clId="{D1A149C2-7C80-4282-A1FA-1FD3732FCFC4}" dt="2026-10-27T12:56:24.019" v="3618" actId="20577"/>
          <ac:spMkLst>
            <pc:docMk/>
            <pc:sldMk cId="2875221352" sldId="273"/>
            <ac:spMk id="2" creationId="{AD19036F-383C-8C89-CB36-47D163B61AAC}"/>
          </ac:spMkLst>
        </pc:spChg>
        <pc:spChg chg="add mod">
          <ac:chgData name="Michelle Rumore" userId="37458fea-9a86-48db-b9aa-74ae2b878cdf" providerId="ADAL" clId="{D1A149C2-7C80-4282-A1FA-1FD3732FCFC4}" dt="2026-10-27T13:03:02.206" v="3866" actId="1076"/>
          <ac:spMkLst>
            <pc:docMk/>
            <pc:sldMk cId="2875221352" sldId="273"/>
            <ac:spMk id="9" creationId="{5856D134-4960-7577-54C8-C93AD4E2D868}"/>
          </ac:spMkLst>
        </pc:spChg>
        <pc:spChg chg="add">
          <ac:chgData name="Michelle Rumore" userId="37458fea-9a86-48db-b9aa-74ae2b878cdf" providerId="ADAL" clId="{D1A149C2-7C80-4282-A1FA-1FD3732FCFC4}" dt="2026-10-27T13:21:12.045" v="4538" actId="22"/>
          <ac:spMkLst>
            <pc:docMk/>
            <pc:sldMk cId="2875221352" sldId="273"/>
            <ac:spMk id="13" creationId="{705698C4-22C5-EE9F-14E5-57AC14F7DE40}"/>
          </ac:spMkLst>
        </pc:spChg>
        <pc:graphicFrameChg chg="add mod">
          <ac:chgData name="Michelle Rumore" userId="37458fea-9a86-48db-b9aa-74ae2b878cdf" providerId="ADAL" clId="{D1A149C2-7C80-4282-A1FA-1FD3732FCFC4}" dt="2026-10-27T13:21:42.604" v="4550" actId="20577"/>
          <ac:graphicFrameMkLst>
            <pc:docMk/>
            <pc:sldMk cId="2875221352" sldId="273"/>
            <ac:graphicFrameMk id="7" creationId="{E06A7EB4-B6A1-9F78-5BD3-C4B730F2759E}"/>
          </ac:graphicFrameMkLst>
        </pc:graphicFrameChg>
        <pc:cxnChg chg="add mod">
          <ac:chgData name="Michelle Rumore" userId="37458fea-9a86-48db-b9aa-74ae2b878cdf" providerId="ADAL" clId="{D1A149C2-7C80-4282-A1FA-1FD3732FCFC4}" dt="2026-10-27T13:02:59.898" v="3865" actId="14100"/>
          <ac:cxnSpMkLst>
            <pc:docMk/>
            <pc:sldMk cId="2875221352" sldId="273"/>
            <ac:cxnSpMk id="8" creationId="{91011669-44E8-447C-34A4-BCC122C8A2B2}"/>
          </ac:cxnSpMkLst>
        </pc:cxnChg>
      </pc:sldChg>
      <pc:sldChg chg="addSp modSp new mod">
        <pc:chgData name="Michelle Rumore" userId="37458fea-9a86-48db-b9aa-74ae2b878cdf" providerId="ADAL" clId="{D1A149C2-7C80-4282-A1FA-1FD3732FCFC4}" dt="2026-10-27T13:21:14.023" v="4539" actId="22"/>
        <pc:sldMkLst>
          <pc:docMk/>
          <pc:sldMk cId="2989018124" sldId="274"/>
        </pc:sldMkLst>
        <pc:spChg chg="mod">
          <ac:chgData name="Michelle Rumore" userId="37458fea-9a86-48db-b9aa-74ae2b878cdf" providerId="ADAL" clId="{D1A149C2-7C80-4282-A1FA-1FD3732FCFC4}" dt="2026-10-27T13:01:15.246" v="3786" actId="20577"/>
          <ac:spMkLst>
            <pc:docMk/>
            <pc:sldMk cId="2989018124" sldId="274"/>
            <ac:spMk id="2" creationId="{B88186B1-084B-10EB-F223-A7092A5B2DAA}"/>
          </ac:spMkLst>
        </pc:spChg>
        <pc:spChg chg="add">
          <ac:chgData name="Michelle Rumore" userId="37458fea-9a86-48db-b9aa-74ae2b878cdf" providerId="ADAL" clId="{D1A149C2-7C80-4282-A1FA-1FD3732FCFC4}" dt="2026-10-27T13:21:14.023" v="4539" actId="22"/>
          <ac:spMkLst>
            <pc:docMk/>
            <pc:sldMk cId="2989018124" sldId="274"/>
            <ac:spMk id="8" creationId="{63E27A7F-511C-54B2-B2CF-35C68AC8ED4D}"/>
          </ac:spMkLst>
        </pc:spChg>
        <pc:graphicFrameChg chg="add mod">
          <ac:chgData name="Michelle Rumore" userId="37458fea-9a86-48db-b9aa-74ae2b878cdf" providerId="ADAL" clId="{D1A149C2-7C80-4282-A1FA-1FD3732FCFC4}" dt="2026-10-27T13:20:50.109" v="4530" actId="1076"/>
          <ac:graphicFrameMkLst>
            <pc:docMk/>
            <pc:sldMk cId="2989018124" sldId="274"/>
            <ac:graphicFrameMk id="4" creationId="{19517B34-A5AE-3A80-0EBE-238CCB60E338}"/>
          </ac:graphicFrameMkLst>
        </pc:graphicFrameChg>
        <pc:graphicFrameChg chg="add mod">
          <ac:chgData name="Michelle Rumore" userId="37458fea-9a86-48db-b9aa-74ae2b878cdf" providerId="ADAL" clId="{D1A149C2-7C80-4282-A1FA-1FD3732FCFC4}" dt="2026-10-27T13:20:53.115" v="4531" actId="14100"/>
          <ac:graphicFrameMkLst>
            <pc:docMk/>
            <pc:sldMk cId="2989018124" sldId="274"/>
            <ac:graphicFrameMk id="6" creationId="{DCBBFC7F-E71D-6BE2-F15E-38D3B242B51D}"/>
          </ac:graphicFrameMkLst>
        </pc:graphicFrameChg>
      </pc:sldChg>
      <pc:sldChg chg="addSp modSp new mod">
        <pc:chgData name="Michelle Rumore" userId="37458fea-9a86-48db-b9aa-74ae2b878cdf" providerId="ADAL" clId="{D1A149C2-7C80-4282-A1FA-1FD3732FCFC4}" dt="2026-10-27T15:09:45.133" v="4565" actId="207"/>
        <pc:sldMkLst>
          <pc:docMk/>
          <pc:sldMk cId="4290481368" sldId="275"/>
        </pc:sldMkLst>
        <pc:spChg chg="mod">
          <ac:chgData name="Michelle Rumore" userId="37458fea-9a86-48db-b9aa-74ae2b878cdf" providerId="ADAL" clId="{D1A149C2-7C80-4282-A1FA-1FD3732FCFC4}" dt="2026-10-27T12:57:53.938" v="3663" actId="20577"/>
          <ac:spMkLst>
            <pc:docMk/>
            <pc:sldMk cId="4290481368" sldId="275"/>
            <ac:spMk id="2" creationId="{23D02CD3-C5B5-6EE5-5C95-DF0F7A395393}"/>
          </ac:spMkLst>
        </pc:spChg>
        <pc:spChg chg="add">
          <ac:chgData name="Michelle Rumore" userId="37458fea-9a86-48db-b9aa-74ae2b878cdf" providerId="ADAL" clId="{D1A149C2-7C80-4282-A1FA-1FD3732FCFC4}" dt="2026-10-27T13:21:05.328" v="4534" actId="22"/>
          <ac:spMkLst>
            <pc:docMk/>
            <pc:sldMk cId="4290481368" sldId="275"/>
            <ac:spMk id="8" creationId="{8D47C3F6-6310-0FA6-E7C8-AFBC44E91EB0}"/>
          </ac:spMkLst>
        </pc:spChg>
        <pc:graphicFrameChg chg="add mod">
          <ac:chgData name="Michelle Rumore" userId="37458fea-9a86-48db-b9aa-74ae2b878cdf" providerId="ADAL" clId="{D1A149C2-7C80-4282-A1FA-1FD3732FCFC4}" dt="2026-10-27T15:09:45.133" v="4565" actId="207"/>
          <ac:graphicFrameMkLst>
            <pc:docMk/>
            <pc:sldMk cId="4290481368" sldId="275"/>
            <ac:graphicFrameMk id="4" creationId="{9B87D7CE-889E-0D41-559E-E01F1164483D}"/>
          </ac:graphicFrameMkLst>
        </pc:graphicFrameChg>
        <pc:graphicFrameChg chg="add mod">
          <ac:chgData name="Michelle Rumore" userId="37458fea-9a86-48db-b9aa-74ae2b878cdf" providerId="ADAL" clId="{D1A149C2-7C80-4282-A1FA-1FD3732FCFC4}" dt="2026-10-27T15:09:42.955" v="4564" actId="207"/>
          <ac:graphicFrameMkLst>
            <pc:docMk/>
            <pc:sldMk cId="4290481368" sldId="275"/>
            <ac:graphicFrameMk id="6" creationId="{764AA3A7-2638-F62C-985E-FED454D0E3D4}"/>
          </ac:graphicFrameMkLst>
        </pc:graphicFrameChg>
      </pc:sldChg>
      <pc:sldChg chg="addSp modSp new mod">
        <pc:chgData name="Michelle Rumore" userId="37458fea-9a86-48db-b9aa-74ae2b878cdf" providerId="ADAL" clId="{D1A149C2-7C80-4282-A1FA-1FD3732FCFC4}" dt="2026-10-27T15:10:29.805" v="4575" actId="207"/>
        <pc:sldMkLst>
          <pc:docMk/>
          <pc:sldMk cId="2577906257" sldId="276"/>
        </pc:sldMkLst>
        <pc:spChg chg="mod">
          <ac:chgData name="Michelle Rumore" userId="37458fea-9a86-48db-b9aa-74ae2b878cdf" providerId="ADAL" clId="{D1A149C2-7C80-4282-A1FA-1FD3732FCFC4}" dt="2026-10-27T12:59:56.407" v="3727" actId="20577"/>
          <ac:spMkLst>
            <pc:docMk/>
            <pc:sldMk cId="2577906257" sldId="276"/>
            <ac:spMk id="2" creationId="{6A3EF3E7-9ADB-BC4E-EC5B-DAF454333F90}"/>
          </ac:spMkLst>
        </pc:spChg>
        <pc:spChg chg="add">
          <ac:chgData name="Michelle Rumore" userId="37458fea-9a86-48db-b9aa-74ae2b878cdf" providerId="ADAL" clId="{D1A149C2-7C80-4282-A1FA-1FD3732FCFC4}" dt="2026-10-27T13:21:07.138" v="4535" actId="22"/>
          <ac:spMkLst>
            <pc:docMk/>
            <pc:sldMk cId="2577906257" sldId="276"/>
            <ac:spMk id="8" creationId="{715F91C6-1CE2-26C2-22C3-08BC094DB21F}"/>
          </ac:spMkLst>
        </pc:spChg>
        <pc:graphicFrameChg chg="add mod">
          <ac:chgData name="Michelle Rumore" userId="37458fea-9a86-48db-b9aa-74ae2b878cdf" providerId="ADAL" clId="{D1A149C2-7C80-4282-A1FA-1FD3732FCFC4}" dt="2026-10-27T15:10:29.805" v="4575" actId="207"/>
          <ac:graphicFrameMkLst>
            <pc:docMk/>
            <pc:sldMk cId="2577906257" sldId="276"/>
            <ac:graphicFrameMk id="4" creationId="{133D81A1-1883-D293-69DF-2ED166245237}"/>
          </ac:graphicFrameMkLst>
        </pc:graphicFrameChg>
        <pc:graphicFrameChg chg="add mod">
          <ac:chgData name="Michelle Rumore" userId="37458fea-9a86-48db-b9aa-74ae2b878cdf" providerId="ADAL" clId="{D1A149C2-7C80-4282-A1FA-1FD3732FCFC4}" dt="2026-10-27T15:10:26.635" v="4574" actId="207"/>
          <ac:graphicFrameMkLst>
            <pc:docMk/>
            <pc:sldMk cId="2577906257" sldId="276"/>
            <ac:graphicFrameMk id="6" creationId="{0DA33DB3-7936-7575-C41E-EC38111ED681}"/>
          </ac:graphicFrameMkLst>
        </pc:graphicFrameChg>
      </pc:sldChg>
      <pc:sldChg chg="addSp delSp modSp add mod modClrScheme chgLayout modNotesTx">
        <pc:chgData name="Michelle Rumore" userId="37458fea-9a86-48db-b9aa-74ae2b878cdf" providerId="ADAL" clId="{D1A149C2-7C80-4282-A1FA-1FD3732FCFC4}" dt="2026-10-27T13:04:25.240" v="3990" actId="27918"/>
        <pc:sldMkLst>
          <pc:docMk/>
          <pc:sldMk cId="39519475" sldId="284"/>
        </pc:sldMkLst>
        <pc:spChg chg="add">
          <ac:chgData name="Michelle Rumore" userId="37458fea-9a86-48db-b9aa-74ae2b878cdf" providerId="ADAL" clId="{D1A149C2-7C80-4282-A1FA-1FD3732FCFC4}" dt="2026-10-27T12:39:21.514" v="3328" actId="22"/>
          <ac:spMkLst>
            <pc:docMk/>
            <pc:sldMk cId="39519475" sldId="284"/>
            <ac:spMk id="3" creationId="{56376397-3CB6-AC05-1B43-B6996FAB3F76}"/>
          </ac:spMkLst>
        </pc:spChg>
        <pc:spChg chg="add mod ord">
          <ac:chgData name="Michelle Rumore" userId="37458fea-9a86-48db-b9aa-74ae2b878cdf" providerId="ADAL" clId="{D1A149C2-7C80-4282-A1FA-1FD3732FCFC4}" dt="2026-10-26T16:48:17.657" v="336" actId="20577"/>
          <ac:spMkLst>
            <pc:docMk/>
            <pc:sldMk cId="39519475" sldId="284"/>
            <ac:spMk id="5" creationId="{9FFEA0C2-8114-CD02-B422-F9BE213EDDB0}"/>
          </ac:spMkLst>
        </pc:spChg>
        <pc:graphicFrameChg chg="mod">
          <ac:chgData name="Michelle Rumore" userId="37458fea-9a86-48db-b9aa-74ae2b878cdf" providerId="ADAL" clId="{D1A149C2-7C80-4282-A1FA-1FD3732FCFC4}" dt="2026-10-26T17:20:34.455" v="900" actId="207"/>
          <ac:graphicFrameMkLst>
            <pc:docMk/>
            <pc:sldMk cId="39519475" sldId="284"/>
            <ac:graphicFrameMk id="10" creationId="{7D36D0D3-F95C-87D9-48FC-114B0383433B}"/>
          </ac:graphicFrameMkLst>
        </pc:graphicFrameChg>
      </pc:sldChg>
      <pc:sldChg chg="addSp delSp modSp add mod modClrScheme chgLayout">
        <pc:chgData name="Michelle Rumore" userId="37458fea-9a86-48db-b9aa-74ae2b878cdf" providerId="ADAL" clId="{D1A149C2-7C80-4282-A1FA-1FD3732FCFC4}" dt="2026-10-27T12:39:23.064" v="3329" actId="22"/>
        <pc:sldMkLst>
          <pc:docMk/>
          <pc:sldMk cId="3935321718" sldId="2147483589"/>
        </pc:sldMkLst>
        <pc:spChg chg="mod ord">
          <ac:chgData name="Michelle Rumore" userId="37458fea-9a86-48db-b9aa-74ae2b878cdf" providerId="ADAL" clId="{D1A149C2-7C80-4282-A1FA-1FD3732FCFC4}" dt="2026-10-26T17:07:21.455" v="678" actId="20577"/>
          <ac:spMkLst>
            <pc:docMk/>
            <pc:sldMk cId="3935321718" sldId="2147483589"/>
            <ac:spMk id="3" creationId="{173F498C-161F-656A-924D-1B876901FA65}"/>
          </ac:spMkLst>
        </pc:spChg>
        <pc:spChg chg="add">
          <ac:chgData name="Michelle Rumore" userId="37458fea-9a86-48db-b9aa-74ae2b878cdf" providerId="ADAL" clId="{D1A149C2-7C80-4282-A1FA-1FD3732FCFC4}" dt="2026-10-27T12:39:23.064" v="3329" actId="22"/>
          <ac:spMkLst>
            <pc:docMk/>
            <pc:sldMk cId="3935321718" sldId="2147483589"/>
            <ac:spMk id="4" creationId="{7792FD02-C985-1A67-B980-A8A7ADC22C93}"/>
          </ac:spMkLst>
        </pc:spChg>
        <pc:graphicFrameChg chg="add mod">
          <ac:chgData name="Michelle Rumore" userId="37458fea-9a86-48db-b9aa-74ae2b878cdf" providerId="ADAL" clId="{D1A149C2-7C80-4282-A1FA-1FD3732FCFC4}" dt="2026-10-26T17:06:36.773" v="627" actId="1957"/>
          <ac:graphicFrameMkLst>
            <pc:docMk/>
            <pc:sldMk cId="3935321718" sldId="2147483589"/>
            <ac:graphicFrameMk id="7" creationId="{1C0B9A4B-AFC6-F251-BC98-16C5CA8BDB27}"/>
          </ac:graphicFrameMkLst>
        </pc:graphicFrameChg>
      </pc:sldChg>
      <pc:sldChg chg="addSp delSp modSp add del mod">
        <pc:chgData name="Michelle Rumore" userId="37458fea-9a86-48db-b9aa-74ae2b878cdf" providerId="ADAL" clId="{D1A149C2-7C80-4282-A1FA-1FD3732FCFC4}" dt="2026-10-26T16:34:59.386" v="53" actId="20577"/>
        <pc:sldMkLst>
          <pc:docMk/>
          <pc:sldMk cId="3121239929" sldId="2147483594"/>
        </pc:sldMkLst>
        <pc:spChg chg="mod">
          <ac:chgData name="Michelle Rumore" userId="37458fea-9a86-48db-b9aa-74ae2b878cdf" providerId="ADAL" clId="{D1A149C2-7C80-4282-A1FA-1FD3732FCFC4}" dt="2026-10-26T16:34:59.386" v="53" actId="20577"/>
          <ac:spMkLst>
            <pc:docMk/>
            <pc:sldMk cId="3121239929" sldId="2147483594"/>
            <ac:spMk id="4" creationId="{7F4B1B42-A3DB-E30C-D3A7-4DA5D2090037}"/>
          </ac:spMkLst>
        </pc:spChg>
        <pc:picChg chg="add mod">
          <ac:chgData name="Michelle Rumore" userId="37458fea-9a86-48db-b9aa-74ae2b878cdf" providerId="ADAL" clId="{D1A149C2-7C80-4282-A1FA-1FD3732FCFC4}" dt="2026-10-26T16:34:54.803" v="45"/>
          <ac:picMkLst>
            <pc:docMk/>
            <pc:sldMk cId="3121239929" sldId="2147483594"/>
            <ac:picMk id="6" creationId="{896498FD-36BE-5229-AA11-B2F93B17F8DF}"/>
          </ac:picMkLst>
        </pc:picChg>
      </pc:sldChg>
      <pc:sldChg chg="addSp delSp modSp add mod">
        <pc:chgData name="Michelle Rumore" userId="37458fea-9a86-48db-b9aa-74ae2b878cdf" providerId="ADAL" clId="{D1A149C2-7C80-4282-A1FA-1FD3732FCFC4}" dt="2026-10-26T16:35:48.801" v="93"/>
        <pc:sldMkLst>
          <pc:docMk/>
          <pc:sldMk cId="2440208941" sldId="2147483595"/>
        </pc:sldMkLst>
        <pc:spChg chg="add mod">
          <ac:chgData name="Michelle Rumore" userId="37458fea-9a86-48db-b9aa-74ae2b878cdf" providerId="ADAL" clId="{D1A149C2-7C80-4282-A1FA-1FD3732FCFC4}" dt="2026-10-26T16:35:48.505" v="92" actId="478"/>
          <ac:spMkLst>
            <pc:docMk/>
            <pc:sldMk cId="2440208941" sldId="2147483595"/>
            <ac:spMk id="3" creationId="{5ACA6999-147A-9742-7534-49CCE270B69D}"/>
          </ac:spMkLst>
        </pc:spChg>
        <pc:spChg chg="mod">
          <ac:chgData name="Michelle Rumore" userId="37458fea-9a86-48db-b9aa-74ae2b878cdf" providerId="ADAL" clId="{D1A149C2-7C80-4282-A1FA-1FD3732FCFC4}" dt="2026-10-26T16:35:35.525" v="74" actId="20577"/>
          <ac:spMkLst>
            <pc:docMk/>
            <pc:sldMk cId="2440208941" sldId="2147483595"/>
            <ac:spMk id="4" creationId="{F5106DCA-012C-1700-A25C-FDD0A8DC03CC}"/>
          </ac:spMkLst>
        </pc:spChg>
        <pc:picChg chg="add mod">
          <ac:chgData name="Michelle Rumore" userId="37458fea-9a86-48db-b9aa-74ae2b878cdf" providerId="ADAL" clId="{D1A149C2-7C80-4282-A1FA-1FD3732FCFC4}" dt="2026-10-26T16:35:48.801" v="93"/>
          <ac:picMkLst>
            <pc:docMk/>
            <pc:sldMk cId="2440208941" sldId="2147483595"/>
            <ac:picMk id="5" creationId="{ADF07AA5-A857-7CA7-DBC8-B8EA8016E30B}"/>
          </ac:picMkLst>
        </pc:picChg>
      </pc:sldChg>
      <pc:sldChg chg="addSp delSp modSp add mod">
        <pc:chgData name="Michelle Rumore" userId="37458fea-9a86-48db-b9aa-74ae2b878cdf" providerId="ADAL" clId="{D1A149C2-7C80-4282-A1FA-1FD3732FCFC4}" dt="2026-10-26T16:35:55.617" v="95"/>
        <pc:sldMkLst>
          <pc:docMk/>
          <pc:sldMk cId="335495795" sldId="2147483596"/>
        </pc:sldMkLst>
        <pc:spChg chg="add mod">
          <ac:chgData name="Michelle Rumore" userId="37458fea-9a86-48db-b9aa-74ae2b878cdf" providerId="ADAL" clId="{D1A149C2-7C80-4282-A1FA-1FD3732FCFC4}" dt="2026-10-26T16:35:55.389" v="94" actId="478"/>
          <ac:spMkLst>
            <pc:docMk/>
            <pc:sldMk cId="335495795" sldId="2147483596"/>
            <ac:spMk id="3" creationId="{6301E8D2-C804-21A9-3521-D56463845B67}"/>
          </ac:spMkLst>
        </pc:spChg>
        <pc:spChg chg="mod">
          <ac:chgData name="Michelle Rumore" userId="37458fea-9a86-48db-b9aa-74ae2b878cdf" providerId="ADAL" clId="{D1A149C2-7C80-4282-A1FA-1FD3732FCFC4}" dt="2026-10-26T16:35:39.133" v="80" actId="20577"/>
          <ac:spMkLst>
            <pc:docMk/>
            <pc:sldMk cId="335495795" sldId="2147483596"/>
            <ac:spMk id="4" creationId="{6E589D4D-28AC-823A-2EFC-EC9E8B44827A}"/>
          </ac:spMkLst>
        </pc:spChg>
        <pc:picChg chg="add mod">
          <ac:chgData name="Michelle Rumore" userId="37458fea-9a86-48db-b9aa-74ae2b878cdf" providerId="ADAL" clId="{D1A149C2-7C80-4282-A1FA-1FD3732FCFC4}" dt="2026-10-26T16:35:55.617" v="95"/>
          <ac:picMkLst>
            <pc:docMk/>
            <pc:sldMk cId="335495795" sldId="2147483596"/>
            <ac:picMk id="5" creationId="{D5AC6300-7C27-582D-9573-00F19F15DE67}"/>
          </ac:picMkLst>
        </pc:picChg>
      </pc:sldChg>
      <pc:sldChg chg="addSp delSp modSp add mod">
        <pc:chgData name="Michelle Rumore" userId="37458fea-9a86-48db-b9aa-74ae2b878cdf" providerId="ADAL" clId="{D1A149C2-7C80-4282-A1FA-1FD3732FCFC4}" dt="2026-10-26T16:36:02.289" v="97"/>
        <pc:sldMkLst>
          <pc:docMk/>
          <pc:sldMk cId="4261776110" sldId="2147483597"/>
        </pc:sldMkLst>
        <pc:spChg chg="add mod">
          <ac:chgData name="Michelle Rumore" userId="37458fea-9a86-48db-b9aa-74ae2b878cdf" providerId="ADAL" clId="{D1A149C2-7C80-4282-A1FA-1FD3732FCFC4}" dt="2026-10-26T16:36:02.076" v="96" actId="478"/>
          <ac:spMkLst>
            <pc:docMk/>
            <pc:sldMk cId="4261776110" sldId="2147483597"/>
            <ac:spMk id="3" creationId="{1578AF89-7078-3380-7714-496A99DA5044}"/>
          </ac:spMkLst>
        </pc:spChg>
        <pc:spChg chg="mod">
          <ac:chgData name="Michelle Rumore" userId="37458fea-9a86-48db-b9aa-74ae2b878cdf" providerId="ADAL" clId="{D1A149C2-7C80-4282-A1FA-1FD3732FCFC4}" dt="2026-10-26T16:35:43.568" v="91" actId="20577"/>
          <ac:spMkLst>
            <pc:docMk/>
            <pc:sldMk cId="4261776110" sldId="2147483597"/>
            <ac:spMk id="4" creationId="{537F048F-171A-7D23-0075-71CB88D50595}"/>
          </ac:spMkLst>
        </pc:spChg>
        <pc:picChg chg="add mod">
          <ac:chgData name="Michelle Rumore" userId="37458fea-9a86-48db-b9aa-74ae2b878cdf" providerId="ADAL" clId="{D1A149C2-7C80-4282-A1FA-1FD3732FCFC4}" dt="2026-10-26T16:36:02.289" v="97"/>
          <ac:picMkLst>
            <pc:docMk/>
            <pc:sldMk cId="4261776110" sldId="2147483597"/>
            <ac:picMk id="5" creationId="{26D81CBC-8065-3B4C-A9B8-E260692BBD93}"/>
          </ac:picMkLst>
        </pc:picChg>
      </pc:sldChg>
      <pc:sldChg chg="addSp modSp new mod">
        <pc:chgData name="Michelle Rumore" userId="37458fea-9a86-48db-b9aa-74ae2b878cdf" providerId="ADAL" clId="{D1A149C2-7C80-4282-A1FA-1FD3732FCFC4}" dt="2026-10-27T15:06:20.995" v="4561" actId="20577"/>
        <pc:sldMkLst>
          <pc:docMk/>
          <pc:sldMk cId="3762278661" sldId="2147483598"/>
        </pc:sldMkLst>
        <pc:spChg chg="mod">
          <ac:chgData name="Michelle Rumore" userId="37458fea-9a86-48db-b9aa-74ae2b878cdf" providerId="ADAL" clId="{D1A149C2-7C80-4282-A1FA-1FD3732FCFC4}" dt="2026-10-27T15:06:20.995" v="4561" actId="20577"/>
          <ac:spMkLst>
            <pc:docMk/>
            <pc:sldMk cId="3762278661" sldId="2147483598"/>
            <ac:spMk id="2" creationId="{BA06E71D-8FD0-9CB8-B360-0BEEB300C545}"/>
          </ac:spMkLst>
        </pc:spChg>
        <pc:spChg chg="add mod">
          <ac:chgData name="Michelle Rumore" userId="37458fea-9a86-48db-b9aa-74ae2b878cdf" providerId="ADAL" clId="{D1A149C2-7C80-4282-A1FA-1FD3732FCFC4}" dt="2026-10-26T16:43:19.623" v="163"/>
          <ac:spMkLst>
            <pc:docMk/>
            <pc:sldMk cId="3762278661" sldId="2147483598"/>
            <ac:spMk id="5" creationId="{21AFD19F-5204-7F76-CB19-B5E04565500E}"/>
          </ac:spMkLst>
        </pc:spChg>
        <pc:spChg chg="add mod">
          <ac:chgData name="Michelle Rumore" userId="37458fea-9a86-48db-b9aa-74ae2b878cdf" providerId="ADAL" clId="{D1A149C2-7C80-4282-A1FA-1FD3732FCFC4}" dt="2026-10-26T17:48:11.943" v="1537" actId="20577"/>
          <ac:spMkLst>
            <pc:docMk/>
            <pc:sldMk cId="3762278661" sldId="2147483598"/>
            <ac:spMk id="7" creationId="{8893A111-964D-F29F-A99E-FBE92C73C47F}"/>
          </ac:spMkLst>
        </pc:spChg>
        <pc:graphicFrameChg chg="add mod">
          <ac:chgData name="Michelle Rumore" userId="37458fea-9a86-48db-b9aa-74ae2b878cdf" providerId="ADAL" clId="{D1A149C2-7C80-4282-A1FA-1FD3732FCFC4}" dt="2026-10-27T13:04:07.821" v="3986" actId="20577"/>
          <ac:graphicFrameMkLst>
            <pc:docMk/>
            <pc:sldMk cId="3762278661" sldId="2147483598"/>
            <ac:graphicFrameMk id="3" creationId="{34047510-5262-54B3-9ABA-380C575B9CF4}"/>
          </ac:graphicFrameMkLst>
        </pc:graphicFrameChg>
        <pc:cxnChg chg="add mod">
          <ac:chgData name="Michelle Rumore" userId="37458fea-9a86-48db-b9aa-74ae2b878cdf" providerId="ADAL" clId="{D1A149C2-7C80-4282-A1FA-1FD3732FCFC4}" dt="2026-10-26T16:49:07.736" v="345" actId="1036"/>
          <ac:cxnSpMkLst>
            <pc:docMk/>
            <pc:sldMk cId="3762278661" sldId="2147483598"/>
            <ac:cxnSpMk id="4" creationId="{EB7B167A-EB6B-7F13-57B1-68F77E24B10D}"/>
          </ac:cxnSpMkLst>
        </pc:cxnChg>
      </pc:sldChg>
      <pc:sldChg chg="addSp delSp modSp add mod ord modClrScheme chgLayout modNotesTx">
        <pc:chgData name="Michelle Rumore" userId="37458fea-9a86-48db-b9aa-74ae2b878cdf" providerId="ADAL" clId="{D1A149C2-7C80-4282-A1FA-1FD3732FCFC4}" dt="2026-10-27T12:39:25.278" v="3331" actId="22"/>
        <pc:sldMkLst>
          <pc:docMk/>
          <pc:sldMk cId="1387933823" sldId="2147483632"/>
        </pc:sldMkLst>
        <pc:spChg chg="add">
          <ac:chgData name="Michelle Rumore" userId="37458fea-9a86-48db-b9aa-74ae2b878cdf" providerId="ADAL" clId="{D1A149C2-7C80-4282-A1FA-1FD3732FCFC4}" dt="2026-10-27T12:39:25.278" v="3331" actId="22"/>
          <ac:spMkLst>
            <pc:docMk/>
            <pc:sldMk cId="1387933823" sldId="2147483632"/>
            <ac:spMk id="3" creationId="{D7148447-156F-23E5-F07C-55A06017D313}"/>
          </ac:spMkLst>
        </pc:spChg>
        <pc:spChg chg="add mod ord">
          <ac:chgData name="Michelle Rumore" userId="37458fea-9a86-48db-b9aa-74ae2b878cdf" providerId="ADAL" clId="{D1A149C2-7C80-4282-A1FA-1FD3732FCFC4}" dt="2026-10-26T17:01:44.098" v="537" actId="700"/>
          <ac:spMkLst>
            <pc:docMk/>
            <pc:sldMk cId="1387933823" sldId="2147483632"/>
            <ac:spMk id="9" creationId="{7CB15D0C-7A72-FC58-D9C2-65530F2F21DB}"/>
          </ac:spMkLst>
        </pc:spChg>
        <pc:graphicFrameChg chg="add mod">
          <ac:chgData name="Michelle Rumore" userId="37458fea-9a86-48db-b9aa-74ae2b878cdf" providerId="ADAL" clId="{D1A149C2-7C80-4282-A1FA-1FD3732FCFC4}" dt="2026-10-26T17:01:48.829" v="539" actId="1957"/>
          <ac:graphicFrameMkLst>
            <pc:docMk/>
            <pc:sldMk cId="1387933823" sldId="2147483632"/>
            <ac:graphicFrameMk id="14" creationId="{72010F3D-394E-8592-F600-9A9A248612B8}"/>
          </ac:graphicFrameMkLst>
        </pc:graphicFrameChg>
      </pc:sldChg>
      <pc:sldChg chg="addSp delSp modSp add mod">
        <pc:chgData name="Michelle Rumore" userId="37458fea-9a86-48db-b9aa-74ae2b878cdf" providerId="ADAL" clId="{D1A149C2-7C80-4282-A1FA-1FD3732FCFC4}" dt="2026-10-27T12:39:23.965" v="3330" actId="22"/>
        <pc:sldMkLst>
          <pc:docMk/>
          <pc:sldMk cId="2139084557" sldId="2147483636"/>
        </pc:sldMkLst>
        <pc:spChg chg="mod">
          <ac:chgData name="Michelle Rumore" userId="37458fea-9a86-48db-b9aa-74ae2b878cdf" providerId="ADAL" clId="{D1A149C2-7C80-4282-A1FA-1FD3732FCFC4}" dt="2026-10-26T17:00:36.935" v="525" actId="20577"/>
          <ac:spMkLst>
            <pc:docMk/>
            <pc:sldMk cId="2139084557" sldId="2147483636"/>
            <ac:spMk id="2" creationId="{7BFCFEAC-0FC1-BCF9-B12E-28BBFD213DB8}"/>
          </ac:spMkLst>
        </pc:spChg>
        <pc:spChg chg="add">
          <ac:chgData name="Michelle Rumore" userId="37458fea-9a86-48db-b9aa-74ae2b878cdf" providerId="ADAL" clId="{D1A149C2-7C80-4282-A1FA-1FD3732FCFC4}" dt="2026-10-27T12:39:23.965" v="3330" actId="22"/>
          <ac:spMkLst>
            <pc:docMk/>
            <pc:sldMk cId="2139084557" sldId="2147483636"/>
            <ac:spMk id="5" creationId="{6C7AC843-3C52-D4ED-76BB-678A73044F31}"/>
          </ac:spMkLst>
        </pc:spChg>
        <pc:graphicFrameChg chg="mod">
          <ac:chgData name="Michelle Rumore" userId="37458fea-9a86-48db-b9aa-74ae2b878cdf" providerId="ADAL" clId="{D1A149C2-7C80-4282-A1FA-1FD3732FCFC4}" dt="2026-10-26T17:00:22.481" v="473" actId="207"/>
          <ac:graphicFrameMkLst>
            <pc:docMk/>
            <pc:sldMk cId="2139084557" sldId="2147483636"/>
            <ac:graphicFrameMk id="3" creationId="{7CCFC0A7-3A9B-70C1-267D-192ED5292C72}"/>
          </ac:graphicFrameMkLst>
        </pc:graphicFrameChg>
      </pc:sldChg>
      <pc:sldChg chg="addSp delSp modSp new mod">
        <pc:chgData name="Michelle Rumore" userId="37458fea-9a86-48db-b9aa-74ae2b878cdf" providerId="ADAL" clId="{D1A149C2-7C80-4282-A1FA-1FD3732FCFC4}" dt="2026-10-27T13:12:43.330" v="4199"/>
        <pc:sldMkLst>
          <pc:docMk/>
          <pc:sldMk cId="2553425214" sldId="2147483637"/>
        </pc:sldMkLst>
        <pc:spChg chg="mod">
          <ac:chgData name="Michelle Rumore" userId="37458fea-9a86-48db-b9aa-74ae2b878cdf" providerId="ADAL" clId="{D1A149C2-7C80-4282-A1FA-1FD3732FCFC4}" dt="2026-10-26T17:13:28.983" v="746" actId="20577"/>
          <ac:spMkLst>
            <pc:docMk/>
            <pc:sldMk cId="2553425214" sldId="2147483637"/>
            <ac:spMk id="2" creationId="{227A8FB9-4FF2-7818-0729-D36928DB2F5A}"/>
          </ac:spMkLst>
        </pc:spChg>
        <pc:spChg chg="add">
          <ac:chgData name="Michelle Rumore" userId="37458fea-9a86-48db-b9aa-74ae2b878cdf" providerId="ADAL" clId="{D1A149C2-7C80-4282-A1FA-1FD3732FCFC4}" dt="2026-10-27T12:39:26.645" v="3332" actId="22"/>
          <ac:spMkLst>
            <pc:docMk/>
            <pc:sldMk cId="2553425214" sldId="2147483637"/>
            <ac:spMk id="4" creationId="{5CE614C7-08AC-7BF7-7DC6-CACE47F97EA3}"/>
          </ac:spMkLst>
        </pc:spChg>
        <pc:spChg chg="add mod">
          <ac:chgData name="Michelle Rumore" userId="37458fea-9a86-48db-b9aa-74ae2b878cdf" providerId="ADAL" clId="{D1A149C2-7C80-4282-A1FA-1FD3732FCFC4}" dt="2026-10-26T17:13:37.878" v="747"/>
          <ac:spMkLst>
            <pc:docMk/>
            <pc:sldMk cId="2553425214" sldId="2147483637"/>
            <ac:spMk id="9" creationId="{0FCE7DD5-F702-A74D-A2D1-77C9A4F47562}"/>
          </ac:spMkLst>
        </pc:spChg>
        <pc:graphicFrameChg chg="add mod">
          <ac:chgData name="Michelle Rumore" userId="37458fea-9a86-48db-b9aa-74ae2b878cdf" providerId="ADAL" clId="{D1A149C2-7C80-4282-A1FA-1FD3732FCFC4}" dt="2026-10-27T13:05:03.578" v="4037" actId="20577"/>
          <ac:graphicFrameMkLst>
            <pc:docMk/>
            <pc:sldMk cId="2553425214" sldId="2147483637"/>
            <ac:graphicFrameMk id="7" creationId="{2E2835AF-516F-DC3F-AB37-38882F8D487F}"/>
          </ac:graphicFrameMkLst>
        </pc:graphicFrameChg>
        <pc:cxnChg chg="add mod">
          <ac:chgData name="Michelle Rumore" userId="37458fea-9a86-48db-b9aa-74ae2b878cdf" providerId="ADAL" clId="{D1A149C2-7C80-4282-A1FA-1FD3732FCFC4}" dt="2026-10-26T17:13:44.514" v="751" actId="1035"/>
          <ac:cxnSpMkLst>
            <pc:docMk/>
            <pc:sldMk cId="2553425214" sldId="2147483637"/>
            <ac:cxnSpMk id="8" creationId="{C39A2579-7135-67C6-62F3-7E0843BBC495}"/>
          </ac:cxnSpMkLst>
        </pc:cxnChg>
      </pc:sldChg>
      <pc:sldChg chg="addSp delSp modSp new mod">
        <pc:chgData name="Michelle Rumore" userId="37458fea-9a86-48db-b9aa-74ae2b878cdf" providerId="ADAL" clId="{D1A149C2-7C80-4282-A1FA-1FD3732FCFC4}" dt="2026-10-27T13:05:21.357" v="4044" actId="478"/>
        <pc:sldMkLst>
          <pc:docMk/>
          <pc:sldMk cId="1117385684" sldId="2147483639"/>
        </pc:sldMkLst>
        <pc:spChg chg="mod">
          <ac:chgData name="Michelle Rumore" userId="37458fea-9a86-48db-b9aa-74ae2b878cdf" providerId="ADAL" clId="{D1A149C2-7C80-4282-A1FA-1FD3732FCFC4}" dt="2026-10-26T17:24:52.491" v="1197" actId="20577"/>
          <ac:spMkLst>
            <pc:docMk/>
            <pc:sldMk cId="1117385684" sldId="2147483639"/>
            <ac:spMk id="2" creationId="{3674890E-382E-DCD4-A109-786F7D82D688}"/>
          </ac:spMkLst>
        </pc:spChg>
        <pc:spChg chg="add">
          <ac:chgData name="Michelle Rumore" userId="37458fea-9a86-48db-b9aa-74ae2b878cdf" providerId="ADAL" clId="{D1A149C2-7C80-4282-A1FA-1FD3732FCFC4}" dt="2026-10-27T12:39:28.474" v="3333" actId="22"/>
          <ac:spMkLst>
            <pc:docMk/>
            <pc:sldMk cId="1117385684" sldId="2147483639"/>
            <ac:spMk id="4" creationId="{00A0FEA7-30C1-1849-7A39-99F9B72083FB}"/>
          </ac:spMkLst>
        </pc:spChg>
        <pc:graphicFrameChg chg="add mod">
          <ac:chgData name="Michelle Rumore" userId="37458fea-9a86-48db-b9aa-74ae2b878cdf" providerId="ADAL" clId="{D1A149C2-7C80-4282-A1FA-1FD3732FCFC4}" dt="2026-10-27T13:05:14.546" v="4041" actId="20577"/>
          <ac:graphicFrameMkLst>
            <pc:docMk/>
            <pc:sldMk cId="1117385684" sldId="2147483639"/>
            <ac:graphicFrameMk id="5" creationId="{23E2C347-D4AE-FEFB-40BA-69090DF4E459}"/>
          </ac:graphicFrameMkLst>
        </pc:graphicFrameChg>
        <pc:cxnChg chg="add mod">
          <ac:chgData name="Michelle Rumore" userId="37458fea-9a86-48db-b9aa-74ae2b878cdf" providerId="ADAL" clId="{D1A149C2-7C80-4282-A1FA-1FD3732FCFC4}" dt="2026-10-27T13:05:19.323" v="4043" actId="14100"/>
          <ac:cxnSpMkLst>
            <pc:docMk/>
            <pc:sldMk cId="1117385684" sldId="2147483639"/>
            <ac:cxnSpMk id="6" creationId="{8C613BE0-6FB3-B1A3-7F0F-268C97B84313}"/>
          </ac:cxnSpMkLst>
        </pc:cxnChg>
      </pc:sldChg>
      <pc:sldChg chg="addSp delSp modSp new mod">
        <pc:chgData name="Michelle Rumore" userId="37458fea-9a86-48db-b9aa-74ae2b878cdf" providerId="ADAL" clId="{D1A149C2-7C80-4282-A1FA-1FD3732FCFC4}" dt="2026-10-27T12:41:18.835" v="3372" actId="22"/>
        <pc:sldMkLst>
          <pc:docMk/>
          <pc:sldMk cId="2302986558" sldId="2147483641"/>
        </pc:sldMkLst>
        <pc:spChg chg="mod">
          <ac:chgData name="Michelle Rumore" userId="37458fea-9a86-48db-b9aa-74ae2b878cdf" providerId="ADAL" clId="{D1A149C2-7C80-4282-A1FA-1FD3732FCFC4}" dt="2026-10-27T12:40:30.698" v="3345" actId="20577"/>
          <ac:spMkLst>
            <pc:docMk/>
            <pc:sldMk cId="2302986558" sldId="2147483641"/>
            <ac:spMk id="2" creationId="{9EF57DBE-E59D-0899-2F92-70E2F7F155DF}"/>
          </ac:spMkLst>
        </pc:spChg>
        <pc:spChg chg="add">
          <ac:chgData name="Michelle Rumore" userId="37458fea-9a86-48db-b9aa-74ae2b878cdf" providerId="ADAL" clId="{D1A149C2-7C80-4282-A1FA-1FD3732FCFC4}" dt="2026-10-27T12:41:18.835" v="3372" actId="22"/>
          <ac:spMkLst>
            <pc:docMk/>
            <pc:sldMk cId="2302986558" sldId="2147483641"/>
            <ac:spMk id="4" creationId="{61E7B98E-09D1-E174-0F7D-878313A2860A}"/>
          </ac:spMkLst>
        </pc:spChg>
        <pc:spChg chg="add mod">
          <ac:chgData name="Michelle Rumore" userId="37458fea-9a86-48db-b9aa-74ae2b878cdf" providerId="ADAL" clId="{D1A149C2-7C80-4282-A1FA-1FD3732FCFC4}" dt="2026-10-26T17:44:35.886" v="1351"/>
          <ac:spMkLst>
            <pc:docMk/>
            <pc:sldMk cId="2302986558" sldId="2147483641"/>
            <ac:spMk id="13" creationId="{04E33E5E-852C-931D-E2A4-91DF1AE5B624}"/>
          </ac:spMkLst>
        </pc:spChg>
        <pc:graphicFrameChg chg="add mod">
          <ac:chgData name="Michelle Rumore" userId="37458fea-9a86-48db-b9aa-74ae2b878cdf" providerId="ADAL" clId="{D1A149C2-7C80-4282-A1FA-1FD3732FCFC4}" dt="2026-10-27T12:40:38.394" v="3346" actId="2711"/>
          <ac:graphicFrameMkLst>
            <pc:docMk/>
            <pc:sldMk cId="2302986558" sldId="2147483641"/>
            <ac:graphicFrameMk id="11" creationId="{B544244C-CA99-3065-52D9-5E4C643B9497}"/>
          </ac:graphicFrameMkLst>
        </pc:graphicFrameChg>
        <pc:cxnChg chg="add mod">
          <ac:chgData name="Michelle Rumore" userId="37458fea-9a86-48db-b9aa-74ae2b878cdf" providerId="ADAL" clId="{D1A149C2-7C80-4282-A1FA-1FD3732FCFC4}" dt="2026-10-26T17:45:16.990" v="1408" actId="14100"/>
          <ac:cxnSpMkLst>
            <pc:docMk/>
            <pc:sldMk cId="2302986558" sldId="2147483641"/>
            <ac:cxnSpMk id="12" creationId="{FD4E6E65-41A9-1F12-7B75-E43BBB7FDDE9}"/>
          </ac:cxnSpMkLst>
        </pc:cxnChg>
      </pc:sldChg>
      <pc:sldChg chg="addSp delSp modSp new mod ord">
        <pc:chgData name="Michelle Rumore" userId="37458fea-9a86-48db-b9aa-74ae2b878cdf" providerId="ADAL" clId="{D1A149C2-7C80-4282-A1FA-1FD3732FCFC4}" dt="2026-10-26T18:06:23.888" v="2225" actId="113"/>
        <pc:sldMkLst>
          <pc:docMk/>
          <pc:sldMk cId="242543586" sldId="2147483642"/>
        </pc:sldMkLst>
        <pc:spChg chg="mod">
          <ac:chgData name="Michelle Rumore" userId="37458fea-9a86-48db-b9aa-74ae2b878cdf" providerId="ADAL" clId="{D1A149C2-7C80-4282-A1FA-1FD3732FCFC4}" dt="2026-10-26T17:46:59.373" v="1466" actId="20577"/>
          <ac:spMkLst>
            <pc:docMk/>
            <pc:sldMk cId="242543586" sldId="2147483642"/>
            <ac:spMk id="2" creationId="{C175F001-610A-56EA-759E-0777C81F3DFF}"/>
          </ac:spMkLst>
        </pc:spChg>
        <pc:spChg chg="add mod">
          <ac:chgData name="Michelle Rumore" userId="37458fea-9a86-48db-b9aa-74ae2b878cdf" providerId="ADAL" clId="{D1A149C2-7C80-4282-A1FA-1FD3732FCFC4}" dt="2026-10-26T17:50:54.953" v="1603" actId="20577"/>
          <ac:spMkLst>
            <pc:docMk/>
            <pc:sldMk cId="242543586" sldId="2147483642"/>
            <ac:spMk id="7" creationId="{604382AD-D9EA-608E-EDBD-FF3B0FFEFF66}"/>
          </ac:spMkLst>
        </pc:spChg>
        <pc:graphicFrameChg chg="add mod">
          <ac:chgData name="Michelle Rumore" userId="37458fea-9a86-48db-b9aa-74ae2b878cdf" providerId="ADAL" clId="{D1A149C2-7C80-4282-A1FA-1FD3732FCFC4}" dt="2026-10-26T18:06:22.410" v="2224" actId="113"/>
          <ac:graphicFrameMkLst>
            <pc:docMk/>
            <pc:sldMk cId="242543586" sldId="2147483642"/>
            <ac:graphicFrameMk id="5" creationId="{8EFFA6CF-0F6C-C73B-BABD-D684F2D4EBF4}"/>
          </ac:graphicFrameMkLst>
        </pc:graphicFrameChg>
        <pc:graphicFrameChg chg="add mod">
          <ac:chgData name="Michelle Rumore" userId="37458fea-9a86-48db-b9aa-74ae2b878cdf" providerId="ADAL" clId="{D1A149C2-7C80-4282-A1FA-1FD3732FCFC4}" dt="2026-10-26T18:06:23.888" v="2225" actId="113"/>
          <ac:graphicFrameMkLst>
            <pc:docMk/>
            <pc:sldMk cId="242543586" sldId="2147483642"/>
            <ac:graphicFrameMk id="6" creationId="{8DCC7AA3-EF96-53CD-E704-6CE3CE239E6A}"/>
          </ac:graphicFrameMkLst>
        </pc:graphicFrameChg>
      </pc:sldChg>
      <pc:sldChg chg="addSp delSp modSp new mod">
        <pc:chgData name="Michelle Rumore" userId="37458fea-9a86-48db-b9aa-74ae2b878cdf" providerId="ADAL" clId="{D1A149C2-7C80-4282-A1FA-1FD3732FCFC4}" dt="2026-10-26T18:06:18.053" v="2223" actId="113"/>
        <pc:sldMkLst>
          <pc:docMk/>
          <pc:sldMk cId="1147588318" sldId="2147483643"/>
        </pc:sldMkLst>
        <pc:spChg chg="mod">
          <ac:chgData name="Michelle Rumore" userId="37458fea-9a86-48db-b9aa-74ae2b878cdf" providerId="ADAL" clId="{D1A149C2-7C80-4282-A1FA-1FD3732FCFC4}" dt="2026-10-26T17:51:58.590" v="1616" actId="313"/>
          <ac:spMkLst>
            <pc:docMk/>
            <pc:sldMk cId="1147588318" sldId="2147483643"/>
            <ac:spMk id="2" creationId="{E20A4D80-AB00-3B0A-E148-431FCAA2B44B}"/>
          </ac:spMkLst>
        </pc:spChg>
        <pc:spChg chg="add">
          <ac:chgData name="Michelle Rumore" userId="37458fea-9a86-48db-b9aa-74ae2b878cdf" providerId="ADAL" clId="{D1A149C2-7C80-4282-A1FA-1FD3732FCFC4}" dt="2026-10-26T17:50:58.833" v="1604" actId="22"/>
          <ac:spMkLst>
            <pc:docMk/>
            <pc:sldMk cId="1147588318" sldId="2147483643"/>
            <ac:spMk id="6" creationId="{40F07F8C-0DB8-45A0-CBC8-D6AB6AD9CA88}"/>
          </ac:spMkLst>
        </pc:spChg>
        <pc:graphicFrameChg chg="add mod">
          <ac:chgData name="Michelle Rumore" userId="37458fea-9a86-48db-b9aa-74ae2b878cdf" providerId="ADAL" clId="{D1A149C2-7C80-4282-A1FA-1FD3732FCFC4}" dt="2026-10-26T18:06:18.053" v="2223" actId="113"/>
          <ac:graphicFrameMkLst>
            <pc:docMk/>
            <pc:sldMk cId="1147588318" sldId="2147483643"/>
            <ac:graphicFrameMk id="11" creationId="{649801FB-D316-AFFA-B140-8C118F478CEC}"/>
          </ac:graphicFrameMkLst>
        </pc:graphicFrameChg>
      </pc:sldChg>
      <pc:sldChg chg="addSp delSp modSp new mod">
        <pc:chgData name="Michelle Rumore" userId="37458fea-9a86-48db-b9aa-74ae2b878cdf" providerId="ADAL" clId="{D1A149C2-7C80-4282-A1FA-1FD3732FCFC4}" dt="2026-10-27T12:45:17.984" v="3385" actId="27918"/>
        <pc:sldMkLst>
          <pc:docMk/>
          <pc:sldMk cId="3817357595" sldId="2147483644"/>
        </pc:sldMkLst>
        <pc:spChg chg="mod">
          <ac:chgData name="Michelle Rumore" userId="37458fea-9a86-48db-b9aa-74ae2b878cdf" providerId="ADAL" clId="{D1A149C2-7C80-4282-A1FA-1FD3732FCFC4}" dt="2026-10-26T17:55:30.627" v="1690" actId="313"/>
          <ac:spMkLst>
            <pc:docMk/>
            <pc:sldMk cId="3817357595" sldId="2147483644"/>
            <ac:spMk id="2" creationId="{EAEB1766-D9DB-024E-AA95-6B5ED4BAD83E}"/>
          </ac:spMkLst>
        </pc:spChg>
        <pc:spChg chg="add">
          <ac:chgData name="Michelle Rumore" userId="37458fea-9a86-48db-b9aa-74ae2b878cdf" providerId="ADAL" clId="{D1A149C2-7C80-4282-A1FA-1FD3732FCFC4}" dt="2026-10-27T12:39:46.079" v="3340" actId="22"/>
          <ac:spMkLst>
            <pc:docMk/>
            <pc:sldMk cId="3817357595" sldId="2147483644"/>
            <ac:spMk id="4" creationId="{85B3C0B9-D973-6195-4973-0B4F6FF0DE99}"/>
          </ac:spMkLst>
        </pc:spChg>
        <pc:graphicFrameChg chg="add mod">
          <ac:chgData name="Michelle Rumore" userId="37458fea-9a86-48db-b9aa-74ae2b878cdf" providerId="ADAL" clId="{D1A149C2-7C80-4282-A1FA-1FD3732FCFC4}" dt="2026-10-26T18:06:30.141" v="2226" actId="207"/>
          <ac:graphicFrameMkLst>
            <pc:docMk/>
            <pc:sldMk cId="3817357595" sldId="2147483644"/>
            <ac:graphicFrameMk id="9" creationId="{213A90B8-C892-4FC2-0255-1A7797C1A599}"/>
          </ac:graphicFrameMkLst>
        </pc:graphicFrameChg>
      </pc:sldChg>
      <pc:sldChg chg="addSp modSp new mod">
        <pc:chgData name="Michelle Rumore" userId="37458fea-9a86-48db-b9aa-74ae2b878cdf" providerId="ADAL" clId="{D1A149C2-7C80-4282-A1FA-1FD3732FCFC4}" dt="2026-10-26T17:58:27.130" v="1867" actId="1076"/>
        <pc:sldMkLst>
          <pc:docMk/>
          <pc:sldMk cId="1160092461" sldId="2147483645"/>
        </pc:sldMkLst>
        <pc:spChg chg="mod">
          <ac:chgData name="Michelle Rumore" userId="37458fea-9a86-48db-b9aa-74ae2b878cdf" providerId="ADAL" clId="{D1A149C2-7C80-4282-A1FA-1FD3732FCFC4}" dt="2026-10-26T17:57:05.381" v="1733" actId="20577"/>
          <ac:spMkLst>
            <pc:docMk/>
            <pc:sldMk cId="1160092461" sldId="2147483645"/>
            <ac:spMk id="2" creationId="{0668AF70-D000-C220-ECED-B2BC448EA09F}"/>
          </ac:spMkLst>
        </pc:spChg>
        <pc:spChg chg="add mod">
          <ac:chgData name="Michelle Rumore" userId="37458fea-9a86-48db-b9aa-74ae2b878cdf" providerId="ADAL" clId="{D1A149C2-7C80-4282-A1FA-1FD3732FCFC4}" dt="2026-10-26T17:57:44.790" v="1744" actId="255"/>
          <ac:spMkLst>
            <pc:docMk/>
            <pc:sldMk cId="1160092461" sldId="2147483645"/>
            <ac:spMk id="8" creationId="{B157D8C6-7D34-F394-856C-37BFC2D9518B}"/>
          </ac:spMkLst>
        </pc:spChg>
        <pc:spChg chg="add mod">
          <ac:chgData name="Michelle Rumore" userId="37458fea-9a86-48db-b9aa-74ae2b878cdf" providerId="ADAL" clId="{D1A149C2-7C80-4282-A1FA-1FD3732FCFC4}" dt="2026-10-26T17:58:27.130" v="1867" actId="1076"/>
          <ac:spMkLst>
            <pc:docMk/>
            <pc:sldMk cId="1160092461" sldId="2147483645"/>
            <ac:spMk id="10" creationId="{04BA786F-FD04-50C8-C72A-A78812BA8777}"/>
          </ac:spMkLst>
        </pc:spChg>
        <pc:graphicFrameChg chg="add mod">
          <ac:chgData name="Michelle Rumore" userId="37458fea-9a86-48db-b9aa-74ae2b878cdf" providerId="ADAL" clId="{D1A149C2-7C80-4282-A1FA-1FD3732FCFC4}" dt="2026-10-26T17:57:38.266" v="1742" actId="255"/>
          <ac:graphicFrameMkLst>
            <pc:docMk/>
            <pc:sldMk cId="1160092461" sldId="2147483645"/>
            <ac:graphicFrameMk id="4" creationId="{37B9E067-9C8E-617C-D0F1-79188B2D0792}"/>
          </ac:graphicFrameMkLst>
        </pc:graphicFrameChg>
        <pc:graphicFrameChg chg="add mod">
          <ac:chgData name="Michelle Rumore" userId="37458fea-9a86-48db-b9aa-74ae2b878cdf" providerId="ADAL" clId="{D1A149C2-7C80-4282-A1FA-1FD3732FCFC4}" dt="2026-10-26T17:57:26.400" v="1739" actId="207"/>
          <ac:graphicFrameMkLst>
            <pc:docMk/>
            <pc:sldMk cId="1160092461" sldId="2147483645"/>
            <ac:graphicFrameMk id="6" creationId="{A33788D3-293C-8EA2-C082-BAC7F3AC75EB}"/>
          </ac:graphicFrameMkLst>
        </pc:graphicFrameChg>
      </pc:sldChg>
      <pc:sldChg chg="addSp modSp new mod">
        <pc:chgData name="Michelle Rumore" userId="37458fea-9a86-48db-b9aa-74ae2b878cdf" providerId="ADAL" clId="{D1A149C2-7C80-4282-A1FA-1FD3732FCFC4}" dt="2026-10-27T12:39:56.215" v="3341" actId="22"/>
        <pc:sldMkLst>
          <pc:docMk/>
          <pc:sldMk cId="710723153" sldId="2147483646"/>
        </pc:sldMkLst>
        <pc:spChg chg="mod">
          <ac:chgData name="Michelle Rumore" userId="37458fea-9a86-48db-b9aa-74ae2b878cdf" providerId="ADAL" clId="{D1A149C2-7C80-4282-A1FA-1FD3732FCFC4}" dt="2026-10-26T18:05:17.988" v="2154" actId="313"/>
          <ac:spMkLst>
            <pc:docMk/>
            <pc:sldMk cId="710723153" sldId="2147483646"/>
            <ac:spMk id="2" creationId="{8CB00FCD-2D75-50D2-373B-3DAD886BE7E9}"/>
          </ac:spMkLst>
        </pc:spChg>
        <pc:spChg chg="add">
          <ac:chgData name="Michelle Rumore" userId="37458fea-9a86-48db-b9aa-74ae2b878cdf" providerId="ADAL" clId="{D1A149C2-7C80-4282-A1FA-1FD3732FCFC4}" dt="2026-10-27T12:39:56.215" v="3341" actId="22"/>
          <ac:spMkLst>
            <pc:docMk/>
            <pc:sldMk cId="710723153" sldId="2147483646"/>
            <ac:spMk id="6" creationId="{F5851811-4CC7-BA0D-6350-E535B989C37F}"/>
          </ac:spMkLst>
        </pc:spChg>
        <pc:graphicFrameChg chg="add mod">
          <ac:chgData name="Michelle Rumore" userId="37458fea-9a86-48db-b9aa-74ae2b878cdf" providerId="ADAL" clId="{D1A149C2-7C80-4282-A1FA-1FD3732FCFC4}" dt="2026-10-26T18:00:19.486" v="1871" actId="255"/>
          <ac:graphicFrameMkLst>
            <pc:docMk/>
            <pc:sldMk cId="710723153" sldId="2147483646"/>
            <ac:graphicFrameMk id="3" creationId="{500C283E-1D1B-B09D-EF70-1594309FCBDD}"/>
          </ac:graphicFrameMkLst>
        </pc:graphicFrameChg>
        <pc:graphicFrameChg chg="add mod modGraphic">
          <ac:chgData name="Michelle Rumore" userId="37458fea-9a86-48db-b9aa-74ae2b878cdf" providerId="ADAL" clId="{D1A149C2-7C80-4282-A1FA-1FD3732FCFC4}" dt="2026-10-26T18:05:14.403" v="2153" actId="1076"/>
          <ac:graphicFrameMkLst>
            <pc:docMk/>
            <pc:sldMk cId="710723153" sldId="2147483646"/>
            <ac:graphicFrameMk id="4" creationId="{7C2AED23-858D-B1D5-FC9A-7AC1835F06A0}"/>
          </ac:graphicFrameMkLst>
        </pc:graphicFrameChg>
      </pc:sldChg>
      <pc:sldChg chg="addSp delSp modSp add mod">
        <pc:chgData name="Michelle Rumore" userId="37458fea-9a86-48db-b9aa-74ae2b878cdf" providerId="ADAL" clId="{D1A149C2-7C80-4282-A1FA-1FD3732FCFC4}" dt="2026-10-27T13:03:30.430" v="3945" actId="20577"/>
        <pc:sldMkLst>
          <pc:docMk/>
          <pc:sldMk cId="3066741209" sldId="2147483647"/>
        </pc:sldMkLst>
        <pc:spChg chg="mod">
          <ac:chgData name="Michelle Rumore" userId="37458fea-9a86-48db-b9aa-74ae2b878cdf" providerId="ADAL" clId="{D1A149C2-7C80-4282-A1FA-1FD3732FCFC4}" dt="2026-10-26T18:17:32.892" v="2526" actId="20577"/>
          <ac:spMkLst>
            <pc:docMk/>
            <pc:sldMk cId="3066741209" sldId="2147483647"/>
            <ac:spMk id="2" creationId="{EA3F838B-E17F-872B-6969-95F19E14516D}"/>
          </ac:spMkLst>
        </pc:spChg>
        <pc:spChg chg="add">
          <ac:chgData name="Michelle Rumore" userId="37458fea-9a86-48db-b9aa-74ae2b878cdf" providerId="ADAL" clId="{D1A149C2-7C80-4282-A1FA-1FD3732FCFC4}" dt="2026-10-27T12:40:00.782" v="3343" actId="22"/>
          <ac:spMkLst>
            <pc:docMk/>
            <pc:sldMk cId="3066741209" sldId="2147483647"/>
            <ac:spMk id="4" creationId="{76B6F467-3103-BC26-4A02-26A5D0E5D268}"/>
          </ac:spMkLst>
        </pc:spChg>
        <pc:graphicFrameChg chg="add del mod">
          <ac:chgData name="Michelle Rumore" userId="37458fea-9a86-48db-b9aa-74ae2b878cdf" providerId="ADAL" clId="{D1A149C2-7C80-4282-A1FA-1FD3732FCFC4}" dt="2026-10-27T13:03:30.430" v="3945" actId="20577"/>
          <ac:graphicFrameMkLst>
            <pc:docMk/>
            <pc:sldMk cId="3066741209" sldId="2147483647"/>
            <ac:graphicFrameMk id="7" creationId="{4119CA85-18DC-2F84-05A8-3B2FDA4E43FD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DCFILE1\Share\CoStar%20Market%20Analytics\National%20Directors\Analyst%20Tools\Industrial\Logistics%20UC%20vs%20Net%20Absorption%20in%20Buildings%20Built%20in%20Past%205%20Years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DCFILE1\Share\CoStar%20Market%20Analytics\National%20Directors\Analyst%20Tools\Industrial\Logistics%20UC%20vs%20Net%20Absorption%20in%20Buildings%20Built%20in%20Past%205%20Years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DCFILE1\Share\CoStar%20Market%20Analytics\National%20Directors\Analyst%20Tools\Industrial\Logistics%20UC%20vs%20Net%20Absorption%20in%20Buildings%20Built%20in%20Past%205%20Years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DCFILE1\Share\CoStar%20Market%20Analytics\National%20Directors\Analyst%20Tools\Industrial\Logistics%20UC%20vs%20Net%20Absorption%20in%20Buildings%20Built%20in%20Past%205%20Years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DCFILE1\Share\CoStar%20Market%20Analytics\Works%20in%20Progress\Juan%20Arias\News%20Stories\2026\26Q3%20Forecast%20Article\Net%20Absorption,%20Net%20Deliveries%20&amp;%20Vacancy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package" Target="../embeddings/Microsoft_Excel_Worksheet16.xlsx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3.xml"/><Relationship Id="rId1" Type="http://schemas.microsoft.com/office/2011/relationships/chartStyle" Target="style23.xml"/><Relationship Id="rId4" Type="http://schemas.openxmlformats.org/officeDocument/2006/relationships/package" Target="../embeddings/Microsoft_Excel_Worksheet17.xlsx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9.xml"/><Relationship Id="rId1" Type="http://schemas.microsoft.com/office/2011/relationships/chartStyle" Target="style29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23.xlsx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30.xml"/><Relationship Id="rId1" Type="http://schemas.microsoft.com/office/2011/relationships/chartStyle" Target="style30.xml"/><Relationship Id="rId4" Type="http://schemas.openxmlformats.org/officeDocument/2006/relationships/package" Target="../embeddings/Microsoft_Excel_Worksheet24.xlsx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31.xml"/><Relationship Id="rId1" Type="http://schemas.microsoft.com/office/2011/relationships/chartStyle" Target="style31.xml"/><Relationship Id="rId4" Type="http://schemas.openxmlformats.org/officeDocument/2006/relationships/package" Target="../embeddings/Microsoft_Excel_Worksheet25.xlsx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32.xml"/><Relationship Id="rId1" Type="http://schemas.microsoft.com/office/2011/relationships/chartStyle" Target="style32.xml"/><Relationship Id="rId4" Type="http://schemas.openxmlformats.org/officeDocument/2006/relationships/package" Target="../embeddings/Microsoft_Excel_Worksheet26.xlsx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33.xml"/><Relationship Id="rId1" Type="http://schemas.microsoft.com/office/2011/relationships/chartStyle" Target="style33.xml"/><Relationship Id="rId4" Type="http://schemas.openxmlformats.org/officeDocument/2006/relationships/package" Target="../embeddings/Microsoft_Excel_Worksheet27.xlsx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34.xml"/><Relationship Id="rId1" Type="http://schemas.microsoft.com/office/2011/relationships/chartStyle" Target="style34.xml"/><Relationship Id="rId4" Type="http://schemas.openxmlformats.org/officeDocument/2006/relationships/package" Target="../embeddings/Microsoft_Excel_Worksheet28.xlsx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37.xml"/><Relationship Id="rId1" Type="http://schemas.microsoft.com/office/2011/relationships/chartStyle" Target="style37.xml"/><Relationship Id="rId4" Type="http://schemas.openxmlformats.org/officeDocument/2006/relationships/package" Target="../embeddings/Microsoft_Excel_Worksheet31.xlsx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38.xml"/><Relationship Id="rId1" Type="http://schemas.microsoft.com/office/2011/relationships/chartStyle" Target="style38.xml"/><Relationship Id="rId4" Type="http://schemas.openxmlformats.org/officeDocument/2006/relationships/package" Target="../embeddings/Microsoft_Excel_Worksheet32.xlsx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Net Absorption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Sheet1!$A$18:$A$49</c:f>
              <c:strCache>
                <c:ptCount val="32"/>
                <c:pt idx="0">
                  <c:v>1Q 2020</c:v>
                </c:pt>
                <c:pt idx="1">
                  <c:v>2Q 2020</c:v>
                </c:pt>
                <c:pt idx="2">
                  <c:v>3Q 2020</c:v>
                </c:pt>
                <c:pt idx="3">
                  <c:v>4Q 2020</c:v>
                </c:pt>
                <c:pt idx="4">
                  <c:v>1Q 2021</c:v>
                </c:pt>
                <c:pt idx="5">
                  <c:v>2Q 2021</c:v>
                </c:pt>
                <c:pt idx="6">
                  <c:v>3Q 2021</c:v>
                </c:pt>
                <c:pt idx="7">
                  <c:v>4Q 2021</c:v>
                </c:pt>
                <c:pt idx="8">
                  <c:v>1Q 2022</c:v>
                </c:pt>
                <c:pt idx="9">
                  <c:v>2Q 2022</c:v>
                </c:pt>
                <c:pt idx="10">
                  <c:v>3Q 2022</c:v>
                </c:pt>
                <c:pt idx="11">
                  <c:v>4Q 2022</c:v>
                </c:pt>
                <c:pt idx="12">
                  <c:v>1Q 2023</c:v>
                </c:pt>
                <c:pt idx="13">
                  <c:v>2Q 2023</c:v>
                </c:pt>
                <c:pt idx="14">
                  <c:v>3Q 2023</c:v>
                </c:pt>
                <c:pt idx="15">
                  <c:v>4Q 2023</c:v>
                </c:pt>
                <c:pt idx="16">
                  <c:v>1Q 2024</c:v>
                </c:pt>
                <c:pt idx="17">
                  <c:v>2Q 2024</c:v>
                </c:pt>
                <c:pt idx="18">
                  <c:v>3Q 2024</c:v>
                </c:pt>
                <c:pt idx="19">
                  <c:v>4Q 2024</c:v>
                </c:pt>
                <c:pt idx="20">
                  <c:v>1Q 2025</c:v>
                </c:pt>
                <c:pt idx="21">
                  <c:v>2Q 2025</c:v>
                </c:pt>
                <c:pt idx="22">
                  <c:v>3Q 2025</c:v>
                </c:pt>
                <c:pt idx="23">
                  <c:v>4Q 2025</c:v>
                </c:pt>
                <c:pt idx="24">
                  <c:v>1Q 2026</c:v>
                </c:pt>
                <c:pt idx="25">
                  <c:v>2Q 2026</c:v>
                </c:pt>
                <c:pt idx="26">
                  <c:v>3Q 2026</c:v>
                </c:pt>
                <c:pt idx="27">
                  <c:v>4Q 2026</c:v>
                </c:pt>
                <c:pt idx="28">
                  <c:v>1Q 2027</c:v>
                </c:pt>
                <c:pt idx="29">
                  <c:v>2Q 2027</c:v>
                </c:pt>
                <c:pt idx="30">
                  <c:v>3Q 2027</c:v>
                </c:pt>
                <c:pt idx="31">
                  <c:v>4Q 2027</c:v>
                </c:pt>
              </c:strCache>
            </c:strRef>
          </c:cat>
          <c:val>
            <c:numRef>
              <c:f>Sheet1!$B$18:$B$49</c:f>
              <c:numCache>
                <c:formatCode>##,###,###,##0_);[Red]\(##,###,###,##0\)</c:formatCode>
                <c:ptCount val="32"/>
                <c:pt idx="0">
                  <c:v>9271334</c:v>
                </c:pt>
                <c:pt idx="1">
                  <c:v>-8836111</c:v>
                </c:pt>
                <c:pt idx="2">
                  <c:v>-34242735</c:v>
                </c:pt>
                <c:pt idx="3">
                  <c:v>-31729110</c:v>
                </c:pt>
                <c:pt idx="4">
                  <c:v>-42434060</c:v>
                </c:pt>
                <c:pt idx="5">
                  <c:v>-16164325</c:v>
                </c:pt>
                <c:pt idx="6">
                  <c:v>8931112</c:v>
                </c:pt>
                <c:pt idx="7">
                  <c:v>8811167</c:v>
                </c:pt>
                <c:pt idx="8">
                  <c:v>-1873925</c:v>
                </c:pt>
                <c:pt idx="9">
                  <c:v>2248355</c:v>
                </c:pt>
                <c:pt idx="10">
                  <c:v>-7343981</c:v>
                </c:pt>
                <c:pt idx="11">
                  <c:v>-3317036</c:v>
                </c:pt>
                <c:pt idx="12">
                  <c:v>-25610944</c:v>
                </c:pt>
                <c:pt idx="13">
                  <c:v>-15624435</c:v>
                </c:pt>
                <c:pt idx="14">
                  <c:v>-16454793</c:v>
                </c:pt>
                <c:pt idx="15">
                  <c:v>-9376963</c:v>
                </c:pt>
                <c:pt idx="16">
                  <c:v>-20560332</c:v>
                </c:pt>
                <c:pt idx="17">
                  <c:v>-1007288</c:v>
                </c:pt>
                <c:pt idx="18">
                  <c:v>-3616068</c:v>
                </c:pt>
                <c:pt idx="19">
                  <c:v>-230188</c:v>
                </c:pt>
                <c:pt idx="20">
                  <c:v>-2886443</c:v>
                </c:pt>
                <c:pt idx="21">
                  <c:v>-12596768</c:v>
                </c:pt>
                <c:pt idx="22">
                  <c:v>7641188</c:v>
                </c:pt>
                <c:pt idx="23">
                  <c:v>3512653</c:v>
                </c:pt>
                <c:pt idx="24">
                  <c:v>762584</c:v>
                </c:pt>
                <c:pt idx="25">
                  <c:v>2513793</c:v>
                </c:pt>
                <c:pt idx="26">
                  <c:v>8627663</c:v>
                </c:pt>
                <c:pt idx="27">
                  <c:v>10089924</c:v>
                </c:pt>
                <c:pt idx="28">
                  <c:v>4007722</c:v>
                </c:pt>
                <c:pt idx="29">
                  <c:v>1812382</c:v>
                </c:pt>
                <c:pt idx="30">
                  <c:v>1126229</c:v>
                </c:pt>
                <c:pt idx="31">
                  <c:v>2583056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E3-4B8B-AA04-AE505A771A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Net Deliveries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Sheet1!$A$18:$A$49</c:f>
              <c:strCache>
                <c:ptCount val="32"/>
                <c:pt idx="0">
                  <c:v>1Q 2020</c:v>
                </c:pt>
                <c:pt idx="1">
                  <c:v>2Q 2020</c:v>
                </c:pt>
                <c:pt idx="2">
                  <c:v>3Q 2020</c:v>
                </c:pt>
                <c:pt idx="3">
                  <c:v>4Q 2020</c:v>
                </c:pt>
                <c:pt idx="4">
                  <c:v>1Q 2021</c:v>
                </c:pt>
                <c:pt idx="5">
                  <c:v>2Q 2021</c:v>
                </c:pt>
                <c:pt idx="6">
                  <c:v>3Q 2021</c:v>
                </c:pt>
                <c:pt idx="7">
                  <c:v>4Q 2021</c:v>
                </c:pt>
                <c:pt idx="8">
                  <c:v>1Q 2022</c:v>
                </c:pt>
                <c:pt idx="9">
                  <c:v>2Q 2022</c:v>
                </c:pt>
                <c:pt idx="10">
                  <c:v>3Q 2022</c:v>
                </c:pt>
                <c:pt idx="11">
                  <c:v>4Q 2022</c:v>
                </c:pt>
                <c:pt idx="12">
                  <c:v>1Q 2023</c:v>
                </c:pt>
                <c:pt idx="13">
                  <c:v>2Q 2023</c:v>
                </c:pt>
                <c:pt idx="14">
                  <c:v>3Q 2023</c:v>
                </c:pt>
                <c:pt idx="15">
                  <c:v>4Q 2023</c:v>
                </c:pt>
                <c:pt idx="16">
                  <c:v>1Q 2024</c:v>
                </c:pt>
                <c:pt idx="17">
                  <c:v>2Q 2024</c:v>
                </c:pt>
                <c:pt idx="18">
                  <c:v>3Q 2024</c:v>
                </c:pt>
                <c:pt idx="19">
                  <c:v>4Q 2024</c:v>
                </c:pt>
                <c:pt idx="20">
                  <c:v>1Q 2025</c:v>
                </c:pt>
                <c:pt idx="21">
                  <c:v>2Q 2025</c:v>
                </c:pt>
                <c:pt idx="22">
                  <c:v>3Q 2025</c:v>
                </c:pt>
                <c:pt idx="23">
                  <c:v>4Q 2025</c:v>
                </c:pt>
                <c:pt idx="24">
                  <c:v>1Q 2026</c:v>
                </c:pt>
                <c:pt idx="25">
                  <c:v>2Q 2026</c:v>
                </c:pt>
                <c:pt idx="26">
                  <c:v>3Q 2026</c:v>
                </c:pt>
                <c:pt idx="27">
                  <c:v>4Q 2026</c:v>
                </c:pt>
                <c:pt idx="28">
                  <c:v>1Q 2027</c:v>
                </c:pt>
                <c:pt idx="29">
                  <c:v>2Q 2027</c:v>
                </c:pt>
                <c:pt idx="30">
                  <c:v>3Q 2027</c:v>
                </c:pt>
                <c:pt idx="31">
                  <c:v>4Q 2027</c:v>
                </c:pt>
              </c:strCache>
            </c:strRef>
          </c:cat>
          <c:val>
            <c:numRef>
              <c:f>Sheet1!$C$18:$C$49</c:f>
              <c:numCache>
                <c:formatCode>##,###,###,##0_);[Red]\(##,###,###,##0\)</c:formatCode>
                <c:ptCount val="32"/>
                <c:pt idx="0">
                  <c:v>16279022</c:v>
                </c:pt>
                <c:pt idx="1">
                  <c:v>10034322</c:v>
                </c:pt>
                <c:pt idx="2">
                  <c:v>13589370</c:v>
                </c:pt>
                <c:pt idx="3">
                  <c:v>13160992</c:v>
                </c:pt>
                <c:pt idx="4">
                  <c:v>10842226</c:v>
                </c:pt>
                <c:pt idx="5">
                  <c:v>15956101</c:v>
                </c:pt>
                <c:pt idx="6">
                  <c:v>12297859</c:v>
                </c:pt>
                <c:pt idx="7">
                  <c:v>9456347</c:v>
                </c:pt>
                <c:pt idx="8">
                  <c:v>6246482</c:v>
                </c:pt>
                <c:pt idx="9">
                  <c:v>11698721</c:v>
                </c:pt>
                <c:pt idx="10">
                  <c:v>9492880</c:v>
                </c:pt>
                <c:pt idx="11">
                  <c:v>13179166</c:v>
                </c:pt>
                <c:pt idx="12">
                  <c:v>5518961</c:v>
                </c:pt>
                <c:pt idx="13">
                  <c:v>12175692</c:v>
                </c:pt>
                <c:pt idx="14">
                  <c:v>7126911</c:v>
                </c:pt>
                <c:pt idx="15">
                  <c:v>4152123</c:v>
                </c:pt>
                <c:pt idx="16">
                  <c:v>2666893</c:v>
                </c:pt>
                <c:pt idx="17">
                  <c:v>2673494</c:v>
                </c:pt>
                <c:pt idx="18">
                  <c:v>1048790</c:v>
                </c:pt>
                <c:pt idx="19">
                  <c:v>7239695</c:v>
                </c:pt>
                <c:pt idx="20">
                  <c:v>1152717</c:v>
                </c:pt>
                <c:pt idx="21">
                  <c:v>-3358029</c:v>
                </c:pt>
                <c:pt idx="22">
                  <c:v>2222748</c:v>
                </c:pt>
                <c:pt idx="23">
                  <c:v>-549432</c:v>
                </c:pt>
                <c:pt idx="24">
                  <c:v>-6524129</c:v>
                </c:pt>
                <c:pt idx="25">
                  <c:v>-7257227</c:v>
                </c:pt>
                <c:pt idx="26">
                  <c:v>-699912</c:v>
                </c:pt>
                <c:pt idx="27">
                  <c:v>1895611</c:v>
                </c:pt>
                <c:pt idx="28">
                  <c:v>-850460</c:v>
                </c:pt>
                <c:pt idx="29">
                  <c:v>-1958937</c:v>
                </c:pt>
                <c:pt idx="30">
                  <c:v>-3877219</c:v>
                </c:pt>
                <c:pt idx="31">
                  <c:v>-2945953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E3-4B8B-AA04-AE505A771A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66171888"/>
        <c:axId val="1866174288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Vacancy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Sheet1!$A$18:$A$49</c:f>
              <c:strCache>
                <c:ptCount val="32"/>
                <c:pt idx="0">
                  <c:v>1Q 2020</c:v>
                </c:pt>
                <c:pt idx="1">
                  <c:v>2Q 2020</c:v>
                </c:pt>
                <c:pt idx="2">
                  <c:v>3Q 2020</c:v>
                </c:pt>
                <c:pt idx="3">
                  <c:v>4Q 2020</c:v>
                </c:pt>
                <c:pt idx="4">
                  <c:v>1Q 2021</c:v>
                </c:pt>
                <c:pt idx="5">
                  <c:v>2Q 2021</c:v>
                </c:pt>
                <c:pt idx="6">
                  <c:v>3Q 2021</c:v>
                </c:pt>
                <c:pt idx="7">
                  <c:v>4Q 2021</c:v>
                </c:pt>
                <c:pt idx="8">
                  <c:v>1Q 2022</c:v>
                </c:pt>
                <c:pt idx="9">
                  <c:v>2Q 2022</c:v>
                </c:pt>
                <c:pt idx="10">
                  <c:v>3Q 2022</c:v>
                </c:pt>
                <c:pt idx="11">
                  <c:v>4Q 2022</c:v>
                </c:pt>
                <c:pt idx="12">
                  <c:v>1Q 2023</c:v>
                </c:pt>
                <c:pt idx="13">
                  <c:v>2Q 2023</c:v>
                </c:pt>
                <c:pt idx="14">
                  <c:v>3Q 2023</c:v>
                </c:pt>
                <c:pt idx="15">
                  <c:v>4Q 2023</c:v>
                </c:pt>
                <c:pt idx="16">
                  <c:v>1Q 2024</c:v>
                </c:pt>
                <c:pt idx="17">
                  <c:v>2Q 2024</c:v>
                </c:pt>
                <c:pt idx="18">
                  <c:v>3Q 2024</c:v>
                </c:pt>
                <c:pt idx="19">
                  <c:v>4Q 2024</c:v>
                </c:pt>
                <c:pt idx="20">
                  <c:v>1Q 2025</c:v>
                </c:pt>
                <c:pt idx="21">
                  <c:v>2Q 2025</c:v>
                </c:pt>
                <c:pt idx="22">
                  <c:v>3Q 2025</c:v>
                </c:pt>
                <c:pt idx="23">
                  <c:v>4Q 2025</c:v>
                </c:pt>
                <c:pt idx="24">
                  <c:v>1Q 2026</c:v>
                </c:pt>
                <c:pt idx="25">
                  <c:v>2Q 2026</c:v>
                </c:pt>
                <c:pt idx="26">
                  <c:v>3Q 2026</c:v>
                </c:pt>
                <c:pt idx="27">
                  <c:v>4Q 2026</c:v>
                </c:pt>
                <c:pt idx="28">
                  <c:v>1Q 2027</c:v>
                </c:pt>
                <c:pt idx="29">
                  <c:v>2Q 2027</c:v>
                </c:pt>
                <c:pt idx="30">
                  <c:v>3Q 2027</c:v>
                </c:pt>
                <c:pt idx="31">
                  <c:v>4Q 2027</c:v>
                </c:pt>
              </c:strCache>
            </c:strRef>
          </c:cat>
          <c:val>
            <c:numRef>
              <c:f>Sheet1!$D$18:$D$49</c:f>
              <c:numCache>
                <c:formatCode>#,##0.000%_);[Red]\-#,##0.000%</c:formatCode>
                <c:ptCount val="32"/>
                <c:pt idx="0">
                  <c:v>9.4439999999999996E-2</c:v>
                </c:pt>
                <c:pt idx="1">
                  <c:v>9.6659999999999996E-2</c:v>
                </c:pt>
                <c:pt idx="2">
                  <c:v>0.10238</c:v>
                </c:pt>
                <c:pt idx="3">
                  <c:v>0.10773000000000001</c:v>
                </c:pt>
                <c:pt idx="4">
                  <c:v>0.11415</c:v>
                </c:pt>
                <c:pt idx="5">
                  <c:v>0.11788999999999999</c:v>
                </c:pt>
                <c:pt idx="6">
                  <c:v>0.11812</c:v>
                </c:pt>
                <c:pt idx="7">
                  <c:v>0.11806</c:v>
                </c:pt>
                <c:pt idx="8">
                  <c:v>0.11897000000000001</c:v>
                </c:pt>
                <c:pt idx="9">
                  <c:v>0.11994</c:v>
                </c:pt>
                <c:pt idx="10">
                  <c:v>0.12187000000000001</c:v>
                </c:pt>
                <c:pt idx="11">
                  <c:v>0.12368</c:v>
                </c:pt>
                <c:pt idx="12">
                  <c:v>0.12736</c:v>
                </c:pt>
                <c:pt idx="13">
                  <c:v>0.13056000000000001</c:v>
                </c:pt>
                <c:pt idx="14">
                  <c:v>0.1333</c:v>
                </c:pt>
                <c:pt idx="15">
                  <c:v>0.13488</c:v>
                </c:pt>
                <c:pt idx="16">
                  <c:v>0.13764999999999999</c:v>
                </c:pt>
                <c:pt idx="17">
                  <c:v>0.13805000000000001</c:v>
                </c:pt>
                <c:pt idx="18">
                  <c:v>0.1386</c:v>
                </c:pt>
                <c:pt idx="19">
                  <c:v>0.13936999999999999</c:v>
                </c:pt>
                <c:pt idx="20">
                  <c:v>0.13977999999999999</c:v>
                </c:pt>
                <c:pt idx="21">
                  <c:v>0.14099999999999999</c:v>
                </c:pt>
                <c:pt idx="22">
                  <c:v>0.14030999999999999</c:v>
                </c:pt>
                <c:pt idx="23">
                  <c:v>0.13983000000000001</c:v>
                </c:pt>
                <c:pt idx="24">
                  <c:v>0.13905999999999999</c:v>
                </c:pt>
                <c:pt idx="25">
                  <c:v>0.13800000000000001</c:v>
                </c:pt>
                <c:pt idx="26">
                  <c:v>0.13686999999999999</c:v>
                </c:pt>
                <c:pt idx="27">
                  <c:v>0.13588</c:v>
                </c:pt>
                <c:pt idx="28">
                  <c:v>0.13533000000000001</c:v>
                </c:pt>
                <c:pt idx="29">
                  <c:v>0.13492000000000001</c:v>
                </c:pt>
                <c:pt idx="30">
                  <c:v>0.13439999999999999</c:v>
                </c:pt>
                <c:pt idx="31">
                  <c:v>0.13378999999999999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2DE3-4B8B-AA04-AE505A771A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66174768"/>
        <c:axId val="1866172368"/>
      </c:lineChart>
      <c:catAx>
        <c:axId val="1866171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174288"/>
        <c:crosses val="autoZero"/>
        <c:auto val="1"/>
        <c:lblAlgn val="ctr"/>
        <c:lblOffset val="100"/>
        <c:noMultiLvlLbl val="0"/>
      </c:catAx>
      <c:valAx>
        <c:axId val="1866174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Square feet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171888"/>
        <c:crosses val="autoZero"/>
        <c:crossBetween val="between"/>
      </c:valAx>
      <c:valAx>
        <c:axId val="1866172368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Vacancy rate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174768"/>
        <c:crosses val="max"/>
        <c:crossBetween val="between"/>
      </c:valAx>
      <c:catAx>
        <c:axId val="18661747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6617236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933066228912199E-2"/>
          <c:y val="3.3404939013769758E-2"/>
          <c:w val="0.93811051445424443"/>
          <c:h val="0.7593554246176860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NYC, Net Absorption, Millions of Square Feet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16</c:v>
                </c:pt>
                <c:pt idx="1">
                  <c:v>17</c:v>
                </c:pt>
                <c:pt idx="2">
                  <c:v>18</c:v>
                </c:pt>
                <c:pt idx="3">
                  <c:v>19</c:v>
                </c:pt>
                <c:pt idx="4">
                  <c:v>20</c:v>
                </c:pt>
                <c:pt idx="5">
                  <c:v>21</c:v>
                </c:pt>
                <c:pt idx="6">
                  <c:v>22</c:v>
                </c:pt>
                <c:pt idx="7">
                  <c:v>23</c:v>
                </c:pt>
                <c:pt idx="8">
                  <c:v>24</c:v>
                </c:pt>
                <c:pt idx="9">
                  <c:v>25</c:v>
                </c:pt>
                <c:pt idx="10">
                  <c:v>26 YTD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-1831124</c:v>
                </c:pt>
                <c:pt idx="1">
                  <c:v>918216</c:v>
                </c:pt>
                <c:pt idx="2">
                  <c:v>6163310</c:v>
                </c:pt>
                <c:pt idx="3">
                  <c:v>7167873</c:v>
                </c:pt>
                <c:pt idx="4">
                  <c:v>-12805353</c:v>
                </c:pt>
                <c:pt idx="5">
                  <c:v>-18139532</c:v>
                </c:pt>
                <c:pt idx="6">
                  <c:v>-1137138</c:v>
                </c:pt>
                <c:pt idx="7">
                  <c:v>-9194023</c:v>
                </c:pt>
                <c:pt idx="8">
                  <c:v>3751357</c:v>
                </c:pt>
                <c:pt idx="9">
                  <c:v>4869475</c:v>
                </c:pt>
                <c:pt idx="10">
                  <c:v>2254755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58-48E5-9DEC-E51DCCBBE1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Bay Area &amp; Seattle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16</c:v>
                </c:pt>
                <c:pt idx="1">
                  <c:v>17</c:v>
                </c:pt>
                <c:pt idx="2">
                  <c:v>18</c:v>
                </c:pt>
                <c:pt idx="3">
                  <c:v>19</c:v>
                </c:pt>
                <c:pt idx="4">
                  <c:v>20</c:v>
                </c:pt>
                <c:pt idx="5">
                  <c:v>21</c:v>
                </c:pt>
                <c:pt idx="6">
                  <c:v>22</c:v>
                </c:pt>
                <c:pt idx="7">
                  <c:v>23</c:v>
                </c:pt>
                <c:pt idx="8">
                  <c:v>24</c:v>
                </c:pt>
                <c:pt idx="9">
                  <c:v>25</c:v>
                </c:pt>
                <c:pt idx="10">
                  <c:v>26 YTD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7596459</c:v>
                </c:pt>
                <c:pt idx="1">
                  <c:v>8884298</c:v>
                </c:pt>
                <c:pt idx="2">
                  <c:v>11571375</c:v>
                </c:pt>
                <c:pt idx="3">
                  <c:v>10274547</c:v>
                </c:pt>
                <c:pt idx="4">
                  <c:v>-7698901</c:v>
                </c:pt>
                <c:pt idx="5">
                  <c:v>-560796</c:v>
                </c:pt>
                <c:pt idx="6">
                  <c:v>-3787089</c:v>
                </c:pt>
                <c:pt idx="7">
                  <c:v>-15734737</c:v>
                </c:pt>
                <c:pt idx="8">
                  <c:v>-2583722</c:v>
                </c:pt>
                <c:pt idx="9">
                  <c:v>2736069</c:v>
                </c:pt>
                <c:pt idx="10">
                  <c:v>6351135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58-48E5-9DEC-E51DCCBBE1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Chicacgo, DC, &amp; LA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16</c:v>
                </c:pt>
                <c:pt idx="1">
                  <c:v>17</c:v>
                </c:pt>
                <c:pt idx="2">
                  <c:v>18</c:v>
                </c:pt>
                <c:pt idx="3">
                  <c:v>19</c:v>
                </c:pt>
                <c:pt idx="4">
                  <c:v>20</c:v>
                </c:pt>
                <c:pt idx="5">
                  <c:v>21</c:v>
                </c:pt>
                <c:pt idx="6">
                  <c:v>22</c:v>
                </c:pt>
                <c:pt idx="7">
                  <c:v>23</c:v>
                </c:pt>
                <c:pt idx="8">
                  <c:v>24</c:v>
                </c:pt>
                <c:pt idx="9">
                  <c:v>25</c:v>
                </c:pt>
                <c:pt idx="10">
                  <c:v>26 YTD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2528385</c:v>
                </c:pt>
                <c:pt idx="1">
                  <c:v>8375412</c:v>
                </c:pt>
                <c:pt idx="2">
                  <c:v>5504416</c:v>
                </c:pt>
                <c:pt idx="3">
                  <c:v>-691818</c:v>
                </c:pt>
                <c:pt idx="4">
                  <c:v>-11817427</c:v>
                </c:pt>
                <c:pt idx="5">
                  <c:v>-17346054</c:v>
                </c:pt>
                <c:pt idx="6">
                  <c:v>-5289122</c:v>
                </c:pt>
                <c:pt idx="7">
                  <c:v>-14772029</c:v>
                </c:pt>
                <c:pt idx="8">
                  <c:v>-14630227</c:v>
                </c:pt>
                <c:pt idx="9">
                  <c:v>-12274574</c:v>
                </c:pt>
                <c:pt idx="10">
                  <c:v>-2028936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87-4734-BC6E-44DF9B68AF1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All Other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16</c:v>
                </c:pt>
                <c:pt idx="1">
                  <c:v>17</c:v>
                </c:pt>
                <c:pt idx="2">
                  <c:v>18</c:v>
                </c:pt>
                <c:pt idx="3">
                  <c:v>19</c:v>
                </c:pt>
                <c:pt idx="4">
                  <c:v>20</c:v>
                </c:pt>
                <c:pt idx="5">
                  <c:v>21</c:v>
                </c:pt>
                <c:pt idx="6">
                  <c:v>22</c:v>
                </c:pt>
                <c:pt idx="7">
                  <c:v>23</c:v>
                </c:pt>
                <c:pt idx="8">
                  <c:v>24</c:v>
                </c:pt>
                <c:pt idx="9">
                  <c:v>25</c:v>
                </c:pt>
                <c:pt idx="10">
                  <c:v>26 YTD</c:v>
                </c:pt>
              </c:strCache>
            </c:strRef>
          </c:cat>
          <c:val>
            <c:numRef>
              <c:f>Sheet1!$E$2:$E$12</c:f>
              <c:numCache>
                <c:formatCode>General</c:formatCode>
                <c:ptCount val="11"/>
                <c:pt idx="0">
                  <c:v>130173200</c:v>
                </c:pt>
                <c:pt idx="1">
                  <c:v>82185315</c:v>
                </c:pt>
                <c:pt idx="2">
                  <c:v>80144195</c:v>
                </c:pt>
                <c:pt idx="3">
                  <c:v>47142919</c:v>
                </c:pt>
                <c:pt idx="4">
                  <c:v>-41539774</c:v>
                </c:pt>
                <c:pt idx="5">
                  <c:v>9960181</c:v>
                </c:pt>
                <c:pt idx="6">
                  <c:v>11765363</c:v>
                </c:pt>
                <c:pt idx="7">
                  <c:v>-38046049</c:v>
                </c:pt>
                <c:pt idx="8">
                  <c:v>-986507</c:v>
                </c:pt>
                <c:pt idx="9">
                  <c:v>3129634</c:v>
                </c:pt>
                <c:pt idx="10">
                  <c:v>8391341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87-4734-BC6E-44DF9B68AF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848389311"/>
        <c:axId val="1848360415"/>
      </c:barChart>
      <c:catAx>
        <c:axId val="18483893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2857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8360415"/>
        <c:crosses val="autoZero"/>
        <c:auto val="1"/>
        <c:lblAlgn val="ctr"/>
        <c:lblOffset val="100"/>
        <c:noMultiLvlLbl val="0"/>
      </c:catAx>
      <c:valAx>
        <c:axId val="1848360415"/>
        <c:scaling>
          <c:orientation val="minMax"/>
          <c:max val="150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Square</a:t>
                </a:r>
                <a:r>
                  <a:rPr lang="en-US" baseline="0" dirty="0"/>
                  <a:t> feet in millions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#,###,###,##0_);[Red]\(##,###,###,##0\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8389311"/>
        <c:crosses val="autoZero"/>
        <c:crossBetween val="between"/>
        <c:dispUnits>
          <c:builtInUnit val="millions"/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chemeClr val="tx2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933066228912199E-2"/>
          <c:y val="3.3404939013769758E-2"/>
          <c:w val="0.93811051445424443"/>
          <c:h val="0.65052221729235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New Leasing Volume Share of Inventory, Trailing Four-Quarter Average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CAA6-4840-83F2-FD02572A4565}"/>
              </c:ext>
            </c:extLst>
          </c:dPt>
          <c:cat>
            <c:strRef>
              <c:f>Sheet1!$A$2:$A$23</c:f>
              <c:strCache>
                <c:ptCount val="22"/>
                <c:pt idx="0">
                  <c:v>San Francisco</c:v>
                </c:pt>
                <c:pt idx="1">
                  <c:v>San Jose</c:v>
                </c:pt>
                <c:pt idx="2">
                  <c:v>New York</c:v>
                </c:pt>
                <c:pt idx="3">
                  <c:v>Austin</c:v>
                </c:pt>
                <c:pt idx="4">
                  <c:v>Dallas-Ft. Worth</c:v>
                </c:pt>
                <c:pt idx="5">
                  <c:v>Orange County</c:v>
                </c:pt>
                <c:pt idx="6">
                  <c:v>Nashville</c:v>
                </c:pt>
                <c:pt idx="7">
                  <c:v>Phoenix</c:v>
                </c:pt>
                <c:pt idx="8">
                  <c:v>Denver</c:v>
                </c:pt>
                <c:pt idx="9">
                  <c:v>Charlotte</c:v>
                </c:pt>
                <c:pt idx="10">
                  <c:v>Avg. of Top 20</c:v>
                </c:pt>
                <c:pt idx="11">
                  <c:v>Los Angeles</c:v>
                </c:pt>
                <c:pt idx="12">
                  <c:v>Miami</c:v>
                </c:pt>
                <c:pt idx="13">
                  <c:v>Houston</c:v>
                </c:pt>
                <c:pt idx="14">
                  <c:v>Washington, DC</c:v>
                </c:pt>
                <c:pt idx="15">
                  <c:v>San Diego</c:v>
                </c:pt>
                <c:pt idx="16">
                  <c:v>Seattle</c:v>
                </c:pt>
                <c:pt idx="17">
                  <c:v>Atlanta</c:v>
                </c:pt>
                <c:pt idx="18">
                  <c:v>Boston</c:v>
                </c:pt>
                <c:pt idx="19">
                  <c:v>Chicago</c:v>
                </c:pt>
                <c:pt idx="20">
                  <c:v>East Bay</c:v>
                </c:pt>
                <c:pt idx="21">
                  <c:v>Philadelphia</c:v>
                </c:pt>
              </c:strCache>
            </c:strRef>
          </c:cat>
          <c:val>
            <c:numRef>
              <c:f>Sheet1!$B$2:$B$23</c:f>
              <c:numCache>
                <c:formatCode>0.0%</c:formatCode>
                <c:ptCount val="22"/>
                <c:pt idx="0">
                  <c:v>2.49444785015587E-2</c:v>
                </c:pt>
                <c:pt idx="1">
                  <c:v>1.5101009739332679E-2</c:v>
                </c:pt>
                <c:pt idx="2">
                  <c:v>1.3993797101020456E-2</c:v>
                </c:pt>
                <c:pt idx="3">
                  <c:v>1.3134446782086837E-2</c:v>
                </c:pt>
                <c:pt idx="4">
                  <c:v>1.3132913156732399E-2</c:v>
                </c:pt>
                <c:pt idx="5">
                  <c:v>1.2695188496722689E-2</c:v>
                </c:pt>
                <c:pt idx="6">
                  <c:v>1.2692906076373401E-2</c:v>
                </c:pt>
                <c:pt idx="7">
                  <c:v>1.2218688845474187E-2</c:v>
                </c:pt>
                <c:pt idx="8">
                  <c:v>1.1999201072125444E-2</c:v>
                </c:pt>
                <c:pt idx="9">
                  <c:v>1.1202382574924202E-2</c:v>
                </c:pt>
                <c:pt idx="10">
                  <c:v>1.0931536323345713E-2</c:v>
                </c:pt>
                <c:pt idx="11">
                  <c:v>1.0475450269540406E-2</c:v>
                </c:pt>
                <c:pt idx="12">
                  <c:v>1.0127744986768395E-2</c:v>
                </c:pt>
                <c:pt idx="13">
                  <c:v>9.8676760950709187E-3</c:v>
                </c:pt>
                <c:pt idx="14">
                  <c:v>8.8030449740058581E-3</c:v>
                </c:pt>
                <c:pt idx="15">
                  <c:v>8.7319927667319219E-3</c:v>
                </c:pt>
                <c:pt idx="16">
                  <c:v>8.3391340234369032E-3</c:v>
                </c:pt>
                <c:pt idx="17">
                  <c:v>8.3163538236738326E-3</c:v>
                </c:pt>
                <c:pt idx="18">
                  <c:v>8.2751426732769907E-3</c:v>
                </c:pt>
                <c:pt idx="19">
                  <c:v>7.8340949067635997E-3</c:v>
                </c:pt>
                <c:pt idx="20" formatCode="General">
                  <c:v>6.3238449025297076E-3</c:v>
                </c:pt>
                <c:pt idx="21" formatCode="General">
                  <c:v>5.6938708754493157E-3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58-48E5-9DEC-E51DCCBBE1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848389311"/>
        <c:axId val="1848360415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2015-2019 Quarterly Average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ash"/>
            <c:size val="20"/>
            <c:spPr>
              <a:solidFill>
                <a:schemeClr val="accent6"/>
              </a:solidFill>
              <a:ln w="9525">
                <a:noFill/>
              </a:ln>
              <a:effectLst/>
            </c:spPr>
          </c:marker>
          <c:cat>
            <c:strRef>
              <c:f>Sheet1!$A$2:$A$23</c:f>
              <c:strCache>
                <c:ptCount val="22"/>
                <c:pt idx="0">
                  <c:v>San Francisco</c:v>
                </c:pt>
                <c:pt idx="1">
                  <c:v>San Jose</c:v>
                </c:pt>
                <c:pt idx="2">
                  <c:v>New York</c:v>
                </c:pt>
                <c:pt idx="3">
                  <c:v>Austin</c:v>
                </c:pt>
                <c:pt idx="4">
                  <c:v>Dallas-Ft. Worth</c:v>
                </c:pt>
                <c:pt idx="5">
                  <c:v>Orange County</c:v>
                </c:pt>
                <c:pt idx="6">
                  <c:v>Nashville</c:v>
                </c:pt>
                <c:pt idx="7">
                  <c:v>Phoenix</c:v>
                </c:pt>
                <c:pt idx="8">
                  <c:v>Denver</c:v>
                </c:pt>
                <c:pt idx="9">
                  <c:v>Charlotte</c:v>
                </c:pt>
                <c:pt idx="10">
                  <c:v>Avg. of Top 20</c:v>
                </c:pt>
                <c:pt idx="11">
                  <c:v>Los Angeles</c:v>
                </c:pt>
                <c:pt idx="12">
                  <c:v>Miami</c:v>
                </c:pt>
                <c:pt idx="13">
                  <c:v>Houston</c:v>
                </c:pt>
                <c:pt idx="14">
                  <c:v>Washington, DC</c:v>
                </c:pt>
                <c:pt idx="15">
                  <c:v>San Diego</c:v>
                </c:pt>
                <c:pt idx="16">
                  <c:v>Seattle</c:v>
                </c:pt>
                <c:pt idx="17">
                  <c:v>Atlanta</c:v>
                </c:pt>
                <c:pt idx="18">
                  <c:v>Boston</c:v>
                </c:pt>
                <c:pt idx="19">
                  <c:v>Chicago</c:v>
                </c:pt>
                <c:pt idx="20">
                  <c:v>East Bay</c:v>
                </c:pt>
                <c:pt idx="21">
                  <c:v>Philadelphia</c:v>
                </c:pt>
              </c:strCache>
            </c:strRef>
          </c:cat>
          <c:val>
            <c:numRef>
              <c:f>Sheet1!$C$2:$C$23</c:f>
              <c:numCache>
                <c:formatCode>0.0%</c:formatCode>
                <c:ptCount val="22"/>
                <c:pt idx="0">
                  <c:v>2.0020383882220556E-2</c:v>
                </c:pt>
                <c:pt idx="1">
                  <c:v>1.74710320198386E-2</c:v>
                </c:pt>
                <c:pt idx="2">
                  <c:v>1.2499495760224711E-2</c:v>
                </c:pt>
                <c:pt idx="3">
                  <c:v>1.7874034386181809E-2</c:v>
                </c:pt>
                <c:pt idx="4">
                  <c:v>1.2971997920849696E-2</c:v>
                </c:pt>
                <c:pt idx="5">
                  <c:v>1.6116181309835751E-2</c:v>
                </c:pt>
                <c:pt idx="6">
                  <c:v>9.36977217248312E-3</c:v>
                </c:pt>
                <c:pt idx="7">
                  <c:v>1.4402547020448367E-2</c:v>
                </c:pt>
                <c:pt idx="8">
                  <c:v>1.4396101684794924E-2</c:v>
                </c:pt>
                <c:pt idx="9">
                  <c:v>1.1121255327784945E-2</c:v>
                </c:pt>
                <c:pt idx="10">
                  <c:v>1.224872733388949E-2</c:v>
                </c:pt>
                <c:pt idx="11">
                  <c:v>1.2180076762958611E-2</c:v>
                </c:pt>
                <c:pt idx="12">
                  <c:v>9.2565533497272617E-3</c:v>
                </c:pt>
                <c:pt idx="13">
                  <c:v>1.0884819342578501E-2</c:v>
                </c:pt>
                <c:pt idx="14">
                  <c:v>1.1213134758185401E-2</c:v>
                </c:pt>
                <c:pt idx="15">
                  <c:v>1.5264815581276384E-2</c:v>
                </c:pt>
                <c:pt idx="16">
                  <c:v>1.2259911217540347E-2</c:v>
                </c:pt>
                <c:pt idx="17">
                  <c:v>1.1050318424472643E-2</c:v>
                </c:pt>
                <c:pt idx="18">
                  <c:v>1.0975740671613218E-2</c:v>
                </c:pt>
                <c:pt idx="19">
                  <c:v>9.6274543098953964E-3</c:v>
                </c:pt>
                <c:pt idx="20">
                  <c:v>1.2558542519500374E-2</c:v>
                </c:pt>
                <c:pt idx="21">
                  <c:v>9.0047618299043588E-3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58-48E5-9DEC-E51DCCBBE1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48389311"/>
        <c:axId val="1848360415"/>
      </c:lineChart>
      <c:catAx>
        <c:axId val="18483893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8360415"/>
        <c:crosses val="autoZero"/>
        <c:auto val="1"/>
        <c:lblAlgn val="ctr"/>
        <c:lblOffset val="100"/>
        <c:noMultiLvlLbl val="0"/>
      </c:catAx>
      <c:valAx>
        <c:axId val="18483604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83893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chemeClr val="tx2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Share Of All Vacant Space In For-Lease, Non-Medical Buildings 25,000+ SF And Aged 3+ Years, 2015-2019 Average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Low-Vacancy (&lt;10%) Buildings</c:v>
                </c:pt>
                <c:pt idx="1">
                  <c:v>Mid-Vacancy (10-25%) Buildings</c:v>
                </c:pt>
                <c:pt idx="2">
                  <c:v>High-Vacancy (&gt;25%) Buildings</c:v>
                </c:pt>
              </c:strCache>
            </c:strRef>
          </c:cat>
          <c:val>
            <c:numRef>
              <c:f>Sheet1!$B$2:$D$2</c:f>
              <c:numCache>
                <c:formatCode>0.00%</c:formatCode>
                <c:ptCount val="3"/>
                <c:pt idx="0">
                  <c:v>9.9000000000000005E-2</c:v>
                </c:pt>
                <c:pt idx="1">
                  <c:v>0.26400000000000001</c:v>
                </c:pt>
                <c:pt idx="2">
                  <c:v>0.63800000000000001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99-4F46-854D-74B69433737B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2026 YTD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Low-Vacancy (&lt;10%) Buildings</c:v>
                </c:pt>
                <c:pt idx="1">
                  <c:v>Mid-Vacancy (10-25%) Buildings</c:v>
                </c:pt>
                <c:pt idx="2">
                  <c:v>High-Vacancy (&gt;25%) Buildings</c:v>
                </c:pt>
              </c:strCache>
            </c:strRef>
          </c:cat>
          <c:val>
            <c:numRef>
              <c:f>Sheet1!$B$3:$D$3</c:f>
              <c:numCache>
                <c:formatCode>0.00%</c:formatCode>
                <c:ptCount val="3"/>
                <c:pt idx="0">
                  <c:v>4.3999999999999997E-2</c:v>
                </c:pt>
                <c:pt idx="1">
                  <c:v>0.17699999999999999</c:v>
                </c:pt>
                <c:pt idx="2">
                  <c:v>0.77900000000000003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99-4F46-854D-74B6943373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1696511"/>
        <c:axId val="1211696031"/>
      </c:barChart>
      <c:catAx>
        <c:axId val="12116965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1696031"/>
        <c:crosses val="autoZero"/>
        <c:auto val="1"/>
        <c:lblAlgn val="ctr"/>
        <c:lblOffset val="100"/>
        <c:noMultiLvlLbl val="0"/>
      </c:catAx>
      <c:valAx>
        <c:axId val="12116960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16965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Under Construction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Sheet1!$A$2:$A$44</c:f>
              <c:strCache>
                <c:ptCount val="43"/>
                <c:pt idx="0">
                  <c:v>1Q 2016</c:v>
                </c:pt>
                <c:pt idx="1">
                  <c:v>2Q 2016</c:v>
                </c:pt>
                <c:pt idx="2">
                  <c:v>3Q 2016</c:v>
                </c:pt>
                <c:pt idx="3">
                  <c:v>4Q 2016</c:v>
                </c:pt>
                <c:pt idx="4">
                  <c:v>1Q 2017</c:v>
                </c:pt>
                <c:pt idx="5">
                  <c:v>2Q 2017</c:v>
                </c:pt>
                <c:pt idx="6">
                  <c:v>3Q 2017</c:v>
                </c:pt>
                <c:pt idx="7">
                  <c:v>4Q 2017</c:v>
                </c:pt>
                <c:pt idx="8">
                  <c:v>1Q 2018</c:v>
                </c:pt>
                <c:pt idx="9">
                  <c:v>2Q 2018</c:v>
                </c:pt>
                <c:pt idx="10">
                  <c:v>3Q 2018</c:v>
                </c:pt>
                <c:pt idx="11">
                  <c:v>4Q 2018</c:v>
                </c:pt>
                <c:pt idx="12">
                  <c:v>1Q 2019</c:v>
                </c:pt>
                <c:pt idx="13">
                  <c:v>2Q 2019</c:v>
                </c:pt>
                <c:pt idx="14">
                  <c:v>3Q 2019</c:v>
                </c:pt>
                <c:pt idx="15">
                  <c:v>4Q 2019</c:v>
                </c:pt>
                <c:pt idx="16">
                  <c:v>1Q 2020</c:v>
                </c:pt>
                <c:pt idx="17">
                  <c:v>2Q 2020</c:v>
                </c:pt>
                <c:pt idx="18">
                  <c:v>3Q 2020</c:v>
                </c:pt>
                <c:pt idx="19">
                  <c:v>4Q 2020</c:v>
                </c:pt>
                <c:pt idx="20">
                  <c:v>1Q 2021</c:v>
                </c:pt>
                <c:pt idx="21">
                  <c:v>2Q 2021</c:v>
                </c:pt>
                <c:pt idx="22">
                  <c:v>3Q 2021</c:v>
                </c:pt>
                <c:pt idx="23">
                  <c:v>4Q 2021</c:v>
                </c:pt>
                <c:pt idx="24">
                  <c:v>1Q 2022</c:v>
                </c:pt>
                <c:pt idx="25">
                  <c:v>2Q 2022</c:v>
                </c:pt>
                <c:pt idx="26">
                  <c:v>3Q 2022</c:v>
                </c:pt>
                <c:pt idx="27">
                  <c:v>4Q 2022</c:v>
                </c:pt>
                <c:pt idx="28">
                  <c:v>1Q 2023</c:v>
                </c:pt>
                <c:pt idx="29">
                  <c:v>2Q 2023</c:v>
                </c:pt>
                <c:pt idx="30">
                  <c:v>3Q 2023</c:v>
                </c:pt>
                <c:pt idx="31">
                  <c:v>4Q 2023</c:v>
                </c:pt>
                <c:pt idx="32">
                  <c:v>1Q 2024</c:v>
                </c:pt>
                <c:pt idx="33">
                  <c:v>2Q 2024</c:v>
                </c:pt>
                <c:pt idx="34">
                  <c:v>3Q 2024</c:v>
                </c:pt>
                <c:pt idx="35">
                  <c:v>4Q 2024</c:v>
                </c:pt>
                <c:pt idx="36">
                  <c:v>1Q 2025</c:v>
                </c:pt>
                <c:pt idx="37">
                  <c:v>2Q 2025</c:v>
                </c:pt>
                <c:pt idx="38">
                  <c:v>3Q 2025</c:v>
                </c:pt>
                <c:pt idx="39">
                  <c:v>4Q 2025</c:v>
                </c:pt>
                <c:pt idx="40">
                  <c:v>1Q 2026</c:v>
                </c:pt>
                <c:pt idx="41">
                  <c:v>2Q 2026</c:v>
                </c:pt>
                <c:pt idx="42">
                  <c:v>3Q 2026</c:v>
                </c:pt>
              </c:strCache>
            </c:strRef>
          </c:cat>
          <c:val>
            <c:numRef>
              <c:f>Sheet1!$B$2:$B$44</c:f>
              <c:numCache>
                <c:formatCode>##,###,###,##0_);[Red]\(##,###,###,##0\)</c:formatCode>
                <c:ptCount val="43"/>
                <c:pt idx="0">
                  <c:v>132989603</c:v>
                </c:pt>
                <c:pt idx="1">
                  <c:v>137739571</c:v>
                </c:pt>
                <c:pt idx="2">
                  <c:v>142051483</c:v>
                </c:pt>
                <c:pt idx="3">
                  <c:v>143798261</c:v>
                </c:pt>
                <c:pt idx="4">
                  <c:v>138408690</c:v>
                </c:pt>
                <c:pt idx="5">
                  <c:v>138555294</c:v>
                </c:pt>
                <c:pt idx="6">
                  <c:v>139904711</c:v>
                </c:pt>
                <c:pt idx="7">
                  <c:v>140534196</c:v>
                </c:pt>
                <c:pt idx="8">
                  <c:v>141202712</c:v>
                </c:pt>
                <c:pt idx="9">
                  <c:v>141507215</c:v>
                </c:pt>
                <c:pt idx="10">
                  <c:v>138194697</c:v>
                </c:pt>
                <c:pt idx="11">
                  <c:v>144183873</c:v>
                </c:pt>
                <c:pt idx="12">
                  <c:v>146094401</c:v>
                </c:pt>
                <c:pt idx="13">
                  <c:v>151412325</c:v>
                </c:pt>
                <c:pt idx="14">
                  <c:v>152628145</c:v>
                </c:pt>
                <c:pt idx="15">
                  <c:v>157715323</c:v>
                </c:pt>
                <c:pt idx="16">
                  <c:v>154555072</c:v>
                </c:pt>
                <c:pt idx="17">
                  <c:v>151095139</c:v>
                </c:pt>
                <c:pt idx="18">
                  <c:v>147409922</c:v>
                </c:pt>
                <c:pt idx="19">
                  <c:v>148309925</c:v>
                </c:pt>
                <c:pt idx="20">
                  <c:v>149997093</c:v>
                </c:pt>
                <c:pt idx="21">
                  <c:v>143872643</c:v>
                </c:pt>
                <c:pt idx="22">
                  <c:v>139286345</c:v>
                </c:pt>
                <c:pt idx="23">
                  <c:v>139644872</c:v>
                </c:pt>
                <c:pt idx="24">
                  <c:v>139580887</c:v>
                </c:pt>
                <c:pt idx="25">
                  <c:v>133158095</c:v>
                </c:pt>
                <c:pt idx="26">
                  <c:v>128332583</c:v>
                </c:pt>
                <c:pt idx="27">
                  <c:v>119976417</c:v>
                </c:pt>
                <c:pt idx="28">
                  <c:v>120602149</c:v>
                </c:pt>
                <c:pt idx="29">
                  <c:v>110301140</c:v>
                </c:pt>
                <c:pt idx="30">
                  <c:v>102455617</c:v>
                </c:pt>
                <c:pt idx="31">
                  <c:v>92114988</c:v>
                </c:pt>
                <c:pt idx="32">
                  <c:v>86646338</c:v>
                </c:pt>
                <c:pt idx="33">
                  <c:v>79330184</c:v>
                </c:pt>
                <c:pt idx="34">
                  <c:v>75457100</c:v>
                </c:pt>
                <c:pt idx="35">
                  <c:v>67472664</c:v>
                </c:pt>
                <c:pt idx="36">
                  <c:v>62595971</c:v>
                </c:pt>
                <c:pt idx="37">
                  <c:v>59728214</c:v>
                </c:pt>
                <c:pt idx="38">
                  <c:v>52087564</c:v>
                </c:pt>
                <c:pt idx="39">
                  <c:v>46886257</c:v>
                </c:pt>
                <c:pt idx="40">
                  <c:v>47226492</c:v>
                </c:pt>
                <c:pt idx="41">
                  <c:v>49342464</c:v>
                </c:pt>
                <c:pt idx="42">
                  <c:v>46979090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E3-4B8B-AA04-AE505A771A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66171888"/>
        <c:axId val="1866174288"/>
      </c:barChart>
      <c:catAx>
        <c:axId val="1866171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174288"/>
        <c:crosses val="autoZero"/>
        <c:auto val="1"/>
        <c:lblAlgn val="ctr"/>
        <c:lblOffset val="100"/>
        <c:noMultiLvlLbl val="0"/>
      </c:catAx>
      <c:valAx>
        <c:axId val="1866174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171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Deliveries, Millions Of Square Feet, Trailing 4-Quarter Average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Sheet1!$A$2:$A$44</c:f>
              <c:strCache>
                <c:ptCount val="43"/>
                <c:pt idx="0">
                  <c:v>1Q 2016</c:v>
                </c:pt>
                <c:pt idx="1">
                  <c:v>2Q 2016</c:v>
                </c:pt>
                <c:pt idx="2">
                  <c:v>3Q 2016</c:v>
                </c:pt>
                <c:pt idx="3">
                  <c:v>4Q 2016</c:v>
                </c:pt>
                <c:pt idx="4">
                  <c:v>1Q 2017</c:v>
                </c:pt>
                <c:pt idx="5">
                  <c:v>2Q 2017</c:v>
                </c:pt>
                <c:pt idx="6">
                  <c:v>3Q 2017</c:v>
                </c:pt>
                <c:pt idx="7">
                  <c:v>4Q 2017</c:v>
                </c:pt>
                <c:pt idx="8">
                  <c:v>1Q 2018</c:v>
                </c:pt>
                <c:pt idx="9">
                  <c:v>2Q 2018</c:v>
                </c:pt>
                <c:pt idx="10">
                  <c:v>3Q 2018</c:v>
                </c:pt>
                <c:pt idx="11">
                  <c:v>4Q 2018</c:v>
                </c:pt>
                <c:pt idx="12">
                  <c:v>1Q 2019</c:v>
                </c:pt>
                <c:pt idx="13">
                  <c:v>2Q 2019</c:v>
                </c:pt>
                <c:pt idx="14">
                  <c:v>3Q 2019</c:v>
                </c:pt>
                <c:pt idx="15">
                  <c:v>4Q 2019</c:v>
                </c:pt>
                <c:pt idx="16">
                  <c:v>1Q 2020</c:v>
                </c:pt>
                <c:pt idx="17">
                  <c:v>2Q 2020</c:v>
                </c:pt>
                <c:pt idx="18">
                  <c:v>3Q 2020</c:v>
                </c:pt>
                <c:pt idx="19">
                  <c:v>4Q 2020</c:v>
                </c:pt>
                <c:pt idx="20">
                  <c:v>1Q 2021</c:v>
                </c:pt>
                <c:pt idx="21">
                  <c:v>2Q 2021</c:v>
                </c:pt>
                <c:pt idx="22">
                  <c:v>3Q 2021</c:v>
                </c:pt>
                <c:pt idx="23">
                  <c:v>4Q 2021</c:v>
                </c:pt>
                <c:pt idx="24">
                  <c:v>1Q 2022</c:v>
                </c:pt>
                <c:pt idx="25">
                  <c:v>2Q 2022</c:v>
                </c:pt>
                <c:pt idx="26">
                  <c:v>3Q 2022</c:v>
                </c:pt>
                <c:pt idx="27">
                  <c:v>4Q 2022</c:v>
                </c:pt>
                <c:pt idx="28">
                  <c:v>1Q 2023</c:v>
                </c:pt>
                <c:pt idx="29">
                  <c:v>2Q 2023</c:v>
                </c:pt>
                <c:pt idx="30">
                  <c:v>3Q 2023</c:v>
                </c:pt>
                <c:pt idx="31">
                  <c:v>4Q 2023</c:v>
                </c:pt>
                <c:pt idx="32">
                  <c:v>1Q 2024</c:v>
                </c:pt>
                <c:pt idx="33">
                  <c:v>2Q 2024</c:v>
                </c:pt>
                <c:pt idx="34">
                  <c:v>3Q 2024</c:v>
                </c:pt>
                <c:pt idx="35">
                  <c:v>4Q 2024</c:v>
                </c:pt>
                <c:pt idx="36">
                  <c:v>1Q 2025</c:v>
                </c:pt>
                <c:pt idx="37">
                  <c:v>2Q 2025</c:v>
                </c:pt>
                <c:pt idx="38">
                  <c:v>3Q 2025</c:v>
                </c:pt>
                <c:pt idx="39">
                  <c:v>4Q 2025</c:v>
                </c:pt>
                <c:pt idx="40">
                  <c:v>1Q 2026</c:v>
                </c:pt>
                <c:pt idx="41">
                  <c:v>2Q 2026</c:v>
                </c:pt>
                <c:pt idx="42">
                  <c:v>3Q 2026</c:v>
                </c:pt>
              </c:strCache>
            </c:strRef>
          </c:cat>
          <c:val>
            <c:numRef>
              <c:f>Sheet1!$B$2:$B$44</c:f>
              <c:numCache>
                <c:formatCode>General</c:formatCode>
                <c:ptCount val="43"/>
                <c:pt idx="3" formatCode="#,##0">
                  <c:v>16953069</c:v>
                </c:pt>
                <c:pt idx="4" formatCode="#,##0">
                  <c:v>18480157</c:v>
                </c:pt>
                <c:pt idx="5" formatCode="#,##0">
                  <c:v>19530700</c:v>
                </c:pt>
                <c:pt idx="6" formatCode="#,##0">
                  <c:v>19929788</c:v>
                </c:pt>
                <c:pt idx="7" formatCode="#,##0">
                  <c:v>20115638</c:v>
                </c:pt>
                <c:pt idx="8" formatCode="#,##0">
                  <c:v>19243028</c:v>
                </c:pt>
                <c:pt idx="9" formatCode="#,##0">
                  <c:v>19851398</c:v>
                </c:pt>
                <c:pt idx="10" formatCode="#,##0">
                  <c:v>20143216</c:v>
                </c:pt>
                <c:pt idx="11" formatCode="#,##0">
                  <c:v>19338657</c:v>
                </c:pt>
                <c:pt idx="12" formatCode="#,##0">
                  <c:v>19806533</c:v>
                </c:pt>
                <c:pt idx="13" formatCode="#,##0">
                  <c:v>19335047</c:v>
                </c:pt>
                <c:pt idx="14" formatCode="#,##0">
                  <c:v>18648229</c:v>
                </c:pt>
                <c:pt idx="15" formatCode="#,##0">
                  <c:v>19989767</c:v>
                </c:pt>
                <c:pt idx="16" formatCode="#,##0">
                  <c:v>21205742</c:v>
                </c:pt>
                <c:pt idx="17" formatCode="#,##0">
                  <c:v>19378863</c:v>
                </c:pt>
                <c:pt idx="18" formatCode="#,##0">
                  <c:v>19509197</c:v>
                </c:pt>
                <c:pt idx="19" formatCode="#,##0">
                  <c:v>18393710</c:v>
                </c:pt>
                <c:pt idx="20" formatCode="#,##0">
                  <c:v>16239678</c:v>
                </c:pt>
                <c:pt idx="21" formatCode="#,##0">
                  <c:v>17891817</c:v>
                </c:pt>
                <c:pt idx="22" formatCode="#,##0">
                  <c:v>17777057</c:v>
                </c:pt>
                <c:pt idx="23" formatCode="#,##0">
                  <c:v>17523837</c:v>
                </c:pt>
                <c:pt idx="24" formatCode="#,##0">
                  <c:v>17142481</c:v>
                </c:pt>
                <c:pt idx="25" formatCode="#,##0">
                  <c:v>16697854</c:v>
                </c:pt>
                <c:pt idx="26" formatCode="#,##0">
                  <c:v>16672083</c:v>
                </c:pt>
                <c:pt idx="27" formatCode="#,##0">
                  <c:v>17642449</c:v>
                </c:pt>
                <c:pt idx="28" formatCode="#,##0">
                  <c:v>16920955</c:v>
                </c:pt>
                <c:pt idx="29" formatCode="#,##0">
                  <c:v>17159296</c:v>
                </c:pt>
                <c:pt idx="30" formatCode="#,##0">
                  <c:v>16370249</c:v>
                </c:pt>
                <c:pt idx="31" formatCode="#,##0">
                  <c:v>15385195</c:v>
                </c:pt>
                <c:pt idx="32" formatCode="#,##0">
                  <c:v>15104928</c:v>
                </c:pt>
                <c:pt idx="33" formatCode="#,##0">
                  <c:v>13286589</c:v>
                </c:pt>
                <c:pt idx="34" formatCode="#,##0">
                  <c:v>12212322</c:v>
                </c:pt>
                <c:pt idx="35" formatCode="#,##0">
                  <c:v>11442701</c:v>
                </c:pt>
                <c:pt idx="36" formatCode="#,##0">
                  <c:v>11548503</c:v>
                </c:pt>
                <c:pt idx="37" formatCode="#,##0">
                  <c:v>10434290</c:v>
                </c:pt>
                <c:pt idx="38" formatCode="#,##0">
                  <c:v>11171045</c:v>
                </c:pt>
                <c:pt idx="39" formatCode="#,##0">
                  <c:v>10610664</c:v>
                </c:pt>
                <c:pt idx="40" formatCode="#,##0">
                  <c:v>9072165</c:v>
                </c:pt>
                <c:pt idx="41" formatCode="#,##0">
                  <c:v>7829419</c:v>
                </c:pt>
                <c:pt idx="42" formatCode="#,##0">
                  <c:v>5908100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1A70-4F66-A0B5-266B6CDF09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Demolitions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Sheet1!$A$2:$A$44</c:f>
              <c:strCache>
                <c:ptCount val="43"/>
                <c:pt idx="0">
                  <c:v>1Q 2016</c:v>
                </c:pt>
                <c:pt idx="1">
                  <c:v>2Q 2016</c:v>
                </c:pt>
                <c:pt idx="2">
                  <c:v>3Q 2016</c:v>
                </c:pt>
                <c:pt idx="3">
                  <c:v>4Q 2016</c:v>
                </c:pt>
                <c:pt idx="4">
                  <c:v>1Q 2017</c:v>
                </c:pt>
                <c:pt idx="5">
                  <c:v>2Q 2017</c:v>
                </c:pt>
                <c:pt idx="6">
                  <c:v>3Q 2017</c:v>
                </c:pt>
                <c:pt idx="7">
                  <c:v>4Q 2017</c:v>
                </c:pt>
                <c:pt idx="8">
                  <c:v>1Q 2018</c:v>
                </c:pt>
                <c:pt idx="9">
                  <c:v>2Q 2018</c:v>
                </c:pt>
                <c:pt idx="10">
                  <c:v>3Q 2018</c:v>
                </c:pt>
                <c:pt idx="11">
                  <c:v>4Q 2018</c:v>
                </c:pt>
                <c:pt idx="12">
                  <c:v>1Q 2019</c:v>
                </c:pt>
                <c:pt idx="13">
                  <c:v>2Q 2019</c:v>
                </c:pt>
                <c:pt idx="14">
                  <c:v>3Q 2019</c:v>
                </c:pt>
                <c:pt idx="15">
                  <c:v>4Q 2019</c:v>
                </c:pt>
                <c:pt idx="16">
                  <c:v>1Q 2020</c:v>
                </c:pt>
                <c:pt idx="17">
                  <c:v>2Q 2020</c:v>
                </c:pt>
                <c:pt idx="18">
                  <c:v>3Q 2020</c:v>
                </c:pt>
                <c:pt idx="19">
                  <c:v>4Q 2020</c:v>
                </c:pt>
                <c:pt idx="20">
                  <c:v>1Q 2021</c:v>
                </c:pt>
                <c:pt idx="21">
                  <c:v>2Q 2021</c:v>
                </c:pt>
                <c:pt idx="22">
                  <c:v>3Q 2021</c:v>
                </c:pt>
                <c:pt idx="23">
                  <c:v>4Q 2021</c:v>
                </c:pt>
                <c:pt idx="24">
                  <c:v>1Q 2022</c:v>
                </c:pt>
                <c:pt idx="25">
                  <c:v>2Q 2022</c:v>
                </c:pt>
                <c:pt idx="26">
                  <c:v>3Q 2022</c:v>
                </c:pt>
                <c:pt idx="27">
                  <c:v>4Q 2022</c:v>
                </c:pt>
                <c:pt idx="28">
                  <c:v>1Q 2023</c:v>
                </c:pt>
                <c:pt idx="29">
                  <c:v>2Q 2023</c:v>
                </c:pt>
                <c:pt idx="30">
                  <c:v>3Q 2023</c:v>
                </c:pt>
                <c:pt idx="31">
                  <c:v>4Q 2023</c:v>
                </c:pt>
                <c:pt idx="32">
                  <c:v>1Q 2024</c:v>
                </c:pt>
                <c:pt idx="33">
                  <c:v>2Q 2024</c:v>
                </c:pt>
                <c:pt idx="34">
                  <c:v>3Q 2024</c:v>
                </c:pt>
                <c:pt idx="35">
                  <c:v>4Q 2024</c:v>
                </c:pt>
                <c:pt idx="36">
                  <c:v>1Q 2025</c:v>
                </c:pt>
                <c:pt idx="37">
                  <c:v>2Q 2025</c:v>
                </c:pt>
                <c:pt idx="38">
                  <c:v>3Q 2025</c:v>
                </c:pt>
                <c:pt idx="39">
                  <c:v>4Q 2025</c:v>
                </c:pt>
                <c:pt idx="40">
                  <c:v>1Q 2026</c:v>
                </c:pt>
                <c:pt idx="41">
                  <c:v>2Q 2026</c:v>
                </c:pt>
                <c:pt idx="42">
                  <c:v>3Q 2026</c:v>
                </c:pt>
              </c:strCache>
            </c:strRef>
          </c:cat>
          <c:val>
            <c:numRef>
              <c:f>Sheet1!$C$2:$C$44</c:f>
              <c:numCache>
                <c:formatCode>General</c:formatCode>
                <c:ptCount val="43"/>
                <c:pt idx="3" formatCode="#,##0">
                  <c:v>6026940</c:v>
                </c:pt>
                <c:pt idx="4" formatCode="#,##0">
                  <c:v>6337249</c:v>
                </c:pt>
                <c:pt idx="5" formatCode="#,##0">
                  <c:v>6366900</c:v>
                </c:pt>
                <c:pt idx="6" formatCode="#,##0">
                  <c:v>6153481</c:v>
                </c:pt>
                <c:pt idx="7" formatCode="#,##0">
                  <c:v>6142228</c:v>
                </c:pt>
                <c:pt idx="8" formatCode="#,##0">
                  <c:v>5729369</c:v>
                </c:pt>
                <c:pt idx="9" formatCode="#,##0">
                  <c:v>5336312</c:v>
                </c:pt>
                <c:pt idx="10" formatCode="#,##0">
                  <c:v>6090858</c:v>
                </c:pt>
                <c:pt idx="11" formatCode="#,##0">
                  <c:v>5780058</c:v>
                </c:pt>
                <c:pt idx="12" formatCode="#,##0">
                  <c:v>6030766</c:v>
                </c:pt>
                <c:pt idx="13" formatCode="#,##0">
                  <c:v>6808777</c:v>
                </c:pt>
                <c:pt idx="14" formatCode="#,##0">
                  <c:v>6518743</c:v>
                </c:pt>
                <c:pt idx="15" formatCode="#,##0">
                  <c:v>6840777</c:v>
                </c:pt>
                <c:pt idx="16" formatCode="#,##0">
                  <c:v>7269592</c:v>
                </c:pt>
                <c:pt idx="17" formatCode="#,##0">
                  <c:v>6176102</c:v>
                </c:pt>
                <c:pt idx="18" formatCode="#,##0">
                  <c:v>5686284</c:v>
                </c:pt>
                <c:pt idx="19" formatCode="#,##0">
                  <c:v>5114281</c:v>
                </c:pt>
                <c:pt idx="20" formatCode="#,##0">
                  <c:v>4347958</c:v>
                </c:pt>
                <c:pt idx="21" formatCode="#,##0">
                  <c:v>4518497</c:v>
                </c:pt>
                <c:pt idx="22" formatCode="#,##0">
                  <c:v>4737030</c:v>
                </c:pt>
                <c:pt idx="23" formatCode="#,##0">
                  <c:v>5409855</c:v>
                </c:pt>
                <c:pt idx="24" formatCode="#,##0">
                  <c:v>6167722</c:v>
                </c:pt>
                <c:pt idx="25" formatCode="#,##0">
                  <c:v>6792634</c:v>
                </c:pt>
                <c:pt idx="26" formatCode="#,##0">
                  <c:v>7460485</c:v>
                </c:pt>
                <c:pt idx="27" formatCode="#,##0">
                  <c:v>7492543</c:v>
                </c:pt>
                <c:pt idx="28" formatCode="#,##0">
                  <c:v>6962058</c:v>
                </c:pt>
                <c:pt idx="29" formatCode="#,##0">
                  <c:v>7069838</c:v>
                </c:pt>
                <c:pt idx="30" formatCode="#,##0">
                  <c:v>6873082</c:v>
                </c:pt>
                <c:pt idx="31" formatCode="#,##0">
                  <c:v>8189980</c:v>
                </c:pt>
                <c:pt idx="32" formatCode="#,##0">
                  <c:v>8614143</c:v>
                </c:pt>
                <c:pt idx="33" formatCode="#,##0">
                  <c:v>9176392</c:v>
                </c:pt>
                <c:pt idx="34" formatCode="#,##0">
                  <c:v>9597536</c:v>
                </c:pt>
                <c:pt idx="35" formatCode="#,##0">
                  <c:v>8016768</c:v>
                </c:pt>
                <c:pt idx="36" formatCode="#,##0">
                  <c:v>8496787</c:v>
                </c:pt>
                <c:pt idx="37" formatCode="#,##0">
                  <c:v>8892603</c:v>
                </c:pt>
                <c:pt idx="38" formatCode="#,##0">
                  <c:v>9331361</c:v>
                </c:pt>
                <c:pt idx="39" formatCode="#,##0">
                  <c:v>10678886</c:v>
                </c:pt>
                <c:pt idx="40" formatCode="#,##0">
                  <c:v>10743547</c:v>
                </c:pt>
                <c:pt idx="41" formatCode="#,##0">
                  <c:v>10354509</c:v>
                </c:pt>
                <c:pt idx="42" formatCode="#,##0">
                  <c:v>9196661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1A70-4F66-A0B5-266B6CDF09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New Construction Starts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Sheet1!$A$2:$A$44</c:f>
              <c:strCache>
                <c:ptCount val="43"/>
                <c:pt idx="0">
                  <c:v>1Q 2016</c:v>
                </c:pt>
                <c:pt idx="1">
                  <c:v>2Q 2016</c:v>
                </c:pt>
                <c:pt idx="2">
                  <c:v>3Q 2016</c:v>
                </c:pt>
                <c:pt idx="3">
                  <c:v>4Q 2016</c:v>
                </c:pt>
                <c:pt idx="4">
                  <c:v>1Q 2017</c:v>
                </c:pt>
                <c:pt idx="5">
                  <c:v>2Q 2017</c:v>
                </c:pt>
                <c:pt idx="6">
                  <c:v>3Q 2017</c:v>
                </c:pt>
                <c:pt idx="7">
                  <c:v>4Q 2017</c:v>
                </c:pt>
                <c:pt idx="8">
                  <c:v>1Q 2018</c:v>
                </c:pt>
                <c:pt idx="9">
                  <c:v>2Q 2018</c:v>
                </c:pt>
                <c:pt idx="10">
                  <c:v>3Q 2018</c:v>
                </c:pt>
                <c:pt idx="11">
                  <c:v>4Q 2018</c:v>
                </c:pt>
                <c:pt idx="12">
                  <c:v>1Q 2019</c:v>
                </c:pt>
                <c:pt idx="13">
                  <c:v>2Q 2019</c:v>
                </c:pt>
                <c:pt idx="14">
                  <c:v>3Q 2019</c:v>
                </c:pt>
                <c:pt idx="15">
                  <c:v>4Q 2019</c:v>
                </c:pt>
                <c:pt idx="16">
                  <c:v>1Q 2020</c:v>
                </c:pt>
                <c:pt idx="17">
                  <c:v>2Q 2020</c:v>
                </c:pt>
                <c:pt idx="18">
                  <c:v>3Q 2020</c:v>
                </c:pt>
                <c:pt idx="19">
                  <c:v>4Q 2020</c:v>
                </c:pt>
                <c:pt idx="20">
                  <c:v>1Q 2021</c:v>
                </c:pt>
                <c:pt idx="21">
                  <c:v>2Q 2021</c:v>
                </c:pt>
                <c:pt idx="22">
                  <c:v>3Q 2021</c:v>
                </c:pt>
                <c:pt idx="23">
                  <c:v>4Q 2021</c:v>
                </c:pt>
                <c:pt idx="24">
                  <c:v>1Q 2022</c:v>
                </c:pt>
                <c:pt idx="25">
                  <c:v>2Q 2022</c:v>
                </c:pt>
                <c:pt idx="26">
                  <c:v>3Q 2022</c:v>
                </c:pt>
                <c:pt idx="27">
                  <c:v>4Q 2022</c:v>
                </c:pt>
                <c:pt idx="28">
                  <c:v>1Q 2023</c:v>
                </c:pt>
                <c:pt idx="29">
                  <c:v>2Q 2023</c:v>
                </c:pt>
                <c:pt idx="30">
                  <c:v>3Q 2023</c:v>
                </c:pt>
                <c:pt idx="31">
                  <c:v>4Q 2023</c:v>
                </c:pt>
                <c:pt idx="32">
                  <c:v>1Q 2024</c:v>
                </c:pt>
                <c:pt idx="33">
                  <c:v>2Q 2024</c:v>
                </c:pt>
                <c:pt idx="34">
                  <c:v>3Q 2024</c:v>
                </c:pt>
                <c:pt idx="35">
                  <c:v>4Q 2024</c:v>
                </c:pt>
                <c:pt idx="36">
                  <c:v>1Q 2025</c:v>
                </c:pt>
                <c:pt idx="37">
                  <c:v>2Q 2025</c:v>
                </c:pt>
                <c:pt idx="38">
                  <c:v>3Q 2025</c:v>
                </c:pt>
                <c:pt idx="39">
                  <c:v>4Q 2025</c:v>
                </c:pt>
                <c:pt idx="40">
                  <c:v>1Q 2026</c:v>
                </c:pt>
                <c:pt idx="41">
                  <c:v>2Q 2026</c:v>
                </c:pt>
                <c:pt idx="42">
                  <c:v>3Q 2026</c:v>
                </c:pt>
              </c:strCache>
            </c:strRef>
          </c:cat>
          <c:val>
            <c:numRef>
              <c:f>Sheet1!$D$2:$D$44</c:f>
              <c:numCache>
                <c:formatCode>General</c:formatCode>
                <c:ptCount val="43"/>
                <c:pt idx="3" formatCode="#,##0">
                  <c:v>20725785</c:v>
                </c:pt>
                <c:pt idx="4" formatCode="#,##0">
                  <c:v>19859822</c:v>
                </c:pt>
                <c:pt idx="5" formatCode="#,##0">
                  <c:v>19791595</c:v>
                </c:pt>
                <c:pt idx="6" formatCode="#,##0">
                  <c:v>19400050</c:v>
                </c:pt>
                <c:pt idx="7" formatCode="#,##0">
                  <c:v>19311366</c:v>
                </c:pt>
                <c:pt idx="8" formatCode="#,##0">
                  <c:v>19936884</c:v>
                </c:pt>
                <c:pt idx="9" formatCode="#,##0">
                  <c:v>20572624</c:v>
                </c:pt>
                <c:pt idx="10" formatCode="#,##0">
                  <c:v>19700177</c:v>
                </c:pt>
                <c:pt idx="11" formatCode="#,##0">
                  <c:v>20249689</c:v>
                </c:pt>
                <c:pt idx="12" formatCode="#,##0">
                  <c:v>21046698</c:v>
                </c:pt>
                <c:pt idx="13" formatCode="#,##0">
                  <c:v>21815759</c:v>
                </c:pt>
                <c:pt idx="14" formatCode="#,##0">
                  <c:v>22266880</c:v>
                </c:pt>
                <c:pt idx="15" formatCode="#,##0">
                  <c:v>23363758</c:v>
                </c:pt>
                <c:pt idx="16" formatCode="#,##0">
                  <c:v>23300391</c:v>
                </c:pt>
                <c:pt idx="17" formatCode="#,##0">
                  <c:v>19294654</c:v>
                </c:pt>
                <c:pt idx="18" formatCode="#,##0">
                  <c:v>18192280</c:v>
                </c:pt>
                <c:pt idx="19" formatCode="#,##0">
                  <c:v>16112553</c:v>
                </c:pt>
                <c:pt idx="20" formatCode="#,##0">
                  <c:v>15119934</c:v>
                </c:pt>
                <c:pt idx="21" formatCode="#,##0">
                  <c:v>16103895</c:v>
                </c:pt>
                <c:pt idx="22" formatCode="#,##0">
                  <c:v>15768409</c:v>
                </c:pt>
                <c:pt idx="23" formatCode="#,##0">
                  <c:v>15298935</c:v>
                </c:pt>
                <c:pt idx="24" formatCode="#,##0">
                  <c:v>14563076</c:v>
                </c:pt>
                <c:pt idx="25" formatCode="#,##0">
                  <c:v>14040352</c:v>
                </c:pt>
                <c:pt idx="26" formatCode="#,##0">
                  <c:v>13953959</c:v>
                </c:pt>
                <c:pt idx="27" formatCode="#,##0">
                  <c:v>12735628</c:v>
                </c:pt>
                <c:pt idx="28" formatCode="#,##0">
                  <c:v>12163614</c:v>
                </c:pt>
                <c:pt idx="29" formatCode="#,##0">
                  <c:v>11427430</c:v>
                </c:pt>
                <c:pt idx="30" formatCode="#,##0">
                  <c:v>9883125</c:v>
                </c:pt>
                <c:pt idx="31" formatCode="#,##0">
                  <c:v>8423556</c:v>
                </c:pt>
                <c:pt idx="32" formatCode="#,##0">
                  <c:v>6620430</c:v>
                </c:pt>
                <c:pt idx="33" formatCode="#,##0">
                  <c:v>5555491</c:v>
                </c:pt>
                <c:pt idx="34" formatCode="#,##0">
                  <c:v>5471359</c:v>
                </c:pt>
                <c:pt idx="35" formatCode="#,##0">
                  <c:v>5258638</c:v>
                </c:pt>
                <c:pt idx="36" formatCode="#,##0">
                  <c:v>5515335</c:v>
                </c:pt>
                <c:pt idx="37" formatCode="#,##0">
                  <c:v>5503589</c:v>
                </c:pt>
                <c:pt idx="38" formatCode="#,##0">
                  <c:v>5309107</c:v>
                </c:pt>
                <c:pt idx="39" formatCode="#,##0">
                  <c:v>5477418</c:v>
                </c:pt>
                <c:pt idx="40" formatCode="#,##0">
                  <c:v>4947729</c:v>
                </c:pt>
                <c:pt idx="41" formatCode="#,##0">
                  <c:v>4977696</c:v>
                </c:pt>
                <c:pt idx="42" formatCode="#,##0">
                  <c:v>4608051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1A70-4F66-A0B5-266B6CDF09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09039583"/>
        <c:axId val="1509040063"/>
      </c:lineChart>
      <c:catAx>
        <c:axId val="15090395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9040063"/>
        <c:crosses val="autoZero"/>
        <c:auto val="1"/>
        <c:lblAlgn val="ctr"/>
        <c:lblOffset val="100"/>
        <c:noMultiLvlLbl val="0"/>
      </c:catAx>
      <c:valAx>
        <c:axId val="15090400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90395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Market Asking Rent Growth YOY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Sheet1!$A$2:$A$49</c:f>
              <c:strCache>
                <c:ptCount val="48"/>
                <c:pt idx="0">
                  <c:v>1Q 2016</c:v>
                </c:pt>
                <c:pt idx="1">
                  <c:v>2Q 2016</c:v>
                </c:pt>
                <c:pt idx="2">
                  <c:v>3Q 2016</c:v>
                </c:pt>
                <c:pt idx="3">
                  <c:v>4Q 2016</c:v>
                </c:pt>
                <c:pt idx="4">
                  <c:v>1Q 2017</c:v>
                </c:pt>
                <c:pt idx="5">
                  <c:v>2Q 2017</c:v>
                </c:pt>
                <c:pt idx="6">
                  <c:v>3Q 2017</c:v>
                </c:pt>
                <c:pt idx="7">
                  <c:v>4Q 2017</c:v>
                </c:pt>
                <c:pt idx="8">
                  <c:v>1Q 2018</c:v>
                </c:pt>
                <c:pt idx="9">
                  <c:v>2Q 2018</c:v>
                </c:pt>
                <c:pt idx="10">
                  <c:v>3Q 2018</c:v>
                </c:pt>
                <c:pt idx="11">
                  <c:v>4Q 2018</c:v>
                </c:pt>
                <c:pt idx="12">
                  <c:v>1Q 2019</c:v>
                </c:pt>
                <c:pt idx="13">
                  <c:v>2Q 2019</c:v>
                </c:pt>
                <c:pt idx="14">
                  <c:v>3Q 2019</c:v>
                </c:pt>
                <c:pt idx="15">
                  <c:v>4Q 2019</c:v>
                </c:pt>
                <c:pt idx="16">
                  <c:v>1Q 2020</c:v>
                </c:pt>
                <c:pt idx="17">
                  <c:v>2Q 2020</c:v>
                </c:pt>
                <c:pt idx="18">
                  <c:v>3Q 2020</c:v>
                </c:pt>
                <c:pt idx="19">
                  <c:v>4Q 2020</c:v>
                </c:pt>
                <c:pt idx="20">
                  <c:v>1Q 2021</c:v>
                </c:pt>
                <c:pt idx="21">
                  <c:v>2Q 2021</c:v>
                </c:pt>
                <c:pt idx="22">
                  <c:v>3Q 2021</c:v>
                </c:pt>
                <c:pt idx="23">
                  <c:v>4Q 2021</c:v>
                </c:pt>
                <c:pt idx="24">
                  <c:v>1Q 2022</c:v>
                </c:pt>
                <c:pt idx="25">
                  <c:v>2Q 2022</c:v>
                </c:pt>
                <c:pt idx="26">
                  <c:v>3Q 2022</c:v>
                </c:pt>
                <c:pt idx="27">
                  <c:v>4Q 2022</c:v>
                </c:pt>
                <c:pt idx="28">
                  <c:v>1Q 2023</c:v>
                </c:pt>
                <c:pt idx="29">
                  <c:v>2Q 2023</c:v>
                </c:pt>
                <c:pt idx="30">
                  <c:v>3Q 2023</c:v>
                </c:pt>
                <c:pt idx="31">
                  <c:v>4Q 2023</c:v>
                </c:pt>
                <c:pt idx="32">
                  <c:v>1Q 2024</c:v>
                </c:pt>
                <c:pt idx="33">
                  <c:v>2Q 2024</c:v>
                </c:pt>
                <c:pt idx="34">
                  <c:v>3Q 2024</c:v>
                </c:pt>
                <c:pt idx="35">
                  <c:v>4Q 2024</c:v>
                </c:pt>
                <c:pt idx="36">
                  <c:v>1Q 2025</c:v>
                </c:pt>
                <c:pt idx="37">
                  <c:v>2Q 2025</c:v>
                </c:pt>
                <c:pt idx="38">
                  <c:v>3Q 2025</c:v>
                </c:pt>
                <c:pt idx="39">
                  <c:v>4Q 2025</c:v>
                </c:pt>
                <c:pt idx="40">
                  <c:v>1Q 2026</c:v>
                </c:pt>
                <c:pt idx="41">
                  <c:v>2Q 2026</c:v>
                </c:pt>
                <c:pt idx="42">
                  <c:v>3Q 2026</c:v>
                </c:pt>
                <c:pt idx="43">
                  <c:v>4Q 2026</c:v>
                </c:pt>
                <c:pt idx="44">
                  <c:v>1Q 2027</c:v>
                </c:pt>
                <c:pt idx="45">
                  <c:v>2Q 2027</c:v>
                </c:pt>
                <c:pt idx="46">
                  <c:v>3Q 2027</c:v>
                </c:pt>
                <c:pt idx="47">
                  <c:v>4Q 2027</c:v>
                </c:pt>
              </c:strCache>
            </c:strRef>
          </c:cat>
          <c:val>
            <c:numRef>
              <c:f>Sheet1!$B$2:$B$49</c:f>
              <c:numCache>
                <c:formatCode>#,##0.0%_);[Red]\-#,##0.0%</c:formatCode>
                <c:ptCount val="48"/>
                <c:pt idx="0">
                  <c:v>5.2670000000000002E-2</c:v>
                </c:pt>
                <c:pt idx="1">
                  <c:v>4.5879999999999997E-2</c:v>
                </c:pt>
                <c:pt idx="2">
                  <c:v>4.1000000000000002E-2</c:v>
                </c:pt>
                <c:pt idx="3">
                  <c:v>3.3099999999999997E-2</c:v>
                </c:pt>
                <c:pt idx="4">
                  <c:v>2.8570000000000002E-2</c:v>
                </c:pt>
                <c:pt idx="5">
                  <c:v>2.5559999999999999E-2</c:v>
                </c:pt>
                <c:pt idx="6">
                  <c:v>2.2929999999999999E-2</c:v>
                </c:pt>
                <c:pt idx="7">
                  <c:v>2.3980000000000001E-2</c:v>
                </c:pt>
                <c:pt idx="8">
                  <c:v>2.4830000000000001E-2</c:v>
                </c:pt>
                <c:pt idx="9">
                  <c:v>2.7650000000000001E-2</c:v>
                </c:pt>
                <c:pt idx="10">
                  <c:v>2.879E-2</c:v>
                </c:pt>
                <c:pt idx="11">
                  <c:v>3.04E-2</c:v>
                </c:pt>
                <c:pt idx="12">
                  <c:v>3.4840000000000003E-2</c:v>
                </c:pt>
                <c:pt idx="13">
                  <c:v>3.6110000000000003E-2</c:v>
                </c:pt>
                <c:pt idx="14">
                  <c:v>3.8429999999999999E-2</c:v>
                </c:pt>
                <c:pt idx="15">
                  <c:v>3.7449999999999997E-2</c:v>
                </c:pt>
                <c:pt idx="16">
                  <c:v>2.9360000000000001E-2</c:v>
                </c:pt>
                <c:pt idx="17">
                  <c:v>1.304E-2</c:v>
                </c:pt>
                <c:pt idx="18">
                  <c:v>-7.8700000000000003E-3</c:v>
                </c:pt>
                <c:pt idx="19">
                  <c:v>-1.515E-2</c:v>
                </c:pt>
                <c:pt idx="20">
                  <c:v>-1.8169999999999999E-2</c:v>
                </c:pt>
                <c:pt idx="21">
                  <c:v>-9.4400000000000005E-3</c:v>
                </c:pt>
                <c:pt idx="22">
                  <c:v>5.77E-3</c:v>
                </c:pt>
                <c:pt idx="23">
                  <c:v>1.056E-2</c:v>
                </c:pt>
                <c:pt idx="24">
                  <c:v>1.6379999999999999E-2</c:v>
                </c:pt>
                <c:pt idx="25">
                  <c:v>1.9779999999999999E-2</c:v>
                </c:pt>
                <c:pt idx="26">
                  <c:v>2.154E-2</c:v>
                </c:pt>
                <c:pt idx="27">
                  <c:v>2.1389999999999999E-2</c:v>
                </c:pt>
                <c:pt idx="28">
                  <c:v>1.7930000000000001E-2</c:v>
                </c:pt>
                <c:pt idx="29">
                  <c:v>1.49E-2</c:v>
                </c:pt>
                <c:pt idx="30">
                  <c:v>1.3509999999999999E-2</c:v>
                </c:pt>
                <c:pt idx="31">
                  <c:v>1.413E-2</c:v>
                </c:pt>
                <c:pt idx="32">
                  <c:v>1.8440000000000002E-2</c:v>
                </c:pt>
                <c:pt idx="33">
                  <c:v>2.2259999999999999E-2</c:v>
                </c:pt>
                <c:pt idx="34">
                  <c:v>2.2530000000000001E-2</c:v>
                </c:pt>
                <c:pt idx="35">
                  <c:v>2.2620000000000001E-2</c:v>
                </c:pt>
                <c:pt idx="36">
                  <c:v>2.1520000000000001E-2</c:v>
                </c:pt>
                <c:pt idx="37">
                  <c:v>2.0729999999999998E-2</c:v>
                </c:pt>
                <c:pt idx="38">
                  <c:v>2.2710000000000001E-2</c:v>
                </c:pt>
                <c:pt idx="39">
                  <c:v>2.6280000000000001E-2</c:v>
                </c:pt>
                <c:pt idx="40">
                  <c:v>2.818E-2</c:v>
                </c:pt>
                <c:pt idx="41">
                  <c:v>2.87E-2</c:v>
                </c:pt>
                <c:pt idx="42">
                  <c:v>2.273E-2</c:v>
                </c:pt>
                <c:pt idx="43">
                  <c:v>2.5909999999999999E-2</c:v>
                </c:pt>
                <c:pt idx="44">
                  <c:v>2.4140000000000002E-2</c:v>
                </c:pt>
                <c:pt idx="45">
                  <c:v>2.4910000000000002E-2</c:v>
                </c:pt>
                <c:pt idx="46">
                  <c:v>3.2730000000000002E-2</c:v>
                </c:pt>
                <c:pt idx="47">
                  <c:v>2.997E-2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80-486D-9667-C39B6793D2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88834015"/>
        <c:axId val="1388834975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Market Average Asking Rent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1Q 2016</c:v>
                </c:pt>
                <c:pt idx="1">
                  <c:v>2Q 2016</c:v>
                </c:pt>
                <c:pt idx="2">
                  <c:v>3Q 2016</c:v>
                </c:pt>
                <c:pt idx="3">
                  <c:v>4Q 2016</c:v>
                </c:pt>
                <c:pt idx="4">
                  <c:v>1Q 2017</c:v>
                </c:pt>
                <c:pt idx="5">
                  <c:v>2Q 2017</c:v>
                </c:pt>
                <c:pt idx="6">
                  <c:v>3Q 2017</c:v>
                </c:pt>
                <c:pt idx="7">
                  <c:v>4Q 2017</c:v>
                </c:pt>
                <c:pt idx="8">
                  <c:v>1Q 2018</c:v>
                </c:pt>
                <c:pt idx="9">
                  <c:v>2Q 2018</c:v>
                </c:pt>
                <c:pt idx="10">
                  <c:v>3Q 2018</c:v>
                </c:pt>
                <c:pt idx="11">
                  <c:v>4Q 2018</c:v>
                </c:pt>
                <c:pt idx="12">
                  <c:v>1Q 2019</c:v>
                </c:pt>
                <c:pt idx="13">
                  <c:v>2Q 2019</c:v>
                </c:pt>
                <c:pt idx="14">
                  <c:v>3Q 2019</c:v>
                </c:pt>
                <c:pt idx="15">
                  <c:v>4Q 2019</c:v>
                </c:pt>
                <c:pt idx="16">
                  <c:v>1Q 2020</c:v>
                </c:pt>
                <c:pt idx="17">
                  <c:v>2Q 2020</c:v>
                </c:pt>
                <c:pt idx="18">
                  <c:v>3Q 2020</c:v>
                </c:pt>
                <c:pt idx="19">
                  <c:v>4Q 2020</c:v>
                </c:pt>
                <c:pt idx="20">
                  <c:v>1Q 2021</c:v>
                </c:pt>
                <c:pt idx="21">
                  <c:v>2Q 2021</c:v>
                </c:pt>
                <c:pt idx="22">
                  <c:v>3Q 2021</c:v>
                </c:pt>
                <c:pt idx="23">
                  <c:v>4Q 2021</c:v>
                </c:pt>
                <c:pt idx="24">
                  <c:v>1Q 2022</c:v>
                </c:pt>
                <c:pt idx="25">
                  <c:v>2Q 2022</c:v>
                </c:pt>
                <c:pt idx="26">
                  <c:v>3Q 2022</c:v>
                </c:pt>
                <c:pt idx="27">
                  <c:v>4Q 2022</c:v>
                </c:pt>
                <c:pt idx="28">
                  <c:v>1Q 2023</c:v>
                </c:pt>
                <c:pt idx="29">
                  <c:v>2Q 2023</c:v>
                </c:pt>
                <c:pt idx="30">
                  <c:v>3Q 2023</c:v>
                </c:pt>
                <c:pt idx="31">
                  <c:v>4Q 2023</c:v>
                </c:pt>
                <c:pt idx="32">
                  <c:v>1Q 2024</c:v>
                </c:pt>
                <c:pt idx="33">
                  <c:v>2Q 2024</c:v>
                </c:pt>
                <c:pt idx="34">
                  <c:v>3Q 2024</c:v>
                </c:pt>
                <c:pt idx="35">
                  <c:v>4Q 2024</c:v>
                </c:pt>
                <c:pt idx="36">
                  <c:v>1Q 2025</c:v>
                </c:pt>
                <c:pt idx="37">
                  <c:v>2Q 2025</c:v>
                </c:pt>
                <c:pt idx="38">
                  <c:v>3Q 2025</c:v>
                </c:pt>
                <c:pt idx="39">
                  <c:v>4Q 2025</c:v>
                </c:pt>
                <c:pt idx="40">
                  <c:v>1Q 2026</c:v>
                </c:pt>
                <c:pt idx="41">
                  <c:v>2Q 2026</c:v>
                </c:pt>
                <c:pt idx="42">
                  <c:v>3Q 2026</c:v>
                </c:pt>
                <c:pt idx="43">
                  <c:v>4Q 2026</c:v>
                </c:pt>
                <c:pt idx="44">
                  <c:v>1Q 2027</c:v>
                </c:pt>
                <c:pt idx="45">
                  <c:v>2Q 2027</c:v>
                </c:pt>
                <c:pt idx="46">
                  <c:v>3Q 2027</c:v>
                </c:pt>
                <c:pt idx="47">
                  <c:v>4Q 2027</c:v>
                </c:pt>
              </c:strCache>
            </c:strRef>
          </c:cat>
          <c:val>
            <c:numRef>
              <c:f>Sheet1!$C$2:$C$49</c:f>
              <c:numCache>
                <c:formatCode>"$"#,##0.00_);[Red]\("$"#,##0.00\)</c:formatCode>
                <c:ptCount val="48"/>
                <c:pt idx="0">
                  <c:v>30.96</c:v>
                </c:pt>
                <c:pt idx="1">
                  <c:v>31.24</c:v>
                </c:pt>
                <c:pt idx="2">
                  <c:v>31.51</c:v>
                </c:pt>
                <c:pt idx="3">
                  <c:v>31.66</c:v>
                </c:pt>
                <c:pt idx="4">
                  <c:v>31.85</c:v>
                </c:pt>
                <c:pt idx="5">
                  <c:v>32.03</c:v>
                </c:pt>
                <c:pt idx="6">
                  <c:v>32.229999999999997</c:v>
                </c:pt>
                <c:pt idx="7">
                  <c:v>32.42</c:v>
                </c:pt>
                <c:pt idx="8">
                  <c:v>32.64</c:v>
                </c:pt>
                <c:pt idx="9">
                  <c:v>32.92</c:v>
                </c:pt>
                <c:pt idx="10">
                  <c:v>33.159999999999997</c:v>
                </c:pt>
                <c:pt idx="11">
                  <c:v>33.4</c:v>
                </c:pt>
                <c:pt idx="12">
                  <c:v>33.78</c:v>
                </c:pt>
                <c:pt idx="13">
                  <c:v>34.11</c:v>
                </c:pt>
                <c:pt idx="14">
                  <c:v>34.43</c:v>
                </c:pt>
                <c:pt idx="15">
                  <c:v>34.65</c:v>
                </c:pt>
                <c:pt idx="16">
                  <c:v>34.770000000000003</c:v>
                </c:pt>
                <c:pt idx="17">
                  <c:v>34.549999999999997</c:v>
                </c:pt>
                <c:pt idx="18">
                  <c:v>34.159999999999997</c:v>
                </c:pt>
                <c:pt idx="19">
                  <c:v>34.130000000000003</c:v>
                </c:pt>
                <c:pt idx="20">
                  <c:v>34.14</c:v>
                </c:pt>
                <c:pt idx="21">
                  <c:v>34.229999999999997</c:v>
                </c:pt>
                <c:pt idx="22">
                  <c:v>34.36</c:v>
                </c:pt>
                <c:pt idx="23">
                  <c:v>34.49</c:v>
                </c:pt>
                <c:pt idx="24">
                  <c:v>34.700000000000003</c:v>
                </c:pt>
                <c:pt idx="25">
                  <c:v>34.909999999999997</c:v>
                </c:pt>
                <c:pt idx="26">
                  <c:v>35.1</c:v>
                </c:pt>
                <c:pt idx="27">
                  <c:v>35.229999999999997</c:v>
                </c:pt>
                <c:pt idx="28">
                  <c:v>35.32</c:v>
                </c:pt>
                <c:pt idx="29">
                  <c:v>35.43</c:v>
                </c:pt>
                <c:pt idx="30">
                  <c:v>35.57</c:v>
                </c:pt>
                <c:pt idx="31">
                  <c:v>35.729999999999997</c:v>
                </c:pt>
                <c:pt idx="32">
                  <c:v>35.97</c:v>
                </c:pt>
                <c:pt idx="33">
                  <c:v>36.21</c:v>
                </c:pt>
                <c:pt idx="34">
                  <c:v>36.369999999999997</c:v>
                </c:pt>
                <c:pt idx="35">
                  <c:v>36.53</c:v>
                </c:pt>
                <c:pt idx="36">
                  <c:v>36.74</c:v>
                </c:pt>
                <c:pt idx="37">
                  <c:v>36.96</c:v>
                </c:pt>
                <c:pt idx="38">
                  <c:v>37.200000000000003</c:v>
                </c:pt>
                <c:pt idx="39">
                  <c:v>37.49</c:v>
                </c:pt>
                <c:pt idx="40">
                  <c:v>37.78</c:v>
                </c:pt>
                <c:pt idx="41">
                  <c:v>38.03</c:v>
                </c:pt>
                <c:pt idx="42">
                  <c:v>38.04</c:v>
                </c:pt>
                <c:pt idx="43">
                  <c:v>38.47</c:v>
                </c:pt>
                <c:pt idx="44">
                  <c:v>38.69</c:v>
                </c:pt>
                <c:pt idx="45">
                  <c:v>38.97</c:v>
                </c:pt>
                <c:pt idx="46">
                  <c:v>39.29</c:v>
                </c:pt>
                <c:pt idx="47">
                  <c:v>39.619999999999997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D80-486D-9667-C39B6793D2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73441839"/>
        <c:axId val="976328959"/>
      </c:lineChart>
      <c:catAx>
        <c:axId val="13888340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8834975"/>
        <c:crosses val="autoZero"/>
        <c:auto val="1"/>
        <c:lblAlgn val="ctr"/>
        <c:lblOffset val="100"/>
        <c:noMultiLvlLbl val="0"/>
      </c:catAx>
      <c:valAx>
        <c:axId val="13888349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Asking rent growth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%_);[Red]\-#,##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8834015"/>
        <c:crosses val="autoZero"/>
        <c:crossBetween val="between"/>
      </c:valAx>
      <c:valAx>
        <c:axId val="976328959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Market average asking rent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.00_);[Red]\(&quot;$&quot;#,##0.00\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3441839"/>
        <c:crosses val="max"/>
        <c:crossBetween val="between"/>
      </c:valAx>
      <c:catAx>
        <c:axId val="197344183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7632895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Sales Volume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Sheet1!$A$2:$A$44</c:f>
              <c:strCache>
                <c:ptCount val="43"/>
                <c:pt idx="0">
                  <c:v>1Q 2016</c:v>
                </c:pt>
                <c:pt idx="1">
                  <c:v>2Q 2016</c:v>
                </c:pt>
                <c:pt idx="2">
                  <c:v>3Q 2016</c:v>
                </c:pt>
                <c:pt idx="3">
                  <c:v>4Q 2016</c:v>
                </c:pt>
                <c:pt idx="4">
                  <c:v>1Q 2017</c:v>
                </c:pt>
                <c:pt idx="5">
                  <c:v>2Q 2017</c:v>
                </c:pt>
                <c:pt idx="6">
                  <c:v>3Q 2017</c:v>
                </c:pt>
                <c:pt idx="7">
                  <c:v>4Q 2017</c:v>
                </c:pt>
                <c:pt idx="8">
                  <c:v>1Q 2018</c:v>
                </c:pt>
                <c:pt idx="9">
                  <c:v>2Q 2018</c:v>
                </c:pt>
                <c:pt idx="10">
                  <c:v>3Q 2018</c:v>
                </c:pt>
                <c:pt idx="11">
                  <c:v>4Q 2018</c:v>
                </c:pt>
                <c:pt idx="12">
                  <c:v>1Q 2019</c:v>
                </c:pt>
                <c:pt idx="13">
                  <c:v>2Q 2019</c:v>
                </c:pt>
                <c:pt idx="14">
                  <c:v>3Q 2019</c:v>
                </c:pt>
                <c:pt idx="15">
                  <c:v>4Q 2019</c:v>
                </c:pt>
                <c:pt idx="16">
                  <c:v>1Q 2020</c:v>
                </c:pt>
                <c:pt idx="17">
                  <c:v>2Q 2020</c:v>
                </c:pt>
                <c:pt idx="18">
                  <c:v>3Q 2020</c:v>
                </c:pt>
                <c:pt idx="19">
                  <c:v>4Q 2020</c:v>
                </c:pt>
                <c:pt idx="20">
                  <c:v>1Q 2021</c:v>
                </c:pt>
                <c:pt idx="21">
                  <c:v>2Q 2021</c:v>
                </c:pt>
                <c:pt idx="22">
                  <c:v>3Q 2021</c:v>
                </c:pt>
                <c:pt idx="23">
                  <c:v>4Q 2021</c:v>
                </c:pt>
                <c:pt idx="24">
                  <c:v>1Q 2022</c:v>
                </c:pt>
                <c:pt idx="25">
                  <c:v>2Q 2022</c:v>
                </c:pt>
                <c:pt idx="26">
                  <c:v>3Q 2022</c:v>
                </c:pt>
                <c:pt idx="27">
                  <c:v>4Q 2022</c:v>
                </c:pt>
                <c:pt idx="28">
                  <c:v>1Q 2023</c:v>
                </c:pt>
                <c:pt idx="29">
                  <c:v>2Q 2023</c:v>
                </c:pt>
                <c:pt idx="30">
                  <c:v>3Q 2023</c:v>
                </c:pt>
                <c:pt idx="31">
                  <c:v>4Q 2023</c:v>
                </c:pt>
                <c:pt idx="32">
                  <c:v>1Q 2024</c:v>
                </c:pt>
                <c:pt idx="33">
                  <c:v>2Q 2024</c:v>
                </c:pt>
                <c:pt idx="34">
                  <c:v>3Q 2024</c:v>
                </c:pt>
                <c:pt idx="35">
                  <c:v>4Q 2024</c:v>
                </c:pt>
                <c:pt idx="36">
                  <c:v>1Q 2025</c:v>
                </c:pt>
                <c:pt idx="37">
                  <c:v>2Q 2025</c:v>
                </c:pt>
                <c:pt idx="38">
                  <c:v>3Q 2025</c:v>
                </c:pt>
                <c:pt idx="39">
                  <c:v>4Q 2025</c:v>
                </c:pt>
                <c:pt idx="40">
                  <c:v>1Q 2026</c:v>
                </c:pt>
                <c:pt idx="41">
                  <c:v>2Q 2026</c:v>
                </c:pt>
                <c:pt idx="42">
                  <c:v>3Q 2026</c:v>
                </c:pt>
              </c:strCache>
            </c:strRef>
          </c:cat>
          <c:val>
            <c:numRef>
              <c:f>Sheet1!$B$2:$B$44</c:f>
              <c:numCache>
                <c:formatCode>\$##,###,###,##0_);[Red]\(\$##,###,###,##0\)</c:formatCode>
                <c:ptCount val="43"/>
                <c:pt idx="0">
                  <c:v>23216523452</c:v>
                </c:pt>
                <c:pt idx="1">
                  <c:v>28047892693</c:v>
                </c:pt>
                <c:pt idx="2">
                  <c:v>26685012526</c:v>
                </c:pt>
                <c:pt idx="3">
                  <c:v>31643619424</c:v>
                </c:pt>
                <c:pt idx="4">
                  <c:v>23272691190</c:v>
                </c:pt>
                <c:pt idx="5">
                  <c:v>26116661278</c:v>
                </c:pt>
                <c:pt idx="6">
                  <c:v>21291423224</c:v>
                </c:pt>
                <c:pt idx="7">
                  <c:v>28710522926</c:v>
                </c:pt>
                <c:pt idx="8">
                  <c:v>22661936522</c:v>
                </c:pt>
                <c:pt idx="9">
                  <c:v>22539907052</c:v>
                </c:pt>
                <c:pt idx="10">
                  <c:v>26375446764</c:v>
                </c:pt>
                <c:pt idx="11">
                  <c:v>27984171564</c:v>
                </c:pt>
                <c:pt idx="12">
                  <c:v>19224503092</c:v>
                </c:pt>
                <c:pt idx="13">
                  <c:v>33335071797</c:v>
                </c:pt>
                <c:pt idx="14">
                  <c:v>29712836587</c:v>
                </c:pt>
                <c:pt idx="15">
                  <c:v>34664700381</c:v>
                </c:pt>
                <c:pt idx="16">
                  <c:v>25268553378</c:v>
                </c:pt>
                <c:pt idx="17">
                  <c:v>8911096303</c:v>
                </c:pt>
                <c:pt idx="18">
                  <c:v>11486262565</c:v>
                </c:pt>
                <c:pt idx="19">
                  <c:v>21179897554</c:v>
                </c:pt>
                <c:pt idx="20">
                  <c:v>18255859276</c:v>
                </c:pt>
                <c:pt idx="21">
                  <c:v>20992366779</c:v>
                </c:pt>
                <c:pt idx="22">
                  <c:v>30588984349</c:v>
                </c:pt>
                <c:pt idx="23">
                  <c:v>40141730938</c:v>
                </c:pt>
                <c:pt idx="24">
                  <c:v>26391128243</c:v>
                </c:pt>
                <c:pt idx="25">
                  <c:v>22102409703</c:v>
                </c:pt>
                <c:pt idx="26">
                  <c:v>18588163996</c:v>
                </c:pt>
                <c:pt idx="27">
                  <c:v>13675355809</c:v>
                </c:pt>
                <c:pt idx="28">
                  <c:v>9224816421</c:v>
                </c:pt>
                <c:pt idx="29">
                  <c:v>10110996924</c:v>
                </c:pt>
                <c:pt idx="30">
                  <c:v>7316919426</c:v>
                </c:pt>
                <c:pt idx="31">
                  <c:v>10463555669</c:v>
                </c:pt>
                <c:pt idx="32">
                  <c:v>8052838382</c:v>
                </c:pt>
                <c:pt idx="33">
                  <c:v>9404123948</c:v>
                </c:pt>
                <c:pt idx="34">
                  <c:v>11133742227</c:v>
                </c:pt>
                <c:pt idx="35">
                  <c:v>17262517356</c:v>
                </c:pt>
                <c:pt idx="36">
                  <c:v>9728401688</c:v>
                </c:pt>
                <c:pt idx="37">
                  <c:v>14741138575</c:v>
                </c:pt>
                <c:pt idx="38">
                  <c:v>15113825878</c:v>
                </c:pt>
                <c:pt idx="39">
                  <c:v>19608907944</c:v>
                </c:pt>
                <c:pt idx="40">
                  <c:v>13464171741</c:v>
                </c:pt>
                <c:pt idx="41">
                  <c:v>13042418816</c:v>
                </c:pt>
                <c:pt idx="42">
                  <c:v>16417956148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00-45EB-8E84-297B0D7371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7382416"/>
        <c:axId val="157380976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Sheet1!$A$2:$A$44</c15:sqref>
                        </c15:formulaRef>
                      </c:ext>
                    </c:extLst>
                    <c:strCache>
                      <c:ptCount val="43"/>
                      <c:pt idx="0">
                        <c:v>1Q 2016</c:v>
                      </c:pt>
                      <c:pt idx="1">
                        <c:v>2Q 2016</c:v>
                      </c:pt>
                      <c:pt idx="2">
                        <c:v>3Q 2016</c:v>
                      </c:pt>
                      <c:pt idx="3">
                        <c:v>4Q 2016</c:v>
                      </c:pt>
                      <c:pt idx="4">
                        <c:v>1Q 2017</c:v>
                      </c:pt>
                      <c:pt idx="5">
                        <c:v>2Q 2017</c:v>
                      </c:pt>
                      <c:pt idx="6">
                        <c:v>3Q 2017</c:v>
                      </c:pt>
                      <c:pt idx="7">
                        <c:v>4Q 2017</c:v>
                      </c:pt>
                      <c:pt idx="8">
                        <c:v>1Q 2018</c:v>
                      </c:pt>
                      <c:pt idx="9">
                        <c:v>2Q 2018</c:v>
                      </c:pt>
                      <c:pt idx="10">
                        <c:v>3Q 2018</c:v>
                      </c:pt>
                      <c:pt idx="11">
                        <c:v>4Q 2018</c:v>
                      </c:pt>
                      <c:pt idx="12">
                        <c:v>1Q 2019</c:v>
                      </c:pt>
                      <c:pt idx="13">
                        <c:v>2Q 2019</c:v>
                      </c:pt>
                      <c:pt idx="14">
                        <c:v>3Q 2019</c:v>
                      </c:pt>
                      <c:pt idx="15">
                        <c:v>4Q 2019</c:v>
                      </c:pt>
                      <c:pt idx="16">
                        <c:v>1Q 2020</c:v>
                      </c:pt>
                      <c:pt idx="17">
                        <c:v>2Q 2020</c:v>
                      </c:pt>
                      <c:pt idx="18">
                        <c:v>3Q 2020</c:v>
                      </c:pt>
                      <c:pt idx="19">
                        <c:v>4Q 2020</c:v>
                      </c:pt>
                      <c:pt idx="20">
                        <c:v>1Q 2021</c:v>
                      </c:pt>
                      <c:pt idx="21">
                        <c:v>2Q 2021</c:v>
                      </c:pt>
                      <c:pt idx="22">
                        <c:v>3Q 2021</c:v>
                      </c:pt>
                      <c:pt idx="23">
                        <c:v>4Q 2021</c:v>
                      </c:pt>
                      <c:pt idx="24">
                        <c:v>1Q 2022</c:v>
                      </c:pt>
                      <c:pt idx="25">
                        <c:v>2Q 2022</c:v>
                      </c:pt>
                      <c:pt idx="26">
                        <c:v>3Q 2022</c:v>
                      </c:pt>
                      <c:pt idx="27">
                        <c:v>4Q 2022</c:v>
                      </c:pt>
                      <c:pt idx="28">
                        <c:v>1Q 2023</c:v>
                      </c:pt>
                      <c:pt idx="29">
                        <c:v>2Q 2023</c:v>
                      </c:pt>
                      <c:pt idx="30">
                        <c:v>3Q 2023</c:v>
                      </c:pt>
                      <c:pt idx="31">
                        <c:v>4Q 2023</c:v>
                      </c:pt>
                      <c:pt idx="32">
                        <c:v>1Q 2024</c:v>
                      </c:pt>
                      <c:pt idx="33">
                        <c:v>2Q 2024</c:v>
                      </c:pt>
                      <c:pt idx="34">
                        <c:v>3Q 2024</c:v>
                      </c:pt>
                      <c:pt idx="35">
                        <c:v>4Q 2024</c:v>
                      </c:pt>
                      <c:pt idx="36">
                        <c:v>1Q 2025</c:v>
                      </c:pt>
                      <c:pt idx="37">
                        <c:v>2Q 2025</c:v>
                      </c:pt>
                      <c:pt idx="38">
                        <c:v>3Q 2025</c:v>
                      </c:pt>
                      <c:pt idx="39">
                        <c:v>4Q 2025</c:v>
                      </c:pt>
                      <c:pt idx="40">
                        <c:v>1Q 2026</c:v>
                      </c:pt>
                      <c:pt idx="41">
                        <c:v>2Q 2026</c:v>
                      </c:pt>
                      <c:pt idx="42">
                        <c:v>3Q 2026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F500-45EB-8E84-297B0D7371EE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Price/SF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Sheet1!$A$2:$A$44</c:f>
              <c:strCache>
                <c:ptCount val="43"/>
                <c:pt idx="0">
                  <c:v>1Q 2016</c:v>
                </c:pt>
                <c:pt idx="1">
                  <c:v>2Q 2016</c:v>
                </c:pt>
                <c:pt idx="2">
                  <c:v>3Q 2016</c:v>
                </c:pt>
                <c:pt idx="3">
                  <c:v>4Q 2016</c:v>
                </c:pt>
                <c:pt idx="4">
                  <c:v>1Q 2017</c:v>
                </c:pt>
                <c:pt idx="5">
                  <c:v>2Q 2017</c:v>
                </c:pt>
                <c:pt idx="6">
                  <c:v>3Q 2017</c:v>
                </c:pt>
                <c:pt idx="7">
                  <c:v>4Q 2017</c:v>
                </c:pt>
                <c:pt idx="8">
                  <c:v>1Q 2018</c:v>
                </c:pt>
                <c:pt idx="9">
                  <c:v>2Q 2018</c:v>
                </c:pt>
                <c:pt idx="10">
                  <c:v>3Q 2018</c:v>
                </c:pt>
                <c:pt idx="11">
                  <c:v>4Q 2018</c:v>
                </c:pt>
                <c:pt idx="12">
                  <c:v>1Q 2019</c:v>
                </c:pt>
                <c:pt idx="13">
                  <c:v>2Q 2019</c:v>
                </c:pt>
                <c:pt idx="14">
                  <c:v>3Q 2019</c:v>
                </c:pt>
                <c:pt idx="15">
                  <c:v>4Q 2019</c:v>
                </c:pt>
                <c:pt idx="16">
                  <c:v>1Q 2020</c:v>
                </c:pt>
                <c:pt idx="17">
                  <c:v>2Q 2020</c:v>
                </c:pt>
                <c:pt idx="18">
                  <c:v>3Q 2020</c:v>
                </c:pt>
                <c:pt idx="19">
                  <c:v>4Q 2020</c:v>
                </c:pt>
                <c:pt idx="20">
                  <c:v>1Q 2021</c:v>
                </c:pt>
                <c:pt idx="21">
                  <c:v>2Q 2021</c:v>
                </c:pt>
                <c:pt idx="22">
                  <c:v>3Q 2021</c:v>
                </c:pt>
                <c:pt idx="23">
                  <c:v>4Q 2021</c:v>
                </c:pt>
                <c:pt idx="24">
                  <c:v>1Q 2022</c:v>
                </c:pt>
                <c:pt idx="25">
                  <c:v>2Q 2022</c:v>
                </c:pt>
                <c:pt idx="26">
                  <c:v>3Q 2022</c:v>
                </c:pt>
                <c:pt idx="27">
                  <c:v>4Q 2022</c:v>
                </c:pt>
                <c:pt idx="28">
                  <c:v>1Q 2023</c:v>
                </c:pt>
                <c:pt idx="29">
                  <c:v>2Q 2023</c:v>
                </c:pt>
                <c:pt idx="30">
                  <c:v>3Q 2023</c:v>
                </c:pt>
                <c:pt idx="31">
                  <c:v>4Q 2023</c:v>
                </c:pt>
                <c:pt idx="32">
                  <c:v>1Q 2024</c:v>
                </c:pt>
                <c:pt idx="33">
                  <c:v>2Q 2024</c:v>
                </c:pt>
                <c:pt idx="34">
                  <c:v>3Q 2024</c:v>
                </c:pt>
                <c:pt idx="35">
                  <c:v>4Q 2024</c:v>
                </c:pt>
                <c:pt idx="36">
                  <c:v>1Q 2025</c:v>
                </c:pt>
                <c:pt idx="37">
                  <c:v>2Q 2025</c:v>
                </c:pt>
                <c:pt idx="38">
                  <c:v>3Q 2025</c:v>
                </c:pt>
                <c:pt idx="39">
                  <c:v>4Q 2025</c:v>
                </c:pt>
                <c:pt idx="40">
                  <c:v>1Q 2026</c:v>
                </c:pt>
                <c:pt idx="41">
                  <c:v>2Q 2026</c:v>
                </c:pt>
                <c:pt idx="42">
                  <c:v>3Q 2026</c:v>
                </c:pt>
              </c:strCache>
            </c:strRef>
          </c:cat>
          <c:val>
            <c:numRef>
              <c:f>Sheet1!$C$2:$C$44</c:f>
              <c:numCache>
                <c:formatCode>\$##,###,###,##0_);[Red]\(\$##,###,###,##0\)</c:formatCode>
                <c:ptCount val="43"/>
                <c:pt idx="0">
                  <c:v>297</c:v>
                </c:pt>
                <c:pt idx="1">
                  <c:v>299</c:v>
                </c:pt>
                <c:pt idx="2">
                  <c:v>301</c:v>
                </c:pt>
                <c:pt idx="3">
                  <c:v>301</c:v>
                </c:pt>
                <c:pt idx="4">
                  <c:v>299</c:v>
                </c:pt>
                <c:pt idx="5">
                  <c:v>297</c:v>
                </c:pt>
                <c:pt idx="6">
                  <c:v>295</c:v>
                </c:pt>
                <c:pt idx="7">
                  <c:v>296</c:v>
                </c:pt>
                <c:pt idx="8">
                  <c:v>299</c:v>
                </c:pt>
                <c:pt idx="9">
                  <c:v>301</c:v>
                </c:pt>
                <c:pt idx="10">
                  <c:v>303</c:v>
                </c:pt>
                <c:pt idx="11">
                  <c:v>304</c:v>
                </c:pt>
                <c:pt idx="12">
                  <c:v>304</c:v>
                </c:pt>
                <c:pt idx="13">
                  <c:v>306</c:v>
                </c:pt>
                <c:pt idx="14">
                  <c:v>309</c:v>
                </c:pt>
                <c:pt idx="15">
                  <c:v>311</c:v>
                </c:pt>
                <c:pt idx="16">
                  <c:v>316</c:v>
                </c:pt>
                <c:pt idx="17">
                  <c:v>317</c:v>
                </c:pt>
                <c:pt idx="18">
                  <c:v>316</c:v>
                </c:pt>
                <c:pt idx="19">
                  <c:v>319</c:v>
                </c:pt>
                <c:pt idx="20">
                  <c:v>321</c:v>
                </c:pt>
                <c:pt idx="21">
                  <c:v>328</c:v>
                </c:pt>
                <c:pt idx="22">
                  <c:v>335</c:v>
                </c:pt>
                <c:pt idx="23">
                  <c:v>335</c:v>
                </c:pt>
                <c:pt idx="24">
                  <c:v>333</c:v>
                </c:pt>
                <c:pt idx="25">
                  <c:v>332</c:v>
                </c:pt>
                <c:pt idx="26">
                  <c:v>325</c:v>
                </c:pt>
                <c:pt idx="27">
                  <c:v>315</c:v>
                </c:pt>
                <c:pt idx="28">
                  <c:v>306</c:v>
                </c:pt>
                <c:pt idx="29">
                  <c:v>299</c:v>
                </c:pt>
                <c:pt idx="30">
                  <c:v>293</c:v>
                </c:pt>
                <c:pt idx="31">
                  <c:v>287</c:v>
                </c:pt>
                <c:pt idx="32">
                  <c:v>282</c:v>
                </c:pt>
                <c:pt idx="33">
                  <c:v>278</c:v>
                </c:pt>
                <c:pt idx="34">
                  <c:v>274</c:v>
                </c:pt>
                <c:pt idx="35">
                  <c:v>267</c:v>
                </c:pt>
                <c:pt idx="36">
                  <c:v>266</c:v>
                </c:pt>
                <c:pt idx="37">
                  <c:v>268</c:v>
                </c:pt>
                <c:pt idx="38">
                  <c:v>273</c:v>
                </c:pt>
                <c:pt idx="39">
                  <c:v>274</c:v>
                </c:pt>
                <c:pt idx="40">
                  <c:v>280</c:v>
                </c:pt>
                <c:pt idx="41">
                  <c:v>282</c:v>
                </c:pt>
                <c:pt idx="42">
                  <c:v>282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F500-45EB-8E84-297B0D7371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7424656"/>
        <c:axId val="157427536"/>
        <c:extLst>
          <c:ext xmlns:c15="http://schemas.microsoft.com/office/drawing/2012/chart" uri="{02D57815-91ED-43cb-92C2-25804820EDAC}">
            <c15:filteredLine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Sheet1!$A$2:$A$44</c15:sqref>
                        </c15:formulaRef>
                      </c:ext>
                    </c:extLst>
                    <c:strCache>
                      <c:ptCount val="43"/>
                      <c:pt idx="0">
                        <c:v>1Q 2016</c:v>
                      </c:pt>
                      <c:pt idx="1">
                        <c:v>2Q 2016</c:v>
                      </c:pt>
                      <c:pt idx="2">
                        <c:v>3Q 2016</c:v>
                      </c:pt>
                      <c:pt idx="3">
                        <c:v>4Q 2016</c:v>
                      </c:pt>
                      <c:pt idx="4">
                        <c:v>1Q 2017</c:v>
                      </c:pt>
                      <c:pt idx="5">
                        <c:v>2Q 2017</c:v>
                      </c:pt>
                      <c:pt idx="6">
                        <c:v>3Q 2017</c:v>
                      </c:pt>
                      <c:pt idx="7">
                        <c:v>4Q 2017</c:v>
                      </c:pt>
                      <c:pt idx="8">
                        <c:v>1Q 2018</c:v>
                      </c:pt>
                      <c:pt idx="9">
                        <c:v>2Q 2018</c:v>
                      </c:pt>
                      <c:pt idx="10">
                        <c:v>3Q 2018</c:v>
                      </c:pt>
                      <c:pt idx="11">
                        <c:v>4Q 2018</c:v>
                      </c:pt>
                      <c:pt idx="12">
                        <c:v>1Q 2019</c:v>
                      </c:pt>
                      <c:pt idx="13">
                        <c:v>2Q 2019</c:v>
                      </c:pt>
                      <c:pt idx="14">
                        <c:v>3Q 2019</c:v>
                      </c:pt>
                      <c:pt idx="15">
                        <c:v>4Q 2019</c:v>
                      </c:pt>
                      <c:pt idx="16">
                        <c:v>1Q 2020</c:v>
                      </c:pt>
                      <c:pt idx="17">
                        <c:v>2Q 2020</c:v>
                      </c:pt>
                      <c:pt idx="18">
                        <c:v>3Q 2020</c:v>
                      </c:pt>
                      <c:pt idx="19">
                        <c:v>4Q 2020</c:v>
                      </c:pt>
                      <c:pt idx="20">
                        <c:v>1Q 2021</c:v>
                      </c:pt>
                      <c:pt idx="21">
                        <c:v>2Q 2021</c:v>
                      </c:pt>
                      <c:pt idx="22">
                        <c:v>3Q 2021</c:v>
                      </c:pt>
                      <c:pt idx="23">
                        <c:v>4Q 2021</c:v>
                      </c:pt>
                      <c:pt idx="24">
                        <c:v>1Q 2022</c:v>
                      </c:pt>
                      <c:pt idx="25">
                        <c:v>2Q 2022</c:v>
                      </c:pt>
                      <c:pt idx="26">
                        <c:v>3Q 2022</c:v>
                      </c:pt>
                      <c:pt idx="27">
                        <c:v>4Q 2022</c:v>
                      </c:pt>
                      <c:pt idx="28">
                        <c:v>1Q 2023</c:v>
                      </c:pt>
                      <c:pt idx="29">
                        <c:v>2Q 2023</c:v>
                      </c:pt>
                      <c:pt idx="30">
                        <c:v>3Q 2023</c:v>
                      </c:pt>
                      <c:pt idx="31">
                        <c:v>4Q 2023</c:v>
                      </c:pt>
                      <c:pt idx="32">
                        <c:v>1Q 2024</c:v>
                      </c:pt>
                      <c:pt idx="33">
                        <c:v>2Q 2024</c:v>
                      </c:pt>
                      <c:pt idx="34">
                        <c:v>3Q 2024</c:v>
                      </c:pt>
                      <c:pt idx="35">
                        <c:v>4Q 2024</c:v>
                      </c:pt>
                      <c:pt idx="36">
                        <c:v>1Q 2025</c:v>
                      </c:pt>
                      <c:pt idx="37">
                        <c:v>2Q 2025</c:v>
                      </c:pt>
                      <c:pt idx="38">
                        <c:v>3Q 2025</c:v>
                      </c:pt>
                      <c:pt idx="39">
                        <c:v>4Q 2025</c:v>
                      </c:pt>
                      <c:pt idx="40">
                        <c:v>1Q 2026</c:v>
                      </c:pt>
                      <c:pt idx="41">
                        <c:v>2Q 2026</c:v>
                      </c:pt>
                      <c:pt idx="42">
                        <c:v>3Q 2026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smooth val="1"/>
                <c:extLst>
                  <c:ext xmlns:c16="http://schemas.microsoft.com/office/drawing/2014/chart" uri="{C3380CC4-5D6E-409C-BE32-E72D297353CC}">
                    <c16:uniqueId val="{00000003-F500-45EB-8E84-297B0D7371EE}"/>
                  </c:ext>
                </c:extLst>
              </c15:ser>
            </c15:filteredLineSeries>
          </c:ext>
        </c:extLst>
      </c:lineChart>
      <c:catAx>
        <c:axId val="1573824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Quarter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380976"/>
        <c:crosses val="autoZero"/>
        <c:auto val="1"/>
        <c:lblAlgn val="ctr"/>
        <c:lblOffset val="100"/>
        <c:noMultiLvlLbl val="0"/>
      </c:catAx>
      <c:valAx>
        <c:axId val="157380976"/>
        <c:scaling>
          <c:orientation val="minMax"/>
          <c:max val="500000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Total Sales Volume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382416"/>
        <c:crosses val="autoZero"/>
        <c:crossBetween val="between"/>
      </c:valAx>
      <c:valAx>
        <c:axId val="15742753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Market Average Price/SF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424656"/>
        <c:crosses val="max"/>
        <c:crossBetween val="between"/>
      </c:valAx>
      <c:catAx>
        <c:axId val="1574246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742753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Net Absorption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Sheet1!$A$18:$A$49</c:f>
              <c:strCache>
                <c:ptCount val="32"/>
                <c:pt idx="0">
                  <c:v>1Q 2020</c:v>
                </c:pt>
                <c:pt idx="1">
                  <c:v>2Q 2020</c:v>
                </c:pt>
                <c:pt idx="2">
                  <c:v>3Q 2020</c:v>
                </c:pt>
                <c:pt idx="3">
                  <c:v>4Q 2020</c:v>
                </c:pt>
                <c:pt idx="4">
                  <c:v>1Q 2021</c:v>
                </c:pt>
                <c:pt idx="5">
                  <c:v>2Q 2021</c:v>
                </c:pt>
                <c:pt idx="6">
                  <c:v>3Q 2021</c:v>
                </c:pt>
                <c:pt idx="7">
                  <c:v>4Q 2021</c:v>
                </c:pt>
                <c:pt idx="8">
                  <c:v>1Q 2022</c:v>
                </c:pt>
                <c:pt idx="9">
                  <c:v>2Q 2022</c:v>
                </c:pt>
                <c:pt idx="10">
                  <c:v>3Q 2022</c:v>
                </c:pt>
                <c:pt idx="11">
                  <c:v>4Q 2022</c:v>
                </c:pt>
                <c:pt idx="12">
                  <c:v>1Q 2023</c:v>
                </c:pt>
                <c:pt idx="13">
                  <c:v>2Q 2023</c:v>
                </c:pt>
                <c:pt idx="14">
                  <c:v>3Q 2023</c:v>
                </c:pt>
                <c:pt idx="15">
                  <c:v>4Q 2023</c:v>
                </c:pt>
                <c:pt idx="16">
                  <c:v>1Q 2024</c:v>
                </c:pt>
                <c:pt idx="17">
                  <c:v>2Q 2024</c:v>
                </c:pt>
                <c:pt idx="18">
                  <c:v>3Q 2024</c:v>
                </c:pt>
                <c:pt idx="19">
                  <c:v>4Q 2024</c:v>
                </c:pt>
                <c:pt idx="20">
                  <c:v>1Q 2025</c:v>
                </c:pt>
                <c:pt idx="21">
                  <c:v>2Q 2025</c:v>
                </c:pt>
                <c:pt idx="22">
                  <c:v>3Q 2025</c:v>
                </c:pt>
                <c:pt idx="23">
                  <c:v>4Q 2025</c:v>
                </c:pt>
                <c:pt idx="24">
                  <c:v>1Q 2026</c:v>
                </c:pt>
                <c:pt idx="25">
                  <c:v>2Q 2026</c:v>
                </c:pt>
                <c:pt idx="26">
                  <c:v>3Q 2026</c:v>
                </c:pt>
                <c:pt idx="27">
                  <c:v>4Q 2026</c:v>
                </c:pt>
                <c:pt idx="28">
                  <c:v>1Q 2027</c:v>
                </c:pt>
                <c:pt idx="29">
                  <c:v>2Q 2027</c:v>
                </c:pt>
                <c:pt idx="30">
                  <c:v>3Q 2027</c:v>
                </c:pt>
                <c:pt idx="31">
                  <c:v>4Q 2027</c:v>
                </c:pt>
              </c:strCache>
            </c:strRef>
          </c:cat>
          <c:val>
            <c:numRef>
              <c:f>Sheet1!$B$18:$B$49</c:f>
              <c:numCache>
                <c:formatCode>##,###,###,##0_);[Red]\(##,###,###,##0\)</c:formatCode>
                <c:ptCount val="32"/>
                <c:pt idx="0">
                  <c:v>44370302</c:v>
                </c:pt>
                <c:pt idx="1">
                  <c:v>37853536</c:v>
                </c:pt>
                <c:pt idx="2">
                  <c:v>47279359</c:v>
                </c:pt>
                <c:pt idx="3">
                  <c:v>81827171</c:v>
                </c:pt>
                <c:pt idx="4">
                  <c:v>91597861</c:v>
                </c:pt>
                <c:pt idx="5">
                  <c:v>114217157</c:v>
                </c:pt>
                <c:pt idx="6">
                  <c:v>180485385</c:v>
                </c:pt>
                <c:pt idx="7">
                  <c:v>131216712</c:v>
                </c:pt>
                <c:pt idx="8">
                  <c:v>94231267</c:v>
                </c:pt>
                <c:pt idx="9">
                  <c:v>111846676</c:v>
                </c:pt>
                <c:pt idx="10">
                  <c:v>92124840</c:v>
                </c:pt>
                <c:pt idx="11">
                  <c:v>121240035</c:v>
                </c:pt>
                <c:pt idx="12">
                  <c:v>40634751</c:v>
                </c:pt>
                <c:pt idx="13">
                  <c:v>47430115</c:v>
                </c:pt>
                <c:pt idx="14">
                  <c:v>43335905</c:v>
                </c:pt>
                <c:pt idx="15">
                  <c:v>36234816</c:v>
                </c:pt>
                <c:pt idx="16">
                  <c:v>12091190</c:v>
                </c:pt>
                <c:pt idx="17">
                  <c:v>43716336</c:v>
                </c:pt>
                <c:pt idx="18">
                  <c:v>44182244</c:v>
                </c:pt>
                <c:pt idx="19">
                  <c:v>30225681</c:v>
                </c:pt>
                <c:pt idx="20">
                  <c:v>27750365</c:v>
                </c:pt>
                <c:pt idx="21">
                  <c:v>-5427550</c:v>
                </c:pt>
                <c:pt idx="22">
                  <c:v>34079359</c:v>
                </c:pt>
                <c:pt idx="23">
                  <c:v>65053145</c:v>
                </c:pt>
                <c:pt idx="24">
                  <c:v>37245745</c:v>
                </c:pt>
                <c:pt idx="25">
                  <c:v>42656795</c:v>
                </c:pt>
                <c:pt idx="26">
                  <c:v>80419269</c:v>
                </c:pt>
                <c:pt idx="27">
                  <c:v>90597919</c:v>
                </c:pt>
                <c:pt idx="28">
                  <c:v>61428349</c:v>
                </c:pt>
                <c:pt idx="29">
                  <c:v>50782007</c:v>
                </c:pt>
                <c:pt idx="30">
                  <c:v>44520550</c:v>
                </c:pt>
                <c:pt idx="31">
                  <c:v>54005149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58-4421-9167-342BF468BD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Net Deliveries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Sheet1!$A$18:$A$49</c:f>
              <c:strCache>
                <c:ptCount val="32"/>
                <c:pt idx="0">
                  <c:v>1Q 2020</c:v>
                </c:pt>
                <c:pt idx="1">
                  <c:v>2Q 2020</c:v>
                </c:pt>
                <c:pt idx="2">
                  <c:v>3Q 2020</c:v>
                </c:pt>
                <c:pt idx="3">
                  <c:v>4Q 2020</c:v>
                </c:pt>
                <c:pt idx="4">
                  <c:v>1Q 2021</c:v>
                </c:pt>
                <c:pt idx="5">
                  <c:v>2Q 2021</c:v>
                </c:pt>
                <c:pt idx="6">
                  <c:v>3Q 2021</c:v>
                </c:pt>
                <c:pt idx="7">
                  <c:v>4Q 2021</c:v>
                </c:pt>
                <c:pt idx="8">
                  <c:v>1Q 2022</c:v>
                </c:pt>
                <c:pt idx="9">
                  <c:v>2Q 2022</c:v>
                </c:pt>
                <c:pt idx="10">
                  <c:v>3Q 2022</c:v>
                </c:pt>
                <c:pt idx="11">
                  <c:v>4Q 2022</c:v>
                </c:pt>
                <c:pt idx="12">
                  <c:v>1Q 2023</c:v>
                </c:pt>
                <c:pt idx="13">
                  <c:v>2Q 2023</c:v>
                </c:pt>
                <c:pt idx="14">
                  <c:v>3Q 2023</c:v>
                </c:pt>
                <c:pt idx="15">
                  <c:v>4Q 2023</c:v>
                </c:pt>
                <c:pt idx="16">
                  <c:v>1Q 2024</c:v>
                </c:pt>
                <c:pt idx="17">
                  <c:v>2Q 2024</c:v>
                </c:pt>
                <c:pt idx="18">
                  <c:v>3Q 2024</c:v>
                </c:pt>
                <c:pt idx="19">
                  <c:v>4Q 2024</c:v>
                </c:pt>
                <c:pt idx="20">
                  <c:v>1Q 2025</c:v>
                </c:pt>
                <c:pt idx="21">
                  <c:v>2Q 2025</c:v>
                </c:pt>
                <c:pt idx="22">
                  <c:v>3Q 2025</c:v>
                </c:pt>
                <c:pt idx="23">
                  <c:v>4Q 2025</c:v>
                </c:pt>
                <c:pt idx="24">
                  <c:v>1Q 2026</c:v>
                </c:pt>
                <c:pt idx="25">
                  <c:v>2Q 2026</c:v>
                </c:pt>
                <c:pt idx="26">
                  <c:v>3Q 2026</c:v>
                </c:pt>
                <c:pt idx="27">
                  <c:v>4Q 2026</c:v>
                </c:pt>
                <c:pt idx="28">
                  <c:v>1Q 2027</c:v>
                </c:pt>
                <c:pt idx="29">
                  <c:v>2Q 2027</c:v>
                </c:pt>
                <c:pt idx="30">
                  <c:v>3Q 2027</c:v>
                </c:pt>
                <c:pt idx="31">
                  <c:v>4Q 2027</c:v>
                </c:pt>
              </c:strCache>
            </c:strRef>
          </c:cat>
          <c:val>
            <c:numRef>
              <c:f>Sheet1!$C$18:$C$49</c:f>
              <c:numCache>
                <c:formatCode>##,###,###,##0_);[Red]\(##,###,###,##0\)</c:formatCode>
                <c:ptCount val="32"/>
                <c:pt idx="0">
                  <c:v>72474075</c:v>
                </c:pt>
                <c:pt idx="1">
                  <c:v>66181745</c:v>
                </c:pt>
                <c:pt idx="2">
                  <c:v>70833342</c:v>
                </c:pt>
                <c:pt idx="3">
                  <c:v>79033614</c:v>
                </c:pt>
                <c:pt idx="4">
                  <c:v>62002143</c:v>
                </c:pt>
                <c:pt idx="5">
                  <c:v>72769465</c:v>
                </c:pt>
                <c:pt idx="6">
                  <c:v>83574281</c:v>
                </c:pt>
                <c:pt idx="7">
                  <c:v>80946734</c:v>
                </c:pt>
                <c:pt idx="8">
                  <c:v>80899796</c:v>
                </c:pt>
                <c:pt idx="9">
                  <c:v>70790334</c:v>
                </c:pt>
                <c:pt idx="10">
                  <c:v>113566568</c:v>
                </c:pt>
                <c:pt idx="11">
                  <c:v>126927990</c:v>
                </c:pt>
                <c:pt idx="12">
                  <c:v>112703044</c:v>
                </c:pt>
                <c:pt idx="13">
                  <c:v>108710992</c:v>
                </c:pt>
                <c:pt idx="14">
                  <c:v>143498053</c:v>
                </c:pt>
                <c:pt idx="15">
                  <c:v>148716668</c:v>
                </c:pt>
                <c:pt idx="16">
                  <c:v>104643686</c:v>
                </c:pt>
                <c:pt idx="17">
                  <c:v>106550029</c:v>
                </c:pt>
                <c:pt idx="18">
                  <c:v>70717913</c:v>
                </c:pt>
                <c:pt idx="19">
                  <c:v>80963746</c:v>
                </c:pt>
                <c:pt idx="20">
                  <c:v>61411546</c:v>
                </c:pt>
                <c:pt idx="21">
                  <c:v>60893498</c:v>
                </c:pt>
                <c:pt idx="22">
                  <c:v>54665587</c:v>
                </c:pt>
                <c:pt idx="23">
                  <c:v>78053369</c:v>
                </c:pt>
                <c:pt idx="24">
                  <c:v>50173390</c:v>
                </c:pt>
                <c:pt idx="25">
                  <c:v>49440379</c:v>
                </c:pt>
                <c:pt idx="26">
                  <c:v>71592163</c:v>
                </c:pt>
                <c:pt idx="27">
                  <c:v>60668391</c:v>
                </c:pt>
                <c:pt idx="28">
                  <c:v>70258364</c:v>
                </c:pt>
                <c:pt idx="29">
                  <c:v>60099859</c:v>
                </c:pt>
                <c:pt idx="30">
                  <c:v>61034790</c:v>
                </c:pt>
                <c:pt idx="31">
                  <c:v>55502983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58-4421-9167-342BF468BD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66171888"/>
        <c:axId val="1866174288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Vacancy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Sheet1!$A$18:$A$49</c:f>
              <c:strCache>
                <c:ptCount val="32"/>
                <c:pt idx="0">
                  <c:v>1Q 2020</c:v>
                </c:pt>
                <c:pt idx="1">
                  <c:v>2Q 2020</c:v>
                </c:pt>
                <c:pt idx="2">
                  <c:v>3Q 2020</c:v>
                </c:pt>
                <c:pt idx="3">
                  <c:v>4Q 2020</c:v>
                </c:pt>
                <c:pt idx="4">
                  <c:v>1Q 2021</c:v>
                </c:pt>
                <c:pt idx="5">
                  <c:v>2Q 2021</c:v>
                </c:pt>
                <c:pt idx="6">
                  <c:v>3Q 2021</c:v>
                </c:pt>
                <c:pt idx="7">
                  <c:v>4Q 2021</c:v>
                </c:pt>
                <c:pt idx="8">
                  <c:v>1Q 2022</c:v>
                </c:pt>
                <c:pt idx="9">
                  <c:v>2Q 2022</c:v>
                </c:pt>
                <c:pt idx="10">
                  <c:v>3Q 2022</c:v>
                </c:pt>
                <c:pt idx="11">
                  <c:v>4Q 2022</c:v>
                </c:pt>
                <c:pt idx="12">
                  <c:v>1Q 2023</c:v>
                </c:pt>
                <c:pt idx="13">
                  <c:v>2Q 2023</c:v>
                </c:pt>
                <c:pt idx="14">
                  <c:v>3Q 2023</c:v>
                </c:pt>
                <c:pt idx="15">
                  <c:v>4Q 2023</c:v>
                </c:pt>
                <c:pt idx="16">
                  <c:v>1Q 2024</c:v>
                </c:pt>
                <c:pt idx="17">
                  <c:v>2Q 2024</c:v>
                </c:pt>
                <c:pt idx="18">
                  <c:v>3Q 2024</c:v>
                </c:pt>
                <c:pt idx="19">
                  <c:v>4Q 2024</c:v>
                </c:pt>
                <c:pt idx="20">
                  <c:v>1Q 2025</c:v>
                </c:pt>
                <c:pt idx="21">
                  <c:v>2Q 2025</c:v>
                </c:pt>
                <c:pt idx="22">
                  <c:v>3Q 2025</c:v>
                </c:pt>
                <c:pt idx="23">
                  <c:v>4Q 2025</c:v>
                </c:pt>
                <c:pt idx="24">
                  <c:v>1Q 2026</c:v>
                </c:pt>
                <c:pt idx="25">
                  <c:v>2Q 2026</c:v>
                </c:pt>
                <c:pt idx="26">
                  <c:v>3Q 2026</c:v>
                </c:pt>
                <c:pt idx="27">
                  <c:v>4Q 2026</c:v>
                </c:pt>
                <c:pt idx="28">
                  <c:v>1Q 2027</c:v>
                </c:pt>
                <c:pt idx="29">
                  <c:v>2Q 2027</c:v>
                </c:pt>
                <c:pt idx="30">
                  <c:v>3Q 2027</c:v>
                </c:pt>
                <c:pt idx="31">
                  <c:v>4Q 2027</c:v>
                </c:pt>
              </c:strCache>
            </c:strRef>
          </c:cat>
          <c:val>
            <c:numRef>
              <c:f>Sheet1!$D$18:$D$49</c:f>
              <c:numCache>
                <c:formatCode>#,##0.000%_);[Red]\-#,##0.000%</c:formatCode>
                <c:ptCount val="32"/>
                <c:pt idx="0">
                  <c:v>5.2200000000000003E-2</c:v>
                </c:pt>
                <c:pt idx="1">
                  <c:v>5.364E-2</c:v>
                </c:pt>
                <c:pt idx="2">
                  <c:v>5.4769999999999999E-2</c:v>
                </c:pt>
                <c:pt idx="3">
                  <c:v>5.4359999999999999E-2</c:v>
                </c:pt>
                <c:pt idx="4">
                  <c:v>5.2499999999999998E-2</c:v>
                </c:pt>
                <c:pt idx="5">
                  <c:v>4.9919999999999999E-2</c:v>
                </c:pt>
                <c:pt idx="6">
                  <c:v>4.4139999999999999E-2</c:v>
                </c:pt>
                <c:pt idx="7">
                  <c:v>4.1140000000000003E-2</c:v>
                </c:pt>
                <c:pt idx="8">
                  <c:v>4.02E-2</c:v>
                </c:pt>
                <c:pt idx="9">
                  <c:v>3.773E-2</c:v>
                </c:pt>
                <c:pt idx="10">
                  <c:v>3.8719999999999997E-2</c:v>
                </c:pt>
                <c:pt idx="11">
                  <c:v>3.8760000000000003E-2</c:v>
                </c:pt>
                <c:pt idx="12">
                  <c:v>4.2470000000000001E-2</c:v>
                </c:pt>
                <c:pt idx="13">
                  <c:v>4.5560000000000003E-2</c:v>
                </c:pt>
                <c:pt idx="14">
                  <c:v>5.0639999999999998E-2</c:v>
                </c:pt>
                <c:pt idx="15">
                  <c:v>5.6270000000000001E-2</c:v>
                </c:pt>
                <c:pt idx="16">
                  <c:v>6.0909999999999999E-2</c:v>
                </c:pt>
                <c:pt idx="17">
                  <c:v>6.3899999999999998E-2</c:v>
                </c:pt>
                <c:pt idx="18">
                  <c:v>6.5089999999999995E-2</c:v>
                </c:pt>
                <c:pt idx="19">
                  <c:v>6.7470000000000002E-2</c:v>
                </c:pt>
                <c:pt idx="20">
                  <c:v>6.9040000000000004E-2</c:v>
                </c:pt>
                <c:pt idx="21">
                  <c:v>7.2289999999999993E-2</c:v>
                </c:pt>
                <c:pt idx="22">
                  <c:v>7.3160000000000003E-2</c:v>
                </c:pt>
                <c:pt idx="23">
                  <c:v>7.3539999999999994E-2</c:v>
                </c:pt>
                <c:pt idx="24">
                  <c:v>7.4010000000000006E-2</c:v>
                </c:pt>
                <c:pt idx="25">
                  <c:v>7.417E-2</c:v>
                </c:pt>
                <c:pt idx="26">
                  <c:v>7.3440000000000005E-2</c:v>
                </c:pt>
                <c:pt idx="27">
                  <c:v>7.1730000000000002E-2</c:v>
                </c:pt>
                <c:pt idx="28">
                  <c:v>7.1929999999999994E-2</c:v>
                </c:pt>
                <c:pt idx="29">
                  <c:v>7.22E-2</c:v>
                </c:pt>
                <c:pt idx="30">
                  <c:v>7.281E-2</c:v>
                </c:pt>
                <c:pt idx="31">
                  <c:v>7.2709999999999997E-2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1F58-4421-9167-342BF468BD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66174768"/>
        <c:axId val="1866172368"/>
      </c:lineChart>
      <c:catAx>
        <c:axId val="1866171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174288"/>
        <c:crosses val="autoZero"/>
        <c:auto val="1"/>
        <c:lblAlgn val="ctr"/>
        <c:lblOffset val="100"/>
        <c:noMultiLvlLbl val="0"/>
      </c:catAx>
      <c:valAx>
        <c:axId val="1866174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Square feet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171888"/>
        <c:crosses val="autoZero"/>
        <c:crossBetween val="between"/>
      </c:valAx>
      <c:valAx>
        <c:axId val="1866172368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Vacancy rate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174768"/>
        <c:crosses val="max"/>
        <c:crossBetween val="between"/>
      </c:valAx>
      <c:catAx>
        <c:axId val="18661747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6617236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584036889792122"/>
          <c:y val="9.963243243243243E-2"/>
          <c:w val="0.25052164120633214"/>
          <c:h val="0.7712260480953394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'500+ Market'!$AO$5</c:f>
              <c:strCache>
                <c:ptCount val="1"/>
                <c:pt idx="0">
                  <c:v>One to five years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'500+ Market'!$AN$6:$AN$25</c:f>
              <c:strCache>
                <c:ptCount val="20"/>
                <c:pt idx="0">
                  <c:v>Inland Empire </c:v>
                </c:pt>
                <c:pt idx="1">
                  <c:v>Chicago </c:v>
                </c:pt>
                <c:pt idx="2">
                  <c:v>Atlanta </c:v>
                </c:pt>
                <c:pt idx="3">
                  <c:v>Dallas-Fort Worth</c:v>
                </c:pt>
                <c:pt idx="4">
                  <c:v>Philadelphia </c:v>
                </c:pt>
                <c:pt idx="5">
                  <c:v>Indianapolis </c:v>
                </c:pt>
                <c:pt idx="6">
                  <c:v>Lehigh Valley </c:v>
                </c:pt>
                <c:pt idx="7">
                  <c:v>Savannah </c:v>
                </c:pt>
                <c:pt idx="8">
                  <c:v>Memphis </c:v>
                </c:pt>
                <c:pt idx="9">
                  <c:v>New York </c:v>
                </c:pt>
                <c:pt idx="10">
                  <c:v>Charleston </c:v>
                </c:pt>
                <c:pt idx="11">
                  <c:v>Houston </c:v>
                </c:pt>
                <c:pt idx="12">
                  <c:v>Lakewood</c:v>
                </c:pt>
                <c:pt idx="13">
                  <c:v>Columbus </c:v>
                </c:pt>
                <c:pt idx="14">
                  <c:v>Los Angeles</c:v>
                </c:pt>
                <c:pt idx="15">
                  <c:v>Saint Louis </c:v>
                </c:pt>
                <c:pt idx="16">
                  <c:v>Harrisburg </c:v>
                </c:pt>
                <c:pt idx="17">
                  <c:v>Kansas City </c:v>
                </c:pt>
                <c:pt idx="18">
                  <c:v>Phoenix</c:v>
                </c:pt>
                <c:pt idx="19">
                  <c:v>Nashville</c:v>
                </c:pt>
              </c:strCache>
            </c:strRef>
          </c:cat>
          <c:val>
            <c:numRef>
              <c:f>'500+ Market'!$AO$6:$AO$25</c:f>
              <c:numCache>
                <c:formatCode>General</c:formatCode>
                <c:ptCount val="20"/>
                <c:pt idx="0">
                  <c:v>11383449</c:v>
                </c:pt>
                <c:pt idx="1">
                  <c:v>2281174</c:v>
                </c:pt>
                <c:pt idx="2">
                  <c:v>3437457</c:v>
                </c:pt>
                <c:pt idx="3">
                  <c:v>5671918</c:v>
                </c:pt>
                <c:pt idx="4">
                  <c:v>8422894</c:v>
                </c:pt>
                <c:pt idx="5">
                  <c:v>6089516</c:v>
                </c:pt>
                <c:pt idx="6">
                  <c:v>6380782</c:v>
                </c:pt>
                <c:pt idx="7">
                  <c:v>7753143</c:v>
                </c:pt>
                <c:pt idx="8">
                  <c:v>542640</c:v>
                </c:pt>
                <c:pt idx="9">
                  <c:v>4252179</c:v>
                </c:pt>
                <c:pt idx="10">
                  <c:v>4915141</c:v>
                </c:pt>
                <c:pt idx="11">
                  <c:v>4823743</c:v>
                </c:pt>
                <c:pt idx="12">
                  <c:v>2496238</c:v>
                </c:pt>
                <c:pt idx="13">
                  <c:v>703968</c:v>
                </c:pt>
                <c:pt idx="14">
                  <c:v>647757</c:v>
                </c:pt>
                <c:pt idx="15">
                  <c:v>1611055</c:v>
                </c:pt>
                <c:pt idx="16">
                  <c:v>803520</c:v>
                </c:pt>
                <c:pt idx="17">
                  <c:v>1980663</c:v>
                </c:pt>
                <c:pt idx="18">
                  <c:v>2418143</c:v>
                </c:pt>
                <c:pt idx="19">
                  <c:v>2015800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8C-4111-BD51-B47833B65EB0}"/>
            </c:ext>
          </c:extLst>
        </c:ser>
        <c:ser>
          <c:idx val="1"/>
          <c:order val="1"/>
          <c:tx>
            <c:strRef>
              <c:f>'500+ Market'!$AP$5</c:f>
              <c:strCache>
                <c:ptCount val="1"/>
                <c:pt idx="0">
                  <c:v>Six years and over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'500+ Market'!$AN$6:$AN$25</c:f>
              <c:strCache>
                <c:ptCount val="20"/>
                <c:pt idx="0">
                  <c:v>Inland Empire </c:v>
                </c:pt>
                <c:pt idx="1">
                  <c:v>Chicago </c:v>
                </c:pt>
                <c:pt idx="2">
                  <c:v>Atlanta </c:v>
                </c:pt>
                <c:pt idx="3">
                  <c:v>Dallas-Fort Worth</c:v>
                </c:pt>
                <c:pt idx="4">
                  <c:v>Philadelphia </c:v>
                </c:pt>
                <c:pt idx="5">
                  <c:v>Indianapolis </c:v>
                </c:pt>
                <c:pt idx="6">
                  <c:v>Lehigh Valley </c:v>
                </c:pt>
                <c:pt idx="7">
                  <c:v>Savannah </c:v>
                </c:pt>
                <c:pt idx="8">
                  <c:v>Memphis </c:v>
                </c:pt>
                <c:pt idx="9">
                  <c:v>New York </c:v>
                </c:pt>
                <c:pt idx="10">
                  <c:v>Charleston </c:v>
                </c:pt>
                <c:pt idx="11">
                  <c:v>Houston </c:v>
                </c:pt>
                <c:pt idx="12">
                  <c:v>Lakewood</c:v>
                </c:pt>
                <c:pt idx="13">
                  <c:v>Columbus </c:v>
                </c:pt>
                <c:pt idx="14">
                  <c:v>Los Angeles</c:v>
                </c:pt>
                <c:pt idx="15">
                  <c:v>Saint Louis </c:v>
                </c:pt>
                <c:pt idx="16">
                  <c:v>Harrisburg </c:v>
                </c:pt>
                <c:pt idx="17">
                  <c:v>Kansas City </c:v>
                </c:pt>
                <c:pt idx="18">
                  <c:v>Phoenix</c:v>
                </c:pt>
                <c:pt idx="19">
                  <c:v>Nashville</c:v>
                </c:pt>
              </c:strCache>
            </c:strRef>
          </c:cat>
          <c:val>
            <c:numRef>
              <c:f>'500+ Market'!$AP$6:$AP$25</c:f>
              <c:numCache>
                <c:formatCode>General</c:formatCode>
                <c:ptCount val="20"/>
                <c:pt idx="0">
                  <c:v>21225369</c:v>
                </c:pt>
                <c:pt idx="1">
                  <c:v>16710815</c:v>
                </c:pt>
                <c:pt idx="2">
                  <c:v>11485259</c:v>
                </c:pt>
                <c:pt idx="3">
                  <c:v>7903025</c:v>
                </c:pt>
                <c:pt idx="4">
                  <c:v>4059553</c:v>
                </c:pt>
                <c:pt idx="5">
                  <c:v>5685346</c:v>
                </c:pt>
                <c:pt idx="6">
                  <c:v>5381388</c:v>
                </c:pt>
                <c:pt idx="7">
                  <c:v>2199512</c:v>
                </c:pt>
                <c:pt idx="8">
                  <c:v>7776468</c:v>
                </c:pt>
                <c:pt idx="9">
                  <c:v>3898881</c:v>
                </c:pt>
                <c:pt idx="10">
                  <c:v>2490635</c:v>
                </c:pt>
                <c:pt idx="11">
                  <c:v>2320419</c:v>
                </c:pt>
                <c:pt idx="12">
                  <c:v>4076499</c:v>
                </c:pt>
                <c:pt idx="13">
                  <c:v>5564739</c:v>
                </c:pt>
                <c:pt idx="14">
                  <c:v>5382868</c:v>
                </c:pt>
                <c:pt idx="15">
                  <c:v>4250039</c:v>
                </c:pt>
                <c:pt idx="16">
                  <c:v>5019835</c:v>
                </c:pt>
                <c:pt idx="17">
                  <c:v>3706763</c:v>
                </c:pt>
                <c:pt idx="18">
                  <c:v>3133658</c:v>
                </c:pt>
                <c:pt idx="19">
                  <c:v>3368927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8C-4111-BD51-B47833B65E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04206415"/>
        <c:axId val="704199215"/>
      </c:barChart>
      <c:catAx>
        <c:axId val="704206415"/>
        <c:scaling>
          <c:orientation val="maxMin"/>
        </c:scaling>
        <c:delete val="0"/>
        <c:axPos val="l"/>
        <c:numFmt formatCode="General" sourceLinked="1"/>
        <c:majorTickMark val="cross"/>
        <c:minorTickMark val="in"/>
        <c:tickLblPos val="low"/>
        <c:spPr>
          <a:noFill/>
          <a:ln w="25400" cap="flat" cmpd="sng" algn="ctr">
            <a:solidFill>
              <a:srgbClr val="A4A4A4"/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sz="1200" b="0" i="0" u="none" strike="noStrike" kern="1200" baseline="0">
                <a:solidFill>
                  <a:srgbClr val="000000"/>
                </a:solidFill>
                <a:latin typeface="+mj-lt"/>
                <a:ea typeface=""/>
                <a:cs typeface=""/>
              </a:defRPr>
            </a:pPr>
            <a:endParaRPr lang="en-US"/>
          </a:p>
        </c:txPr>
        <c:crossAx val="704199215"/>
        <c:crosses val="autoZero"/>
        <c:auto val="1"/>
        <c:lblAlgn val="ctr"/>
        <c:lblOffset val="100"/>
        <c:noMultiLvlLbl val="0"/>
      </c:catAx>
      <c:valAx>
        <c:axId val="704199215"/>
        <c:scaling>
          <c:orientation val="minMax"/>
          <c:min val="0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000000"/>
                    </a:solidFill>
                    <a:latin typeface="+mj-lt"/>
                    <a:ea typeface=""/>
                    <a:cs typeface=""/>
                  </a:defRPr>
                </a:pPr>
                <a:r>
                  <a:rPr lang="en-US" dirty="0"/>
                  <a:t>Square feet in millions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rgbClr val="000000"/>
                  </a:solidFill>
                  <a:latin typeface="+mj-lt"/>
                  <a:ea typeface=""/>
                  <a:cs typeface="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high"/>
        <c:spPr>
          <a:noFill/>
          <a:ln w="25400"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sz="1200" b="0" i="0" u="none" strike="noStrike" kern="1200" baseline="0">
                <a:solidFill>
                  <a:srgbClr val="000000"/>
                </a:solidFill>
                <a:latin typeface="+mj-lt"/>
                <a:ea typeface=""/>
                <a:cs typeface=""/>
              </a:defRPr>
            </a:pPr>
            <a:endParaRPr lang="en-US"/>
          </a:p>
        </c:txPr>
        <c:crossAx val="704206415"/>
        <c:crosses val="autoZero"/>
        <c:crossBetween val="between"/>
        <c:majorUnit val="10000000"/>
        <c:dispUnits>
          <c:builtInUnit val="millions"/>
        </c:dispUnits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646750534902609"/>
          <c:y val="0.94011620153140674"/>
          <c:w val="0.33959427594141145"/>
          <c:h val="5.286905009736982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200" b="0" i="0" u="none" strike="noStrike" kern="1200" baseline="0">
              <a:solidFill>
                <a:srgbClr val="000000"/>
              </a:solidFill>
              <a:latin typeface="+mj-lt"/>
              <a:ea typeface=""/>
              <a:cs typeface="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 b="0">
          <a:solidFill>
            <a:srgbClr val="000000"/>
          </a:solidFill>
          <a:latin typeface="+mj-lt"/>
          <a:ea typeface=""/>
          <a:cs typeface=""/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746759036168998"/>
          <c:y val="9.963243243243243E-2"/>
          <c:w val="0.40864467413482802"/>
          <c:h val="0.7712260480953394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'500+ Market'!$AO$5</c:f>
              <c:strCache>
                <c:ptCount val="1"/>
                <c:pt idx="0">
                  <c:v>One to five years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'500+ Market'!$AN$36:$AN$55</c:f>
              <c:strCache>
                <c:ptCount val="20"/>
                <c:pt idx="0">
                  <c:v>Trenton </c:v>
                </c:pt>
                <c:pt idx="1">
                  <c:v>Kiryas Joel-Poughkeepsie-Newburgh</c:v>
                </c:pt>
                <c:pt idx="2">
                  <c:v>Chambersburg-Waynesboro</c:v>
                </c:pt>
                <c:pt idx="3">
                  <c:v>Kenosha </c:v>
                </c:pt>
                <c:pt idx="4">
                  <c:v>Salt Lake City </c:v>
                </c:pt>
                <c:pt idx="5">
                  <c:v>Reading </c:v>
                </c:pt>
                <c:pt idx="6">
                  <c:v>Charlotte </c:v>
                </c:pt>
                <c:pt idx="7">
                  <c:v>Louisville </c:v>
                </c:pt>
                <c:pt idx="8">
                  <c:v>Norfolk </c:v>
                </c:pt>
                <c:pt idx="9">
                  <c:v>Bakersfield </c:v>
                </c:pt>
                <c:pt idx="10">
                  <c:v>Hagerstown </c:v>
                </c:pt>
                <c:pt idx="11">
                  <c:v>Akron </c:v>
                </c:pt>
                <c:pt idx="12">
                  <c:v>New Orleans </c:v>
                </c:pt>
                <c:pt idx="13">
                  <c:v>Portland </c:v>
                </c:pt>
                <c:pt idx="14">
                  <c:v>Orlando </c:v>
                </c:pt>
                <c:pt idx="15">
                  <c:v>Boston </c:v>
                </c:pt>
                <c:pt idx="16">
                  <c:v>Tampa </c:v>
                </c:pt>
                <c:pt idx="17">
                  <c:v>Las Vegas </c:v>
                </c:pt>
                <c:pt idx="18">
                  <c:v>Richmond </c:v>
                </c:pt>
                <c:pt idx="19">
                  <c:v>Miami </c:v>
                </c:pt>
              </c:strCache>
            </c:strRef>
          </c:cat>
          <c:val>
            <c:numRef>
              <c:f>'500+ Market'!$AO$36:$AO$55</c:f>
              <c:numCache>
                <c:formatCode>General</c:formatCode>
                <c:ptCount val="20"/>
                <c:pt idx="0">
                  <c:v>846078</c:v>
                </c:pt>
                <c:pt idx="1">
                  <c:v>1131503</c:v>
                </c:pt>
                <c:pt idx="2">
                  <c:v>900400</c:v>
                </c:pt>
                <c:pt idx="3">
                  <c:v>3099734</c:v>
                </c:pt>
                <c:pt idx="4">
                  <c:v>2237673</c:v>
                </c:pt>
                <c:pt idx="5">
                  <c:v>700213</c:v>
                </c:pt>
                <c:pt idx="6">
                  <c:v>1353761</c:v>
                </c:pt>
                <c:pt idx="7">
                  <c:v>1071371</c:v>
                </c:pt>
                <c:pt idx="8">
                  <c:v>2480482</c:v>
                </c:pt>
                <c:pt idx="9">
                  <c:v>0</c:v>
                </c:pt>
                <c:pt idx="10">
                  <c:v>2083548</c:v>
                </c:pt>
                <c:pt idx="11">
                  <c:v>613211</c:v>
                </c:pt>
                <c:pt idx="12">
                  <c:v>0</c:v>
                </c:pt>
                <c:pt idx="13">
                  <c:v>646274</c:v>
                </c:pt>
                <c:pt idx="14">
                  <c:v>1841710</c:v>
                </c:pt>
                <c:pt idx="15">
                  <c:v>662500</c:v>
                </c:pt>
                <c:pt idx="16">
                  <c:v>914392</c:v>
                </c:pt>
                <c:pt idx="17">
                  <c:v>1169766</c:v>
                </c:pt>
                <c:pt idx="18">
                  <c:v>552720</c:v>
                </c:pt>
                <c:pt idx="19">
                  <c:v>1559260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7E-4D15-975D-9C833618BA1D}"/>
            </c:ext>
          </c:extLst>
        </c:ser>
        <c:ser>
          <c:idx val="1"/>
          <c:order val="1"/>
          <c:tx>
            <c:strRef>
              <c:f>'500+ Market'!$AP$5</c:f>
              <c:strCache>
                <c:ptCount val="1"/>
                <c:pt idx="0">
                  <c:v>Six years and over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'500+ Market'!$AN$36:$AN$55</c:f>
              <c:strCache>
                <c:ptCount val="20"/>
                <c:pt idx="0">
                  <c:v>Trenton </c:v>
                </c:pt>
                <c:pt idx="1">
                  <c:v>Kiryas Joel-Poughkeepsie-Newburgh</c:v>
                </c:pt>
                <c:pt idx="2">
                  <c:v>Chambersburg-Waynesboro</c:v>
                </c:pt>
                <c:pt idx="3">
                  <c:v>Kenosha </c:v>
                </c:pt>
                <c:pt idx="4">
                  <c:v>Salt Lake City </c:v>
                </c:pt>
                <c:pt idx="5">
                  <c:v>Reading </c:v>
                </c:pt>
                <c:pt idx="6">
                  <c:v>Charlotte </c:v>
                </c:pt>
                <c:pt idx="7">
                  <c:v>Louisville </c:v>
                </c:pt>
                <c:pt idx="8">
                  <c:v>Norfolk </c:v>
                </c:pt>
                <c:pt idx="9">
                  <c:v>Bakersfield </c:v>
                </c:pt>
                <c:pt idx="10">
                  <c:v>Hagerstown </c:v>
                </c:pt>
                <c:pt idx="11">
                  <c:v>Akron </c:v>
                </c:pt>
                <c:pt idx="12">
                  <c:v>New Orleans </c:v>
                </c:pt>
                <c:pt idx="13">
                  <c:v>Portland </c:v>
                </c:pt>
                <c:pt idx="14">
                  <c:v>Orlando </c:v>
                </c:pt>
                <c:pt idx="15">
                  <c:v>Boston </c:v>
                </c:pt>
                <c:pt idx="16">
                  <c:v>Tampa </c:v>
                </c:pt>
                <c:pt idx="17">
                  <c:v>Las Vegas </c:v>
                </c:pt>
                <c:pt idx="18">
                  <c:v>Richmond </c:v>
                </c:pt>
                <c:pt idx="19">
                  <c:v>Miami </c:v>
                </c:pt>
              </c:strCache>
            </c:strRef>
          </c:cat>
          <c:val>
            <c:numRef>
              <c:f>'500+ Market'!$AP$36:$AP$55</c:f>
              <c:numCache>
                <c:formatCode>General</c:formatCode>
                <c:ptCount val="20"/>
                <c:pt idx="0">
                  <c:v>2548902</c:v>
                </c:pt>
                <c:pt idx="1">
                  <c:v>2136200</c:v>
                </c:pt>
                <c:pt idx="2">
                  <c:v>2284154</c:v>
                </c:pt>
                <c:pt idx="3">
                  <c:v>0</c:v>
                </c:pt>
                <c:pt idx="4">
                  <c:v>796363</c:v>
                </c:pt>
                <c:pt idx="5">
                  <c:v>2100238</c:v>
                </c:pt>
                <c:pt idx="6">
                  <c:v>1298587</c:v>
                </c:pt>
                <c:pt idx="7">
                  <c:v>1485256</c:v>
                </c:pt>
                <c:pt idx="8">
                  <c:v>0</c:v>
                </c:pt>
                <c:pt idx="9">
                  <c:v>2248915</c:v>
                </c:pt>
                <c:pt idx="10">
                  <c:v>129306</c:v>
                </c:pt>
                <c:pt idx="11">
                  <c:v>1526114</c:v>
                </c:pt>
                <c:pt idx="12">
                  <c:v>2130000</c:v>
                </c:pt>
                <c:pt idx="13">
                  <c:v>1404482</c:v>
                </c:pt>
                <c:pt idx="14">
                  <c:v>191899</c:v>
                </c:pt>
                <c:pt idx="15">
                  <c:v>1369928</c:v>
                </c:pt>
                <c:pt idx="16">
                  <c:v>1082756</c:v>
                </c:pt>
                <c:pt idx="17">
                  <c:v>810747</c:v>
                </c:pt>
                <c:pt idx="18">
                  <c:v>1291000</c:v>
                </c:pt>
                <c:pt idx="19">
                  <c:v>147371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7E-4D15-975D-9C833618BA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04206415"/>
        <c:axId val="704199215"/>
      </c:barChart>
      <c:catAx>
        <c:axId val="704206415"/>
        <c:scaling>
          <c:orientation val="maxMin"/>
        </c:scaling>
        <c:delete val="0"/>
        <c:axPos val="l"/>
        <c:numFmt formatCode="General" sourceLinked="1"/>
        <c:majorTickMark val="cross"/>
        <c:minorTickMark val="in"/>
        <c:tickLblPos val="low"/>
        <c:spPr>
          <a:noFill/>
          <a:ln w="25400" cap="flat" cmpd="sng" algn="ctr">
            <a:solidFill>
              <a:srgbClr val="A4A4A4"/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chemeClr val="tx1"/>
                </a:solidFill>
                <a:latin typeface="Avenir Next LT Pro" panose="020B0504020202020204" pitchFamily="34" charset="0"/>
                <a:ea typeface=""/>
                <a:cs typeface=""/>
              </a:defRPr>
            </a:pPr>
            <a:endParaRPr lang="en-US"/>
          </a:p>
        </c:txPr>
        <c:crossAx val="704199215"/>
        <c:crosses val="autoZero"/>
        <c:auto val="1"/>
        <c:lblAlgn val="ctr"/>
        <c:lblOffset val="100"/>
        <c:noMultiLvlLbl val="0"/>
      </c:catAx>
      <c:valAx>
        <c:axId val="704199215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chemeClr val="tx1"/>
                    </a:solidFill>
                    <a:latin typeface="Avenir Next LT Pro" panose="020B0504020202020204" pitchFamily="34" charset="0"/>
                    <a:ea typeface=""/>
                    <a:cs typeface=""/>
                  </a:defRPr>
                </a:pPr>
                <a:r>
                  <a:rPr lang="en-US" dirty="0"/>
                  <a:t>Square feet in millions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chemeClr val="tx1"/>
                  </a:solidFill>
                  <a:latin typeface="Avenir Next LT Pro" panose="020B0504020202020204" pitchFamily="34" charset="0"/>
                  <a:ea typeface=""/>
                  <a:cs typeface="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high"/>
        <c:spPr>
          <a:noFill/>
          <a:ln w="25400"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chemeClr val="tx1"/>
                </a:solidFill>
                <a:latin typeface="Avenir Next LT Pro" panose="020B0504020202020204" pitchFamily="34" charset="0"/>
                <a:ea typeface=""/>
                <a:cs typeface=""/>
              </a:defRPr>
            </a:pPr>
            <a:endParaRPr lang="en-US"/>
          </a:p>
        </c:txPr>
        <c:crossAx val="704206415"/>
        <c:crosses val="autoZero"/>
        <c:crossBetween val="between"/>
        <c:majorUnit val="1000000"/>
        <c:dispUnits>
          <c:builtInUnit val="millions"/>
        </c:dispUnits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chemeClr val="tx1"/>
          </a:solidFill>
          <a:latin typeface="Avenir Next LT Pro" panose="020B0504020202020204" pitchFamily="34" charset="0"/>
          <a:ea typeface=""/>
          <a:cs typeface=""/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448911642228465E-2"/>
          <c:y val="3.5592816460748314E-2"/>
          <c:w val="0.92546432579319815"/>
          <c:h val="0.6942910406469461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'Net Absorption'!$AH$6</c:f>
              <c:strCache>
                <c:ptCount val="1"/>
                <c:pt idx="0">
                  <c:v>Less than one year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'Net Absorption'!$AG$23:$AG$89</c:f>
              <c:numCache>
                <c:formatCode>m/d/yyyy</c:formatCode>
                <c:ptCount val="67"/>
                <c:pt idx="0">
                  <c:v>40268</c:v>
                </c:pt>
                <c:pt idx="1">
                  <c:v>40359</c:v>
                </c:pt>
                <c:pt idx="2">
                  <c:v>40451</c:v>
                </c:pt>
                <c:pt idx="3">
                  <c:v>40543</c:v>
                </c:pt>
                <c:pt idx="4">
                  <c:v>40633</c:v>
                </c:pt>
                <c:pt idx="5">
                  <c:v>40724</c:v>
                </c:pt>
                <c:pt idx="6">
                  <c:v>40816</c:v>
                </c:pt>
                <c:pt idx="7">
                  <c:v>40908</c:v>
                </c:pt>
                <c:pt idx="8">
                  <c:v>40999</c:v>
                </c:pt>
                <c:pt idx="9">
                  <c:v>41090</c:v>
                </c:pt>
                <c:pt idx="10">
                  <c:v>41182</c:v>
                </c:pt>
                <c:pt idx="11">
                  <c:v>41274</c:v>
                </c:pt>
                <c:pt idx="12">
                  <c:v>41364</c:v>
                </c:pt>
                <c:pt idx="13">
                  <c:v>41455</c:v>
                </c:pt>
                <c:pt idx="14">
                  <c:v>41547</c:v>
                </c:pt>
                <c:pt idx="15">
                  <c:v>41639</c:v>
                </c:pt>
                <c:pt idx="16">
                  <c:v>41729</c:v>
                </c:pt>
                <c:pt idx="17">
                  <c:v>41820</c:v>
                </c:pt>
                <c:pt idx="18">
                  <c:v>41912</c:v>
                </c:pt>
                <c:pt idx="19">
                  <c:v>42004</c:v>
                </c:pt>
                <c:pt idx="20">
                  <c:v>42094</c:v>
                </c:pt>
                <c:pt idx="21">
                  <c:v>42185</c:v>
                </c:pt>
                <c:pt idx="22">
                  <c:v>42277</c:v>
                </c:pt>
                <c:pt idx="23">
                  <c:v>42369</c:v>
                </c:pt>
                <c:pt idx="24">
                  <c:v>42460</c:v>
                </c:pt>
                <c:pt idx="25">
                  <c:v>42551</c:v>
                </c:pt>
                <c:pt idx="26">
                  <c:v>42643</c:v>
                </c:pt>
                <c:pt idx="27">
                  <c:v>42735</c:v>
                </c:pt>
                <c:pt idx="28">
                  <c:v>42825</c:v>
                </c:pt>
                <c:pt idx="29">
                  <c:v>42916</c:v>
                </c:pt>
                <c:pt idx="30">
                  <c:v>43008</c:v>
                </c:pt>
                <c:pt idx="31">
                  <c:v>43100</c:v>
                </c:pt>
                <c:pt idx="32">
                  <c:v>43190</c:v>
                </c:pt>
                <c:pt idx="33">
                  <c:v>43281</c:v>
                </c:pt>
                <c:pt idx="34">
                  <c:v>43373</c:v>
                </c:pt>
                <c:pt idx="35">
                  <c:v>43465</c:v>
                </c:pt>
                <c:pt idx="36">
                  <c:v>43555</c:v>
                </c:pt>
                <c:pt idx="37">
                  <c:v>43646</c:v>
                </c:pt>
                <c:pt idx="38">
                  <c:v>43738</c:v>
                </c:pt>
                <c:pt idx="39">
                  <c:v>43830</c:v>
                </c:pt>
                <c:pt idx="40">
                  <c:v>43921</c:v>
                </c:pt>
                <c:pt idx="41">
                  <c:v>44012</c:v>
                </c:pt>
                <c:pt idx="42">
                  <c:v>44104</c:v>
                </c:pt>
                <c:pt idx="43">
                  <c:v>44196</c:v>
                </c:pt>
                <c:pt idx="44">
                  <c:v>44286</c:v>
                </c:pt>
                <c:pt idx="45">
                  <c:v>44377</c:v>
                </c:pt>
                <c:pt idx="46">
                  <c:v>44469</c:v>
                </c:pt>
                <c:pt idx="47">
                  <c:v>44561</c:v>
                </c:pt>
                <c:pt idx="48">
                  <c:v>44651</c:v>
                </c:pt>
                <c:pt idx="49">
                  <c:v>44742</c:v>
                </c:pt>
                <c:pt idx="50">
                  <c:v>44834</c:v>
                </c:pt>
                <c:pt idx="51">
                  <c:v>44926</c:v>
                </c:pt>
                <c:pt idx="52">
                  <c:v>45016</c:v>
                </c:pt>
                <c:pt idx="53">
                  <c:v>45107</c:v>
                </c:pt>
                <c:pt idx="54">
                  <c:v>45199</c:v>
                </c:pt>
                <c:pt idx="55">
                  <c:v>45291</c:v>
                </c:pt>
                <c:pt idx="56">
                  <c:v>45382</c:v>
                </c:pt>
                <c:pt idx="57">
                  <c:v>45473</c:v>
                </c:pt>
                <c:pt idx="58">
                  <c:v>45565</c:v>
                </c:pt>
                <c:pt idx="59">
                  <c:v>45657</c:v>
                </c:pt>
                <c:pt idx="60">
                  <c:v>45747</c:v>
                </c:pt>
                <c:pt idx="61">
                  <c:v>45838</c:v>
                </c:pt>
                <c:pt idx="62">
                  <c:v>45930</c:v>
                </c:pt>
                <c:pt idx="63">
                  <c:v>46022</c:v>
                </c:pt>
                <c:pt idx="64">
                  <c:v>46112</c:v>
                </c:pt>
                <c:pt idx="65">
                  <c:v>46203</c:v>
                </c:pt>
                <c:pt idx="66">
                  <c:v>46295</c:v>
                </c:pt>
              </c:numCache>
            </c:numRef>
          </c:cat>
          <c:val>
            <c:numRef>
              <c:f>'Net Absorption'!$AH$23:$AH$89</c:f>
              <c:numCache>
                <c:formatCode>#,##0</c:formatCode>
                <c:ptCount val="67"/>
                <c:pt idx="0">
                  <c:v>11876645</c:v>
                </c:pt>
                <c:pt idx="1">
                  <c:v>7677534</c:v>
                </c:pt>
                <c:pt idx="2">
                  <c:v>14283760</c:v>
                </c:pt>
                <c:pt idx="3">
                  <c:v>14138661</c:v>
                </c:pt>
                <c:pt idx="4">
                  <c:v>7087385</c:v>
                </c:pt>
                <c:pt idx="5">
                  <c:v>8130717</c:v>
                </c:pt>
                <c:pt idx="6">
                  <c:v>16455578</c:v>
                </c:pt>
                <c:pt idx="7">
                  <c:v>17424753</c:v>
                </c:pt>
                <c:pt idx="8">
                  <c:v>11154067</c:v>
                </c:pt>
                <c:pt idx="9">
                  <c:v>12633501</c:v>
                </c:pt>
                <c:pt idx="10">
                  <c:v>14240871</c:v>
                </c:pt>
                <c:pt idx="11">
                  <c:v>33382073</c:v>
                </c:pt>
                <c:pt idx="12">
                  <c:v>13598910</c:v>
                </c:pt>
                <c:pt idx="13">
                  <c:v>16326046</c:v>
                </c:pt>
                <c:pt idx="14">
                  <c:v>25939475</c:v>
                </c:pt>
                <c:pt idx="15">
                  <c:v>27967943</c:v>
                </c:pt>
                <c:pt idx="16">
                  <c:v>16525354</c:v>
                </c:pt>
                <c:pt idx="17">
                  <c:v>21299717</c:v>
                </c:pt>
                <c:pt idx="18">
                  <c:v>37611371</c:v>
                </c:pt>
                <c:pt idx="19">
                  <c:v>42092223</c:v>
                </c:pt>
                <c:pt idx="20">
                  <c:v>33309830</c:v>
                </c:pt>
                <c:pt idx="21">
                  <c:v>38283015</c:v>
                </c:pt>
                <c:pt idx="22">
                  <c:v>41832100</c:v>
                </c:pt>
                <c:pt idx="23">
                  <c:v>48280277</c:v>
                </c:pt>
                <c:pt idx="24">
                  <c:v>33692702</c:v>
                </c:pt>
                <c:pt idx="25">
                  <c:v>36252516</c:v>
                </c:pt>
                <c:pt idx="26">
                  <c:v>58356826</c:v>
                </c:pt>
                <c:pt idx="27">
                  <c:v>56316827</c:v>
                </c:pt>
                <c:pt idx="28">
                  <c:v>39203846</c:v>
                </c:pt>
                <c:pt idx="29">
                  <c:v>43824070</c:v>
                </c:pt>
                <c:pt idx="30">
                  <c:v>61221783</c:v>
                </c:pt>
                <c:pt idx="31">
                  <c:v>62295351</c:v>
                </c:pt>
                <c:pt idx="32">
                  <c:v>42766495</c:v>
                </c:pt>
                <c:pt idx="33">
                  <c:v>67531928</c:v>
                </c:pt>
                <c:pt idx="34">
                  <c:v>58674587</c:v>
                </c:pt>
                <c:pt idx="35">
                  <c:v>63996579</c:v>
                </c:pt>
                <c:pt idx="36">
                  <c:v>57337912</c:v>
                </c:pt>
                <c:pt idx="37">
                  <c:v>55005919</c:v>
                </c:pt>
                <c:pt idx="38">
                  <c:v>53441658</c:v>
                </c:pt>
                <c:pt idx="39">
                  <c:v>57173182</c:v>
                </c:pt>
                <c:pt idx="40">
                  <c:v>66844357</c:v>
                </c:pt>
                <c:pt idx="41">
                  <c:v>56158184</c:v>
                </c:pt>
                <c:pt idx="42">
                  <c:v>66796427</c:v>
                </c:pt>
                <c:pt idx="43">
                  <c:v>82844381</c:v>
                </c:pt>
                <c:pt idx="44">
                  <c:v>62306807</c:v>
                </c:pt>
                <c:pt idx="45">
                  <c:v>70188333</c:v>
                </c:pt>
                <c:pt idx="46">
                  <c:v>104108089</c:v>
                </c:pt>
                <c:pt idx="47">
                  <c:v>116422050</c:v>
                </c:pt>
                <c:pt idx="48">
                  <c:v>91322293</c:v>
                </c:pt>
                <c:pt idx="49">
                  <c:v>81679228</c:v>
                </c:pt>
                <c:pt idx="50">
                  <c:v>105884499</c:v>
                </c:pt>
                <c:pt idx="51">
                  <c:v>136022479</c:v>
                </c:pt>
                <c:pt idx="52">
                  <c:v>93090879</c:v>
                </c:pt>
                <c:pt idx="53">
                  <c:v>85021641</c:v>
                </c:pt>
                <c:pt idx="54">
                  <c:v>92322946</c:v>
                </c:pt>
                <c:pt idx="55">
                  <c:v>104828468</c:v>
                </c:pt>
                <c:pt idx="56">
                  <c:v>76291211</c:v>
                </c:pt>
                <c:pt idx="57">
                  <c:v>77856173</c:v>
                </c:pt>
                <c:pt idx="58">
                  <c:v>62267904</c:v>
                </c:pt>
                <c:pt idx="59">
                  <c:v>58802169</c:v>
                </c:pt>
                <c:pt idx="60">
                  <c:v>51492125</c:v>
                </c:pt>
                <c:pt idx="61">
                  <c:v>31677990</c:v>
                </c:pt>
                <c:pt idx="62">
                  <c:v>32400189</c:v>
                </c:pt>
                <c:pt idx="63">
                  <c:v>45798885</c:v>
                </c:pt>
                <c:pt idx="64">
                  <c:v>33163977</c:v>
                </c:pt>
                <c:pt idx="65">
                  <c:v>29066223</c:v>
                </c:pt>
                <c:pt idx="66">
                  <c:v>46824936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FB-4BFA-8AF9-5040AF0723F0}"/>
            </c:ext>
          </c:extLst>
        </c:ser>
        <c:ser>
          <c:idx val="1"/>
          <c:order val="1"/>
          <c:tx>
            <c:strRef>
              <c:f>'Net Absorption'!$AI$6</c:f>
              <c:strCache>
                <c:ptCount val="1"/>
                <c:pt idx="0">
                  <c:v>One to five years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'Net Absorption'!$AG$23:$AG$89</c:f>
              <c:numCache>
                <c:formatCode>m/d/yyyy</c:formatCode>
                <c:ptCount val="67"/>
                <c:pt idx="0">
                  <c:v>40268</c:v>
                </c:pt>
                <c:pt idx="1">
                  <c:v>40359</c:v>
                </c:pt>
                <c:pt idx="2">
                  <c:v>40451</c:v>
                </c:pt>
                <c:pt idx="3">
                  <c:v>40543</c:v>
                </c:pt>
                <c:pt idx="4">
                  <c:v>40633</c:v>
                </c:pt>
                <c:pt idx="5">
                  <c:v>40724</c:v>
                </c:pt>
                <c:pt idx="6">
                  <c:v>40816</c:v>
                </c:pt>
                <c:pt idx="7">
                  <c:v>40908</c:v>
                </c:pt>
                <c:pt idx="8">
                  <c:v>40999</c:v>
                </c:pt>
                <c:pt idx="9">
                  <c:v>41090</c:v>
                </c:pt>
                <c:pt idx="10">
                  <c:v>41182</c:v>
                </c:pt>
                <c:pt idx="11">
                  <c:v>41274</c:v>
                </c:pt>
                <c:pt idx="12">
                  <c:v>41364</c:v>
                </c:pt>
                <c:pt idx="13">
                  <c:v>41455</c:v>
                </c:pt>
                <c:pt idx="14">
                  <c:v>41547</c:v>
                </c:pt>
                <c:pt idx="15">
                  <c:v>41639</c:v>
                </c:pt>
                <c:pt idx="16">
                  <c:v>41729</c:v>
                </c:pt>
                <c:pt idx="17">
                  <c:v>41820</c:v>
                </c:pt>
                <c:pt idx="18">
                  <c:v>41912</c:v>
                </c:pt>
                <c:pt idx="19">
                  <c:v>42004</c:v>
                </c:pt>
                <c:pt idx="20">
                  <c:v>42094</c:v>
                </c:pt>
                <c:pt idx="21">
                  <c:v>42185</c:v>
                </c:pt>
                <c:pt idx="22">
                  <c:v>42277</c:v>
                </c:pt>
                <c:pt idx="23">
                  <c:v>42369</c:v>
                </c:pt>
                <c:pt idx="24">
                  <c:v>42460</c:v>
                </c:pt>
                <c:pt idx="25">
                  <c:v>42551</c:v>
                </c:pt>
                <c:pt idx="26">
                  <c:v>42643</c:v>
                </c:pt>
                <c:pt idx="27">
                  <c:v>42735</c:v>
                </c:pt>
                <c:pt idx="28">
                  <c:v>42825</c:v>
                </c:pt>
                <c:pt idx="29">
                  <c:v>42916</c:v>
                </c:pt>
                <c:pt idx="30">
                  <c:v>43008</c:v>
                </c:pt>
                <c:pt idx="31">
                  <c:v>43100</c:v>
                </c:pt>
                <c:pt idx="32">
                  <c:v>43190</c:v>
                </c:pt>
                <c:pt idx="33">
                  <c:v>43281</c:v>
                </c:pt>
                <c:pt idx="34">
                  <c:v>43373</c:v>
                </c:pt>
                <c:pt idx="35">
                  <c:v>43465</c:v>
                </c:pt>
                <c:pt idx="36">
                  <c:v>43555</c:v>
                </c:pt>
                <c:pt idx="37">
                  <c:v>43646</c:v>
                </c:pt>
                <c:pt idx="38">
                  <c:v>43738</c:v>
                </c:pt>
                <c:pt idx="39">
                  <c:v>43830</c:v>
                </c:pt>
                <c:pt idx="40">
                  <c:v>43921</c:v>
                </c:pt>
                <c:pt idx="41">
                  <c:v>44012</c:v>
                </c:pt>
                <c:pt idx="42">
                  <c:v>44104</c:v>
                </c:pt>
                <c:pt idx="43">
                  <c:v>44196</c:v>
                </c:pt>
                <c:pt idx="44">
                  <c:v>44286</c:v>
                </c:pt>
                <c:pt idx="45">
                  <c:v>44377</c:v>
                </c:pt>
                <c:pt idx="46">
                  <c:v>44469</c:v>
                </c:pt>
                <c:pt idx="47">
                  <c:v>44561</c:v>
                </c:pt>
                <c:pt idx="48">
                  <c:v>44651</c:v>
                </c:pt>
                <c:pt idx="49">
                  <c:v>44742</c:v>
                </c:pt>
                <c:pt idx="50">
                  <c:v>44834</c:v>
                </c:pt>
                <c:pt idx="51">
                  <c:v>44926</c:v>
                </c:pt>
                <c:pt idx="52">
                  <c:v>45016</c:v>
                </c:pt>
                <c:pt idx="53">
                  <c:v>45107</c:v>
                </c:pt>
                <c:pt idx="54">
                  <c:v>45199</c:v>
                </c:pt>
                <c:pt idx="55">
                  <c:v>45291</c:v>
                </c:pt>
                <c:pt idx="56">
                  <c:v>45382</c:v>
                </c:pt>
                <c:pt idx="57">
                  <c:v>45473</c:v>
                </c:pt>
                <c:pt idx="58">
                  <c:v>45565</c:v>
                </c:pt>
                <c:pt idx="59">
                  <c:v>45657</c:v>
                </c:pt>
                <c:pt idx="60">
                  <c:v>45747</c:v>
                </c:pt>
                <c:pt idx="61">
                  <c:v>45838</c:v>
                </c:pt>
                <c:pt idx="62">
                  <c:v>45930</c:v>
                </c:pt>
                <c:pt idx="63">
                  <c:v>46022</c:v>
                </c:pt>
                <c:pt idx="64">
                  <c:v>46112</c:v>
                </c:pt>
                <c:pt idx="65">
                  <c:v>46203</c:v>
                </c:pt>
                <c:pt idx="66">
                  <c:v>46295</c:v>
                </c:pt>
              </c:numCache>
            </c:numRef>
          </c:cat>
          <c:val>
            <c:numRef>
              <c:f>'Net Absorption'!$AI$23:$AI$89</c:f>
              <c:numCache>
                <c:formatCode>#,##0</c:formatCode>
                <c:ptCount val="67"/>
                <c:pt idx="0">
                  <c:v>10843402</c:v>
                </c:pt>
                <c:pt idx="1">
                  <c:v>17707157</c:v>
                </c:pt>
                <c:pt idx="2">
                  <c:v>13826805</c:v>
                </c:pt>
                <c:pt idx="3">
                  <c:v>12346874</c:v>
                </c:pt>
                <c:pt idx="4">
                  <c:v>13195390</c:v>
                </c:pt>
                <c:pt idx="5">
                  <c:v>17134818</c:v>
                </c:pt>
                <c:pt idx="6">
                  <c:v>14552518</c:v>
                </c:pt>
                <c:pt idx="7">
                  <c:v>12973351</c:v>
                </c:pt>
                <c:pt idx="8">
                  <c:v>9466852</c:v>
                </c:pt>
                <c:pt idx="9">
                  <c:v>8743377</c:v>
                </c:pt>
                <c:pt idx="10">
                  <c:v>7060659</c:v>
                </c:pt>
                <c:pt idx="11">
                  <c:v>8145484</c:v>
                </c:pt>
                <c:pt idx="12">
                  <c:v>4717087</c:v>
                </c:pt>
                <c:pt idx="13">
                  <c:v>3138959</c:v>
                </c:pt>
                <c:pt idx="14">
                  <c:v>2720719</c:v>
                </c:pt>
                <c:pt idx="15">
                  <c:v>4376436</c:v>
                </c:pt>
                <c:pt idx="16">
                  <c:v>4427815</c:v>
                </c:pt>
                <c:pt idx="17">
                  <c:v>2372686</c:v>
                </c:pt>
                <c:pt idx="18">
                  <c:v>2891714</c:v>
                </c:pt>
                <c:pt idx="19">
                  <c:v>6103725</c:v>
                </c:pt>
                <c:pt idx="20">
                  <c:v>4954924</c:v>
                </c:pt>
                <c:pt idx="21">
                  <c:v>5723442</c:v>
                </c:pt>
                <c:pt idx="22">
                  <c:v>7051851</c:v>
                </c:pt>
                <c:pt idx="23">
                  <c:v>7170522</c:v>
                </c:pt>
                <c:pt idx="24">
                  <c:v>9302597</c:v>
                </c:pt>
                <c:pt idx="25">
                  <c:v>5727295</c:v>
                </c:pt>
                <c:pt idx="26">
                  <c:v>17016501</c:v>
                </c:pt>
                <c:pt idx="27">
                  <c:v>16738472</c:v>
                </c:pt>
                <c:pt idx="28">
                  <c:v>9152568</c:v>
                </c:pt>
                <c:pt idx="29">
                  <c:v>8545500</c:v>
                </c:pt>
                <c:pt idx="30">
                  <c:v>12767221</c:v>
                </c:pt>
                <c:pt idx="31">
                  <c:v>13246666</c:v>
                </c:pt>
                <c:pt idx="32">
                  <c:v>14098532</c:v>
                </c:pt>
                <c:pt idx="33">
                  <c:v>13171861</c:v>
                </c:pt>
                <c:pt idx="34">
                  <c:v>20088261</c:v>
                </c:pt>
                <c:pt idx="35">
                  <c:v>11281772</c:v>
                </c:pt>
                <c:pt idx="36">
                  <c:v>12388717</c:v>
                </c:pt>
                <c:pt idx="37">
                  <c:v>12844057</c:v>
                </c:pt>
                <c:pt idx="38">
                  <c:v>19689882</c:v>
                </c:pt>
                <c:pt idx="39">
                  <c:v>16852100</c:v>
                </c:pt>
                <c:pt idx="40">
                  <c:v>11682068</c:v>
                </c:pt>
                <c:pt idx="41">
                  <c:v>19202838</c:v>
                </c:pt>
                <c:pt idx="42">
                  <c:v>20535611</c:v>
                </c:pt>
                <c:pt idx="43">
                  <c:v>24358910</c:v>
                </c:pt>
                <c:pt idx="44">
                  <c:v>31463627</c:v>
                </c:pt>
                <c:pt idx="45">
                  <c:v>30418728</c:v>
                </c:pt>
                <c:pt idx="46">
                  <c:v>42025928</c:v>
                </c:pt>
                <c:pt idx="47">
                  <c:v>31912846</c:v>
                </c:pt>
                <c:pt idx="48">
                  <c:v>25742117</c:v>
                </c:pt>
                <c:pt idx="49">
                  <c:v>23468158</c:v>
                </c:pt>
                <c:pt idx="50">
                  <c:v>16773360</c:v>
                </c:pt>
                <c:pt idx="51">
                  <c:v>12506359</c:v>
                </c:pt>
                <c:pt idx="52">
                  <c:v>10412624</c:v>
                </c:pt>
                <c:pt idx="53">
                  <c:v>7508389</c:v>
                </c:pt>
                <c:pt idx="54">
                  <c:v>10634161</c:v>
                </c:pt>
                <c:pt idx="55">
                  <c:v>7264883</c:v>
                </c:pt>
                <c:pt idx="56">
                  <c:v>8410145</c:v>
                </c:pt>
                <c:pt idx="57">
                  <c:v>17297965</c:v>
                </c:pt>
                <c:pt idx="58">
                  <c:v>30330157</c:v>
                </c:pt>
                <c:pt idx="59">
                  <c:v>27099330</c:v>
                </c:pt>
                <c:pt idx="60">
                  <c:v>36181880</c:v>
                </c:pt>
                <c:pt idx="61">
                  <c:v>22496695</c:v>
                </c:pt>
                <c:pt idx="62">
                  <c:v>31695989</c:v>
                </c:pt>
                <c:pt idx="63">
                  <c:v>48893179</c:v>
                </c:pt>
                <c:pt idx="64">
                  <c:v>62511895</c:v>
                </c:pt>
                <c:pt idx="65">
                  <c:v>38722781</c:v>
                </c:pt>
                <c:pt idx="66">
                  <c:v>47734275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FB-4BFA-8AF9-5040AF0723F0}"/>
            </c:ext>
          </c:extLst>
        </c:ser>
        <c:ser>
          <c:idx val="2"/>
          <c:order val="2"/>
          <c:tx>
            <c:strRef>
              <c:f>'Net Absorption'!$AJ$6</c:f>
              <c:strCache>
                <c:ptCount val="1"/>
                <c:pt idx="0">
                  <c:v>More than five years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'Net Absorption'!$AG$23:$AG$89</c:f>
              <c:numCache>
                <c:formatCode>m/d/yyyy</c:formatCode>
                <c:ptCount val="67"/>
                <c:pt idx="0">
                  <c:v>40268</c:v>
                </c:pt>
                <c:pt idx="1">
                  <c:v>40359</c:v>
                </c:pt>
                <c:pt idx="2">
                  <c:v>40451</c:v>
                </c:pt>
                <c:pt idx="3">
                  <c:v>40543</c:v>
                </c:pt>
                <c:pt idx="4">
                  <c:v>40633</c:v>
                </c:pt>
                <c:pt idx="5">
                  <c:v>40724</c:v>
                </c:pt>
                <c:pt idx="6">
                  <c:v>40816</c:v>
                </c:pt>
                <c:pt idx="7">
                  <c:v>40908</c:v>
                </c:pt>
                <c:pt idx="8">
                  <c:v>40999</c:v>
                </c:pt>
                <c:pt idx="9">
                  <c:v>41090</c:v>
                </c:pt>
                <c:pt idx="10">
                  <c:v>41182</c:v>
                </c:pt>
                <c:pt idx="11">
                  <c:v>41274</c:v>
                </c:pt>
                <c:pt idx="12">
                  <c:v>41364</c:v>
                </c:pt>
                <c:pt idx="13">
                  <c:v>41455</c:v>
                </c:pt>
                <c:pt idx="14">
                  <c:v>41547</c:v>
                </c:pt>
                <c:pt idx="15">
                  <c:v>41639</c:v>
                </c:pt>
                <c:pt idx="16">
                  <c:v>41729</c:v>
                </c:pt>
                <c:pt idx="17">
                  <c:v>41820</c:v>
                </c:pt>
                <c:pt idx="18">
                  <c:v>41912</c:v>
                </c:pt>
                <c:pt idx="19">
                  <c:v>42004</c:v>
                </c:pt>
                <c:pt idx="20">
                  <c:v>42094</c:v>
                </c:pt>
                <c:pt idx="21">
                  <c:v>42185</c:v>
                </c:pt>
                <c:pt idx="22">
                  <c:v>42277</c:v>
                </c:pt>
                <c:pt idx="23">
                  <c:v>42369</c:v>
                </c:pt>
                <c:pt idx="24">
                  <c:v>42460</c:v>
                </c:pt>
                <c:pt idx="25">
                  <c:v>42551</c:v>
                </c:pt>
                <c:pt idx="26">
                  <c:v>42643</c:v>
                </c:pt>
                <c:pt idx="27">
                  <c:v>42735</c:v>
                </c:pt>
                <c:pt idx="28">
                  <c:v>42825</c:v>
                </c:pt>
                <c:pt idx="29">
                  <c:v>42916</c:v>
                </c:pt>
                <c:pt idx="30">
                  <c:v>43008</c:v>
                </c:pt>
                <c:pt idx="31">
                  <c:v>43100</c:v>
                </c:pt>
                <c:pt idx="32">
                  <c:v>43190</c:v>
                </c:pt>
                <c:pt idx="33">
                  <c:v>43281</c:v>
                </c:pt>
                <c:pt idx="34">
                  <c:v>43373</c:v>
                </c:pt>
                <c:pt idx="35">
                  <c:v>43465</c:v>
                </c:pt>
                <c:pt idx="36">
                  <c:v>43555</c:v>
                </c:pt>
                <c:pt idx="37">
                  <c:v>43646</c:v>
                </c:pt>
                <c:pt idx="38">
                  <c:v>43738</c:v>
                </c:pt>
                <c:pt idx="39">
                  <c:v>43830</c:v>
                </c:pt>
                <c:pt idx="40">
                  <c:v>43921</c:v>
                </c:pt>
                <c:pt idx="41">
                  <c:v>44012</c:v>
                </c:pt>
                <c:pt idx="42">
                  <c:v>44104</c:v>
                </c:pt>
                <c:pt idx="43">
                  <c:v>44196</c:v>
                </c:pt>
                <c:pt idx="44">
                  <c:v>44286</c:v>
                </c:pt>
                <c:pt idx="45">
                  <c:v>44377</c:v>
                </c:pt>
                <c:pt idx="46">
                  <c:v>44469</c:v>
                </c:pt>
                <c:pt idx="47">
                  <c:v>44561</c:v>
                </c:pt>
                <c:pt idx="48">
                  <c:v>44651</c:v>
                </c:pt>
                <c:pt idx="49">
                  <c:v>44742</c:v>
                </c:pt>
                <c:pt idx="50">
                  <c:v>44834</c:v>
                </c:pt>
                <c:pt idx="51">
                  <c:v>44926</c:v>
                </c:pt>
                <c:pt idx="52">
                  <c:v>45016</c:v>
                </c:pt>
                <c:pt idx="53">
                  <c:v>45107</c:v>
                </c:pt>
                <c:pt idx="54">
                  <c:v>45199</c:v>
                </c:pt>
                <c:pt idx="55">
                  <c:v>45291</c:v>
                </c:pt>
                <c:pt idx="56">
                  <c:v>45382</c:v>
                </c:pt>
                <c:pt idx="57">
                  <c:v>45473</c:v>
                </c:pt>
                <c:pt idx="58">
                  <c:v>45565</c:v>
                </c:pt>
                <c:pt idx="59">
                  <c:v>45657</c:v>
                </c:pt>
                <c:pt idx="60">
                  <c:v>45747</c:v>
                </c:pt>
                <c:pt idx="61">
                  <c:v>45838</c:v>
                </c:pt>
                <c:pt idx="62">
                  <c:v>45930</c:v>
                </c:pt>
                <c:pt idx="63">
                  <c:v>46022</c:v>
                </c:pt>
                <c:pt idx="64">
                  <c:v>46112</c:v>
                </c:pt>
                <c:pt idx="65">
                  <c:v>46203</c:v>
                </c:pt>
                <c:pt idx="66">
                  <c:v>46295</c:v>
                </c:pt>
              </c:numCache>
            </c:numRef>
          </c:cat>
          <c:val>
            <c:numRef>
              <c:f>'Net Absorption'!$AJ$23:$AJ$89</c:f>
              <c:numCache>
                <c:formatCode>#,##0</c:formatCode>
                <c:ptCount val="67"/>
                <c:pt idx="0">
                  <c:v>-35352868</c:v>
                </c:pt>
                <c:pt idx="1">
                  <c:v>-22426008</c:v>
                </c:pt>
                <c:pt idx="2">
                  <c:v>-9965930</c:v>
                </c:pt>
                <c:pt idx="3">
                  <c:v>5631712</c:v>
                </c:pt>
                <c:pt idx="4">
                  <c:v>-2540124</c:v>
                </c:pt>
                <c:pt idx="5">
                  <c:v>5530455</c:v>
                </c:pt>
                <c:pt idx="6">
                  <c:v>13762759</c:v>
                </c:pt>
                <c:pt idx="7">
                  <c:v>6342190</c:v>
                </c:pt>
                <c:pt idx="8">
                  <c:v>-746058</c:v>
                </c:pt>
                <c:pt idx="9">
                  <c:v>13096406</c:v>
                </c:pt>
                <c:pt idx="10">
                  <c:v>4154531</c:v>
                </c:pt>
                <c:pt idx="11">
                  <c:v>30765822</c:v>
                </c:pt>
                <c:pt idx="12">
                  <c:v>16562481</c:v>
                </c:pt>
                <c:pt idx="13">
                  <c:v>14998581</c:v>
                </c:pt>
                <c:pt idx="14">
                  <c:v>17966626</c:v>
                </c:pt>
                <c:pt idx="15">
                  <c:v>40077015</c:v>
                </c:pt>
                <c:pt idx="16">
                  <c:v>18375364</c:v>
                </c:pt>
                <c:pt idx="17">
                  <c:v>33255246</c:v>
                </c:pt>
                <c:pt idx="18">
                  <c:v>32324428</c:v>
                </c:pt>
                <c:pt idx="19">
                  <c:v>42227868</c:v>
                </c:pt>
                <c:pt idx="20">
                  <c:v>21692413</c:v>
                </c:pt>
                <c:pt idx="21">
                  <c:v>21273060</c:v>
                </c:pt>
                <c:pt idx="22">
                  <c:v>26784023</c:v>
                </c:pt>
                <c:pt idx="23">
                  <c:v>35121528</c:v>
                </c:pt>
                <c:pt idx="24">
                  <c:v>11017557</c:v>
                </c:pt>
                <c:pt idx="25">
                  <c:v>29554924</c:v>
                </c:pt>
                <c:pt idx="26">
                  <c:v>31454327</c:v>
                </c:pt>
                <c:pt idx="27">
                  <c:v>17197613</c:v>
                </c:pt>
                <c:pt idx="28">
                  <c:v>6814000</c:v>
                </c:pt>
                <c:pt idx="29">
                  <c:v>8819001</c:v>
                </c:pt>
                <c:pt idx="30">
                  <c:v>1189771</c:v>
                </c:pt>
                <c:pt idx="31">
                  <c:v>19044274</c:v>
                </c:pt>
                <c:pt idx="32">
                  <c:v>10329725</c:v>
                </c:pt>
                <c:pt idx="33">
                  <c:v>-4282013</c:v>
                </c:pt>
                <c:pt idx="34">
                  <c:v>35807278</c:v>
                </c:pt>
                <c:pt idx="35">
                  <c:v>-21641614</c:v>
                </c:pt>
                <c:pt idx="36">
                  <c:v>-23491118</c:v>
                </c:pt>
                <c:pt idx="37">
                  <c:v>-21037556</c:v>
                </c:pt>
                <c:pt idx="38">
                  <c:v>-15759001</c:v>
                </c:pt>
                <c:pt idx="39">
                  <c:v>-20284822</c:v>
                </c:pt>
                <c:pt idx="40">
                  <c:v>-25133373</c:v>
                </c:pt>
                <c:pt idx="41">
                  <c:v>-26349809</c:v>
                </c:pt>
                <c:pt idx="42">
                  <c:v>-27429768</c:v>
                </c:pt>
                <c:pt idx="43">
                  <c:v>-3015921</c:v>
                </c:pt>
                <c:pt idx="44">
                  <c:v>16468278</c:v>
                </c:pt>
                <c:pt idx="45">
                  <c:v>27290796</c:v>
                </c:pt>
                <c:pt idx="46">
                  <c:v>63273376</c:v>
                </c:pt>
                <c:pt idx="47">
                  <c:v>34883009</c:v>
                </c:pt>
                <c:pt idx="48">
                  <c:v>1401257</c:v>
                </c:pt>
                <c:pt idx="49">
                  <c:v>29530987</c:v>
                </c:pt>
                <c:pt idx="50">
                  <c:v>-3556960</c:v>
                </c:pt>
                <c:pt idx="51">
                  <c:v>7776242</c:v>
                </c:pt>
                <c:pt idx="52">
                  <c:v>-41129789</c:v>
                </c:pt>
                <c:pt idx="53">
                  <c:v>-35216864</c:v>
                </c:pt>
                <c:pt idx="54">
                  <c:v>-47452842</c:v>
                </c:pt>
                <c:pt idx="55">
                  <c:v>-47013209</c:v>
                </c:pt>
                <c:pt idx="56">
                  <c:v>-67406625</c:v>
                </c:pt>
                <c:pt idx="57">
                  <c:v>-42574322</c:v>
                </c:pt>
                <c:pt idx="58">
                  <c:v>-40143965</c:v>
                </c:pt>
                <c:pt idx="59">
                  <c:v>-48878763</c:v>
                </c:pt>
                <c:pt idx="60">
                  <c:v>-52285577</c:v>
                </c:pt>
                <c:pt idx="61">
                  <c:v>-59298165</c:v>
                </c:pt>
                <c:pt idx="62">
                  <c:v>-39367257</c:v>
                </c:pt>
                <c:pt idx="63">
                  <c:v>-24242205</c:v>
                </c:pt>
                <c:pt idx="64">
                  <c:v>-47934638</c:v>
                </c:pt>
                <c:pt idx="65">
                  <c:v>-21230793</c:v>
                </c:pt>
                <c:pt idx="66">
                  <c:v>3286415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FB-4BFA-8AF9-5040AF0723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"/>
        <c:overlap val="100"/>
        <c:axId val="2033875376"/>
        <c:axId val="2033875856"/>
      </c:barChart>
      <c:catAx>
        <c:axId val="2033875376"/>
        <c:scaling>
          <c:orientation val="minMax"/>
        </c:scaling>
        <c:delete val="0"/>
        <c:axPos val="b"/>
        <c:numFmt formatCode="yyyy" sourceLinked="0"/>
        <c:majorTickMark val="cross"/>
        <c:minorTickMark val="in"/>
        <c:tickLblPos val="low"/>
        <c:spPr>
          <a:noFill/>
          <a:ln w="25400" cap="flat" cmpd="sng" algn="ctr">
            <a:solidFill>
              <a:srgbClr val="A4A4A4"/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1920000" spcFirstLastPara="1" vertOverflow="ellipsis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rgbClr val="000000"/>
                </a:solidFill>
                <a:latin typeface="+mj-lt"/>
                <a:ea typeface=""/>
                <a:cs typeface=""/>
              </a:defRPr>
            </a:pPr>
            <a:endParaRPr lang="en-US"/>
          </a:p>
        </c:txPr>
        <c:crossAx val="2033875856"/>
        <c:crosses val="autoZero"/>
        <c:auto val="0"/>
        <c:lblAlgn val="ctr"/>
        <c:lblOffset val="100"/>
        <c:tickLblSkip val="4"/>
        <c:noMultiLvlLbl val="0"/>
      </c:catAx>
      <c:valAx>
        <c:axId val="2033875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 w="25400"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rgbClr val="000000"/>
                </a:solidFill>
                <a:latin typeface="+mj-lt"/>
                <a:ea typeface=""/>
                <a:cs typeface=""/>
              </a:defRPr>
            </a:pPr>
            <a:endParaRPr lang="en-US"/>
          </a:p>
        </c:txPr>
        <c:crossAx val="2033875376"/>
        <c:crosses val="autoZero"/>
        <c:crossBetween val="between"/>
        <c:dispUnits>
          <c:builtInUnit val="millions"/>
        </c:dispUnits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39909852257867"/>
          <c:y val="0.92793340995511631"/>
          <c:w val="0.48518637025495487"/>
          <c:h val="5.56936796053483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200" b="0" i="0" u="none" strike="noStrike" kern="1200" baseline="0">
              <a:solidFill>
                <a:srgbClr val="000000"/>
              </a:solidFill>
              <a:latin typeface="+mj-lt"/>
              <a:ea typeface=""/>
              <a:cs typeface="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 b="0">
          <a:solidFill>
            <a:srgbClr val="000000"/>
          </a:solidFill>
          <a:latin typeface=""/>
          <a:ea typeface=""/>
          <a:cs typeface=""/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37361230906209"/>
          <c:y val="3.8320568046320266E-2"/>
          <c:w val="0.85758560224759184"/>
          <c:h val="0.73910176633326241"/>
        </c:manualLayout>
      </c:layout>
      <c:lineChart>
        <c:grouping val="standard"/>
        <c:varyColors val="0"/>
        <c:ser>
          <c:idx val="0"/>
          <c:order val="0"/>
          <c:tx>
            <c:strRef>
              <c:f>'Vacancy 500+'!$AP$6</c:f>
              <c:strCache>
                <c:ptCount val="1"/>
                <c:pt idx="0">
                  <c:v>500,000 and larger, less than five years</c:v>
                </c:pt>
              </c:strCache>
            </c:strRef>
          </c:tx>
          <c:spPr>
            <a:ln w="381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82"/>
              <c:layout>
                <c:manualLayout>
                  <c:x val="-1.7275026193214407E-16"/>
                  <c:y val="5.45702592087311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1"/>
                      </a:solidFill>
                      <a:latin typeface=""/>
                      <a:ea typeface=""/>
                      <a:cs typeface="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4CA-436D-B199-B1FA74FAF7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0000"/>
                    </a:solidFill>
                    <a:latin typeface=""/>
                    <a:ea typeface=""/>
                    <a:cs typeface="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'Vacancy 500+'!$AO$7:$AO$89</c:f>
              <c:numCache>
                <c:formatCode>m/d/yyyy</c:formatCode>
                <c:ptCount val="83"/>
                <c:pt idx="0">
                  <c:v>38807</c:v>
                </c:pt>
                <c:pt idx="1">
                  <c:v>38898</c:v>
                </c:pt>
                <c:pt idx="2">
                  <c:v>38990</c:v>
                </c:pt>
                <c:pt idx="3">
                  <c:v>39082</c:v>
                </c:pt>
                <c:pt idx="4">
                  <c:v>39172</c:v>
                </c:pt>
                <c:pt idx="5">
                  <c:v>39263</c:v>
                </c:pt>
                <c:pt idx="6">
                  <c:v>39355</c:v>
                </c:pt>
                <c:pt idx="7">
                  <c:v>39447</c:v>
                </c:pt>
                <c:pt idx="8">
                  <c:v>39538</c:v>
                </c:pt>
                <c:pt idx="9">
                  <c:v>39629</c:v>
                </c:pt>
                <c:pt idx="10">
                  <c:v>39721</c:v>
                </c:pt>
                <c:pt idx="11">
                  <c:v>39813</c:v>
                </c:pt>
                <c:pt idx="12">
                  <c:v>39903</c:v>
                </c:pt>
                <c:pt idx="13">
                  <c:v>39994</c:v>
                </c:pt>
                <c:pt idx="14">
                  <c:v>40086</c:v>
                </c:pt>
                <c:pt idx="15">
                  <c:v>40178</c:v>
                </c:pt>
                <c:pt idx="16">
                  <c:v>40268</c:v>
                </c:pt>
                <c:pt idx="17">
                  <c:v>40359</c:v>
                </c:pt>
                <c:pt idx="18">
                  <c:v>40451</c:v>
                </c:pt>
                <c:pt idx="19">
                  <c:v>40543</c:v>
                </c:pt>
                <c:pt idx="20">
                  <c:v>40633</c:v>
                </c:pt>
                <c:pt idx="21">
                  <c:v>40724</c:v>
                </c:pt>
                <c:pt idx="22">
                  <c:v>40816</c:v>
                </c:pt>
                <c:pt idx="23">
                  <c:v>40908</c:v>
                </c:pt>
                <c:pt idx="24">
                  <c:v>40999</c:v>
                </c:pt>
                <c:pt idx="25">
                  <c:v>41090</c:v>
                </c:pt>
                <c:pt idx="26">
                  <c:v>41182</c:v>
                </c:pt>
                <c:pt idx="27">
                  <c:v>41274</c:v>
                </c:pt>
                <c:pt idx="28">
                  <c:v>41364</c:v>
                </c:pt>
                <c:pt idx="29">
                  <c:v>41455</c:v>
                </c:pt>
                <c:pt idx="30">
                  <c:v>41547</c:v>
                </c:pt>
                <c:pt idx="31">
                  <c:v>41639</c:v>
                </c:pt>
                <c:pt idx="32">
                  <c:v>41729</c:v>
                </c:pt>
                <c:pt idx="33">
                  <c:v>41820</c:v>
                </c:pt>
                <c:pt idx="34">
                  <c:v>41912</c:v>
                </c:pt>
                <c:pt idx="35">
                  <c:v>42004</c:v>
                </c:pt>
                <c:pt idx="36">
                  <c:v>42094</c:v>
                </c:pt>
                <c:pt idx="37">
                  <c:v>42185</c:v>
                </c:pt>
                <c:pt idx="38">
                  <c:v>42277</c:v>
                </c:pt>
                <c:pt idx="39">
                  <c:v>42369</c:v>
                </c:pt>
                <c:pt idx="40">
                  <c:v>42460</c:v>
                </c:pt>
                <c:pt idx="41">
                  <c:v>42551</c:v>
                </c:pt>
                <c:pt idx="42">
                  <c:v>42643</c:v>
                </c:pt>
                <c:pt idx="43">
                  <c:v>42735</c:v>
                </c:pt>
                <c:pt idx="44">
                  <c:v>42825</c:v>
                </c:pt>
                <c:pt idx="45">
                  <c:v>42916</c:v>
                </c:pt>
                <c:pt idx="46">
                  <c:v>43008</c:v>
                </c:pt>
                <c:pt idx="47">
                  <c:v>43100</c:v>
                </c:pt>
                <c:pt idx="48">
                  <c:v>43190</c:v>
                </c:pt>
                <c:pt idx="49">
                  <c:v>43281</c:v>
                </c:pt>
                <c:pt idx="50">
                  <c:v>43373</c:v>
                </c:pt>
                <c:pt idx="51">
                  <c:v>43465</c:v>
                </c:pt>
                <c:pt idx="52">
                  <c:v>43555</c:v>
                </c:pt>
                <c:pt idx="53">
                  <c:v>43646</c:v>
                </c:pt>
                <c:pt idx="54">
                  <c:v>43738</c:v>
                </c:pt>
                <c:pt idx="55">
                  <c:v>43830</c:v>
                </c:pt>
                <c:pt idx="56">
                  <c:v>43921</c:v>
                </c:pt>
                <c:pt idx="57">
                  <c:v>44012</c:v>
                </c:pt>
                <c:pt idx="58">
                  <c:v>44104</c:v>
                </c:pt>
                <c:pt idx="59">
                  <c:v>44196</c:v>
                </c:pt>
                <c:pt idx="60">
                  <c:v>44286</c:v>
                </c:pt>
                <c:pt idx="61">
                  <c:v>44377</c:v>
                </c:pt>
                <c:pt idx="62">
                  <c:v>44469</c:v>
                </c:pt>
                <c:pt idx="63">
                  <c:v>44561</c:v>
                </c:pt>
                <c:pt idx="64">
                  <c:v>44651</c:v>
                </c:pt>
                <c:pt idx="65">
                  <c:v>44742</c:v>
                </c:pt>
                <c:pt idx="66">
                  <c:v>44834</c:v>
                </c:pt>
                <c:pt idx="67">
                  <c:v>44926</c:v>
                </c:pt>
                <c:pt idx="68">
                  <c:v>45016</c:v>
                </c:pt>
                <c:pt idx="69">
                  <c:v>45107</c:v>
                </c:pt>
                <c:pt idx="70">
                  <c:v>45199</c:v>
                </c:pt>
                <c:pt idx="71">
                  <c:v>45291</c:v>
                </c:pt>
                <c:pt idx="72">
                  <c:v>45382</c:v>
                </c:pt>
                <c:pt idx="73">
                  <c:v>45473</c:v>
                </c:pt>
                <c:pt idx="74">
                  <c:v>45565</c:v>
                </c:pt>
                <c:pt idx="75">
                  <c:v>45657</c:v>
                </c:pt>
                <c:pt idx="76">
                  <c:v>45747</c:v>
                </c:pt>
                <c:pt idx="77">
                  <c:v>45838</c:v>
                </c:pt>
                <c:pt idx="78">
                  <c:v>45930</c:v>
                </c:pt>
                <c:pt idx="79">
                  <c:v>46022</c:v>
                </c:pt>
                <c:pt idx="80">
                  <c:v>46112</c:v>
                </c:pt>
                <c:pt idx="81">
                  <c:v>46203</c:v>
                </c:pt>
                <c:pt idx="82">
                  <c:v>46295</c:v>
                </c:pt>
              </c:numCache>
            </c:numRef>
          </c:cat>
          <c:val>
            <c:numRef>
              <c:f>'Vacancy 500+'!$AP$7:$AP$89</c:f>
              <c:numCache>
                <c:formatCode>0%</c:formatCode>
                <c:ptCount val="83"/>
                <c:pt idx="0">
                  <c:v>9.9011479448847917E-2</c:v>
                </c:pt>
                <c:pt idx="1">
                  <c:v>0.11122188350783385</c:v>
                </c:pt>
                <c:pt idx="2">
                  <c:v>0.1089594262778643</c:v>
                </c:pt>
                <c:pt idx="3">
                  <c:v>0.12651098684997103</c:v>
                </c:pt>
                <c:pt idx="4">
                  <c:v>0.12163557816846103</c:v>
                </c:pt>
                <c:pt idx="5">
                  <c:v>0.13368251520837243</c:v>
                </c:pt>
                <c:pt idx="6">
                  <c:v>0.1371079499534352</c:v>
                </c:pt>
                <c:pt idx="7">
                  <c:v>0.15982753367350164</c:v>
                </c:pt>
                <c:pt idx="8">
                  <c:v>0.17205725436986322</c:v>
                </c:pt>
                <c:pt idx="9">
                  <c:v>0.18280362472008999</c:v>
                </c:pt>
                <c:pt idx="10">
                  <c:v>0.20206076780485832</c:v>
                </c:pt>
                <c:pt idx="11">
                  <c:v>0.22676403786704549</c:v>
                </c:pt>
                <c:pt idx="12">
                  <c:v>0.22856507241761084</c:v>
                </c:pt>
                <c:pt idx="13">
                  <c:v>0.22394117641453609</c:v>
                </c:pt>
                <c:pt idx="14">
                  <c:v>0.22516118865257265</c:v>
                </c:pt>
                <c:pt idx="15">
                  <c:v>0.21025260007769944</c:v>
                </c:pt>
                <c:pt idx="16">
                  <c:v>0.20535331607253635</c:v>
                </c:pt>
                <c:pt idx="17">
                  <c:v>0.19171132226141324</c:v>
                </c:pt>
                <c:pt idx="18">
                  <c:v>0.18033630448365295</c:v>
                </c:pt>
                <c:pt idx="19">
                  <c:v>0.1678817165680476</c:v>
                </c:pt>
                <c:pt idx="20">
                  <c:v>0.15944850930408572</c:v>
                </c:pt>
                <c:pt idx="21">
                  <c:v>0.14159531694418637</c:v>
                </c:pt>
                <c:pt idx="22">
                  <c:v>0.12111630639719895</c:v>
                </c:pt>
                <c:pt idx="23">
                  <c:v>9.9039563816567255E-2</c:v>
                </c:pt>
                <c:pt idx="24">
                  <c:v>0.102372146152646</c:v>
                </c:pt>
                <c:pt idx="25">
                  <c:v>9.2591184093216483E-2</c:v>
                </c:pt>
                <c:pt idx="26">
                  <c:v>9.8339238018254199E-2</c:v>
                </c:pt>
                <c:pt idx="27">
                  <c:v>9.6571360436581183E-2</c:v>
                </c:pt>
                <c:pt idx="28">
                  <c:v>0.10195893905389306</c:v>
                </c:pt>
                <c:pt idx="29">
                  <c:v>0.10768897919073392</c:v>
                </c:pt>
                <c:pt idx="30">
                  <c:v>0.11671686973886627</c:v>
                </c:pt>
                <c:pt idx="31">
                  <c:v>0.10878612910007825</c:v>
                </c:pt>
                <c:pt idx="32">
                  <c:v>0.11011311009942017</c:v>
                </c:pt>
                <c:pt idx="33">
                  <c:v>0.13254973280667975</c:v>
                </c:pt>
                <c:pt idx="34">
                  <c:v>0.13252555675865582</c:v>
                </c:pt>
                <c:pt idx="35">
                  <c:v>0.14175794789421686</c:v>
                </c:pt>
                <c:pt idx="36">
                  <c:v>0.12565326788303122</c:v>
                </c:pt>
                <c:pt idx="37">
                  <c:v>0.14484719493285067</c:v>
                </c:pt>
                <c:pt idx="38">
                  <c:v>0.146443910168472</c:v>
                </c:pt>
                <c:pt idx="39">
                  <c:v>0.16323234960244645</c:v>
                </c:pt>
                <c:pt idx="40">
                  <c:v>0.15084665150728016</c:v>
                </c:pt>
                <c:pt idx="41">
                  <c:v>0.15108472250200666</c:v>
                </c:pt>
                <c:pt idx="42">
                  <c:v>0.12003223469994216</c:v>
                </c:pt>
                <c:pt idx="43">
                  <c:v>0.10822974577230386</c:v>
                </c:pt>
                <c:pt idx="44">
                  <c:v>0.1107386278236395</c:v>
                </c:pt>
                <c:pt idx="45">
                  <c:v>9.7853543104202828E-2</c:v>
                </c:pt>
                <c:pt idx="46">
                  <c:v>0.10366148422145453</c:v>
                </c:pt>
                <c:pt idx="47">
                  <c:v>0.11239401810546401</c:v>
                </c:pt>
                <c:pt idx="48">
                  <c:v>0.11857650321102446</c:v>
                </c:pt>
                <c:pt idx="49">
                  <c:v>0.11655116478077107</c:v>
                </c:pt>
                <c:pt idx="50">
                  <c:v>0.11569745165970456</c:v>
                </c:pt>
                <c:pt idx="51">
                  <c:v>0.12771431443088055</c:v>
                </c:pt>
                <c:pt idx="52">
                  <c:v>0.11546278604894417</c:v>
                </c:pt>
                <c:pt idx="53">
                  <c:v>0.11633141208588077</c:v>
                </c:pt>
                <c:pt idx="54">
                  <c:v>0.11296584603329964</c:v>
                </c:pt>
                <c:pt idx="55">
                  <c:v>0.13688733408338996</c:v>
                </c:pt>
                <c:pt idx="56">
                  <c:v>0.133497824077531</c:v>
                </c:pt>
                <c:pt idx="57">
                  <c:v>0.12638410317103529</c:v>
                </c:pt>
                <c:pt idx="58">
                  <c:v>0.11761084689484455</c:v>
                </c:pt>
                <c:pt idx="59">
                  <c:v>0.11950526704566915</c:v>
                </c:pt>
                <c:pt idx="60">
                  <c:v>0.10304208256964631</c:v>
                </c:pt>
                <c:pt idx="61">
                  <c:v>9.9422509204694642E-2</c:v>
                </c:pt>
                <c:pt idx="62">
                  <c:v>7.9800655062073497E-2</c:v>
                </c:pt>
                <c:pt idx="63">
                  <c:v>6.9209368611688193E-2</c:v>
                </c:pt>
                <c:pt idx="64">
                  <c:v>5.765558195276043E-2</c:v>
                </c:pt>
                <c:pt idx="65">
                  <c:v>6.3406943068161414E-2</c:v>
                </c:pt>
                <c:pt idx="66">
                  <c:v>7.9446073416394952E-2</c:v>
                </c:pt>
                <c:pt idx="67">
                  <c:v>9.5964403449788765E-2</c:v>
                </c:pt>
                <c:pt idx="68">
                  <c:v>0.10558253546769614</c:v>
                </c:pt>
                <c:pt idx="69">
                  <c:v>0.12356245734378235</c:v>
                </c:pt>
                <c:pt idx="70">
                  <c:v>0.15119108501848777</c:v>
                </c:pt>
                <c:pt idx="71">
                  <c:v>0.18124998537701276</c:v>
                </c:pt>
                <c:pt idx="72">
                  <c:v>0.18517593191206266</c:v>
                </c:pt>
                <c:pt idx="73">
                  <c:v>0.19448467318620175</c:v>
                </c:pt>
                <c:pt idx="74">
                  <c:v>0.1909527873285797</c:v>
                </c:pt>
                <c:pt idx="75">
                  <c:v>0.19952254448647955</c:v>
                </c:pt>
                <c:pt idx="76">
                  <c:v>0.19546308679069382</c:v>
                </c:pt>
                <c:pt idx="77">
                  <c:v>0.20050563506396721</c:v>
                </c:pt>
                <c:pt idx="78">
                  <c:v>0.19672586179351459</c:v>
                </c:pt>
                <c:pt idx="79">
                  <c:v>0.18169642911546732</c:v>
                </c:pt>
                <c:pt idx="80">
                  <c:v>0.1557136737064275</c:v>
                </c:pt>
                <c:pt idx="81">
                  <c:v>0.15176402819619178</c:v>
                </c:pt>
                <c:pt idx="82">
                  <c:v>0.14151376822653447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74CA-436D-B199-B1FA74FAF7F0}"/>
            </c:ext>
          </c:extLst>
        </c:ser>
        <c:ser>
          <c:idx val="2"/>
          <c:order val="1"/>
          <c:tx>
            <c:strRef>
              <c:f>'Vacancy 500+'!$AQ$6</c:f>
              <c:strCache>
                <c:ptCount val="1"/>
                <c:pt idx="0">
                  <c:v>100,000 to 500,000, less than five years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'Vacancy 500+'!$AO$7:$AO$89</c:f>
              <c:numCache>
                <c:formatCode>m/d/yyyy</c:formatCode>
                <c:ptCount val="83"/>
                <c:pt idx="0">
                  <c:v>38807</c:v>
                </c:pt>
                <c:pt idx="1">
                  <c:v>38898</c:v>
                </c:pt>
                <c:pt idx="2">
                  <c:v>38990</c:v>
                </c:pt>
                <c:pt idx="3">
                  <c:v>39082</c:v>
                </c:pt>
                <c:pt idx="4">
                  <c:v>39172</c:v>
                </c:pt>
                <c:pt idx="5">
                  <c:v>39263</c:v>
                </c:pt>
                <c:pt idx="6">
                  <c:v>39355</c:v>
                </c:pt>
                <c:pt idx="7">
                  <c:v>39447</c:v>
                </c:pt>
                <c:pt idx="8">
                  <c:v>39538</c:v>
                </c:pt>
                <c:pt idx="9">
                  <c:v>39629</c:v>
                </c:pt>
                <c:pt idx="10">
                  <c:v>39721</c:v>
                </c:pt>
                <c:pt idx="11">
                  <c:v>39813</c:v>
                </c:pt>
                <c:pt idx="12">
                  <c:v>39903</c:v>
                </c:pt>
                <c:pt idx="13">
                  <c:v>39994</c:v>
                </c:pt>
                <c:pt idx="14">
                  <c:v>40086</c:v>
                </c:pt>
                <c:pt idx="15">
                  <c:v>40178</c:v>
                </c:pt>
                <c:pt idx="16">
                  <c:v>40268</c:v>
                </c:pt>
                <c:pt idx="17">
                  <c:v>40359</c:v>
                </c:pt>
                <c:pt idx="18">
                  <c:v>40451</c:v>
                </c:pt>
                <c:pt idx="19">
                  <c:v>40543</c:v>
                </c:pt>
                <c:pt idx="20">
                  <c:v>40633</c:v>
                </c:pt>
                <c:pt idx="21">
                  <c:v>40724</c:v>
                </c:pt>
                <c:pt idx="22">
                  <c:v>40816</c:v>
                </c:pt>
                <c:pt idx="23">
                  <c:v>40908</c:v>
                </c:pt>
                <c:pt idx="24">
                  <c:v>40999</c:v>
                </c:pt>
                <c:pt idx="25">
                  <c:v>41090</c:v>
                </c:pt>
                <c:pt idx="26">
                  <c:v>41182</c:v>
                </c:pt>
                <c:pt idx="27">
                  <c:v>41274</c:v>
                </c:pt>
                <c:pt idx="28">
                  <c:v>41364</c:v>
                </c:pt>
                <c:pt idx="29">
                  <c:v>41455</c:v>
                </c:pt>
                <c:pt idx="30">
                  <c:v>41547</c:v>
                </c:pt>
                <c:pt idx="31">
                  <c:v>41639</c:v>
                </c:pt>
                <c:pt idx="32">
                  <c:v>41729</c:v>
                </c:pt>
                <c:pt idx="33">
                  <c:v>41820</c:v>
                </c:pt>
                <c:pt idx="34">
                  <c:v>41912</c:v>
                </c:pt>
                <c:pt idx="35">
                  <c:v>42004</c:v>
                </c:pt>
                <c:pt idx="36">
                  <c:v>42094</c:v>
                </c:pt>
                <c:pt idx="37">
                  <c:v>42185</c:v>
                </c:pt>
                <c:pt idx="38">
                  <c:v>42277</c:v>
                </c:pt>
                <c:pt idx="39">
                  <c:v>42369</c:v>
                </c:pt>
                <c:pt idx="40">
                  <c:v>42460</c:v>
                </c:pt>
                <c:pt idx="41">
                  <c:v>42551</c:v>
                </c:pt>
                <c:pt idx="42">
                  <c:v>42643</c:v>
                </c:pt>
                <c:pt idx="43">
                  <c:v>42735</c:v>
                </c:pt>
                <c:pt idx="44">
                  <c:v>42825</c:v>
                </c:pt>
                <c:pt idx="45">
                  <c:v>42916</c:v>
                </c:pt>
                <c:pt idx="46">
                  <c:v>43008</c:v>
                </c:pt>
                <c:pt idx="47">
                  <c:v>43100</c:v>
                </c:pt>
                <c:pt idx="48">
                  <c:v>43190</c:v>
                </c:pt>
                <c:pt idx="49">
                  <c:v>43281</c:v>
                </c:pt>
                <c:pt idx="50">
                  <c:v>43373</c:v>
                </c:pt>
                <c:pt idx="51">
                  <c:v>43465</c:v>
                </c:pt>
                <c:pt idx="52">
                  <c:v>43555</c:v>
                </c:pt>
                <c:pt idx="53">
                  <c:v>43646</c:v>
                </c:pt>
                <c:pt idx="54">
                  <c:v>43738</c:v>
                </c:pt>
                <c:pt idx="55">
                  <c:v>43830</c:v>
                </c:pt>
                <c:pt idx="56">
                  <c:v>43921</c:v>
                </c:pt>
                <c:pt idx="57">
                  <c:v>44012</c:v>
                </c:pt>
                <c:pt idx="58">
                  <c:v>44104</c:v>
                </c:pt>
                <c:pt idx="59">
                  <c:v>44196</c:v>
                </c:pt>
                <c:pt idx="60">
                  <c:v>44286</c:v>
                </c:pt>
                <c:pt idx="61">
                  <c:v>44377</c:v>
                </c:pt>
                <c:pt idx="62">
                  <c:v>44469</c:v>
                </c:pt>
                <c:pt idx="63">
                  <c:v>44561</c:v>
                </c:pt>
                <c:pt idx="64">
                  <c:v>44651</c:v>
                </c:pt>
                <c:pt idx="65">
                  <c:v>44742</c:v>
                </c:pt>
                <c:pt idx="66">
                  <c:v>44834</c:v>
                </c:pt>
                <c:pt idx="67">
                  <c:v>44926</c:v>
                </c:pt>
                <c:pt idx="68">
                  <c:v>45016</c:v>
                </c:pt>
                <c:pt idx="69">
                  <c:v>45107</c:v>
                </c:pt>
                <c:pt idx="70">
                  <c:v>45199</c:v>
                </c:pt>
                <c:pt idx="71">
                  <c:v>45291</c:v>
                </c:pt>
                <c:pt idx="72">
                  <c:v>45382</c:v>
                </c:pt>
                <c:pt idx="73">
                  <c:v>45473</c:v>
                </c:pt>
                <c:pt idx="74">
                  <c:v>45565</c:v>
                </c:pt>
                <c:pt idx="75">
                  <c:v>45657</c:v>
                </c:pt>
                <c:pt idx="76">
                  <c:v>45747</c:v>
                </c:pt>
                <c:pt idx="77">
                  <c:v>45838</c:v>
                </c:pt>
                <c:pt idx="78">
                  <c:v>45930</c:v>
                </c:pt>
                <c:pt idx="79">
                  <c:v>46022</c:v>
                </c:pt>
                <c:pt idx="80">
                  <c:v>46112</c:v>
                </c:pt>
                <c:pt idx="81">
                  <c:v>46203</c:v>
                </c:pt>
                <c:pt idx="82">
                  <c:v>46295</c:v>
                </c:pt>
              </c:numCache>
            </c:numRef>
          </c:cat>
          <c:val>
            <c:numRef>
              <c:f>'Vacancy 500+'!$AQ$7:$AQ$89</c:f>
              <c:numCache>
                <c:formatCode>0%</c:formatCode>
                <c:ptCount val="83"/>
                <c:pt idx="0">
                  <c:v>0.11099628404545249</c:v>
                </c:pt>
                <c:pt idx="1">
                  <c:v>0.11695435520827198</c:v>
                </c:pt>
                <c:pt idx="2">
                  <c:v>0.12482904295187175</c:v>
                </c:pt>
                <c:pt idx="3">
                  <c:v>0.14704426816119173</c:v>
                </c:pt>
                <c:pt idx="4">
                  <c:v>0.15038363586312598</c:v>
                </c:pt>
                <c:pt idx="5">
                  <c:v>0.15805789616451726</c:v>
                </c:pt>
                <c:pt idx="6">
                  <c:v>0.15390599252481318</c:v>
                </c:pt>
                <c:pt idx="7">
                  <c:v>0.17359111067055455</c:v>
                </c:pt>
                <c:pt idx="8">
                  <c:v>0.17566608418356941</c:v>
                </c:pt>
                <c:pt idx="9">
                  <c:v>0.19225708152068705</c:v>
                </c:pt>
                <c:pt idx="10">
                  <c:v>0.20606999758359379</c:v>
                </c:pt>
                <c:pt idx="11">
                  <c:v>0.22181406323658384</c:v>
                </c:pt>
                <c:pt idx="12">
                  <c:v>0.22301749056150835</c:v>
                </c:pt>
                <c:pt idx="13">
                  <c:v>0.23027424192135604</c:v>
                </c:pt>
                <c:pt idx="14">
                  <c:v>0.23234126157616522</c:v>
                </c:pt>
                <c:pt idx="15">
                  <c:v>0.23040944556371418</c:v>
                </c:pt>
                <c:pt idx="16">
                  <c:v>0.2224343321403526</c:v>
                </c:pt>
                <c:pt idx="17">
                  <c:v>0.21534371591804316</c:v>
                </c:pt>
                <c:pt idx="18">
                  <c:v>0.20993027232990571</c:v>
                </c:pt>
                <c:pt idx="19">
                  <c:v>0.20478926286053648</c:v>
                </c:pt>
                <c:pt idx="20">
                  <c:v>0.19522193404965529</c:v>
                </c:pt>
                <c:pt idx="21">
                  <c:v>0.1795697689387534</c:v>
                </c:pt>
                <c:pt idx="22">
                  <c:v>0.16926720999509759</c:v>
                </c:pt>
                <c:pt idx="23">
                  <c:v>0.16223193910532804</c:v>
                </c:pt>
                <c:pt idx="24">
                  <c:v>0.15060318851043425</c:v>
                </c:pt>
                <c:pt idx="25">
                  <c:v>0.14136437752401443</c:v>
                </c:pt>
                <c:pt idx="26">
                  <c:v>0.13757511829089938</c:v>
                </c:pt>
                <c:pt idx="27">
                  <c:v>0.12171572888077604</c:v>
                </c:pt>
                <c:pt idx="28">
                  <c:v>0.11274119344424299</c:v>
                </c:pt>
                <c:pt idx="29">
                  <c:v>0.11015775254105316</c:v>
                </c:pt>
                <c:pt idx="30">
                  <c:v>0.1130450163447846</c:v>
                </c:pt>
                <c:pt idx="31">
                  <c:v>0.13015729020328745</c:v>
                </c:pt>
                <c:pt idx="32">
                  <c:v>0.13720133048507346</c:v>
                </c:pt>
                <c:pt idx="33">
                  <c:v>0.15365870323392447</c:v>
                </c:pt>
                <c:pt idx="34">
                  <c:v>0.16494384077377247</c:v>
                </c:pt>
                <c:pt idx="35">
                  <c:v>0.17804312839856776</c:v>
                </c:pt>
                <c:pt idx="36">
                  <c:v>0.16729618954072312</c:v>
                </c:pt>
                <c:pt idx="37">
                  <c:v>0.16372157662154707</c:v>
                </c:pt>
                <c:pt idx="38">
                  <c:v>0.18915370130376946</c:v>
                </c:pt>
                <c:pt idx="39">
                  <c:v>0.1972025044035618</c:v>
                </c:pt>
                <c:pt idx="40">
                  <c:v>0.19108160707280913</c:v>
                </c:pt>
                <c:pt idx="41">
                  <c:v>0.19265517459026535</c:v>
                </c:pt>
                <c:pt idx="42">
                  <c:v>0.19199471555749723</c:v>
                </c:pt>
                <c:pt idx="43">
                  <c:v>0.19112623523113184</c:v>
                </c:pt>
                <c:pt idx="44">
                  <c:v>0.18441430977354439</c:v>
                </c:pt>
                <c:pt idx="45">
                  <c:v>0.18448546438493132</c:v>
                </c:pt>
                <c:pt idx="46">
                  <c:v>0.18269907486089931</c:v>
                </c:pt>
                <c:pt idx="47">
                  <c:v>0.17949676478272023</c:v>
                </c:pt>
                <c:pt idx="48">
                  <c:v>0.15892386888111112</c:v>
                </c:pt>
                <c:pt idx="49">
                  <c:v>0.14982515705614813</c:v>
                </c:pt>
                <c:pt idx="50">
                  <c:v>0.15009833768781006</c:v>
                </c:pt>
                <c:pt idx="51">
                  <c:v>0.15978256215730452</c:v>
                </c:pt>
                <c:pt idx="52">
                  <c:v>0.15374401887383624</c:v>
                </c:pt>
                <c:pt idx="53">
                  <c:v>0.15488298890597235</c:v>
                </c:pt>
                <c:pt idx="54">
                  <c:v>0.16196506210196698</c:v>
                </c:pt>
                <c:pt idx="55">
                  <c:v>0.17638096910584181</c:v>
                </c:pt>
                <c:pt idx="56">
                  <c:v>0.17211558858625794</c:v>
                </c:pt>
                <c:pt idx="57">
                  <c:v>0.17703387132957199</c:v>
                </c:pt>
                <c:pt idx="58">
                  <c:v>0.19205426513021615</c:v>
                </c:pt>
                <c:pt idx="59">
                  <c:v>0.19378885128800274</c:v>
                </c:pt>
                <c:pt idx="60">
                  <c:v>0.18230083709741424</c:v>
                </c:pt>
                <c:pt idx="61">
                  <c:v>0.16461950739146708</c:v>
                </c:pt>
                <c:pt idx="62">
                  <c:v>0.13995397504975157</c:v>
                </c:pt>
                <c:pt idx="63">
                  <c:v>0.13015555283250096</c:v>
                </c:pt>
                <c:pt idx="64">
                  <c:v>0.1157021507305028</c:v>
                </c:pt>
                <c:pt idx="65">
                  <c:v>0.10851410179311582</c:v>
                </c:pt>
                <c:pt idx="66">
                  <c:v>0.11147004416398865</c:v>
                </c:pt>
                <c:pt idx="67">
                  <c:v>0.12450163519407745</c:v>
                </c:pt>
                <c:pt idx="68">
                  <c:v>0.12937078255241782</c:v>
                </c:pt>
                <c:pt idx="69">
                  <c:v>0.15033546820121263</c:v>
                </c:pt>
                <c:pt idx="70">
                  <c:v>0.18497054107732067</c:v>
                </c:pt>
                <c:pt idx="71">
                  <c:v>0.22421158101806371</c:v>
                </c:pt>
                <c:pt idx="72">
                  <c:v>0.23493680200475145</c:v>
                </c:pt>
                <c:pt idx="73">
                  <c:v>0.24389464342327208</c:v>
                </c:pt>
                <c:pt idx="74">
                  <c:v>0.24953166273492927</c:v>
                </c:pt>
                <c:pt idx="75">
                  <c:v>0.25825926332850874</c:v>
                </c:pt>
                <c:pt idx="76">
                  <c:v>0.25600513025424315</c:v>
                </c:pt>
                <c:pt idx="77">
                  <c:v>0.26210182551158429</c:v>
                </c:pt>
                <c:pt idx="78">
                  <c:v>0.26552625331633301</c:v>
                </c:pt>
                <c:pt idx="79">
                  <c:v>0.27425258298331873</c:v>
                </c:pt>
                <c:pt idx="80">
                  <c:v>0.27267085466399371</c:v>
                </c:pt>
                <c:pt idx="81">
                  <c:v>0.26789942244107784</c:v>
                </c:pt>
                <c:pt idx="82">
                  <c:v>0.2647206999541043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74CA-436D-B199-B1FA74FAF7F0}"/>
            </c:ext>
          </c:extLst>
        </c:ser>
        <c:ser>
          <c:idx val="1"/>
          <c:order val="2"/>
          <c:tx>
            <c:strRef>
              <c:f>'Vacancy 500+'!$AR$6</c:f>
              <c:strCache>
                <c:ptCount val="1"/>
                <c:pt idx="0">
                  <c:v>More than five years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'Vacancy 500+'!$AO$7:$AO$89</c:f>
              <c:numCache>
                <c:formatCode>m/d/yyyy</c:formatCode>
                <c:ptCount val="83"/>
                <c:pt idx="0">
                  <c:v>38807</c:v>
                </c:pt>
                <c:pt idx="1">
                  <c:v>38898</c:v>
                </c:pt>
                <c:pt idx="2">
                  <c:v>38990</c:v>
                </c:pt>
                <c:pt idx="3">
                  <c:v>39082</c:v>
                </c:pt>
                <c:pt idx="4">
                  <c:v>39172</c:v>
                </c:pt>
                <c:pt idx="5">
                  <c:v>39263</c:v>
                </c:pt>
                <c:pt idx="6">
                  <c:v>39355</c:v>
                </c:pt>
                <c:pt idx="7">
                  <c:v>39447</c:v>
                </c:pt>
                <c:pt idx="8">
                  <c:v>39538</c:v>
                </c:pt>
                <c:pt idx="9">
                  <c:v>39629</c:v>
                </c:pt>
                <c:pt idx="10">
                  <c:v>39721</c:v>
                </c:pt>
                <c:pt idx="11">
                  <c:v>39813</c:v>
                </c:pt>
                <c:pt idx="12">
                  <c:v>39903</c:v>
                </c:pt>
                <c:pt idx="13">
                  <c:v>39994</c:v>
                </c:pt>
                <c:pt idx="14">
                  <c:v>40086</c:v>
                </c:pt>
                <c:pt idx="15">
                  <c:v>40178</c:v>
                </c:pt>
                <c:pt idx="16">
                  <c:v>40268</c:v>
                </c:pt>
                <c:pt idx="17">
                  <c:v>40359</c:v>
                </c:pt>
                <c:pt idx="18">
                  <c:v>40451</c:v>
                </c:pt>
                <c:pt idx="19">
                  <c:v>40543</c:v>
                </c:pt>
                <c:pt idx="20">
                  <c:v>40633</c:v>
                </c:pt>
                <c:pt idx="21">
                  <c:v>40724</c:v>
                </c:pt>
                <c:pt idx="22">
                  <c:v>40816</c:v>
                </c:pt>
                <c:pt idx="23">
                  <c:v>40908</c:v>
                </c:pt>
                <c:pt idx="24">
                  <c:v>40999</c:v>
                </c:pt>
                <c:pt idx="25">
                  <c:v>41090</c:v>
                </c:pt>
                <c:pt idx="26">
                  <c:v>41182</c:v>
                </c:pt>
                <c:pt idx="27">
                  <c:v>41274</c:v>
                </c:pt>
                <c:pt idx="28">
                  <c:v>41364</c:v>
                </c:pt>
                <c:pt idx="29">
                  <c:v>41455</c:v>
                </c:pt>
                <c:pt idx="30">
                  <c:v>41547</c:v>
                </c:pt>
                <c:pt idx="31">
                  <c:v>41639</c:v>
                </c:pt>
                <c:pt idx="32">
                  <c:v>41729</c:v>
                </c:pt>
                <c:pt idx="33">
                  <c:v>41820</c:v>
                </c:pt>
                <c:pt idx="34">
                  <c:v>41912</c:v>
                </c:pt>
                <c:pt idx="35">
                  <c:v>42004</c:v>
                </c:pt>
                <c:pt idx="36">
                  <c:v>42094</c:v>
                </c:pt>
                <c:pt idx="37">
                  <c:v>42185</c:v>
                </c:pt>
                <c:pt idx="38">
                  <c:v>42277</c:v>
                </c:pt>
                <c:pt idx="39">
                  <c:v>42369</c:v>
                </c:pt>
                <c:pt idx="40">
                  <c:v>42460</c:v>
                </c:pt>
                <c:pt idx="41">
                  <c:v>42551</c:v>
                </c:pt>
                <c:pt idx="42">
                  <c:v>42643</c:v>
                </c:pt>
                <c:pt idx="43">
                  <c:v>42735</c:v>
                </c:pt>
                <c:pt idx="44">
                  <c:v>42825</c:v>
                </c:pt>
                <c:pt idx="45">
                  <c:v>42916</c:v>
                </c:pt>
                <c:pt idx="46">
                  <c:v>43008</c:v>
                </c:pt>
                <c:pt idx="47">
                  <c:v>43100</c:v>
                </c:pt>
                <c:pt idx="48">
                  <c:v>43190</c:v>
                </c:pt>
                <c:pt idx="49">
                  <c:v>43281</c:v>
                </c:pt>
                <c:pt idx="50">
                  <c:v>43373</c:v>
                </c:pt>
                <c:pt idx="51">
                  <c:v>43465</c:v>
                </c:pt>
                <c:pt idx="52">
                  <c:v>43555</c:v>
                </c:pt>
                <c:pt idx="53">
                  <c:v>43646</c:v>
                </c:pt>
                <c:pt idx="54">
                  <c:v>43738</c:v>
                </c:pt>
                <c:pt idx="55">
                  <c:v>43830</c:v>
                </c:pt>
                <c:pt idx="56">
                  <c:v>43921</c:v>
                </c:pt>
                <c:pt idx="57">
                  <c:v>44012</c:v>
                </c:pt>
                <c:pt idx="58">
                  <c:v>44104</c:v>
                </c:pt>
                <c:pt idx="59">
                  <c:v>44196</c:v>
                </c:pt>
                <c:pt idx="60">
                  <c:v>44286</c:v>
                </c:pt>
                <c:pt idx="61">
                  <c:v>44377</c:v>
                </c:pt>
                <c:pt idx="62">
                  <c:v>44469</c:v>
                </c:pt>
                <c:pt idx="63">
                  <c:v>44561</c:v>
                </c:pt>
                <c:pt idx="64">
                  <c:v>44651</c:v>
                </c:pt>
                <c:pt idx="65">
                  <c:v>44742</c:v>
                </c:pt>
                <c:pt idx="66">
                  <c:v>44834</c:v>
                </c:pt>
                <c:pt idx="67">
                  <c:v>44926</c:v>
                </c:pt>
                <c:pt idx="68">
                  <c:v>45016</c:v>
                </c:pt>
                <c:pt idx="69">
                  <c:v>45107</c:v>
                </c:pt>
                <c:pt idx="70">
                  <c:v>45199</c:v>
                </c:pt>
                <c:pt idx="71">
                  <c:v>45291</c:v>
                </c:pt>
                <c:pt idx="72">
                  <c:v>45382</c:v>
                </c:pt>
                <c:pt idx="73">
                  <c:v>45473</c:v>
                </c:pt>
                <c:pt idx="74">
                  <c:v>45565</c:v>
                </c:pt>
                <c:pt idx="75">
                  <c:v>45657</c:v>
                </c:pt>
                <c:pt idx="76">
                  <c:v>45747</c:v>
                </c:pt>
                <c:pt idx="77">
                  <c:v>45838</c:v>
                </c:pt>
                <c:pt idx="78">
                  <c:v>45930</c:v>
                </c:pt>
                <c:pt idx="79">
                  <c:v>46022</c:v>
                </c:pt>
                <c:pt idx="80">
                  <c:v>46112</c:v>
                </c:pt>
                <c:pt idx="81">
                  <c:v>46203</c:v>
                </c:pt>
                <c:pt idx="82">
                  <c:v>46295</c:v>
                </c:pt>
              </c:numCache>
            </c:numRef>
          </c:cat>
          <c:val>
            <c:numRef>
              <c:f>'Vacancy 500+'!$AR$7:$AR$89</c:f>
              <c:numCache>
                <c:formatCode>0%</c:formatCode>
                <c:ptCount val="83"/>
                <c:pt idx="0">
                  <c:v>7.0435995393839976E-2</c:v>
                </c:pt>
                <c:pt idx="1">
                  <c:v>6.8529913266561771E-2</c:v>
                </c:pt>
                <c:pt idx="2">
                  <c:v>6.7146785558995128E-2</c:v>
                </c:pt>
                <c:pt idx="3">
                  <c:v>6.8046790398367266E-2</c:v>
                </c:pt>
                <c:pt idx="4">
                  <c:v>7.3088473355751749E-2</c:v>
                </c:pt>
                <c:pt idx="5">
                  <c:v>7.3813665496082953E-2</c:v>
                </c:pt>
                <c:pt idx="6">
                  <c:v>7.2145353444802496E-2</c:v>
                </c:pt>
                <c:pt idx="7">
                  <c:v>7.2130443710171174E-2</c:v>
                </c:pt>
                <c:pt idx="8">
                  <c:v>6.7685691299130268E-2</c:v>
                </c:pt>
                <c:pt idx="9">
                  <c:v>7.1983394732848413E-2</c:v>
                </c:pt>
                <c:pt idx="10">
                  <c:v>7.1883870254889098E-2</c:v>
                </c:pt>
                <c:pt idx="11">
                  <c:v>7.4698215232604087E-2</c:v>
                </c:pt>
                <c:pt idx="12">
                  <c:v>7.933219602669167E-2</c:v>
                </c:pt>
                <c:pt idx="13">
                  <c:v>8.4909360668833089E-2</c:v>
                </c:pt>
                <c:pt idx="14">
                  <c:v>8.8821581124825993E-2</c:v>
                </c:pt>
                <c:pt idx="15">
                  <c:v>9.1641803594287682E-2</c:v>
                </c:pt>
                <c:pt idx="16">
                  <c:v>9.3487869280026031E-2</c:v>
                </c:pt>
                <c:pt idx="17">
                  <c:v>9.4497960953331725E-2</c:v>
                </c:pt>
                <c:pt idx="18">
                  <c:v>9.4574553713971748E-2</c:v>
                </c:pt>
                <c:pt idx="19">
                  <c:v>9.3504588252063606E-2</c:v>
                </c:pt>
                <c:pt idx="20">
                  <c:v>9.3036289153055479E-2</c:v>
                </c:pt>
                <c:pt idx="21">
                  <c:v>9.2210717385806967E-2</c:v>
                </c:pt>
                <c:pt idx="22">
                  <c:v>9.0494449344471137E-2</c:v>
                </c:pt>
                <c:pt idx="23">
                  <c:v>8.9633929785447555E-2</c:v>
                </c:pt>
                <c:pt idx="24">
                  <c:v>8.8797631818160597E-2</c:v>
                </c:pt>
                <c:pt idx="25">
                  <c:v>8.7251829449637219E-2</c:v>
                </c:pt>
                <c:pt idx="26">
                  <c:v>8.6059098547744281E-2</c:v>
                </c:pt>
                <c:pt idx="27">
                  <c:v>8.3357812572799631E-2</c:v>
                </c:pt>
                <c:pt idx="28">
                  <c:v>8.1574705454700469E-2</c:v>
                </c:pt>
                <c:pt idx="29">
                  <c:v>7.9793812963825664E-2</c:v>
                </c:pt>
                <c:pt idx="30">
                  <c:v>7.8170380636280595E-2</c:v>
                </c:pt>
                <c:pt idx="31">
                  <c:v>7.475067544618906E-2</c:v>
                </c:pt>
                <c:pt idx="32">
                  <c:v>7.277189188245109E-2</c:v>
                </c:pt>
                <c:pt idx="33">
                  <c:v>6.9873672995165434E-2</c:v>
                </c:pt>
                <c:pt idx="34">
                  <c:v>6.7367584547087508E-2</c:v>
                </c:pt>
                <c:pt idx="35">
                  <c:v>6.3820224095657699E-2</c:v>
                </c:pt>
                <c:pt idx="36">
                  <c:v>6.1784513149072906E-2</c:v>
                </c:pt>
                <c:pt idx="37">
                  <c:v>5.9582720376223579E-2</c:v>
                </c:pt>
                <c:pt idx="38">
                  <c:v>5.7182232919464067E-2</c:v>
                </c:pt>
                <c:pt idx="39">
                  <c:v>5.4295651593192447E-2</c:v>
                </c:pt>
                <c:pt idx="40">
                  <c:v>5.2769532502948142E-2</c:v>
                </c:pt>
                <c:pt idx="41">
                  <c:v>4.9965695694542733E-2</c:v>
                </c:pt>
                <c:pt idx="42">
                  <c:v>4.7503285652525373E-2</c:v>
                </c:pt>
                <c:pt idx="43">
                  <c:v>4.5851263350992252E-2</c:v>
                </c:pt>
                <c:pt idx="44">
                  <c:v>4.4789357384442195E-2</c:v>
                </c:pt>
                <c:pt idx="45">
                  <c:v>4.3640577265770905E-2</c:v>
                </c:pt>
                <c:pt idx="46">
                  <c:v>4.306798431208237E-2</c:v>
                </c:pt>
                <c:pt idx="47">
                  <c:v>4.1378420602089024E-2</c:v>
                </c:pt>
                <c:pt idx="48">
                  <c:v>4.0134974310849891E-2</c:v>
                </c:pt>
                <c:pt idx="49">
                  <c:v>3.9732250060299235E-2</c:v>
                </c:pt>
                <c:pt idx="50">
                  <c:v>3.6808882209242597E-2</c:v>
                </c:pt>
                <c:pt idx="51">
                  <c:v>3.7810615957990554E-2</c:v>
                </c:pt>
                <c:pt idx="52">
                  <c:v>3.8720959027633388E-2</c:v>
                </c:pt>
                <c:pt idx="53">
                  <c:v>3.9605108299642915E-2</c:v>
                </c:pt>
                <c:pt idx="54">
                  <c:v>4.0264612312092184E-2</c:v>
                </c:pt>
                <c:pt idx="55">
                  <c:v>4.1145235552220188E-2</c:v>
                </c:pt>
                <c:pt idx="56">
                  <c:v>4.2077177334156175E-2</c:v>
                </c:pt>
                <c:pt idx="57">
                  <c:v>4.3501109465846455E-2</c:v>
                </c:pt>
                <c:pt idx="58">
                  <c:v>4.4827341834603449E-2</c:v>
                </c:pt>
                <c:pt idx="59">
                  <c:v>4.4394918007205998E-2</c:v>
                </c:pt>
                <c:pt idx="60">
                  <c:v>4.2497343048392443E-2</c:v>
                </c:pt>
                <c:pt idx="61">
                  <c:v>4.0267498190625313E-2</c:v>
                </c:pt>
                <c:pt idx="62">
                  <c:v>3.5592044812676284E-2</c:v>
                </c:pt>
                <c:pt idx="63">
                  <c:v>3.2615611857727468E-2</c:v>
                </c:pt>
                <c:pt idx="64">
                  <c:v>3.1466360427151063E-2</c:v>
                </c:pt>
                <c:pt idx="65">
                  <c:v>2.8980262465300229E-2</c:v>
                </c:pt>
                <c:pt idx="66">
                  <c:v>2.8851895020172741E-2</c:v>
                </c:pt>
                <c:pt idx="67">
                  <c:v>2.7841250168053229E-2</c:v>
                </c:pt>
                <c:pt idx="68">
                  <c:v>3.0003240842106555E-2</c:v>
                </c:pt>
                <c:pt idx="69">
                  <c:v>3.1958789850545163E-2</c:v>
                </c:pt>
                <c:pt idx="70">
                  <c:v>3.4569475462645341E-2</c:v>
                </c:pt>
                <c:pt idx="71">
                  <c:v>3.7220734874661619E-2</c:v>
                </c:pt>
                <c:pt idx="72">
                  <c:v>4.107822576937592E-2</c:v>
                </c:pt>
                <c:pt idx="73">
                  <c:v>4.3299297263027302E-2</c:v>
                </c:pt>
                <c:pt idx="74">
                  <c:v>4.5540525560770283E-2</c:v>
                </c:pt>
                <c:pt idx="75">
                  <c:v>4.8307742857878054E-2</c:v>
                </c:pt>
                <c:pt idx="76">
                  <c:v>5.0987419653432571E-2</c:v>
                </c:pt>
                <c:pt idx="77">
                  <c:v>5.4295824607263607E-2</c:v>
                </c:pt>
                <c:pt idx="78">
                  <c:v>5.6479146392240165E-2</c:v>
                </c:pt>
                <c:pt idx="79">
                  <c:v>5.7699160350133727E-2</c:v>
                </c:pt>
                <c:pt idx="80">
                  <c:v>6.0125439854801385E-2</c:v>
                </c:pt>
                <c:pt idx="81">
                  <c:v>6.0998735755284403E-2</c:v>
                </c:pt>
                <c:pt idx="82">
                  <c:v>6.0610918766679268E-2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74CA-436D-B199-B1FA74FAF7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93882864"/>
        <c:axId val="1093882384"/>
      </c:lineChart>
      <c:dateAx>
        <c:axId val="1093882864"/>
        <c:scaling>
          <c:orientation val="minMax"/>
          <c:max val="46295"/>
        </c:scaling>
        <c:delete val="0"/>
        <c:axPos val="b"/>
        <c:numFmt formatCode="yyyy" sourceLinked="0"/>
        <c:majorTickMark val="cross"/>
        <c:minorTickMark val="in"/>
        <c:tickLblPos val="low"/>
        <c:spPr>
          <a:noFill/>
          <a:ln w="25400" cap="flat" cmpd="sng" algn="ctr">
            <a:solidFill>
              <a:srgbClr val="A4A4A4"/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chemeClr val="tx1"/>
                </a:solidFill>
                <a:latin typeface="Avenir Next LT Pro" panose="020B0504020202020204" pitchFamily="34" charset="0"/>
                <a:ea typeface=""/>
                <a:cs typeface=""/>
              </a:defRPr>
            </a:pPr>
            <a:endParaRPr lang="en-US"/>
          </a:p>
        </c:txPr>
        <c:crossAx val="1093882384"/>
        <c:crosses val="autoZero"/>
        <c:auto val="1"/>
        <c:lblOffset val="100"/>
        <c:baseTimeUnit val="months"/>
        <c:majorUnit val="12"/>
        <c:majorTimeUnit val="months"/>
      </c:dateAx>
      <c:valAx>
        <c:axId val="1093882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 w="25400"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chemeClr val="tx1"/>
                </a:solidFill>
                <a:latin typeface="Avenir Next LT Pro" panose="020B0504020202020204" pitchFamily="34" charset="0"/>
                <a:ea typeface=""/>
                <a:cs typeface=""/>
              </a:defRPr>
            </a:pPr>
            <a:endParaRPr lang="en-US"/>
          </a:p>
        </c:txPr>
        <c:crossAx val="1093882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740568672068081"/>
          <c:y val="0.86180284572147969"/>
          <c:w val="0.80086929725976341"/>
          <c:h val="0.125222371636976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200" b="0" i="0" u="none" strike="noStrike" kern="1200" baseline="0">
              <a:solidFill>
                <a:schemeClr val="tx1"/>
              </a:solidFill>
              <a:latin typeface="Avenir Next LT Pro" panose="020B0504020202020204" pitchFamily="34" charset="0"/>
              <a:ea typeface=""/>
              <a:cs typeface="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 b="0">
          <a:solidFill>
            <a:srgbClr val="000000"/>
          </a:solidFill>
          <a:latin typeface=""/>
          <a:ea typeface=""/>
          <a:cs typeface=""/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34291514831446"/>
          <c:y val="0.18581076824856352"/>
          <c:w val="0.8178782714301952"/>
          <c:h val="0.67639906363055979"/>
        </c:manualLayout>
      </c:layout>
      <c:lineChart>
        <c:grouping val="standard"/>
        <c:varyColors val="0"/>
        <c:ser>
          <c:idx val="0"/>
          <c:order val="0"/>
          <c:tx>
            <c:strRef>
              <c:f>Sheet1!$V$21</c:f>
              <c:strCache>
                <c:ptCount val="1"/>
                <c:pt idx="0">
                  <c:v>Availability</c:v>
                </c:pt>
              </c:strCache>
            </c:strRef>
          </c:tx>
          <c:spPr>
            <a:ln w="381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Lbls>
            <c:dLbl>
              <c:idx val="85"/>
              <c:layout>
                <c:manualLayout>
                  <c:x val="-3.9875387843093177E-3"/>
                  <c:y val="3.963918172442981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279-4E17-BABC-7DEC65E45D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6"/>
                    </a:solidFill>
                    <a:latin typeface=""/>
                    <a:ea typeface=""/>
                    <a:cs typeface="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Sheet1!$U$22:$U$107</c:f>
              <c:numCache>
                <c:formatCode>m/d/yyyy</c:formatCode>
                <c:ptCount val="86"/>
                <c:pt idx="0">
                  <c:v>38533</c:v>
                </c:pt>
                <c:pt idx="1">
                  <c:v>38625</c:v>
                </c:pt>
                <c:pt idx="2">
                  <c:v>38717</c:v>
                </c:pt>
                <c:pt idx="3">
                  <c:v>38807</c:v>
                </c:pt>
                <c:pt idx="4">
                  <c:v>38898</c:v>
                </c:pt>
                <c:pt idx="5">
                  <c:v>38990</c:v>
                </c:pt>
                <c:pt idx="6">
                  <c:v>39082</c:v>
                </c:pt>
                <c:pt idx="7">
                  <c:v>39172</c:v>
                </c:pt>
                <c:pt idx="8">
                  <c:v>39263</c:v>
                </c:pt>
                <c:pt idx="9">
                  <c:v>39355</c:v>
                </c:pt>
                <c:pt idx="10">
                  <c:v>39447</c:v>
                </c:pt>
                <c:pt idx="11">
                  <c:v>39538</c:v>
                </c:pt>
                <c:pt idx="12">
                  <c:v>39629</c:v>
                </c:pt>
                <c:pt idx="13">
                  <c:v>39721</c:v>
                </c:pt>
                <c:pt idx="14">
                  <c:v>39813</c:v>
                </c:pt>
                <c:pt idx="15">
                  <c:v>39903</c:v>
                </c:pt>
                <c:pt idx="16">
                  <c:v>39994</c:v>
                </c:pt>
                <c:pt idx="17">
                  <c:v>40086</c:v>
                </c:pt>
                <c:pt idx="18">
                  <c:v>40178</c:v>
                </c:pt>
                <c:pt idx="19">
                  <c:v>40268</c:v>
                </c:pt>
                <c:pt idx="20">
                  <c:v>40359</c:v>
                </c:pt>
                <c:pt idx="21">
                  <c:v>40451</c:v>
                </c:pt>
                <c:pt idx="22">
                  <c:v>40543</c:v>
                </c:pt>
                <c:pt idx="23">
                  <c:v>40633</c:v>
                </c:pt>
                <c:pt idx="24">
                  <c:v>40724</c:v>
                </c:pt>
                <c:pt idx="25">
                  <c:v>40816</c:v>
                </c:pt>
                <c:pt idx="26">
                  <c:v>40908</c:v>
                </c:pt>
                <c:pt idx="27">
                  <c:v>40999</c:v>
                </c:pt>
                <c:pt idx="28">
                  <c:v>41090</c:v>
                </c:pt>
                <c:pt idx="29">
                  <c:v>41182</c:v>
                </c:pt>
                <c:pt idx="30">
                  <c:v>41274</c:v>
                </c:pt>
                <c:pt idx="31">
                  <c:v>41364</c:v>
                </c:pt>
                <c:pt idx="32">
                  <c:v>41455</c:v>
                </c:pt>
                <c:pt idx="33">
                  <c:v>41547</c:v>
                </c:pt>
                <c:pt idx="34">
                  <c:v>41639</c:v>
                </c:pt>
                <c:pt idx="35">
                  <c:v>41729</c:v>
                </c:pt>
                <c:pt idx="36">
                  <c:v>41820</c:v>
                </c:pt>
                <c:pt idx="37">
                  <c:v>41912</c:v>
                </c:pt>
                <c:pt idx="38">
                  <c:v>42004</c:v>
                </c:pt>
                <c:pt idx="39">
                  <c:v>42094</c:v>
                </c:pt>
                <c:pt idx="40">
                  <c:v>42185</c:v>
                </c:pt>
                <c:pt idx="41">
                  <c:v>42277</c:v>
                </c:pt>
                <c:pt idx="42">
                  <c:v>42369</c:v>
                </c:pt>
                <c:pt idx="43">
                  <c:v>42460</c:v>
                </c:pt>
                <c:pt idx="44">
                  <c:v>42551</c:v>
                </c:pt>
                <c:pt idx="45">
                  <c:v>42643</c:v>
                </c:pt>
                <c:pt idx="46">
                  <c:v>42735</c:v>
                </c:pt>
                <c:pt idx="47">
                  <c:v>42825</c:v>
                </c:pt>
                <c:pt idx="48">
                  <c:v>42916</c:v>
                </c:pt>
                <c:pt idx="49">
                  <c:v>43008</c:v>
                </c:pt>
                <c:pt idx="50">
                  <c:v>43100</c:v>
                </c:pt>
                <c:pt idx="51">
                  <c:v>43190</c:v>
                </c:pt>
                <c:pt idx="52">
                  <c:v>43281</c:v>
                </c:pt>
                <c:pt idx="53">
                  <c:v>43373</c:v>
                </c:pt>
                <c:pt idx="54">
                  <c:v>43465</c:v>
                </c:pt>
                <c:pt idx="55">
                  <c:v>43555</c:v>
                </c:pt>
                <c:pt idx="56">
                  <c:v>43646</c:v>
                </c:pt>
                <c:pt idx="57">
                  <c:v>43738</c:v>
                </c:pt>
                <c:pt idx="58">
                  <c:v>43830</c:v>
                </c:pt>
                <c:pt idx="59">
                  <c:v>43921</c:v>
                </c:pt>
                <c:pt idx="60">
                  <c:v>44012</c:v>
                </c:pt>
                <c:pt idx="61">
                  <c:v>44104</c:v>
                </c:pt>
                <c:pt idx="62">
                  <c:v>44196</c:v>
                </c:pt>
                <c:pt idx="63">
                  <c:v>44286</c:v>
                </c:pt>
                <c:pt idx="64">
                  <c:v>44377</c:v>
                </c:pt>
                <c:pt idx="65">
                  <c:v>44469</c:v>
                </c:pt>
                <c:pt idx="66">
                  <c:v>44561</c:v>
                </c:pt>
                <c:pt idx="67">
                  <c:v>44651</c:v>
                </c:pt>
                <c:pt idx="68">
                  <c:v>44742</c:v>
                </c:pt>
                <c:pt idx="69">
                  <c:v>44834</c:v>
                </c:pt>
                <c:pt idx="70">
                  <c:v>44926</c:v>
                </c:pt>
                <c:pt idx="71">
                  <c:v>45016</c:v>
                </c:pt>
                <c:pt idx="72">
                  <c:v>45107</c:v>
                </c:pt>
                <c:pt idx="73">
                  <c:v>45199</c:v>
                </c:pt>
                <c:pt idx="74">
                  <c:v>45291</c:v>
                </c:pt>
                <c:pt idx="75">
                  <c:v>45382</c:v>
                </c:pt>
                <c:pt idx="76">
                  <c:v>45473</c:v>
                </c:pt>
                <c:pt idx="77">
                  <c:v>45565</c:v>
                </c:pt>
                <c:pt idx="78">
                  <c:v>45657</c:v>
                </c:pt>
                <c:pt idx="79">
                  <c:v>45747</c:v>
                </c:pt>
                <c:pt idx="80">
                  <c:v>45838</c:v>
                </c:pt>
                <c:pt idx="81">
                  <c:v>45930</c:v>
                </c:pt>
                <c:pt idx="82">
                  <c:v>46022</c:v>
                </c:pt>
                <c:pt idx="83">
                  <c:v>46112</c:v>
                </c:pt>
                <c:pt idx="84">
                  <c:v>46203</c:v>
                </c:pt>
                <c:pt idx="85">
                  <c:v>46295</c:v>
                </c:pt>
              </c:numCache>
            </c:numRef>
          </c:cat>
          <c:val>
            <c:numRef>
              <c:f>Sheet1!$V$22:$V$107</c:f>
              <c:numCache>
                <c:formatCode>0.0%</c:formatCode>
                <c:ptCount val="86"/>
                <c:pt idx="0">
                  <c:v>9.7074999999999995E-2</c:v>
                </c:pt>
                <c:pt idx="1">
                  <c:v>9.6934999999999993E-2</c:v>
                </c:pt>
                <c:pt idx="2">
                  <c:v>9.5694000000000001E-2</c:v>
                </c:pt>
                <c:pt idx="3">
                  <c:v>9.6350000000000005E-2</c:v>
                </c:pt>
                <c:pt idx="4">
                  <c:v>9.4935000000000005E-2</c:v>
                </c:pt>
                <c:pt idx="5">
                  <c:v>9.3833E-2</c:v>
                </c:pt>
                <c:pt idx="6">
                  <c:v>9.5756999999999995E-2</c:v>
                </c:pt>
                <c:pt idx="7">
                  <c:v>9.7826999999999997E-2</c:v>
                </c:pt>
                <c:pt idx="8">
                  <c:v>9.9118999999999999E-2</c:v>
                </c:pt>
                <c:pt idx="9">
                  <c:v>9.9747000000000002E-2</c:v>
                </c:pt>
                <c:pt idx="10">
                  <c:v>0.102686</c:v>
                </c:pt>
                <c:pt idx="11">
                  <c:v>0.102397</c:v>
                </c:pt>
                <c:pt idx="12">
                  <c:v>0.111246</c:v>
                </c:pt>
                <c:pt idx="13">
                  <c:v>0.111904</c:v>
                </c:pt>
                <c:pt idx="14">
                  <c:v>0.117925</c:v>
                </c:pt>
                <c:pt idx="15">
                  <c:v>0.12626799999999999</c:v>
                </c:pt>
                <c:pt idx="16">
                  <c:v>0.135074</c:v>
                </c:pt>
                <c:pt idx="17">
                  <c:v>0.13903499999999999</c:v>
                </c:pt>
                <c:pt idx="18">
                  <c:v>0.14177500000000001</c:v>
                </c:pt>
                <c:pt idx="19">
                  <c:v>0.14371999999999999</c:v>
                </c:pt>
                <c:pt idx="20">
                  <c:v>0.144535</c:v>
                </c:pt>
                <c:pt idx="21">
                  <c:v>0.14390900000000001</c:v>
                </c:pt>
                <c:pt idx="22">
                  <c:v>0.14122999999999999</c:v>
                </c:pt>
                <c:pt idx="23">
                  <c:v>0.140322</c:v>
                </c:pt>
                <c:pt idx="24">
                  <c:v>0.13783799999999999</c:v>
                </c:pt>
                <c:pt idx="25">
                  <c:v>0.13448299999999999</c:v>
                </c:pt>
                <c:pt idx="26">
                  <c:v>0.13289799999999999</c:v>
                </c:pt>
                <c:pt idx="27">
                  <c:v>0.130416</c:v>
                </c:pt>
                <c:pt idx="28">
                  <c:v>0.128382</c:v>
                </c:pt>
                <c:pt idx="29">
                  <c:v>0.12748599999999999</c:v>
                </c:pt>
                <c:pt idx="30">
                  <c:v>0.12439500000000001</c:v>
                </c:pt>
                <c:pt idx="31">
                  <c:v>0.12077</c:v>
                </c:pt>
                <c:pt idx="32">
                  <c:v>0.11737400000000001</c:v>
                </c:pt>
                <c:pt idx="33">
                  <c:v>0.114732</c:v>
                </c:pt>
                <c:pt idx="34">
                  <c:v>0.111175</c:v>
                </c:pt>
                <c:pt idx="35">
                  <c:v>0.10815900000000001</c:v>
                </c:pt>
                <c:pt idx="36">
                  <c:v>0.10513500000000001</c:v>
                </c:pt>
                <c:pt idx="37">
                  <c:v>0.103217</c:v>
                </c:pt>
                <c:pt idx="38">
                  <c:v>0.100538</c:v>
                </c:pt>
                <c:pt idx="39">
                  <c:v>9.8901000000000003E-2</c:v>
                </c:pt>
                <c:pt idx="40">
                  <c:v>9.6770999999999996E-2</c:v>
                </c:pt>
                <c:pt idx="41">
                  <c:v>9.6577999999999997E-2</c:v>
                </c:pt>
                <c:pt idx="42">
                  <c:v>9.5338000000000006E-2</c:v>
                </c:pt>
                <c:pt idx="43">
                  <c:v>9.4312999999999994E-2</c:v>
                </c:pt>
                <c:pt idx="44">
                  <c:v>8.8613999999999998E-2</c:v>
                </c:pt>
                <c:pt idx="45">
                  <c:v>8.5698999999999997E-2</c:v>
                </c:pt>
                <c:pt idx="46">
                  <c:v>8.4043999999999994E-2</c:v>
                </c:pt>
                <c:pt idx="47">
                  <c:v>8.2544999999999993E-2</c:v>
                </c:pt>
                <c:pt idx="48">
                  <c:v>8.1460000000000005E-2</c:v>
                </c:pt>
                <c:pt idx="49">
                  <c:v>8.1050999999999998E-2</c:v>
                </c:pt>
                <c:pt idx="50">
                  <c:v>7.8524999999999998E-2</c:v>
                </c:pt>
                <c:pt idx="51">
                  <c:v>7.8252000000000002E-2</c:v>
                </c:pt>
                <c:pt idx="52">
                  <c:v>7.7813999999999994E-2</c:v>
                </c:pt>
                <c:pt idx="53">
                  <c:v>7.4068999999999996E-2</c:v>
                </c:pt>
                <c:pt idx="54">
                  <c:v>7.5994000000000006E-2</c:v>
                </c:pt>
                <c:pt idx="55">
                  <c:v>7.5277999999999998E-2</c:v>
                </c:pt>
                <c:pt idx="56">
                  <c:v>7.6258000000000006E-2</c:v>
                </c:pt>
                <c:pt idx="57">
                  <c:v>7.5888999999999998E-2</c:v>
                </c:pt>
                <c:pt idx="58">
                  <c:v>7.5550999999999993E-2</c:v>
                </c:pt>
                <c:pt idx="59">
                  <c:v>7.8307000000000002E-2</c:v>
                </c:pt>
                <c:pt idx="60">
                  <c:v>8.0313999999999997E-2</c:v>
                </c:pt>
                <c:pt idx="61">
                  <c:v>8.4142999999999996E-2</c:v>
                </c:pt>
                <c:pt idx="62">
                  <c:v>8.1432000000000004E-2</c:v>
                </c:pt>
                <c:pt idx="63">
                  <c:v>7.8218999999999997E-2</c:v>
                </c:pt>
                <c:pt idx="64">
                  <c:v>7.3792999999999997E-2</c:v>
                </c:pt>
                <c:pt idx="65">
                  <c:v>6.9655999999999996E-2</c:v>
                </c:pt>
                <c:pt idx="66">
                  <c:v>6.7204E-2</c:v>
                </c:pt>
                <c:pt idx="67">
                  <c:v>6.6688999999999998E-2</c:v>
                </c:pt>
                <c:pt idx="68">
                  <c:v>6.7026000000000002E-2</c:v>
                </c:pt>
                <c:pt idx="69">
                  <c:v>7.4221999999999996E-2</c:v>
                </c:pt>
                <c:pt idx="70">
                  <c:v>7.5657000000000002E-2</c:v>
                </c:pt>
                <c:pt idx="71">
                  <c:v>8.0992999999999996E-2</c:v>
                </c:pt>
                <c:pt idx="72">
                  <c:v>8.4984000000000004E-2</c:v>
                </c:pt>
                <c:pt idx="73">
                  <c:v>8.8437000000000002E-2</c:v>
                </c:pt>
                <c:pt idx="74">
                  <c:v>9.0546000000000001E-2</c:v>
                </c:pt>
                <c:pt idx="75">
                  <c:v>9.5792000000000002E-2</c:v>
                </c:pt>
                <c:pt idx="76">
                  <c:v>9.8229999999999998E-2</c:v>
                </c:pt>
                <c:pt idx="77">
                  <c:v>9.9296999999999996E-2</c:v>
                </c:pt>
                <c:pt idx="78">
                  <c:v>0.102476</c:v>
                </c:pt>
                <c:pt idx="79">
                  <c:v>0.103948</c:v>
                </c:pt>
                <c:pt idx="80">
                  <c:v>0.10664</c:v>
                </c:pt>
                <c:pt idx="81">
                  <c:v>0.10842</c:v>
                </c:pt>
                <c:pt idx="82">
                  <c:v>0.109357</c:v>
                </c:pt>
                <c:pt idx="83">
                  <c:v>0.10902199999999999</c:v>
                </c:pt>
                <c:pt idx="84">
                  <c:v>0.110762</c:v>
                </c:pt>
                <c:pt idx="85">
                  <c:v>0.110595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5279-4E17-BABC-7DEC65E45D89}"/>
            </c:ext>
          </c:extLst>
        </c:ser>
        <c:ser>
          <c:idx val="1"/>
          <c:order val="1"/>
          <c:tx>
            <c:strRef>
              <c:f>Sheet1!$W$21</c:f>
              <c:strCache>
                <c:ptCount val="1"/>
                <c:pt idx="0">
                  <c:v>Rent growth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85"/>
              <c:layout>
                <c:manualLayout>
                  <c:x val="-1.9937693921546588E-3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2"/>
                      </a:solidFill>
                      <a:latin typeface=""/>
                      <a:ea typeface=""/>
                      <a:cs typeface="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279-4E17-BABC-7DEC65E45D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0000"/>
                    </a:solidFill>
                    <a:latin typeface=""/>
                    <a:ea typeface=""/>
                    <a:cs typeface="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Sheet1!$U$22:$U$107</c:f>
              <c:numCache>
                <c:formatCode>m/d/yyyy</c:formatCode>
                <c:ptCount val="86"/>
                <c:pt idx="0">
                  <c:v>38533</c:v>
                </c:pt>
                <c:pt idx="1">
                  <c:v>38625</c:v>
                </c:pt>
                <c:pt idx="2">
                  <c:v>38717</c:v>
                </c:pt>
                <c:pt idx="3">
                  <c:v>38807</c:v>
                </c:pt>
                <c:pt idx="4">
                  <c:v>38898</c:v>
                </c:pt>
                <c:pt idx="5">
                  <c:v>38990</c:v>
                </c:pt>
                <c:pt idx="6">
                  <c:v>39082</c:v>
                </c:pt>
                <c:pt idx="7">
                  <c:v>39172</c:v>
                </c:pt>
                <c:pt idx="8">
                  <c:v>39263</c:v>
                </c:pt>
                <c:pt idx="9">
                  <c:v>39355</c:v>
                </c:pt>
                <c:pt idx="10">
                  <c:v>39447</c:v>
                </c:pt>
                <c:pt idx="11">
                  <c:v>39538</c:v>
                </c:pt>
                <c:pt idx="12">
                  <c:v>39629</c:v>
                </c:pt>
                <c:pt idx="13">
                  <c:v>39721</c:v>
                </c:pt>
                <c:pt idx="14">
                  <c:v>39813</c:v>
                </c:pt>
                <c:pt idx="15">
                  <c:v>39903</c:v>
                </c:pt>
                <c:pt idx="16">
                  <c:v>39994</c:v>
                </c:pt>
                <c:pt idx="17">
                  <c:v>40086</c:v>
                </c:pt>
                <c:pt idx="18">
                  <c:v>40178</c:v>
                </c:pt>
                <c:pt idx="19">
                  <c:v>40268</c:v>
                </c:pt>
                <c:pt idx="20">
                  <c:v>40359</c:v>
                </c:pt>
                <c:pt idx="21">
                  <c:v>40451</c:v>
                </c:pt>
                <c:pt idx="22">
                  <c:v>40543</c:v>
                </c:pt>
                <c:pt idx="23">
                  <c:v>40633</c:v>
                </c:pt>
                <c:pt idx="24">
                  <c:v>40724</c:v>
                </c:pt>
                <c:pt idx="25">
                  <c:v>40816</c:v>
                </c:pt>
                <c:pt idx="26">
                  <c:v>40908</c:v>
                </c:pt>
                <c:pt idx="27">
                  <c:v>40999</c:v>
                </c:pt>
                <c:pt idx="28">
                  <c:v>41090</c:v>
                </c:pt>
                <c:pt idx="29">
                  <c:v>41182</c:v>
                </c:pt>
                <c:pt idx="30">
                  <c:v>41274</c:v>
                </c:pt>
                <c:pt idx="31">
                  <c:v>41364</c:v>
                </c:pt>
                <c:pt idx="32">
                  <c:v>41455</c:v>
                </c:pt>
                <c:pt idx="33">
                  <c:v>41547</c:v>
                </c:pt>
                <c:pt idx="34">
                  <c:v>41639</c:v>
                </c:pt>
                <c:pt idx="35">
                  <c:v>41729</c:v>
                </c:pt>
                <c:pt idx="36">
                  <c:v>41820</c:v>
                </c:pt>
                <c:pt idx="37">
                  <c:v>41912</c:v>
                </c:pt>
                <c:pt idx="38">
                  <c:v>42004</c:v>
                </c:pt>
                <c:pt idx="39">
                  <c:v>42094</c:v>
                </c:pt>
                <c:pt idx="40">
                  <c:v>42185</c:v>
                </c:pt>
                <c:pt idx="41">
                  <c:v>42277</c:v>
                </c:pt>
                <c:pt idx="42">
                  <c:v>42369</c:v>
                </c:pt>
                <c:pt idx="43">
                  <c:v>42460</c:v>
                </c:pt>
                <c:pt idx="44">
                  <c:v>42551</c:v>
                </c:pt>
                <c:pt idx="45">
                  <c:v>42643</c:v>
                </c:pt>
                <c:pt idx="46">
                  <c:v>42735</c:v>
                </c:pt>
                <c:pt idx="47">
                  <c:v>42825</c:v>
                </c:pt>
                <c:pt idx="48">
                  <c:v>42916</c:v>
                </c:pt>
                <c:pt idx="49">
                  <c:v>43008</c:v>
                </c:pt>
                <c:pt idx="50">
                  <c:v>43100</c:v>
                </c:pt>
                <c:pt idx="51">
                  <c:v>43190</c:v>
                </c:pt>
                <c:pt idx="52">
                  <c:v>43281</c:v>
                </c:pt>
                <c:pt idx="53">
                  <c:v>43373</c:v>
                </c:pt>
                <c:pt idx="54">
                  <c:v>43465</c:v>
                </c:pt>
                <c:pt idx="55">
                  <c:v>43555</c:v>
                </c:pt>
                <c:pt idx="56">
                  <c:v>43646</c:v>
                </c:pt>
                <c:pt idx="57">
                  <c:v>43738</c:v>
                </c:pt>
                <c:pt idx="58">
                  <c:v>43830</c:v>
                </c:pt>
                <c:pt idx="59">
                  <c:v>43921</c:v>
                </c:pt>
                <c:pt idx="60">
                  <c:v>44012</c:v>
                </c:pt>
                <c:pt idx="61">
                  <c:v>44104</c:v>
                </c:pt>
                <c:pt idx="62">
                  <c:v>44196</c:v>
                </c:pt>
                <c:pt idx="63">
                  <c:v>44286</c:v>
                </c:pt>
                <c:pt idx="64">
                  <c:v>44377</c:v>
                </c:pt>
                <c:pt idx="65">
                  <c:v>44469</c:v>
                </c:pt>
                <c:pt idx="66">
                  <c:v>44561</c:v>
                </c:pt>
                <c:pt idx="67">
                  <c:v>44651</c:v>
                </c:pt>
                <c:pt idx="68">
                  <c:v>44742</c:v>
                </c:pt>
                <c:pt idx="69">
                  <c:v>44834</c:v>
                </c:pt>
                <c:pt idx="70">
                  <c:v>44926</c:v>
                </c:pt>
                <c:pt idx="71">
                  <c:v>45016</c:v>
                </c:pt>
                <c:pt idx="72">
                  <c:v>45107</c:v>
                </c:pt>
                <c:pt idx="73">
                  <c:v>45199</c:v>
                </c:pt>
                <c:pt idx="74">
                  <c:v>45291</c:v>
                </c:pt>
                <c:pt idx="75">
                  <c:v>45382</c:v>
                </c:pt>
                <c:pt idx="76">
                  <c:v>45473</c:v>
                </c:pt>
                <c:pt idx="77">
                  <c:v>45565</c:v>
                </c:pt>
                <c:pt idx="78">
                  <c:v>45657</c:v>
                </c:pt>
                <c:pt idx="79">
                  <c:v>45747</c:v>
                </c:pt>
                <c:pt idx="80">
                  <c:v>45838</c:v>
                </c:pt>
                <c:pt idx="81">
                  <c:v>45930</c:v>
                </c:pt>
                <c:pt idx="82">
                  <c:v>46022</c:v>
                </c:pt>
                <c:pt idx="83">
                  <c:v>46112</c:v>
                </c:pt>
                <c:pt idx="84">
                  <c:v>46203</c:v>
                </c:pt>
                <c:pt idx="85">
                  <c:v>46295</c:v>
                </c:pt>
              </c:numCache>
            </c:numRef>
          </c:cat>
          <c:val>
            <c:numRef>
              <c:f>Sheet1!$W$22:$W$107</c:f>
              <c:numCache>
                <c:formatCode>0.0%</c:formatCode>
                <c:ptCount val="86"/>
                <c:pt idx="0">
                  <c:v>2.2229909770923598E-2</c:v>
                </c:pt>
                <c:pt idx="1">
                  <c:v>2.4245338130106101E-2</c:v>
                </c:pt>
                <c:pt idx="2">
                  <c:v>2.5051574630387201E-2</c:v>
                </c:pt>
                <c:pt idx="3">
                  <c:v>2.6062812318195901E-2</c:v>
                </c:pt>
                <c:pt idx="4">
                  <c:v>2.7778901627934401E-2</c:v>
                </c:pt>
                <c:pt idx="5">
                  <c:v>2.9502590208332801E-2</c:v>
                </c:pt>
                <c:pt idx="6">
                  <c:v>3.06074736872348E-2</c:v>
                </c:pt>
                <c:pt idx="7">
                  <c:v>3.0987638707780499E-2</c:v>
                </c:pt>
                <c:pt idx="8">
                  <c:v>2.8748254825253401E-2</c:v>
                </c:pt>
                <c:pt idx="9">
                  <c:v>2.5976976788306499E-2</c:v>
                </c:pt>
                <c:pt idx="10">
                  <c:v>2.23924692110723E-2</c:v>
                </c:pt>
                <c:pt idx="11">
                  <c:v>1.8014458709677501E-2</c:v>
                </c:pt>
                <c:pt idx="12">
                  <c:v>1.26245507767232E-2</c:v>
                </c:pt>
                <c:pt idx="13">
                  <c:v>6.9131907249051503E-3</c:v>
                </c:pt>
                <c:pt idx="14">
                  <c:v>-1.3532025715392399E-3</c:v>
                </c:pt>
                <c:pt idx="15">
                  <c:v>-1.2356632755491599E-2</c:v>
                </c:pt>
                <c:pt idx="16">
                  <c:v>-2.1778270459399101E-2</c:v>
                </c:pt>
                <c:pt idx="17">
                  <c:v>-2.9050574386148002E-2</c:v>
                </c:pt>
                <c:pt idx="18">
                  <c:v>-3.37732809053801E-2</c:v>
                </c:pt>
                <c:pt idx="19">
                  <c:v>-3.2847663963237003E-2</c:v>
                </c:pt>
                <c:pt idx="20">
                  <c:v>-3.0384923916743599E-2</c:v>
                </c:pt>
                <c:pt idx="21">
                  <c:v>-2.6351953684427901E-2</c:v>
                </c:pt>
                <c:pt idx="22">
                  <c:v>-1.9295508512419599E-2</c:v>
                </c:pt>
                <c:pt idx="23">
                  <c:v>-1.25349000720295E-2</c:v>
                </c:pt>
                <c:pt idx="24">
                  <c:v>-5.6001684380911996E-3</c:v>
                </c:pt>
                <c:pt idx="25">
                  <c:v>4.9760727026955203E-4</c:v>
                </c:pt>
                <c:pt idx="26">
                  <c:v>5.9004549990258701E-3</c:v>
                </c:pt>
                <c:pt idx="27">
                  <c:v>1.03730561711191E-2</c:v>
                </c:pt>
                <c:pt idx="28">
                  <c:v>1.54131813212559E-2</c:v>
                </c:pt>
                <c:pt idx="29">
                  <c:v>1.9641505113473401E-2</c:v>
                </c:pt>
                <c:pt idx="30">
                  <c:v>2.2636283735169498E-2</c:v>
                </c:pt>
                <c:pt idx="31">
                  <c:v>2.6262075802351698E-2</c:v>
                </c:pt>
                <c:pt idx="32">
                  <c:v>2.8976266217736101E-2</c:v>
                </c:pt>
                <c:pt idx="33">
                  <c:v>3.1996136081104701E-2</c:v>
                </c:pt>
                <c:pt idx="34">
                  <c:v>3.5823978300600197E-2</c:v>
                </c:pt>
                <c:pt idx="35">
                  <c:v>3.9339400527281403E-2</c:v>
                </c:pt>
                <c:pt idx="36">
                  <c:v>4.2481962038010398E-2</c:v>
                </c:pt>
                <c:pt idx="37">
                  <c:v>4.54933638448035E-2</c:v>
                </c:pt>
                <c:pt idx="38">
                  <c:v>4.7701547073205001E-2</c:v>
                </c:pt>
                <c:pt idx="39">
                  <c:v>5.0461791616602497E-2</c:v>
                </c:pt>
                <c:pt idx="40">
                  <c:v>5.28960479967127E-2</c:v>
                </c:pt>
                <c:pt idx="41">
                  <c:v>5.4896962510860403E-2</c:v>
                </c:pt>
                <c:pt idx="42">
                  <c:v>5.6407835754866999E-2</c:v>
                </c:pt>
                <c:pt idx="43">
                  <c:v>5.6030984609745101E-2</c:v>
                </c:pt>
                <c:pt idx="44">
                  <c:v>5.6704036557065199E-2</c:v>
                </c:pt>
                <c:pt idx="45">
                  <c:v>5.6258505517483501E-2</c:v>
                </c:pt>
                <c:pt idx="46">
                  <c:v>5.6282113831000097E-2</c:v>
                </c:pt>
                <c:pt idx="47">
                  <c:v>5.7401808823624403E-2</c:v>
                </c:pt>
                <c:pt idx="48">
                  <c:v>5.73672409603826E-2</c:v>
                </c:pt>
                <c:pt idx="49">
                  <c:v>5.8297162315949697E-2</c:v>
                </c:pt>
                <c:pt idx="50">
                  <c:v>5.9513466037294099E-2</c:v>
                </c:pt>
                <c:pt idx="51">
                  <c:v>5.9766356083593097E-2</c:v>
                </c:pt>
                <c:pt idx="52">
                  <c:v>5.9952845595766899E-2</c:v>
                </c:pt>
                <c:pt idx="53">
                  <c:v>6.0476019050997101E-2</c:v>
                </c:pt>
                <c:pt idx="54">
                  <c:v>5.99394873495517E-2</c:v>
                </c:pt>
                <c:pt idx="55">
                  <c:v>5.9921566466338498E-2</c:v>
                </c:pt>
                <c:pt idx="56">
                  <c:v>5.9883510354577403E-2</c:v>
                </c:pt>
                <c:pt idx="57">
                  <c:v>6.0017680918346701E-2</c:v>
                </c:pt>
                <c:pt idx="58">
                  <c:v>6.0086314179888203E-2</c:v>
                </c:pt>
                <c:pt idx="59">
                  <c:v>6.0749284011710002E-2</c:v>
                </c:pt>
                <c:pt idx="60">
                  <c:v>6.05799604684263E-2</c:v>
                </c:pt>
                <c:pt idx="61">
                  <c:v>6.1008171943910297E-2</c:v>
                </c:pt>
                <c:pt idx="62">
                  <c:v>6.2892250915458497E-2</c:v>
                </c:pt>
                <c:pt idx="63">
                  <c:v>6.6952797455101104E-2</c:v>
                </c:pt>
                <c:pt idx="64">
                  <c:v>7.3954916089045197E-2</c:v>
                </c:pt>
                <c:pt idx="65">
                  <c:v>8.1575500508900806E-2</c:v>
                </c:pt>
                <c:pt idx="66">
                  <c:v>8.8535805639770399E-2</c:v>
                </c:pt>
                <c:pt idx="67">
                  <c:v>9.8012326173563397E-2</c:v>
                </c:pt>
                <c:pt idx="68">
                  <c:v>0.105317725333767</c:v>
                </c:pt>
                <c:pt idx="69">
                  <c:v>0.11090974004531499</c:v>
                </c:pt>
                <c:pt idx="70">
                  <c:v>0.11338852924989599</c:v>
                </c:pt>
                <c:pt idx="71">
                  <c:v>0.10827153692616499</c:v>
                </c:pt>
                <c:pt idx="72">
                  <c:v>9.9911047371619696E-2</c:v>
                </c:pt>
                <c:pt idx="73">
                  <c:v>8.9359582682629696E-2</c:v>
                </c:pt>
                <c:pt idx="74">
                  <c:v>7.7931183651518396E-2</c:v>
                </c:pt>
                <c:pt idx="75">
                  <c:v>6.5544635551101599E-2</c:v>
                </c:pt>
                <c:pt idx="76">
                  <c:v>5.3495824654975502E-2</c:v>
                </c:pt>
                <c:pt idx="77">
                  <c:v>4.2368638546468197E-2</c:v>
                </c:pt>
                <c:pt idx="78">
                  <c:v>3.4652436939743098E-2</c:v>
                </c:pt>
                <c:pt idx="79">
                  <c:v>3.0875146356767701E-2</c:v>
                </c:pt>
                <c:pt idx="80">
                  <c:v>3.02276334431134E-2</c:v>
                </c:pt>
                <c:pt idx="81">
                  <c:v>2.9511106095295302E-2</c:v>
                </c:pt>
                <c:pt idx="82">
                  <c:v>2.7802054253833201E-2</c:v>
                </c:pt>
                <c:pt idx="83">
                  <c:v>2.2480101956740502E-2</c:v>
                </c:pt>
                <c:pt idx="84">
                  <c:v>1.5682926301527001E-2</c:v>
                </c:pt>
                <c:pt idx="85">
                  <c:v>1.31877620670743E-2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5279-4E17-BABC-7DEC65E45D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8390032"/>
        <c:axId val="418394352"/>
      </c:lineChart>
      <c:dateAx>
        <c:axId val="418390032"/>
        <c:scaling>
          <c:orientation val="minMax"/>
        </c:scaling>
        <c:delete val="0"/>
        <c:axPos val="b"/>
        <c:numFmt formatCode="yy" sourceLinked="0"/>
        <c:majorTickMark val="cross"/>
        <c:minorTickMark val="in"/>
        <c:tickLblPos val="low"/>
        <c:spPr>
          <a:noFill/>
          <a:ln w="25400" cap="flat" cmpd="sng" algn="ctr">
            <a:solidFill>
              <a:srgbClr val="A4A4A4"/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rgbClr val="000000"/>
                </a:solidFill>
                <a:latin typeface="+mj-lt"/>
                <a:ea typeface=""/>
                <a:cs typeface=""/>
              </a:defRPr>
            </a:pPr>
            <a:endParaRPr lang="en-US"/>
          </a:p>
        </c:txPr>
        <c:crossAx val="418394352"/>
        <c:crosses val="autoZero"/>
        <c:auto val="1"/>
        <c:lblOffset val="100"/>
        <c:baseTimeUnit val="months"/>
        <c:majorUnit val="12"/>
        <c:majorTimeUnit val="months"/>
      </c:dateAx>
      <c:valAx>
        <c:axId val="418394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 w="25400"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rgbClr val="000000"/>
                </a:solidFill>
                <a:latin typeface="+mj-lt"/>
                <a:ea typeface=""/>
                <a:cs typeface=""/>
              </a:defRPr>
            </a:pPr>
            <a:endParaRPr lang="en-US"/>
          </a:p>
        </c:txPr>
        <c:crossAx val="41839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4263203306077831"/>
          <c:y val="0.92992551606724838"/>
          <c:w val="0.20844309530971245"/>
          <c:h val="4.41285379868057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200" b="0" i="0" u="none" strike="noStrike" kern="1200" baseline="0">
              <a:solidFill>
                <a:srgbClr val="000000"/>
              </a:solidFill>
              <a:latin typeface="+mj-lt"/>
              <a:ea typeface=""/>
              <a:cs typeface="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 b="0">
          <a:solidFill>
            <a:srgbClr val="000000"/>
          </a:solidFill>
          <a:latin typeface=""/>
          <a:ea typeface=""/>
          <a:cs typeface=""/>
        </a:defRPr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Under Construction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Sheet1!$A$2:$A$44</c:f>
              <c:strCache>
                <c:ptCount val="43"/>
                <c:pt idx="0">
                  <c:v>1Q 2016</c:v>
                </c:pt>
                <c:pt idx="1">
                  <c:v>2Q 2016</c:v>
                </c:pt>
                <c:pt idx="2">
                  <c:v>3Q 2016</c:v>
                </c:pt>
                <c:pt idx="3">
                  <c:v>4Q 2016</c:v>
                </c:pt>
                <c:pt idx="4">
                  <c:v>1Q 2017</c:v>
                </c:pt>
                <c:pt idx="5">
                  <c:v>2Q 2017</c:v>
                </c:pt>
                <c:pt idx="6">
                  <c:v>3Q 2017</c:v>
                </c:pt>
                <c:pt idx="7">
                  <c:v>4Q 2017</c:v>
                </c:pt>
                <c:pt idx="8">
                  <c:v>1Q 2018</c:v>
                </c:pt>
                <c:pt idx="9">
                  <c:v>2Q 2018</c:v>
                </c:pt>
                <c:pt idx="10">
                  <c:v>3Q 2018</c:v>
                </c:pt>
                <c:pt idx="11">
                  <c:v>4Q 2018</c:v>
                </c:pt>
                <c:pt idx="12">
                  <c:v>1Q 2019</c:v>
                </c:pt>
                <c:pt idx="13">
                  <c:v>2Q 2019</c:v>
                </c:pt>
                <c:pt idx="14">
                  <c:v>3Q 2019</c:v>
                </c:pt>
                <c:pt idx="15">
                  <c:v>4Q 2019</c:v>
                </c:pt>
                <c:pt idx="16">
                  <c:v>1Q 2020</c:v>
                </c:pt>
                <c:pt idx="17">
                  <c:v>2Q 2020</c:v>
                </c:pt>
                <c:pt idx="18">
                  <c:v>3Q 2020</c:v>
                </c:pt>
                <c:pt idx="19">
                  <c:v>4Q 2020</c:v>
                </c:pt>
                <c:pt idx="20">
                  <c:v>1Q 2021</c:v>
                </c:pt>
                <c:pt idx="21">
                  <c:v>2Q 2021</c:v>
                </c:pt>
                <c:pt idx="22">
                  <c:v>3Q 2021</c:v>
                </c:pt>
                <c:pt idx="23">
                  <c:v>4Q 2021</c:v>
                </c:pt>
                <c:pt idx="24">
                  <c:v>1Q 2022</c:v>
                </c:pt>
                <c:pt idx="25">
                  <c:v>2Q 2022</c:v>
                </c:pt>
                <c:pt idx="26">
                  <c:v>3Q 2022</c:v>
                </c:pt>
                <c:pt idx="27">
                  <c:v>4Q 2022</c:v>
                </c:pt>
                <c:pt idx="28">
                  <c:v>1Q 2023</c:v>
                </c:pt>
                <c:pt idx="29">
                  <c:v>2Q 2023</c:v>
                </c:pt>
                <c:pt idx="30">
                  <c:v>3Q 2023</c:v>
                </c:pt>
                <c:pt idx="31">
                  <c:v>4Q 2023</c:v>
                </c:pt>
                <c:pt idx="32">
                  <c:v>1Q 2024</c:v>
                </c:pt>
                <c:pt idx="33">
                  <c:v>2Q 2024</c:v>
                </c:pt>
                <c:pt idx="34">
                  <c:v>3Q 2024</c:v>
                </c:pt>
                <c:pt idx="35">
                  <c:v>4Q 2024</c:v>
                </c:pt>
                <c:pt idx="36">
                  <c:v>1Q 2025</c:v>
                </c:pt>
                <c:pt idx="37">
                  <c:v>2Q 2025</c:v>
                </c:pt>
                <c:pt idx="38">
                  <c:v>3Q 2025</c:v>
                </c:pt>
                <c:pt idx="39">
                  <c:v>4Q 2025</c:v>
                </c:pt>
                <c:pt idx="40">
                  <c:v>1Q 2026</c:v>
                </c:pt>
                <c:pt idx="41">
                  <c:v>2Q 2026</c:v>
                </c:pt>
                <c:pt idx="42">
                  <c:v>3Q 2026</c:v>
                </c:pt>
              </c:strCache>
            </c:strRef>
          </c:cat>
          <c:val>
            <c:numRef>
              <c:f>Sheet1!$B$2:$B$44</c:f>
              <c:numCache>
                <c:formatCode>##,###,###,##0_);[Red]\(##,###,###,##0\)</c:formatCode>
                <c:ptCount val="43"/>
                <c:pt idx="0">
                  <c:v>227278095</c:v>
                </c:pt>
                <c:pt idx="1">
                  <c:v>238119979</c:v>
                </c:pt>
                <c:pt idx="2">
                  <c:v>248962771</c:v>
                </c:pt>
                <c:pt idx="3">
                  <c:v>267713180</c:v>
                </c:pt>
                <c:pt idx="4">
                  <c:v>279161884</c:v>
                </c:pt>
                <c:pt idx="5">
                  <c:v>271906826</c:v>
                </c:pt>
                <c:pt idx="6">
                  <c:v>272047847</c:v>
                </c:pt>
                <c:pt idx="7">
                  <c:v>275269486</c:v>
                </c:pt>
                <c:pt idx="8">
                  <c:v>277936281</c:v>
                </c:pt>
                <c:pt idx="9">
                  <c:v>290580395</c:v>
                </c:pt>
                <c:pt idx="10">
                  <c:v>309162643</c:v>
                </c:pt>
                <c:pt idx="11">
                  <c:v>310200940</c:v>
                </c:pt>
                <c:pt idx="12">
                  <c:v>312621521</c:v>
                </c:pt>
                <c:pt idx="13">
                  <c:v>309876577</c:v>
                </c:pt>
                <c:pt idx="14">
                  <c:v>323625101</c:v>
                </c:pt>
                <c:pt idx="15">
                  <c:v>337622728</c:v>
                </c:pt>
                <c:pt idx="16">
                  <c:v>342536177</c:v>
                </c:pt>
                <c:pt idx="17">
                  <c:v>346617415</c:v>
                </c:pt>
                <c:pt idx="18">
                  <c:v>372143984</c:v>
                </c:pt>
                <c:pt idx="19">
                  <c:v>374418643</c:v>
                </c:pt>
                <c:pt idx="20">
                  <c:v>409262462</c:v>
                </c:pt>
                <c:pt idx="21">
                  <c:v>460372710</c:v>
                </c:pt>
                <c:pt idx="22">
                  <c:v>503234184</c:v>
                </c:pt>
                <c:pt idx="23">
                  <c:v>543712891</c:v>
                </c:pt>
                <c:pt idx="24">
                  <c:v>578949536</c:v>
                </c:pt>
                <c:pt idx="25">
                  <c:v>647485223</c:v>
                </c:pt>
                <c:pt idx="26">
                  <c:v>697092467</c:v>
                </c:pt>
                <c:pt idx="27">
                  <c:v>663292464</c:v>
                </c:pt>
                <c:pt idx="28">
                  <c:v>637109611</c:v>
                </c:pt>
                <c:pt idx="29">
                  <c:v>618034189</c:v>
                </c:pt>
                <c:pt idx="30">
                  <c:v>538931881</c:v>
                </c:pt>
                <c:pt idx="31">
                  <c:v>450337260</c:v>
                </c:pt>
                <c:pt idx="32">
                  <c:v>412728569</c:v>
                </c:pt>
                <c:pt idx="33">
                  <c:v>373168458</c:v>
                </c:pt>
                <c:pt idx="34">
                  <c:v>354317872</c:v>
                </c:pt>
                <c:pt idx="35">
                  <c:v>339383506</c:v>
                </c:pt>
                <c:pt idx="36">
                  <c:v>337726661</c:v>
                </c:pt>
                <c:pt idx="37">
                  <c:v>341700884</c:v>
                </c:pt>
                <c:pt idx="38">
                  <c:v>356886339</c:v>
                </c:pt>
                <c:pt idx="39">
                  <c:v>351388744</c:v>
                </c:pt>
                <c:pt idx="40">
                  <c:v>363024339</c:v>
                </c:pt>
                <c:pt idx="41">
                  <c:v>385467881</c:v>
                </c:pt>
                <c:pt idx="42">
                  <c:v>405067725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02-41F6-9B15-4CF4DA9654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66171888"/>
        <c:axId val="1866174288"/>
      </c:barChart>
      <c:catAx>
        <c:axId val="1866171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174288"/>
        <c:crosses val="autoZero"/>
        <c:auto val="1"/>
        <c:lblAlgn val="ctr"/>
        <c:lblOffset val="100"/>
        <c:noMultiLvlLbl val="0"/>
      </c:catAx>
      <c:valAx>
        <c:axId val="1866174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171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Sales Volume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Sheet1!$A$2:$A$44</c:f>
              <c:strCache>
                <c:ptCount val="43"/>
                <c:pt idx="0">
                  <c:v>1Q 2016</c:v>
                </c:pt>
                <c:pt idx="1">
                  <c:v>2Q 2016</c:v>
                </c:pt>
                <c:pt idx="2">
                  <c:v>3Q 2016</c:v>
                </c:pt>
                <c:pt idx="3">
                  <c:v>4Q 2016</c:v>
                </c:pt>
                <c:pt idx="4">
                  <c:v>1Q 2017</c:v>
                </c:pt>
                <c:pt idx="5">
                  <c:v>2Q 2017</c:v>
                </c:pt>
                <c:pt idx="6">
                  <c:v>3Q 2017</c:v>
                </c:pt>
                <c:pt idx="7">
                  <c:v>4Q 2017</c:v>
                </c:pt>
                <c:pt idx="8">
                  <c:v>1Q 2018</c:v>
                </c:pt>
                <c:pt idx="9">
                  <c:v>2Q 2018</c:v>
                </c:pt>
                <c:pt idx="10">
                  <c:v>3Q 2018</c:v>
                </c:pt>
                <c:pt idx="11">
                  <c:v>4Q 2018</c:v>
                </c:pt>
                <c:pt idx="12">
                  <c:v>1Q 2019</c:v>
                </c:pt>
                <c:pt idx="13">
                  <c:v>2Q 2019</c:v>
                </c:pt>
                <c:pt idx="14">
                  <c:v>3Q 2019</c:v>
                </c:pt>
                <c:pt idx="15">
                  <c:v>4Q 2019</c:v>
                </c:pt>
                <c:pt idx="16">
                  <c:v>1Q 2020</c:v>
                </c:pt>
                <c:pt idx="17">
                  <c:v>2Q 2020</c:v>
                </c:pt>
                <c:pt idx="18">
                  <c:v>3Q 2020</c:v>
                </c:pt>
                <c:pt idx="19">
                  <c:v>4Q 2020</c:v>
                </c:pt>
                <c:pt idx="20">
                  <c:v>1Q 2021</c:v>
                </c:pt>
                <c:pt idx="21">
                  <c:v>2Q 2021</c:v>
                </c:pt>
                <c:pt idx="22">
                  <c:v>3Q 2021</c:v>
                </c:pt>
                <c:pt idx="23">
                  <c:v>4Q 2021</c:v>
                </c:pt>
                <c:pt idx="24">
                  <c:v>1Q 2022</c:v>
                </c:pt>
                <c:pt idx="25">
                  <c:v>2Q 2022</c:v>
                </c:pt>
                <c:pt idx="26">
                  <c:v>3Q 2022</c:v>
                </c:pt>
                <c:pt idx="27">
                  <c:v>4Q 2022</c:v>
                </c:pt>
                <c:pt idx="28">
                  <c:v>1Q 2023</c:v>
                </c:pt>
                <c:pt idx="29">
                  <c:v>2Q 2023</c:v>
                </c:pt>
                <c:pt idx="30">
                  <c:v>3Q 2023</c:v>
                </c:pt>
                <c:pt idx="31">
                  <c:v>4Q 2023</c:v>
                </c:pt>
                <c:pt idx="32">
                  <c:v>1Q 2024</c:v>
                </c:pt>
                <c:pt idx="33">
                  <c:v>2Q 2024</c:v>
                </c:pt>
                <c:pt idx="34">
                  <c:v>3Q 2024</c:v>
                </c:pt>
                <c:pt idx="35">
                  <c:v>4Q 2024</c:v>
                </c:pt>
                <c:pt idx="36">
                  <c:v>1Q 2025</c:v>
                </c:pt>
                <c:pt idx="37">
                  <c:v>2Q 2025</c:v>
                </c:pt>
                <c:pt idx="38">
                  <c:v>3Q 2025</c:v>
                </c:pt>
                <c:pt idx="39">
                  <c:v>4Q 2025</c:v>
                </c:pt>
                <c:pt idx="40">
                  <c:v>1Q 2026</c:v>
                </c:pt>
                <c:pt idx="41">
                  <c:v>2Q 2026</c:v>
                </c:pt>
                <c:pt idx="42">
                  <c:v>3Q 2026</c:v>
                </c:pt>
              </c:strCache>
            </c:strRef>
          </c:cat>
          <c:val>
            <c:numRef>
              <c:f>Sheet1!$B$2:$B$44</c:f>
              <c:numCache>
                <c:formatCode>\$##,###,###,##0_);[Red]\(\$##,###,###,##0\)</c:formatCode>
                <c:ptCount val="43"/>
                <c:pt idx="0">
                  <c:v>8955092617</c:v>
                </c:pt>
                <c:pt idx="1">
                  <c:v>12294489187</c:v>
                </c:pt>
                <c:pt idx="2">
                  <c:v>11889145582</c:v>
                </c:pt>
                <c:pt idx="3">
                  <c:v>15249271603</c:v>
                </c:pt>
                <c:pt idx="4">
                  <c:v>13121737860</c:v>
                </c:pt>
                <c:pt idx="5">
                  <c:v>11788751096</c:v>
                </c:pt>
                <c:pt idx="6">
                  <c:v>15182259851</c:v>
                </c:pt>
                <c:pt idx="7">
                  <c:v>15248869615</c:v>
                </c:pt>
                <c:pt idx="8">
                  <c:v>11447630161</c:v>
                </c:pt>
                <c:pt idx="9">
                  <c:v>15798101646</c:v>
                </c:pt>
                <c:pt idx="10">
                  <c:v>22178452222</c:v>
                </c:pt>
                <c:pt idx="11">
                  <c:v>21257702841</c:v>
                </c:pt>
                <c:pt idx="12">
                  <c:v>14841733266</c:v>
                </c:pt>
                <c:pt idx="13">
                  <c:v>14935658147</c:v>
                </c:pt>
                <c:pt idx="14">
                  <c:v>16829666977</c:v>
                </c:pt>
                <c:pt idx="15">
                  <c:v>26606641532</c:v>
                </c:pt>
                <c:pt idx="16">
                  <c:v>14830332933</c:v>
                </c:pt>
                <c:pt idx="17">
                  <c:v>9816291199</c:v>
                </c:pt>
                <c:pt idx="18">
                  <c:v>13881245075</c:v>
                </c:pt>
                <c:pt idx="19">
                  <c:v>27596984967</c:v>
                </c:pt>
                <c:pt idx="20">
                  <c:v>15927803129</c:v>
                </c:pt>
                <c:pt idx="21">
                  <c:v>24371671923</c:v>
                </c:pt>
                <c:pt idx="22">
                  <c:v>31303469142</c:v>
                </c:pt>
                <c:pt idx="23">
                  <c:v>55387403937</c:v>
                </c:pt>
                <c:pt idx="24">
                  <c:v>22513631323</c:v>
                </c:pt>
                <c:pt idx="25">
                  <c:v>31162241013</c:v>
                </c:pt>
                <c:pt idx="26">
                  <c:v>31382755980</c:v>
                </c:pt>
                <c:pt idx="27">
                  <c:v>19762849754</c:v>
                </c:pt>
                <c:pt idx="28">
                  <c:v>15160722957</c:v>
                </c:pt>
                <c:pt idx="29">
                  <c:v>15417551137</c:v>
                </c:pt>
                <c:pt idx="30">
                  <c:v>15571591494</c:v>
                </c:pt>
                <c:pt idx="31">
                  <c:v>15509276211</c:v>
                </c:pt>
                <c:pt idx="32">
                  <c:v>12232243902</c:v>
                </c:pt>
                <c:pt idx="33">
                  <c:v>16141089710</c:v>
                </c:pt>
                <c:pt idx="34">
                  <c:v>19376460744</c:v>
                </c:pt>
                <c:pt idx="35">
                  <c:v>24701017159</c:v>
                </c:pt>
                <c:pt idx="36">
                  <c:v>15024884919</c:v>
                </c:pt>
                <c:pt idx="37">
                  <c:v>19298714887</c:v>
                </c:pt>
                <c:pt idx="38">
                  <c:v>20132117313</c:v>
                </c:pt>
                <c:pt idx="39">
                  <c:v>26787669699</c:v>
                </c:pt>
                <c:pt idx="40">
                  <c:v>21328410291</c:v>
                </c:pt>
                <c:pt idx="41">
                  <c:v>29370660379</c:v>
                </c:pt>
                <c:pt idx="42">
                  <c:v>29816417720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00-45EB-8E84-297B0D7371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7382416"/>
        <c:axId val="157380976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Sheet1!$A$2:$A$44</c15:sqref>
                        </c15:formulaRef>
                      </c:ext>
                    </c:extLst>
                    <c:strCache>
                      <c:ptCount val="43"/>
                      <c:pt idx="0">
                        <c:v>1Q 2016</c:v>
                      </c:pt>
                      <c:pt idx="1">
                        <c:v>2Q 2016</c:v>
                      </c:pt>
                      <c:pt idx="2">
                        <c:v>3Q 2016</c:v>
                      </c:pt>
                      <c:pt idx="3">
                        <c:v>4Q 2016</c:v>
                      </c:pt>
                      <c:pt idx="4">
                        <c:v>1Q 2017</c:v>
                      </c:pt>
                      <c:pt idx="5">
                        <c:v>2Q 2017</c:v>
                      </c:pt>
                      <c:pt idx="6">
                        <c:v>3Q 2017</c:v>
                      </c:pt>
                      <c:pt idx="7">
                        <c:v>4Q 2017</c:v>
                      </c:pt>
                      <c:pt idx="8">
                        <c:v>1Q 2018</c:v>
                      </c:pt>
                      <c:pt idx="9">
                        <c:v>2Q 2018</c:v>
                      </c:pt>
                      <c:pt idx="10">
                        <c:v>3Q 2018</c:v>
                      </c:pt>
                      <c:pt idx="11">
                        <c:v>4Q 2018</c:v>
                      </c:pt>
                      <c:pt idx="12">
                        <c:v>1Q 2019</c:v>
                      </c:pt>
                      <c:pt idx="13">
                        <c:v>2Q 2019</c:v>
                      </c:pt>
                      <c:pt idx="14">
                        <c:v>3Q 2019</c:v>
                      </c:pt>
                      <c:pt idx="15">
                        <c:v>4Q 2019</c:v>
                      </c:pt>
                      <c:pt idx="16">
                        <c:v>1Q 2020</c:v>
                      </c:pt>
                      <c:pt idx="17">
                        <c:v>2Q 2020</c:v>
                      </c:pt>
                      <c:pt idx="18">
                        <c:v>3Q 2020</c:v>
                      </c:pt>
                      <c:pt idx="19">
                        <c:v>4Q 2020</c:v>
                      </c:pt>
                      <c:pt idx="20">
                        <c:v>1Q 2021</c:v>
                      </c:pt>
                      <c:pt idx="21">
                        <c:v>2Q 2021</c:v>
                      </c:pt>
                      <c:pt idx="22">
                        <c:v>3Q 2021</c:v>
                      </c:pt>
                      <c:pt idx="23">
                        <c:v>4Q 2021</c:v>
                      </c:pt>
                      <c:pt idx="24">
                        <c:v>1Q 2022</c:v>
                      </c:pt>
                      <c:pt idx="25">
                        <c:v>2Q 2022</c:v>
                      </c:pt>
                      <c:pt idx="26">
                        <c:v>3Q 2022</c:v>
                      </c:pt>
                      <c:pt idx="27">
                        <c:v>4Q 2022</c:v>
                      </c:pt>
                      <c:pt idx="28">
                        <c:v>1Q 2023</c:v>
                      </c:pt>
                      <c:pt idx="29">
                        <c:v>2Q 2023</c:v>
                      </c:pt>
                      <c:pt idx="30">
                        <c:v>3Q 2023</c:v>
                      </c:pt>
                      <c:pt idx="31">
                        <c:v>4Q 2023</c:v>
                      </c:pt>
                      <c:pt idx="32">
                        <c:v>1Q 2024</c:v>
                      </c:pt>
                      <c:pt idx="33">
                        <c:v>2Q 2024</c:v>
                      </c:pt>
                      <c:pt idx="34">
                        <c:v>3Q 2024</c:v>
                      </c:pt>
                      <c:pt idx="35">
                        <c:v>4Q 2024</c:v>
                      </c:pt>
                      <c:pt idx="36">
                        <c:v>1Q 2025</c:v>
                      </c:pt>
                      <c:pt idx="37">
                        <c:v>2Q 2025</c:v>
                      </c:pt>
                      <c:pt idx="38">
                        <c:v>3Q 2025</c:v>
                      </c:pt>
                      <c:pt idx="39">
                        <c:v>4Q 2025</c:v>
                      </c:pt>
                      <c:pt idx="40">
                        <c:v>1Q 2026</c:v>
                      </c:pt>
                      <c:pt idx="41">
                        <c:v>2Q 2026</c:v>
                      </c:pt>
                      <c:pt idx="42">
                        <c:v>3Q 2026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F500-45EB-8E84-297B0D7371EE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Price/SF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Sheet1!$A$2:$A$44</c:f>
              <c:strCache>
                <c:ptCount val="43"/>
                <c:pt idx="0">
                  <c:v>1Q 2016</c:v>
                </c:pt>
                <c:pt idx="1">
                  <c:v>2Q 2016</c:v>
                </c:pt>
                <c:pt idx="2">
                  <c:v>3Q 2016</c:v>
                </c:pt>
                <c:pt idx="3">
                  <c:v>4Q 2016</c:v>
                </c:pt>
                <c:pt idx="4">
                  <c:v>1Q 2017</c:v>
                </c:pt>
                <c:pt idx="5">
                  <c:v>2Q 2017</c:v>
                </c:pt>
                <c:pt idx="6">
                  <c:v>3Q 2017</c:v>
                </c:pt>
                <c:pt idx="7">
                  <c:v>4Q 2017</c:v>
                </c:pt>
                <c:pt idx="8">
                  <c:v>1Q 2018</c:v>
                </c:pt>
                <c:pt idx="9">
                  <c:v>2Q 2018</c:v>
                </c:pt>
                <c:pt idx="10">
                  <c:v>3Q 2018</c:v>
                </c:pt>
                <c:pt idx="11">
                  <c:v>4Q 2018</c:v>
                </c:pt>
                <c:pt idx="12">
                  <c:v>1Q 2019</c:v>
                </c:pt>
                <c:pt idx="13">
                  <c:v>2Q 2019</c:v>
                </c:pt>
                <c:pt idx="14">
                  <c:v>3Q 2019</c:v>
                </c:pt>
                <c:pt idx="15">
                  <c:v>4Q 2019</c:v>
                </c:pt>
                <c:pt idx="16">
                  <c:v>1Q 2020</c:v>
                </c:pt>
                <c:pt idx="17">
                  <c:v>2Q 2020</c:v>
                </c:pt>
                <c:pt idx="18">
                  <c:v>3Q 2020</c:v>
                </c:pt>
                <c:pt idx="19">
                  <c:v>4Q 2020</c:v>
                </c:pt>
                <c:pt idx="20">
                  <c:v>1Q 2021</c:v>
                </c:pt>
                <c:pt idx="21">
                  <c:v>2Q 2021</c:v>
                </c:pt>
                <c:pt idx="22">
                  <c:v>3Q 2021</c:v>
                </c:pt>
                <c:pt idx="23">
                  <c:v>4Q 2021</c:v>
                </c:pt>
                <c:pt idx="24">
                  <c:v>1Q 2022</c:v>
                </c:pt>
                <c:pt idx="25">
                  <c:v>2Q 2022</c:v>
                </c:pt>
                <c:pt idx="26">
                  <c:v>3Q 2022</c:v>
                </c:pt>
                <c:pt idx="27">
                  <c:v>4Q 2022</c:v>
                </c:pt>
                <c:pt idx="28">
                  <c:v>1Q 2023</c:v>
                </c:pt>
                <c:pt idx="29">
                  <c:v>2Q 2023</c:v>
                </c:pt>
                <c:pt idx="30">
                  <c:v>3Q 2023</c:v>
                </c:pt>
                <c:pt idx="31">
                  <c:v>4Q 2023</c:v>
                </c:pt>
                <c:pt idx="32">
                  <c:v>1Q 2024</c:v>
                </c:pt>
                <c:pt idx="33">
                  <c:v>2Q 2024</c:v>
                </c:pt>
                <c:pt idx="34">
                  <c:v>3Q 2024</c:v>
                </c:pt>
                <c:pt idx="35">
                  <c:v>4Q 2024</c:v>
                </c:pt>
                <c:pt idx="36">
                  <c:v>1Q 2025</c:v>
                </c:pt>
                <c:pt idx="37">
                  <c:v>2Q 2025</c:v>
                </c:pt>
                <c:pt idx="38">
                  <c:v>3Q 2025</c:v>
                </c:pt>
                <c:pt idx="39">
                  <c:v>4Q 2025</c:v>
                </c:pt>
                <c:pt idx="40">
                  <c:v>1Q 2026</c:v>
                </c:pt>
                <c:pt idx="41">
                  <c:v>2Q 2026</c:v>
                </c:pt>
                <c:pt idx="42">
                  <c:v>3Q 2026</c:v>
                </c:pt>
              </c:strCache>
            </c:strRef>
          </c:cat>
          <c:val>
            <c:numRef>
              <c:f>Sheet1!$C$2:$C$44</c:f>
              <c:numCache>
                <c:formatCode>\$##,###,###,##0_);[Red]\(\$##,###,###,##0\)</c:formatCode>
                <c:ptCount val="43"/>
                <c:pt idx="0">
                  <c:v>79</c:v>
                </c:pt>
                <c:pt idx="1">
                  <c:v>81</c:v>
                </c:pt>
                <c:pt idx="2">
                  <c:v>82</c:v>
                </c:pt>
                <c:pt idx="3">
                  <c:v>82</c:v>
                </c:pt>
                <c:pt idx="4">
                  <c:v>83</c:v>
                </c:pt>
                <c:pt idx="5">
                  <c:v>83</c:v>
                </c:pt>
                <c:pt idx="6">
                  <c:v>83</c:v>
                </c:pt>
                <c:pt idx="7">
                  <c:v>84</c:v>
                </c:pt>
                <c:pt idx="8">
                  <c:v>86</c:v>
                </c:pt>
                <c:pt idx="9">
                  <c:v>88</c:v>
                </c:pt>
                <c:pt idx="10">
                  <c:v>90</c:v>
                </c:pt>
                <c:pt idx="11">
                  <c:v>92</c:v>
                </c:pt>
                <c:pt idx="12">
                  <c:v>93</c:v>
                </c:pt>
                <c:pt idx="13">
                  <c:v>95</c:v>
                </c:pt>
                <c:pt idx="14">
                  <c:v>97</c:v>
                </c:pt>
                <c:pt idx="15">
                  <c:v>99</c:v>
                </c:pt>
                <c:pt idx="16">
                  <c:v>101</c:v>
                </c:pt>
                <c:pt idx="17">
                  <c:v>104</c:v>
                </c:pt>
                <c:pt idx="18">
                  <c:v>108</c:v>
                </c:pt>
                <c:pt idx="19">
                  <c:v>113</c:v>
                </c:pt>
                <c:pt idx="20">
                  <c:v>118</c:v>
                </c:pt>
                <c:pt idx="21">
                  <c:v>125</c:v>
                </c:pt>
                <c:pt idx="22">
                  <c:v>131</c:v>
                </c:pt>
                <c:pt idx="23">
                  <c:v>138</c:v>
                </c:pt>
                <c:pt idx="24">
                  <c:v>142</c:v>
                </c:pt>
                <c:pt idx="25">
                  <c:v>145</c:v>
                </c:pt>
                <c:pt idx="26">
                  <c:v>147</c:v>
                </c:pt>
                <c:pt idx="27">
                  <c:v>146</c:v>
                </c:pt>
                <c:pt idx="28">
                  <c:v>146</c:v>
                </c:pt>
                <c:pt idx="29">
                  <c:v>145</c:v>
                </c:pt>
                <c:pt idx="30">
                  <c:v>144</c:v>
                </c:pt>
                <c:pt idx="31">
                  <c:v>144</c:v>
                </c:pt>
                <c:pt idx="32">
                  <c:v>145</c:v>
                </c:pt>
                <c:pt idx="33">
                  <c:v>146</c:v>
                </c:pt>
                <c:pt idx="34">
                  <c:v>148</c:v>
                </c:pt>
                <c:pt idx="35">
                  <c:v>150</c:v>
                </c:pt>
                <c:pt idx="36">
                  <c:v>152</c:v>
                </c:pt>
                <c:pt idx="37">
                  <c:v>154</c:v>
                </c:pt>
                <c:pt idx="38">
                  <c:v>155</c:v>
                </c:pt>
                <c:pt idx="39">
                  <c:v>157</c:v>
                </c:pt>
                <c:pt idx="40">
                  <c:v>159</c:v>
                </c:pt>
                <c:pt idx="41">
                  <c:v>160</c:v>
                </c:pt>
                <c:pt idx="42">
                  <c:v>161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F500-45EB-8E84-297B0D7371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7424656"/>
        <c:axId val="157427536"/>
        <c:extLst>
          <c:ext xmlns:c15="http://schemas.microsoft.com/office/drawing/2012/chart" uri="{02D57815-91ED-43cb-92C2-25804820EDAC}">
            <c15:filteredLine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Sheet1!$A$2:$A$44</c15:sqref>
                        </c15:formulaRef>
                      </c:ext>
                    </c:extLst>
                    <c:strCache>
                      <c:ptCount val="43"/>
                      <c:pt idx="0">
                        <c:v>1Q 2016</c:v>
                      </c:pt>
                      <c:pt idx="1">
                        <c:v>2Q 2016</c:v>
                      </c:pt>
                      <c:pt idx="2">
                        <c:v>3Q 2016</c:v>
                      </c:pt>
                      <c:pt idx="3">
                        <c:v>4Q 2016</c:v>
                      </c:pt>
                      <c:pt idx="4">
                        <c:v>1Q 2017</c:v>
                      </c:pt>
                      <c:pt idx="5">
                        <c:v>2Q 2017</c:v>
                      </c:pt>
                      <c:pt idx="6">
                        <c:v>3Q 2017</c:v>
                      </c:pt>
                      <c:pt idx="7">
                        <c:v>4Q 2017</c:v>
                      </c:pt>
                      <c:pt idx="8">
                        <c:v>1Q 2018</c:v>
                      </c:pt>
                      <c:pt idx="9">
                        <c:v>2Q 2018</c:v>
                      </c:pt>
                      <c:pt idx="10">
                        <c:v>3Q 2018</c:v>
                      </c:pt>
                      <c:pt idx="11">
                        <c:v>4Q 2018</c:v>
                      </c:pt>
                      <c:pt idx="12">
                        <c:v>1Q 2019</c:v>
                      </c:pt>
                      <c:pt idx="13">
                        <c:v>2Q 2019</c:v>
                      </c:pt>
                      <c:pt idx="14">
                        <c:v>3Q 2019</c:v>
                      </c:pt>
                      <c:pt idx="15">
                        <c:v>4Q 2019</c:v>
                      </c:pt>
                      <c:pt idx="16">
                        <c:v>1Q 2020</c:v>
                      </c:pt>
                      <c:pt idx="17">
                        <c:v>2Q 2020</c:v>
                      </c:pt>
                      <c:pt idx="18">
                        <c:v>3Q 2020</c:v>
                      </c:pt>
                      <c:pt idx="19">
                        <c:v>4Q 2020</c:v>
                      </c:pt>
                      <c:pt idx="20">
                        <c:v>1Q 2021</c:v>
                      </c:pt>
                      <c:pt idx="21">
                        <c:v>2Q 2021</c:v>
                      </c:pt>
                      <c:pt idx="22">
                        <c:v>3Q 2021</c:v>
                      </c:pt>
                      <c:pt idx="23">
                        <c:v>4Q 2021</c:v>
                      </c:pt>
                      <c:pt idx="24">
                        <c:v>1Q 2022</c:v>
                      </c:pt>
                      <c:pt idx="25">
                        <c:v>2Q 2022</c:v>
                      </c:pt>
                      <c:pt idx="26">
                        <c:v>3Q 2022</c:v>
                      </c:pt>
                      <c:pt idx="27">
                        <c:v>4Q 2022</c:v>
                      </c:pt>
                      <c:pt idx="28">
                        <c:v>1Q 2023</c:v>
                      </c:pt>
                      <c:pt idx="29">
                        <c:v>2Q 2023</c:v>
                      </c:pt>
                      <c:pt idx="30">
                        <c:v>3Q 2023</c:v>
                      </c:pt>
                      <c:pt idx="31">
                        <c:v>4Q 2023</c:v>
                      </c:pt>
                      <c:pt idx="32">
                        <c:v>1Q 2024</c:v>
                      </c:pt>
                      <c:pt idx="33">
                        <c:v>2Q 2024</c:v>
                      </c:pt>
                      <c:pt idx="34">
                        <c:v>3Q 2024</c:v>
                      </c:pt>
                      <c:pt idx="35">
                        <c:v>4Q 2024</c:v>
                      </c:pt>
                      <c:pt idx="36">
                        <c:v>1Q 2025</c:v>
                      </c:pt>
                      <c:pt idx="37">
                        <c:v>2Q 2025</c:v>
                      </c:pt>
                      <c:pt idx="38">
                        <c:v>3Q 2025</c:v>
                      </c:pt>
                      <c:pt idx="39">
                        <c:v>4Q 2025</c:v>
                      </c:pt>
                      <c:pt idx="40">
                        <c:v>1Q 2026</c:v>
                      </c:pt>
                      <c:pt idx="41">
                        <c:v>2Q 2026</c:v>
                      </c:pt>
                      <c:pt idx="42">
                        <c:v>3Q 2026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smooth val="1"/>
                <c:extLst>
                  <c:ext xmlns:c16="http://schemas.microsoft.com/office/drawing/2014/chart" uri="{C3380CC4-5D6E-409C-BE32-E72D297353CC}">
                    <c16:uniqueId val="{00000003-F500-45EB-8E84-297B0D7371EE}"/>
                  </c:ext>
                </c:extLst>
              </c15:ser>
            </c15:filteredLineSeries>
          </c:ext>
        </c:extLst>
      </c:lineChart>
      <c:catAx>
        <c:axId val="1573824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Quarter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380976"/>
        <c:crosses val="autoZero"/>
        <c:auto val="1"/>
        <c:lblAlgn val="ctr"/>
        <c:lblOffset val="100"/>
        <c:noMultiLvlLbl val="0"/>
      </c:catAx>
      <c:valAx>
        <c:axId val="157380976"/>
        <c:scaling>
          <c:orientation val="minMax"/>
          <c:max val="600000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Total Sales Volume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382416"/>
        <c:crosses val="autoZero"/>
        <c:crossBetween val="between"/>
      </c:valAx>
      <c:valAx>
        <c:axId val="157427536"/>
        <c:scaling>
          <c:orientation val="minMax"/>
          <c:max val="180"/>
          <c:min val="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Market Average Price/SF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424656"/>
        <c:crosses val="max"/>
        <c:crossBetween val="between"/>
        <c:majorUnit val="30"/>
      </c:valAx>
      <c:catAx>
        <c:axId val="1574246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742753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Announced Store Openings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YTD 2026</c:v>
                </c:pt>
                <c:pt idx="6">
                  <c:v>Y/Y Difference</c:v>
                </c:pt>
              </c:strCache>
            </c:strRef>
          </c:cat>
          <c:val>
            <c:numRef>
              <c:f>Sheet1!$B$2:$B$8</c:f>
              <c:numCache>
                <c:formatCode>#,##0</c:formatCode>
                <c:ptCount val="7"/>
                <c:pt idx="0">
                  <c:v>8115</c:v>
                </c:pt>
                <c:pt idx="1">
                  <c:v>6310</c:v>
                </c:pt>
                <c:pt idx="2">
                  <c:v>5890</c:v>
                </c:pt>
                <c:pt idx="3">
                  <c:v>6885</c:v>
                </c:pt>
                <c:pt idx="4">
                  <c:v>5525</c:v>
                </c:pt>
                <c:pt idx="5">
                  <c:v>4800</c:v>
                </c:pt>
                <c:pt idx="6">
                  <c:v>410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B7-4FA2-8663-294565BD3D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Announced Store Closings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YTD 2026</c:v>
                </c:pt>
                <c:pt idx="6">
                  <c:v>Y/Y Difference</c:v>
                </c:pt>
              </c:strCache>
            </c:strRef>
          </c:cat>
          <c:val>
            <c:numRef>
              <c:f>Sheet1!$C$2:$C$8</c:f>
              <c:numCache>
                <c:formatCode>#,##0</c:formatCode>
                <c:ptCount val="7"/>
                <c:pt idx="0">
                  <c:v>3940</c:v>
                </c:pt>
                <c:pt idx="1">
                  <c:v>1680</c:v>
                </c:pt>
                <c:pt idx="2">
                  <c:v>4070</c:v>
                </c:pt>
                <c:pt idx="3">
                  <c:v>8760</c:v>
                </c:pt>
                <c:pt idx="4">
                  <c:v>4820</c:v>
                </c:pt>
                <c:pt idx="5">
                  <c:v>3795</c:v>
                </c:pt>
                <c:pt idx="6">
                  <c:v>-665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B7-4FA2-8663-294565BD3D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11303616"/>
        <c:axId val="1511305536"/>
      </c:barChart>
      <c:catAx>
        <c:axId val="1511303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1305536"/>
        <c:crosses val="autoZero"/>
        <c:auto val="1"/>
        <c:lblAlgn val="ctr"/>
        <c:lblOffset val="100"/>
        <c:noMultiLvlLbl val="0"/>
      </c:catAx>
      <c:valAx>
        <c:axId val="1511305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1303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rgbClr val="808080"/>
                    </a:solidFill>
                    <a:latin typeface="+mj-lt"/>
                    <a:ea typeface=""/>
                    <a:cs typeface="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Sheet1!$A$2:$A$27</c:f>
              <c:strCache>
                <c:ptCount val="26"/>
                <c:pt idx="0">
                  <c:v>Barnes &amp; Noble</c:v>
                </c:pt>
                <c:pt idx="1">
                  <c:v>CVS</c:v>
                </c:pt>
                <c:pt idx="2">
                  <c:v>Bath &amp; Body Works</c:v>
                </c:pt>
                <c:pt idx="3">
                  <c:v>Boot Barn</c:v>
                </c:pt>
                <c:pt idx="4">
                  <c:v>Ace Hardware</c:v>
                </c:pt>
                <c:pt idx="5">
                  <c:v>SKIMS</c:v>
                </c:pt>
                <c:pt idx="6">
                  <c:v>Ollie's Bargain Outlet</c:v>
                </c:pt>
                <c:pt idx="7">
                  <c:v>Tractor Supply</c:v>
                </c:pt>
                <c:pt idx="8">
                  <c:v>Paymore</c:v>
                </c:pt>
                <c:pt idx="9">
                  <c:v>Sheetz</c:v>
                </c:pt>
                <c:pt idx="10">
                  <c:v>Whole Foods</c:v>
                </c:pt>
                <c:pt idx="11">
                  <c:v>Goodwill</c:v>
                </c:pt>
                <c:pt idx="12">
                  <c:v>Kroger</c:v>
                </c:pt>
                <c:pt idx="13">
                  <c:v>Burlington</c:v>
                </c:pt>
                <c:pt idx="14">
                  <c:v>Ross Stores</c:v>
                </c:pt>
                <c:pt idx="15">
                  <c:v>Academy Sports</c:v>
                </c:pt>
                <c:pt idx="16">
                  <c:v>Yesway</c:v>
                </c:pt>
                <c:pt idx="17">
                  <c:v>Five Below</c:v>
                </c:pt>
                <c:pt idx="18">
                  <c:v>ALDI USA</c:v>
                </c:pt>
                <c:pt idx="19">
                  <c:v>7-Eleven NA</c:v>
                </c:pt>
                <c:pt idx="20">
                  <c:v>O'Reilly</c:v>
                </c:pt>
                <c:pt idx="21">
                  <c:v>TJX</c:v>
                </c:pt>
                <c:pt idx="22">
                  <c:v>AutoZone</c:v>
                </c:pt>
                <c:pt idx="23">
                  <c:v>Dollar Tree</c:v>
                </c:pt>
                <c:pt idx="24">
                  <c:v>Casey's</c:v>
                </c:pt>
                <c:pt idx="25">
                  <c:v>Dollar General</c:v>
                </c:pt>
              </c:strCache>
            </c:strRef>
          </c:cat>
          <c:val>
            <c:numRef>
              <c:f>Sheet1!$B$2:$B$27</c:f>
              <c:numCache>
                <c:formatCode>General</c:formatCode>
                <c:ptCount val="26"/>
                <c:pt idx="0">
                  <c:v>60</c:v>
                </c:pt>
                <c:pt idx="1">
                  <c:v>60</c:v>
                </c:pt>
                <c:pt idx="2">
                  <c:v>60</c:v>
                </c:pt>
                <c:pt idx="3">
                  <c:v>70</c:v>
                </c:pt>
                <c:pt idx="4">
                  <c:v>70</c:v>
                </c:pt>
                <c:pt idx="5">
                  <c:v>73</c:v>
                </c:pt>
                <c:pt idx="6">
                  <c:v>73</c:v>
                </c:pt>
                <c:pt idx="7">
                  <c:v>85</c:v>
                </c:pt>
                <c:pt idx="8">
                  <c:v>90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105</c:v>
                </c:pt>
                <c:pt idx="13">
                  <c:v>115</c:v>
                </c:pt>
                <c:pt idx="14">
                  <c:v>115</c:v>
                </c:pt>
                <c:pt idx="15">
                  <c:v>125</c:v>
                </c:pt>
                <c:pt idx="16">
                  <c:v>130</c:v>
                </c:pt>
                <c:pt idx="17">
                  <c:v>150</c:v>
                </c:pt>
                <c:pt idx="18">
                  <c:v>180</c:v>
                </c:pt>
                <c:pt idx="19">
                  <c:v>200</c:v>
                </c:pt>
                <c:pt idx="20">
                  <c:v>225</c:v>
                </c:pt>
                <c:pt idx="21">
                  <c:v>360</c:v>
                </c:pt>
                <c:pt idx="22">
                  <c:v>400</c:v>
                </c:pt>
                <c:pt idx="23">
                  <c:v>400</c:v>
                </c:pt>
                <c:pt idx="24">
                  <c:v>400</c:v>
                </c:pt>
                <c:pt idx="25">
                  <c:v>460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47-4556-A0C3-B9CEA4007F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1040862095"/>
        <c:axId val="1040868335"/>
      </c:barChart>
      <c:catAx>
        <c:axId val="10408620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808080"/>
                </a:solidFill>
                <a:latin typeface="+mj-lt"/>
                <a:ea typeface=""/>
                <a:cs typeface=""/>
              </a:defRPr>
            </a:pPr>
            <a:endParaRPr lang="en-US"/>
          </a:p>
        </c:txPr>
        <c:crossAx val="1040868335"/>
        <c:crosses val="autoZero"/>
        <c:auto val="1"/>
        <c:lblAlgn val="ctr"/>
        <c:lblOffset val="100"/>
        <c:noMultiLvlLbl val="0"/>
      </c:catAx>
      <c:valAx>
        <c:axId val="104086833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none"/>
        <c:tickLblPos val="nextTo"/>
        <c:spPr>
          <a:noFill/>
          <a:ln w="25400"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808080"/>
                </a:solidFill>
                <a:latin typeface="+mj-lt"/>
                <a:ea typeface=""/>
                <a:cs typeface=""/>
              </a:defRPr>
            </a:pPr>
            <a:endParaRPr lang="en-US"/>
          </a:p>
        </c:txPr>
        <c:crossAx val="10408620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 b="0">
          <a:solidFill>
            <a:srgbClr val="808080"/>
          </a:solidFill>
          <a:latin typeface="+mj-lt"/>
          <a:ea typeface=""/>
          <a:cs typeface=""/>
        </a:defRPr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Stores Impacted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88B-4F30-8C4B-9A3FFC01506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rgbClr val="808080"/>
                    </a:solidFill>
                    <a:latin typeface="+mj-lt"/>
                    <a:ea typeface=""/>
                    <a:cs typeface="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Sheet1!$A$2:$A$26</c:f>
              <c:strCache>
                <c:ptCount val="25"/>
                <c:pt idx="0">
                  <c:v>Fleet Feet + Marathon</c:v>
                </c:pt>
                <c:pt idx="1">
                  <c:v>Bealls</c:v>
                </c:pt>
                <c:pt idx="2">
                  <c:v>Nordstrom Rack</c:v>
                </c:pt>
                <c:pt idx="3">
                  <c:v>Ernesta</c:v>
                </c:pt>
                <c:pt idx="4">
                  <c:v>Costco</c:v>
                </c:pt>
                <c:pt idx="5">
                  <c:v>Birkenstock Amer</c:v>
                </c:pt>
                <c:pt idx="6">
                  <c:v>Vuori</c:v>
                </c:pt>
                <c:pt idx="7">
                  <c:v>Advance Auto</c:v>
                </c:pt>
                <c:pt idx="8">
                  <c:v>Trader Joe's</c:v>
                </c:pt>
                <c:pt idx="9">
                  <c:v>Target</c:v>
                </c:pt>
                <c:pt idx="10">
                  <c:v>Grocery Outlet</c:v>
                </c:pt>
                <c:pt idx="11">
                  <c:v>Dick's House of Sport</c:v>
                </c:pt>
                <c:pt idx="12">
                  <c:v>Lululemon</c:v>
                </c:pt>
                <c:pt idx="13">
                  <c:v>Aerie &amp; OFFLINE</c:v>
                </c:pt>
                <c:pt idx="14">
                  <c:v>Crocs</c:v>
                </c:pt>
                <c:pt idx="15">
                  <c:v>Perfumania</c:v>
                </c:pt>
                <c:pt idx="16">
                  <c:v>Fabletics</c:v>
                </c:pt>
                <c:pt idx="17">
                  <c:v>Warby Parker</c:v>
                </c:pt>
                <c:pt idx="18">
                  <c:v>Abercrombie</c:v>
                </c:pt>
                <c:pt idx="19">
                  <c:v>Build-A-Bear</c:v>
                </c:pt>
                <c:pt idx="20">
                  <c:v>Ulta Beauty</c:v>
                </c:pt>
                <c:pt idx="21">
                  <c:v>Levi Strauss</c:v>
                </c:pt>
                <c:pt idx="22">
                  <c:v>Urban Outfitters</c:v>
                </c:pt>
                <c:pt idx="23">
                  <c:v>Tailored Brands</c:v>
                </c:pt>
                <c:pt idx="24">
                  <c:v>Citi Trends</c:v>
                </c:pt>
              </c:strCache>
            </c:str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26</c:v>
                </c:pt>
                <c:pt idx="4">
                  <c:v>28</c:v>
                </c:pt>
                <c:pt idx="5">
                  <c:v>30</c:v>
                </c:pt>
                <c:pt idx="6">
                  <c:v>30</c:v>
                </c:pt>
                <c:pt idx="7">
                  <c:v>30</c:v>
                </c:pt>
                <c:pt idx="8">
                  <c:v>30</c:v>
                </c:pt>
                <c:pt idx="9">
                  <c:v>30</c:v>
                </c:pt>
                <c:pt idx="10">
                  <c:v>30</c:v>
                </c:pt>
                <c:pt idx="11">
                  <c:v>32</c:v>
                </c:pt>
                <c:pt idx="12">
                  <c:v>35</c:v>
                </c:pt>
                <c:pt idx="13">
                  <c:v>40</c:v>
                </c:pt>
                <c:pt idx="14">
                  <c:v>40</c:v>
                </c:pt>
                <c:pt idx="15">
                  <c:v>43</c:v>
                </c:pt>
                <c:pt idx="16">
                  <c:v>45</c:v>
                </c:pt>
                <c:pt idx="17">
                  <c:v>50</c:v>
                </c:pt>
                <c:pt idx="18">
                  <c:v>50</c:v>
                </c:pt>
                <c:pt idx="19">
                  <c:v>50</c:v>
                </c:pt>
                <c:pt idx="20">
                  <c:v>50</c:v>
                </c:pt>
                <c:pt idx="21">
                  <c:v>50</c:v>
                </c:pt>
                <c:pt idx="22">
                  <c:v>54</c:v>
                </c:pt>
                <c:pt idx="23">
                  <c:v>55</c:v>
                </c:pt>
                <c:pt idx="24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8B-4F30-8C4B-9A3FFC0150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1040865935"/>
        <c:axId val="1040869775"/>
      </c:barChart>
      <c:catAx>
        <c:axId val="104086593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808080"/>
                </a:solidFill>
                <a:latin typeface="+mj-lt"/>
                <a:ea typeface=""/>
                <a:cs typeface=""/>
              </a:defRPr>
            </a:pPr>
            <a:endParaRPr lang="en-US"/>
          </a:p>
        </c:txPr>
        <c:crossAx val="1040869775"/>
        <c:crosses val="autoZero"/>
        <c:auto val="1"/>
        <c:lblAlgn val="ctr"/>
        <c:lblOffset val="100"/>
        <c:noMultiLvlLbl val="0"/>
      </c:catAx>
      <c:valAx>
        <c:axId val="104086977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none"/>
        <c:tickLblPos val="nextTo"/>
        <c:spPr>
          <a:noFill/>
          <a:ln w="25400"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808080"/>
                </a:solidFill>
                <a:latin typeface="+mj-lt"/>
                <a:ea typeface=""/>
                <a:cs typeface=""/>
              </a:defRPr>
            </a:pPr>
            <a:endParaRPr lang="en-US"/>
          </a:p>
        </c:txPr>
        <c:crossAx val="10408659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 b="0">
          <a:solidFill>
            <a:srgbClr val="808080"/>
          </a:solidFill>
          <a:latin typeface="+mj-lt"/>
          <a:ea typeface=""/>
          <a:cs typeface=""/>
        </a:defRPr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Sheet1!$A$2:$A$26</c:f>
              <c:strCache>
                <c:ptCount val="25"/>
                <c:pt idx="0">
                  <c:v>Allbirds</c:v>
                </c:pt>
                <c:pt idx="1">
                  <c:v>Williams-Sonoma</c:v>
                </c:pt>
                <c:pt idx="2">
                  <c:v>Abercrombie</c:v>
                </c:pt>
                <c:pt idx="3">
                  <c:v>American Eagle</c:v>
                </c:pt>
                <c:pt idx="4">
                  <c:v>Fossil</c:v>
                </c:pt>
                <c:pt idx="5">
                  <c:v>Caleres</c:v>
                </c:pt>
                <c:pt idx="6">
                  <c:v>CVS</c:v>
                </c:pt>
                <c:pt idx="7">
                  <c:v>Grocery Outlet</c:v>
                </c:pt>
                <c:pt idx="8">
                  <c:v>Amazon Fresh</c:v>
                </c:pt>
                <c:pt idx="9">
                  <c:v>Saks OFF 5TH</c:v>
                </c:pt>
                <c:pt idx="10">
                  <c:v>West Marine</c:v>
                </c:pt>
                <c:pt idx="11">
                  <c:v>Petsense</c:v>
                </c:pt>
                <c:pt idx="12">
                  <c:v>Genesco</c:v>
                </c:pt>
                <c:pt idx="13">
                  <c:v>Dollar Tree</c:v>
                </c:pt>
                <c:pt idx="14">
                  <c:v>Leslie's</c:v>
                </c:pt>
                <c:pt idx="15">
                  <c:v>Value City Furniture</c:v>
                </c:pt>
                <c:pt idx="16">
                  <c:v>Signet Jewelers</c:v>
                </c:pt>
                <c:pt idx="17">
                  <c:v>Scrubs &amp; Beyond</c:v>
                </c:pt>
                <c:pt idx="18">
                  <c:v>Cato</c:v>
                </c:pt>
                <c:pt idx="19">
                  <c:v>Eddie Bauer</c:v>
                </c:pt>
                <c:pt idx="20">
                  <c:v>Hibbett</c:v>
                </c:pt>
                <c:pt idx="21">
                  <c:v>Family Dollar</c:v>
                </c:pt>
                <c:pt idx="22">
                  <c:v>Francesca's</c:v>
                </c:pt>
                <c:pt idx="23">
                  <c:v>7-Eleven NA</c:v>
                </c:pt>
                <c:pt idx="24">
                  <c:v>GameStop</c:v>
                </c:pt>
              </c:strCache>
            </c:str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-20</c:v>
                </c:pt>
                <c:pt idx="1">
                  <c:v>-20</c:v>
                </c:pt>
                <c:pt idx="2">
                  <c:v>-20</c:v>
                </c:pt>
                <c:pt idx="3">
                  <c:v>-20</c:v>
                </c:pt>
                <c:pt idx="4">
                  <c:v>-21</c:v>
                </c:pt>
                <c:pt idx="5">
                  <c:v>-26</c:v>
                </c:pt>
                <c:pt idx="6">
                  <c:v>-35</c:v>
                </c:pt>
                <c:pt idx="7">
                  <c:v>-36</c:v>
                </c:pt>
                <c:pt idx="8">
                  <c:v>-57</c:v>
                </c:pt>
                <c:pt idx="9">
                  <c:v>-57</c:v>
                </c:pt>
                <c:pt idx="10">
                  <c:v>-59</c:v>
                </c:pt>
                <c:pt idx="11">
                  <c:v>-75</c:v>
                </c:pt>
                <c:pt idx="12">
                  <c:v>-75</c:v>
                </c:pt>
                <c:pt idx="13">
                  <c:v>-75</c:v>
                </c:pt>
                <c:pt idx="14">
                  <c:v>-76</c:v>
                </c:pt>
                <c:pt idx="15">
                  <c:v>-79</c:v>
                </c:pt>
                <c:pt idx="16">
                  <c:v>-100</c:v>
                </c:pt>
                <c:pt idx="17">
                  <c:v>-115</c:v>
                </c:pt>
                <c:pt idx="18">
                  <c:v>-120</c:v>
                </c:pt>
                <c:pt idx="19">
                  <c:v>-175</c:v>
                </c:pt>
                <c:pt idx="20">
                  <c:v>-175</c:v>
                </c:pt>
                <c:pt idx="21">
                  <c:v>-350</c:v>
                </c:pt>
                <c:pt idx="22">
                  <c:v>-450</c:v>
                </c:pt>
                <c:pt idx="23">
                  <c:v>-645</c:v>
                </c:pt>
                <c:pt idx="24">
                  <c:v>-700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18-4026-A8EF-FB120FC8F5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66552624"/>
        <c:axId val="566550704"/>
      </c:barChart>
      <c:catAx>
        <c:axId val="5665526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6550704"/>
        <c:crosses val="autoZero"/>
        <c:auto val="1"/>
        <c:lblAlgn val="ctr"/>
        <c:lblOffset val="100"/>
        <c:noMultiLvlLbl val="0"/>
      </c:catAx>
      <c:valAx>
        <c:axId val="5665507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6552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Net Absorption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Sheet1!$A$18:$A$49</c:f>
              <c:strCache>
                <c:ptCount val="32"/>
                <c:pt idx="0">
                  <c:v>1Q 2020</c:v>
                </c:pt>
                <c:pt idx="1">
                  <c:v>2Q 2020</c:v>
                </c:pt>
                <c:pt idx="2">
                  <c:v>3Q 2020</c:v>
                </c:pt>
                <c:pt idx="3">
                  <c:v>4Q 2020</c:v>
                </c:pt>
                <c:pt idx="4">
                  <c:v>1Q 2021</c:v>
                </c:pt>
                <c:pt idx="5">
                  <c:v>2Q 2021</c:v>
                </c:pt>
                <c:pt idx="6">
                  <c:v>3Q 2021</c:v>
                </c:pt>
                <c:pt idx="7">
                  <c:v>4Q 2021</c:v>
                </c:pt>
                <c:pt idx="8">
                  <c:v>1Q 2022</c:v>
                </c:pt>
                <c:pt idx="9">
                  <c:v>2Q 2022</c:v>
                </c:pt>
                <c:pt idx="10">
                  <c:v>3Q 2022</c:v>
                </c:pt>
                <c:pt idx="11">
                  <c:v>4Q 2022</c:v>
                </c:pt>
                <c:pt idx="12">
                  <c:v>1Q 2023</c:v>
                </c:pt>
                <c:pt idx="13">
                  <c:v>2Q 2023</c:v>
                </c:pt>
                <c:pt idx="14">
                  <c:v>3Q 2023</c:v>
                </c:pt>
                <c:pt idx="15">
                  <c:v>4Q 2023</c:v>
                </c:pt>
                <c:pt idx="16">
                  <c:v>1Q 2024</c:v>
                </c:pt>
                <c:pt idx="17">
                  <c:v>2Q 2024</c:v>
                </c:pt>
                <c:pt idx="18">
                  <c:v>3Q 2024</c:v>
                </c:pt>
                <c:pt idx="19">
                  <c:v>4Q 2024</c:v>
                </c:pt>
                <c:pt idx="20">
                  <c:v>1Q 2025</c:v>
                </c:pt>
                <c:pt idx="21">
                  <c:v>2Q 2025</c:v>
                </c:pt>
                <c:pt idx="22">
                  <c:v>3Q 2025</c:v>
                </c:pt>
                <c:pt idx="23">
                  <c:v>4Q 2025</c:v>
                </c:pt>
                <c:pt idx="24">
                  <c:v>1Q 2026</c:v>
                </c:pt>
                <c:pt idx="25">
                  <c:v>2Q 2026</c:v>
                </c:pt>
                <c:pt idx="26">
                  <c:v>3Q 2026</c:v>
                </c:pt>
                <c:pt idx="27">
                  <c:v>4Q 2026</c:v>
                </c:pt>
                <c:pt idx="28">
                  <c:v>1Q 2027</c:v>
                </c:pt>
                <c:pt idx="29">
                  <c:v>2Q 2027</c:v>
                </c:pt>
                <c:pt idx="30">
                  <c:v>3Q 2027</c:v>
                </c:pt>
                <c:pt idx="31">
                  <c:v>4Q 2027</c:v>
                </c:pt>
              </c:strCache>
            </c:strRef>
          </c:cat>
          <c:val>
            <c:numRef>
              <c:f>Sheet1!$B$18:$B$49</c:f>
              <c:numCache>
                <c:formatCode>#,##0</c:formatCode>
                <c:ptCount val="32"/>
                <c:pt idx="0">
                  <c:v>-2395161</c:v>
                </c:pt>
                <c:pt idx="1">
                  <c:v>-9022804</c:v>
                </c:pt>
                <c:pt idx="2">
                  <c:v>-13599699</c:v>
                </c:pt>
                <c:pt idx="3">
                  <c:v>-3817355</c:v>
                </c:pt>
                <c:pt idx="4">
                  <c:v>4665022</c:v>
                </c:pt>
                <c:pt idx="5">
                  <c:v>13257891</c:v>
                </c:pt>
                <c:pt idx="6">
                  <c:v>33394050</c:v>
                </c:pt>
                <c:pt idx="7">
                  <c:v>20066239</c:v>
                </c:pt>
                <c:pt idx="8">
                  <c:v>14033802</c:v>
                </c:pt>
                <c:pt idx="9">
                  <c:v>22187978</c:v>
                </c:pt>
                <c:pt idx="10">
                  <c:v>9026996</c:v>
                </c:pt>
                <c:pt idx="11">
                  <c:v>20230202</c:v>
                </c:pt>
                <c:pt idx="12">
                  <c:v>5726974</c:v>
                </c:pt>
                <c:pt idx="13">
                  <c:v>11314114</c:v>
                </c:pt>
                <c:pt idx="14">
                  <c:v>13362427</c:v>
                </c:pt>
                <c:pt idx="15">
                  <c:v>11906043</c:v>
                </c:pt>
                <c:pt idx="16">
                  <c:v>3170421</c:v>
                </c:pt>
                <c:pt idx="17">
                  <c:v>8831161</c:v>
                </c:pt>
                <c:pt idx="18">
                  <c:v>4593862</c:v>
                </c:pt>
                <c:pt idx="19">
                  <c:v>3413993</c:v>
                </c:pt>
                <c:pt idx="20">
                  <c:v>-6430503</c:v>
                </c:pt>
                <c:pt idx="21">
                  <c:v>-7572472</c:v>
                </c:pt>
                <c:pt idx="22">
                  <c:v>3953905</c:v>
                </c:pt>
                <c:pt idx="23">
                  <c:v>9899435</c:v>
                </c:pt>
                <c:pt idx="24">
                  <c:v>-3618720</c:v>
                </c:pt>
                <c:pt idx="25">
                  <c:v>9921857</c:v>
                </c:pt>
                <c:pt idx="26">
                  <c:v>8102593</c:v>
                </c:pt>
                <c:pt idx="27">
                  <c:v>15029403</c:v>
                </c:pt>
                <c:pt idx="28">
                  <c:v>3898304</c:v>
                </c:pt>
                <c:pt idx="29">
                  <c:v>4808274</c:v>
                </c:pt>
                <c:pt idx="30">
                  <c:v>3359809</c:v>
                </c:pt>
                <c:pt idx="31">
                  <c:v>2953006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B5-4015-9467-4F83CA17D5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Net Deliveries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Sheet1!$A$18:$A$49</c:f>
              <c:strCache>
                <c:ptCount val="32"/>
                <c:pt idx="0">
                  <c:v>1Q 2020</c:v>
                </c:pt>
                <c:pt idx="1">
                  <c:v>2Q 2020</c:v>
                </c:pt>
                <c:pt idx="2">
                  <c:v>3Q 2020</c:v>
                </c:pt>
                <c:pt idx="3">
                  <c:v>4Q 2020</c:v>
                </c:pt>
                <c:pt idx="4">
                  <c:v>1Q 2021</c:v>
                </c:pt>
                <c:pt idx="5">
                  <c:v>2Q 2021</c:v>
                </c:pt>
                <c:pt idx="6">
                  <c:v>3Q 2021</c:v>
                </c:pt>
                <c:pt idx="7">
                  <c:v>4Q 2021</c:v>
                </c:pt>
                <c:pt idx="8">
                  <c:v>1Q 2022</c:v>
                </c:pt>
                <c:pt idx="9">
                  <c:v>2Q 2022</c:v>
                </c:pt>
                <c:pt idx="10">
                  <c:v>3Q 2022</c:v>
                </c:pt>
                <c:pt idx="11">
                  <c:v>4Q 2022</c:v>
                </c:pt>
                <c:pt idx="12">
                  <c:v>1Q 2023</c:v>
                </c:pt>
                <c:pt idx="13">
                  <c:v>2Q 2023</c:v>
                </c:pt>
                <c:pt idx="14">
                  <c:v>3Q 2023</c:v>
                </c:pt>
                <c:pt idx="15">
                  <c:v>4Q 2023</c:v>
                </c:pt>
                <c:pt idx="16">
                  <c:v>1Q 2024</c:v>
                </c:pt>
                <c:pt idx="17">
                  <c:v>2Q 2024</c:v>
                </c:pt>
                <c:pt idx="18">
                  <c:v>3Q 2024</c:v>
                </c:pt>
                <c:pt idx="19">
                  <c:v>4Q 2024</c:v>
                </c:pt>
                <c:pt idx="20">
                  <c:v>1Q 2025</c:v>
                </c:pt>
                <c:pt idx="21">
                  <c:v>2Q 2025</c:v>
                </c:pt>
                <c:pt idx="22">
                  <c:v>3Q 2025</c:v>
                </c:pt>
                <c:pt idx="23">
                  <c:v>4Q 2025</c:v>
                </c:pt>
                <c:pt idx="24">
                  <c:v>1Q 2026</c:v>
                </c:pt>
                <c:pt idx="25">
                  <c:v>2Q 2026</c:v>
                </c:pt>
                <c:pt idx="26">
                  <c:v>3Q 2026</c:v>
                </c:pt>
                <c:pt idx="27">
                  <c:v>4Q 2026</c:v>
                </c:pt>
                <c:pt idx="28">
                  <c:v>1Q 2027</c:v>
                </c:pt>
                <c:pt idx="29">
                  <c:v>2Q 2027</c:v>
                </c:pt>
                <c:pt idx="30">
                  <c:v>3Q 2027</c:v>
                </c:pt>
                <c:pt idx="31">
                  <c:v>4Q 2027</c:v>
                </c:pt>
              </c:strCache>
            </c:strRef>
          </c:cat>
          <c:val>
            <c:numRef>
              <c:f>Sheet1!$C$18:$C$49</c:f>
              <c:numCache>
                <c:formatCode>#,##0</c:formatCode>
                <c:ptCount val="32"/>
                <c:pt idx="0">
                  <c:v>6002128</c:v>
                </c:pt>
                <c:pt idx="1">
                  <c:v>6946035</c:v>
                </c:pt>
                <c:pt idx="2">
                  <c:v>11824066</c:v>
                </c:pt>
                <c:pt idx="3">
                  <c:v>11672471</c:v>
                </c:pt>
                <c:pt idx="4">
                  <c:v>2489843</c:v>
                </c:pt>
                <c:pt idx="5">
                  <c:v>6052298</c:v>
                </c:pt>
                <c:pt idx="6">
                  <c:v>2784174</c:v>
                </c:pt>
                <c:pt idx="7">
                  <c:v>3143339</c:v>
                </c:pt>
                <c:pt idx="8">
                  <c:v>1384103</c:v>
                </c:pt>
                <c:pt idx="9">
                  <c:v>2347253</c:v>
                </c:pt>
                <c:pt idx="10">
                  <c:v>5660223</c:v>
                </c:pt>
                <c:pt idx="11">
                  <c:v>4956802</c:v>
                </c:pt>
                <c:pt idx="12">
                  <c:v>7864596</c:v>
                </c:pt>
                <c:pt idx="13">
                  <c:v>8896155</c:v>
                </c:pt>
                <c:pt idx="14">
                  <c:v>8672182</c:v>
                </c:pt>
                <c:pt idx="15">
                  <c:v>9218545</c:v>
                </c:pt>
                <c:pt idx="16">
                  <c:v>8198066</c:v>
                </c:pt>
                <c:pt idx="17">
                  <c:v>6070134</c:v>
                </c:pt>
                <c:pt idx="18">
                  <c:v>5962644</c:v>
                </c:pt>
                <c:pt idx="19">
                  <c:v>6423956</c:v>
                </c:pt>
                <c:pt idx="20">
                  <c:v>6128349</c:v>
                </c:pt>
                <c:pt idx="21">
                  <c:v>4889813</c:v>
                </c:pt>
                <c:pt idx="22">
                  <c:v>8394393</c:v>
                </c:pt>
                <c:pt idx="23">
                  <c:v>7874526</c:v>
                </c:pt>
                <c:pt idx="24">
                  <c:v>5297913</c:v>
                </c:pt>
                <c:pt idx="25">
                  <c:v>8854666</c:v>
                </c:pt>
                <c:pt idx="26">
                  <c:v>6915005</c:v>
                </c:pt>
                <c:pt idx="27">
                  <c:v>5421732</c:v>
                </c:pt>
                <c:pt idx="28">
                  <c:v>5918143</c:v>
                </c:pt>
                <c:pt idx="29">
                  <c:v>4183584</c:v>
                </c:pt>
                <c:pt idx="30">
                  <c:v>2339866</c:v>
                </c:pt>
                <c:pt idx="31">
                  <c:v>5227348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B5-4015-9467-4F83CA17D5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3050080"/>
        <c:axId val="303050560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Vacancy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Sheet1!$A$18:$A$49</c:f>
              <c:strCache>
                <c:ptCount val="32"/>
                <c:pt idx="0">
                  <c:v>1Q 2020</c:v>
                </c:pt>
                <c:pt idx="1">
                  <c:v>2Q 2020</c:v>
                </c:pt>
                <c:pt idx="2">
                  <c:v>3Q 2020</c:v>
                </c:pt>
                <c:pt idx="3">
                  <c:v>4Q 2020</c:v>
                </c:pt>
                <c:pt idx="4">
                  <c:v>1Q 2021</c:v>
                </c:pt>
                <c:pt idx="5">
                  <c:v>2Q 2021</c:v>
                </c:pt>
                <c:pt idx="6">
                  <c:v>3Q 2021</c:v>
                </c:pt>
                <c:pt idx="7">
                  <c:v>4Q 2021</c:v>
                </c:pt>
                <c:pt idx="8">
                  <c:v>1Q 2022</c:v>
                </c:pt>
                <c:pt idx="9">
                  <c:v>2Q 2022</c:v>
                </c:pt>
                <c:pt idx="10">
                  <c:v>3Q 2022</c:v>
                </c:pt>
                <c:pt idx="11">
                  <c:v>4Q 2022</c:v>
                </c:pt>
                <c:pt idx="12">
                  <c:v>1Q 2023</c:v>
                </c:pt>
                <c:pt idx="13">
                  <c:v>2Q 2023</c:v>
                </c:pt>
                <c:pt idx="14">
                  <c:v>3Q 2023</c:v>
                </c:pt>
                <c:pt idx="15">
                  <c:v>4Q 2023</c:v>
                </c:pt>
                <c:pt idx="16">
                  <c:v>1Q 2024</c:v>
                </c:pt>
                <c:pt idx="17">
                  <c:v>2Q 2024</c:v>
                </c:pt>
                <c:pt idx="18">
                  <c:v>3Q 2024</c:v>
                </c:pt>
                <c:pt idx="19">
                  <c:v>4Q 2024</c:v>
                </c:pt>
                <c:pt idx="20">
                  <c:v>1Q 2025</c:v>
                </c:pt>
                <c:pt idx="21">
                  <c:v>2Q 2025</c:v>
                </c:pt>
                <c:pt idx="22">
                  <c:v>3Q 2025</c:v>
                </c:pt>
                <c:pt idx="23">
                  <c:v>4Q 2025</c:v>
                </c:pt>
                <c:pt idx="24">
                  <c:v>1Q 2026</c:v>
                </c:pt>
                <c:pt idx="25">
                  <c:v>2Q 2026</c:v>
                </c:pt>
                <c:pt idx="26">
                  <c:v>3Q 2026</c:v>
                </c:pt>
                <c:pt idx="27">
                  <c:v>4Q 2026</c:v>
                </c:pt>
                <c:pt idx="28">
                  <c:v>1Q 2027</c:v>
                </c:pt>
                <c:pt idx="29">
                  <c:v>2Q 2027</c:v>
                </c:pt>
                <c:pt idx="30">
                  <c:v>3Q 2027</c:v>
                </c:pt>
                <c:pt idx="31">
                  <c:v>4Q 2027</c:v>
                </c:pt>
              </c:strCache>
            </c:strRef>
          </c:cat>
          <c:val>
            <c:numRef>
              <c:f>Sheet1!$D$18:$D$49</c:f>
              <c:numCache>
                <c:formatCode>0.00%</c:formatCode>
                <c:ptCount val="32"/>
                <c:pt idx="0">
                  <c:v>4.5370000000000001E-2</c:v>
                </c:pt>
                <c:pt idx="1">
                  <c:v>4.6739999999999997E-2</c:v>
                </c:pt>
                <c:pt idx="2">
                  <c:v>4.8890000000000003E-2</c:v>
                </c:pt>
                <c:pt idx="3">
                  <c:v>5.0139999999999997E-2</c:v>
                </c:pt>
                <c:pt idx="4">
                  <c:v>4.9959999999999997E-2</c:v>
                </c:pt>
                <c:pt idx="5">
                  <c:v>4.9329999999999999E-2</c:v>
                </c:pt>
                <c:pt idx="6">
                  <c:v>4.6679999999999999E-2</c:v>
                </c:pt>
                <c:pt idx="7">
                  <c:v>4.5199999999999997E-2</c:v>
                </c:pt>
                <c:pt idx="8">
                  <c:v>4.4110000000000003E-2</c:v>
                </c:pt>
                <c:pt idx="9">
                  <c:v>4.24E-2</c:v>
                </c:pt>
                <c:pt idx="10">
                  <c:v>4.2099999999999999E-2</c:v>
                </c:pt>
                <c:pt idx="11">
                  <c:v>4.0770000000000001E-2</c:v>
                </c:pt>
                <c:pt idx="12">
                  <c:v>4.0919999999999998E-2</c:v>
                </c:pt>
                <c:pt idx="13">
                  <c:v>4.0689999999999997E-2</c:v>
                </c:pt>
                <c:pt idx="14">
                  <c:v>4.0259999999999997E-2</c:v>
                </c:pt>
                <c:pt idx="15">
                  <c:v>0.04</c:v>
                </c:pt>
                <c:pt idx="16">
                  <c:v>4.0399999999999998E-2</c:v>
                </c:pt>
                <c:pt idx="17">
                  <c:v>4.0149999999999998E-2</c:v>
                </c:pt>
                <c:pt idx="18">
                  <c:v>4.0239999999999998E-2</c:v>
                </c:pt>
                <c:pt idx="19">
                  <c:v>4.0469999999999999E-2</c:v>
                </c:pt>
                <c:pt idx="20">
                  <c:v>4.1529999999999997E-2</c:v>
                </c:pt>
                <c:pt idx="21">
                  <c:v>4.258E-2</c:v>
                </c:pt>
                <c:pt idx="22">
                  <c:v>4.292E-2</c:v>
                </c:pt>
                <c:pt idx="23">
                  <c:v>4.2729999999999997E-2</c:v>
                </c:pt>
                <c:pt idx="24">
                  <c:v>4.3479999999999998E-2</c:v>
                </c:pt>
                <c:pt idx="25">
                  <c:v>4.335E-2</c:v>
                </c:pt>
                <c:pt idx="26">
                  <c:v>4.3229999999999998E-2</c:v>
                </c:pt>
                <c:pt idx="27">
                  <c:v>4.2389999999999997E-2</c:v>
                </c:pt>
                <c:pt idx="28">
                  <c:v>4.2610000000000002E-2</c:v>
                </c:pt>
                <c:pt idx="29">
                  <c:v>4.258E-2</c:v>
                </c:pt>
                <c:pt idx="30">
                  <c:v>4.2520000000000002E-2</c:v>
                </c:pt>
                <c:pt idx="31">
                  <c:v>4.2709999999999998E-2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1B5-4015-9467-4F83CA17D5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3055360"/>
        <c:axId val="303054880"/>
      </c:lineChart>
      <c:catAx>
        <c:axId val="303050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303050560"/>
        <c:crosses val="autoZero"/>
        <c:auto val="1"/>
        <c:lblAlgn val="ctr"/>
        <c:lblOffset val="100"/>
        <c:noMultiLvlLbl val="0"/>
      </c:catAx>
      <c:valAx>
        <c:axId val="30305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 dirty="0"/>
                  <a:t>Square Feet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303050080"/>
        <c:crosses val="autoZero"/>
        <c:crossBetween val="between"/>
      </c:valAx>
      <c:valAx>
        <c:axId val="303054880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 dirty="0"/>
                  <a:t>Vacancy Rate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303055360"/>
        <c:crosses val="max"/>
        <c:crossBetween val="between"/>
      </c:valAx>
      <c:catAx>
        <c:axId val="3030553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0305488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+mj-lt"/>
        </a:defRPr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12-month net absorption, % of inventory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Fort Lauderdale</c:v>
                </c:pt>
                <c:pt idx="1">
                  <c:v>San Diego</c:v>
                </c:pt>
                <c:pt idx="2">
                  <c:v>Baltimore</c:v>
                </c:pt>
                <c:pt idx="3">
                  <c:v>Providence</c:v>
                </c:pt>
                <c:pt idx="4">
                  <c:v>Boston</c:v>
                </c:pt>
                <c:pt idx="5">
                  <c:v>Cleveland</c:v>
                </c:pt>
                <c:pt idx="6">
                  <c:v>Miami</c:v>
                </c:pt>
                <c:pt idx="7">
                  <c:v>Kansas City</c:v>
                </c:pt>
                <c:pt idx="8">
                  <c:v>Washington</c:v>
                </c:pt>
                <c:pt idx="9">
                  <c:v>Columbus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-7.1219999999999996E-4</c:v>
                </c:pt>
                <c:pt idx="1">
                  <c:v>-9.613E-4</c:v>
                </c:pt>
                <c:pt idx="2">
                  <c:v>-1.0721000000000001E-3</c:v>
                </c:pt>
                <c:pt idx="3">
                  <c:v>-1.7002E-3</c:v>
                </c:pt>
                <c:pt idx="4">
                  <c:v>-1.9497E-3</c:v>
                </c:pt>
                <c:pt idx="5">
                  <c:v>-2.3831999999999998E-3</c:v>
                </c:pt>
                <c:pt idx="6">
                  <c:v>-2.8703999999999999E-3</c:v>
                </c:pt>
                <c:pt idx="7">
                  <c:v>-3.3468E-3</c:v>
                </c:pt>
                <c:pt idx="8">
                  <c:v>-3.6565999999999999E-3</c:v>
                </c:pt>
                <c:pt idx="9">
                  <c:v>-4.0813000000000004E-3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18-45E6-ADD7-5A7F362538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88023551"/>
        <c:axId val="288023071"/>
      </c:barChart>
      <c:catAx>
        <c:axId val="28802355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25400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808080"/>
                </a:solidFill>
                <a:latin typeface="+mj-lt"/>
                <a:ea typeface=""/>
                <a:cs typeface=""/>
              </a:defRPr>
            </a:pPr>
            <a:endParaRPr lang="en-US"/>
          </a:p>
        </c:txPr>
        <c:crossAx val="288023071"/>
        <c:crosses val="autoZero"/>
        <c:auto val="1"/>
        <c:lblAlgn val="ctr"/>
        <c:lblOffset val="100"/>
        <c:tickLblSkip val="1"/>
        <c:noMultiLvlLbl val="0"/>
      </c:catAx>
      <c:valAx>
        <c:axId val="28802307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0"/>
        <c:majorTickMark val="cross"/>
        <c:minorTickMark val="none"/>
        <c:tickLblPos val="nextTo"/>
        <c:spPr>
          <a:noFill/>
          <a:ln w="25400"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808080"/>
                </a:solidFill>
                <a:latin typeface="+mj-lt"/>
                <a:ea typeface=""/>
                <a:cs typeface=""/>
              </a:defRPr>
            </a:pPr>
            <a:endParaRPr lang="en-US"/>
          </a:p>
        </c:txPr>
        <c:crossAx val="288023551"/>
        <c:crosses val="autoZero"/>
        <c:crossBetween val="between"/>
        <c:majorUnit val="2E-3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0">
          <a:solidFill>
            <a:srgbClr val="808080"/>
          </a:solidFill>
          <a:latin typeface="+mj-lt"/>
          <a:ea typeface=""/>
          <a:cs typeface=""/>
        </a:defRPr>
      </a:pPr>
      <a:endParaRPr lang="en-US"/>
    </a:p>
  </c:txPr>
  <c:externalData r:id="rId4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12-month net absorption, % of inventory</c:v>
                </c:pt>
              </c:strCache>
            </c:strRef>
          </c:tx>
          <c:spPr>
            <a:solidFill>
              <a:srgbClr val="0054A6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Charlotte</c:v>
                </c:pt>
                <c:pt idx="1">
                  <c:v>Cincinnati</c:v>
                </c:pt>
                <c:pt idx="2">
                  <c:v>Las Vegas</c:v>
                </c:pt>
                <c:pt idx="3">
                  <c:v>Nashville</c:v>
                </c:pt>
                <c:pt idx="4">
                  <c:v>San Antonio</c:v>
                </c:pt>
                <c:pt idx="5">
                  <c:v>Detroit</c:v>
                </c:pt>
                <c:pt idx="6">
                  <c:v>Inland Empire</c:v>
                </c:pt>
                <c:pt idx="7">
                  <c:v>Dallas-Fort Worth</c:v>
                </c:pt>
                <c:pt idx="8">
                  <c:v>Phoenix</c:v>
                </c:pt>
                <c:pt idx="9">
                  <c:v>Austin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4.4863000000000004E-3</c:v>
                </c:pt>
                <c:pt idx="1">
                  <c:v>5.5567999999999998E-3</c:v>
                </c:pt>
                <c:pt idx="2">
                  <c:v>7.0264999999999998E-3</c:v>
                </c:pt>
                <c:pt idx="3">
                  <c:v>7.3391000000000003E-3</c:v>
                </c:pt>
                <c:pt idx="4">
                  <c:v>7.3457000000000001E-3</c:v>
                </c:pt>
                <c:pt idx="5">
                  <c:v>7.7168000000000002E-3</c:v>
                </c:pt>
                <c:pt idx="6">
                  <c:v>7.8218000000000003E-3</c:v>
                </c:pt>
                <c:pt idx="7">
                  <c:v>9.3687000000000006E-3</c:v>
                </c:pt>
                <c:pt idx="8">
                  <c:v>1.2184199999999999E-2</c:v>
                </c:pt>
                <c:pt idx="9">
                  <c:v>1.4876E-2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49-4862-A636-E85BC1A731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0474415"/>
        <c:axId val="20475855"/>
      </c:barChart>
      <c:catAx>
        <c:axId val="2047441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808080"/>
                </a:solidFill>
                <a:latin typeface="+mj-lt"/>
                <a:ea typeface=""/>
                <a:cs typeface=""/>
              </a:defRPr>
            </a:pPr>
            <a:endParaRPr lang="en-US"/>
          </a:p>
        </c:txPr>
        <c:crossAx val="20475855"/>
        <c:crosses val="autoZero"/>
        <c:auto val="1"/>
        <c:lblAlgn val="ctr"/>
        <c:lblOffset val="100"/>
        <c:noMultiLvlLbl val="0"/>
      </c:catAx>
      <c:valAx>
        <c:axId val="2047585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0"/>
        <c:majorTickMark val="cross"/>
        <c:minorTickMark val="none"/>
        <c:tickLblPos val="nextTo"/>
        <c:spPr>
          <a:noFill/>
          <a:ln w="25400"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808080"/>
                </a:solidFill>
                <a:latin typeface="+mj-lt"/>
                <a:ea typeface=""/>
                <a:cs typeface=""/>
              </a:defRPr>
            </a:pPr>
            <a:endParaRPr lang="en-US"/>
          </a:p>
        </c:txPr>
        <c:crossAx val="20474415"/>
        <c:crosses val="autoZero"/>
        <c:crossBetween val="between"/>
        <c:majorUnit val="4.0000000000000001E-3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0">
          <a:solidFill>
            <a:srgbClr val="808080"/>
          </a:solidFill>
          <a:latin typeface="+mj-lt"/>
          <a:ea typeface=""/>
          <a:cs typeface=""/>
        </a:defRPr>
      </a:pPr>
      <a:endParaRPr lang="en-US"/>
    </a:p>
  </c:txPr>
  <c:externalData r:id="rId4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2023 Q1</c:v>
                </c:pt>
                <c:pt idx="1">
                  <c:v>2023 Q2</c:v>
                </c:pt>
                <c:pt idx="2">
                  <c:v>2023 Q3</c:v>
                </c:pt>
                <c:pt idx="3">
                  <c:v>2023 Q4</c:v>
                </c:pt>
                <c:pt idx="4">
                  <c:v>2024 Q1</c:v>
                </c:pt>
                <c:pt idx="5">
                  <c:v>2024 Q2</c:v>
                </c:pt>
                <c:pt idx="6">
                  <c:v>2024 Q3</c:v>
                </c:pt>
                <c:pt idx="7">
                  <c:v>2024 Q4</c:v>
                </c:pt>
                <c:pt idx="8">
                  <c:v>2025 Q1</c:v>
                </c:pt>
                <c:pt idx="9">
                  <c:v>2025 Q2</c:v>
                </c:pt>
                <c:pt idx="10">
                  <c:v>2025 Q3</c:v>
                </c:pt>
                <c:pt idx="11">
                  <c:v>2025 Q4</c:v>
                </c:pt>
                <c:pt idx="12">
                  <c:v>2026 Q1</c:v>
                </c:pt>
                <c:pt idx="13">
                  <c:v>2026 Q2</c:v>
                </c:pt>
                <c:pt idx="14">
                  <c:v>2026 Q3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6.7632999999999999E-2</c:v>
                </c:pt>
                <c:pt idx="1">
                  <c:v>6.8714999999999998E-2</c:v>
                </c:pt>
                <c:pt idx="2">
                  <c:v>6.7984000000000003E-2</c:v>
                </c:pt>
                <c:pt idx="3">
                  <c:v>6.4212000000000005E-2</c:v>
                </c:pt>
                <c:pt idx="4">
                  <c:v>6.4159999999999995E-2</c:v>
                </c:pt>
                <c:pt idx="5">
                  <c:v>6.4724000000000004E-2</c:v>
                </c:pt>
                <c:pt idx="6">
                  <c:v>6.4452999999999996E-2</c:v>
                </c:pt>
                <c:pt idx="7">
                  <c:v>6.4415E-2</c:v>
                </c:pt>
                <c:pt idx="8">
                  <c:v>6.5059000000000006E-2</c:v>
                </c:pt>
                <c:pt idx="9">
                  <c:v>6.4096E-2</c:v>
                </c:pt>
                <c:pt idx="10">
                  <c:v>6.4445000000000002E-2</c:v>
                </c:pt>
                <c:pt idx="11">
                  <c:v>6.2913999999999998E-2</c:v>
                </c:pt>
                <c:pt idx="12">
                  <c:v>6.3813999999999996E-2</c:v>
                </c:pt>
                <c:pt idx="13">
                  <c:v>6.2796000000000005E-2</c:v>
                </c:pt>
                <c:pt idx="14">
                  <c:v>5.9469000000000001E-2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4EBC-4DE9-848B-A51F276AFC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Power Center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2023 Q1</c:v>
                </c:pt>
                <c:pt idx="1">
                  <c:v>2023 Q2</c:v>
                </c:pt>
                <c:pt idx="2">
                  <c:v>2023 Q3</c:v>
                </c:pt>
                <c:pt idx="3">
                  <c:v>2023 Q4</c:v>
                </c:pt>
                <c:pt idx="4">
                  <c:v>2024 Q1</c:v>
                </c:pt>
                <c:pt idx="5">
                  <c:v>2024 Q2</c:v>
                </c:pt>
                <c:pt idx="6">
                  <c:v>2024 Q3</c:v>
                </c:pt>
                <c:pt idx="7">
                  <c:v>2024 Q4</c:v>
                </c:pt>
                <c:pt idx="8">
                  <c:v>2025 Q1</c:v>
                </c:pt>
                <c:pt idx="9">
                  <c:v>2025 Q2</c:v>
                </c:pt>
                <c:pt idx="10">
                  <c:v>2025 Q3</c:v>
                </c:pt>
                <c:pt idx="11">
                  <c:v>2025 Q4</c:v>
                </c:pt>
                <c:pt idx="12">
                  <c:v>2026 Q1</c:v>
                </c:pt>
                <c:pt idx="13">
                  <c:v>2026 Q2</c:v>
                </c:pt>
                <c:pt idx="14">
                  <c:v>2026 Q3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5.3553999999999997E-2</c:v>
                </c:pt>
                <c:pt idx="1">
                  <c:v>5.4227999999999998E-2</c:v>
                </c:pt>
                <c:pt idx="2">
                  <c:v>5.4516000000000002E-2</c:v>
                </c:pt>
                <c:pt idx="3">
                  <c:v>5.2926000000000001E-2</c:v>
                </c:pt>
                <c:pt idx="4">
                  <c:v>5.2323000000000001E-2</c:v>
                </c:pt>
                <c:pt idx="5">
                  <c:v>5.0618999999999997E-2</c:v>
                </c:pt>
                <c:pt idx="6">
                  <c:v>5.1611999999999998E-2</c:v>
                </c:pt>
                <c:pt idx="7">
                  <c:v>5.3231000000000001E-2</c:v>
                </c:pt>
                <c:pt idx="8">
                  <c:v>5.5141000000000003E-2</c:v>
                </c:pt>
                <c:pt idx="9">
                  <c:v>5.5702000000000002E-2</c:v>
                </c:pt>
                <c:pt idx="10">
                  <c:v>5.5905999999999997E-2</c:v>
                </c:pt>
                <c:pt idx="11">
                  <c:v>5.459E-2</c:v>
                </c:pt>
                <c:pt idx="12">
                  <c:v>5.5877000000000003E-2</c:v>
                </c:pt>
                <c:pt idx="13">
                  <c:v>5.3876E-2</c:v>
                </c:pt>
                <c:pt idx="14">
                  <c:v>5.2919000000000001E-2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4EBC-4DE9-848B-A51F276AFC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Neighborhood Center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2023 Q1</c:v>
                </c:pt>
                <c:pt idx="1">
                  <c:v>2023 Q2</c:v>
                </c:pt>
                <c:pt idx="2">
                  <c:v>2023 Q3</c:v>
                </c:pt>
                <c:pt idx="3">
                  <c:v>2023 Q4</c:v>
                </c:pt>
                <c:pt idx="4">
                  <c:v>2024 Q1</c:v>
                </c:pt>
                <c:pt idx="5">
                  <c:v>2024 Q2</c:v>
                </c:pt>
                <c:pt idx="6">
                  <c:v>2024 Q3</c:v>
                </c:pt>
                <c:pt idx="7">
                  <c:v>2024 Q4</c:v>
                </c:pt>
                <c:pt idx="8">
                  <c:v>2025 Q1</c:v>
                </c:pt>
                <c:pt idx="9">
                  <c:v>2025 Q2</c:v>
                </c:pt>
                <c:pt idx="10">
                  <c:v>2025 Q3</c:v>
                </c:pt>
                <c:pt idx="11">
                  <c:v>2025 Q4</c:v>
                </c:pt>
                <c:pt idx="12">
                  <c:v>2026 Q1</c:v>
                </c:pt>
                <c:pt idx="13">
                  <c:v>2026 Q2</c:v>
                </c:pt>
                <c:pt idx="14">
                  <c:v>2026 Q3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7.2241E-2</c:v>
                </c:pt>
                <c:pt idx="1">
                  <c:v>7.1183999999999997E-2</c:v>
                </c:pt>
                <c:pt idx="2">
                  <c:v>7.0045999999999997E-2</c:v>
                </c:pt>
                <c:pt idx="3">
                  <c:v>6.8552000000000002E-2</c:v>
                </c:pt>
                <c:pt idx="4">
                  <c:v>6.8125000000000005E-2</c:v>
                </c:pt>
                <c:pt idx="5">
                  <c:v>6.8417000000000006E-2</c:v>
                </c:pt>
                <c:pt idx="6">
                  <c:v>6.9220000000000004E-2</c:v>
                </c:pt>
                <c:pt idx="7">
                  <c:v>6.9417000000000006E-2</c:v>
                </c:pt>
                <c:pt idx="8">
                  <c:v>7.2260000000000005E-2</c:v>
                </c:pt>
                <c:pt idx="9">
                  <c:v>7.3457999999999996E-2</c:v>
                </c:pt>
                <c:pt idx="10">
                  <c:v>7.3563000000000003E-2</c:v>
                </c:pt>
                <c:pt idx="11">
                  <c:v>7.2885000000000005E-2</c:v>
                </c:pt>
                <c:pt idx="12">
                  <c:v>7.3345999999999995E-2</c:v>
                </c:pt>
                <c:pt idx="13">
                  <c:v>7.3538000000000006E-2</c:v>
                </c:pt>
                <c:pt idx="14">
                  <c:v>7.2914999999999994E-2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4EBC-4DE9-848B-A51F276AFC3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Strip Center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2023 Q1</c:v>
                </c:pt>
                <c:pt idx="1">
                  <c:v>2023 Q2</c:v>
                </c:pt>
                <c:pt idx="2">
                  <c:v>2023 Q3</c:v>
                </c:pt>
                <c:pt idx="3">
                  <c:v>2023 Q4</c:v>
                </c:pt>
                <c:pt idx="4">
                  <c:v>2024 Q1</c:v>
                </c:pt>
                <c:pt idx="5">
                  <c:v>2024 Q2</c:v>
                </c:pt>
                <c:pt idx="6">
                  <c:v>2024 Q3</c:v>
                </c:pt>
                <c:pt idx="7">
                  <c:v>2024 Q4</c:v>
                </c:pt>
                <c:pt idx="8">
                  <c:v>2025 Q1</c:v>
                </c:pt>
                <c:pt idx="9">
                  <c:v>2025 Q2</c:v>
                </c:pt>
                <c:pt idx="10">
                  <c:v>2025 Q3</c:v>
                </c:pt>
                <c:pt idx="11">
                  <c:v>2025 Q4</c:v>
                </c:pt>
                <c:pt idx="12">
                  <c:v>2026 Q1</c:v>
                </c:pt>
                <c:pt idx="13">
                  <c:v>2026 Q2</c:v>
                </c:pt>
                <c:pt idx="14">
                  <c:v>2026 Q3</c:v>
                </c:pt>
              </c:strCache>
            </c:str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5.6023000000000003E-2</c:v>
                </c:pt>
                <c:pt idx="1">
                  <c:v>5.6271000000000002E-2</c:v>
                </c:pt>
                <c:pt idx="2">
                  <c:v>5.5911000000000002E-2</c:v>
                </c:pt>
                <c:pt idx="3">
                  <c:v>5.5704999999999998E-2</c:v>
                </c:pt>
                <c:pt idx="4">
                  <c:v>5.4982999999999997E-2</c:v>
                </c:pt>
                <c:pt idx="5">
                  <c:v>5.4843000000000003E-2</c:v>
                </c:pt>
                <c:pt idx="6">
                  <c:v>5.5084000000000001E-2</c:v>
                </c:pt>
                <c:pt idx="7">
                  <c:v>5.4996999999999997E-2</c:v>
                </c:pt>
                <c:pt idx="8">
                  <c:v>5.6259000000000003E-2</c:v>
                </c:pt>
                <c:pt idx="9">
                  <c:v>5.7586999999999999E-2</c:v>
                </c:pt>
                <c:pt idx="10">
                  <c:v>5.7444000000000002E-2</c:v>
                </c:pt>
                <c:pt idx="11">
                  <c:v>5.8356999999999999E-2</c:v>
                </c:pt>
                <c:pt idx="12">
                  <c:v>5.9535999999999999E-2</c:v>
                </c:pt>
                <c:pt idx="13">
                  <c:v>6.0289000000000002E-2</c:v>
                </c:pt>
                <c:pt idx="14">
                  <c:v>6.0914000000000003E-2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4EBC-4DE9-848B-A51F276AFC3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General Retail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2023 Q1</c:v>
                </c:pt>
                <c:pt idx="1">
                  <c:v>2023 Q2</c:v>
                </c:pt>
                <c:pt idx="2">
                  <c:v>2023 Q3</c:v>
                </c:pt>
                <c:pt idx="3">
                  <c:v>2023 Q4</c:v>
                </c:pt>
                <c:pt idx="4">
                  <c:v>2024 Q1</c:v>
                </c:pt>
                <c:pt idx="5">
                  <c:v>2024 Q2</c:v>
                </c:pt>
                <c:pt idx="6">
                  <c:v>2024 Q3</c:v>
                </c:pt>
                <c:pt idx="7">
                  <c:v>2024 Q4</c:v>
                </c:pt>
                <c:pt idx="8">
                  <c:v>2025 Q1</c:v>
                </c:pt>
                <c:pt idx="9">
                  <c:v>2025 Q2</c:v>
                </c:pt>
                <c:pt idx="10">
                  <c:v>2025 Q3</c:v>
                </c:pt>
                <c:pt idx="11">
                  <c:v>2025 Q4</c:v>
                </c:pt>
                <c:pt idx="12">
                  <c:v>2026 Q1</c:v>
                </c:pt>
                <c:pt idx="13">
                  <c:v>2026 Q2</c:v>
                </c:pt>
                <c:pt idx="14">
                  <c:v>2026 Q3</c:v>
                </c:pt>
              </c:strCache>
            </c:str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3.0771E-2</c:v>
                </c:pt>
                <c:pt idx="1">
                  <c:v>3.0714000000000002E-2</c:v>
                </c:pt>
                <c:pt idx="2">
                  <c:v>3.0868E-2</c:v>
                </c:pt>
                <c:pt idx="3">
                  <c:v>3.1040000000000002E-2</c:v>
                </c:pt>
                <c:pt idx="4">
                  <c:v>3.1614999999999997E-2</c:v>
                </c:pt>
                <c:pt idx="5">
                  <c:v>3.1399999999999997E-2</c:v>
                </c:pt>
                <c:pt idx="6">
                  <c:v>3.1264E-2</c:v>
                </c:pt>
                <c:pt idx="7">
                  <c:v>3.1267999999999997E-2</c:v>
                </c:pt>
                <c:pt idx="8">
                  <c:v>3.1618E-2</c:v>
                </c:pt>
                <c:pt idx="9">
                  <c:v>3.2001000000000002E-2</c:v>
                </c:pt>
                <c:pt idx="10">
                  <c:v>3.2301000000000003E-2</c:v>
                </c:pt>
                <c:pt idx="11">
                  <c:v>3.2194E-2</c:v>
                </c:pt>
                <c:pt idx="12">
                  <c:v>3.2346E-2</c:v>
                </c:pt>
                <c:pt idx="13">
                  <c:v>3.2528000000000001E-2</c:v>
                </c:pt>
                <c:pt idx="14">
                  <c:v>3.2677999999999999E-2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4EBC-4DE9-848B-A51F276AFC3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 United States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2023 Q1</c:v>
                </c:pt>
                <c:pt idx="1">
                  <c:v>2023 Q2</c:v>
                </c:pt>
                <c:pt idx="2">
                  <c:v>2023 Q3</c:v>
                </c:pt>
                <c:pt idx="3">
                  <c:v>2023 Q4</c:v>
                </c:pt>
                <c:pt idx="4">
                  <c:v>2024 Q1</c:v>
                </c:pt>
                <c:pt idx="5">
                  <c:v>2024 Q2</c:v>
                </c:pt>
                <c:pt idx="6">
                  <c:v>2024 Q3</c:v>
                </c:pt>
                <c:pt idx="7">
                  <c:v>2024 Q4</c:v>
                </c:pt>
                <c:pt idx="8">
                  <c:v>2025 Q1</c:v>
                </c:pt>
                <c:pt idx="9">
                  <c:v>2025 Q2</c:v>
                </c:pt>
                <c:pt idx="10">
                  <c:v>2025 Q3</c:v>
                </c:pt>
                <c:pt idx="11">
                  <c:v>2025 Q4</c:v>
                </c:pt>
                <c:pt idx="12">
                  <c:v>2026 Q1</c:v>
                </c:pt>
                <c:pt idx="13">
                  <c:v>2026 Q2</c:v>
                </c:pt>
                <c:pt idx="14">
                  <c:v>2026 Q3</c:v>
                </c:pt>
              </c:strCache>
            </c:str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4.6822000000000003E-2</c:v>
                </c:pt>
                <c:pt idx="1">
                  <c:v>4.6643999999999998E-2</c:v>
                </c:pt>
                <c:pt idx="2">
                  <c:v>4.6363000000000001E-2</c:v>
                </c:pt>
                <c:pt idx="3">
                  <c:v>4.5693999999999999E-2</c:v>
                </c:pt>
                <c:pt idx="4">
                  <c:v>4.5817999999999998E-2</c:v>
                </c:pt>
                <c:pt idx="5">
                  <c:v>4.5714999999999999E-2</c:v>
                </c:pt>
                <c:pt idx="6">
                  <c:v>4.5907999999999997E-2</c:v>
                </c:pt>
                <c:pt idx="7">
                  <c:v>4.6031000000000002E-2</c:v>
                </c:pt>
                <c:pt idx="8">
                  <c:v>4.7149000000000003E-2</c:v>
                </c:pt>
                <c:pt idx="9">
                  <c:v>4.7724000000000003E-2</c:v>
                </c:pt>
                <c:pt idx="10">
                  <c:v>4.7933999999999997E-2</c:v>
                </c:pt>
                <c:pt idx="11">
                  <c:v>4.7566999999999998E-2</c:v>
                </c:pt>
                <c:pt idx="12">
                  <c:v>4.7959000000000002E-2</c:v>
                </c:pt>
                <c:pt idx="13">
                  <c:v>4.7988999999999997E-2</c:v>
                </c:pt>
                <c:pt idx="14">
                  <c:v>4.7690999999999997E-2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5-4EBC-4DE9-848B-A51F276AFC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73446640"/>
        <c:axId val="873442320"/>
      </c:lineChart>
      <c:catAx>
        <c:axId val="873446640"/>
        <c:scaling>
          <c:orientation val="minMax"/>
        </c:scaling>
        <c:delete val="0"/>
        <c:axPos val="b"/>
        <c:numFmt formatCode="General" sourceLinked="1"/>
        <c:majorTickMark val="cross"/>
        <c:minorTickMark val="in"/>
        <c:tickLblPos val="low"/>
        <c:spPr>
          <a:noFill/>
          <a:ln w="25400" cap="flat" cmpd="sng" algn="ctr">
            <a:solidFill>
              <a:srgbClr val="A4A4A4"/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808080"/>
                </a:solidFill>
                <a:latin typeface="+mj-lt"/>
                <a:ea typeface=""/>
                <a:cs typeface=""/>
              </a:defRPr>
            </a:pPr>
            <a:endParaRPr lang="en-US"/>
          </a:p>
        </c:txPr>
        <c:crossAx val="873442320"/>
        <c:crosses val="autoZero"/>
        <c:auto val="1"/>
        <c:lblAlgn val="ctr"/>
        <c:lblOffset val="100"/>
        <c:noMultiLvlLbl val="0"/>
      </c:catAx>
      <c:valAx>
        <c:axId val="873442320"/>
        <c:scaling>
          <c:orientation val="minMax"/>
          <c:min val="3.0000000000000006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808080"/>
                    </a:solidFill>
                    <a:latin typeface="+mj-lt"/>
                    <a:ea typeface=""/>
                    <a:cs typeface=""/>
                  </a:defRPr>
                </a:pPr>
                <a:r>
                  <a:rPr lang="en-US" dirty="0"/>
                  <a:t>Availability Rate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rgbClr val="808080"/>
                  </a:solidFill>
                  <a:latin typeface="+mj-lt"/>
                  <a:ea typeface=""/>
                  <a:cs typeface=""/>
                </a:defRPr>
              </a:pPr>
              <a:endParaRPr lang="en-US"/>
            </a:p>
          </c:txPr>
        </c:title>
        <c:numFmt formatCode="0.0%" sourceLinked="0"/>
        <c:majorTickMark val="none"/>
        <c:minorTickMark val="none"/>
        <c:tickLblPos val="nextTo"/>
        <c:spPr>
          <a:noFill/>
          <a:ln w="25400"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808080"/>
                </a:solidFill>
                <a:latin typeface="+mj-lt"/>
                <a:ea typeface=""/>
                <a:cs typeface=""/>
              </a:defRPr>
            </a:pPr>
            <a:endParaRPr lang="en-US"/>
          </a:p>
        </c:txPr>
        <c:crossAx val="873446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rgbClr val="808080"/>
              </a:solidFill>
              <a:latin typeface="+mj-lt"/>
              <a:ea typeface=""/>
              <a:cs typeface="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 b="0">
          <a:solidFill>
            <a:srgbClr val="808080"/>
          </a:solidFill>
          <a:latin typeface="+mj-lt"/>
          <a:ea typeface=""/>
          <a:cs typeface=""/>
        </a:defRPr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730001947636406E-2"/>
          <c:y val="3.6772136490328185E-2"/>
          <c:w val="0.93331357873552023"/>
          <c:h val="0.816040839971094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Under Construction SF</c:v>
                </c:pt>
              </c:strCache>
            </c:strRef>
          </c:tx>
          <c:spPr>
            <a:solidFill>
              <a:schemeClr val="accent2"/>
            </a:solidFill>
            <a:ln w="38100">
              <a:noFill/>
            </a:ln>
            <a:effectLst/>
          </c:spPr>
          <c:invertIfNegative val="0"/>
          <c:cat>
            <c:numRef>
              <c:f>Sheet1!$A$2:$A$44</c:f>
              <c:numCache>
                <c:formatCode>yyyy\-mm\-dd</c:formatCode>
                <c:ptCount val="43"/>
                <c:pt idx="0">
                  <c:v>42370</c:v>
                </c:pt>
                <c:pt idx="1">
                  <c:v>42461</c:v>
                </c:pt>
                <c:pt idx="2">
                  <c:v>42552</c:v>
                </c:pt>
                <c:pt idx="3">
                  <c:v>42644</c:v>
                </c:pt>
                <c:pt idx="4">
                  <c:v>42736</c:v>
                </c:pt>
                <c:pt idx="5">
                  <c:v>42826</c:v>
                </c:pt>
                <c:pt idx="6">
                  <c:v>42917</c:v>
                </c:pt>
                <c:pt idx="7">
                  <c:v>43009</c:v>
                </c:pt>
                <c:pt idx="8">
                  <c:v>43101</c:v>
                </c:pt>
                <c:pt idx="9">
                  <c:v>43191</c:v>
                </c:pt>
                <c:pt idx="10">
                  <c:v>43282</c:v>
                </c:pt>
                <c:pt idx="11">
                  <c:v>43374</c:v>
                </c:pt>
                <c:pt idx="12">
                  <c:v>43466</c:v>
                </c:pt>
                <c:pt idx="13">
                  <c:v>43556</c:v>
                </c:pt>
                <c:pt idx="14">
                  <c:v>43647</c:v>
                </c:pt>
                <c:pt idx="15">
                  <c:v>43739</c:v>
                </c:pt>
                <c:pt idx="16">
                  <c:v>43831</c:v>
                </c:pt>
                <c:pt idx="17">
                  <c:v>43922</c:v>
                </c:pt>
                <c:pt idx="18">
                  <c:v>44013</c:v>
                </c:pt>
                <c:pt idx="19">
                  <c:v>44105</c:v>
                </c:pt>
                <c:pt idx="20">
                  <c:v>44197</c:v>
                </c:pt>
                <c:pt idx="21">
                  <c:v>44287</c:v>
                </c:pt>
                <c:pt idx="22">
                  <c:v>44378</c:v>
                </c:pt>
                <c:pt idx="23">
                  <c:v>44470</c:v>
                </c:pt>
                <c:pt idx="24">
                  <c:v>44562</c:v>
                </c:pt>
                <c:pt idx="25">
                  <c:v>44652</c:v>
                </c:pt>
                <c:pt idx="26">
                  <c:v>44743</c:v>
                </c:pt>
                <c:pt idx="27">
                  <c:v>44835</c:v>
                </c:pt>
                <c:pt idx="28">
                  <c:v>44927</c:v>
                </c:pt>
                <c:pt idx="29">
                  <c:v>45017</c:v>
                </c:pt>
                <c:pt idx="30">
                  <c:v>45108</c:v>
                </c:pt>
                <c:pt idx="31">
                  <c:v>45200</c:v>
                </c:pt>
                <c:pt idx="32">
                  <c:v>45292</c:v>
                </c:pt>
                <c:pt idx="33">
                  <c:v>45383</c:v>
                </c:pt>
                <c:pt idx="34">
                  <c:v>45474</c:v>
                </c:pt>
                <c:pt idx="35">
                  <c:v>45566</c:v>
                </c:pt>
                <c:pt idx="36">
                  <c:v>45658</c:v>
                </c:pt>
                <c:pt idx="37">
                  <c:v>45748</c:v>
                </c:pt>
                <c:pt idx="38">
                  <c:v>45839</c:v>
                </c:pt>
                <c:pt idx="39">
                  <c:v>45931</c:v>
                </c:pt>
                <c:pt idx="40">
                  <c:v>46023</c:v>
                </c:pt>
                <c:pt idx="41">
                  <c:v>46113</c:v>
                </c:pt>
                <c:pt idx="42">
                  <c:v>46204</c:v>
                </c:pt>
              </c:numCache>
            </c:numRef>
          </c:cat>
          <c:val>
            <c:numRef>
              <c:f>Sheet1!$B$2:$B$44</c:f>
              <c:numCache>
                <c:formatCode>General</c:formatCode>
                <c:ptCount val="43"/>
                <c:pt idx="0">
                  <c:v>87679392</c:v>
                </c:pt>
                <c:pt idx="1">
                  <c:v>84576928</c:v>
                </c:pt>
                <c:pt idx="2">
                  <c:v>84986064</c:v>
                </c:pt>
                <c:pt idx="3">
                  <c:v>87187888</c:v>
                </c:pt>
                <c:pt idx="4">
                  <c:v>89080176</c:v>
                </c:pt>
                <c:pt idx="5">
                  <c:v>84327512</c:v>
                </c:pt>
                <c:pt idx="6">
                  <c:v>80498576</c:v>
                </c:pt>
                <c:pt idx="7">
                  <c:v>75135760</c:v>
                </c:pt>
                <c:pt idx="8">
                  <c:v>76173704</c:v>
                </c:pt>
                <c:pt idx="9">
                  <c:v>74845344</c:v>
                </c:pt>
                <c:pt idx="10">
                  <c:v>72724816</c:v>
                </c:pt>
                <c:pt idx="11">
                  <c:v>72787952</c:v>
                </c:pt>
                <c:pt idx="12">
                  <c:v>70353896</c:v>
                </c:pt>
                <c:pt idx="13">
                  <c:v>66826896</c:v>
                </c:pt>
                <c:pt idx="14">
                  <c:v>66278348</c:v>
                </c:pt>
                <c:pt idx="15">
                  <c:v>60402952</c:v>
                </c:pt>
                <c:pt idx="16">
                  <c:v>56353592</c:v>
                </c:pt>
                <c:pt idx="17">
                  <c:v>53622128</c:v>
                </c:pt>
                <c:pt idx="18">
                  <c:v>49197352</c:v>
                </c:pt>
                <c:pt idx="19">
                  <c:v>47469404</c:v>
                </c:pt>
                <c:pt idx="20">
                  <c:v>46981688</c:v>
                </c:pt>
                <c:pt idx="21">
                  <c:v>46216556</c:v>
                </c:pt>
                <c:pt idx="22">
                  <c:v>48337936</c:v>
                </c:pt>
                <c:pt idx="23">
                  <c:v>49874872</c:v>
                </c:pt>
                <c:pt idx="24">
                  <c:v>52266256</c:v>
                </c:pt>
                <c:pt idx="25">
                  <c:v>52422528</c:v>
                </c:pt>
                <c:pt idx="26">
                  <c:v>55032436</c:v>
                </c:pt>
                <c:pt idx="27">
                  <c:v>55347232</c:v>
                </c:pt>
                <c:pt idx="28">
                  <c:v>52816744</c:v>
                </c:pt>
                <c:pt idx="29">
                  <c:v>52169896</c:v>
                </c:pt>
                <c:pt idx="30">
                  <c:v>51514876</c:v>
                </c:pt>
                <c:pt idx="31">
                  <c:v>49062736</c:v>
                </c:pt>
                <c:pt idx="32">
                  <c:v>48604704</c:v>
                </c:pt>
                <c:pt idx="33">
                  <c:v>46052824</c:v>
                </c:pt>
                <c:pt idx="34">
                  <c:v>48988568</c:v>
                </c:pt>
                <c:pt idx="35">
                  <c:v>50884076</c:v>
                </c:pt>
                <c:pt idx="36">
                  <c:v>55245312</c:v>
                </c:pt>
                <c:pt idx="37">
                  <c:v>57650488</c:v>
                </c:pt>
                <c:pt idx="38">
                  <c:v>58348816</c:v>
                </c:pt>
                <c:pt idx="39">
                  <c:v>59921960</c:v>
                </c:pt>
                <c:pt idx="40">
                  <c:v>63323540</c:v>
                </c:pt>
                <c:pt idx="41">
                  <c:v>60557316</c:v>
                </c:pt>
                <c:pt idx="42">
                  <c:v>58308120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23-46DF-B56F-A773E4B409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848389311"/>
        <c:axId val="1848360415"/>
      </c:barChart>
      <c:catAx>
        <c:axId val="1848389311"/>
        <c:scaling>
          <c:orientation val="minMax"/>
        </c:scaling>
        <c:delete val="0"/>
        <c:axPos val="b"/>
        <c:numFmt formatCode="yy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848360415"/>
        <c:crossesAt val="0"/>
        <c:auto val="0"/>
        <c:lblAlgn val="ctr"/>
        <c:lblOffset val="100"/>
        <c:tickLblSkip val="4"/>
        <c:tickMarkSkip val="4"/>
        <c:noMultiLvlLbl val="1"/>
      </c:catAx>
      <c:valAx>
        <c:axId val="1848360415"/>
        <c:scaling>
          <c:orientation val="minMax"/>
          <c:max val="100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8483893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99284011760014"/>
          <c:y val="0.93640845981272203"/>
          <c:w val="0.59312317409087112"/>
          <c:h val="6.02949924817671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latin typeface="+mj-lt"/>
        </a:defRPr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Space Under Construction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Cincinnati</c:v>
                </c:pt>
                <c:pt idx="1">
                  <c:v>Inland Empire</c:v>
                </c:pt>
                <c:pt idx="2">
                  <c:v>San Antonio</c:v>
                </c:pt>
                <c:pt idx="3">
                  <c:v>New York</c:v>
                </c:pt>
                <c:pt idx="4">
                  <c:v>Washington</c:v>
                </c:pt>
                <c:pt idx="5">
                  <c:v>Atlanta</c:v>
                </c:pt>
                <c:pt idx="6">
                  <c:v>Miami</c:v>
                </c:pt>
                <c:pt idx="7">
                  <c:v>Charlotte</c:v>
                </c:pt>
                <c:pt idx="8">
                  <c:v>Denver</c:v>
                </c:pt>
                <c:pt idx="9">
                  <c:v>Las Vegas</c:v>
                </c:pt>
                <c:pt idx="10">
                  <c:v>Chicago</c:v>
                </c:pt>
                <c:pt idx="11">
                  <c:v>Phoenix</c:v>
                </c:pt>
                <c:pt idx="12">
                  <c:v>Austin</c:v>
                </c:pt>
                <c:pt idx="13">
                  <c:v>Houston</c:v>
                </c:pt>
                <c:pt idx="14">
                  <c:v>Dallas-Fort Worth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999127</c:v>
                </c:pt>
                <c:pt idx="1">
                  <c:v>1089123</c:v>
                </c:pt>
                <c:pt idx="2">
                  <c:v>1093193</c:v>
                </c:pt>
                <c:pt idx="3">
                  <c:v>1123108</c:v>
                </c:pt>
                <c:pt idx="4">
                  <c:v>1158808</c:v>
                </c:pt>
                <c:pt idx="5">
                  <c:v>1203642</c:v>
                </c:pt>
                <c:pt idx="6">
                  <c:v>1279524</c:v>
                </c:pt>
                <c:pt idx="7">
                  <c:v>1483368</c:v>
                </c:pt>
                <c:pt idx="8">
                  <c:v>1576254</c:v>
                </c:pt>
                <c:pt idx="9">
                  <c:v>1715856</c:v>
                </c:pt>
                <c:pt idx="10">
                  <c:v>1833481</c:v>
                </c:pt>
                <c:pt idx="11">
                  <c:v>2389980</c:v>
                </c:pt>
                <c:pt idx="12">
                  <c:v>3197357</c:v>
                </c:pt>
                <c:pt idx="13">
                  <c:v>5117016</c:v>
                </c:pt>
                <c:pt idx="14">
                  <c:v>7230177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55-4C17-9C2D-0E5DED884E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962098816"/>
        <c:axId val="962098336"/>
      </c:barChart>
      <c:catAx>
        <c:axId val="96209881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rgbClr val="80808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 dirty="0"/>
                  <a:t>Market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rgbClr val="808080"/>
                  </a:solidFill>
                  <a:latin typeface="+mj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rgbClr val="80808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962098336"/>
        <c:crosses val="autoZero"/>
        <c:auto val="1"/>
        <c:lblAlgn val="ctr"/>
        <c:lblOffset val="100"/>
        <c:noMultiLvlLbl val="0"/>
      </c:catAx>
      <c:valAx>
        <c:axId val="962098336"/>
        <c:scaling>
          <c:orientation val="minMax"/>
          <c:max val="8000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#,,&quot;M&quot;;[Red]#,###,,&quot; M&quot;" sourceLinked="0"/>
        <c:majorTickMark val="cross"/>
        <c:minorTickMark val="none"/>
        <c:tickLblPos val="nextTo"/>
        <c:spPr>
          <a:noFill/>
          <a:ln w="25400"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rgbClr val="80808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962098816"/>
        <c:crosses val="autoZero"/>
        <c:crossBetween val="between"/>
        <c:majorUnit val="2000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rgbClr val="808080"/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lang="en-US" sz="1200" b="0" i="0" u="none" strike="noStrike" kern="1200" baseline="0">
          <a:solidFill>
            <a:srgbClr val="808080"/>
          </a:solidFill>
          <a:latin typeface="+mj-lt"/>
          <a:ea typeface="+mn-ea"/>
          <a:cs typeface="+mn-cs"/>
        </a:defRPr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Market Asking Rent Growth YOY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Sheet1!$A$2:$A$44</c:f>
              <c:strCache>
                <c:ptCount val="39"/>
                <c:pt idx="0">
                  <c:v>1Q 2017</c:v>
                </c:pt>
                <c:pt idx="1">
                  <c:v>2Q 2017</c:v>
                </c:pt>
                <c:pt idx="2">
                  <c:v>3Q 2017</c:v>
                </c:pt>
                <c:pt idx="3">
                  <c:v>4Q 2017</c:v>
                </c:pt>
                <c:pt idx="4">
                  <c:v>1Q 2018</c:v>
                </c:pt>
                <c:pt idx="5">
                  <c:v>2Q 2018</c:v>
                </c:pt>
                <c:pt idx="6">
                  <c:v>3Q 2018</c:v>
                </c:pt>
                <c:pt idx="7">
                  <c:v>4Q 2018</c:v>
                </c:pt>
                <c:pt idx="8">
                  <c:v>1Q 2019</c:v>
                </c:pt>
                <c:pt idx="9">
                  <c:v>2Q 2019</c:v>
                </c:pt>
                <c:pt idx="10">
                  <c:v>3Q 2019</c:v>
                </c:pt>
                <c:pt idx="11">
                  <c:v>4Q 2019</c:v>
                </c:pt>
                <c:pt idx="12">
                  <c:v>1Q 2020</c:v>
                </c:pt>
                <c:pt idx="13">
                  <c:v>2Q 2020</c:v>
                </c:pt>
                <c:pt idx="14">
                  <c:v>3Q 2020</c:v>
                </c:pt>
                <c:pt idx="15">
                  <c:v>4Q 2020</c:v>
                </c:pt>
                <c:pt idx="16">
                  <c:v>1Q 2021</c:v>
                </c:pt>
                <c:pt idx="17">
                  <c:v>2Q 2021</c:v>
                </c:pt>
                <c:pt idx="18">
                  <c:v>3Q 2021</c:v>
                </c:pt>
                <c:pt idx="19">
                  <c:v>4Q 2021</c:v>
                </c:pt>
                <c:pt idx="20">
                  <c:v>1Q 2022</c:v>
                </c:pt>
                <c:pt idx="21">
                  <c:v>2Q 2022</c:v>
                </c:pt>
                <c:pt idx="22">
                  <c:v>3Q 2022</c:v>
                </c:pt>
                <c:pt idx="23">
                  <c:v>4Q 2022</c:v>
                </c:pt>
                <c:pt idx="24">
                  <c:v>1Q 2023</c:v>
                </c:pt>
                <c:pt idx="25">
                  <c:v>2Q 2023</c:v>
                </c:pt>
                <c:pt idx="26">
                  <c:v>3Q 2023</c:v>
                </c:pt>
                <c:pt idx="27">
                  <c:v>4Q 2023</c:v>
                </c:pt>
                <c:pt idx="28">
                  <c:v>1Q 2024</c:v>
                </c:pt>
                <c:pt idx="29">
                  <c:v>2Q 2024</c:v>
                </c:pt>
                <c:pt idx="30">
                  <c:v>3Q 2024</c:v>
                </c:pt>
                <c:pt idx="31">
                  <c:v>4Q 2024</c:v>
                </c:pt>
                <c:pt idx="32">
                  <c:v>1Q 2025</c:v>
                </c:pt>
                <c:pt idx="33">
                  <c:v>2Q 2025</c:v>
                </c:pt>
                <c:pt idx="34">
                  <c:v>3Q 2025</c:v>
                </c:pt>
                <c:pt idx="35">
                  <c:v>4Q 2025</c:v>
                </c:pt>
                <c:pt idx="36">
                  <c:v>1Q 2026</c:v>
                </c:pt>
                <c:pt idx="37">
                  <c:v>2Q 2026</c:v>
                </c:pt>
                <c:pt idx="38">
                  <c:v>3Q 2026</c:v>
                </c:pt>
              </c:strCache>
              <c:extLst/>
            </c:strRef>
          </c:cat>
          <c:val>
            <c:numRef>
              <c:f>Sheet1!$B$2:$B$44</c:f>
              <c:numCache>
                <c:formatCode>#,##0.0%_);[Red]\-#,##0.0%</c:formatCode>
                <c:ptCount val="39"/>
                <c:pt idx="0">
                  <c:v>2.8126787E-2</c:v>
                </c:pt>
                <c:pt idx="1">
                  <c:v>2.5546091E-2</c:v>
                </c:pt>
                <c:pt idx="2">
                  <c:v>2.7912887000000001E-2</c:v>
                </c:pt>
                <c:pt idx="3">
                  <c:v>2.8881051000000001E-2</c:v>
                </c:pt>
                <c:pt idx="4">
                  <c:v>2.8260450999999999E-2</c:v>
                </c:pt>
                <c:pt idx="5">
                  <c:v>2.7383998E-2</c:v>
                </c:pt>
                <c:pt idx="6">
                  <c:v>2.6762694E-2</c:v>
                </c:pt>
                <c:pt idx="7">
                  <c:v>2.6482128000000001E-2</c:v>
                </c:pt>
                <c:pt idx="8">
                  <c:v>2.6302401E-2</c:v>
                </c:pt>
                <c:pt idx="9">
                  <c:v>2.5706708000000002E-2</c:v>
                </c:pt>
                <c:pt idx="10">
                  <c:v>2.7247430999999999E-2</c:v>
                </c:pt>
                <c:pt idx="11">
                  <c:v>2.6744053E-2</c:v>
                </c:pt>
                <c:pt idx="12">
                  <c:v>2.6069595000000001E-2</c:v>
                </c:pt>
                <c:pt idx="13">
                  <c:v>2.5404671E-2</c:v>
                </c:pt>
                <c:pt idx="14">
                  <c:v>2.2319986E-2</c:v>
                </c:pt>
                <c:pt idx="15">
                  <c:v>2.2234093E-2</c:v>
                </c:pt>
                <c:pt idx="16">
                  <c:v>2.3443268999999999E-2</c:v>
                </c:pt>
                <c:pt idx="17">
                  <c:v>2.669289E-2</c:v>
                </c:pt>
                <c:pt idx="18">
                  <c:v>3.1000452000000001E-2</c:v>
                </c:pt>
                <c:pt idx="19">
                  <c:v>3.4858189999999997E-2</c:v>
                </c:pt>
                <c:pt idx="20">
                  <c:v>3.8400836000000001E-2</c:v>
                </c:pt>
                <c:pt idx="21">
                  <c:v>4.0165972000000001E-2</c:v>
                </c:pt>
                <c:pt idx="22">
                  <c:v>4.0606059E-2</c:v>
                </c:pt>
                <c:pt idx="23">
                  <c:v>4.0613758999999999E-2</c:v>
                </c:pt>
                <c:pt idx="24">
                  <c:v>3.9528117000000002E-2</c:v>
                </c:pt>
                <c:pt idx="25">
                  <c:v>3.8689211000000001E-2</c:v>
                </c:pt>
                <c:pt idx="26">
                  <c:v>3.8364254E-2</c:v>
                </c:pt>
                <c:pt idx="27">
                  <c:v>3.7235699999999997E-2</c:v>
                </c:pt>
                <c:pt idx="28">
                  <c:v>3.5948947000000002E-2</c:v>
                </c:pt>
                <c:pt idx="29">
                  <c:v>3.4230903E-2</c:v>
                </c:pt>
                <c:pt idx="30">
                  <c:v>3.3015362999999999E-2</c:v>
                </c:pt>
                <c:pt idx="31">
                  <c:v>3.1640131000000002E-2</c:v>
                </c:pt>
                <c:pt idx="32">
                  <c:v>3.0888223999999999E-2</c:v>
                </c:pt>
                <c:pt idx="33">
                  <c:v>3.0443832000000001E-2</c:v>
                </c:pt>
                <c:pt idx="34">
                  <c:v>2.8962890000000002E-2</c:v>
                </c:pt>
                <c:pt idx="35">
                  <c:v>2.8598707000000001E-2</c:v>
                </c:pt>
                <c:pt idx="36">
                  <c:v>2.7480780999999999E-2</c:v>
                </c:pt>
                <c:pt idx="37">
                  <c:v>2.3038759999999998E-2</c:v>
                </c:pt>
                <c:pt idx="38">
                  <c:v>1.5876735999999999E-2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7D80-486D-9667-C39B6793D2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88834015"/>
        <c:axId val="1388834975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Market Average Asking Rent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Sheet1!$A$2:$A$44</c:f>
              <c:strCache>
                <c:ptCount val="39"/>
                <c:pt idx="0">
                  <c:v>1Q 2017</c:v>
                </c:pt>
                <c:pt idx="1">
                  <c:v>2Q 2017</c:v>
                </c:pt>
                <c:pt idx="2">
                  <c:v>3Q 2017</c:v>
                </c:pt>
                <c:pt idx="3">
                  <c:v>4Q 2017</c:v>
                </c:pt>
                <c:pt idx="4">
                  <c:v>1Q 2018</c:v>
                </c:pt>
                <c:pt idx="5">
                  <c:v>2Q 2018</c:v>
                </c:pt>
                <c:pt idx="6">
                  <c:v>3Q 2018</c:v>
                </c:pt>
                <c:pt idx="7">
                  <c:v>4Q 2018</c:v>
                </c:pt>
                <c:pt idx="8">
                  <c:v>1Q 2019</c:v>
                </c:pt>
                <c:pt idx="9">
                  <c:v>2Q 2019</c:v>
                </c:pt>
                <c:pt idx="10">
                  <c:v>3Q 2019</c:v>
                </c:pt>
                <c:pt idx="11">
                  <c:v>4Q 2019</c:v>
                </c:pt>
                <c:pt idx="12">
                  <c:v>1Q 2020</c:v>
                </c:pt>
                <c:pt idx="13">
                  <c:v>2Q 2020</c:v>
                </c:pt>
                <c:pt idx="14">
                  <c:v>3Q 2020</c:v>
                </c:pt>
                <c:pt idx="15">
                  <c:v>4Q 2020</c:v>
                </c:pt>
                <c:pt idx="16">
                  <c:v>1Q 2021</c:v>
                </c:pt>
                <c:pt idx="17">
                  <c:v>2Q 2021</c:v>
                </c:pt>
                <c:pt idx="18">
                  <c:v>3Q 2021</c:v>
                </c:pt>
                <c:pt idx="19">
                  <c:v>4Q 2021</c:v>
                </c:pt>
                <c:pt idx="20">
                  <c:v>1Q 2022</c:v>
                </c:pt>
                <c:pt idx="21">
                  <c:v>2Q 2022</c:v>
                </c:pt>
                <c:pt idx="22">
                  <c:v>3Q 2022</c:v>
                </c:pt>
                <c:pt idx="23">
                  <c:v>4Q 2022</c:v>
                </c:pt>
                <c:pt idx="24">
                  <c:v>1Q 2023</c:v>
                </c:pt>
                <c:pt idx="25">
                  <c:v>2Q 2023</c:v>
                </c:pt>
                <c:pt idx="26">
                  <c:v>3Q 2023</c:v>
                </c:pt>
                <c:pt idx="27">
                  <c:v>4Q 2023</c:v>
                </c:pt>
                <c:pt idx="28">
                  <c:v>1Q 2024</c:v>
                </c:pt>
                <c:pt idx="29">
                  <c:v>2Q 2024</c:v>
                </c:pt>
                <c:pt idx="30">
                  <c:v>3Q 2024</c:v>
                </c:pt>
                <c:pt idx="31">
                  <c:v>4Q 2024</c:v>
                </c:pt>
                <c:pt idx="32">
                  <c:v>1Q 2025</c:v>
                </c:pt>
                <c:pt idx="33">
                  <c:v>2Q 2025</c:v>
                </c:pt>
                <c:pt idx="34">
                  <c:v>3Q 2025</c:v>
                </c:pt>
                <c:pt idx="35">
                  <c:v>4Q 2025</c:v>
                </c:pt>
                <c:pt idx="36">
                  <c:v>1Q 2026</c:v>
                </c:pt>
                <c:pt idx="37">
                  <c:v>2Q 2026</c:v>
                </c:pt>
                <c:pt idx="38">
                  <c:v>3Q 2026</c:v>
                </c:pt>
              </c:strCache>
              <c:extLst/>
            </c:strRef>
          </c:cat>
          <c:val>
            <c:numRef>
              <c:f>Sheet1!$C$2:$C$44</c:f>
              <c:numCache>
                <c:formatCode>"$"#,##0.00_);[Red]\("$"#,##0.00\)</c:formatCode>
                <c:ptCount val="39"/>
                <c:pt idx="0">
                  <c:v>19.91</c:v>
                </c:pt>
                <c:pt idx="1">
                  <c:v>20.059999999999999</c:v>
                </c:pt>
                <c:pt idx="2">
                  <c:v>20.2</c:v>
                </c:pt>
                <c:pt idx="3">
                  <c:v>20.329999999999998</c:v>
                </c:pt>
                <c:pt idx="4">
                  <c:v>20.47</c:v>
                </c:pt>
                <c:pt idx="5">
                  <c:v>20.61</c:v>
                </c:pt>
                <c:pt idx="6">
                  <c:v>20.74</c:v>
                </c:pt>
                <c:pt idx="7">
                  <c:v>20.87</c:v>
                </c:pt>
                <c:pt idx="8">
                  <c:v>21.01</c:v>
                </c:pt>
                <c:pt idx="9">
                  <c:v>21.13</c:v>
                </c:pt>
                <c:pt idx="10">
                  <c:v>21.3</c:v>
                </c:pt>
                <c:pt idx="11">
                  <c:v>21.43</c:v>
                </c:pt>
                <c:pt idx="12">
                  <c:v>21.55</c:v>
                </c:pt>
                <c:pt idx="13">
                  <c:v>21.67</c:v>
                </c:pt>
                <c:pt idx="14">
                  <c:v>21.78</c:v>
                </c:pt>
                <c:pt idx="15">
                  <c:v>21.9</c:v>
                </c:pt>
                <c:pt idx="16">
                  <c:v>22.06</c:v>
                </c:pt>
                <c:pt idx="17">
                  <c:v>22.25</c:v>
                </c:pt>
                <c:pt idx="18">
                  <c:v>22.45</c:v>
                </c:pt>
                <c:pt idx="19">
                  <c:v>22.67</c:v>
                </c:pt>
                <c:pt idx="20">
                  <c:v>22.91</c:v>
                </c:pt>
                <c:pt idx="21">
                  <c:v>23.14</c:v>
                </c:pt>
                <c:pt idx="22">
                  <c:v>23.36</c:v>
                </c:pt>
                <c:pt idx="23">
                  <c:v>23.59</c:v>
                </c:pt>
                <c:pt idx="24">
                  <c:v>23.81</c:v>
                </c:pt>
                <c:pt idx="25">
                  <c:v>24.04</c:v>
                </c:pt>
                <c:pt idx="26">
                  <c:v>24.26</c:v>
                </c:pt>
                <c:pt idx="27">
                  <c:v>24.47</c:v>
                </c:pt>
                <c:pt idx="28">
                  <c:v>24.67</c:v>
                </c:pt>
                <c:pt idx="29">
                  <c:v>24.86</c:v>
                </c:pt>
                <c:pt idx="30">
                  <c:v>25.06</c:v>
                </c:pt>
                <c:pt idx="31">
                  <c:v>25.24</c:v>
                </c:pt>
                <c:pt idx="32">
                  <c:v>25.43</c:v>
                </c:pt>
                <c:pt idx="33">
                  <c:v>25.62</c:v>
                </c:pt>
                <c:pt idx="34">
                  <c:v>25.79</c:v>
                </c:pt>
                <c:pt idx="35">
                  <c:v>25.96</c:v>
                </c:pt>
                <c:pt idx="36">
                  <c:v>26.13</c:v>
                </c:pt>
                <c:pt idx="37">
                  <c:v>26.21</c:v>
                </c:pt>
                <c:pt idx="38">
                  <c:v>26.2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7D80-486D-9667-C39B6793D2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73441839"/>
        <c:axId val="976328959"/>
      </c:lineChart>
      <c:catAx>
        <c:axId val="13888340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8834975"/>
        <c:crosses val="autoZero"/>
        <c:auto val="1"/>
        <c:lblAlgn val="ctr"/>
        <c:lblOffset val="100"/>
        <c:noMultiLvlLbl val="0"/>
      </c:catAx>
      <c:valAx>
        <c:axId val="13888349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Asking rent growth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%_);[Red]\-#,##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8834015"/>
        <c:crosses val="autoZero"/>
        <c:crossBetween val="between"/>
      </c:valAx>
      <c:valAx>
        <c:axId val="976328959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Market</a:t>
                </a:r>
                <a:r>
                  <a:rPr lang="en-US" baseline="0" dirty="0"/>
                  <a:t> average asking rent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.00_);[Red]\(&quot;$&quot;#,##0.00\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3441839"/>
        <c:crosses val="max"/>
        <c:crossBetween val="between"/>
      </c:valAx>
      <c:catAx>
        <c:axId val="197344183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7632895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Sales Volume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Sheet1!$A$2:$A$44</c:f>
              <c:strCache>
                <c:ptCount val="43"/>
                <c:pt idx="0">
                  <c:v>1Q 2016</c:v>
                </c:pt>
                <c:pt idx="1">
                  <c:v>2Q 2016</c:v>
                </c:pt>
                <c:pt idx="2">
                  <c:v>3Q 2016</c:v>
                </c:pt>
                <c:pt idx="3">
                  <c:v>4Q 2016</c:v>
                </c:pt>
                <c:pt idx="4">
                  <c:v>1Q 2017</c:v>
                </c:pt>
                <c:pt idx="5">
                  <c:v>2Q 2017</c:v>
                </c:pt>
                <c:pt idx="6">
                  <c:v>3Q 2017</c:v>
                </c:pt>
                <c:pt idx="7">
                  <c:v>4Q 2017</c:v>
                </c:pt>
                <c:pt idx="8">
                  <c:v>1Q 2018</c:v>
                </c:pt>
                <c:pt idx="9">
                  <c:v>2Q 2018</c:v>
                </c:pt>
                <c:pt idx="10">
                  <c:v>3Q 2018</c:v>
                </c:pt>
                <c:pt idx="11">
                  <c:v>4Q 2018</c:v>
                </c:pt>
                <c:pt idx="12">
                  <c:v>1Q 2019</c:v>
                </c:pt>
                <c:pt idx="13">
                  <c:v>2Q 2019</c:v>
                </c:pt>
                <c:pt idx="14">
                  <c:v>3Q 2019</c:v>
                </c:pt>
                <c:pt idx="15">
                  <c:v>4Q 2019</c:v>
                </c:pt>
                <c:pt idx="16">
                  <c:v>1Q 2020</c:v>
                </c:pt>
                <c:pt idx="17">
                  <c:v>2Q 2020</c:v>
                </c:pt>
                <c:pt idx="18">
                  <c:v>3Q 2020</c:v>
                </c:pt>
                <c:pt idx="19">
                  <c:v>4Q 2020</c:v>
                </c:pt>
                <c:pt idx="20">
                  <c:v>1Q 2021</c:v>
                </c:pt>
                <c:pt idx="21">
                  <c:v>2Q 2021</c:v>
                </c:pt>
                <c:pt idx="22">
                  <c:v>3Q 2021</c:v>
                </c:pt>
                <c:pt idx="23">
                  <c:v>4Q 2021</c:v>
                </c:pt>
                <c:pt idx="24">
                  <c:v>1Q 2022</c:v>
                </c:pt>
                <c:pt idx="25">
                  <c:v>2Q 2022</c:v>
                </c:pt>
                <c:pt idx="26">
                  <c:v>3Q 2022</c:v>
                </c:pt>
                <c:pt idx="27">
                  <c:v>4Q 2022</c:v>
                </c:pt>
                <c:pt idx="28">
                  <c:v>1Q 2023</c:v>
                </c:pt>
                <c:pt idx="29">
                  <c:v>2Q 2023</c:v>
                </c:pt>
                <c:pt idx="30">
                  <c:v>3Q 2023</c:v>
                </c:pt>
                <c:pt idx="31">
                  <c:v>4Q 2023</c:v>
                </c:pt>
                <c:pt idx="32">
                  <c:v>1Q 2024</c:v>
                </c:pt>
                <c:pt idx="33">
                  <c:v>2Q 2024</c:v>
                </c:pt>
                <c:pt idx="34">
                  <c:v>3Q 2024</c:v>
                </c:pt>
                <c:pt idx="35">
                  <c:v>4Q 2024</c:v>
                </c:pt>
                <c:pt idx="36">
                  <c:v>1Q 2025</c:v>
                </c:pt>
                <c:pt idx="37">
                  <c:v>2Q 2025</c:v>
                </c:pt>
                <c:pt idx="38">
                  <c:v>3Q 2025</c:v>
                </c:pt>
                <c:pt idx="39">
                  <c:v>4Q 2025</c:v>
                </c:pt>
                <c:pt idx="40">
                  <c:v>1Q 2026</c:v>
                </c:pt>
                <c:pt idx="41">
                  <c:v>2Q 2026</c:v>
                </c:pt>
                <c:pt idx="42">
                  <c:v>3Q 2026</c:v>
                </c:pt>
              </c:strCache>
            </c:strRef>
          </c:cat>
          <c:val>
            <c:numRef>
              <c:f>Sheet1!$B$2:$B$44</c:f>
              <c:numCache>
                <c:formatCode>\$##,###,###,##0_);[Red]\(\$##,###,###,##0\)</c:formatCode>
                <c:ptCount val="43"/>
                <c:pt idx="0">
                  <c:v>15745381219</c:v>
                </c:pt>
                <c:pt idx="1">
                  <c:v>17260422323</c:v>
                </c:pt>
                <c:pt idx="2">
                  <c:v>16076217001</c:v>
                </c:pt>
                <c:pt idx="3">
                  <c:v>17206826508</c:v>
                </c:pt>
                <c:pt idx="4">
                  <c:v>13794734652</c:v>
                </c:pt>
                <c:pt idx="5">
                  <c:v>13871416194</c:v>
                </c:pt>
                <c:pt idx="6">
                  <c:v>14262106885</c:v>
                </c:pt>
                <c:pt idx="7">
                  <c:v>14812877391</c:v>
                </c:pt>
                <c:pt idx="8">
                  <c:v>13678972098</c:v>
                </c:pt>
                <c:pt idx="9">
                  <c:v>15994215578</c:v>
                </c:pt>
                <c:pt idx="10">
                  <c:v>14688095472</c:v>
                </c:pt>
                <c:pt idx="11">
                  <c:v>16510385161</c:v>
                </c:pt>
                <c:pt idx="12">
                  <c:v>13837511219</c:v>
                </c:pt>
                <c:pt idx="13">
                  <c:v>15041150083</c:v>
                </c:pt>
                <c:pt idx="14">
                  <c:v>16573196821</c:v>
                </c:pt>
                <c:pt idx="15">
                  <c:v>18707780680</c:v>
                </c:pt>
                <c:pt idx="16">
                  <c:v>14622192245</c:v>
                </c:pt>
                <c:pt idx="17">
                  <c:v>6978964512</c:v>
                </c:pt>
                <c:pt idx="18">
                  <c:v>10921314098</c:v>
                </c:pt>
                <c:pt idx="19">
                  <c:v>15349365409</c:v>
                </c:pt>
                <c:pt idx="20">
                  <c:v>12838334611</c:v>
                </c:pt>
                <c:pt idx="21">
                  <c:v>19309218277</c:v>
                </c:pt>
                <c:pt idx="22">
                  <c:v>22304638170</c:v>
                </c:pt>
                <c:pt idx="23">
                  <c:v>32589977491</c:v>
                </c:pt>
                <c:pt idx="24">
                  <c:v>24092703576</c:v>
                </c:pt>
                <c:pt idx="25">
                  <c:v>27146096934</c:v>
                </c:pt>
                <c:pt idx="26">
                  <c:v>24099123286</c:v>
                </c:pt>
                <c:pt idx="27">
                  <c:v>19830698956</c:v>
                </c:pt>
                <c:pt idx="28">
                  <c:v>14057754023</c:v>
                </c:pt>
                <c:pt idx="29">
                  <c:v>14421541851</c:v>
                </c:pt>
                <c:pt idx="30">
                  <c:v>13579157232</c:v>
                </c:pt>
                <c:pt idx="31">
                  <c:v>14596158581</c:v>
                </c:pt>
                <c:pt idx="32">
                  <c:v>14040979599</c:v>
                </c:pt>
                <c:pt idx="33">
                  <c:v>14452124421</c:v>
                </c:pt>
                <c:pt idx="34">
                  <c:v>16213114010</c:v>
                </c:pt>
                <c:pt idx="35">
                  <c:v>18357625910</c:v>
                </c:pt>
                <c:pt idx="36">
                  <c:v>17877412028</c:v>
                </c:pt>
                <c:pt idx="37">
                  <c:v>17436553128</c:v>
                </c:pt>
                <c:pt idx="38">
                  <c:v>18730383340</c:v>
                </c:pt>
                <c:pt idx="39">
                  <c:v>23376458960</c:v>
                </c:pt>
                <c:pt idx="40">
                  <c:v>17150307433</c:v>
                </c:pt>
                <c:pt idx="41">
                  <c:v>19631158379</c:v>
                </c:pt>
                <c:pt idx="42">
                  <c:v>19868495263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00-45EB-8E84-297B0D7371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7382416"/>
        <c:axId val="157380976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Sheet1!$A$2:$A$44</c15:sqref>
                        </c15:formulaRef>
                      </c:ext>
                    </c:extLst>
                    <c:strCache>
                      <c:ptCount val="43"/>
                      <c:pt idx="0">
                        <c:v>1Q 2016</c:v>
                      </c:pt>
                      <c:pt idx="1">
                        <c:v>2Q 2016</c:v>
                      </c:pt>
                      <c:pt idx="2">
                        <c:v>3Q 2016</c:v>
                      </c:pt>
                      <c:pt idx="3">
                        <c:v>4Q 2016</c:v>
                      </c:pt>
                      <c:pt idx="4">
                        <c:v>1Q 2017</c:v>
                      </c:pt>
                      <c:pt idx="5">
                        <c:v>2Q 2017</c:v>
                      </c:pt>
                      <c:pt idx="6">
                        <c:v>3Q 2017</c:v>
                      </c:pt>
                      <c:pt idx="7">
                        <c:v>4Q 2017</c:v>
                      </c:pt>
                      <c:pt idx="8">
                        <c:v>1Q 2018</c:v>
                      </c:pt>
                      <c:pt idx="9">
                        <c:v>2Q 2018</c:v>
                      </c:pt>
                      <c:pt idx="10">
                        <c:v>3Q 2018</c:v>
                      </c:pt>
                      <c:pt idx="11">
                        <c:v>4Q 2018</c:v>
                      </c:pt>
                      <c:pt idx="12">
                        <c:v>1Q 2019</c:v>
                      </c:pt>
                      <c:pt idx="13">
                        <c:v>2Q 2019</c:v>
                      </c:pt>
                      <c:pt idx="14">
                        <c:v>3Q 2019</c:v>
                      </c:pt>
                      <c:pt idx="15">
                        <c:v>4Q 2019</c:v>
                      </c:pt>
                      <c:pt idx="16">
                        <c:v>1Q 2020</c:v>
                      </c:pt>
                      <c:pt idx="17">
                        <c:v>2Q 2020</c:v>
                      </c:pt>
                      <c:pt idx="18">
                        <c:v>3Q 2020</c:v>
                      </c:pt>
                      <c:pt idx="19">
                        <c:v>4Q 2020</c:v>
                      </c:pt>
                      <c:pt idx="20">
                        <c:v>1Q 2021</c:v>
                      </c:pt>
                      <c:pt idx="21">
                        <c:v>2Q 2021</c:v>
                      </c:pt>
                      <c:pt idx="22">
                        <c:v>3Q 2021</c:v>
                      </c:pt>
                      <c:pt idx="23">
                        <c:v>4Q 2021</c:v>
                      </c:pt>
                      <c:pt idx="24">
                        <c:v>1Q 2022</c:v>
                      </c:pt>
                      <c:pt idx="25">
                        <c:v>2Q 2022</c:v>
                      </c:pt>
                      <c:pt idx="26">
                        <c:v>3Q 2022</c:v>
                      </c:pt>
                      <c:pt idx="27">
                        <c:v>4Q 2022</c:v>
                      </c:pt>
                      <c:pt idx="28">
                        <c:v>1Q 2023</c:v>
                      </c:pt>
                      <c:pt idx="29">
                        <c:v>2Q 2023</c:v>
                      </c:pt>
                      <c:pt idx="30">
                        <c:v>3Q 2023</c:v>
                      </c:pt>
                      <c:pt idx="31">
                        <c:v>4Q 2023</c:v>
                      </c:pt>
                      <c:pt idx="32">
                        <c:v>1Q 2024</c:v>
                      </c:pt>
                      <c:pt idx="33">
                        <c:v>2Q 2024</c:v>
                      </c:pt>
                      <c:pt idx="34">
                        <c:v>3Q 2024</c:v>
                      </c:pt>
                      <c:pt idx="35">
                        <c:v>4Q 2024</c:v>
                      </c:pt>
                      <c:pt idx="36">
                        <c:v>1Q 2025</c:v>
                      </c:pt>
                      <c:pt idx="37">
                        <c:v>2Q 2025</c:v>
                      </c:pt>
                      <c:pt idx="38">
                        <c:v>3Q 2025</c:v>
                      </c:pt>
                      <c:pt idx="39">
                        <c:v>4Q 2025</c:v>
                      </c:pt>
                      <c:pt idx="40">
                        <c:v>1Q 2026</c:v>
                      </c:pt>
                      <c:pt idx="41">
                        <c:v>2Q 2026</c:v>
                      </c:pt>
                      <c:pt idx="42">
                        <c:v>3Q 2026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F500-45EB-8E84-297B0D7371EE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Price/SF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Sheet1!$A$2:$A$44</c:f>
              <c:strCache>
                <c:ptCount val="43"/>
                <c:pt idx="0">
                  <c:v>1Q 2016</c:v>
                </c:pt>
                <c:pt idx="1">
                  <c:v>2Q 2016</c:v>
                </c:pt>
                <c:pt idx="2">
                  <c:v>3Q 2016</c:v>
                </c:pt>
                <c:pt idx="3">
                  <c:v>4Q 2016</c:v>
                </c:pt>
                <c:pt idx="4">
                  <c:v>1Q 2017</c:v>
                </c:pt>
                <c:pt idx="5">
                  <c:v>2Q 2017</c:v>
                </c:pt>
                <c:pt idx="6">
                  <c:v>3Q 2017</c:v>
                </c:pt>
                <c:pt idx="7">
                  <c:v>4Q 2017</c:v>
                </c:pt>
                <c:pt idx="8">
                  <c:v>1Q 2018</c:v>
                </c:pt>
                <c:pt idx="9">
                  <c:v>2Q 2018</c:v>
                </c:pt>
                <c:pt idx="10">
                  <c:v>3Q 2018</c:v>
                </c:pt>
                <c:pt idx="11">
                  <c:v>4Q 2018</c:v>
                </c:pt>
                <c:pt idx="12">
                  <c:v>1Q 2019</c:v>
                </c:pt>
                <c:pt idx="13">
                  <c:v>2Q 2019</c:v>
                </c:pt>
                <c:pt idx="14">
                  <c:v>3Q 2019</c:v>
                </c:pt>
                <c:pt idx="15">
                  <c:v>4Q 2019</c:v>
                </c:pt>
                <c:pt idx="16">
                  <c:v>1Q 2020</c:v>
                </c:pt>
                <c:pt idx="17">
                  <c:v>2Q 2020</c:v>
                </c:pt>
                <c:pt idx="18">
                  <c:v>3Q 2020</c:v>
                </c:pt>
                <c:pt idx="19">
                  <c:v>4Q 2020</c:v>
                </c:pt>
                <c:pt idx="20">
                  <c:v>1Q 2021</c:v>
                </c:pt>
                <c:pt idx="21">
                  <c:v>2Q 2021</c:v>
                </c:pt>
                <c:pt idx="22">
                  <c:v>3Q 2021</c:v>
                </c:pt>
                <c:pt idx="23">
                  <c:v>4Q 2021</c:v>
                </c:pt>
                <c:pt idx="24">
                  <c:v>1Q 2022</c:v>
                </c:pt>
                <c:pt idx="25">
                  <c:v>2Q 2022</c:v>
                </c:pt>
                <c:pt idx="26">
                  <c:v>3Q 2022</c:v>
                </c:pt>
                <c:pt idx="27">
                  <c:v>4Q 2022</c:v>
                </c:pt>
                <c:pt idx="28">
                  <c:v>1Q 2023</c:v>
                </c:pt>
                <c:pt idx="29">
                  <c:v>2Q 2023</c:v>
                </c:pt>
                <c:pt idx="30">
                  <c:v>3Q 2023</c:v>
                </c:pt>
                <c:pt idx="31">
                  <c:v>4Q 2023</c:v>
                </c:pt>
                <c:pt idx="32">
                  <c:v>1Q 2024</c:v>
                </c:pt>
                <c:pt idx="33">
                  <c:v>2Q 2024</c:v>
                </c:pt>
                <c:pt idx="34">
                  <c:v>3Q 2024</c:v>
                </c:pt>
                <c:pt idx="35">
                  <c:v>4Q 2024</c:v>
                </c:pt>
                <c:pt idx="36">
                  <c:v>1Q 2025</c:v>
                </c:pt>
                <c:pt idx="37">
                  <c:v>2Q 2025</c:v>
                </c:pt>
                <c:pt idx="38">
                  <c:v>3Q 2025</c:v>
                </c:pt>
                <c:pt idx="39">
                  <c:v>4Q 2025</c:v>
                </c:pt>
                <c:pt idx="40">
                  <c:v>1Q 2026</c:v>
                </c:pt>
                <c:pt idx="41">
                  <c:v>2Q 2026</c:v>
                </c:pt>
                <c:pt idx="42">
                  <c:v>3Q 2026</c:v>
                </c:pt>
              </c:strCache>
            </c:strRef>
          </c:cat>
          <c:val>
            <c:numRef>
              <c:f>Sheet1!$C$2:$C$44</c:f>
              <c:numCache>
                <c:formatCode>\$##,###,###,##0_);[Red]\(\$##,###,###,##0\)</c:formatCode>
                <c:ptCount val="43"/>
                <c:pt idx="0">
                  <c:v>189</c:v>
                </c:pt>
                <c:pt idx="1">
                  <c:v>190</c:v>
                </c:pt>
                <c:pt idx="2">
                  <c:v>190</c:v>
                </c:pt>
                <c:pt idx="3">
                  <c:v>189</c:v>
                </c:pt>
                <c:pt idx="4">
                  <c:v>189</c:v>
                </c:pt>
                <c:pt idx="5">
                  <c:v>190</c:v>
                </c:pt>
                <c:pt idx="6">
                  <c:v>191</c:v>
                </c:pt>
                <c:pt idx="7">
                  <c:v>193</c:v>
                </c:pt>
                <c:pt idx="8">
                  <c:v>194</c:v>
                </c:pt>
                <c:pt idx="9">
                  <c:v>195</c:v>
                </c:pt>
                <c:pt idx="10">
                  <c:v>197</c:v>
                </c:pt>
                <c:pt idx="11">
                  <c:v>198</c:v>
                </c:pt>
                <c:pt idx="12">
                  <c:v>199</c:v>
                </c:pt>
                <c:pt idx="13">
                  <c:v>201</c:v>
                </c:pt>
                <c:pt idx="14">
                  <c:v>203</c:v>
                </c:pt>
                <c:pt idx="15">
                  <c:v>206</c:v>
                </c:pt>
                <c:pt idx="16">
                  <c:v>208</c:v>
                </c:pt>
                <c:pt idx="17">
                  <c:v>210</c:v>
                </c:pt>
                <c:pt idx="18">
                  <c:v>211</c:v>
                </c:pt>
                <c:pt idx="19">
                  <c:v>214</c:v>
                </c:pt>
                <c:pt idx="20">
                  <c:v>216</c:v>
                </c:pt>
                <c:pt idx="21">
                  <c:v>218</c:v>
                </c:pt>
                <c:pt idx="22">
                  <c:v>221</c:v>
                </c:pt>
                <c:pt idx="23">
                  <c:v>225</c:v>
                </c:pt>
                <c:pt idx="24">
                  <c:v>228</c:v>
                </c:pt>
                <c:pt idx="25">
                  <c:v>231</c:v>
                </c:pt>
                <c:pt idx="26">
                  <c:v>233</c:v>
                </c:pt>
                <c:pt idx="27">
                  <c:v>234</c:v>
                </c:pt>
                <c:pt idx="28">
                  <c:v>235</c:v>
                </c:pt>
                <c:pt idx="29">
                  <c:v>236</c:v>
                </c:pt>
                <c:pt idx="30">
                  <c:v>237</c:v>
                </c:pt>
                <c:pt idx="31">
                  <c:v>237</c:v>
                </c:pt>
                <c:pt idx="32">
                  <c:v>238</c:v>
                </c:pt>
                <c:pt idx="33">
                  <c:v>238</c:v>
                </c:pt>
                <c:pt idx="34">
                  <c:v>239</c:v>
                </c:pt>
                <c:pt idx="35">
                  <c:v>239</c:v>
                </c:pt>
                <c:pt idx="36">
                  <c:v>240</c:v>
                </c:pt>
                <c:pt idx="37">
                  <c:v>241</c:v>
                </c:pt>
                <c:pt idx="38">
                  <c:v>241</c:v>
                </c:pt>
                <c:pt idx="39">
                  <c:v>243</c:v>
                </c:pt>
                <c:pt idx="40">
                  <c:v>245</c:v>
                </c:pt>
                <c:pt idx="41">
                  <c:v>246</c:v>
                </c:pt>
                <c:pt idx="42">
                  <c:v>247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F500-45EB-8E84-297B0D7371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7424656"/>
        <c:axId val="157427536"/>
        <c:extLst>
          <c:ext xmlns:c15="http://schemas.microsoft.com/office/drawing/2012/chart" uri="{02D57815-91ED-43cb-92C2-25804820EDAC}">
            <c15:filteredLine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Sheet1!$A$2:$A$44</c15:sqref>
                        </c15:formulaRef>
                      </c:ext>
                    </c:extLst>
                    <c:strCache>
                      <c:ptCount val="43"/>
                      <c:pt idx="0">
                        <c:v>1Q 2016</c:v>
                      </c:pt>
                      <c:pt idx="1">
                        <c:v>2Q 2016</c:v>
                      </c:pt>
                      <c:pt idx="2">
                        <c:v>3Q 2016</c:v>
                      </c:pt>
                      <c:pt idx="3">
                        <c:v>4Q 2016</c:v>
                      </c:pt>
                      <c:pt idx="4">
                        <c:v>1Q 2017</c:v>
                      </c:pt>
                      <c:pt idx="5">
                        <c:v>2Q 2017</c:v>
                      </c:pt>
                      <c:pt idx="6">
                        <c:v>3Q 2017</c:v>
                      </c:pt>
                      <c:pt idx="7">
                        <c:v>4Q 2017</c:v>
                      </c:pt>
                      <c:pt idx="8">
                        <c:v>1Q 2018</c:v>
                      </c:pt>
                      <c:pt idx="9">
                        <c:v>2Q 2018</c:v>
                      </c:pt>
                      <c:pt idx="10">
                        <c:v>3Q 2018</c:v>
                      </c:pt>
                      <c:pt idx="11">
                        <c:v>4Q 2018</c:v>
                      </c:pt>
                      <c:pt idx="12">
                        <c:v>1Q 2019</c:v>
                      </c:pt>
                      <c:pt idx="13">
                        <c:v>2Q 2019</c:v>
                      </c:pt>
                      <c:pt idx="14">
                        <c:v>3Q 2019</c:v>
                      </c:pt>
                      <c:pt idx="15">
                        <c:v>4Q 2019</c:v>
                      </c:pt>
                      <c:pt idx="16">
                        <c:v>1Q 2020</c:v>
                      </c:pt>
                      <c:pt idx="17">
                        <c:v>2Q 2020</c:v>
                      </c:pt>
                      <c:pt idx="18">
                        <c:v>3Q 2020</c:v>
                      </c:pt>
                      <c:pt idx="19">
                        <c:v>4Q 2020</c:v>
                      </c:pt>
                      <c:pt idx="20">
                        <c:v>1Q 2021</c:v>
                      </c:pt>
                      <c:pt idx="21">
                        <c:v>2Q 2021</c:v>
                      </c:pt>
                      <c:pt idx="22">
                        <c:v>3Q 2021</c:v>
                      </c:pt>
                      <c:pt idx="23">
                        <c:v>4Q 2021</c:v>
                      </c:pt>
                      <c:pt idx="24">
                        <c:v>1Q 2022</c:v>
                      </c:pt>
                      <c:pt idx="25">
                        <c:v>2Q 2022</c:v>
                      </c:pt>
                      <c:pt idx="26">
                        <c:v>3Q 2022</c:v>
                      </c:pt>
                      <c:pt idx="27">
                        <c:v>4Q 2022</c:v>
                      </c:pt>
                      <c:pt idx="28">
                        <c:v>1Q 2023</c:v>
                      </c:pt>
                      <c:pt idx="29">
                        <c:v>2Q 2023</c:v>
                      </c:pt>
                      <c:pt idx="30">
                        <c:v>3Q 2023</c:v>
                      </c:pt>
                      <c:pt idx="31">
                        <c:v>4Q 2023</c:v>
                      </c:pt>
                      <c:pt idx="32">
                        <c:v>1Q 2024</c:v>
                      </c:pt>
                      <c:pt idx="33">
                        <c:v>2Q 2024</c:v>
                      </c:pt>
                      <c:pt idx="34">
                        <c:v>3Q 2024</c:v>
                      </c:pt>
                      <c:pt idx="35">
                        <c:v>4Q 2024</c:v>
                      </c:pt>
                      <c:pt idx="36">
                        <c:v>1Q 2025</c:v>
                      </c:pt>
                      <c:pt idx="37">
                        <c:v>2Q 2025</c:v>
                      </c:pt>
                      <c:pt idx="38">
                        <c:v>3Q 2025</c:v>
                      </c:pt>
                      <c:pt idx="39">
                        <c:v>4Q 2025</c:v>
                      </c:pt>
                      <c:pt idx="40">
                        <c:v>1Q 2026</c:v>
                      </c:pt>
                      <c:pt idx="41">
                        <c:v>2Q 2026</c:v>
                      </c:pt>
                      <c:pt idx="42">
                        <c:v>3Q 2026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smooth val="1"/>
                <c:extLst>
                  <c:ext xmlns:c16="http://schemas.microsoft.com/office/drawing/2014/chart" uri="{C3380CC4-5D6E-409C-BE32-E72D297353CC}">
                    <c16:uniqueId val="{00000003-F500-45EB-8E84-297B0D7371EE}"/>
                  </c:ext>
                </c:extLst>
              </c15:ser>
            </c15:filteredLineSeries>
          </c:ext>
        </c:extLst>
      </c:lineChart>
      <c:catAx>
        <c:axId val="1573824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Quarter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380976"/>
        <c:crosses val="autoZero"/>
        <c:auto val="1"/>
        <c:lblAlgn val="ctr"/>
        <c:lblOffset val="100"/>
        <c:noMultiLvlLbl val="0"/>
      </c:catAx>
      <c:valAx>
        <c:axId val="157380976"/>
        <c:scaling>
          <c:orientation val="minMax"/>
          <c:max val="350000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Total sales volume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382416"/>
        <c:crosses val="autoZero"/>
        <c:crossBetween val="between"/>
      </c:valAx>
      <c:valAx>
        <c:axId val="157427536"/>
        <c:scaling>
          <c:orientation val="minMax"/>
          <c:max val="25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Market average price/SF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424656"/>
        <c:crosses val="max"/>
        <c:crossBetween val="between"/>
      </c:valAx>
      <c:catAx>
        <c:axId val="1574246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742753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3"/>
          <c:order val="3"/>
          <c:tx>
            <c:strRef>
              <c:f>SDV!$F$11</c:f>
              <c:strCache>
                <c:ptCount val="1"/>
                <c:pt idx="0">
                  <c:v>zebra</c:v>
                </c:pt>
              </c:strCache>
            </c:strRef>
          </c:tx>
          <c:spPr>
            <a:solidFill>
              <a:srgbClr val="D9D9D9">
                <a:alpha val="33000"/>
              </a:srgbClr>
            </a:solidFill>
            <a:ln>
              <a:noFill/>
            </a:ln>
            <a:effectLst/>
          </c:spPr>
          <c:invertIfNegative val="0"/>
          <c:cat>
            <c:numRef>
              <c:f>SDV!$B$12:$B$96</c:f>
              <c:numCache>
                <c:formatCode>m/d/yyyy</c:formatCode>
                <c:ptCount val="85"/>
                <c:pt idx="0">
                  <c:v>40268</c:v>
                </c:pt>
                <c:pt idx="1">
                  <c:v>40359</c:v>
                </c:pt>
                <c:pt idx="2">
                  <c:v>40451</c:v>
                </c:pt>
                <c:pt idx="3">
                  <c:v>40543</c:v>
                </c:pt>
                <c:pt idx="4">
                  <c:v>40633</c:v>
                </c:pt>
                <c:pt idx="5">
                  <c:v>40724</c:v>
                </c:pt>
                <c:pt idx="6">
                  <c:v>40816</c:v>
                </c:pt>
                <c:pt idx="7">
                  <c:v>40908</c:v>
                </c:pt>
                <c:pt idx="8">
                  <c:v>40999</c:v>
                </c:pt>
                <c:pt idx="9">
                  <c:v>41090</c:v>
                </c:pt>
                <c:pt idx="10">
                  <c:v>41182</c:v>
                </c:pt>
                <c:pt idx="11">
                  <c:v>41274</c:v>
                </c:pt>
                <c:pt idx="12">
                  <c:v>41364</c:v>
                </c:pt>
                <c:pt idx="13">
                  <c:v>41455</c:v>
                </c:pt>
                <c:pt idx="14">
                  <c:v>41547</c:v>
                </c:pt>
                <c:pt idx="15">
                  <c:v>41639</c:v>
                </c:pt>
                <c:pt idx="16">
                  <c:v>41729</c:v>
                </c:pt>
                <c:pt idx="17">
                  <c:v>41820</c:v>
                </c:pt>
                <c:pt idx="18">
                  <c:v>41912</c:v>
                </c:pt>
                <c:pt idx="19">
                  <c:v>42004</c:v>
                </c:pt>
                <c:pt idx="20">
                  <c:v>42094</c:v>
                </c:pt>
                <c:pt idx="21">
                  <c:v>42185</c:v>
                </c:pt>
                <c:pt idx="22">
                  <c:v>42277</c:v>
                </c:pt>
                <c:pt idx="23">
                  <c:v>42369</c:v>
                </c:pt>
                <c:pt idx="24">
                  <c:v>42460</c:v>
                </c:pt>
                <c:pt idx="25">
                  <c:v>42551</c:v>
                </c:pt>
                <c:pt idx="26">
                  <c:v>42643</c:v>
                </c:pt>
                <c:pt idx="27">
                  <c:v>42735</c:v>
                </c:pt>
                <c:pt idx="28">
                  <c:v>42825</c:v>
                </c:pt>
                <c:pt idx="29">
                  <c:v>42916</c:v>
                </c:pt>
                <c:pt idx="30">
                  <c:v>43008</c:v>
                </c:pt>
                <c:pt idx="31">
                  <c:v>43100</c:v>
                </c:pt>
                <c:pt idx="32">
                  <c:v>43190</c:v>
                </c:pt>
                <c:pt idx="33">
                  <c:v>43281</c:v>
                </c:pt>
                <c:pt idx="34">
                  <c:v>43373</c:v>
                </c:pt>
                <c:pt idx="35">
                  <c:v>43465</c:v>
                </c:pt>
                <c:pt idx="36">
                  <c:v>43555</c:v>
                </c:pt>
                <c:pt idx="37">
                  <c:v>43646</c:v>
                </c:pt>
                <c:pt idx="38">
                  <c:v>43738</c:v>
                </c:pt>
                <c:pt idx="39">
                  <c:v>43830</c:v>
                </c:pt>
                <c:pt idx="40">
                  <c:v>43921</c:v>
                </c:pt>
                <c:pt idx="41">
                  <c:v>44012</c:v>
                </c:pt>
                <c:pt idx="42">
                  <c:v>44104</c:v>
                </c:pt>
                <c:pt idx="43">
                  <c:v>44196</c:v>
                </c:pt>
                <c:pt idx="44">
                  <c:v>44286</c:v>
                </c:pt>
                <c:pt idx="45">
                  <c:v>44377</c:v>
                </c:pt>
                <c:pt idx="46">
                  <c:v>44469</c:v>
                </c:pt>
                <c:pt idx="47">
                  <c:v>44561</c:v>
                </c:pt>
                <c:pt idx="48">
                  <c:v>44651</c:v>
                </c:pt>
                <c:pt idx="49">
                  <c:v>44742</c:v>
                </c:pt>
                <c:pt idx="50">
                  <c:v>44834</c:v>
                </c:pt>
                <c:pt idx="51">
                  <c:v>44926</c:v>
                </c:pt>
                <c:pt idx="52">
                  <c:v>45016</c:v>
                </c:pt>
                <c:pt idx="53">
                  <c:v>45107</c:v>
                </c:pt>
                <c:pt idx="54">
                  <c:v>45199</c:v>
                </c:pt>
                <c:pt idx="55">
                  <c:v>45291</c:v>
                </c:pt>
                <c:pt idx="56">
                  <c:v>45382</c:v>
                </c:pt>
                <c:pt idx="57">
                  <c:v>45473</c:v>
                </c:pt>
                <c:pt idx="58">
                  <c:v>45565</c:v>
                </c:pt>
                <c:pt idx="59">
                  <c:v>45657</c:v>
                </c:pt>
                <c:pt idx="60">
                  <c:v>45747</c:v>
                </c:pt>
                <c:pt idx="61">
                  <c:v>45838</c:v>
                </c:pt>
                <c:pt idx="62">
                  <c:v>45930</c:v>
                </c:pt>
                <c:pt idx="63">
                  <c:v>46022</c:v>
                </c:pt>
                <c:pt idx="64">
                  <c:v>46112</c:v>
                </c:pt>
                <c:pt idx="65">
                  <c:v>46203</c:v>
                </c:pt>
                <c:pt idx="66">
                  <c:v>46295</c:v>
                </c:pt>
                <c:pt idx="67">
                  <c:v>46387</c:v>
                </c:pt>
                <c:pt idx="68">
                  <c:v>46477</c:v>
                </c:pt>
                <c:pt idx="69">
                  <c:v>46568</c:v>
                </c:pt>
                <c:pt idx="70">
                  <c:v>46660</c:v>
                </c:pt>
                <c:pt idx="71">
                  <c:v>46752</c:v>
                </c:pt>
                <c:pt idx="72">
                  <c:v>46843</c:v>
                </c:pt>
                <c:pt idx="73">
                  <c:v>46934</c:v>
                </c:pt>
                <c:pt idx="74">
                  <c:v>47026</c:v>
                </c:pt>
                <c:pt idx="75">
                  <c:v>47118</c:v>
                </c:pt>
                <c:pt idx="76">
                  <c:v>47208</c:v>
                </c:pt>
                <c:pt idx="77">
                  <c:v>47299</c:v>
                </c:pt>
                <c:pt idx="78">
                  <c:v>47391</c:v>
                </c:pt>
                <c:pt idx="79">
                  <c:v>47483</c:v>
                </c:pt>
                <c:pt idx="80">
                  <c:v>47573</c:v>
                </c:pt>
                <c:pt idx="81">
                  <c:v>47664</c:v>
                </c:pt>
                <c:pt idx="82">
                  <c:v>47756</c:v>
                </c:pt>
                <c:pt idx="83">
                  <c:v>47848</c:v>
                </c:pt>
                <c:pt idx="84">
                  <c:v>47938</c:v>
                </c:pt>
              </c:numCache>
            </c:numRef>
          </c:cat>
          <c:val>
            <c:numRef>
              <c:f>SDV!$F$12:$F$96</c:f>
              <c:numCache>
                <c:formatCode>0%</c:formatCode>
                <c:ptCount val="8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CA-4B7C-B012-0B37895E78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621170847"/>
        <c:axId val="621168447"/>
      </c:barChart>
      <c:barChart>
        <c:barDir val="col"/>
        <c:grouping val="clustered"/>
        <c:varyColors val="0"/>
        <c:ser>
          <c:idx val="0"/>
          <c:order val="0"/>
          <c:tx>
            <c:strRef>
              <c:f>SDV!$C$11</c:f>
              <c:strCache>
                <c:ptCount val="1"/>
                <c:pt idx="0">
                  <c:v>Net Absorption</c:v>
                </c:pt>
              </c:strCache>
            </c:strRef>
          </c:tx>
          <c:spPr>
            <a:solidFill>
              <a:srgbClr val="FF850E"/>
            </a:solidFill>
            <a:ln>
              <a:noFill/>
            </a:ln>
            <a:effectLst/>
          </c:spPr>
          <c:invertIfNegative val="0"/>
          <c:cat>
            <c:numRef>
              <c:f>SDV!$B$12:$B$96</c:f>
              <c:numCache>
                <c:formatCode>m/d/yyyy</c:formatCode>
                <c:ptCount val="85"/>
                <c:pt idx="0">
                  <c:v>40268</c:v>
                </c:pt>
                <c:pt idx="1">
                  <c:v>40359</c:v>
                </c:pt>
                <c:pt idx="2">
                  <c:v>40451</c:v>
                </c:pt>
                <c:pt idx="3">
                  <c:v>40543</c:v>
                </c:pt>
                <c:pt idx="4">
                  <c:v>40633</c:v>
                </c:pt>
                <c:pt idx="5">
                  <c:v>40724</c:v>
                </c:pt>
                <c:pt idx="6">
                  <c:v>40816</c:v>
                </c:pt>
                <c:pt idx="7">
                  <c:v>40908</c:v>
                </c:pt>
                <c:pt idx="8">
                  <c:v>40999</c:v>
                </c:pt>
                <c:pt idx="9">
                  <c:v>41090</c:v>
                </c:pt>
                <c:pt idx="10">
                  <c:v>41182</c:v>
                </c:pt>
                <c:pt idx="11">
                  <c:v>41274</c:v>
                </c:pt>
                <c:pt idx="12">
                  <c:v>41364</c:v>
                </c:pt>
                <c:pt idx="13">
                  <c:v>41455</c:v>
                </c:pt>
                <c:pt idx="14">
                  <c:v>41547</c:v>
                </c:pt>
                <c:pt idx="15">
                  <c:v>41639</c:v>
                </c:pt>
                <c:pt idx="16">
                  <c:v>41729</c:v>
                </c:pt>
                <c:pt idx="17">
                  <c:v>41820</c:v>
                </c:pt>
                <c:pt idx="18">
                  <c:v>41912</c:v>
                </c:pt>
                <c:pt idx="19">
                  <c:v>42004</c:v>
                </c:pt>
                <c:pt idx="20">
                  <c:v>42094</c:v>
                </c:pt>
                <c:pt idx="21">
                  <c:v>42185</c:v>
                </c:pt>
                <c:pt idx="22">
                  <c:v>42277</c:v>
                </c:pt>
                <c:pt idx="23">
                  <c:v>42369</c:v>
                </c:pt>
                <c:pt idx="24">
                  <c:v>42460</c:v>
                </c:pt>
                <c:pt idx="25">
                  <c:v>42551</c:v>
                </c:pt>
                <c:pt idx="26">
                  <c:v>42643</c:v>
                </c:pt>
                <c:pt idx="27">
                  <c:v>42735</c:v>
                </c:pt>
                <c:pt idx="28">
                  <c:v>42825</c:v>
                </c:pt>
                <c:pt idx="29">
                  <c:v>42916</c:v>
                </c:pt>
                <c:pt idx="30">
                  <c:v>43008</c:v>
                </c:pt>
                <c:pt idx="31">
                  <c:v>43100</c:v>
                </c:pt>
                <c:pt idx="32">
                  <c:v>43190</c:v>
                </c:pt>
                <c:pt idx="33">
                  <c:v>43281</c:v>
                </c:pt>
                <c:pt idx="34">
                  <c:v>43373</c:v>
                </c:pt>
                <c:pt idx="35">
                  <c:v>43465</c:v>
                </c:pt>
                <c:pt idx="36">
                  <c:v>43555</c:v>
                </c:pt>
                <c:pt idx="37">
                  <c:v>43646</c:v>
                </c:pt>
                <c:pt idx="38">
                  <c:v>43738</c:v>
                </c:pt>
                <c:pt idx="39">
                  <c:v>43830</c:v>
                </c:pt>
                <c:pt idx="40">
                  <c:v>43921</c:v>
                </c:pt>
                <c:pt idx="41">
                  <c:v>44012</c:v>
                </c:pt>
                <c:pt idx="42">
                  <c:v>44104</c:v>
                </c:pt>
                <c:pt idx="43">
                  <c:v>44196</c:v>
                </c:pt>
                <c:pt idx="44">
                  <c:v>44286</c:v>
                </c:pt>
                <c:pt idx="45">
                  <c:v>44377</c:v>
                </c:pt>
                <c:pt idx="46">
                  <c:v>44469</c:v>
                </c:pt>
                <c:pt idx="47">
                  <c:v>44561</c:v>
                </c:pt>
                <c:pt idx="48">
                  <c:v>44651</c:v>
                </c:pt>
                <c:pt idx="49">
                  <c:v>44742</c:v>
                </c:pt>
                <c:pt idx="50">
                  <c:v>44834</c:v>
                </c:pt>
                <c:pt idx="51">
                  <c:v>44926</c:v>
                </c:pt>
                <c:pt idx="52">
                  <c:v>45016</c:v>
                </c:pt>
                <c:pt idx="53">
                  <c:v>45107</c:v>
                </c:pt>
                <c:pt idx="54">
                  <c:v>45199</c:v>
                </c:pt>
                <c:pt idx="55">
                  <c:v>45291</c:v>
                </c:pt>
                <c:pt idx="56">
                  <c:v>45382</c:v>
                </c:pt>
                <c:pt idx="57">
                  <c:v>45473</c:v>
                </c:pt>
                <c:pt idx="58">
                  <c:v>45565</c:v>
                </c:pt>
                <c:pt idx="59">
                  <c:v>45657</c:v>
                </c:pt>
                <c:pt idx="60">
                  <c:v>45747</c:v>
                </c:pt>
                <c:pt idx="61">
                  <c:v>45838</c:v>
                </c:pt>
                <c:pt idx="62">
                  <c:v>45930</c:v>
                </c:pt>
                <c:pt idx="63">
                  <c:v>46022</c:v>
                </c:pt>
                <c:pt idx="64">
                  <c:v>46112</c:v>
                </c:pt>
                <c:pt idx="65">
                  <c:v>46203</c:v>
                </c:pt>
                <c:pt idx="66">
                  <c:v>46295</c:v>
                </c:pt>
                <c:pt idx="67">
                  <c:v>46387</c:v>
                </c:pt>
                <c:pt idx="68">
                  <c:v>46477</c:v>
                </c:pt>
                <c:pt idx="69">
                  <c:v>46568</c:v>
                </c:pt>
                <c:pt idx="70">
                  <c:v>46660</c:v>
                </c:pt>
                <c:pt idx="71">
                  <c:v>46752</c:v>
                </c:pt>
                <c:pt idx="72">
                  <c:v>46843</c:v>
                </c:pt>
                <c:pt idx="73">
                  <c:v>46934</c:v>
                </c:pt>
                <c:pt idx="74">
                  <c:v>47026</c:v>
                </c:pt>
                <c:pt idx="75">
                  <c:v>47118</c:v>
                </c:pt>
                <c:pt idx="76">
                  <c:v>47208</c:v>
                </c:pt>
                <c:pt idx="77">
                  <c:v>47299</c:v>
                </c:pt>
                <c:pt idx="78">
                  <c:v>47391</c:v>
                </c:pt>
                <c:pt idx="79">
                  <c:v>47483</c:v>
                </c:pt>
                <c:pt idx="80">
                  <c:v>47573</c:v>
                </c:pt>
                <c:pt idx="81">
                  <c:v>47664</c:v>
                </c:pt>
                <c:pt idx="82">
                  <c:v>47756</c:v>
                </c:pt>
                <c:pt idx="83">
                  <c:v>47848</c:v>
                </c:pt>
                <c:pt idx="84">
                  <c:v>47938</c:v>
                </c:pt>
              </c:numCache>
            </c:numRef>
          </c:cat>
          <c:val>
            <c:numRef>
              <c:f>SDV!$C$12:$C$96</c:f>
              <c:numCache>
                <c:formatCode>#,##0</c:formatCode>
                <c:ptCount val="85"/>
                <c:pt idx="0">
                  <c:v>45403</c:v>
                </c:pt>
                <c:pt idx="1">
                  <c:v>58407</c:v>
                </c:pt>
                <c:pt idx="2">
                  <c:v>57199</c:v>
                </c:pt>
                <c:pt idx="3">
                  <c:v>38112</c:v>
                </c:pt>
                <c:pt idx="4">
                  <c:v>29965</c:v>
                </c:pt>
                <c:pt idx="5">
                  <c:v>27120</c:v>
                </c:pt>
                <c:pt idx="6">
                  <c:v>27328</c:v>
                </c:pt>
                <c:pt idx="7">
                  <c:v>24848</c:v>
                </c:pt>
                <c:pt idx="8">
                  <c:v>34951</c:v>
                </c:pt>
                <c:pt idx="9">
                  <c:v>44470</c:v>
                </c:pt>
                <c:pt idx="10">
                  <c:v>51978</c:v>
                </c:pt>
                <c:pt idx="11">
                  <c:v>55823</c:v>
                </c:pt>
                <c:pt idx="12">
                  <c:v>53379</c:v>
                </c:pt>
                <c:pt idx="13">
                  <c:v>74517</c:v>
                </c:pt>
                <c:pt idx="14">
                  <c:v>53643</c:v>
                </c:pt>
                <c:pt idx="15">
                  <c:v>26042</c:v>
                </c:pt>
                <c:pt idx="16">
                  <c:v>57263</c:v>
                </c:pt>
                <c:pt idx="17">
                  <c:v>88479</c:v>
                </c:pt>
                <c:pt idx="18">
                  <c:v>74295</c:v>
                </c:pt>
                <c:pt idx="19">
                  <c:v>33983</c:v>
                </c:pt>
                <c:pt idx="20">
                  <c:v>84305</c:v>
                </c:pt>
                <c:pt idx="21">
                  <c:v>91091</c:v>
                </c:pt>
                <c:pt idx="22">
                  <c:v>79115</c:v>
                </c:pt>
                <c:pt idx="23">
                  <c:v>65888</c:v>
                </c:pt>
                <c:pt idx="24">
                  <c:v>77335</c:v>
                </c:pt>
                <c:pt idx="25">
                  <c:v>78081</c:v>
                </c:pt>
                <c:pt idx="26">
                  <c:v>70200</c:v>
                </c:pt>
                <c:pt idx="27">
                  <c:v>34628</c:v>
                </c:pt>
                <c:pt idx="28">
                  <c:v>91101</c:v>
                </c:pt>
                <c:pt idx="29">
                  <c:v>105035</c:v>
                </c:pt>
                <c:pt idx="30">
                  <c:v>87139</c:v>
                </c:pt>
                <c:pt idx="31">
                  <c:v>36527</c:v>
                </c:pt>
                <c:pt idx="32">
                  <c:v>100444</c:v>
                </c:pt>
                <c:pt idx="33">
                  <c:v>146239</c:v>
                </c:pt>
                <c:pt idx="34">
                  <c:v>90617</c:v>
                </c:pt>
                <c:pt idx="35">
                  <c:v>48368</c:v>
                </c:pt>
                <c:pt idx="36">
                  <c:v>94738</c:v>
                </c:pt>
                <c:pt idx="37">
                  <c:v>132564</c:v>
                </c:pt>
                <c:pt idx="38">
                  <c:v>78019</c:v>
                </c:pt>
                <c:pt idx="39">
                  <c:v>39484</c:v>
                </c:pt>
                <c:pt idx="40">
                  <c:v>76258</c:v>
                </c:pt>
                <c:pt idx="41">
                  <c:v>88785</c:v>
                </c:pt>
                <c:pt idx="42">
                  <c:v>134399</c:v>
                </c:pt>
                <c:pt idx="43">
                  <c:v>97904</c:v>
                </c:pt>
                <c:pt idx="44">
                  <c:v>188251</c:v>
                </c:pt>
                <c:pt idx="45">
                  <c:v>268888</c:v>
                </c:pt>
                <c:pt idx="46">
                  <c:v>180250</c:v>
                </c:pt>
                <c:pt idx="47">
                  <c:v>58597</c:v>
                </c:pt>
                <c:pt idx="48">
                  <c:v>67204</c:v>
                </c:pt>
                <c:pt idx="49">
                  <c:v>64521</c:v>
                </c:pt>
                <c:pt idx="50">
                  <c:v>15791</c:v>
                </c:pt>
                <c:pt idx="51">
                  <c:v>-8790</c:v>
                </c:pt>
                <c:pt idx="52">
                  <c:v>72315</c:v>
                </c:pt>
                <c:pt idx="53">
                  <c:v>105908</c:v>
                </c:pt>
                <c:pt idx="54">
                  <c:v>86091</c:v>
                </c:pt>
                <c:pt idx="55">
                  <c:v>59988</c:v>
                </c:pt>
                <c:pt idx="56">
                  <c:v>128379</c:v>
                </c:pt>
                <c:pt idx="57">
                  <c:v>177975</c:v>
                </c:pt>
                <c:pt idx="58">
                  <c:v>148331</c:v>
                </c:pt>
                <c:pt idx="59">
                  <c:v>87785</c:v>
                </c:pt>
                <c:pt idx="60">
                  <c:v>131084</c:v>
                </c:pt>
                <c:pt idx="61">
                  <c:v>150393</c:v>
                </c:pt>
                <c:pt idx="62">
                  <c:v>107928</c:v>
                </c:pt>
                <c:pt idx="63">
                  <c:v>55620</c:v>
                </c:pt>
                <c:pt idx="64">
                  <c:v>120351</c:v>
                </c:pt>
                <c:pt idx="65">
                  <c:v>179890</c:v>
                </c:pt>
                <c:pt idx="66">
                  <c:v>141234</c:v>
                </c:pt>
                <c:pt idx="67">
                  <c:v>101200</c:v>
                </c:pt>
                <c:pt idx="68">
                  <c:v>110433</c:v>
                </c:pt>
                <c:pt idx="69">
                  <c:v>102748</c:v>
                </c:pt>
                <c:pt idx="70">
                  <c:v>89870</c:v>
                </c:pt>
                <c:pt idx="71">
                  <c:v>98027</c:v>
                </c:pt>
                <c:pt idx="72">
                  <c:v>92536</c:v>
                </c:pt>
                <c:pt idx="73">
                  <c:v>89349</c:v>
                </c:pt>
                <c:pt idx="74">
                  <c:v>85056</c:v>
                </c:pt>
                <c:pt idx="75">
                  <c:v>86760</c:v>
                </c:pt>
                <c:pt idx="76">
                  <c:v>75844</c:v>
                </c:pt>
                <c:pt idx="77">
                  <c:v>73547</c:v>
                </c:pt>
                <c:pt idx="78">
                  <c:v>69267</c:v>
                </c:pt>
                <c:pt idx="79">
                  <c:v>69122</c:v>
                </c:pt>
                <c:pt idx="80">
                  <c:v>69293</c:v>
                </c:pt>
                <c:pt idx="81">
                  <c:v>69142</c:v>
                </c:pt>
                <c:pt idx="82">
                  <c:v>69121</c:v>
                </c:pt>
                <c:pt idx="83">
                  <c:v>68187</c:v>
                </c:pt>
                <c:pt idx="84">
                  <c:v>68717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CA-4B7C-B012-0B37895E782F}"/>
            </c:ext>
          </c:extLst>
        </c:ser>
        <c:ser>
          <c:idx val="1"/>
          <c:order val="1"/>
          <c:tx>
            <c:strRef>
              <c:f>SDV!$D$11</c:f>
              <c:strCache>
                <c:ptCount val="1"/>
                <c:pt idx="0">
                  <c:v>Net Deliveries</c:v>
                </c:pt>
              </c:strCache>
            </c:strRef>
          </c:tx>
          <c:spPr>
            <a:solidFill>
              <a:srgbClr val="0054A6"/>
            </a:solidFill>
            <a:ln>
              <a:noFill/>
            </a:ln>
            <a:effectLst/>
          </c:spPr>
          <c:invertIfNegative val="0"/>
          <c:cat>
            <c:numRef>
              <c:f>SDV!$B$12:$B$96</c:f>
              <c:numCache>
                <c:formatCode>m/d/yyyy</c:formatCode>
                <c:ptCount val="85"/>
                <c:pt idx="0">
                  <c:v>40268</c:v>
                </c:pt>
                <c:pt idx="1">
                  <c:v>40359</c:v>
                </c:pt>
                <c:pt idx="2">
                  <c:v>40451</c:v>
                </c:pt>
                <c:pt idx="3">
                  <c:v>40543</c:v>
                </c:pt>
                <c:pt idx="4">
                  <c:v>40633</c:v>
                </c:pt>
                <c:pt idx="5">
                  <c:v>40724</c:v>
                </c:pt>
                <c:pt idx="6">
                  <c:v>40816</c:v>
                </c:pt>
                <c:pt idx="7">
                  <c:v>40908</c:v>
                </c:pt>
                <c:pt idx="8">
                  <c:v>40999</c:v>
                </c:pt>
                <c:pt idx="9">
                  <c:v>41090</c:v>
                </c:pt>
                <c:pt idx="10">
                  <c:v>41182</c:v>
                </c:pt>
                <c:pt idx="11">
                  <c:v>41274</c:v>
                </c:pt>
                <c:pt idx="12">
                  <c:v>41364</c:v>
                </c:pt>
                <c:pt idx="13">
                  <c:v>41455</c:v>
                </c:pt>
                <c:pt idx="14">
                  <c:v>41547</c:v>
                </c:pt>
                <c:pt idx="15">
                  <c:v>41639</c:v>
                </c:pt>
                <c:pt idx="16">
                  <c:v>41729</c:v>
                </c:pt>
                <c:pt idx="17">
                  <c:v>41820</c:v>
                </c:pt>
                <c:pt idx="18">
                  <c:v>41912</c:v>
                </c:pt>
                <c:pt idx="19">
                  <c:v>42004</c:v>
                </c:pt>
                <c:pt idx="20">
                  <c:v>42094</c:v>
                </c:pt>
                <c:pt idx="21">
                  <c:v>42185</c:v>
                </c:pt>
                <c:pt idx="22">
                  <c:v>42277</c:v>
                </c:pt>
                <c:pt idx="23">
                  <c:v>42369</c:v>
                </c:pt>
                <c:pt idx="24">
                  <c:v>42460</c:v>
                </c:pt>
                <c:pt idx="25">
                  <c:v>42551</c:v>
                </c:pt>
                <c:pt idx="26">
                  <c:v>42643</c:v>
                </c:pt>
                <c:pt idx="27">
                  <c:v>42735</c:v>
                </c:pt>
                <c:pt idx="28">
                  <c:v>42825</c:v>
                </c:pt>
                <c:pt idx="29">
                  <c:v>42916</c:v>
                </c:pt>
                <c:pt idx="30">
                  <c:v>43008</c:v>
                </c:pt>
                <c:pt idx="31">
                  <c:v>43100</c:v>
                </c:pt>
                <c:pt idx="32">
                  <c:v>43190</c:v>
                </c:pt>
                <c:pt idx="33">
                  <c:v>43281</c:v>
                </c:pt>
                <c:pt idx="34">
                  <c:v>43373</c:v>
                </c:pt>
                <c:pt idx="35">
                  <c:v>43465</c:v>
                </c:pt>
                <c:pt idx="36">
                  <c:v>43555</c:v>
                </c:pt>
                <c:pt idx="37">
                  <c:v>43646</c:v>
                </c:pt>
                <c:pt idx="38">
                  <c:v>43738</c:v>
                </c:pt>
                <c:pt idx="39">
                  <c:v>43830</c:v>
                </c:pt>
                <c:pt idx="40">
                  <c:v>43921</c:v>
                </c:pt>
                <c:pt idx="41">
                  <c:v>44012</c:v>
                </c:pt>
                <c:pt idx="42">
                  <c:v>44104</c:v>
                </c:pt>
                <c:pt idx="43">
                  <c:v>44196</c:v>
                </c:pt>
                <c:pt idx="44">
                  <c:v>44286</c:v>
                </c:pt>
                <c:pt idx="45">
                  <c:v>44377</c:v>
                </c:pt>
                <c:pt idx="46">
                  <c:v>44469</c:v>
                </c:pt>
                <c:pt idx="47">
                  <c:v>44561</c:v>
                </c:pt>
                <c:pt idx="48">
                  <c:v>44651</c:v>
                </c:pt>
                <c:pt idx="49">
                  <c:v>44742</c:v>
                </c:pt>
                <c:pt idx="50">
                  <c:v>44834</c:v>
                </c:pt>
                <c:pt idx="51">
                  <c:v>44926</c:v>
                </c:pt>
                <c:pt idx="52">
                  <c:v>45016</c:v>
                </c:pt>
                <c:pt idx="53">
                  <c:v>45107</c:v>
                </c:pt>
                <c:pt idx="54">
                  <c:v>45199</c:v>
                </c:pt>
                <c:pt idx="55">
                  <c:v>45291</c:v>
                </c:pt>
                <c:pt idx="56">
                  <c:v>45382</c:v>
                </c:pt>
                <c:pt idx="57">
                  <c:v>45473</c:v>
                </c:pt>
                <c:pt idx="58">
                  <c:v>45565</c:v>
                </c:pt>
                <c:pt idx="59">
                  <c:v>45657</c:v>
                </c:pt>
                <c:pt idx="60">
                  <c:v>45747</c:v>
                </c:pt>
                <c:pt idx="61">
                  <c:v>45838</c:v>
                </c:pt>
                <c:pt idx="62">
                  <c:v>45930</c:v>
                </c:pt>
                <c:pt idx="63">
                  <c:v>46022</c:v>
                </c:pt>
                <c:pt idx="64">
                  <c:v>46112</c:v>
                </c:pt>
                <c:pt idx="65">
                  <c:v>46203</c:v>
                </c:pt>
                <c:pt idx="66">
                  <c:v>46295</c:v>
                </c:pt>
                <c:pt idx="67">
                  <c:v>46387</c:v>
                </c:pt>
                <c:pt idx="68">
                  <c:v>46477</c:v>
                </c:pt>
                <c:pt idx="69">
                  <c:v>46568</c:v>
                </c:pt>
                <c:pt idx="70">
                  <c:v>46660</c:v>
                </c:pt>
                <c:pt idx="71">
                  <c:v>46752</c:v>
                </c:pt>
                <c:pt idx="72">
                  <c:v>46843</c:v>
                </c:pt>
                <c:pt idx="73">
                  <c:v>46934</c:v>
                </c:pt>
                <c:pt idx="74">
                  <c:v>47026</c:v>
                </c:pt>
                <c:pt idx="75">
                  <c:v>47118</c:v>
                </c:pt>
                <c:pt idx="76">
                  <c:v>47208</c:v>
                </c:pt>
                <c:pt idx="77">
                  <c:v>47299</c:v>
                </c:pt>
                <c:pt idx="78">
                  <c:v>47391</c:v>
                </c:pt>
                <c:pt idx="79">
                  <c:v>47483</c:v>
                </c:pt>
                <c:pt idx="80">
                  <c:v>47573</c:v>
                </c:pt>
                <c:pt idx="81">
                  <c:v>47664</c:v>
                </c:pt>
                <c:pt idx="82">
                  <c:v>47756</c:v>
                </c:pt>
                <c:pt idx="83">
                  <c:v>47848</c:v>
                </c:pt>
                <c:pt idx="84">
                  <c:v>47938</c:v>
                </c:pt>
              </c:numCache>
            </c:numRef>
          </c:cat>
          <c:val>
            <c:numRef>
              <c:f>SDV!$D$12:$D$96</c:f>
              <c:numCache>
                <c:formatCode>#,##0</c:formatCode>
                <c:ptCount val="85"/>
                <c:pt idx="0">
                  <c:v>28289</c:v>
                </c:pt>
                <c:pt idx="1">
                  <c:v>26237</c:v>
                </c:pt>
                <c:pt idx="2">
                  <c:v>26804</c:v>
                </c:pt>
                <c:pt idx="3">
                  <c:v>23159</c:v>
                </c:pt>
                <c:pt idx="4">
                  <c:v>15726</c:v>
                </c:pt>
                <c:pt idx="5">
                  <c:v>16467</c:v>
                </c:pt>
                <c:pt idx="6">
                  <c:v>19170</c:v>
                </c:pt>
                <c:pt idx="7">
                  <c:v>19484</c:v>
                </c:pt>
                <c:pt idx="8">
                  <c:v>26893</c:v>
                </c:pt>
                <c:pt idx="9">
                  <c:v>26816</c:v>
                </c:pt>
                <c:pt idx="10">
                  <c:v>31664</c:v>
                </c:pt>
                <c:pt idx="11">
                  <c:v>38355</c:v>
                </c:pt>
                <c:pt idx="12">
                  <c:v>52212</c:v>
                </c:pt>
                <c:pt idx="13">
                  <c:v>48508</c:v>
                </c:pt>
                <c:pt idx="14">
                  <c:v>54234</c:v>
                </c:pt>
                <c:pt idx="15">
                  <c:v>54739</c:v>
                </c:pt>
                <c:pt idx="16">
                  <c:v>50236</c:v>
                </c:pt>
                <c:pt idx="17">
                  <c:v>68972</c:v>
                </c:pt>
                <c:pt idx="18">
                  <c:v>84738</c:v>
                </c:pt>
                <c:pt idx="19">
                  <c:v>78826</c:v>
                </c:pt>
                <c:pt idx="20">
                  <c:v>74629</c:v>
                </c:pt>
                <c:pt idx="21">
                  <c:v>93421</c:v>
                </c:pt>
                <c:pt idx="22">
                  <c:v>81680</c:v>
                </c:pt>
                <c:pt idx="23">
                  <c:v>72873</c:v>
                </c:pt>
                <c:pt idx="24">
                  <c:v>62660</c:v>
                </c:pt>
                <c:pt idx="25">
                  <c:v>92403</c:v>
                </c:pt>
                <c:pt idx="26">
                  <c:v>96931</c:v>
                </c:pt>
                <c:pt idx="27">
                  <c:v>84211</c:v>
                </c:pt>
                <c:pt idx="28">
                  <c:v>88416</c:v>
                </c:pt>
                <c:pt idx="29">
                  <c:v>97840</c:v>
                </c:pt>
                <c:pt idx="30">
                  <c:v>114608</c:v>
                </c:pt>
                <c:pt idx="31">
                  <c:v>77360</c:v>
                </c:pt>
                <c:pt idx="32">
                  <c:v>84991</c:v>
                </c:pt>
                <c:pt idx="33">
                  <c:v>93958</c:v>
                </c:pt>
                <c:pt idx="34">
                  <c:v>101408</c:v>
                </c:pt>
                <c:pt idx="35">
                  <c:v>88284</c:v>
                </c:pt>
                <c:pt idx="36">
                  <c:v>80478</c:v>
                </c:pt>
                <c:pt idx="37">
                  <c:v>101023</c:v>
                </c:pt>
                <c:pt idx="38">
                  <c:v>92704</c:v>
                </c:pt>
                <c:pt idx="39">
                  <c:v>99842</c:v>
                </c:pt>
                <c:pt idx="40">
                  <c:v>116390</c:v>
                </c:pt>
                <c:pt idx="41">
                  <c:v>112594</c:v>
                </c:pt>
                <c:pt idx="42">
                  <c:v>124875</c:v>
                </c:pt>
                <c:pt idx="43">
                  <c:v>102767</c:v>
                </c:pt>
                <c:pt idx="44">
                  <c:v>89699</c:v>
                </c:pt>
                <c:pt idx="45">
                  <c:v>117012</c:v>
                </c:pt>
                <c:pt idx="46">
                  <c:v>108296</c:v>
                </c:pt>
                <c:pt idx="47">
                  <c:v>101721</c:v>
                </c:pt>
                <c:pt idx="48">
                  <c:v>97255</c:v>
                </c:pt>
                <c:pt idx="49">
                  <c:v>106145</c:v>
                </c:pt>
                <c:pt idx="50">
                  <c:v>135252</c:v>
                </c:pt>
                <c:pt idx="51">
                  <c:v>102632</c:v>
                </c:pt>
                <c:pt idx="52">
                  <c:v>130640</c:v>
                </c:pt>
                <c:pt idx="53">
                  <c:v>161963</c:v>
                </c:pt>
                <c:pt idx="54">
                  <c:v>160970</c:v>
                </c:pt>
                <c:pt idx="55">
                  <c:v>143878</c:v>
                </c:pt>
                <c:pt idx="56">
                  <c:v>165845</c:v>
                </c:pt>
                <c:pt idx="57">
                  <c:v>197577</c:v>
                </c:pt>
                <c:pt idx="58">
                  <c:v>188255</c:v>
                </c:pt>
                <c:pt idx="59">
                  <c:v>142668</c:v>
                </c:pt>
                <c:pt idx="60">
                  <c:v>135372</c:v>
                </c:pt>
                <c:pt idx="61">
                  <c:v>150386</c:v>
                </c:pt>
                <c:pt idx="62">
                  <c:v>140767</c:v>
                </c:pt>
                <c:pt idx="63">
                  <c:v>105273</c:v>
                </c:pt>
                <c:pt idx="64">
                  <c:v>107257</c:v>
                </c:pt>
                <c:pt idx="65">
                  <c:v>123422</c:v>
                </c:pt>
                <c:pt idx="66">
                  <c:v>107725</c:v>
                </c:pt>
                <c:pt idx="67">
                  <c:v>95808</c:v>
                </c:pt>
                <c:pt idx="68">
                  <c:v>92637</c:v>
                </c:pt>
                <c:pt idx="69">
                  <c:v>94128</c:v>
                </c:pt>
                <c:pt idx="70">
                  <c:v>81576</c:v>
                </c:pt>
                <c:pt idx="71">
                  <c:v>83109</c:v>
                </c:pt>
                <c:pt idx="72">
                  <c:v>81202</c:v>
                </c:pt>
                <c:pt idx="73">
                  <c:v>72394</c:v>
                </c:pt>
                <c:pt idx="74">
                  <c:v>67988</c:v>
                </c:pt>
                <c:pt idx="75">
                  <c:v>71906</c:v>
                </c:pt>
                <c:pt idx="76">
                  <c:v>65074</c:v>
                </c:pt>
                <c:pt idx="77">
                  <c:v>68265</c:v>
                </c:pt>
                <c:pt idx="78">
                  <c:v>68389</c:v>
                </c:pt>
                <c:pt idx="79">
                  <c:v>69495</c:v>
                </c:pt>
                <c:pt idx="80">
                  <c:v>70121</c:v>
                </c:pt>
                <c:pt idx="81">
                  <c:v>70321</c:v>
                </c:pt>
                <c:pt idx="82">
                  <c:v>71637</c:v>
                </c:pt>
                <c:pt idx="83">
                  <c:v>70905</c:v>
                </c:pt>
                <c:pt idx="84">
                  <c:v>73798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CA-4B7C-B012-0B37895E78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546559167"/>
        <c:axId val="546557727"/>
      </c:barChart>
      <c:lineChart>
        <c:grouping val="standard"/>
        <c:varyColors val="0"/>
        <c:ser>
          <c:idx val="2"/>
          <c:order val="2"/>
          <c:tx>
            <c:strRef>
              <c:f>SDV!$E$11</c:f>
              <c:strCache>
                <c:ptCount val="1"/>
                <c:pt idx="0">
                  <c:v>Vacancy</c:v>
                </c:pt>
              </c:strCache>
            </c:strRef>
          </c:tx>
          <c:spPr>
            <a:ln w="38100" cap="rnd">
              <a:solidFill>
                <a:srgbClr val="75B901"/>
              </a:solidFill>
              <a:round/>
            </a:ln>
            <a:effectLst/>
          </c:spPr>
          <c:marker>
            <c:symbol val="none"/>
          </c:marker>
          <c:cat>
            <c:numRef>
              <c:f>SDV!$J$13:$J$14</c:f>
              <c:numCache>
                <c:formatCode>#,##0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cat>
          <c:val>
            <c:numRef>
              <c:f>SDV!$E$12:$E$96</c:f>
              <c:numCache>
                <c:formatCode>0.0%</c:formatCode>
                <c:ptCount val="85"/>
                <c:pt idx="0">
                  <c:v>7.7309191226959201E-2</c:v>
                </c:pt>
                <c:pt idx="1">
                  <c:v>7.5043879449367495E-2</c:v>
                </c:pt>
                <c:pt idx="2">
                  <c:v>7.2901986539363903E-2</c:v>
                </c:pt>
                <c:pt idx="3">
                  <c:v>7.1805551648139995E-2</c:v>
                </c:pt>
                <c:pt idx="4">
                  <c:v>7.0794187486171695E-2</c:v>
                </c:pt>
                <c:pt idx="5">
                  <c:v>7.0017375051975306E-2</c:v>
                </c:pt>
                <c:pt idx="6">
                  <c:v>6.9394089281559004E-2</c:v>
                </c:pt>
                <c:pt idx="7">
                  <c:v>6.8954035639762906E-2</c:v>
                </c:pt>
                <c:pt idx="8">
                  <c:v>6.8305902183055905E-2</c:v>
                </c:pt>
                <c:pt idx="9">
                  <c:v>6.7030735313892406E-2</c:v>
                </c:pt>
                <c:pt idx="10">
                  <c:v>6.5569661557674394E-2</c:v>
                </c:pt>
                <c:pt idx="11">
                  <c:v>6.4275041222572299E-2</c:v>
                </c:pt>
                <c:pt idx="12">
                  <c:v>6.3988000154495198E-2</c:v>
                </c:pt>
                <c:pt idx="13">
                  <c:v>6.2108501791953999E-2</c:v>
                </c:pt>
                <c:pt idx="14">
                  <c:v>6.1940740793943398E-2</c:v>
                </c:pt>
                <c:pt idx="15">
                  <c:v>6.3575573265552507E-2</c:v>
                </c:pt>
                <c:pt idx="16">
                  <c:v>6.29281476140022E-2</c:v>
                </c:pt>
                <c:pt idx="17">
                  <c:v>6.1411250382661799E-2</c:v>
                </c:pt>
                <c:pt idx="18">
                  <c:v>6.1752296984195702E-2</c:v>
                </c:pt>
                <c:pt idx="19">
                  <c:v>6.4289025962352794E-2</c:v>
                </c:pt>
                <c:pt idx="20">
                  <c:v>6.3391141593456296E-2</c:v>
                </c:pt>
                <c:pt idx="21">
                  <c:v>6.3178688287734999E-2</c:v>
                </c:pt>
                <c:pt idx="22">
                  <c:v>6.3032306730747195E-2</c:v>
                </c:pt>
                <c:pt idx="23">
                  <c:v>6.3191249966621399E-2</c:v>
                </c:pt>
                <c:pt idx="24">
                  <c:v>6.2007922679185902E-2</c:v>
                </c:pt>
                <c:pt idx="25">
                  <c:v>6.2540479004383101E-2</c:v>
                </c:pt>
                <c:pt idx="26">
                  <c:v>6.3819780945777893E-2</c:v>
                </c:pt>
                <c:pt idx="27">
                  <c:v>6.6512897610664395E-2</c:v>
                </c:pt>
                <c:pt idx="28">
                  <c:v>6.6003501415252699E-2</c:v>
                </c:pt>
                <c:pt idx="29">
                  <c:v>6.5199375152587905E-2</c:v>
                </c:pt>
                <c:pt idx="30">
                  <c:v>6.6408053040504497E-2</c:v>
                </c:pt>
                <c:pt idx="31">
                  <c:v>6.8543463945388794E-2</c:v>
                </c:pt>
                <c:pt idx="32">
                  <c:v>6.7300327122211498E-2</c:v>
                </c:pt>
                <c:pt idx="33">
                  <c:v>6.3875533640384702E-2</c:v>
                </c:pt>
                <c:pt idx="34">
                  <c:v>6.4141802489757496E-2</c:v>
                </c:pt>
                <c:pt idx="35">
                  <c:v>6.6141545772552504E-2</c:v>
                </c:pt>
                <c:pt idx="36">
                  <c:v>6.50195702910423E-2</c:v>
                </c:pt>
                <c:pt idx="37">
                  <c:v>6.2845602631568895E-2</c:v>
                </c:pt>
                <c:pt idx="38">
                  <c:v>6.33665695786476E-2</c:v>
                </c:pt>
                <c:pt idx="39">
                  <c:v>6.64498805999756E-2</c:v>
                </c:pt>
                <c:pt idx="40">
                  <c:v>6.8297050893306704E-2</c:v>
                </c:pt>
                <c:pt idx="41">
                  <c:v>6.9209672510623904E-2</c:v>
                </c:pt>
                <c:pt idx="42">
                  <c:v>6.8212211132049602E-2</c:v>
                </c:pt>
                <c:pt idx="43">
                  <c:v>6.8109266459941906E-2</c:v>
                </c:pt>
                <c:pt idx="44">
                  <c:v>6.2352485954761498E-2</c:v>
                </c:pt>
                <c:pt idx="45">
                  <c:v>5.36522902548313E-2</c:v>
                </c:pt>
                <c:pt idx="46">
                  <c:v>4.9438696354627602E-2</c:v>
                </c:pt>
                <c:pt idx="47">
                  <c:v>5.1518812775611898E-2</c:v>
                </c:pt>
                <c:pt idx="48">
                  <c:v>5.2885439246892901E-2</c:v>
                </c:pt>
                <c:pt idx="49">
                  <c:v>5.4832965135574299E-2</c:v>
                </c:pt>
                <c:pt idx="50">
                  <c:v>6.0805913060903501E-2</c:v>
                </c:pt>
                <c:pt idx="51">
                  <c:v>6.6382713615894304E-2</c:v>
                </c:pt>
                <c:pt idx="52">
                  <c:v>6.9010622799396501E-2</c:v>
                </c:pt>
                <c:pt idx="53">
                  <c:v>7.1360930800437899E-2</c:v>
                </c:pt>
                <c:pt idx="54">
                  <c:v>7.4667401611805004E-2</c:v>
                </c:pt>
                <c:pt idx="55">
                  <c:v>7.8429840505123097E-2</c:v>
                </c:pt>
                <c:pt idx="56">
                  <c:v>7.9690314829349504E-2</c:v>
                </c:pt>
                <c:pt idx="57">
                  <c:v>7.9903118312358898E-2</c:v>
                </c:pt>
                <c:pt idx="58">
                  <c:v>8.1163026392459897E-2</c:v>
                </c:pt>
                <c:pt idx="59">
                  <c:v>8.3318509161472307E-2</c:v>
                </c:pt>
                <c:pt idx="60">
                  <c:v>8.2987554371357006E-2</c:v>
                </c:pt>
                <c:pt idx="61">
                  <c:v>8.2386106252670302E-2</c:v>
                </c:pt>
                <c:pt idx="62">
                  <c:v>8.3425849676132202E-2</c:v>
                </c:pt>
                <c:pt idx="63">
                  <c:v>8.5402183234691606E-2</c:v>
                </c:pt>
                <c:pt idx="64">
                  <c:v>8.4344580769538893E-2</c:v>
                </c:pt>
                <c:pt idx="65">
                  <c:v>8.1159956753253895E-2</c:v>
                </c:pt>
                <c:pt idx="66">
                  <c:v>7.91598334908485E-2</c:v>
                </c:pt>
                <c:pt idx="67">
                  <c:v>7.8559972345828996E-2</c:v>
                </c:pt>
                <c:pt idx="68">
                  <c:v>7.7379405498504597E-2</c:v>
                </c:pt>
                <c:pt idx="69">
                  <c:v>7.6633892953395802E-2</c:v>
                </c:pt>
                <c:pt idx="70">
                  <c:v>7.5954623520374298E-2</c:v>
                </c:pt>
                <c:pt idx="71">
                  <c:v>7.4967004358768505E-2</c:v>
                </c:pt>
                <c:pt idx="72">
                  <c:v>7.4159644544124603E-2</c:v>
                </c:pt>
                <c:pt idx="73">
                  <c:v>7.3128521442413302E-2</c:v>
                </c:pt>
                <c:pt idx="74">
                  <c:v>7.2113722562789903E-2</c:v>
                </c:pt>
                <c:pt idx="75">
                  <c:v>7.1194089949130998E-2</c:v>
                </c:pt>
                <c:pt idx="76">
                  <c:v>7.0489317178726196E-2</c:v>
                </c:pt>
                <c:pt idx="77">
                  <c:v>7.0028938353061704E-2</c:v>
                </c:pt>
                <c:pt idx="78">
                  <c:v>6.9771267473697704E-2</c:v>
                </c:pt>
                <c:pt idx="79">
                  <c:v>6.9568380713462802E-2</c:v>
                </c:pt>
                <c:pt idx="80">
                  <c:v>6.93853795528412E-2</c:v>
                </c:pt>
                <c:pt idx="81">
                  <c:v>6.9218717515468597E-2</c:v>
                </c:pt>
                <c:pt idx="82">
                  <c:v>6.9109067320823697E-2</c:v>
                </c:pt>
                <c:pt idx="83">
                  <c:v>6.9011360406875596E-2</c:v>
                </c:pt>
                <c:pt idx="84">
                  <c:v>6.9010831415653201E-2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8CA-4B7C-B012-0B37895E78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21170847"/>
        <c:axId val="621168447"/>
      </c:lineChart>
      <c:scatterChart>
        <c:scatterStyle val="smoothMarker"/>
        <c:varyColors val="0"/>
        <c:ser>
          <c:idx val="4"/>
          <c:order val="4"/>
          <c:tx>
            <c:strRef>
              <c:f>SDV!$I$11</c:f>
              <c:strCache>
                <c:ptCount val="1"/>
                <c:pt idx="0">
                  <c:v>Forecast Line</c:v>
                </c:pt>
              </c:strCache>
            </c:strRef>
          </c:tx>
          <c:spPr>
            <a:ln w="28575" cap="rnd">
              <a:solidFill>
                <a:schemeClr val="tx1">
                  <a:lumMod val="65000"/>
                  <a:lumOff val="35000"/>
                </a:schemeClr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SDV!$I$13:$I$14</c:f>
              <c:numCache>
                <c:formatCode>#,##0.0</c:formatCode>
                <c:ptCount val="2"/>
                <c:pt idx="0">
                  <c:v>67.5</c:v>
                </c:pt>
                <c:pt idx="1">
                  <c:v>67.5</c:v>
                </c:pt>
              </c:numCache>
            </c:numRef>
          </c:xVal>
          <c:yVal>
            <c:numRef>
              <c:f>SDV!$J$13:$J$14</c:f>
              <c:numCache>
                <c:formatCode>#,##0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C8CA-4B7C-B012-0B37895E782F}"/>
            </c:ext>
          </c:extLst>
        </c:ser>
        <c:ser>
          <c:idx val="5"/>
          <c:order val="5"/>
          <c:tx>
            <c:strRef>
              <c:f>SDV!$I$16</c:f>
              <c:strCache>
                <c:ptCount val="1"/>
                <c:pt idx="0">
                  <c:v>Forecast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2.2222222222222222E-3"/>
                  <c:y val="8.3333333333333329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8CA-4B7C-B012-0B37895E782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SDV!$I$18</c:f>
              <c:numCache>
                <c:formatCode>#,##0.0</c:formatCode>
                <c:ptCount val="1"/>
                <c:pt idx="0">
                  <c:v>68.5</c:v>
                </c:pt>
              </c:numCache>
            </c:numRef>
          </c:xVal>
          <c:yVal>
            <c:numRef>
              <c:f>SDV!$J$18</c:f>
              <c:numCache>
                <c:formatCode>#,##0</c:formatCode>
                <c:ptCount val="1"/>
                <c:pt idx="0">
                  <c:v>435000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C8CA-4B7C-B012-0B37895E78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21170847"/>
        <c:axId val="621168447"/>
      </c:scatterChart>
      <c:catAx>
        <c:axId val="621170847"/>
        <c:scaling>
          <c:orientation val="minMax"/>
        </c:scaling>
        <c:delete val="0"/>
        <c:axPos val="b"/>
        <c:numFmt formatCode="yy" sourceLinked="0"/>
        <c:majorTickMark val="cross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21168447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621168447"/>
        <c:scaling>
          <c:orientation val="minMax"/>
          <c:max val="9.0000000000000024E-2"/>
          <c:min val="4.4999999999999998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0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21170847"/>
        <c:crosses val="autoZero"/>
        <c:crossBetween val="between"/>
        <c:majorUnit val="5.0000000000000001E-3"/>
      </c:valAx>
      <c:valAx>
        <c:axId val="546557727"/>
        <c:scaling>
          <c:orientation val="minMax"/>
          <c:max val="450000"/>
          <c:min val="-50000"/>
        </c:scaling>
        <c:delete val="0"/>
        <c:axPos val="r"/>
        <c:numFmt formatCode="#,##0,&quot;K&quot;;\(#,##0,&quot;K&quot;\)" sourceLinked="0"/>
        <c:majorTickMark val="out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46559167"/>
        <c:crosses val="max"/>
        <c:crossBetween val="between"/>
        <c:majorUnit val="50000"/>
      </c:valAx>
      <c:dateAx>
        <c:axId val="546559167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546557727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4"/>
        <c:delete val="1"/>
      </c:legendEntry>
      <c:legendEntry>
        <c:idx val="5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618862642169727"/>
          <c:y val="3.2409806728704367E-2"/>
          <c:w val="0.26393044619422573"/>
          <c:h val="0.77281496062992128"/>
        </c:manualLayout>
      </c:layout>
      <c:barChart>
        <c:barDir val="bar"/>
        <c:grouping val="clustered"/>
        <c:varyColors val="0"/>
        <c:ser>
          <c:idx val="3"/>
          <c:order val="1"/>
          <c:tx>
            <c:strRef>
              <c:f>'2_UCI_Most'!$W$1</c:f>
              <c:strCache>
                <c:ptCount val="1"/>
                <c:pt idx="0">
                  <c:v>zebra</c:v>
                </c:pt>
              </c:strCache>
            </c:strRef>
          </c:tx>
          <c:spPr>
            <a:solidFill>
              <a:srgbClr val="D9D9D9">
                <a:alpha val="32941"/>
              </a:srgbClr>
            </a:solidFill>
            <a:ln>
              <a:noFill/>
            </a:ln>
            <a:effectLst/>
          </c:spPr>
          <c:invertIfNegative val="0"/>
          <c:cat>
            <c:strRef>
              <c:f>'2_UCI_Most'!$S$2:$S$26</c:f>
              <c:strCache>
                <c:ptCount val="25"/>
                <c:pt idx="0">
                  <c:v>Richmond</c:v>
                </c:pt>
                <c:pt idx="1">
                  <c:v>Cincinnati</c:v>
                </c:pt>
                <c:pt idx="2">
                  <c:v>Kansas City</c:v>
                </c:pt>
                <c:pt idx="3">
                  <c:v>Salt Lake City</c:v>
                </c:pt>
                <c:pt idx="4">
                  <c:v>Raleigh</c:v>
                </c:pt>
                <c:pt idx="5">
                  <c:v>Saint Louis</c:v>
                </c:pt>
                <c:pt idx="6">
                  <c:v>Nashville</c:v>
                </c:pt>
                <c:pt idx="7">
                  <c:v>Orlando</c:v>
                </c:pt>
                <c:pt idx="8">
                  <c:v>Columbus</c:v>
                </c:pt>
                <c:pt idx="9">
                  <c:v>Jacksonville</c:v>
                </c:pt>
                <c:pt idx="10">
                  <c:v>Denver</c:v>
                </c:pt>
                <c:pt idx="11">
                  <c:v>Tampa</c:v>
                </c:pt>
                <c:pt idx="12">
                  <c:v>Cleveland</c:v>
                </c:pt>
                <c:pt idx="13">
                  <c:v>Louisville</c:v>
                </c:pt>
                <c:pt idx="14">
                  <c:v>Las Vegas</c:v>
                </c:pt>
                <c:pt idx="15">
                  <c:v>Phoenix</c:v>
                </c:pt>
                <c:pt idx="16">
                  <c:v>Indianapolis</c:v>
                </c:pt>
                <c:pt idx="17">
                  <c:v>Atlanta</c:v>
                </c:pt>
                <c:pt idx="18">
                  <c:v>Charlotte</c:v>
                </c:pt>
                <c:pt idx="19">
                  <c:v>Dallas-Fort Worth</c:v>
                </c:pt>
                <c:pt idx="20">
                  <c:v>Austin</c:v>
                </c:pt>
                <c:pt idx="21">
                  <c:v>Oklahoma City</c:v>
                </c:pt>
                <c:pt idx="22">
                  <c:v>Houston</c:v>
                </c:pt>
                <c:pt idx="23">
                  <c:v>Memphis</c:v>
                </c:pt>
                <c:pt idx="24">
                  <c:v>San Antonio</c:v>
                </c:pt>
              </c:strCache>
            </c:strRef>
          </c:cat>
          <c:val>
            <c:numRef>
              <c:f>'2_UCI_Most'!$W$2:$W$26</c:f>
              <c:numCache>
                <c:formatCode>General</c:formatCode>
                <c:ptCount val="25"/>
                <c:pt idx="0">
                  <c:v>100000000</c:v>
                </c:pt>
                <c:pt idx="1">
                  <c:v>0</c:v>
                </c:pt>
                <c:pt idx="2">
                  <c:v>100000000</c:v>
                </c:pt>
                <c:pt idx="3">
                  <c:v>0</c:v>
                </c:pt>
                <c:pt idx="4">
                  <c:v>100000000</c:v>
                </c:pt>
                <c:pt idx="5">
                  <c:v>0</c:v>
                </c:pt>
                <c:pt idx="6">
                  <c:v>100000000</c:v>
                </c:pt>
                <c:pt idx="7">
                  <c:v>0</c:v>
                </c:pt>
                <c:pt idx="8">
                  <c:v>100000000</c:v>
                </c:pt>
                <c:pt idx="9">
                  <c:v>0</c:v>
                </c:pt>
                <c:pt idx="10">
                  <c:v>100000000</c:v>
                </c:pt>
                <c:pt idx="11">
                  <c:v>0</c:v>
                </c:pt>
                <c:pt idx="12">
                  <c:v>100000000</c:v>
                </c:pt>
                <c:pt idx="13">
                  <c:v>0</c:v>
                </c:pt>
                <c:pt idx="14">
                  <c:v>100000000</c:v>
                </c:pt>
                <c:pt idx="15">
                  <c:v>0</c:v>
                </c:pt>
                <c:pt idx="16">
                  <c:v>100000000</c:v>
                </c:pt>
                <c:pt idx="17">
                  <c:v>0</c:v>
                </c:pt>
                <c:pt idx="18">
                  <c:v>100000000</c:v>
                </c:pt>
                <c:pt idx="19">
                  <c:v>0</c:v>
                </c:pt>
                <c:pt idx="20">
                  <c:v>100000000</c:v>
                </c:pt>
                <c:pt idx="21">
                  <c:v>0</c:v>
                </c:pt>
                <c:pt idx="22">
                  <c:v>100000000</c:v>
                </c:pt>
                <c:pt idx="23">
                  <c:v>0</c:v>
                </c:pt>
                <c:pt idx="24">
                  <c:v>100000000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D8-4C06-9DA1-31A7FFCAC3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755544031"/>
        <c:axId val="1755539455"/>
      </c:barChart>
      <c:barChart>
        <c:barDir val="bar"/>
        <c:grouping val="clustered"/>
        <c:varyColors val="0"/>
        <c:ser>
          <c:idx val="1"/>
          <c:order val="0"/>
          <c:tx>
            <c:strRef>
              <c:f>'2_UCI_Most'!$T$1</c:f>
              <c:strCache>
                <c:ptCount val="1"/>
                <c:pt idx="0">
                  <c:v>Vacancy Rate</c:v>
                </c:pt>
              </c:strCache>
            </c:strRef>
          </c:tx>
          <c:spPr>
            <a:solidFill>
              <a:srgbClr val="0054A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09D8-4C06-9DA1-31A7FFCAC302}"/>
              </c:ext>
            </c:extLst>
          </c:dPt>
          <c:dPt>
            <c:idx val="1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09D8-4C06-9DA1-31A7FFCAC302}"/>
              </c:ext>
            </c:extLst>
          </c:dPt>
          <c:dPt>
            <c:idx val="2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09D8-4C06-9DA1-31A7FFCAC302}"/>
              </c:ext>
            </c:extLst>
          </c:dPt>
          <c:dPt>
            <c:idx val="3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09D8-4C06-9DA1-31A7FFCAC302}"/>
              </c:ext>
            </c:extLst>
          </c:dPt>
          <c:dPt>
            <c:idx val="4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09D8-4C06-9DA1-31A7FFCAC302}"/>
              </c:ext>
            </c:extLst>
          </c:dPt>
          <c:dPt>
            <c:idx val="5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09D8-4C06-9DA1-31A7FFCAC302}"/>
              </c:ext>
            </c:extLst>
          </c:dPt>
          <c:dPt>
            <c:idx val="6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09D8-4C06-9DA1-31A7FFCAC302}"/>
              </c:ext>
            </c:extLst>
          </c:dPt>
          <c:dPt>
            <c:idx val="7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09D8-4C06-9DA1-31A7FFCAC302}"/>
              </c:ext>
            </c:extLst>
          </c:dPt>
          <c:dPt>
            <c:idx val="8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09D8-4C06-9DA1-31A7FFCAC302}"/>
              </c:ext>
            </c:extLst>
          </c:dPt>
          <c:dPt>
            <c:idx val="9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09D8-4C06-9DA1-31A7FFCAC302}"/>
              </c:ext>
            </c:extLst>
          </c:dPt>
          <c:dPt>
            <c:idx val="10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6-09D8-4C06-9DA1-31A7FFCAC302}"/>
              </c:ext>
            </c:extLst>
          </c:dPt>
          <c:dPt>
            <c:idx val="11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8-09D8-4C06-9DA1-31A7FFCAC302}"/>
              </c:ext>
            </c:extLst>
          </c:dPt>
          <c:dPt>
            <c:idx val="12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A-09D8-4C06-9DA1-31A7FFCAC302}"/>
              </c:ext>
            </c:extLst>
          </c:dPt>
          <c:dPt>
            <c:idx val="13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C-09D8-4C06-9DA1-31A7FFCAC302}"/>
              </c:ext>
            </c:extLst>
          </c:dPt>
          <c:dPt>
            <c:idx val="14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E-09D8-4C06-9DA1-31A7FFCAC302}"/>
              </c:ext>
            </c:extLst>
          </c:dPt>
          <c:dPt>
            <c:idx val="15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0-09D8-4C06-9DA1-31A7FFCAC302}"/>
              </c:ext>
            </c:extLst>
          </c:dPt>
          <c:dPt>
            <c:idx val="16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2-09D8-4C06-9DA1-31A7FFCAC302}"/>
              </c:ext>
            </c:extLst>
          </c:dPt>
          <c:dPt>
            <c:idx val="17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4-09D8-4C06-9DA1-31A7FFCAC302}"/>
              </c:ext>
            </c:extLst>
          </c:dPt>
          <c:dPt>
            <c:idx val="18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6-09D8-4C06-9DA1-31A7FFCAC302}"/>
              </c:ext>
            </c:extLst>
          </c:dPt>
          <c:dPt>
            <c:idx val="19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8-09D8-4C06-9DA1-31A7FFCAC302}"/>
              </c:ext>
            </c:extLst>
          </c:dPt>
          <c:dPt>
            <c:idx val="20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A-09D8-4C06-9DA1-31A7FFCAC302}"/>
              </c:ext>
            </c:extLst>
          </c:dPt>
          <c:dPt>
            <c:idx val="21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C-09D8-4C06-9DA1-31A7FFCAC302}"/>
              </c:ext>
            </c:extLst>
          </c:dPt>
          <c:dPt>
            <c:idx val="22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E-09D8-4C06-9DA1-31A7FFCAC302}"/>
              </c:ext>
            </c:extLst>
          </c:dPt>
          <c:dPt>
            <c:idx val="23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0-09D8-4C06-9DA1-31A7FFCAC302}"/>
              </c:ext>
            </c:extLst>
          </c:dPt>
          <c:dPt>
            <c:idx val="24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2-09D8-4C06-9DA1-31A7FFCAC302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ADB3FA63-7E43-4EFD-B5A6-03F9849786A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09D8-4C06-9DA1-31A7FFCAC30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7F65E557-83C4-4E3C-9A20-AEE22F94BA0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09D8-4C06-9DA1-31A7FFCAC30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12689CF-8E3B-4CA2-ADBA-2E59B01578F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09D8-4C06-9DA1-31A7FFCAC30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2820CCA-59BE-451F-9DDB-1968DB11009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09D8-4C06-9DA1-31A7FFCAC302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F24462A9-41D7-43C5-8AAA-AAB1B6DE018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09D8-4C06-9DA1-31A7FFCAC302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C0BEFAF4-526E-4BD0-89F1-B0800720407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09D8-4C06-9DA1-31A7FFCAC302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0F12357E-FAE4-4838-896B-38AB1741B49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09D8-4C06-9DA1-31A7FFCAC302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637004EA-5628-4B4F-8D9A-4E4A1B6C831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09D8-4C06-9DA1-31A7FFCAC302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913062B7-0F28-4773-90CB-0824F221EB5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2-09D8-4C06-9DA1-31A7FFCAC302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22FBB6D0-C5A6-4914-807C-2FC156F8C00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09D8-4C06-9DA1-31A7FFCAC302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1364F285-0B33-425F-9485-80C5E520CE3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6-09D8-4C06-9DA1-31A7FFCAC302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B4FE6F75-0F98-432D-8F15-532F1ADF46A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8-09D8-4C06-9DA1-31A7FFCAC302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E796B62A-0E38-4AA6-8B8C-9A11B4B7BAE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A-09D8-4C06-9DA1-31A7FFCAC302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11B06CAE-8A28-4BE8-AC5E-894E81C8442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C-09D8-4C06-9DA1-31A7FFCAC302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fld id="{3677B746-6BAF-4782-830D-29CA82D1FE3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E-09D8-4C06-9DA1-31A7FFCAC302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8A0779BC-D658-4C6D-9883-012F7AFFA79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0-09D8-4C06-9DA1-31A7FFCAC302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fld id="{D3411611-97DD-4040-B4BB-3F95EC7758C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2-09D8-4C06-9DA1-31A7FFCAC302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fld id="{8D8B21D8-F44C-46F8-9527-CD56D8750A3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4-09D8-4C06-9DA1-31A7FFCAC302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fld id="{35BF4D9D-97EA-482E-B10A-A1CCEF5BBF3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6-09D8-4C06-9DA1-31A7FFCAC302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fld id="{D6EBBE54-F94E-4DC0-96F2-FD14A19CF80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8-09D8-4C06-9DA1-31A7FFCAC302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fld id="{B30D9C07-6C94-4720-A6BF-679948BDCBB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A-09D8-4C06-9DA1-31A7FFCAC302}"/>
                </c:ext>
              </c:extLst>
            </c:dLbl>
            <c:dLbl>
              <c:idx val="21"/>
              <c:tx>
                <c:rich>
                  <a:bodyPr/>
                  <a:lstStyle/>
                  <a:p>
                    <a:fld id="{63BED599-0DDA-45CB-A24F-3C29391B382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C-09D8-4C06-9DA1-31A7FFCAC302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fld id="{C7D1B0B7-FDF6-4F4B-A3B7-41F9E63F1B9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E-09D8-4C06-9DA1-31A7FFCAC302}"/>
                </c:ext>
              </c:extLst>
            </c:dLbl>
            <c:dLbl>
              <c:idx val="23"/>
              <c:tx>
                <c:rich>
                  <a:bodyPr/>
                  <a:lstStyle/>
                  <a:p>
                    <a:fld id="{8DD3FD85-CF32-4302-9700-702B53DF3E3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0-09D8-4C06-9DA1-31A7FFCAC302}"/>
                </c:ext>
              </c:extLst>
            </c:dLbl>
            <c:dLbl>
              <c:idx val="24"/>
              <c:tx>
                <c:rich>
                  <a:bodyPr/>
                  <a:lstStyle/>
                  <a:p>
                    <a:fld id="{3D2CD4E8-1A60-456C-9391-0A540718FB5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2-09D8-4C06-9DA1-31A7FFCAC3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'2_UCI_Most'!$S$2:$S$26</c:f>
              <c:strCache>
                <c:ptCount val="25"/>
                <c:pt idx="0">
                  <c:v>Richmond</c:v>
                </c:pt>
                <c:pt idx="1">
                  <c:v>Cincinnati</c:v>
                </c:pt>
                <c:pt idx="2">
                  <c:v>Kansas City</c:v>
                </c:pt>
                <c:pt idx="3">
                  <c:v>Salt Lake City</c:v>
                </c:pt>
                <c:pt idx="4">
                  <c:v>Raleigh</c:v>
                </c:pt>
                <c:pt idx="5">
                  <c:v>Saint Louis</c:v>
                </c:pt>
                <c:pt idx="6">
                  <c:v>Nashville</c:v>
                </c:pt>
                <c:pt idx="7">
                  <c:v>Orlando</c:v>
                </c:pt>
                <c:pt idx="8">
                  <c:v>Columbus</c:v>
                </c:pt>
                <c:pt idx="9">
                  <c:v>Jacksonville</c:v>
                </c:pt>
                <c:pt idx="10">
                  <c:v>Denver</c:v>
                </c:pt>
                <c:pt idx="11">
                  <c:v>Tampa</c:v>
                </c:pt>
                <c:pt idx="12">
                  <c:v>Cleveland</c:v>
                </c:pt>
                <c:pt idx="13">
                  <c:v>Louisville</c:v>
                </c:pt>
                <c:pt idx="14">
                  <c:v>Las Vegas</c:v>
                </c:pt>
                <c:pt idx="15">
                  <c:v>Phoenix</c:v>
                </c:pt>
                <c:pt idx="16">
                  <c:v>Indianapolis</c:v>
                </c:pt>
                <c:pt idx="17">
                  <c:v>Atlanta</c:v>
                </c:pt>
                <c:pt idx="18">
                  <c:v>Charlotte</c:v>
                </c:pt>
                <c:pt idx="19">
                  <c:v>Dallas-Fort Worth</c:v>
                </c:pt>
                <c:pt idx="20">
                  <c:v>Austin</c:v>
                </c:pt>
                <c:pt idx="21">
                  <c:v>Oklahoma City</c:v>
                </c:pt>
                <c:pt idx="22">
                  <c:v>Houston</c:v>
                </c:pt>
                <c:pt idx="23">
                  <c:v>Memphis</c:v>
                </c:pt>
                <c:pt idx="24">
                  <c:v>San Antonio</c:v>
                </c:pt>
              </c:strCache>
            </c:strRef>
          </c:cat>
          <c:val>
            <c:numRef>
              <c:f>'2_UCI_Most'!$T$2:$T$26</c:f>
              <c:numCache>
                <c:formatCode>0.0%</c:formatCode>
                <c:ptCount val="25"/>
                <c:pt idx="0">
                  <c:v>8.2498900592327104E-2</c:v>
                </c:pt>
                <c:pt idx="1">
                  <c:v>8.3113506436348003E-2</c:v>
                </c:pt>
                <c:pt idx="2">
                  <c:v>8.6142987012863201E-2</c:v>
                </c:pt>
                <c:pt idx="3">
                  <c:v>9.0448975563049303E-2</c:v>
                </c:pt>
                <c:pt idx="4">
                  <c:v>9.0893484652042403E-2</c:v>
                </c:pt>
                <c:pt idx="5">
                  <c:v>9.5809899270534502E-2</c:v>
                </c:pt>
                <c:pt idx="6">
                  <c:v>9.6636481583118397E-2</c:v>
                </c:pt>
                <c:pt idx="7">
                  <c:v>9.7355075180530506E-2</c:v>
                </c:pt>
                <c:pt idx="8">
                  <c:v>9.9656641483306899E-2</c:v>
                </c:pt>
                <c:pt idx="9">
                  <c:v>0.100212350487709</c:v>
                </c:pt>
                <c:pt idx="10">
                  <c:v>0.10034466534853</c:v>
                </c:pt>
                <c:pt idx="11">
                  <c:v>0.10078205913305301</c:v>
                </c:pt>
                <c:pt idx="12">
                  <c:v>0.10272096097469301</c:v>
                </c:pt>
                <c:pt idx="13">
                  <c:v>0.10337816178798701</c:v>
                </c:pt>
                <c:pt idx="14">
                  <c:v>0.103475652635098</c:v>
                </c:pt>
                <c:pt idx="15">
                  <c:v>0.10510133951902401</c:v>
                </c:pt>
                <c:pt idx="16">
                  <c:v>0.10546683520078701</c:v>
                </c:pt>
                <c:pt idx="17">
                  <c:v>0.10823489725589799</c:v>
                </c:pt>
                <c:pt idx="18">
                  <c:v>0.11228055506944699</c:v>
                </c:pt>
                <c:pt idx="19">
                  <c:v>0.11286804080009499</c:v>
                </c:pt>
                <c:pt idx="20">
                  <c:v>0.115770153701305</c:v>
                </c:pt>
                <c:pt idx="21">
                  <c:v>0.120119512081146</c:v>
                </c:pt>
                <c:pt idx="22">
                  <c:v>0.12820625305175801</c:v>
                </c:pt>
                <c:pt idx="23">
                  <c:v>0.139224648475647</c:v>
                </c:pt>
                <c:pt idx="24">
                  <c:v>0.148587271571159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'2_UCI_Most'!$T$2:$T$26</c15:f>
                <c15:dlblRangeCache>
                  <c:ptCount val="25"/>
                  <c:pt idx="0">
                    <c:v>8.2%</c:v>
                  </c:pt>
                  <c:pt idx="1">
                    <c:v>8.3%</c:v>
                  </c:pt>
                  <c:pt idx="2">
                    <c:v>8.6%</c:v>
                  </c:pt>
                  <c:pt idx="3">
                    <c:v>9.0%</c:v>
                  </c:pt>
                  <c:pt idx="4">
                    <c:v>9.1%</c:v>
                  </c:pt>
                  <c:pt idx="5">
                    <c:v>9.6%</c:v>
                  </c:pt>
                  <c:pt idx="6">
                    <c:v>9.7%</c:v>
                  </c:pt>
                  <c:pt idx="7">
                    <c:v>9.7%</c:v>
                  </c:pt>
                  <c:pt idx="8">
                    <c:v>10.0%</c:v>
                  </c:pt>
                  <c:pt idx="9">
                    <c:v>10.0%</c:v>
                  </c:pt>
                  <c:pt idx="10">
                    <c:v>10.0%</c:v>
                  </c:pt>
                  <c:pt idx="11">
                    <c:v>10.1%</c:v>
                  </c:pt>
                  <c:pt idx="12">
                    <c:v>10.3%</c:v>
                  </c:pt>
                  <c:pt idx="13">
                    <c:v>10.3%</c:v>
                  </c:pt>
                  <c:pt idx="14">
                    <c:v>10.3%</c:v>
                  </c:pt>
                  <c:pt idx="15">
                    <c:v>10.5%</c:v>
                  </c:pt>
                  <c:pt idx="16">
                    <c:v>10.5%</c:v>
                  </c:pt>
                  <c:pt idx="17">
                    <c:v>10.8%</c:v>
                  </c:pt>
                  <c:pt idx="18">
                    <c:v>11.2%</c:v>
                  </c:pt>
                  <c:pt idx="19">
                    <c:v>11.3%</c:v>
                  </c:pt>
                  <c:pt idx="20">
                    <c:v>11.6%</c:v>
                  </c:pt>
                  <c:pt idx="21">
                    <c:v>12.0%</c:v>
                  </c:pt>
                  <c:pt idx="22">
                    <c:v>12.8%</c:v>
                  </c:pt>
                  <c:pt idx="23">
                    <c:v>13.9%</c:v>
                  </c:pt>
                  <c:pt idx="24">
                    <c:v>14.9%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33-09D8-4C06-9DA1-31A7FFCAC3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216507727"/>
        <c:axId val="1216505647"/>
      </c:barChart>
      <c:catAx>
        <c:axId val="1755544031"/>
        <c:scaling>
          <c:orientation val="minMax"/>
        </c:scaling>
        <c:delete val="0"/>
        <c:axPos val="l"/>
        <c:numFmt formatCode="yy" sourceLinked="0"/>
        <c:majorTickMark val="none"/>
        <c:minorTickMark val="none"/>
        <c:tickLblPos val="nextTo"/>
        <c:spPr>
          <a:noFill/>
          <a:ln w="6350" cap="flat" cmpd="sng" algn="ctr">
            <a:solidFill>
              <a:srgbClr val="898989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55539455"/>
        <c:crosses val="autoZero"/>
        <c:auto val="0"/>
        <c:lblAlgn val="ctr"/>
        <c:lblOffset val="100"/>
        <c:tickLblSkip val="1"/>
        <c:noMultiLvlLbl val="0"/>
      </c:catAx>
      <c:valAx>
        <c:axId val="1755539455"/>
        <c:scaling>
          <c:orientation val="minMax"/>
          <c:max val="0.16000000000000003"/>
          <c:min val="0"/>
        </c:scaling>
        <c:delete val="0"/>
        <c:axPos val="b"/>
        <c:majorGridlines>
          <c:spPr>
            <a:ln w="6350" cap="flat" cmpd="sng" algn="ctr">
              <a:solidFill>
                <a:schemeClr val="bg2"/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 w="15875">
            <a:solidFill>
              <a:schemeClr val="bg2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55544031"/>
        <c:crosses val="autoZero"/>
        <c:crossBetween val="between"/>
        <c:majorUnit val="2.0000000000000004E-2"/>
      </c:valAx>
      <c:valAx>
        <c:axId val="1216505647"/>
        <c:scaling>
          <c:orientation val="minMax"/>
          <c:max val="0.12000000000000001"/>
          <c:min val="0"/>
        </c:scaling>
        <c:delete val="1"/>
        <c:axPos val="t"/>
        <c:numFmt formatCode="0.0%" sourceLinked="1"/>
        <c:majorTickMark val="out"/>
        <c:minorTickMark val="none"/>
        <c:tickLblPos val="nextTo"/>
        <c:crossAx val="1216507727"/>
        <c:crosses val="max"/>
        <c:crossBetween val="between"/>
        <c:majorUnit val="2.0000000000000004E-2"/>
      </c:valAx>
      <c:catAx>
        <c:axId val="1216507727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216505647"/>
        <c:crosses val="autoZero"/>
        <c:auto val="0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>
          <a:solidFill>
            <a:sysClr val="windowText" lastClr="000000"/>
          </a:solidFill>
          <a:latin typeface="+mj-lt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0833345141359551"/>
          <c:y val="1.4416964924838941E-2"/>
          <c:w val="0.4740397793963077"/>
          <c:h val="0.76254957050823191"/>
        </c:manualLayout>
      </c:layout>
      <c:barChart>
        <c:barDir val="bar"/>
        <c:grouping val="clustered"/>
        <c:varyColors val="0"/>
        <c:ser>
          <c:idx val="3"/>
          <c:order val="1"/>
          <c:tx>
            <c:strRef>
              <c:f>'3_UCI_Least'!$W$1</c:f>
              <c:strCache>
                <c:ptCount val="1"/>
                <c:pt idx="0">
                  <c:v>zebra</c:v>
                </c:pt>
              </c:strCache>
            </c:strRef>
          </c:tx>
          <c:spPr>
            <a:solidFill>
              <a:srgbClr val="D9D9D9">
                <a:alpha val="32941"/>
              </a:srgbClr>
            </a:solidFill>
            <a:ln>
              <a:noFill/>
            </a:ln>
            <a:effectLst/>
          </c:spPr>
          <c:invertIfNegative val="0"/>
          <c:cat>
            <c:strRef>
              <c:f>'3_UCI_Least'!$S$2:$S$26</c:f>
              <c:strCache>
                <c:ptCount val="25"/>
                <c:pt idx="0">
                  <c:v>New York</c:v>
                </c:pt>
                <c:pt idx="1">
                  <c:v>San Jose</c:v>
                </c:pt>
                <c:pt idx="2">
                  <c:v>San Francisco</c:v>
                </c:pt>
                <c:pt idx="3">
                  <c:v>Orange County</c:v>
                </c:pt>
                <c:pt idx="4">
                  <c:v>Milwaukee</c:v>
                </c:pt>
                <c:pt idx="5">
                  <c:v>Norfolk</c:v>
                </c:pt>
                <c:pt idx="6">
                  <c:v>East Bay</c:v>
                </c:pt>
                <c:pt idx="7">
                  <c:v>Lakewood-New Brunswick</c:v>
                </c:pt>
                <c:pt idx="8">
                  <c:v>Chicago</c:v>
                </c:pt>
                <c:pt idx="9">
                  <c:v>Boston</c:v>
                </c:pt>
                <c:pt idx="10">
                  <c:v>Pittsburgh</c:v>
                </c:pt>
                <c:pt idx="11">
                  <c:v>Los Angeles</c:v>
                </c:pt>
                <c:pt idx="12">
                  <c:v>Northern New Jersey</c:v>
                </c:pt>
                <c:pt idx="13">
                  <c:v>San Diego</c:v>
                </c:pt>
                <c:pt idx="14">
                  <c:v>Minneapolis</c:v>
                </c:pt>
                <c:pt idx="15">
                  <c:v>Philadelphia</c:v>
                </c:pt>
                <c:pt idx="16">
                  <c:v>Inland Empire</c:v>
                </c:pt>
                <c:pt idx="17">
                  <c:v>Sacramento</c:v>
                </c:pt>
                <c:pt idx="18">
                  <c:v>Seattle</c:v>
                </c:pt>
                <c:pt idx="19">
                  <c:v>Portland</c:v>
                </c:pt>
                <c:pt idx="20">
                  <c:v>Baltimore</c:v>
                </c:pt>
                <c:pt idx="21">
                  <c:v>Fort Lauderdale</c:v>
                </c:pt>
                <c:pt idx="22">
                  <c:v>Detroit</c:v>
                </c:pt>
                <c:pt idx="23">
                  <c:v>Miami</c:v>
                </c:pt>
                <c:pt idx="24">
                  <c:v>Washington</c:v>
                </c:pt>
              </c:strCache>
            </c:strRef>
          </c:cat>
          <c:val>
            <c:numRef>
              <c:f>'3_UCI_Least'!$W$2:$W$26</c:f>
              <c:numCache>
                <c:formatCode>General</c:formatCode>
                <c:ptCount val="25"/>
                <c:pt idx="0">
                  <c:v>100000000</c:v>
                </c:pt>
                <c:pt idx="1">
                  <c:v>0</c:v>
                </c:pt>
                <c:pt idx="2">
                  <c:v>100000000</c:v>
                </c:pt>
                <c:pt idx="3">
                  <c:v>0</c:v>
                </c:pt>
                <c:pt idx="4">
                  <c:v>100000000</c:v>
                </c:pt>
                <c:pt idx="5">
                  <c:v>0</c:v>
                </c:pt>
                <c:pt idx="6">
                  <c:v>100000000</c:v>
                </c:pt>
                <c:pt idx="7">
                  <c:v>0</c:v>
                </c:pt>
                <c:pt idx="8">
                  <c:v>100000000</c:v>
                </c:pt>
                <c:pt idx="9">
                  <c:v>0</c:v>
                </c:pt>
                <c:pt idx="10">
                  <c:v>100000000</c:v>
                </c:pt>
                <c:pt idx="11">
                  <c:v>0</c:v>
                </c:pt>
                <c:pt idx="12">
                  <c:v>100000000</c:v>
                </c:pt>
                <c:pt idx="13">
                  <c:v>0</c:v>
                </c:pt>
                <c:pt idx="14">
                  <c:v>100000000</c:v>
                </c:pt>
                <c:pt idx="15">
                  <c:v>0</c:v>
                </c:pt>
                <c:pt idx="16">
                  <c:v>100000000</c:v>
                </c:pt>
                <c:pt idx="17">
                  <c:v>0</c:v>
                </c:pt>
                <c:pt idx="18">
                  <c:v>100000000</c:v>
                </c:pt>
                <c:pt idx="19">
                  <c:v>0</c:v>
                </c:pt>
                <c:pt idx="20">
                  <c:v>100000000</c:v>
                </c:pt>
                <c:pt idx="21">
                  <c:v>0</c:v>
                </c:pt>
                <c:pt idx="22">
                  <c:v>100000000</c:v>
                </c:pt>
                <c:pt idx="23">
                  <c:v>0</c:v>
                </c:pt>
                <c:pt idx="24">
                  <c:v>100000000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B9-41A3-93A1-FEF4744D86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755544031"/>
        <c:axId val="1755539455"/>
      </c:barChart>
      <c:barChart>
        <c:barDir val="bar"/>
        <c:grouping val="clustered"/>
        <c:varyColors val="0"/>
        <c:ser>
          <c:idx val="1"/>
          <c:order val="0"/>
          <c:tx>
            <c:strRef>
              <c:f>'3_UCI_Least'!$T$1</c:f>
              <c:strCache>
                <c:ptCount val="1"/>
                <c:pt idx="0">
                  <c:v>Vacancy Rate</c:v>
                </c:pt>
              </c:strCache>
            </c:strRef>
          </c:tx>
          <c:spPr>
            <a:solidFill>
              <a:srgbClr val="0054A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8B9-41A3-93A1-FEF4744D86CA}"/>
              </c:ext>
            </c:extLst>
          </c:dPt>
          <c:dPt>
            <c:idx val="1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8B9-41A3-93A1-FEF4744D86CA}"/>
              </c:ext>
            </c:extLst>
          </c:dPt>
          <c:dPt>
            <c:idx val="2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8B9-41A3-93A1-FEF4744D86CA}"/>
              </c:ext>
            </c:extLst>
          </c:dPt>
          <c:dPt>
            <c:idx val="3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18B9-41A3-93A1-FEF4744D86CA}"/>
              </c:ext>
            </c:extLst>
          </c:dPt>
          <c:dPt>
            <c:idx val="4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18B9-41A3-93A1-FEF4744D86CA}"/>
              </c:ext>
            </c:extLst>
          </c:dPt>
          <c:dPt>
            <c:idx val="5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18B9-41A3-93A1-FEF4744D86CA}"/>
              </c:ext>
            </c:extLst>
          </c:dPt>
          <c:dPt>
            <c:idx val="6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18B9-41A3-93A1-FEF4744D86CA}"/>
              </c:ext>
            </c:extLst>
          </c:dPt>
          <c:dPt>
            <c:idx val="7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18B9-41A3-93A1-FEF4744D86CA}"/>
              </c:ext>
            </c:extLst>
          </c:dPt>
          <c:dPt>
            <c:idx val="8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18B9-41A3-93A1-FEF4744D86CA}"/>
              </c:ext>
            </c:extLst>
          </c:dPt>
          <c:dPt>
            <c:idx val="9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18B9-41A3-93A1-FEF4744D86CA}"/>
              </c:ext>
            </c:extLst>
          </c:dPt>
          <c:dPt>
            <c:idx val="10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6-18B9-41A3-93A1-FEF4744D86CA}"/>
              </c:ext>
            </c:extLst>
          </c:dPt>
          <c:dPt>
            <c:idx val="11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8-18B9-41A3-93A1-FEF4744D86CA}"/>
              </c:ext>
            </c:extLst>
          </c:dPt>
          <c:dPt>
            <c:idx val="12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A-18B9-41A3-93A1-FEF4744D86CA}"/>
              </c:ext>
            </c:extLst>
          </c:dPt>
          <c:dPt>
            <c:idx val="13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C-18B9-41A3-93A1-FEF4744D86CA}"/>
              </c:ext>
            </c:extLst>
          </c:dPt>
          <c:dPt>
            <c:idx val="14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E-18B9-41A3-93A1-FEF4744D86CA}"/>
              </c:ext>
            </c:extLst>
          </c:dPt>
          <c:dPt>
            <c:idx val="15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0-18B9-41A3-93A1-FEF4744D86CA}"/>
              </c:ext>
            </c:extLst>
          </c:dPt>
          <c:dPt>
            <c:idx val="16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2-18B9-41A3-93A1-FEF4744D86CA}"/>
              </c:ext>
            </c:extLst>
          </c:dPt>
          <c:dPt>
            <c:idx val="17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4-18B9-41A3-93A1-FEF4744D86CA}"/>
              </c:ext>
            </c:extLst>
          </c:dPt>
          <c:dPt>
            <c:idx val="18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6-18B9-41A3-93A1-FEF4744D86CA}"/>
              </c:ext>
            </c:extLst>
          </c:dPt>
          <c:dPt>
            <c:idx val="19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8-18B9-41A3-93A1-FEF4744D86CA}"/>
              </c:ext>
            </c:extLst>
          </c:dPt>
          <c:dPt>
            <c:idx val="20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A-18B9-41A3-93A1-FEF4744D86CA}"/>
              </c:ext>
            </c:extLst>
          </c:dPt>
          <c:dPt>
            <c:idx val="21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C-18B9-41A3-93A1-FEF4744D86CA}"/>
              </c:ext>
            </c:extLst>
          </c:dPt>
          <c:dPt>
            <c:idx val="22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E-18B9-41A3-93A1-FEF4744D86CA}"/>
              </c:ext>
            </c:extLst>
          </c:dPt>
          <c:dPt>
            <c:idx val="23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0-18B9-41A3-93A1-FEF4744D86CA}"/>
              </c:ext>
            </c:extLst>
          </c:dPt>
          <c:dPt>
            <c:idx val="24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2-18B9-41A3-93A1-FEF4744D86CA}"/>
              </c:ext>
            </c:extLst>
          </c:dPt>
          <c:dLbls>
            <c:dLbl>
              <c:idx val="0"/>
              <c:layout>
                <c:manualLayout>
                  <c:x val="-6.3086616643572374E-2"/>
                  <c:y val="4.5454545454545452E-3"/>
                </c:manualLayout>
              </c:layout>
              <c:tx>
                <c:rich>
                  <a:bodyPr/>
                  <a:lstStyle/>
                  <a:p>
                    <a:fld id="{EC272F4C-F00D-4188-8903-BA4AAEBDB647}" type="CELLRANGE">
                      <a:rPr lang="en-US" dirty="0"/>
                      <a:pPr/>
                      <a:t>[CELLRANGE]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18B9-41A3-93A1-FEF4744D86C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8408AB3-D1D6-4DF1-984A-7724B2F38C1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18B9-41A3-93A1-FEF4744D86C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D300D5D-DAE6-451F-8AB1-3472FC4AE84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18B9-41A3-93A1-FEF4744D86CA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9D40368-B68D-42FC-9D73-5E2837CF77F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18B9-41A3-93A1-FEF4744D86CA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8A26D145-8B05-4A77-825D-215700A3CE4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18B9-41A3-93A1-FEF4744D86CA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54C0570D-F764-4984-8121-1D69FA9F12E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18B9-41A3-93A1-FEF4744D86CA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B0720DD4-234F-430E-95D2-3FD46EDA776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18B9-41A3-93A1-FEF4744D86CA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A3FD2BE8-6B48-4BF3-B4E6-B1C666FD0C7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18B9-41A3-93A1-FEF4744D86CA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241A0BC3-4276-48D8-944D-52E557A8F7A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2-18B9-41A3-93A1-FEF4744D86CA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5CE9CDA9-68EB-4856-BB43-C6AA27E2A13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18B9-41A3-93A1-FEF4744D86CA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51EF3B33-8B34-4CEB-9C13-0EC2FD2E1ED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6-18B9-41A3-93A1-FEF4744D86CA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E114B143-B784-4591-AD80-EB34B522998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8-18B9-41A3-93A1-FEF4744D86CA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93F90E83-0083-4B3E-83E6-EFA0AD2884A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A-18B9-41A3-93A1-FEF4744D86CA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BB26F09B-7A70-4347-B80F-1172E694AA5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C-18B9-41A3-93A1-FEF4744D86CA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fld id="{3991911A-755C-4D65-A967-1FDAFE72C52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E-18B9-41A3-93A1-FEF4744D86CA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CDCFFD87-F1BE-49E5-8F57-F74A523D4CE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0-18B9-41A3-93A1-FEF4744D86CA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fld id="{847BF0FD-855F-4222-BCD9-1D5BE678F86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2-18B9-41A3-93A1-FEF4744D86CA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fld id="{AB6A33C3-1E35-4B6E-BCBF-DB397E92401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4-18B9-41A3-93A1-FEF4744D86CA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fld id="{4C4B241F-D6DE-45B0-90A8-B6AC6BCD7DE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6-18B9-41A3-93A1-FEF4744D86CA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fld id="{149F45E7-A779-4580-B308-323698C4078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8-18B9-41A3-93A1-FEF4744D86CA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fld id="{CB546CCC-1081-4270-BC47-1061F5223AE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A-18B9-41A3-93A1-FEF4744D86CA}"/>
                </c:ext>
              </c:extLst>
            </c:dLbl>
            <c:dLbl>
              <c:idx val="21"/>
              <c:tx>
                <c:rich>
                  <a:bodyPr/>
                  <a:lstStyle/>
                  <a:p>
                    <a:fld id="{816C8F64-8965-4ED3-AB0A-2F2A2F982CE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C-18B9-41A3-93A1-FEF4744D86CA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fld id="{D93F760E-EAD5-47DE-BC3D-F7D42B046B0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E-18B9-41A3-93A1-FEF4744D86CA}"/>
                </c:ext>
              </c:extLst>
            </c:dLbl>
            <c:dLbl>
              <c:idx val="23"/>
              <c:tx>
                <c:rich>
                  <a:bodyPr/>
                  <a:lstStyle/>
                  <a:p>
                    <a:fld id="{52FB8B2D-C9FA-4C1E-B701-5B57680F044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0-18B9-41A3-93A1-FEF4744D86CA}"/>
                </c:ext>
              </c:extLst>
            </c:dLbl>
            <c:dLbl>
              <c:idx val="24"/>
              <c:tx>
                <c:rich>
                  <a:bodyPr/>
                  <a:lstStyle/>
                  <a:p>
                    <a:fld id="{48B880F6-7255-4609-BA8B-F8EC264CC2E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2-18B9-41A3-93A1-FEF4744D86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'3_UCI_Least'!$S$2:$S$26</c:f>
              <c:strCache>
                <c:ptCount val="25"/>
                <c:pt idx="0">
                  <c:v>New York</c:v>
                </c:pt>
                <c:pt idx="1">
                  <c:v>San Jose</c:v>
                </c:pt>
                <c:pt idx="2">
                  <c:v>San Francisco</c:v>
                </c:pt>
                <c:pt idx="3">
                  <c:v>Orange County</c:v>
                </c:pt>
                <c:pt idx="4">
                  <c:v>Milwaukee</c:v>
                </c:pt>
                <c:pt idx="5">
                  <c:v>Norfolk</c:v>
                </c:pt>
                <c:pt idx="6">
                  <c:v>East Bay</c:v>
                </c:pt>
                <c:pt idx="7">
                  <c:v>Lakewood-New Brunswick</c:v>
                </c:pt>
                <c:pt idx="8">
                  <c:v>Chicago</c:v>
                </c:pt>
                <c:pt idx="9">
                  <c:v>Boston</c:v>
                </c:pt>
                <c:pt idx="10">
                  <c:v>Pittsburgh</c:v>
                </c:pt>
                <c:pt idx="11">
                  <c:v>Los Angeles</c:v>
                </c:pt>
                <c:pt idx="12">
                  <c:v>Northern New Jersey</c:v>
                </c:pt>
                <c:pt idx="13">
                  <c:v>San Diego</c:v>
                </c:pt>
                <c:pt idx="14">
                  <c:v>Minneapolis</c:v>
                </c:pt>
                <c:pt idx="15">
                  <c:v>Philadelphia</c:v>
                </c:pt>
                <c:pt idx="16">
                  <c:v>Inland Empire</c:v>
                </c:pt>
                <c:pt idx="17">
                  <c:v>Sacramento</c:v>
                </c:pt>
                <c:pt idx="18">
                  <c:v>Seattle</c:v>
                </c:pt>
                <c:pt idx="19">
                  <c:v>Portland</c:v>
                </c:pt>
                <c:pt idx="20">
                  <c:v>Baltimore</c:v>
                </c:pt>
                <c:pt idx="21">
                  <c:v>Fort Lauderdale</c:v>
                </c:pt>
                <c:pt idx="22">
                  <c:v>Detroit</c:v>
                </c:pt>
                <c:pt idx="23">
                  <c:v>Miami</c:v>
                </c:pt>
                <c:pt idx="24">
                  <c:v>Washington</c:v>
                </c:pt>
              </c:strCache>
            </c:strRef>
          </c:cat>
          <c:val>
            <c:numRef>
              <c:f>'3_UCI_Least'!$T$2:$T$26</c:f>
              <c:numCache>
                <c:formatCode>0.0%</c:formatCode>
                <c:ptCount val="25"/>
                <c:pt idx="0">
                  <c:v>2.8858261182904198E-2</c:v>
                </c:pt>
                <c:pt idx="1">
                  <c:v>3.15423905849457E-2</c:v>
                </c:pt>
                <c:pt idx="2">
                  <c:v>3.3451862633228302E-2</c:v>
                </c:pt>
                <c:pt idx="3">
                  <c:v>4.1064523160457597E-2</c:v>
                </c:pt>
                <c:pt idx="4">
                  <c:v>4.1272956877946902E-2</c:v>
                </c:pt>
                <c:pt idx="5">
                  <c:v>4.2318791151046802E-2</c:v>
                </c:pt>
                <c:pt idx="6">
                  <c:v>4.8297192901372903E-2</c:v>
                </c:pt>
                <c:pt idx="7">
                  <c:v>4.9390152096748401E-2</c:v>
                </c:pt>
                <c:pt idx="8">
                  <c:v>5.08130453526974E-2</c:v>
                </c:pt>
                <c:pt idx="9">
                  <c:v>5.1201552152633702E-2</c:v>
                </c:pt>
                <c:pt idx="10">
                  <c:v>5.4602865129709202E-2</c:v>
                </c:pt>
                <c:pt idx="11">
                  <c:v>5.4734498262405402E-2</c:v>
                </c:pt>
                <c:pt idx="12">
                  <c:v>5.6578692048788098E-2</c:v>
                </c:pt>
                <c:pt idx="13">
                  <c:v>5.8867871761322001E-2</c:v>
                </c:pt>
                <c:pt idx="14">
                  <c:v>5.9107724577188499E-2</c:v>
                </c:pt>
                <c:pt idx="15">
                  <c:v>6.23155832290649E-2</c:v>
                </c:pt>
                <c:pt idx="16">
                  <c:v>6.2579512596130399E-2</c:v>
                </c:pt>
                <c:pt idx="17">
                  <c:v>6.4382873475551605E-2</c:v>
                </c:pt>
                <c:pt idx="18">
                  <c:v>6.6417239606380504E-2</c:v>
                </c:pt>
                <c:pt idx="19">
                  <c:v>6.7312456667423207E-2</c:v>
                </c:pt>
                <c:pt idx="20">
                  <c:v>7.0089034736156505E-2</c:v>
                </c:pt>
                <c:pt idx="21">
                  <c:v>7.0835545659065205E-2</c:v>
                </c:pt>
                <c:pt idx="22">
                  <c:v>7.2164438664913205E-2</c:v>
                </c:pt>
                <c:pt idx="23">
                  <c:v>7.2808258235454601E-2</c:v>
                </c:pt>
                <c:pt idx="24">
                  <c:v>7.8859686851501506E-2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'3_UCI_Least'!$T$2:$T$26</c15:f>
                <c15:dlblRangeCache>
                  <c:ptCount val="25"/>
                  <c:pt idx="0">
                    <c:v>2.9%</c:v>
                  </c:pt>
                  <c:pt idx="1">
                    <c:v>3.2%</c:v>
                  </c:pt>
                  <c:pt idx="2">
                    <c:v>3.3%</c:v>
                  </c:pt>
                  <c:pt idx="3">
                    <c:v>4.1%</c:v>
                  </c:pt>
                  <c:pt idx="4">
                    <c:v>4.1%</c:v>
                  </c:pt>
                  <c:pt idx="5">
                    <c:v>4.2%</c:v>
                  </c:pt>
                  <c:pt idx="6">
                    <c:v>4.8%</c:v>
                  </c:pt>
                  <c:pt idx="7">
                    <c:v>4.9%</c:v>
                  </c:pt>
                  <c:pt idx="8">
                    <c:v>5.1%</c:v>
                  </c:pt>
                  <c:pt idx="9">
                    <c:v>5.1%</c:v>
                  </c:pt>
                  <c:pt idx="10">
                    <c:v>5.5%</c:v>
                  </c:pt>
                  <c:pt idx="11">
                    <c:v>5.5%</c:v>
                  </c:pt>
                  <c:pt idx="12">
                    <c:v>5.7%</c:v>
                  </c:pt>
                  <c:pt idx="13">
                    <c:v>5.9%</c:v>
                  </c:pt>
                  <c:pt idx="14">
                    <c:v>5.9%</c:v>
                  </c:pt>
                  <c:pt idx="15">
                    <c:v>6.2%</c:v>
                  </c:pt>
                  <c:pt idx="16">
                    <c:v>6.3%</c:v>
                  </c:pt>
                  <c:pt idx="17">
                    <c:v>6.4%</c:v>
                  </c:pt>
                  <c:pt idx="18">
                    <c:v>6.6%</c:v>
                  </c:pt>
                  <c:pt idx="19">
                    <c:v>6.7%</c:v>
                  </c:pt>
                  <c:pt idx="20">
                    <c:v>7.0%</c:v>
                  </c:pt>
                  <c:pt idx="21">
                    <c:v>7.1%</c:v>
                  </c:pt>
                  <c:pt idx="22">
                    <c:v>7.2%</c:v>
                  </c:pt>
                  <c:pt idx="23">
                    <c:v>7.3%</c:v>
                  </c:pt>
                  <c:pt idx="24">
                    <c:v>7.9%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33-18B9-41A3-93A1-FEF4744D86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798929647"/>
        <c:axId val="1798947951"/>
      </c:barChart>
      <c:catAx>
        <c:axId val="1755544031"/>
        <c:scaling>
          <c:orientation val="minMax"/>
        </c:scaling>
        <c:delete val="0"/>
        <c:axPos val="l"/>
        <c:numFmt formatCode="yy" sourceLinked="0"/>
        <c:majorTickMark val="none"/>
        <c:minorTickMark val="none"/>
        <c:tickLblPos val="nextTo"/>
        <c:spPr>
          <a:noFill/>
          <a:ln w="6350" cap="flat" cmpd="sng" algn="ctr">
            <a:solidFill>
              <a:srgbClr val="898989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55539455"/>
        <c:crosses val="autoZero"/>
        <c:auto val="0"/>
        <c:lblAlgn val="ctr"/>
        <c:lblOffset val="100"/>
        <c:tickLblSkip val="1"/>
        <c:noMultiLvlLbl val="0"/>
      </c:catAx>
      <c:valAx>
        <c:axId val="1755539455"/>
        <c:scaling>
          <c:orientation val="minMax"/>
          <c:max val="0.12000000000000001"/>
          <c:min val="0"/>
        </c:scaling>
        <c:delete val="0"/>
        <c:axPos val="b"/>
        <c:majorGridlines>
          <c:spPr>
            <a:ln w="6350" cap="flat" cmpd="sng" algn="ctr">
              <a:solidFill>
                <a:schemeClr val="bg2"/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 w="15875">
            <a:solidFill>
              <a:schemeClr val="bg2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55544031"/>
        <c:crosses val="autoZero"/>
        <c:crossBetween val="between"/>
        <c:majorUnit val="2.0000000000000004E-2"/>
      </c:valAx>
      <c:valAx>
        <c:axId val="1798947951"/>
        <c:scaling>
          <c:orientation val="minMax"/>
          <c:max val="0.12000000000000001"/>
        </c:scaling>
        <c:delete val="1"/>
        <c:axPos val="t"/>
        <c:numFmt formatCode="0.0%" sourceLinked="1"/>
        <c:majorTickMark val="out"/>
        <c:minorTickMark val="none"/>
        <c:tickLblPos val="nextTo"/>
        <c:crossAx val="1798929647"/>
        <c:crosses val="max"/>
        <c:crossBetween val="between"/>
        <c:majorUnit val="2.0000000000000004E-2"/>
      </c:valAx>
      <c:catAx>
        <c:axId val="1798929647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798947951"/>
        <c:crosses val="autoZero"/>
        <c:auto val="0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>
          <a:solidFill>
            <a:sysClr val="windowText" lastClr="000000"/>
          </a:solidFill>
          <a:latin typeface="+mj-lt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377317450009268"/>
          <c:y val="3.2409806728704367E-2"/>
          <c:w val="0.27634593141103991"/>
          <c:h val="0.77281496062992128"/>
        </c:manualLayout>
      </c:layout>
      <c:barChart>
        <c:barDir val="bar"/>
        <c:grouping val="clustered"/>
        <c:varyColors val="0"/>
        <c:ser>
          <c:idx val="3"/>
          <c:order val="1"/>
          <c:tx>
            <c:strRef>
              <c:f>'2_UCI_Most'!$W$1</c:f>
              <c:strCache>
                <c:ptCount val="1"/>
                <c:pt idx="0">
                  <c:v>zebra</c:v>
                </c:pt>
              </c:strCache>
            </c:strRef>
          </c:tx>
          <c:spPr>
            <a:solidFill>
              <a:srgbClr val="D9D9D9">
                <a:alpha val="32941"/>
              </a:srgbClr>
            </a:solidFill>
            <a:ln>
              <a:noFill/>
            </a:ln>
            <a:effectLst/>
          </c:spPr>
          <c:invertIfNegative val="0"/>
          <c:cat>
            <c:strRef>
              <c:f>'2_UCI_Most'!$S$2:$S$26</c:f>
              <c:strCache>
                <c:ptCount val="25"/>
                <c:pt idx="0">
                  <c:v>Cincinnati</c:v>
                </c:pt>
                <c:pt idx="1">
                  <c:v>Washington</c:v>
                </c:pt>
                <c:pt idx="2">
                  <c:v>Orange County</c:v>
                </c:pt>
                <c:pt idx="3">
                  <c:v>New York</c:v>
                </c:pt>
                <c:pt idx="4">
                  <c:v>Kansas City</c:v>
                </c:pt>
                <c:pt idx="5">
                  <c:v>Orlando</c:v>
                </c:pt>
                <c:pt idx="6">
                  <c:v>Salt Lake City</c:v>
                </c:pt>
                <c:pt idx="7">
                  <c:v>Northern New Jersey</c:v>
                </c:pt>
                <c:pt idx="8">
                  <c:v>San Jose</c:v>
                </c:pt>
                <c:pt idx="9">
                  <c:v>Columbus</c:v>
                </c:pt>
                <c:pt idx="10">
                  <c:v>Milwaukee</c:v>
                </c:pt>
                <c:pt idx="11">
                  <c:v>Dallas-Fort Worth</c:v>
                </c:pt>
                <c:pt idx="12">
                  <c:v>Phoenix</c:v>
                </c:pt>
                <c:pt idx="13">
                  <c:v>Seattle</c:v>
                </c:pt>
                <c:pt idx="14">
                  <c:v>Austin</c:v>
                </c:pt>
                <c:pt idx="15">
                  <c:v>Denver</c:v>
                </c:pt>
                <c:pt idx="16">
                  <c:v>Nashville</c:v>
                </c:pt>
                <c:pt idx="17">
                  <c:v>Tampa</c:v>
                </c:pt>
                <c:pt idx="18">
                  <c:v>Raleigh</c:v>
                </c:pt>
                <c:pt idx="19">
                  <c:v>Fort Lauderdale</c:v>
                </c:pt>
                <c:pt idx="20">
                  <c:v>Boston</c:v>
                </c:pt>
                <c:pt idx="21">
                  <c:v>Lakewood-New Brunswick</c:v>
                </c:pt>
                <c:pt idx="22">
                  <c:v>Richmond</c:v>
                </c:pt>
                <c:pt idx="23">
                  <c:v>Charlotte</c:v>
                </c:pt>
                <c:pt idx="24">
                  <c:v>Miami</c:v>
                </c:pt>
              </c:strCache>
            </c:strRef>
          </c:cat>
          <c:val>
            <c:numRef>
              <c:f>'2_UCI_Most'!$W$2:$W$26</c:f>
              <c:numCache>
                <c:formatCode>General</c:formatCode>
                <c:ptCount val="25"/>
                <c:pt idx="0">
                  <c:v>100000000</c:v>
                </c:pt>
                <c:pt idx="1">
                  <c:v>0</c:v>
                </c:pt>
                <c:pt idx="2">
                  <c:v>100000000</c:v>
                </c:pt>
                <c:pt idx="3">
                  <c:v>0</c:v>
                </c:pt>
                <c:pt idx="4">
                  <c:v>100000000</c:v>
                </c:pt>
                <c:pt idx="5">
                  <c:v>0</c:v>
                </c:pt>
                <c:pt idx="6">
                  <c:v>100000000</c:v>
                </c:pt>
                <c:pt idx="7">
                  <c:v>0</c:v>
                </c:pt>
                <c:pt idx="8">
                  <c:v>100000000</c:v>
                </c:pt>
                <c:pt idx="9">
                  <c:v>0</c:v>
                </c:pt>
                <c:pt idx="10">
                  <c:v>100000000</c:v>
                </c:pt>
                <c:pt idx="11">
                  <c:v>0</c:v>
                </c:pt>
                <c:pt idx="12">
                  <c:v>100000000</c:v>
                </c:pt>
                <c:pt idx="13">
                  <c:v>0</c:v>
                </c:pt>
                <c:pt idx="14">
                  <c:v>100000000</c:v>
                </c:pt>
                <c:pt idx="15">
                  <c:v>0</c:v>
                </c:pt>
                <c:pt idx="16">
                  <c:v>100000000</c:v>
                </c:pt>
                <c:pt idx="17">
                  <c:v>0</c:v>
                </c:pt>
                <c:pt idx="18">
                  <c:v>100000000</c:v>
                </c:pt>
                <c:pt idx="19">
                  <c:v>0</c:v>
                </c:pt>
                <c:pt idx="20">
                  <c:v>100000000</c:v>
                </c:pt>
                <c:pt idx="21">
                  <c:v>0</c:v>
                </c:pt>
                <c:pt idx="22">
                  <c:v>100000000</c:v>
                </c:pt>
                <c:pt idx="23">
                  <c:v>0</c:v>
                </c:pt>
                <c:pt idx="24">
                  <c:v>100000000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F4-4E33-AFE6-804F6E2AD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755544031"/>
        <c:axId val="1755539455"/>
      </c:barChart>
      <c:barChart>
        <c:barDir val="bar"/>
        <c:grouping val="clustered"/>
        <c:varyColors val="0"/>
        <c:ser>
          <c:idx val="1"/>
          <c:order val="0"/>
          <c:tx>
            <c:strRef>
              <c:f>'2_UCI_Most'!$T$1</c:f>
              <c:strCache>
                <c:ptCount val="1"/>
                <c:pt idx="0">
                  <c:v>Under Construction</c:v>
                </c:pt>
              </c:strCache>
            </c:strRef>
          </c:tx>
          <c:spPr>
            <a:solidFill>
              <a:srgbClr val="636669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C6F4-4E33-AFE6-804F6E2AD8CB}"/>
              </c:ext>
            </c:extLst>
          </c:dPt>
          <c:dPt>
            <c:idx val="1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C6F4-4E33-AFE6-804F6E2AD8CB}"/>
              </c:ext>
            </c:extLst>
          </c:dPt>
          <c:dPt>
            <c:idx val="2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C6F4-4E33-AFE6-804F6E2AD8CB}"/>
              </c:ext>
            </c:extLst>
          </c:dPt>
          <c:dPt>
            <c:idx val="3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C6F4-4E33-AFE6-804F6E2AD8CB}"/>
              </c:ext>
            </c:extLst>
          </c:dPt>
          <c:dPt>
            <c:idx val="4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C6F4-4E33-AFE6-804F6E2AD8CB}"/>
              </c:ext>
            </c:extLst>
          </c:dPt>
          <c:dPt>
            <c:idx val="5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C6F4-4E33-AFE6-804F6E2AD8CB}"/>
              </c:ext>
            </c:extLst>
          </c:dPt>
          <c:dPt>
            <c:idx val="6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C6F4-4E33-AFE6-804F6E2AD8CB}"/>
              </c:ext>
            </c:extLst>
          </c:dPt>
          <c:dPt>
            <c:idx val="7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C6F4-4E33-AFE6-804F6E2AD8CB}"/>
              </c:ext>
            </c:extLst>
          </c:dPt>
          <c:dPt>
            <c:idx val="8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C6F4-4E33-AFE6-804F6E2AD8CB}"/>
              </c:ext>
            </c:extLst>
          </c:dPt>
          <c:dPt>
            <c:idx val="9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C6F4-4E33-AFE6-804F6E2AD8CB}"/>
              </c:ext>
            </c:extLst>
          </c:dPt>
          <c:dPt>
            <c:idx val="10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6-C6F4-4E33-AFE6-804F6E2AD8CB}"/>
              </c:ext>
            </c:extLst>
          </c:dPt>
          <c:dPt>
            <c:idx val="11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8-C6F4-4E33-AFE6-804F6E2AD8CB}"/>
              </c:ext>
            </c:extLst>
          </c:dPt>
          <c:dPt>
            <c:idx val="12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A-C6F4-4E33-AFE6-804F6E2AD8CB}"/>
              </c:ext>
            </c:extLst>
          </c:dPt>
          <c:dPt>
            <c:idx val="13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C-C6F4-4E33-AFE6-804F6E2AD8CB}"/>
              </c:ext>
            </c:extLst>
          </c:dPt>
          <c:dPt>
            <c:idx val="14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E-C6F4-4E33-AFE6-804F6E2AD8CB}"/>
              </c:ext>
            </c:extLst>
          </c:dPt>
          <c:dPt>
            <c:idx val="15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0-C6F4-4E33-AFE6-804F6E2AD8CB}"/>
              </c:ext>
            </c:extLst>
          </c:dPt>
          <c:dPt>
            <c:idx val="16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2-C6F4-4E33-AFE6-804F6E2AD8CB}"/>
              </c:ext>
            </c:extLst>
          </c:dPt>
          <c:dPt>
            <c:idx val="17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4-C6F4-4E33-AFE6-804F6E2AD8CB}"/>
              </c:ext>
            </c:extLst>
          </c:dPt>
          <c:dPt>
            <c:idx val="18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6-C6F4-4E33-AFE6-804F6E2AD8CB}"/>
              </c:ext>
            </c:extLst>
          </c:dPt>
          <c:dPt>
            <c:idx val="19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8-C6F4-4E33-AFE6-804F6E2AD8CB}"/>
              </c:ext>
            </c:extLst>
          </c:dPt>
          <c:dPt>
            <c:idx val="20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A-C6F4-4E33-AFE6-804F6E2AD8CB}"/>
              </c:ext>
            </c:extLst>
          </c:dPt>
          <c:dPt>
            <c:idx val="21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C-C6F4-4E33-AFE6-804F6E2AD8CB}"/>
              </c:ext>
            </c:extLst>
          </c:dPt>
          <c:dPt>
            <c:idx val="22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E-C6F4-4E33-AFE6-804F6E2AD8CB}"/>
              </c:ext>
            </c:extLst>
          </c:dPt>
          <c:dPt>
            <c:idx val="23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0-C6F4-4E33-AFE6-804F6E2AD8CB}"/>
              </c:ext>
            </c:extLst>
          </c:dPt>
          <c:dPt>
            <c:idx val="24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2-C6F4-4E33-AFE6-804F6E2AD8C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1D71E81A-93E4-4D3F-BB41-C8388BCFDDC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C6F4-4E33-AFE6-804F6E2AD8C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4D9F2325-65DC-46D8-86A8-7CA2B9402AB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C6F4-4E33-AFE6-804F6E2AD8C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EACA3B3-7DA2-4A45-AD26-07AC4A87E6D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C6F4-4E33-AFE6-804F6E2AD8C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5EB19846-5E6D-4F87-A94F-9046D9625C0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C6F4-4E33-AFE6-804F6E2AD8CB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71531204-76D8-4CD3-A9E6-E02FB3A716D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C6F4-4E33-AFE6-804F6E2AD8CB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4EBA413B-C93A-461F-B7DE-78E87DEA96E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C6F4-4E33-AFE6-804F6E2AD8CB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73AD1EFC-EC69-4847-8978-741CBE575BA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C6F4-4E33-AFE6-804F6E2AD8CB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F02DCE0A-8AFA-476E-AE44-504815D1DC6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C6F4-4E33-AFE6-804F6E2AD8CB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E106B5EB-710C-4F18-AA36-718EA679DA2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2-C6F4-4E33-AFE6-804F6E2AD8CB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332DE07A-4153-4182-83CE-EB4F29B9CFC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C6F4-4E33-AFE6-804F6E2AD8CB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9D352776-1722-417A-A6DA-B1902DBF006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6-C6F4-4E33-AFE6-804F6E2AD8CB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E17BE3BD-B618-4CAF-B1D5-47E354F57CB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8-C6F4-4E33-AFE6-804F6E2AD8CB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9108DBE2-82DC-4E96-B915-8CC5B037C4E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A-C6F4-4E33-AFE6-804F6E2AD8CB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69AB3B69-2C73-4E50-B660-DDD6112126D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C-C6F4-4E33-AFE6-804F6E2AD8CB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fld id="{42D99A55-D3E7-4B03-AA08-A94B511B74B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E-C6F4-4E33-AFE6-804F6E2AD8CB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9B9AEFB9-A990-41ED-B623-8B094384E44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0-C6F4-4E33-AFE6-804F6E2AD8CB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fld id="{5308F0DE-8F0A-4EC9-8157-D9F96E3D61C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2-C6F4-4E33-AFE6-804F6E2AD8CB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fld id="{1433EDD1-0F14-471B-B355-844DA438735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4-C6F4-4E33-AFE6-804F6E2AD8CB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fld id="{92E2E386-F0C0-4E20-AD98-B9113850F10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6-C6F4-4E33-AFE6-804F6E2AD8CB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fld id="{2C63A9D8-51E6-462C-AD17-5D7F165F863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8-C6F4-4E33-AFE6-804F6E2AD8CB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fld id="{4EF5103C-5B23-42E0-9DBC-5CD725F1697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A-C6F4-4E33-AFE6-804F6E2AD8CB}"/>
                </c:ext>
              </c:extLst>
            </c:dLbl>
            <c:dLbl>
              <c:idx val="21"/>
              <c:tx>
                <c:rich>
                  <a:bodyPr/>
                  <a:lstStyle/>
                  <a:p>
                    <a:fld id="{DB53A594-65D5-465B-B81E-9667F2F65A9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C-C6F4-4E33-AFE6-804F6E2AD8CB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fld id="{98E791DF-7431-44A1-ABC6-04B82C4CF72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E-C6F4-4E33-AFE6-804F6E2AD8CB}"/>
                </c:ext>
              </c:extLst>
            </c:dLbl>
            <c:dLbl>
              <c:idx val="23"/>
              <c:tx>
                <c:rich>
                  <a:bodyPr/>
                  <a:lstStyle/>
                  <a:p>
                    <a:fld id="{2A00DCF7-8E68-48DC-A036-410AE9A40C1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0-C6F4-4E33-AFE6-804F6E2AD8CB}"/>
                </c:ext>
              </c:extLst>
            </c:dLbl>
            <c:dLbl>
              <c:idx val="24"/>
              <c:tx>
                <c:rich>
                  <a:bodyPr/>
                  <a:lstStyle/>
                  <a:p>
                    <a:fld id="{A61DEF0B-B5E4-415E-9D3A-C3512F93A81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2-C6F4-4E33-AFE6-804F6E2AD8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'2_UCI_Most'!$S$2:$S$26</c:f>
              <c:strCache>
                <c:ptCount val="25"/>
                <c:pt idx="0">
                  <c:v>Cincinnati</c:v>
                </c:pt>
                <c:pt idx="1">
                  <c:v>Washington</c:v>
                </c:pt>
                <c:pt idx="2">
                  <c:v>Orange County</c:v>
                </c:pt>
                <c:pt idx="3">
                  <c:v>New York</c:v>
                </c:pt>
                <c:pt idx="4">
                  <c:v>Kansas City</c:v>
                </c:pt>
                <c:pt idx="5">
                  <c:v>Orlando</c:v>
                </c:pt>
                <c:pt idx="6">
                  <c:v>Salt Lake City</c:v>
                </c:pt>
                <c:pt idx="7">
                  <c:v>Northern New Jersey</c:v>
                </c:pt>
                <c:pt idx="8">
                  <c:v>San Jose</c:v>
                </c:pt>
                <c:pt idx="9">
                  <c:v>Columbus</c:v>
                </c:pt>
                <c:pt idx="10">
                  <c:v>Milwaukee</c:v>
                </c:pt>
                <c:pt idx="11">
                  <c:v>Dallas-Fort Worth</c:v>
                </c:pt>
                <c:pt idx="12">
                  <c:v>Phoenix</c:v>
                </c:pt>
                <c:pt idx="13">
                  <c:v>Seattle</c:v>
                </c:pt>
                <c:pt idx="14">
                  <c:v>Austin</c:v>
                </c:pt>
                <c:pt idx="15">
                  <c:v>Denver</c:v>
                </c:pt>
                <c:pt idx="16">
                  <c:v>Nashville</c:v>
                </c:pt>
                <c:pt idx="17">
                  <c:v>Tampa</c:v>
                </c:pt>
                <c:pt idx="18">
                  <c:v>Raleigh</c:v>
                </c:pt>
                <c:pt idx="19">
                  <c:v>Fort Lauderdale</c:v>
                </c:pt>
                <c:pt idx="20">
                  <c:v>Boston</c:v>
                </c:pt>
                <c:pt idx="21">
                  <c:v>Lakewood-New Brunswick</c:v>
                </c:pt>
                <c:pt idx="22">
                  <c:v>Richmond</c:v>
                </c:pt>
                <c:pt idx="23">
                  <c:v>Charlotte</c:v>
                </c:pt>
                <c:pt idx="24">
                  <c:v>Miami</c:v>
                </c:pt>
              </c:strCache>
            </c:strRef>
          </c:cat>
          <c:val>
            <c:numRef>
              <c:f>'2_UCI_Most'!$T$2:$T$26</c:f>
              <c:numCache>
                <c:formatCode>0.0%</c:formatCode>
                <c:ptCount val="25"/>
                <c:pt idx="0">
                  <c:v>2.6855123674911659E-2</c:v>
                </c:pt>
                <c:pt idx="1">
                  <c:v>2.7061864344033331E-2</c:v>
                </c:pt>
                <c:pt idx="2">
                  <c:v>2.781755350631002E-2</c:v>
                </c:pt>
                <c:pt idx="3">
                  <c:v>2.9100326715056194E-2</c:v>
                </c:pt>
                <c:pt idx="4">
                  <c:v>2.9540738839333461E-2</c:v>
                </c:pt>
                <c:pt idx="5">
                  <c:v>2.9837328592987922E-2</c:v>
                </c:pt>
                <c:pt idx="6">
                  <c:v>3.0197501164054012E-2</c:v>
                </c:pt>
                <c:pt idx="7">
                  <c:v>3.0265235529395862E-2</c:v>
                </c:pt>
                <c:pt idx="8">
                  <c:v>3.0660319334760253E-2</c:v>
                </c:pt>
                <c:pt idx="9">
                  <c:v>3.125079204156634E-2</c:v>
                </c:pt>
                <c:pt idx="10">
                  <c:v>3.179528510981261E-2</c:v>
                </c:pt>
                <c:pt idx="11">
                  <c:v>3.2968497192347956E-2</c:v>
                </c:pt>
                <c:pt idx="12">
                  <c:v>3.7061736937461877E-2</c:v>
                </c:pt>
                <c:pt idx="13">
                  <c:v>3.7662172225924037E-2</c:v>
                </c:pt>
                <c:pt idx="14">
                  <c:v>3.8666864065071804E-2</c:v>
                </c:pt>
                <c:pt idx="15">
                  <c:v>4.2463059929264017E-2</c:v>
                </c:pt>
                <c:pt idx="16">
                  <c:v>4.4608986500941854E-2</c:v>
                </c:pt>
                <c:pt idx="17">
                  <c:v>4.6347016433324395E-2</c:v>
                </c:pt>
                <c:pt idx="18">
                  <c:v>4.6750132251807443E-2</c:v>
                </c:pt>
                <c:pt idx="19">
                  <c:v>4.7001544871494778E-2</c:v>
                </c:pt>
                <c:pt idx="20">
                  <c:v>4.8663953282604852E-2</c:v>
                </c:pt>
                <c:pt idx="21">
                  <c:v>4.9946540400183287E-2</c:v>
                </c:pt>
                <c:pt idx="22">
                  <c:v>5.4686002683191723E-2</c:v>
                </c:pt>
                <c:pt idx="23">
                  <c:v>6.7775075184756339E-2</c:v>
                </c:pt>
                <c:pt idx="24">
                  <c:v>8.0900188873868989E-2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'2_UCI_Most'!$U$2:$U$26</c15:f>
                <c15:dlblRangeCache>
                  <c:ptCount val="25"/>
                  <c:pt idx="0">
                    <c:v>4.1</c:v>
                  </c:pt>
                  <c:pt idx="1">
                    <c:v>16.1</c:v>
                  </c:pt>
                  <c:pt idx="2">
                    <c:v>7.3</c:v>
                  </c:pt>
                  <c:pt idx="3">
                    <c:v>44.1</c:v>
                  </c:pt>
                  <c:pt idx="4">
                    <c:v>5.5</c:v>
                  </c:pt>
                  <c:pt idx="5">
                    <c:v>7.3</c:v>
                  </c:pt>
                  <c:pt idx="6">
                    <c:v>3.1</c:v>
                  </c:pt>
                  <c:pt idx="7">
                    <c:v>4.9</c:v>
                  </c:pt>
                  <c:pt idx="8">
                    <c:v>5.0</c:v>
                  </c:pt>
                  <c:pt idx="9">
                    <c:v>7.4</c:v>
                  </c:pt>
                  <c:pt idx="10">
                    <c:v>3.9</c:v>
                  </c:pt>
                  <c:pt idx="11">
                    <c:v>31.2</c:v>
                  </c:pt>
                  <c:pt idx="12">
                    <c:v>16.3</c:v>
                  </c:pt>
                  <c:pt idx="13">
                    <c:v>15.4</c:v>
                  </c:pt>
                  <c:pt idx="14">
                    <c:v>13.3</c:v>
                  </c:pt>
                  <c:pt idx="15">
                    <c:v>13.8</c:v>
                  </c:pt>
                  <c:pt idx="16">
                    <c:v>8.5</c:v>
                  </c:pt>
                  <c:pt idx="17">
                    <c:v>11.6</c:v>
                  </c:pt>
                  <c:pt idx="18">
                    <c:v>6.6</c:v>
                  </c:pt>
                  <c:pt idx="19">
                    <c:v>7.0</c:v>
                  </c:pt>
                  <c:pt idx="20">
                    <c:v>14.9</c:v>
                  </c:pt>
                  <c:pt idx="21">
                    <c:v>6.5</c:v>
                  </c:pt>
                  <c:pt idx="22">
                    <c:v>6.0</c:v>
                  </c:pt>
                  <c:pt idx="23">
                    <c:v>17.4</c:v>
                  </c:pt>
                  <c:pt idx="24">
                    <c:v>17.2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33-C6F4-4E33-AFE6-804F6E2AD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216507727"/>
        <c:axId val="1216505647"/>
      </c:barChart>
      <c:catAx>
        <c:axId val="1755544031"/>
        <c:scaling>
          <c:orientation val="minMax"/>
        </c:scaling>
        <c:delete val="0"/>
        <c:axPos val="l"/>
        <c:numFmt formatCode="yy" sourceLinked="0"/>
        <c:majorTickMark val="none"/>
        <c:minorTickMark val="none"/>
        <c:tickLblPos val="nextTo"/>
        <c:spPr>
          <a:noFill/>
          <a:ln w="6350" cap="flat" cmpd="sng" algn="ctr">
            <a:solidFill>
              <a:srgbClr val="898989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55539455"/>
        <c:crosses val="autoZero"/>
        <c:auto val="0"/>
        <c:lblAlgn val="ctr"/>
        <c:lblOffset val="100"/>
        <c:tickLblSkip val="1"/>
        <c:noMultiLvlLbl val="0"/>
      </c:catAx>
      <c:valAx>
        <c:axId val="1755539455"/>
        <c:scaling>
          <c:orientation val="minMax"/>
          <c:max val="0.1"/>
          <c:min val="0"/>
        </c:scaling>
        <c:delete val="0"/>
        <c:axPos val="b"/>
        <c:majorGridlines>
          <c:spPr>
            <a:ln w="6350" cap="flat" cmpd="sng" algn="ctr">
              <a:solidFill>
                <a:schemeClr val="bg2"/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Share of Inventory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 w="15875">
            <a:solidFill>
              <a:schemeClr val="bg2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55544031"/>
        <c:crosses val="autoZero"/>
        <c:crossBetween val="between"/>
        <c:majorUnit val="2.0000000000000004E-2"/>
      </c:valAx>
      <c:valAx>
        <c:axId val="1216505647"/>
        <c:scaling>
          <c:orientation val="minMax"/>
          <c:max val="0.12000000000000001"/>
          <c:min val="0"/>
        </c:scaling>
        <c:delete val="1"/>
        <c:axPos val="t"/>
        <c:numFmt formatCode="0.0%" sourceLinked="1"/>
        <c:majorTickMark val="out"/>
        <c:minorTickMark val="none"/>
        <c:tickLblPos val="nextTo"/>
        <c:crossAx val="1216507727"/>
        <c:crosses val="max"/>
        <c:crossBetween val="between"/>
        <c:majorUnit val="2.0000000000000004E-2"/>
      </c:valAx>
      <c:catAx>
        <c:axId val="1216507727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216505647"/>
        <c:crosses val="autoZero"/>
        <c:auto val="0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+mj-lt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4694542389928443"/>
          <c:y val="3.5323293227220443E-2"/>
          <c:w val="0.50959970754423778"/>
          <c:h val="0.77286648960124926"/>
        </c:manualLayout>
      </c:layout>
      <c:barChart>
        <c:barDir val="bar"/>
        <c:grouping val="clustered"/>
        <c:varyColors val="0"/>
        <c:ser>
          <c:idx val="3"/>
          <c:order val="1"/>
          <c:tx>
            <c:strRef>
              <c:f>'3_UCI_Least'!$W$1</c:f>
              <c:strCache>
                <c:ptCount val="1"/>
                <c:pt idx="0">
                  <c:v>zebra</c:v>
                </c:pt>
              </c:strCache>
            </c:strRef>
          </c:tx>
          <c:spPr>
            <a:solidFill>
              <a:srgbClr val="D9D9D9">
                <a:alpha val="32941"/>
              </a:srgbClr>
            </a:solidFill>
            <a:ln>
              <a:noFill/>
            </a:ln>
            <a:effectLst/>
          </c:spPr>
          <c:invertIfNegative val="0"/>
          <c:cat>
            <c:strRef>
              <c:f>'3_UCI_Least'!$S$2:$S$26</c:f>
              <c:strCache>
                <c:ptCount val="25"/>
                <c:pt idx="0">
                  <c:v>Oklahoma City</c:v>
                </c:pt>
                <c:pt idx="1">
                  <c:v>Portland</c:v>
                </c:pt>
                <c:pt idx="2">
                  <c:v>Sacramento</c:v>
                </c:pt>
                <c:pt idx="3">
                  <c:v>East Bay</c:v>
                </c:pt>
                <c:pt idx="4">
                  <c:v>Pittsburgh</c:v>
                </c:pt>
                <c:pt idx="5">
                  <c:v>Memphis</c:v>
                </c:pt>
                <c:pt idx="6">
                  <c:v>Baltimore</c:v>
                </c:pt>
                <c:pt idx="7">
                  <c:v>Cleveland</c:v>
                </c:pt>
                <c:pt idx="8">
                  <c:v>Detroit</c:v>
                </c:pt>
                <c:pt idx="9">
                  <c:v>Houston</c:v>
                </c:pt>
                <c:pt idx="10">
                  <c:v>Los Angeles</c:v>
                </c:pt>
                <c:pt idx="11">
                  <c:v>Saint Louis</c:v>
                </c:pt>
                <c:pt idx="12">
                  <c:v>Chicago</c:v>
                </c:pt>
                <c:pt idx="13">
                  <c:v>Norfolk</c:v>
                </c:pt>
                <c:pt idx="14">
                  <c:v>San Antonio</c:v>
                </c:pt>
                <c:pt idx="15">
                  <c:v>Inland Empire</c:v>
                </c:pt>
                <c:pt idx="16">
                  <c:v>Philadelphia</c:v>
                </c:pt>
                <c:pt idx="17">
                  <c:v>San Francisco</c:v>
                </c:pt>
                <c:pt idx="18">
                  <c:v>Minneapolis</c:v>
                </c:pt>
                <c:pt idx="19">
                  <c:v>Las Vegas</c:v>
                </c:pt>
                <c:pt idx="20">
                  <c:v>Atlanta</c:v>
                </c:pt>
                <c:pt idx="21">
                  <c:v>Jacksonville</c:v>
                </c:pt>
                <c:pt idx="22">
                  <c:v>Louisville</c:v>
                </c:pt>
                <c:pt idx="23">
                  <c:v>Indianapolis</c:v>
                </c:pt>
                <c:pt idx="24">
                  <c:v>San Diego</c:v>
                </c:pt>
              </c:strCache>
            </c:strRef>
          </c:cat>
          <c:val>
            <c:numRef>
              <c:f>'3_UCI_Least'!$W$2:$W$26</c:f>
              <c:numCache>
                <c:formatCode>General</c:formatCode>
                <c:ptCount val="25"/>
                <c:pt idx="0">
                  <c:v>100000000</c:v>
                </c:pt>
                <c:pt idx="1">
                  <c:v>0</c:v>
                </c:pt>
                <c:pt idx="2">
                  <c:v>100000000</c:v>
                </c:pt>
                <c:pt idx="3">
                  <c:v>0</c:v>
                </c:pt>
                <c:pt idx="4">
                  <c:v>100000000</c:v>
                </c:pt>
                <c:pt idx="5">
                  <c:v>0</c:v>
                </c:pt>
                <c:pt idx="6">
                  <c:v>100000000</c:v>
                </c:pt>
                <c:pt idx="7">
                  <c:v>0</c:v>
                </c:pt>
                <c:pt idx="8">
                  <c:v>100000000</c:v>
                </c:pt>
                <c:pt idx="9">
                  <c:v>0</c:v>
                </c:pt>
                <c:pt idx="10">
                  <c:v>100000000</c:v>
                </c:pt>
                <c:pt idx="11">
                  <c:v>0</c:v>
                </c:pt>
                <c:pt idx="12">
                  <c:v>100000000</c:v>
                </c:pt>
                <c:pt idx="13">
                  <c:v>0</c:v>
                </c:pt>
                <c:pt idx="14">
                  <c:v>100000000</c:v>
                </c:pt>
                <c:pt idx="15">
                  <c:v>0</c:v>
                </c:pt>
                <c:pt idx="16">
                  <c:v>100000000</c:v>
                </c:pt>
                <c:pt idx="17">
                  <c:v>0</c:v>
                </c:pt>
                <c:pt idx="18">
                  <c:v>100000000</c:v>
                </c:pt>
                <c:pt idx="19">
                  <c:v>0</c:v>
                </c:pt>
                <c:pt idx="20">
                  <c:v>100000000</c:v>
                </c:pt>
                <c:pt idx="21">
                  <c:v>0</c:v>
                </c:pt>
                <c:pt idx="22">
                  <c:v>100000000</c:v>
                </c:pt>
                <c:pt idx="23">
                  <c:v>0</c:v>
                </c:pt>
                <c:pt idx="24">
                  <c:v>100000000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AA-469B-9198-D0F07A47B7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755544031"/>
        <c:axId val="1755539455"/>
      </c:barChart>
      <c:barChart>
        <c:barDir val="bar"/>
        <c:grouping val="clustered"/>
        <c:varyColors val="0"/>
        <c:ser>
          <c:idx val="1"/>
          <c:order val="0"/>
          <c:tx>
            <c:strRef>
              <c:f>'3_UCI_Least'!$T$1</c:f>
              <c:strCache>
                <c:ptCount val="1"/>
                <c:pt idx="0">
                  <c:v>Under Construction</c:v>
                </c:pt>
              </c:strCache>
            </c:strRef>
          </c:tx>
          <c:spPr>
            <a:solidFill>
              <a:srgbClr val="636669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7AA-469B-9198-D0F07A47B769}"/>
              </c:ext>
            </c:extLst>
          </c:dPt>
          <c:dPt>
            <c:idx val="1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7AA-469B-9198-D0F07A47B769}"/>
              </c:ext>
            </c:extLst>
          </c:dPt>
          <c:dPt>
            <c:idx val="2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77AA-469B-9198-D0F07A47B769}"/>
              </c:ext>
            </c:extLst>
          </c:dPt>
          <c:dPt>
            <c:idx val="3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77AA-469B-9198-D0F07A47B769}"/>
              </c:ext>
            </c:extLst>
          </c:dPt>
          <c:dPt>
            <c:idx val="4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77AA-469B-9198-D0F07A47B769}"/>
              </c:ext>
            </c:extLst>
          </c:dPt>
          <c:dPt>
            <c:idx val="5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77AA-469B-9198-D0F07A47B769}"/>
              </c:ext>
            </c:extLst>
          </c:dPt>
          <c:dPt>
            <c:idx val="6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77AA-469B-9198-D0F07A47B769}"/>
              </c:ext>
            </c:extLst>
          </c:dPt>
          <c:dPt>
            <c:idx val="8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77AA-469B-9198-D0F07A47B769}"/>
              </c:ext>
            </c:extLst>
          </c:dPt>
          <c:dPt>
            <c:idx val="9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77AA-469B-9198-D0F07A47B769}"/>
              </c:ext>
            </c:extLst>
          </c:dPt>
          <c:dPt>
            <c:idx val="10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77AA-469B-9198-D0F07A47B769}"/>
              </c:ext>
            </c:extLst>
          </c:dPt>
          <c:dPt>
            <c:idx val="11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6-77AA-469B-9198-D0F07A47B769}"/>
              </c:ext>
            </c:extLst>
          </c:dPt>
          <c:dPt>
            <c:idx val="12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8-77AA-469B-9198-D0F07A47B769}"/>
              </c:ext>
            </c:extLst>
          </c:dPt>
          <c:dPt>
            <c:idx val="13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A-77AA-469B-9198-D0F07A47B769}"/>
              </c:ext>
            </c:extLst>
          </c:dPt>
          <c:dPt>
            <c:idx val="14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C-77AA-469B-9198-D0F07A47B769}"/>
              </c:ext>
            </c:extLst>
          </c:dPt>
          <c:dPt>
            <c:idx val="15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E-77AA-469B-9198-D0F07A47B769}"/>
              </c:ext>
            </c:extLst>
          </c:dPt>
          <c:dPt>
            <c:idx val="16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0-77AA-469B-9198-D0F07A47B769}"/>
              </c:ext>
            </c:extLst>
          </c:dPt>
          <c:dPt>
            <c:idx val="17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2-77AA-469B-9198-D0F07A47B769}"/>
              </c:ext>
            </c:extLst>
          </c:dPt>
          <c:dPt>
            <c:idx val="18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4-77AA-469B-9198-D0F07A47B769}"/>
              </c:ext>
            </c:extLst>
          </c:dPt>
          <c:dPt>
            <c:idx val="19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6-77AA-469B-9198-D0F07A47B769}"/>
              </c:ext>
            </c:extLst>
          </c:dPt>
          <c:dPt>
            <c:idx val="20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8-77AA-469B-9198-D0F07A47B769}"/>
              </c:ext>
            </c:extLst>
          </c:dPt>
          <c:dPt>
            <c:idx val="21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A-77AA-469B-9198-D0F07A47B769}"/>
              </c:ext>
            </c:extLst>
          </c:dPt>
          <c:dPt>
            <c:idx val="22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C-77AA-469B-9198-D0F07A47B769}"/>
              </c:ext>
            </c:extLst>
          </c:dPt>
          <c:dPt>
            <c:idx val="23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E-77AA-469B-9198-D0F07A47B769}"/>
              </c:ext>
            </c:extLst>
          </c:dPt>
          <c:dPt>
            <c:idx val="24"/>
            <c:invertIfNegative val="0"/>
            <c:bubble3D val="0"/>
            <c:spPr>
              <a:solidFill>
                <a:srgbClr val="6366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0-77AA-469B-9198-D0F07A47B769}"/>
              </c:ext>
            </c:extLst>
          </c:dPt>
          <c:dLbls>
            <c:dLbl>
              <c:idx val="0"/>
              <c:layout>
                <c:manualLayout>
                  <c:x val="-4.6107001105625489E-2"/>
                  <c:y val="4.6428086745727041E-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0" i="0" u="none" strike="noStrike" kern="1200" baseline="0">
                        <a:solidFill>
                          <a:schemeClr val="tx1"/>
                        </a:solidFill>
                        <a:latin typeface="+mj-lt"/>
                        <a:ea typeface="+mn-ea"/>
                        <a:cs typeface="Arial" panose="020B0604020202020204" pitchFamily="34" charset="0"/>
                      </a:defRPr>
                    </a:pPr>
                    <a:fld id="{2DD00C81-822A-4B6A-9D19-5A0541744482}" type="CELLRANGE">
                      <a:rPr lang="en-US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+mj-lt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77AA-469B-9198-D0F07A47B769}"/>
                </c:ext>
              </c:extLst>
            </c:dLbl>
            <c:dLbl>
              <c:idx val="1"/>
              <c:layout>
                <c:manualLayout>
                  <c:x val="-4.5508836395450607E-2"/>
                  <c:y val="8.4868431569113795E-17"/>
                </c:manualLayout>
              </c:layout>
              <c:tx>
                <c:rich>
                  <a:bodyPr/>
                  <a:lstStyle/>
                  <a:p>
                    <a:fld id="{A1C01581-480E-4528-9BBA-A3F6C2259E4B}" type="CELLRANGE">
                      <a:rPr lang="en-US" dirty="0"/>
                      <a:pPr/>
                      <a:t>[CELLRANGE]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77AA-469B-9198-D0F07A47B769}"/>
                </c:ext>
              </c:extLst>
            </c:dLbl>
            <c:dLbl>
              <c:idx val="2"/>
              <c:layout>
                <c:manualLayout>
                  <c:x val="-4.9098512685914301E-2"/>
                  <c:y val="-1.6973686313822759E-16"/>
                </c:manualLayout>
              </c:layout>
              <c:tx>
                <c:rich>
                  <a:bodyPr/>
                  <a:lstStyle/>
                  <a:p>
                    <a:fld id="{34451D95-F23C-4D51-8CC3-8BEEBAC752ED}" type="CELLRANGE">
                      <a:rPr lang="en-US" dirty="0"/>
                      <a:pPr/>
                      <a:t>[CELLRANGE]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77AA-469B-9198-D0F07A47B769}"/>
                </c:ext>
              </c:extLst>
            </c:dLbl>
            <c:dLbl>
              <c:idx val="3"/>
              <c:layout>
                <c:manualLayout>
                  <c:x val="-5.2244444444444448E-2"/>
                  <c:y val="-8.4868431569113795E-17"/>
                </c:manualLayout>
              </c:layout>
              <c:tx>
                <c:rich>
                  <a:bodyPr/>
                  <a:lstStyle/>
                  <a:p>
                    <a:fld id="{C3BD9FE6-CA95-4C11-B3D6-DC9909405B76}" type="CELLRANGE">
                      <a:rPr lang="en-US" dirty="0"/>
                      <a:pPr/>
                      <a:t>[CELLRANGE]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77AA-469B-9198-D0F07A47B769}"/>
                </c:ext>
              </c:extLst>
            </c:dLbl>
            <c:dLbl>
              <c:idx val="4"/>
              <c:layout>
                <c:manualLayout>
                  <c:x val="-4.7800000000000079E-2"/>
                  <c:y val="0"/>
                </c:manualLayout>
              </c:layout>
              <c:tx>
                <c:rich>
                  <a:bodyPr/>
                  <a:lstStyle/>
                  <a:p>
                    <a:fld id="{59EC631D-E3DB-46A1-A732-118F42D9E3A7}" type="CELLRANGE">
                      <a:rPr lang="en-US" dirty="0"/>
                      <a:pPr/>
                      <a:t>[CELLRANGE]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77AA-469B-9198-D0F07A47B769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C86A7BD1-4D3F-44C6-A695-947C6DC6E65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77AA-469B-9198-D0F07A47B769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B9915D04-9BD1-43D1-BD86-1C2BC746A44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77AA-469B-9198-D0F07A47B769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DD9031B9-DF28-41EB-B1E3-6F794C58CCF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1-77AA-469B-9198-D0F07A47B769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A2EA4E54-39B5-4F88-908B-48FE8646F95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77AA-469B-9198-D0F07A47B769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7E1B4DC6-8BEA-4F0C-B61D-B6E157F2041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2-77AA-469B-9198-D0F07A47B769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C7CFAEC8-47A7-4476-8078-014AB17C261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77AA-469B-9198-D0F07A47B769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4BA152A1-A221-4822-A4A5-6EBBEB32633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6-77AA-469B-9198-D0F07A47B769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6035A45D-B9FF-4575-8D34-072DA186A56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8-77AA-469B-9198-D0F07A47B769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B847D181-0ED7-4020-A0E1-C25614BD20B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A-77AA-469B-9198-D0F07A47B769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fld id="{685BD7C7-B596-45CC-8D48-DF6CE73E80C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C-77AA-469B-9198-D0F07A47B769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709AA5EF-D938-47C2-92EA-3E1807EA71F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E-77AA-469B-9198-D0F07A47B769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fld id="{F5027723-1889-44EF-8BFE-03455F04EC8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0-77AA-469B-9198-D0F07A47B769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fld id="{539C8019-AD00-4813-B918-FFEEF20D506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2-77AA-469B-9198-D0F07A47B769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fld id="{86B286BB-3A3B-469A-9EDA-E75C1E97A83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4-77AA-469B-9198-D0F07A47B769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fld id="{87EC1A35-8127-4377-A3B5-E0B081DA5FA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6-77AA-469B-9198-D0F07A47B769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fld id="{396ACAB3-CE60-4033-8BDE-7F3A37E73EB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8-77AA-469B-9198-D0F07A47B769}"/>
                </c:ext>
              </c:extLst>
            </c:dLbl>
            <c:dLbl>
              <c:idx val="21"/>
              <c:tx>
                <c:rich>
                  <a:bodyPr/>
                  <a:lstStyle/>
                  <a:p>
                    <a:fld id="{B674AE30-E846-4296-ACB7-AF0AE339169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A-77AA-469B-9198-D0F07A47B769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fld id="{32B8FBB2-14B1-4A8D-8C7C-E783596528E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C-77AA-469B-9198-D0F07A47B769}"/>
                </c:ext>
              </c:extLst>
            </c:dLbl>
            <c:dLbl>
              <c:idx val="23"/>
              <c:tx>
                <c:rich>
                  <a:bodyPr/>
                  <a:lstStyle/>
                  <a:p>
                    <a:fld id="{4C08BE39-94EF-4752-BC1F-43AD60A4ACB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E-77AA-469B-9198-D0F07A47B769}"/>
                </c:ext>
              </c:extLst>
            </c:dLbl>
            <c:dLbl>
              <c:idx val="24"/>
              <c:tx>
                <c:rich>
                  <a:bodyPr/>
                  <a:lstStyle/>
                  <a:p>
                    <a:fld id="{983E58CA-B76C-47E6-8455-9AC3FFFCB85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0-77AA-469B-9198-D0F07A47B7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'3_UCI_Least'!$S$2:$S$26</c:f>
              <c:strCache>
                <c:ptCount val="25"/>
                <c:pt idx="0">
                  <c:v>Oklahoma City</c:v>
                </c:pt>
                <c:pt idx="1">
                  <c:v>Portland</c:v>
                </c:pt>
                <c:pt idx="2">
                  <c:v>Sacramento</c:v>
                </c:pt>
                <c:pt idx="3">
                  <c:v>East Bay</c:v>
                </c:pt>
                <c:pt idx="4">
                  <c:v>Pittsburgh</c:v>
                </c:pt>
                <c:pt idx="5">
                  <c:v>Memphis</c:v>
                </c:pt>
                <c:pt idx="6">
                  <c:v>Baltimore</c:v>
                </c:pt>
                <c:pt idx="7">
                  <c:v>Cleveland</c:v>
                </c:pt>
                <c:pt idx="8">
                  <c:v>Detroit</c:v>
                </c:pt>
                <c:pt idx="9">
                  <c:v>Houston</c:v>
                </c:pt>
                <c:pt idx="10">
                  <c:v>Los Angeles</c:v>
                </c:pt>
                <c:pt idx="11">
                  <c:v>Saint Louis</c:v>
                </c:pt>
                <c:pt idx="12">
                  <c:v>Chicago</c:v>
                </c:pt>
                <c:pt idx="13">
                  <c:v>Norfolk</c:v>
                </c:pt>
                <c:pt idx="14">
                  <c:v>San Antonio</c:v>
                </c:pt>
                <c:pt idx="15">
                  <c:v>Inland Empire</c:v>
                </c:pt>
                <c:pt idx="16">
                  <c:v>Philadelphia</c:v>
                </c:pt>
                <c:pt idx="17">
                  <c:v>San Francisco</c:v>
                </c:pt>
                <c:pt idx="18">
                  <c:v>Minneapolis</c:v>
                </c:pt>
                <c:pt idx="19">
                  <c:v>Las Vegas</c:v>
                </c:pt>
                <c:pt idx="20">
                  <c:v>Atlanta</c:v>
                </c:pt>
                <c:pt idx="21">
                  <c:v>Jacksonville</c:v>
                </c:pt>
                <c:pt idx="22">
                  <c:v>Louisville</c:v>
                </c:pt>
                <c:pt idx="23">
                  <c:v>Indianapolis</c:v>
                </c:pt>
                <c:pt idx="24">
                  <c:v>San Diego</c:v>
                </c:pt>
              </c:strCache>
            </c:strRef>
          </c:cat>
          <c:val>
            <c:numRef>
              <c:f>'3_UCI_Least'!$T$2:$T$26</c:f>
              <c:numCache>
                <c:formatCode>0.0%</c:formatCode>
                <c:ptCount val="25"/>
                <c:pt idx="0">
                  <c:v>3.1972622830603765E-3</c:v>
                </c:pt>
                <c:pt idx="1">
                  <c:v>9.950619430198723E-3</c:v>
                </c:pt>
                <c:pt idx="2">
                  <c:v>1.036036036036036E-2</c:v>
                </c:pt>
                <c:pt idx="3">
                  <c:v>1.1279148579499888E-2</c:v>
                </c:pt>
                <c:pt idx="4">
                  <c:v>1.2492676551444409E-2</c:v>
                </c:pt>
                <c:pt idx="5">
                  <c:v>1.309860528625768E-2</c:v>
                </c:pt>
                <c:pt idx="6">
                  <c:v>1.4061538178844759E-2</c:v>
                </c:pt>
                <c:pt idx="7">
                  <c:v>1.4554871588918356E-2</c:v>
                </c:pt>
                <c:pt idx="8">
                  <c:v>1.5540800412505336E-2</c:v>
                </c:pt>
                <c:pt idx="9">
                  <c:v>1.5794619400751556E-2</c:v>
                </c:pt>
                <c:pt idx="10">
                  <c:v>1.5943652203253212E-2</c:v>
                </c:pt>
                <c:pt idx="11">
                  <c:v>1.6339911129323481E-2</c:v>
                </c:pt>
                <c:pt idx="12">
                  <c:v>1.7007729062239289E-2</c:v>
                </c:pt>
                <c:pt idx="13">
                  <c:v>1.7287483580409081E-2</c:v>
                </c:pt>
                <c:pt idx="14">
                  <c:v>1.7289137745550652E-2</c:v>
                </c:pt>
                <c:pt idx="15">
                  <c:v>1.798299434230673E-2</c:v>
                </c:pt>
                <c:pt idx="16">
                  <c:v>2.023101281314655E-2</c:v>
                </c:pt>
                <c:pt idx="17">
                  <c:v>2.0546231627228188E-2</c:v>
                </c:pt>
                <c:pt idx="18">
                  <c:v>2.0634838531698823E-2</c:v>
                </c:pt>
                <c:pt idx="19">
                  <c:v>2.1306348681701458E-2</c:v>
                </c:pt>
                <c:pt idx="20">
                  <c:v>2.3429510526145818E-2</c:v>
                </c:pt>
                <c:pt idx="21">
                  <c:v>2.3651294617585708E-2</c:v>
                </c:pt>
                <c:pt idx="22">
                  <c:v>2.4913508770160273E-2</c:v>
                </c:pt>
                <c:pt idx="23">
                  <c:v>2.5401753917378918E-2</c:v>
                </c:pt>
                <c:pt idx="24">
                  <c:v>2.6432821582743689E-2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'3_UCI_Least'!$U$2:$U$26</c15:f>
                <c15:dlblRangeCache>
                  <c:ptCount val="25"/>
                  <c:pt idx="0">
                    <c:v>0.3</c:v>
                  </c:pt>
                  <c:pt idx="1">
                    <c:v>2.4</c:v>
                  </c:pt>
                  <c:pt idx="2">
                    <c:v>1.5</c:v>
                  </c:pt>
                  <c:pt idx="3">
                    <c:v>2.2</c:v>
                  </c:pt>
                  <c:pt idx="4">
                    <c:v>1.4</c:v>
                  </c:pt>
                  <c:pt idx="5">
                    <c:v>1.3</c:v>
                  </c:pt>
                  <c:pt idx="6">
                    <c:v>3.1</c:v>
                  </c:pt>
                  <c:pt idx="7">
                    <c:v>2.1</c:v>
                  </c:pt>
                  <c:pt idx="8">
                    <c:v>3.7</c:v>
                  </c:pt>
                  <c:pt idx="9">
                    <c:v>11.9</c:v>
                  </c:pt>
                  <c:pt idx="10">
                    <c:v>17.0</c:v>
                  </c:pt>
                  <c:pt idx="11">
                    <c:v>2.6</c:v>
                  </c:pt>
                  <c:pt idx="12">
                    <c:v>9.9</c:v>
                  </c:pt>
                  <c:pt idx="13">
                    <c:v>2.2</c:v>
                  </c:pt>
                  <c:pt idx="14">
                    <c:v>4.1</c:v>
                  </c:pt>
                  <c:pt idx="15">
                    <c:v>3.3</c:v>
                  </c:pt>
                  <c:pt idx="16">
                    <c:v>7.9</c:v>
                  </c:pt>
                  <c:pt idx="17">
                    <c:v>3.9</c:v>
                  </c:pt>
                  <c:pt idx="18">
                    <c:v>6.0</c:v>
                  </c:pt>
                  <c:pt idx="19">
                    <c:v>4.2</c:v>
                  </c:pt>
                  <c:pt idx="20">
                    <c:v>13.1</c:v>
                  </c:pt>
                  <c:pt idx="21">
                    <c:v>3.1</c:v>
                  </c:pt>
                  <c:pt idx="22">
                    <c:v>2.5</c:v>
                  </c:pt>
                  <c:pt idx="23">
                    <c:v>4.6</c:v>
                  </c:pt>
                  <c:pt idx="24">
                    <c:v>7.7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32-77AA-469B-9198-D0F07A47B7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798929647"/>
        <c:axId val="1798947951"/>
      </c:barChart>
      <c:catAx>
        <c:axId val="1755544031"/>
        <c:scaling>
          <c:orientation val="minMax"/>
        </c:scaling>
        <c:delete val="0"/>
        <c:axPos val="l"/>
        <c:numFmt formatCode="yy" sourceLinked="0"/>
        <c:majorTickMark val="none"/>
        <c:minorTickMark val="none"/>
        <c:tickLblPos val="nextTo"/>
        <c:spPr>
          <a:noFill/>
          <a:ln w="6350" cap="flat" cmpd="sng" algn="ctr">
            <a:solidFill>
              <a:srgbClr val="898989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55539455"/>
        <c:crosses val="autoZero"/>
        <c:auto val="0"/>
        <c:lblAlgn val="ctr"/>
        <c:lblOffset val="100"/>
        <c:tickLblSkip val="1"/>
        <c:noMultiLvlLbl val="0"/>
      </c:catAx>
      <c:valAx>
        <c:axId val="1755539455"/>
        <c:scaling>
          <c:orientation val="minMax"/>
          <c:max val="0.1"/>
          <c:min val="0"/>
        </c:scaling>
        <c:delete val="0"/>
        <c:axPos val="b"/>
        <c:majorGridlines>
          <c:spPr>
            <a:ln w="6350" cap="flat" cmpd="sng" algn="ctr">
              <a:solidFill>
                <a:schemeClr val="bg2"/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Share of Inventory</a:t>
                </a:r>
              </a:p>
            </c:rich>
          </c:tx>
          <c:layout>
            <c:manualLayout>
              <c:xMode val="edge"/>
              <c:yMode val="edge"/>
              <c:x val="0.41438145231846019"/>
              <c:y val="0.8669398711524696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 w="15875">
            <a:solidFill>
              <a:schemeClr val="bg2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55544031"/>
        <c:crosses val="autoZero"/>
        <c:crossBetween val="between"/>
        <c:majorUnit val="2.0000000000000004E-2"/>
      </c:valAx>
      <c:valAx>
        <c:axId val="1798947951"/>
        <c:scaling>
          <c:orientation val="minMax"/>
          <c:max val="0.12000000000000001"/>
        </c:scaling>
        <c:delete val="1"/>
        <c:axPos val="t"/>
        <c:numFmt formatCode="0.0%" sourceLinked="1"/>
        <c:majorTickMark val="out"/>
        <c:minorTickMark val="none"/>
        <c:tickLblPos val="nextTo"/>
        <c:crossAx val="1798929647"/>
        <c:crosses val="max"/>
        <c:crossBetween val="between"/>
        <c:majorUnit val="2.0000000000000004E-2"/>
      </c:valAx>
      <c:catAx>
        <c:axId val="1798929647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798947951"/>
        <c:crosses val="autoZero"/>
        <c:auto val="0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+mj-lt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2"/>
          <c:order val="0"/>
          <c:tx>
            <c:strRef>
              <c:f>'Net Absorption'!$F$11</c:f>
              <c:strCache>
                <c:ptCount val="1"/>
                <c:pt idx="0">
                  <c:v>zebra</c:v>
                </c:pt>
              </c:strCache>
            </c:strRef>
          </c:tx>
          <c:spPr>
            <a:solidFill>
              <a:srgbClr val="D9D9D9">
                <a:alpha val="33000"/>
              </a:srgbClr>
            </a:solidFill>
            <a:ln>
              <a:noFill/>
            </a:ln>
            <a:effectLst/>
          </c:spPr>
          <c:invertIfNegative val="0"/>
          <c:cat>
            <c:numRef>
              <c:f>'Net Absorption'!$B$12:$B$78</c:f>
              <c:numCache>
                <c:formatCode>m/d/yyyy</c:formatCode>
                <c:ptCount val="67"/>
                <c:pt idx="0">
                  <c:v>40268</c:v>
                </c:pt>
                <c:pt idx="1">
                  <c:v>40359</c:v>
                </c:pt>
                <c:pt idx="2">
                  <c:v>40451</c:v>
                </c:pt>
                <c:pt idx="3">
                  <c:v>40543</c:v>
                </c:pt>
                <c:pt idx="4">
                  <c:v>40633</c:v>
                </c:pt>
                <c:pt idx="5">
                  <c:v>40724</c:v>
                </c:pt>
                <c:pt idx="6">
                  <c:v>40816</c:v>
                </c:pt>
                <c:pt idx="7">
                  <c:v>40908</c:v>
                </c:pt>
                <c:pt idx="8">
                  <c:v>40999</c:v>
                </c:pt>
                <c:pt idx="9">
                  <c:v>41090</c:v>
                </c:pt>
                <c:pt idx="10">
                  <c:v>41182</c:v>
                </c:pt>
                <c:pt idx="11">
                  <c:v>41274</c:v>
                </c:pt>
                <c:pt idx="12">
                  <c:v>41364</c:v>
                </c:pt>
                <c:pt idx="13">
                  <c:v>41455</c:v>
                </c:pt>
                <c:pt idx="14">
                  <c:v>41547</c:v>
                </c:pt>
                <c:pt idx="15">
                  <c:v>41639</c:v>
                </c:pt>
                <c:pt idx="16">
                  <c:v>41729</c:v>
                </c:pt>
                <c:pt idx="17">
                  <c:v>41820</c:v>
                </c:pt>
                <c:pt idx="18">
                  <c:v>41912</c:v>
                </c:pt>
                <c:pt idx="19">
                  <c:v>42004</c:v>
                </c:pt>
                <c:pt idx="20">
                  <c:v>42094</c:v>
                </c:pt>
                <c:pt idx="21">
                  <c:v>42185</c:v>
                </c:pt>
                <c:pt idx="22">
                  <c:v>42277</c:v>
                </c:pt>
                <c:pt idx="23">
                  <c:v>42369</c:v>
                </c:pt>
                <c:pt idx="24">
                  <c:v>42460</c:v>
                </c:pt>
                <c:pt idx="25">
                  <c:v>42551</c:v>
                </c:pt>
                <c:pt idx="26">
                  <c:v>42643</c:v>
                </c:pt>
                <c:pt idx="27">
                  <c:v>42735</c:v>
                </c:pt>
                <c:pt idx="28">
                  <c:v>42825</c:v>
                </c:pt>
                <c:pt idx="29">
                  <c:v>42916</c:v>
                </c:pt>
                <c:pt idx="30">
                  <c:v>43008</c:v>
                </c:pt>
                <c:pt idx="31">
                  <c:v>43100</c:v>
                </c:pt>
                <c:pt idx="32">
                  <c:v>43190</c:v>
                </c:pt>
                <c:pt idx="33">
                  <c:v>43281</c:v>
                </c:pt>
                <c:pt idx="34">
                  <c:v>43373</c:v>
                </c:pt>
                <c:pt idx="35">
                  <c:v>43465</c:v>
                </c:pt>
                <c:pt idx="36">
                  <c:v>43555</c:v>
                </c:pt>
                <c:pt idx="37">
                  <c:v>43646</c:v>
                </c:pt>
                <c:pt idx="38">
                  <c:v>43738</c:v>
                </c:pt>
                <c:pt idx="39">
                  <c:v>43830</c:v>
                </c:pt>
                <c:pt idx="40">
                  <c:v>43921</c:v>
                </c:pt>
                <c:pt idx="41">
                  <c:v>44012</c:v>
                </c:pt>
                <c:pt idx="42">
                  <c:v>44104</c:v>
                </c:pt>
                <c:pt idx="43">
                  <c:v>44196</c:v>
                </c:pt>
                <c:pt idx="44">
                  <c:v>44286</c:v>
                </c:pt>
                <c:pt idx="45">
                  <c:v>44377</c:v>
                </c:pt>
                <c:pt idx="46">
                  <c:v>44469</c:v>
                </c:pt>
                <c:pt idx="47">
                  <c:v>44561</c:v>
                </c:pt>
                <c:pt idx="48">
                  <c:v>44651</c:v>
                </c:pt>
                <c:pt idx="49">
                  <c:v>44742</c:v>
                </c:pt>
                <c:pt idx="50">
                  <c:v>44834</c:v>
                </c:pt>
                <c:pt idx="51">
                  <c:v>44926</c:v>
                </c:pt>
                <c:pt idx="52">
                  <c:v>45016</c:v>
                </c:pt>
                <c:pt idx="53">
                  <c:v>45107</c:v>
                </c:pt>
                <c:pt idx="54">
                  <c:v>45199</c:v>
                </c:pt>
                <c:pt idx="55">
                  <c:v>45291</c:v>
                </c:pt>
                <c:pt idx="56">
                  <c:v>45382</c:v>
                </c:pt>
                <c:pt idx="57">
                  <c:v>45473</c:v>
                </c:pt>
                <c:pt idx="58">
                  <c:v>45565</c:v>
                </c:pt>
                <c:pt idx="59">
                  <c:v>45657</c:v>
                </c:pt>
                <c:pt idx="60">
                  <c:v>45747</c:v>
                </c:pt>
                <c:pt idx="61">
                  <c:v>45838</c:v>
                </c:pt>
                <c:pt idx="62">
                  <c:v>45930</c:v>
                </c:pt>
                <c:pt idx="63">
                  <c:v>46022</c:v>
                </c:pt>
                <c:pt idx="64">
                  <c:v>46112</c:v>
                </c:pt>
                <c:pt idx="65">
                  <c:v>46203</c:v>
                </c:pt>
                <c:pt idx="66">
                  <c:v>46295</c:v>
                </c:pt>
              </c:numCache>
            </c:numRef>
          </c:cat>
          <c:val>
            <c:numRef>
              <c:f>'Net Absorption'!$F$12:$F$78</c:f>
              <c:numCache>
                <c:formatCode>#,##0</c:formatCode>
                <c:ptCount val="67"/>
                <c:pt idx="0">
                  <c:v>50000000</c:v>
                </c:pt>
                <c:pt idx="1">
                  <c:v>50000000</c:v>
                </c:pt>
                <c:pt idx="2">
                  <c:v>50000000</c:v>
                </c:pt>
                <c:pt idx="3">
                  <c:v>50000000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50000000</c:v>
                </c:pt>
                <c:pt idx="9">
                  <c:v>50000000</c:v>
                </c:pt>
                <c:pt idx="10">
                  <c:v>50000000</c:v>
                </c:pt>
                <c:pt idx="11">
                  <c:v>50000000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50000000</c:v>
                </c:pt>
                <c:pt idx="17">
                  <c:v>50000000</c:v>
                </c:pt>
                <c:pt idx="18">
                  <c:v>50000000</c:v>
                </c:pt>
                <c:pt idx="19">
                  <c:v>50000000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50000000</c:v>
                </c:pt>
                <c:pt idx="25">
                  <c:v>50000000</c:v>
                </c:pt>
                <c:pt idx="26">
                  <c:v>50000000</c:v>
                </c:pt>
                <c:pt idx="27">
                  <c:v>50000000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50000000</c:v>
                </c:pt>
                <c:pt idx="33">
                  <c:v>50000000</c:v>
                </c:pt>
                <c:pt idx="34">
                  <c:v>50000000</c:v>
                </c:pt>
                <c:pt idx="35">
                  <c:v>50000000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50000000</c:v>
                </c:pt>
                <c:pt idx="41">
                  <c:v>50000000</c:v>
                </c:pt>
                <c:pt idx="42">
                  <c:v>50000000</c:v>
                </c:pt>
                <c:pt idx="43">
                  <c:v>50000000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50000000</c:v>
                </c:pt>
                <c:pt idx="49">
                  <c:v>50000000</c:v>
                </c:pt>
                <c:pt idx="50">
                  <c:v>50000000</c:v>
                </c:pt>
                <c:pt idx="51">
                  <c:v>50000000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50000000</c:v>
                </c:pt>
                <c:pt idx="57">
                  <c:v>50000000</c:v>
                </c:pt>
                <c:pt idx="58">
                  <c:v>50000000</c:v>
                </c:pt>
                <c:pt idx="59">
                  <c:v>50000000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50000000</c:v>
                </c:pt>
                <c:pt idx="65">
                  <c:v>50000000</c:v>
                </c:pt>
                <c:pt idx="66">
                  <c:v>50000000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FD-488D-97E6-95A03ECA6B5F}"/>
            </c:ext>
          </c:extLst>
        </c:ser>
        <c:ser>
          <c:idx val="4"/>
          <c:order val="1"/>
          <c:tx>
            <c:strRef>
              <c:f>'Net Absorption'!$G$11</c:f>
              <c:strCache>
                <c:ptCount val="1"/>
                <c:pt idx="0">
                  <c:v>zebra2</c:v>
                </c:pt>
              </c:strCache>
            </c:strRef>
          </c:tx>
          <c:spPr>
            <a:solidFill>
              <a:srgbClr val="D9D9D9">
                <a:alpha val="32941"/>
              </a:srgbClr>
            </a:solidFill>
            <a:ln>
              <a:noFill/>
            </a:ln>
            <a:effectLst/>
          </c:spPr>
          <c:invertIfNegative val="0"/>
          <c:cat>
            <c:numRef>
              <c:f>'Net Absorption'!$B$12:$B$78</c:f>
              <c:numCache>
                <c:formatCode>m/d/yyyy</c:formatCode>
                <c:ptCount val="67"/>
                <c:pt idx="0">
                  <c:v>40268</c:v>
                </c:pt>
                <c:pt idx="1">
                  <c:v>40359</c:v>
                </c:pt>
                <c:pt idx="2">
                  <c:v>40451</c:v>
                </c:pt>
                <c:pt idx="3">
                  <c:v>40543</c:v>
                </c:pt>
                <c:pt idx="4">
                  <c:v>40633</c:v>
                </c:pt>
                <c:pt idx="5">
                  <c:v>40724</c:v>
                </c:pt>
                <c:pt idx="6">
                  <c:v>40816</c:v>
                </c:pt>
                <c:pt idx="7">
                  <c:v>40908</c:v>
                </c:pt>
                <c:pt idx="8">
                  <c:v>40999</c:v>
                </c:pt>
                <c:pt idx="9">
                  <c:v>41090</c:v>
                </c:pt>
                <c:pt idx="10">
                  <c:v>41182</c:v>
                </c:pt>
                <c:pt idx="11">
                  <c:v>41274</c:v>
                </c:pt>
                <c:pt idx="12">
                  <c:v>41364</c:v>
                </c:pt>
                <c:pt idx="13">
                  <c:v>41455</c:v>
                </c:pt>
                <c:pt idx="14">
                  <c:v>41547</c:v>
                </c:pt>
                <c:pt idx="15">
                  <c:v>41639</c:v>
                </c:pt>
                <c:pt idx="16">
                  <c:v>41729</c:v>
                </c:pt>
                <c:pt idx="17">
                  <c:v>41820</c:v>
                </c:pt>
                <c:pt idx="18">
                  <c:v>41912</c:v>
                </c:pt>
                <c:pt idx="19">
                  <c:v>42004</c:v>
                </c:pt>
                <c:pt idx="20">
                  <c:v>42094</c:v>
                </c:pt>
                <c:pt idx="21">
                  <c:v>42185</c:v>
                </c:pt>
                <c:pt idx="22">
                  <c:v>42277</c:v>
                </c:pt>
                <c:pt idx="23">
                  <c:v>42369</c:v>
                </c:pt>
                <c:pt idx="24">
                  <c:v>42460</c:v>
                </c:pt>
                <c:pt idx="25">
                  <c:v>42551</c:v>
                </c:pt>
                <c:pt idx="26">
                  <c:v>42643</c:v>
                </c:pt>
                <c:pt idx="27">
                  <c:v>42735</c:v>
                </c:pt>
                <c:pt idx="28">
                  <c:v>42825</c:v>
                </c:pt>
                <c:pt idx="29">
                  <c:v>42916</c:v>
                </c:pt>
                <c:pt idx="30">
                  <c:v>43008</c:v>
                </c:pt>
                <c:pt idx="31">
                  <c:v>43100</c:v>
                </c:pt>
                <c:pt idx="32">
                  <c:v>43190</c:v>
                </c:pt>
                <c:pt idx="33">
                  <c:v>43281</c:v>
                </c:pt>
                <c:pt idx="34">
                  <c:v>43373</c:v>
                </c:pt>
                <c:pt idx="35">
                  <c:v>43465</c:v>
                </c:pt>
                <c:pt idx="36">
                  <c:v>43555</c:v>
                </c:pt>
                <c:pt idx="37">
                  <c:v>43646</c:v>
                </c:pt>
                <c:pt idx="38">
                  <c:v>43738</c:v>
                </c:pt>
                <c:pt idx="39">
                  <c:v>43830</c:v>
                </c:pt>
                <c:pt idx="40">
                  <c:v>43921</c:v>
                </c:pt>
                <c:pt idx="41">
                  <c:v>44012</c:v>
                </c:pt>
                <c:pt idx="42">
                  <c:v>44104</c:v>
                </c:pt>
                <c:pt idx="43">
                  <c:v>44196</c:v>
                </c:pt>
                <c:pt idx="44">
                  <c:v>44286</c:v>
                </c:pt>
                <c:pt idx="45">
                  <c:v>44377</c:v>
                </c:pt>
                <c:pt idx="46">
                  <c:v>44469</c:v>
                </c:pt>
                <c:pt idx="47">
                  <c:v>44561</c:v>
                </c:pt>
                <c:pt idx="48">
                  <c:v>44651</c:v>
                </c:pt>
                <c:pt idx="49">
                  <c:v>44742</c:v>
                </c:pt>
                <c:pt idx="50">
                  <c:v>44834</c:v>
                </c:pt>
                <c:pt idx="51">
                  <c:v>44926</c:v>
                </c:pt>
                <c:pt idx="52">
                  <c:v>45016</c:v>
                </c:pt>
                <c:pt idx="53">
                  <c:v>45107</c:v>
                </c:pt>
                <c:pt idx="54">
                  <c:v>45199</c:v>
                </c:pt>
                <c:pt idx="55">
                  <c:v>45291</c:v>
                </c:pt>
                <c:pt idx="56">
                  <c:v>45382</c:v>
                </c:pt>
                <c:pt idx="57">
                  <c:v>45473</c:v>
                </c:pt>
                <c:pt idx="58">
                  <c:v>45565</c:v>
                </c:pt>
                <c:pt idx="59">
                  <c:v>45657</c:v>
                </c:pt>
                <c:pt idx="60">
                  <c:v>45747</c:v>
                </c:pt>
                <c:pt idx="61">
                  <c:v>45838</c:v>
                </c:pt>
                <c:pt idx="62">
                  <c:v>45930</c:v>
                </c:pt>
                <c:pt idx="63">
                  <c:v>46022</c:v>
                </c:pt>
                <c:pt idx="64">
                  <c:v>46112</c:v>
                </c:pt>
                <c:pt idx="65">
                  <c:v>46203</c:v>
                </c:pt>
                <c:pt idx="66">
                  <c:v>46295</c:v>
                </c:pt>
              </c:numCache>
            </c:numRef>
          </c:cat>
          <c:val>
            <c:numRef>
              <c:f>'Net Absorption'!$G$12:$G$78</c:f>
              <c:numCache>
                <c:formatCode>#,##0</c:formatCode>
                <c:ptCount val="67"/>
                <c:pt idx="0">
                  <c:v>-50000000</c:v>
                </c:pt>
                <c:pt idx="1">
                  <c:v>-50000000</c:v>
                </c:pt>
                <c:pt idx="2">
                  <c:v>-50000000</c:v>
                </c:pt>
                <c:pt idx="3">
                  <c:v>-50000000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-50000000</c:v>
                </c:pt>
                <c:pt idx="9">
                  <c:v>-50000000</c:v>
                </c:pt>
                <c:pt idx="10">
                  <c:v>-50000000</c:v>
                </c:pt>
                <c:pt idx="11">
                  <c:v>-50000000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-50000000</c:v>
                </c:pt>
                <c:pt idx="17">
                  <c:v>-50000000</c:v>
                </c:pt>
                <c:pt idx="18">
                  <c:v>-50000000</c:v>
                </c:pt>
                <c:pt idx="19">
                  <c:v>-50000000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-50000000</c:v>
                </c:pt>
                <c:pt idx="25">
                  <c:v>-50000000</c:v>
                </c:pt>
                <c:pt idx="26">
                  <c:v>-50000000</c:v>
                </c:pt>
                <c:pt idx="27">
                  <c:v>-50000000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-50000000</c:v>
                </c:pt>
                <c:pt idx="33">
                  <c:v>-50000000</c:v>
                </c:pt>
                <c:pt idx="34">
                  <c:v>-50000000</c:v>
                </c:pt>
                <c:pt idx="35">
                  <c:v>-50000000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-50000000</c:v>
                </c:pt>
                <c:pt idx="41">
                  <c:v>-50000000</c:v>
                </c:pt>
                <c:pt idx="42">
                  <c:v>-50000000</c:v>
                </c:pt>
                <c:pt idx="43">
                  <c:v>-50000000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-50000000</c:v>
                </c:pt>
                <c:pt idx="49">
                  <c:v>-50000000</c:v>
                </c:pt>
                <c:pt idx="50">
                  <c:v>-50000000</c:v>
                </c:pt>
                <c:pt idx="51">
                  <c:v>-50000000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-50000000</c:v>
                </c:pt>
                <c:pt idx="57">
                  <c:v>-50000000</c:v>
                </c:pt>
                <c:pt idx="58">
                  <c:v>-50000000</c:v>
                </c:pt>
                <c:pt idx="59">
                  <c:v>-50000000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-50000000</c:v>
                </c:pt>
                <c:pt idx="65">
                  <c:v>-50000000</c:v>
                </c:pt>
                <c:pt idx="66">
                  <c:v>-50000000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FD-488D-97E6-95A03ECA6B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309973007"/>
        <c:axId val="1309970607"/>
        <c:extLst>
          <c:ext xmlns:c15="http://schemas.microsoft.com/office/drawing/2012/chart" uri="{02D57815-91ED-43cb-92C2-25804820EDAC}">
            <c15:filteredBarSeries>
              <c15:ser>
                <c:idx val="1"/>
                <c:order val="5"/>
                <c:tx>
                  <c:strRef>
                    <c:extLst>
                      <c:ext uri="{02D57815-91ED-43cb-92C2-25804820EDAC}">
                        <c15:formulaRef>
                          <c15:sqref>'Net Absorption'!$I$11</c15:sqref>
                        </c15:formulaRef>
                      </c:ext>
                    </c:extLst>
                    <c:strCache>
                      <c:ptCount val="1"/>
                      <c:pt idx="0">
                        <c:v>Forecast Line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 w="25400">
                    <a:solidFill>
                      <a:schemeClr val="bg1">
                        <a:lumMod val="50000"/>
                      </a:schemeClr>
                    </a:solidFill>
                    <a:prstDash val="sysDash"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'Net Absorption'!$B$12:$B$78</c15:sqref>
                        </c15:formulaRef>
                      </c:ext>
                    </c:extLst>
                    <c:numCache>
                      <c:formatCode>m/d/yyyy</c:formatCode>
                      <c:ptCount val="67"/>
                      <c:pt idx="0">
                        <c:v>40268</c:v>
                      </c:pt>
                      <c:pt idx="1">
                        <c:v>40359</c:v>
                      </c:pt>
                      <c:pt idx="2">
                        <c:v>40451</c:v>
                      </c:pt>
                      <c:pt idx="3">
                        <c:v>40543</c:v>
                      </c:pt>
                      <c:pt idx="4">
                        <c:v>40633</c:v>
                      </c:pt>
                      <c:pt idx="5">
                        <c:v>40724</c:v>
                      </c:pt>
                      <c:pt idx="6">
                        <c:v>40816</c:v>
                      </c:pt>
                      <c:pt idx="7">
                        <c:v>40908</c:v>
                      </c:pt>
                      <c:pt idx="8">
                        <c:v>40999</c:v>
                      </c:pt>
                      <c:pt idx="9">
                        <c:v>41090</c:v>
                      </c:pt>
                      <c:pt idx="10">
                        <c:v>41182</c:v>
                      </c:pt>
                      <c:pt idx="11">
                        <c:v>41274</c:v>
                      </c:pt>
                      <c:pt idx="12">
                        <c:v>41364</c:v>
                      </c:pt>
                      <c:pt idx="13">
                        <c:v>41455</c:v>
                      </c:pt>
                      <c:pt idx="14">
                        <c:v>41547</c:v>
                      </c:pt>
                      <c:pt idx="15">
                        <c:v>41639</c:v>
                      </c:pt>
                      <c:pt idx="16">
                        <c:v>41729</c:v>
                      </c:pt>
                      <c:pt idx="17">
                        <c:v>41820</c:v>
                      </c:pt>
                      <c:pt idx="18">
                        <c:v>41912</c:v>
                      </c:pt>
                      <c:pt idx="19">
                        <c:v>42004</c:v>
                      </c:pt>
                      <c:pt idx="20">
                        <c:v>42094</c:v>
                      </c:pt>
                      <c:pt idx="21">
                        <c:v>42185</c:v>
                      </c:pt>
                      <c:pt idx="22">
                        <c:v>42277</c:v>
                      </c:pt>
                      <c:pt idx="23">
                        <c:v>42369</c:v>
                      </c:pt>
                      <c:pt idx="24">
                        <c:v>42460</c:v>
                      </c:pt>
                      <c:pt idx="25">
                        <c:v>42551</c:v>
                      </c:pt>
                      <c:pt idx="26">
                        <c:v>42643</c:v>
                      </c:pt>
                      <c:pt idx="27">
                        <c:v>42735</c:v>
                      </c:pt>
                      <c:pt idx="28">
                        <c:v>42825</c:v>
                      </c:pt>
                      <c:pt idx="29">
                        <c:v>42916</c:v>
                      </c:pt>
                      <c:pt idx="30">
                        <c:v>43008</c:v>
                      </c:pt>
                      <c:pt idx="31">
                        <c:v>43100</c:v>
                      </c:pt>
                      <c:pt idx="32">
                        <c:v>43190</c:v>
                      </c:pt>
                      <c:pt idx="33">
                        <c:v>43281</c:v>
                      </c:pt>
                      <c:pt idx="34">
                        <c:v>43373</c:v>
                      </c:pt>
                      <c:pt idx="35">
                        <c:v>43465</c:v>
                      </c:pt>
                      <c:pt idx="36">
                        <c:v>43555</c:v>
                      </c:pt>
                      <c:pt idx="37">
                        <c:v>43646</c:v>
                      </c:pt>
                      <c:pt idx="38">
                        <c:v>43738</c:v>
                      </c:pt>
                      <c:pt idx="39">
                        <c:v>43830</c:v>
                      </c:pt>
                      <c:pt idx="40">
                        <c:v>43921</c:v>
                      </c:pt>
                      <c:pt idx="41">
                        <c:v>44012</c:v>
                      </c:pt>
                      <c:pt idx="42">
                        <c:v>44104</c:v>
                      </c:pt>
                      <c:pt idx="43">
                        <c:v>44196</c:v>
                      </c:pt>
                      <c:pt idx="44">
                        <c:v>44286</c:v>
                      </c:pt>
                      <c:pt idx="45">
                        <c:v>44377</c:v>
                      </c:pt>
                      <c:pt idx="46">
                        <c:v>44469</c:v>
                      </c:pt>
                      <c:pt idx="47">
                        <c:v>44561</c:v>
                      </c:pt>
                      <c:pt idx="48">
                        <c:v>44651</c:v>
                      </c:pt>
                      <c:pt idx="49">
                        <c:v>44742</c:v>
                      </c:pt>
                      <c:pt idx="50">
                        <c:v>44834</c:v>
                      </c:pt>
                      <c:pt idx="51">
                        <c:v>44926</c:v>
                      </c:pt>
                      <c:pt idx="52">
                        <c:v>45016</c:v>
                      </c:pt>
                      <c:pt idx="53">
                        <c:v>45107</c:v>
                      </c:pt>
                      <c:pt idx="54">
                        <c:v>45199</c:v>
                      </c:pt>
                      <c:pt idx="55">
                        <c:v>45291</c:v>
                      </c:pt>
                      <c:pt idx="56">
                        <c:v>45382</c:v>
                      </c:pt>
                      <c:pt idx="57">
                        <c:v>45473</c:v>
                      </c:pt>
                      <c:pt idx="58">
                        <c:v>45565</c:v>
                      </c:pt>
                      <c:pt idx="59">
                        <c:v>45657</c:v>
                      </c:pt>
                      <c:pt idx="60">
                        <c:v>45747</c:v>
                      </c:pt>
                      <c:pt idx="61">
                        <c:v>45838</c:v>
                      </c:pt>
                      <c:pt idx="62">
                        <c:v>45930</c:v>
                      </c:pt>
                      <c:pt idx="63">
                        <c:v>46022</c:v>
                      </c:pt>
                      <c:pt idx="64">
                        <c:v>46112</c:v>
                      </c:pt>
                      <c:pt idx="65">
                        <c:v>46203</c:v>
                      </c:pt>
                      <c:pt idx="66">
                        <c:v>46295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'Net Absorption'!$J$13:$J$14</c15:sqref>
                        </c15:formulaRef>
                      </c:ext>
                    </c:extLst>
                    <c:numCache>
                      <c:formatCode>General</c:formatCode>
                      <c:ptCount val="2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5-D1FD-488D-97E6-95A03ECA6B5F}"/>
                  </c:ext>
                </c:extLst>
              </c15:ser>
            </c15:filteredBarSeries>
            <c15:filteredBarSeries>
              <c15:ser>
                <c:idx val="3"/>
                <c:order val="6"/>
                <c:tx>
                  <c:v>Forecast</c:v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400" b="0" i="0" u="none" strike="noStrike" kern="1200" baseline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'Net Absorption'!$B$12:$B$78</c15:sqref>
                        </c15:formulaRef>
                      </c:ext>
                    </c:extLst>
                    <c:numCache>
                      <c:formatCode>m/d/yyyy</c:formatCode>
                      <c:ptCount val="67"/>
                      <c:pt idx="0">
                        <c:v>40268</c:v>
                      </c:pt>
                      <c:pt idx="1">
                        <c:v>40359</c:v>
                      </c:pt>
                      <c:pt idx="2">
                        <c:v>40451</c:v>
                      </c:pt>
                      <c:pt idx="3">
                        <c:v>40543</c:v>
                      </c:pt>
                      <c:pt idx="4">
                        <c:v>40633</c:v>
                      </c:pt>
                      <c:pt idx="5">
                        <c:v>40724</c:v>
                      </c:pt>
                      <c:pt idx="6">
                        <c:v>40816</c:v>
                      </c:pt>
                      <c:pt idx="7">
                        <c:v>40908</c:v>
                      </c:pt>
                      <c:pt idx="8">
                        <c:v>40999</c:v>
                      </c:pt>
                      <c:pt idx="9">
                        <c:v>41090</c:v>
                      </c:pt>
                      <c:pt idx="10">
                        <c:v>41182</c:v>
                      </c:pt>
                      <c:pt idx="11">
                        <c:v>41274</c:v>
                      </c:pt>
                      <c:pt idx="12">
                        <c:v>41364</c:v>
                      </c:pt>
                      <c:pt idx="13">
                        <c:v>41455</c:v>
                      </c:pt>
                      <c:pt idx="14">
                        <c:v>41547</c:v>
                      </c:pt>
                      <c:pt idx="15">
                        <c:v>41639</c:v>
                      </c:pt>
                      <c:pt idx="16">
                        <c:v>41729</c:v>
                      </c:pt>
                      <c:pt idx="17">
                        <c:v>41820</c:v>
                      </c:pt>
                      <c:pt idx="18">
                        <c:v>41912</c:v>
                      </c:pt>
                      <c:pt idx="19">
                        <c:v>42004</c:v>
                      </c:pt>
                      <c:pt idx="20">
                        <c:v>42094</c:v>
                      </c:pt>
                      <c:pt idx="21">
                        <c:v>42185</c:v>
                      </c:pt>
                      <c:pt idx="22">
                        <c:v>42277</c:v>
                      </c:pt>
                      <c:pt idx="23">
                        <c:v>42369</c:v>
                      </c:pt>
                      <c:pt idx="24">
                        <c:v>42460</c:v>
                      </c:pt>
                      <c:pt idx="25">
                        <c:v>42551</c:v>
                      </c:pt>
                      <c:pt idx="26">
                        <c:v>42643</c:v>
                      </c:pt>
                      <c:pt idx="27">
                        <c:v>42735</c:v>
                      </c:pt>
                      <c:pt idx="28">
                        <c:v>42825</c:v>
                      </c:pt>
                      <c:pt idx="29">
                        <c:v>42916</c:v>
                      </c:pt>
                      <c:pt idx="30">
                        <c:v>43008</c:v>
                      </c:pt>
                      <c:pt idx="31">
                        <c:v>43100</c:v>
                      </c:pt>
                      <c:pt idx="32">
                        <c:v>43190</c:v>
                      </c:pt>
                      <c:pt idx="33">
                        <c:v>43281</c:v>
                      </c:pt>
                      <c:pt idx="34">
                        <c:v>43373</c:v>
                      </c:pt>
                      <c:pt idx="35">
                        <c:v>43465</c:v>
                      </c:pt>
                      <c:pt idx="36">
                        <c:v>43555</c:v>
                      </c:pt>
                      <c:pt idx="37">
                        <c:v>43646</c:v>
                      </c:pt>
                      <c:pt idx="38">
                        <c:v>43738</c:v>
                      </c:pt>
                      <c:pt idx="39">
                        <c:v>43830</c:v>
                      </c:pt>
                      <c:pt idx="40">
                        <c:v>43921</c:v>
                      </c:pt>
                      <c:pt idx="41">
                        <c:v>44012</c:v>
                      </c:pt>
                      <c:pt idx="42">
                        <c:v>44104</c:v>
                      </c:pt>
                      <c:pt idx="43">
                        <c:v>44196</c:v>
                      </c:pt>
                      <c:pt idx="44">
                        <c:v>44286</c:v>
                      </c:pt>
                      <c:pt idx="45">
                        <c:v>44377</c:v>
                      </c:pt>
                      <c:pt idx="46">
                        <c:v>44469</c:v>
                      </c:pt>
                      <c:pt idx="47">
                        <c:v>44561</c:v>
                      </c:pt>
                      <c:pt idx="48">
                        <c:v>44651</c:v>
                      </c:pt>
                      <c:pt idx="49">
                        <c:v>44742</c:v>
                      </c:pt>
                      <c:pt idx="50">
                        <c:v>44834</c:v>
                      </c:pt>
                      <c:pt idx="51">
                        <c:v>44926</c:v>
                      </c:pt>
                      <c:pt idx="52">
                        <c:v>45016</c:v>
                      </c:pt>
                      <c:pt idx="53">
                        <c:v>45107</c:v>
                      </c:pt>
                      <c:pt idx="54">
                        <c:v>45199</c:v>
                      </c:pt>
                      <c:pt idx="55">
                        <c:v>45291</c:v>
                      </c:pt>
                      <c:pt idx="56">
                        <c:v>45382</c:v>
                      </c:pt>
                      <c:pt idx="57">
                        <c:v>45473</c:v>
                      </c:pt>
                      <c:pt idx="58">
                        <c:v>45565</c:v>
                      </c:pt>
                      <c:pt idx="59">
                        <c:v>45657</c:v>
                      </c:pt>
                      <c:pt idx="60">
                        <c:v>45747</c:v>
                      </c:pt>
                      <c:pt idx="61">
                        <c:v>45838</c:v>
                      </c:pt>
                      <c:pt idx="62">
                        <c:v>45930</c:v>
                      </c:pt>
                      <c:pt idx="63">
                        <c:v>46022</c:v>
                      </c:pt>
                      <c:pt idx="64">
                        <c:v>46112</c:v>
                      </c:pt>
                      <c:pt idx="65">
                        <c:v>46203</c:v>
                      </c:pt>
                      <c:pt idx="66">
                        <c:v>46295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'Net Absorption'!$J$18</c15:sqref>
                        </c15:formulaRef>
                      </c:ext>
                    </c:extLst>
                    <c:numCache>
                      <c:formatCode>#,##0</c:formatCode>
                      <c:ptCount val="1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D1FD-488D-97E6-95A03ECA6B5F}"/>
                  </c:ext>
                </c:extLst>
              </c15:ser>
            </c15:filteredBarSeries>
          </c:ext>
        </c:extLst>
      </c:barChart>
      <c:barChart>
        <c:barDir val="col"/>
        <c:grouping val="stacked"/>
        <c:varyColors val="0"/>
        <c:ser>
          <c:idx val="0"/>
          <c:order val="2"/>
          <c:tx>
            <c:strRef>
              <c:f>'Net Absorption'!$C$11</c:f>
              <c:strCache>
                <c:ptCount val="1"/>
                <c:pt idx="0">
                  <c:v>1&amp;2 Star</c:v>
                </c:pt>
              </c:strCache>
            </c:strRef>
          </c:tx>
          <c:spPr>
            <a:solidFill>
              <a:srgbClr val="FF850E"/>
            </a:solidFill>
            <a:ln w="38100">
              <a:noFill/>
            </a:ln>
            <a:effectLst/>
          </c:spPr>
          <c:invertIfNegative val="0"/>
          <c:cat>
            <c:numRef>
              <c:f>'Net Absorption'!$B$12:$B$78</c:f>
              <c:numCache>
                <c:formatCode>m/d/yyyy</c:formatCode>
                <c:ptCount val="67"/>
                <c:pt idx="0">
                  <c:v>40268</c:v>
                </c:pt>
                <c:pt idx="1">
                  <c:v>40359</c:v>
                </c:pt>
                <c:pt idx="2">
                  <c:v>40451</c:v>
                </c:pt>
                <c:pt idx="3">
                  <c:v>40543</c:v>
                </c:pt>
                <c:pt idx="4">
                  <c:v>40633</c:v>
                </c:pt>
                <c:pt idx="5">
                  <c:v>40724</c:v>
                </c:pt>
                <c:pt idx="6">
                  <c:v>40816</c:v>
                </c:pt>
                <c:pt idx="7">
                  <c:v>40908</c:v>
                </c:pt>
                <c:pt idx="8">
                  <c:v>40999</c:v>
                </c:pt>
                <c:pt idx="9">
                  <c:v>41090</c:v>
                </c:pt>
                <c:pt idx="10">
                  <c:v>41182</c:v>
                </c:pt>
                <c:pt idx="11">
                  <c:v>41274</c:v>
                </c:pt>
                <c:pt idx="12">
                  <c:v>41364</c:v>
                </c:pt>
                <c:pt idx="13">
                  <c:v>41455</c:v>
                </c:pt>
                <c:pt idx="14">
                  <c:v>41547</c:v>
                </c:pt>
                <c:pt idx="15">
                  <c:v>41639</c:v>
                </c:pt>
                <c:pt idx="16">
                  <c:v>41729</c:v>
                </c:pt>
                <c:pt idx="17">
                  <c:v>41820</c:v>
                </c:pt>
                <c:pt idx="18">
                  <c:v>41912</c:v>
                </c:pt>
                <c:pt idx="19">
                  <c:v>42004</c:v>
                </c:pt>
                <c:pt idx="20">
                  <c:v>42094</c:v>
                </c:pt>
                <c:pt idx="21">
                  <c:v>42185</c:v>
                </c:pt>
                <c:pt idx="22">
                  <c:v>42277</c:v>
                </c:pt>
                <c:pt idx="23">
                  <c:v>42369</c:v>
                </c:pt>
                <c:pt idx="24">
                  <c:v>42460</c:v>
                </c:pt>
                <c:pt idx="25">
                  <c:v>42551</c:v>
                </c:pt>
                <c:pt idx="26">
                  <c:v>42643</c:v>
                </c:pt>
                <c:pt idx="27">
                  <c:v>42735</c:v>
                </c:pt>
                <c:pt idx="28">
                  <c:v>42825</c:v>
                </c:pt>
                <c:pt idx="29">
                  <c:v>42916</c:v>
                </c:pt>
                <c:pt idx="30">
                  <c:v>43008</c:v>
                </c:pt>
                <c:pt idx="31">
                  <c:v>43100</c:v>
                </c:pt>
                <c:pt idx="32">
                  <c:v>43190</c:v>
                </c:pt>
                <c:pt idx="33">
                  <c:v>43281</c:v>
                </c:pt>
                <c:pt idx="34">
                  <c:v>43373</c:v>
                </c:pt>
                <c:pt idx="35">
                  <c:v>43465</c:v>
                </c:pt>
                <c:pt idx="36">
                  <c:v>43555</c:v>
                </c:pt>
                <c:pt idx="37">
                  <c:v>43646</c:v>
                </c:pt>
                <c:pt idx="38">
                  <c:v>43738</c:v>
                </c:pt>
                <c:pt idx="39">
                  <c:v>43830</c:v>
                </c:pt>
                <c:pt idx="40">
                  <c:v>43921</c:v>
                </c:pt>
                <c:pt idx="41">
                  <c:v>44012</c:v>
                </c:pt>
                <c:pt idx="42">
                  <c:v>44104</c:v>
                </c:pt>
                <c:pt idx="43">
                  <c:v>44196</c:v>
                </c:pt>
                <c:pt idx="44">
                  <c:v>44286</c:v>
                </c:pt>
                <c:pt idx="45">
                  <c:v>44377</c:v>
                </c:pt>
                <c:pt idx="46">
                  <c:v>44469</c:v>
                </c:pt>
                <c:pt idx="47">
                  <c:v>44561</c:v>
                </c:pt>
                <c:pt idx="48">
                  <c:v>44651</c:v>
                </c:pt>
                <c:pt idx="49">
                  <c:v>44742</c:v>
                </c:pt>
                <c:pt idx="50">
                  <c:v>44834</c:v>
                </c:pt>
                <c:pt idx="51">
                  <c:v>44926</c:v>
                </c:pt>
                <c:pt idx="52">
                  <c:v>45016</c:v>
                </c:pt>
                <c:pt idx="53">
                  <c:v>45107</c:v>
                </c:pt>
                <c:pt idx="54">
                  <c:v>45199</c:v>
                </c:pt>
                <c:pt idx="55">
                  <c:v>45291</c:v>
                </c:pt>
                <c:pt idx="56">
                  <c:v>45382</c:v>
                </c:pt>
                <c:pt idx="57">
                  <c:v>45473</c:v>
                </c:pt>
                <c:pt idx="58">
                  <c:v>45565</c:v>
                </c:pt>
                <c:pt idx="59">
                  <c:v>45657</c:v>
                </c:pt>
                <c:pt idx="60">
                  <c:v>45747</c:v>
                </c:pt>
                <c:pt idx="61">
                  <c:v>45838</c:v>
                </c:pt>
                <c:pt idx="62">
                  <c:v>45930</c:v>
                </c:pt>
                <c:pt idx="63">
                  <c:v>46022</c:v>
                </c:pt>
                <c:pt idx="64">
                  <c:v>46112</c:v>
                </c:pt>
                <c:pt idx="65">
                  <c:v>46203</c:v>
                </c:pt>
                <c:pt idx="66">
                  <c:v>46295</c:v>
                </c:pt>
              </c:numCache>
            </c:numRef>
          </c:cat>
          <c:val>
            <c:numRef>
              <c:f>'Net Absorption'!$C$12:$C$78</c:f>
              <c:numCache>
                <c:formatCode>#,##0</c:formatCode>
                <c:ptCount val="67"/>
                <c:pt idx="0">
                  <c:v>6464</c:v>
                </c:pt>
                <c:pt idx="1">
                  <c:v>5973</c:v>
                </c:pt>
                <c:pt idx="2">
                  <c:v>5626</c:v>
                </c:pt>
                <c:pt idx="3">
                  <c:v>5604</c:v>
                </c:pt>
                <c:pt idx="4">
                  <c:v>5643</c:v>
                </c:pt>
                <c:pt idx="5">
                  <c:v>5977</c:v>
                </c:pt>
                <c:pt idx="6">
                  <c:v>5605</c:v>
                </c:pt>
                <c:pt idx="7">
                  <c:v>5762</c:v>
                </c:pt>
                <c:pt idx="8">
                  <c:v>5869</c:v>
                </c:pt>
                <c:pt idx="9">
                  <c:v>6353</c:v>
                </c:pt>
                <c:pt idx="10">
                  <c:v>5252</c:v>
                </c:pt>
                <c:pt idx="11">
                  <c:v>4637</c:v>
                </c:pt>
                <c:pt idx="12">
                  <c:v>4591</c:v>
                </c:pt>
                <c:pt idx="13">
                  <c:v>5279</c:v>
                </c:pt>
                <c:pt idx="14">
                  <c:v>4981</c:v>
                </c:pt>
                <c:pt idx="15">
                  <c:v>5297</c:v>
                </c:pt>
                <c:pt idx="16">
                  <c:v>5750</c:v>
                </c:pt>
                <c:pt idx="17">
                  <c:v>6313</c:v>
                </c:pt>
                <c:pt idx="18">
                  <c:v>5595</c:v>
                </c:pt>
                <c:pt idx="19">
                  <c:v>6086</c:v>
                </c:pt>
                <c:pt idx="20">
                  <c:v>5724</c:v>
                </c:pt>
                <c:pt idx="21">
                  <c:v>5737</c:v>
                </c:pt>
                <c:pt idx="22">
                  <c:v>5465</c:v>
                </c:pt>
                <c:pt idx="23">
                  <c:v>6251</c:v>
                </c:pt>
                <c:pt idx="24">
                  <c:v>5620</c:v>
                </c:pt>
                <c:pt idx="25">
                  <c:v>5786</c:v>
                </c:pt>
                <c:pt idx="26">
                  <c:v>5314</c:v>
                </c:pt>
                <c:pt idx="27">
                  <c:v>5629</c:v>
                </c:pt>
                <c:pt idx="28">
                  <c:v>6048</c:v>
                </c:pt>
                <c:pt idx="29">
                  <c:v>6624</c:v>
                </c:pt>
                <c:pt idx="30">
                  <c:v>6814</c:v>
                </c:pt>
                <c:pt idx="31">
                  <c:v>7045</c:v>
                </c:pt>
                <c:pt idx="32">
                  <c:v>6710</c:v>
                </c:pt>
                <c:pt idx="33">
                  <c:v>6864</c:v>
                </c:pt>
                <c:pt idx="34">
                  <c:v>5322</c:v>
                </c:pt>
                <c:pt idx="35">
                  <c:v>5524</c:v>
                </c:pt>
                <c:pt idx="36">
                  <c:v>5021</c:v>
                </c:pt>
                <c:pt idx="37">
                  <c:v>5419</c:v>
                </c:pt>
                <c:pt idx="38">
                  <c:v>5485</c:v>
                </c:pt>
                <c:pt idx="39">
                  <c:v>6767</c:v>
                </c:pt>
                <c:pt idx="40">
                  <c:v>6140</c:v>
                </c:pt>
                <c:pt idx="41">
                  <c:v>6771</c:v>
                </c:pt>
                <c:pt idx="42">
                  <c:v>6475</c:v>
                </c:pt>
                <c:pt idx="43">
                  <c:v>6825</c:v>
                </c:pt>
                <c:pt idx="44">
                  <c:v>8103</c:v>
                </c:pt>
                <c:pt idx="45">
                  <c:v>8642</c:v>
                </c:pt>
                <c:pt idx="46">
                  <c:v>8736</c:v>
                </c:pt>
                <c:pt idx="47">
                  <c:v>9269</c:v>
                </c:pt>
                <c:pt idx="48">
                  <c:v>9052</c:v>
                </c:pt>
                <c:pt idx="49">
                  <c:v>8136</c:v>
                </c:pt>
                <c:pt idx="50">
                  <c:v>7649</c:v>
                </c:pt>
                <c:pt idx="51">
                  <c:v>7567</c:v>
                </c:pt>
                <c:pt idx="52">
                  <c:v>6436</c:v>
                </c:pt>
                <c:pt idx="53">
                  <c:v>6675</c:v>
                </c:pt>
                <c:pt idx="54">
                  <c:v>6527</c:v>
                </c:pt>
                <c:pt idx="55">
                  <c:v>5501</c:v>
                </c:pt>
                <c:pt idx="56">
                  <c:v>4959</c:v>
                </c:pt>
                <c:pt idx="57">
                  <c:v>4684</c:v>
                </c:pt>
                <c:pt idx="58">
                  <c:v>3999</c:v>
                </c:pt>
                <c:pt idx="59">
                  <c:v>5097</c:v>
                </c:pt>
                <c:pt idx="60">
                  <c:v>5005</c:v>
                </c:pt>
                <c:pt idx="61">
                  <c:v>5350</c:v>
                </c:pt>
                <c:pt idx="62">
                  <c:v>6007</c:v>
                </c:pt>
                <c:pt idx="63">
                  <c:v>6272</c:v>
                </c:pt>
                <c:pt idx="64">
                  <c:v>6405</c:v>
                </c:pt>
                <c:pt idx="65">
                  <c:v>5991</c:v>
                </c:pt>
                <c:pt idx="66">
                  <c:v>5777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FD-488D-97E6-95A03ECA6B5F}"/>
            </c:ext>
          </c:extLst>
        </c:ser>
        <c:ser>
          <c:idx val="5"/>
          <c:order val="3"/>
          <c:tx>
            <c:strRef>
              <c:f>'Net Absorption'!$D$11</c:f>
              <c:strCache>
                <c:ptCount val="1"/>
                <c:pt idx="0">
                  <c:v>3 Star</c:v>
                </c:pt>
              </c:strCache>
            </c:strRef>
          </c:tx>
          <c:spPr>
            <a:solidFill>
              <a:srgbClr val="77B800"/>
            </a:solidFill>
            <a:ln>
              <a:noFill/>
            </a:ln>
            <a:effectLst/>
          </c:spPr>
          <c:invertIfNegative val="0"/>
          <c:cat>
            <c:numRef>
              <c:f>'Net Absorption'!$B$12:$B$78</c:f>
              <c:numCache>
                <c:formatCode>m/d/yyyy</c:formatCode>
                <c:ptCount val="67"/>
                <c:pt idx="0">
                  <c:v>40268</c:v>
                </c:pt>
                <c:pt idx="1">
                  <c:v>40359</c:v>
                </c:pt>
                <c:pt idx="2">
                  <c:v>40451</c:v>
                </c:pt>
                <c:pt idx="3">
                  <c:v>40543</c:v>
                </c:pt>
                <c:pt idx="4">
                  <c:v>40633</c:v>
                </c:pt>
                <c:pt idx="5">
                  <c:v>40724</c:v>
                </c:pt>
                <c:pt idx="6">
                  <c:v>40816</c:v>
                </c:pt>
                <c:pt idx="7">
                  <c:v>40908</c:v>
                </c:pt>
                <c:pt idx="8">
                  <c:v>40999</c:v>
                </c:pt>
                <c:pt idx="9">
                  <c:v>41090</c:v>
                </c:pt>
                <c:pt idx="10">
                  <c:v>41182</c:v>
                </c:pt>
                <c:pt idx="11">
                  <c:v>41274</c:v>
                </c:pt>
                <c:pt idx="12">
                  <c:v>41364</c:v>
                </c:pt>
                <c:pt idx="13">
                  <c:v>41455</c:v>
                </c:pt>
                <c:pt idx="14">
                  <c:v>41547</c:v>
                </c:pt>
                <c:pt idx="15">
                  <c:v>41639</c:v>
                </c:pt>
                <c:pt idx="16">
                  <c:v>41729</c:v>
                </c:pt>
                <c:pt idx="17">
                  <c:v>41820</c:v>
                </c:pt>
                <c:pt idx="18">
                  <c:v>41912</c:v>
                </c:pt>
                <c:pt idx="19">
                  <c:v>42004</c:v>
                </c:pt>
                <c:pt idx="20">
                  <c:v>42094</c:v>
                </c:pt>
                <c:pt idx="21">
                  <c:v>42185</c:v>
                </c:pt>
                <c:pt idx="22">
                  <c:v>42277</c:v>
                </c:pt>
                <c:pt idx="23">
                  <c:v>42369</c:v>
                </c:pt>
                <c:pt idx="24">
                  <c:v>42460</c:v>
                </c:pt>
                <c:pt idx="25">
                  <c:v>42551</c:v>
                </c:pt>
                <c:pt idx="26">
                  <c:v>42643</c:v>
                </c:pt>
                <c:pt idx="27">
                  <c:v>42735</c:v>
                </c:pt>
                <c:pt idx="28">
                  <c:v>42825</c:v>
                </c:pt>
                <c:pt idx="29">
                  <c:v>42916</c:v>
                </c:pt>
                <c:pt idx="30">
                  <c:v>43008</c:v>
                </c:pt>
                <c:pt idx="31">
                  <c:v>43100</c:v>
                </c:pt>
                <c:pt idx="32">
                  <c:v>43190</c:v>
                </c:pt>
                <c:pt idx="33">
                  <c:v>43281</c:v>
                </c:pt>
                <c:pt idx="34">
                  <c:v>43373</c:v>
                </c:pt>
                <c:pt idx="35">
                  <c:v>43465</c:v>
                </c:pt>
                <c:pt idx="36">
                  <c:v>43555</c:v>
                </c:pt>
                <c:pt idx="37">
                  <c:v>43646</c:v>
                </c:pt>
                <c:pt idx="38">
                  <c:v>43738</c:v>
                </c:pt>
                <c:pt idx="39">
                  <c:v>43830</c:v>
                </c:pt>
                <c:pt idx="40">
                  <c:v>43921</c:v>
                </c:pt>
                <c:pt idx="41">
                  <c:v>44012</c:v>
                </c:pt>
                <c:pt idx="42">
                  <c:v>44104</c:v>
                </c:pt>
                <c:pt idx="43">
                  <c:v>44196</c:v>
                </c:pt>
                <c:pt idx="44">
                  <c:v>44286</c:v>
                </c:pt>
                <c:pt idx="45">
                  <c:v>44377</c:v>
                </c:pt>
                <c:pt idx="46">
                  <c:v>44469</c:v>
                </c:pt>
                <c:pt idx="47">
                  <c:v>44561</c:v>
                </c:pt>
                <c:pt idx="48">
                  <c:v>44651</c:v>
                </c:pt>
                <c:pt idx="49">
                  <c:v>44742</c:v>
                </c:pt>
                <c:pt idx="50">
                  <c:v>44834</c:v>
                </c:pt>
                <c:pt idx="51">
                  <c:v>44926</c:v>
                </c:pt>
                <c:pt idx="52">
                  <c:v>45016</c:v>
                </c:pt>
                <c:pt idx="53">
                  <c:v>45107</c:v>
                </c:pt>
                <c:pt idx="54">
                  <c:v>45199</c:v>
                </c:pt>
                <c:pt idx="55">
                  <c:v>45291</c:v>
                </c:pt>
                <c:pt idx="56">
                  <c:v>45382</c:v>
                </c:pt>
                <c:pt idx="57">
                  <c:v>45473</c:v>
                </c:pt>
                <c:pt idx="58">
                  <c:v>45565</c:v>
                </c:pt>
                <c:pt idx="59">
                  <c:v>45657</c:v>
                </c:pt>
                <c:pt idx="60">
                  <c:v>45747</c:v>
                </c:pt>
                <c:pt idx="61">
                  <c:v>45838</c:v>
                </c:pt>
                <c:pt idx="62">
                  <c:v>45930</c:v>
                </c:pt>
                <c:pt idx="63">
                  <c:v>46022</c:v>
                </c:pt>
                <c:pt idx="64">
                  <c:v>46112</c:v>
                </c:pt>
                <c:pt idx="65">
                  <c:v>46203</c:v>
                </c:pt>
                <c:pt idx="66">
                  <c:v>46295</c:v>
                </c:pt>
              </c:numCache>
            </c:numRef>
          </c:cat>
          <c:val>
            <c:numRef>
              <c:f>'Net Absorption'!$D$12:$D$78</c:f>
              <c:numCache>
                <c:formatCode>#,##0</c:formatCode>
                <c:ptCount val="67"/>
                <c:pt idx="0">
                  <c:v>45010</c:v>
                </c:pt>
                <c:pt idx="1">
                  <c:v>42696</c:v>
                </c:pt>
                <c:pt idx="2">
                  <c:v>41452</c:v>
                </c:pt>
                <c:pt idx="3">
                  <c:v>43098</c:v>
                </c:pt>
                <c:pt idx="4">
                  <c:v>46055</c:v>
                </c:pt>
                <c:pt idx="5">
                  <c:v>50450</c:v>
                </c:pt>
                <c:pt idx="6">
                  <c:v>50565</c:v>
                </c:pt>
                <c:pt idx="7">
                  <c:v>54867</c:v>
                </c:pt>
                <c:pt idx="8">
                  <c:v>60169</c:v>
                </c:pt>
                <c:pt idx="9">
                  <c:v>66039</c:v>
                </c:pt>
                <c:pt idx="10">
                  <c:v>65477</c:v>
                </c:pt>
                <c:pt idx="11">
                  <c:v>69476</c:v>
                </c:pt>
                <c:pt idx="12">
                  <c:v>70210</c:v>
                </c:pt>
                <c:pt idx="13">
                  <c:v>68409</c:v>
                </c:pt>
                <c:pt idx="14">
                  <c:v>68738</c:v>
                </c:pt>
                <c:pt idx="15">
                  <c:v>71149</c:v>
                </c:pt>
                <c:pt idx="16">
                  <c:v>79316</c:v>
                </c:pt>
                <c:pt idx="17">
                  <c:v>84456</c:v>
                </c:pt>
                <c:pt idx="18">
                  <c:v>85070</c:v>
                </c:pt>
                <c:pt idx="19">
                  <c:v>87712</c:v>
                </c:pt>
                <c:pt idx="20">
                  <c:v>88307</c:v>
                </c:pt>
                <c:pt idx="21">
                  <c:v>85107</c:v>
                </c:pt>
                <c:pt idx="22">
                  <c:v>86045</c:v>
                </c:pt>
                <c:pt idx="23">
                  <c:v>89624</c:v>
                </c:pt>
                <c:pt idx="24">
                  <c:v>98604</c:v>
                </c:pt>
                <c:pt idx="25">
                  <c:v>103154</c:v>
                </c:pt>
                <c:pt idx="26">
                  <c:v>104835</c:v>
                </c:pt>
                <c:pt idx="27">
                  <c:v>105089</c:v>
                </c:pt>
                <c:pt idx="28">
                  <c:v>110806</c:v>
                </c:pt>
                <c:pt idx="29">
                  <c:v>113487</c:v>
                </c:pt>
                <c:pt idx="30">
                  <c:v>108800</c:v>
                </c:pt>
                <c:pt idx="31">
                  <c:v>112690</c:v>
                </c:pt>
                <c:pt idx="32">
                  <c:v>116124</c:v>
                </c:pt>
                <c:pt idx="33">
                  <c:v>123709</c:v>
                </c:pt>
                <c:pt idx="34">
                  <c:v>120456</c:v>
                </c:pt>
                <c:pt idx="35">
                  <c:v>121373</c:v>
                </c:pt>
                <c:pt idx="36">
                  <c:v>127684</c:v>
                </c:pt>
                <c:pt idx="37">
                  <c:v>134354</c:v>
                </c:pt>
                <c:pt idx="38">
                  <c:v>139033</c:v>
                </c:pt>
                <c:pt idx="39">
                  <c:v>138222</c:v>
                </c:pt>
                <c:pt idx="40">
                  <c:v>141437</c:v>
                </c:pt>
                <c:pt idx="41">
                  <c:v>146232</c:v>
                </c:pt>
                <c:pt idx="42">
                  <c:v>142970</c:v>
                </c:pt>
                <c:pt idx="43">
                  <c:v>148884</c:v>
                </c:pt>
                <c:pt idx="44">
                  <c:v>169946</c:v>
                </c:pt>
                <c:pt idx="45">
                  <c:v>175835</c:v>
                </c:pt>
                <c:pt idx="46">
                  <c:v>179273</c:v>
                </c:pt>
                <c:pt idx="47">
                  <c:v>188392</c:v>
                </c:pt>
                <c:pt idx="48">
                  <c:v>216984</c:v>
                </c:pt>
                <c:pt idx="49">
                  <c:v>237521</c:v>
                </c:pt>
                <c:pt idx="50">
                  <c:v>241518</c:v>
                </c:pt>
                <c:pt idx="51">
                  <c:v>246459</c:v>
                </c:pt>
                <c:pt idx="52">
                  <c:v>261892</c:v>
                </c:pt>
                <c:pt idx="53">
                  <c:v>261815</c:v>
                </c:pt>
                <c:pt idx="54">
                  <c:v>253010</c:v>
                </c:pt>
                <c:pt idx="55">
                  <c:v>241919</c:v>
                </c:pt>
                <c:pt idx="56">
                  <c:v>247984</c:v>
                </c:pt>
                <c:pt idx="57">
                  <c:v>233889</c:v>
                </c:pt>
                <c:pt idx="58">
                  <c:v>232184</c:v>
                </c:pt>
                <c:pt idx="59">
                  <c:v>229101</c:v>
                </c:pt>
                <c:pt idx="60">
                  <c:v>235314</c:v>
                </c:pt>
                <c:pt idx="61">
                  <c:v>240455</c:v>
                </c:pt>
                <c:pt idx="62">
                  <c:v>243108</c:v>
                </c:pt>
                <c:pt idx="63">
                  <c:v>248354</c:v>
                </c:pt>
                <c:pt idx="64">
                  <c:v>235914</c:v>
                </c:pt>
                <c:pt idx="65">
                  <c:v>213695</c:v>
                </c:pt>
                <c:pt idx="66">
                  <c:v>197056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FD-488D-97E6-95A03ECA6B5F}"/>
            </c:ext>
          </c:extLst>
        </c:ser>
        <c:ser>
          <c:idx val="6"/>
          <c:order val="4"/>
          <c:tx>
            <c:strRef>
              <c:f>'Net Absorption'!$E$11</c:f>
              <c:strCache>
                <c:ptCount val="1"/>
                <c:pt idx="0">
                  <c:v>4&amp;5 Star</c:v>
                </c:pt>
              </c:strCache>
            </c:strRef>
          </c:tx>
          <c:spPr>
            <a:solidFill>
              <a:srgbClr val="0054A6"/>
            </a:solidFill>
            <a:ln>
              <a:noFill/>
            </a:ln>
            <a:effectLst/>
          </c:spPr>
          <c:invertIfNegative val="0"/>
          <c:cat>
            <c:numRef>
              <c:f>'Net Absorption'!$B$12:$B$78</c:f>
              <c:numCache>
                <c:formatCode>m/d/yyyy</c:formatCode>
                <c:ptCount val="67"/>
                <c:pt idx="0">
                  <c:v>40268</c:v>
                </c:pt>
                <c:pt idx="1">
                  <c:v>40359</c:v>
                </c:pt>
                <c:pt idx="2">
                  <c:v>40451</c:v>
                </c:pt>
                <c:pt idx="3">
                  <c:v>40543</c:v>
                </c:pt>
                <c:pt idx="4">
                  <c:v>40633</c:v>
                </c:pt>
                <c:pt idx="5">
                  <c:v>40724</c:v>
                </c:pt>
                <c:pt idx="6">
                  <c:v>40816</c:v>
                </c:pt>
                <c:pt idx="7">
                  <c:v>40908</c:v>
                </c:pt>
                <c:pt idx="8">
                  <c:v>40999</c:v>
                </c:pt>
                <c:pt idx="9">
                  <c:v>41090</c:v>
                </c:pt>
                <c:pt idx="10">
                  <c:v>41182</c:v>
                </c:pt>
                <c:pt idx="11">
                  <c:v>41274</c:v>
                </c:pt>
                <c:pt idx="12">
                  <c:v>41364</c:v>
                </c:pt>
                <c:pt idx="13">
                  <c:v>41455</c:v>
                </c:pt>
                <c:pt idx="14">
                  <c:v>41547</c:v>
                </c:pt>
                <c:pt idx="15">
                  <c:v>41639</c:v>
                </c:pt>
                <c:pt idx="16">
                  <c:v>41729</c:v>
                </c:pt>
                <c:pt idx="17">
                  <c:v>41820</c:v>
                </c:pt>
                <c:pt idx="18">
                  <c:v>41912</c:v>
                </c:pt>
                <c:pt idx="19">
                  <c:v>42004</c:v>
                </c:pt>
                <c:pt idx="20">
                  <c:v>42094</c:v>
                </c:pt>
                <c:pt idx="21">
                  <c:v>42185</c:v>
                </c:pt>
                <c:pt idx="22">
                  <c:v>42277</c:v>
                </c:pt>
                <c:pt idx="23">
                  <c:v>42369</c:v>
                </c:pt>
                <c:pt idx="24">
                  <c:v>42460</c:v>
                </c:pt>
                <c:pt idx="25">
                  <c:v>42551</c:v>
                </c:pt>
                <c:pt idx="26">
                  <c:v>42643</c:v>
                </c:pt>
                <c:pt idx="27">
                  <c:v>42735</c:v>
                </c:pt>
                <c:pt idx="28">
                  <c:v>42825</c:v>
                </c:pt>
                <c:pt idx="29">
                  <c:v>42916</c:v>
                </c:pt>
                <c:pt idx="30">
                  <c:v>43008</c:v>
                </c:pt>
                <c:pt idx="31">
                  <c:v>43100</c:v>
                </c:pt>
                <c:pt idx="32">
                  <c:v>43190</c:v>
                </c:pt>
                <c:pt idx="33">
                  <c:v>43281</c:v>
                </c:pt>
                <c:pt idx="34">
                  <c:v>43373</c:v>
                </c:pt>
                <c:pt idx="35">
                  <c:v>43465</c:v>
                </c:pt>
                <c:pt idx="36">
                  <c:v>43555</c:v>
                </c:pt>
                <c:pt idx="37">
                  <c:v>43646</c:v>
                </c:pt>
                <c:pt idx="38">
                  <c:v>43738</c:v>
                </c:pt>
                <c:pt idx="39">
                  <c:v>43830</c:v>
                </c:pt>
                <c:pt idx="40">
                  <c:v>43921</c:v>
                </c:pt>
                <c:pt idx="41">
                  <c:v>44012</c:v>
                </c:pt>
                <c:pt idx="42">
                  <c:v>44104</c:v>
                </c:pt>
                <c:pt idx="43">
                  <c:v>44196</c:v>
                </c:pt>
                <c:pt idx="44">
                  <c:v>44286</c:v>
                </c:pt>
                <c:pt idx="45">
                  <c:v>44377</c:v>
                </c:pt>
                <c:pt idx="46">
                  <c:v>44469</c:v>
                </c:pt>
                <c:pt idx="47">
                  <c:v>44561</c:v>
                </c:pt>
                <c:pt idx="48">
                  <c:v>44651</c:v>
                </c:pt>
                <c:pt idx="49">
                  <c:v>44742</c:v>
                </c:pt>
                <c:pt idx="50">
                  <c:v>44834</c:v>
                </c:pt>
                <c:pt idx="51">
                  <c:v>44926</c:v>
                </c:pt>
                <c:pt idx="52">
                  <c:v>45016</c:v>
                </c:pt>
                <c:pt idx="53">
                  <c:v>45107</c:v>
                </c:pt>
                <c:pt idx="54">
                  <c:v>45199</c:v>
                </c:pt>
                <c:pt idx="55">
                  <c:v>45291</c:v>
                </c:pt>
                <c:pt idx="56">
                  <c:v>45382</c:v>
                </c:pt>
                <c:pt idx="57">
                  <c:v>45473</c:v>
                </c:pt>
                <c:pt idx="58">
                  <c:v>45565</c:v>
                </c:pt>
                <c:pt idx="59">
                  <c:v>45657</c:v>
                </c:pt>
                <c:pt idx="60">
                  <c:v>45747</c:v>
                </c:pt>
                <c:pt idx="61">
                  <c:v>45838</c:v>
                </c:pt>
                <c:pt idx="62">
                  <c:v>45930</c:v>
                </c:pt>
                <c:pt idx="63">
                  <c:v>46022</c:v>
                </c:pt>
                <c:pt idx="64">
                  <c:v>46112</c:v>
                </c:pt>
                <c:pt idx="65">
                  <c:v>46203</c:v>
                </c:pt>
                <c:pt idx="66">
                  <c:v>46295</c:v>
                </c:pt>
              </c:numCache>
            </c:numRef>
          </c:cat>
          <c:val>
            <c:numRef>
              <c:f>'Net Absorption'!$E$12:$E$78</c:f>
              <c:numCache>
                <c:formatCode>#,##0</c:formatCode>
                <c:ptCount val="67"/>
                <c:pt idx="0">
                  <c:v>98831</c:v>
                </c:pt>
                <c:pt idx="1">
                  <c:v>95554</c:v>
                </c:pt>
                <c:pt idx="2">
                  <c:v>90034</c:v>
                </c:pt>
                <c:pt idx="3">
                  <c:v>91919</c:v>
                </c:pt>
                <c:pt idx="4">
                  <c:v>107508</c:v>
                </c:pt>
                <c:pt idx="5">
                  <c:v>126689</c:v>
                </c:pt>
                <c:pt idx="6">
                  <c:v>144840</c:v>
                </c:pt>
                <c:pt idx="7">
                  <c:v>170418</c:v>
                </c:pt>
                <c:pt idx="8">
                  <c:v>200553</c:v>
                </c:pt>
                <c:pt idx="9">
                  <c:v>217782</c:v>
                </c:pt>
                <c:pt idx="10">
                  <c:v>243026</c:v>
                </c:pt>
                <c:pt idx="11">
                  <c:v>257065</c:v>
                </c:pt>
                <c:pt idx="12">
                  <c:v>283890</c:v>
                </c:pt>
                <c:pt idx="13">
                  <c:v>309023</c:v>
                </c:pt>
                <c:pt idx="14">
                  <c:v>326048</c:v>
                </c:pt>
                <c:pt idx="15">
                  <c:v>348842</c:v>
                </c:pt>
                <c:pt idx="16">
                  <c:v>377325</c:v>
                </c:pt>
                <c:pt idx="17">
                  <c:v>385708</c:v>
                </c:pt>
                <c:pt idx="18">
                  <c:v>383259</c:v>
                </c:pt>
                <c:pt idx="19">
                  <c:v>398018</c:v>
                </c:pt>
                <c:pt idx="20">
                  <c:v>406929</c:v>
                </c:pt>
                <c:pt idx="21">
                  <c:v>410377</c:v>
                </c:pt>
                <c:pt idx="22">
                  <c:v>432761</c:v>
                </c:pt>
                <c:pt idx="23">
                  <c:v>446176</c:v>
                </c:pt>
                <c:pt idx="24">
                  <c:v>477145</c:v>
                </c:pt>
                <c:pt idx="25">
                  <c:v>482302</c:v>
                </c:pt>
                <c:pt idx="26">
                  <c:v>485626</c:v>
                </c:pt>
                <c:pt idx="27">
                  <c:v>504611</c:v>
                </c:pt>
                <c:pt idx="28">
                  <c:v>508903</c:v>
                </c:pt>
                <c:pt idx="29">
                  <c:v>501664</c:v>
                </c:pt>
                <c:pt idx="30">
                  <c:v>483801</c:v>
                </c:pt>
                <c:pt idx="31">
                  <c:v>496840</c:v>
                </c:pt>
                <c:pt idx="32">
                  <c:v>514292</c:v>
                </c:pt>
                <c:pt idx="33">
                  <c:v>530289</c:v>
                </c:pt>
                <c:pt idx="34">
                  <c:v>535055</c:v>
                </c:pt>
                <c:pt idx="35">
                  <c:v>542262</c:v>
                </c:pt>
                <c:pt idx="36">
                  <c:v>570988</c:v>
                </c:pt>
                <c:pt idx="37">
                  <c:v>574584</c:v>
                </c:pt>
                <c:pt idx="38">
                  <c:v>576652</c:v>
                </c:pt>
                <c:pt idx="39">
                  <c:v>587212</c:v>
                </c:pt>
                <c:pt idx="40">
                  <c:v>612397</c:v>
                </c:pt>
                <c:pt idx="41">
                  <c:v>592960</c:v>
                </c:pt>
                <c:pt idx="42">
                  <c:v>566153</c:v>
                </c:pt>
                <c:pt idx="43">
                  <c:v>556383</c:v>
                </c:pt>
                <c:pt idx="44">
                  <c:v>598545</c:v>
                </c:pt>
                <c:pt idx="45">
                  <c:v>605817</c:v>
                </c:pt>
                <c:pt idx="46">
                  <c:v>617481</c:v>
                </c:pt>
                <c:pt idx="47">
                  <c:v>634920</c:v>
                </c:pt>
                <c:pt idx="48">
                  <c:v>711899</c:v>
                </c:pt>
                <c:pt idx="49">
                  <c:v>773681</c:v>
                </c:pt>
                <c:pt idx="50">
                  <c:v>801038</c:v>
                </c:pt>
                <c:pt idx="51">
                  <c:v>860271</c:v>
                </c:pt>
                <c:pt idx="52">
                  <c:v>910042</c:v>
                </c:pt>
                <c:pt idx="53">
                  <c:v>885457</c:v>
                </c:pt>
                <c:pt idx="54">
                  <c:v>839265</c:v>
                </c:pt>
                <c:pt idx="55">
                  <c:v>812558</c:v>
                </c:pt>
                <c:pt idx="56">
                  <c:v>774038</c:v>
                </c:pt>
                <c:pt idx="57">
                  <c:v>692072</c:v>
                </c:pt>
                <c:pt idx="58">
                  <c:v>604650</c:v>
                </c:pt>
                <c:pt idx="59">
                  <c:v>551727</c:v>
                </c:pt>
                <c:pt idx="60">
                  <c:v>529089</c:v>
                </c:pt>
                <c:pt idx="61">
                  <c:v>481967</c:v>
                </c:pt>
                <c:pt idx="62">
                  <c:v>442314</c:v>
                </c:pt>
                <c:pt idx="63">
                  <c:v>426480</c:v>
                </c:pt>
                <c:pt idx="64">
                  <c:v>411981</c:v>
                </c:pt>
                <c:pt idx="65">
                  <c:v>376534</c:v>
                </c:pt>
                <c:pt idx="66">
                  <c:v>353589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1FD-488D-97E6-95A03ECA6B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69579215"/>
        <c:axId val="169576815"/>
      </c:barChart>
      <c:catAx>
        <c:axId val="1309973007"/>
        <c:scaling>
          <c:orientation val="minMax"/>
        </c:scaling>
        <c:delete val="0"/>
        <c:axPos val="b"/>
        <c:numFmt formatCode="yy" sourceLinked="0"/>
        <c:majorTickMark val="cross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9970607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309970607"/>
        <c:scaling>
          <c:orientation val="minMax"/>
          <c:max val="12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,&quot;K&quot;;\(#,##0,&quot;K&quot;\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9973007"/>
        <c:crosses val="autoZero"/>
        <c:crossBetween val="between"/>
        <c:majorUnit val="200000"/>
      </c:valAx>
      <c:valAx>
        <c:axId val="169576815"/>
        <c:scaling>
          <c:orientation val="minMax"/>
        </c:scaling>
        <c:delete val="1"/>
        <c:axPos val="r"/>
        <c:numFmt formatCode="#,##0" sourceLinked="1"/>
        <c:majorTickMark val="out"/>
        <c:minorTickMark val="none"/>
        <c:tickLblPos val="nextTo"/>
        <c:crossAx val="169579215"/>
        <c:crosses val="max"/>
        <c:crossBetween val="between"/>
      </c:valAx>
      <c:dateAx>
        <c:axId val="169579215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169576815"/>
        <c:crosses val="autoZero"/>
        <c:auto val="1"/>
        <c:lblOffset val="100"/>
        <c:baseTimeUnit val="months"/>
        <c:majorUnit val="1"/>
        <c:minorUnit val="1"/>
      </c:date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0481571008772951E-2"/>
          <c:y val="2.9596960283636436E-2"/>
          <c:w val="0.89654426349437"/>
          <c:h val="0.70896866214742993"/>
        </c:manualLayout>
      </c:layout>
      <c:lineChart>
        <c:grouping val="standard"/>
        <c:varyColors val="0"/>
        <c:ser>
          <c:idx val="3"/>
          <c:order val="1"/>
          <c:tx>
            <c:strRef>
              <c:f>'Chart (2)'!$W$7</c:f>
              <c:strCache>
                <c:ptCount val="1"/>
                <c:pt idx="0">
                  <c:v>2015-19 avg.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'Chart (2)'!$Y$8:$Y$17</c:f>
              <c:numCache>
                <c:formatCode>General</c:formatCode>
                <c:ptCount val="10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9</c:v>
                </c:pt>
                <c:pt idx="4">
                  <c:v>12</c:v>
                </c:pt>
                <c:pt idx="5">
                  <c:v>15</c:v>
                </c:pt>
                <c:pt idx="6">
                  <c:v>18</c:v>
                </c:pt>
                <c:pt idx="7">
                  <c:v>21</c:v>
                </c:pt>
                <c:pt idx="8">
                  <c:v>24</c:v>
                </c:pt>
                <c:pt idx="9">
                  <c:v>27</c:v>
                </c:pt>
              </c:numCache>
            </c:numRef>
          </c:cat>
          <c:val>
            <c:numRef>
              <c:f>'Chart (2)'!$W$8:$W$17</c:f>
              <c:numCache>
                <c:formatCode>0%</c:formatCode>
                <c:ptCount val="10"/>
                <c:pt idx="0">
                  <c:v>0.35132526025587857</c:v>
                </c:pt>
                <c:pt idx="1">
                  <c:v>0.49917967053507706</c:v>
                </c:pt>
                <c:pt idx="2">
                  <c:v>0.64417467068079559</c:v>
                </c:pt>
                <c:pt idx="3">
                  <c:v>0.76096164711731107</c:v>
                </c:pt>
                <c:pt idx="4">
                  <c:v>0.8312870502163785</c:v>
                </c:pt>
                <c:pt idx="5">
                  <c:v>0.86968243629922226</c:v>
                </c:pt>
                <c:pt idx="6">
                  <c:v>0.89425246535350988</c:v>
                </c:pt>
                <c:pt idx="7">
                  <c:v>0.91038376337693161</c:v>
                </c:pt>
                <c:pt idx="8">
                  <c:v>0.92019927646937094</c:v>
                </c:pt>
                <c:pt idx="9">
                  <c:v>0.92605795261577062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FD9B-442E-81AF-DD9710579CA3}"/>
            </c:ext>
          </c:extLst>
        </c:ser>
        <c:ser>
          <c:idx val="1"/>
          <c:order val="2"/>
          <c:tx>
            <c:strRef>
              <c:f>'Chart (2)'!$AH$7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'Chart (2)'!$Y$8:$Y$17</c:f>
              <c:numCache>
                <c:formatCode>General</c:formatCode>
                <c:ptCount val="10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9</c:v>
                </c:pt>
                <c:pt idx="4">
                  <c:v>12</c:v>
                </c:pt>
                <c:pt idx="5">
                  <c:v>15</c:v>
                </c:pt>
                <c:pt idx="6">
                  <c:v>18</c:v>
                </c:pt>
                <c:pt idx="7">
                  <c:v>21</c:v>
                </c:pt>
                <c:pt idx="8">
                  <c:v>24</c:v>
                </c:pt>
                <c:pt idx="9">
                  <c:v>27</c:v>
                </c:pt>
              </c:numCache>
            </c:numRef>
          </c:cat>
          <c:val>
            <c:numRef>
              <c:f>'Chart (2)'!$AH$8:$AH$17</c:f>
              <c:numCache>
                <c:formatCode>0.0%</c:formatCode>
                <c:ptCount val="10"/>
                <c:pt idx="0">
                  <c:v>0.21743182258829219</c:v>
                </c:pt>
                <c:pt idx="1">
                  <c:v>0.3809012637895286</c:v>
                </c:pt>
                <c:pt idx="2">
                  <c:v>0.53701551998641395</c:v>
                </c:pt>
                <c:pt idx="3">
                  <c:v>0.6715302828312848</c:v>
                </c:pt>
                <c:pt idx="4">
                  <c:v>0.76924392588504187</c:v>
                </c:pt>
                <c:pt idx="5">
                  <c:v>0.82174880095668723</c:v>
                </c:pt>
                <c:pt idx="6">
                  <c:v>0.85820809575363899</c:v>
                </c:pt>
                <c:pt idx="7">
                  <c:v>0.87840782898507652</c:v>
                </c:pt>
                <c:pt idx="8">
                  <c:v>0.88941094706377677</c:v>
                </c:pt>
                <c:pt idx="9">
                  <c:v>0.89592747503909542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FD9B-442E-81AF-DD9710579CA3}"/>
            </c:ext>
          </c:extLst>
        </c:ser>
        <c:ser>
          <c:idx val="2"/>
          <c:order val="3"/>
          <c:tx>
            <c:strRef>
              <c:f>'Chart (2)'!$AI$7</c:f>
              <c:strCache>
                <c:ptCount val="1"/>
                <c:pt idx="0">
                  <c:v>2024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'Chart (2)'!$Y$8:$Y$17</c:f>
              <c:numCache>
                <c:formatCode>General</c:formatCode>
                <c:ptCount val="10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9</c:v>
                </c:pt>
                <c:pt idx="4">
                  <c:v>12</c:v>
                </c:pt>
                <c:pt idx="5">
                  <c:v>15</c:v>
                </c:pt>
                <c:pt idx="6">
                  <c:v>18</c:v>
                </c:pt>
                <c:pt idx="7">
                  <c:v>21</c:v>
                </c:pt>
                <c:pt idx="8">
                  <c:v>24</c:v>
                </c:pt>
                <c:pt idx="9">
                  <c:v>27</c:v>
                </c:pt>
              </c:numCache>
            </c:numRef>
          </c:cat>
          <c:val>
            <c:numRef>
              <c:f>'Chart (2)'!$AI$8:$AI$16</c:f>
              <c:numCache>
                <c:formatCode>0.0%</c:formatCode>
                <c:ptCount val="9"/>
                <c:pt idx="0">
                  <c:v>0.16805736647325176</c:v>
                </c:pt>
                <c:pt idx="1">
                  <c:v>0.32598972124685266</c:v>
                </c:pt>
                <c:pt idx="2">
                  <c:v>0.49144185546409569</c:v>
                </c:pt>
                <c:pt idx="3">
                  <c:v>0.62963795854734839</c:v>
                </c:pt>
                <c:pt idx="4">
                  <c:v>0.73325660936948212</c:v>
                </c:pt>
                <c:pt idx="5">
                  <c:v>0.79903751898501574</c:v>
                </c:pt>
                <c:pt idx="6">
                  <c:v>0.83878409536578991</c:v>
                </c:pt>
                <c:pt idx="7">
                  <c:v>0.85860480417799534</c:v>
                </c:pt>
                <c:pt idx="8">
                  <c:v>0.87195423209925504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FD9B-442E-81AF-DD9710579CA3}"/>
            </c:ext>
          </c:extLst>
        </c:ser>
        <c:ser>
          <c:idx val="4"/>
          <c:order val="4"/>
          <c:tx>
            <c:strRef>
              <c:f>'Chart (2)'!$AJ$7</c:f>
              <c:strCache>
                <c:ptCount val="1"/>
                <c:pt idx="0">
                  <c:v>2025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'Chart (2)'!$Y$8:$Y$17</c:f>
              <c:numCache>
                <c:formatCode>General</c:formatCode>
                <c:ptCount val="10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9</c:v>
                </c:pt>
                <c:pt idx="4">
                  <c:v>12</c:v>
                </c:pt>
                <c:pt idx="5">
                  <c:v>15</c:v>
                </c:pt>
                <c:pt idx="6">
                  <c:v>18</c:v>
                </c:pt>
                <c:pt idx="7">
                  <c:v>21</c:v>
                </c:pt>
                <c:pt idx="8">
                  <c:v>24</c:v>
                </c:pt>
                <c:pt idx="9">
                  <c:v>27</c:v>
                </c:pt>
              </c:numCache>
            </c:numRef>
          </c:cat>
          <c:val>
            <c:numRef>
              <c:f>'Chart (2)'!$AJ$8:$AJ$16</c:f>
              <c:numCache>
                <c:formatCode>0.0%</c:formatCode>
                <c:ptCount val="9"/>
                <c:pt idx="0">
                  <c:v>0.1757084393567423</c:v>
                </c:pt>
                <c:pt idx="1">
                  <c:v>0.33029115280965393</c:v>
                </c:pt>
                <c:pt idx="2">
                  <c:v>0.49486447889261154</c:v>
                </c:pt>
                <c:pt idx="3">
                  <c:v>0.61909862136248428</c:v>
                </c:pt>
                <c:pt idx="4">
                  <c:v>0.71196182870928837</c:v>
                </c:pt>
                <c:pt idx="5">
                  <c:v>0.79401118548055305</c:v>
                </c:pt>
                <c:pt idx="6">
                  <c:v>0.84053449558103743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FD9B-442E-81AF-DD9710579CA3}"/>
            </c:ext>
          </c:extLst>
        </c:ser>
        <c:ser>
          <c:idx val="5"/>
          <c:order val="5"/>
          <c:tx>
            <c:strRef>
              <c:f>'Chart (2)'!$AK$7</c:f>
              <c:strCache>
                <c:ptCount val="1"/>
                <c:pt idx="0">
                  <c:v>2026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numRef>
              <c:f>'Chart (2)'!$Y$8:$Y$17</c:f>
              <c:numCache>
                <c:formatCode>General</c:formatCode>
                <c:ptCount val="10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9</c:v>
                </c:pt>
                <c:pt idx="4">
                  <c:v>12</c:v>
                </c:pt>
                <c:pt idx="5">
                  <c:v>15</c:v>
                </c:pt>
                <c:pt idx="6">
                  <c:v>18</c:v>
                </c:pt>
                <c:pt idx="7">
                  <c:v>21</c:v>
                </c:pt>
                <c:pt idx="8">
                  <c:v>24</c:v>
                </c:pt>
                <c:pt idx="9">
                  <c:v>27</c:v>
                </c:pt>
              </c:numCache>
            </c:numRef>
          </c:cat>
          <c:val>
            <c:numRef>
              <c:f>'Chart (2)'!$AK$8:$AK$17</c:f>
              <c:numCache>
                <c:formatCode>0.0%</c:formatCode>
                <c:ptCount val="10"/>
                <c:pt idx="0">
                  <c:v>0.13606945716445129</c:v>
                </c:pt>
                <c:pt idx="1">
                  <c:v>0.27814297714144531</c:v>
                </c:pt>
                <c:pt idx="2">
                  <c:v>0.43012993790332388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D9B-442E-81AF-DD9710579C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28189648"/>
        <c:axId val="728204048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'Chart (2)'!$AE$7</c15:sqref>
                        </c15:formulaRef>
                      </c:ext>
                    </c:extLst>
                    <c:strCache>
                      <c:ptCount val="1"/>
                      <c:pt idx="0">
                        <c:v>2020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'Chart (2)'!$Y$8:$Y$17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0</c:v>
                      </c:pt>
                      <c:pt idx="1">
                        <c:v>3</c:v>
                      </c:pt>
                      <c:pt idx="2">
                        <c:v>6</c:v>
                      </c:pt>
                      <c:pt idx="3">
                        <c:v>9</c:v>
                      </c:pt>
                      <c:pt idx="4">
                        <c:v>12</c:v>
                      </c:pt>
                      <c:pt idx="5">
                        <c:v>15</c:v>
                      </c:pt>
                      <c:pt idx="6">
                        <c:v>18</c:v>
                      </c:pt>
                      <c:pt idx="7">
                        <c:v>21</c:v>
                      </c:pt>
                      <c:pt idx="8">
                        <c:v>24</c:v>
                      </c:pt>
                      <c:pt idx="9">
                        <c:v>27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'Chart (2)'!$AE$8:$AE$16</c15:sqref>
                        </c15:formulaRef>
                      </c:ext>
                    </c:extLst>
                    <c:numCache>
                      <c:formatCode>0.0%</c:formatCode>
                      <c:ptCount val="9"/>
                      <c:pt idx="0">
                        <c:v>0.24247365256915132</c:v>
                      </c:pt>
                      <c:pt idx="1">
                        <c:v>0.39647345801745393</c:v>
                      </c:pt>
                      <c:pt idx="2">
                        <c:v>0.59412833998229797</c:v>
                      </c:pt>
                      <c:pt idx="3">
                        <c:v>0.75304841173125348</c:v>
                      </c:pt>
                      <c:pt idx="4">
                        <c:v>0.85048948693938109</c:v>
                      </c:pt>
                      <c:pt idx="5">
                        <c:v>0.90124227929072009</c:v>
                      </c:pt>
                      <c:pt idx="6">
                        <c:v>0.92479187287008646</c:v>
                      </c:pt>
                      <c:pt idx="7">
                        <c:v>0.92870471028900548</c:v>
                      </c:pt>
                      <c:pt idx="8">
                        <c:v>0.92842136819015608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5-FD9B-442E-81AF-DD9710579CA3}"/>
                  </c:ext>
                </c:extLst>
              </c15:ser>
            </c15:filteredLineSeries>
          </c:ext>
        </c:extLst>
      </c:lineChart>
      <c:catAx>
        <c:axId val="728189648"/>
        <c:scaling>
          <c:orientation val="minMax"/>
        </c:scaling>
        <c:delete val="0"/>
        <c:axPos val="b"/>
        <c:numFmt formatCode="General" sourceLinked="1"/>
        <c:majorTickMark val="cross"/>
        <c:minorTickMark val="in"/>
        <c:tickLblPos val="low"/>
        <c:spPr>
          <a:noFill/>
          <a:ln w="25400" cap="flat" cmpd="sng" algn="ctr">
            <a:solidFill>
              <a:srgbClr val="A4A4A4"/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0000"/>
                </a:solidFill>
                <a:latin typeface="+mj-lt"/>
                <a:ea typeface=""/>
                <a:cs typeface=""/>
              </a:defRPr>
            </a:pPr>
            <a:endParaRPr lang="en-US"/>
          </a:p>
        </c:txPr>
        <c:crossAx val="728204048"/>
        <c:crosses val="autoZero"/>
        <c:auto val="1"/>
        <c:lblAlgn val="ctr"/>
        <c:lblOffset val="100"/>
        <c:noMultiLvlLbl val="0"/>
      </c:catAx>
      <c:valAx>
        <c:axId val="72820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0000"/>
                    </a:solidFill>
                    <a:latin typeface="+mj-lt"/>
                    <a:ea typeface=""/>
                    <a:cs typeface=""/>
                  </a:defRPr>
                </a:pPr>
                <a:r>
                  <a:rPr lang="en-US" dirty="0"/>
                  <a:t>Occupancy</a:t>
                </a:r>
              </a:p>
            </c:rich>
          </c:tx>
          <c:layout>
            <c:manualLayout>
              <c:xMode val="edge"/>
              <c:yMode val="edge"/>
              <c:x val="5.3741620484748006E-3"/>
              <c:y val="0.2978658212559098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0000"/>
                  </a:solidFill>
                  <a:latin typeface="+mj-lt"/>
                  <a:ea typeface=""/>
                  <a:cs typeface="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 w="25400"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0000"/>
                </a:solidFill>
                <a:latin typeface="+mj-lt"/>
                <a:ea typeface=""/>
                <a:cs typeface=""/>
              </a:defRPr>
            </a:pPr>
            <a:endParaRPr lang="en-US"/>
          </a:p>
        </c:txPr>
        <c:crossAx val="72818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8983892052650456"/>
          <c:y val="0.82104157136067979"/>
          <c:w val="0.44296335215562727"/>
          <c:h val="4.24629894061937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rgbClr val="000000"/>
              </a:solidFill>
              <a:latin typeface="+mj-lt"/>
              <a:ea typeface=""/>
              <a:cs typeface="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 b="0">
          <a:solidFill>
            <a:srgbClr val="000000"/>
          </a:solidFill>
          <a:latin typeface="+mj-lt"/>
          <a:ea typeface=""/>
          <a:cs typeface=""/>
        </a:defRPr>
      </a:pPr>
      <a:endParaRPr lang="en-US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Market Asking Rent Growth YOY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Sheet1!$A$2:$A$49</c:f>
              <c:strCache>
                <c:ptCount val="48"/>
                <c:pt idx="0">
                  <c:v>1Q 2016</c:v>
                </c:pt>
                <c:pt idx="1">
                  <c:v>2Q 2016</c:v>
                </c:pt>
                <c:pt idx="2">
                  <c:v>3Q 2016</c:v>
                </c:pt>
                <c:pt idx="3">
                  <c:v>4Q 2016</c:v>
                </c:pt>
                <c:pt idx="4">
                  <c:v>1Q 2017</c:v>
                </c:pt>
                <c:pt idx="5">
                  <c:v>2Q 2017</c:v>
                </c:pt>
                <c:pt idx="6">
                  <c:v>3Q 2017</c:v>
                </c:pt>
                <c:pt idx="7">
                  <c:v>4Q 2017</c:v>
                </c:pt>
                <c:pt idx="8">
                  <c:v>1Q 2018</c:v>
                </c:pt>
                <c:pt idx="9">
                  <c:v>2Q 2018</c:v>
                </c:pt>
                <c:pt idx="10">
                  <c:v>3Q 2018</c:v>
                </c:pt>
                <c:pt idx="11">
                  <c:v>4Q 2018</c:v>
                </c:pt>
                <c:pt idx="12">
                  <c:v>1Q 2019</c:v>
                </c:pt>
                <c:pt idx="13">
                  <c:v>2Q 2019</c:v>
                </c:pt>
                <c:pt idx="14">
                  <c:v>3Q 2019</c:v>
                </c:pt>
                <c:pt idx="15">
                  <c:v>4Q 2019</c:v>
                </c:pt>
                <c:pt idx="16">
                  <c:v>1Q 2020</c:v>
                </c:pt>
                <c:pt idx="17">
                  <c:v>2Q 2020</c:v>
                </c:pt>
                <c:pt idx="18">
                  <c:v>3Q 2020</c:v>
                </c:pt>
                <c:pt idx="19">
                  <c:v>4Q 2020</c:v>
                </c:pt>
                <c:pt idx="20">
                  <c:v>1Q 2021</c:v>
                </c:pt>
                <c:pt idx="21">
                  <c:v>2Q 2021</c:v>
                </c:pt>
                <c:pt idx="22">
                  <c:v>3Q 2021</c:v>
                </c:pt>
                <c:pt idx="23">
                  <c:v>4Q 2021</c:v>
                </c:pt>
                <c:pt idx="24">
                  <c:v>1Q 2022</c:v>
                </c:pt>
                <c:pt idx="25">
                  <c:v>2Q 2022</c:v>
                </c:pt>
                <c:pt idx="26">
                  <c:v>3Q 2022</c:v>
                </c:pt>
                <c:pt idx="27">
                  <c:v>4Q 2022</c:v>
                </c:pt>
                <c:pt idx="28">
                  <c:v>1Q 2023</c:v>
                </c:pt>
                <c:pt idx="29">
                  <c:v>2Q 2023</c:v>
                </c:pt>
                <c:pt idx="30">
                  <c:v>3Q 2023</c:v>
                </c:pt>
                <c:pt idx="31">
                  <c:v>4Q 2023</c:v>
                </c:pt>
                <c:pt idx="32">
                  <c:v>1Q 2024</c:v>
                </c:pt>
                <c:pt idx="33">
                  <c:v>2Q 2024</c:v>
                </c:pt>
                <c:pt idx="34">
                  <c:v>3Q 2024</c:v>
                </c:pt>
                <c:pt idx="35">
                  <c:v>4Q 2024</c:v>
                </c:pt>
                <c:pt idx="36">
                  <c:v>1Q 2025</c:v>
                </c:pt>
                <c:pt idx="37">
                  <c:v>2Q 2025</c:v>
                </c:pt>
                <c:pt idx="38">
                  <c:v>3Q 2025</c:v>
                </c:pt>
                <c:pt idx="39">
                  <c:v>4Q 2025</c:v>
                </c:pt>
                <c:pt idx="40">
                  <c:v>1Q 2026</c:v>
                </c:pt>
                <c:pt idx="41">
                  <c:v>2Q 2026</c:v>
                </c:pt>
                <c:pt idx="42">
                  <c:v>3Q 2026</c:v>
                </c:pt>
                <c:pt idx="43">
                  <c:v>4Q 2026</c:v>
                </c:pt>
                <c:pt idx="44">
                  <c:v>1Q 2027</c:v>
                </c:pt>
                <c:pt idx="45">
                  <c:v>2Q 2027</c:v>
                </c:pt>
                <c:pt idx="46">
                  <c:v>3Q 2027</c:v>
                </c:pt>
                <c:pt idx="47">
                  <c:v>4Q 2027</c:v>
                </c:pt>
              </c:strCache>
            </c:strRef>
          </c:cat>
          <c:val>
            <c:numRef>
              <c:f>Sheet1!$C$2:$C$49</c:f>
              <c:numCache>
                <c:formatCode>#,##0.000%_);[Red]\-#,##0.000%</c:formatCode>
                <c:ptCount val="48"/>
                <c:pt idx="0">
                  <c:v>3.918E-2</c:v>
                </c:pt>
                <c:pt idx="1">
                  <c:v>3.3820000000000003E-2</c:v>
                </c:pt>
                <c:pt idx="2">
                  <c:v>2.9559999999999999E-2</c:v>
                </c:pt>
                <c:pt idx="3">
                  <c:v>2.7539999999999999E-2</c:v>
                </c:pt>
                <c:pt idx="4">
                  <c:v>2.691E-2</c:v>
                </c:pt>
                <c:pt idx="5">
                  <c:v>2.767E-2</c:v>
                </c:pt>
                <c:pt idx="6">
                  <c:v>2.6360000000000001E-2</c:v>
                </c:pt>
                <c:pt idx="7">
                  <c:v>2.6960000000000001E-2</c:v>
                </c:pt>
                <c:pt idx="8">
                  <c:v>2.7179999999999999E-2</c:v>
                </c:pt>
                <c:pt idx="9">
                  <c:v>2.9239999999999999E-2</c:v>
                </c:pt>
                <c:pt idx="10">
                  <c:v>2.9700000000000001E-2</c:v>
                </c:pt>
                <c:pt idx="11">
                  <c:v>2.947E-2</c:v>
                </c:pt>
                <c:pt idx="12">
                  <c:v>2.971E-2</c:v>
                </c:pt>
                <c:pt idx="13">
                  <c:v>2.8680000000000001E-2</c:v>
                </c:pt>
                <c:pt idx="14">
                  <c:v>2.6939999999999999E-2</c:v>
                </c:pt>
                <c:pt idx="15">
                  <c:v>2.547E-2</c:v>
                </c:pt>
                <c:pt idx="16">
                  <c:v>2.0230000000000001E-2</c:v>
                </c:pt>
                <c:pt idx="17">
                  <c:v>1.142E-2</c:v>
                </c:pt>
                <c:pt idx="18">
                  <c:v>1.3140000000000001E-2</c:v>
                </c:pt>
                <c:pt idx="19">
                  <c:v>1.5259999999999999E-2</c:v>
                </c:pt>
                <c:pt idx="20">
                  <c:v>2.7279999999999999E-2</c:v>
                </c:pt>
                <c:pt idx="21">
                  <c:v>5.9970000000000002E-2</c:v>
                </c:pt>
                <c:pt idx="22">
                  <c:v>8.1180000000000002E-2</c:v>
                </c:pt>
                <c:pt idx="23">
                  <c:v>8.7209999999999996E-2</c:v>
                </c:pt>
                <c:pt idx="24">
                  <c:v>8.9399999999999993E-2</c:v>
                </c:pt>
                <c:pt idx="25">
                  <c:v>7.7710000000000001E-2</c:v>
                </c:pt>
                <c:pt idx="26">
                  <c:v>5.2749999999999998E-2</c:v>
                </c:pt>
                <c:pt idx="27">
                  <c:v>3.9969999999999999E-2</c:v>
                </c:pt>
                <c:pt idx="28">
                  <c:v>3.1620000000000002E-2</c:v>
                </c:pt>
                <c:pt idx="29">
                  <c:v>1.6670000000000001E-2</c:v>
                </c:pt>
                <c:pt idx="30">
                  <c:v>1.269E-2</c:v>
                </c:pt>
                <c:pt idx="31">
                  <c:v>1.32E-2</c:v>
                </c:pt>
                <c:pt idx="32">
                  <c:v>1.204E-2</c:v>
                </c:pt>
                <c:pt idx="33">
                  <c:v>1.2880000000000001E-2</c:v>
                </c:pt>
                <c:pt idx="34">
                  <c:v>1.259E-2</c:v>
                </c:pt>
                <c:pt idx="35">
                  <c:v>1.23E-2</c:v>
                </c:pt>
                <c:pt idx="36">
                  <c:v>1.29E-2</c:v>
                </c:pt>
                <c:pt idx="37">
                  <c:v>9.2599999999999991E-3</c:v>
                </c:pt>
                <c:pt idx="38">
                  <c:v>6.6899999999999998E-3</c:v>
                </c:pt>
                <c:pt idx="39">
                  <c:v>4.7699999999999999E-3</c:v>
                </c:pt>
                <c:pt idx="40">
                  <c:v>3.6600000000000001E-3</c:v>
                </c:pt>
                <c:pt idx="41">
                  <c:v>8.2199999999999999E-3</c:v>
                </c:pt>
                <c:pt idx="42">
                  <c:v>1.436E-2</c:v>
                </c:pt>
                <c:pt idx="43">
                  <c:v>1.349E-2</c:v>
                </c:pt>
                <c:pt idx="44">
                  <c:v>1.7469999999999999E-2</c:v>
                </c:pt>
                <c:pt idx="45">
                  <c:v>2.1649999999999999E-2</c:v>
                </c:pt>
                <c:pt idx="46">
                  <c:v>2.1350000000000001E-2</c:v>
                </c:pt>
                <c:pt idx="47">
                  <c:v>2.615E-2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13-4C24-A991-72A4D36BE6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88834015"/>
        <c:axId val="1388834975"/>
      </c:barChart>
      <c:lineChart>
        <c:grouping val="standard"/>
        <c:varyColors val="0"/>
        <c:ser>
          <c:idx val="1"/>
          <c:order val="1"/>
          <c:tx>
            <c:strRef>
              <c:f>Sheet1!$B$1</c:f>
              <c:strCache>
                <c:ptCount val="1"/>
                <c:pt idx="0">
                  <c:v>Market Average Asking Rent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1Q 2016</c:v>
                </c:pt>
                <c:pt idx="1">
                  <c:v>2Q 2016</c:v>
                </c:pt>
                <c:pt idx="2">
                  <c:v>3Q 2016</c:v>
                </c:pt>
                <c:pt idx="3">
                  <c:v>4Q 2016</c:v>
                </c:pt>
                <c:pt idx="4">
                  <c:v>1Q 2017</c:v>
                </c:pt>
                <c:pt idx="5">
                  <c:v>2Q 2017</c:v>
                </c:pt>
                <c:pt idx="6">
                  <c:v>3Q 2017</c:v>
                </c:pt>
                <c:pt idx="7">
                  <c:v>4Q 2017</c:v>
                </c:pt>
                <c:pt idx="8">
                  <c:v>1Q 2018</c:v>
                </c:pt>
                <c:pt idx="9">
                  <c:v>2Q 2018</c:v>
                </c:pt>
                <c:pt idx="10">
                  <c:v>3Q 2018</c:v>
                </c:pt>
                <c:pt idx="11">
                  <c:v>4Q 2018</c:v>
                </c:pt>
                <c:pt idx="12">
                  <c:v>1Q 2019</c:v>
                </c:pt>
                <c:pt idx="13">
                  <c:v>2Q 2019</c:v>
                </c:pt>
                <c:pt idx="14">
                  <c:v>3Q 2019</c:v>
                </c:pt>
                <c:pt idx="15">
                  <c:v>4Q 2019</c:v>
                </c:pt>
                <c:pt idx="16">
                  <c:v>1Q 2020</c:v>
                </c:pt>
                <c:pt idx="17">
                  <c:v>2Q 2020</c:v>
                </c:pt>
                <c:pt idx="18">
                  <c:v>3Q 2020</c:v>
                </c:pt>
                <c:pt idx="19">
                  <c:v>4Q 2020</c:v>
                </c:pt>
                <c:pt idx="20">
                  <c:v>1Q 2021</c:v>
                </c:pt>
                <c:pt idx="21">
                  <c:v>2Q 2021</c:v>
                </c:pt>
                <c:pt idx="22">
                  <c:v>3Q 2021</c:v>
                </c:pt>
                <c:pt idx="23">
                  <c:v>4Q 2021</c:v>
                </c:pt>
                <c:pt idx="24">
                  <c:v>1Q 2022</c:v>
                </c:pt>
                <c:pt idx="25">
                  <c:v>2Q 2022</c:v>
                </c:pt>
                <c:pt idx="26">
                  <c:v>3Q 2022</c:v>
                </c:pt>
                <c:pt idx="27">
                  <c:v>4Q 2022</c:v>
                </c:pt>
                <c:pt idx="28">
                  <c:v>1Q 2023</c:v>
                </c:pt>
                <c:pt idx="29">
                  <c:v>2Q 2023</c:v>
                </c:pt>
                <c:pt idx="30">
                  <c:v>3Q 2023</c:v>
                </c:pt>
                <c:pt idx="31">
                  <c:v>4Q 2023</c:v>
                </c:pt>
                <c:pt idx="32">
                  <c:v>1Q 2024</c:v>
                </c:pt>
                <c:pt idx="33">
                  <c:v>2Q 2024</c:v>
                </c:pt>
                <c:pt idx="34">
                  <c:v>3Q 2024</c:v>
                </c:pt>
                <c:pt idx="35">
                  <c:v>4Q 2024</c:v>
                </c:pt>
                <c:pt idx="36">
                  <c:v>1Q 2025</c:v>
                </c:pt>
                <c:pt idx="37">
                  <c:v>2Q 2025</c:v>
                </c:pt>
                <c:pt idx="38">
                  <c:v>3Q 2025</c:v>
                </c:pt>
                <c:pt idx="39">
                  <c:v>4Q 2025</c:v>
                </c:pt>
                <c:pt idx="40">
                  <c:v>1Q 2026</c:v>
                </c:pt>
                <c:pt idx="41">
                  <c:v>2Q 2026</c:v>
                </c:pt>
                <c:pt idx="42">
                  <c:v>3Q 2026</c:v>
                </c:pt>
                <c:pt idx="43">
                  <c:v>4Q 2026</c:v>
                </c:pt>
                <c:pt idx="44">
                  <c:v>1Q 2027</c:v>
                </c:pt>
                <c:pt idx="45">
                  <c:v>2Q 2027</c:v>
                </c:pt>
                <c:pt idx="46">
                  <c:v>3Q 2027</c:v>
                </c:pt>
                <c:pt idx="47">
                  <c:v>4Q 2027</c:v>
                </c:pt>
              </c:strCache>
            </c:strRef>
          </c:cat>
          <c:val>
            <c:numRef>
              <c:f>Sheet1!$B$2:$B$49</c:f>
              <c:numCache>
                <c:formatCode>\$##,###,###,##0_);[Red]\(\$##,###,###,##0\)</c:formatCode>
                <c:ptCount val="48"/>
                <c:pt idx="0">
                  <c:v>1357</c:v>
                </c:pt>
                <c:pt idx="1">
                  <c:v>1369</c:v>
                </c:pt>
                <c:pt idx="2">
                  <c:v>1376</c:v>
                </c:pt>
                <c:pt idx="3">
                  <c:v>1380</c:v>
                </c:pt>
                <c:pt idx="4">
                  <c:v>1394</c:v>
                </c:pt>
                <c:pt idx="5">
                  <c:v>1407</c:v>
                </c:pt>
                <c:pt idx="6">
                  <c:v>1412</c:v>
                </c:pt>
                <c:pt idx="7">
                  <c:v>1418</c:v>
                </c:pt>
                <c:pt idx="8">
                  <c:v>1431</c:v>
                </c:pt>
                <c:pt idx="9">
                  <c:v>1448</c:v>
                </c:pt>
                <c:pt idx="10">
                  <c:v>1454</c:v>
                </c:pt>
                <c:pt idx="11">
                  <c:v>1459</c:v>
                </c:pt>
                <c:pt idx="12">
                  <c:v>1474</c:v>
                </c:pt>
                <c:pt idx="13">
                  <c:v>1490</c:v>
                </c:pt>
                <c:pt idx="14">
                  <c:v>1493</c:v>
                </c:pt>
                <c:pt idx="15">
                  <c:v>1496</c:v>
                </c:pt>
                <c:pt idx="16">
                  <c:v>1504</c:v>
                </c:pt>
                <c:pt idx="17">
                  <c:v>1507</c:v>
                </c:pt>
                <c:pt idx="18">
                  <c:v>1513</c:v>
                </c:pt>
                <c:pt idx="19">
                  <c:v>1519</c:v>
                </c:pt>
                <c:pt idx="20">
                  <c:v>1545</c:v>
                </c:pt>
                <c:pt idx="21">
                  <c:v>1597</c:v>
                </c:pt>
                <c:pt idx="22">
                  <c:v>1636</c:v>
                </c:pt>
                <c:pt idx="23">
                  <c:v>1652</c:v>
                </c:pt>
                <c:pt idx="24">
                  <c:v>1683</c:v>
                </c:pt>
                <c:pt idx="25">
                  <c:v>1721</c:v>
                </c:pt>
                <c:pt idx="26">
                  <c:v>1722</c:v>
                </c:pt>
                <c:pt idx="27">
                  <c:v>1718</c:v>
                </c:pt>
                <c:pt idx="28">
                  <c:v>1736</c:v>
                </c:pt>
                <c:pt idx="29">
                  <c:v>1750</c:v>
                </c:pt>
                <c:pt idx="30">
                  <c:v>1744</c:v>
                </c:pt>
                <c:pt idx="31">
                  <c:v>1740</c:v>
                </c:pt>
                <c:pt idx="32">
                  <c:v>1757</c:v>
                </c:pt>
                <c:pt idx="33">
                  <c:v>1772</c:v>
                </c:pt>
                <c:pt idx="34">
                  <c:v>1766</c:v>
                </c:pt>
                <c:pt idx="35">
                  <c:v>1762</c:v>
                </c:pt>
                <c:pt idx="36">
                  <c:v>1780</c:v>
                </c:pt>
                <c:pt idx="37">
                  <c:v>1789</c:v>
                </c:pt>
                <c:pt idx="38">
                  <c:v>1778</c:v>
                </c:pt>
                <c:pt idx="39">
                  <c:v>1770</c:v>
                </c:pt>
                <c:pt idx="40">
                  <c:v>1786</c:v>
                </c:pt>
                <c:pt idx="41">
                  <c:v>1804</c:v>
                </c:pt>
                <c:pt idx="42">
                  <c:v>1803</c:v>
                </c:pt>
                <c:pt idx="43">
                  <c:v>1794</c:v>
                </c:pt>
                <c:pt idx="44">
                  <c:v>1817</c:v>
                </c:pt>
                <c:pt idx="45">
                  <c:v>1843</c:v>
                </c:pt>
                <c:pt idx="46">
                  <c:v>1842</c:v>
                </c:pt>
                <c:pt idx="47">
                  <c:v>1841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013-4C24-A991-72A4D36BE6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73441839"/>
        <c:axId val="976328959"/>
      </c:lineChart>
      <c:catAx>
        <c:axId val="13888340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8834975"/>
        <c:crosses val="autoZero"/>
        <c:auto val="1"/>
        <c:lblAlgn val="ctr"/>
        <c:lblOffset val="100"/>
        <c:noMultiLvlLbl val="0"/>
      </c:catAx>
      <c:valAx>
        <c:axId val="13888349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Asking rent growth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8834015"/>
        <c:crosses val="autoZero"/>
        <c:crossBetween val="between"/>
      </c:valAx>
      <c:valAx>
        <c:axId val="976328959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Average monthly</a:t>
                </a:r>
                <a:r>
                  <a:rPr lang="en-US" baseline="0" dirty="0"/>
                  <a:t> asking rent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\$##,###,###,##0_);[Red]\(\$##,###,###,##0\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73441839"/>
        <c:crosses val="max"/>
        <c:crossBetween val="between"/>
      </c:valAx>
      <c:catAx>
        <c:axId val="197344183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7632895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484281402192285"/>
          <c:y val="3.2409806728704367E-2"/>
          <c:w val="0.28527626384202653"/>
          <c:h val="0.73872405153901222"/>
        </c:manualLayout>
      </c:layout>
      <c:barChart>
        <c:barDir val="bar"/>
        <c:grouping val="clustered"/>
        <c:varyColors val="0"/>
        <c:ser>
          <c:idx val="3"/>
          <c:order val="1"/>
          <c:tx>
            <c:strRef>
              <c:f>'2_UCI_Most'!$W$1</c:f>
              <c:strCache>
                <c:ptCount val="1"/>
                <c:pt idx="0">
                  <c:v>zebra</c:v>
                </c:pt>
              </c:strCache>
            </c:strRef>
          </c:tx>
          <c:spPr>
            <a:solidFill>
              <a:srgbClr val="D9D9D9">
                <a:alpha val="32941"/>
              </a:srgbClr>
            </a:solidFill>
            <a:ln>
              <a:noFill/>
            </a:ln>
            <a:effectLst/>
          </c:spPr>
          <c:invertIfNegative val="0"/>
          <c:cat>
            <c:strRef>
              <c:f>'2_UCI_Most'!$S$2:$S$26</c:f>
              <c:strCache>
                <c:ptCount val="25"/>
                <c:pt idx="0">
                  <c:v>Oklahoma City</c:v>
                </c:pt>
                <c:pt idx="1">
                  <c:v>San Diego</c:v>
                </c:pt>
                <c:pt idx="2">
                  <c:v>Richmond</c:v>
                </c:pt>
                <c:pt idx="3">
                  <c:v>Miami</c:v>
                </c:pt>
                <c:pt idx="4">
                  <c:v>Lakewood-New Brunswick</c:v>
                </c:pt>
                <c:pt idx="5">
                  <c:v>Cincinnati</c:v>
                </c:pt>
                <c:pt idx="6">
                  <c:v>Indianapolis</c:v>
                </c:pt>
                <c:pt idx="7">
                  <c:v>Inland Empire</c:v>
                </c:pt>
                <c:pt idx="8">
                  <c:v>Saint Louis</c:v>
                </c:pt>
                <c:pt idx="9">
                  <c:v>Minneapolis</c:v>
                </c:pt>
                <c:pt idx="10">
                  <c:v>Boston</c:v>
                </c:pt>
                <c:pt idx="11">
                  <c:v>Philadelphia</c:v>
                </c:pt>
                <c:pt idx="12">
                  <c:v>Baltimore</c:v>
                </c:pt>
                <c:pt idx="13">
                  <c:v>Orange County</c:v>
                </c:pt>
                <c:pt idx="14">
                  <c:v>Kansas City</c:v>
                </c:pt>
                <c:pt idx="15">
                  <c:v>Cleveland</c:v>
                </c:pt>
                <c:pt idx="16">
                  <c:v>Pittsburgh</c:v>
                </c:pt>
                <c:pt idx="17">
                  <c:v>Detroit</c:v>
                </c:pt>
                <c:pt idx="18">
                  <c:v>Milwaukee</c:v>
                </c:pt>
                <c:pt idx="19">
                  <c:v>New York</c:v>
                </c:pt>
                <c:pt idx="20">
                  <c:v>Chicago</c:v>
                </c:pt>
                <c:pt idx="21">
                  <c:v>East Bay</c:v>
                </c:pt>
                <c:pt idx="22">
                  <c:v>Norfolk</c:v>
                </c:pt>
                <c:pt idx="23">
                  <c:v>San Jose</c:v>
                </c:pt>
                <c:pt idx="24">
                  <c:v>San Francisco</c:v>
                </c:pt>
              </c:strCache>
            </c:strRef>
          </c:cat>
          <c:val>
            <c:numRef>
              <c:f>'2_UCI_Most'!$W$2:$W$26</c:f>
              <c:numCache>
                <c:formatCode>General</c:formatCode>
                <c:ptCount val="25"/>
                <c:pt idx="0">
                  <c:v>100000000</c:v>
                </c:pt>
                <c:pt idx="1">
                  <c:v>0</c:v>
                </c:pt>
                <c:pt idx="2">
                  <c:v>100000000</c:v>
                </c:pt>
                <c:pt idx="3">
                  <c:v>0</c:v>
                </c:pt>
                <c:pt idx="4">
                  <c:v>100000000</c:v>
                </c:pt>
                <c:pt idx="5">
                  <c:v>0</c:v>
                </c:pt>
                <c:pt idx="6">
                  <c:v>100000000</c:v>
                </c:pt>
                <c:pt idx="7">
                  <c:v>0</c:v>
                </c:pt>
                <c:pt idx="8">
                  <c:v>100000000</c:v>
                </c:pt>
                <c:pt idx="9">
                  <c:v>0</c:v>
                </c:pt>
                <c:pt idx="10">
                  <c:v>100000000</c:v>
                </c:pt>
                <c:pt idx="11">
                  <c:v>0</c:v>
                </c:pt>
                <c:pt idx="12">
                  <c:v>100000000</c:v>
                </c:pt>
                <c:pt idx="13">
                  <c:v>0</c:v>
                </c:pt>
                <c:pt idx="14">
                  <c:v>100000000</c:v>
                </c:pt>
                <c:pt idx="15">
                  <c:v>0</c:v>
                </c:pt>
                <c:pt idx="16">
                  <c:v>100000000</c:v>
                </c:pt>
                <c:pt idx="17">
                  <c:v>0</c:v>
                </c:pt>
                <c:pt idx="18">
                  <c:v>100000000</c:v>
                </c:pt>
                <c:pt idx="19">
                  <c:v>0</c:v>
                </c:pt>
                <c:pt idx="20">
                  <c:v>100000000</c:v>
                </c:pt>
                <c:pt idx="21">
                  <c:v>0</c:v>
                </c:pt>
                <c:pt idx="22">
                  <c:v>100000000</c:v>
                </c:pt>
                <c:pt idx="23">
                  <c:v>0</c:v>
                </c:pt>
                <c:pt idx="24">
                  <c:v>100000000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EA-4AF2-90B0-9683F9A2AA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755544031"/>
        <c:axId val="1755539455"/>
      </c:barChart>
      <c:barChart>
        <c:barDir val="bar"/>
        <c:grouping val="clustered"/>
        <c:varyColors val="0"/>
        <c:ser>
          <c:idx val="1"/>
          <c:order val="0"/>
          <c:tx>
            <c:strRef>
              <c:f>'2_UCI_Most'!$T$1</c:f>
              <c:strCache>
                <c:ptCount val="1"/>
                <c:pt idx="0">
                  <c:v>Market Rent Growth</c:v>
                </c:pt>
              </c:strCache>
            </c:strRef>
          </c:tx>
          <c:spPr>
            <a:solidFill>
              <a:srgbClr val="0054A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6EA-4AF2-90B0-9683F9A2AA5C}"/>
              </c:ext>
            </c:extLst>
          </c:dPt>
          <c:dPt>
            <c:idx val="1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6EA-4AF2-90B0-9683F9A2AA5C}"/>
              </c:ext>
            </c:extLst>
          </c:dPt>
          <c:dPt>
            <c:idx val="2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76EA-4AF2-90B0-9683F9A2AA5C}"/>
              </c:ext>
            </c:extLst>
          </c:dPt>
          <c:dPt>
            <c:idx val="3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76EA-4AF2-90B0-9683F9A2AA5C}"/>
              </c:ext>
            </c:extLst>
          </c:dPt>
          <c:dPt>
            <c:idx val="4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76EA-4AF2-90B0-9683F9A2AA5C}"/>
              </c:ext>
            </c:extLst>
          </c:dPt>
          <c:dPt>
            <c:idx val="5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76EA-4AF2-90B0-9683F9A2AA5C}"/>
              </c:ext>
            </c:extLst>
          </c:dPt>
          <c:dPt>
            <c:idx val="6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76EA-4AF2-90B0-9683F9A2AA5C}"/>
              </c:ext>
            </c:extLst>
          </c:dPt>
          <c:dPt>
            <c:idx val="7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76EA-4AF2-90B0-9683F9A2AA5C}"/>
              </c:ext>
            </c:extLst>
          </c:dPt>
          <c:dPt>
            <c:idx val="8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76EA-4AF2-90B0-9683F9A2AA5C}"/>
              </c:ext>
            </c:extLst>
          </c:dPt>
          <c:dPt>
            <c:idx val="9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76EA-4AF2-90B0-9683F9A2AA5C}"/>
              </c:ext>
            </c:extLst>
          </c:dPt>
          <c:dPt>
            <c:idx val="10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6-76EA-4AF2-90B0-9683F9A2AA5C}"/>
              </c:ext>
            </c:extLst>
          </c:dPt>
          <c:dPt>
            <c:idx val="11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8-76EA-4AF2-90B0-9683F9A2AA5C}"/>
              </c:ext>
            </c:extLst>
          </c:dPt>
          <c:dPt>
            <c:idx val="12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A-76EA-4AF2-90B0-9683F9A2AA5C}"/>
              </c:ext>
            </c:extLst>
          </c:dPt>
          <c:dPt>
            <c:idx val="13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C-76EA-4AF2-90B0-9683F9A2AA5C}"/>
              </c:ext>
            </c:extLst>
          </c:dPt>
          <c:dPt>
            <c:idx val="14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E-76EA-4AF2-90B0-9683F9A2AA5C}"/>
              </c:ext>
            </c:extLst>
          </c:dPt>
          <c:dPt>
            <c:idx val="15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0-76EA-4AF2-90B0-9683F9A2AA5C}"/>
              </c:ext>
            </c:extLst>
          </c:dPt>
          <c:dPt>
            <c:idx val="16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2-76EA-4AF2-90B0-9683F9A2AA5C}"/>
              </c:ext>
            </c:extLst>
          </c:dPt>
          <c:dPt>
            <c:idx val="17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4-76EA-4AF2-90B0-9683F9A2AA5C}"/>
              </c:ext>
            </c:extLst>
          </c:dPt>
          <c:dPt>
            <c:idx val="18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6-76EA-4AF2-90B0-9683F9A2AA5C}"/>
              </c:ext>
            </c:extLst>
          </c:dPt>
          <c:dPt>
            <c:idx val="19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8-76EA-4AF2-90B0-9683F9A2AA5C}"/>
              </c:ext>
            </c:extLst>
          </c:dPt>
          <c:dPt>
            <c:idx val="20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A-76EA-4AF2-90B0-9683F9A2AA5C}"/>
              </c:ext>
            </c:extLst>
          </c:dPt>
          <c:dPt>
            <c:idx val="21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C-76EA-4AF2-90B0-9683F9A2AA5C}"/>
              </c:ext>
            </c:extLst>
          </c:dPt>
          <c:dPt>
            <c:idx val="22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E-76EA-4AF2-90B0-9683F9A2AA5C}"/>
              </c:ext>
            </c:extLst>
          </c:dPt>
          <c:dPt>
            <c:idx val="23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0-76EA-4AF2-90B0-9683F9A2AA5C}"/>
              </c:ext>
            </c:extLst>
          </c:dPt>
          <c:dPt>
            <c:idx val="24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2-76EA-4AF2-90B0-9683F9A2AA5C}"/>
              </c:ext>
            </c:extLst>
          </c:dPt>
          <c:dLbls>
            <c:dLbl>
              <c:idx val="0"/>
              <c:layout>
                <c:manualLayout>
                  <c:x val="-2.6432296997550644E-2"/>
                  <c:y val="-8.3332370670676311E-17"/>
                </c:manualLayout>
              </c:layout>
              <c:tx>
                <c:rich>
                  <a:bodyPr/>
                  <a:lstStyle/>
                  <a:p>
                    <a:fld id="{FB540270-E4AF-4F93-B593-696BD8081854}" type="CELLRANGE">
                      <a:rPr lang="en-US">
                        <a:solidFill>
                          <a:schemeClr val="bg1"/>
                        </a:solidFill>
                      </a:rPr>
                      <a:pPr/>
                      <a:t>[CELLRANGE]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76EA-4AF2-90B0-9683F9A2AA5C}"/>
                </c:ext>
              </c:extLst>
            </c:dLbl>
            <c:dLbl>
              <c:idx val="1"/>
              <c:layout>
                <c:manualLayout>
                  <c:x val="-2.5616338177547774E-2"/>
                  <c:y val="0"/>
                </c:manualLayout>
              </c:layout>
              <c:tx>
                <c:rich>
                  <a:bodyPr/>
                  <a:lstStyle/>
                  <a:p>
                    <a:fld id="{F2C3F63C-046D-4AE0-8E07-C8BEE18171AA}" type="CELLRANGE">
                      <a:rPr lang="en-US">
                        <a:solidFill>
                          <a:schemeClr val="bg1"/>
                        </a:solidFill>
                      </a:rPr>
                      <a:pPr/>
                      <a:t>[CELLRANGE]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76EA-4AF2-90B0-9683F9A2AA5C}"/>
                </c:ext>
              </c:extLst>
            </c:dLbl>
            <c:dLbl>
              <c:idx val="2"/>
              <c:layout>
                <c:manualLayout>
                  <c:x val="-2.5094453540946155E-2"/>
                  <c:y val="0"/>
                </c:manualLayout>
              </c:layout>
              <c:tx>
                <c:rich>
                  <a:bodyPr/>
                  <a:lstStyle/>
                  <a:p>
                    <a:fld id="{A13A45C5-EC9F-4FB5-9330-1D1D846EA5ED}" type="CELLRANGE">
                      <a:rPr lang="en-US" dirty="0"/>
                      <a:pPr/>
                      <a:t>[CELLRANGE]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76EA-4AF2-90B0-9683F9A2AA5C}"/>
                </c:ext>
              </c:extLst>
            </c:dLbl>
            <c:dLbl>
              <c:idx val="3"/>
              <c:layout>
                <c:manualLayout>
                  <c:x val="-2.8270491688892476E-2"/>
                  <c:y val="-8.3332370670676311E-17"/>
                </c:manualLayout>
              </c:layout>
              <c:tx>
                <c:rich>
                  <a:bodyPr/>
                  <a:lstStyle/>
                  <a:p>
                    <a:fld id="{E134705C-F95C-441A-BD2F-F02442F06B36}" type="CELLRANGE">
                      <a:rPr lang="en-US" dirty="0"/>
                      <a:pPr/>
                      <a:t>[CELLRANGE]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76EA-4AF2-90B0-9683F9A2AA5C}"/>
                </c:ext>
              </c:extLst>
            </c:dLbl>
            <c:dLbl>
              <c:idx val="4"/>
              <c:layout>
                <c:manualLayout>
                  <c:x val="-2.4938821572106536E-2"/>
                  <c:y val="8.3332370670676311E-17"/>
                </c:manualLayout>
              </c:layout>
              <c:tx>
                <c:rich>
                  <a:bodyPr/>
                  <a:lstStyle/>
                  <a:p>
                    <a:fld id="{14BA9DEC-9106-4036-9310-059EE144E127}" type="CELLRANGE">
                      <a:rPr lang="en-US" dirty="0"/>
                      <a:pPr/>
                      <a:t>[CELLRANGE]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76EA-4AF2-90B0-9683F9A2AA5C}"/>
                </c:ext>
              </c:extLst>
            </c:dLbl>
            <c:dLbl>
              <c:idx val="5"/>
              <c:layout>
                <c:manualLayout>
                  <c:x val="-2.8143232056414967E-2"/>
                  <c:y val="-8.3332370670676311E-17"/>
                </c:manualLayout>
              </c:layout>
              <c:tx>
                <c:rich>
                  <a:bodyPr/>
                  <a:lstStyle/>
                  <a:p>
                    <a:fld id="{4001A514-0B24-4839-85E7-58F3A980418F}" type="CELLRANGE">
                      <a:rPr lang="en-US" dirty="0"/>
                      <a:pPr/>
                      <a:t>[CELLRANGE]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C-76EA-4AF2-90B0-9683F9A2AA5C}"/>
                </c:ext>
              </c:extLst>
            </c:dLbl>
            <c:dLbl>
              <c:idx val="6"/>
              <c:layout>
                <c:manualLayout>
                  <c:x val="-2.989252059928663E-2"/>
                  <c:y val="-2.2727272727272726E-3"/>
                </c:manualLayout>
              </c:layout>
              <c:tx>
                <c:rich>
                  <a:bodyPr/>
                  <a:lstStyle/>
                  <a:p>
                    <a:fld id="{E766F42E-9F4B-4A74-9EB3-E7C02019A68C}" type="CELLRANGE">
                      <a:rPr lang="en-US" dirty="0"/>
                      <a:pPr/>
                      <a:t>[CELLRANGE]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E-76EA-4AF2-90B0-9683F9A2AA5C}"/>
                </c:ext>
              </c:extLst>
            </c:dLbl>
            <c:dLbl>
              <c:idx val="7"/>
              <c:layout>
                <c:manualLayout>
                  <c:x val="-3.1226112826338474E-2"/>
                  <c:y val="-8.3332370670676311E-17"/>
                </c:manualLayout>
              </c:layout>
              <c:tx>
                <c:rich>
                  <a:bodyPr/>
                  <a:lstStyle/>
                  <a:p>
                    <a:fld id="{F1FEA971-FFB4-40A6-A63C-94628DCCE7E7}" type="CELLRANGE">
                      <a:rPr lang="en-US" dirty="0"/>
                      <a:pPr/>
                      <a:t>[CELLRANGE]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0-76EA-4AF2-90B0-9683F9A2AA5C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7B3F2C8A-3FB1-43C4-9F3B-9C196AEC393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2-76EA-4AF2-90B0-9683F9A2AA5C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A6F38B48-62CD-4553-A966-9035D859E6E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76EA-4AF2-90B0-9683F9A2AA5C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0CCA628D-DC12-4781-A7BF-EEF388F5E59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6-76EA-4AF2-90B0-9683F9A2AA5C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F650632F-3D22-4910-BB63-BE9CEDD24F4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8-76EA-4AF2-90B0-9683F9A2AA5C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15E085E1-5DE7-4510-8ECE-D9B18047890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A-76EA-4AF2-90B0-9683F9A2AA5C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89B1AC81-DC0D-4D41-9656-1CD0DF4B3C5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C-76EA-4AF2-90B0-9683F9A2AA5C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fld id="{B41034AC-397C-414D-B894-44DA43BC346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E-76EA-4AF2-90B0-9683F9A2AA5C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81FD6DE1-71E7-4DB5-9976-50EC691D9D4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0-76EA-4AF2-90B0-9683F9A2AA5C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fld id="{A6B07F1B-B822-4359-9DF4-6E77E4B06D7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2-76EA-4AF2-90B0-9683F9A2AA5C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fld id="{CCF105AB-E139-46DB-91F5-930103775FA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4-76EA-4AF2-90B0-9683F9A2AA5C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fld id="{D8F1B856-7437-42B8-9D90-EC2CBB09E95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6-76EA-4AF2-90B0-9683F9A2AA5C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fld id="{CF9BED13-BB9C-44A1-974E-5232719D4AB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8-76EA-4AF2-90B0-9683F9A2AA5C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fld id="{FDF2280B-1BC6-4F29-BF84-6C61EE5A2E8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A-76EA-4AF2-90B0-9683F9A2AA5C}"/>
                </c:ext>
              </c:extLst>
            </c:dLbl>
            <c:dLbl>
              <c:idx val="21"/>
              <c:tx>
                <c:rich>
                  <a:bodyPr/>
                  <a:lstStyle/>
                  <a:p>
                    <a:fld id="{2D42C87B-080E-4B26-AEA1-B261D687C50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C-76EA-4AF2-90B0-9683F9A2AA5C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fld id="{60393791-D674-4C50-A029-0E85589B292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E-76EA-4AF2-90B0-9683F9A2AA5C}"/>
                </c:ext>
              </c:extLst>
            </c:dLbl>
            <c:dLbl>
              <c:idx val="23"/>
              <c:tx>
                <c:rich>
                  <a:bodyPr/>
                  <a:lstStyle/>
                  <a:p>
                    <a:fld id="{3261FE92-23FE-471A-B454-6E223DA15EC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0-76EA-4AF2-90B0-9683F9A2AA5C}"/>
                </c:ext>
              </c:extLst>
            </c:dLbl>
            <c:dLbl>
              <c:idx val="24"/>
              <c:tx>
                <c:rich>
                  <a:bodyPr/>
                  <a:lstStyle/>
                  <a:p>
                    <a:fld id="{09E71D59-7843-4A6F-8CE5-58EBBB023DA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2-76EA-4AF2-90B0-9683F9A2AA5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'2_UCI_Most'!$S$2:$S$26</c:f>
              <c:strCache>
                <c:ptCount val="25"/>
                <c:pt idx="0">
                  <c:v>Oklahoma City</c:v>
                </c:pt>
                <c:pt idx="1">
                  <c:v>San Diego</c:v>
                </c:pt>
                <c:pt idx="2">
                  <c:v>Richmond</c:v>
                </c:pt>
                <c:pt idx="3">
                  <c:v>Miami</c:v>
                </c:pt>
                <c:pt idx="4">
                  <c:v>Lakewood-New Brunswick</c:v>
                </c:pt>
                <c:pt idx="5">
                  <c:v>Cincinnati</c:v>
                </c:pt>
                <c:pt idx="6">
                  <c:v>Indianapolis</c:v>
                </c:pt>
                <c:pt idx="7">
                  <c:v>Inland Empire</c:v>
                </c:pt>
                <c:pt idx="8">
                  <c:v>Saint Louis</c:v>
                </c:pt>
                <c:pt idx="9">
                  <c:v>Minneapolis</c:v>
                </c:pt>
                <c:pt idx="10">
                  <c:v>Boston</c:v>
                </c:pt>
                <c:pt idx="11">
                  <c:v>Philadelphia</c:v>
                </c:pt>
                <c:pt idx="12">
                  <c:v>Baltimore</c:v>
                </c:pt>
                <c:pt idx="13">
                  <c:v>Orange County</c:v>
                </c:pt>
                <c:pt idx="14">
                  <c:v>Kansas City</c:v>
                </c:pt>
                <c:pt idx="15">
                  <c:v>Cleveland</c:v>
                </c:pt>
                <c:pt idx="16">
                  <c:v>Pittsburgh</c:v>
                </c:pt>
                <c:pt idx="17">
                  <c:v>Detroit</c:v>
                </c:pt>
                <c:pt idx="18">
                  <c:v>Milwaukee</c:v>
                </c:pt>
                <c:pt idx="19">
                  <c:v>New York</c:v>
                </c:pt>
                <c:pt idx="20">
                  <c:v>Chicago</c:v>
                </c:pt>
                <c:pt idx="21">
                  <c:v>East Bay</c:v>
                </c:pt>
                <c:pt idx="22">
                  <c:v>Norfolk</c:v>
                </c:pt>
                <c:pt idx="23">
                  <c:v>San Jose</c:v>
                </c:pt>
                <c:pt idx="24">
                  <c:v>San Francisco</c:v>
                </c:pt>
              </c:strCache>
            </c:strRef>
          </c:cat>
          <c:val>
            <c:numRef>
              <c:f>'2_UCI_Most'!$T$2:$T$26</c:f>
              <c:numCache>
                <c:formatCode>0.0%</c:formatCode>
                <c:ptCount val="25"/>
                <c:pt idx="0">
                  <c:v>1.03978989645839E-2</c:v>
                </c:pt>
                <c:pt idx="1">
                  <c:v>1.2082498520612699E-2</c:v>
                </c:pt>
                <c:pt idx="2">
                  <c:v>1.24829364940524E-2</c:v>
                </c:pt>
                <c:pt idx="3">
                  <c:v>1.2591808103024999E-2</c:v>
                </c:pt>
                <c:pt idx="4">
                  <c:v>1.2661723420023901E-2</c:v>
                </c:pt>
                <c:pt idx="5">
                  <c:v>1.3893024995923001E-2</c:v>
                </c:pt>
                <c:pt idx="6">
                  <c:v>1.45056005567312E-2</c:v>
                </c:pt>
                <c:pt idx="7">
                  <c:v>1.5992209315300002E-2</c:v>
                </c:pt>
                <c:pt idx="8">
                  <c:v>1.81122440844774E-2</c:v>
                </c:pt>
                <c:pt idx="9">
                  <c:v>1.87093801796436E-2</c:v>
                </c:pt>
                <c:pt idx="10">
                  <c:v>2.03605648130178E-2</c:v>
                </c:pt>
                <c:pt idx="11">
                  <c:v>2.0615119487047199E-2</c:v>
                </c:pt>
                <c:pt idx="12">
                  <c:v>2.0742783322930301E-2</c:v>
                </c:pt>
                <c:pt idx="13">
                  <c:v>2.35993005335331E-2</c:v>
                </c:pt>
                <c:pt idx="14">
                  <c:v>2.37450562417507E-2</c:v>
                </c:pt>
                <c:pt idx="15">
                  <c:v>2.4275457486510301E-2</c:v>
                </c:pt>
                <c:pt idx="16">
                  <c:v>2.4487147107720399E-2</c:v>
                </c:pt>
                <c:pt idx="17">
                  <c:v>2.47153788805008E-2</c:v>
                </c:pt>
                <c:pt idx="18">
                  <c:v>2.7146747335791602E-2</c:v>
                </c:pt>
                <c:pt idx="19">
                  <c:v>3.2302357256412499E-2</c:v>
                </c:pt>
                <c:pt idx="20">
                  <c:v>3.39562185108662E-2</c:v>
                </c:pt>
                <c:pt idx="21">
                  <c:v>5.3483013063669198E-2</c:v>
                </c:pt>
                <c:pt idx="22">
                  <c:v>5.8438111096620601E-2</c:v>
                </c:pt>
                <c:pt idx="23">
                  <c:v>8.1170767545700101E-2</c:v>
                </c:pt>
                <c:pt idx="24">
                  <c:v>0.126713186502457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'2_UCI_Most'!$U$2:$U$26</c15:f>
                <c15:dlblRangeCache>
                  <c:ptCount val="25"/>
                  <c:pt idx="0">
                    <c:v>1.0%</c:v>
                  </c:pt>
                  <c:pt idx="1">
                    <c:v>1.2%</c:v>
                  </c:pt>
                  <c:pt idx="2">
                    <c:v>1.2%</c:v>
                  </c:pt>
                  <c:pt idx="3">
                    <c:v>1.3%</c:v>
                  </c:pt>
                  <c:pt idx="4">
                    <c:v>1.3%</c:v>
                  </c:pt>
                  <c:pt idx="5">
                    <c:v>1.4%</c:v>
                  </c:pt>
                  <c:pt idx="6">
                    <c:v>1.5%</c:v>
                  </c:pt>
                  <c:pt idx="7">
                    <c:v>1.6%</c:v>
                  </c:pt>
                  <c:pt idx="8">
                    <c:v>1.8%</c:v>
                  </c:pt>
                  <c:pt idx="9">
                    <c:v>1.9%</c:v>
                  </c:pt>
                  <c:pt idx="10">
                    <c:v>2.0%</c:v>
                  </c:pt>
                  <c:pt idx="11">
                    <c:v>2.1%</c:v>
                  </c:pt>
                  <c:pt idx="12">
                    <c:v>2.1%</c:v>
                  </c:pt>
                  <c:pt idx="13">
                    <c:v>2.4%</c:v>
                  </c:pt>
                  <c:pt idx="14">
                    <c:v>2.4%</c:v>
                  </c:pt>
                  <c:pt idx="15">
                    <c:v>2.4%</c:v>
                  </c:pt>
                  <c:pt idx="16">
                    <c:v>2.4%</c:v>
                  </c:pt>
                  <c:pt idx="17">
                    <c:v>2.5%</c:v>
                  </c:pt>
                  <c:pt idx="18">
                    <c:v>2.7%</c:v>
                  </c:pt>
                  <c:pt idx="19">
                    <c:v>3.2%</c:v>
                  </c:pt>
                  <c:pt idx="20">
                    <c:v>3.4%</c:v>
                  </c:pt>
                  <c:pt idx="21">
                    <c:v>5.3%</c:v>
                  </c:pt>
                  <c:pt idx="22">
                    <c:v>5.8%</c:v>
                  </c:pt>
                  <c:pt idx="23">
                    <c:v>8.1%</c:v>
                  </c:pt>
                  <c:pt idx="24">
                    <c:v>12.7%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33-76EA-4AF2-90B0-9683F9A2AA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216507727"/>
        <c:axId val="1216505647"/>
      </c:barChart>
      <c:catAx>
        <c:axId val="1755544031"/>
        <c:scaling>
          <c:orientation val="minMax"/>
        </c:scaling>
        <c:delete val="0"/>
        <c:axPos val="l"/>
        <c:numFmt formatCode="yy" sourceLinked="0"/>
        <c:majorTickMark val="none"/>
        <c:minorTickMark val="none"/>
        <c:tickLblPos val="nextTo"/>
        <c:spPr>
          <a:noFill/>
          <a:ln w="6350" cap="flat" cmpd="sng" algn="ctr">
            <a:solidFill>
              <a:srgbClr val="898989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55539455"/>
        <c:crosses val="autoZero"/>
        <c:auto val="0"/>
        <c:lblAlgn val="ctr"/>
        <c:lblOffset val="100"/>
        <c:tickLblSkip val="1"/>
        <c:noMultiLvlLbl val="0"/>
      </c:catAx>
      <c:valAx>
        <c:axId val="1755539455"/>
        <c:scaling>
          <c:orientation val="minMax"/>
          <c:max val="0.14000000000000001"/>
          <c:min val="0"/>
        </c:scaling>
        <c:delete val="0"/>
        <c:axPos val="b"/>
        <c:majorGridlines>
          <c:spPr>
            <a:ln w="6350" cap="flat" cmpd="sng" algn="ctr">
              <a:solidFill>
                <a:schemeClr val="bg2"/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Arial" panose="020B0604020202020204" pitchFamily="34" charset="0"/>
                  </a:defRPr>
                </a:pPr>
                <a:r>
                  <a:rPr lang="en-US" dirty="0"/>
                  <a:t>Change from previous 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 w="15875">
            <a:solidFill>
              <a:schemeClr val="bg2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55544031"/>
        <c:crosses val="autoZero"/>
        <c:crossBetween val="between"/>
        <c:majorUnit val="2.0000000000000004E-2"/>
      </c:valAx>
      <c:valAx>
        <c:axId val="1216505647"/>
        <c:scaling>
          <c:orientation val="minMax"/>
          <c:max val="0.12000000000000001"/>
          <c:min val="0"/>
        </c:scaling>
        <c:delete val="1"/>
        <c:axPos val="t"/>
        <c:numFmt formatCode="0.0%" sourceLinked="1"/>
        <c:majorTickMark val="out"/>
        <c:minorTickMark val="none"/>
        <c:tickLblPos val="nextTo"/>
        <c:crossAx val="1216507727"/>
        <c:crosses val="max"/>
        <c:crossBetween val="between"/>
        <c:majorUnit val="2.0000000000000004E-2"/>
      </c:valAx>
      <c:catAx>
        <c:axId val="1216507727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216505647"/>
        <c:crosses val="autoZero"/>
        <c:auto val="0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+mj-lt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8445377498069707"/>
          <c:y val="3.4379987645314303E-2"/>
          <c:w val="0.67826204405050994"/>
          <c:h val="0.7427925912670007"/>
        </c:manualLayout>
      </c:layout>
      <c:barChart>
        <c:barDir val="bar"/>
        <c:grouping val="clustered"/>
        <c:varyColors val="0"/>
        <c:ser>
          <c:idx val="1"/>
          <c:order val="1"/>
          <c:tx>
            <c:strRef>
              <c:f>'Chart4 Market ComparisonsY2'!$U$1</c:f>
              <c:strCache>
                <c:ptCount val="1"/>
                <c:pt idx="0">
                  <c:v>zebra</c:v>
                </c:pt>
              </c:strCache>
            </c:strRef>
          </c:tx>
          <c:spPr>
            <a:solidFill>
              <a:srgbClr val="D9D9D9">
                <a:alpha val="33000"/>
              </a:srgbClr>
            </a:solidFill>
            <a:ln>
              <a:noFill/>
            </a:ln>
            <a:effectLst/>
          </c:spPr>
          <c:invertIfNegative val="0"/>
          <c:cat>
            <c:strRef>
              <c:f>'Chart4 Market ComparisonsY2'!$R$2:$R$26</c:f>
              <c:strCache>
                <c:ptCount val="25"/>
                <c:pt idx="0">
                  <c:v>San Antonio</c:v>
                </c:pt>
                <c:pt idx="1">
                  <c:v>Las Vegas</c:v>
                </c:pt>
                <c:pt idx="2">
                  <c:v>Denver</c:v>
                </c:pt>
                <c:pt idx="3">
                  <c:v>Houston</c:v>
                </c:pt>
                <c:pt idx="4">
                  <c:v>Phoenix</c:v>
                </c:pt>
                <c:pt idx="5">
                  <c:v>Orlando</c:v>
                </c:pt>
                <c:pt idx="6">
                  <c:v>Charlotte</c:v>
                </c:pt>
                <c:pt idx="7">
                  <c:v>Tampa</c:v>
                </c:pt>
                <c:pt idx="8">
                  <c:v>Dallas-Fort Worth</c:v>
                </c:pt>
                <c:pt idx="9">
                  <c:v>Nashville</c:v>
                </c:pt>
                <c:pt idx="10">
                  <c:v>Salt Lake City</c:v>
                </c:pt>
                <c:pt idx="11">
                  <c:v>Austin</c:v>
                </c:pt>
                <c:pt idx="12">
                  <c:v>Atlanta</c:v>
                </c:pt>
                <c:pt idx="13">
                  <c:v>Fort Lauderdale</c:v>
                </c:pt>
                <c:pt idx="14">
                  <c:v>Portland</c:v>
                </c:pt>
                <c:pt idx="15">
                  <c:v>Sacramento</c:v>
                </c:pt>
                <c:pt idx="16">
                  <c:v>Raleigh</c:v>
                </c:pt>
                <c:pt idx="17">
                  <c:v>Los Angeles</c:v>
                </c:pt>
                <c:pt idx="18">
                  <c:v>Memphis</c:v>
                </c:pt>
                <c:pt idx="19">
                  <c:v>Washington</c:v>
                </c:pt>
                <c:pt idx="20">
                  <c:v>Jacksonville</c:v>
                </c:pt>
                <c:pt idx="21">
                  <c:v>Seattle</c:v>
                </c:pt>
                <c:pt idx="22">
                  <c:v>Northern New Jersey</c:v>
                </c:pt>
                <c:pt idx="23">
                  <c:v>Louisville</c:v>
                </c:pt>
                <c:pt idx="24">
                  <c:v>Columbus</c:v>
                </c:pt>
              </c:strCache>
            </c:strRef>
          </c:cat>
          <c:val>
            <c:numRef>
              <c:f>'Chart4 Market ComparisonsY2'!$U$2:$U$26</c:f>
              <c:numCache>
                <c:formatCode>General</c:formatCode>
                <c:ptCount val="25"/>
                <c:pt idx="0">
                  <c:v>100000000376832</c:v>
                </c:pt>
                <c:pt idx="1">
                  <c:v>0</c:v>
                </c:pt>
                <c:pt idx="2">
                  <c:v>100000000376832</c:v>
                </c:pt>
                <c:pt idx="3">
                  <c:v>0</c:v>
                </c:pt>
                <c:pt idx="4">
                  <c:v>100000000376832</c:v>
                </c:pt>
                <c:pt idx="5">
                  <c:v>0</c:v>
                </c:pt>
                <c:pt idx="6">
                  <c:v>100000000376832</c:v>
                </c:pt>
                <c:pt idx="7">
                  <c:v>0</c:v>
                </c:pt>
                <c:pt idx="8">
                  <c:v>100000000376832</c:v>
                </c:pt>
                <c:pt idx="9">
                  <c:v>0</c:v>
                </c:pt>
                <c:pt idx="10">
                  <c:v>100000000376832</c:v>
                </c:pt>
                <c:pt idx="11">
                  <c:v>0</c:v>
                </c:pt>
                <c:pt idx="12">
                  <c:v>100000000376832</c:v>
                </c:pt>
                <c:pt idx="13">
                  <c:v>0</c:v>
                </c:pt>
                <c:pt idx="14">
                  <c:v>100000000376832</c:v>
                </c:pt>
                <c:pt idx="15">
                  <c:v>0</c:v>
                </c:pt>
                <c:pt idx="16">
                  <c:v>100000000376832</c:v>
                </c:pt>
                <c:pt idx="17">
                  <c:v>0</c:v>
                </c:pt>
                <c:pt idx="18">
                  <c:v>100000000376832</c:v>
                </c:pt>
                <c:pt idx="19">
                  <c:v>0</c:v>
                </c:pt>
                <c:pt idx="20">
                  <c:v>100000000376832</c:v>
                </c:pt>
                <c:pt idx="21">
                  <c:v>0</c:v>
                </c:pt>
                <c:pt idx="22">
                  <c:v>100000000376832</c:v>
                </c:pt>
                <c:pt idx="23">
                  <c:v>0</c:v>
                </c:pt>
                <c:pt idx="24">
                  <c:v>100000000376832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09-4D72-B828-803010D55E2D}"/>
            </c:ext>
          </c:extLst>
        </c:ser>
        <c:ser>
          <c:idx val="0"/>
          <c:order val="2"/>
          <c:tx>
            <c:strRef>
              <c:f>'Chart4 Market ComparisonsY2'!$V$1</c:f>
              <c:strCache>
                <c:ptCount val="1"/>
                <c:pt idx="0">
                  <c:v>zebra2</c:v>
                </c:pt>
              </c:strCache>
            </c:strRef>
          </c:tx>
          <c:spPr>
            <a:solidFill>
              <a:srgbClr val="D9D9D9">
                <a:alpha val="33000"/>
              </a:srgbClr>
            </a:solidFill>
            <a:ln>
              <a:noFill/>
            </a:ln>
            <a:effectLst/>
          </c:spPr>
          <c:invertIfNegative val="0"/>
          <c:cat>
            <c:strRef>
              <c:f>'Chart4 Market ComparisonsY2'!$R$2:$R$26</c:f>
              <c:strCache>
                <c:ptCount val="25"/>
                <c:pt idx="0">
                  <c:v>San Antonio</c:v>
                </c:pt>
                <c:pt idx="1">
                  <c:v>Las Vegas</c:v>
                </c:pt>
                <c:pt idx="2">
                  <c:v>Denver</c:v>
                </c:pt>
                <c:pt idx="3">
                  <c:v>Houston</c:v>
                </c:pt>
                <c:pt idx="4">
                  <c:v>Phoenix</c:v>
                </c:pt>
                <c:pt idx="5">
                  <c:v>Orlando</c:v>
                </c:pt>
                <c:pt idx="6">
                  <c:v>Charlotte</c:v>
                </c:pt>
                <c:pt idx="7">
                  <c:v>Tampa</c:v>
                </c:pt>
                <c:pt idx="8">
                  <c:v>Dallas-Fort Worth</c:v>
                </c:pt>
                <c:pt idx="9">
                  <c:v>Nashville</c:v>
                </c:pt>
                <c:pt idx="10">
                  <c:v>Salt Lake City</c:v>
                </c:pt>
                <c:pt idx="11">
                  <c:v>Austin</c:v>
                </c:pt>
                <c:pt idx="12">
                  <c:v>Atlanta</c:v>
                </c:pt>
                <c:pt idx="13">
                  <c:v>Fort Lauderdale</c:v>
                </c:pt>
                <c:pt idx="14">
                  <c:v>Portland</c:v>
                </c:pt>
                <c:pt idx="15">
                  <c:v>Sacramento</c:v>
                </c:pt>
                <c:pt idx="16">
                  <c:v>Raleigh</c:v>
                </c:pt>
                <c:pt idx="17">
                  <c:v>Los Angeles</c:v>
                </c:pt>
                <c:pt idx="18">
                  <c:v>Memphis</c:v>
                </c:pt>
                <c:pt idx="19">
                  <c:v>Washington</c:v>
                </c:pt>
                <c:pt idx="20">
                  <c:v>Jacksonville</c:v>
                </c:pt>
                <c:pt idx="21">
                  <c:v>Seattle</c:v>
                </c:pt>
                <c:pt idx="22">
                  <c:v>Northern New Jersey</c:v>
                </c:pt>
                <c:pt idx="23">
                  <c:v>Louisville</c:v>
                </c:pt>
                <c:pt idx="24">
                  <c:v>Columbus</c:v>
                </c:pt>
              </c:strCache>
            </c:strRef>
          </c:cat>
          <c:val>
            <c:numRef>
              <c:f>'Chart4 Market ComparisonsY2'!$V$2:$V$26</c:f>
              <c:numCache>
                <c:formatCode>General</c:formatCode>
                <c:ptCount val="25"/>
                <c:pt idx="0">
                  <c:v>-100000000376832</c:v>
                </c:pt>
                <c:pt idx="1">
                  <c:v>0</c:v>
                </c:pt>
                <c:pt idx="2">
                  <c:v>-100000000376832</c:v>
                </c:pt>
                <c:pt idx="3">
                  <c:v>0</c:v>
                </c:pt>
                <c:pt idx="4">
                  <c:v>-100000000376832</c:v>
                </c:pt>
                <c:pt idx="5">
                  <c:v>0</c:v>
                </c:pt>
                <c:pt idx="6">
                  <c:v>-100000000376832</c:v>
                </c:pt>
                <c:pt idx="7">
                  <c:v>0</c:v>
                </c:pt>
                <c:pt idx="8">
                  <c:v>-100000000376832</c:v>
                </c:pt>
                <c:pt idx="9">
                  <c:v>0</c:v>
                </c:pt>
                <c:pt idx="10">
                  <c:v>-100000000376832</c:v>
                </c:pt>
                <c:pt idx="11">
                  <c:v>0</c:v>
                </c:pt>
                <c:pt idx="12">
                  <c:v>-100000000376832</c:v>
                </c:pt>
                <c:pt idx="13">
                  <c:v>0</c:v>
                </c:pt>
                <c:pt idx="14">
                  <c:v>-100000000376832</c:v>
                </c:pt>
                <c:pt idx="15">
                  <c:v>0</c:v>
                </c:pt>
                <c:pt idx="16">
                  <c:v>-100000000376832</c:v>
                </c:pt>
                <c:pt idx="17">
                  <c:v>0</c:v>
                </c:pt>
                <c:pt idx="18">
                  <c:v>-100000000376832</c:v>
                </c:pt>
                <c:pt idx="19">
                  <c:v>0</c:v>
                </c:pt>
                <c:pt idx="20">
                  <c:v>-100000000376832</c:v>
                </c:pt>
                <c:pt idx="21">
                  <c:v>0</c:v>
                </c:pt>
                <c:pt idx="22">
                  <c:v>-100000000376832</c:v>
                </c:pt>
                <c:pt idx="23">
                  <c:v>0</c:v>
                </c:pt>
                <c:pt idx="24">
                  <c:v>-100000000376832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09-4D72-B828-803010D55E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755544031"/>
        <c:axId val="1755539455"/>
      </c:barChart>
      <c:barChart>
        <c:barDir val="bar"/>
        <c:grouping val="clustered"/>
        <c:varyColors val="0"/>
        <c:ser>
          <c:idx val="3"/>
          <c:order val="0"/>
          <c:tx>
            <c:strRef>
              <c:f>'Chart4 Market ComparisonsY2'!$T$1</c:f>
              <c:strCache>
                <c:ptCount val="1"/>
                <c:pt idx="0">
                  <c:v>Market Rent Growth</c:v>
                </c:pt>
              </c:strCache>
            </c:strRef>
          </c:tx>
          <c:spPr>
            <a:solidFill>
              <a:srgbClr val="0054A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709-4D72-B828-803010D55E2D}"/>
              </c:ext>
            </c:extLst>
          </c:dPt>
          <c:dPt>
            <c:idx val="1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709-4D72-B828-803010D55E2D}"/>
              </c:ext>
            </c:extLst>
          </c:dPt>
          <c:dPt>
            <c:idx val="2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709-4D72-B828-803010D55E2D}"/>
              </c:ext>
            </c:extLst>
          </c:dPt>
          <c:dPt>
            <c:idx val="3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709-4D72-B828-803010D55E2D}"/>
              </c:ext>
            </c:extLst>
          </c:dPt>
          <c:dPt>
            <c:idx val="4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1709-4D72-B828-803010D55E2D}"/>
              </c:ext>
            </c:extLst>
          </c:dPt>
          <c:dPt>
            <c:idx val="5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1709-4D72-B828-803010D55E2D}"/>
              </c:ext>
            </c:extLst>
          </c:dPt>
          <c:dPt>
            <c:idx val="6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1709-4D72-B828-803010D55E2D}"/>
              </c:ext>
            </c:extLst>
          </c:dPt>
          <c:dPt>
            <c:idx val="7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1709-4D72-B828-803010D55E2D}"/>
              </c:ext>
            </c:extLst>
          </c:dPt>
          <c:dPt>
            <c:idx val="8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1709-4D72-B828-803010D55E2D}"/>
              </c:ext>
            </c:extLst>
          </c:dPt>
          <c:dPt>
            <c:idx val="9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1709-4D72-B828-803010D55E2D}"/>
              </c:ext>
            </c:extLst>
          </c:dPt>
          <c:dPt>
            <c:idx val="10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1709-4D72-B828-803010D55E2D}"/>
              </c:ext>
            </c:extLst>
          </c:dPt>
          <c:dPt>
            <c:idx val="11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1709-4D72-B828-803010D55E2D}"/>
              </c:ext>
            </c:extLst>
          </c:dPt>
          <c:dPt>
            <c:idx val="12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1709-4D72-B828-803010D55E2D}"/>
              </c:ext>
            </c:extLst>
          </c:dPt>
          <c:dPt>
            <c:idx val="13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1709-4D72-B828-803010D55E2D}"/>
              </c:ext>
            </c:extLst>
          </c:dPt>
          <c:dPt>
            <c:idx val="14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1709-4D72-B828-803010D55E2D}"/>
              </c:ext>
            </c:extLst>
          </c:dPt>
          <c:dPt>
            <c:idx val="15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1709-4D72-B828-803010D55E2D}"/>
              </c:ext>
            </c:extLst>
          </c:dPt>
          <c:dPt>
            <c:idx val="16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1709-4D72-B828-803010D55E2D}"/>
              </c:ext>
            </c:extLst>
          </c:dPt>
          <c:dPt>
            <c:idx val="17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5-1709-4D72-B828-803010D55E2D}"/>
              </c:ext>
            </c:extLst>
          </c:dPt>
          <c:dPt>
            <c:idx val="18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7-1709-4D72-B828-803010D55E2D}"/>
              </c:ext>
            </c:extLst>
          </c:dPt>
          <c:dPt>
            <c:idx val="19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9-1709-4D72-B828-803010D55E2D}"/>
              </c:ext>
            </c:extLst>
          </c:dPt>
          <c:dPt>
            <c:idx val="20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B-1709-4D72-B828-803010D55E2D}"/>
              </c:ext>
            </c:extLst>
          </c:dPt>
          <c:dPt>
            <c:idx val="21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D-1709-4D72-B828-803010D55E2D}"/>
              </c:ext>
            </c:extLst>
          </c:dPt>
          <c:dPt>
            <c:idx val="22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F-1709-4D72-B828-803010D55E2D}"/>
              </c:ext>
            </c:extLst>
          </c:dPt>
          <c:dPt>
            <c:idx val="23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1-1709-4D72-B828-803010D55E2D}"/>
              </c:ext>
            </c:extLst>
          </c:dPt>
          <c:dPt>
            <c:idx val="24"/>
            <c:invertIfNegative val="0"/>
            <c:bubble3D val="0"/>
            <c:spPr>
              <a:solidFill>
                <a:srgbClr val="0054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3-1709-4D72-B828-803010D55E2D}"/>
              </c:ext>
            </c:extLst>
          </c:dPt>
          <c:dLbls>
            <c:dLbl>
              <c:idx val="7"/>
              <c:layout>
                <c:manualLayout>
                  <c:x val="-7.5000989473797783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709-4D72-B828-803010D55E2D}"/>
                </c:ext>
              </c:extLst>
            </c:dLbl>
            <c:dLbl>
              <c:idx val="8"/>
              <c:layout>
                <c:manualLayout>
                  <c:x val="-6.2073739185501096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1709-4D72-B828-803010D55E2D}"/>
                </c:ext>
              </c:extLst>
            </c:dLbl>
            <c:dLbl>
              <c:idx val="9"/>
              <c:layout>
                <c:manualLayout>
                  <c:x val="-7.0923907665903271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1709-4D72-B828-803010D55E2D}"/>
                </c:ext>
              </c:extLst>
            </c:dLbl>
            <c:dLbl>
              <c:idx val="10"/>
              <c:layout>
                <c:manualLayout>
                  <c:x val="-7.3157869644922727E-2"/>
                  <c:y val="-2.272727272727272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1709-4D72-B828-803010D55E2D}"/>
                </c:ext>
              </c:extLst>
            </c:dLbl>
            <c:dLbl>
              <c:idx val="11"/>
              <c:layout>
                <c:manualLayout>
                  <c:x val="-5.6913633329795217E-2"/>
                  <c:y val="-8.3332370670676311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1709-4D72-B828-803010D55E2D}"/>
                </c:ext>
              </c:extLst>
            </c:dLbl>
            <c:dLbl>
              <c:idx val="12"/>
              <c:layout>
                <c:manualLayout>
                  <c:x val="-6.3196342185225893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1709-4D72-B828-803010D55E2D}"/>
                </c:ext>
              </c:extLst>
            </c:dLbl>
            <c:dLbl>
              <c:idx val="13"/>
              <c:layout>
                <c:manualLayout>
                  <c:x val="-5.9375174282316666E-2"/>
                  <c:y val="-4.1666185335338155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1709-4D72-B828-803010D55E2D}"/>
                </c:ext>
              </c:extLst>
            </c:dLbl>
            <c:dLbl>
              <c:idx val="14"/>
              <c:layout>
                <c:manualLayout>
                  <c:x val="-5.2034852865246263E-2"/>
                  <c:y val="-2.272727272727272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1709-4D72-B828-803010D55E2D}"/>
                </c:ext>
              </c:extLst>
            </c:dLbl>
            <c:dLbl>
              <c:idx val="15"/>
              <c:layout>
                <c:manualLayout>
                  <c:x val="-5.9181552250513178E-2"/>
                  <c:y val="2.272727272727314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1709-4D72-B828-803010D55E2D}"/>
                </c:ext>
              </c:extLst>
            </c:dLbl>
            <c:dLbl>
              <c:idx val="16"/>
              <c:layout>
                <c:manualLayout>
                  <c:x val="-6.1577653004132406E-2"/>
                  <c:y val="2.27272727272723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1709-4D72-B828-803010D55E2D}"/>
                </c:ext>
              </c:extLst>
            </c:dLbl>
            <c:dLbl>
              <c:idx val="17"/>
              <c:layout>
                <c:manualLayout>
                  <c:x val="-6.9875065440199002E-2"/>
                  <c:y val="2.272727272727272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1709-4D72-B828-803010D55E2D}"/>
                </c:ext>
              </c:extLst>
            </c:dLbl>
            <c:dLbl>
              <c:idx val="18"/>
              <c:layout>
                <c:manualLayout>
                  <c:x val="-7.1529623046463889E-2"/>
                  <c:y val="-2.272637795275590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1938100318250745E-2"/>
                      <c:h val="3.178418038654258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7-1709-4D72-B828-803010D55E2D}"/>
                </c:ext>
              </c:extLst>
            </c:dLbl>
            <c:dLbl>
              <c:idx val="19"/>
              <c:layout>
                <c:manualLayout>
                  <c:x val="-7.1789472358599699E-2"/>
                  <c:y val="-2.272727272727272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1709-4D72-B828-803010D55E2D}"/>
                </c:ext>
              </c:extLst>
            </c:dLbl>
            <c:dLbl>
              <c:idx val="20"/>
              <c:layout>
                <c:manualLayout>
                  <c:x val="-7.1287539286607388E-2"/>
                  <c:y val="-2.0833092667669078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1709-4D72-B828-803010D55E2D}"/>
                </c:ext>
              </c:extLst>
            </c:dLbl>
            <c:dLbl>
              <c:idx val="21"/>
              <c:layout>
                <c:manualLayout>
                  <c:x val="-6.1937686538298932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1709-4D72-B828-803010D55E2D}"/>
                </c:ext>
              </c:extLst>
            </c:dLbl>
            <c:dLbl>
              <c:idx val="22"/>
              <c:layout>
                <c:manualLayout>
                  <c:x val="-8.5217756197254302E-2"/>
                  <c:y val="-1.0416546333834539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1709-4D72-B828-803010D55E2D}"/>
                </c:ext>
              </c:extLst>
            </c:dLbl>
            <c:dLbl>
              <c:idx val="23"/>
              <c:layout>
                <c:manualLayout>
                  <c:x val="-7.0402185117954375E-2"/>
                  <c:y val="-2.272727272727272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1-1709-4D72-B828-803010D55E2D}"/>
                </c:ext>
              </c:extLst>
            </c:dLbl>
            <c:dLbl>
              <c:idx val="24"/>
              <c:layout>
                <c:manualLayout>
                  <c:x val="-7.4893496638487655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3-1709-4D72-B828-803010D55E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'Chart4 Market ComparisonsY2'!$R$2:$R$26</c:f>
              <c:strCache>
                <c:ptCount val="25"/>
                <c:pt idx="0">
                  <c:v>San Antonio</c:v>
                </c:pt>
                <c:pt idx="1">
                  <c:v>Las Vegas</c:v>
                </c:pt>
                <c:pt idx="2">
                  <c:v>Denver</c:v>
                </c:pt>
                <c:pt idx="3">
                  <c:v>Houston</c:v>
                </c:pt>
                <c:pt idx="4">
                  <c:v>Phoenix</c:v>
                </c:pt>
                <c:pt idx="5">
                  <c:v>Orlando</c:v>
                </c:pt>
                <c:pt idx="6">
                  <c:v>Charlotte</c:v>
                </c:pt>
                <c:pt idx="7">
                  <c:v>Tampa</c:v>
                </c:pt>
                <c:pt idx="8">
                  <c:v>Dallas-Fort Worth</c:v>
                </c:pt>
                <c:pt idx="9">
                  <c:v>Nashville</c:v>
                </c:pt>
                <c:pt idx="10">
                  <c:v>Salt Lake City</c:v>
                </c:pt>
                <c:pt idx="11">
                  <c:v>Austin</c:v>
                </c:pt>
                <c:pt idx="12">
                  <c:v>Atlanta</c:v>
                </c:pt>
                <c:pt idx="13">
                  <c:v>Fort Lauderdale</c:v>
                </c:pt>
                <c:pt idx="14">
                  <c:v>Portland</c:v>
                </c:pt>
                <c:pt idx="15">
                  <c:v>Sacramento</c:v>
                </c:pt>
                <c:pt idx="16">
                  <c:v>Raleigh</c:v>
                </c:pt>
                <c:pt idx="17">
                  <c:v>Los Angeles</c:v>
                </c:pt>
                <c:pt idx="18">
                  <c:v>Memphis</c:v>
                </c:pt>
                <c:pt idx="19">
                  <c:v>Washington</c:v>
                </c:pt>
                <c:pt idx="20">
                  <c:v>Jacksonville</c:v>
                </c:pt>
                <c:pt idx="21">
                  <c:v>Seattle</c:v>
                </c:pt>
                <c:pt idx="22">
                  <c:v>Northern New Jersey</c:v>
                </c:pt>
                <c:pt idx="23">
                  <c:v>Louisville</c:v>
                </c:pt>
                <c:pt idx="24">
                  <c:v>Columbus</c:v>
                </c:pt>
              </c:strCache>
            </c:strRef>
          </c:cat>
          <c:val>
            <c:numRef>
              <c:f>'Chart4 Market ComparisonsY2'!$T$2:$T$26</c:f>
              <c:numCache>
                <c:formatCode>0.0%</c:formatCode>
                <c:ptCount val="25"/>
                <c:pt idx="0">
                  <c:v>-1.9440129399299601E-2</c:v>
                </c:pt>
                <c:pt idx="1">
                  <c:v>-1.3856471516191999E-2</c:v>
                </c:pt>
                <c:pt idx="2">
                  <c:v>-1.1032633483409901E-2</c:v>
                </c:pt>
                <c:pt idx="3">
                  <c:v>-1.02732740342617E-2</c:v>
                </c:pt>
                <c:pt idx="4">
                  <c:v>-1.00810313597322E-2</c:v>
                </c:pt>
                <c:pt idx="5">
                  <c:v>-9.3107186257839203E-3</c:v>
                </c:pt>
                <c:pt idx="6">
                  <c:v>-7.0005385205149703E-3</c:v>
                </c:pt>
                <c:pt idx="7">
                  <c:v>-6.7619294859468902E-3</c:v>
                </c:pt>
                <c:pt idx="8">
                  <c:v>-5.5003669112920796E-3</c:v>
                </c:pt>
                <c:pt idx="9">
                  <c:v>-5.1717637106776203E-3</c:v>
                </c:pt>
                <c:pt idx="10">
                  <c:v>-4.7596823424100902E-3</c:v>
                </c:pt>
                <c:pt idx="11">
                  <c:v>-2.4021370336413401E-3</c:v>
                </c:pt>
                <c:pt idx="12">
                  <c:v>2.9967012815177402E-3</c:v>
                </c:pt>
                <c:pt idx="13">
                  <c:v>3.1377337872981999E-3</c:v>
                </c:pt>
                <c:pt idx="14">
                  <c:v>3.7209559231996502E-3</c:v>
                </c:pt>
                <c:pt idx="15">
                  <c:v>4.1354820132255598E-3</c:v>
                </c:pt>
                <c:pt idx="16">
                  <c:v>4.6385359019041096E-3</c:v>
                </c:pt>
                <c:pt idx="17">
                  <c:v>4.8709115944802796E-3</c:v>
                </c:pt>
                <c:pt idx="18">
                  <c:v>5.0016515888273699E-3</c:v>
                </c:pt>
                <c:pt idx="19">
                  <c:v>5.00980578362942E-3</c:v>
                </c:pt>
                <c:pt idx="20">
                  <c:v>5.0698644481599296E-3</c:v>
                </c:pt>
                <c:pt idx="21">
                  <c:v>8.2306722179055197E-3</c:v>
                </c:pt>
                <c:pt idx="22">
                  <c:v>8.7525378912687302E-3</c:v>
                </c:pt>
                <c:pt idx="23">
                  <c:v>8.7537858635187097E-3</c:v>
                </c:pt>
                <c:pt idx="24">
                  <c:v>1.00372331216931E-2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4-1709-4D72-B828-803010D55E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1216500655"/>
        <c:axId val="1824947503"/>
      </c:barChart>
      <c:catAx>
        <c:axId val="1755544031"/>
        <c:scaling>
          <c:orientation val="minMax"/>
        </c:scaling>
        <c:delete val="0"/>
        <c:axPos val="l"/>
        <c:numFmt formatCode="yy" sourceLinked="0"/>
        <c:majorTickMark val="none"/>
        <c:minorTickMark val="none"/>
        <c:tickLblPos val="low"/>
        <c:spPr>
          <a:noFill/>
          <a:ln w="9525" cap="flat" cmpd="sng" algn="ctr">
            <a:solidFill>
              <a:srgbClr val="898989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55539455"/>
        <c:crosses val="autoZero"/>
        <c:auto val="0"/>
        <c:lblAlgn val="ctr"/>
        <c:lblOffset val="100"/>
        <c:tickLblSkip val="1"/>
        <c:noMultiLvlLbl val="0"/>
      </c:catAx>
      <c:valAx>
        <c:axId val="1755539455"/>
        <c:scaling>
          <c:orientation val="minMax"/>
          <c:max val="4.0000000000000008E-2"/>
          <c:min val="-2.0000000000000004E-2"/>
        </c:scaling>
        <c:delete val="0"/>
        <c:axPos val="b"/>
        <c:majorGridlines>
          <c:spPr>
            <a:ln w="6350" cap="flat" cmpd="sng" algn="ctr">
              <a:solidFill>
                <a:schemeClr val="bg2"/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Arial" panose="020B0604020202020204" pitchFamily="34" charset="0"/>
                  </a:defRPr>
                </a:pPr>
                <a:r>
                  <a:rPr lang="en-US" dirty="0"/>
                  <a:t>Change from Previous 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 w="15875">
            <a:solidFill>
              <a:schemeClr val="bg2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55544031"/>
        <c:crosses val="autoZero"/>
        <c:crossBetween val="between"/>
        <c:majorUnit val="2.0000000000000004E-2"/>
      </c:valAx>
      <c:valAx>
        <c:axId val="1824947503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extTo"/>
        <c:crossAx val="1216500655"/>
        <c:crosses val="max"/>
        <c:crossBetween val="between"/>
      </c:valAx>
      <c:catAx>
        <c:axId val="1216500655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824947503"/>
        <c:crosses val="autoZero"/>
        <c:auto val="0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+mj-lt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Sales Volume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Sheet1!$A$2:$A$44</c:f>
              <c:strCache>
                <c:ptCount val="43"/>
                <c:pt idx="0">
                  <c:v>1Q 2016</c:v>
                </c:pt>
                <c:pt idx="1">
                  <c:v>2Q 2016</c:v>
                </c:pt>
                <c:pt idx="2">
                  <c:v>3Q 2016</c:v>
                </c:pt>
                <c:pt idx="3">
                  <c:v>4Q 2016</c:v>
                </c:pt>
                <c:pt idx="4">
                  <c:v>1Q 2017</c:v>
                </c:pt>
                <c:pt idx="5">
                  <c:v>2Q 2017</c:v>
                </c:pt>
                <c:pt idx="6">
                  <c:v>3Q 2017</c:v>
                </c:pt>
                <c:pt idx="7">
                  <c:v>4Q 2017</c:v>
                </c:pt>
                <c:pt idx="8">
                  <c:v>1Q 2018</c:v>
                </c:pt>
                <c:pt idx="9">
                  <c:v>2Q 2018</c:v>
                </c:pt>
                <c:pt idx="10">
                  <c:v>3Q 2018</c:v>
                </c:pt>
                <c:pt idx="11">
                  <c:v>4Q 2018</c:v>
                </c:pt>
                <c:pt idx="12">
                  <c:v>1Q 2019</c:v>
                </c:pt>
                <c:pt idx="13">
                  <c:v>2Q 2019</c:v>
                </c:pt>
                <c:pt idx="14">
                  <c:v>3Q 2019</c:v>
                </c:pt>
                <c:pt idx="15">
                  <c:v>4Q 2019</c:v>
                </c:pt>
                <c:pt idx="16">
                  <c:v>1Q 2020</c:v>
                </c:pt>
                <c:pt idx="17">
                  <c:v>2Q 2020</c:v>
                </c:pt>
                <c:pt idx="18">
                  <c:v>3Q 2020</c:v>
                </c:pt>
                <c:pt idx="19">
                  <c:v>4Q 2020</c:v>
                </c:pt>
                <c:pt idx="20">
                  <c:v>1Q 2021</c:v>
                </c:pt>
                <c:pt idx="21">
                  <c:v>2Q 2021</c:v>
                </c:pt>
                <c:pt idx="22">
                  <c:v>3Q 2021</c:v>
                </c:pt>
                <c:pt idx="23">
                  <c:v>4Q 2021</c:v>
                </c:pt>
                <c:pt idx="24">
                  <c:v>1Q 2022</c:v>
                </c:pt>
                <c:pt idx="25">
                  <c:v>2Q 2022</c:v>
                </c:pt>
                <c:pt idx="26">
                  <c:v>3Q 2022</c:v>
                </c:pt>
                <c:pt idx="27">
                  <c:v>4Q 2022</c:v>
                </c:pt>
                <c:pt idx="28">
                  <c:v>1Q 2023</c:v>
                </c:pt>
                <c:pt idx="29">
                  <c:v>2Q 2023</c:v>
                </c:pt>
                <c:pt idx="30">
                  <c:v>3Q 2023</c:v>
                </c:pt>
                <c:pt idx="31">
                  <c:v>4Q 2023</c:v>
                </c:pt>
                <c:pt idx="32">
                  <c:v>1Q 2024</c:v>
                </c:pt>
                <c:pt idx="33">
                  <c:v>2Q 2024</c:v>
                </c:pt>
                <c:pt idx="34">
                  <c:v>3Q 2024</c:v>
                </c:pt>
                <c:pt idx="35">
                  <c:v>4Q 2024</c:v>
                </c:pt>
                <c:pt idx="36">
                  <c:v>1Q 2025</c:v>
                </c:pt>
                <c:pt idx="37">
                  <c:v>2Q 2025</c:v>
                </c:pt>
                <c:pt idx="38">
                  <c:v>3Q 2025</c:v>
                </c:pt>
                <c:pt idx="39">
                  <c:v>4Q 2025</c:v>
                </c:pt>
                <c:pt idx="40">
                  <c:v>1Q 2026</c:v>
                </c:pt>
                <c:pt idx="41">
                  <c:v>2Q 2026</c:v>
                </c:pt>
                <c:pt idx="42">
                  <c:v>3Q 2026</c:v>
                </c:pt>
              </c:strCache>
            </c:strRef>
          </c:cat>
          <c:val>
            <c:numRef>
              <c:f>Sheet1!$B$2:$B$44</c:f>
              <c:numCache>
                <c:formatCode>\$##,###,###,##0_);[Red]\(\$##,###,###,##0\)</c:formatCode>
                <c:ptCount val="43"/>
                <c:pt idx="0">
                  <c:v>33573990660</c:v>
                </c:pt>
                <c:pt idx="1">
                  <c:v>29333781318</c:v>
                </c:pt>
                <c:pt idx="2">
                  <c:v>33985739023</c:v>
                </c:pt>
                <c:pt idx="3">
                  <c:v>36682324663</c:v>
                </c:pt>
                <c:pt idx="4">
                  <c:v>24532943129</c:v>
                </c:pt>
                <c:pt idx="5">
                  <c:v>30000127706</c:v>
                </c:pt>
                <c:pt idx="6">
                  <c:v>38228679475</c:v>
                </c:pt>
                <c:pt idx="7">
                  <c:v>40530852989</c:v>
                </c:pt>
                <c:pt idx="8">
                  <c:v>32430138478</c:v>
                </c:pt>
                <c:pt idx="9">
                  <c:v>31999653724</c:v>
                </c:pt>
                <c:pt idx="10">
                  <c:v>38921217995</c:v>
                </c:pt>
                <c:pt idx="11">
                  <c:v>43915233789</c:v>
                </c:pt>
                <c:pt idx="12">
                  <c:v>30793459107</c:v>
                </c:pt>
                <c:pt idx="13">
                  <c:v>41403680735</c:v>
                </c:pt>
                <c:pt idx="14">
                  <c:v>44173768891</c:v>
                </c:pt>
                <c:pt idx="15">
                  <c:v>46323475788</c:v>
                </c:pt>
                <c:pt idx="16">
                  <c:v>34179512178</c:v>
                </c:pt>
                <c:pt idx="17">
                  <c:v>13370478035</c:v>
                </c:pt>
                <c:pt idx="18">
                  <c:v>22560029737</c:v>
                </c:pt>
                <c:pt idx="19">
                  <c:v>47909415597</c:v>
                </c:pt>
                <c:pt idx="20">
                  <c:v>29603470100</c:v>
                </c:pt>
                <c:pt idx="21">
                  <c:v>48639100246</c:v>
                </c:pt>
                <c:pt idx="22">
                  <c:v>67991297988</c:v>
                </c:pt>
                <c:pt idx="23">
                  <c:v>115228620612</c:v>
                </c:pt>
                <c:pt idx="24">
                  <c:v>53399372422</c:v>
                </c:pt>
                <c:pt idx="25">
                  <c:v>76214225098</c:v>
                </c:pt>
                <c:pt idx="26">
                  <c:v>55424063509</c:v>
                </c:pt>
                <c:pt idx="27">
                  <c:v>41141538892</c:v>
                </c:pt>
                <c:pt idx="28">
                  <c:v>18906835370</c:v>
                </c:pt>
                <c:pt idx="29">
                  <c:v>20222147909</c:v>
                </c:pt>
                <c:pt idx="30">
                  <c:v>25935147414</c:v>
                </c:pt>
                <c:pt idx="31">
                  <c:v>21648289401</c:v>
                </c:pt>
                <c:pt idx="32">
                  <c:v>17077531220</c:v>
                </c:pt>
                <c:pt idx="33">
                  <c:v>34487963211</c:v>
                </c:pt>
                <c:pt idx="34">
                  <c:v>28556872859</c:v>
                </c:pt>
                <c:pt idx="35">
                  <c:v>35714807057</c:v>
                </c:pt>
                <c:pt idx="36">
                  <c:v>23791703318</c:v>
                </c:pt>
                <c:pt idx="37">
                  <c:v>27496556994</c:v>
                </c:pt>
                <c:pt idx="38">
                  <c:v>36890218241</c:v>
                </c:pt>
                <c:pt idx="39">
                  <c:v>43080935884</c:v>
                </c:pt>
                <c:pt idx="40">
                  <c:v>24798826623</c:v>
                </c:pt>
                <c:pt idx="41">
                  <c:v>25215080609</c:v>
                </c:pt>
                <c:pt idx="42">
                  <c:v>33398404985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00-45EB-8E84-297B0D7371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7382416"/>
        <c:axId val="157380976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Sheet1!$A$2:$A$44</c15:sqref>
                        </c15:formulaRef>
                      </c:ext>
                    </c:extLst>
                    <c:strCache>
                      <c:ptCount val="43"/>
                      <c:pt idx="0">
                        <c:v>1Q 2016</c:v>
                      </c:pt>
                      <c:pt idx="1">
                        <c:v>2Q 2016</c:v>
                      </c:pt>
                      <c:pt idx="2">
                        <c:v>3Q 2016</c:v>
                      </c:pt>
                      <c:pt idx="3">
                        <c:v>4Q 2016</c:v>
                      </c:pt>
                      <c:pt idx="4">
                        <c:v>1Q 2017</c:v>
                      </c:pt>
                      <c:pt idx="5">
                        <c:v>2Q 2017</c:v>
                      </c:pt>
                      <c:pt idx="6">
                        <c:v>3Q 2017</c:v>
                      </c:pt>
                      <c:pt idx="7">
                        <c:v>4Q 2017</c:v>
                      </c:pt>
                      <c:pt idx="8">
                        <c:v>1Q 2018</c:v>
                      </c:pt>
                      <c:pt idx="9">
                        <c:v>2Q 2018</c:v>
                      </c:pt>
                      <c:pt idx="10">
                        <c:v>3Q 2018</c:v>
                      </c:pt>
                      <c:pt idx="11">
                        <c:v>4Q 2018</c:v>
                      </c:pt>
                      <c:pt idx="12">
                        <c:v>1Q 2019</c:v>
                      </c:pt>
                      <c:pt idx="13">
                        <c:v>2Q 2019</c:v>
                      </c:pt>
                      <c:pt idx="14">
                        <c:v>3Q 2019</c:v>
                      </c:pt>
                      <c:pt idx="15">
                        <c:v>4Q 2019</c:v>
                      </c:pt>
                      <c:pt idx="16">
                        <c:v>1Q 2020</c:v>
                      </c:pt>
                      <c:pt idx="17">
                        <c:v>2Q 2020</c:v>
                      </c:pt>
                      <c:pt idx="18">
                        <c:v>3Q 2020</c:v>
                      </c:pt>
                      <c:pt idx="19">
                        <c:v>4Q 2020</c:v>
                      </c:pt>
                      <c:pt idx="20">
                        <c:v>1Q 2021</c:v>
                      </c:pt>
                      <c:pt idx="21">
                        <c:v>2Q 2021</c:v>
                      </c:pt>
                      <c:pt idx="22">
                        <c:v>3Q 2021</c:v>
                      </c:pt>
                      <c:pt idx="23">
                        <c:v>4Q 2021</c:v>
                      </c:pt>
                      <c:pt idx="24">
                        <c:v>1Q 2022</c:v>
                      </c:pt>
                      <c:pt idx="25">
                        <c:v>2Q 2022</c:v>
                      </c:pt>
                      <c:pt idx="26">
                        <c:v>3Q 2022</c:v>
                      </c:pt>
                      <c:pt idx="27">
                        <c:v>4Q 2022</c:v>
                      </c:pt>
                      <c:pt idx="28">
                        <c:v>1Q 2023</c:v>
                      </c:pt>
                      <c:pt idx="29">
                        <c:v>2Q 2023</c:v>
                      </c:pt>
                      <c:pt idx="30">
                        <c:v>3Q 2023</c:v>
                      </c:pt>
                      <c:pt idx="31">
                        <c:v>4Q 2023</c:v>
                      </c:pt>
                      <c:pt idx="32">
                        <c:v>1Q 2024</c:v>
                      </c:pt>
                      <c:pt idx="33">
                        <c:v>2Q 2024</c:v>
                      </c:pt>
                      <c:pt idx="34">
                        <c:v>3Q 2024</c:v>
                      </c:pt>
                      <c:pt idx="35">
                        <c:v>4Q 2024</c:v>
                      </c:pt>
                      <c:pt idx="36">
                        <c:v>1Q 2025</c:v>
                      </c:pt>
                      <c:pt idx="37">
                        <c:v>2Q 2025</c:v>
                      </c:pt>
                      <c:pt idx="38">
                        <c:v>3Q 2025</c:v>
                      </c:pt>
                      <c:pt idx="39">
                        <c:v>4Q 2025</c:v>
                      </c:pt>
                      <c:pt idx="40">
                        <c:v>1Q 2026</c:v>
                      </c:pt>
                      <c:pt idx="41">
                        <c:v>2Q 2026</c:v>
                      </c:pt>
                      <c:pt idx="42">
                        <c:v>3Q 2026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F500-45EB-8E84-297B0D7371EE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Price/SF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Sheet1!$A$2:$A$44</c:f>
              <c:strCache>
                <c:ptCount val="43"/>
                <c:pt idx="0">
                  <c:v>1Q 2016</c:v>
                </c:pt>
                <c:pt idx="1">
                  <c:v>2Q 2016</c:v>
                </c:pt>
                <c:pt idx="2">
                  <c:v>3Q 2016</c:v>
                </c:pt>
                <c:pt idx="3">
                  <c:v>4Q 2016</c:v>
                </c:pt>
                <c:pt idx="4">
                  <c:v>1Q 2017</c:v>
                </c:pt>
                <c:pt idx="5">
                  <c:v>2Q 2017</c:v>
                </c:pt>
                <c:pt idx="6">
                  <c:v>3Q 2017</c:v>
                </c:pt>
                <c:pt idx="7">
                  <c:v>4Q 2017</c:v>
                </c:pt>
                <c:pt idx="8">
                  <c:v>1Q 2018</c:v>
                </c:pt>
                <c:pt idx="9">
                  <c:v>2Q 2018</c:v>
                </c:pt>
                <c:pt idx="10">
                  <c:v>3Q 2018</c:v>
                </c:pt>
                <c:pt idx="11">
                  <c:v>4Q 2018</c:v>
                </c:pt>
                <c:pt idx="12">
                  <c:v>1Q 2019</c:v>
                </c:pt>
                <c:pt idx="13">
                  <c:v>2Q 2019</c:v>
                </c:pt>
                <c:pt idx="14">
                  <c:v>3Q 2019</c:v>
                </c:pt>
                <c:pt idx="15">
                  <c:v>4Q 2019</c:v>
                </c:pt>
                <c:pt idx="16">
                  <c:v>1Q 2020</c:v>
                </c:pt>
                <c:pt idx="17">
                  <c:v>2Q 2020</c:v>
                </c:pt>
                <c:pt idx="18">
                  <c:v>3Q 2020</c:v>
                </c:pt>
                <c:pt idx="19">
                  <c:v>4Q 2020</c:v>
                </c:pt>
                <c:pt idx="20">
                  <c:v>1Q 2021</c:v>
                </c:pt>
                <c:pt idx="21">
                  <c:v>2Q 2021</c:v>
                </c:pt>
                <c:pt idx="22">
                  <c:v>3Q 2021</c:v>
                </c:pt>
                <c:pt idx="23">
                  <c:v>4Q 2021</c:v>
                </c:pt>
                <c:pt idx="24">
                  <c:v>1Q 2022</c:v>
                </c:pt>
                <c:pt idx="25">
                  <c:v>2Q 2022</c:v>
                </c:pt>
                <c:pt idx="26">
                  <c:v>3Q 2022</c:v>
                </c:pt>
                <c:pt idx="27">
                  <c:v>4Q 2022</c:v>
                </c:pt>
                <c:pt idx="28">
                  <c:v>1Q 2023</c:v>
                </c:pt>
                <c:pt idx="29">
                  <c:v>2Q 2023</c:v>
                </c:pt>
                <c:pt idx="30">
                  <c:v>3Q 2023</c:v>
                </c:pt>
                <c:pt idx="31">
                  <c:v>4Q 2023</c:v>
                </c:pt>
                <c:pt idx="32">
                  <c:v>1Q 2024</c:v>
                </c:pt>
                <c:pt idx="33">
                  <c:v>2Q 2024</c:v>
                </c:pt>
                <c:pt idx="34">
                  <c:v>3Q 2024</c:v>
                </c:pt>
                <c:pt idx="35">
                  <c:v>4Q 2024</c:v>
                </c:pt>
                <c:pt idx="36">
                  <c:v>1Q 2025</c:v>
                </c:pt>
                <c:pt idx="37">
                  <c:v>2Q 2025</c:v>
                </c:pt>
                <c:pt idx="38">
                  <c:v>3Q 2025</c:v>
                </c:pt>
                <c:pt idx="39">
                  <c:v>4Q 2025</c:v>
                </c:pt>
                <c:pt idx="40">
                  <c:v>1Q 2026</c:v>
                </c:pt>
                <c:pt idx="41">
                  <c:v>2Q 2026</c:v>
                </c:pt>
                <c:pt idx="42">
                  <c:v>3Q 2026</c:v>
                </c:pt>
              </c:strCache>
            </c:strRef>
          </c:cat>
          <c:val>
            <c:numRef>
              <c:f>Sheet1!$C$2:$C$44</c:f>
              <c:numCache>
                <c:formatCode>\$##,###,###,##0_);[Red]\(\$##,###,###,##0\)</c:formatCode>
                <c:ptCount val="43"/>
                <c:pt idx="0">
                  <c:v>170379</c:v>
                </c:pt>
                <c:pt idx="1">
                  <c:v>172310</c:v>
                </c:pt>
                <c:pt idx="2">
                  <c:v>173943</c:v>
                </c:pt>
                <c:pt idx="3">
                  <c:v>175236</c:v>
                </c:pt>
                <c:pt idx="4">
                  <c:v>177668</c:v>
                </c:pt>
                <c:pt idx="5">
                  <c:v>180751</c:v>
                </c:pt>
                <c:pt idx="6">
                  <c:v>183051</c:v>
                </c:pt>
                <c:pt idx="7">
                  <c:v>184893</c:v>
                </c:pt>
                <c:pt idx="8">
                  <c:v>186940</c:v>
                </c:pt>
                <c:pt idx="9">
                  <c:v>190458</c:v>
                </c:pt>
                <c:pt idx="10">
                  <c:v>192536</c:v>
                </c:pt>
                <c:pt idx="11">
                  <c:v>194989</c:v>
                </c:pt>
                <c:pt idx="12">
                  <c:v>198231</c:v>
                </c:pt>
                <c:pt idx="13">
                  <c:v>202519</c:v>
                </c:pt>
                <c:pt idx="14">
                  <c:v>205457</c:v>
                </c:pt>
                <c:pt idx="15">
                  <c:v>208518</c:v>
                </c:pt>
                <c:pt idx="16">
                  <c:v>211540</c:v>
                </c:pt>
                <c:pt idx="17">
                  <c:v>213808</c:v>
                </c:pt>
                <c:pt idx="18">
                  <c:v>217672</c:v>
                </c:pt>
                <c:pt idx="19">
                  <c:v>224010</c:v>
                </c:pt>
                <c:pt idx="20">
                  <c:v>233082</c:v>
                </c:pt>
                <c:pt idx="21">
                  <c:v>245843</c:v>
                </c:pt>
                <c:pt idx="22">
                  <c:v>257313</c:v>
                </c:pt>
                <c:pt idx="23">
                  <c:v>264751</c:v>
                </c:pt>
                <c:pt idx="24">
                  <c:v>268692</c:v>
                </c:pt>
                <c:pt idx="25">
                  <c:v>269473</c:v>
                </c:pt>
                <c:pt idx="26">
                  <c:v>262855</c:v>
                </c:pt>
                <c:pt idx="27">
                  <c:v>252836</c:v>
                </c:pt>
                <c:pt idx="28">
                  <c:v>244708</c:v>
                </c:pt>
                <c:pt idx="29">
                  <c:v>238002</c:v>
                </c:pt>
                <c:pt idx="30">
                  <c:v>232120</c:v>
                </c:pt>
                <c:pt idx="31">
                  <c:v>227659</c:v>
                </c:pt>
                <c:pt idx="32">
                  <c:v>226725</c:v>
                </c:pt>
                <c:pt idx="33">
                  <c:v>226846</c:v>
                </c:pt>
                <c:pt idx="34">
                  <c:v>226998</c:v>
                </c:pt>
                <c:pt idx="35">
                  <c:v>227993</c:v>
                </c:pt>
                <c:pt idx="36">
                  <c:v>230176</c:v>
                </c:pt>
                <c:pt idx="37">
                  <c:v>232082</c:v>
                </c:pt>
                <c:pt idx="38">
                  <c:v>231479</c:v>
                </c:pt>
                <c:pt idx="39">
                  <c:v>231079</c:v>
                </c:pt>
                <c:pt idx="40">
                  <c:v>231791</c:v>
                </c:pt>
                <c:pt idx="41">
                  <c:v>233377</c:v>
                </c:pt>
                <c:pt idx="42">
                  <c:v>234118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F500-45EB-8E84-297B0D7371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7424656"/>
        <c:axId val="157427536"/>
        <c:extLst>
          <c:ext xmlns:c15="http://schemas.microsoft.com/office/drawing/2012/chart" uri="{02D57815-91ED-43cb-92C2-25804820EDAC}">
            <c15:filteredLine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Sheet1!$A$2:$A$44</c15:sqref>
                        </c15:formulaRef>
                      </c:ext>
                    </c:extLst>
                    <c:strCache>
                      <c:ptCount val="43"/>
                      <c:pt idx="0">
                        <c:v>1Q 2016</c:v>
                      </c:pt>
                      <c:pt idx="1">
                        <c:v>2Q 2016</c:v>
                      </c:pt>
                      <c:pt idx="2">
                        <c:v>3Q 2016</c:v>
                      </c:pt>
                      <c:pt idx="3">
                        <c:v>4Q 2016</c:v>
                      </c:pt>
                      <c:pt idx="4">
                        <c:v>1Q 2017</c:v>
                      </c:pt>
                      <c:pt idx="5">
                        <c:v>2Q 2017</c:v>
                      </c:pt>
                      <c:pt idx="6">
                        <c:v>3Q 2017</c:v>
                      </c:pt>
                      <c:pt idx="7">
                        <c:v>4Q 2017</c:v>
                      </c:pt>
                      <c:pt idx="8">
                        <c:v>1Q 2018</c:v>
                      </c:pt>
                      <c:pt idx="9">
                        <c:v>2Q 2018</c:v>
                      </c:pt>
                      <c:pt idx="10">
                        <c:v>3Q 2018</c:v>
                      </c:pt>
                      <c:pt idx="11">
                        <c:v>4Q 2018</c:v>
                      </c:pt>
                      <c:pt idx="12">
                        <c:v>1Q 2019</c:v>
                      </c:pt>
                      <c:pt idx="13">
                        <c:v>2Q 2019</c:v>
                      </c:pt>
                      <c:pt idx="14">
                        <c:v>3Q 2019</c:v>
                      </c:pt>
                      <c:pt idx="15">
                        <c:v>4Q 2019</c:v>
                      </c:pt>
                      <c:pt idx="16">
                        <c:v>1Q 2020</c:v>
                      </c:pt>
                      <c:pt idx="17">
                        <c:v>2Q 2020</c:v>
                      </c:pt>
                      <c:pt idx="18">
                        <c:v>3Q 2020</c:v>
                      </c:pt>
                      <c:pt idx="19">
                        <c:v>4Q 2020</c:v>
                      </c:pt>
                      <c:pt idx="20">
                        <c:v>1Q 2021</c:v>
                      </c:pt>
                      <c:pt idx="21">
                        <c:v>2Q 2021</c:v>
                      </c:pt>
                      <c:pt idx="22">
                        <c:v>3Q 2021</c:v>
                      </c:pt>
                      <c:pt idx="23">
                        <c:v>4Q 2021</c:v>
                      </c:pt>
                      <c:pt idx="24">
                        <c:v>1Q 2022</c:v>
                      </c:pt>
                      <c:pt idx="25">
                        <c:v>2Q 2022</c:v>
                      </c:pt>
                      <c:pt idx="26">
                        <c:v>3Q 2022</c:v>
                      </c:pt>
                      <c:pt idx="27">
                        <c:v>4Q 2022</c:v>
                      </c:pt>
                      <c:pt idx="28">
                        <c:v>1Q 2023</c:v>
                      </c:pt>
                      <c:pt idx="29">
                        <c:v>2Q 2023</c:v>
                      </c:pt>
                      <c:pt idx="30">
                        <c:v>3Q 2023</c:v>
                      </c:pt>
                      <c:pt idx="31">
                        <c:v>4Q 2023</c:v>
                      </c:pt>
                      <c:pt idx="32">
                        <c:v>1Q 2024</c:v>
                      </c:pt>
                      <c:pt idx="33">
                        <c:v>2Q 2024</c:v>
                      </c:pt>
                      <c:pt idx="34">
                        <c:v>3Q 2024</c:v>
                      </c:pt>
                      <c:pt idx="35">
                        <c:v>4Q 2024</c:v>
                      </c:pt>
                      <c:pt idx="36">
                        <c:v>1Q 2025</c:v>
                      </c:pt>
                      <c:pt idx="37">
                        <c:v>2Q 2025</c:v>
                      </c:pt>
                      <c:pt idx="38">
                        <c:v>3Q 2025</c:v>
                      </c:pt>
                      <c:pt idx="39">
                        <c:v>4Q 2025</c:v>
                      </c:pt>
                      <c:pt idx="40">
                        <c:v>1Q 2026</c:v>
                      </c:pt>
                      <c:pt idx="41">
                        <c:v>2Q 2026</c:v>
                      </c:pt>
                      <c:pt idx="42">
                        <c:v>3Q 2026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smooth val="1"/>
                <c:extLst>
                  <c:ext xmlns:c16="http://schemas.microsoft.com/office/drawing/2014/chart" uri="{C3380CC4-5D6E-409C-BE32-E72D297353CC}">
                    <c16:uniqueId val="{00000003-F500-45EB-8E84-297B0D7371EE}"/>
                  </c:ext>
                </c:extLst>
              </c15:ser>
            </c15:filteredLineSeries>
          </c:ext>
        </c:extLst>
      </c:lineChart>
      <c:catAx>
        <c:axId val="1573824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Quarter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380976"/>
        <c:crosses val="autoZero"/>
        <c:auto val="1"/>
        <c:lblAlgn val="ctr"/>
        <c:lblOffset val="100"/>
        <c:noMultiLvlLbl val="0"/>
      </c:catAx>
      <c:valAx>
        <c:axId val="157380976"/>
        <c:scaling>
          <c:orientation val="minMax"/>
          <c:max val="1200000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Total sales volume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382416"/>
        <c:crosses val="autoZero"/>
        <c:crossBetween val="between"/>
      </c:valAx>
      <c:valAx>
        <c:axId val="15742753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Market average price/unit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424656"/>
        <c:crosses val="max"/>
        <c:crossBetween val="between"/>
      </c:valAx>
      <c:catAx>
        <c:axId val="1574246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742753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0.75298</cdr:x>
      <cdr:y>0.03831</cdr:y>
    </cdr:from>
    <cdr:to>
      <cdr:x>0.83831</cdr:x>
      <cdr:y>0.09372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4311BEE1-E5B7-9D26-5CEE-F7C0F4FE3B8C}"/>
            </a:ext>
          </a:extLst>
        </cdr:cNvPr>
        <cdr:cNvSpPr txBox="1"/>
      </cdr:nvSpPr>
      <cdr:spPr>
        <a:xfrm xmlns:a="http://schemas.openxmlformats.org/drawingml/2006/main">
          <a:off x="8061519" y="192663"/>
          <a:ext cx="913551" cy="2786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kern="1200" dirty="0">
              <a:latin typeface="Aptos" panose="020B0004020202020204" pitchFamily="34" charset="0"/>
            </a:rPr>
            <a:t>Forecast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CE613F-49C6-744A-A3F0-C7F5499BAE7D}" type="datetimeFigureOut">
              <a:rPr lang="en-US" smtClean="0"/>
              <a:t>10/30/2026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5747A5-6889-5D4C-A797-685F60C0E8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962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28EA2-10AD-7CB0-3EF1-221CE5679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63C683-19F1-0C26-5021-2086A393D1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774D24-C5D5-882C-494F-B4A3CB190C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884EFB-CC77-B542-1926-D365EA27A5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19FE9-03E5-0841-B70E-6D4AEC562E3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165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5747A5-6889-5D4C-A797-685F60C0E8A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880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5DA6A-BA33-FF18-7A7D-C174087DF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18AEB3-4B1B-B6E8-0E9D-D85B40F90D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95BF4C-CCC0-A27B-CB9C-261FBAF92A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06CB2D-D6E9-DD84-A7A8-0897B19379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5747A5-6889-5D4C-A797-685F60C0E8A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607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09F2B-5240-632B-A96A-4AEA18A76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B8157C-02D1-9446-9BB3-4DC886784A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C09A44-3916-D07B-4856-F9C189F91D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47A7FD-7884-1100-12B7-24A292A339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5747A5-6889-5D4C-A797-685F60C0E8A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693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5747A5-6889-5D4C-A797-685F60C0E8A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945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D3464-F486-B369-5526-B2448F4B6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DC5F5C-D2E1-0BA9-1461-B3E8D7B770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969BFC-C130-B4C8-F198-31695C6E2F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59FDC9-D4E5-EF78-6B19-559553AE39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5747A5-6889-5D4C-A797-685F60C0E8A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9891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46A99-4E97-BE4B-1DE9-B95F3E81D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BC6E3D-6339-832C-8DC4-0AB9323395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681C19-D0FC-E9DF-48E6-411BB9C9DF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8C4F00-BAA7-B9B9-B8E0-E74852B804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5747A5-6889-5D4C-A797-685F60C0E8A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0860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294F8-2ACC-5A1A-30D9-053361AF2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57CE31-4A4F-FCE4-5417-C3E4B98118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49B63B-F9D2-2B8B-CC9D-2D8E204564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03C3DC-F366-62D7-EB78-11E0EE9EB2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19FE9-03E5-0841-B70E-6D4AEC562E32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4622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A1BC3-A569-8B7E-CDD7-10874B645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6C101C-2E89-6198-D75F-FC6A16AB6E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D9E1B3-6299-687C-A071-1434D89DB0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7A78DF-F267-B877-853C-82459BAB4D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19FE9-03E5-0841-B70E-6D4AEC562E32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287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C6B6A-0200-065A-113F-DF6D1B2C4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A81DE3-A328-16D9-B99F-6758209ED5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6E97AB-7CF3-3428-7FE3-2609033B1B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BE4D-1E91-693D-B706-BA35D628EF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19FE9-03E5-0841-B70E-6D4AEC562E32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5990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5747A5-6889-5D4C-A797-685F60C0E8A8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3168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5747A5-6889-5D4C-A797-685F60C0E8A8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25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5747A5-6889-5D4C-A797-685F60C0E8A8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872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3211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2C5E01CA-0132-027A-889E-80576528B0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34150" y="-228600"/>
            <a:ext cx="1554163" cy="1554163"/>
          </a:xfrm>
          <a:prstGeom prst="roundRect">
            <a:avLst>
              <a:gd name="adj" fmla="val 3632"/>
            </a:avLst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9" name="Picture Placeholder 15">
            <a:extLst>
              <a:ext uri="{FF2B5EF4-FFF2-40B4-BE49-F238E27FC236}">
                <a16:creationId xmlns:a16="http://schemas.microsoft.com/office/drawing/2014/main" id="{F6AE7CA2-08C5-9E51-83FD-3024B2351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34150" y="1435937"/>
            <a:ext cx="1554163" cy="1554163"/>
          </a:xfrm>
          <a:prstGeom prst="roundRect">
            <a:avLst>
              <a:gd name="adj" fmla="val 3632"/>
            </a:avLst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1" name="Picture Placeholder 15">
            <a:extLst>
              <a:ext uri="{FF2B5EF4-FFF2-40B4-BE49-F238E27FC236}">
                <a16:creationId xmlns:a16="http://schemas.microsoft.com/office/drawing/2014/main" id="{1E064441-96E4-BB8A-4815-E447259474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34150" y="3105949"/>
            <a:ext cx="1554163" cy="1554163"/>
          </a:xfrm>
          <a:prstGeom prst="roundRect">
            <a:avLst>
              <a:gd name="adj" fmla="val 3632"/>
            </a:avLst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2" name="Picture Placeholder 15">
            <a:extLst>
              <a:ext uri="{FF2B5EF4-FFF2-40B4-BE49-F238E27FC236}">
                <a16:creationId xmlns:a16="http://schemas.microsoft.com/office/drawing/2014/main" id="{519C3D10-9F20-05A5-D956-84564A127F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34150" y="4770485"/>
            <a:ext cx="1554163" cy="1554163"/>
          </a:xfrm>
          <a:prstGeom prst="roundRect">
            <a:avLst>
              <a:gd name="adj" fmla="val 3632"/>
            </a:avLst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7" name="Picture Placeholder 15">
            <a:extLst>
              <a:ext uri="{FF2B5EF4-FFF2-40B4-BE49-F238E27FC236}">
                <a16:creationId xmlns:a16="http://schemas.microsoft.com/office/drawing/2014/main" id="{B226DD7E-3428-AE21-B283-2B7337E603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23762" y="-957979"/>
            <a:ext cx="1554163" cy="1554163"/>
          </a:xfrm>
          <a:prstGeom prst="roundRect">
            <a:avLst>
              <a:gd name="adj" fmla="val 3632"/>
            </a:avLst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8" name="Picture Placeholder 15">
            <a:extLst>
              <a:ext uri="{FF2B5EF4-FFF2-40B4-BE49-F238E27FC236}">
                <a16:creationId xmlns:a16="http://schemas.microsoft.com/office/drawing/2014/main" id="{E7966DCF-AE2C-B602-5856-E8932555617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23762" y="706558"/>
            <a:ext cx="1554163" cy="1554163"/>
          </a:xfrm>
          <a:prstGeom prst="roundRect">
            <a:avLst>
              <a:gd name="adj" fmla="val 3632"/>
            </a:avLst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9" name="Picture Placeholder 15">
            <a:extLst>
              <a:ext uri="{FF2B5EF4-FFF2-40B4-BE49-F238E27FC236}">
                <a16:creationId xmlns:a16="http://schemas.microsoft.com/office/drawing/2014/main" id="{9DCB54C3-6729-7297-0EDC-F2ECDEBE9D8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323762" y="2376570"/>
            <a:ext cx="1554163" cy="1554163"/>
          </a:xfrm>
          <a:prstGeom prst="roundRect">
            <a:avLst>
              <a:gd name="adj" fmla="val 3632"/>
            </a:avLst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0" name="Picture Placeholder 15">
            <a:extLst>
              <a:ext uri="{FF2B5EF4-FFF2-40B4-BE49-F238E27FC236}">
                <a16:creationId xmlns:a16="http://schemas.microsoft.com/office/drawing/2014/main" id="{E8DC8D57-0075-B5DE-DD5A-67A3BDE380D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23762" y="4041106"/>
            <a:ext cx="1554163" cy="1554163"/>
          </a:xfrm>
          <a:prstGeom prst="roundRect">
            <a:avLst>
              <a:gd name="adj" fmla="val 3632"/>
            </a:avLst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1" name="Picture Placeholder 15">
            <a:extLst>
              <a:ext uri="{FF2B5EF4-FFF2-40B4-BE49-F238E27FC236}">
                <a16:creationId xmlns:a16="http://schemas.microsoft.com/office/drawing/2014/main" id="{E34C1D8D-E748-8597-E112-490BE63D495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112922" y="-228600"/>
            <a:ext cx="1554163" cy="1554163"/>
          </a:xfrm>
          <a:prstGeom prst="roundRect">
            <a:avLst>
              <a:gd name="adj" fmla="val 3632"/>
            </a:avLst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2" name="Picture Placeholder 15">
            <a:extLst>
              <a:ext uri="{FF2B5EF4-FFF2-40B4-BE49-F238E27FC236}">
                <a16:creationId xmlns:a16="http://schemas.microsoft.com/office/drawing/2014/main" id="{4A9252FF-BA63-B995-F5D1-287C0C010A0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0112922" y="1435937"/>
            <a:ext cx="1554163" cy="1554163"/>
          </a:xfrm>
          <a:prstGeom prst="roundRect">
            <a:avLst>
              <a:gd name="adj" fmla="val 3632"/>
            </a:avLst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3" name="Picture Placeholder 15">
            <a:extLst>
              <a:ext uri="{FF2B5EF4-FFF2-40B4-BE49-F238E27FC236}">
                <a16:creationId xmlns:a16="http://schemas.microsoft.com/office/drawing/2014/main" id="{7A700ACC-3F0E-801F-CA74-37E23C04CFB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12922" y="3105949"/>
            <a:ext cx="1554163" cy="1554163"/>
          </a:xfrm>
          <a:prstGeom prst="roundRect">
            <a:avLst>
              <a:gd name="adj" fmla="val 3632"/>
            </a:avLst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4" name="Picture Placeholder 15">
            <a:extLst>
              <a:ext uri="{FF2B5EF4-FFF2-40B4-BE49-F238E27FC236}">
                <a16:creationId xmlns:a16="http://schemas.microsoft.com/office/drawing/2014/main" id="{B05C4A79-F6E7-B7CC-5C35-A00346FE4B7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0112922" y="4770485"/>
            <a:ext cx="1554163" cy="1554163"/>
          </a:xfrm>
          <a:prstGeom prst="roundRect">
            <a:avLst>
              <a:gd name="adj" fmla="val 3632"/>
            </a:avLst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45009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E6F713-5C5D-51A3-5CAA-F568A8970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193" y="1250462"/>
            <a:ext cx="10783616" cy="49979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spcAft>
                <a:spcPts val="1000"/>
              </a:spcAft>
              <a:buNone/>
              <a:defRPr sz="2400"/>
            </a:lvl1pPr>
            <a:lvl2pPr>
              <a:spcAft>
                <a:spcPts val="1000"/>
              </a:spcAft>
              <a:buNone/>
              <a:defRPr sz="2000"/>
            </a:lvl2pPr>
            <a:lvl3pPr>
              <a:spcAft>
                <a:spcPts val="1000"/>
              </a:spcAft>
              <a:buNone/>
              <a:defRPr sz="1800"/>
            </a:lvl3pPr>
            <a:lvl4pPr>
              <a:spcAft>
                <a:spcPts val="1000"/>
              </a:spcAft>
              <a:buNone/>
              <a:defRPr sz="1400"/>
            </a:lvl4pPr>
            <a:lvl5pPr>
              <a:spcAft>
                <a:spcPts val="1000"/>
              </a:spcAft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0FC6C8-49A9-8EED-7437-9B245AB13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192" y="320675"/>
            <a:ext cx="10783617" cy="6334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>
              <a:defRPr lang="en-US" b="1" i="0"/>
            </a:lvl1pPr>
          </a:lstStyle>
          <a:p>
            <a:pPr lvl="0" algn="ctr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96480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9A41422-EF6F-CD5E-9719-2C43F009AC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194" y="1250463"/>
            <a:ext cx="5048906" cy="4997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spcAft>
                <a:spcPts val="1000"/>
              </a:spcAft>
              <a:buNone/>
              <a:defRPr sz="2400"/>
            </a:lvl1pPr>
            <a:lvl2pPr>
              <a:spcAft>
                <a:spcPts val="1000"/>
              </a:spcAft>
              <a:buNone/>
              <a:defRPr sz="2000"/>
            </a:lvl2pPr>
            <a:lvl3pPr>
              <a:spcAft>
                <a:spcPts val="1000"/>
              </a:spcAft>
              <a:buNone/>
              <a:defRPr sz="1800"/>
            </a:lvl3pPr>
            <a:lvl4pPr>
              <a:spcAft>
                <a:spcPts val="1000"/>
              </a:spcAft>
              <a:buNone/>
              <a:defRPr sz="1400"/>
            </a:lvl4pPr>
            <a:lvl5pPr>
              <a:spcAft>
                <a:spcPts val="1000"/>
              </a:spcAft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6447B39-35B7-07AA-9DEA-AB9B6F6622E2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38902" y="1250462"/>
            <a:ext cx="5051876" cy="49979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spcAft>
                <a:spcPts val="1000"/>
              </a:spcAft>
              <a:buNone/>
              <a:defRPr sz="2400"/>
            </a:lvl1pPr>
            <a:lvl2pPr>
              <a:spcAft>
                <a:spcPts val="1000"/>
              </a:spcAft>
              <a:buNone/>
              <a:defRPr sz="2000"/>
            </a:lvl2pPr>
            <a:lvl3pPr>
              <a:spcAft>
                <a:spcPts val="1000"/>
              </a:spcAft>
              <a:buNone/>
              <a:defRPr sz="1800"/>
            </a:lvl3pPr>
            <a:lvl4pPr>
              <a:spcAft>
                <a:spcPts val="1000"/>
              </a:spcAft>
              <a:buNone/>
              <a:defRPr sz="1400"/>
            </a:lvl4pPr>
            <a:lvl5pPr>
              <a:spcAft>
                <a:spcPts val="1000"/>
              </a:spcAft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7A65C4-9652-4AF6-61F0-8D82F56FE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192" y="320675"/>
            <a:ext cx="10783617" cy="6334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>
              <a:defRPr lang="en-US" b="1" i="0"/>
            </a:lvl1pPr>
          </a:lstStyle>
          <a:p>
            <a:pPr lvl="0" algn="ctr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1131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474974C-DF0A-942D-058A-00E6B5ADFF8B}"/>
              </a:ext>
            </a:extLst>
          </p:cNvPr>
          <p:cNvSpPr/>
          <p:nvPr userDrawn="1"/>
        </p:nvSpPr>
        <p:spPr>
          <a:xfrm>
            <a:off x="412053" y="2405743"/>
            <a:ext cx="2674512" cy="2674512"/>
          </a:xfrm>
          <a:prstGeom prst="roundRect">
            <a:avLst>
              <a:gd name="adj" fmla="val 1692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317500" algn="ctr" rotWithShape="0">
              <a:schemeClr val="bg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DC18262-D734-FE07-1827-13E127DFB7B2}"/>
              </a:ext>
            </a:extLst>
          </p:cNvPr>
          <p:cNvSpPr/>
          <p:nvPr userDrawn="1"/>
        </p:nvSpPr>
        <p:spPr>
          <a:xfrm>
            <a:off x="3309847" y="2405743"/>
            <a:ext cx="2674512" cy="2674512"/>
          </a:xfrm>
          <a:prstGeom prst="roundRect">
            <a:avLst>
              <a:gd name="adj" fmla="val 1692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317500" algn="ctr" rotWithShape="0">
              <a:schemeClr val="bg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8EBA71D-5A98-A46A-1D8F-F45ADCF32C6B}"/>
              </a:ext>
            </a:extLst>
          </p:cNvPr>
          <p:cNvSpPr/>
          <p:nvPr userDrawn="1"/>
        </p:nvSpPr>
        <p:spPr>
          <a:xfrm>
            <a:off x="6207641" y="2405743"/>
            <a:ext cx="2674512" cy="2674512"/>
          </a:xfrm>
          <a:prstGeom prst="roundRect">
            <a:avLst>
              <a:gd name="adj" fmla="val 1692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317500" algn="ctr" rotWithShape="0">
              <a:schemeClr val="bg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40CD1EA-6822-CA0C-A3EF-C75D32990ABD}"/>
              </a:ext>
            </a:extLst>
          </p:cNvPr>
          <p:cNvSpPr/>
          <p:nvPr userDrawn="1"/>
        </p:nvSpPr>
        <p:spPr>
          <a:xfrm>
            <a:off x="9105435" y="2405743"/>
            <a:ext cx="2674512" cy="2674512"/>
          </a:xfrm>
          <a:prstGeom prst="roundRect">
            <a:avLst>
              <a:gd name="adj" fmla="val 1692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317500" algn="ctr" rotWithShape="0">
              <a:schemeClr val="bg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322E1B0-E67F-B6A4-F3E1-A343F39002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4850" y="2696836"/>
            <a:ext cx="2092325" cy="2092325"/>
          </a:xfrm>
        </p:spPr>
        <p:txBody>
          <a:bodyPr anchor="ctr" anchorCtr="0">
            <a:normAutofit/>
          </a:bodyPr>
          <a:lstStyle>
            <a:lvl1pPr algn="ctr">
              <a:defRPr sz="32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15892D76-F12D-8101-6679-9B27CEB8F2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00450" y="2696835"/>
            <a:ext cx="2092325" cy="2092325"/>
          </a:xfrm>
        </p:spPr>
        <p:txBody>
          <a:bodyPr anchor="ctr" anchorCtr="0">
            <a:normAutofit/>
          </a:bodyPr>
          <a:lstStyle>
            <a:lvl1pPr algn="ctr">
              <a:defRPr sz="32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DEE85929-F1EC-AD39-D8B1-9011D5441D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6050" y="2696835"/>
            <a:ext cx="2092325" cy="2092325"/>
          </a:xfrm>
        </p:spPr>
        <p:txBody>
          <a:bodyPr anchor="ctr" anchorCtr="0">
            <a:normAutofit/>
          </a:bodyPr>
          <a:lstStyle>
            <a:lvl1pPr algn="ctr">
              <a:defRPr sz="32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12878834-042D-D5D6-8EE0-7C84E9A640F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402535" y="2696835"/>
            <a:ext cx="2092325" cy="2092325"/>
          </a:xfrm>
        </p:spPr>
        <p:txBody>
          <a:bodyPr anchor="ctr" anchorCtr="0">
            <a:normAutofit/>
          </a:bodyPr>
          <a:lstStyle>
            <a:lvl1pPr algn="ctr">
              <a:defRPr sz="32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CA7317-137A-4BC5-A477-E69F09A72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192" y="320675"/>
            <a:ext cx="10783617" cy="6334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>
              <a:defRPr lang="en-US" b="1" i="0"/>
            </a:lvl1pPr>
          </a:lstStyle>
          <a:p>
            <a:pPr lvl="0" algn="ctr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8310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479BED2-1207-5203-5FBE-4183072513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38903" y="1250461"/>
            <a:ext cx="5048904" cy="4997939"/>
          </a:xfrm>
          <a:prstGeom prst="roundRect">
            <a:avLst>
              <a:gd name="adj" fmla="val 2922"/>
            </a:avLst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604F15-3685-C6DD-24CD-74956C626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192" y="320675"/>
            <a:ext cx="10783617" cy="6334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>
              <a:defRPr lang="en-US" b="1" i="0"/>
            </a:lvl1pPr>
          </a:lstStyle>
          <a:p>
            <a:pPr lvl="0" algn="ctr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EA0B8D-1347-DB00-817D-41068FB25C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194" y="1250463"/>
            <a:ext cx="5048906" cy="4997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spcAft>
                <a:spcPts val="1000"/>
              </a:spcAft>
              <a:buNone/>
              <a:defRPr sz="2400"/>
            </a:lvl1pPr>
            <a:lvl2pPr>
              <a:spcAft>
                <a:spcPts val="1000"/>
              </a:spcAft>
              <a:buNone/>
              <a:defRPr sz="2000"/>
            </a:lvl2pPr>
            <a:lvl3pPr>
              <a:spcAft>
                <a:spcPts val="1000"/>
              </a:spcAft>
              <a:buNone/>
              <a:defRPr sz="1800"/>
            </a:lvl3pPr>
            <a:lvl4pPr>
              <a:spcAft>
                <a:spcPts val="1000"/>
              </a:spcAft>
              <a:buNone/>
              <a:defRPr sz="1400"/>
            </a:lvl4pPr>
            <a:lvl5pPr>
              <a:spcAft>
                <a:spcPts val="1000"/>
              </a:spcAft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0515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16D75E2-4F70-956A-EA9E-B53EEC26D9BC}"/>
              </a:ext>
            </a:extLst>
          </p:cNvPr>
          <p:cNvSpPr/>
          <p:nvPr userDrawn="1"/>
        </p:nvSpPr>
        <p:spPr>
          <a:xfrm>
            <a:off x="0" y="6288505"/>
            <a:ext cx="12192000" cy="569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 descr="A white board with black trim&#10;&#10;AI-generated content may be incorrect.">
            <a:extLst>
              <a:ext uri="{FF2B5EF4-FFF2-40B4-BE49-F238E27FC236}">
                <a16:creationId xmlns:a16="http://schemas.microsoft.com/office/drawing/2014/main" id="{E8A2BC98-3C1B-DF99-BE07-63F8B67AE3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268" y="1271628"/>
            <a:ext cx="11413465" cy="5372402"/>
          </a:xfrm>
          <a:prstGeom prst="rect">
            <a:avLst/>
          </a:prstGeom>
          <a:effectLst/>
        </p:spPr>
      </p:pic>
      <p:sp>
        <p:nvSpPr>
          <p:cNvPr id="11" name="Media Placeholder 7">
            <a:extLst>
              <a:ext uri="{FF2B5EF4-FFF2-40B4-BE49-F238E27FC236}">
                <a16:creationId xmlns:a16="http://schemas.microsoft.com/office/drawing/2014/main" id="{009A3AF0-100C-9EA9-AFBF-BF676BCA9765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>
          <a:xfrm>
            <a:off x="1762125" y="1401200"/>
            <a:ext cx="8659832" cy="4887305"/>
          </a:xfrm>
          <a:prstGeom prst="roundRect">
            <a:avLst>
              <a:gd name="adj" fmla="val 878"/>
            </a:avLst>
          </a:prstGeom>
        </p:spPr>
        <p:txBody>
          <a:bodyPr/>
          <a:lstStyle/>
          <a:p>
            <a:r>
              <a:rPr lang="en-US" dirty="0"/>
              <a:t>Click icon to add media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858C15C4-7E11-7466-6D59-47DD8A9CE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192" y="320675"/>
            <a:ext cx="10783617" cy="6334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>
              <a:defRPr lang="en-US" b="1" i="0"/>
            </a:lvl1pPr>
          </a:lstStyle>
          <a:p>
            <a:pPr lvl="0" algn="ctr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2685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 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4EA997E-B421-3702-1682-A3CDB630589E}"/>
              </a:ext>
            </a:extLst>
          </p:cNvPr>
          <p:cNvSpPr/>
          <p:nvPr userDrawn="1"/>
        </p:nvSpPr>
        <p:spPr>
          <a:xfrm>
            <a:off x="0" y="6288505"/>
            <a:ext cx="12192000" cy="569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A close up of a cell phone&#10;&#10;AI-generated content may be incorrect.">
            <a:extLst>
              <a:ext uri="{FF2B5EF4-FFF2-40B4-BE49-F238E27FC236}">
                <a16:creationId xmlns:a16="http://schemas.microsoft.com/office/drawing/2014/main" id="{4D0BD722-3BBB-0D80-7FCB-8CBD3C27A8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687" y="1220559"/>
            <a:ext cx="2607835" cy="5412061"/>
          </a:xfrm>
          <a:prstGeom prst="rect">
            <a:avLst/>
          </a:prstGeom>
          <a:effectLst/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8777ED3-08F8-0683-BBE7-A3A8E6A2897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1744" y="1295400"/>
            <a:ext cx="2419756" cy="5229225"/>
          </a:xfrm>
          <a:prstGeom prst="roundRect">
            <a:avLst>
              <a:gd name="adj" fmla="val 13597"/>
            </a:avLst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21" name="Picture 20" descr="A close up of a cell phone&#10;&#10;AI-generated content may be incorrect.">
            <a:extLst>
              <a:ext uri="{FF2B5EF4-FFF2-40B4-BE49-F238E27FC236}">
                <a16:creationId xmlns:a16="http://schemas.microsoft.com/office/drawing/2014/main" id="{9BCD406F-33E9-3060-D467-B4A8FD4CFD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2971" y="1220559"/>
            <a:ext cx="2607835" cy="5412061"/>
          </a:xfrm>
          <a:prstGeom prst="rect">
            <a:avLst/>
          </a:prstGeom>
          <a:effectLst/>
        </p:spPr>
      </p:pic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6717BF26-9D2C-AE90-0EC5-CBEA438516F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490028" y="1295400"/>
            <a:ext cx="2419756" cy="5229225"/>
          </a:xfrm>
          <a:prstGeom prst="roundRect">
            <a:avLst>
              <a:gd name="adj" fmla="val 13597"/>
            </a:avLst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25" name="Picture 24" descr="A close up of a cell phone&#10;&#10;AI-generated content may be incorrect.">
            <a:extLst>
              <a:ext uri="{FF2B5EF4-FFF2-40B4-BE49-F238E27FC236}">
                <a16:creationId xmlns:a16="http://schemas.microsoft.com/office/drawing/2014/main" id="{155E1AA2-7681-A249-4653-A36EA49536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1255" y="1220559"/>
            <a:ext cx="2607835" cy="5412061"/>
          </a:xfrm>
          <a:prstGeom prst="rect">
            <a:avLst/>
          </a:prstGeom>
          <a:effectLst/>
        </p:spPr>
      </p:pic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6BEFAAEB-D9FB-3AC6-400A-81C16A2DD1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88312" y="1295400"/>
            <a:ext cx="2419756" cy="5229225"/>
          </a:xfrm>
          <a:prstGeom prst="roundRect">
            <a:avLst>
              <a:gd name="adj" fmla="val 13597"/>
            </a:avLst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29" name="Picture 28" descr="A close up of a cell phone&#10;&#10;AI-generated content may be incorrect.">
            <a:extLst>
              <a:ext uri="{FF2B5EF4-FFF2-40B4-BE49-F238E27FC236}">
                <a16:creationId xmlns:a16="http://schemas.microsoft.com/office/drawing/2014/main" id="{BCC631A0-2ED2-0B15-7A16-0508C7C334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9540" y="1220559"/>
            <a:ext cx="2607835" cy="5412061"/>
          </a:xfrm>
          <a:prstGeom prst="rect">
            <a:avLst/>
          </a:prstGeom>
          <a:effectLst/>
        </p:spPr>
      </p:pic>
      <p:sp>
        <p:nvSpPr>
          <p:cNvPr id="30" name="Picture Placeholder 8">
            <a:extLst>
              <a:ext uri="{FF2B5EF4-FFF2-40B4-BE49-F238E27FC236}">
                <a16:creationId xmlns:a16="http://schemas.microsoft.com/office/drawing/2014/main" id="{BB30AD64-6FB9-FC63-FE2E-464AC19D747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86597" y="1295400"/>
            <a:ext cx="2419756" cy="5229225"/>
          </a:xfrm>
          <a:prstGeom prst="roundRect">
            <a:avLst>
              <a:gd name="adj" fmla="val 13597"/>
            </a:avLst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9B0158-C03A-C9AB-72BF-FFFD7F619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192" y="320675"/>
            <a:ext cx="10783617" cy="6334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>
              <a:defRPr lang="en-US" b="1" i="0"/>
            </a:lvl1pPr>
          </a:lstStyle>
          <a:p>
            <a:pPr lvl="0" algn="ctr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5026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cell phone&#10;&#10;AI-generated content may be incorrect.">
            <a:extLst>
              <a:ext uri="{FF2B5EF4-FFF2-40B4-BE49-F238E27FC236}">
                <a16:creationId xmlns:a16="http://schemas.microsoft.com/office/drawing/2014/main" id="{FA561D4E-C4A3-367F-A271-EBD71FF792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5000" y="318299"/>
            <a:ext cx="3000530" cy="6227024"/>
          </a:xfrm>
          <a:prstGeom prst="rect">
            <a:avLst/>
          </a:prstGeom>
          <a:effectLst/>
        </p:spPr>
      </p:pic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8A2D13FF-7BC8-0208-6929-A382B80BEC6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52057" y="420670"/>
            <a:ext cx="2784130" cy="6016657"/>
          </a:xfrm>
          <a:prstGeom prst="roundRect">
            <a:avLst>
              <a:gd name="adj" fmla="val 13597"/>
            </a:avLst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16C629AC-99EE-86FA-8D98-A9F91EA13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193" y="1439862"/>
            <a:ext cx="5391807" cy="3978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600" b="1" i="0">
                <a:latin typeface="Avenir Next LT Pro" panose="020B0504020202020204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90016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8A1FEFE4-B65B-1A20-9A26-23A41584284B}"/>
              </a:ext>
            </a:extLst>
          </p:cNvPr>
          <p:cNvSpPr/>
          <p:nvPr userDrawn="1"/>
        </p:nvSpPr>
        <p:spPr>
          <a:xfrm>
            <a:off x="0" y="6014434"/>
            <a:ext cx="12192000" cy="843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color wheel">
            <a:extLst>
              <a:ext uri="{FF2B5EF4-FFF2-40B4-BE49-F238E27FC236}">
                <a16:creationId xmlns:a16="http://schemas.microsoft.com/office/drawing/2014/main" id="{7B76B99C-FC8C-360C-AC98-BC2E373032FB}"/>
              </a:ext>
            </a:extLst>
          </p:cNvPr>
          <p:cNvSpPr/>
          <p:nvPr userDrawn="1"/>
        </p:nvSpPr>
        <p:spPr>
          <a:xfrm>
            <a:off x="-931319" y="-3598319"/>
            <a:ext cx="14054637" cy="14054637"/>
          </a:xfrm>
          <a:prstGeom prst="ellipse">
            <a:avLst/>
          </a:prstGeom>
          <a:gradFill flip="none" rotWithShape="1">
            <a:gsLst>
              <a:gs pos="0">
                <a:srgbClr val="FF8512"/>
              </a:gs>
              <a:gs pos="48000">
                <a:srgbClr val="E968EF"/>
              </a:gs>
              <a:gs pos="100000">
                <a:srgbClr val="4B58F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white background">
            <a:extLst>
              <a:ext uri="{FF2B5EF4-FFF2-40B4-BE49-F238E27FC236}">
                <a16:creationId xmlns:a16="http://schemas.microsoft.com/office/drawing/2014/main" id="{99F72B00-DC7B-FC95-27D5-F81568FD5CB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7889"/>
            </a:avLst>
          </a:prstGeom>
          <a:solidFill>
            <a:schemeClr val="bg1"/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" name="round corners">
            <a:extLst>
              <a:ext uri="{FF2B5EF4-FFF2-40B4-BE49-F238E27FC236}">
                <a16:creationId xmlns:a16="http://schemas.microsoft.com/office/drawing/2014/main" id="{C916B48D-4CA9-66DA-12E5-80800EF5F3C1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72D71CC2-B017-CE7B-8E5B-13538B0F6CF3}"/>
                </a:ext>
              </a:extLst>
            </p:cNvPr>
            <p:cNvSpPr/>
            <p:nvPr/>
          </p:nvSpPr>
          <p:spPr>
            <a:xfrm>
              <a:off x="0" y="0"/>
              <a:ext cx="533814" cy="533814"/>
            </a:xfrm>
            <a:custGeom>
              <a:avLst/>
              <a:gdLst>
                <a:gd name="csX0" fmla="*/ 0 w 533814"/>
                <a:gd name="csY0" fmla="*/ 0 h 533814"/>
                <a:gd name="csX1" fmla="*/ 533814 w 533814"/>
                <a:gd name="csY1" fmla="*/ 0 h 533814"/>
                <a:gd name="csX2" fmla="*/ 0 w 533814"/>
                <a:gd name="csY2" fmla="*/ 533814 h 5338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33814" h="533814">
                  <a:moveTo>
                    <a:pt x="0" y="0"/>
                  </a:moveTo>
                  <a:lnTo>
                    <a:pt x="533814" y="0"/>
                  </a:lnTo>
                  <a:cubicBezTo>
                    <a:pt x="238997" y="0"/>
                    <a:pt x="0" y="238997"/>
                    <a:pt x="0" y="53381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EDF0F99A-BA80-5AB6-3EBC-A0C3F4ECA2FC}"/>
                </a:ext>
              </a:extLst>
            </p:cNvPr>
            <p:cNvSpPr/>
            <p:nvPr/>
          </p:nvSpPr>
          <p:spPr>
            <a:xfrm rot="5400000">
              <a:off x="11658186" y="0"/>
              <a:ext cx="533814" cy="533814"/>
            </a:xfrm>
            <a:custGeom>
              <a:avLst/>
              <a:gdLst>
                <a:gd name="csX0" fmla="*/ 0 w 533814"/>
                <a:gd name="csY0" fmla="*/ 0 h 533814"/>
                <a:gd name="csX1" fmla="*/ 533814 w 533814"/>
                <a:gd name="csY1" fmla="*/ 0 h 533814"/>
                <a:gd name="csX2" fmla="*/ 0 w 533814"/>
                <a:gd name="csY2" fmla="*/ 533814 h 5338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33814" h="533814">
                  <a:moveTo>
                    <a:pt x="0" y="0"/>
                  </a:moveTo>
                  <a:lnTo>
                    <a:pt x="533814" y="0"/>
                  </a:lnTo>
                  <a:cubicBezTo>
                    <a:pt x="238997" y="0"/>
                    <a:pt x="0" y="238997"/>
                    <a:pt x="0" y="53381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1120291-5E27-9634-54DB-7412D5B018E0}"/>
                </a:ext>
              </a:extLst>
            </p:cNvPr>
            <p:cNvSpPr/>
            <p:nvPr/>
          </p:nvSpPr>
          <p:spPr>
            <a:xfrm rot="16200000">
              <a:off x="0" y="6324186"/>
              <a:ext cx="533814" cy="533814"/>
            </a:xfrm>
            <a:custGeom>
              <a:avLst/>
              <a:gdLst>
                <a:gd name="csX0" fmla="*/ 0 w 533814"/>
                <a:gd name="csY0" fmla="*/ 0 h 533814"/>
                <a:gd name="csX1" fmla="*/ 533814 w 533814"/>
                <a:gd name="csY1" fmla="*/ 0 h 533814"/>
                <a:gd name="csX2" fmla="*/ 0 w 533814"/>
                <a:gd name="csY2" fmla="*/ 533814 h 5338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33814" h="533814">
                  <a:moveTo>
                    <a:pt x="0" y="0"/>
                  </a:moveTo>
                  <a:lnTo>
                    <a:pt x="533814" y="0"/>
                  </a:lnTo>
                  <a:cubicBezTo>
                    <a:pt x="238997" y="0"/>
                    <a:pt x="0" y="238997"/>
                    <a:pt x="0" y="53381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B9BFB940-FA74-6547-A85F-0566BB9F2E24}"/>
                </a:ext>
              </a:extLst>
            </p:cNvPr>
            <p:cNvSpPr/>
            <p:nvPr/>
          </p:nvSpPr>
          <p:spPr>
            <a:xfrm rot="10800000">
              <a:off x="11658186" y="6324186"/>
              <a:ext cx="533814" cy="533814"/>
            </a:xfrm>
            <a:custGeom>
              <a:avLst/>
              <a:gdLst>
                <a:gd name="csX0" fmla="*/ 0 w 533814"/>
                <a:gd name="csY0" fmla="*/ 0 h 533814"/>
                <a:gd name="csX1" fmla="*/ 533814 w 533814"/>
                <a:gd name="csY1" fmla="*/ 0 h 533814"/>
                <a:gd name="csX2" fmla="*/ 0 w 533814"/>
                <a:gd name="csY2" fmla="*/ 533814 h 5338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33814" h="533814">
                  <a:moveTo>
                    <a:pt x="0" y="0"/>
                  </a:moveTo>
                  <a:lnTo>
                    <a:pt x="533814" y="0"/>
                  </a:lnTo>
                  <a:cubicBezTo>
                    <a:pt x="238997" y="0"/>
                    <a:pt x="0" y="238997"/>
                    <a:pt x="0" y="53381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BC8E9590-F675-A145-6E33-551D78DB37DD}"/>
              </a:ext>
            </a:extLst>
          </p:cNvPr>
          <p:cNvSpPr/>
          <p:nvPr userDrawn="1"/>
        </p:nvSpPr>
        <p:spPr>
          <a:xfrm>
            <a:off x="10858500" y="1034120"/>
            <a:ext cx="1179775" cy="674826"/>
          </a:xfrm>
          <a:prstGeom prst="roundRect">
            <a:avLst>
              <a:gd name="adj" fmla="val 9062"/>
            </a:avLst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7B9D05B4-7BAB-78AF-6FBE-395C494037F9}"/>
              </a:ext>
            </a:extLst>
          </p:cNvPr>
          <p:cNvSpPr/>
          <p:nvPr userDrawn="1"/>
        </p:nvSpPr>
        <p:spPr>
          <a:xfrm>
            <a:off x="6789218" y="5650122"/>
            <a:ext cx="736372" cy="647362"/>
          </a:xfrm>
          <a:prstGeom prst="roundRect">
            <a:avLst>
              <a:gd name="adj" fmla="val 13784"/>
            </a:avLst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Picture Placeholder 35">
            <a:extLst>
              <a:ext uri="{FF2B5EF4-FFF2-40B4-BE49-F238E27FC236}">
                <a16:creationId xmlns:a16="http://schemas.microsoft.com/office/drawing/2014/main" id="{540E7534-4632-560B-F4D3-6984DC4E6B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14603" y="139700"/>
            <a:ext cx="3145541" cy="1570038"/>
          </a:xfrm>
          <a:prstGeom prst="roundRect">
            <a:avLst>
              <a:gd name="adj" fmla="val 5111"/>
            </a:avLst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8" name="Picture Placeholder 35">
            <a:extLst>
              <a:ext uri="{FF2B5EF4-FFF2-40B4-BE49-F238E27FC236}">
                <a16:creationId xmlns:a16="http://schemas.microsoft.com/office/drawing/2014/main" id="{5AF1C269-D6C7-1106-7C32-8300189D6B8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7861" y="2287814"/>
            <a:ext cx="1427730" cy="1787260"/>
          </a:xfrm>
          <a:prstGeom prst="roundRect">
            <a:avLst>
              <a:gd name="adj" fmla="val 5111"/>
            </a:avLst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9" name="Picture Placeholder 35">
            <a:extLst>
              <a:ext uri="{FF2B5EF4-FFF2-40B4-BE49-F238E27FC236}">
                <a16:creationId xmlns:a16="http://schemas.microsoft.com/office/drawing/2014/main" id="{B8FC5505-CFE1-1636-7C34-CF2A5A3C31A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7861" y="4169943"/>
            <a:ext cx="1427730" cy="1400101"/>
          </a:xfrm>
          <a:prstGeom prst="roundRect">
            <a:avLst>
              <a:gd name="adj" fmla="val 5111"/>
            </a:avLst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0" name="Picture Placeholder 35">
            <a:extLst>
              <a:ext uri="{FF2B5EF4-FFF2-40B4-BE49-F238E27FC236}">
                <a16:creationId xmlns:a16="http://schemas.microsoft.com/office/drawing/2014/main" id="{E91435D5-4E64-1430-C208-08DCF7DAF3C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14604" y="4169943"/>
            <a:ext cx="2120258" cy="2548357"/>
          </a:xfrm>
          <a:prstGeom prst="roundRect">
            <a:avLst>
              <a:gd name="adj" fmla="val 5111"/>
            </a:avLst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1" name="Picture Placeholder 35">
            <a:extLst>
              <a:ext uri="{FF2B5EF4-FFF2-40B4-BE49-F238E27FC236}">
                <a16:creationId xmlns:a16="http://schemas.microsoft.com/office/drawing/2014/main" id="{60D8D6BD-7B65-81D8-A0C0-AC32497B9FA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828033" y="4169943"/>
            <a:ext cx="2210242" cy="1477839"/>
          </a:xfrm>
          <a:prstGeom prst="roundRect">
            <a:avLst>
              <a:gd name="adj" fmla="val 5111"/>
            </a:avLst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" name="Picture Placeholder 35">
            <a:extLst>
              <a:ext uri="{FF2B5EF4-FFF2-40B4-BE49-F238E27FC236}">
                <a16:creationId xmlns:a16="http://schemas.microsoft.com/office/drawing/2014/main" id="{67B3CDAB-D6D6-57A8-920B-1E81E5EEC7A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614603" y="1801016"/>
            <a:ext cx="4041648" cy="2276856"/>
          </a:xfrm>
          <a:prstGeom prst="roundRect">
            <a:avLst>
              <a:gd name="adj" fmla="val 5111"/>
            </a:avLst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1000B6-8926-AD9D-364A-37A9CD09C5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7483" y="3611466"/>
            <a:ext cx="3348238" cy="90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745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utoRev="1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43200000">
                                      <p:cBhvr>
                                        <p:cTn id="6" dur="6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B5AC73CC-519B-46F9-AA31-3ECDC555115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64800" y="0"/>
            <a:ext cx="6832340" cy="6858000"/>
          </a:xfrm>
          <a:custGeom>
            <a:avLst/>
            <a:gdLst>
              <a:gd name="connsiteX0" fmla="*/ 0 w 9646600"/>
              <a:gd name="connsiteY0" fmla="*/ 0 h 6858000"/>
              <a:gd name="connsiteX1" fmla="*/ 9646600 w 9646600"/>
              <a:gd name="connsiteY1" fmla="*/ 0 h 6858000"/>
              <a:gd name="connsiteX2" fmla="*/ 9646600 w 9646600"/>
              <a:gd name="connsiteY2" fmla="*/ 6858000 h 6858000"/>
              <a:gd name="connsiteX3" fmla="*/ 327679 w 9646600"/>
              <a:gd name="connsiteY3" fmla="*/ 6858000 h 6858000"/>
              <a:gd name="connsiteX4" fmla="*/ 2010773 w 9646600"/>
              <a:gd name="connsiteY4" fmla="*/ 2390140 h 6858000"/>
              <a:gd name="connsiteX5" fmla="*/ 1942003 w 9646600"/>
              <a:gd name="connsiteY5" fmla="*/ 2003425 h 6858000"/>
              <a:gd name="connsiteX0" fmla="*/ 0 w 9646600"/>
              <a:gd name="connsiteY0" fmla="*/ 0 h 6858000"/>
              <a:gd name="connsiteX1" fmla="*/ 6789100 w 9646600"/>
              <a:gd name="connsiteY1" fmla="*/ 0 h 6858000"/>
              <a:gd name="connsiteX2" fmla="*/ 9646600 w 9646600"/>
              <a:gd name="connsiteY2" fmla="*/ 6858000 h 6858000"/>
              <a:gd name="connsiteX3" fmla="*/ 327679 w 9646600"/>
              <a:gd name="connsiteY3" fmla="*/ 6858000 h 6858000"/>
              <a:gd name="connsiteX4" fmla="*/ 2010773 w 9646600"/>
              <a:gd name="connsiteY4" fmla="*/ 2390140 h 6858000"/>
              <a:gd name="connsiteX5" fmla="*/ 1942003 w 9646600"/>
              <a:gd name="connsiteY5" fmla="*/ 2003425 h 6858000"/>
              <a:gd name="connsiteX6" fmla="*/ 0 w 9646600"/>
              <a:gd name="connsiteY6" fmla="*/ 0 h 6858000"/>
              <a:gd name="connsiteX0" fmla="*/ 0 w 6827200"/>
              <a:gd name="connsiteY0" fmla="*/ 0 h 6858000"/>
              <a:gd name="connsiteX1" fmla="*/ 6789100 w 6827200"/>
              <a:gd name="connsiteY1" fmla="*/ 0 h 6858000"/>
              <a:gd name="connsiteX2" fmla="*/ 6827200 w 6827200"/>
              <a:gd name="connsiteY2" fmla="*/ 6858000 h 6858000"/>
              <a:gd name="connsiteX3" fmla="*/ 327679 w 6827200"/>
              <a:gd name="connsiteY3" fmla="*/ 6858000 h 6858000"/>
              <a:gd name="connsiteX4" fmla="*/ 2010773 w 6827200"/>
              <a:gd name="connsiteY4" fmla="*/ 2390140 h 6858000"/>
              <a:gd name="connsiteX5" fmla="*/ 1942003 w 6827200"/>
              <a:gd name="connsiteY5" fmla="*/ 2003425 h 6858000"/>
              <a:gd name="connsiteX6" fmla="*/ 0 w 6827200"/>
              <a:gd name="connsiteY6" fmla="*/ 0 h 6858000"/>
              <a:gd name="connsiteX0" fmla="*/ 0 w 6827200"/>
              <a:gd name="connsiteY0" fmla="*/ 0 h 6858000"/>
              <a:gd name="connsiteX1" fmla="*/ 6801800 w 6827200"/>
              <a:gd name="connsiteY1" fmla="*/ 0 h 6858000"/>
              <a:gd name="connsiteX2" fmla="*/ 6827200 w 6827200"/>
              <a:gd name="connsiteY2" fmla="*/ 6858000 h 6858000"/>
              <a:gd name="connsiteX3" fmla="*/ 327679 w 6827200"/>
              <a:gd name="connsiteY3" fmla="*/ 6858000 h 6858000"/>
              <a:gd name="connsiteX4" fmla="*/ 2010773 w 6827200"/>
              <a:gd name="connsiteY4" fmla="*/ 2390140 h 6858000"/>
              <a:gd name="connsiteX5" fmla="*/ 1942003 w 6827200"/>
              <a:gd name="connsiteY5" fmla="*/ 2003425 h 6858000"/>
              <a:gd name="connsiteX6" fmla="*/ 0 w 6827200"/>
              <a:gd name="connsiteY6" fmla="*/ 0 h 6858000"/>
              <a:gd name="connsiteX0" fmla="*/ 0 w 6832340"/>
              <a:gd name="connsiteY0" fmla="*/ 0 h 6858000"/>
              <a:gd name="connsiteX1" fmla="*/ 6830197 w 6832340"/>
              <a:gd name="connsiteY1" fmla="*/ 5680 h 6858000"/>
              <a:gd name="connsiteX2" fmla="*/ 6827200 w 6832340"/>
              <a:gd name="connsiteY2" fmla="*/ 6858000 h 6858000"/>
              <a:gd name="connsiteX3" fmla="*/ 327679 w 6832340"/>
              <a:gd name="connsiteY3" fmla="*/ 6858000 h 6858000"/>
              <a:gd name="connsiteX4" fmla="*/ 2010773 w 6832340"/>
              <a:gd name="connsiteY4" fmla="*/ 2390140 h 6858000"/>
              <a:gd name="connsiteX5" fmla="*/ 1942003 w 6832340"/>
              <a:gd name="connsiteY5" fmla="*/ 2003425 h 6858000"/>
              <a:gd name="connsiteX6" fmla="*/ 0 w 6832340"/>
              <a:gd name="connsiteY6" fmla="*/ 0 h 6858000"/>
              <a:gd name="connsiteX0" fmla="*/ 0 w 6832340"/>
              <a:gd name="connsiteY0" fmla="*/ 0 h 6858000"/>
              <a:gd name="connsiteX1" fmla="*/ 6830197 w 6832340"/>
              <a:gd name="connsiteY1" fmla="*/ 0 h 6858000"/>
              <a:gd name="connsiteX2" fmla="*/ 6827200 w 6832340"/>
              <a:gd name="connsiteY2" fmla="*/ 6858000 h 6858000"/>
              <a:gd name="connsiteX3" fmla="*/ 327679 w 6832340"/>
              <a:gd name="connsiteY3" fmla="*/ 6858000 h 6858000"/>
              <a:gd name="connsiteX4" fmla="*/ 2010773 w 6832340"/>
              <a:gd name="connsiteY4" fmla="*/ 2390140 h 6858000"/>
              <a:gd name="connsiteX5" fmla="*/ 1942003 w 6832340"/>
              <a:gd name="connsiteY5" fmla="*/ 2003425 h 6858000"/>
              <a:gd name="connsiteX6" fmla="*/ 0 w 6832340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32340" h="6858000">
                <a:moveTo>
                  <a:pt x="0" y="0"/>
                </a:moveTo>
                <a:lnTo>
                  <a:pt x="6830197" y="0"/>
                </a:lnTo>
                <a:cubicBezTo>
                  <a:pt x="6838664" y="2286000"/>
                  <a:pt x="6818733" y="4572000"/>
                  <a:pt x="6827200" y="6858000"/>
                </a:cubicBezTo>
                <a:lnTo>
                  <a:pt x="327679" y="6858000"/>
                </a:lnTo>
                <a:lnTo>
                  <a:pt x="2010773" y="2390140"/>
                </a:lnTo>
                <a:cubicBezTo>
                  <a:pt x="2057512" y="2266442"/>
                  <a:pt x="2033060" y="2096771"/>
                  <a:pt x="1942003" y="2003425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6200000" scaled="0"/>
          </a:gradFill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6" name="Picture 5" descr="A black and white rectangle with a white rectangle in the middle&#10;&#10;AI-generated content may be incorrect.">
            <a:extLst>
              <a:ext uri="{FF2B5EF4-FFF2-40B4-BE49-F238E27FC236}">
                <a16:creationId xmlns:a16="http://schemas.microsoft.com/office/drawing/2014/main" id="{E4B4A71D-E889-9A88-0448-CC2727CC3F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982"/>
          <a:stretch/>
        </p:blipFill>
        <p:spPr>
          <a:xfrm flipH="1">
            <a:off x="2823249" y="0"/>
            <a:ext cx="5729432" cy="6861574"/>
          </a:xfrm>
          <a:prstGeom prst="rect">
            <a:avLst/>
          </a:prstGeom>
        </p:spPr>
      </p:pic>
      <p:sp>
        <p:nvSpPr>
          <p:cNvPr id="2" name="Title 6">
            <a:extLst>
              <a:ext uri="{FF2B5EF4-FFF2-40B4-BE49-F238E27FC236}">
                <a16:creationId xmlns:a16="http://schemas.microsoft.com/office/drawing/2014/main" id="{E32E87B9-ACE6-72D9-CF63-89C24B50F3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2656" y="1460500"/>
            <a:ext cx="5533344" cy="2349500"/>
          </a:xfrm>
        </p:spPr>
        <p:txBody>
          <a:bodyPr>
            <a:noAutofit/>
          </a:bodyPr>
          <a:lstStyle>
            <a:lvl1pPr>
              <a:defRPr sz="6600" b="1" i="0" spc="90" baseline="0">
                <a:latin typeface="Avenir Next LT Pro Demi" panose="020B07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B4F6F3-2E08-14CB-8DE3-1090E038C9C4}"/>
              </a:ext>
            </a:extLst>
          </p:cNvPr>
          <p:cNvSpPr/>
          <p:nvPr userDrawn="1"/>
        </p:nvSpPr>
        <p:spPr>
          <a:xfrm>
            <a:off x="698170" y="1347189"/>
            <a:ext cx="411480" cy="73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C860480D-3D0C-B8DF-E559-5A99B10BA1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6100" y="4191000"/>
            <a:ext cx="5334000" cy="1104900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-292100">
              <a:tabLst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8705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84779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E0F9E9-61F8-634C-A48F-1703B1BBF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192" y="320675"/>
            <a:ext cx="10783617" cy="6334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>
              <a:defRPr lang="en-US" b="1" i="0"/>
            </a:lvl1pPr>
          </a:lstStyle>
          <a:p>
            <a:pPr lvl="0" algn="ctr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71304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EBFAC0-7972-2AC8-AC80-8876259BB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192" y="320675"/>
            <a:ext cx="10783617" cy="6334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>
              <a:defRPr lang="en-US" b="1" i="0" dirty="0"/>
            </a:lvl1pPr>
          </a:lstStyle>
          <a:p>
            <a:pPr lvl="0" algn="ctr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26F55-085A-2710-F8B5-A728CF797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193" y="1250462"/>
            <a:ext cx="10783616" cy="49979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spcAft>
                <a:spcPts val="1000"/>
              </a:spcAft>
              <a:buNone/>
              <a:defRPr sz="2400"/>
            </a:lvl1pPr>
            <a:lvl2pPr>
              <a:spcAft>
                <a:spcPts val="1000"/>
              </a:spcAft>
              <a:buNone/>
              <a:defRPr sz="2000"/>
            </a:lvl2pPr>
            <a:lvl3pPr>
              <a:spcAft>
                <a:spcPts val="1000"/>
              </a:spcAft>
              <a:buNone/>
              <a:defRPr sz="1800"/>
            </a:lvl3pPr>
            <a:lvl4pPr>
              <a:spcAft>
                <a:spcPts val="1000"/>
              </a:spcAft>
              <a:buNone/>
              <a:defRPr sz="1400"/>
            </a:lvl4pPr>
            <a:lvl5pPr>
              <a:spcAft>
                <a:spcPts val="1000"/>
              </a:spcAft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69832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34EEEA-39A1-353A-4C55-D5A5445BB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192" y="320675"/>
            <a:ext cx="10783617" cy="6334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>
              <a:defRPr lang="en-US" b="1" i="0"/>
            </a:lvl1pPr>
          </a:lstStyle>
          <a:p>
            <a:pPr lvl="0" algn="ctr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ED01DB-B458-C109-EF70-5EB35545DD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194" y="1250463"/>
            <a:ext cx="5048906" cy="4997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spcAft>
                <a:spcPts val="1000"/>
              </a:spcAft>
              <a:buNone/>
              <a:defRPr sz="2400"/>
            </a:lvl1pPr>
            <a:lvl2pPr>
              <a:spcAft>
                <a:spcPts val="1000"/>
              </a:spcAft>
              <a:buNone/>
              <a:defRPr sz="2000"/>
            </a:lvl2pPr>
            <a:lvl3pPr>
              <a:spcAft>
                <a:spcPts val="1000"/>
              </a:spcAft>
              <a:buNone/>
              <a:defRPr sz="1800"/>
            </a:lvl3pPr>
            <a:lvl4pPr>
              <a:spcAft>
                <a:spcPts val="1000"/>
              </a:spcAft>
              <a:buNone/>
              <a:defRPr sz="1400"/>
            </a:lvl4pPr>
            <a:lvl5pPr>
              <a:spcAft>
                <a:spcPts val="1000"/>
              </a:spcAft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C020CBA-9CA7-A2DA-AFBB-EEF2DF054E5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38902" y="1250462"/>
            <a:ext cx="5051876" cy="49979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spcAft>
                <a:spcPts val="1000"/>
              </a:spcAft>
              <a:buNone/>
              <a:defRPr sz="2400"/>
            </a:lvl1pPr>
            <a:lvl2pPr>
              <a:spcAft>
                <a:spcPts val="1000"/>
              </a:spcAft>
              <a:buNone/>
              <a:defRPr sz="2000"/>
            </a:lvl2pPr>
            <a:lvl3pPr>
              <a:spcAft>
                <a:spcPts val="1000"/>
              </a:spcAft>
              <a:buNone/>
              <a:defRPr sz="1800"/>
            </a:lvl3pPr>
            <a:lvl4pPr>
              <a:spcAft>
                <a:spcPts val="1000"/>
              </a:spcAft>
              <a:buNone/>
              <a:defRPr sz="1400"/>
            </a:lvl4pPr>
            <a:lvl5pPr>
              <a:spcAft>
                <a:spcPts val="1000"/>
              </a:spcAft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84181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474974C-DF0A-942D-058A-00E6B5ADFF8B}"/>
              </a:ext>
            </a:extLst>
          </p:cNvPr>
          <p:cNvSpPr/>
          <p:nvPr userDrawn="1"/>
        </p:nvSpPr>
        <p:spPr>
          <a:xfrm>
            <a:off x="412053" y="2405743"/>
            <a:ext cx="2674512" cy="2674512"/>
          </a:xfrm>
          <a:prstGeom prst="roundRect">
            <a:avLst>
              <a:gd name="adj" fmla="val 1692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317500" algn="ctr" rotWithShape="0">
              <a:srgbClr val="0054A6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DC18262-D734-FE07-1827-13E127DFB7B2}"/>
              </a:ext>
            </a:extLst>
          </p:cNvPr>
          <p:cNvSpPr/>
          <p:nvPr userDrawn="1"/>
        </p:nvSpPr>
        <p:spPr>
          <a:xfrm>
            <a:off x="3309847" y="2405743"/>
            <a:ext cx="2674512" cy="2674512"/>
          </a:xfrm>
          <a:prstGeom prst="roundRect">
            <a:avLst>
              <a:gd name="adj" fmla="val 1692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317500" algn="ctr" rotWithShape="0">
              <a:srgbClr val="0054A6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8EBA71D-5A98-A46A-1D8F-F45ADCF32C6B}"/>
              </a:ext>
            </a:extLst>
          </p:cNvPr>
          <p:cNvSpPr/>
          <p:nvPr userDrawn="1"/>
        </p:nvSpPr>
        <p:spPr>
          <a:xfrm>
            <a:off x="6207641" y="2405743"/>
            <a:ext cx="2674512" cy="2674512"/>
          </a:xfrm>
          <a:prstGeom prst="roundRect">
            <a:avLst>
              <a:gd name="adj" fmla="val 1692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317500" algn="ctr" rotWithShape="0">
              <a:srgbClr val="0054A6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40CD1EA-6822-CA0C-A3EF-C75D32990ABD}"/>
              </a:ext>
            </a:extLst>
          </p:cNvPr>
          <p:cNvSpPr/>
          <p:nvPr userDrawn="1"/>
        </p:nvSpPr>
        <p:spPr>
          <a:xfrm>
            <a:off x="9105435" y="2405743"/>
            <a:ext cx="2674512" cy="2674512"/>
          </a:xfrm>
          <a:prstGeom prst="roundRect">
            <a:avLst>
              <a:gd name="adj" fmla="val 1692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317500" algn="ctr" rotWithShape="0">
              <a:srgbClr val="0054A6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322E1B0-E67F-B6A4-F3E1-A343F39002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4850" y="2696836"/>
            <a:ext cx="2092325" cy="2092325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15892D76-F12D-8101-6679-9B27CEB8F2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00450" y="2696835"/>
            <a:ext cx="2092325" cy="2092325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DEE85929-F1EC-AD39-D8B1-9011D5441D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6050" y="2696835"/>
            <a:ext cx="2092325" cy="2092325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12878834-042D-D5D6-8EE0-7C84E9A640F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402535" y="2696835"/>
            <a:ext cx="2092325" cy="2092325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294255-B63E-2EA1-D24D-80A5F8626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192" y="320675"/>
            <a:ext cx="10783617" cy="6334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>
              <a:defRPr lang="en-US" b="1" i="0"/>
            </a:lvl1pPr>
          </a:lstStyle>
          <a:p>
            <a:pPr lvl="0" algn="ctr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79424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274F3C-975F-BB2A-BB82-DBC938E45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192" y="320675"/>
            <a:ext cx="10783617" cy="6334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>
              <a:defRPr lang="en-US" b="1" i="0"/>
            </a:lvl1pPr>
          </a:lstStyle>
          <a:p>
            <a:pPr lvl="0" algn="ctr"/>
            <a:r>
              <a:rPr lang="en-US"/>
              <a:t>Click to edit Master title style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144DBFE9-D4A5-AB90-738D-08AF14E05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38903" y="1250461"/>
            <a:ext cx="5048904" cy="4997939"/>
          </a:xfrm>
          <a:prstGeom prst="roundRect">
            <a:avLst>
              <a:gd name="adj" fmla="val 2922"/>
            </a:avLst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B2E835D-CF93-AA69-C42C-2DD581CB03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194" y="1250463"/>
            <a:ext cx="5048906" cy="4997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spcAft>
                <a:spcPts val="1000"/>
              </a:spcAft>
              <a:buNone/>
              <a:defRPr sz="2400"/>
            </a:lvl1pPr>
            <a:lvl2pPr>
              <a:spcAft>
                <a:spcPts val="1000"/>
              </a:spcAft>
              <a:buNone/>
              <a:defRPr sz="2400"/>
            </a:lvl2pPr>
            <a:lvl3pPr>
              <a:spcAft>
                <a:spcPts val="1000"/>
              </a:spcAft>
              <a:buNone/>
              <a:defRPr sz="2000"/>
            </a:lvl3pPr>
            <a:lvl4pPr>
              <a:spcAft>
                <a:spcPts val="1000"/>
              </a:spcAft>
              <a:buNone/>
              <a:defRPr sz="1600"/>
            </a:lvl4pPr>
            <a:lvl5pPr>
              <a:spcAft>
                <a:spcPts val="1000"/>
              </a:spcAft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70199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16D75E2-4F70-956A-EA9E-B53EEC26D9BC}"/>
              </a:ext>
            </a:extLst>
          </p:cNvPr>
          <p:cNvSpPr/>
          <p:nvPr userDrawn="1"/>
        </p:nvSpPr>
        <p:spPr>
          <a:xfrm>
            <a:off x="0" y="6288505"/>
            <a:ext cx="12192000" cy="569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 descr="A white board with black trim&#10;&#10;AI-generated content may be incorrect.">
            <a:extLst>
              <a:ext uri="{FF2B5EF4-FFF2-40B4-BE49-F238E27FC236}">
                <a16:creationId xmlns:a16="http://schemas.microsoft.com/office/drawing/2014/main" id="{E8A2BC98-3C1B-DF99-BE07-63F8B67AE3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268" y="1271628"/>
            <a:ext cx="11413465" cy="5372402"/>
          </a:xfrm>
          <a:prstGeom prst="rect">
            <a:avLst/>
          </a:prstGeom>
          <a:effectLst/>
        </p:spPr>
      </p:pic>
      <p:sp>
        <p:nvSpPr>
          <p:cNvPr id="11" name="Media Placeholder 7">
            <a:extLst>
              <a:ext uri="{FF2B5EF4-FFF2-40B4-BE49-F238E27FC236}">
                <a16:creationId xmlns:a16="http://schemas.microsoft.com/office/drawing/2014/main" id="{009A3AF0-100C-9EA9-AFBF-BF676BCA9765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>
          <a:xfrm>
            <a:off x="1762125" y="1401200"/>
            <a:ext cx="8659832" cy="4887305"/>
          </a:xfrm>
          <a:prstGeom prst="roundRect">
            <a:avLst>
              <a:gd name="adj" fmla="val 878"/>
            </a:avLst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0FB9392C-D8DB-62F2-EAF1-F12878816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192" y="320675"/>
            <a:ext cx="10783617" cy="6334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>
              <a:defRPr lang="en-US" b="1" i="0"/>
            </a:lvl1pPr>
          </a:lstStyle>
          <a:p>
            <a:pPr lvl="0" algn="ctr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263653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 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4EA997E-B421-3702-1682-A3CDB630589E}"/>
              </a:ext>
            </a:extLst>
          </p:cNvPr>
          <p:cNvSpPr/>
          <p:nvPr userDrawn="1"/>
        </p:nvSpPr>
        <p:spPr>
          <a:xfrm>
            <a:off x="0" y="6288505"/>
            <a:ext cx="12192000" cy="569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A close up of a cell phone&#10;&#10;AI-generated content may be incorrect.">
            <a:extLst>
              <a:ext uri="{FF2B5EF4-FFF2-40B4-BE49-F238E27FC236}">
                <a16:creationId xmlns:a16="http://schemas.microsoft.com/office/drawing/2014/main" id="{4D0BD722-3BBB-0D80-7FCB-8CBD3C27A8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687" y="1220559"/>
            <a:ext cx="2607835" cy="5412061"/>
          </a:xfrm>
          <a:prstGeom prst="rect">
            <a:avLst/>
          </a:prstGeom>
          <a:effectLst/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8777ED3-08F8-0683-BBE7-A3A8E6A2897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1744" y="1295400"/>
            <a:ext cx="2419756" cy="5229225"/>
          </a:xfrm>
          <a:prstGeom prst="roundRect">
            <a:avLst>
              <a:gd name="adj" fmla="val 13597"/>
            </a:avLst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21" name="Picture 20" descr="A close up of a cell phone&#10;&#10;AI-generated content may be incorrect.">
            <a:extLst>
              <a:ext uri="{FF2B5EF4-FFF2-40B4-BE49-F238E27FC236}">
                <a16:creationId xmlns:a16="http://schemas.microsoft.com/office/drawing/2014/main" id="{9BCD406F-33E9-3060-D467-B4A8FD4CFD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2971" y="1220559"/>
            <a:ext cx="2607835" cy="5412061"/>
          </a:xfrm>
          <a:prstGeom prst="rect">
            <a:avLst/>
          </a:prstGeom>
          <a:effectLst/>
        </p:spPr>
      </p:pic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6717BF26-9D2C-AE90-0EC5-CBEA438516F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490028" y="1295400"/>
            <a:ext cx="2419756" cy="5229225"/>
          </a:xfrm>
          <a:prstGeom prst="roundRect">
            <a:avLst>
              <a:gd name="adj" fmla="val 13597"/>
            </a:avLst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25" name="Picture 24" descr="A close up of a cell phone&#10;&#10;AI-generated content may be incorrect.">
            <a:extLst>
              <a:ext uri="{FF2B5EF4-FFF2-40B4-BE49-F238E27FC236}">
                <a16:creationId xmlns:a16="http://schemas.microsoft.com/office/drawing/2014/main" id="{155E1AA2-7681-A249-4653-A36EA49536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1255" y="1220559"/>
            <a:ext cx="2607835" cy="5412061"/>
          </a:xfrm>
          <a:prstGeom prst="rect">
            <a:avLst/>
          </a:prstGeom>
          <a:effectLst/>
        </p:spPr>
      </p:pic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6BEFAAEB-D9FB-3AC6-400A-81C16A2DD1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88312" y="1295400"/>
            <a:ext cx="2419756" cy="5229225"/>
          </a:xfrm>
          <a:prstGeom prst="roundRect">
            <a:avLst>
              <a:gd name="adj" fmla="val 13597"/>
            </a:avLst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29" name="Picture 28" descr="A close up of a cell phone&#10;&#10;AI-generated content may be incorrect.">
            <a:extLst>
              <a:ext uri="{FF2B5EF4-FFF2-40B4-BE49-F238E27FC236}">
                <a16:creationId xmlns:a16="http://schemas.microsoft.com/office/drawing/2014/main" id="{BCC631A0-2ED2-0B15-7A16-0508C7C334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9540" y="1220559"/>
            <a:ext cx="2607835" cy="5412061"/>
          </a:xfrm>
          <a:prstGeom prst="rect">
            <a:avLst/>
          </a:prstGeom>
          <a:effectLst/>
        </p:spPr>
      </p:pic>
      <p:sp>
        <p:nvSpPr>
          <p:cNvPr id="30" name="Picture Placeholder 8">
            <a:extLst>
              <a:ext uri="{FF2B5EF4-FFF2-40B4-BE49-F238E27FC236}">
                <a16:creationId xmlns:a16="http://schemas.microsoft.com/office/drawing/2014/main" id="{BB30AD64-6FB9-FC63-FE2E-464AC19D747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86597" y="1295400"/>
            <a:ext cx="2419756" cy="5229225"/>
          </a:xfrm>
          <a:prstGeom prst="roundRect">
            <a:avLst>
              <a:gd name="adj" fmla="val 13597"/>
            </a:avLst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701CB9-7A4C-B8B6-1A85-FDD9C3C30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192" y="320675"/>
            <a:ext cx="10783617" cy="6334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>
              <a:defRPr lang="en-US" b="1" i="0"/>
            </a:lvl1pPr>
          </a:lstStyle>
          <a:p>
            <a:pPr lvl="0" algn="ctr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470173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cell phone&#10;&#10;AI-generated content may be incorrect.">
            <a:extLst>
              <a:ext uri="{FF2B5EF4-FFF2-40B4-BE49-F238E27FC236}">
                <a16:creationId xmlns:a16="http://schemas.microsoft.com/office/drawing/2014/main" id="{FA561D4E-C4A3-367F-A271-EBD71FF792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5000" y="318299"/>
            <a:ext cx="3000530" cy="6227024"/>
          </a:xfrm>
          <a:prstGeom prst="rect">
            <a:avLst/>
          </a:prstGeom>
          <a:effectLst/>
        </p:spPr>
      </p:pic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8A2D13FF-7BC8-0208-6929-A382B80BEC6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52057" y="420670"/>
            <a:ext cx="2784130" cy="6016657"/>
          </a:xfrm>
          <a:prstGeom prst="roundRect">
            <a:avLst>
              <a:gd name="adj" fmla="val 13597"/>
            </a:avLst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16C629AC-99EE-86FA-8D98-A9F91EA13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193" y="1439862"/>
            <a:ext cx="5391807" cy="3978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600" b="1" i="0">
                <a:latin typeface="Avenir Next LT Pro" panose="020B0504020202020204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65480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_with_Subtitle_and_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E6F713-5C5D-51A3-5CAA-F568A8970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193" y="1419225"/>
            <a:ext cx="10783616" cy="46540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spcAft>
                <a:spcPts val="1000"/>
              </a:spcAft>
              <a:buNone/>
              <a:defRPr sz="2400"/>
            </a:lvl1pPr>
            <a:lvl2pPr>
              <a:spcAft>
                <a:spcPts val="1000"/>
              </a:spcAft>
              <a:buNone/>
              <a:defRPr sz="2000"/>
            </a:lvl2pPr>
            <a:lvl3pPr>
              <a:spcAft>
                <a:spcPts val="1000"/>
              </a:spcAft>
              <a:buNone/>
              <a:defRPr sz="1800"/>
            </a:lvl3pPr>
            <a:lvl4pPr>
              <a:spcAft>
                <a:spcPts val="1000"/>
              </a:spcAft>
              <a:buNone/>
              <a:defRPr sz="1400"/>
            </a:lvl4pPr>
            <a:lvl5pPr>
              <a:spcAft>
                <a:spcPts val="1000"/>
              </a:spcAft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0FC6C8-49A9-8EED-7437-9B245AB13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3362" y="320675"/>
            <a:ext cx="7322757" cy="6334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>
              <a:defRPr lang="en-US" b="1" i="0"/>
            </a:lvl1pPr>
          </a:lstStyle>
          <a:p>
            <a:pPr lvl="0" algn="ctr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971527-1CD5-50AE-1574-EF130EDFAF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4850" y="954088"/>
            <a:ext cx="10782300" cy="465137"/>
          </a:xfrm>
        </p:spPr>
        <p:txBody>
          <a:bodyPr>
            <a:noAutofit/>
          </a:bodyPr>
          <a:lstStyle>
            <a:lvl1pPr algn="ctr">
              <a:defRPr sz="2400"/>
            </a:lvl1pPr>
            <a:lvl2pPr algn="ctr">
              <a:defRPr sz="2000"/>
            </a:lvl2pPr>
            <a:lvl3pPr algn="ctr">
              <a:defRPr sz="2000"/>
            </a:lvl3pPr>
            <a:lvl4pPr algn="ctr">
              <a:defRPr sz="2000"/>
            </a:lvl4pPr>
            <a:lvl5pPr algn="ctr"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FFEEEE7-335F-D450-CFBB-3F49298DCA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4850" y="6210300"/>
            <a:ext cx="8329613" cy="327025"/>
          </a:xfrm>
        </p:spPr>
        <p:txBody>
          <a:bodyPr/>
          <a:lstStyle>
            <a:lvl1pPr>
              <a:defRPr sz="1050">
                <a:solidFill>
                  <a:schemeClr val="bg1">
                    <a:lumMod val="65000"/>
                  </a:schemeClr>
                </a:solidFill>
              </a:defRPr>
            </a:lvl1pPr>
            <a:lvl2pPr>
              <a:defRPr sz="1050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050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050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05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7030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2FC39F-D8F9-53AA-56A0-F4336C7E0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268" y="365125"/>
            <a:ext cx="1141346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D706D0-94E5-83AB-D740-412393EEC0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9268" y="1825625"/>
            <a:ext cx="11413465" cy="45288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EB143D-97E8-1B54-13DA-3E340051939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7272" y="6501207"/>
            <a:ext cx="1331828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908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818" r:id="rId2"/>
    <p:sldLayoutId id="2147483674" r:id="rId3"/>
    <p:sldLayoutId id="2147483672" r:id="rId4"/>
    <p:sldLayoutId id="2147483726" r:id="rId5"/>
    <p:sldLayoutId id="2147483676" r:id="rId6"/>
    <p:sldLayoutId id="2147483677" r:id="rId7"/>
    <p:sldLayoutId id="2147483678" r:id="rId8"/>
    <p:sldLayoutId id="214748372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Avenir Next LT Pro" panose="020B0504020202020204" pitchFamily="34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1000"/>
        </a:spcAft>
        <a:buFont typeface="Arial" panose="020B0604020202020204" pitchFamily="34" charset="0"/>
        <a:buNone/>
        <a:defRPr sz="240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spcAft>
          <a:spcPts val="1000"/>
        </a:spcAft>
        <a:buFont typeface="Arial" panose="020B0604020202020204" pitchFamily="34" charset="0"/>
        <a:buNone/>
        <a:defRPr sz="200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spcAft>
          <a:spcPts val="10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spcAft>
          <a:spcPts val="1000"/>
        </a:spcAft>
        <a:buFont typeface="Arial" panose="020B0604020202020204" pitchFamily="34" charset="0"/>
        <a:buNone/>
        <a:defRPr sz="140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spcAft>
          <a:spcPts val="1000"/>
        </a:spcAft>
        <a:buFont typeface="Arial" panose="020B0604020202020204" pitchFamily="34" charset="0"/>
        <a:buNone/>
        <a:defRPr sz="140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04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4320" userDrawn="1">
          <p15:clr>
            <a:srgbClr val="F26B43"/>
          </p15:clr>
        </p15:guide>
        <p15:guide id="5" userDrawn="1">
          <p15:clr>
            <a:srgbClr val="F26B43"/>
          </p15:clr>
        </p15:guide>
        <p15:guide id="6" pos="7680" userDrawn="1">
          <p15:clr>
            <a:srgbClr val="F26B43"/>
          </p15:clr>
        </p15:guide>
        <p15:guide id="7" pos="216" userDrawn="1">
          <p15:clr>
            <a:srgbClr val="F26B43"/>
          </p15:clr>
        </p15:guide>
        <p15:guide id="8" pos="432" userDrawn="1">
          <p15:clr>
            <a:srgbClr val="F26B43"/>
          </p15:clr>
        </p15:guide>
        <p15:guide id="9" pos="3624" userDrawn="1">
          <p15:clr>
            <a:srgbClr val="F26B43"/>
          </p15:clr>
        </p15:guide>
        <p15:guide id="10" pos="4056" userDrawn="1">
          <p15:clr>
            <a:srgbClr val="F26B43"/>
          </p15:clr>
        </p15:guide>
        <p15:guide id="11" pos="7464" userDrawn="1">
          <p15:clr>
            <a:srgbClr val="F26B43"/>
          </p15:clr>
        </p15:guide>
        <p15:guide id="12" pos="7248" userDrawn="1">
          <p15:clr>
            <a:srgbClr val="F26B43"/>
          </p15:clr>
        </p15:guide>
        <p15:guide id="13" orient="horz" pos="202" userDrawn="1">
          <p15:clr>
            <a:srgbClr val="F26B43"/>
          </p15:clr>
        </p15:guide>
        <p15:guide id="14" orient="horz" pos="4124" userDrawn="1">
          <p15:clr>
            <a:srgbClr val="F26B43"/>
          </p15:clr>
        </p15:guide>
        <p15:guide id="15" orient="horz" pos="469" userDrawn="1">
          <p15:clr>
            <a:srgbClr val="F26B43"/>
          </p15:clr>
        </p15:guide>
        <p15:guide id="16" orient="horz" pos="601" userDrawn="1">
          <p15:clr>
            <a:srgbClr val="F26B43"/>
          </p15:clr>
        </p15:guide>
        <p15:guide id="17" orient="horz" pos="3936" userDrawn="1">
          <p15:clr>
            <a:srgbClr val="F26B43"/>
          </p15:clr>
        </p15:guide>
        <p15:guide id="18" orient="horz" pos="2156" userDrawn="1">
          <p15:clr>
            <a:srgbClr val="F26B43"/>
          </p15:clr>
        </p15:guide>
        <p15:guide id="19" orient="horz" pos="122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2FC39F-D8F9-53AA-56A0-F4336C7E0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193" y="365125"/>
            <a:ext cx="1078361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D706D0-94E5-83AB-D740-412393EEC0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193" y="1825625"/>
            <a:ext cx="10783614" cy="45288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734873C-4012-2FAA-BF51-D7B6BFD08D19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13433" y="6505361"/>
            <a:ext cx="1331828" cy="228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2E34CB-A2A7-432C-750E-EDD4A2DE01E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6737" y="6485273"/>
            <a:ext cx="857595" cy="23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840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834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810" r:id="rId11"/>
    <p:sldLayoutId id="214748383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Avenir Next LT Pro" panose="020B0504020202020204" pitchFamily="34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00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4320" userDrawn="1">
          <p15:clr>
            <a:srgbClr val="F26B43"/>
          </p15:clr>
        </p15:guide>
        <p15:guide id="5" userDrawn="1">
          <p15:clr>
            <a:srgbClr val="F26B43"/>
          </p15:clr>
        </p15:guide>
        <p15:guide id="6" pos="7680" userDrawn="1">
          <p15:clr>
            <a:srgbClr val="F26B43"/>
          </p15:clr>
        </p15:guide>
        <p15:guide id="7" pos="216" userDrawn="1">
          <p15:clr>
            <a:srgbClr val="F26B43"/>
          </p15:clr>
        </p15:guide>
        <p15:guide id="8" pos="432" userDrawn="1">
          <p15:clr>
            <a:srgbClr val="F26B43"/>
          </p15:clr>
        </p15:guide>
        <p15:guide id="9" pos="3624" userDrawn="1">
          <p15:clr>
            <a:srgbClr val="F26B43"/>
          </p15:clr>
        </p15:guide>
        <p15:guide id="10" pos="4056" userDrawn="1">
          <p15:clr>
            <a:srgbClr val="F26B43"/>
          </p15:clr>
        </p15:guide>
        <p15:guide id="11" pos="7243" userDrawn="1">
          <p15:clr>
            <a:srgbClr val="F26B43"/>
          </p15:clr>
        </p15:guide>
        <p15:guide id="12" pos="7464" userDrawn="1">
          <p15:clr>
            <a:srgbClr val="F26B43"/>
          </p15:clr>
        </p15:guide>
        <p15:guide id="13" orient="horz" pos="204" userDrawn="1">
          <p15:clr>
            <a:srgbClr val="F26B43"/>
          </p15:clr>
        </p15:guide>
        <p15:guide id="14" orient="horz" pos="469" userDrawn="1">
          <p15:clr>
            <a:srgbClr val="F26B43"/>
          </p15:clr>
        </p15:guide>
        <p15:guide id="15" orient="horz" pos="600" userDrawn="1">
          <p15:clr>
            <a:srgbClr val="F26B43"/>
          </p15:clr>
        </p15:guide>
        <p15:guide id="16" orient="horz" pos="1004" userDrawn="1">
          <p15:clr>
            <a:srgbClr val="F26B43"/>
          </p15:clr>
        </p15:guide>
        <p15:guide id="17" orient="horz" pos="1224" userDrawn="1">
          <p15:clr>
            <a:srgbClr val="F26B43"/>
          </p15:clr>
        </p15:guide>
        <p15:guide id="18" orient="horz" pos="3936" userDrawn="1">
          <p15:clr>
            <a:srgbClr val="F26B43"/>
          </p15:clr>
        </p15:guide>
        <p15:guide id="19" orient="horz" pos="411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3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3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8">
            <a:extLst>
              <a:ext uri="{FF2B5EF4-FFF2-40B4-BE49-F238E27FC236}">
                <a16:creationId xmlns:a16="http://schemas.microsoft.com/office/drawing/2014/main" id="{F1F6CFF6-F35D-E2C0-DAF8-8E03AE3B8C0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0" name="Picture Placeholder 5">
            <a:extLst>
              <a:ext uri="{FF2B5EF4-FFF2-40B4-BE49-F238E27FC236}">
                <a16:creationId xmlns:a16="http://schemas.microsoft.com/office/drawing/2014/main" id="{93FCFC3C-1F14-F4A2-5070-669B61A2256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1" name="Picture Placeholder 20">
            <a:extLst>
              <a:ext uri="{FF2B5EF4-FFF2-40B4-BE49-F238E27FC236}">
                <a16:creationId xmlns:a16="http://schemas.microsoft.com/office/drawing/2014/main" id="{02E2FD9E-612E-BFC5-8FCC-E3AAAAD448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2" name="Picture Placeholder 22">
            <a:extLst>
              <a:ext uri="{FF2B5EF4-FFF2-40B4-BE49-F238E27FC236}">
                <a16:creationId xmlns:a16="http://schemas.microsoft.com/office/drawing/2014/main" id="{BD8885BF-CA37-BDBF-E8DF-AC504284C41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3" name="Picture Placeholder 24">
            <a:extLst>
              <a:ext uri="{FF2B5EF4-FFF2-40B4-BE49-F238E27FC236}">
                <a16:creationId xmlns:a16="http://schemas.microsoft.com/office/drawing/2014/main" id="{226E14EA-A0FE-52AA-4610-412FDEF8509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Media Placeholder 13">
            <a:extLst>
              <a:ext uri="{FF2B5EF4-FFF2-40B4-BE49-F238E27FC236}">
                <a16:creationId xmlns:a16="http://schemas.microsoft.com/office/drawing/2014/main" id="{320AF14A-1BDB-0C9C-F730-CE252952971A}"/>
              </a:ext>
            </a:extLst>
          </p:cNvPr>
          <p:cNvPicPr>
            <a:picLocks noGrp="1" noChangeAspect="1"/>
          </p:cNvPicPr>
          <p:nvPr>
            <p:ph type="media" sz="quarter" idx="429496729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7619" y="1808163"/>
            <a:ext cx="4038600" cy="2260600"/>
          </a:xfrm>
          <a:prstGeom prst="roundRect">
            <a:avLst>
              <a:gd name="adj" fmla="val 3898"/>
            </a:avLst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64400FE-2B8A-8B93-9DB0-CC9121468E27}"/>
              </a:ext>
            </a:extLst>
          </p:cNvPr>
          <p:cNvSpPr txBox="1"/>
          <p:nvPr/>
        </p:nvSpPr>
        <p:spPr>
          <a:xfrm>
            <a:off x="1059931" y="829246"/>
            <a:ext cx="5663018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U.S CRE Market </a:t>
            </a:r>
          </a:p>
          <a:p>
            <a:r>
              <a:rPr lang="en-US" sz="3200" b="1" dirty="0"/>
              <a:t>Update</a:t>
            </a:r>
          </a:p>
          <a:p>
            <a:r>
              <a:rPr lang="en-US" sz="3200" b="1" dirty="0"/>
              <a:t>November 2026</a:t>
            </a:r>
          </a:p>
          <a:p>
            <a:endParaRPr lang="en-US" sz="3200" b="1" dirty="0"/>
          </a:p>
          <a:p>
            <a:r>
              <a:rPr lang="en-US" sz="1200" b="1" dirty="0"/>
              <a:t>Prepared by Michelle Rumore </a:t>
            </a:r>
          </a:p>
          <a:p>
            <a:r>
              <a:rPr lang="en-US" sz="1200" b="1" dirty="0"/>
              <a:t>Senior Director, Market Analytics</a:t>
            </a:r>
          </a:p>
        </p:txBody>
      </p:sp>
    </p:spTree>
    <p:extLst>
      <p:ext uri="{BB962C8B-B14F-4D97-AF65-F5344CB8AC3E}">
        <p14:creationId xmlns:p14="http://schemas.microsoft.com/office/powerpoint/2010/main" val="3627826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850B3-4E63-8A8A-0AF1-DA28C3112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4B1B42-A3DB-E30C-D3A7-4DA5D2090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30" y="1881741"/>
            <a:ext cx="4680857" cy="2349500"/>
          </a:xfrm>
        </p:spPr>
        <p:txBody>
          <a:bodyPr/>
          <a:lstStyle/>
          <a:p>
            <a:r>
              <a:rPr lang="en-US" dirty="0"/>
              <a:t>Office</a:t>
            </a:r>
            <a:br>
              <a:rPr lang="en-US" dirty="0"/>
            </a:br>
            <a:endParaRPr lang="en-US" dirty="0"/>
          </a:p>
        </p:txBody>
      </p:sp>
      <p:pic>
        <p:nvPicPr>
          <p:cNvPr id="6" name="Picture Placeholder 11">
            <a:extLst>
              <a:ext uri="{FF2B5EF4-FFF2-40B4-BE49-F238E27FC236}">
                <a16:creationId xmlns:a16="http://schemas.microsoft.com/office/drawing/2014/main" id="{896498FD-36BE-5229-AA11-B2F93B17F8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64163" y="0"/>
            <a:ext cx="6832600" cy="6858000"/>
          </a:xfrm>
        </p:spPr>
      </p:pic>
    </p:spTree>
    <p:extLst>
      <p:ext uri="{BB962C8B-B14F-4D97-AF65-F5344CB8AC3E}">
        <p14:creationId xmlns:p14="http://schemas.microsoft.com/office/powerpoint/2010/main" val="3121239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6E71D-8FD0-9CB8-B360-0BEEB300C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 office recovery well into its second year</a:t>
            </a:r>
          </a:p>
        </p:txBody>
      </p:sp>
      <p:graphicFrame>
        <p:nvGraphicFramePr>
          <p:cNvPr id="3" name="Content Placeholder 8">
            <a:extLst>
              <a:ext uri="{FF2B5EF4-FFF2-40B4-BE49-F238E27FC236}">
                <a16:creationId xmlns:a16="http://schemas.microsoft.com/office/drawing/2014/main" id="{34047510-5262-54B3-9ABA-380C575B9C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8717126"/>
              </p:ext>
            </p:extLst>
          </p:nvPr>
        </p:nvGraphicFramePr>
        <p:xfrm>
          <a:off x="704850" y="1250950"/>
          <a:ext cx="10782300" cy="4997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B7B167A-EB6B-7F13-57B1-68F77E24B10D}"/>
              </a:ext>
            </a:extLst>
          </p:cNvPr>
          <p:cNvCxnSpPr>
            <a:cxnSpLocks/>
          </p:cNvCxnSpPr>
          <p:nvPr/>
        </p:nvCxnSpPr>
        <p:spPr>
          <a:xfrm flipV="1">
            <a:off x="9405258" y="1402176"/>
            <a:ext cx="0" cy="371856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1AFD19F-5204-7F76-CB19-B5E04565500E}"/>
              </a:ext>
            </a:extLst>
          </p:cNvPr>
          <p:cNvSpPr txBox="1"/>
          <p:nvPr/>
        </p:nvSpPr>
        <p:spPr>
          <a:xfrm>
            <a:off x="9831976" y="1090341"/>
            <a:ext cx="1001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FORECAST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93A111-964D-F29F-A99E-FBE92C73C47F}"/>
              </a:ext>
            </a:extLst>
          </p:cNvPr>
          <p:cNvSpPr txBox="1"/>
          <p:nvPr/>
        </p:nvSpPr>
        <p:spPr>
          <a:xfrm>
            <a:off x="388830" y="6232634"/>
            <a:ext cx="30059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CoStar</a:t>
            </a:r>
          </a:p>
        </p:txBody>
      </p:sp>
    </p:spTree>
    <p:extLst>
      <p:ext uri="{BB962C8B-B14F-4D97-AF65-F5344CB8AC3E}">
        <p14:creationId xmlns:p14="http://schemas.microsoft.com/office/powerpoint/2010/main" val="3762278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A6553-404A-A380-6103-930C48987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6EB3AB9F-E56F-176C-AB6B-9065FDE1C8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3855305"/>
              </p:ext>
            </p:extLst>
          </p:nvPr>
        </p:nvGraphicFramePr>
        <p:xfrm>
          <a:off x="704850" y="1403498"/>
          <a:ext cx="10782300" cy="4667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D2E23B39-D80A-EE61-A898-A4D72196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But, demand heavily skewed towards a few markets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224A95-ECBC-196B-42D5-B7EB8A17D55D}"/>
              </a:ext>
            </a:extLst>
          </p:cNvPr>
          <p:cNvSpPr txBox="1"/>
          <p:nvPr/>
        </p:nvSpPr>
        <p:spPr>
          <a:xfrm>
            <a:off x="388830" y="6232634"/>
            <a:ext cx="30059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CoStar</a:t>
            </a:r>
          </a:p>
        </p:txBody>
      </p:sp>
    </p:spTree>
    <p:extLst>
      <p:ext uri="{BB962C8B-B14F-4D97-AF65-F5344CB8AC3E}">
        <p14:creationId xmlns:p14="http://schemas.microsoft.com/office/powerpoint/2010/main" val="2251197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Chart bld="series" animBg="0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088F0-8231-490E-B54D-4E9148B63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7D36D0D3-F95C-87D9-48FC-114B038343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9785282"/>
              </p:ext>
            </p:extLst>
          </p:nvPr>
        </p:nvGraphicFramePr>
        <p:xfrm>
          <a:off x="704850" y="1403498"/>
          <a:ext cx="10782300" cy="4667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9FFEA0C2-8114-CD02-B422-F9BE213ED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Most markets are still seeing below pre-pandemic levels of leasing activity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376397-3CB6-AC05-1B43-B6996FAB3F76}"/>
              </a:ext>
            </a:extLst>
          </p:cNvPr>
          <p:cNvSpPr txBox="1"/>
          <p:nvPr/>
        </p:nvSpPr>
        <p:spPr>
          <a:xfrm>
            <a:off x="388830" y="6232634"/>
            <a:ext cx="30059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CoStar</a:t>
            </a:r>
          </a:p>
        </p:txBody>
      </p:sp>
    </p:spTree>
    <p:extLst>
      <p:ext uri="{BB962C8B-B14F-4D97-AF65-F5344CB8AC3E}">
        <p14:creationId xmlns:p14="http://schemas.microsoft.com/office/powerpoint/2010/main" val="3951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Chart bld="series" animBg="0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A08A1-15E4-AAA6-583C-3DC7FFDAD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73F498C-161F-656A-924D-1B876901F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The gap between winners and losers is widening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1C0B9A4B-AFC6-F251-BC98-16C5CA8BDB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3397831"/>
              </p:ext>
            </p:extLst>
          </p:nvPr>
        </p:nvGraphicFramePr>
        <p:xfrm>
          <a:off x="704850" y="1250950"/>
          <a:ext cx="10782300" cy="4997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792FD02-C985-1A67-B980-A8A7ADC22C93}"/>
              </a:ext>
            </a:extLst>
          </p:cNvPr>
          <p:cNvSpPr txBox="1"/>
          <p:nvPr/>
        </p:nvSpPr>
        <p:spPr>
          <a:xfrm>
            <a:off x="388830" y="6232634"/>
            <a:ext cx="30059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CoStar</a:t>
            </a:r>
          </a:p>
        </p:txBody>
      </p:sp>
    </p:spTree>
    <p:extLst>
      <p:ext uri="{BB962C8B-B14F-4D97-AF65-F5344CB8AC3E}">
        <p14:creationId xmlns:p14="http://schemas.microsoft.com/office/powerpoint/2010/main" val="3935321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23256-5D8F-EE5E-1039-4BED19C94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CFEAC-0FC1-BCF9-B12E-28BBFD213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 pipeline near a 15-year low</a:t>
            </a:r>
          </a:p>
        </p:txBody>
      </p:sp>
      <p:graphicFrame>
        <p:nvGraphicFramePr>
          <p:cNvPr id="3" name="Content Placeholder 8">
            <a:extLst>
              <a:ext uri="{FF2B5EF4-FFF2-40B4-BE49-F238E27FC236}">
                <a16:creationId xmlns:a16="http://schemas.microsoft.com/office/drawing/2014/main" id="{7CCFC0A7-3A9B-70C1-267D-192ED5292C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3764806"/>
              </p:ext>
            </p:extLst>
          </p:nvPr>
        </p:nvGraphicFramePr>
        <p:xfrm>
          <a:off x="704850" y="1250950"/>
          <a:ext cx="10782300" cy="4997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C7AC843-3C52-D4ED-76BB-678A73044F31}"/>
              </a:ext>
            </a:extLst>
          </p:cNvPr>
          <p:cNvSpPr txBox="1"/>
          <p:nvPr/>
        </p:nvSpPr>
        <p:spPr>
          <a:xfrm>
            <a:off x="388830" y="6232634"/>
            <a:ext cx="30059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CoStar</a:t>
            </a:r>
          </a:p>
        </p:txBody>
      </p:sp>
    </p:spTree>
    <p:extLst>
      <p:ext uri="{BB962C8B-B14F-4D97-AF65-F5344CB8AC3E}">
        <p14:creationId xmlns:p14="http://schemas.microsoft.com/office/powerpoint/2010/main" val="2139084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25BDA-F877-7B62-7150-B8823135E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CB15D0C-7A72-FC58-D9C2-65530F2F2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venir Next LT Pro" panose="020B0504020202020204" pitchFamily="34" charset="0"/>
              </a:rPr>
              <a:t>Office demolitions exceed deliveries while starts languish</a:t>
            </a:r>
            <a:endParaRPr lang="en-US" dirty="0"/>
          </a:p>
        </p:txBody>
      </p:sp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id="{72010F3D-394E-8592-F600-9A9A248612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6881370"/>
              </p:ext>
            </p:extLst>
          </p:nvPr>
        </p:nvGraphicFramePr>
        <p:xfrm>
          <a:off x="704850" y="1250950"/>
          <a:ext cx="10782300" cy="4997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7148447-156F-23E5-F07C-55A06017D313}"/>
              </a:ext>
            </a:extLst>
          </p:cNvPr>
          <p:cNvSpPr txBox="1"/>
          <p:nvPr/>
        </p:nvSpPr>
        <p:spPr>
          <a:xfrm>
            <a:off x="388830" y="6232634"/>
            <a:ext cx="30059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CoStar</a:t>
            </a:r>
          </a:p>
        </p:txBody>
      </p:sp>
    </p:spTree>
    <p:extLst>
      <p:ext uri="{BB962C8B-B14F-4D97-AF65-F5344CB8AC3E}">
        <p14:creationId xmlns:p14="http://schemas.microsoft.com/office/powerpoint/2010/main" val="138793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A8FB9-4FF2-7818-0729-D36928DB2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Rents have risen despite elevated vacancy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E2835AF-516F-DC3F-AB37-38882F8D48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8516294"/>
              </p:ext>
            </p:extLst>
          </p:nvPr>
        </p:nvGraphicFramePr>
        <p:xfrm>
          <a:off x="704850" y="1250950"/>
          <a:ext cx="10782300" cy="4997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39A2579-7135-67C6-62F3-7E0843BBC495}"/>
              </a:ext>
            </a:extLst>
          </p:cNvPr>
          <p:cNvCxnSpPr>
            <a:cxnSpLocks/>
          </p:cNvCxnSpPr>
          <p:nvPr/>
        </p:nvCxnSpPr>
        <p:spPr>
          <a:xfrm flipV="1">
            <a:off x="9752099" y="1412688"/>
            <a:ext cx="0" cy="371856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FCE7DD5-F702-A74D-A2D1-77C9A4F47562}"/>
              </a:ext>
            </a:extLst>
          </p:cNvPr>
          <p:cNvSpPr txBox="1"/>
          <p:nvPr/>
        </p:nvSpPr>
        <p:spPr>
          <a:xfrm>
            <a:off x="9831976" y="1090341"/>
            <a:ext cx="1001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FORECAST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E614C7-08AC-7BF7-7DC6-CACE47F97EA3}"/>
              </a:ext>
            </a:extLst>
          </p:cNvPr>
          <p:cNvSpPr txBox="1"/>
          <p:nvPr/>
        </p:nvSpPr>
        <p:spPr>
          <a:xfrm>
            <a:off x="388830" y="6232634"/>
            <a:ext cx="30059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CoStar</a:t>
            </a:r>
          </a:p>
        </p:txBody>
      </p:sp>
    </p:spTree>
    <p:extLst>
      <p:ext uri="{BB962C8B-B14F-4D97-AF65-F5344CB8AC3E}">
        <p14:creationId xmlns:p14="http://schemas.microsoft.com/office/powerpoint/2010/main" val="2553425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EDB2B-4A85-C198-72E7-F17006905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Office sales volume remains subdued</a:t>
            </a:r>
          </a:p>
        </p:txBody>
      </p:sp>
      <p:graphicFrame>
        <p:nvGraphicFramePr>
          <p:cNvPr id="3" name="Content Placeholder 11">
            <a:extLst>
              <a:ext uri="{FF2B5EF4-FFF2-40B4-BE49-F238E27FC236}">
                <a16:creationId xmlns:a16="http://schemas.microsoft.com/office/drawing/2014/main" id="{2E8D2DC0-0E3E-3EB4-EDE6-871DB46B98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7638876"/>
              </p:ext>
            </p:extLst>
          </p:nvPr>
        </p:nvGraphicFramePr>
        <p:xfrm>
          <a:off x="704850" y="1282481"/>
          <a:ext cx="10782300" cy="4997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79772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9DB01-4F00-4882-866C-CE02C20A8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5106DCA-012C-1700-A25C-FDD0A8DC0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30" y="1881741"/>
            <a:ext cx="4680857" cy="2349500"/>
          </a:xfrm>
        </p:spPr>
        <p:txBody>
          <a:bodyPr/>
          <a:lstStyle/>
          <a:p>
            <a:r>
              <a:rPr lang="en-US" dirty="0"/>
              <a:t>Industrial</a:t>
            </a:r>
            <a:br>
              <a:rPr lang="en-US" dirty="0"/>
            </a:b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CA6999-147A-9742-7534-49CCE270B69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Placeholder 11">
            <a:extLst>
              <a:ext uri="{FF2B5EF4-FFF2-40B4-BE49-F238E27FC236}">
                <a16:creationId xmlns:a16="http://schemas.microsoft.com/office/drawing/2014/main" id="{ADF07AA5-A857-7CA7-DBC8-B8EA8016E3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9660" y="0"/>
            <a:ext cx="6832340" cy="6858000"/>
          </a:xfrm>
          <a:custGeom>
            <a:avLst/>
            <a:gdLst>
              <a:gd name="connsiteX0" fmla="*/ 0 w 9646600"/>
              <a:gd name="connsiteY0" fmla="*/ 0 h 6858000"/>
              <a:gd name="connsiteX1" fmla="*/ 9646600 w 9646600"/>
              <a:gd name="connsiteY1" fmla="*/ 0 h 6858000"/>
              <a:gd name="connsiteX2" fmla="*/ 9646600 w 9646600"/>
              <a:gd name="connsiteY2" fmla="*/ 6858000 h 6858000"/>
              <a:gd name="connsiteX3" fmla="*/ 327679 w 9646600"/>
              <a:gd name="connsiteY3" fmla="*/ 6858000 h 6858000"/>
              <a:gd name="connsiteX4" fmla="*/ 2010773 w 9646600"/>
              <a:gd name="connsiteY4" fmla="*/ 2390140 h 6858000"/>
              <a:gd name="connsiteX5" fmla="*/ 1942003 w 9646600"/>
              <a:gd name="connsiteY5" fmla="*/ 2003425 h 6858000"/>
              <a:gd name="connsiteX0" fmla="*/ 0 w 9646600"/>
              <a:gd name="connsiteY0" fmla="*/ 0 h 6858000"/>
              <a:gd name="connsiteX1" fmla="*/ 6789100 w 9646600"/>
              <a:gd name="connsiteY1" fmla="*/ 0 h 6858000"/>
              <a:gd name="connsiteX2" fmla="*/ 9646600 w 9646600"/>
              <a:gd name="connsiteY2" fmla="*/ 6858000 h 6858000"/>
              <a:gd name="connsiteX3" fmla="*/ 327679 w 9646600"/>
              <a:gd name="connsiteY3" fmla="*/ 6858000 h 6858000"/>
              <a:gd name="connsiteX4" fmla="*/ 2010773 w 9646600"/>
              <a:gd name="connsiteY4" fmla="*/ 2390140 h 6858000"/>
              <a:gd name="connsiteX5" fmla="*/ 1942003 w 9646600"/>
              <a:gd name="connsiteY5" fmla="*/ 2003425 h 6858000"/>
              <a:gd name="connsiteX6" fmla="*/ 0 w 9646600"/>
              <a:gd name="connsiteY6" fmla="*/ 0 h 6858000"/>
              <a:gd name="connsiteX0" fmla="*/ 0 w 6827200"/>
              <a:gd name="connsiteY0" fmla="*/ 0 h 6858000"/>
              <a:gd name="connsiteX1" fmla="*/ 6789100 w 6827200"/>
              <a:gd name="connsiteY1" fmla="*/ 0 h 6858000"/>
              <a:gd name="connsiteX2" fmla="*/ 6827200 w 6827200"/>
              <a:gd name="connsiteY2" fmla="*/ 6858000 h 6858000"/>
              <a:gd name="connsiteX3" fmla="*/ 327679 w 6827200"/>
              <a:gd name="connsiteY3" fmla="*/ 6858000 h 6858000"/>
              <a:gd name="connsiteX4" fmla="*/ 2010773 w 6827200"/>
              <a:gd name="connsiteY4" fmla="*/ 2390140 h 6858000"/>
              <a:gd name="connsiteX5" fmla="*/ 1942003 w 6827200"/>
              <a:gd name="connsiteY5" fmla="*/ 2003425 h 6858000"/>
              <a:gd name="connsiteX6" fmla="*/ 0 w 6827200"/>
              <a:gd name="connsiteY6" fmla="*/ 0 h 6858000"/>
              <a:gd name="connsiteX0" fmla="*/ 0 w 6827200"/>
              <a:gd name="connsiteY0" fmla="*/ 0 h 6858000"/>
              <a:gd name="connsiteX1" fmla="*/ 6801800 w 6827200"/>
              <a:gd name="connsiteY1" fmla="*/ 0 h 6858000"/>
              <a:gd name="connsiteX2" fmla="*/ 6827200 w 6827200"/>
              <a:gd name="connsiteY2" fmla="*/ 6858000 h 6858000"/>
              <a:gd name="connsiteX3" fmla="*/ 327679 w 6827200"/>
              <a:gd name="connsiteY3" fmla="*/ 6858000 h 6858000"/>
              <a:gd name="connsiteX4" fmla="*/ 2010773 w 6827200"/>
              <a:gd name="connsiteY4" fmla="*/ 2390140 h 6858000"/>
              <a:gd name="connsiteX5" fmla="*/ 1942003 w 6827200"/>
              <a:gd name="connsiteY5" fmla="*/ 2003425 h 6858000"/>
              <a:gd name="connsiteX6" fmla="*/ 0 w 6827200"/>
              <a:gd name="connsiteY6" fmla="*/ 0 h 6858000"/>
              <a:gd name="connsiteX0" fmla="*/ 0 w 6832340"/>
              <a:gd name="connsiteY0" fmla="*/ 0 h 6858000"/>
              <a:gd name="connsiteX1" fmla="*/ 6830197 w 6832340"/>
              <a:gd name="connsiteY1" fmla="*/ 5680 h 6858000"/>
              <a:gd name="connsiteX2" fmla="*/ 6827200 w 6832340"/>
              <a:gd name="connsiteY2" fmla="*/ 6858000 h 6858000"/>
              <a:gd name="connsiteX3" fmla="*/ 327679 w 6832340"/>
              <a:gd name="connsiteY3" fmla="*/ 6858000 h 6858000"/>
              <a:gd name="connsiteX4" fmla="*/ 2010773 w 6832340"/>
              <a:gd name="connsiteY4" fmla="*/ 2390140 h 6858000"/>
              <a:gd name="connsiteX5" fmla="*/ 1942003 w 6832340"/>
              <a:gd name="connsiteY5" fmla="*/ 2003425 h 6858000"/>
              <a:gd name="connsiteX6" fmla="*/ 0 w 6832340"/>
              <a:gd name="connsiteY6" fmla="*/ 0 h 6858000"/>
              <a:gd name="connsiteX0" fmla="*/ 0 w 6832340"/>
              <a:gd name="connsiteY0" fmla="*/ 0 h 6858000"/>
              <a:gd name="connsiteX1" fmla="*/ 6830197 w 6832340"/>
              <a:gd name="connsiteY1" fmla="*/ 0 h 6858000"/>
              <a:gd name="connsiteX2" fmla="*/ 6827200 w 6832340"/>
              <a:gd name="connsiteY2" fmla="*/ 6858000 h 6858000"/>
              <a:gd name="connsiteX3" fmla="*/ 327679 w 6832340"/>
              <a:gd name="connsiteY3" fmla="*/ 6858000 h 6858000"/>
              <a:gd name="connsiteX4" fmla="*/ 2010773 w 6832340"/>
              <a:gd name="connsiteY4" fmla="*/ 2390140 h 6858000"/>
              <a:gd name="connsiteX5" fmla="*/ 1942003 w 6832340"/>
              <a:gd name="connsiteY5" fmla="*/ 2003425 h 6858000"/>
              <a:gd name="connsiteX6" fmla="*/ 0 w 6832340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32340" h="6858000">
                <a:moveTo>
                  <a:pt x="0" y="0"/>
                </a:moveTo>
                <a:lnTo>
                  <a:pt x="6830197" y="0"/>
                </a:lnTo>
                <a:cubicBezTo>
                  <a:pt x="6838664" y="2286000"/>
                  <a:pt x="6818733" y="4572000"/>
                  <a:pt x="6827200" y="6858000"/>
                </a:cubicBezTo>
                <a:lnTo>
                  <a:pt x="327679" y="6858000"/>
                </a:lnTo>
                <a:lnTo>
                  <a:pt x="2010773" y="2390140"/>
                </a:lnTo>
                <a:cubicBezTo>
                  <a:pt x="2057512" y="2266442"/>
                  <a:pt x="2033060" y="2096771"/>
                  <a:pt x="1942003" y="2003425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6200000" scaled="0"/>
          </a:gradFill>
        </p:spPr>
      </p:pic>
    </p:spTree>
    <p:extLst>
      <p:ext uri="{BB962C8B-B14F-4D97-AF65-F5344CB8AC3E}">
        <p14:creationId xmlns:p14="http://schemas.microsoft.com/office/powerpoint/2010/main" val="2440208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4890E-382E-DCD4-A109-786F7D82D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Industrial vacancy expected to remain flat as supply and demand become more balanced</a:t>
            </a:r>
          </a:p>
        </p:txBody>
      </p:sp>
      <p:graphicFrame>
        <p:nvGraphicFramePr>
          <p:cNvPr id="5" name="Content Placeholder 8">
            <a:extLst>
              <a:ext uri="{FF2B5EF4-FFF2-40B4-BE49-F238E27FC236}">
                <a16:creationId xmlns:a16="http://schemas.microsoft.com/office/drawing/2014/main" id="{23E2C347-D4AE-FEFB-40BA-69090DF4E4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3266144"/>
              </p:ext>
            </p:extLst>
          </p:nvPr>
        </p:nvGraphicFramePr>
        <p:xfrm>
          <a:off x="704850" y="1250950"/>
          <a:ext cx="10782300" cy="4997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C613BE0-6FB3-B1A3-7F0F-268C97B84313}"/>
              </a:ext>
            </a:extLst>
          </p:cNvPr>
          <p:cNvCxnSpPr>
            <a:cxnSpLocks/>
          </p:cNvCxnSpPr>
          <p:nvPr/>
        </p:nvCxnSpPr>
        <p:spPr>
          <a:xfrm flipV="1">
            <a:off x="9541893" y="1367340"/>
            <a:ext cx="0" cy="381645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00A0FEA7-30C1-1849-7A39-99F9B72083FB}"/>
              </a:ext>
            </a:extLst>
          </p:cNvPr>
          <p:cNvSpPr txBox="1"/>
          <p:nvPr/>
        </p:nvSpPr>
        <p:spPr>
          <a:xfrm>
            <a:off x="388830" y="6232634"/>
            <a:ext cx="30059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CoStar</a:t>
            </a:r>
          </a:p>
        </p:txBody>
      </p:sp>
    </p:spTree>
    <p:extLst>
      <p:ext uri="{BB962C8B-B14F-4D97-AF65-F5344CB8AC3E}">
        <p14:creationId xmlns:p14="http://schemas.microsoft.com/office/powerpoint/2010/main" val="1117385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75B2D-CD13-F127-B20F-D9E992619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500k+ availability by market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340452E-60D8-AEA6-3EFD-6BE0528991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9290305"/>
              </p:ext>
            </p:extLst>
          </p:nvPr>
        </p:nvGraphicFramePr>
        <p:xfrm>
          <a:off x="237752" y="954087"/>
          <a:ext cx="12819156" cy="5256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489FA4C-7DAE-0ECD-57B6-39DBA6A346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1023083"/>
              </p:ext>
            </p:extLst>
          </p:nvPr>
        </p:nvGraphicFramePr>
        <p:xfrm>
          <a:off x="5983194" y="954087"/>
          <a:ext cx="8926606" cy="5256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CDA9FFA-1D40-A952-8B57-F53FA4FC88E0}"/>
              </a:ext>
            </a:extLst>
          </p:cNvPr>
          <p:cNvSpPr txBox="1"/>
          <p:nvPr/>
        </p:nvSpPr>
        <p:spPr>
          <a:xfrm>
            <a:off x="1762781" y="5890756"/>
            <a:ext cx="5956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Property age: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AD5E0C-CCA2-0872-9219-286AF066C782}"/>
              </a:ext>
            </a:extLst>
          </p:cNvPr>
          <p:cNvSpPr txBox="1"/>
          <p:nvPr/>
        </p:nvSpPr>
        <p:spPr>
          <a:xfrm>
            <a:off x="337735" y="6142355"/>
            <a:ext cx="3005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Note: Analysis is limited to logistics properties</a:t>
            </a:r>
          </a:p>
          <a:p>
            <a:r>
              <a:rPr lang="en-US" sz="800" dirty="0"/>
              <a:t>Source: CoStar</a:t>
            </a:r>
          </a:p>
        </p:txBody>
      </p:sp>
    </p:spTree>
    <p:extLst>
      <p:ext uri="{BB962C8B-B14F-4D97-AF65-F5344CB8AC3E}">
        <p14:creationId xmlns:p14="http://schemas.microsoft.com/office/powerpoint/2010/main" val="2612426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0AFE6-57B9-E133-A7B6-804BEAD4A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Tenants continue to prefer the newest builds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4AD4F59-86B6-40C5-ED94-658C7368CAC9}"/>
              </a:ext>
            </a:extLst>
          </p:cNvPr>
          <p:cNvGraphicFramePr>
            <a:graphicFrameLocks/>
          </p:cNvGraphicFramePr>
          <p:nvPr/>
        </p:nvGraphicFramePr>
        <p:xfrm>
          <a:off x="704191" y="1419225"/>
          <a:ext cx="10782300" cy="46540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71C914E-FD0B-2C3F-47A6-582F663EEE47}"/>
              </a:ext>
            </a:extLst>
          </p:cNvPr>
          <p:cNvSpPr txBox="1"/>
          <p:nvPr/>
        </p:nvSpPr>
        <p:spPr>
          <a:xfrm>
            <a:off x="1292881" y="5727312"/>
            <a:ext cx="5956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Property age: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8C446A-A38D-6FE3-3433-F662C15D9DF7}"/>
              </a:ext>
            </a:extLst>
          </p:cNvPr>
          <p:cNvSpPr txBox="1"/>
          <p:nvPr/>
        </p:nvSpPr>
        <p:spPr>
          <a:xfrm>
            <a:off x="337735" y="6142355"/>
            <a:ext cx="3005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Note: Analysis is limited to logistics properties</a:t>
            </a:r>
          </a:p>
          <a:p>
            <a:r>
              <a:rPr lang="en-US" sz="800" dirty="0"/>
              <a:t>Source: CoStar</a:t>
            </a:r>
          </a:p>
        </p:txBody>
      </p:sp>
    </p:spTree>
    <p:extLst>
      <p:ext uri="{BB962C8B-B14F-4D97-AF65-F5344CB8AC3E}">
        <p14:creationId xmlns:p14="http://schemas.microsoft.com/office/powerpoint/2010/main" val="508671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45C85-2F27-4DB7-D7C2-55FCA51C4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Only new, large properties have seen a significant vacancy contraction</a:t>
            </a:r>
          </a:p>
        </p:txBody>
      </p:sp>
      <p:graphicFrame>
        <p:nvGraphicFramePr>
          <p:cNvPr id="3" name="Content Placeholder 5">
            <a:extLst>
              <a:ext uri="{FF2B5EF4-FFF2-40B4-BE49-F238E27FC236}">
                <a16:creationId xmlns:a16="http://schemas.microsoft.com/office/drawing/2014/main" id="{CC14B777-DA8C-508D-0E9F-49696A4D55BD}"/>
              </a:ext>
            </a:extLst>
          </p:cNvPr>
          <p:cNvGraphicFramePr>
            <a:graphicFrameLocks/>
          </p:cNvGraphicFramePr>
          <p:nvPr/>
        </p:nvGraphicFramePr>
        <p:xfrm>
          <a:off x="426027" y="1419225"/>
          <a:ext cx="11061123" cy="4654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10">
            <a:extLst>
              <a:ext uri="{FF2B5EF4-FFF2-40B4-BE49-F238E27FC236}">
                <a16:creationId xmlns:a16="http://schemas.microsoft.com/office/drawing/2014/main" id="{22198EE4-D7F5-86D3-BAEE-B56E844C6578}"/>
              </a:ext>
            </a:extLst>
          </p:cNvPr>
          <p:cNvSpPr txBox="1"/>
          <p:nvPr/>
        </p:nvSpPr>
        <p:spPr>
          <a:xfrm>
            <a:off x="665176" y="5525740"/>
            <a:ext cx="2414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indent="0" algn="l" defTabSz="1097148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1097148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1097148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1097148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1097148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1097148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1097148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1097148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1097148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971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00" b="0" i="0" u="none" strike="noStrike" kern="1200" baseline="0">
                <a:solidFill>
                  <a:srgbClr val="000000"/>
                </a:solidFill>
                <a:latin typeface="Avenir Next LT Pro" panose="020B0504020202020204" pitchFamily="34" charset="0"/>
                <a:ea typeface=""/>
                <a:cs typeface=""/>
              </a:defRPr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 panose="020B0504020202020204" pitchFamily="34" charset="0"/>
              </a:rPr>
              <a:t>Property age </a:t>
            </a:r>
          </a:p>
          <a:p>
            <a:pPr marL="0" marR="0" lvl="0" indent="0" algn="ctr" defTabSz="10971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00" b="0" i="0" u="none" strike="noStrike" kern="1200" baseline="0">
                <a:solidFill>
                  <a:srgbClr val="000000"/>
                </a:solidFill>
                <a:latin typeface="Avenir Next LT Pro" panose="020B0504020202020204" pitchFamily="34" charset="0"/>
                <a:ea typeface=""/>
                <a:cs typeface=""/>
              </a:defRPr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 panose="020B0504020202020204" pitchFamily="34" charset="0"/>
              </a:rPr>
              <a:t>and size: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38CEC5-B7E5-1826-CB49-4CA351C849A0}"/>
              </a:ext>
            </a:extLst>
          </p:cNvPr>
          <p:cNvSpPr txBox="1"/>
          <p:nvPr/>
        </p:nvSpPr>
        <p:spPr>
          <a:xfrm>
            <a:off x="337735" y="6142355"/>
            <a:ext cx="3005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Note: Analysis is limited to logistics properties</a:t>
            </a:r>
          </a:p>
          <a:p>
            <a:r>
              <a:rPr lang="en-US" sz="800" dirty="0"/>
              <a:t>Source: CoStar</a:t>
            </a:r>
          </a:p>
        </p:txBody>
      </p:sp>
    </p:spTree>
    <p:extLst>
      <p:ext uri="{BB962C8B-B14F-4D97-AF65-F5344CB8AC3E}">
        <p14:creationId xmlns:p14="http://schemas.microsoft.com/office/powerpoint/2010/main" val="42346979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4EDB9-684D-05C3-6EEC-D5F1E34A3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Sub 9% availability has triggered healthy rent gains in the past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12151A4-1F4F-9DC6-28D0-7DF199FBC5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7680872"/>
              </p:ext>
            </p:extLst>
          </p:nvPr>
        </p:nvGraphicFramePr>
        <p:xfrm>
          <a:off x="-273844" y="492125"/>
          <a:ext cx="12739688" cy="5873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D39E9611-D9C0-E8BA-2743-724920C3058B}"/>
              </a:ext>
            </a:extLst>
          </p:cNvPr>
          <p:cNvSpPr/>
          <p:nvPr/>
        </p:nvSpPr>
        <p:spPr>
          <a:xfrm>
            <a:off x="6315740" y="1587501"/>
            <a:ext cx="3732028" cy="3957378"/>
          </a:xfrm>
          <a:prstGeom prst="rect">
            <a:avLst/>
          </a:prstGeom>
          <a:solidFill>
            <a:srgbClr val="B1B3B0">
              <a:alpha val="34118"/>
            </a:srgbClr>
          </a:solidFill>
          <a:ln w="3175">
            <a:noFill/>
          </a:ln>
          <a:effectLst>
            <a:outerShdw blurRad="317500" algn="ctr" rotWithShape="0">
              <a:schemeClr val="bg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2EDF70-C03E-6109-4712-F8C5F9B8F3E1}"/>
              </a:ext>
            </a:extLst>
          </p:cNvPr>
          <p:cNvSpPr txBox="1"/>
          <p:nvPr/>
        </p:nvSpPr>
        <p:spPr>
          <a:xfrm>
            <a:off x="7539591" y="1613436"/>
            <a:ext cx="12843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Sub 9% period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A8C7BE-5275-BB56-899A-C706519E54BD}"/>
              </a:ext>
            </a:extLst>
          </p:cNvPr>
          <p:cNvSpPr txBox="1"/>
          <p:nvPr/>
        </p:nvSpPr>
        <p:spPr>
          <a:xfrm>
            <a:off x="337735" y="6142355"/>
            <a:ext cx="3005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Note: Analysis is limited to logistics properties</a:t>
            </a:r>
          </a:p>
          <a:p>
            <a:r>
              <a:rPr lang="en-US" sz="800" dirty="0"/>
              <a:t>Source: CoStar</a:t>
            </a:r>
          </a:p>
        </p:txBody>
      </p:sp>
    </p:spTree>
    <p:extLst>
      <p:ext uri="{BB962C8B-B14F-4D97-AF65-F5344CB8AC3E}">
        <p14:creationId xmlns:p14="http://schemas.microsoft.com/office/powerpoint/2010/main" val="2112989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F079F-D8ED-BD9A-4973-35ACFCB45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Industrial pipeline picking back up again</a:t>
            </a:r>
          </a:p>
        </p:txBody>
      </p:sp>
      <p:graphicFrame>
        <p:nvGraphicFramePr>
          <p:cNvPr id="5" name="Content Placeholder 8">
            <a:extLst>
              <a:ext uri="{FF2B5EF4-FFF2-40B4-BE49-F238E27FC236}">
                <a16:creationId xmlns:a16="http://schemas.microsoft.com/office/drawing/2014/main" id="{E9DD75B6-55A2-6134-3513-C92B6948F8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6716654"/>
              </p:ext>
            </p:extLst>
          </p:nvPr>
        </p:nvGraphicFramePr>
        <p:xfrm>
          <a:off x="704850" y="1250950"/>
          <a:ext cx="10782300" cy="4997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1B22734-AAEB-983D-E448-06E2F35CE033}"/>
              </a:ext>
            </a:extLst>
          </p:cNvPr>
          <p:cNvSpPr txBox="1"/>
          <p:nvPr/>
        </p:nvSpPr>
        <p:spPr>
          <a:xfrm>
            <a:off x="388830" y="6232634"/>
            <a:ext cx="30059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CoStar</a:t>
            </a:r>
          </a:p>
        </p:txBody>
      </p:sp>
    </p:spTree>
    <p:extLst>
      <p:ext uri="{BB962C8B-B14F-4D97-AF65-F5344CB8AC3E}">
        <p14:creationId xmlns:p14="http://schemas.microsoft.com/office/powerpoint/2010/main" val="12695010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FA4F4-7219-0A76-CD5C-3334B170C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power &amp; data centers underway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DD6CB1-376D-90CF-4FE6-3055DF37C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5232" y="1419225"/>
            <a:ext cx="8721535" cy="47019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5A6920-924A-DBAD-0720-859840950061}"/>
              </a:ext>
            </a:extLst>
          </p:cNvPr>
          <p:cNvSpPr txBox="1"/>
          <p:nvPr/>
        </p:nvSpPr>
        <p:spPr>
          <a:xfrm>
            <a:off x="388829" y="6232634"/>
            <a:ext cx="36771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Note: Based on expected power additions over the next three years</a:t>
            </a:r>
          </a:p>
          <a:p>
            <a:r>
              <a:rPr lang="en-US" sz="800" dirty="0"/>
              <a:t>Source: EIA, CoStar</a:t>
            </a:r>
          </a:p>
        </p:txBody>
      </p:sp>
    </p:spTree>
    <p:extLst>
      <p:ext uri="{BB962C8B-B14F-4D97-AF65-F5344CB8AC3E}">
        <p14:creationId xmlns:p14="http://schemas.microsoft.com/office/powerpoint/2010/main" val="37997966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8E50EF-A4BB-0135-5E1E-0789452FA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FFFDC-E278-66D8-D5FD-170DDD1EF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Industrial pricing continues to rise</a:t>
            </a:r>
          </a:p>
        </p:txBody>
      </p:sp>
      <p:graphicFrame>
        <p:nvGraphicFramePr>
          <p:cNvPr id="3" name="Content Placeholder 11">
            <a:extLst>
              <a:ext uri="{FF2B5EF4-FFF2-40B4-BE49-F238E27FC236}">
                <a16:creationId xmlns:a16="http://schemas.microsoft.com/office/drawing/2014/main" id="{3EF3479D-1507-C176-5A46-30C04B26BC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2631248"/>
              </p:ext>
            </p:extLst>
          </p:nvPr>
        </p:nvGraphicFramePr>
        <p:xfrm>
          <a:off x="704850" y="1282481"/>
          <a:ext cx="10782300" cy="4997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415356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BD20B-9812-F2D5-BAE9-F46C8EF3F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E589D4D-28AC-823A-2EFC-EC9E8B448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30" y="1881741"/>
            <a:ext cx="4680857" cy="2349500"/>
          </a:xfrm>
        </p:spPr>
        <p:txBody>
          <a:bodyPr/>
          <a:lstStyle/>
          <a:p>
            <a:r>
              <a:rPr lang="en-US" dirty="0"/>
              <a:t>Retail</a:t>
            </a:r>
            <a:br>
              <a:rPr lang="en-US" dirty="0"/>
            </a:b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01E8D2-C804-21A9-3521-D56463845B6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Placeholder 11">
            <a:extLst>
              <a:ext uri="{FF2B5EF4-FFF2-40B4-BE49-F238E27FC236}">
                <a16:creationId xmlns:a16="http://schemas.microsoft.com/office/drawing/2014/main" id="{D5AC6300-7C27-582D-9573-00F19F15DE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9660" y="0"/>
            <a:ext cx="6832340" cy="6858000"/>
          </a:xfrm>
          <a:custGeom>
            <a:avLst/>
            <a:gdLst>
              <a:gd name="connsiteX0" fmla="*/ 0 w 9646600"/>
              <a:gd name="connsiteY0" fmla="*/ 0 h 6858000"/>
              <a:gd name="connsiteX1" fmla="*/ 9646600 w 9646600"/>
              <a:gd name="connsiteY1" fmla="*/ 0 h 6858000"/>
              <a:gd name="connsiteX2" fmla="*/ 9646600 w 9646600"/>
              <a:gd name="connsiteY2" fmla="*/ 6858000 h 6858000"/>
              <a:gd name="connsiteX3" fmla="*/ 327679 w 9646600"/>
              <a:gd name="connsiteY3" fmla="*/ 6858000 h 6858000"/>
              <a:gd name="connsiteX4" fmla="*/ 2010773 w 9646600"/>
              <a:gd name="connsiteY4" fmla="*/ 2390140 h 6858000"/>
              <a:gd name="connsiteX5" fmla="*/ 1942003 w 9646600"/>
              <a:gd name="connsiteY5" fmla="*/ 2003425 h 6858000"/>
              <a:gd name="connsiteX0" fmla="*/ 0 w 9646600"/>
              <a:gd name="connsiteY0" fmla="*/ 0 h 6858000"/>
              <a:gd name="connsiteX1" fmla="*/ 6789100 w 9646600"/>
              <a:gd name="connsiteY1" fmla="*/ 0 h 6858000"/>
              <a:gd name="connsiteX2" fmla="*/ 9646600 w 9646600"/>
              <a:gd name="connsiteY2" fmla="*/ 6858000 h 6858000"/>
              <a:gd name="connsiteX3" fmla="*/ 327679 w 9646600"/>
              <a:gd name="connsiteY3" fmla="*/ 6858000 h 6858000"/>
              <a:gd name="connsiteX4" fmla="*/ 2010773 w 9646600"/>
              <a:gd name="connsiteY4" fmla="*/ 2390140 h 6858000"/>
              <a:gd name="connsiteX5" fmla="*/ 1942003 w 9646600"/>
              <a:gd name="connsiteY5" fmla="*/ 2003425 h 6858000"/>
              <a:gd name="connsiteX6" fmla="*/ 0 w 9646600"/>
              <a:gd name="connsiteY6" fmla="*/ 0 h 6858000"/>
              <a:gd name="connsiteX0" fmla="*/ 0 w 6827200"/>
              <a:gd name="connsiteY0" fmla="*/ 0 h 6858000"/>
              <a:gd name="connsiteX1" fmla="*/ 6789100 w 6827200"/>
              <a:gd name="connsiteY1" fmla="*/ 0 h 6858000"/>
              <a:gd name="connsiteX2" fmla="*/ 6827200 w 6827200"/>
              <a:gd name="connsiteY2" fmla="*/ 6858000 h 6858000"/>
              <a:gd name="connsiteX3" fmla="*/ 327679 w 6827200"/>
              <a:gd name="connsiteY3" fmla="*/ 6858000 h 6858000"/>
              <a:gd name="connsiteX4" fmla="*/ 2010773 w 6827200"/>
              <a:gd name="connsiteY4" fmla="*/ 2390140 h 6858000"/>
              <a:gd name="connsiteX5" fmla="*/ 1942003 w 6827200"/>
              <a:gd name="connsiteY5" fmla="*/ 2003425 h 6858000"/>
              <a:gd name="connsiteX6" fmla="*/ 0 w 6827200"/>
              <a:gd name="connsiteY6" fmla="*/ 0 h 6858000"/>
              <a:gd name="connsiteX0" fmla="*/ 0 w 6827200"/>
              <a:gd name="connsiteY0" fmla="*/ 0 h 6858000"/>
              <a:gd name="connsiteX1" fmla="*/ 6801800 w 6827200"/>
              <a:gd name="connsiteY1" fmla="*/ 0 h 6858000"/>
              <a:gd name="connsiteX2" fmla="*/ 6827200 w 6827200"/>
              <a:gd name="connsiteY2" fmla="*/ 6858000 h 6858000"/>
              <a:gd name="connsiteX3" fmla="*/ 327679 w 6827200"/>
              <a:gd name="connsiteY3" fmla="*/ 6858000 h 6858000"/>
              <a:gd name="connsiteX4" fmla="*/ 2010773 w 6827200"/>
              <a:gd name="connsiteY4" fmla="*/ 2390140 h 6858000"/>
              <a:gd name="connsiteX5" fmla="*/ 1942003 w 6827200"/>
              <a:gd name="connsiteY5" fmla="*/ 2003425 h 6858000"/>
              <a:gd name="connsiteX6" fmla="*/ 0 w 6827200"/>
              <a:gd name="connsiteY6" fmla="*/ 0 h 6858000"/>
              <a:gd name="connsiteX0" fmla="*/ 0 w 6832340"/>
              <a:gd name="connsiteY0" fmla="*/ 0 h 6858000"/>
              <a:gd name="connsiteX1" fmla="*/ 6830197 w 6832340"/>
              <a:gd name="connsiteY1" fmla="*/ 5680 h 6858000"/>
              <a:gd name="connsiteX2" fmla="*/ 6827200 w 6832340"/>
              <a:gd name="connsiteY2" fmla="*/ 6858000 h 6858000"/>
              <a:gd name="connsiteX3" fmla="*/ 327679 w 6832340"/>
              <a:gd name="connsiteY3" fmla="*/ 6858000 h 6858000"/>
              <a:gd name="connsiteX4" fmla="*/ 2010773 w 6832340"/>
              <a:gd name="connsiteY4" fmla="*/ 2390140 h 6858000"/>
              <a:gd name="connsiteX5" fmla="*/ 1942003 w 6832340"/>
              <a:gd name="connsiteY5" fmla="*/ 2003425 h 6858000"/>
              <a:gd name="connsiteX6" fmla="*/ 0 w 6832340"/>
              <a:gd name="connsiteY6" fmla="*/ 0 h 6858000"/>
              <a:gd name="connsiteX0" fmla="*/ 0 w 6832340"/>
              <a:gd name="connsiteY0" fmla="*/ 0 h 6858000"/>
              <a:gd name="connsiteX1" fmla="*/ 6830197 w 6832340"/>
              <a:gd name="connsiteY1" fmla="*/ 0 h 6858000"/>
              <a:gd name="connsiteX2" fmla="*/ 6827200 w 6832340"/>
              <a:gd name="connsiteY2" fmla="*/ 6858000 h 6858000"/>
              <a:gd name="connsiteX3" fmla="*/ 327679 w 6832340"/>
              <a:gd name="connsiteY3" fmla="*/ 6858000 h 6858000"/>
              <a:gd name="connsiteX4" fmla="*/ 2010773 w 6832340"/>
              <a:gd name="connsiteY4" fmla="*/ 2390140 h 6858000"/>
              <a:gd name="connsiteX5" fmla="*/ 1942003 w 6832340"/>
              <a:gd name="connsiteY5" fmla="*/ 2003425 h 6858000"/>
              <a:gd name="connsiteX6" fmla="*/ 0 w 6832340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32340" h="6858000">
                <a:moveTo>
                  <a:pt x="0" y="0"/>
                </a:moveTo>
                <a:lnTo>
                  <a:pt x="6830197" y="0"/>
                </a:lnTo>
                <a:cubicBezTo>
                  <a:pt x="6838664" y="2286000"/>
                  <a:pt x="6818733" y="4572000"/>
                  <a:pt x="6827200" y="6858000"/>
                </a:cubicBezTo>
                <a:lnTo>
                  <a:pt x="327679" y="6858000"/>
                </a:lnTo>
                <a:lnTo>
                  <a:pt x="2010773" y="2390140"/>
                </a:lnTo>
                <a:cubicBezTo>
                  <a:pt x="2057512" y="2266442"/>
                  <a:pt x="2033060" y="2096771"/>
                  <a:pt x="1942003" y="2003425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6200000" scaled="0"/>
          </a:gradFill>
        </p:spPr>
      </p:pic>
    </p:spTree>
    <p:extLst>
      <p:ext uri="{BB962C8B-B14F-4D97-AF65-F5344CB8AC3E}">
        <p14:creationId xmlns:p14="http://schemas.microsoft.com/office/powerpoint/2010/main" val="3354957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A4D80-AB00-3B0A-E148-431FCAA2B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Announced store openings outpacing closings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F07F8C-0DB8-45A0-CBC8-D6AB6AD9CA88}"/>
              </a:ext>
            </a:extLst>
          </p:cNvPr>
          <p:cNvSpPr txBox="1"/>
          <p:nvPr/>
        </p:nvSpPr>
        <p:spPr>
          <a:xfrm>
            <a:off x="388830" y="6232634"/>
            <a:ext cx="30059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Daily on Retail, October 5, 2026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649801FB-D316-AFFA-B140-8C118F478C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4924369"/>
              </p:ext>
            </p:extLst>
          </p:nvPr>
        </p:nvGraphicFramePr>
        <p:xfrm>
          <a:off x="704850" y="1250950"/>
          <a:ext cx="10782300" cy="4997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475883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5F001-610A-56EA-759E-0777C81F3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Dozens of retailers are planning 25+ store openings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EFFA6CF-0F6C-C73B-BABD-D684F2D4EB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7355152"/>
              </p:ext>
            </p:extLst>
          </p:nvPr>
        </p:nvGraphicFramePr>
        <p:xfrm>
          <a:off x="538065" y="1417320"/>
          <a:ext cx="5807917" cy="4831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DCC7AA3-EF96-53CD-E704-6CE3CE239E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1104646"/>
              </p:ext>
            </p:extLst>
          </p:nvPr>
        </p:nvGraphicFramePr>
        <p:xfrm>
          <a:off x="6251510" y="1417320"/>
          <a:ext cx="5402425" cy="4831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04382AD-D9EA-608E-EDBD-FF3B0FFEFF66}"/>
              </a:ext>
            </a:extLst>
          </p:cNvPr>
          <p:cNvSpPr txBox="1"/>
          <p:nvPr/>
        </p:nvSpPr>
        <p:spPr>
          <a:xfrm>
            <a:off x="388830" y="6232634"/>
            <a:ext cx="30059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Daily on Retail, October 5, 2026</a:t>
            </a:r>
          </a:p>
        </p:txBody>
      </p:sp>
    </p:spTree>
    <p:extLst>
      <p:ext uri="{BB962C8B-B14F-4D97-AF65-F5344CB8AC3E}">
        <p14:creationId xmlns:p14="http://schemas.microsoft.com/office/powerpoint/2010/main" val="2425435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B1766-D9DB-024E-AA95-6B5ED4BAD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Closures remain concentrated in a handful of retailers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213A90B8-C892-4FC2-0255-1A7797C1A5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6202191"/>
              </p:ext>
            </p:extLst>
          </p:nvPr>
        </p:nvGraphicFramePr>
        <p:xfrm>
          <a:off x="704850" y="1250950"/>
          <a:ext cx="10782300" cy="4997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5B3C0B9-D973-6195-4973-0B4F6FF0DE99}"/>
              </a:ext>
            </a:extLst>
          </p:cNvPr>
          <p:cNvSpPr txBox="1"/>
          <p:nvPr/>
        </p:nvSpPr>
        <p:spPr>
          <a:xfrm>
            <a:off x="388830" y="6232634"/>
            <a:ext cx="30059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Daily on Retail, October 5, 2026</a:t>
            </a:r>
          </a:p>
        </p:txBody>
      </p:sp>
    </p:spTree>
    <p:extLst>
      <p:ext uri="{BB962C8B-B14F-4D97-AF65-F5344CB8AC3E}">
        <p14:creationId xmlns:p14="http://schemas.microsoft.com/office/powerpoint/2010/main" val="38173575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57DBE-E59D-0899-2F92-70E2F7F15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Retail demand holding stead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B544244C-CA99-3065-52D9-5E4C643B94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3582940"/>
              </p:ext>
            </p:extLst>
          </p:nvPr>
        </p:nvGraphicFramePr>
        <p:xfrm>
          <a:off x="704850" y="1250950"/>
          <a:ext cx="10782300" cy="4997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D4E6E65-41A9-1F12-7B75-E43BBB7FDDE9}"/>
              </a:ext>
            </a:extLst>
          </p:cNvPr>
          <p:cNvCxnSpPr>
            <a:cxnSpLocks/>
          </p:cNvCxnSpPr>
          <p:nvPr/>
        </p:nvCxnSpPr>
        <p:spPr>
          <a:xfrm flipV="1">
            <a:off x="9247611" y="1367340"/>
            <a:ext cx="0" cy="37954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4E33E5E-852C-931D-E2A4-91DF1AE5B624}"/>
              </a:ext>
            </a:extLst>
          </p:cNvPr>
          <p:cNvSpPr txBox="1"/>
          <p:nvPr/>
        </p:nvSpPr>
        <p:spPr>
          <a:xfrm>
            <a:off x="9831976" y="1090341"/>
            <a:ext cx="1001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FORECAST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E7B98E-09D1-E174-0F7D-878313A2860A}"/>
              </a:ext>
            </a:extLst>
          </p:cNvPr>
          <p:cNvSpPr txBox="1"/>
          <p:nvPr/>
        </p:nvSpPr>
        <p:spPr>
          <a:xfrm>
            <a:off x="388830" y="6232634"/>
            <a:ext cx="30059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CoStar</a:t>
            </a:r>
          </a:p>
        </p:txBody>
      </p:sp>
    </p:spTree>
    <p:extLst>
      <p:ext uri="{BB962C8B-B14F-4D97-AF65-F5344CB8AC3E}">
        <p14:creationId xmlns:p14="http://schemas.microsoft.com/office/powerpoint/2010/main" val="23029865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8AF70-D000-C220-ECED-B2BC448EA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Sun Belt markets lead occupancy gains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7B9E067-9C8E-617C-D0F1-79188B2D07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5216008"/>
              </p:ext>
            </p:extLst>
          </p:nvPr>
        </p:nvGraphicFramePr>
        <p:xfrm>
          <a:off x="6096000" y="1261241"/>
          <a:ext cx="5391809" cy="4627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33788D3-293C-8EA2-C082-BAC7F3AC75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5258469"/>
              </p:ext>
            </p:extLst>
          </p:nvPr>
        </p:nvGraphicFramePr>
        <p:xfrm>
          <a:off x="525517" y="1166648"/>
          <a:ext cx="5570787" cy="4722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157D8C6-7D34-F394-856C-37BFC2D9518B}"/>
              </a:ext>
            </a:extLst>
          </p:cNvPr>
          <p:cNvSpPr txBox="1"/>
          <p:nvPr/>
        </p:nvSpPr>
        <p:spPr>
          <a:xfrm>
            <a:off x="840333" y="5989320"/>
            <a:ext cx="10511942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22861">
              <a:defRPr/>
            </a:pPr>
            <a:r>
              <a:rPr lang="en-US" sz="1200" dirty="0">
                <a:solidFill>
                  <a:srgbClr val="808080"/>
                </a:solidFill>
                <a:latin typeface="+mj-lt"/>
              </a:rPr>
              <a:t>Trailing 12-month net absorption as a share of inventory, 26Q3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BA786F-FD04-50C8-C72A-A78812BA8777}"/>
              </a:ext>
            </a:extLst>
          </p:cNvPr>
          <p:cNvSpPr txBox="1"/>
          <p:nvPr/>
        </p:nvSpPr>
        <p:spPr>
          <a:xfrm>
            <a:off x="252195" y="6153322"/>
            <a:ext cx="3930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Note: Includes markets with at least 100 million SF of retail inventory</a:t>
            </a:r>
          </a:p>
          <a:p>
            <a:r>
              <a:rPr lang="en-US" sz="800" dirty="0"/>
              <a:t>Source: CoStar, October 2026</a:t>
            </a:r>
          </a:p>
        </p:txBody>
      </p:sp>
    </p:spTree>
    <p:extLst>
      <p:ext uri="{BB962C8B-B14F-4D97-AF65-F5344CB8AC3E}">
        <p14:creationId xmlns:p14="http://schemas.microsoft.com/office/powerpoint/2010/main" val="11600924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00FCD-2D75-50D2-373B-3DAD886BE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Malls and power centers continue to tighten</a:t>
            </a:r>
          </a:p>
        </p:txBody>
      </p:sp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500C283E-1D1B-B09D-EF70-1594309FCB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2168333"/>
              </p:ext>
            </p:extLst>
          </p:nvPr>
        </p:nvGraphicFramePr>
        <p:xfrm>
          <a:off x="345622" y="1449867"/>
          <a:ext cx="6762749" cy="4832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C2AED23-858D-B1D5-FC9A-7AC1835F06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724794"/>
              </p:ext>
            </p:extLst>
          </p:nvPr>
        </p:nvGraphicFramePr>
        <p:xfrm>
          <a:off x="7270751" y="1899920"/>
          <a:ext cx="4575627" cy="305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4063">
                  <a:extLst>
                    <a:ext uri="{9D8B030D-6E8A-4147-A177-3AD203B41FA5}">
                      <a16:colId xmlns:a16="http://schemas.microsoft.com/office/drawing/2014/main" val="3853406677"/>
                    </a:ext>
                  </a:extLst>
                </a:gridCol>
                <a:gridCol w="1366355">
                  <a:extLst>
                    <a:ext uri="{9D8B030D-6E8A-4147-A177-3AD203B41FA5}">
                      <a16:colId xmlns:a16="http://schemas.microsoft.com/office/drawing/2014/main" val="2573583832"/>
                    </a:ext>
                  </a:extLst>
                </a:gridCol>
                <a:gridCol w="1525209">
                  <a:extLst>
                    <a:ext uri="{9D8B030D-6E8A-4147-A177-3AD203B41FA5}">
                      <a16:colId xmlns:a16="http://schemas.microsoft.com/office/drawing/2014/main" val="422260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Property Segment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Direction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Basis Point Change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1521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Mall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↓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-50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615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Power 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↓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-30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165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Neighborhood 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↓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-6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880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Strip 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↑</a:t>
                      </a:r>
                    </a:p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+35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632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General Retail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↑</a:t>
                      </a:r>
                    </a:p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+4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92260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5851811-4CC7-BA0D-6350-E535B989C37F}"/>
              </a:ext>
            </a:extLst>
          </p:cNvPr>
          <p:cNvSpPr txBox="1"/>
          <p:nvPr/>
        </p:nvSpPr>
        <p:spPr>
          <a:xfrm>
            <a:off x="388830" y="6232634"/>
            <a:ext cx="30059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CoStar</a:t>
            </a:r>
          </a:p>
        </p:txBody>
      </p:sp>
    </p:spTree>
    <p:extLst>
      <p:ext uri="{BB962C8B-B14F-4D97-AF65-F5344CB8AC3E}">
        <p14:creationId xmlns:p14="http://schemas.microsoft.com/office/powerpoint/2010/main" val="7107231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E837C-2061-C69F-3478-D5812B37F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Impact on fundamentals from new development will remain limited</a:t>
            </a:r>
          </a:p>
        </p:txBody>
      </p:sp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22218398-26AB-8E47-5AC9-B936992EF7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2131590"/>
              </p:ext>
            </p:extLst>
          </p:nvPr>
        </p:nvGraphicFramePr>
        <p:xfrm>
          <a:off x="620216" y="1417320"/>
          <a:ext cx="5598367" cy="4706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7F42B95-A879-011D-F5B4-C443C92091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2630003"/>
              </p:ext>
            </p:extLst>
          </p:nvPr>
        </p:nvGraphicFramePr>
        <p:xfrm>
          <a:off x="6522097" y="1422111"/>
          <a:ext cx="4965711" cy="4775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0A44A05-7AA7-62F4-5E5D-043054A66B8C}"/>
              </a:ext>
            </a:extLst>
          </p:cNvPr>
          <p:cNvSpPr txBox="1"/>
          <p:nvPr/>
        </p:nvSpPr>
        <p:spPr>
          <a:xfrm>
            <a:off x="388830" y="6232634"/>
            <a:ext cx="30059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CoStar</a:t>
            </a:r>
          </a:p>
        </p:txBody>
      </p:sp>
    </p:spTree>
    <p:extLst>
      <p:ext uri="{BB962C8B-B14F-4D97-AF65-F5344CB8AC3E}">
        <p14:creationId xmlns:p14="http://schemas.microsoft.com/office/powerpoint/2010/main" val="38744656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84A18-E56F-EBD0-4F94-74E99FA78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F838B-E17F-872B-6969-95F19E145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Retail rent growth has slowed to its lowest level in over a decade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4119CA85-18DC-2F84-05A8-3B2FDA4E43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8568028"/>
              </p:ext>
            </p:extLst>
          </p:nvPr>
        </p:nvGraphicFramePr>
        <p:xfrm>
          <a:off x="704850" y="1250950"/>
          <a:ext cx="10782300" cy="4997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6B6F467-3103-BC26-4A02-26A5D0E5D268}"/>
              </a:ext>
            </a:extLst>
          </p:cNvPr>
          <p:cNvSpPr txBox="1"/>
          <p:nvPr/>
        </p:nvSpPr>
        <p:spPr>
          <a:xfrm>
            <a:off x="388830" y="6232634"/>
            <a:ext cx="30059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CoStar</a:t>
            </a:r>
          </a:p>
        </p:txBody>
      </p:sp>
    </p:spTree>
    <p:extLst>
      <p:ext uri="{BB962C8B-B14F-4D97-AF65-F5344CB8AC3E}">
        <p14:creationId xmlns:p14="http://schemas.microsoft.com/office/powerpoint/2010/main" val="30667412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BEC73-8678-1582-89DA-195178DCA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7ABA3-1309-A146-014E-EC8454977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Retail has been one of the most consistent of the CRE sectors</a:t>
            </a:r>
          </a:p>
        </p:txBody>
      </p:sp>
      <p:graphicFrame>
        <p:nvGraphicFramePr>
          <p:cNvPr id="3" name="Content Placeholder 11">
            <a:extLst>
              <a:ext uri="{FF2B5EF4-FFF2-40B4-BE49-F238E27FC236}">
                <a16:creationId xmlns:a16="http://schemas.microsoft.com/office/drawing/2014/main" id="{6F308FFE-FC6B-AE2E-7A42-D0431968D5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6279508"/>
              </p:ext>
            </p:extLst>
          </p:nvPr>
        </p:nvGraphicFramePr>
        <p:xfrm>
          <a:off x="705509" y="1307881"/>
          <a:ext cx="10782300" cy="4997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E3C8E3C-4A35-260A-A34A-DEBD2427422D}"/>
              </a:ext>
            </a:extLst>
          </p:cNvPr>
          <p:cNvSpPr txBox="1"/>
          <p:nvPr/>
        </p:nvSpPr>
        <p:spPr>
          <a:xfrm>
            <a:off x="388830" y="6232634"/>
            <a:ext cx="30059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CoStar</a:t>
            </a:r>
          </a:p>
        </p:txBody>
      </p:sp>
    </p:spTree>
    <p:extLst>
      <p:ext uri="{BB962C8B-B14F-4D97-AF65-F5344CB8AC3E}">
        <p14:creationId xmlns:p14="http://schemas.microsoft.com/office/powerpoint/2010/main" val="6274334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B8260-2841-25BE-C342-A6C9C2EB1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37F048F-171A-7D23-0075-71CB88D50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30" y="1881741"/>
            <a:ext cx="4680857" cy="2349500"/>
          </a:xfrm>
        </p:spPr>
        <p:txBody>
          <a:bodyPr/>
          <a:lstStyle/>
          <a:p>
            <a:r>
              <a:rPr lang="en-US" dirty="0"/>
              <a:t>Multifamily</a:t>
            </a:r>
            <a:br>
              <a:rPr lang="en-US" dirty="0"/>
            </a:b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78AF89-7078-3380-7714-496A99DA504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Placeholder 11">
            <a:extLst>
              <a:ext uri="{FF2B5EF4-FFF2-40B4-BE49-F238E27FC236}">
                <a16:creationId xmlns:a16="http://schemas.microsoft.com/office/drawing/2014/main" id="{26D81CBC-8065-3B4C-A9B8-E260692BBD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9660" y="0"/>
            <a:ext cx="6832340" cy="6858000"/>
          </a:xfrm>
          <a:custGeom>
            <a:avLst/>
            <a:gdLst>
              <a:gd name="connsiteX0" fmla="*/ 0 w 9646600"/>
              <a:gd name="connsiteY0" fmla="*/ 0 h 6858000"/>
              <a:gd name="connsiteX1" fmla="*/ 9646600 w 9646600"/>
              <a:gd name="connsiteY1" fmla="*/ 0 h 6858000"/>
              <a:gd name="connsiteX2" fmla="*/ 9646600 w 9646600"/>
              <a:gd name="connsiteY2" fmla="*/ 6858000 h 6858000"/>
              <a:gd name="connsiteX3" fmla="*/ 327679 w 9646600"/>
              <a:gd name="connsiteY3" fmla="*/ 6858000 h 6858000"/>
              <a:gd name="connsiteX4" fmla="*/ 2010773 w 9646600"/>
              <a:gd name="connsiteY4" fmla="*/ 2390140 h 6858000"/>
              <a:gd name="connsiteX5" fmla="*/ 1942003 w 9646600"/>
              <a:gd name="connsiteY5" fmla="*/ 2003425 h 6858000"/>
              <a:gd name="connsiteX0" fmla="*/ 0 w 9646600"/>
              <a:gd name="connsiteY0" fmla="*/ 0 h 6858000"/>
              <a:gd name="connsiteX1" fmla="*/ 6789100 w 9646600"/>
              <a:gd name="connsiteY1" fmla="*/ 0 h 6858000"/>
              <a:gd name="connsiteX2" fmla="*/ 9646600 w 9646600"/>
              <a:gd name="connsiteY2" fmla="*/ 6858000 h 6858000"/>
              <a:gd name="connsiteX3" fmla="*/ 327679 w 9646600"/>
              <a:gd name="connsiteY3" fmla="*/ 6858000 h 6858000"/>
              <a:gd name="connsiteX4" fmla="*/ 2010773 w 9646600"/>
              <a:gd name="connsiteY4" fmla="*/ 2390140 h 6858000"/>
              <a:gd name="connsiteX5" fmla="*/ 1942003 w 9646600"/>
              <a:gd name="connsiteY5" fmla="*/ 2003425 h 6858000"/>
              <a:gd name="connsiteX6" fmla="*/ 0 w 9646600"/>
              <a:gd name="connsiteY6" fmla="*/ 0 h 6858000"/>
              <a:gd name="connsiteX0" fmla="*/ 0 w 6827200"/>
              <a:gd name="connsiteY0" fmla="*/ 0 h 6858000"/>
              <a:gd name="connsiteX1" fmla="*/ 6789100 w 6827200"/>
              <a:gd name="connsiteY1" fmla="*/ 0 h 6858000"/>
              <a:gd name="connsiteX2" fmla="*/ 6827200 w 6827200"/>
              <a:gd name="connsiteY2" fmla="*/ 6858000 h 6858000"/>
              <a:gd name="connsiteX3" fmla="*/ 327679 w 6827200"/>
              <a:gd name="connsiteY3" fmla="*/ 6858000 h 6858000"/>
              <a:gd name="connsiteX4" fmla="*/ 2010773 w 6827200"/>
              <a:gd name="connsiteY4" fmla="*/ 2390140 h 6858000"/>
              <a:gd name="connsiteX5" fmla="*/ 1942003 w 6827200"/>
              <a:gd name="connsiteY5" fmla="*/ 2003425 h 6858000"/>
              <a:gd name="connsiteX6" fmla="*/ 0 w 6827200"/>
              <a:gd name="connsiteY6" fmla="*/ 0 h 6858000"/>
              <a:gd name="connsiteX0" fmla="*/ 0 w 6827200"/>
              <a:gd name="connsiteY0" fmla="*/ 0 h 6858000"/>
              <a:gd name="connsiteX1" fmla="*/ 6801800 w 6827200"/>
              <a:gd name="connsiteY1" fmla="*/ 0 h 6858000"/>
              <a:gd name="connsiteX2" fmla="*/ 6827200 w 6827200"/>
              <a:gd name="connsiteY2" fmla="*/ 6858000 h 6858000"/>
              <a:gd name="connsiteX3" fmla="*/ 327679 w 6827200"/>
              <a:gd name="connsiteY3" fmla="*/ 6858000 h 6858000"/>
              <a:gd name="connsiteX4" fmla="*/ 2010773 w 6827200"/>
              <a:gd name="connsiteY4" fmla="*/ 2390140 h 6858000"/>
              <a:gd name="connsiteX5" fmla="*/ 1942003 w 6827200"/>
              <a:gd name="connsiteY5" fmla="*/ 2003425 h 6858000"/>
              <a:gd name="connsiteX6" fmla="*/ 0 w 6827200"/>
              <a:gd name="connsiteY6" fmla="*/ 0 h 6858000"/>
              <a:gd name="connsiteX0" fmla="*/ 0 w 6832340"/>
              <a:gd name="connsiteY0" fmla="*/ 0 h 6858000"/>
              <a:gd name="connsiteX1" fmla="*/ 6830197 w 6832340"/>
              <a:gd name="connsiteY1" fmla="*/ 5680 h 6858000"/>
              <a:gd name="connsiteX2" fmla="*/ 6827200 w 6832340"/>
              <a:gd name="connsiteY2" fmla="*/ 6858000 h 6858000"/>
              <a:gd name="connsiteX3" fmla="*/ 327679 w 6832340"/>
              <a:gd name="connsiteY3" fmla="*/ 6858000 h 6858000"/>
              <a:gd name="connsiteX4" fmla="*/ 2010773 w 6832340"/>
              <a:gd name="connsiteY4" fmla="*/ 2390140 h 6858000"/>
              <a:gd name="connsiteX5" fmla="*/ 1942003 w 6832340"/>
              <a:gd name="connsiteY5" fmla="*/ 2003425 h 6858000"/>
              <a:gd name="connsiteX6" fmla="*/ 0 w 6832340"/>
              <a:gd name="connsiteY6" fmla="*/ 0 h 6858000"/>
              <a:gd name="connsiteX0" fmla="*/ 0 w 6832340"/>
              <a:gd name="connsiteY0" fmla="*/ 0 h 6858000"/>
              <a:gd name="connsiteX1" fmla="*/ 6830197 w 6832340"/>
              <a:gd name="connsiteY1" fmla="*/ 0 h 6858000"/>
              <a:gd name="connsiteX2" fmla="*/ 6827200 w 6832340"/>
              <a:gd name="connsiteY2" fmla="*/ 6858000 h 6858000"/>
              <a:gd name="connsiteX3" fmla="*/ 327679 w 6832340"/>
              <a:gd name="connsiteY3" fmla="*/ 6858000 h 6858000"/>
              <a:gd name="connsiteX4" fmla="*/ 2010773 w 6832340"/>
              <a:gd name="connsiteY4" fmla="*/ 2390140 h 6858000"/>
              <a:gd name="connsiteX5" fmla="*/ 1942003 w 6832340"/>
              <a:gd name="connsiteY5" fmla="*/ 2003425 h 6858000"/>
              <a:gd name="connsiteX6" fmla="*/ 0 w 6832340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32340" h="6858000">
                <a:moveTo>
                  <a:pt x="0" y="0"/>
                </a:moveTo>
                <a:lnTo>
                  <a:pt x="6830197" y="0"/>
                </a:lnTo>
                <a:cubicBezTo>
                  <a:pt x="6838664" y="2286000"/>
                  <a:pt x="6818733" y="4572000"/>
                  <a:pt x="6827200" y="6858000"/>
                </a:cubicBezTo>
                <a:lnTo>
                  <a:pt x="327679" y="6858000"/>
                </a:lnTo>
                <a:lnTo>
                  <a:pt x="2010773" y="2390140"/>
                </a:lnTo>
                <a:cubicBezTo>
                  <a:pt x="2057512" y="2266442"/>
                  <a:pt x="2033060" y="2096771"/>
                  <a:pt x="1942003" y="2003425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6200000" scaled="0"/>
          </a:gradFill>
        </p:spPr>
      </p:pic>
    </p:spTree>
    <p:extLst>
      <p:ext uri="{BB962C8B-B14F-4D97-AF65-F5344CB8AC3E}">
        <p14:creationId xmlns:p14="http://schemas.microsoft.com/office/powerpoint/2010/main" val="42617761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244D4-0AAD-383E-F4AE-CD1AC2C70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Multifamily vacancy expected to fall</a:t>
            </a:r>
          </a:p>
        </p:txBody>
      </p:sp>
      <p:graphicFrame>
        <p:nvGraphicFramePr>
          <p:cNvPr id="4" name="Chart1">
            <a:extLst>
              <a:ext uri="{FF2B5EF4-FFF2-40B4-BE49-F238E27FC236}">
                <a16:creationId xmlns:a16="http://schemas.microsoft.com/office/drawing/2014/main" id="{F5C03893-8B98-E43B-5138-4D8F846BDC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2985489"/>
              </p:ext>
            </p:extLst>
          </p:nvPr>
        </p:nvGraphicFramePr>
        <p:xfrm>
          <a:off x="781049" y="1198781"/>
          <a:ext cx="10706101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3A20C5C-D7EE-80D6-D9A1-F81AB0CF24CB}"/>
              </a:ext>
            </a:extLst>
          </p:cNvPr>
          <p:cNvSpPr txBox="1"/>
          <p:nvPr/>
        </p:nvSpPr>
        <p:spPr>
          <a:xfrm>
            <a:off x="388830" y="6232634"/>
            <a:ext cx="30059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CoStar</a:t>
            </a:r>
          </a:p>
        </p:txBody>
      </p:sp>
    </p:spTree>
    <p:extLst>
      <p:ext uri="{BB962C8B-B14F-4D97-AF65-F5344CB8AC3E}">
        <p14:creationId xmlns:p14="http://schemas.microsoft.com/office/powerpoint/2010/main" val="6454628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02CD3-C5B5-6EE5-5C95-DF0F7A395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Vacancy remains elevated in the South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B87D7CE-889E-0D41-559E-E01F116448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1821492"/>
              </p:ext>
            </p:extLst>
          </p:nvPr>
        </p:nvGraphicFramePr>
        <p:xfrm>
          <a:off x="471487" y="1202277"/>
          <a:ext cx="11430000" cy="558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64AA3A7-2638-F62C-985E-FED454D0E3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1213509"/>
              </p:ext>
            </p:extLst>
          </p:nvPr>
        </p:nvGraphicFramePr>
        <p:xfrm>
          <a:off x="5921298" y="1316930"/>
          <a:ext cx="5151863" cy="558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D47C3F6-6310-0FA6-E7C8-AFBC44E91EB0}"/>
              </a:ext>
            </a:extLst>
          </p:cNvPr>
          <p:cNvSpPr txBox="1"/>
          <p:nvPr/>
        </p:nvSpPr>
        <p:spPr>
          <a:xfrm>
            <a:off x="388830" y="6232634"/>
            <a:ext cx="30059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CoStar</a:t>
            </a:r>
          </a:p>
        </p:txBody>
      </p:sp>
    </p:spTree>
    <p:extLst>
      <p:ext uri="{BB962C8B-B14F-4D97-AF65-F5344CB8AC3E}">
        <p14:creationId xmlns:p14="http://schemas.microsoft.com/office/powerpoint/2010/main" val="42904813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EF3E7-9ADB-BC4E-EC5B-DAF454333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 construction by market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33D81A1-1883-D293-69DF-2ED1662452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7286043"/>
              </p:ext>
            </p:extLst>
          </p:nvPr>
        </p:nvGraphicFramePr>
        <p:xfrm>
          <a:off x="704193" y="1237789"/>
          <a:ext cx="11151476" cy="54868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DA33DB3-7936-7575-C41E-EC38111ED6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2648544"/>
              </p:ext>
            </p:extLst>
          </p:nvPr>
        </p:nvGraphicFramePr>
        <p:xfrm>
          <a:off x="5893078" y="1221682"/>
          <a:ext cx="5395031" cy="5519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15F91C6-1CE2-26C2-22C3-08BC094DB21F}"/>
              </a:ext>
            </a:extLst>
          </p:cNvPr>
          <p:cNvSpPr txBox="1"/>
          <p:nvPr/>
        </p:nvSpPr>
        <p:spPr>
          <a:xfrm>
            <a:off x="388830" y="6232634"/>
            <a:ext cx="30059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CoStar</a:t>
            </a:r>
          </a:p>
        </p:txBody>
      </p:sp>
    </p:spTree>
    <p:extLst>
      <p:ext uri="{BB962C8B-B14F-4D97-AF65-F5344CB8AC3E}">
        <p14:creationId xmlns:p14="http://schemas.microsoft.com/office/powerpoint/2010/main" val="25779062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BDFD8-13FA-A52A-4DBC-7684BBC56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 pipeline to a 10-year low</a:t>
            </a:r>
          </a:p>
        </p:txBody>
      </p:sp>
      <p:graphicFrame>
        <p:nvGraphicFramePr>
          <p:cNvPr id="4" name="Chart1">
            <a:extLst>
              <a:ext uri="{FF2B5EF4-FFF2-40B4-BE49-F238E27FC236}">
                <a16:creationId xmlns:a16="http://schemas.microsoft.com/office/drawing/2014/main" id="{183BFD62-9618-AE16-79DD-AE50A99564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8524905"/>
              </p:ext>
            </p:extLst>
          </p:nvPr>
        </p:nvGraphicFramePr>
        <p:xfrm>
          <a:off x="792479" y="1263336"/>
          <a:ext cx="10694671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A343036-0506-CF27-5C1C-B066D7A3234C}"/>
              </a:ext>
            </a:extLst>
          </p:cNvPr>
          <p:cNvCxnSpPr/>
          <p:nvPr/>
        </p:nvCxnSpPr>
        <p:spPr>
          <a:xfrm>
            <a:off x="9401452" y="1473693"/>
            <a:ext cx="1890944" cy="19553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25C9B50-492E-75C8-2CC9-0D5795023D85}"/>
              </a:ext>
            </a:extLst>
          </p:cNvPr>
          <p:cNvSpPr txBox="1"/>
          <p:nvPr/>
        </p:nvSpPr>
        <p:spPr>
          <a:xfrm rot="2800629">
            <a:off x="10199661" y="2201188"/>
            <a:ext cx="77684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- 53%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82FA90-9AB6-868E-C7B4-00D19D73B743}"/>
              </a:ext>
            </a:extLst>
          </p:cNvPr>
          <p:cNvSpPr txBox="1"/>
          <p:nvPr/>
        </p:nvSpPr>
        <p:spPr>
          <a:xfrm>
            <a:off x="388830" y="6232634"/>
            <a:ext cx="30059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CoStar</a:t>
            </a:r>
          </a:p>
        </p:txBody>
      </p:sp>
    </p:spTree>
    <p:extLst>
      <p:ext uri="{BB962C8B-B14F-4D97-AF65-F5344CB8AC3E}">
        <p14:creationId xmlns:p14="http://schemas.microsoft.com/office/powerpoint/2010/main" val="28600844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2FF5C-3EF9-F02C-E84C-9E01AEC38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Lease-up periods have lengthened over the past three years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E6402AB-1DE0-B84E-8A00-91D4954C01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3180946"/>
              </p:ext>
            </p:extLst>
          </p:nvPr>
        </p:nvGraphicFramePr>
        <p:xfrm>
          <a:off x="761999" y="1345966"/>
          <a:ext cx="10592349" cy="5626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3338EFF-A73E-8EAD-CB17-754C01D35F69}"/>
              </a:ext>
            </a:extLst>
          </p:cNvPr>
          <p:cNvSpPr txBox="1"/>
          <p:nvPr/>
        </p:nvSpPr>
        <p:spPr>
          <a:xfrm>
            <a:off x="388830" y="6232634"/>
            <a:ext cx="30059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CoStar</a:t>
            </a:r>
          </a:p>
        </p:txBody>
      </p:sp>
    </p:spTree>
    <p:extLst>
      <p:ext uri="{BB962C8B-B14F-4D97-AF65-F5344CB8AC3E}">
        <p14:creationId xmlns:p14="http://schemas.microsoft.com/office/powerpoint/2010/main" val="5381716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9036F-383C-8C89-CB36-47D163B61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Rent growth has strengthened, but is expected to remain subdued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E06A7EB4-B6A1-9F78-5BD3-C4B730F275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5876085"/>
              </p:ext>
            </p:extLst>
          </p:nvPr>
        </p:nvGraphicFramePr>
        <p:xfrm>
          <a:off x="704850" y="1250950"/>
          <a:ext cx="10782300" cy="4997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1011669-44E8-447C-34A4-BCC122C8A2B2}"/>
              </a:ext>
            </a:extLst>
          </p:cNvPr>
          <p:cNvCxnSpPr>
            <a:cxnSpLocks/>
          </p:cNvCxnSpPr>
          <p:nvPr/>
        </p:nvCxnSpPr>
        <p:spPr>
          <a:xfrm flipV="1">
            <a:off x="9503806" y="1367340"/>
            <a:ext cx="0" cy="40453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856D134-4960-7577-54C8-C93AD4E2D868}"/>
              </a:ext>
            </a:extLst>
          </p:cNvPr>
          <p:cNvSpPr txBox="1"/>
          <p:nvPr/>
        </p:nvSpPr>
        <p:spPr>
          <a:xfrm>
            <a:off x="9621769" y="1112450"/>
            <a:ext cx="1001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FORECAST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5698C4-22C5-EE9F-14E5-57AC14F7DE40}"/>
              </a:ext>
            </a:extLst>
          </p:cNvPr>
          <p:cNvSpPr txBox="1"/>
          <p:nvPr/>
        </p:nvSpPr>
        <p:spPr>
          <a:xfrm>
            <a:off x="388830" y="6232634"/>
            <a:ext cx="30059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CoStar</a:t>
            </a:r>
          </a:p>
        </p:txBody>
      </p:sp>
    </p:spTree>
    <p:extLst>
      <p:ext uri="{BB962C8B-B14F-4D97-AF65-F5344CB8AC3E}">
        <p14:creationId xmlns:p14="http://schemas.microsoft.com/office/powerpoint/2010/main" val="28752213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186B1-084B-10EB-F223-A7092A5B2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Low vacancy markets seeing the most rent growth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9517B34-A5AE-3A80-0EBE-238CCB60E3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9483885"/>
              </p:ext>
            </p:extLst>
          </p:nvPr>
        </p:nvGraphicFramePr>
        <p:xfrm>
          <a:off x="381001" y="1237789"/>
          <a:ext cx="11106808" cy="558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CBBFC7F-E71D-6BE2-F15E-38D3B242B5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7496891"/>
              </p:ext>
            </p:extLst>
          </p:nvPr>
        </p:nvGraphicFramePr>
        <p:xfrm>
          <a:off x="5867400" y="1237789"/>
          <a:ext cx="5620409" cy="558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3E27A7F-511C-54B2-B2CF-35C68AC8ED4D}"/>
              </a:ext>
            </a:extLst>
          </p:cNvPr>
          <p:cNvSpPr txBox="1"/>
          <p:nvPr/>
        </p:nvSpPr>
        <p:spPr>
          <a:xfrm>
            <a:off x="388830" y="6232634"/>
            <a:ext cx="30059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CoStar</a:t>
            </a:r>
          </a:p>
        </p:txBody>
      </p:sp>
    </p:spTree>
    <p:extLst>
      <p:ext uri="{BB962C8B-B14F-4D97-AF65-F5344CB8AC3E}">
        <p14:creationId xmlns:p14="http://schemas.microsoft.com/office/powerpoint/2010/main" val="29890181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2EE8B-6940-30CB-5658-3E88F27B6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A50DC-ACC8-09E4-FB64-477DC6EC2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Multifamily has seen the steepest drop off in sales activity this year vs. last</a:t>
            </a:r>
          </a:p>
        </p:txBody>
      </p:sp>
      <p:graphicFrame>
        <p:nvGraphicFramePr>
          <p:cNvPr id="3" name="Content Placeholder 11">
            <a:extLst>
              <a:ext uri="{FF2B5EF4-FFF2-40B4-BE49-F238E27FC236}">
                <a16:creationId xmlns:a16="http://schemas.microsoft.com/office/drawing/2014/main" id="{A527E191-C3FA-74E8-42F7-FC31E86F35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6860385"/>
              </p:ext>
            </p:extLst>
          </p:nvPr>
        </p:nvGraphicFramePr>
        <p:xfrm>
          <a:off x="704850" y="1282481"/>
          <a:ext cx="10782300" cy="4997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6FD8CFC-D8BD-A728-FCD4-B61AB1A88B4B}"/>
              </a:ext>
            </a:extLst>
          </p:cNvPr>
          <p:cNvSpPr txBox="1"/>
          <p:nvPr/>
        </p:nvSpPr>
        <p:spPr>
          <a:xfrm>
            <a:off x="388830" y="6232634"/>
            <a:ext cx="30059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CoStar</a:t>
            </a:r>
          </a:p>
        </p:txBody>
      </p:sp>
    </p:spTree>
    <p:extLst>
      <p:ext uri="{BB962C8B-B14F-4D97-AF65-F5344CB8AC3E}">
        <p14:creationId xmlns:p14="http://schemas.microsoft.com/office/powerpoint/2010/main" val="17110202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DD187-93B8-0D8F-3EEA-0AB6A6C3A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8">
            <a:extLst>
              <a:ext uri="{FF2B5EF4-FFF2-40B4-BE49-F238E27FC236}">
                <a16:creationId xmlns:a16="http://schemas.microsoft.com/office/drawing/2014/main" id="{8C64D61D-81AC-D07D-B2AD-37C5B2906E3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0" name="Picture Placeholder 5">
            <a:extLst>
              <a:ext uri="{FF2B5EF4-FFF2-40B4-BE49-F238E27FC236}">
                <a16:creationId xmlns:a16="http://schemas.microsoft.com/office/drawing/2014/main" id="{76A25C70-FF24-006F-3155-8911E638085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1" name="Picture Placeholder 20">
            <a:extLst>
              <a:ext uri="{FF2B5EF4-FFF2-40B4-BE49-F238E27FC236}">
                <a16:creationId xmlns:a16="http://schemas.microsoft.com/office/drawing/2014/main" id="{2AACDF45-D261-DFB8-E8D7-41DA4EF6AF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2" name="Picture Placeholder 22">
            <a:extLst>
              <a:ext uri="{FF2B5EF4-FFF2-40B4-BE49-F238E27FC236}">
                <a16:creationId xmlns:a16="http://schemas.microsoft.com/office/drawing/2014/main" id="{3B2C2F08-61E9-6A9D-58C0-6BD23B73042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3" name="Picture Placeholder 24">
            <a:extLst>
              <a:ext uri="{FF2B5EF4-FFF2-40B4-BE49-F238E27FC236}">
                <a16:creationId xmlns:a16="http://schemas.microsoft.com/office/drawing/2014/main" id="{ED5E62CB-6FE5-FFA8-68B1-F428A170802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Media Placeholder 13">
            <a:extLst>
              <a:ext uri="{FF2B5EF4-FFF2-40B4-BE49-F238E27FC236}">
                <a16:creationId xmlns:a16="http://schemas.microsoft.com/office/drawing/2014/main" id="{2DE4B375-7EDF-87F0-A8A7-744922B85915}"/>
              </a:ext>
            </a:extLst>
          </p:cNvPr>
          <p:cNvPicPr>
            <a:picLocks noGrp="1" noChangeAspect="1"/>
          </p:cNvPicPr>
          <p:nvPr>
            <p:ph type="media" sz="quarter" idx="429496729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7619" y="1808163"/>
            <a:ext cx="4038600" cy="2260600"/>
          </a:xfrm>
          <a:prstGeom prst="roundRect">
            <a:avLst>
              <a:gd name="adj" fmla="val 3898"/>
            </a:avLst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9E47F19-EAEE-F4E3-A5A2-7D0C81244A63}"/>
              </a:ext>
            </a:extLst>
          </p:cNvPr>
          <p:cNvSpPr txBox="1"/>
          <p:nvPr/>
        </p:nvSpPr>
        <p:spPr>
          <a:xfrm>
            <a:off x="1059931" y="829246"/>
            <a:ext cx="5663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Thank you!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162265040"/>
      </p:ext>
    </p:extLst>
  </p:cSld>
  <p:clrMapOvr>
    <a:masterClrMapping/>
  </p:clrMapOvr>
</p:sld>
</file>

<file path=ppt/theme/theme1.xml><?xml version="1.0" encoding="utf-8"?>
<a:theme xmlns:a="http://schemas.openxmlformats.org/drawingml/2006/main" name="CoStar Group">
  <a:themeElements>
    <a:clrScheme name="CoStar Color Palette">
      <a:dk1>
        <a:srgbClr val="000000"/>
      </a:dk1>
      <a:lt1>
        <a:srgbClr val="FFFFFF"/>
      </a:lt1>
      <a:dk2>
        <a:srgbClr val="636669"/>
      </a:dk2>
      <a:lt2>
        <a:srgbClr val="B1B3B0"/>
      </a:lt2>
      <a:accent1>
        <a:srgbClr val="00A3E4"/>
      </a:accent1>
      <a:accent2>
        <a:srgbClr val="0054A6"/>
      </a:accent2>
      <a:accent3>
        <a:srgbClr val="056936"/>
      </a:accent3>
      <a:accent4>
        <a:srgbClr val="028674"/>
      </a:accent4>
      <a:accent5>
        <a:srgbClr val="77B800"/>
      </a:accent5>
      <a:accent6>
        <a:srgbClr val="FF850E"/>
      </a:accent6>
      <a:hlink>
        <a:srgbClr val="CF0000"/>
      </a:hlink>
      <a:folHlink>
        <a:srgbClr val="ECECEC"/>
      </a:folHlink>
    </a:clrScheme>
    <a:fontScheme name="Avenir Next LT Pro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3175">
          <a:solidFill>
            <a:schemeClr val="bg1">
              <a:lumMod val="85000"/>
            </a:schemeClr>
          </a:solidFill>
        </a:ln>
        <a:effectLst>
          <a:outerShdw blurRad="317500" algn="ctr" rotWithShape="0">
            <a:schemeClr val="bg1">
              <a:lumMod val="50000"/>
              <a:alpha val="20000"/>
            </a:scheme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bg2">
              <a:lumMod val="90000"/>
            </a:schemeClr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SG_Template_2026" id="{13937172-E4D2-8F41-BCB5-C63E3FE38D41}" vid="{D25BE662-EB93-BA4A-9ED7-7C11420184C9}"/>
    </a:ext>
  </a:extLst>
</a:theme>
</file>

<file path=ppt/theme/theme2.xml><?xml version="1.0" encoding="utf-8"?>
<a:theme xmlns:a="http://schemas.openxmlformats.org/drawingml/2006/main" name="CoStar">
  <a:themeElements>
    <a:clrScheme name="CoStar Color Palette">
      <a:dk1>
        <a:srgbClr val="000000"/>
      </a:dk1>
      <a:lt1>
        <a:srgbClr val="FFFFFF"/>
      </a:lt1>
      <a:dk2>
        <a:srgbClr val="636669"/>
      </a:dk2>
      <a:lt2>
        <a:srgbClr val="B1B3B0"/>
      </a:lt2>
      <a:accent1>
        <a:srgbClr val="00A3E4"/>
      </a:accent1>
      <a:accent2>
        <a:srgbClr val="0054A6"/>
      </a:accent2>
      <a:accent3>
        <a:srgbClr val="056936"/>
      </a:accent3>
      <a:accent4>
        <a:srgbClr val="028674"/>
      </a:accent4>
      <a:accent5>
        <a:srgbClr val="77B800"/>
      </a:accent5>
      <a:accent6>
        <a:srgbClr val="FF850E"/>
      </a:accent6>
      <a:hlink>
        <a:srgbClr val="CF0000"/>
      </a:hlink>
      <a:folHlink>
        <a:srgbClr val="ECECEC"/>
      </a:folHlink>
    </a:clrScheme>
    <a:fontScheme name="Avenir Next LT Pro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3175">
          <a:solidFill>
            <a:schemeClr val="bg1">
              <a:lumMod val="85000"/>
            </a:schemeClr>
          </a:solidFill>
        </a:ln>
        <a:effectLst>
          <a:outerShdw blurRad="317500" algn="ctr" rotWithShape="0">
            <a:schemeClr val="bg1">
              <a:lumMod val="50000"/>
              <a:alpha val="20000"/>
            </a:scheme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bg2">
              <a:lumMod val="90000"/>
            </a:schemeClr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SG_Template_2026" id="{13937172-E4D2-8F41-BCB5-C63E3FE38D41}" vid="{AC3BD995-98DE-3940-B89C-A8BDE8D8A89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CoStar CMA">
    <a:dk1>
      <a:srgbClr val="000000"/>
    </a:dk1>
    <a:lt1>
      <a:srgbClr val="FFFFFF"/>
    </a:lt1>
    <a:dk2>
      <a:srgbClr val="EE4800"/>
    </a:dk2>
    <a:lt2>
      <a:srgbClr val="03295A"/>
    </a:lt2>
    <a:accent1>
      <a:srgbClr val="0054A6"/>
    </a:accent1>
    <a:accent2>
      <a:srgbClr val="75BA00"/>
    </a:accent2>
    <a:accent3>
      <a:srgbClr val="FFB500"/>
    </a:accent3>
    <a:accent4>
      <a:srgbClr val="8033BD"/>
    </a:accent4>
    <a:accent5>
      <a:srgbClr val="9B0500"/>
    </a:accent5>
    <a:accent6>
      <a:srgbClr val="CF0500"/>
    </a:accent6>
    <a:hlink>
      <a:srgbClr val="00B0E5"/>
    </a:hlink>
    <a:folHlink>
      <a:srgbClr val="B1E3F9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CoStar Analytics Office Theme">
    <a:dk1>
      <a:srgbClr val="000000"/>
    </a:dk1>
    <a:lt1>
      <a:srgbClr val="FFFFFF"/>
    </a:lt1>
    <a:dk2>
      <a:srgbClr val="5A5A5A"/>
    </a:dk2>
    <a:lt2>
      <a:srgbClr val="E6E6E6"/>
    </a:lt2>
    <a:accent1>
      <a:srgbClr val="2186A5"/>
    </a:accent1>
    <a:accent2>
      <a:srgbClr val="F28F20"/>
    </a:accent2>
    <a:accent3>
      <a:srgbClr val="75B901"/>
    </a:accent3>
    <a:accent4>
      <a:srgbClr val="FDE11F"/>
    </a:accent4>
    <a:accent5>
      <a:srgbClr val="1E3A6F"/>
    </a:accent5>
    <a:accent6>
      <a:srgbClr val="733D94"/>
    </a:accent6>
    <a:hlink>
      <a:srgbClr val="4D94D8"/>
    </a:hlink>
    <a:folHlink>
      <a:srgbClr val="F28F20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4528C709468E4A9CCD80BED51E6AEE" ma:contentTypeVersion="11" ma:contentTypeDescription="Create a new document." ma:contentTypeScope="" ma:versionID="212daa7f284c6b216d6b2966dd2e2e31">
  <xsd:schema xmlns:xsd="http://www.w3.org/2001/XMLSchema" xmlns:xs="http://www.w3.org/2001/XMLSchema" xmlns:p="http://schemas.microsoft.com/office/2006/metadata/properties" xmlns:ns2="27495a3b-8b47-4e9c-a14e-5b6499c4505a" xmlns:ns3="d8587910-8187-466e-ae50-7c654419540e" targetNamespace="http://schemas.microsoft.com/office/2006/metadata/properties" ma:root="true" ma:fieldsID="66f56efc9170cb875499009e98678919" ns2:_="" ns3:_="">
    <xsd:import namespace="27495a3b-8b47-4e9c-a14e-5b6499c4505a"/>
    <xsd:import namespace="d8587910-8187-466e-ae50-7c654419540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495a3b-8b47-4e9c-a14e-5b6499c450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38954d6d-18eb-40ca-b49c-b986784b9db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587910-8187-466e-ae50-7c654419540e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0983dbf6-4eab-48a9-a1d2-2b92a5556b9f}" ma:internalName="TaxCatchAll" ma:showField="CatchAllData" ma:web="75a02cac-0410-422d-9fcb-de82253e31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8587910-8187-466e-ae50-7c654419540e" xsi:nil="true"/>
    <lcf76f155ced4ddcb4097134ff3c332f xmlns="27495a3b-8b47-4e9c-a14e-5b6499c4505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FC3E1F8-C3B0-4F98-B6FB-70F6096A90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495a3b-8b47-4e9c-a14e-5b6499c4505a"/>
    <ds:schemaRef ds:uri="d8587910-8187-466e-ae50-7c654419540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4C4797F-170D-400C-9DDD-E852B2E2154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D7C9D9E-1E2A-4008-958B-7B37B1F606C7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27495a3b-8b47-4e9c-a14e-5b6499c4505a"/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infopath/2007/PartnerControls"/>
    <ds:schemaRef ds:uri="d8587910-8187-466e-ae50-7c654419540e"/>
  </ds:schemaRefs>
</ds:datastoreItem>
</file>

<file path=docMetadata/LabelInfo.xml><?xml version="1.0" encoding="utf-8"?>
<clbl:labelList xmlns:clbl="http://schemas.microsoft.com/office/2020/mipLabelMetadata">
  <clbl:label id="{bcba6eff-d715-4116-b790-f04d3e4a0a52}" enabled="1" method="Standard" siteId="{9a64e7ca-363f-441c-9aa7-4f85977c09f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CSG_Template_2026</Template>
  <TotalTime>4444</TotalTime>
  <Words>656</Words>
  <Application>Microsoft Office PowerPoint</Application>
  <PresentationFormat>Widescreen</PresentationFormat>
  <Paragraphs>172</Paragraphs>
  <Slides>39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Aptos</vt:lpstr>
      <vt:lpstr>Arial</vt:lpstr>
      <vt:lpstr>Avenir Next LT Pro</vt:lpstr>
      <vt:lpstr>Avenir Next LT Pro Demi</vt:lpstr>
      <vt:lpstr>CoStar Group</vt:lpstr>
      <vt:lpstr>CoStar</vt:lpstr>
      <vt:lpstr>PowerPoint Presentation</vt:lpstr>
      <vt:lpstr>Office </vt:lpstr>
      <vt:lpstr>US office recovery well into its second year</vt:lpstr>
      <vt:lpstr>But, demand heavily skewed towards a few markets</vt:lpstr>
      <vt:lpstr>Most markets are still seeing below pre-pandemic levels of leasing activity</vt:lpstr>
      <vt:lpstr>The gap between winners and losers is widening</vt:lpstr>
      <vt:lpstr>Construction pipeline near a 15-year low</vt:lpstr>
      <vt:lpstr>Office demolitions exceed deliveries while starts languish</vt:lpstr>
      <vt:lpstr>Rents have risen despite elevated vacancy</vt:lpstr>
      <vt:lpstr>Office sales volume remains subdued</vt:lpstr>
      <vt:lpstr>Industrial </vt:lpstr>
      <vt:lpstr>Industrial vacancy expected to remain flat as supply and demand become more balanced</vt:lpstr>
      <vt:lpstr>500k+ availability by market</vt:lpstr>
      <vt:lpstr>Tenants continue to prefer the newest builds</vt:lpstr>
      <vt:lpstr>Only new, large properties have seen a significant vacancy contraction</vt:lpstr>
      <vt:lpstr>Sub 9% availability has triggered healthy rent gains in the past</vt:lpstr>
      <vt:lpstr>Industrial pipeline picking back up again</vt:lpstr>
      <vt:lpstr>New power &amp; data centers underway</vt:lpstr>
      <vt:lpstr>Industrial pricing continues to rise</vt:lpstr>
      <vt:lpstr>Retail </vt:lpstr>
      <vt:lpstr>Announced store openings outpacing closings</vt:lpstr>
      <vt:lpstr>Dozens of retailers are planning 25+ store openings</vt:lpstr>
      <vt:lpstr>Closures remain concentrated in a handful of retailers</vt:lpstr>
      <vt:lpstr>Retail demand holding stead</vt:lpstr>
      <vt:lpstr>Sun Belt markets lead occupancy gains</vt:lpstr>
      <vt:lpstr>Malls and power centers continue to tighten</vt:lpstr>
      <vt:lpstr>Impact on fundamentals from new development will remain limited</vt:lpstr>
      <vt:lpstr>Retail rent growth has slowed to its lowest level in over a decade</vt:lpstr>
      <vt:lpstr>Retail has been one of the most consistent of the CRE sectors</vt:lpstr>
      <vt:lpstr>Multifamily </vt:lpstr>
      <vt:lpstr>Multifamily vacancy expected to fall</vt:lpstr>
      <vt:lpstr>Vacancy remains elevated in the South</vt:lpstr>
      <vt:lpstr>Under construction by market</vt:lpstr>
      <vt:lpstr>Construction pipeline to a 10-year low</vt:lpstr>
      <vt:lpstr>Lease-up periods have lengthened over the past three years</vt:lpstr>
      <vt:lpstr>Rent growth has strengthened, but is expected to remain subdued</vt:lpstr>
      <vt:lpstr>Low vacancy markets seeing the most rent growth</vt:lpstr>
      <vt:lpstr>Multifamily has seen the steepest drop off in sales activity this year vs. last</vt:lpstr>
      <vt:lpstr>PowerPoint Presentation</vt:lpstr>
    </vt:vector>
  </TitlesOfParts>
  <Company>CoStar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Michelle Rumore</dc:creator>
  <cp:lastModifiedBy>Michelle Rumore</cp:lastModifiedBy>
  <cp:revision>6</cp:revision>
  <dcterms:created xsi:type="dcterms:W3CDTF">2026-06-01T16:24:51Z</dcterms:created>
  <dcterms:modified xsi:type="dcterms:W3CDTF">2026-10-30T12:22:19Z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0x010100094528C709468E4A9CCD80BED51E6AEE</vt:lpwstr>
  </property>
</Properties>
</file>