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4" r:id="rId2"/>
    <p:sldId id="257" r:id="rId3"/>
    <p:sldId id="292" r:id="rId4"/>
    <p:sldId id="291" r:id="rId5"/>
    <p:sldId id="266" r:id="rId6"/>
    <p:sldId id="293" r:id="rId7"/>
    <p:sldId id="278" r:id="rId8"/>
    <p:sldId id="270" r:id="rId9"/>
    <p:sldId id="271" r:id="rId10"/>
    <p:sldId id="272" r:id="rId11"/>
    <p:sldId id="273" r:id="rId12"/>
    <p:sldId id="294" r:id="rId13"/>
    <p:sldId id="279" r:id="rId14"/>
    <p:sldId id="288" r:id="rId15"/>
    <p:sldId id="289" r:id="rId16"/>
    <p:sldId id="269" r:id="rId17"/>
    <p:sldId id="281" r:id="rId18"/>
    <p:sldId id="282" r:id="rId19"/>
    <p:sldId id="283" r:id="rId20"/>
    <p:sldId id="284" r:id="rId21"/>
    <p:sldId id="285" r:id="rId22"/>
    <p:sldId id="286" r:id="rId23"/>
    <p:sldId id="287" r:id="rId24"/>
    <p:sldId id="295" r:id="rId25"/>
    <p:sldId id="258" r:id="rId26"/>
    <p:sldId id="259" r:id="rId27"/>
    <p:sldId id="261" r:id="rId28"/>
    <p:sldId id="262" r:id="rId29"/>
    <p:sldId id="260" r:id="rId30"/>
    <p:sldId id="263" r:id="rId31"/>
    <p:sldId id="264" r:id="rId32"/>
    <p:sldId id="296" r:id="rId33"/>
    <p:sldId id="265"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039DE696-DB94-4CE8-A1B9-C5AF8925C7A5}">
          <p14:sldIdLst>
            <p14:sldId id="274"/>
            <p14:sldId id="257"/>
            <p14:sldId id="292"/>
            <p14:sldId id="291"/>
            <p14:sldId id="266"/>
          </p14:sldIdLst>
        </p14:section>
        <p14:section name="Cost Segregation" id="{1C1E97E7-AECE-43CC-99DC-CA2A3C859EA5}">
          <p14:sldIdLst>
            <p14:sldId id="293"/>
            <p14:sldId id="278"/>
            <p14:sldId id="270"/>
            <p14:sldId id="271"/>
            <p14:sldId id="272"/>
            <p14:sldId id="273"/>
          </p14:sldIdLst>
        </p14:section>
        <p14:section name="Section 179D" id="{814ED054-333C-474D-88B0-AAF8D76045FF}">
          <p14:sldIdLst>
            <p14:sldId id="294"/>
            <p14:sldId id="279"/>
            <p14:sldId id="288"/>
            <p14:sldId id="289"/>
            <p14:sldId id="269"/>
            <p14:sldId id="281"/>
            <p14:sldId id="282"/>
            <p14:sldId id="283"/>
            <p14:sldId id="284"/>
            <p14:sldId id="285"/>
            <p14:sldId id="286"/>
            <p14:sldId id="287"/>
          </p14:sldIdLst>
        </p14:section>
        <p14:section name="AmeriSouth v. Comm" id="{A35E8DD0-3B37-4B02-A5DC-5D54B4E10E7E}">
          <p14:sldIdLst>
            <p14:sldId id="295"/>
            <p14:sldId id="258"/>
            <p14:sldId id="259"/>
            <p14:sldId id="261"/>
            <p14:sldId id="262"/>
            <p14:sldId id="260"/>
            <p14:sldId id="263"/>
            <p14:sldId id="264"/>
            <p14:sldId id="296"/>
            <p14:sldId id="265"/>
            <p14:sldId id="2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EB5DF-28B0-4526-9ACA-39E92563BA1C}" v="210" dt="2025-10-31T15:12:58.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17" autoAdjust="0"/>
  </p:normalViewPr>
  <p:slideViewPr>
    <p:cSldViewPr snapToGrid="0" showGuides="1">
      <p:cViewPr varScale="1">
        <p:scale>
          <a:sx n="67" d="100"/>
          <a:sy n="67" d="100"/>
        </p:scale>
        <p:origin x="2274" y="72"/>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8256"/>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Peacock" userId="84de1f6190764e78" providerId="LiveId" clId="{5CB7C8FE-B2A8-411A-87DB-4D39A63DBE2A}"/>
    <pc:docChg chg="delSld modSection">
      <pc:chgData name="James Peacock" userId="84de1f6190764e78" providerId="LiveId" clId="{5CB7C8FE-B2A8-411A-87DB-4D39A63DBE2A}" dt="2025-10-31T15:30:01.336" v="0" actId="2696"/>
      <pc:docMkLst>
        <pc:docMk/>
      </pc:docMkLst>
      <pc:sldChg chg="del">
        <pc:chgData name="James Peacock" userId="84de1f6190764e78" providerId="LiveId" clId="{5CB7C8FE-B2A8-411A-87DB-4D39A63DBE2A}" dt="2025-10-31T15:30:01.336" v="0" actId="2696"/>
        <pc:sldMkLst>
          <pc:docMk/>
          <pc:sldMk cId="2656972729"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10/31/2025</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10/31/2025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Shutterstock image 1975805468</a:t>
            </a:r>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dirty="0"/>
          </a:p>
        </p:txBody>
      </p:sp>
    </p:spTree>
    <p:extLst>
      <p:ext uri="{BB962C8B-B14F-4D97-AF65-F5344CB8AC3E}">
        <p14:creationId xmlns:p14="http://schemas.microsoft.com/office/powerpoint/2010/main" val="217957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Consider any additional information presented by taxpayer</a:t>
            </a:r>
          </a:p>
          <a:p>
            <a:r>
              <a:rPr lang="en-US" dirty="0"/>
              <a:t>Write Report and submit with proposed Adjustments</a:t>
            </a:r>
          </a:p>
          <a:p>
            <a:endParaRPr lang="en-US" dirty="0"/>
          </a:p>
          <a:p>
            <a:endParaRPr lang="en-US" dirty="0"/>
          </a:p>
          <a:p>
            <a:pPr marL="0" indent="0">
              <a:buNone/>
            </a:pPr>
            <a:r>
              <a:rPr lang="en-US" b="1" dirty="0"/>
              <a:t>For each building New and Existing:</a:t>
            </a:r>
          </a:p>
          <a:p>
            <a:r>
              <a:rPr lang="en-US" dirty="0"/>
              <a:t>As build drawings used by Cost Seg Professional to replicate construction of the building and estimate its various costs. </a:t>
            </a:r>
          </a:p>
          <a:p>
            <a:r>
              <a:rPr lang="en-US" dirty="0"/>
              <a:t>Request a tour of the building with the on-site building engineer present, also TP reps and CS provider. </a:t>
            </a:r>
          </a:p>
          <a:p>
            <a:r>
              <a:rPr lang="en-US" dirty="0"/>
              <a:t>Take many pictures, ask questions, and keep good notes. (typically, two or more IRS persons on a building tour). </a:t>
            </a:r>
          </a:p>
          <a:p>
            <a:r>
              <a:rPr lang="en-US" dirty="0"/>
              <a:t>Compare SC Study with information from tour.</a:t>
            </a:r>
          </a:p>
          <a:p>
            <a:pPr lvl="1"/>
            <a:r>
              <a:rPr lang="en-US" dirty="0"/>
              <a:t>Submit additional IDRs for questions on items not clear or needing more information</a:t>
            </a:r>
          </a:p>
          <a:p>
            <a:r>
              <a:rPr lang="en-US" dirty="0"/>
              <a:t>Compile engineering conclusions and draft report including possible proposed adjustments</a:t>
            </a:r>
          </a:p>
          <a:p>
            <a:r>
              <a:rPr lang="en-US" dirty="0"/>
              <a:t>Meet with Taxpayers to discuss engineering conclusions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dirty="0"/>
          </a:p>
        </p:txBody>
      </p:sp>
    </p:spTree>
    <p:extLst>
      <p:ext uri="{BB962C8B-B14F-4D97-AF65-F5344CB8AC3E}">
        <p14:creationId xmlns:p14="http://schemas.microsoft.com/office/powerpoint/2010/main" val="381330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800" b="1" dirty="0"/>
              <a:t>CAUTION! </a:t>
            </a:r>
          </a:p>
          <a:p>
            <a:pPr marL="0" indent="0">
              <a:buNone/>
            </a:pPr>
            <a:r>
              <a:rPr lang="en-US" sz="3800" dirty="0"/>
              <a:t>IRS Engineers are trained to look out for: </a:t>
            </a:r>
          </a:p>
          <a:p>
            <a:pPr marL="0" indent="0">
              <a:buNone/>
            </a:pPr>
            <a:endParaRPr lang="en-US" sz="3800" dirty="0"/>
          </a:p>
          <a:p>
            <a:pPr marL="0" indent="0">
              <a:buNone/>
            </a:pPr>
            <a:r>
              <a:rPr lang="en-US" sz="3800" dirty="0"/>
              <a:t>LUQs, as are all IRS examiners, Specific to the Cost Seg items -  1245 property too high, no land, etc. </a:t>
            </a:r>
          </a:p>
          <a:p>
            <a:pPr marL="0" indent="0">
              <a:buNone/>
            </a:pPr>
            <a:endParaRPr lang="en-US" sz="3800" dirty="0"/>
          </a:p>
          <a:p>
            <a:pPr>
              <a:lnSpc>
                <a:spcPct val="110000"/>
              </a:lnSpc>
            </a:pPr>
            <a:r>
              <a:rPr lang="en-US" sz="3800" b="1" dirty="0"/>
              <a:t>Oddly descriptive words </a:t>
            </a:r>
            <a:r>
              <a:rPr lang="en-US" sz="3800" dirty="0"/>
              <a:t>intended to make a typical building component sound unique or special, </a:t>
            </a:r>
          </a:p>
          <a:p>
            <a:pPr lvl="1">
              <a:lnSpc>
                <a:spcPct val="110000"/>
              </a:lnSpc>
            </a:pPr>
            <a:r>
              <a:rPr lang="en-US" sz="3400" dirty="0"/>
              <a:t>i.e. “decorative” windows or doors, “removable” walls or ceiling tiles, etc. </a:t>
            </a:r>
          </a:p>
          <a:p>
            <a:pPr>
              <a:lnSpc>
                <a:spcPct val="110000"/>
              </a:lnSpc>
            </a:pPr>
            <a:r>
              <a:rPr lang="en-US" sz="3800" b="1" dirty="0"/>
              <a:t>Excessive factoring </a:t>
            </a:r>
            <a:r>
              <a:rPr lang="en-US" sz="3800" dirty="0"/>
              <a:t>of estimated amounts to match purchase price or construction cost of building</a:t>
            </a:r>
          </a:p>
          <a:p>
            <a:pPr lvl="1">
              <a:lnSpc>
                <a:spcPct val="110000"/>
              </a:lnSpc>
            </a:pPr>
            <a:r>
              <a:rPr lang="en-US" sz="3400" dirty="0"/>
              <a:t>Factors of 2x up to past 10x amount of estimate are commonly seen by Exam. </a:t>
            </a:r>
          </a:p>
          <a:p>
            <a:pPr lvl="1">
              <a:lnSpc>
                <a:spcPct val="110000"/>
              </a:lnSpc>
            </a:pPr>
            <a:endParaRPr lang="en-US" sz="3400" dirty="0"/>
          </a:p>
          <a:p>
            <a:pPr lvl="1">
              <a:lnSpc>
                <a:spcPct val="110000"/>
              </a:lnSpc>
            </a:pPr>
            <a:r>
              <a:rPr lang="en-US" sz="3400" b="1" dirty="0"/>
              <a:t>The higher the factor, the worse the estimate </a:t>
            </a:r>
          </a:p>
          <a:p>
            <a:pPr lvl="1">
              <a:lnSpc>
                <a:spcPct val="110000"/>
              </a:lnSpc>
            </a:pPr>
            <a:r>
              <a:rPr lang="en-US" sz="3400" dirty="0"/>
              <a:t>Construction industry estimate to within a few % points</a:t>
            </a:r>
          </a:p>
          <a:p>
            <a:pPr lvl="1">
              <a:lnSpc>
                <a:spcPct val="110000"/>
              </a:lnSpc>
            </a:pPr>
            <a:r>
              <a:rPr lang="en-US" sz="3400" dirty="0"/>
              <a:t>Budgeting within 5 or 10 %</a:t>
            </a:r>
          </a:p>
          <a:p>
            <a:pPr lvl="1">
              <a:lnSpc>
                <a:spcPct val="110000"/>
              </a:lnSpc>
            </a:pPr>
            <a:r>
              <a:rPr lang="en-US" sz="3400" dirty="0"/>
              <a:t>IRS merely asking for something reasonable, doubling you estimate just tells the IRS that your estimate is way off.</a:t>
            </a:r>
          </a:p>
          <a:p>
            <a:pPr lvl="1">
              <a:lnSpc>
                <a:spcPct val="110000"/>
              </a:lnSpc>
            </a:pPr>
            <a:endParaRPr lang="en-US" sz="3400" dirty="0"/>
          </a:p>
          <a:p>
            <a:pPr lvl="1">
              <a:lnSpc>
                <a:spcPct val="110000"/>
              </a:lnSpc>
            </a:pPr>
            <a:endParaRPr lang="en-US" sz="3400" dirty="0"/>
          </a:p>
          <a:p>
            <a:pPr lvl="1">
              <a:lnSpc>
                <a:spcPct val="110000"/>
              </a:lnSpc>
            </a:pPr>
            <a:endParaRPr lang="en-US" sz="3400" dirty="0"/>
          </a:p>
          <a:p>
            <a:pPr>
              <a:lnSpc>
                <a:spcPct val="110000"/>
              </a:lnSpc>
            </a:pPr>
            <a:r>
              <a:rPr lang="en-US" sz="3800" dirty="0"/>
              <a:t>Vague citations or incomplete reference to which costing data is used</a:t>
            </a:r>
          </a:p>
          <a:p>
            <a:pPr lvl="1">
              <a:lnSpc>
                <a:spcPct val="110000"/>
              </a:lnSpc>
            </a:pPr>
            <a:r>
              <a:rPr lang="en-US" sz="3400" dirty="0"/>
              <a:t>RS Means uses 12 characters to identify a unique location in the Databook </a:t>
            </a:r>
          </a:p>
          <a:p>
            <a:pPr lvl="1">
              <a:lnSpc>
                <a:spcPct val="110000"/>
              </a:lnSpc>
            </a:pPr>
            <a:r>
              <a:rPr lang="en-US" sz="3400" dirty="0"/>
              <a:t>Replication of some items in the CS study is recommended to check for accuracy</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dirty="0"/>
          </a:p>
        </p:txBody>
      </p:sp>
    </p:spTree>
    <p:extLst>
      <p:ext uri="{BB962C8B-B14F-4D97-AF65-F5344CB8AC3E}">
        <p14:creationId xmlns:p14="http://schemas.microsoft.com/office/powerpoint/2010/main" val="227206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a:p>
            <a:r>
              <a:rPr lang="en-US" dirty="0"/>
              <a:t>Picture by </a:t>
            </a:r>
            <a:r>
              <a:rPr lang="en-US" dirty="0" err="1"/>
              <a:t>JCPeacock</a:t>
            </a:r>
            <a:r>
              <a:rPr lang="en-US" dirty="0"/>
              <a:t> - Best example I could find that shows all three 179D qualifying building systems in one photo. </a:t>
            </a:r>
          </a:p>
          <a:p>
            <a:r>
              <a:rPr lang="en-US" dirty="0"/>
              <a:t>Taken by me in Nashville, TN. </a:t>
            </a:r>
          </a:p>
        </p:txBody>
      </p:sp>
      <p:sp>
        <p:nvSpPr>
          <p:cNvPr id="4" name="Slide Number Placeholder 3"/>
          <p:cNvSpPr>
            <a:spLocks noGrp="1"/>
          </p:cNvSpPr>
          <p:nvPr>
            <p:ph type="sldNum" sz="quarter" idx="5"/>
          </p:nvPr>
        </p:nvSpPr>
        <p:spPr/>
        <p:txBody>
          <a:bodyPr/>
          <a:lstStyle/>
          <a:p>
            <a:fld id="{6DC51814-3B91-4036-94D2-3977634EE214}" type="slidenum">
              <a:rPr lang="en-US" smtClean="0"/>
              <a:t>12</a:t>
            </a:fld>
            <a:endParaRPr lang="en-US" dirty="0"/>
          </a:p>
        </p:txBody>
      </p:sp>
    </p:spTree>
    <p:extLst>
      <p:ext uri="{BB962C8B-B14F-4D97-AF65-F5344CB8AC3E}">
        <p14:creationId xmlns:p14="http://schemas.microsoft.com/office/powerpoint/2010/main" val="148910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Purpose of Section 179D</a:t>
            </a:r>
          </a:p>
          <a:p>
            <a:endParaRPr lang="en-US" dirty="0"/>
          </a:p>
          <a:p>
            <a:r>
              <a:rPr lang="en-US" dirty="0"/>
              <a:t>Encourage energy efficiency in commercial building design and construction.</a:t>
            </a:r>
          </a:p>
          <a:p>
            <a:r>
              <a:rPr lang="en-US" dirty="0"/>
              <a:t>Enacted under the Energy Policy Act of 2005.</a:t>
            </a:r>
          </a:p>
          <a:p>
            <a:r>
              <a:rPr lang="en-US" dirty="0"/>
              <a:t>Provides a federal tax deduction for energy-efficient commercial building property (EECBP) improvements to:</a:t>
            </a:r>
          </a:p>
          <a:p>
            <a:pPr lvl="1"/>
            <a:r>
              <a:rPr lang="en-US" dirty="0"/>
              <a:t> Interior lighting systems</a:t>
            </a:r>
          </a:p>
          <a:p>
            <a:pPr lvl="1"/>
            <a:r>
              <a:rPr lang="en-US" dirty="0"/>
              <a:t> HVAC and hot water systems</a:t>
            </a:r>
          </a:p>
          <a:p>
            <a:pPr lvl="1"/>
            <a:r>
              <a:rPr lang="en-US" dirty="0"/>
              <a:t> Building envelope</a:t>
            </a:r>
          </a:p>
          <a:p>
            <a:pPr lvl="0"/>
            <a:endParaRPr lang="en-US" dirty="0"/>
          </a:p>
          <a:p>
            <a:pPr lvl="0"/>
            <a:r>
              <a:rPr lang="en-US" dirty="0"/>
              <a:t>15 year with NO Regs! Notices 2006-52, 2008-40, and 2012-26 were the only guidance in the early years of the deduction. Some Office of Chief Counsel Memos were published, the “GLAM” or AA2018-50</a:t>
            </a:r>
          </a:p>
          <a:p>
            <a:pPr lvl="0"/>
            <a:r>
              <a:rPr lang="en-US" b="1" dirty="0">
                <a:highlight>
                  <a:srgbClr val="FFFF00"/>
                </a:highlight>
              </a:rPr>
              <a:t>See Pages 2 and 3 of the Practice Unit</a:t>
            </a:r>
          </a:p>
          <a:p>
            <a:pPr lvl="0"/>
            <a:endParaRPr lang="en-US" dirty="0"/>
          </a:p>
          <a:p>
            <a:pPr lvl="0"/>
            <a:endParaRPr lang="en-US" dirty="0"/>
          </a:p>
          <a:p>
            <a:pPr lvl="0"/>
            <a:r>
              <a:rPr lang="en-US" dirty="0"/>
              <a:t>Made permanent in 2020 - Enacted as part of the Consolidated Appropriations Act, 2021 (Pub. L. 116-260), specifically Title II of Division EE, the Taxpayer Certainty and Disaster Tax Relief Act of 2020. </a:t>
            </a:r>
          </a:p>
          <a:p>
            <a:pPr lvl="0"/>
            <a:r>
              <a:rPr lang="en-US" dirty="0"/>
              <a:t>Terminated by the OBBBA 2025 for buildings placed in service after June 30, 2025</a:t>
            </a:r>
          </a:p>
          <a:p>
            <a:pPr lvl="1"/>
            <a:endParaRPr lang="en-US" dirty="0"/>
          </a:p>
          <a:p>
            <a:pPr lvl="1"/>
            <a:endParaRPr lang="en-US" dirty="0"/>
          </a:p>
          <a:p>
            <a:r>
              <a:rPr lang="en-US" dirty="0"/>
              <a:t>This is NOT A CREDIT; however, it is typically lumped in with the tax credits for installing energy efficient equipment into buildings. </a:t>
            </a:r>
          </a:p>
        </p:txBody>
      </p:sp>
      <p:sp>
        <p:nvSpPr>
          <p:cNvPr id="4" name="Slide Number Placeholder 3"/>
          <p:cNvSpPr>
            <a:spLocks noGrp="1"/>
          </p:cNvSpPr>
          <p:nvPr>
            <p:ph type="sldNum" sz="quarter" idx="5"/>
          </p:nvPr>
        </p:nvSpPr>
        <p:spPr/>
        <p:txBody>
          <a:bodyPr/>
          <a:lstStyle/>
          <a:p>
            <a:fld id="{6DC51814-3B91-4036-94D2-3977634EE214}" type="slidenum">
              <a:rPr lang="en-US" smtClean="0"/>
              <a:t>13</a:t>
            </a:fld>
            <a:endParaRPr lang="en-US" dirty="0"/>
          </a:p>
        </p:txBody>
      </p:sp>
    </p:spTree>
    <p:extLst>
      <p:ext uri="{BB962C8B-B14F-4D97-AF65-F5344CB8AC3E}">
        <p14:creationId xmlns:p14="http://schemas.microsoft.com/office/powerpoint/2010/main" val="216170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Stature statement on Dollar value: 179D(b)(2)</a:t>
            </a:r>
          </a:p>
          <a:p>
            <a:endParaRPr lang="en-US" dirty="0"/>
          </a:p>
          <a:p>
            <a:r>
              <a:rPr lang="en-US" sz="1200" b="1" i="0" kern="1200" dirty="0">
                <a:solidFill>
                  <a:schemeClr val="tx1"/>
                </a:solidFill>
                <a:effectLst/>
                <a:latin typeface="+mn-lt"/>
                <a:ea typeface="+mn-ea"/>
                <a:cs typeface="+mn-cs"/>
              </a:rPr>
              <a:t>(2) Applicable dollar value</a:t>
            </a:r>
          </a:p>
          <a:p>
            <a:r>
              <a:rPr lang="en-US" sz="1200" b="0" i="0" kern="1200" dirty="0">
                <a:solidFill>
                  <a:schemeClr val="tx1"/>
                </a:solidFill>
                <a:effectLst/>
                <a:latin typeface="+mn-lt"/>
                <a:ea typeface="+mn-ea"/>
                <a:cs typeface="+mn-cs"/>
              </a:rPr>
              <a:t>For purposes of paragraph (1)(A)(</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the applicable dollar value shall be an amount equal to $0.50 increased (but not above $1.00) by $0.02 for each percentage point by which the total annual energy and power costs for the building are certified to be reduced by a percentage greater than 25 percent.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previous law’s maximum was 50% so many assumed the top dollar amount was for 50%, however the subsequent adjustments for inflation shifted the percentage slightly. </a:t>
            </a:r>
          </a:p>
          <a:p>
            <a:endParaRPr lang="en-US" dirty="0"/>
          </a:p>
          <a:p>
            <a:pPr marL="0" indent="0">
              <a:buNone/>
            </a:pPr>
            <a:r>
              <a:rPr lang="en-US" sz="3200" b="1" dirty="0"/>
              <a:t>2025 Deduction</a:t>
            </a:r>
          </a:p>
          <a:p>
            <a:endParaRPr lang="en-US" dirty="0"/>
          </a:p>
          <a:p>
            <a:r>
              <a:rPr lang="en-US" dirty="0"/>
              <a:t> (inflation-adjusted; started 2023)</a:t>
            </a:r>
          </a:p>
          <a:p>
            <a:r>
              <a:rPr lang="en-US" dirty="0"/>
              <a:t>Base deduction: $0.58 per sq. ft. of 25% energy savings met</a:t>
            </a:r>
          </a:p>
          <a:p>
            <a:pPr lvl="1"/>
            <a:r>
              <a:rPr lang="en-US" dirty="0"/>
              <a:t>Sliding scale up to a $ maximum per % savings of Up to $1.16/SF</a:t>
            </a:r>
          </a:p>
          <a:p>
            <a:pPr lvl="1"/>
            <a:r>
              <a:rPr lang="en-US" dirty="0"/>
              <a:t>Statute of 179D stated a dollar maximum for IRA 2022 – </a:t>
            </a:r>
            <a:r>
              <a:rPr lang="en-US" dirty="0">
                <a:highlight>
                  <a:srgbClr val="FFFF00"/>
                </a:highlight>
              </a:rPr>
              <a:t>NOT to 50% as the previous allowed maximum</a:t>
            </a:r>
          </a:p>
          <a:p>
            <a:r>
              <a:rPr lang="en-US" dirty="0"/>
              <a:t>Bonus rate: Up to $5.81 per sq. ft. if prevailing wage and apprenticeship (PWA) requirements are met.</a:t>
            </a:r>
          </a:p>
          <a:p>
            <a:r>
              <a:rPr lang="en-US" dirty="0"/>
              <a:t>Deduction applies to new construction or retrofits that meet energy savings thresholds.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14</a:t>
            </a:fld>
            <a:endParaRPr lang="en-US" dirty="0"/>
          </a:p>
        </p:txBody>
      </p:sp>
    </p:spTree>
    <p:extLst>
      <p:ext uri="{BB962C8B-B14F-4D97-AF65-F5344CB8AC3E}">
        <p14:creationId xmlns:p14="http://schemas.microsoft.com/office/powerpoint/2010/main" val="3925687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1400" b="1" dirty="0"/>
              <a:t>Energy Standards and Certification </a:t>
            </a:r>
          </a:p>
          <a:p>
            <a:endParaRPr lang="en-US" dirty="0"/>
          </a:p>
          <a:p>
            <a:r>
              <a:rPr lang="en-US" dirty="0"/>
              <a:t>Must meet or exceed ASHRAE Standard 90.1 – 2007 (Through 2026)</a:t>
            </a:r>
          </a:p>
          <a:p>
            <a:r>
              <a:rPr lang="en-US" dirty="0"/>
              <a:t>Std in effect 4 years before placed-in-service date.</a:t>
            </a:r>
          </a:p>
          <a:p>
            <a:r>
              <a:rPr lang="en-US" dirty="0"/>
              <a:t>Independent NOT RELATED TO TP - Qualified Individual (QI) must certify energy savings using DOE approved modeling software.</a:t>
            </a:r>
          </a:p>
          <a:p>
            <a:r>
              <a:rPr lang="en-US" dirty="0"/>
              <a:t>Minimum 25% energy reduction (after 2023) to qualify </a:t>
            </a:r>
            <a:r>
              <a:rPr lang="en-US" dirty="0" err="1"/>
              <a:t>slideing</a:t>
            </a:r>
            <a:r>
              <a:rPr lang="en-US" dirty="0"/>
              <a:t> scale $/% (Dollars per percentage saving increase)  up to a set dollar maximum.</a:t>
            </a:r>
          </a:p>
          <a:p>
            <a:r>
              <a:rPr lang="en-US" dirty="0"/>
              <a:t>Sliding Scale of $ per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15</a:t>
            </a:fld>
            <a:endParaRPr lang="en-US" dirty="0"/>
          </a:p>
        </p:txBody>
      </p:sp>
    </p:spTree>
    <p:extLst>
      <p:ext uri="{BB962C8B-B14F-4D97-AF65-F5344CB8AC3E}">
        <p14:creationId xmlns:p14="http://schemas.microsoft.com/office/powerpoint/2010/main" val="1183477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1400" b="1" dirty="0"/>
              <a:t>Who can Claim Sect 179D deduction? </a:t>
            </a:r>
          </a:p>
          <a:p>
            <a:endParaRPr lang="en-US" dirty="0"/>
          </a:p>
          <a:p>
            <a:r>
              <a:rPr lang="en-US" dirty="0"/>
              <a:t>Commercial building owners for qualified energy-efficient property.</a:t>
            </a:r>
          </a:p>
          <a:p>
            <a:r>
              <a:rPr lang="en-US" dirty="0"/>
              <a:t>Designers (architects, engineers, designers of record) of government-owned buildings can be allocated the deduction.</a:t>
            </a:r>
          </a:p>
          <a:p>
            <a:endParaRPr lang="en-US" dirty="0"/>
          </a:p>
          <a:p>
            <a:r>
              <a:rPr lang="en-US" dirty="0"/>
              <a:t>Most of the 179D cases the IRS saw was designer related. Many promoters in the early years, did not understand the IRS’ guidance  on how to follow the issue. MANY sub contractors who installed but not designed the EECBP claimed the deduction. </a:t>
            </a:r>
          </a:p>
          <a:p>
            <a:endParaRPr lang="en-US" dirty="0"/>
          </a:p>
          <a:p>
            <a:endParaRPr lang="en-US" dirty="0"/>
          </a:p>
          <a:p>
            <a:r>
              <a:rPr lang="en-US" dirty="0"/>
              <a:t>Tax-exempt and Tribal entities can now allocate deductions (per IRA 2022 updates).</a:t>
            </a:r>
          </a:p>
          <a:p>
            <a:endParaRPr lang="en-US" dirty="0"/>
          </a:p>
          <a:p>
            <a:endParaRPr lang="en-US" dirty="0"/>
          </a:p>
          <a:p>
            <a:r>
              <a:rPr lang="en-US" dirty="0"/>
              <a:t>Slide 17 Content:</a:t>
            </a:r>
          </a:p>
          <a:p>
            <a:endParaRPr lang="en-US" dirty="0"/>
          </a:p>
          <a:p>
            <a:r>
              <a:rPr lang="en-US" dirty="0"/>
              <a:t>Feb 2025 Updated 179D Practice Unit (Basically the ATG for 179D)</a:t>
            </a:r>
          </a:p>
          <a:p>
            <a:endParaRPr lang="en-US" dirty="0"/>
          </a:p>
          <a:p>
            <a:r>
              <a:rPr lang="en-US" dirty="0"/>
              <a:t>IRS Practice Unit emphasizes verification of taxpayer eligibility and proper substantiation.</a:t>
            </a:r>
          </a:p>
          <a:p>
            <a:r>
              <a:rPr lang="en-US" dirty="0"/>
              <a:t>Examiners must distinguish between building owners and designers and evaluate certification and modeling documentation.</a:t>
            </a:r>
          </a:p>
          <a:p>
            <a:r>
              <a:rPr lang="en-US" dirty="0"/>
              <a:t>IRS Engineers are trained on what a Shop Drawing is, and what constitutes documented proof of being the EECBP designer</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16</a:t>
            </a:fld>
            <a:endParaRPr lang="en-US" dirty="0"/>
          </a:p>
        </p:txBody>
      </p:sp>
    </p:spTree>
    <p:extLst>
      <p:ext uri="{BB962C8B-B14F-4D97-AF65-F5344CB8AC3E}">
        <p14:creationId xmlns:p14="http://schemas.microsoft.com/office/powerpoint/2010/main" val="72950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1400" b="1" dirty="0"/>
              <a:t>IRS ENGs are trained on: </a:t>
            </a:r>
          </a:p>
          <a:p>
            <a:pPr marL="0" indent="0">
              <a:buNone/>
            </a:pPr>
            <a:endParaRPr lang="en-US" sz="1400" b="1" dirty="0"/>
          </a:p>
          <a:p>
            <a:pPr marL="0" indent="0">
              <a:buNone/>
            </a:pPr>
            <a:r>
              <a:rPr lang="en-US" sz="1400" b="1" dirty="0"/>
              <a:t>Form </a:t>
            </a:r>
            <a:r>
              <a:rPr lang="en-US" sz="1400" b="0" dirty="0"/>
              <a:t>7205 released for 2022 tax year, mandatory in 2023</a:t>
            </a:r>
          </a:p>
          <a:p>
            <a:pPr marL="0" indent="0">
              <a:buNone/>
            </a:pPr>
            <a:endParaRPr lang="en-US" sz="1400" b="0" dirty="0"/>
          </a:p>
          <a:p>
            <a:r>
              <a:rPr lang="en-US" dirty="0"/>
              <a:t>Is the taxpayer a building owner or a designer?</a:t>
            </a:r>
          </a:p>
          <a:p>
            <a:r>
              <a:rPr lang="en-US" dirty="0"/>
              <a:t>Building Owners: Deduction for property they own and placed in service.</a:t>
            </a:r>
          </a:p>
          <a:p>
            <a:r>
              <a:rPr lang="en-US" dirty="0"/>
              <a:t>Designers: May claim only if allocated deduction from a governmental or tax-exempt owner.</a:t>
            </a:r>
          </a:p>
          <a:p>
            <a:r>
              <a:rPr lang="en-US" dirty="0"/>
              <a:t>Correct identification affects eligibility, documentation, and allocation review.</a:t>
            </a:r>
          </a:p>
          <a:p>
            <a:endParaRPr lang="en-US" dirty="0"/>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17</a:t>
            </a:fld>
            <a:endParaRPr lang="en-US" dirty="0"/>
          </a:p>
        </p:txBody>
      </p:sp>
    </p:spTree>
    <p:extLst>
      <p:ext uri="{BB962C8B-B14F-4D97-AF65-F5344CB8AC3E}">
        <p14:creationId xmlns:p14="http://schemas.microsoft.com/office/powerpoint/2010/main" val="107370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Core Information to Verify from the Form 7205:</a:t>
            </a:r>
          </a:p>
          <a:p>
            <a:endParaRPr lang="en-US" dirty="0"/>
          </a:p>
          <a:p>
            <a:r>
              <a:rPr lang="en-US" dirty="0"/>
              <a:t>For both Building Owners and Designers:</a:t>
            </a:r>
          </a:p>
          <a:p>
            <a:pPr lvl="1"/>
            <a:r>
              <a:rPr lang="en-US" dirty="0"/>
              <a:t>Building address and square footage</a:t>
            </a:r>
          </a:p>
          <a:p>
            <a:pPr lvl="1"/>
            <a:r>
              <a:rPr lang="en-US" dirty="0"/>
              <a:t>Tax year deduction claimed</a:t>
            </a:r>
          </a:p>
          <a:p>
            <a:pPr lvl="1"/>
            <a:r>
              <a:rPr lang="en-US" dirty="0"/>
              <a:t>Claimed dollar amount and computation method</a:t>
            </a:r>
          </a:p>
          <a:p>
            <a:r>
              <a:rPr lang="en-US" dirty="0"/>
              <a:t>Documentation of Prevailing Wage and Apprenticeship (PWA) compliance (for bonus rate)</a:t>
            </a:r>
          </a:p>
          <a:p>
            <a:endParaRPr lang="en-US" dirty="0"/>
          </a:p>
          <a:p>
            <a:r>
              <a:rPr lang="en-US" dirty="0">
                <a:highlight>
                  <a:srgbClr val="FFFF00"/>
                </a:highlight>
              </a:rPr>
              <a:t>None of this information is beyond what is required to properly  fill out the Form 7205 </a:t>
            </a:r>
          </a:p>
          <a:p>
            <a:br>
              <a:rPr lang="en-US" dirty="0"/>
            </a:br>
            <a:r>
              <a:rPr lang="en-US" dirty="0"/>
              <a:t>Dept of Labor Page:   https://www.dol.gov/agencies/whd/IRA</a:t>
            </a:r>
          </a:p>
          <a:p>
            <a:endParaRPr lang="en-US" dirty="0"/>
          </a:p>
          <a:p>
            <a:r>
              <a:rPr lang="en-US" dirty="0"/>
              <a:t>IRS publish Reg: June 18, 2024 https://www.federalregister.gov/documents/2024/06/25/2024-13331/increased-amounts-of-credit-or-deduction-for-satisfying-certain-prevailing-wage-and-registered</a:t>
            </a:r>
          </a:p>
          <a:p>
            <a:endParaRPr lang="en-US" dirty="0"/>
          </a:p>
          <a:p>
            <a:r>
              <a:rPr lang="en-US" dirty="0"/>
              <a:t>IRS Page addressing PWA: https://www.irs.gov/credits-deductions/prevailing-wage-and-apprenticeship-requirements</a:t>
            </a:r>
          </a:p>
          <a:p>
            <a:endParaRPr lang="en-US" dirty="0"/>
          </a:p>
          <a:p>
            <a:r>
              <a:rPr lang="en-US" dirty="0"/>
              <a:t>IRS FAQs on PWA: https://www.irs.gov/credits-deductions/frequently-asked-questions-about-the-prevailing-wage-and-apprenticeship-under-the-inflation-reduction-act</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18</a:t>
            </a:fld>
            <a:endParaRPr lang="en-US" dirty="0"/>
          </a:p>
        </p:txBody>
      </p:sp>
    </p:spTree>
    <p:extLst>
      <p:ext uri="{BB962C8B-B14F-4D97-AF65-F5344CB8AC3E}">
        <p14:creationId xmlns:p14="http://schemas.microsoft.com/office/powerpoint/2010/main" val="392702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Certification Requirements</a:t>
            </a:r>
          </a:p>
          <a:p>
            <a:pPr marL="0" indent="0">
              <a:buNone/>
            </a:pPr>
            <a:endParaRPr lang="en-US" dirty="0"/>
          </a:p>
          <a:p>
            <a:pPr marL="228600" lvl="1">
              <a:spcBef>
                <a:spcPts val="1000"/>
              </a:spcBef>
            </a:pPr>
            <a:r>
              <a:rPr lang="en-US" sz="3200" dirty="0"/>
              <a:t>Certification must be by a Qualified Individual using DOE-approved software.</a:t>
            </a:r>
          </a:p>
          <a:p>
            <a:pPr marL="228600" lvl="1">
              <a:spcBef>
                <a:spcPts val="1000"/>
              </a:spcBef>
            </a:pPr>
            <a:r>
              <a:rPr lang="en-US" sz="3200" dirty="0"/>
              <a:t>Verify certifier credentials, date of certification, and energy savings model files and report.</a:t>
            </a:r>
          </a:p>
          <a:p>
            <a:pPr marL="228600" lvl="1">
              <a:spcBef>
                <a:spcPts val="1000"/>
              </a:spcBef>
            </a:pPr>
            <a:r>
              <a:rPr lang="en-US" sz="3200" dirty="0"/>
              <a:t>Confirm certification corresponds to the actual building placed in service.</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19</a:t>
            </a:fld>
            <a:endParaRPr lang="en-US" dirty="0"/>
          </a:p>
        </p:txBody>
      </p:sp>
    </p:spTree>
    <p:extLst>
      <p:ext uri="{BB962C8B-B14F-4D97-AF65-F5344CB8AC3E}">
        <p14:creationId xmlns:p14="http://schemas.microsoft.com/office/powerpoint/2010/main" val="41999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err="1"/>
              <a:t>JCPeacock</a:t>
            </a:r>
            <a:r>
              <a:rPr lang="en-US" dirty="0"/>
              <a:t> Photo, Franklin TN</a:t>
            </a:r>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3472041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Energy Modeling Review</a:t>
            </a:r>
          </a:p>
          <a:p>
            <a:pPr marL="0" indent="0">
              <a:buNone/>
            </a:pPr>
            <a:endParaRPr lang="en-US" sz="3200" b="1" dirty="0"/>
          </a:p>
          <a:p>
            <a:pPr marL="0" indent="0">
              <a:buNone/>
            </a:pPr>
            <a:r>
              <a:rPr lang="en-US" sz="3200" b="0" dirty="0"/>
              <a:t>This is what I concentrated on the last few years working for the Service. IRS was not an engineering organization like the DOE, we could only stay within the bounds of the TAX LAW and published IRS guidance on the subject. It took years to break through to let us apply engineering practices to the guidance. Published as the Practice Unit, supervised by NO Counsel but not produced by NO counsel. So not a Rev Ruling, Rec Proc, CCA etc</a:t>
            </a:r>
            <a:r>
              <a:rPr lang="en-US" sz="3200" b="0" dirty="0">
                <a:highlight>
                  <a:srgbClr val="FFFF00"/>
                </a:highlight>
              </a:rPr>
              <a:t>. It holds no real authority and should not be cited as precedent, but like the Cost Seg ATG the longer it hangs around, the more authoritative it becomes. </a:t>
            </a:r>
          </a:p>
          <a:p>
            <a:pPr marL="0" indent="0">
              <a:buNone/>
            </a:pPr>
            <a:endParaRPr lang="en-US" sz="3200" b="1" dirty="0">
              <a:highlight>
                <a:srgbClr val="FFFF00"/>
              </a:highlight>
            </a:endParaRPr>
          </a:p>
          <a:p>
            <a:pPr marL="0" indent="0">
              <a:buNone/>
            </a:pPr>
            <a:endParaRPr lang="en-US" dirty="0"/>
          </a:p>
          <a:p>
            <a:r>
              <a:rPr lang="en-US" sz="3200" dirty="0"/>
              <a:t>Was modeling done in-house or by a third-party contractor?</a:t>
            </a:r>
          </a:p>
          <a:p>
            <a:r>
              <a:rPr lang="en-US" sz="3200" dirty="0"/>
              <a:t>Baseline/Reference Model: Follows Appendix G of ASHRAE Standard 90.1 (correct edition) with documented inputs.</a:t>
            </a:r>
          </a:p>
          <a:p>
            <a:r>
              <a:rPr lang="en-US" sz="3200" dirty="0"/>
              <a:t>Proposed Model: Equipment, materials, and lighting match plans and specifications:</a:t>
            </a:r>
          </a:p>
          <a:p>
            <a:pPr lvl="1"/>
            <a:r>
              <a:rPr lang="en-US" sz="2800" dirty="0"/>
              <a:t>Mechanical schedules</a:t>
            </a:r>
          </a:p>
          <a:p>
            <a:pPr lvl="1"/>
            <a:r>
              <a:rPr lang="en-US" sz="2800" dirty="0"/>
              <a:t>Interior lighting schedules</a:t>
            </a:r>
          </a:p>
          <a:p>
            <a:pPr lvl="1"/>
            <a:r>
              <a:rPr lang="en-US" sz="2800" dirty="0"/>
              <a:t>Exterior - Windows, doors, and wall assemblies</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20</a:t>
            </a:fld>
            <a:endParaRPr lang="en-US" dirty="0"/>
          </a:p>
        </p:txBody>
      </p:sp>
    </p:spTree>
    <p:extLst>
      <p:ext uri="{BB962C8B-B14F-4D97-AF65-F5344CB8AC3E}">
        <p14:creationId xmlns:p14="http://schemas.microsoft.com/office/powerpoint/2010/main" val="14070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Model Integrity and Compliance</a:t>
            </a:r>
            <a:endParaRPr lang="en-US" dirty="0"/>
          </a:p>
          <a:p>
            <a:r>
              <a:rPr lang="en-US" sz="3200" dirty="0"/>
              <a:t>Verify neither the reference nor proposed model includes or omits items inconsistent with Notice 2006-52 or ASHRAE 90.1,     Appendix G.</a:t>
            </a:r>
          </a:p>
          <a:p>
            <a:r>
              <a:rPr lang="en-US" sz="3200" dirty="0"/>
              <a:t>Ensure energy savings percentage is calculated correctly. </a:t>
            </a:r>
          </a:p>
          <a:p>
            <a:pPr lvl="1"/>
            <a:r>
              <a:rPr lang="en-US" sz="2800" dirty="0"/>
              <a:t>IRS finds many 50.01% qualifiers for the full deduction</a:t>
            </a:r>
          </a:p>
          <a:p>
            <a:r>
              <a:rPr lang="en-US" sz="3200" dirty="0"/>
              <a:t>Confirm percentage of energy savings is based on qualified energy-efficient property only.</a:t>
            </a:r>
          </a:p>
          <a:p>
            <a:pPr lvl="1"/>
            <a:r>
              <a:rPr lang="en-US" sz="2800" dirty="0"/>
              <a:t>IRS finds some items on plans are not reflected in models, and visa versa</a:t>
            </a:r>
          </a:p>
          <a:p>
            <a:endParaRPr lang="en-US" dirty="0"/>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21</a:t>
            </a:fld>
            <a:endParaRPr lang="en-US" dirty="0"/>
          </a:p>
        </p:txBody>
      </p:sp>
    </p:spTree>
    <p:extLst>
      <p:ext uri="{BB962C8B-B14F-4D97-AF65-F5344CB8AC3E}">
        <p14:creationId xmlns:p14="http://schemas.microsoft.com/office/powerpoint/2010/main" val="2942168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b="1" dirty="0"/>
              <a:t>Designer Examinations</a:t>
            </a:r>
            <a:endParaRPr lang="en-US" dirty="0"/>
          </a:p>
          <a:p>
            <a:r>
              <a:rPr lang="en-US" sz="3200" dirty="0"/>
              <a:t>Evidence they are actual designers of record:</a:t>
            </a:r>
          </a:p>
          <a:p>
            <a:pPr lvl="1"/>
            <a:r>
              <a:rPr lang="en-US" sz="2800" dirty="0"/>
              <a:t>Contract statements and scope of work</a:t>
            </a:r>
          </a:p>
          <a:p>
            <a:pPr lvl="1"/>
            <a:r>
              <a:rPr lang="en-US" sz="2800" dirty="0"/>
              <a:t>Name appears on plans/specifications</a:t>
            </a:r>
          </a:p>
          <a:p>
            <a:pPr lvl="1"/>
            <a:r>
              <a:rPr lang="en-US" sz="2800" dirty="0"/>
              <a:t>Identified as architect/engineer on project documents</a:t>
            </a:r>
          </a:p>
          <a:p>
            <a:r>
              <a:rPr lang="en-US" sz="3200" dirty="0"/>
              <a:t>Allocation letter:</a:t>
            </a:r>
          </a:p>
          <a:p>
            <a:pPr lvl="1"/>
            <a:r>
              <a:rPr lang="en-US" sz="2800" dirty="0"/>
              <a:t>Issued by a knowledgeable representative of the building owner</a:t>
            </a:r>
          </a:p>
          <a:p>
            <a:pPr lvl="1"/>
            <a:r>
              <a:rPr lang="en-US" sz="2800" dirty="0"/>
              <a:t>Date (before or after completion?)</a:t>
            </a:r>
          </a:p>
          <a:p>
            <a:pPr lvl="1"/>
            <a:r>
              <a:rPr lang="en-US" sz="2800" dirty="0"/>
              <a:t>Deduction amount clearly stated—not just a percentage</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22</a:t>
            </a:fld>
            <a:endParaRPr lang="en-US" dirty="0"/>
          </a:p>
        </p:txBody>
      </p:sp>
    </p:spTree>
    <p:extLst>
      <p:ext uri="{BB962C8B-B14F-4D97-AF65-F5344CB8AC3E}">
        <p14:creationId xmlns:p14="http://schemas.microsoft.com/office/powerpoint/2010/main" val="6225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1200" b="1" dirty="0"/>
              <a:t>Sect 179D Best Practices Summary</a:t>
            </a:r>
          </a:p>
          <a:p>
            <a:pPr marL="0" indent="0">
              <a:buNone/>
            </a:pPr>
            <a:endParaRPr lang="en-US" dirty="0"/>
          </a:p>
          <a:p>
            <a:r>
              <a:rPr lang="en-US" sz="1200" dirty="0"/>
              <a:t>Clearly establish taxpayer role (owner vs. designer).</a:t>
            </a:r>
          </a:p>
          <a:p>
            <a:r>
              <a:rPr lang="en-US" sz="1200" dirty="0"/>
              <a:t>Review certification, modeling, and allocation thoroughly.</a:t>
            </a:r>
          </a:p>
          <a:p>
            <a:r>
              <a:rPr lang="en-US" sz="1200" dirty="0"/>
              <a:t>Confirm ASHRAE compliance </a:t>
            </a:r>
          </a:p>
          <a:p>
            <a:r>
              <a:rPr lang="en-US" sz="1200" dirty="0"/>
              <a:t>Confirm PWA compliance and documentation.</a:t>
            </a:r>
          </a:p>
          <a:p>
            <a:r>
              <a:rPr lang="en-US" sz="1200" dirty="0"/>
              <a:t>Proper review ensures the deduction meets statutory intent and withstands IRS examination.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23</a:t>
            </a:fld>
            <a:endParaRPr lang="en-US" dirty="0"/>
          </a:p>
        </p:txBody>
      </p:sp>
    </p:spTree>
    <p:extLst>
      <p:ext uri="{BB962C8B-B14F-4D97-AF65-F5344CB8AC3E}">
        <p14:creationId xmlns:p14="http://schemas.microsoft.com/office/powerpoint/2010/main" val="3112343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Both images used are from Shutter stock</a:t>
            </a:r>
          </a:p>
          <a:p>
            <a:endParaRPr lang="en-US" dirty="0"/>
          </a:p>
          <a:p>
            <a:r>
              <a:rPr lang="en-US" dirty="0"/>
              <a:t>Left image is a cropped Shutterstock_2585625783, </a:t>
            </a:r>
          </a:p>
          <a:p>
            <a:endParaRPr lang="en-US" dirty="0"/>
          </a:p>
          <a:p>
            <a:r>
              <a:rPr lang="en-US" dirty="0"/>
              <a:t>Right Image is Shutterstock_2366231887</a:t>
            </a:r>
          </a:p>
        </p:txBody>
      </p:sp>
      <p:sp>
        <p:nvSpPr>
          <p:cNvPr id="4" name="Slide Number Placeholder 3"/>
          <p:cNvSpPr>
            <a:spLocks noGrp="1"/>
          </p:cNvSpPr>
          <p:nvPr>
            <p:ph type="sldNum" sz="quarter" idx="5"/>
          </p:nvPr>
        </p:nvSpPr>
        <p:spPr/>
        <p:txBody>
          <a:bodyPr/>
          <a:lstStyle/>
          <a:p>
            <a:fld id="{6DC51814-3B91-4036-94D2-3977634EE214}" type="slidenum">
              <a:rPr lang="en-US" smtClean="0"/>
              <a:t>24</a:t>
            </a:fld>
            <a:endParaRPr lang="en-US" dirty="0"/>
          </a:p>
        </p:txBody>
      </p:sp>
    </p:spTree>
    <p:extLst>
      <p:ext uri="{BB962C8B-B14F-4D97-AF65-F5344CB8AC3E}">
        <p14:creationId xmlns:p14="http://schemas.microsoft.com/office/powerpoint/2010/main" val="318677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Premiere Cost Seg Case addressing residential rental property RRP, </a:t>
            </a:r>
          </a:p>
          <a:p>
            <a:pPr lvl="1"/>
            <a:r>
              <a:rPr lang="en-US" dirty="0"/>
              <a:t>all other cases have been about non-residential rental property NRRP</a:t>
            </a:r>
          </a:p>
          <a:p>
            <a:r>
              <a:rPr lang="en-US" dirty="0"/>
              <a:t>No case is perfect; they all have their good points and their quirks.</a:t>
            </a:r>
          </a:p>
          <a:p>
            <a:r>
              <a:rPr lang="en-US" dirty="0"/>
              <a:t>AmeriSouth is no different. </a:t>
            </a:r>
          </a:p>
          <a:p>
            <a:pPr lvl="1"/>
            <a:r>
              <a:rPr lang="en-US" dirty="0"/>
              <a:t>The taxpayer basically abandoned the court during the trial. However, the judge had cause to render a decision since all or most of the briefs had already been filed. </a:t>
            </a:r>
          </a:p>
          <a:p>
            <a:r>
              <a:rPr lang="en-US" dirty="0"/>
              <a:t>Many cases have gone against the IRS when they thought the Government had given a stronger argument than the petitioner. See Morrison Cafeterias, HCA, etc. </a:t>
            </a:r>
          </a:p>
          <a:p>
            <a:r>
              <a:rPr lang="en-US" dirty="0"/>
              <a:t>Each case is in the books now, AmeriSouth decided in 2012</a:t>
            </a:r>
          </a:p>
          <a:p>
            <a:pPr lvl="1"/>
            <a:r>
              <a:rPr lang="en-US" dirty="0"/>
              <a:t>overturning or overruling the outcome must come from other courts, not merely disagreement of the IRS or practitioners. </a:t>
            </a:r>
          </a:p>
          <a:p>
            <a:r>
              <a:rPr lang="en-US" dirty="0"/>
              <a:t>No court case nor act of congress has changed that since these came out. </a:t>
            </a:r>
          </a:p>
          <a:p>
            <a:pPr lvl="1"/>
            <a:r>
              <a:rPr lang="en-US" dirty="0">
                <a:highlight>
                  <a:srgbClr val="FFFF00"/>
                </a:highlight>
              </a:rPr>
              <a:t>Actions On Decision by IRS Commissioner on HCA, Scott Paper, etc.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25</a:t>
            </a:fld>
            <a:endParaRPr lang="en-US" dirty="0"/>
          </a:p>
        </p:txBody>
      </p:sp>
    </p:spTree>
    <p:extLst>
      <p:ext uri="{BB962C8B-B14F-4D97-AF65-F5344CB8AC3E}">
        <p14:creationId xmlns:p14="http://schemas.microsoft.com/office/powerpoint/2010/main" val="3991276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Cost Seg ATG, D.3 table 1, page 94. </a:t>
            </a:r>
            <a:r>
              <a:rPr lang="en-US" sz="1200" b="0" i="0" u="none" strike="noStrike" kern="1200" baseline="0" dirty="0">
                <a:solidFill>
                  <a:schemeClr val="tx1"/>
                </a:solidFill>
                <a:latin typeface="+mn-lt"/>
                <a:ea typeface="+mn-ea"/>
                <a:cs typeface="+mn-cs"/>
              </a:rPr>
              <a:t>Table 1: Case Law by Case Name (Reverse Chronological Order) </a:t>
            </a:r>
            <a:endParaRPr lang="en-US" dirty="0"/>
          </a:p>
          <a:p>
            <a:endParaRPr lang="en-US" dirty="0"/>
          </a:p>
          <a:p>
            <a:r>
              <a:rPr lang="en-US" dirty="0"/>
              <a:t>Page 7 and 8 of AmeriSouth Decision:</a:t>
            </a:r>
          </a:p>
          <a:p>
            <a:endParaRPr lang="en-US" dirty="0"/>
          </a:p>
          <a:p>
            <a:r>
              <a:rPr lang="en-US" dirty="0"/>
              <a:t>1.  site preparation and earthwork; Non </a:t>
            </a:r>
            <a:r>
              <a:rPr lang="en-US" dirty="0" err="1"/>
              <a:t>Depr</a:t>
            </a:r>
            <a:endParaRPr lang="en-US" dirty="0"/>
          </a:p>
          <a:p>
            <a:r>
              <a:rPr lang="en-US" dirty="0"/>
              <a:t>2 . water-distribution system; 1250</a:t>
            </a:r>
          </a:p>
          <a:p>
            <a:r>
              <a:rPr lang="en-US" dirty="0"/>
              <a:t>3.  sanitary-sewer system; 1250</a:t>
            </a:r>
          </a:p>
          <a:p>
            <a:r>
              <a:rPr lang="en-US" dirty="0"/>
              <a:t>4.  gas line; utility 1250</a:t>
            </a:r>
          </a:p>
          <a:p>
            <a:r>
              <a:rPr lang="en-US" dirty="0"/>
              <a:t>5. site electric; utility 1250</a:t>
            </a:r>
          </a:p>
          <a:p>
            <a:r>
              <a:rPr lang="en-US" dirty="0"/>
              <a:t>6. special HVAC; split Kit Vents 1250, dryer vents 1245</a:t>
            </a:r>
          </a:p>
          <a:p>
            <a:r>
              <a:rPr lang="en-US" dirty="0"/>
              <a:t>7. special plumbing; 3 – laundry drain and waste 1250, sinks &amp; disposal 1250 dryer gas 1245</a:t>
            </a:r>
          </a:p>
          <a:p>
            <a:r>
              <a:rPr lang="en-US" dirty="0"/>
              <a:t>8. special electric;  </a:t>
            </a:r>
          </a:p>
          <a:p>
            <a:r>
              <a:rPr lang="en-US" dirty="0"/>
              <a:t>9. finish carpentry; 1250 – needed more support</a:t>
            </a:r>
          </a:p>
          <a:p>
            <a:r>
              <a:rPr lang="en-US" dirty="0"/>
              <a:t>10. millwork; 1250 needed more support</a:t>
            </a:r>
          </a:p>
          <a:p>
            <a:r>
              <a:rPr lang="en-US" dirty="0"/>
              <a:t>11. interior windows and mirrors; 1250</a:t>
            </a:r>
          </a:p>
          <a:p>
            <a:r>
              <a:rPr lang="en-US" dirty="0"/>
              <a:t>12. special painting. Took on class of asset painted, so all 1250. </a:t>
            </a:r>
          </a:p>
          <a:p>
            <a:endParaRPr lang="en-US" dirty="0"/>
          </a:p>
          <a:p>
            <a:r>
              <a:rPr lang="en-US" b="1" dirty="0"/>
              <a:t>Of the 12 asset types subject of the case, the Court sided with AmeriSouth on these 3 assets:</a:t>
            </a:r>
          </a:p>
          <a:p>
            <a:pPr lvl="1"/>
            <a:r>
              <a:rPr lang="da-DK" b="1" dirty="0"/>
              <a:t>Special HVAC </a:t>
            </a:r>
            <a:r>
              <a:rPr lang="da-DK" dirty="0"/>
              <a:t>– dryer vents (§ 1245) split kitchen vents (§ 1250)</a:t>
            </a:r>
          </a:p>
          <a:p>
            <a:pPr lvl="1"/>
            <a:r>
              <a:rPr lang="en-US" b="1" dirty="0"/>
              <a:t>Special plumbing </a:t>
            </a:r>
            <a:r>
              <a:rPr lang="en-US" dirty="0"/>
              <a:t>– dryer gas lines (§ 1245) split some </a:t>
            </a:r>
            <a:r>
              <a:rPr lang="da-DK" dirty="0"/>
              <a:t>(§ </a:t>
            </a:r>
            <a:r>
              <a:rPr lang="en-US" dirty="0"/>
              <a:t>1250)</a:t>
            </a:r>
          </a:p>
          <a:p>
            <a:pPr lvl="1"/>
            <a:r>
              <a:rPr lang="en-US" b="1" dirty="0"/>
              <a:t>Special electric - </a:t>
            </a:r>
            <a:r>
              <a:rPr lang="en-US" dirty="0"/>
              <a:t>(§ 1245/§ 1250)</a:t>
            </a:r>
          </a:p>
          <a:p>
            <a:pPr lvl="1"/>
            <a:endParaRPr lang="en-US" dirty="0"/>
          </a:p>
          <a:p>
            <a:r>
              <a:rPr lang="en-US" b="1" dirty="0"/>
              <a:t>Commissioner Conceded:</a:t>
            </a:r>
          </a:p>
          <a:p>
            <a:pPr lvl="1"/>
            <a:r>
              <a:rPr lang="en-US" b="1" dirty="0"/>
              <a:t>Gate Components </a:t>
            </a:r>
            <a:r>
              <a:rPr lang="en-US" dirty="0"/>
              <a:t>as 15-year land improvement</a:t>
            </a:r>
          </a:p>
          <a:p>
            <a:pPr lvl="1"/>
            <a:r>
              <a:rPr lang="en-US" b="1" dirty="0"/>
              <a:t>Gate Component Electrical duplex outlet </a:t>
            </a:r>
            <a:r>
              <a:rPr lang="en-US" dirty="0"/>
              <a:t>as 15-year land improvements</a:t>
            </a:r>
          </a:p>
          <a:p>
            <a:pPr lvl="1"/>
            <a:r>
              <a:rPr lang="en-US" b="1" dirty="0"/>
              <a:t>Timer</a:t>
            </a:r>
            <a:r>
              <a:rPr lang="en-US" dirty="0"/>
              <a:t> relating to the watering of the grounds. </a:t>
            </a:r>
          </a:p>
          <a:p>
            <a:pPr marL="457200" lvl="1" indent="0">
              <a:buNone/>
            </a:pPr>
            <a:endParaRPr lang="en-US" dirty="0"/>
          </a:p>
          <a:p>
            <a:r>
              <a:rPr lang="en-US" b="1" dirty="0"/>
              <a:t>The parties agreed are tangible personal property</a:t>
            </a:r>
          </a:p>
          <a:p>
            <a:pPr lvl="1"/>
            <a:r>
              <a:rPr lang="en-US" b="1" dirty="0"/>
              <a:t>Surveillance components-</a:t>
            </a:r>
            <a:r>
              <a:rPr lang="en-US" dirty="0"/>
              <a:t>-consisting of a camera and TV</a:t>
            </a:r>
          </a:p>
          <a:p>
            <a:pPr lvl="1"/>
            <a:r>
              <a:rPr lang="en-US" b="1" dirty="0"/>
              <a:t>Sign flood light </a:t>
            </a:r>
            <a:r>
              <a:rPr lang="en-US" dirty="0"/>
              <a:t>and accompanying timer,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26</a:t>
            </a:fld>
            <a:endParaRPr lang="en-US" dirty="0"/>
          </a:p>
        </p:txBody>
      </p:sp>
    </p:spTree>
    <p:extLst>
      <p:ext uri="{BB962C8B-B14F-4D97-AF65-F5344CB8AC3E}">
        <p14:creationId xmlns:p14="http://schemas.microsoft.com/office/powerpoint/2010/main" val="4084979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dirty="0"/>
              <a:t>Assets that are </a:t>
            </a:r>
            <a:r>
              <a:rPr lang="en-US" b="1" dirty="0"/>
              <a:t>Points of Contention </a:t>
            </a:r>
            <a:r>
              <a:rPr lang="en-US" dirty="0"/>
              <a:t>by practitioners: </a:t>
            </a:r>
          </a:p>
          <a:p>
            <a:r>
              <a:rPr lang="en-US" b="1" dirty="0"/>
              <a:t>The IRS sees on a regular basis with residential property cost segs:</a:t>
            </a:r>
          </a:p>
          <a:p>
            <a:pPr lvl="1"/>
            <a:r>
              <a:rPr lang="en-US" b="1" dirty="0"/>
              <a:t>Kitchen Cabinets</a:t>
            </a:r>
          </a:p>
          <a:p>
            <a:pPr lvl="1"/>
            <a:r>
              <a:rPr lang="en-US" b="1" dirty="0"/>
              <a:t>Kitchen Counter Tops</a:t>
            </a:r>
          </a:p>
          <a:p>
            <a:pPr lvl="1"/>
            <a:r>
              <a:rPr lang="en-US" b="1" dirty="0"/>
              <a:t>Kitchen Sinks and disposals</a:t>
            </a:r>
          </a:p>
          <a:p>
            <a:pPr lvl="1"/>
            <a:r>
              <a:rPr lang="en-US" b="1" dirty="0"/>
              <a:t>Various non-specific electrical outlets</a:t>
            </a:r>
          </a:p>
          <a:p>
            <a:r>
              <a:rPr lang="en-US" b="1" dirty="0"/>
              <a:t>Tax Court cited TP lack of support for most of these items, </a:t>
            </a:r>
          </a:p>
          <a:p>
            <a:pPr lvl="1"/>
            <a:r>
              <a:rPr lang="en-US" dirty="0"/>
              <a:t>All the TP needed to do was </a:t>
            </a:r>
            <a:r>
              <a:rPr lang="en-US" b="1" dirty="0"/>
              <a:t>properly support their argument </a:t>
            </a:r>
            <a:r>
              <a:rPr lang="en-US" dirty="0"/>
              <a:t>for the Court to consider</a:t>
            </a:r>
          </a:p>
          <a:p>
            <a:pPr lvl="1"/>
            <a:r>
              <a:rPr lang="en-US" b="1" dirty="0"/>
              <a:t>All but final briefs </a:t>
            </a:r>
            <a:r>
              <a:rPr lang="en-US" dirty="0"/>
              <a:t>were filed</a:t>
            </a:r>
          </a:p>
          <a:p>
            <a:pPr lvl="1"/>
            <a:r>
              <a:rPr lang="en-US" b="1" dirty="0"/>
              <a:t>TP abandoned the case and TP attorneys withdrew</a:t>
            </a:r>
          </a:p>
          <a:p>
            <a:pPr lvl="1"/>
            <a:r>
              <a:rPr lang="en-US" dirty="0"/>
              <a:t>Considered </a:t>
            </a:r>
            <a:r>
              <a:rPr lang="en-US" b="1" dirty="0"/>
              <a:t>“Bad Law” </a:t>
            </a:r>
            <a:r>
              <a:rPr lang="en-US" dirty="0"/>
              <a:t>by many practitioners </a:t>
            </a:r>
          </a:p>
          <a:p>
            <a:pPr marL="0" indent="0">
              <a:buNone/>
            </a:pPr>
            <a:endParaRPr lang="en-US" dirty="0"/>
          </a:p>
          <a:p>
            <a:pPr marL="0" indent="0">
              <a:buNone/>
            </a:pPr>
            <a:r>
              <a:rPr lang="en-US" b="1" dirty="0"/>
              <a:t>The Tax Court missed an opportunity in the decision of this case!</a:t>
            </a:r>
            <a:endParaRPr lang="en-US" dirty="0"/>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27</a:t>
            </a:fld>
            <a:endParaRPr lang="en-US" dirty="0"/>
          </a:p>
        </p:txBody>
      </p:sp>
    </p:spTree>
    <p:extLst>
      <p:ext uri="{BB962C8B-B14F-4D97-AF65-F5344CB8AC3E}">
        <p14:creationId xmlns:p14="http://schemas.microsoft.com/office/powerpoint/2010/main" val="2155380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Judge Cites Rev Proc 87-56 and predecessor guidance that used a Shell of a building, </a:t>
            </a:r>
          </a:p>
          <a:p>
            <a:r>
              <a:rPr lang="en-US" dirty="0" err="1"/>
              <a:t>FootNote</a:t>
            </a:r>
            <a:r>
              <a:rPr lang="en-US" dirty="0"/>
              <a:t> 25 page 36 - We note that several of Rev. Proc. 87-56's predecessors used the word</a:t>
            </a:r>
          </a:p>
          <a:p>
            <a:r>
              <a:rPr lang="en-US" dirty="0"/>
              <a:t>"shell" to describe a building, see Rev. Proc. 72-10, 1972-1 C.B. 721, 730; Rev.</a:t>
            </a:r>
          </a:p>
          <a:p>
            <a:r>
              <a:rPr lang="en-US" dirty="0"/>
              <a:t>Proc. 62-21, 1962-2 C.B. 418, 419, but even assuming that modifier sheds light on</a:t>
            </a:r>
          </a:p>
          <a:p>
            <a:r>
              <a:rPr lang="en-US" dirty="0"/>
              <a:t>the area, it still begs the question whether we look at the shell of a generic</a:t>
            </a:r>
          </a:p>
          <a:p>
            <a:r>
              <a:rPr lang="en-US" dirty="0"/>
              <a:t>building or the shell of an apartment building.</a:t>
            </a:r>
          </a:p>
          <a:p>
            <a:endParaRPr lang="en-US" dirty="0"/>
          </a:p>
          <a:p>
            <a:r>
              <a:rPr lang="en-US" dirty="0"/>
              <a:t>While I see this as consistent with the statute, it falls short of applying the statute to the facts of this case. </a:t>
            </a:r>
          </a:p>
          <a:p>
            <a:endParaRPr lang="en-US" dirty="0"/>
          </a:p>
          <a:p>
            <a:pPr marL="0" indent="0">
              <a:buNone/>
            </a:pPr>
            <a:r>
              <a:rPr lang="en-US" b="1" dirty="0"/>
              <a:t>AmeriSouth Court Missed Opportunity – </a:t>
            </a:r>
          </a:p>
          <a:p>
            <a:endParaRPr lang="en-US" dirty="0"/>
          </a:p>
          <a:p>
            <a:r>
              <a:rPr lang="en-US" b="1" dirty="0"/>
              <a:t>Judge considered:</a:t>
            </a:r>
          </a:p>
          <a:p>
            <a:pPr lvl="1"/>
            <a:r>
              <a:rPr lang="en-US" dirty="0"/>
              <a:t>TP’s argument - comparison to what makes a shell of a “Generic Building”, all other assets should be Section 1245 property</a:t>
            </a:r>
          </a:p>
          <a:p>
            <a:pPr lvl="1"/>
            <a:r>
              <a:rPr lang="en-US" dirty="0"/>
              <a:t>Decided that it should be compared to or </a:t>
            </a:r>
            <a:r>
              <a:rPr lang="en-US" b="1" dirty="0"/>
              <a:t>the shell of an apartment building</a:t>
            </a:r>
          </a:p>
          <a:p>
            <a:endParaRPr lang="en-US" dirty="0"/>
          </a:p>
          <a:p>
            <a:r>
              <a:rPr lang="en-US" b="1" dirty="0"/>
              <a:t>The statute definition of 168(e)(2) was not fully examined</a:t>
            </a:r>
            <a:r>
              <a:rPr lang="en-US" dirty="0"/>
              <a:t>. </a:t>
            </a:r>
          </a:p>
          <a:p>
            <a:pPr lvl="1"/>
            <a:r>
              <a:rPr lang="en-US" dirty="0"/>
              <a:t>Case decision cites Sec 168 23 times,</a:t>
            </a:r>
          </a:p>
          <a:p>
            <a:pPr lvl="1"/>
            <a:r>
              <a:rPr lang="en-US" dirty="0"/>
              <a:t>Zero citing of Sec 168(e)(2).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28</a:t>
            </a:fld>
            <a:endParaRPr lang="en-US" dirty="0"/>
          </a:p>
        </p:txBody>
      </p:sp>
    </p:spTree>
    <p:extLst>
      <p:ext uri="{BB962C8B-B14F-4D97-AF65-F5344CB8AC3E}">
        <p14:creationId xmlns:p14="http://schemas.microsoft.com/office/powerpoint/2010/main" val="66497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Definition of Residential Rental Property, IRC 168(e)(2)(A):</a:t>
            </a:r>
          </a:p>
          <a:p>
            <a:endParaRPr lang="en-US" dirty="0"/>
          </a:p>
          <a:p>
            <a:r>
              <a:rPr lang="en-US" dirty="0"/>
              <a:t>The term "residential rental property" means any building or structure if 80 percent or more of the gross rental income from such building or structure for the taxable year is rental income from dwelling units.</a:t>
            </a:r>
          </a:p>
          <a:p>
            <a:endParaRPr lang="en-US" dirty="0"/>
          </a:p>
          <a:p>
            <a:r>
              <a:rPr lang="en-US" dirty="0"/>
              <a:t>(I) the term "dwelling unit" means a house or apartment used to provide living accommodations in a building or structure, but does not include a unit in a hotel, motel, or other establishment more than one-half of the units in which are used on a transient basis, and</a:t>
            </a:r>
          </a:p>
          <a:p>
            <a:r>
              <a:rPr lang="en-US" dirty="0"/>
              <a:t>(II) if any portion of the building or structure is occupied by the taxpayer, the gross rental income from such building or structure shall include the rental value of the portion so occupied.</a:t>
            </a:r>
          </a:p>
          <a:p>
            <a:endParaRPr lang="en-US" dirty="0"/>
          </a:p>
          <a:p>
            <a:r>
              <a:rPr lang="en-US" dirty="0"/>
              <a:t>Section 2 may not be the focus for this instance, but it is for self-occupied taxpayers. </a:t>
            </a:r>
          </a:p>
          <a:p>
            <a:endParaRPr lang="en-US" dirty="0"/>
          </a:p>
          <a:p>
            <a:r>
              <a:rPr lang="en-US" dirty="0"/>
              <a:t>It was important that to distinguish a RRP from a commercial building NRRP, is must contain dwelling unit(s) and provide accommodations for long term living. – Living Accommodations </a:t>
            </a:r>
          </a:p>
        </p:txBody>
      </p:sp>
      <p:sp>
        <p:nvSpPr>
          <p:cNvPr id="4" name="Slide Number Placeholder 3"/>
          <p:cNvSpPr>
            <a:spLocks noGrp="1"/>
          </p:cNvSpPr>
          <p:nvPr>
            <p:ph type="sldNum" sz="quarter" idx="5"/>
          </p:nvPr>
        </p:nvSpPr>
        <p:spPr/>
        <p:txBody>
          <a:bodyPr/>
          <a:lstStyle/>
          <a:p>
            <a:fld id="{6DC51814-3B91-4036-94D2-3977634EE214}" type="slidenum">
              <a:rPr lang="en-US" smtClean="0"/>
              <a:t>29</a:t>
            </a:fld>
            <a:endParaRPr lang="en-US" dirty="0"/>
          </a:p>
        </p:txBody>
      </p:sp>
    </p:spTree>
    <p:extLst>
      <p:ext uri="{BB962C8B-B14F-4D97-AF65-F5344CB8AC3E}">
        <p14:creationId xmlns:p14="http://schemas.microsoft.com/office/powerpoint/2010/main" val="118179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J Peacock Logo and Title with presenter name and email address</a:t>
            </a:r>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165403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§1.280A-1. Limitations on deductions with respect to a dwelling unit which is used by the taxpayer during the taxable year as a residence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 </a:t>
            </a:r>
            <a:r>
              <a:rPr lang="en-US" sz="1200" b="1" i="1" kern="1200" dirty="0">
                <a:solidFill>
                  <a:schemeClr val="tx1"/>
                </a:solidFill>
                <a:effectLst/>
                <a:latin typeface="+mn-lt"/>
                <a:ea typeface="+mn-ea"/>
                <a:cs typeface="+mn-cs"/>
              </a:rPr>
              <a:t>Dwelling unit</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a:t>
            </a:r>
            <a:r>
              <a:rPr lang="en-US" sz="1200" b="1" i="0" kern="1200" dirty="0">
                <a:solidFill>
                  <a:schemeClr val="tx1"/>
                </a:solidFill>
                <a:effectLst/>
                <a:latin typeface="+mn-lt"/>
                <a:ea typeface="+mn-ea"/>
                <a:cs typeface="+mn-cs"/>
              </a:rPr>
              <a:t> In general</a:t>
            </a:r>
          </a:p>
          <a:p>
            <a:r>
              <a:rPr lang="en-US" sz="1200" b="0" i="0" kern="1200" dirty="0">
                <a:solidFill>
                  <a:schemeClr val="tx1"/>
                </a:solidFill>
                <a:effectLst/>
                <a:latin typeface="+mn-lt"/>
                <a:ea typeface="+mn-ea"/>
                <a:cs typeface="+mn-cs"/>
              </a:rPr>
              <a:t>For purposes of this section and §§1.280A-2 and 1.280A-3, the term "dwelling unit" includes a house, apartment, condominium, mobile home, boat, or similar property, which provides basic living accommodations such as sleeping space, toilet, and cooking facilities. A single structure may contain more than one dwelling unit. For example, each apartment in an apartment building is a separate dwelling unit. Similarly, if the basement of a house contains basic living accommodations, the basement constitutes a separate dwelling unit. All structures and other property appurtenant to a dwelling unit which do not themselves constitute dwelling units are considered part of the unit. For example, an individual who rents to another person space in a garage which is appurtenant to a house which the individual owns and occupies may claim deductions with respect to that rental activity only to the extent allowed under section </a:t>
            </a:r>
            <a:r>
              <a:rPr lang="en-US" sz="1200" b="0" i="0" u="none" strike="noStrike" kern="1200" dirty="0">
                <a:solidFill>
                  <a:schemeClr val="tx1"/>
                </a:solidFill>
                <a:effectLst/>
                <a:latin typeface="+mn-lt"/>
                <a:ea typeface="+mn-ea"/>
                <a:cs typeface="+mn-cs"/>
              </a:rPr>
              <a:t>280A</a:t>
            </a:r>
            <a:r>
              <a:rPr lang="en-US" sz="1200" b="0" i="0" kern="1200" dirty="0">
                <a:solidFill>
                  <a:schemeClr val="tx1"/>
                </a:solidFill>
                <a:effectLst/>
                <a:latin typeface="+mn-lt"/>
                <a:ea typeface="+mn-ea"/>
                <a:cs typeface="+mn-cs"/>
              </a:rPr>
              <a:t>, paragraph (b) of this section, and §1.280A-3.</a:t>
            </a:r>
          </a:p>
          <a:p>
            <a:endParaRPr lang="en-US" dirty="0"/>
          </a:p>
          <a:p>
            <a:r>
              <a:rPr lang="en-US" dirty="0"/>
              <a:t>Amerisouth Decision page 56 and 57: The design of the buildings, particularly the wall recesses in the living rooms, accommodates permanent shelving; the shelves allow for storage, a necessity in an apartment building; …</a:t>
            </a:r>
          </a:p>
        </p:txBody>
      </p:sp>
      <p:sp>
        <p:nvSpPr>
          <p:cNvPr id="4" name="Slide Number Placeholder 3"/>
          <p:cNvSpPr>
            <a:spLocks noGrp="1"/>
          </p:cNvSpPr>
          <p:nvPr>
            <p:ph type="sldNum" sz="quarter" idx="5"/>
          </p:nvPr>
        </p:nvSpPr>
        <p:spPr/>
        <p:txBody>
          <a:bodyPr/>
          <a:lstStyle/>
          <a:p>
            <a:fld id="{6DC51814-3B91-4036-94D2-3977634EE214}" type="slidenum">
              <a:rPr lang="en-US" smtClean="0"/>
              <a:t>30</a:t>
            </a:fld>
            <a:endParaRPr lang="en-US" dirty="0"/>
          </a:p>
        </p:txBody>
      </p:sp>
    </p:spTree>
    <p:extLst>
      <p:ext uri="{BB962C8B-B14F-4D97-AF65-F5344CB8AC3E}">
        <p14:creationId xmlns:p14="http://schemas.microsoft.com/office/powerpoint/2010/main" val="1357893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546F1-D87D-E0CE-F4A4-85649AC9C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C4A9C-940E-AA2F-8114-2A98A57EBD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990DCD5-D0AA-AD11-92DC-39BEAC0031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does this mean for Residential Cost Seg cases being examined by the 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Look to IRC 168(e)(2) for definition of RRP, not merely a comparison with a shell of a generic building or shell of apartment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Living accommodations are essential to making a dwelling unit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Sleeping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Toilet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Cooking facilities Kitchen cabinets,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countertops, including Kitchen sinks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Cleaning spaces - for personal, clothing and meals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Storage Space – per Judge in AmeriSouth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Page 56/57 of TC Case Document from US Tax Court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Commissioner does not dispute that these items are movable, but tells us</a:t>
            </a:r>
          </a:p>
          <a:p>
            <a:r>
              <a:rPr lang="en-US" sz="1200" b="0" i="0" u="none" strike="noStrike" kern="1200" baseline="0" dirty="0">
                <a:solidFill>
                  <a:schemeClr val="tx1"/>
                </a:solidFill>
                <a:latin typeface="+mn-lt"/>
                <a:ea typeface="+mn-ea"/>
                <a:cs typeface="+mn-cs"/>
              </a:rPr>
              <a:t>to focus on other signs of their permanence: The design of the buildings,</a:t>
            </a:r>
          </a:p>
          <a:p>
            <a:r>
              <a:rPr lang="en-US" sz="1200" b="0" i="0" u="none" strike="noStrike" kern="1200" baseline="0" dirty="0">
                <a:solidFill>
                  <a:schemeClr val="tx1"/>
                </a:solidFill>
                <a:latin typeface="+mn-lt"/>
                <a:ea typeface="+mn-ea"/>
                <a:cs typeface="+mn-cs"/>
              </a:rPr>
              <a:t>particularly the wall recesses in the living rooms, accommodates permanent</a:t>
            </a: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shelving; </a:t>
            </a:r>
            <a:r>
              <a:rPr lang="en-US" sz="1200" b="1" i="0" u="none" strike="noStrike" kern="1200" baseline="0" dirty="0">
                <a:solidFill>
                  <a:schemeClr val="tx1"/>
                </a:solidFill>
                <a:latin typeface="+mn-lt"/>
                <a:ea typeface="+mn-ea"/>
                <a:cs typeface="+mn-cs"/>
              </a:rPr>
              <a:t>the shelves allow for storage, a necessity in an apartment building</a:t>
            </a:r>
            <a:r>
              <a:rPr lang="en-US" sz="1200" b="0" i="0" u="none" strike="noStrike" kern="1200" baseline="0" dirty="0">
                <a:solidFill>
                  <a:schemeClr val="tx1"/>
                </a:solidFill>
                <a:latin typeface="+mn-lt"/>
                <a:ea typeface="+mn-ea"/>
                <a:cs typeface="+mn-cs"/>
              </a:rPr>
              <a:t>; and the</a:t>
            </a:r>
          </a:p>
          <a:p>
            <a:r>
              <a:rPr lang="en-US" sz="1200" b="0" i="0" u="none" strike="noStrike" kern="1200" baseline="0" dirty="0">
                <a:solidFill>
                  <a:schemeClr val="tx1"/>
                </a:solidFill>
                <a:latin typeface="+mn-lt"/>
                <a:ea typeface="+mn-ea"/>
                <a:cs typeface="+mn-cs"/>
              </a:rPr>
              <a:t>paneling, molding, and chair rails protect other parts of the buildings, such as the</a:t>
            </a:r>
          </a:p>
          <a:p>
            <a:r>
              <a:rPr lang="en-US" sz="1200" b="0" i="0" u="none" strike="noStrike" kern="1200" baseline="0" dirty="0">
                <a:solidFill>
                  <a:schemeClr val="tx1"/>
                </a:solidFill>
                <a:latin typeface="+mn-lt"/>
                <a:ea typeface="+mn-ea"/>
                <a:cs typeface="+mn-cs"/>
              </a:rPr>
              <a:t>floors, walls, and ceilings, from damage.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9567270-C18F-ADAF-1A97-84DB4B01EEEC}"/>
              </a:ext>
            </a:extLst>
          </p:cNvPr>
          <p:cNvSpPr>
            <a:spLocks noGrp="1"/>
          </p:cNvSpPr>
          <p:nvPr>
            <p:ph type="sldNum" sz="quarter" idx="5"/>
          </p:nvPr>
        </p:nvSpPr>
        <p:spPr/>
        <p:txBody>
          <a:bodyPr/>
          <a:lstStyle/>
          <a:p>
            <a:fld id="{6DC51814-3B91-4036-94D2-3977634EE214}" type="slidenum">
              <a:rPr lang="en-US" smtClean="0"/>
              <a:t>31</a:t>
            </a:fld>
            <a:endParaRPr lang="en-US" dirty="0"/>
          </a:p>
        </p:txBody>
      </p:sp>
    </p:spTree>
    <p:extLst>
      <p:ext uri="{BB962C8B-B14F-4D97-AF65-F5344CB8AC3E}">
        <p14:creationId xmlns:p14="http://schemas.microsoft.com/office/powerpoint/2010/main" val="2879740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9E3EC-26B1-3D75-BCC6-13A98146C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42B2-62D2-2C8C-E67D-4D9F7B5D65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C39922-3021-B3A0-2A99-A5752B5B27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for Residential Cost Seg cases being examined by the 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Kitchen cabinets, countertops, including Kitchen sinks are interpreted as lucrative §1245 assets of an apartments building for a cost segregation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IRS does not see it that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IRS has AmeriSouth and IRC § 168(e)(2) to argue against these § 1245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documented facts could support § 1245 claim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history and records of removal of assets more frequent than building life 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proof of storage and reinstalling of assets like cabinets and sinks. </a:t>
            </a:r>
          </a:p>
        </p:txBody>
      </p:sp>
      <p:sp>
        <p:nvSpPr>
          <p:cNvPr id="4" name="Slide Number Placeholder 3">
            <a:extLst>
              <a:ext uri="{FF2B5EF4-FFF2-40B4-BE49-F238E27FC236}">
                <a16:creationId xmlns:a16="http://schemas.microsoft.com/office/drawing/2014/main" id="{5090385A-7015-1397-BBDF-C7CBE8713BDE}"/>
              </a:ext>
            </a:extLst>
          </p:cNvPr>
          <p:cNvSpPr>
            <a:spLocks noGrp="1"/>
          </p:cNvSpPr>
          <p:nvPr>
            <p:ph type="sldNum" sz="quarter" idx="5"/>
          </p:nvPr>
        </p:nvSpPr>
        <p:spPr/>
        <p:txBody>
          <a:bodyPr/>
          <a:lstStyle/>
          <a:p>
            <a:fld id="{6DC51814-3B91-4036-94D2-3977634EE214}" type="slidenum">
              <a:rPr lang="en-US" smtClean="0"/>
              <a:t>32</a:t>
            </a:fld>
            <a:endParaRPr lang="en-US" dirty="0"/>
          </a:p>
        </p:txBody>
      </p:sp>
    </p:spTree>
    <p:extLst>
      <p:ext uri="{BB962C8B-B14F-4D97-AF65-F5344CB8AC3E}">
        <p14:creationId xmlns:p14="http://schemas.microsoft.com/office/powerpoint/2010/main" val="4206793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E98E-B9B1-E4F0-1477-86B24A449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8AEF5-85A5-624D-0942-62BA194034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FCF717-31E1-2A2D-48FF-05BB8441A6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§1.280A-1. Limitations on deductions with respect to a dwelling unit which is used by the taxpayer during the taxable year as a residence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 </a:t>
            </a:r>
            <a:r>
              <a:rPr lang="en-US" sz="1200" b="1" i="1" kern="1200" dirty="0">
                <a:solidFill>
                  <a:schemeClr val="tx1"/>
                </a:solidFill>
                <a:effectLst/>
                <a:latin typeface="+mn-lt"/>
                <a:ea typeface="+mn-ea"/>
                <a:cs typeface="+mn-cs"/>
              </a:rPr>
              <a:t>Dwelling unit</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a:t>
            </a:r>
            <a:r>
              <a:rPr lang="en-US" sz="1200" b="1" i="0" kern="1200" dirty="0">
                <a:solidFill>
                  <a:schemeClr val="tx1"/>
                </a:solidFill>
                <a:effectLst/>
                <a:latin typeface="+mn-lt"/>
                <a:ea typeface="+mn-ea"/>
                <a:cs typeface="+mn-cs"/>
              </a:rPr>
              <a:t> In general</a:t>
            </a:r>
          </a:p>
          <a:p>
            <a:r>
              <a:rPr lang="en-US" sz="1200" b="0" i="0" kern="1200" dirty="0">
                <a:solidFill>
                  <a:schemeClr val="tx1"/>
                </a:solidFill>
                <a:effectLst/>
                <a:latin typeface="+mn-lt"/>
                <a:ea typeface="+mn-ea"/>
                <a:cs typeface="+mn-cs"/>
              </a:rPr>
              <a:t>For purposes of this section and §§1.280A-2 and 1.280A-3, the term "dwelling unit" includes a house, apartment, condominium, mobile home, boat, or similar property, which provides basic living accommodations such as sleeping space, toilet, and cooking facilities. A single structure may contain more than one dwelling unit. For example, each apartment in an apartment building is a separate dwelling unit. Similarly, if the basement of a house contains basic living accommodations, the basement constitutes a separate dwelling unit. All structures and other property appurtenant to a dwelling unit which do not themselves constitute dwelling units are considered part of the unit. For example, an individual who rents to another person space in a garage which is appurtenant to a house which the individual owns and occupies may claim deductions with respect to that rental activity only to the extent allowed under section </a:t>
            </a:r>
            <a:r>
              <a:rPr lang="en-US" sz="1200" b="0" i="0" u="none" strike="noStrike" kern="1200" dirty="0">
                <a:solidFill>
                  <a:schemeClr val="tx1"/>
                </a:solidFill>
                <a:effectLst/>
                <a:latin typeface="+mn-lt"/>
                <a:ea typeface="+mn-ea"/>
                <a:cs typeface="+mn-cs"/>
              </a:rPr>
              <a:t>280A</a:t>
            </a:r>
            <a:r>
              <a:rPr lang="en-US" sz="1200" b="0" i="0" kern="1200" dirty="0">
                <a:solidFill>
                  <a:schemeClr val="tx1"/>
                </a:solidFill>
                <a:effectLst/>
                <a:latin typeface="+mn-lt"/>
                <a:ea typeface="+mn-ea"/>
                <a:cs typeface="+mn-cs"/>
              </a:rPr>
              <a:t>, paragraph (b) of this section, and §1.280A-3.</a:t>
            </a:r>
          </a:p>
          <a:p>
            <a:endParaRPr lang="en-US" dirty="0"/>
          </a:p>
          <a:p>
            <a:r>
              <a:rPr lang="en-US" dirty="0"/>
              <a:t>Amerisouth Decision page 56 and 57: The design of the buildings, particularly the wall recesses in the living rooms, accommodates permanent shelving; the shelves allow for storage, a necessity in an apartment building;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a:t>
            </a:r>
            <a:r>
              <a:rPr lang="en-US" dirty="0"/>
              <a:t>taxpayer has a </a:t>
            </a:r>
            <a:r>
              <a:rPr lang="en-US" b="1" dirty="0"/>
              <a:t>history of frequent removal and replacing </a:t>
            </a:r>
            <a:r>
              <a:rPr lang="en-US" b="0" dirty="0"/>
              <a:t>certain assets </a:t>
            </a:r>
            <a:r>
              <a:rPr lang="en-US" b="0" dirty="0">
                <a:highlight>
                  <a:srgbClr val="FFFF00"/>
                </a:highlight>
              </a:rPr>
              <a:t>like carpeting, tiling, wall covering, and </a:t>
            </a:r>
            <a:r>
              <a:rPr lang="en-US" dirty="0">
                <a:highlight>
                  <a:srgbClr val="FFFF00"/>
                </a:highlight>
              </a:rPr>
              <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has a system of removal, storing and reinstalling certain assets, this must be documented and presented upon audit if claimed as § 1245 property. </a:t>
            </a:r>
          </a:p>
          <a:p>
            <a:endParaRPr lang="en-US" dirty="0"/>
          </a:p>
        </p:txBody>
      </p:sp>
      <p:sp>
        <p:nvSpPr>
          <p:cNvPr id="4" name="Slide Number Placeholder 3">
            <a:extLst>
              <a:ext uri="{FF2B5EF4-FFF2-40B4-BE49-F238E27FC236}">
                <a16:creationId xmlns:a16="http://schemas.microsoft.com/office/drawing/2014/main" id="{0A54580B-DCA6-9A50-AA32-B3AA3C3A4063}"/>
              </a:ext>
            </a:extLst>
          </p:cNvPr>
          <p:cNvSpPr>
            <a:spLocks noGrp="1"/>
          </p:cNvSpPr>
          <p:nvPr>
            <p:ph type="sldNum" sz="quarter" idx="5"/>
          </p:nvPr>
        </p:nvSpPr>
        <p:spPr/>
        <p:txBody>
          <a:bodyPr/>
          <a:lstStyle/>
          <a:p>
            <a:fld id="{6DC51814-3B91-4036-94D2-3977634EE214}" type="slidenum">
              <a:rPr lang="en-US" smtClean="0"/>
              <a:t>33</a:t>
            </a:fld>
            <a:endParaRPr lang="en-US" dirty="0"/>
          </a:p>
        </p:txBody>
      </p:sp>
    </p:spTree>
    <p:extLst>
      <p:ext uri="{BB962C8B-B14F-4D97-AF65-F5344CB8AC3E}">
        <p14:creationId xmlns:p14="http://schemas.microsoft.com/office/powerpoint/2010/main" val="909874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a:t>
            </a:r>
            <a:r>
              <a:rPr lang="en-US"/>
              <a:t>M Ramos per S Varga 2025</a:t>
            </a:r>
          </a:p>
        </p:txBody>
      </p:sp>
      <p:sp>
        <p:nvSpPr>
          <p:cNvPr id="4" name="Slide Number Placeholder 3"/>
          <p:cNvSpPr>
            <a:spLocks noGrp="1"/>
          </p:cNvSpPr>
          <p:nvPr>
            <p:ph type="sldNum" sz="quarter" idx="5"/>
          </p:nvPr>
        </p:nvSpPr>
        <p:spPr/>
        <p:txBody>
          <a:bodyPr/>
          <a:lstStyle/>
          <a:p>
            <a:fld id="{6DC51814-3B91-4036-94D2-3977634EE214}" type="slidenum">
              <a:rPr lang="en-US" smtClean="0"/>
              <a:t>34</a:t>
            </a:fld>
            <a:endParaRPr lang="en-US" dirty="0"/>
          </a:p>
        </p:txBody>
      </p:sp>
    </p:spTree>
    <p:extLst>
      <p:ext uri="{BB962C8B-B14F-4D97-AF65-F5344CB8AC3E}">
        <p14:creationId xmlns:p14="http://schemas.microsoft.com/office/powerpoint/2010/main" val="336741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MS PowerPoint Stock Image </a:t>
            </a:r>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dirty="0"/>
          </a:p>
        </p:txBody>
      </p:sp>
    </p:spTree>
    <p:extLst>
      <p:ext uri="{BB962C8B-B14F-4D97-AF65-F5344CB8AC3E}">
        <p14:creationId xmlns:p14="http://schemas.microsoft.com/office/powerpoint/2010/main" val="244210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0" dirty="0"/>
              <a:t>Picture from MS </a:t>
            </a:r>
            <a:r>
              <a:rPr lang="en-US" b="0" dirty="0" err="1"/>
              <a:t>Powerpoint</a:t>
            </a:r>
            <a:r>
              <a:rPr lang="en-US" b="0" dirty="0"/>
              <a:t> stock</a:t>
            </a:r>
          </a:p>
          <a:p>
            <a:endParaRPr lang="en-US" b="0" dirty="0"/>
          </a:p>
          <a:p>
            <a:endParaRPr lang="en-US" b="0" dirty="0"/>
          </a:p>
          <a:p>
            <a:r>
              <a:rPr lang="en-US" b="0" dirty="0"/>
              <a:t>This is a sample summary, they did change phase to phase depending on scheduling.</a:t>
            </a:r>
          </a:p>
          <a:p>
            <a:endParaRPr lang="en-US" b="1" dirty="0"/>
          </a:p>
          <a:p>
            <a:r>
              <a:rPr lang="en-US" b="0" dirty="0"/>
              <a:t>Comprehensive multi-week program </a:t>
            </a:r>
            <a:r>
              <a:rPr lang="en-US" dirty="0"/>
              <a:t>covering multiple engineering and tax disciplines.</a:t>
            </a:r>
          </a:p>
          <a:p>
            <a:endParaRPr lang="en-US" b="0" dirty="0"/>
          </a:p>
          <a:p>
            <a:r>
              <a:rPr lang="en-US" b="0" dirty="0"/>
              <a:t>We started at least </a:t>
            </a:r>
            <a:r>
              <a:rPr lang="en-US" b="1" dirty="0"/>
              <a:t>Seven phases</a:t>
            </a:r>
            <a:r>
              <a:rPr lang="en-US" dirty="0"/>
              <a:t> of new-hire training since late 2022 due to the IRA of 2022. For close to 200 new-hire engineers. Training was delivered by a rotating team of instructors over several-weeks sessions. Session last typically two weeks at a time. </a:t>
            </a:r>
          </a:p>
          <a:p>
            <a:endParaRPr lang="en-US" dirty="0"/>
          </a:p>
          <a:p>
            <a:r>
              <a:rPr lang="en-US" b="1" dirty="0"/>
              <a:t>Initial sessions: </a:t>
            </a:r>
            <a:r>
              <a:rPr lang="en-US" b="1" dirty="0">
                <a:highlight>
                  <a:srgbClr val="FFFF00"/>
                </a:highlight>
              </a:rPr>
              <a:t>Some were ONLINE courses</a:t>
            </a:r>
            <a:endParaRPr lang="en-US" dirty="0">
              <a:highlight>
                <a:srgbClr val="FFFF00"/>
              </a:highlight>
            </a:endParaRPr>
          </a:p>
          <a:p>
            <a:pPr lvl="1"/>
            <a:r>
              <a:rPr lang="en-US" dirty="0"/>
              <a:t>Federal Income Tax fundamentals</a:t>
            </a:r>
          </a:p>
          <a:p>
            <a:pPr lvl="1"/>
            <a:r>
              <a:rPr lang="en-US" dirty="0"/>
              <a:t>Basic tax accounting and tax law (IRC sections)</a:t>
            </a:r>
          </a:p>
          <a:p>
            <a:pPr lvl="1"/>
            <a:r>
              <a:rPr lang="en-US" dirty="0"/>
              <a:t>Introduction to real estate appraising</a:t>
            </a:r>
          </a:p>
          <a:p>
            <a:r>
              <a:rPr lang="en-US" b="1" dirty="0"/>
              <a:t>Intermediate sessions:</a:t>
            </a:r>
            <a:endParaRPr lang="en-US" dirty="0"/>
          </a:p>
          <a:p>
            <a:pPr lvl="1"/>
            <a:r>
              <a:rPr lang="en-US" dirty="0"/>
              <a:t>Cost Segregation</a:t>
            </a:r>
          </a:p>
          <a:p>
            <a:pPr lvl="1"/>
            <a:r>
              <a:rPr lang="en-US" dirty="0"/>
              <a:t>Section 179D</a:t>
            </a:r>
          </a:p>
          <a:p>
            <a:pPr lvl="1"/>
            <a:r>
              <a:rPr lang="en-US" dirty="0"/>
              <a:t>Casualty losses, R&amp;E credits, and other business credits</a:t>
            </a:r>
          </a:p>
          <a:p>
            <a:r>
              <a:rPr lang="en-US" b="1" dirty="0"/>
              <a:t>Final sessions:</a:t>
            </a:r>
            <a:endParaRPr lang="en-US" dirty="0"/>
          </a:p>
          <a:p>
            <a:pPr lvl="1"/>
            <a:r>
              <a:rPr lang="en-US" dirty="0"/>
              <a:t>Business valuation of closely held companies </a:t>
            </a:r>
          </a:p>
          <a:p>
            <a:pPr lvl="0"/>
            <a:endParaRPr lang="en-US" dirty="0"/>
          </a:p>
          <a:p>
            <a:pPr lvl="0"/>
            <a:r>
              <a:rPr lang="en-US" dirty="0"/>
              <a:t>Additional complex issues were added is needed.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197469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Shutterstock Image 2201839353</a:t>
            </a:r>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dirty="0"/>
          </a:p>
        </p:txBody>
      </p:sp>
    </p:spTree>
    <p:extLst>
      <p:ext uri="{BB962C8B-B14F-4D97-AF65-F5344CB8AC3E}">
        <p14:creationId xmlns:p14="http://schemas.microsoft.com/office/powerpoint/2010/main" val="283780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b="1" dirty="0"/>
              <a:t>IRS Cost Segregation Training Covers fundamentals, the Cost Segregation Audit Techniques Guide (IRS Pub. 5653), and related exercises.</a:t>
            </a:r>
          </a:p>
          <a:p>
            <a:r>
              <a:rPr lang="en-US" dirty="0"/>
              <a:t>Focus areas include:</a:t>
            </a:r>
          </a:p>
          <a:p>
            <a:pPr marL="457200" lvl="1" indent="0">
              <a:buNone/>
            </a:pPr>
            <a:endParaRPr lang="en-US" dirty="0"/>
          </a:p>
          <a:p>
            <a:pPr lvl="1"/>
            <a:r>
              <a:rPr lang="en-US" dirty="0"/>
              <a:t>Reading and reviewing key chapters of the Cost Seg ATG</a:t>
            </a:r>
          </a:p>
          <a:p>
            <a:pPr lvl="1"/>
            <a:r>
              <a:rPr lang="en-US" dirty="0"/>
              <a:t>Working with Revenue Agents and understanding the taxpayer’s depreciation schedules and fixed asset systems</a:t>
            </a:r>
          </a:p>
          <a:p>
            <a:pPr lvl="1"/>
            <a:r>
              <a:rPr lang="en-US" dirty="0"/>
              <a:t>Ensuring depreciation schedules match the tax return</a:t>
            </a:r>
          </a:p>
          <a:p>
            <a:pPr lvl="1"/>
            <a:r>
              <a:rPr lang="en-US" dirty="0"/>
              <a:t>Requesting and reviewing complete Cost Segregation Studies</a:t>
            </a:r>
          </a:p>
          <a:p>
            <a:pPr lvl="1"/>
            <a:r>
              <a:rPr lang="en-US" dirty="0"/>
              <a:t>Evaluating how study findings affect the taxpayer’s income tax return</a:t>
            </a:r>
          </a:p>
          <a:p>
            <a:pPr lvl="1"/>
            <a:r>
              <a:rPr lang="en-US" dirty="0"/>
              <a:t>Confirming the return reflects the Cost Seg Study results</a:t>
            </a:r>
          </a:p>
          <a:p>
            <a:pPr lvl="1"/>
            <a:r>
              <a:rPr lang="en-US" dirty="0"/>
              <a:t>Preparing and submitting </a:t>
            </a:r>
            <a:r>
              <a:rPr lang="en-US" b="1" dirty="0"/>
              <a:t>Information Document Requests (IDRs)</a:t>
            </a:r>
            <a:r>
              <a:rPr lang="en-US" dirty="0"/>
              <a:t> for additional information</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275973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sz="3200" dirty="0"/>
              <a:t>Focus areas include:</a:t>
            </a:r>
          </a:p>
          <a:p>
            <a:r>
              <a:rPr lang="en-US" sz="3000" dirty="0"/>
              <a:t>Request access to building documents, including:</a:t>
            </a:r>
          </a:p>
          <a:p>
            <a:pPr lvl="1"/>
            <a:endParaRPr lang="en-US" dirty="0"/>
          </a:p>
          <a:p>
            <a:r>
              <a:rPr lang="en-US" sz="3200" b="1" dirty="0"/>
              <a:t>New Construction or Recent Renovation</a:t>
            </a:r>
            <a:r>
              <a:rPr lang="en-US" sz="3200" dirty="0"/>
              <a:t>:</a:t>
            </a:r>
          </a:p>
          <a:p>
            <a:pPr lvl="1"/>
            <a:r>
              <a:rPr lang="en-US" sz="3000" dirty="0"/>
              <a:t>Plans (Drawings) and Specifications, </a:t>
            </a:r>
          </a:p>
          <a:p>
            <a:pPr lvl="1"/>
            <a:r>
              <a:rPr lang="en-US" sz="3000" dirty="0"/>
              <a:t>Final Contractor's Applications for payment, AIA G702/703</a:t>
            </a:r>
          </a:p>
          <a:p>
            <a:pPr lvl="1"/>
            <a:r>
              <a:rPr lang="en-US" sz="3000" dirty="0"/>
              <a:t>Relevant: Requests for Information (RFIs), Change Orders (CO’s), Construction Change Directives (CCD’s), Unit Pricing schedule, etc.</a:t>
            </a:r>
          </a:p>
          <a:p>
            <a:pPr lvl="2"/>
            <a:r>
              <a:rPr lang="en-US" sz="2600" dirty="0"/>
              <a:t>If necessary, request - the Construction Contract, General Conditions of the Contract, Scope of the Work, other documented information. </a:t>
            </a:r>
          </a:p>
          <a:p>
            <a:endParaRPr lang="en-US" dirty="0"/>
          </a:p>
          <a:p>
            <a:endParaRPr lang="en-US" dirty="0"/>
          </a:p>
          <a:p>
            <a:endParaRPr lang="en-US" dirty="0"/>
          </a:p>
          <a:p>
            <a:endParaRPr lang="en-US" dirty="0"/>
          </a:p>
          <a:p>
            <a:r>
              <a:rPr lang="en-US" dirty="0"/>
              <a:t>Plans created by the Architect and Engineers, A/Es designing the project.</a:t>
            </a:r>
          </a:p>
          <a:p>
            <a:r>
              <a:rPr lang="en-US" dirty="0"/>
              <a:t>Typically, the last Application for payment that shows all the amounts included in the final price of the construction.</a:t>
            </a:r>
          </a:p>
          <a:p>
            <a:r>
              <a:rPr lang="en-US" dirty="0"/>
              <a:t>Any communication or documentation between the A/Es and contractor concerning the relevant parts of the building subject to the cost seg study</a:t>
            </a:r>
          </a:p>
          <a:p>
            <a:r>
              <a:rPr lang="en-US" dirty="0"/>
              <a:t>On occasion the construction contract, general conditions of the construction contract, and even the scope of work or unit pricing schedule may be necessary to clear up any discrepancies in the information.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393190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an existing building that is being subject to a cost seg study, all the relevant purchase documents should be readily available. INCLUDING an APPRAISAL of the acquired land. </a:t>
            </a:r>
          </a:p>
          <a:p>
            <a:endParaRPr lang="en-US" dirty="0"/>
          </a:p>
          <a:p>
            <a:r>
              <a:rPr lang="en-US" dirty="0"/>
              <a:t>The historical construction documents, such as the as-build drawings are typically not available (at least that is what is told to the IRS). </a:t>
            </a:r>
          </a:p>
          <a:p>
            <a:endParaRPr lang="en-US" dirty="0"/>
          </a:p>
          <a:p>
            <a:r>
              <a:rPr lang="en-US" dirty="0"/>
              <a:t>The Databook used to estimate the costs of the 1245 and 1250 property should be made available, I.e. Gordian RS Means Building Construction Costs Databook, 2023, including references to the 12 digit division numbers for each unit estimate as well as the location factor and time factor included in the RCN. </a:t>
            </a:r>
          </a:p>
          <a:p>
            <a:endParaRPr lang="en-US" dirty="0"/>
          </a:p>
          <a:p>
            <a:endParaRPr lang="en-US" dirty="0"/>
          </a:p>
          <a:p>
            <a:endParaRPr lang="en-US" dirty="0"/>
          </a:p>
          <a:p>
            <a:r>
              <a:rPr lang="en-US" sz="3000" b="1" dirty="0"/>
              <a:t>Existing or purchased Building:</a:t>
            </a:r>
          </a:p>
          <a:p>
            <a:pPr lvl="1"/>
            <a:r>
              <a:rPr lang="en-US" sz="2800" dirty="0"/>
              <a:t>Purchase Agreement</a:t>
            </a:r>
          </a:p>
          <a:p>
            <a:pPr lvl="1"/>
            <a:r>
              <a:rPr lang="en-US" sz="2800" dirty="0"/>
              <a:t>Appraisals of existing building and improvements</a:t>
            </a:r>
          </a:p>
          <a:p>
            <a:pPr lvl="1"/>
            <a:r>
              <a:rPr lang="en-US" sz="2800" dirty="0"/>
              <a:t>Appraisals of underlying land</a:t>
            </a:r>
          </a:p>
          <a:p>
            <a:pPr lvl="1"/>
            <a:r>
              <a:rPr lang="en-US" sz="2800" dirty="0"/>
              <a:t>Due diligence records performed by taxpayer for the purchase of the building</a:t>
            </a:r>
          </a:p>
          <a:p>
            <a:pPr lvl="1"/>
            <a:r>
              <a:rPr lang="en-US" sz="2800" dirty="0"/>
              <a:t>Databook information used in any estimates by CS Professional</a:t>
            </a:r>
          </a:p>
          <a:p>
            <a:pPr lvl="1"/>
            <a:r>
              <a:rPr lang="en-US" sz="2800" dirty="0"/>
              <a:t>Factors for time, location, deterioration and obsolescence for RCNLD</a:t>
            </a:r>
          </a:p>
          <a:p>
            <a:endParaRPr lang="en-US" dirty="0"/>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126171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modernetiquetteinc.com/listening-skil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flickr.com/photos/dcoetzee/35020700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8C72F-A069-AE6E-01D3-A93DD3984E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E81D66-9CBB-52B1-2341-D3CEC43F5DA2}"/>
              </a:ext>
            </a:extLst>
          </p:cNvPr>
          <p:cNvSpPr>
            <a:spLocks noGrp="1"/>
          </p:cNvSpPr>
          <p:nvPr>
            <p:ph type="ctrTitle"/>
          </p:nvPr>
        </p:nvSpPr>
        <p:spPr>
          <a:xfrm>
            <a:off x="6905625" y="954089"/>
            <a:ext cx="4986338" cy="3821111"/>
          </a:xfrm>
        </p:spPr>
        <p:txBody>
          <a:bodyPr>
            <a:normAutofit fontScale="90000"/>
          </a:bodyPr>
          <a:lstStyle/>
          <a:p>
            <a:r>
              <a:rPr lang="en-US" dirty="0"/>
              <a:t>ASCSP Conference </a:t>
            </a:r>
            <a:br>
              <a:rPr lang="en-US" dirty="0"/>
            </a:br>
            <a:r>
              <a:rPr lang="en-US" dirty="0"/>
              <a:t>Las Vegas,  NV</a:t>
            </a:r>
            <a:br>
              <a:rPr lang="en-US" dirty="0"/>
            </a:br>
            <a:br>
              <a:rPr lang="en-US" dirty="0"/>
            </a:br>
            <a:r>
              <a:rPr lang="en-US" sz="4400" dirty="0"/>
              <a:t>November 13, 2025</a:t>
            </a:r>
          </a:p>
        </p:txBody>
      </p:sp>
      <p:pic>
        <p:nvPicPr>
          <p:cNvPr id="18" name="Picture Placeholder 17">
            <a:extLst>
              <a:ext uri="{FF2B5EF4-FFF2-40B4-BE49-F238E27FC236}">
                <a16:creationId xmlns:a16="http://schemas.microsoft.com/office/drawing/2014/main" id="{8AFC5C8B-5001-6E36-010E-F70BF0D22F9B}"/>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a:xfrm>
            <a:off x="527695" y="264688"/>
            <a:ext cx="5568305" cy="6328623"/>
          </a:xfrm>
        </p:spPr>
      </p:pic>
    </p:spTree>
    <p:extLst>
      <p:ext uri="{BB962C8B-B14F-4D97-AF65-F5344CB8AC3E}">
        <p14:creationId xmlns:p14="http://schemas.microsoft.com/office/powerpoint/2010/main" val="289699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4BBD-71AB-7FCB-FAD7-F8F29E5E3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BEECF-2153-22EE-3389-05A468D33E6A}"/>
              </a:ext>
            </a:extLst>
          </p:cNvPr>
          <p:cNvSpPr>
            <a:spLocks noGrp="1"/>
          </p:cNvSpPr>
          <p:nvPr>
            <p:ph type="title"/>
          </p:nvPr>
        </p:nvSpPr>
        <p:spPr/>
        <p:txBody>
          <a:bodyPr>
            <a:normAutofit fontScale="90000"/>
          </a:bodyPr>
          <a:lstStyle/>
          <a:p>
            <a:r>
              <a:rPr lang="en-US" dirty="0"/>
              <a:t>IRS Cost Seg Training -Primary Areas of Concentration – </a:t>
            </a:r>
            <a:r>
              <a:rPr lang="en-US" dirty="0" err="1"/>
              <a:t>Con’t</a:t>
            </a:r>
            <a:endParaRPr lang="en-US" dirty="0"/>
          </a:p>
        </p:txBody>
      </p:sp>
      <p:sp>
        <p:nvSpPr>
          <p:cNvPr id="3" name="Content Placeholder 2">
            <a:extLst>
              <a:ext uri="{FF2B5EF4-FFF2-40B4-BE49-F238E27FC236}">
                <a16:creationId xmlns:a16="http://schemas.microsoft.com/office/drawing/2014/main" id="{B974AAFF-1A9D-EA12-35E0-93C15D30B466}"/>
              </a:ext>
            </a:extLst>
          </p:cNvPr>
          <p:cNvSpPr>
            <a:spLocks noGrp="1"/>
          </p:cNvSpPr>
          <p:nvPr>
            <p:ph idx="1"/>
          </p:nvPr>
        </p:nvSpPr>
        <p:spPr/>
        <p:txBody>
          <a:bodyPr>
            <a:normAutofit lnSpcReduction="10000"/>
          </a:bodyPr>
          <a:lstStyle/>
          <a:p>
            <a:pPr marL="0" indent="0">
              <a:buNone/>
            </a:pPr>
            <a:r>
              <a:rPr lang="en-US" b="1" dirty="0"/>
              <a:t>For each Cost Seg project - New and Existing:</a:t>
            </a:r>
          </a:p>
          <a:p>
            <a:r>
              <a:rPr lang="en-US" sz="3200" dirty="0"/>
              <a:t>As-build drawings used by Cost Seg Professional</a:t>
            </a:r>
          </a:p>
          <a:p>
            <a:r>
              <a:rPr lang="en-US" sz="3200" dirty="0"/>
              <a:t>Tour the Building, include with the on-site building engineer</a:t>
            </a:r>
          </a:p>
          <a:p>
            <a:r>
              <a:rPr lang="en-US" sz="3200" dirty="0"/>
              <a:t>Take many pictures, ask questions, and keep good notes</a:t>
            </a:r>
          </a:p>
          <a:p>
            <a:r>
              <a:rPr lang="en-US" sz="3200" dirty="0"/>
              <a:t>Compare CS Study with information from tour.</a:t>
            </a:r>
          </a:p>
          <a:p>
            <a:pPr lvl="1"/>
            <a:r>
              <a:rPr lang="en-US" sz="2800" dirty="0"/>
              <a:t>Submit additional IDRs for questions on items not clear or needing more information</a:t>
            </a:r>
          </a:p>
          <a:p>
            <a:r>
              <a:rPr lang="en-US" sz="3200" dirty="0"/>
              <a:t>Compile engineering conclusions and draft report including possible proposed adjustments</a:t>
            </a:r>
          </a:p>
          <a:p>
            <a:r>
              <a:rPr lang="en-US" sz="3200" dirty="0"/>
              <a:t>Meet with Taxpayers to discuss engineering conclusions</a:t>
            </a:r>
          </a:p>
          <a:p>
            <a:pPr lvl="1"/>
            <a:endParaRPr lang="en-US" dirty="0"/>
          </a:p>
        </p:txBody>
      </p:sp>
      <p:sp>
        <p:nvSpPr>
          <p:cNvPr id="4" name="Slide Number Placeholder 3">
            <a:extLst>
              <a:ext uri="{FF2B5EF4-FFF2-40B4-BE49-F238E27FC236}">
                <a16:creationId xmlns:a16="http://schemas.microsoft.com/office/drawing/2014/main" id="{C8DE19A2-E52D-EE42-2CC2-9F04652801C2}"/>
              </a:ext>
            </a:extLst>
          </p:cNvPr>
          <p:cNvSpPr>
            <a:spLocks noGrp="1"/>
          </p:cNvSpPr>
          <p:nvPr>
            <p:ph type="sldNum" sz="quarter" idx="12"/>
          </p:nvPr>
        </p:nvSpPr>
        <p:spPr/>
        <p:txBody>
          <a:bodyPr/>
          <a:lstStyle/>
          <a:p>
            <a:fld id="{03DC2DEF-D2FE-4B45-ABA4-9F153FD1C98A}" type="slidenum">
              <a:rPr lang="en-US" smtClean="0"/>
              <a:t>10</a:t>
            </a:fld>
            <a:endParaRPr lang="en-US" dirty="0"/>
          </a:p>
        </p:txBody>
      </p:sp>
    </p:spTree>
    <p:extLst>
      <p:ext uri="{BB962C8B-B14F-4D97-AF65-F5344CB8AC3E}">
        <p14:creationId xmlns:p14="http://schemas.microsoft.com/office/powerpoint/2010/main" val="369451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EE4E-320F-2355-EE31-302724ED2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462E3-DC52-2B78-845E-BAEDD78FA255}"/>
              </a:ext>
            </a:extLst>
          </p:cNvPr>
          <p:cNvSpPr>
            <a:spLocks noGrp="1"/>
          </p:cNvSpPr>
          <p:nvPr>
            <p:ph type="title"/>
          </p:nvPr>
        </p:nvSpPr>
        <p:spPr/>
        <p:txBody>
          <a:bodyPr>
            <a:normAutofit fontScale="90000"/>
          </a:bodyPr>
          <a:lstStyle/>
          <a:p>
            <a:r>
              <a:rPr lang="en-US" dirty="0"/>
              <a:t>IRS Cost Seg Training -Primary Areas of Concentration – </a:t>
            </a:r>
            <a:r>
              <a:rPr lang="en-US" dirty="0" err="1"/>
              <a:t>Con’t</a:t>
            </a:r>
            <a:endParaRPr lang="en-US" dirty="0"/>
          </a:p>
        </p:txBody>
      </p:sp>
      <p:sp>
        <p:nvSpPr>
          <p:cNvPr id="3" name="Content Placeholder 2">
            <a:extLst>
              <a:ext uri="{FF2B5EF4-FFF2-40B4-BE49-F238E27FC236}">
                <a16:creationId xmlns:a16="http://schemas.microsoft.com/office/drawing/2014/main" id="{EB151618-55AC-5B14-41CF-A9510A049FEB}"/>
              </a:ext>
            </a:extLst>
          </p:cNvPr>
          <p:cNvSpPr>
            <a:spLocks noGrp="1"/>
          </p:cNvSpPr>
          <p:nvPr>
            <p:ph idx="1"/>
          </p:nvPr>
        </p:nvSpPr>
        <p:spPr/>
        <p:txBody>
          <a:bodyPr>
            <a:normAutofit fontScale="62500" lnSpcReduction="20000"/>
          </a:bodyPr>
          <a:lstStyle/>
          <a:p>
            <a:pPr marL="0" indent="0">
              <a:buNone/>
            </a:pPr>
            <a:r>
              <a:rPr lang="en-US" sz="3800" b="1" dirty="0"/>
              <a:t>CAUTION!   </a:t>
            </a:r>
            <a:r>
              <a:rPr lang="en-US" sz="3800" dirty="0"/>
              <a:t>IRS Engineers are trained for: </a:t>
            </a:r>
          </a:p>
          <a:p>
            <a:pPr marL="0" indent="0">
              <a:buNone/>
            </a:pPr>
            <a:endParaRPr lang="en-US" sz="3800" dirty="0"/>
          </a:p>
          <a:p>
            <a:pPr>
              <a:lnSpc>
                <a:spcPct val="110000"/>
              </a:lnSpc>
            </a:pPr>
            <a:r>
              <a:rPr lang="en-US" sz="3800" b="1" dirty="0"/>
              <a:t>“LUQs” - Large, Unusual, and Questionable Items</a:t>
            </a:r>
          </a:p>
          <a:p>
            <a:pPr lvl="1">
              <a:lnSpc>
                <a:spcPct val="110000"/>
              </a:lnSpc>
            </a:pPr>
            <a:r>
              <a:rPr lang="en-US" sz="3400" dirty="0"/>
              <a:t>Disproportionate amount of 1245 property, no land value on purchased property </a:t>
            </a:r>
          </a:p>
          <a:p>
            <a:pPr>
              <a:lnSpc>
                <a:spcPct val="110000"/>
              </a:lnSpc>
            </a:pPr>
            <a:r>
              <a:rPr lang="en-US" sz="3800" b="1" dirty="0"/>
              <a:t>Oddly descriptive words</a:t>
            </a:r>
            <a:endParaRPr lang="en-US" sz="3800" dirty="0"/>
          </a:p>
          <a:p>
            <a:pPr lvl="1">
              <a:lnSpc>
                <a:spcPct val="110000"/>
              </a:lnSpc>
            </a:pPr>
            <a:r>
              <a:rPr lang="en-US" sz="3400" dirty="0"/>
              <a:t>I.e. “decorative” windows or doors, “removable” walls or ceiling tiles, etc. </a:t>
            </a:r>
          </a:p>
          <a:p>
            <a:pPr>
              <a:lnSpc>
                <a:spcPct val="110000"/>
              </a:lnSpc>
            </a:pPr>
            <a:r>
              <a:rPr lang="en-US" sz="3800" b="1" dirty="0"/>
              <a:t>Excessive factoring </a:t>
            </a:r>
            <a:r>
              <a:rPr lang="en-US" sz="3800" dirty="0"/>
              <a:t>of estimated amounts  - to match purchase price or construction cost of building</a:t>
            </a:r>
          </a:p>
          <a:p>
            <a:pPr lvl="1">
              <a:lnSpc>
                <a:spcPct val="110000"/>
              </a:lnSpc>
            </a:pPr>
            <a:r>
              <a:rPr lang="en-US" sz="3400" b="1" dirty="0"/>
              <a:t>Factors of 2x up to past 10x </a:t>
            </a:r>
            <a:r>
              <a:rPr lang="en-US" sz="3400" dirty="0"/>
              <a:t>are commonly seen by IRS Exam. </a:t>
            </a:r>
          </a:p>
          <a:p>
            <a:pPr>
              <a:lnSpc>
                <a:spcPct val="110000"/>
              </a:lnSpc>
            </a:pPr>
            <a:r>
              <a:rPr lang="en-US" sz="3800" b="1" dirty="0"/>
              <a:t>Vague citations or incomplete reference </a:t>
            </a:r>
            <a:r>
              <a:rPr lang="en-US" sz="3800" dirty="0"/>
              <a:t>to which costing data is used</a:t>
            </a:r>
          </a:p>
          <a:p>
            <a:pPr lvl="1">
              <a:lnSpc>
                <a:spcPct val="110000"/>
              </a:lnSpc>
            </a:pPr>
            <a:r>
              <a:rPr lang="en-US" sz="3400" dirty="0"/>
              <a:t>RS Means uses 12 characters to identify a unique location in the Databook </a:t>
            </a:r>
          </a:p>
          <a:p>
            <a:pPr>
              <a:lnSpc>
                <a:spcPct val="110000"/>
              </a:lnSpc>
            </a:pPr>
            <a:r>
              <a:rPr lang="en-US" sz="3800" b="1" dirty="0"/>
              <a:t>Replication</a:t>
            </a:r>
            <a:r>
              <a:rPr lang="en-US" sz="3800" dirty="0"/>
              <a:t> of some items in the CS study for accuracy check</a:t>
            </a:r>
          </a:p>
          <a:p>
            <a:pPr lvl="1">
              <a:lnSpc>
                <a:spcPct val="110000"/>
              </a:lnSpc>
            </a:pPr>
            <a:endParaRPr lang="en-US" sz="3400" dirty="0"/>
          </a:p>
          <a:p>
            <a:endParaRPr lang="en-US" dirty="0"/>
          </a:p>
        </p:txBody>
      </p:sp>
      <p:sp>
        <p:nvSpPr>
          <p:cNvPr id="4" name="Slide Number Placeholder 3">
            <a:extLst>
              <a:ext uri="{FF2B5EF4-FFF2-40B4-BE49-F238E27FC236}">
                <a16:creationId xmlns:a16="http://schemas.microsoft.com/office/drawing/2014/main" id="{5C7E9A00-84D6-B690-695C-8E108E8A60B1}"/>
              </a:ext>
            </a:extLst>
          </p:cNvPr>
          <p:cNvSpPr>
            <a:spLocks noGrp="1"/>
          </p:cNvSpPr>
          <p:nvPr>
            <p:ph type="sldNum" sz="quarter" idx="12"/>
          </p:nvPr>
        </p:nvSpPr>
        <p:spPr/>
        <p:txBody>
          <a:bodyPr/>
          <a:lstStyle/>
          <a:p>
            <a:fld id="{03DC2DEF-D2FE-4B45-ABA4-9F153FD1C98A}" type="slidenum">
              <a:rPr lang="en-US" smtClean="0"/>
              <a:t>11</a:t>
            </a:fld>
            <a:endParaRPr lang="en-US" dirty="0"/>
          </a:p>
        </p:txBody>
      </p:sp>
    </p:spTree>
    <p:extLst>
      <p:ext uri="{BB962C8B-B14F-4D97-AF65-F5344CB8AC3E}">
        <p14:creationId xmlns:p14="http://schemas.microsoft.com/office/powerpoint/2010/main" val="25938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968B07-44CA-31ED-9211-4204E7221D2C}"/>
              </a:ext>
            </a:extLst>
          </p:cNvPr>
          <p:cNvSpPr>
            <a:spLocks noGrp="1"/>
          </p:cNvSpPr>
          <p:nvPr>
            <p:ph type="title"/>
          </p:nvPr>
        </p:nvSpPr>
        <p:spPr/>
        <p:txBody>
          <a:bodyPr>
            <a:normAutofit fontScale="90000"/>
          </a:bodyPr>
          <a:lstStyle/>
          <a:p>
            <a:r>
              <a:rPr lang="en-US" dirty="0"/>
              <a:t>Section 179D – Energy Efficient Commercial Buildings Deduction</a:t>
            </a:r>
          </a:p>
        </p:txBody>
      </p:sp>
      <p:sp>
        <p:nvSpPr>
          <p:cNvPr id="4" name="Slide Number Placeholder 3">
            <a:extLst>
              <a:ext uri="{FF2B5EF4-FFF2-40B4-BE49-F238E27FC236}">
                <a16:creationId xmlns:a16="http://schemas.microsoft.com/office/drawing/2014/main" id="{D150E09B-787F-7B33-1108-1699618E6B8E}"/>
              </a:ext>
            </a:extLst>
          </p:cNvPr>
          <p:cNvSpPr>
            <a:spLocks noGrp="1"/>
          </p:cNvSpPr>
          <p:nvPr>
            <p:ph type="sldNum" sz="quarter" idx="12"/>
          </p:nvPr>
        </p:nvSpPr>
        <p:spPr/>
        <p:txBody>
          <a:bodyPr/>
          <a:lstStyle/>
          <a:p>
            <a:fld id="{03DC2DEF-D2FE-4B45-ABA4-9F153FD1C98A}" type="slidenum">
              <a:rPr lang="en-US" smtClean="0"/>
              <a:t>12</a:t>
            </a:fld>
            <a:endParaRPr lang="en-US" dirty="0"/>
          </a:p>
        </p:txBody>
      </p:sp>
      <p:pic>
        <p:nvPicPr>
          <p:cNvPr id="16" name="Picture 15">
            <a:extLst>
              <a:ext uri="{FF2B5EF4-FFF2-40B4-BE49-F238E27FC236}">
                <a16:creationId xmlns:a16="http://schemas.microsoft.com/office/drawing/2014/main" id="{08B13B99-3285-0CD5-AE93-8F77507A567E}"/>
              </a:ext>
            </a:extLst>
          </p:cNvPr>
          <p:cNvPicPr>
            <a:picLocks noChangeAspect="1"/>
          </p:cNvPicPr>
          <p:nvPr/>
        </p:nvPicPr>
        <p:blipFill>
          <a:blip r:embed="rId3"/>
          <a:stretch>
            <a:fillRect/>
          </a:stretch>
        </p:blipFill>
        <p:spPr>
          <a:xfrm>
            <a:off x="1706992" y="1019175"/>
            <a:ext cx="8778016" cy="5153025"/>
          </a:xfrm>
          <a:prstGeom prst="rect">
            <a:avLst/>
          </a:prstGeom>
          <a:ln w="44450">
            <a:solidFill>
              <a:schemeClr val="tx1"/>
            </a:solidFill>
          </a:ln>
        </p:spPr>
      </p:pic>
    </p:spTree>
    <p:extLst>
      <p:ext uri="{BB962C8B-B14F-4D97-AF65-F5344CB8AC3E}">
        <p14:creationId xmlns:p14="http://schemas.microsoft.com/office/powerpoint/2010/main" val="173082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EBA0-84D2-78D8-5B1A-420EE63A2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C9504-B362-1028-199A-78986D3C2E71}"/>
              </a:ext>
            </a:extLst>
          </p:cNvPr>
          <p:cNvSpPr>
            <a:spLocks noGrp="1"/>
          </p:cNvSpPr>
          <p:nvPr>
            <p:ph type="title"/>
          </p:nvPr>
        </p:nvSpPr>
        <p:spPr/>
        <p:txBody>
          <a:bodyPr/>
          <a:lstStyle/>
          <a:p>
            <a:r>
              <a:rPr lang="en-US" dirty="0"/>
              <a:t>Section 179D - Quick Background</a:t>
            </a:r>
          </a:p>
        </p:txBody>
      </p:sp>
      <p:sp>
        <p:nvSpPr>
          <p:cNvPr id="3" name="Content Placeholder 2">
            <a:extLst>
              <a:ext uri="{FF2B5EF4-FFF2-40B4-BE49-F238E27FC236}">
                <a16:creationId xmlns:a16="http://schemas.microsoft.com/office/drawing/2014/main" id="{74BE4B11-58FA-F77F-D6F0-359C7F39116E}"/>
              </a:ext>
            </a:extLst>
          </p:cNvPr>
          <p:cNvSpPr>
            <a:spLocks noGrp="1"/>
          </p:cNvSpPr>
          <p:nvPr>
            <p:ph idx="1"/>
          </p:nvPr>
        </p:nvSpPr>
        <p:spPr/>
        <p:txBody>
          <a:bodyPr>
            <a:normAutofit lnSpcReduction="10000"/>
          </a:bodyPr>
          <a:lstStyle/>
          <a:p>
            <a:pPr marL="0" indent="0">
              <a:buNone/>
            </a:pPr>
            <a:r>
              <a:rPr lang="en-US" sz="3200" b="1" dirty="0"/>
              <a:t>Purpose and History of Section 179D</a:t>
            </a:r>
            <a:endParaRPr lang="en-US" sz="3200" dirty="0"/>
          </a:p>
          <a:p>
            <a:r>
              <a:rPr lang="en-US" sz="3200" dirty="0"/>
              <a:t>Encourage energy efficiency in commercial buildings </a:t>
            </a:r>
          </a:p>
          <a:p>
            <a:r>
              <a:rPr lang="en-US" sz="3200" dirty="0"/>
              <a:t>Enacted under the Energy Policy Act of 2005</a:t>
            </a:r>
          </a:p>
          <a:p>
            <a:r>
              <a:rPr lang="en-US" sz="3200" dirty="0"/>
              <a:t>Provides a federal tax deduction for </a:t>
            </a:r>
            <a:r>
              <a:rPr lang="en-US" sz="3200" b="1" dirty="0"/>
              <a:t>energy-efficient commercial building property</a:t>
            </a:r>
            <a:r>
              <a:rPr lang="en-US" sz="3200" dirty="0"/>
              <a:t> </a:t>
            </a:r>
            <a:r>
              <a:rPr lang="en-US" sz="3200" b="1" dirty="0"/>
              <a:t>(EECBP) improvements to:</a:t>
            </a:r>
          </a:p>
          <a:p>
            <a:pPr lvl="1"/>
            <a:r>
              <a:rPr lang="en-US" sz="2800" b="1" dirty="0"/>
              <a:t> </a:t>
            </a:r>
            <a:r>
              <a:rPr lang="en-US" sz="3200" b="1" dirty="0"/>
              <a:t>Interior lighting systems</a:t>
            </a:r>
          </a:p>
          <a:p>
            <a:pPr lvl="1"/>
            <a:r>
              <a:rPr lang="en-US" sz="3200" b="1" dirty="0"/>
              <a:t> HVAC and hot water systems</a:t>
            </a:r>
          </a:p>
          <a:p>
            <a:pPr lvl="1"/>
            <a:r>
              <a:rPr lang="en-US" sz="3200" b="1" dirty="0"/>
              <a:t> Building envelope</a:t>
            </a:r>
          </a:p>
          <a:p>
            <a:r>
              <a:rPr lang="en-US" b="1" dirty="0"/>
              <a:t>15 Years </a:t>
            </a:r>
            <a:r>
              <a:rPr lang="en-US" dirty="0"/>
              <a:t>passed with </a:t>
            </a:r>
            <a:r>
              <a:rPr lang="en-US" b="1" dirty="0"/>
              <a:t>no IRS Regulations</a:t>
            </a:r>
            <a:r>
              <a:rPr lang="en-US" dirty="0"/>
              <a:t>, Notices only - some Guidance</a:t>
            </a:r>
          </a:p>
          <a:p>
            <a:r>
              <a:rPr lang="en-US" dirty="0"/>
              <a:t>Made Permanent in 2020 but “terminated” June 2026</a:t>
            </a:r>
          </a:p>
        </p:txBody>
      </p:sp>
      <p:sp>
        <p:nvSpPr>
          <p:cNvPr id="4" name="Slide Number Placeholder 3">
            <a:extLst>
              <a:ext uri="{FF2B5EF4-FFF2-40B4-BE49-F238E27FC236}">
                <a16:creationId xmlns:a16="http://schemas.microsoft.com/office/drawing/2014/main" id="{B7E7E6A5-E0E1-7119-8F0F-5DD89A17F7C9}"/>
              </a:ext>
            </a:extLst>
          </p:cNvPr>
          <p:cNvSpPr>
            <a:spLocks noGrp="1"/>
          </p:cNvSpPr>
          <p:nvPr>
            <p:ph type="sldNum" sz="quarter" idx="12"/>
          </p:nvPr>
        </p:nvSpPr>
        <p:spPr/>
        <p:txBody>
          <a:bodyPr/>
          <a:lstStyle/>
          <a:p>
            <a:fld id="{03DC2DEF-D2FE-4B45-ABA4-9F153FD1C98A}" type="slidenum">
              <a:rPr lang="en-US" smtClean="0"/>
              <a:t>13</a:t>
            </a:fld>
            <a:endParaRPr lang="en-US" dirty="0"/>
          </a:p>
        </p:txBody>
      </p:sp>
    </p:spTree>
    <p:extLst>
      <p:ext uri="{BB962C8B-B14F-4D97-AF65-F5344CB8AC3E}">
        <p14:creationId xmlns:p14="http://schemas.microsoft.com/office/powerpoint/2010/main" val="85812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BC8C-3550-F058-BFA9-38929F0CF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3AC45-CA2D-4C6C-819C-28DB769ECB26}"/>
              </a:ext>
            </a:extLst>
          </p:cNvPr>
          <p:cNvSpPr>
            <a:spLocks noGrp="1"/>
          </p:cNvSpPr>
          <p:nvPr>
            <p:ph type="title"/>
          </p:nvPr>
        </p:nvSpPr>
        <p:spPr/>
        <p:txBody>
          <a:bodyPr/>
          <a:lstStyle/>
          <a:p>
            <a:r>
              <a:rPr lang="en-US" dirty="0"/>
              <a:t>Section 179D - Quick Background- </a:t>
            </a:r>
            <a:r>
              <a:rPr lang="en-US" dirty="0" err="1"/>
              <a:t>Con’t</a:t>
            </a:r>
            <a:endParaRPr lang="en-US" dirty="0"/>
          </a:p>
        </p:txBody>
      </p:sp>
      <p:sp>
        <p:nvSpPr>
          <p:cNvPr id="3" name="Content Placeholder 2">
            <a:extLst>
              <a:ext uri="{FF2B5EF4-FFF2-40B4-BE49-F238E27FC236}">
                <a16:creationId xmlns:a16="http://schemas.microsoft.com/office/drawing/2014/main" id="{4BF92866-8DCE-6863-D9AB-1FB9127A3101}"/>
              </a:ext>
            </a:extLst>
          </p:cNvPr>
          <p:cNvSpPr>
            <a:spLocks noGrp="1"/>
          </p:cNvSpPr>
          <p:nvPr>
            <p:ph idx="1"/>
          </p:nvPr>
        </p:nvSpPr>
        <p:spPr/>
        <p:txBody>
          <a:bodyPr>
            <a:normAutofit fontScale="92500"/>
          </a:bodyPr>
          <a:lstStyle/>
          <a:p>
            <a:pPr marL="0" indent="0">
              <a:buNone/>
            </a:pPr>
            <a:r>
              <a:rPr lang="en-US" sz="3200" b="1" dirty="0"/>
              <a:t>IRA 2022 and 2025 Deduction – </a:t>
            </a:r>
            <a:r>
              <a:rPr lang="en-US" sz="3200" dirty="0"/>
              <a:t>inflation adjusted amounts started 2023</a:t>
            </a:r>
          </a:p>
          <a:p>
            <a:r>
              <a:rPr lang="en-US" sz="3200" dirty="0"/>
              <a:t>Sliding scale of Dollars per percentage savings increase up to a set dollar maximum</a:t>
            </a:r>
          </a:p>
          <a:p>
            <a:r>
              <a:rPr lang="en-US" sz="3200" dirty="0"/>
              <a:t>Base deduction: $0.58 per sq. ft. if 25% energy savings met</a:t>
            </a:r>
          </a:p>
          <a:p>
            <a:pPr lvl="1"/>
            <a:r>
              <a:rPr lang="en-US" sz="2800" dirty="0"/>
              <a:t>Up to a $ maximum per % savings of $1.16/SF</a:t>
            </a:r>
          </a:p>
          <a:p>
            <a:r>
              <a:rPr lang="en-US" sz="3200" dirty="0"/>
              <a:t>Bonus rate: Base $2.90 up to $5.81 per sq. ft. if prevailing wage and apprenticeship (PWA) requirements are met</a:t>
            </a:r>
          </a:p>
          <a:p>
            <a:r>
              <a:rPr lang="en-US" sz="3200" dirty="0"/>
              <a:t>Deduction applies to new construction or retrofits that meet energy savings thresholds</a:t>
            </a:r>
          </a:p>
          <a:p>
            <a:r>
              <a:rPr lang="en-US" sz="3200" dirty="0"/>
              <a:t>Added Energy Efficient Building Retrofit Property EEBRP via Sect 179D(f)</a:t>
            </a:r>
          </a:p>
          <a:p>
            <a:endParaRPr lang="en-US" dirty="0"/>
          </a:p>
        </p:txBody>
      </p:sp>
      <p:sp>
        <p:nvSpPr>
          <p:cNvPr id="4" name="Slide Number Placeholder 3">
            <a:extLst>
              <a:ext uri="{FF2B5EF4-FFF2-40B4-BE49-F238E27FC236}">
                <a16:creationId xmlns:a16="http://schemas.microsoft.com/office/drawing/2014/main" id="{9A0B4EB7-E185-4683-450B-1476A92DB7DB}"/>
              </a:ext>
            </a:extLst>
          </p:cNvPr>
          <p:cNvSpPr>
            <a:spLocks noGrp="1"/>
          </p:cNvSpPr>
          <p:nvPr>
            <p:ph type="sldNum" sz="quarter" idx="12"/>
          </p:nvPr>
        </p:nvSpPr>
        <p:spPr/>
        <p:txBody>
          <a:bodyPr/>
          <a:lstStyle/>
          <a:p>
            <a:fld id="{03DC2DEF-D2FE-4B45-ABA4-9F153FD1C98A}" type="slidenum">
              <a:rPr lang="en-US" smtClean="0"/>
              <a:t>14</a:t>
            </a:fld>
            <a:endParaRPr lang="en-US" dirty="0"/>
          </a:p>
        </p:txBody>
      </p:sp>
    </p:spTree>
    <p:extLst>
      <p:ext uri="{BB962C8B-B14F-4D97-AF65-F5344CB8AC3E}">
        <p14:creationId xmlns:p14="http://schemas.microsoft.com/office/powerpoint/2010/main" val="39202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C942-0F29-490F-26CE-4CBD80B1C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2DC70-0247-73FB-F236-BA248A185CAF}"/>
              </a:ext>
            </a:extLst>
          </p:cNvPr>
          <p:cNvSpPr>
            <a:spLocks noGrp="1"/>
          </p:cNvSpPr>
          <p:nvPr>
            <p:ph type="title"/>
          </p:nvPr>
        </p:nvSpPr>
        <p:spPr/>
        <p:txBody>
          <a:bodyPr/>
          <a:lstStyle/>
          <a:p>
            <a:r>
              <a:rPr lang="en-US" dirty="0"/>
              <a:t>Section 179D - Quick Background- </a:t>
            </a:r>
            <a:r>
              <a:rPr lang="en-US" dirty="0" err="1"/>
              <a:t>Con’t</a:t>
            </a:r>
            <a:endParaRPr lang="en-US" dirty="0"/>
          </a:p>
        </p:txBody>
      </p:sp>
      <p:sp>
        <p:nvSpPr>
          <p:cNvPr id="3" name="Content Placeholder 2">
            <a:extLst>
              <a:ext uri="{FF2B5EF4-FFF2-40B4-BE49-F238E27FC236}">
                <a16:creationId xmlns:a16="http://schemas.microsoft.com/office/drawing/2014/main" id="{6CAB7F1B-21E3-AF2E-782B-627E9C97392E}"/>
              </a:ext>
            </a:extLst>
          </p:cNvPr>
          <p:cNvSpPr>
            <a:spLocks noGrp="1"/>
          </p:cNvSpPr>
          <p:nvPr>
            <p:ph idx="1"/>
          </p:nvPr>
        </p:nvSpPr>
        <p:spPr/>
        <p:txBody>
          <a:bodyPr>
            <a:normAutofit lnSpcReduction="10000"/>
          </a:bodyPr>
          <a:lstStyle/>
          <a:p>
            <a:pPr marL="0" indent="0">
              <a:buNone/>
            </a:pPr>
            <a:r>
              <a:rPr lang="en-US" sz="3200" b="1" dirty="0"/>
              <a:t>Energy Standards, Certification and Maximum Deduction</a:t>
            </a:r>
          </a:p>
          <a:p>
            <a:endParaRPr lang="en-US" dirty="0"/>
          </a:p>
          <a:p>
            <a:pPr>
              <a:spcBef>
                <a:spcPts val="1800"/>
              </a:spcBef>
            </a:pPr>
            <a:r>
              <a:rPr lang="en-US" sz="3200" b="1" dirty="0"/>
              <a:t>Must meet or exceed ASHRAE Standard 90.1 – 2007 </a:t>
            </a:r>
            <a:r>
              <a:rPr lang="en-US" sz="3200" dirty="0"/>
              <a:t>(Through 2026)</a:t>
            </a:r>
          </a:p>
          <a:p>
            <a:pPr>
              <a:spcBef>
                <a:spcPts val="1800"/>
              </a:spcBef>
            </a:pPr>
            <a:r>
              <a:rPr lang="en-US" sz="3200" b="1" dirty="0"/>
              <a:t>Qualified Individual (QI) </a:t>
            </a:r>
            <a:r>
              <a:rPr lang="en-US" sz="3200" dirty="0"/>
              <a:t>must certify energy savings using DOE approved modeling software.</a:t>
            </a:r>
          </a:p>
          <a:p>
            <a:pPr>
              <a:spcBef>
                <a:spcPts val="1800"/>
              </a:spcBef>
            </a:pPr>
            <a:r>
              <a:rPr lang="en-US" sz="3200" b="1" dirty="0"/>
              <a:t>PRE IRA 2022 </a:t>
            </a:r>
            <a:r>
              <a:rPr lang="en-US" sz="3200" dirty="0"/>
              <a:t>Exceed 50% energy and cost savings for full $1.80/sf</a:t>
            </a:r>
          </a:p>
          <a:p>
            <a:pPr lvl="1">
              <a:spcBef>
                <a:spcPts val="600"/>
              </a:spcBef>
            </a:pPr>
            <a:r>
              <a:rPr lang="en-US" sz="2800" dirty="0"/>
              <a:t>Each system garnered $0.60/sf with lower threshold. See Notice 2012-26</a:t>
            </a:r>
          </a:p>
          <a:p>
            <a:pPr>
              <a:spcBef>
                <a:spcPts val="1800"/>
              </a:spcBef>
            </a:pPr>
            <a:r>
              <a:rPr lang="en-US" sz="3200" b="1" dirty="0"/>
              <a:t>IRS 2022 - Minimum 25% </a:t>
            </a:r>
            <a:r>
              <a:rPr lang="en-US" sz="3200" dirty="0"/>
              <a:t>energy cost reduction (after 2023) to qualify</a:t>
            </a:r>
          </a:p>
          <a:p>
            <a:pPr marL="0" indent="0">
              <a:buNone/>
            </a:pPr>
            <a:endParaRPr lang="en-US" dirty="0"/>
          </a:p>
        </p:txBody>
      </p:sp>
      <p:sp>
        <p:nvSpPr>
          <p:cNvPr id="4" name="Slide Number Placeholder 3">
            <a:extLst>
              <a:ext uri="{FF2B5EF4-FFF2-40B4-BE49-F238E27FC236}">
                <a16:creationId xmlns:a16="http://schemas.microsoft.com/office/drawing/2014/main" id="{076F795D-30DC-5C49-C676-9C3252CE4F0B}"/>
              </a:ext>
            </a:extLst>
          </p:cNvPr>
          <p:cNvSpPr>
            <a:spLocks noGrp="1"/>
          </p:cNvSpPr>
          <p:nvPr>
            <p:ph type="sldNum" sz="quarter" idx="12"/>
          </p:nvPr>
        </p:nvSpPr>
        <p:spPr/>
        <p:txBody>
          <a:bodyPr/>
          <a:lstStyle/>
          <a:p>
            <a:fld id="{03DC2DEF-D2FE-4B45-ABA4-9F153FD1C98A}" type="slidenum">
              <a:rPr lang="en-US" smtClean="0"/>
              <a:t>15</a:t>
            </a:fld>
            <a:endParaRPr lang="en-US" dirty="0"/>
          </a:p>
        </p:txBody>
      </p:sp>
    </p:spTree>
    <p:extLst>
      <p:ext uri="{BB962C8B-B14F-4D97-AF65-F5344CB8AC3E}">
        <p14:creationId xmlns:p14="http://schemas.microsoft.com/office/powerpoint/2010/main" val="139209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7DA1-E1F5-BEF9-5073-838480C15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C1C2D-FDAD-6625-F385-7A43482DADEB}"/>
              </a:ext>
            </a:extLst>
          </p:cNvPr>
          <p:cNvSpPr>
            <a:spLocks noGrp="1"/>
          </p:cNvSpPr>
          <p:nvPr>
            <p:ph type="title"/>
          </p:nvPr>
        </p:nvSpPr>
        <p:spPr/>
        <p:txBody>
          <a:bodyPr/>
          <a:lstStyle/>
          <a:p>
            <a:r>
              <a:rPr lang="en-US" dirty="0"/>
              <a:t>Section 179D - Quick Background- </a:t>
            </a:r>
            <a:r>
              <a:rPr lang="en-US" dirty="0" err="1"/>
              <a:t>Con’t</a:t>
            </a:r>
            <a:endParaRPr lang="en-US" dirty="0"/>
          </a:p>
        </p:txBody>
      </p:sp>
      <p:sp>
        <p:nvSpPr>
          <p:cNvPr id="3" name="Content Placeholder 2">
            <a:extLst>
              <a:ext uri="{FF2B5EF4-FFF2-40B4-BE49-F238E27FC236}">
                <a16:creationId xmlns:a16="http://schemas.microsoft.com/office/drawing/2014/main" id="{406B556D-A51B-12BB-B118-9BD1F902A6FD}"/>
              </a:ext>
            </a:extLst>
          </p:cNvPr>
          <p:cNvSpPr>
            <a:spLocks noGrp="1"/>
          </p:cNvSpPr>
          <p:nvPr>
            <p:ph idx="1"/>
          </p:nvPr>
        </p:nvSpPr>
        <p:spPr/>
        <p:txBody>
          <a:bodyPr/>
          <a:lstStyle/>
          <a:p>
            <a:pPr marL="0" indent="0">
              <a:buNone/>
            </a:pPr>
            <a:r>
              <a:rPr lang="en-US" sz="3200" b="1" dirty="0"/>
              <a:t>Who can Claim Sect 179D deduction? </a:t>
            </a:r>
          </a:p>
          <a:p>
            <a:endParaRPr lang="en-US" dirty="0"/>
          </a:p>
          <a:p>
            <a:pPr>
              <a:spcBef>
                <a:spcPts val="1800"/>
              </a:spcBef>
            </a:pPr>
            <a:r>
              <a:rPr lang="en-US" sz="3200" b="1" dirty="0"/>
              <a:t>Commercial building owners </a:t>
            </a:r>
            <a:r>
              <a:rPr lang="en-US" sz="3200" dirty="0"/>
              <a:t>for qualified energy-efficient property.</a:t>
            </a:r>
          </a:p>
          <a:p>
            <a:pPr>
              <a:spcBef>
                <a:spcPts val="1800"/>
              </a:spcBef>
            </a:pPr>
            <a:r>
              <a:rPr lang="en-US" sz="3200" b="1" dirty="0"/>
              <a:t>Designers</a:t>
            </a:r>
            <a:r>
              <a:rPr lang="en-US" sz="3200" dirty="0"/>
              <a:t> (architects, engineers, designers of record) of government-owned buildings can be allocated the deduction.</a:t>
            </a:r>
          </a:p>
          <a:p>
            <a:pPr>
              <a:spcBef>
                <a:spcPts val="1800"/>
              </a:spcBef>
            </a:pPr>
            <a:r>
              <a:rPr lang="en-US" sz="3200" b="1" dirty="0"/>
              <a:t>Expanded to Tax-exempt and Tribal entities </a:t>
            </a:r>
            <a:r>
              <a:rPr lang="en-US" sz="3200" dirty="0"/>
              <a:t>(per IRA 2022 updates)</a:t>
            </a:r>
          </a:p>
          <a:p>
            <a:endParaRPr lang="en-US" dirty="0"/>
          </a:p>
        </p:txBody>
      </p:sp>
      <p:sp>
        <p:nvSpPr>
          <p:cNvPr id="4" name="Slide Number Placeholder 3">
            <a:extLst>
              <a:ext uri="{FF2B5EF4-FFF2-40B4-BE49-F238E27FC236}">
                <a16:creationId xmlns:a16="http://schemas.microsoft.com/office/drawing/2014/main" id="{17384686-079E-D40B-7EF2-F9476A4482C9}"/>
              </a:ext>
            </a:extLst>
          </p:cNvPr>
          <p:cNvSpPr>
            <a:spLocks noGrp="1"/>
          </p:cNvSpPr>
          <p:nvPr>
            <p:ph type="sldNum" sz="quarter" idx="12"/>
          </p:nvPr>
        </p:nvSpPr>
        <p:spPr/>
        <p:txBody>
          <a:bodyPr/>
          <a:lstStyle/>
          <a:p>
            <a:fld id="{03DC2DEF-D2FE-4B45-ABA4-9F153FD1C98A}" type="slidenum">
              <a:rPr lang="en-US" smtClean="0"/>
              <a:t>16</a:t>
            </a:fld>
            <a:endParaRPr lang="en-US" dirty="0"/>
          </a:p>
        </p:txBody>
      </p:sp>
    </p:spTree>
    <p:extLst>
      <p:ext uri="{BB962C8B-B14F-4D97-AF65-F5344CB8AC3E}">
        <p14:creationId xmlns:p14="http://schemas.microsoft.com/office/powerpoint/2010/main" val="119038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7BB5-493A-6ABB-316D-FD1B31EBA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04E75-C49F-4C3E-BF7D-8F2A77E4350D}"/>
              </a:ext>
            </a:extLst>
          </p:cNvPr>
          <p:cNvSpPr>
            <a:spLocks noGrp="1"/>
          </p:cNvSpPr>
          <p:nvPr>
            <p:ph type="title"/>
          </p:nvPr>
        </p:nvSpPr>
        <p:spPr/>
        <p:txBody>
          <a:bodyPr/>
          <a:lstStyle/>
          <a:p>
            <a:r>
              <a:rPr lang="en-US" dirty="0"/>
              <a:t>IRS Engineers Section 179D Training</a:t>
            </a:r>
          </a:p>
        </p:txBody>
      </p:sp>
      <p:sp>
        <p:nvSpPr>
          <p:cNvPr id="3" name="Content Placeholder 2">
            <a:extLst>
              <a:ext uri="{FF2B5EF4-FFF2-40B4-BE49-F238E27FC236}">
                <a16:creationId xmlns:a16="http://schemas.microsoft.com/office/drawing/2014/main" id="{A6A2B1F8-F759-BCF8-B344-A4EC1CD88920}"/>
              </a:ext>
            </a:extLst>
          </p:cNvPr>
          <p:cNvSpPr>
            <a:spLocks noGrp="1"/>
          </p:cNvSpPr>
          <p:nvPr>
            <p:ph idx="1"/>
          </p:nvPr>
        </p:nvSpPr>
        <p:spPr/>
        <p:txBody>
          <a:bodyPr>
            <a:normAutofit fontScale="92500" lnSpcReduction="20000"/>
          </a:bodyPr>
          <a:lstStyle/>
          <a:p>
            <a:pPr marL="0" indent="0">
              <a:buNone/>
            </a:pPr>
            <a:r>
              <a:rPr lang="en-US" sz="3200" b="1" dirty="0"/>
              <a:t>IRS ENGs are trained on: </a:t>
            </a:r>
          </a:p>
          <a:p>
            <a:r>
              <a:rPr lang="en-US" sz="3500" b="1" dirty="0"/>
              <a:t>Form 7205</a:t>
            </a:r>
          </a:p>
          <a:p>
            <a:r>
              <a:rPr lang="en-US" sz="3500" b="1" dirty="0"/>
              <a:t>TP building owner or EECBP/EEBRP designer?</a:t>
            </a:r>
          </a:p>
          <a:p>
            <a:pPr lvl="1"/>
            <a:r>
              <a:rPr lang="en-US" sz="3100" dirty="0"/>
              <a:t>Correct identification affects eligibility, documentation, and allocation review</a:t>
            </a:r>
          </a:p>
          <a:p>
            <a:r>
              <a:rPr lang="en-US" sz="3500" b="1" dirty="0"/>
              <a:t>Designers:</a:t>
            </a:r>
            <a:r>
              <a:rPr lang="en-US" sz="3500" dirty="0"/>
              <a:t> allocated deduction from a governmental or tax-exempt owner</a:t>
            </a:r>
          </a:p>
          <a:p>
            <a:pPr lvl="1"/>
            <a:r>
              <a:rPr lang="en-US" sz="3100" dirty="0"/>
              <a:t>Documentation proving designers identified</a:t>
            </a:r>
            <a:endParaRPr lang="en-US" sz="3500" dirty="0"/>
          </a:p>
          <a:p>
            <a:r>
              <a:rPr lang="en-US" sz="3500" b="1" dirty="0"/>
              <a:t>Building Owners: </a:t>
            </a:r>
            <a:r>
              <a:rPr lang="en-US" sz="3500" dirty="0"/>
              <a:t>Deduction for property they own and placed in service</a:t>
            </a:r>
          </a:p>
          <a:p>
            <a:r>
              <a:rPr lang="en-US" sz="3500" b="1" dirty="0"/>
              <a:t>Difference between Shop Drawings, RFIs, </a:t>
            </a:r>
            <a:r>
              <a:rPr lang="en-US" sz="3500" dirty="0"/>
              <a:t>and other trade or subcontractor generated documents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1FF5771-4CB2-CC30-C054-8F5F809C406B}"/>
              </a:ext>
            </a:extLst>
          </p:cNvPr>
          <p:cNvSpPr>
            <a:spLocks noGrp="1"/>
          </p:cNvSpPr>
          <p:nvPr>
            <p:ph type="sldNum" sz="quarter" idx="12"/>
          </p:nvPr>
        </p:nvSpPr>
        <p:spPr/>
        <p:txBody>
          <a:bodyPr/>
          <a:lstStyle/>
          <a:p>
            <a:fld id="{03DC2DEF-D2FE-4B45-ABA4-9F153FD1C98A}" type="slidenum">
              <a:rPr lang="en-US" smtClean="0"/>
              <a:t>17</a:t>
            </a:fld>
            <a:endParaRPr lang="en-US" dirty="0"/>
          </a:p>
        </p:txBody>
      </p:sp>
    </p:spTree>
    <p:extLst>
      <p:ext uri="{BB962C8B-B14F-4D97-AF65-F5344CB8AC3E}">
        <p14:creationId xmlns:p14="http://schemas.microsoft.com/office/powerpoint/2010/main" val="131394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F9D3-65F1-8C26-DBE4-9A5E3D954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11834-940B-80A3-6973-980FAEEEEA46}"/>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E9A25F2F-4E89-D41A-3C30-E9523B69D2AD}"/>
              </a:ext>
            </a:extLst>
          </p:cNvPr>
          <p:cNvSpPr>
            <a:spLocks noGrp="1"/>
          </p:cNvSpPr>
          <p:nvPr>
            <p:ph idx="1"/>
          </p:nvPr>
        </p:nvSpPr>
        <p:spPr/>
        <p:txBody>
          <a:bodyPr/>
          <a:lstStyle/>
          <a:p>
            <a:pPr marL="0" indent="0">
              <a:buNone/>
            </a:pPr>
            <a:r>
              <a:rPr lang="en-US" sz="3200" b="1" dirty="0"/>
              <a:t>Core Information to Verify from the Form 7205:</a:t>
            </a:r>
            <a:endParaRPr lang="en-US" dirty="0"/>
          </a:p>
          <a:p>
            <a:r>
              <a:rPr lang="en-US" sz="3200" dirty="0"/>
              <a:t>For both Building Owners and Designers:</a:t>
            </a:r>
          </a:p>
          <a:p>
            <a:pPr lvl="1"/>
            <a:r>
              <a:rPr lang="en-US" sz="2800" dirty="0"/>
              <a:t>Building address and square footage</a:t>
            </a:r>
          </a:p>
          <a:p>
            <a:pPr lvl="1"/>
            <a:r>
              <a:rPr lang="en-US" sz="2800" dirty="0"/>
              <a:t>Tax year deduction claimed</a:t>
            </a:r>
          </a:p>
          <a:p>
            <a:pPr lvl="1"/>
            <a:r>
              <a:rPr lang="en-US" sz="2800" dirty="0"/>
              <a:t>Claimed dollar amount and computation method</a:t>
            </a:r>
          </a:p>
          <a:p>
            <a:r>
              <a:rPr lang="en-US" sz="3200" dirty="0"/>
              <a:t>Documentation of Prevailing Wage and Apprenticeship (PWA) compliance (for bonus rate)</a:t>
            </a:r>
          </a:p>
          <a:p>
            <a:endParaRPr lang="en-US" dirty="0"/>
          </a:p>
        </p:txBody>
      </p:sp>
      <p:sp>
        <p:nvSpPr>
          <p:cNvPr id="4" name="Slide Number Placeholder 3">
            <a:extLst>
              <a:ext uri="{FF2B5EF4-FFF2-40B4-BE49-F238E27FC236}">
                <a16:creationId xmlns:a16="http://schemas.microsoft.com/office/drawing/2014/main" id="{3CB9F85D-8593-01E7-B270-434D5AD9DDC1}"/>
              </a:ext>
            </a:extLst>
          </p:cNvPr>
          <p:cNvSpPr>
            <a:spLocks noGrp="1"/>
          </p:cNvSpPr>
          <p:nvPr>
            <p:ph type="sldNum" sz="quarter" idx="12"/>
          </p:nvPr>
        </p:nvSpPr>
        <p:spPr/>
        <p:txBody>
          <a:bodyPr/>
          <a:lstStyle/>
          <a:p>
            <a:fld id="{03DC2DEF-D2FE-4B45-ABA4-9F153FD1C98A}" type="slidenum">
              <a:rPr lang="en-US" smtClean="0"/>
              <a:t>18</a:t>
            </a:fld>
            <a:endParaRPr lang="en-US" dirty="0"/>
          </a:p>
        </p:txBody>
      </p:sp>
    </p:spTree>
    <p:extLst>
      <p:ext uri="{BB962C8B-B14F-4D97-AF65-F5344CB8AC3E}">
        <p14:creationId xmlns:p14="http://schemas.microsoft.com/office/powerpoint/2010/main" val="366175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47F3-0795-4A37-A087-C61416654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77A97-51C7-4302-4EF9-265DA66F84A8}"/>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4DCF4DE3-047F-8432-C9F9-995B449A88A3}"/>
              </a:ext>
            </a:extLst>
          </p:cNvPr>
          <p:cNvSpPr>
            <a:spLocks noGrp="1"/>
          </p:cNvSpPr>
          <p:nvPr>
            <p:ph idx="1"/>
          </p:nvPr>
        </p:nvSpPr>
        <p:spPr/>
        <p:txBody>
          <a:bodyPr/>
          <a:lstStyle/>
          <a:p>
            <a:pPr marL="0" indent="0">
              <a:buNone/>
            </a:pPr>
            <a:r>
              <a:rPr lang="en-US" sz="3200" b="1" dirty="0"/>
              <a:t>Certification Requirements</a:t>
            </a:r>
          </a:p>
          <a:p>
            <a:pPr marL="0" indent="0">
              <a:buNone/>
            </a:pPr>
            <a:endParaRPr lang="en-US" dirty="0"/>
          </a:p>
          <a:p>
            <a:pPr marL="228600" lvl="1">
              <a:spcBef>
                <a:spcPts val="1000"/>
              </a:spcBef>
            </a:pPr>
            <a:r>
              <a:rPr lang="en-US" sz="3200" dirty="0"/>
              <a:t>Certification must be by a </a:t>
            </a:r>
            <a:r>
              <a:rPr lang="en-US" sz="3200" b="1" dirty="0"/>
              <a:t>Qualified Individual </a:t>
            </a:r>
            <a:r>
              <a:rPr lang="en-US" sz="3200" dirty="0"/>
              <a:t>using DOE-approved software.</a:t>
            </a:r>
          </a:p>
          <a:p>
            <a:pPr marL="228600" lvl="1">
              <a:spcBef>
                <a:spcPts val="1000"/>
              </a:spcBef>
            </a:pPr>
            <a:r>
              <a:rPr lang="en-US" sz="3200" dirty="0"/>
              <a:t>Verify certifier credentials, date of certification, and energy savings model files and report.</a:t>
            </a:r>
          </a:p>
          <a:p>
            <a:pPr marL="228600" lvl="1">
              <a:spcBef>
                <a:spcPts val="1000"/>
              </a:spcBef>
            </a:pPr>
            <a:r>
              <a:rPr lang="en-US" sz="3200" dirty="0"/>
              <a:t>Confirm certification corresponds to the actual building placed in service.</a:t>
            </a:r>
          </a:p>
          <a:p>
            <a:pPr marL="0" indent="0">
              <a:buNone/>
            </a:pPr>
            <a:endParaRPr lang="en-US" dirty="0"/>
          </a:p>
        </p:txBody>
      </p:sp>
      <p:sp>
        <p:nvSpPr>
          <p:cNvPr id="4" name="Slide Number Placeholder 3">
            <a:extLst>
              <a:ext uri="{FF2B5EF4-FFF2-40B4-BE49-F238E27FC236}">
                <a16:creationId xmlns:a16="http://schemas.microsoft.com/office/drawing/2014/main" id="{DF72AE40-9EB8-DC3E-E0CF-D4A5760D87EE}"/>
              </a:ext>
            </a:extLst>
          </p:cNvPr>
          <p:cNvSpPr>
            <a:spLocks noGrp="1"/>
          </p:cNvSpPr>
          <p:nvPr>
            <p:ph type="sldNum" sz="quarter" idx="12"/>
          </p:nvPr>
        </p:nvSpPr>
        <p:spPr/>
        <p:txBody>
          <a:bodyPr/>
          <a:lstStyle/>
          <a:p>
            <a:fld id="{03DC2DEF-D2FE-4B45-ABA4-9F153FD1C98A}" type="slidenum">
              <a:rPr lang="en-US" smtClean="0"/>
              <a:t>19</a:t>
            </a:fld>
            <a:endParaRPr lang="en-US" dirty="0"/>
          </a:p>
        </p:txBody>
      </p:sp>
    </p:spTree>
    <p:extLst>
      <p:ext uri="{BB962C8B-B14F-4D97-AF65-F5344CB8AC3E}">
        <p14:creationId xmlns:p14="http://schemas.microsoft.com/office/powerpoint/2010/main" val="248162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1512889"/>
            <a:ext cx="4986338" cy="4816474"/>
          </a:xfrm>
        </p:spPr>
        <p:txBody>
          <a:bodyPr>
            <a:normAutofit fontScale="90000"/>
          </a:bodyPr>
          <a:lstStyle/>
          <a:p>
            <a:r>
              <a:rPr lang="en-US" dirty="0"/>
              <a:t>IRS ENG Training Cost Seg, </a:t>
            </a:r>
            <a:br>
              <a:rPr lang="en-US" dirty="0"/>
            </a:br>
            <a:r>
              <a:rPr lang="en-US" dirty="0"/>
              <a:t>Section 179D</a:t>
            </a:r>
            <a:br>
              <a:rPr lang="en-US" dirty="0"/>
            </a:br>
            <a:br>
              <a:rPr lang="en-US" dirty="0"/>
            </a:br>
            <a:r>
              <a:rPr lang="en-US" sz="4400" dirty="0"/>
              <a:t>also</a:t>
            </a:r>
            <a:r>
              <a:rPr lang="en-US" dirty="0"/>
              <a:t> </a:t>
            </a:r>
            <a:br>
              <a:rPr lang="en-US" dirty="0"/>
            </a:br>
            <a:r>
              <a:rPr lang="en-US" sz="4400" dirty="0"/>
              <a:t>Summary of: </a:t>
            </a:r>
            <a:r>
              <a:rPr lang="en-US" dirty="0"/>
              <a:t>AmeriSouth v Comm</a:t>
            </a:r>
          </a:p>
        </p:txBody>
      </p:sp>
      <p:pic>
        <p:nvPicPr>
          <p:cNvPr id="12" name="Picture Placeholder 11">
            <a:extLst>
              <a:ext uri="{FF2B5EF4-FFF2-40B4-BE49-F238E27FC236}">
                <a16:creationId xmlns:a16="http://schemas.microsoft.com/office/drawing/2014/main" id="{D7D017B4-1182-428D-6866-BDFE75113CE5}"/>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a:ext>
            </a:extLst>
          </a:blip>
          <a:srcRect/>
          <a:stretch>
            <a:fillRect/>
          </a:stretch>
        </p:blipFill>
        <p:spPr>
          <a:xfrm rot="5400000">
            <a:off x="417094" y="685175"/>
            <a:ext cx="6235287" cy="5487650"/>
          </a:xfrm>
        </p:spPr>
      </p:pic>
    </p:spTree>
    <p:extLst>
      <p:ext uri="{BB962C8B-B14F-4D97-AF65-F5344CB8AC3E}">
        <p14:creationId xmlns:p14="http://schemas.microsoft.com/office/powerpoint/2010/main" val="1495496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DCE5-5803-4382-CCAF-17711F25E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DB6E1-CE76-E5F4-0046-8E95D9E667BE}"/>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233E356C-F1BB-3CF7-B025-1D3E53C08604}"/>
              </a:ext>
            </a:extLst>
          </p:cNvPr>
          <p:cNvSpPr>
            <a:spLocks noGrp="1"/>
          </p:cNvSpPr>
          <p:nvPr>
            <p:ph idx="1"/>
          </p:nvPr>
        </p:nvSpPr>
        <p:spPr/>
        <p:txBody>
          <a:bodyPr>
            <a:normAutofit/>
          </a:bodyPr>
          <a:lstStyle/>
          <a:p>
            <a:pPr marL="0" indent="0">
              <a:buNone/>
            </a:pPr>
            <a:r>
              <a:rPr lang="en-US" sz="3200" b="1" dirty="0"/>
              <a:t>Energy Modeling Review</a:t>
            </a:r>
            <a:endParaRPr lang="en-US" dirty="0"/>
          </a:p>
          <a:p>
            <a:r>
              <a:rPr lang="en-US" sz="3200" dirty="0"/>
              <a:t>In-house or by a third-party contractor? (Outsourced to India?)</a:t>
            </a:r>
          </a:p>
          <a:p>
            <a:r>
              <a:rPr lang="en-US" sz="3200" dirty="0"/>
              <a:t>Baseline/Reference Model: Follows Appendix G of ASHRAE Standard 90.1 (correct edition) with documented inputs.</a:t>
            </a:r>
          </a:p>
          <a:p>
            <a:r>
              <a:rPr lang="en-US" sz="3200" b="1" dirty="0"/>
              <a:t>Proposed Model</a:t>
            </a:r>
            <a:r>
              <a:rPr lang="en-US" sz="3200" dirty="0"/>
              <a:t>: Equipment, materials, and lighting match plans and specifications:</a:t>
            </a:r>
          </a:p>
          <a:p>
            <a:pPr lvl="1"/>
            <a:r>
              <a:rPr lang="en-US" sz="2800" b="1" dirty="0"/>
              <a:t>Mechanical schedules</a:t>
            </a:r>
          </a:p>
          <a:p>
            <a:pPr lvl="1"/>
            <a:r>
              <a:rPr lang="en-US" sz="2800" b="1" dirty="0"/>
              <a:t>Interior lighting schedules</a:t>
            </a:r>
          </a:p>
          <a:p>
            <a:pPr lvl="1"/>
            <a:r>
              <a:rPr lang="en-US" sz="2800" b="1" dirty="0"/>
              <a:t>Exterior</a:t>
            </a:r>
            <a:r>
              <a:rPr lang="en-US" sz="2800" dirty="0"/>
              <a:t> - Windows, doors, and wall assemblies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64C009D-15BA-9E2B-2969-85FFA1F5AD02}"/>
              </a:ext>
            </a:extLst>
          </p:cNvPr>
          <p:cNvSpPr>
            <a:spLocks noGrp="1"/>
          </p:cNvSpPr>
          <p:nvPr>
            <p:ph type="sldNum" sz="quarter" idx="12"/>
          </p:nvPr>
        </p:nvSpPr>
        <p:spPr/>
        <p:txBody>
          <a:bodyPr/>
          <a:lstStyle/>
          <a:p>
            <a:fld id="{03DC2DEF-D2FE-4B45-ABA4-9F153FD1C98A}" type="slidenum">
              <a:rPr lang="en-US" smtClean="0"/>
              <a:t>20</a:t>
            </a:fld>
            <a:endParaRPr lang="en-US" dirty="0"/>
          </a:p>
        </p:txBody>
      </p:sp>
    </p:spTree>
    <p:extLst>
      <p:ext uri="{BB962C8B-B14F-4D97-AF65-F5344CB8AC3E}">
        <p14:creationId xmlns:p14="http://schemas.microsoft.com/office/powerpoint/2010/main" val="113911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A7CE-DDD3-DDE3-9986-DAB9D76D9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C806B-C5FB-923B-DB50-1AB3CAD4EADF}"/>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1F0524DC-CC19-2F50-43D3-7029E126E4A3}"/>
              </a:ext>
            </a:extLst>
          </p:cNvPr>
          <p:cNvSpPr>
            <a:spLocks noGrp="1"/>
          </p:cNvSpPr>
          <p:nvPr>
            <p:ph idx="1"/>
          </p:nvPr>
        </p:nvSpPr>
        <p:spPr/>
        <p:txBody>
          <a:bodyPr>
            <a:normAutofit/>
          </a:bodyPr>
          <a:lstStyle/>
          <a:p>
            <a:pPr marL="0" indent="0">
              <a:buNone/>
            </a:pPr>
            <a:r>
              <a:rPr lang="en-US" sz="3200" b="1" dirty="0"/>
              <a:t>Model Integrity and Compliance</a:t>
            </a:r>
            <a:endParaRPr lang="en-US" dirty="0"/>
          </a:p>
          <a:p>
            <a:r>
              <a:rPr lang="en-US" sz="3200" b="1" dirty="0"/>
              <a:t>Verify neither the reference nor proposed model includes or omits </a:t>
            </a:r>
            <a:r>
              <a:rPr lang="en-US" sz="3200" dirty="0"/>
              <a:t>items inconsistent with Notice 2006-52 or ASHRAE 90.1,     Appendix G.</a:t>
            </a:r>
          </a:p>
          <a:p>
            <a:r>
              <a:rPr lang="en-US" sz="3200" b="1" dirty="0"/>
              <a:t>Ensure</a:t>
            </a:r>
            <a:r>
              <a:rPr lang="en-US" sz="3200" dirty="0"/>
              <a:t> energy savings percentage (ESP) is calculated correctly. </a:t>
            </a:r>
          </a:p>
          <a:p>
            <a:pPr lvl="1"/>
            <a:r>
              <a:rPr lang="en-US" sz="2800" dirty="0"/>
              <a:t>IRS finds many 50.01%+ qualifiers for the full deduction</a:t>
            </a:r>
          </a:p>
          <a:p>
            <a:r>
              <a:rPr lang="en-US" sz="3200" b="1" dirty="0"/>
              <a:t>Confirm percentage </a:t>
            </a:r>
            <a:r>
              <a:rPr lang="en-US" sz="3200" dirty="0"/>
              <a:t>of energy savings is based on qualified energy-efficient property only.</a:t>
            </a:r>
          </a:p>
          <a:p>
            <a:pPr lvl="1"/>
            <a:r>
              <a:rPr lang="en-US" sz="2800" dirty="0"/>
              <a:t>IRS finds some items on plans are not reflected in models, and visa versa</a:t>
            </a:r>
          </a:p>
          <a:p>
            <a:endParaRPr lang="en-US" dirty="0"/>
          </a:p>
        </p:txBody>
      </p:sp>
      <p:sp>
        <p:nvSpPr>
          <p:cNvPr id="4" name="Slide Number Placeholder 3">
            <a:extLst>
              <a:ext uri="{FF2B5EF4-FFF2-40B4-BE49-F238E27FC236}">
                <a16:creationId xmlns:a16="http://schemas.microsoft.com/office/drawing/2014/main" id="{B325E3B2-2CE2-C059-52D6-BCF3C3D57753}"/>
              </a:ext>
            </a:extLst>
          </p:cNvPr>
          <p:cNvSpPr>
            <a:spLocks noGrp="1"/>
          </p:cNvSpPr>
          <p:nvPr>
            <p:ph type="sldNum" sz="quarter" idx="12"/>
          </p:nvPr>
        </p:nvSpPr>
        <p:spPr/>
        <p:txBody>
          <a:bodyPr/>
          <a:lstStyle/>
          <a:p>
            <a:fld id="{03DC2DEF-D2FE-4B45-ABA4-9F153FD1C98A}" type="slidenum">
              <a:rPr lang="en-US" smtClean="0"/>
              <a:t>21</a:t>
            </a:fld>
            <a:endParaRPr lang="en-US" dirty="0"/>
          </a:p>
        </p:txBody>
      </p:sp>
    </p:spTree>
    <p:extLst>
      <p:ext uri="{BB962C8B-B14F-4D97-AF65-F5344CB8AC3E}">
        <p14:creationId xmlns:p14="http://schemas.microsoft.com/office/powerpoint/2010/main" val="3466300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30153-B052-63DB-CE19-7B8B1A032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BA7FA-14C7-7AAF-98CC-C28D68115452}"/>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82FD1281-A4A5-224F-6187-83F85E907CE9}"/>
              </a:ext>
            </a:extLst>
          </p:cNvPr>
          <p:cNvSpPr>
            <a:spLocks noGrp="1"/>
          </p:cNvSpPr>
          <p:nvPr>
            <p:ph idx="1"/>
          </p:nvPr>
        </p:nvSpPr>
        <p:spPr/>
        <p:txBody>
          <a:bodyPr/>
          <a:lstStyle/>
          <a:p>
            <a:pPr marL="0" indent="0">
              <a:buNone/>
            </a:pPr>
            <a:r>
              <a:rPr lang="en-US" sz="3200" b="1" dirty="0"/>
              <a:t>Designer Examinations</a:t>
            </a:r>
            <a:endParaRPr lang="en-US" dirty="0"/>
          </a:p>
          <a:p>
            <a:r>
              <a:rPr lang="en-US" sz="3200" dirty="0"/>
              <a:t>Evidence they are </a:t>
            </a:r>
            <a:r>
              <a:rPr lang="en-US" sz="3200" b="1" dirty="0"/>
              <a:t>actual designers of record</a:t>
            </a:r>
            <a:r>
              <a:rPr lang="en-US" sz="3200" dirty="0"/>
              <a:t>:</a:t>
            </a:r>
          </a:p>
          <a:p>
            <a:pPr lvl="1"/>
            <a:r>
              <a:rPr lang="en-US" sz="2800" dirty="0"/>
              <a:t>Contract statements and scope of work</a:t>
            </a:r>
          </a:p>
          <a:p>
            <a:pPr lvl="1"/>
            <a:r>
              <a:rPr lang="en-US" sz="2800" dirty="0"/>
              <a:t>Name appears on plans/specifications</a:t>
            </a:r>
          </a:p>
          <a:p>
            <a:pPr lvl="1"/>
            <a:r>
              <a:rPr lang="en-US" sz="2800" dirty="0"/>
              <a:t>Identified as architect/engineer on project documents</a:t>
            </a:r>
          </a:p>
          <a:p>
            <a:r>
              <a:rPr lang="en-US" sz="3200" b="1" dirty="0"/>
              <a:t>Allocation letter</a:t>
            </a:r>
            <a:r>
              <a:rPr lang="en-US" sz="3200" dirty="0"/>
              <a:t>:</a:t>
            </a:r>
          </a:p>
          <a:p>
            <a:pPr lvl="1"/>
            <a:r>
              <a:rPr lang="en-US" sz="2800" dirty="0"/>
              <a:t>Issued by a </a:t>
            </a:r>
            <a:r>
              <a:rPr lang="en-US" sz="2800" b="1" dirty="0"/>
              <a:t>knowledgeable representative </a:t>
            </a:r>
            <a:r>
              <a:rPr lang="en-US" sz="2800" dirty="0"/>
              <a:t>of the building owner</a:t>
            </a:r>
          </a:p>
          <a:p>
            <a:pPr lvl="1"/>
            <a:r>
              <a:rPr lang="en-US" sz="2800" b="1" dirty="0"/>
              <a:t>Date</a:t>
            </a:r>
            <a:r>
              <a:rPr lang="en-US" sz="2800" dirty="0"/>
              <a:t> (before or after completion?)</a:t>
            </a:r>
          </a:p>
          <a:p>
            <a:pPr lvl="1"/>
            <a:r>
              <a:rPr lang="en-US" sz="2800" b="1" dirty="0"/>
              <a:t>Deduction amount clearly stated</a:t>
            </a:r>
            <a:r>
              <a:rPr lang="en-US" sz="2800" dirty="0"/>
              <a:t>—not just a percentage</a:t>
            </a:r>
          </a:p>
          <a:p>
            <a:endParaRPr lang="en-US" dirty="0"/>
          </a:p>
        </p:txBody>
      </p:sp>
      <p:sp>
        <p:nvSpPr>
          <p:cNvPr id="4" name="Slide Number Placeholder 3">
            <a:extLst>
              <a:ext uri="{FF2B5EF4-FFF2-40B4-BE49-F238E27FC236}">
                <a16:creationId xmlns:a16="http://schemas.microsoft.com/office/drawing/2014/main" id="{AA044F4B-F327-4DE0-D1F9-2F66BE96D537}"/>
              </a:ext>
            </a:extLst>
          </p:cNvPr>
          <p:cNvSpPr>
            <a:spLocks noGrp="1"/>
          </p:cNvSpPr>
          <p:nvPr>
            <p:ph type="sldNum" sz="quarter" idx="12"/>
          </p:nvPr>
        </p:nvSpPr>
        <p:spPr/>
        <p:txBody>
          <a:bodyPr/>
          <a:lstStyle/>
          <a:p>
            <a:fld id="{03DC2DEF-D2FE-4B45-ABA4-9F153FD1C98A}" type="slidenum">
              <a:rPr lang="en-US" smtClean="0"/>
              <a:t>22</a:t>
            </a:fld>
            <a:endParaRPr lang="en-US" dirty="0"/>
          </a:p>
        </p:txBody>
      </p:sp>
    </p:spTree>
    <p:extLst>
      <p:ext uri="{BB962C8B-B14F-4D97-AF65-F5344CB8AC3E}">
        <p14:creationId xmlns:p14="http://schemas.microsoft.com/office/powerpoint/2010/main" val="98540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510CB-8995-DECB-DAF3-132CB896B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7E839-DE13-40FA-1FF1-2429A48F9852}"/>
              </a:ext>
            </a:extLst>
          </p:cNvPr>
          <p:cNvSpPr>
            <a:spLocks noGrp="1"/>
          </p:cNvSpPr>
          <p:nvPr>
            <p:ph type="title"/>
          </p:nvPr>
        </p:nvSpPr>
        <p:spPr/>
        <p:txBody>
          <a:bodyPr/>
          <a:lstStyle/>
          <a:p>
            <a:r>
              <a:rPr lang="en-US" dirty="0"/>
              <a:t>IRS Engineers Section 179D Training - </a:t>
            </a:r>
            <a:r>
              <a:rPr lang="en-US" dirty="0" err="1"/>
              <a:t>Con’t</a:t>
            </a:r>
            <a:endParaRPr lang="en-US" dirty="0"/>
          </a:p>
        </p:txBody>
      </p:sp>
      <p:sp>
        <p:nvSpPr>
          <p:cNvPr id="3" name="Content Placeholder 2">
            <a:extLst>
              <a:ext uri="{FF2B5EF4-FFF2-40B4-BE49-F238E27FC236}">
                <a16:creationId xmlns:a16="http://schemas.microsoft.com/office/drawing/2014/main" id="{445CFC05-679D-39BC-8C82-D51C0A407D7C}"/>
              </a:ext>
            </a:extLst>
          </p:cNvPr>
          <p:cNvSpPr>
            <a:spLocks noGrp="1"/>
          </p:cNvSpPr>
          <p:nvPr>
            <p:ph idx="1"/>
          </p:nvPr>
        </p:nvSpPr>
        <p:spPr/>
        <p:txBody>
          <a:bodyPr>
            <a:normAutofit/>
          </a:bodyPr>
          <a:lstStyle/>
          <a:p>
            <a:pPr marL="0" indent="0">
              <a:buNone/>
            </a:pPr>
            <a:r>
              <a:rPr lang="en-US" sz="3200" b="1" dirty="0"/>
              <a:t>Sect 179D Best Practices Summary</a:t>
            </a:r>
          </a:p>
          <a:p>
            <a:pPr marL="0" indent="0">
              <a:buNone/>
            </a:pPr>
            <a:endParaRPr lang="en-US" dirty="0"/>
          </a:p>
          <a:p>
            <a:r>
              <a:rPr lang="en-US" sz="3200" b="1" dirty="0"/>
              <a:t>Clearly establish taxpayer role </a:t>
            </a:r>
            <a:r>
              <a:rPr lang="en-US" sz="3200" dirty="0"/>
              <a:t>(owner vs. designer)</a:t>
            </a:r>
          </a:p>
          <a:p>
            <a:r>
              <a:rPr lang="en-US" sz="3200" b="1" dirty="0"/>
              <a:t>Review certification, modeling, and allocation thoroughly</a:t>
            </a:r>
          </a:p>
          <a:p>
            <a:r>
              <a:rPr lang="en-US" sz="3200" b="1" dirty="0"/>
              <a:t>Confirm ASHRAE compliance </a:t>
            </a:r>
          </a:p>
          <a:p>
            <a:r>
              <a:rPr lang="en-US" sz="3200" b="1" dirty="0"/>
              <a:t>Confirm PWA compliance and documentation</a:t>
            </a:r>
            <a:endParaRPr lang="en-US" sz="3200" dirty="0"/>
          </a:p>
          <a:p>
            <a:pPr marL="0" indent="0">
              <a:buNone/>
            </a:pPr>
            <a:endParaRPr lang="en-US" sz="3200" dirty="0"/>
          </a:p>
          <a:p>
            <a:pPr marL="0" indent="0">
              <a:buNone/>
            </a:pPr>
            <a:r>
              <a:rPr lang="en-US" sz="3200" dirty="0"/>
              <a:t>Proper review ensures the deduction meets statutory intent and withstands IRS examination</a:t>
            </a:r>
          </a:p>
          <a:p>
            <a:endParaRPr lang="en-US" dirty="0"/>
          </a:p>
        </p:txBody>
      </p:sp>
      <p:sp>
        <p:nvSpPr>
          <p:cNvPr id="4" name="Slide Number Placeholder 3">
            <a:extLst>
              <a:ext uri="{FF2B5EF4-FFF2-40B4-BE49-F238E27FC236}">
                <a16:creationId xmlns:a16="http://schemas.microsoft.com/office/drawing/2014/main" id="{BE1132B9-607C-2F3F-2A58-159CA7D8DB97}"/>
              </a:ext>
            </a:extLst>
          </p:cNvPr>
          <p:cNvSpPr>
            <a:spLocks noGrp="1"/>
          </p:cNvSpPr>
          <p:nvPr>
            <p:ph type="sldNum" sz="quarter" idx="12"/>
          </p:nvPr>
        </p:nvSpPr>
        <p:spPr/>
        <p:txBody>
          <a:bodyPr/>
          <a:lstStyle/>
          <a:p>
            <a:fld id="{03DC2DEF-D2FE-4B45-ABA4-9F153FD1C98A}" type="slidenum">
              <a:rPr lang="en-US" smtClean="0"/>
              <a:t>23</a:t>
            </a:fld>
            <a:endParaRPr lang="en-US" dirty="0"/>
          </a:p>
        </p:txBody>
      </p:sp>
    </p:spTree>
    <p:extLst>
      <p:ext uri="{BB962C8B-B14F-4D97-AF65-F5344CB8AC3E}">
        <p14:creationId xmlns:p14="http://schemas.microsoft.com/office/powerpoint/2010/main" val="151994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7A7F-108A-D7AD-E81D-89251DF6D9C3}"/>
              </a:ext>
            </a:extLst>
          </p:cNvPr>
          <p:cNvSpPr>
            <a:spLocks noGrp="1"/>
          </p:cNvSpPr>
          <p:nvPr>
            <p:ph type="title"/>
          </p:nvPr>
        </p:nvSpPr>
        <p:spPr/>
        <p:txBody>
          <a:bodyPr>
            <a:normAutofit fontScale="90000"/>
          </a:bodyPr>
          <a:lstStyle/>
          <a:p>
            <a:r>
              <a:rPr lang="en-US" dirty="0"/>
              <a:t>AmeriSouth XXXII, LTD v Comm.  - </a:t>
            </a:r>
            <a:br>
              <a:rPr lang="en-US" dirty="0"/>
            </a:br>
            <a:r>
              <a:rPr lang="en-US" dirty="0"/>
              <a:t>T.C: Memo. 2012-67 </a:t>
            </a:r>
          </a:p>
        </p:txBody>
      </p:sp>
      <p:pic>
        <p:nvPicPr>
          <p:cNvPr id="12" name="Content Placeholder 11">
            <a:extLst>
              <a:ext uri="{FF2B5EF4-FFF2-40B4-BE49-F238E27FC236}">
                <a16:creationId xmlns:a16="http://schemas.microsoft.com/office/drawing/2014/main" id="{1EF86D8C-B9E9-B8D6-A191-A5BD16258535}"/>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585788" y="1851819"/>
            <a:ext cx="5316147" cy="3957638"/>
          </a:xfrm>
        </p:spPr>
      </p:pic>
      <p:sp>
        <p:nvSpPr>
          <p:cNvPr id="4" name="Slide Number Placeholder 3">
            <a:extLst>
              <a:ext uri="{FF2B5EF4-FFF2-40B4-BE49-F238E27FC236}">
                <a16:creationId xmlns:a16="http://schemas.microsoft.com/office/drawing/2014/main" id="{50F7D41F-7E0C-EBDD-30FE-C07B507C1EFB}"/>
              </a:ext>
            </a:extLst>
          </p:cNvPr>
          <p:cNvSpPr>
            <a:spLocks noGrp="1"/>
          </p:cNvSpPr>
          <p:nvPr>
            <p:ph type="sldNum" sz="quarter" idx="12"/>
          </p:nvPr>
        </p:nvSpPr>
        <p:spPr/>
        <p:txBody>
          <a:bodyPr/>
          <a:lstStyle/>
          <a:p>
            <a:fld id="{03DC2DEF-D2FE-4B45-ABA4-9F153FD1C98A}" type="slidenum">
              <a:rPr lang="en-US" smtClean="0"/>
              <a:t>24</a:t>
            </a:fld>
            <a:endParaRPr lang="en-US" dirty="0"/>
          </a:p>
        </p:txBody>
      </p:sp>
      <p:pic>
        <p:nvPicPr>
          <p:cNvPr id="8" name="Picture Placeholder 7">
            <a:extLst>
              <a:ext uri="{FF2B5EF4-FFF2-40B4-BE49-F238E27FC236}">
                <a16:creationId xmlns:a16="http://schemas.microsoft.com/office/drawing/2014/main" id="{21A9526C-C5A6-1B4E-7B53-E16B1B66B4A8}"/>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0EECE7CF-7588-AE93-75A8-7E39FCD38774}"/>
              </a:ext>
            </a:extLst>
          </p:cNvPr>
          <p:cNvSpPr txBox="1"/>
          <p:nvPr/>
        </p:nvSpPr>
        <p:spPr>
          <a:xfrm>
            <a:off x="1593655" y="5789614"/>
            <a:ext cx="3300412" cy="369332"/>
          </a:xfrm>
          <a:prstGeom prst="rect">
            <a:avLst/>
          </a:prstGeom>
          <a:noFill/>
        </p:spPr>
        <p:txBody>
          <a:bodyPr wrap="square" rtlCol="0">
            <a:spAutoFit/>
          </a:bodyPr>
          <a:lstStyle/>
          <a:p>
            <a:r>
              <a:rPr lang="en-US" dirty="0"/>
              <a:t>Not Actual AmeriSouth Property</a:t>
            </a:r>
          </a:p>
        </p:txBody>
      </p:sp>
    </p:spTree>
    <p:extLst>
      <p:ext uri="{BB962C8B-B14F-4D97-AF65-F5344CB8AC3E}">
        <p14:creationId xmlns:p14="http://schemas.microsoft.com/office/powerpoint/2010/main" val="343112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582E9-D989-A11A-845D-F7D1142E9C8D}"/>
              </a:ext>
            </a:extLst>
          </p:cNvPr>
          <p:cNvSpPr>
            <a:spLocks noGrp="1"/>
          </p:cNvSpPr>
          <p:nvPr>
            <p:ph type="title"/>
          </p:nvPr>
        </p:nvSpPr>
        <p:spPr/>
        <p:txBody>
          <a:bodyPr/>
          <a:lstStyle/>
          <a:p>
            <a:r>
              <a:rPr lang="en-US" dirty="0"/>
              <a:t>AmeriSouth XXXII, LTD v Comm.  - T.C: Memo. 2012-67 </a:t>
            </a:r>
          </a:p>
        </p:txBody>
      </p:sp>
      <p:sp>
        <p:nvSpPr>
          <p:cNvPr id="6" name="Content Placeholder 5">
            <a:extLst>
              <a:ext uri="{FF2B5EF4-FFF2-40B4-BE49-F238E27FC236}">
                <a16:creationId xmlns:a16="http://schemas.microsoft.com/office/drawing/2014/main" id="{B002470D-7EEB-83FA-0D79-887E2E2831F7}"/>
              </a:ext>
            </a:extLst>
          </p:cNvPr>
          <p:cNvSpPr>
            <a:spLocks noGrp="1"/>
          </p:cNvSpPr>
          <p:nvPr>
            <p:ph idx="1"/>
          </p:nvPr>
        </p:nvSpPr>
        <p:spPr>
          <a:xfrm>
            <a:off x="371474" y="1019175"/>
            <a:ext cx="11520487" cy="5453063"/>
          </a:xfrm>
        </p:spPr>
        <p:txBody>
          <a:bodyPr>
            <a:normAutofit lnSpcReduction="10000"/>
          </a:bodyPr>
          <a:lstStyle/>
          <a:p>
            <a:r>
              <a:rPr lang="en-US" b="1" dirty="0"/>
              <a:t>Premiere Cost Seg Case addressing residential rental property (RRP), </a:t>
            </a:r>
          </a:p>
          <a:p>
            <a:pPr lvl="1"/>
            <a:r>
              <a:rPr lang="en-US" dirty="0"/>
              <a:t>all other cases have been on non-residential rental property NRRP</a:t>
            </a:r>
          </a:p>
          <a:p>
            <a:r>
              <a:rPr lang="en-US" b="1" dirty="0"/>
              <a:t>No case is perfect</a:t>
            </a:r>
            <a:r>
              <a:rPr lang="en-US" dirty="0"/>
              <a:t>; they all have their good points and their quirks</a:t>
            </a:r>
          </a:p>
          <a:p>
            <a:r>
              <a:rPr lang="en-US" b="1" dirty="0"/>
              <a:t>AmeriSouth is no different</a:t>
            </a:r>
            <a:r>
              <a:rPr lang="en-US" dirty="0"/>
              <a:t> </a:t>
            </a:r>
          </a:p>
          <a:p>
            <a:pPr lvl="1"/>
            <a:r>
              <a:rPr lang="en-US" dirty="0"/>
              <a:t>The taxpayer abandoned the court after the trial. However, the judge had cause to render a decision since most of the briefs had already been filed - except Final Brief  </a:t>
            </a:r>
          </a:p>
          <a:p>
            <a:r>
              <a:rPr lang="en-US" b="1" dirty="0"/>
              <a:t>Many cases have gone against the IRS </a:t>
            </a:r>
            <a:r>
              <a:rPr lang="en-US" dirty="0"/>
              <a:t>when they thought the Government had given a stronger argument than the petitioner. See Morrison Cafeterias, HCA, etc. </a:t>
            </a:r>
          </a:p>
          <a:p>
            <a:r>
              <a:rPr lang="en-US" b="1" dirty="0"/>
              <a:t>In the books now</a:t>
            </a:r>
            <a:r>
              <a:rPr lang="en-US" dirty="0"/>
              <a:t>, </a:t>
            </a:r>
            <a:r>
              <a:rPr lang="en-US" b="1" dirty="0"/>
              <a:t>AmeriSouth decided in 2012</a:t>
            </a:r>
          </a:p>
          <a:p>
            <a:pPr lvl="1"/>
            <a:r>
              <a:rPr lang="en-US" dirty="0"/>
              <a:t>overturning or overruling the outcome must come from other courts, not merely disagreement of the IRS or practitioners </a:t>
            </a:r>
          </a:p>
          <a:p>
            <a:r>
              <a:rPr lang="en-US" b="1" dirty="0"/>
              <a:t>No court case nor act of Congress has changed that since the decision </a:t>
            </a:r>
          </a:p>
          <a:p>
            <a:pPr marL="0" indent="0">
              <a:buNone/>
            </a:pPr>
            <a:endParaRPr lang="en-US" dirty="0"/>
          </a:p>
        </p:txBody>
      </p:sp>
    </p:spTree>
    <p:extLst>
      <p:ext uri="{BB962C8B-B14F-4D97-AF65-F5344CB8AC3E}">
        <p14:creationId xmlns:p14="http://schemas.microsoft.com/office/powerpoint/2010/main" val="52482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8912-D887-EB0F-9F88-B2D137882752}"/>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FEE893DD-7842-19E3-03E3-12C9A84A9DF8}"/>
              </a:ext>
            </a:extLst>
          </p:cNvPr>
          <p:cNvSpPr>
            <a:spLocks noGrp="1"/>
          </p:cNvSpPr>
          <p:nvPr>
            <p:ph idx="1"/>
          </p:nvPr>
        </p:nvSpPr>
        <p:spPr/>
        <p:txBody>
          <a:bodyPr>
            <a:normAutofit fontScale="92500" lnSpcReduction="10000"/>
          </a:bodyPr>
          <a:lstStyle/>
          <a:p>
            <a:r>
              <a:rPr lang="en-US" b="1" dirty="0"/>
              <a:t>Of the 12 asset types subject of the case, the Court sided with AmeriSouth on these 3 assets:</a:t>
            </a:r>
          </a:p>
          <a:p>
            <a:pPr lvl="1"/>
            <a:r>
              <a:rPr lang="da-DK" b="1" dirty="0"/>
              <a:t>Special HVAC </a:t>
            </a:r>
            <a:r>
              <a:rPr lang="da-DK" dirty="0"/>
              <a:t>– dryer vents (§ 1245) split kitchen vents (§ 1250)</a:t>
            </a:r>
          </a:p>
          <a:p>
            <a:pPr lvl="1"/>
            <a:r>
              <a:rPr lang="en-US" b="1" dirty="0"/>
              <a:t>Special plumbing </a:t>
            </a:r>
            <a:r>
              <a:rPr lang="en-US" dirty="0"/>
              <a:t>– dryer gas lines (§ 1245) split some </a:t>
            </a:r>
            <a:r>
              <a:rPr lang="da-DK" dirty="0"/>
              <a:t>(§ </a:t>
            </a:r>
            <a:r>
              <a:rPr lang="en-US" dirty="0"/>
              <a:t>1250)</a:t>
            </a:r>
          </a:p>
          <a:p>
            <a:pPr lvl="1"/>
            <a:r>
              <a:rPr lang="en-US" b="1" dirty="0"/>
              <a:t>Special electric - </a:t>
            </a:r>
            <a:r>
              <a:rPr lang="en-US" dirty="0"/>
              <a:t>(§ 1245/§ 1250)</a:t>
            </a:r>
          </a:p>
          <a:p>
            <a:pPr lvl="1"/>
            <a:endParaRPr lang="en-US" dirty="0"/>
          </a:p>
          <a:p>
            <a:r>
              <a:rPr lang="en-US" b="1" dirty="0"/>
              <a:t>Commissioner Conceded:</a:t>
            </a:r>
          </a:p>
          <a:p>
            <a:pPr lvl="1"/>
            <a:r>
              <a:rPr lang="en-US" b="1" dirty="0"/>
              <a:t>Gate Components </a:t>
            </a:r>
            <a:r>
              <a:rPr lang="en-US" dirty="0"/>
              <a:t>as 15-year land improvement</a:t>
            </a:r>
          </a:p>
          <a:p>
            <a:pPr lvl="1"/>
            <a:r>
              <a:rPr lang="en-US" b="1" dirty="0"/>
              <a:t>Gate Component Electrical duplex outlet </a:t>
            </a:r>
            <a:r>
              <a:rPr lang="en-US" dirty="0"/>
              <a:t>as 15-year land improvements</a:t>
            </a:r>
          </a:p>
          <a:p>
            <a:pPr lvl="1"/>
            <a:r>
              <a:rPr lang="en-US" b="1" dirty="0"/>
              <a:t>Timer</a:t>
            </a:r>
            <a:r>
              <a:rPr lang="en-US" dirty="0"/>
              <a:t> relating to the watering of the grounds. </a:t>
            </a:r>
          </a:p>
          <a:p>
            <a:pPr marL="457200" lvl="1" indent="0">
              <a:buNone/>
            </a:pPr>
            <a:endParaRPr lang="en-US" dirty="0"/>
          </a:p>
          <a:p>
            <a:r>
              <a:rPr lang="en-US" b="1" dirty="0"/>
              <a:t>The parties agreed are tangible personal property</a:t>
            </a:r>
          </a:p>
          <a:p>
            <a:pPr lvl="1"/>
            <a:r>
              <a:rPr lang="en-US" b="1" dirty="0"/>
              <a:t>Surveillance components-</a:t>
            </a:r>
            <a:r>
              <a:rPr lang="en-US" dirty="0"/>
              <a:t>-consisting of a camera and TV</a:t>
            </a:r>
          </a:p>
          <a:p>
            <a:pPr lvl="1"/>
            <a:r>
              <a:rPr lang="en-US" b="1" dirty="0"/>
              <a:t>Sign flood light </a:t>
            </a:r>
            <a:r>
              <a:rPr lang="en-US" dirty="0"/>
              <a:t>and accompanying timer, </a:t>
            </a:r>
          </a:p>
        </p:txBody>
      </p:sp>
      <p:sp>
        <p:nvSpPr>
          <p:cNvPr id="4" name="Slide Number Placeholder 3">
            <a:extLst>
              <a:ext uri="{FF2B5EF4-FFF2-40B4-BE49-F238E27FC236}">
                <a16:creationId xmlns:a16="http://schemas.microsoft.com/office/drawing/2014/main" id="{E7F37D70-62F1-7FBE-8D82-66B012C6FF31}"/>
              </a:ext>
            </a:extLst>
          </p:cNvPr>
          <p:cNvSpPr>
            <a:spLocks noGrp="1"/>
          </p:cNvSpPr>
          <p:nvPr>
            <p:ph type="sldNum" sz="quarter" idx="12"/>
          </p:nvPr>
        </p:nvSpPr>
        <p:spPr/>
        <p:txBody>
          <a:bodyPr/>
          <a:lstStyle/>
          <a:p>
            <a:fld id="{03DC2DEF-D2FE-4B45-ABA4-9F153FD1C98A}" type="slidenum">
              <a:rPr lang="en-US" smtClean="0"/>
              <a:t>26</a:t>
            </a:fld>
            <a:endParaRPr lang="en-US" dirty="0"/>
          </a:p>
        </p:txBody>
      </p:sp>
    </p:spTree>
    <p:extLst>
      <p:ext uri="{BB962C8B-B14F-4D97-AF65-F5344CB8AC3E}">
        <p14:creationId xmlns:p14="http://schemas.microsoft.com/office/powerpoint/2010/main" val="2633507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4F37-8411-29EB-7CCD-DEAAAAA41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7472B-F1BD-FCBC-66AD-722795E01A5F}"/>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3CF38D84-1CA0-1302-4424-08B025ADEE4D}"/>
              </a:ext>
            </a:extLst>
          </p:cNvPr>
          <p:cNvSpPr>
            <a:spLocks noGrp="1"/>
          </p:cNvSpPr>
          <p:nvPr>
            <p:ph idx="1"/>
          </p:nvPr>
        </p:nvSpPr>
        <p:spPr>
          <a:xfrm>
            <a:off x="371474" y="1233488"/>
            <a:ext cx="11520487" cy="5348490"/>
          </a:xfrm>
        </p:spPr>
        <p:txBody>
          <a:bodyPr>
            <a:normAutofit lnSpcReduction="10000"/>
          </a:bodyPr>
          <a:lstStyle/>
          <a:p>
            <a:pPr marL="0" indent="0">
              <a:buNone/>
            </a:pPr>
            <a:r>
              <a:rPr lang="en-US" dirty="0"/>
              <a:t>Assets that are </a:t>
            </a:r>
            <a:r>
              <a:rPr lang="en-US" b="1" dirty="0"/>
              <a:t>Points of Contention </a:t>
            </a:r>
            <a:r>
              <a:rPr lang="en-US" dirty="0"/>
              <a:t>by practitioners: </a:t>
            </a:r>
          </a:p>
          <a:p>
            <a:r>
              <a:rPr lang="en-US" dirty="0"/>
              <a:t>IRS sees these assets </a:t>
            </a:r>
            <a:r>
              <a:rPr lang="en-US" b="1" dirty="0"/>
              <a:t>claimed as 1245 property on a regular basis with RRP cost segs:</a:t>
            </a:r>
          </a:p>
          <a:p>
            <a:pPr lvl="1"/>
            <a:r>
              <a:rPr lang="en-US" b="1" dirty="0"/>
              <a:t>Kitchen Cabinets</a:t>
            </a:r>
          </a:p>
          <a:p>
            <a:pPr lvl="1"/>
            <a:r>
              <a:rPr lang="en-US" b="1" dirty="0"/>
              <a:t>Kitchen Counter Tops</a:t>
            </a:r>
          </a:p>
          <a:p>
            <a:pPr lvl="1"/>
            <a:r>
              <a:rPr lang="en-US" b="1" dirty="0"/>
              <a:t>Kitchen Sinks and disposals</a:t>
            </a:r>
          </a:p>
          <a:p>
            <a:pPr lvl="1"/>
            <a:r>
              <a:rPr lang="en-US" b="1" dirty="0"/>
              <a:t>Various non-specific electrical outlets</a:t>
            </a:r>
          </a:p>
          <a:p>
            <a:pPr>
              <a:spcBef>
                <a:spcPts val="1800"/>
              </a:spcBef>
            </a:pPr>
            <a:r>
              <a:rPr lang="en-US" b="1" dirty="0"/>
              <a:t>Tax Court cited TP lack of support for most of these items, </a:t>
            </a:r>
          </a:p>
          <a:p>
            <a:pPr lvl="1"/>
            <a:r>
              <a:rPr lang="en-US" dirty="0"/>
              <a:t>TP required to </a:t>
            </a:r>
            <a:r>
              <a:rPr lang="en-US" b="1" dirty="0"/>
              <a:t>properly support their argument </a:t>
            </a:r>
            <a:r>
              <a:rPr lang="en-US" dirty="0"/>
              <a:t>for the Court to consider</a:t>
            </a:r>
          </a:p>
          <a:p>
            <a:pPr lvl="1"/>
            <a:r>
              <a:rPr lang="en-US" b="1" dirty="0"/>
              <a:t>All but final briefs </a:t>
            </a:r>
            <a:r>
              <a:rPr lang="en-US" dirty="0"/>
              <a:t>were filed - as documented on USTAXCOURT.gov</a:t>
            </a:r>
          </a:p>
          <a:p>
            <a:pPr lvl="1"/>
            <a:r>
              <a:rPr lang="en-US" b="1" dirty="0"/>
              <a:t>TP abandoned the case and TP attorneys withdrew after trial</a:t>
            </a:r>
          </a:p>
          <a:p>
            <a:pPr lvl="1"/>
            <a:r>
              <a:rPr lang="en-US" dirty="0"/>
              <a:t>Considered </a:t>
            </a:r>
            <a:r>
              <a:rPr lang="en-US" b="1" dirty="0"/>
              <a:t>“Bad Law” </a:t>
            </a:r>
            <a:r>
              <a:rPr lang="en-US" dirty="0"/>
              <a:t>by many practitioners </a:t>
            </a:r>
          </a:p>
          <a:p>
            <a:pPr marL="0" indent="0">
              <a:spcBef>
                <a:spcPts val="1800"/>
              </a:spcBef>
              <a:buNone/>
            </a:pPr>
            <a:r>
              <a:rPr lang="en-US" b="1" dirty="0"/>
              <a:t>The Tax Court missed an opportunity in the decision of this case!</a:t>
            </a:r>
            <a:endParaRPr lang="en-US" dirty="0"/>
          </a:p>
        </p:txBody>
      </p:sp>
      <p:sp>
        <p:nvSpPr>
          <p:cNvPr id="4" name="Slide Number Placeholder 3">
            <a:extLst>
              <a:ext uri="{FF2B5EF4-FFF2-40B4-BE49-F238E27FC236}">
                <a16:creationId xmlns:a16="http://schemas.microsoft.com/office/drawing/2014/main" id="{19A8B8EF-5AB4-D6C9-14D5-68315EAB8DE2}"/>
              </a:ext>
            </a:extLst>
          </p:cNvPr>
          <p:cNvSpPr>
            <a:spLocks noGrp="1"/>
          </p:cNvSpPr>
          <p:nvPr>
            <p:ph type="sldNum" sz="quarter" idx="12"/>
          </p:nvPr>
        </p:nvSpPr>
        <p:spPr/>
        <p:txBody>
          <a:bodyPr/>
          <a:lstStyle/>
          <a:p>
            <a:fld id="{03DC2DEF-D2FE-4B45-ABA4-9F153FD1C98A}" type="slidenum">
              <a:rPr lang="en-US" smtClean="0"/>
              <a:t>27</a:t>
            </a:fld>
            <a:endParaRPr lang="en-US" dirty="0"/>
          </a:p>
        </p:txBody>
      </p:sp>
    </p:spTree>
    <p:extLst>
      <p:ext uri="{BB962C8B-B14F-4D97-AF65-F5344CB8AC3E}">
        <p14:creationId xmlns:p14="http://schemas.microsoft.com/office/powerpoint/2010/main" val="534309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AC38-3E4E-27FD-DFF4-C954F9666CA7}"/>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FA44057D-3D71-F089-CEEC-3CD988FE8263}"/>
              </a:ext>
            </a:extLst>
          </p:cNvPr>
          <p:cNvSpPr>
            <a:spLocks noGrp="1"/>
          </p:cNvSpPr>
          <p:nvPr>
            <p:ph idx="1"/>
          </p:nvPr>
        </p:nvSpPr>
        <p:spPr/>
        <p:txBody>
          <a:bodyPr/>
          <a:lstStyle/>
          <a:p>
            <a:pPr marL="0" indent="0">
              <a:buNone/>
            </a:pPr>
            <a:r>
              <a:rPr lang="en-US" b="1" dirty="0"/>
              <a:t>AmeriSouth Court Missed Opportunity – </a:t>
            </a:r>
          </a:p>
          <a:p>
            <a:endParaRPr lang="en-US" dirty="0"/>
          </a:p>
          <a:p>
            <a:r>
              <a:rPr lang="en-US" b="1" dirty="0"/>
              <a:t>Judge considered:</a:t>
            </a:r>
          </a:p>
          <a:p>
            <a:pPr lvl="1"/>
            <a:r>
              <a:rPr lang="en-US" dirty="0"/>
              <a:t>TP’s argument - comparison to what makes a </a:t>
            </a:r>
            <a:r>
              <a:rPr lang="en-US" b="1" dirty="0"/>
              <a:t>shell of a “Generic Building”, </a:t>
            </a:r>
            <a:r>
              <a:rPr lang="en-US" dirty="0"/>
              <a:t>all other assets should be Section 1245 property</a:t>
            </a:r>
          </a:p>
          <a:p>
            <a:pPr lvl="1"/>
            <a:r>
              <a:rPr lang="en-US" dirty="0"/>
              <a:t>Decided that it should be compared to or </a:t>
            </a:r>
            <a:r>
              <a:rPr lang="en-US" b="1" dirty="0"/>
              <a:t>the shell of an APARTMENT building</a:t>
            </a:r>
          </a:p>
          <a:p>
            <a:endParaRPr lang="en-US" dirty="0"/>
          </a:p>
          <a:p>
            <a:r>
              <a:rPr lang="en-US" b="1" dirty="0"/>
              <a:t>The statute definition of 168(e)(2) was not fully examined</a:t>
            </a:r>
            <a:r>
              <a:rPr lang="en-US" dirty="0"/>
              <a:t>. </a:t>
            </a:r>
          </a:p>
          <a:p>
            <a:pPr lvl="1"/>
            <a:r>
              <a:rPr lang="en-US" dirty="0"/>
              <a:t>Case decision cites Sec 168 23 times,</a:t>
            </a:r>
          </a:p>
          <a:p>
            <a:pPr lvl="1"/>
            <a:r>
              <a:rPr lang="en-US" dirty="0"/>
              <a:t>Zero citing of Sec 168(e)(2). </a:t>
            </a:r>
          </a:p>
        </p:txBody>
      </p:sp>
      <p:sp>
        <p:nvSpPr>
          <p:cNvPr id="4" name="Slide Number Placeholder 3">
            <a:extLst>
              <a:ext uri="{FF2B5EF4-FFF2-40B4-BE49-F238E27FC236}">
                <a16:creationId xmlns:a16="http://schemas.microsoft.com/office/drawing/2014/main" id="{57BCD80B-B5E0-377E-01A9-1BDD9110A73F}"/>
              </a:ext>
            </a:extLst>
          </p:cNvPr>
          <p:cNvSpPr>
            <a:spLocks noGrp="1"/>
          </p:cNvSpPr>
          <p:nvPr>
            <p:ph type="sldNum" sz="quarter" idx="12"/>
          </p:nvPr>
        </p:nvSpPr>
        <p:spPr/>
        <p:txBody>
          <a:bodyPr/>
          <a:lstStyle/>
          <a:p>
            <a:fld id="{03DC2DEF-D2FE-4B45-ABA4-9F153FD1C98A}" type="slidenum">
              <a:rPr lang="en-US" smtClean="0"/>
              <a:t>28</a:t>
            </a:fld>
            <a:endParaRPr lang="en-US" dirty="0"/>
          </a:p>
        </p:txBody>
      </p:sp>
    </p:spTree>
    <p:extLst>
      <p:ext uri="{BB962C8B-B14F-4D97-AF65-F5344CB8AC3E}">
        <p14:creationId xmlns:p14="http://schemas.microsoft.com/office/powerpoint/2010/main" val="4244697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E8AC-582A-7D23-3676-30B0854CE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AAF6E-F266-A0D6-2AEE-C0B0C123BDDA}"/>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9BE1A182-C8A0-CCC0-8A03-18930EFEBCEE}"/>
              </a:ext>
            </a:extLst>
          </p:cNvPr>
          <p:cNvSpPr>
            <a:spLocks noGrp="1"/>
          </p:cNvSpPr>
          <p:nvPr>
            <p:ph idx="1"/>
          </p:nvPr>
        </p:nvSpPr>
        <p:spPr/>
        <p:txBody>
          <a:bodyPr>
            <a:normAutofit lnSpcReduction="10000"/>
          </a:bodyPr>
          <a:lstStyle/>
          <a:p>
            <a:pPr marL="0" indent="0">
              <a:buNone/>
            </a:pPr>
            <a:r>
              <a:rPr lang="en-US" b="1" dirty="0"/>
              <a:t>Definition of Residential Rental Property, IRC 168(e)(2)(A):</a:t>
            </a:r>
          </a:p>
          <a:p>
            <a:r>
              <a:rPr lang="en-US" dirty="0"/>
              <a:t>The term "</a:t>
            </a:r>
            <a:r>
              <a:rPr lang="en-US" b="1" dirty="0"/>
              <a:t>residential rental property</a:t>
            </a:r>
            <a:r>
              <a:rPr lang="en-US" dirty="0"/>
              <a:t>" means any building or structure </a:t>
            </a:r>
            <a:r>
              <a:rPr lang="en-US" b="1" dirty="0"/>
              <a:t>if 80 percent or more </a:t>
            </a:r>
            <a:r>
              <a:rPr lang="en-US" dirty="0"/>
              <a:t>of the gross rental income from such building or structure for the taxable year </a:t>
            </a:r>
            <a:r>
              <a:rPr lang="en-US" b="1" dirty="0"/>
              <a:t>is rental income from dwelling units</a:t>
            </a:r>
            <a:r>
              <a:rPr lang="en-US" dirty="0"/>
              <a:t>.</a:t>
            </a:r>
          </a:p>
          <a:p>
            <a:pPr lvl="1"/>
            <a:endParaRPr lang="en-US" dirty="0"/>
          </a:p>
          <a:p>
            <a:pPr lvl="1"/>
            <a:r>
              <a:rPr lang="en-US" dirty="0"/>
              <a:t>(I) the term </a:t>
            </a:r>
            <a:r>
              <a:rPr lang="en-US" b="1" dirty="0"/>
              <a:t>"dwelling unit" </a:t>
            </a:r>
            <a:r>
              <a:rPr lang="en-US" dirty="0"/>
              <a:t>means a </a:t>
            </a:r>
            <a:r>
              <a:rPr lang="en-US" b="1" dirty="0"/>
              <a:t>house or apartment </a:t>
            </a:r>
            <a:r>
              <a:rPr lang="en-US" dirty="0"/>
              <a:t>used to provide </a:t>
            </a:r>
            <a:r>
              <a:rPr lang="en-US" b="1" dirty="0"/>
              <a:t>living accommodations </a:t>
            </a:r>
            <a:r>
              <a:rPr lang="en-US" dirty="0"/>
              <a:t>in a building or structure, but does not include a unit in a hotel, motel, or other establishment </a:t>
            </a:r>
            <a:r>
              <a:rPr lang="en-US" b="1" dirty="0"/>
              <a:t>more than one-half of the units </a:t>
            </a:r>
            <a:r>
              <a:rPr lang="en-US" dirty="0"/>
              <a:t>in which are used on a </a:t>
            </a:r>
            <a:r>
              <a:rPr lang="en-US" b="1" dirty="0"/>
              <a:t>transient basis</a:t>
            </a:r>
            <a:r>
              <a:rPr lang="en-US" dirty="0"/>
              <a:t>, and</a:t>
            </a:r>
          </a:p>
          <a:p>
            <a:pPr lvl="1"/>
            <a:endParaRPr lang="en-US" dirty="0"/>
          </a:p>
          <a:p>
            <a:pPr lvl="1"/>
            <a:r>
              <a:rPr lang="en-US" dirty="0"/>
              <a:t>(II) if any portion of the building or structure is occupied by the taxpayer, the gross rental income from such building or structure shall include the </a:t>
            </a:r>
            <a:r>
              <a:rPr lang="en-US" b="1" dirty="0"/>
              <a:t>rental value of the portion so occupied</a:t>
            </a:r>
            <a:r>
              <a:rPr lang="en-US" dirty="0"/>
              <a:t>.</a:t>
            </a:r>
          </a:p>
        </p:txBody>
      </p:sp>
      <p:sp>
        <p:nvSpPr>
          <p:cNvPr id="4" name="Slide Number Placeholder 3">
            <a:extLst>
              <a:ext uri="{FF2B5EF4-FFF2-40B4-BE49-F238E27FC236}">
                <a16:creationId xmlns:a16="http://schemas.microsoft.com/office/drawing/2014/main" id="{ABF4E6D8-FC7D-E4E5-4BC5-14895F7D4489}"/>
              </a:ext>
            </a:extLst>
          </p:cNvPr>
          <p:cNvSpPr>
            <a:spLocks noGrp="1"/>
          </p:cNvSpPr>
          <p:nvPr>
            <p:ph type="sldNum" sz="quarter" idx="12"/>
          </p:nvPr>
        </p:nvSpPr>
        <p:spPr/>
        <p:txBody>
          <a:bodyPr/>
          <a:lstStyle/>
          <a:p>
            <a:fld id="{03DC2DEF-D2FE-4B45-ABA4-9F153FD1C98A}" type="slidenum">
              <a:rPr lang="en-US" smtClean="0"/>
              <a:t>29</a:t>
            </a:fld>
            <a:endParaRPr lang="en-US" dirty="0"/>
          </a:p>
        </p:txBody>
      </p:sp>
    </p:spTree>
    <p:extLst>
      <p:ext uri="{BB962C8B-B14F-4D97-AF65-F5344CB8AC3E}">
        <p14:creationId xmlns:p14="http://schemas.microsoft.com/office/powerpoint/2010/main" val="361882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8108A43-5A6A-A4B9-1996-D94C591144A0}"/>
              </a:ext>
            </a:extLst>
          </p:cNvPr>
          <p:cNvSpPr txBox="1"/>
          <p:nvPr/>
        </p:nvSpPr>
        <p:spPr>
          <a:xfrm>
            <a:off x="2828925" y="226020"/>
            <a:ext cx="7200900" cy="923330"/>
          </a:xfrm>
          <a:prstGeom prst="rect">
            <a:avLst/>
          </a:prstGeom>
          <a:noFill/>
        </p:spPr>
        <p:txBody>
          <a:bodyPr wrap="square" rtlCol="0">
            <a:spAutoFit/>
          </a:bodyPr>
          <a:lstStyle/>
          <a:p>
            <a:r>
              <a:rPr lang="en-US" sz="5400" b="1" dirty="0">
                <a:solidFill>
                  <a:schemeClr val="bg1"/>
                </a:solidFill>
                <a:latin typeface="+mj-lt"/>
                <a:ea typeface="+mj-ea"/>
                <a:cs typeface="+mj-cs"/>
              </a:rPr>
              <a:t>Brought to you by: </a:t>
            </a:r>
          </a:p>
        </p:txBody>
      </p:sp>
      <p:pic>
        <p:nvPicPr>
          <p:cNvPr id="22" name="Picture 21">
            <a:extLst>
              <a:ext uri="{FF2B5EF4-FFF2-40B4-BE49-F238E27FC236}">
                <a16:creationId xmlns:a16="http://schemas.microsoft.com/office/drawing/2014/main" id="{CBBE84BF-14AA-C4EA-9DEC-4FB47F8024B7}"/>
              </a:ext>
            </a:extLst>
          </p:cNvPr>
          <p:cNvPicPr>
            <a:picLocks noChangeAspect="1"/>
          </p:cNvPicPr>
          <p:nvPr/>
        </p:nvPicPr>
        <p:blipFill>
          <a:blip r:embed="rId3"/>
          <a:stretch>
            <a:fillRect/>
          </a:stretch>
        </p:blipFill>
        <p:spPr>
          <a:xfrm>
            <a:off x="728389" y="1374181"/>
            <a:ext cx="10735221" cy="4833659"/>
          </a:xfrm>
          <a:prstGeom prst="rect">
            <a:avLst/>
          </a:prstGeom>
          <a:noFill/>
          <a:ln w="57150">
            <a:solidFill>
              <a:schemeClr val="tx1"/>
            </a:solidFill>
          </a:ln>
        </p:spPr>
      </p:pic>
    </p:spTree>
    <p:extLst>
      <p:ext uri="{BB962C8B-B14F-4D97-AF65-F5344CB8AC3E}">
        <p14:creationId xmlns:p14="http://schemas.microsoft.com/office/powerpoint/2010/main" val="3618766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C4AF4-9A43-0C44-587F-3D5EF88F1ED1}"/>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1E83654D-B125-7076-A036-6B91F5B1DB53}"/>
              </a:ext>
            </a:extLst>
          </p:cNvPr>
          <p:cNvSpPr>
            <a:spLocks noGrp="1"/>
          </p:cNvSpPr>
          <p:nvPr>
            <p:ph idx="1"/>
          </p:nvPr>
        </p:nvSpPr>
        <p:spPr/>
        <p:txBody>
          <a:bodyPr>
            <a:normAutofit/>
          </a:bodyPr>
          <a:lstStyle/>
          <a:p>
            <a:pPr marL="0" indent="0">
              <a:buNone/>
            </a:pPr>
            <a:r>
              <a:rPr lang="en-US" b="1" dirty="0"/>
              <a:t>What is a Dwelling Unit and Living Accommodations? Reg §1.280A-1(c)(1):</a:t>
            </a:r>
          </a:p>
          <a:p>
            <a:r>
              <a:rPr lang="en-US" dirty="0"/>
              <a:t>Dwelling unit includes a </a:t>
            </a:r>
            <a:r>
              <a:rPr lang="en-US" b="1" dirty="0"/>
              <a:t>house, apartment, condominium, mobile home, boat, or similar property</a:t>
            </a:r>
            <a:r>
              <a:rPr lang="en-US" dirty="0"/>
              <a:t>, which provides </a:t>
            </a:r>
            <a:r>
              <a:rPr lang="en-US" b="1" dirty="0"/>
              <a:t>basic living accommodations such as sleeping space, toilet, and cooking facilities.</a:t>
            </a:r>
            <a:r>
              <a:rPr lang="en-US" dirty="0"/>
              <a:t> A single structure may contain more than one dwelling unit. For example, each apartment in an apartment building is a </a:t>
            </a:r>
            <a:r>
              <a:rPr lang="en-US" b="1" dirty="0"/>
              <a:t>separate dwelling unit</a:t>
            </a:r>
            <a:r>
              <a:rPr lang="en-US" dirty="0"/>
              <a:t>. Similarly, if the </a:t>
            </a:r>
            <a:r>
              <a:rPr lang="en-US" b="1" dirty="0"/>
              <a:t>basement</a:t>
            </a:r>
            <a:r>
              <a:rPr lang="en-US" dirty="0"/>
              <a:t> of a house </a:t>
            </a:r>
            <a:r>
              <a:rPr lang="en-US" b="1" dirty="0"/>
              <a:t>contains basic living accommodations</a:t>
            </a:r>
            <a:r>
              <a:rPr lang="en-US" dirty="0"/>
              <a:t>, the basement constitutes </a:t>
            </a:r>
            <a:r>
              <a:rPr lang="en-US" b="1" dirty="0"/>
              <a:t>a separate dwelling unit</a:t>
            </a:r>
            <a:r>
              <a:rPr lang="en-US" dirty="0"/>
              <a:t>. …</a:t>
            </a:r>
          </a:p>
          <a:p>
            <a:pPr marL="0" indent="0">
              <a:buNone/>
            </a:pPr>
            <a:r>
              <a:rPr lang="en-US" b="1" dirty="0"/>
              <a:t>TAX COURT NOTE: </a:t>
            </a:r>
          </a:p>
          <a:p>
            <a:r>
              <a:rPr lang="en-US" b="1" dirty="0"/>
              <a:t>Storage was noted by Judge Holmes </a:t>
            </a:r>
            <a:r>
              <a:rPr lang="en-US" dirty="0"/>
              <a:t>to be a necessity in an apartment building and also may be interpreted as living accommodations (Page 57 of Decision)</a:t>
            </a:r>
          </a:p>
        </p:txBody>
      </p:sp>
      <p:sp>
        <p:nvSpPr>
          <p:cNvPr id="4" name="Slide Number Placeholder 3">
            <a:extLst>
              <a:ext uri="{FF2B5EF4-FFF2-40B4-BE49-F238E27FC236}">
                <a16:creationId xmlns:a16="http://schemas.microsoft.com/office/drawing/2014/main" id="{C0C2AD96-C46C-3282-F657-8FC67E53D01D}"/>
              </a:ext>
            </a:extLst>
          </p:cNvPr>
          <p:cNvSpPr>
            <a:spLocks noGrp="1"/>
          </p:cNvSpPr>
          <p:nvPr>
            <p:ph type="sldNum" sz="quarter" idx="12"/>
          </p:nvPr>
        </p:nvSpPr>
        <p:spPr/>
        <p:txBody>
          <a:bodyPr/>
          <a:lstStyle/>
          <a:p>
            <a:fld id="{03DC2DEF-D2FE-4B45-ABA4-9F153FD1C98A}" type="slidenum">
              <a:rPr lang="en-US" smtClean="0"/>
              <a:t>30</a:t>
            </a:fld>
            <a:endParaRPr lang="en-US" dirty="0"/>
          </a:p>
        </p:txBody>
      </p:sp>
    </p:spTree>
    <p:extLst>
      <p:ext uri="{BB962C8B-B14F-4D97-AF65-F5344CB8AC3E}">
        <p14:creationId xmlns:p14="http://schemas.microsoft.com/office/powerpoint/2010/main" val="91679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EFF2-4356-879F-C377-464291BBA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587DF-C795-5CFF-A269-7513BED0819D}"/>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7A64A28E-5C22-679B-663B-55E94C4D7FB3}"/>
              </a:ext>
            </a:extLst>
          </p:cNvPr>
          <p:cNvSpPr>
            <a:spLocks noGrp="1"/>
          </p:cNvSpPr>
          <p:nvPr>
            <p:ph idx="1"/>
          </p:nvPr>
        </p:nvSpPr>
        <p:spPr>
          <a:xfrm>
            <a:off x="371474" y="1233488"/>
            <a:ext cx="11520487" cy="5210175"/>
          </a:xfrm>
        </p:spPr>
        <p:txBody>
          <a:bodyPr>
            <a:normAutofit/>
          </a:bodyPr>
          <a:lstStyle/>
          <a:p>
            <a:pPr marL="0" indent="0">
              <a:buNone/>
            </a:pPr>
            <a:r>
              <a:rPr lang="en-US" b="1" dirty="0"/>
              <a:t>What does this mean for Residential Cost Seg cases being examined by the IRS?</a:t>
            </a:r>
          </a:p>
          <a:p>
            <a:endParaRPr lang="en-US" b="1" dirty="0"/>
          </a:p>
          <a:p>
            <a:r>
              <a:rPr lang="en-US" b="1" dirty="0"/>
              <a:t>Look to IRC 168(e)(2) for definition of RRP</a:t>
            </a:r>
            <a:r>
              <a:rPr lang="en-US" dirty="0"/>
              <a:t>, not merely a comparison with a shell of a generic building or shell of apartment building</a:t>
            </a:r>
            <a:endParaRPr lang="en-US" b="1" dirty="0"/>
          </a:p>
          <a:p>
            <a:r>
              <a:rPr lang="en-US" b="1" dirty="0"/>
              <a:t>Living accommodations </a:t>
            </a:r>
            <a:r>
              <a:rPr lang="en-US" dirty="0"/>
              <a:t>are essential to a dwelling unit: </a:t>
            </a:r>
          </a:p>
          <a:p>
            <a:pPr lvl="1"/>
            <a:r>
              <a:rPr lang="en-US" sz="2800" b="1" dirty="0"/>
              <a:t>Sleeping space</a:t>
            </a:r>
          </a:p>
          <a:p>
            <a:pPr lvl="1"/>
            <a:r>
              <a:rPr lang="en-US" sz="2800" b="1" dirty="0"/>
              <a:t>Toilet - </a:t>
            </a:r>
            <a:r>
              <a:rPr lang="en-US" sz="2800" dirty="0"/>
              <a:t>and personal washing area</a:t>
            </a:r>
          </a:p>
          <a:p>
            <a:pPr lvl="1"/>
            <a:r>
              <a:rPr lang="en-US" sz="2800" b="1" dirty="0"/>
              <a:t>Cooking facilities - </a:t>
            </a:r>
            <a:r>
              <a:rPr lang="en-US" sz="2800" dirty="0"/>
              <a:t>including food preparation, clean up and storage</a:t>
            </a:r>
            <a:r>
              <a:rPr lang="en-US" sz="2800" b="1" dirty="0"/>
              <a:t> </a:t>
            </a:r>
          </a:p>
          <a:p>
            <a:pPr lvl="1"/>
            <a:r>
              <a:rPr lang="en-US" sz="2800" b="1" dirty="0"/>
              <a:t>Cleaning spaces - </a:t>
            </a:r>
            <a:r>
              <a:rPr lang="en-US" sz="2800" dirty="0"/>
              <a:t>for personal, clothing and meals</a:t>
            </a:r>
          </a:p>
          <a:p>
            <a:pPr lvl="1"/>
            <a:r>
              <a:rPr lang="en-US" sz="2800" b="1" dirty="0"/>
              <a:t>Storage Space </a:t>
            </a:r>
            <a:r>
              <a:rPr lang="en-US" sz="2800" dirty="0"/>
              <a:t>– per Judge in AmeriSouth</a:t>
            </a:r>
          </a:p>
        </p:txBody>
      </p:sp>
      <p:sp>
        <p:nvSpPr>
          <p:cNvPr id="4" name="Slide Number Placeholder 3">
            <a:extLst>
              <a:ext uri="{FF2B5EF4-FFF2-40B4-BE49-F238E27FC236}">
                <a16:creationId xmlns:a16="http://schemas.microsoft.com/office/drawing/2014/main" id="{E62154FA-60BB-A677-9082-9A4857C5346F}"/>
              </a:ext>
            </a:extLst>
          </p:cNvPr>
          <p:cNvSpPr>
            <a:spLocks noGrp="1"/>
          </p:cNvSpPr>
          <p:nvPr>
            <p:ph type="sldNum" sz="quarter" idx="12"/>
          </p:nvPr>
        </p:nvSpPr>
        <p:spPr/>
        <p:txBody>
          <a:bodyPr/>
          <a:lstStyle/>
          <a:p>
            <a:fld id="{03DC2DEF-D2FE-4B45-ABA4-9F153FD1C98A}" type="slidenum">
              <a:rPr lang="en-US" smtClean="0"/>
              <a:t>31</a:t>
            </a:fld>
            <a:endParaRPr lang="en-US" dirty="0"/>
          </a:p>
        </p:txBody>
      </p:sp>
    </p:spTree>
    <p:extLst>
      <p:ext uri="{BB962C8B-B14F-4D97-AF65-F5344CB8AC3E}">
        <p14:creationId xmlns:p14="http://schemas.microsoft.com/office/powerpoint/2010/main" val="373803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5E05-D325-72CD-983D-FC10D72DC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83997-EBB6-86E3-FFC5-153754C1E719}"/>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02D65DC7-CB7D-A250-EEB4-E054D9AF9CA2}"/>
              </a:ext>
            </a:extLst>
          </p:cNvPr>
          <p:cNvSpPr>
            <a:spLocks noGrp="1"/>
          </p:cNvSpPr>
          <p:nvPr>
            <p:ph idx="1"/>
          </p:nvPr>
        </p:nvSpPr>
        <p:spPr>
          <a:xfrm>
            <a:off x="371474" y="1233488"/>
            <a:ext cx="11520487" cy="5348490"/>
          </a:xfrm>
        </p:spPr>
        <p:txBody>
          <a:bodyPr>
            <a:normAutofit fontScale="92500"/>
          </a:bodyPr>
          <a:lstStyle/>
          <a:p>
            <a:pPr marL="0" indent="0">
              <a:buNone/>
            </a:pPr>
            <a:r>
              <a:rPr lang="en-US" b="1" dirty="0"/>
              <a:t>What does this mean for Residential Cost Seg cases being examined by the IRS?</a:t>
            </a:r>
          </a:p>
          <a:p>
            <a:endParaRPr lang="en-US" b="1" dirty="0"/>
          </a:p>
          <a:p>
            <a:r>
              <a:rPr lang="en-US" b="1" dirty="0"/>
              <a:t>Kitchen cabinets, countertops, including Kitchen sinks </a:t>
            </a:r>
            <a:r>
              <a:rPr lang="en-US" dirty="0"/>
              <a:t>interpreted as lucrative §1245 assets of a dwelling unit (house, apartment, etc.) for Cost Seg preparers </a:t>
            </a:r>
          </a:p>
          <a:p>
            <a:pPr lvl="1"/>
            <a:endParaRPr lang="en-US" sz="2800" b="1" dirty="0"/>
          </a:p>
          <a:p>
            <a:r>
              <a:rPr lang="en-US" sz="3200" b="1" dirty="0"/>
              <a:t>IRS does not see it that way.  </a:t>
            </a:r>
          </a:p>
          <a:p>
            <a:pPr lvl="1"/>
            <a:r>
              <a:rPr lang="en-US" sz="2800" b="1" dirty="0"/>
              <a:t>IRS has AmeriSouth and IRC § 168(e)(2) to argue against these § 1245 claims</a:t>
            </a:r>
          </a:p>
          <a:p>
            <a:endParaRPr lang="en-US" dirty="0"/>
          </a:p>
          <a:p>
            <a:r>
              <a:rPr lang="en-US" b="1" dirty="0"/>
              <a:t>Documented facts could support § 1245</a:t>
            </a:r>
            <a:r>
              <a:rPr lang="en-US" dirty="0"/>
              <a:t> claim such as:</a:t>
            </a:r>
          </a:p>
          <a:p>
            <a:pPr lvl="1"/>
            <a:r>
              <a:rPr lang="en-US" sz="2600" dirty="0"/>
              <a:t>history and records of removal of assets more frequent than building life or </a:t>
            </a:r>
          </a:p>
          <a:p>
            <a:pPr lvl="1"/>
            <a:r>
              <a:rPr lang="en-US" sz="2600" dirty="0"/>
              <a:t>proof of storage and reinstalling of assets like cabinets and sinks.   </a:t>
            </a:r>
          </a:p>
        </p:txBody>
      </p:sp>
      <p:sp>
        <p:nvSpPr>
          <p:cNvPr id="4" name="Slide Number Placeholder 3">
            <a:extLst>
              <a:ext uri="{FF2B5EF4-FFF2-40B4-BE49-F238E27FC236}">
                <a16:creationId xmlns:a16="http://schemas.microsoft.com/office/drawing/2014/main" id="{613FF07A-1561-651E-E7D9-FBEBA4B7E7A7}"/>
              </a:ext>
            </a:extLst>
          </p:cNvPr>
          <p:cNvSpPr>
            <a:spLocks noGrp="1"/>
          </p:cNvSpPr>
          <p:nvPr>
            <p:ph type="sldNum" sz="quarter" idx="12"/>
          </p:nvPr>
        </p:nvSpPr>
        <p:spPr/>
        <p:txBody>
          <a:bodyPr/>
          <a:lstStyle/>
          <a:p>
            <a:fld id="{03DC2DEF-D2FE-4B45-ABA4-9F153FD1C98A}" type="slidenum">
              <a:rPr lang="en-US" smtClean="0"/>
              <a:t>32</a:t>
            </a:fld>
            <a:endParaRPr lang="en-US" dirty="0"/>
          </a:p>
        </p:txBody>
      </p:sp>
    </p:spTree>
    <p:extLst>
      <p:ext uri="{BB962C8B-B14F-4D97-AF65-F5344CB8AC3E}">
        <p14:creationId xmlns:p14="http://schemas.microsoft.com/office/powerpoint/2010/main" val="1227429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8A76-1815-82DC-8748-C65B70298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32C27-A848-B202-9F5B-A7E8CCAA3B4B}"/>
              </a:ext>
            </a:extLst>
          </p:cNvPr>
          <p:cNvSpPr>
            <a:spLocks noGrp="1"/>
          </p:cNvSpPr>
          <p:nvPr>
            <p:ph type="title"/>
          </p:nvPr>
        </p:nvSpPr>
        <p:spPr/>
        <p:txBody>
          <a:bodyPr/>
          <a:lstStyle/>
          <a:p>
            <a:r>
              <a:rPr lang="en-US" dirty="0"/>
              <a:t>AmeriSouth XXXII, LTD v Comm.  - </a:t>
            </a:r>
            <a:r>
              <a:rPr lang="en-US" dirty="0" err="1"/>
              <a:t>Con’t</a:t>
            </a:r>
            <a:endParaRPr lang="en-US" dirty="0"/>
          </a:p>
        </p:txBody>
      </p:sp>
      <p:sp>
        <p:nvSpPr>
          <p:cNvPr id="3" name="Content Placeholder 2">
            <a:extLst>
              <a:ext uri="{FF2B5EF4-FFF2-40B4-BE49-F238E27FC236}">
                <a16:creationId xmlns:a16="http://schemas.microsoft.com/office/drawing/2014/main" id="{1AE5C0A6-DF6F-55A6-D36D-4536F6A68368}"/>
              </a:ext>
            </a:extLst>
          </p:cNvPr>
          <p:cNvSpPr>
            <a:spLocks noGrp="1"/>
          </p:cNvSpPr>
          <p:nvPr>
            <p:ph idx="1"/>
          </p:nvPr>
        </p:nvSpPr>
        <p:spPr/>
        <p:txBody>
          <a:bodyPr>
            <a:normAutofit/>
          </a:bodyPr>
          <a:lstStyle/>
          <a:p>
            <a:pPr marL="0" indent="0">
              <a:buNone/>
            </a:pPr>
            <a:r>
              <a:rPr lang="en-US" b="1" dirty="0"/>
              <a:t>Conclusion</a:t>
            </a:r>
          </a:p>
          <a:p>
            <a:r>
              <a:rPr lang="en-US" dirty="0"/>
              <a:t>AmeriSouth illustrated importance of </a:t>
            </a:r>
            <a:r>
              <a:rPr lang="en-US" b="1" dirty="0"/>
              <a:t>fully documenting and presenting support for any position</a:t>
            </a:r>
            <a:r>
              <a:rPr lang="en-US" dirty="0"/>
              <a:t> on any building asset claimed as §1245 property. </a:t>
            </a:r>
          </a:p>
          <a:p>
            <a:r>
              <a:rPr lang="en-US" dirty="0"/>
              <a:t>IRC §168(e)(2) (The Statute) provides the definition of RRP which distinguishes it from NRRP</a:t>
            </a:r>
          </a:p>
          <a:p>
            <a:r>
              <a:rPr lang="en-US" b="1" dirty="0"/>
              <a:t>Claiming Kitchen cabinets, countertops and sinks as §1245 property will be challenged by the IRS</a:t>
            </a:r>
          </a:p>
          <a:p>
            <a:r>
              <a:rPr lang="en-US" b="1" dirty="0"/>
              <a:t>If </a:t>
            </a:r>
            <a:r>
              <a:rPr lang="en-US" dirty="0"/>
              <a:t>taxpayer has a </a:t>
            </a:r>
            <a:r>
              <a:rPr lang="en-US" b="1" dirty="0"/>
              <a:t>history of frequent removal and replacing certain assets </a:t>
            </a:r>
            <a:r>
              <a:rPr lang="en-US" dirty="0"/>
              <a:t>and or has a system of removal, storing and reinstalling certain assets, this must be documented and presented upon audit if claimed as § 1245 property. </a:t>
            </a:r>
          </a:p>
        </p:txBody>
      </p:sp>
      <p:sp>
        <p:nvSpPr>
          <p:cNvPr id="4" name="Slide Number Placeholder 3">
            <a:extLst>
              <a:ext uri="{FF2B5EF4-FFF2-40B4-BE49-F238E27FC236}">
                <a16:creationId xmlns:a16="http://schemas.microsoft.com/office/drawing/2014/main" id="{2F9D0322-CD25-92A7-4C70-97E3875A1091}"/>
              </a:ext>
            </a:extLst>
          </p:cNvPr>
          <p:cNvSpPr>
            <a:spLocks noGrp="1"/>
          </p:cNvSpPr>
          <p:nvPr>
            <p:ph type="sldNum" sz="quarter" idx="12"/>
          </p:nvPr>
        </p:nvSpPr>
        <p:spPr/>
        <p:txBody>
          <a:bodyPr/>
          <a:lstStyle/>
          <a:p>
            <a:fld id="{03DC2DEF-D2FE-4B45-ABA4-9F153FD1C98A}" type="slidenum">
              <a:rPr lang="en-US" smtClean="0"/>
              <a:t>33</a:t>
            </a:fld>
            <a:endParaRPr lang="en-US" dirty="0"/>
          </a:p>
        </p:txBody>
      </p:sp>
    </p:spTree>
    <p:extLst>
      <p:ext uri="{BB962C8B-B14F-4D97-AF65-F5344CB8AC3E}">
        <p14:creationId xmlns:p14="http://schemas.microsoft.com/office/powerpoint/2010/main" val="66056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718DAB-3285-BC2D-9127-DBD21B000B82}"/>
              </a:ext>
            </a:extLst>
          </p:cNvPr>
          <p:cNvSpPr>
            <a:spLocks noGrp="1"/>
          </p:cNvSpPr>
          <p:nvPr>
            <p:ph type="title"/>
          </p:nvPr>
        </p:nvSpPr>
        <p:spPr/>
        <p:txBody>
          <a:bodyPr/>
          <a:lstStyle/>
          <a:p>
            <a:r>
              <a:rPr lang="en-US" dirty="0"/>
              <a:t>It’s the SUPPORT – </a:t>
            </a:r>
            <a:br>
              <a:rPr lang="en-US" dirty="0"/>
            </a:br>
            <a:r>
              <a:rPr lang="en-US" dirty="0"/>
              <a:t>Not the REPORT!</a:t>
            </a:r>
          </a:p>
        </p:txBody>
      </p:sp>
      <p:sp>
        <p:nvSpPr>
          <p:cNvPr id="6" name="Content Placeholder 5">
            <a:extLst>
              <a:ext uri="{FF2B5EF4-FFF2-40B4-BE49-F238E27FC236}">
                <a16:creationId xmlns:a16="http://schemas.microsoft.com/office/drawing/2014/main" id="{BFC06198-F986-C490-E47D-D57A36FF4560}"/>
              </a:ext>
            </a:extLst>
          </p:cNvPr>
          <p:cNvSpPr>
            <a:spLocks noGrp="1"/>
          </p:cNvSpPr>
          <p:nvPr>
            <p:ph idx="1"/>
          </p:nvPr>
        </p:nvSpPr>
        <p:spPr>
          <a:xfrm>
            <a:off x="6619198" y="3829050"/>
            <a:ext cx="5272764" cy="1802380"/>
          </a:xfrm>
        </p:spPr>
        <p:txBody>
          <a:bodyPr/>
          <a:lstStyle/>
          <a:p>
            <a:pPr marL="0" indent="0">
              <a:buNone/>
            </a:pPr>
            <a:r>
              <a:rPr lang="en-US" b="1" dirty="0"/>
              <a:t>Mark Ramos, IRS Engineer </a:t>
            </a:r>
          </a:p>
          <a:p>
            <a:pPr marL="0" indent="0">
              <a:buNone/>
            </a:pPr>
            <a:r>
              <a:rPr lang="en-US" sz="1800" dirty="0"/>
              <a:t>Esteemed Colleague from the IRS Engineering Program</a:t>
            </a:r>
          </a:p>
          <a:p>
            <a:pPr marL="0" indent="0">
              <a:buNone/>
            </a:pPr>
            <a:endParaRPr lang="en-US" b="1" dirty="0"/>
          </a:p>
        </p:txBody>
      </p:sp>
      <p:sp>
        <p:nvSpPr>
          <p:cNvPr id="4" name="Slide Number Placeholder 3">
            <a:extLst>
              <a:ext uri="{FF2B5EF4-FFF2-40B4-BE49-F238E27FC236}">
                <a16:creationId xmlns:a16="http://schemas.microsoft.com/office/drawing/2014/main" id="{3FABC6B2-F109-717D-C2E8-2690B7FE671C}"/>
              </a:ext>
            </a:extLst>
          </p:cNvPr>
          <p:cNvSpPr>
            <a:spLocks noGrp="1"/>
          </p:cNvSpPr>
          <p:nvPr>
            <p:ph type="sldNum" sz="quarter" idx="12"/>
          </p:nvPr>
        </p:nvSpPr>
        <p:spPr/>
        <p:txBody>
          <a:bodyPr/>
          <a:lstStyle/>
          <a:p>
            <a:fld id="{03DC2DEF-D2FE-4B45-ABA4-9F153FD1C98A}" type="slidenum">
              <a:rPr lang="en-US" smtClean="0"/>
              <a:t>34</a:t>
            </a:fld>
            <a:endParaRPr lang="en-US" dirty="0"/>
          </a:p>
        </p:txBody>
      </p:sp>
      <p:pic>
        <p:nvPicPr>
          <p:cNvPr id="15" name="Picture Placeholder 14">
            <a:extLst>
              <a:ext uri="{FF2B5EF4-FFF2-40B4-BE49-F238E27FC236}">
                <a16:creationId xmlns:a16="http://schemas.microsoft.com/office/drawing/2014/main" id="{06814EC6-F72D-E4A2-E4C3-ADB6A76DC70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xfrm>
            <a:off x="1117601" y="1085850"/>
            <a:ext cx="5138058" cy="4908550"/>
          </a:xfrm>
        </p:spPr>
      </p:pic>
    </p:spTree>
    <p:extLst>
      <p:ext uri="{BB962C8B-B14F-4D97-AF65-F5344CB8AC3E}">
        <p14:creationId xmlns:p14="http://schemas.microsoft.com/office/powerpoint/2010/main" val="375244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8702-1198-7574-A6A3-2B2A0451C21B}"/>
              </a:ext>
            </a:extLst>
          </p:cNvPr>
          <p:cNvSpPr>
            <a:spLocks noGrp="1"/>
          </p:cNvSpPr>
          <p:nvPr>
            <p:ph type="title"/>
          </p:nvPr>
        </p:nvSpPr>
        <p:spPr/>
        <p:txBody>
          <a:bodyPr/>
          <a:lstStyle/>
          <a:p>
            <a:r>
              <a:rPr lang="en-US" dirty="0"/>
              <a:t>In Case the IRS Is Listening…</a:t>
            </a:r>
          </a:p>
        </p:txBody>
      </p:sp>
      <p:sp>
        <p:nvSpPr>
          <p:cNvPr id="3" name="Content Placeholder 2">
            <a:extLst>
              <a:ext uri="{FF2B5EF4-FFF2-40B4-BE49-F238E27FC236}">
                <a16:creationId xmlns:a16="http://schemas.microsoft.com/office/drawing/2014/main" id="{BB28F7AB-A7E2-46CB-90BE-875EC807D627}"/>
              </a:ext>
            </a:extLst>
          </p:cNvPr>
          <p:cNvSpPr>
            <a:spLocks noGrp="1"/>
          </p:cNvSpPr>
          <p:nvPr>
            <p:ph idx="1"/>
          </p:nvPr>
        </p:nvSpPr>
        <p:spPr/>
        <p:txBody>
          <a:bodyPr>
            <a:normAutofit/>
          </a:bodyPr>
          <a:lstStyle/>
          <a:p>
            <a:pPr marL="0" indent="0">
              <a:buNone/>
            </a:pPr>
            <a:r>
              <a:rPr lang="en-US" sz="3200" b="1" dirty="0"/>
              <a:t>Disclaimer</a:t>
            </a:r>
          </a:p>
          <a:p>
            <a:r>
              <a:rPr lang="en-US" sz="3200" b="1" dirty="0">
                <a:solidFill>
                  <a:schemeClr val="tx1">
                    <a:lumMod val="50000"/>
                  </a:schemeClr>
                </a:solidFill>
              </a:rPr>
              <a:t>The information in this presentation represents the personal observations and opinions of the presenter, who is not an employee of the Internal Revenue Service and is not providing legal or tax advice. The presenter is not an attorney, and this material is intended solely for general informational and educational purposes.</a:t>
            </a:r>
          </a:p>
          <a:p>
            <a:r>
              <a:rPr lang="en-US" sz="3200" b="1" dirty="0">
                <a:solidFill>
                  <a:schemeClr val="tx1">
                    <a:lumMod val="50000"/>
                  </a:schemeClr>
                </a:solidFill>
              </a:rPr>
              <a:t>Attendees and readers should consult with qualified tax professionals or legal advisors before taking any action based on this content. </a:t>
            </a:r>
          </a:p>
          <a:p>
            <a:r>
              <a:rPr lang="en-US" sz="3200" b="1" dirty="0">
                <a:solidFill>
                  <a:schemeClr val="tx1">
                    <a:lumMod val="50000"/>
                  </a:schemeClr>
                </a:solidFill>
              </a:rPr>
              <a:t>No responsibility or liability for tax positions, interpretations, or outcomes is assumed by the presenter.</a:t>
            </a:r>
          </a:p>
          <a:p>
            <a:endParaRPr lang="en-US" dirty="0"/>
          </a:p>
        </p:txBody>
      </p:sp>
      <p:sp>
        <p:nvSpPr>
          <p:cNvPr id="4" name="Slide Number Placeholder 3">
            <a:extLst>
              <a:ext uri="{FF2B5EF4-FFF2-40B4-BE49-F238E27FC236}">
                <a16:creationId xmlns:a16="http://schemas.microsoft.com/office/drawing/2014/main" id="{5E01FDBE-0B08-1ACB-1D7E-F071AB5034F1}"/>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6" name="Picture 5">
            <a:extLst>
              <a:ext uri="{FF2B5EF4-FFF2-40B4-BE49-F238E27FC236}">
                <a16:creationId xmlns:a16="http://schemas.microsoft.com/office/drawing/2014/main" id="{F78A0488-B995-5BF5-9103-CA3989C92E03}"/>
              </a:ext>
            </a:extLst>
          </p:cNvPr>
          <p:cNvPicPr>
            <a:picLocks noChangeAspect="1"/>
          </p:cNvPicPr>
          <p:nvPr/>
        </p:nvPicPr>
        <p:blipFill>
          <a:blip r:embed="rId3">
            <a:alphaModFix amt="31000"/>
            <a:extLst>
              <a:ext uri="{837473B0-CC2E-450A-ABE3-18F120FF3D39}">
                <a1611:picAttrSrcUrl xmlns:a1611="http://schemas.microsoft.com/office/drawing/2016/11/main" r:id="rId4"/>
              </a:ext>
            </a:extLst>
          </a:blip>
          <a:stretch>
            <a:fillRect/>
          </a:stretch>
        </p:blipFill>
        <p:spPr>
          <a:xfrm>
            <a:off x="1179871" y="0"/>
            <a:ext cx="9832258" cy="6858000"/>
          </a:xfrm>
          <a:prstGeom prst="rect">
            <a:avLst/>
          </a:prstGeom>
        </p:spPr>
      </p:pic>
    </p:spTree>
    <p:extLst>
      <p:ext uri="{BB962C8B-B14F-4D97-AF65-F5344CB8AC3E}">
        <p14:creationId xmlns:p14="http://schemas.microsoft.com/office/powerpoint/2010/main" val="74106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90BD-1B2A-995C-013C-1F3B032B7A8F}"/>
              </a:ext>
            </a:extLst>
          </p:cNvPr>
          <p:cNvSpPr>
            <a:spLocks noGrp="1"/>
          </p:cNvSpPr>
          <p:nvPr>
            <p:ph type="title"/>
          </p:nvPr>
        </p:nvSpPr>
        <p:spPr/>
        <p:txBody>
          <a:bodyPr/>
          <a:lstStyle/>
          <a:p>
            <a:r>
              <a:rPr lang="en-US" dirty="0"/>
              <a:t>IRS Engineers Training Overview</a:t>
            </a:r>
          </a:p>
        </p:txBody>
      </p:sp>
      <p:sp>
        <p:nvSpPr>
          <p:cNvPr id="3" name="Content Placeholder 2">
            <a:extLst>
              <a:ext uri="{FF2B5EF4-FFF2-40B4-BE49-F238E27FC236}">
                <a16:creationId xmlns:a16="http://schemas.microsoft.com/office/drawing/2014/main" id="{3F5D79BB-1485-D08D-A7B8-787455B20C42}"/>
              </a:ext>
            </a:extLst>
          </p:cNvPr>
          <p:cNvSpPr>
            <a:spLocks noGrp="1"/>
          </p:cNvSpPr>
          <p:nvPr>
            <p:ph idx="1"/>
          </p:nvPr>
        </p:nvSpPr>
        <p:spPr/>
        <p:txBody>
          <a:bodyPr>
            <a:normAutofit fontScale="92500" lnSpcReduction="20000"/>
          </a:bodyPr>
          <a:lstStyle/>
          <a:p>
            <a:pPr marL="0" indent="0">
              <a:buNone/>
            </a:pPr>
            <a:r>
              <a:rPr lang="en-US" b="1" dirty="0"/>
              <a:t>IRS Engineer Training (2022–2025)</a:t>
            </a:r>
          </a:p>
          <a:p>
            <a:pPr marL="0" indent="0">
              <a:buNone/>
            </a:pPr>
            <a:r>
              <a:rPr lang="en-US" dirty="0"/>
              <a:t>Comprehensive multi-week program</a:t>
            </a:r>
          </a:p>
          <a:p>
            <a:r>
              <a:rPr lang="en-US" dirty="0"/>
              <a:t>Initial sessions – On-Line:</a:t>
            </a:r>
          </a:p>
          <a:p>
            <a:pPr lvl="1"/>
            <a:r>
              <a:rPr lang="en-US" dirty="0"/>
              <a:t>Federal Income Tax fundamentals</a:t>
            </a:r>
          </a:p>
          <a:p>
            <a:pPr lvl="1"/>
            <a:r>
              <a:rPr lang="en-US" dirty="0"/>
              <a:t>Tax accounting and law - IRC &amp; Court Cases</a:t>
            </a:r>
          </a:p>
          <a:p>
            <a:pPr lvl="1"/>
            <a:r>
              <a:rPr lang="en-US" dirty="0"/>
              <a:t>Intro to Real Estate Appraising (in Person)</a:t>
            </a:r>
          </a:p>
          <a:p>
            <a:r>
              <a:rPr lang="en-US" dirty="0"/>
              <a:t>Intermediate sessions – In Person:</a:t>
            </a:r>
          </a:p>
          <a:p>
            <a:pPr lvl="1"/>
            <a:r>
              <a:rPr lang="en-US" dirty="0"/>
              <a:t>Cost Segregation</a:t>
            </a:r>
          </a:p>
          <a:p>
            <a:pPr lvl="1"/>
            <a:r>
              <a:rPr lang="en-US" dirty="0"/>
              <a:t>Section 179D</a:t>
            </a:r>
          </a:p>
          <a:p>
            <a:pPr lvl="1"/>
            <a:r>
              <a:rPr lang="en-US" dirty="0"/>
              <a:t>Casualty losses, R&amp;E credits, and other business credits</a:t>
            </a:r>
          </a:p>
          <a:p>
            <a:r>
              <a:rPr lang="en-US" dirty="0"/>
              <a:t>Final sessions – In Person:</a:t>
            </a:r>
          </a:p>
          <a:p>
            <a:pPr lvl="1"/>
            <a:r>
              <a:rPr lang="en-US" dirty="0"/>
              <a:t>Business valuation of closely held companies and additional complex issues</a:t>
            </a:r>
          </a:p>
          <a:p>
            <a:endParaRPr lang="en-US" dirty="0"/>
          </a:p>
        </p:txBody>
      </p:sp>
      <p:sp>
        <p:nvSpPr>
          <p:cNvPr id="4" name="Slide Number Placeholder 3">
            <a:extLst>
              <a:ext uri="{FF2B5EF4-FFF2-40B4-BE49-F238E27FC236}">
                <a16:creationId xmlns:a16="http://schemas.microsoft.com/office/drawing/2014/main" id="{8FD52120-FAD4-CC85-0EFA-BC7219420DE8}"/>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10" name="Picture Placeholder 9">
            <a:extLst>
              <a:ext uri="{FF2B5EF4-FFF2-40B4-BE49-F238E27FC236}">
                <a16:creationId xmlns:a16="http://schemas.microsoft.com/office/drawing/2014/main" id="{162ED6A4-BE3F-6A8C-4D2D-B324C466923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6096000" y="1458912"/>
            <a:ext cx="5795963" cy="4740274"/>
          </a:xfrm>
        </p:spPr>
      </p:pic>
    </p:spTree>
    <p:extLst>
      <p:ext uri="{BB962C8B-B14F-4D97-AF65-F5344CB8AC3E}">
        <p14:creationId xmlns:p14="http://schemas.microsoft.com/office/powerpoint/2010/main" val="200080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63ED27-25DD-AA7A-5B4F-1B52ECC6E21E}"/>
              </a:ext>
            </a:extLst>
          </p:cNvPr>
          <p:cNvSpPr>
            <a:spLocks noGrp="1"/>
          </p:cNvSpPr>
          <p:nvPr>
            <p:ph type="title"/>
          </p:nvPr>
        </p:nvSpPr>
        <p:spPr/>
        <p:txBody>
          <a:bodyPr/>
          <a:lstStyle/>
          <a:p>
            <a:r>
              <a:rPr lang="en-US" dirty="0"/>
              <a:t>IRS ENGINEER TRAINING - COST SEGREGATION</a:t>
            </a:r>
          </a:p>
        </p:txBody>
      </p:sp>
      <p:pic>
        <p:nvPicPr>
          <p:cNvPr id="9" name="Picture Placeholder 8">
            <a:extLst>
              <a:ext uri="{FF2B5EF4-FFF2-40B4-BE49-F238E27FC236}">
                <a16:creationId xmlns:a16="http://schemas.microsoft.com/office/drawing/2014/main" id="{637DBF64-FD3F-FF3B-EA7B-89520FC6BAA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24424" y="1233488"/>
            <a:ext cx="7414590" cy="4943475"/>
          </a:xfrm>
        </p:spPr>
      </p:pic>
      <p:sp>
        <p:nvSpPr>
          <p:cNvPr id="4" name="Slide Number Placeholder 3">
            <a:extLst>
              <a:ext uri="{FF2B5EF4-FFF2-40B4-BE49-F238E27FC236}">
                <a16:creationId xmlns:a16="http://schemas.microsoft.com/office/drawing/2014/main" id="{E090FD82-B6EE-E600-9898-D9D654C86009}"/>
              </a:ext>
            </a:extLst>
          </p:cNvPr>
          <p:cNvSpPr>
            <a:spLocks noGrp="1"/>
          </p:cNvSpPr>
          <p:nvPr>
            <p:ph type="sldNum" sz="quarter" idx="12"/>
          </p:nvPr>
        </p:nvSpPr>
        <p:spPr/>
        <p:txBody>
          <a:bodyPr/>
          <a:lstStyle/>
          <a:p>
            <a:fld id="{03DC2DEF-D2FE-4B45-ABA4-9F153FD1C98A}" type="slidenum">
              <a:rPr lang="en-US" smtClean="0"/>
              <a:t>6</a:t>
            </a:fld>
            <a:endParaRPr lang="en-US" dirty="0"/>
          </a:p>
        </p:txBody>
      </p:sp>
    </p:spTree>
    <p:extLst>
      <p:ext uri="{BB962C8B-B14F-4D97-AF65-F5344CB8AC3E}">
        <p14:creationId xmlns:p14="http://schemas.microsoft.com/office/powerpoint/2010/main" val="47752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23F78-7704-139A-D2C9-6E1366741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0A1D1-07A2-FA13-7C4E-CE7E7F671965}"/>
              </a:ext>
            </a:extLst>
          </p:cNvPr>
          <p:cNvSpPr>
            <a:spLocks noGrp="1"/>
          </p:cNvSpPr>
          <p:nvPr>
            <p:ph type="title"/>
          </p:nvPr>
        </p:nvSpPr>
        <p:spPr/>
        <p:txBody>
          <a:bodyPr/>
          <a:lstStyle/>
          <a:p>
            <a:r>
              <a:rPr lang="en-US" dirty="0"/>
              <a:t>IRS Engineers Cost Seg Training - </a:t>
            </a:r>
            <a:r>
              <a:rPr lang="en-US" dirty="0" err="1"/>
              <a:t>Con’t</a:t>
            </a:r>
            <a:endParaRPr lang="en-US" dirty="0"/>
          </a:p>
        </p:txBody>
      </p:sp>
      <p:sp>
        <p:nvSpPr>
          <p:cNvPr id="3" name="Content Placeholder 2">
            <a:extLst>
              <a:ext uri="{FF2B5EF4-FFF2-40B4-BE49-F238E27FC236}">
                <a16:creationId xmlns:a16="http://schemas.microsoft.com/office/drawing/2014/main" id="{113CEAD0-9FCF-5EFB-72DC-DBDBE43D559E}"/>
              </a:ext>
            </a:extLst>
          </p:cNvPr>
          <p:cNvSpPr>
            <a:spLocks noGrp="1"/>
          </p:cNvSpPr>
          <p:nvPr>
            <p:ph idx="1"/>
          </p:nvPr>
        </p:nvSpPr>
        <p:spPr>
          <a:xfrm>
            <a:off x="371474" y="1233488"/>
            <a:ext cx="11520487" cy="5181600"/>
          </a:xfrm>
        </p:spPr>
        <p:txBody>
          <a:bodyPr>
            <a:normAutofit/>
          </a:bodyPr>
          <a:lstStyle/>
          <a:p>
            <a:pPr marL="0" indent="0">
              <a:buNone/>
            </a:pPr>
            <a:r>
              <a:rPr lang="en-US" dirty="0"/>
              <a:t>IRS Cost Segregation Training Covers fundamentals, the Cost Segregation Audit Techniques Guide (IRS Pub. 5653), and related exercises.</a:t>
            </a:r>
          </a:p>
          <a:p>
            <a:pPr marL="0" indent="0">
              <a:buNone/>
            </a:pPr>
            <a:r>
              <a:rPr lang="en-US" dirty="0"/>
              <a:t>Focus areas include:</a:t>
            </a:r>
          </a:p>
          <a:p>
            <a:pPr marL="457200" lvl="1" indent="0">
              <a:buNone/>
            </a:pPr>
            <a:endParaRPr lang="en-US" dirty="0"/>
          </a:p>
          <a:p>
            <a:r>
              <a:rPr lang="en-US" dirty="0"/>
              <a:t>Key chapters of the Cost Seg ATG</a:t>
            </a:r>
          </a:p>
          <a:p>
            <a:r>
              <a:rPr lang="en-US" dirty="0"/>
              <a:t>TP’s depreciation schedules, and fixed asset systems (work with RA)</a:t>
            </a:r>
          </a:p>
          <a:p>
            <a:r>
              <a:rPr lang="en-US" b="1" dirty="0"/>
              <a:t>Ensure depreciation schedules MATCH the tax return</a:t>
            </a:r>
          </a:p>
          <a:p>
            <a:r>
              <a:rPr lang="en-US" dirty="0"/>
              <a:t>Review complete Cost Segregation Studies</a:t>
            </a:r>
          </a:p>
          <a:p>
            <a:r>
              <a:rPr lang="en-US" dirty="0"/>
              <a:t>Evaluating how study findings affect the taxpayer’s income tax return</a:t>
            </a:r>
          </a:p>
        </p:txBody>
      </p:sp>
      <p:sp>
        <p:nvSpPr>
          <p:cNvPr id="4" name="Slide Number Placeholder 3">
            <a:extLst>
              <a:ext uri="{FF2B5EF4-FFF2-40B4-BE49-F238E27FC236}">
                <a16:creationId xmlns:a16="http://schemas.microsoft.com/office/drawing/2014/main" id="{3AAADD76-591F-8319-409B-AD0A9A5D881B}"/>
              </a:ext>
            </a:extLst>
          </p:cNvPr>
          <p:cNvSpPr>
            <a:spLocks noGrp="1"/>
          </p:cNvSpPr>
          <p:nvPr>
            <p:ph type="sldNum" sz="quarter" idx="12"/>
          </p:nvPr>
        </p:nvSpPr>
        <p:spPr/>
        <p:txBody>
          <a:bodyPr/>
          <a:lstStyle/>
          <a:p>
            <a:fld id="{03DC2DEF-D2FE-4B45-ABA4-9F153FD1C98A}" type="slidenum">
              <a:rPr lang="en-US" smtClean="0"/>
              <a:t>7</a:t>
            </a:fld>
            <a:endParaRPr lang="en-US" dirty="0"/>
          </a:p>
        </p:txBody>
      </p:sp>
    </p:spTree>
    <p:extLst>
      <p:ext uri="{BB962C8B-B14F-4D97-AF65-F5344CB8AC3E}">
        <p14:creationId xmlns:p14="http://schemas.microsoft.com/office/powerpoint/2010/main" val="75700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F11B-F518-97FF-FC77-40C490A95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77E0C-DB86-9C68-1001-B75EDB350653}"/>
              </a:ext>
            </a:extLst>
          </p:cNvPr>
          <p:cNvSpPr>
            <a:spLocks noGrp="1"/>
          </p:cNvSpPr>
          <p:nvPr>
            <p:ph type="title"/>
          </p:nvPr>
        </p:nvSpPr>
        <p:spPr/>
        <p:txBody>
          <a:bodyPr>
            <a:normAutofit fontScale="90000"/>
          </a:bodyPr>
          <a:lstStyle/>
          <a:p>
            <a:r>
              <a:rPr lang="en-US" dirty="0"/>
              <a:t>IRS Cost Seg Training -Primary Areas of Concentration – </a:t>
            </a:r>
            <a:r>
              <a:rPr lang="en-US" dirty="0" err="1"/>
              <a:t>Con’t</a:t>
            </a:r>
            <a:endParaRPr lang="en-US" dirty="0"/>
          </a:p>
        </p:txBody>
      </p:sp>
      <p:sp>
        <p:nvSpPr>
          <p:cNvPr id="3" name="Content Placeholder 2">
            <a:extLst>
              <a:ext uri="{FF2B5EF4-FFF2-40B4-BE49-F238E27FC236}">
                <a16:creationId xmlns:a16="http://schemas.microsoft.com/office/drawing/2014/main" id="{8D91C3ED-FFF0-E318-40F3-8664F7886119}"/>
              </a:ext>
            </a:extLst>
          </p:cNvPr>
          <p:cNvSpPr>
            <a:spLocks noGrp="1"/>
          </p:cNvSpPr>
          <p:nvPr>
            <p:ph idx="1"/>
          </p:nvPr>
        </p:nvSpPr>
        <p:spPr>
          <a:xfrm>
            <a:off x="371474" y="1019176"/>
            <a:ext cx="11520487" cy="5562802"/>
          </a:xfrm>
        </p:spPr>
        <p:txBody>
          <a:bodyPr>
            <a:normAutofit/>
          </a:bodyPr>
          <a:lstStyle/>
          <a:p>
            <a:pPr marL="0" indent="0">
              <a:buNone/>
            </a:pPr>
            <a:r>
              <a:rPr lang="en-US" sz="3200" b="1" dirty="0"/>
              <a:t>Focus areas include</a:t>
            </a:r>
            <a:r>
              <a:rPr lang="en-US" sz="3200" dirty="0"/>
              <a:t>:</a:t>
            </a:r>
          </a:p>
          <a:p>
            <a:r>
              <a:rPr lang="en-US" sz="3200" dirty="0"/>
              <a:t>Confirm the return reflects the Cost Seg Study results</a:t>
            </a:r>
          </a:p>
          <a:p>
            <a:r>
              <a:rPr lang="en-US" sz="3200" dirty="0"/>
              <a:t>Prepare and submit Information Document Requests (IDRs)</a:t>
            </a:r>
          </a:p>
          <a:p>
            <a:r>
              <a:rPr lang="en-US" sz="3000" b="1" dirty="0"/>
              <a:t>Request access to building documents</a:t>
            </a:r>
            <a:r>
              <a:rPr lang="en-US" sz="3000" dirty="0"/>
              <a:t>, including:</a:t>
            </a:r>
          </a:p>
          <a:p>
            <a:pPr lvl="1">
              <a:spcBef>
                <a:spcPts val="1200"/>
              </a:spcBef>
            </a:pPr>
            <a:r>
              <a:rPr lang="en-US" sz="2800" b="1" dirty="0"/>
              <a:t>New Construction or Recent Renovation</a:t>
            </a:r>
            <a:r>
              <a:rPr lang="en-US" sz="2800" dirty="0"/>
              <a:t>:</a:t>
            </a:r>
          </a:p>
          <a:p>
            <a:pPr lvl="2"/>
            <a:r>
              <a:rPr lang="en-US" sz="2600" b="1" dirty="0"/>
              <a:t>Plans (Drawings) and Specifications</a:t>
            </a:r>
            <a:r>
              <a:rPr lang="en-US" sz="2600" dirty="0"/>
              <a:t>, </a:t>
            </a:r>
          </a:p>
          <a:p>
            <a:pPr lvl="2"/>
            <a:r>
              <a:rPr lang="en-US" sz="2600" b="1" dirty="0"/>
              <a:t>Final Contractor's Applications for payment</a:t>
            </a:r>
            <a:r>
              <a:rPr lang="en-US" sz="2600" dirty="0"/>
              <a:t>, AIA G702/703</a:t>
            </a:r>
          </a:p>
          <a:p>
            <a:pPr lvl="2"/>
            <a:r>
              <a:rPr lang="en-US" sz="2600" b="1" dirty="0"/>
              <a:t>Relevant:</a:t>
            </a:r>
            <a:r>
              <a:rPr lang="en-US" sz="2600" dirty="0"/>
              <a:t> Requests for Information (RFIs), Change Orders (CO’s), Construction Change Directives (CCD’s), Unit Pricing schedule, etc.</a:t>
            </a:r>
          </a:p>
          <a:p>
            <a:pPr lvl="2"/>
            <a:r>
              <a:rPr lang="en-US" sz="2600" b="1" dirty="0"/>
              <a:t>Construction Contract, General Conditions of the Contract</a:t>
            </a:r>
            <a:r>
              <a:rPr lang="en-US" sz="2600" dirty="0"/>
              <a:t>, Scope of the Work, other documented information. </a:t>
            </a:r>
          </a:p>
        </p:txBody>
      </p:sp>
      <p:sp>
        <p:nvSpPr>
          <p:cNvPr id="4" name="Slide Number Placeholder 3">
            <a:extLst>
              <a:ext uri="{FF2B5EF4-FFF2-40B4-BE49-F238E27FC236}">
                <a16:creationId xmlns:a16="http://schemas.microsoft.com/office/drawing/2014/main" id="{101AA540-63AE-95B5-F043-78C627FD6893}"/>
              </a:ext>
            </a:extLst>
          </p:cNvPr>
          <p:cNvSpPr>
            <a:spLocks noGrp="1"/>
          </p:cNvSpPr>
          <p:nvPr>
            <p:ph type="sldNum" sz="quarter" idx="12"/>
          </p:nvPr>
        </p:nvSpPr>
        <p:spPr/>
        <p:txBody>
          <a:bodyPr/>
          <a:lstStyle/>
          <a:p>
            <a:fld id="{03DC2DEF-D2FE-4B45-ABA4-9F153FD1C98A}" type="slidenum">
              <a:rPr lang="en-US" smtClean="0"/>
              <a:t>8</a:t>
            </a:fld>
            <a:endParaRPr lang="en-US" dirty="0"/>
          </a:p>
        </p:txBody>
      </p:sp>
    </p:spTree>
    <p:extLst>
      <p:ext uri="{BB962C8B-B14F-4D97-AF65-F5344CB8AC3E}">
        <p14:creationId xmlns:p14="http://schemas.microsoft.com/office/powerpoint/2010/main" val="115934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EC6B9-C598-3C35-30E4-50DA21F7E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D79C0-6BF9-A18A-6025-6BC3FB023500}"/>
              </a:ext>
            </a:extLst>
          </p:cNvPr>
          <p:cNvSpPr>
            <a:spLocks noGrp="1"/>
          </p:cNvSpPr>
          <p:nvPr>
            <p:ph type="title"/>
          </p:nvPr>
        </p:nvSpPr>
        <p:spPr/>
        <p:txBody>
          <a:bodyPr>
            <a:normAutofit fontScale="90000"/>
          </a:bodyPr>
          <a:lstStyle/>
          <a:p>
            <a:r>
              <a:rPr lang="en-US" dirty="0"/>
              <a:t>IRS Cost Seg Training -Primary Areas of Concentration – </a:t>
            </a:r>
            <a:r>
              <a:rPr lang="en-US" dirty="0" err="1"/>
              <a:t>Con’t</a:t>
            </a:r>
            <a:endParaRPr lang="en-US" dirty="0"/>
          </a:p>
        </p:txBody>
      </p:sp>
      <p:sp>
        <p:nvSpPr>
          <p:cNvPr id="3" name="Content Placeholder 2">
            <a:extLst>
              <a:ext uri="{FF2B5EF4-FFF2-40B4-BE49-F238E27FC236}">
                <a16:creationId xmlns:a16="http://schemas.microsoft.com/office/drawing/2014/main" id="{DAC4F604-335B-7DC1-E2D7-DC47D948A785}"/>
              </a:ext>
            </a:extLst>
          </p:cNvPr>
          <p:cNvSpPr>
            <a:spLocks noGrp="1"/>
          </p:cNvSpPr>
          <p:nvPr>
            <p:ph idx="1"/>
          </p:nvPr>
        </p:nvSpPr>
        <p:spPr>
          <a:xfrm>
            <a:off x="371474" y="1019175"/>
            <a:ext cx="11520487" cy="5562803"/>
          </a:xfrm>
        </p:spPr>
        <p:txBody>
          <a:bodyPr>
            <a:normAutofit/>
          </a:bodyPr>
          <a:lstStyle/>
          <a:p>
            <a:r>
              <a:rPr lang="en-US" sz="3000" b="1" dirty="0"/>
              <a:t>Request access to building documents</a:t>
            </a:r>
            <a:r>
              <a:rPr lang="en-US" sz="3000" dirty="0"/>
              <a:t>, including - </a:t>
            </a:r>
            <a:r>
              <a:rPr lang="en-US" sz="3000" dirty="0" err="1"/>
              <a:t>Con’t</a:t>
            </a:r>
            <a:r>
              <a:rPr lang="en-US" dirty="0"/>
              <a:t>:</a:t>
            </a:r>
          </a:p>
          <a:p>
            <a:pPr lvl="1"/>
            <a:endParaRPr lang="en-US" b="1" dirty="0"/>
          </a:p>
          <a:p>
            <a:r>
              <a:rPr lang="en-US" sz="3000" b="1" dirty="0"/>
              <a:t>Existing or purchased Building:</a:t>
            </a:r>
          </a:p>
          <a:p>
            <a:pPr lvl="1">
              <a:spcBef>
                <a:spcPts val="1200"/>
              </a:spcBef>
            </a:pPr>
            <a:r>
              <a:rPr lang="en-US" sz="2800" b="1" dirty="0"/>
              <a:t>Purchase Agreement</a:t>
            </a:r>
          </a:p>
          <a:p>
            <a:pPr lvl="1"/>
            <a:r>
              <a:rPr lang="en-US" sz="2800" b="1" dirty="0"/>
              <a:t>Appraisals of existing building </a:t>
            </a:r>
            <a:r>
              <a:rPr lang="en-US" sz="2800" dirty="0"/>
              <a:t>and improvements</a:t>
            </a:r>
          </a:p>
          <a:p>
            <a:pPr lvl="1"/>
            <a:r>
              <a:rPr lang="en-US" sz="2800" b="1" dirty="0"/>
              <a:t>Land Appraisals</a:t>
            </a:r>
          </a:p>
          <a:p>
            <a:pPr lvl="1"/>
            <a:r>
              <a:rPr lang="en-US" sz="2800" b="1" dirty="0"/>
              <a:t>Due diligence records </a:t>
            </a:r>
            <a:r>
              <a:rPr lang="en-US" sz="2800" dirty="0"/>
              <a:t>performed by taxpayer for the purchase of the building</a:t>
            </a:r>
          </a:p>
          <a:p>
            <a:pPr lvl="1"/>
            <a:r>
              <a:rPr lang="en-US" sz="2800" b="1" dirty="0"/>
              <a:t>Databook information </a:t>
            </a:r>
            <a:r>
              <a:rPr lang="en-US" sz="2800" dirty="0"/>
              <a:t>used in any estimates by CS Professional</a:t>
            </a:r>
          </a:p>
          <a:p>
            <a:pPr lvl="1"/>
            <a:r>
              <a:rPr lang="en-US" sz="2800" b="1" dirty="0"/>
              <a:t>Factors </a:t>
            </a:r>
            <a:r>
              <a:rPr lang="en-US" sz="2800" dirty="0"/>
              <a:t>for time, location, deterioration and obsolescence for RCNLD</a:t>
            </a:r>
          </a:p>
          <a:p>
            <a:endParaRPr lang="en-US" dirty="0"/>
          </a:p>
          <a:p>
            <a:pPr lvl="1"/>
            <a:endParaRPr lang="en-US" dirty="0"/>
          </a:p>
        </p:txBody>
      </p:sp>
      <p:sp>
        <p:nvSpPr>
          <p:cNvPr id="4" name="Slide Number Placeholder 3">
            <a:extLst>
              <a:ext uri="{FF2B5EF4-FFF2-40B4-BE49-F238E27FC236}">
                <a16:creationId xmlns:a16="http://schemas.microsoft.com/office/drawing/2014/main" id="{5DF286C9-17F1-FEA2-A682-CD0AEDF10CF0}"/>
              </a:ext>
            </a:extLst>
          </p:cNvPr>
          <p:cNvSpPr>
            <a:spLocks noGrp="1"/>
          </p:cNvSpPr>
          <p:nvPr>
            <p:ph type="sldNum" sz="quarter" idx="12"/>
          </p:nvPr>
        </p:nvSpPr>
        <p:spPr/>
        <p:txBody>
          <a:bodyPr/>
          <a:lstStyle/>
          <a:p>
            <a:fld id="{03DC2DEF-D2FE-4B45-ABA4-9F153FD1C98A}" type="slidenum">
              <a:rPr lang="en-US" smtClean="0"/>
              <a:t>9</a:t>
            </a:fld>
            <a:endParaRPr lang="en-US" dirty="0"/>
          </a:p>
        </p:txBody>
      </p:sp>
    </p:spTree>
    <p:extLst>
      <p:ext uri="{BB962C8B-B14F-4D97-AF65-F5344CB8AC3E}">
        <p14:creationId xmlns:p14="http://schemas.microsoft.com/office/powerpoint/2010/main" val="1600590451"/>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14562</TotalTime>
  <Words>6621</Words>
  <Application>Microsoft Office PowerPoint</Application>
  <PresentationFormat>Widescreen</PresentationFormat>
  <Paragraphs>683</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ASCSP Conference  Las Vegas,  NV  November 13, 2025</vt:lpstr>
      <vt:lpstr>IRS ENG Training Cost Seg,  Section 179D  also  Summary of: AmeriSouth v Comm</vt:lpstr>
      <vt:lpstr>PowerPoint Presentation</vt:lpstr>
      <vt:lpstr>In Case the IRS Is Listening…</vt:lpstr>
      <vt:lpstr>IRS Engineers Training Overview</vt:lpstr>
      <vt:lpstr>IRS ENGINEER TRAINING - COST SEGREGATION</vt:lpstr>
      <vt:lpstr>IRS Engineers Cost Seg Training - Con’t</vt:lpstr>
      <vt:lpstr>IRS Cost Seg Training -Primary Areas of Concentration – Con’t</vt:lpstr>
      <vt:lpstr>IRS Cost Seg Training -Primary Areas of Concentration – Con’t</vt:lpstr>
      <vt:lpstr>IRS Cost Seg Training -Primary Areas of Concentration – Con’t</vt:lpstr>
      <vt:lpstr>IRS Cost Seg Training -Primary Areas of Concentration – Con’t</vt:lpstr>
      <vt:lpstr>Section 179D – Energy Efficient Commercial Buildings Deduction</vt:lpstr>
      <vt:lpstr>Section 179D - Quick Background</vt:lpstr>
      <vt:lpstr>Section 179D - Quick Background- Con’t</vt:lpstr>
      <vt:lpstr>Section 179D - Quick Background- Con’t</vt:lpstr>
      <vt:lpstr>Section 179D - Quick Background- Con’t</vt:lpstr>
      <vt:lpstr>IRS Engineers Section 179D Training</vt:lpstr>
      <vt:lpstr>IRS Engineers Section 179D Training - Con’t</vt:lpstr>
      <vt:lpstr>IRS Engineers Section 179D Training - Con’t</vt:lpstr>
      <vt:lpstr>IRS Engineers Section 179D Training - Con’t</vt:lpstr>
      <vt:lpstr>IRS Engineers Section 179D Training - Con’t</vt:lpstr>
      <vt:lpstr>IRS Engineers Section 179D Training - Con’t</vt:lpstr>
      <vt:lpstr>IRS Engineers Section 179D Training - Con’t</vt:lpstr>
      <vt:lpstr>AmeriSouth XXXII, LTD v Comm.  -  T.C: Memo. 2012-67 </vt:lpstr>
      <vt:lpstr>AmeriSouth XXXII, LTD v Comm.  - T.C: Memo. 2012-67 </vt:lpstr>
      <vt:lpstr>AmeriSouth XXXII, LTD v Comm.  - Con’t</vt:lpstr>
      <vt:lpstr>AmeriSouth XXXII, LTD v Comm.  - Con’t</vt:lpstr>
      <vt:lpstr>AmeriSouth XXXII, LTD v Comm.  - Con’t</vt:lpstr>
      <vt:lpstr>AmeriSouth XXXII, LTD v Comm.  - Con’t</vt:lpstr>
      <vt:lpstr>AmeriSouth XXXII, LTD v Comm.  - Con’t</vt:lpstr>
      <vt:lpstr>AmeriSouth XXXII, LTD v Comm.  - Con’t</vt:lpstr>
      <vt:lpstr>AmeriSouth XXXII, LTD v Comm.  - Con’t</vt:lpstr>
      <vt:lpstr>AmeriSouth XXXII, LTD v Comm.  - Con’t</vt:lpstr>
      <vt:lpstr>It’s the SUPPORT –  Not the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Peacock</dc:creator>
  <cp:lastModifiedBy>James Peacock</cp:lastModifiedBy>
  <cp:revision>2</cp:revision>
  <dcterms:created xsi:type="dcterms:W3CDTF">2025-10-20T12:55:49Z</dcterms:created>
  <dcterms:modified xsi:type="dcterms:W3CDTF">2025-10-31T15:30:01Z</dcterms:modified>
</cp:coreProperties>
</file>