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303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1" i="0">
                <a:solidFill>
                  <a:srgbClr val="00626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1" i="0">
                <a:solidFill>
                  <a:srgbClr val="00626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1" i="0">
                <a:solidFill>
                  <a:srgbClr val="00626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50" b="1" i="0">
                <a:solidFill>
                  <a:srgbClr val="00626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2979" y="60489"/>
            <a:ext cx="3004185" cy="866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50" b="1" i="0">
                <a:solidFill>
                  <a:srgbClr val="00626B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jpg"/><Relationship Id="rId3" Type="http://schemas.openxmlformats.org/officeDocument/2006/relationships/image" Target="../media/image14.jpg"/><Relationship Id="rId7" Type="http://schemas.openxmlformats.org/officeDocument/2006/relationships/image" Target="../media/image17.jpg"/><Relationship Id="rId12" Type="http://schemas.openxmlformats.org/officeDocument/2006/relationships/image" Target="../media/image2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21.jpg"/><Relationship Id="rId5" Type="http://schemas.openxmlformats.org/officeDocument/2006/relationships/image" Target="../media/image16.jpg"/><Relationship Id="rId10" Type="http://schemas.openxmlformats.org/officeDocument/2006/relationships/image" Target="../media/image20.jpg"/><Relationship Id="rId4" Type="http://schemas.openxmlformats.org/officeDocument/2006/relationships/image" Target="../media/image15.jpg"/><Relationship Id="rId9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9698" y="6769075"/>
            <a:ext cx="6614159" cy="219075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985645">
              <a:lnSpc>
                <a:spcPct val="100000"/>
              </a:lnSpc>
              <a:spcBef>
                <a:spcPts val="114"/>
              </a:spcBef>
            </a:pPr>
            <a:r>
              <a:rPr sz="1400" b="1" i="1" dirty="0">
                <a:solidFill>
                  <a:srgbClr val="CC0099"/>
                </a:solidFill>
                <a:latin typeface="Calibri"/>
                <a:cs typeface="Calibri"/>
              </a:rPr>
              <a:t>What</a:t>
            </a:r>
            <a:r>
              <a:rPr sz="1400" b="1" i="1" spc="1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CC0099"/>
                </a:solidFill>
                <a:latin typeface="Calibri"/>
                <a:cs typeface="Calibri"/>
              </a:rPr>
              <a:t>is</a:t>
            </a:r>
            <a:r>
              <a:rPr sz="1400" b="1" i="1" spc="2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CC0099"/>
                </a:solidFill>
                <a:latin typeface="Calibri"/>
                <a:cs typeface="Calibri"/>
              </a:rPr>
              <a:t>Caribbean</a:t>
            </a:r>
            <a:r>
              <a:rPr sz="1400" b="1" i="1" spc="35" dirty="0">
                <a:solidFill>
                  <a:srgbClr val="CC0099"/>
                </a:solidFill>
                <a:latin typeface="Calibri"/>
                <a:cs typeface="Calibri"/>
              </a:rPr>
              <a:t> </a:t>
            </a:r>
            <a:r>
              <a:rPr sz="1400" b="1" i="1" spc="-10" dirty="0">
                <a:solidFill>
                  <a:srgbClr val="CC0099"/>
                </a:solidFill>
                <a:latin typeface="Calibri"/>
                <a:cs typeface="Calibri"/>
              </a:rPr>
              <a:t>Carnival?</a:t>
            </a:r>
            <a:endParaRPr sz="1400">
              <a:latin typeface="Calibri"/>
              <a:cs typeface="Calibri"/>
            </a:endParaRPr>
          </a:p>
          <a:p>
            <a:pPr marL="1946275" marR="5080">
              <a:lnSpc>
                <a:spcPct val="101400"/>
              </a:lnSpc>
            </a:pPr>
            <a:r>
              <a:rPr sz="1400" dirty="0">
                <a:latin typeface="Calibri"/>
                <a:cs typeface="Calibri"/>
              </a:rPr>
              <a:t>Caribbean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food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full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bold,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rich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flavours,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using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combination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spices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 fresh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ingredients,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culminating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dishes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that </a:t>
            </a:r>
            <a:r>
              <a:rPr sz="1400" spc="-25" dirty="0">
                <a:latin typeface="Calibri"/>
                <a:cs typeface="Calibri"/>
              </a:rPr>
              <a:t>are </a:t>
            </a:r>
            <a:r>
              <a:rPr sz="1400" dirty="0">
                <a:latin typeface="Calibri"/>
                <a:cs typeface="Calibri"/>
              </a:rPr>
              <a:t>both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vibrant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flavour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colour.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We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have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worked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hard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to </a:t>
            </a:r>
            <a:r>
              <a:rPr sz="1400" dirty="0">
                <a:latin typeface="Calibri"/>
                <a:cs typeface="Calibri"/>
              </a:rPr>
              <a:t>create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these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dishes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full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Caribbean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flavours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 mind, </a:t>
            </a:r>
            <a:r>
              <a:rPr sz="1400" spc="-25" dirty="0">
                <a:latin typeface="Calibri"/>
                <a:cs typeface="Calibri"/>
              </a:rPr>
              <a:t>but</a:t>
            </a:r>
            <a:endParaRPr sz="1400">
              <a:latin typeface="Calibri"/>
              <a:cs typeface="Calibri"/>
            </a:endParaRPr>
          </a:p>
          <a:p>
            <a:pPr marL="12700" marR="2795270">
              <a:lnSpc>
                <a:spcPct val="101400"/>
              </a:lnSpc>
            </a:pPr>
            <a:r>
              <a:rPr sz="1400" dirty="0">
                <a:latin typeface="Calibri"/>
                <a:cs typeface="Calibri"/>
              </a:rPr>
              <a:t>without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All of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spice,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so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everyone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enjoy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and </a:t>
            </a:r>
            <a:r>
              <a:rPr sz="1400" dirty="0">
                <a:latin typeface="Calibri"/>
                <a:cs typeface="Calibri"/>
              </a:rPr>
              <a:t>experience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Caribbean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food whatever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their </a:t>
            </a:r>
            <a:r>
              <a:rPr sz="1400" spc="-10" dirty="0">
                <a:latin typeface="Calibri"/>
                <a:cs typeface="Calibri"/>
              </a:rPr>
              <a:t>spice</a:t>
            </a:r>
            <a:endParaRPr sz="1400">
              <a:latin typeface="Calibri"/>
              <a:cs typeface="Calibri"/>
            </a:endParaRPr>
          </a:p>
          <a:p>
            <a:pPr marL="12700" marR="2856230">
              <a:lnSpc>
                <a:spcPct val="101400"/>
              </a:lnSpc>
              <a:spcBef>
                <a:spcPts val="15"/>
              </a:spcBef>
            </a:pPr>
            <a:r>
              <a:rPr sz="1400" dirty="0">
                <a:latin typeface="Calibri"/>
                <a:cs typeface="Calibri"/>
              </a:rPr>
              <a:t>tolerance.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concept and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dishes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have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been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tried, </a:t>
            </a:r>
            <a:r>
              <a:rPr sz="1400" dirty="0">
                <a:latin typeface="Calibri"/>
                <a:cs typeface="Calibri"/>
              </a:rPr>
              <a:t>tested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 adapted in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several Primary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schools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and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feedback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from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children,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school staff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and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9698" y="8934702"/>
            <a:ext cx="2513330" cy="241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00" dirty="0">
                <a:latin typeface="Calibri"/>
                <a:cs typeface="Calibri"/>
              </a:rPr>
              <a:t>parents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has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all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been very </a:t>
            </a:r>
            <a:r>
              <a:rPr sz="1400" spc="-10" dirty="0">
                <a:latin typeface="Calibri"/>
                <a:cs typeface="Calibri"/>
              </a:rPr>
              <a:t>positive.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06908" y="0"/>
            <a:ext cx="6962140" cy="1245235"/>
            <a:chOff x="406908" y="0"/>
            <a:chExt cx="6962140" cy="12452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6908" y="0"/>
              <a:ext cx="6961631" cy="12451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83452" y="76200"/>
              <a:ext cx="835151" cy="83515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01084" y="79247"/>
              <a:ext cx="1932432" cy="83210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894" rIns="0" bIns="0" rtlCol="0">
            <a:spAutoFit/>
          </a:bodyPr>
          <a:lstStyle/>
          <a:p>
            <a:pPr marL="12700" marR="5080">
              <a:lnSpc>
                <a:spcPts val="3200"/>
              </a:lnSpc>
              <a:spcBef>
                <a:spcPts val="384"/>
              </a:spcBef>
            </a:pPr>
            <a:r>
              <a:rPr spc="-10" dirty="0"/>
              <a:t>Newsletter </a:t>
            </a:r>
            <a:r>
              <a:rPr spc="-20" dirty="0"/>
              <a:t>September</a:t>
            </a:r>
            <a:r>
              <a:rPr spc="-140" dirty="0"/>
              <a:t> </a:t>
            </a:r>
            <a:r>
              <a:rPr spc="-20" dirty="0"/>
              <a:t>2025</a:t>
            </a: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7700" y="1630679"/>
            <a:ext cx="4172711" cy="264718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31942" y="1012189"/>
            <a:ext cx="6605270" cy="454723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253365">
              <a:lnSpc>
                <a:spcPct val="100000"/>
              </a:lnSpc>
              <a:spcBef>
                <a:spcPts val="890"/>
              </a:spcBef>
            </a:pPr>
            <a:r>
              <a:rPr sz="2850" b="1" spc="-70" dirty="0">
                <a:solidFill>
                  <a:srgbClr val="E26B08"/>
                </a:solidFill>
                <a:latin typeface="Calibri"/>
                <a:cs typeface="Calibri"/>
              </a:rPr>
              <a:t>Your</a:t>
            </a:r>
            <a:r>
              <a:rPr sz="2850" b="1" spc="-95" dirty="0">
                <a:solidFill>
                  <a:srgbClr val="E26B08"/>
                </a:solidFill>
                <a:latin typeface="Calibri"/>
                <a:cs typeface="Calibri"/>
              </a:rPr>
              <a:t> </a:t>
            </a:r>
            <a:r>
              <a:rPr sz="2850" b="1" dirty="0">
                <a:solidFill>
                  <a:srgbClr val="E26B08"/>
                </a:solidFill>
                <a:latin typeface="Calibri"/>
                <a:cs typeface="Calibri"/>
              </a:rPr>
              <a:t>New</a:t>
            </a:r>
            <a:r>
              <a:rPr sz="2850" b="1" spc="-140" dirty="0">
                <a:solidFill>
                  <a:srgbClr val="E26B08"/>
                </a:solidFill>
                <a:latin typeface="Calibri"/>
                <a:cs typeface="Calibri"/>
              </a:rPr>
              <a:t> </a:t>
            </a:r>
            <a:r>
              <a:rPr sz="2850" b="1" spc="-10" dirty="0">
                <a:solidFill>
                  <a:srgbClr val="E26B08"/>
                </a:solidFill>
                <a:latin typeface="Calibri"/>
                <a:cs typeface="Calibri"/>
              </a:rPr>
              <a:t>Autumn/Winter</a:t>
            </a:r>
            <a:r>
              <a:rPr sz="2850" b="1" spc="-75" dirty="0">
                <a:solidFill>
                  <a:srgbClr val="E26B08"/>
                </a:solidFill>
                <a:latin typeface="Calibri"/>
                <a:cs typeface="Calibri"/>
              </a:rPr>
              <a:t> </a:t>
            </a:r>
            <a:r>
              <a:rPr sz="2850" b="1" dirty="0">
                <a:solidFill>
                  <a:srgbClr val="E26B08"/>
                </a:solidFill>
                <a:latin typeface="Calibri"/>
                <a:cs typeface="Calibri"/>
              </a:rPr>
              <a:t>Menu</a:t>
            </a:r>
            <a:r>
              <a:rPr sz="2850" b="1" spc="-80" dirty="0">
                <a:solidFill>
                  <a:srgbClr val="E26B08"/>
                </a:solidFill>
                <a:latin typeface="Calibri"/>
                <a:cs typeface="Calibri"/>
              </a:rPr>
              <a:t> </a:t>
            </a:r>
            <a:r>
              <a:rPr sz="2850" b="1" dirty="0">
                <a:solidFill>
                  <a:srgbClr val="E26B08"/>
                </a:solidFill>
                <a:latin typeface="Calibri"/>
                <a:cs typeface="Calibri"/>
              </a:rPr>
              <a:t>is</a:t>
            </a:r>
            <a:r>
              <a:rPr sz="2850" b="1" spc="-110" dirty="0">
                <a:solidFill>
                  <a:srgbClr val="E26B08"/>
                </a:solidFill>
                <a:latin typeface="Calibri"/>
                <a:cs typeface="Calibri"/>
              </a:rPr>
              <a:t> </a:t>
            </a:r>
            <a:r>
              <a:rPr sz="2850" b="1" spc="-10" dirty="0">
                <a:solidFill>
                  <a:srgbClr val="E26B08"/>
                </a:solidFill>
                <a:latin typeface="Calibri"/>
                <a:cs typeface="Calibri"/>
              </a:rPr>
              <a:t>here!</a:t>
            </a:r>
            <a:endParaRPr sz="2850" dirty="0">
              <a:latin typeface="Calibri"/>
              <a:cs typeface="Calibri"/>
            </a:endParaRPr>
          </a:p>
          <a:p>
            <a:pPr marL="4291965" marR="161925">
              <a:lnSpc>
                <a:spcPct val="101699"/>
              </a:lnSpc>
              <a:spcBef>
                <a:spcPts val="340"/>
              </a:spcBef>
            </a:pPr>
            <a:r>
              <a:rPr sz="1200" b="1" dirty="0">
                <a:latin typeface="Calibri"/>
                <a:cs typeface="Calibri"/>
              </a:rPr>
              <a:t>We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are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very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excited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to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share</a:t>
            </a:r>
            <a:r>
              <a:rPr sz="1200" b="1" spc="-20" dirty="0">
                <a:latin typeface="Calibri"/>
                <a:cs typeface="Calibri"/>
              </a:rPr>
              <a:t> with </a:t>
            </a:r>
            <a:r>
              <a:rPr sz="1200" b="1" dirty="0">
                <a:latin typeface="Calibri"/>
                <a:cs typeface="Calibri"/>
              </a:rPr>
              <a:t>you,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the</a:t>
            </a:r>
            <a:r>
              <a:rPr sz="1200" b="1" spc="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new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menu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for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Autum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/ </a:t>
            </a:r>
            <a:r>
              <a:rPr sz="1200" b="1" dirty="0">
                <a:latin typeface="Calibri"/>
                <a:cs typeface="Calibri"/>
              </a:rPr>
              <a:t>Winter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25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-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26.</a:t>
            </a:r>
            <a:endParaRPr sz="1200" dirty="0">
              <a:latin typeface="Calibri"/>
              <a:cs typeface="Calibri"/>
            </a:endParaRPr>
          </a:p>
          <a:p>
            <a:pPr marL="4291965" marR="125095">
              <a:lnSpc>
                <a:spcPct val="101699"/>
              </a:lnSpc>
              <a:spcBef>
                <a:spcPts val="195"/>
              </a:spcBef>
            </a:pPr>
            <a:r>
              <a:rPr sz="1200" dirty="0">
                <a:latin typeface="Calibri"/>
                <a:cs typeface="Calibri"/>
              </a:rPr>
              <a:t>Our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menus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change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twice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yearly </a:t>
            </a:r>
            <a:r>
              <a:rPr sz="1200" dirty="0">
                <a:latin typeface="Calibri"/>
                <a:cs typeface="Calibri"/>
              </a:rPr>
              <a:t>October</a:t>
            </a:r>
            <a:r>
              <a:rPr sz="1200" spc="30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April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(Autumn/Winter) </a:t>
            </a:r>
            <a:r>
              <a:rPr sz="1200" dirty="0">
                <a:latin typeface="Calibri"/>
                <a:cs typeface="Calibri"/>
              </a:rPr>
              <a:t>April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October </a:t>
            </a:r>
            <a:r>
              <a:rPr sz="1200" spc="-10" dirty="0">
                <a:latin typeface="Calibri"/>
                <a:cs typeface="Calibri"/>
              </a:rPr>
              <a:t>(Spring/Summer)</a:t>
            </a:r>
            <a:endParaRPr sz="1200" dirty="0">
              <a:latin typeface="Calibri"/>
              <a:cs typeface="Calibri"/>
            </a:endParaRPr>
          </a:p>
          <a:p>
            <a:pPr marL="4291965" marR="5080">
              <a:lnSpc>
                <a:spcPct val="101400"/>
              </a:lnSpc>
              <a:spcBef>
                <a:spcPts val="204"/>
              </a:spcBef>
            </a:pPr>
            <a:r>
              <a:rPr sz="1200" dirty="0">
                <a:latin typeface="Calibri"/>
                <a:cs typeface="Calibri"/>
              </a:rPr>
              <a:t>This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new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menu will</a:t>
            </a:r>
            <a:r>
              <a:rPr sz="1200" spc="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run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from </a:t>
            </a:r>
            <a:r>
              <a:rPr lang="en-GB" sz="1200" dirty="0">
                <a:latin typeface="Calibri"/>
                <a:cs typeface="Calibri"/>
              </a:rPr>
              <a:t>November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2025,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running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through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Easter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half-term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2026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at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 </a:t>
            </a:r>
            <a:r>
              <a:rPr sz="1200" spc="-25" dirty="0">
                <a:latin typeface="Calibri"/>
                <a:cs typeface="Calibri"/>
              </a:rPr>
              <a:t>new </a:t>
            </a:r>
            <a:r>
              <a:rPr sz="1200" dirty="0">
                <a:latin typeface="Calibri"/>
                <a:cs typeface="Calibri"/>
              </a:rPr>
              <a:t>price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£</a:t>
            </a:r>
            <a:r>
              <a:rPr lang="en-GB" sz="1200" dirty="0">
                <a:latin typeface="Calibri"/>
                <a:cs typeface="Calibri"/>
              </a:rPr>
              <a:t>3.00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per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meal</a:t>
            </a:r>
            <a:endParaRPr sz="1200" dirty="0">
              <a:latin typeface="Calibri"/>
              <a:cs typeface="Calibri"/>
            </a:endParaRPr>
          </a:p>
          <a:p>
            <a:pPr marL="4291965" marR="170815">
              <a:lnSpc>
                <a:spcPct val="101400"/>
              </a:lnSpc>
              <a:spcBef>
                <a:spcPts val="210"/>
              </a:spcBef>
            </a:pPr>
            <a:r>
              <a:rPr sz="1200" dirty="0">
                <a:latin typeface="Calibri"/>
                <a:cs typeface="Calibri"/>
              </a:rPr>
              <a:t>This new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menu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packed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with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old </a:t>
            </a:r>
            <a:r>
              <a:rPr sz="1200" dirty="0">
                <a:latin typeface="Calibri"/>
                <a:cs typeface="Calibri"/>
              </a:rPr>
              <a:t>favorites and new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dishes,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plus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our </a:t>
            </a:r>
            <a:r>
              <a:rPr sz="1200" dirty="0">
                <a:latin typeface="Calibri"/>
                <a:cs typeface="Calibri"/>
              </a:rPr>
              <a:t>new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concept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Caribbean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Carnival, </a:t>
            </a:r>
            <a:r>
              <a:rPr sz="1200" dirty="0">
                <a:latin typeface="Calibri"/>
                <a:cs typeface="Calibri"/>
              </a:rPr>
              <a:t>more if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this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below.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sz="1200" dirty="0">
              <a:latin typeface="Calibri"/>
              <a:cs typeface="Calibri"/>
            </a:endParaRPr>
          </a:p>
          <a:p>
            <a:pPr marL="12700" marR="2298065">
              <a:lnSpc>
                <a:spcPct val="101499"/>
              </a:lnSpc>
            </a:pPr>
            <a:r>
              <a:rPr sz="1200" dirty="0">
                <a:latin typeface="Calibri"/>
                <a:cs typeface="Calibri"/>
              </a:rPr>
              <a:t>Food for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Life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,which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was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created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by the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Soil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Association,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started</a:t>
            </a:r>
            <a:r>
              <a:rPr sz="1200" spc="-25" dirty="0">
                <a:latin typeface="Calibri"/>
                <a:cs typeface="Calibri"/>
              </a:rPr>
              <a:t> in </a:t>
            </a:r>
            <a:r>
              <a:rPr sz="1200" dirty="0">
                <a:latin typeface="Calibri"/>
                <a:cs typeface="Calibri"/>
              </a:rPr>
              <a:t>2003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with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aims</a:t>
            </a:r>
            <a:r>
              <a:rPr sz="1200" spc="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making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healthy,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tasty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sustainable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meals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norm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for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all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enjoy,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reconnecting people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with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where their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food </a:t>
            </a:r>
            <a:r>
              <a:rPr sz="1200" dirty="0">
                <a:latin typeface="Calibri"/>
                <a:cs typeface="Calibri"/>
              </a:rPr>
              <a:t>comes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from,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teaching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them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how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food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grown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cooked,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and </a:t>
            </a:r>
            <a:r>
              <a:rPr sz="1200" dirty="0">
                <a:latin typeface="Calibri"/>
                <a:cs typeface="Calibri"/>
              </a:rPr>
              <a:t>championing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importance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well-sourced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ingredients.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88848" y="6653783"/>
            <a:ext cx="6398260" cy="0"/>
          </a:xfrm>
          <a:custGeom>
            <a:avLst/>
            <a:gdLst/>
            <a:ahLst/>
            <a:cxnLst/>
            <a:rect l="l" t="t" r="r" b="b"/>
            <a:pathLst>
              <a:path w="6398259">
                <a:moveTo>
                  <a:pt x="0" y="0"/>
                </a:moveTo>
                <a:lnTo>
                  <a:pt x="6397752" y="0"/>
                </a:lnTo>
              </a:path>
            </a:pathLst>
          </a:custGeom>
          <a:ln w="28956">
            <a:solidFill>
              <a:srgbClr val="1560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94943" y="6829044"/>
            <a:ext cx="1912620" cy="105003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71615" y="7897368"/>
            <a:ext cx="1046987" cy="103174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674108" y="7897367"/>
            <a:ext cx="1068048" cy="1063751"/>
          </a:xfrm>
          <a:prstGeom prst="rect">
            <a:avLst/>
          </a:prstGeom>
        </p:spPr>
      </p:pic>
      <p:grpSp>
        <p:nvGrpSpPr>
          <p:cNvPr id="15" name="object 15"/>
          <p:cNvGrpSpPr/>
          <p:nvPr/>
        </p:nvGrpSpPr>
        <p:grpSpPr>
          <a:xfrm>
            <a:off x="405384" y="9162288"/>
            <a:ext cx="6963409" cy="896619"/>
            <a:chOff x="405384" y="9162288"/>
            <a:chExt cx="6963409" cy="896619"/>
          </a:xfrm>
        </p:grpSpPr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5384" y="9162288"/>
              <a:ext cx="6963155" cy="89611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59551" y="9428988"/>
              <a:ext cx="1423416" cy="5151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556503" y="9372600"/>
              <a:ext cx="1499616" cy="62788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8952" y="9403080"/>
              <a:ext cx="4323587" cy="568451"/>
            </a:xfrm>
            <a:prstGeom prst="rect">
              <a:avLst/>
            </a:prstGeom>
          </p:spPr>
        </p:pic>
      </p:grpSp>
      <p:sp>
        <p:nvSpPr>
          <p:cNvPr id="20" name="object 20"/>
          <p:cNvSpPr/>
          <p:nvPr/>
        </p:nvSpPr>
        <p:spPr>
          <a:xfrm>
            <a:off x="629412" y="4491227"/>
            <a:ext cx="6398260" cy="0"/>
          </a:xfrm>
          <a:custGeom>
            <a:avLst/>
            <a:gdLst/>
            <a:ahLst/>
            <a:cxnLst/>
            <a:rect l="l" t="t" r="r" b="b"/>
            <a:pathLst>
              <a:path w="6398259">
                <a:moveTo>
                  <a:pt x="0" y="0"/>
                </a:moveTo>
                <a:lnTo>
                  <a:pt x="6397752" y="0"/>
                </a:lnTo>
              </a:path>
            </a:pathLst>
          </a:custGeom>
          <a:ln w="28956">
            <a:solidFill>
              <a:srgbClr val="1560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566949" y="8943844"/>
            <a:ext cx="1296035" cy="336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2400" marR="5080" indent="-140335">
              <a:lnSpc>
                <a:spcPct val="102000"/>
              </a:lnSpc>
              <a:spcBef>
                <a:spcPts val="95"/>
              </a:spcBef>
            </a:pPr>
            <a:r>
              <a:rPr sz="1000" b="1" dirty="0">
                <a:solidFill>
                  <a:srgbClr val="EF911C"/>
                </a:solidFill>
                <a:latin typeface="Calibri"/>
                <a:cs typeface="Calibri"/>
              </a:rPr>
              <a:t>Mild</a:t>
            </a:r>
            <a:r>
              <a:rPr sz="1000" b="1" spc="35" dirty="0">
                <a:solidFill>
                  <a:srgbClr val="EF911C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EF911C"/>
                </a:solidFill>
                <a:latin typeface="Calibri"/>
                <a:cs typeface="Calibri"/>
              </a:rPr>
              <a:t>Caribbean</a:t>
            </a:r>
            <a:r>
              <a:rPr sz="1000" b="1" spc="-15" dirty="0">
                <a:solidFill>
                  <a:srgbClr val="EF911C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EF911C"/>
                </a:solidFill>
                <a:latin typeface="Calibri"/>
                <a:cs typeface="Calibri"/>
              </a:rPr>
              <a:t>Chicken </a:t>
            </a:r>
            <a:r>
              <a:rPr sz="1000" b="1" dirty="0">
                <a:solidFill>
                  <a:srgbClr val="EF911C"/>
                </a:solidFill>
                <a:latin typeface="Calibri"/>
                <a:cs typeface="Calibri"/>
              </a:rPr>
              <a:t>with</a:t>
            </a:r>
            <a:r>
              <a:rPr sz="1000" b="1" spc="20" dirty="0">
                <a:solidFill>
                  <a:srgbClr val="EF911C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EF911C"/>
                </a:solidFill>
                <a:latin typeface="Calibri"/>
                <a:cs typeface="Calibri"/>
              </a:rPr>
              <a:t>Rice</a:t>
            </a:r>
            <a:r>
              <a:rPr sz="1000" b="1" spc="-20" dirty="0">
                <a:solidFill>
                  <a:srgbClr val="EF911C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EF911C"/>
                </a:solidFill>
                <a:latin typeface="Calibri"/>
                <a:cs typeface="Calibri"/>
              </a:rPr>
              <a:t>and</a:t>
            </a:r>
            <a:r>
              <a:rPr sz="1000" b="1" spc="15" dirty="0">
                <a:solidFill>
                  <a:srgbClr val="EF911C"/>
                </a:solidFill>
                <a:latin typeface="Calibri"/>
                <a:cs typeface="Calibri"/>
              </a:rPr>
              <a:t> </a:t>
            </a:r>
            <a:r>
              <a:rPr sz="1000" b="1" spc="-20" dirty="0">
                <a:solidFill>
                  <a:srgbClr val="EF911C"/>
                </a:solidFill>
                <a:latin typeface="Calibri"/>
                <a:cs typeface="Calibri"/>
              </a:rPr>
              <a:t>Peas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010164" y="8943844"/>
            <a:ext cx="1209040" cy="3352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6535" marR="5080" indent="-204470">
              <a:lnSpc>
                <a:spcPct val="101000"/>
              </a:lnSpc>
              <a:spcBef>
                <a:spcPts val="105"/>
              </a:spcBef>
            </a:pPr>
            <a:r>
              <a:rPr sz="1000" b="1" dirty="0">
                <a:solidFill>
                  <a:srgbClr val="EF911C"/>
                </a:solidFill>
                <a:latin typeface="Calibri"/>
                <a:cs typeface="Calibri"/>
              </a:rPr>
              <a:t>Caribbean</a:t>
            </a:r>
            <a:r>
              <a:rPr sz="1000" b="1" spc="10" dirty="0">
                <a:solidFill>
                  <a:srgbClr val="EF911C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EF911C"/>
                </a:solidFill>
                <a:latin typeface="Calibri"/>
                <a:cs typeface="Calibri"/>
              </a:rPr>
              <a:t>Butterbean </a:t>
            </a:r>
            <a:r>
              <a:rPr sz="1000" b="1" dirty="0">
                <a:solidFill>
                  <a:srgbClr val="EF911C"/>
                </a:solidFill>
                <a:latin typeface="Calibri"/>
                <a:cs typeface="Calibri"/>
              </a:rPr>
              <a:t>Stew</a:t>
            </a:r>
            <a:r>
              <a:rPr sz="1000" b="1" spc="-25" dirty="0">
                <a:solidFill>
                  <a:srgbClr val="EF911C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EF911C"/>
                </a:solidFill>
                <a:latin typeface="Calibri"/>
                <a:cs typeface="Calibri"/>
              </a:rPr>
              <a:t>with</a:t>
            </a:r>
            <a:r>
              <a:rPr sz="1000" b="1" spc="5" dirty="0">
                <a:solidFill>
                  <a:srgbClr val="EF911C"/>
                </a:solidFill>
                <a:latin typeface="Calibri"/>
                <a:cs typeface="Calibri"/>
              </a:rPr>
              <a:t> </a:t>
            </a:r>
            <a:r>
              <a:rPr sz="1000" b="1" spc="-20" dirty="0">
                <a:solidFill>
                  <a:srgbClr val="EF911C"/>
                </a:solidFill>
                <a:latin typeface="Calibri"/>
                <a:cs typeface="Calibri"/>
              </a:rPr>
              <a:t>Rice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127650" y="4597908"/>
            <a:ext cx="1645431" cy="1095360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395477" y="5702046"/>
            <a:ext cx="3752215" cy="828040"/>
            <a:chOff x="395477" y="5702046"/>
            <a:chExt cx="3752215" cy="828040"/>
          </a:xfrm>
        </p:grpSpPr>
        <p:sp>
          <p:nvSpPr>
            <p:cNvPr id="25" name="object 25"/>
            <p:cNvSpPr/>
            <p:nvPr/>
          </p:nvSpPr>
          <p:spPr>
            <a:xfrm>
              <a:off x="405383" y="5711952"/>
              <a:ext cx="3732529" cy="807720"/>
            </a:xfrm>
            <a:custGeom>
              <a:avLst/>
              <a:gdLst/>
              <a:ahLst/>
              <a:cxnLst/>
              <a:rect l="l" t="t" r="r" b="b"/>
              <a:pathLst>
                <a:path w="3732529" h="807720">
                  <a:moveTo>
                    <a:pt x="3598164" y="807720"/>
                  </a:moveTo>
                  <a:lnTo>
                    <a:pt x="44196" y="807720"/>
                  </a:lnTo>
                  <a:lnTo>
                    <a:pt x="1572" y="800782"/>
                  </a:lnTo>
                  <a:lnTo>
                    <a:pt x="0" y="799958"/>
                  </a:lnTo>
                  <a:lnTo>
                    <a:pt x="0" y="7586"/>
                  </a:lnTo>
                  <a:lnTo>
                    <a:pt x="1572" y="6778"/>
                  </a:lnTo>
                  <a:lnTo>
                    <a:pt x="44196" y="0"/>
                  </a:lnTo>
                  <a:lnTo>
                    <a:pt x="3598164" y="0"/>
                  </a:lnTo>
                  <a:lnTo>
                    <a:pt x="3640787" y="6778"/>
                  </a:lnTo>
                  <a:lnTo>
                    <a:pt x="3677631" y="25700"/>
                  </a:lnTo>
                  <a:lnTo>
                    <a:pt x="3706575" y="54644"/>
                  </a:lnTo>
                  <a:lnTo>
                    <a:pt x="3725497" y="91488"/>
                  </a:lnTo>
                  <a:lnTo>
                    <a:pt x="3732276" y="134112"/>
                  </a:lnTo>
                  <a:lnTo>
                    <a:pt x="3732276" y="672084"/>
                  </a:lnTo>
                  <a:lnTo>
                    <a:pt x="3725497" y="714865"/>
                  </a:lnTo>
                  <a:lnTo>
                    <a:pt x="3706575" y="752087"/>
                  </a:lnTo>
                  <a:lnTo>
                    <a:pt x="3677631" y="781482"/>
                  </a:lnTo>
                  <a:lnTo>
                    <a:pt x="3640787" y="800782"/>
                  </a:lnTo>
                  <a:lnTo>
                    <a:pt x="3598164" y="80772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5383" y="5711952"/>
              <a:ext cx="3732529" cy="807720"/>
            </a:xfrm>
            <a:custGeom>
              <a:avLst/>
              <a:gdLst/>
              <a:ahLst/>
              <a:cxnLst/>
              <a:rect l="l" t="t" r="r" b="b"/>
              <a:pathLst>
                <a:path w="3732529" h="807720">
                  <a:moveTo>
                    <a:pt x="0" y="7586"/>
                  </a:moveTo>
                  <a:lnTo>
                    <a:pt x="1572" y="6778"/>
                  </a:lnTo>
                  <a:lnTo>
                    <a:pt x="44196" y="0"/>
                  </a:lnTo>
                  <a:lnTo>
                    <a:pt x="3598164" y="0"/>
                  </a:lnTo>
                  <a:lnTo>
                    <a:pt x="3640787" y="6778"/>
                  </a:lnTo>
                  <a:lnTo>
                    <a:pt x="3677631" y="25700"/>
                  </a:lnTo>
                  <a:lnTo>
                    <a:pt x="3706575" y="54644"/>
                  </a:lnTo>
                  <a:lnTo>
                    <a:pt x="3725497" y="91488"/>
                  </a:lnTo>
                  <a:lnTo>
                    <a:pt x="3732276" y="134112"/>
                  </a:lnTo>
                  <a:lnTo>
                    <a:pt x="3732276" y="672084"/>
                  </a:lnTo>
                  <a:lnTo>
                    <a:pt x="3725497" y="714865"/>
                  </a:lnTo>
                  <a:lnTo>
                    <a:pt x="3706575" y="752087"/>
                  </a:lnTo>
                  <a:lnTo>
                    <a:pt x="3677631" y="781482"/>
                  </a:lnTo>
                  <a:lnTo>
                    <a:pt x="3640787" y="800782"/>
                  </a:lnTo>
                  <a:lnTo>
                    <a:pt x="3598164" y="807720"/>
                  </a:lnTo>
                  <a:lnTo>
                    <a:pt x="44196" y="807720"/>
                  </a:lnTo>
                  <a:lnTo>
                    <a:pt x="1572" y="800782"/>
                  </a:lnTo>
                  <a:lnTo>
                    <a:pt x="0" y="799958"/>
                  </a:lnTo>
                </a:path>
              </a:pathLst>
            </a:custGeom>
            <a:ln w="19812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31943" y="5749519"/>
            <a:ext cx="3013710" cy="7061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1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Food For</a:t>
            </a:r>
            <a:r>
              <a:rPr sz="11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Life</a:t>
            </a:r>
            <a:r>
              <a:rPr sz="11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Served</a:t>
            </a:r>
            <a:r>
              <a:rPr sz="11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Here</a:t>
            </a:r>
            <a:r>
              <a:rPr sz="110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alibri"/>
                <a:cs typeface="Calibri"/>
              </a:rPr>
              <a:t>award</a:t>
            </a:r>
            <a:r>
              <a:rPr sz="11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Calibri"/>
                <a:cs typeface="Calibri"/>
              </a:rPr>
              <a:t>ensures:</a:t>
            </a:r>
            <a:endParaRPr sz="1100">
              <a:latin typeface="Calibri"/>
              <a:cs typeface="Calibri"/>
            </a:endParaRPr>
          </a:p>
          <a:p>
            <a:pPr marL="116205" indent="-103505">
              <a:lnSpc>
                <a:spcPct val="100000"/>
              </a:lnSpc>
              <a:spcBef>
                <a:spcPts val="25"/>
              </a:spcBef>
              <a:buChar char="•"/>
              <a:tabLst>
                <a:tab pos="116205" algn="l"/>
              </a:tabLst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Food</a:t>
            </a:r>
            <a:r>
              <a:rPr sz="1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served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fresh</a:t>
            </a:r>
            <a:r>
              <a:rPr sz="1100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•</a:t>
            </a:r>
            <a:r>
              <a:rPr sz="1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Healthy</a:t>
            </a:r>
            <a:r>
              <a:rPr sz="11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eating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made</a:t>
            </a:r>
            <a:r>
              <a:rPr sz="1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Calibri"/>
                <a:cs typeface="Calibri"/>
              </a:rPr>
              <a:t>easy</a:t>
            </a:r>
            <a:endParaRPr sz="1100">
              <a:latin typeface="Calibri"/>
              <a:cs typeface="Calibri"/>
            </a:endParaRPr>
          </a:p>
          <a:p>
            <a:pPr marL="116205" indent="-103505">
              <a:lnSpc>
                <a:spcPct val="100000"/>
              </a:lnSpc>
              <a:spcBef>
                <a:spcPts val="10"/>
              </a:spcBef>
              <a:buChar char="•"/>
              <a:tabLst>
                <a:tab pos="116205" algn="l"/>
              </a:tabLst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food</a:t>
            </a:r>
            <a:r>
              <a:rPr sz="11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1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buy</a:t>
            </a:r>
            <a:r>
              <a:rPr sz="11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sustainable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1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ethical</a:t>
            </a:r>
            <a:endParaRPr sz="1100">
              <a:latin typeface="Calibri"/>
              <a:cs typeface="Calibri"/>
            </a:endParaRPr>
          </a:p>
          <a:p>
            <a:pPr marL="116205" indent="-103505">
              <a:lnSpc>
                <a:spcPct val="100000"/>
              </a:lnSpc>
              <a:spcBef>
                <a:spcPts val="25"/>
              </a:spcBef>
              <a:buChar char="•"/>
              <a:tabLst>
                <a:tab pos="116205" algn="l"/>
              </a:tabLst>
            </a:pP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Local</a:t>
            </a:r>
            <a:r>
              <a:rPr sz="11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farmers</a:t>
            </a:r>
            <a:r>
              <a:rPr sz="11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11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food</a:t>
            </a:r>
            <a:r>
              <a:rPr sz="1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producers</a:t>
            </a:r>
            <a:r>
              <a:rPr sz="11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sz="11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supported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255992" y="5778499"/>
            <a:ext cx="2900680" cy="535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sz="1100" dirty="0">
                <a:solidFill>
                  <a:srgbClr val="FFBF00"/>
                </a:solidFill>
                <a:latin typeface="Calibri"/>
                <a:cs typeface="Calibri"/>
              </a:rPr>
              <a:t>Everyone</a:t>
            </a:r>
            <a:r>
              <a:rPr sz="1100" spc="40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BF00"/>
                </a:solidFill>
                <a:latin typeface="Calibri"/>
                <a:cs typeface="Calibri"/>
              </a:rPr>
              <a:t>eating</a:t>
            </a:r>
            <a:r>
              <a:rPr sz="1100" spc="-5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BF00"/>
                </a:solidFill>
                <a:latin typeface="Calibri"/>
                <a:cs typeface="Calibri"/>
              </a:rPr>
              <a:t>a</a:t>
            </a:r>
            <a:r>
              <a:rPr sz="1100" spc="25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BF00"/>
                </a:solidFill>
                <a:latin typeface="Calibri"/>
                <a:cs typeface="Calibri"/>
              </a:rPr>
              <a:t>Caterlink</a:t>
            </a:r>
            <a:r>
              <a:rPr sz="1100" spc="10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BF00"/>
                </a:solidFill>
                <a:latin typeface="Calibri"/>
                <a:cs typeface="Calibri"/>
              </a:rPr>
              <a:t>primary</a:t>
            </a:r>
            <a:r>
              <a:rPr sz="1100" spc="35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BF00"/>
                </a:solidFill>
                <a:latin typeface="Calibri"/>
                <a:cs typeface="Calibri"/>
              </a:rPr>
              <a:t>school</a:t>
            </a:r>
            <a:r>
              <a:rPr sz="1100" spc="15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FFBF00"/>
                </a:solidFill>
                <a:latin typeface="Calibri"/>
                <a:cs typeface="Calibri"/>
              </a:rPr>
              <a:t>lunch </a:t>
            </a:r>
            <a:r>
              <a:rPr sz="1100" dirty="0">
                <a:solidFill>
                  <a:srgbClr val="FFBF00"/>
                </a:solidFill>
                <a:latin typeface="Calibri"/>
                <a:cs typeface="Calibri"/>
              </a:rPr>
              <a:t>can</a:t>
            </a:r>
            <a:r>
              <a:rPr sz="1100" spc="10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BF00"/>
                </a:solidFill>
                <a:latin typeface="Calibri"/>
                <a:cs typeface="Calibri"/>
              </a:rPr>
              <a:t>be</a:t>
            </a:r>
            <a:r>
              <a:rPr sz="1100" spc="20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BF00"/>
                </a:solidFill>
                <a:latin typeface="Calibri"/>
                <a:cs typeface="Calibri"/>
              </a:rPr>
              <a:t>sure</a:t>
            </a:r>
            <a:r>
              <a:rPr sz="1100" spc="20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BF00"/>
                </a:solidFill>
                <a:latin typeface="Calibri"/>
                <a:cs typeface="Calibri"/>
              </a:rPr>
              <a:t>that</a:t>
            </a:r>
            <a:r>
              <a:rPr sz="1100" spc="-25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BF00"/>
                </a:solidFill>
                <a:latin typeface="Calibri"/>
                <a:cs typeface="Calibri"/>
              </a:rPr>
              <a:t>they</a:t>
            </a:r>
            <a:r>
              <a:rPr sz="1100" spc="15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BF00"/>
                </a:solidFill>
                <a:latin typeface="Calibri"/>
                <a:cs typeface="Calibri"/>
              </a:rPr>
              <a:t>are</a:t>
            </a:r>
            <a:r>
              <a:rPr sz="1100" spc="30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BF00"/>
                </a:solidFill>
                <a:latin typeface="Calibri"/>
                <a:cs typeface="Calibri"/>
              </a:rPr>
              <a:t>eating</a:t>
            </a:r>
            <a:r>
              <a:rPr sz="1100" spc="10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BF00"/>
                </a:solidFill>
                <a:latin typeface="Calibri"/>
                <a:cs typeface="Calibri"/>
              </a:rPr>
              <a:t>from</a:t>
            </a:r>
            <a:r>
              <a:rPr sz="1100" spc="15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BF00"/>
                </a:solidFill>
                <a:latin typeface="Calibri"/>
                <a:cs typeface="Calibri"/>
              </a:rPr>
              <a:t>a</a:t>
            </a:r>
            <a:r>
              <a:rPr sz="1100" spc="15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BF00"/>
                </a:solidFill>
                <a:latin typeface="Calibri"/>
                <a:cs typeface="Calibri"/>
              </a:rPr>
              <a:t>menu</a:t>
            </a:r>
            <a:r>
              <a:rPr sz="1100" spc="10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FFBF00"/>
                </a:solidFill>
                <a:latin typeface="Calibri"/>
                <a:cs typeface="Calibri"/>
              </a:rPr>
              <a:t>that </a:t>
            </a:r>
            <a:r>
              <a:rPr sz="1100" dirty="0">
                <a:solidFill>
                  <a:srgbClr val="FFBF00"/>
                </a:solidFill>
                <a:latin typeface="Calibri"/>
                <a:cs typeface="Calibri"/>
              </a:rPr>
              <a:t>meets</a:t>
            </a:r>
            <a:r>
              <a:rPr sz="1100" spc="20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BF00"/>
                </a:solidFill>
                <a:latin typeface="Calibri"/>
                <a:cs typeface="Calibri"/>
              </a:rPr>
              <a:t>at</a:t>
            </a:r>
            <a:r>
              <a:rPr sz="1100" spc="-5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BF00"/>
                </a:solidFill>
                <a:latin typeface="Calibri"/>
                <a:cs typeface="Calibri"/>
              </a:rPr>
              <a:t>least</a:t>
            </a:r>
            <a:r>
              <a:rPr sz="1100" spc="5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BF00"/>
                </a:solidFill>
                <a:latin typeface="Calibri"/>
                <a:cs typeface="Calibri"/>
              </a:rPr>
              <a:t>the</a:t>
            </a:r>
            <a:r>
              <a:rPr sz="1100" spc="10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BF00"/>
                </a:solidFill>
                <a:latin typeface="Calibri"/>
                <a:cs typeface="Calibri"/>
              </a:rPr>
              <a:t>Food</a:t>
            </a:r>
            <a:r>
              <a:rPr sz="1100" spc="-10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BF00"/>
                </a:solidFill>
                <a:latin typeface="Calibri"/>
                <a:cs typeface="Calibri"/>
              </a:rPr>
              <a:t>For</a:t>
            </a:r>
            <a:r>
              <a:rPr sz="1100" spc="15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BF00"/>
                </a:solidFill>
                <a:latin typeface="Calibri"/>
                <a:cs typeface="Calibri"/>
              </a:rPr>
              <a:t>Life</a:t>
            </a:r>
            <a:r>
              <a:rPr sz="1100" spc="25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BF00"/>
                </a:solidFill>
                <a:latin typeface="Calibri"/>
                <a:cs typeface="Calibri"/>
              </a:rPr>
              <a:t>Served</a:t>
            </a:r>
            <a:r>
              <a:rPr sz="1100" spc="40" dirty="0">
                <a:solidFill>
                  <a:srgbClr val="FFBF00"/>
                </a:solidFill>
                <a:latin typeface="Calibri"/>
                <a:cs typeface="Calibri"/>
              </a:rPr>
              <a:t> </a:t>
            </a:r>
            <a:r>
              <a:rPr sz="1100" spc="-20" dirty="0">
                <a:solidFill>
                  <a:srgbClr val="FFBF00"/>
                </a:solidFill>
                <a:latin typeface="Calibri"/>
                <a:cs typeface="Calibri"/>
              </a:rPr>
              <a:t>Here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5384" y="0"/>
            <a:ext cx="6963409" cy="792480"/>
            <a:chOff x="405384" y="0"/>
            <a:chExt cx="6963409" cy="7924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5384" y="0"/>
              <a:ext cx="6963155" cy="79247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48628" y="91439"/>
              <a:ext cx="507491" cy="4160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2375" y="30480"/>
              <a:ext cx="1321308" cy="539495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688848" y="6653783"/>
            <a:ext cx="6398260" cy="0"/>
          </a:xfrm>
          <a:custGeom>
            <a:avLst/>
            <a:gdLst/>
            <a:ahLst/>
            <a:cxnLst/>
            <a:rect l="l" t="t" r="r" b="b"/>
            <a:pathLst>
              <a:path w="6398259">
                <a:moveTo>
                  <a:pt x="0" y="0"/>
                </a:moveTo>
                <a:lnTo>
                  <a:pt x="6397752" y="0"/>
                </a:lnTo>
              </a:path>
            </a:pathLst>
          </a:custGeom>
          <a:ln w="28956">
            <a:solidFill>
              <a:srgbClr val="1560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405384" y="9509760"/>
            <a:ext cx="6963409" cy="548640"/>
            <a:chOff x="405384" y="9509760"/>
            <a:chExt cx="6963409" cy="54864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5384" y="9509760"/>
              <a:ext cx="6963155" cy="5486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48299" y="9689592"/>
              <a:ext cx="1421891" cy="27127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983223" y="9639300"/>
              <a:ext cx="848868" cy="373379"/>
            </a:xfrm>
            <a:prstGeom prst="rect">
              <a:avLst/>
            </a:prstGeom>
          </p:spPr>
        </p:pic>
      </p:grpSp>
      <p:sp>
        <p:nvSpPr>
          <p:cNvPr id="11" name="object 11"/>
          <p:cNvSpPr/>
          <p:nvPr/>
        </p:nvSpPr>
        <p:spPr>
          <a:xfrm>
            <a:off x="629412" y="4155947"/>
            <a:ext cx="6398260" cy="0"/>
          </a:xfrm>
          <a:custGeom>
            <a:avLst/>
            <a:gdLst/>
            <a:ahLst/>
            <a:cxnLst/>
            <a:rect l="l" t="t" r="r" b="b"/>
            <a:pathLst>
              <a:path w="6398259">
                <a:moveTo>
                  <a:pt x="0" y="0"/>
                </a:moveTo>
                <a:lnTo>
                  <a:pt x="6397752" y="0"/>
                </a:lnTo>
              </a:path>
            </a:pathLst>
          </a:custGeom>
          <a:ln w="28956">
            <a:solidFill>
              <a:srgbClr val="15608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934659" y="621320"/>
            <a:ext cx="2211070" cy="459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sng" spc="-10" dirty="0">
                <a:uFill>
                  <a:solidFill>
                    <a:srgbClr val="00626B"/>
                  </a:solidFill>
                </a:uFill>
              </a:rPr>
              <a:t>Information</a:t>
            </a:r>
          </a:p>
        </p:txBody>
      </p:sp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21807" y="4428744"/>
            <a:ext cx="1874520" cy="88239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39555" y="1004063"/>
            <a:ext cx="6516370" cy="631380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2193290" algn="just">
              <a:lnSpc>
                <a:spcPct val="100000"/>
              </a:lnSpc>
              <a:spcBef>
                <a:spcPts val="250"/>
              </a:spcBef>
            </a:pPr>
            <a:r>
              <a:rPr sz="1800" b="1" dirty="0">
                <a:solidFill>
                  <a:srgbClr val="006EBF"/>
                </a:solidFill>
                <a:latin typeface="Calibri"/>
                <a:cs typeface="Calibri"/>
              </a:rPr>
              <a:t>Menu</a:t>
            </a:r>
            <a:r>
              <a:rPr sz="1800" b="1" spc="2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EBF"/>
                </a:solidFill>
                <a:latin typeface="Calibri"/>
                <a:cs typeface="Calibri"/>
              </a:rPr>
              <a:t>feedback</a:t>
            </a:r>
            <a:r>
              <a:rPr sz="1800" b="1" spc="-25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6EBF"/>
                </a:solidFill>
                <a:latin typeface="Calibri"/>
                <a:cs typeface="Calibri"/>
              </a:rPr>
              <a:t>and</a:t>
            </a:r>
            <a:r>
              <a:rPr sz="1800" b="1" spc="50" dirty="0">
                <a:solidFill>
                  <a:srgbClr val="006EB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6EBF"/>
                </a:solidFill>
                <a:latin typeface="Calibri"/>
                <a:cs typeface="Calibri"/>
              </a:rPr>
              <a:t>changes</a:t>
            </a:r>
            <a:endParaRPr sz="1800">
              <a:latin typeface="Calibri"/>
              <a:cs typeface="Calibri"/>
            </a:endParaRPr>
          </a:p>
          <a:p>
            <a:pPr marL="2194560" marR="5080" algn="just">
              <a:lnSpc>
                <a:spcPts val="1300"/>
              </a:lnSpc>
              <a:spcBef>
                <a:spcPts val="165"/>
              </a:spcBef>
            </a:pPr>
            <a:r>
              <a:rPr sz="1100" dirty="0">
                <a:latin typeface="Calibri"/>
                <a:cs typeface="Calibri"/>
              </a:rPr>
              <a:t>When</a:t>
            </a:r>
            <a:r>
              <a:rPr sz="1100" spc="19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putting</a:t>
            </a:r>
            <a:r>
              <a:rPr sz="1100" spc="19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together</a:t>
            </a:r>
            <a:r>
              <a:rPr sz="1100" spc="1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any</a:t>
            </a:r>
            <a:r>
              <a:rPr sz="1100" spc="1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menu</a:t>
            </a:r>
            <a:r>
              <a:rPr sz="1100" spc="1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we</a:t>
            </a:r>
            <a:r>
              <a:rPr sz="1100" spc="19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always</a:t>
            </a:r>
            <a:r>
              <a:rPr sz="1100" spc="17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ask</a:t>
            </a:r>
            <a:r>
              <a:rPr sz="1100" spc="20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for</a:t>
            </a:r>
            <a:r>
              <a:rPr sz="1100" spc="1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feedback</a:t>
            </a:r>
            <a:r>
              <a:rPr sz="1100" spc="1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from</a:t>
            </a:r>
            <a:r>
              <a:rPr sz="1100" spc="18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the </a:t>
            </a:r>
            <a:r>
              <a:rPr sz="1100" dirty="0">
                <a:latin typeface="Calibri"/>
                <a:cs typeface="Calibri"/>
              </a:rPr>
              <a:t>children,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cooks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kitchen,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Brighter</a:t>
            </a:r>
            <a:r>
              <a:rPr sz="1100" i="1" spc="25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Futures</a:t>
            </a:r>
            <a:r>
              <a:rPr sz="1100" i="1" spc="2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for</a:t>
            </a:r>
            <a:r>
              <a:rPr sz="1100" i="1" spc="20" dirty="0">
                <a:latin typeface="Calibri"/>
                <a:cs typeface="Calibri"/>
              </a:rPr>
              <a:t> </a:t>
            </a:r>
            <a:r>
              <a:rPr sz="1100" i="1" dirty="0">
                <a:latin typeface="Calibri"/>
                <a:cs typeface="Calibri"/>
              </a:rPr>
              <a:t>Children</a:t>
            </a:r>
            <a:r>
              <a:rPr sz="1100" i="1" spc="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schools </a:t>
            </a:r>
            <a:r>
              <a:rPr sz="1100" dirty="0">
                <a:latin typeface="Calibri"/>
                <a:cs typeface="Calibri"/>
              </a:rPr>
              <a:t>with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any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changes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or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feedback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they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would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like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before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menu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go </a:t>
            </a:r>
            <a:r>
              <a:rPr sz="1100" spc="-10" dirty="0">
                <a:latin typeface="Calibri"/>
                <a:cs typeface="Calibri"/>
              </a:rPr>
              <a:t>live.</a:t>
            </a:r>
            <a:endParaRPr sz="1100">
              <a:latin typeface="Calibri"/>
              <a:cs typeface="Calibri"/>
            </a:endParaRPr>
          </a:p>
          <a:p>
            <a:pPr marL="2194560" marR="5080" algn="just">
              <a:lnSpc>
                <a:spcPct val="98600"/>
              </a:lnSpc>
              <a:spcBef>
                <a:spcPts val="459"/>
              </a:spcBef>
            </a:pPr>
            <a:r>
              <a:rPr sz="1100" dirty="0">
                <a:latin typeface="Calibri"/>
                <a:cs typeface="Calibri"/>
              </a:rPr>
              <a:t>On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this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new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menu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two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items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kept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coming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up,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so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we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put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this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vote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all </a:t>
            </a:r>
            <a:r>
              <a:rPr sz="1100" dirty="0">
                <a:latin typeface="Calibri"/>
                <a:cs typeface="Calibri"/>
              </a:rPr>
              <a:t>schools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(majority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wins).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results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this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vote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subsequent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changes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to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menu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are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outlined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below:</a:t>
            </a:r>
            <a:endParaRPr sz="11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100" b="1" i="1" dirty="0">
                <a:solidFill>
                  <a:srgbClr val="E87031"/>
                </a:solidFill>
                <a:latin typeface="Calibri"/>
                <a:cs typeface="Calibri"/>
              </a:rPr>
              <a:t>Change</a:t>
            </a:r>
            <a:r>
              <a:rPr sz="1100" b="1" i="1" spc="10" dirty="0">
                <a:solidFill>
                  <a:srgbClr val="E87031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E87031"/>
                </a:solidFill>
                <a:latin typeface="Calibri"/>
                <a:cs typeface="Calibri"/>
              </a:rPr>
              <a:t>Jacket Potato</a:t>
            </a:r>
            <a:r>
              <a:rPr sz="1100" b="1" i="1" spc="10" dirty="0">
                <a:solidFill>
                  <a:srgbClr val="E87031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E87031"/>
                </a:solidFill>
                <a:latin typeface="Calibri"/>
                <a:cs typeface="Calibri"/>
              </a:rPr>
              <a:t>as</a:t>
            </a:r>
            <a:r>
              <a:rPr sz="1100" b="1" i="1" spc="20" dirty="0">
                <a:solidFill>
                  <a:srgbClr val="E87031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E87031"/>
                </a:solidFill>
                <a:latin typeface="Calibri"/>
                <a:cs typeface="Calibri"/>
              </a:rPr>
              <a:t>third option everyday</a:t>
            </a:r>
            <a:r>
              <a:rPr sz="1100" dirty="0">
                <a:latin typeface="Calibri"/>
                <a:cs typeface="Calibri"/>
              </a:rPr>
              <a:t>: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lot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feedback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that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came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back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was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offer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pasta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dish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as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the</a:t>
            </a:r>
            <a:endParaRPr sz="11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80"/>
              </a:spcBef>
            </a:pPr>
            <a:r>
              <a:rPr sz="1100" dirty="0">
                <a:latin typeface="Calibri"/>
                <a:cs typeface="Calibri"/>
              </a:rPr>
              <a:t>third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option</a:t>
            </a:r>
            <a:r>
              <a:rPr sz="1100" spc="20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on</a:t>
            </a:r>
            <a:r>
              <a:rPr sz="1100" spc="2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some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days.</a:t>
            </a:r>
            <a:endParaRPr sz="1100">
              <a:latin typeface="Calibri"/>
              <a:cs typeface="Calibri"/>
            </a:endParaRPr>
          </a:p>
          <a:p>
            <a:pPr marL="12700" marR="11430" algn="just">
              <a:lnSpc>
                <a:spcPct val="113599"/>
              </a:lnSpc>
            </a:pPr>
            <a:r>
              <a:rPr sz="1100" b="1" i="1" dirty="0">
                <a:solidFill>
                  <a:srgbClr val="E26B08"/>
                </a:solidFill>
                <a:latin typeface="Calibri"/>
                <a:cs typeface="Calibri"/>
              </a:rPr>
              <a:t>Vote</a:t>
            </a:r>
            <a:r>
              <a:rPr sz="1100" b="1" i="1" spc="35" dirty="0">
                <a:solidFill>
                  <a:srgbClr val="E26B08"/>
                </a:solidFill>
                <a:latin typeface="Calibri"/>
                <a:cs typeface="Calibri"/>
              </a:rPr>
              <a:t> </a:t>
            </a:r>
            <a:r>
              <a:rPr sz="1100" b="1" i="1" dirty="0">
                <a:solidFill>
                  <a:srgbClr val="E26B08"/>
                </a:solidFill>
                <a:latin typeface="Calibri"/>
                <a:cs typeface="Calibri"/>
              </a:rPr>
              <a:t>results</a:t>
            </a:r>
            <a:r>
              <a:rPr sz="1100" dirty="0">
                <a:solidFill>
                  <a:srgbClr val="E26B08"/>
                </a:solidFill>
                <a:latin typeface="Calibri"/>
                <a:cs typeface="Calibri"/>
              </a:rPr>
              <a:t>:</a:t>
            </a:r>
            <a:r>
              <a:rPr sz="1100" spc="40" dirty="0">
                <a:solidFill>
                  <a:srgbClr val="E26B08"/>
                </a:solidFill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Jacket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Potato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will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be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changed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Pasta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with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Tomato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Sauce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on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Tuesday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Thursday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each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week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offer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more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variety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on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 </a:t>
            </a:r>
            <a:r>
              <a:rPr sz="1100" spc="-20" dirty="0">
                <a:latin typeface="Calibri"/>
                <a:cs typeface="Calibri"/>
              </a:rPr>
              <a:t>menu.</a:t>
            </a:r>
            <a:endParaRPr sz="1100">
              <a:latin typeface="Calibri"/>
              <a:cs typeface="Calibri"/>
            </a:endParaRPr>
          </a:p>
          <a:p>
            <a:pPr marL="12700" marR="8255" algn="just">
              <a:lnSpc>
                <a:spcPct val="113599"/>
              </a:lnSpc>
            </a:pPr>
            <a:r>
              <a:rPr sz="1100" b="1" dirty="0">
                <a:solidFill>
                  <a:srgbClr val="E26B08"/>
                </a:solidFill>
                <a:latin typeface="Calibri"/>
                <a:cs typeface="Calibri"/>
              </a:rPr>
              <a:t>Why</a:t>
            </a:r>
            <a:r>
              <a:rPr sz="1100" b="1" spc="90" dirty="0">
                <a:solidFill>
                  <a:srgbClr val="E26B08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26B08"/>
                </a:solidFill>
                <a:latin typeface="Calibri"/>
                <a:cs typeface="Calibri"/>
              </a:rPr>
              <a:t>“Peas</a:t>
            </a:r>
            <a:r>
              <a:rPr sz="1100" b="1" spc="95" dirty="0">
                <a:solidFill>
                  <a:srgbClr val="E26B08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26B08"/>
                </a:solidFill>
                <a:latin typeface="Calibri"/>
                <a:cs typeface="Calibri"/>
              </a:rPr>
              <a:t>s</a:t>
            </a:r>
            <a:r>
              <a:rPr sz="1100" b="1" spc="95" dirty="0">
                <a:solidFill>
                  <a:srgbClr val="E26B08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26B08"/>
                </a:solidFill>
                <a:latin typeface="Calibri"/>
                <a:cs typeface="Calibri"/>
              </a:rPr>
              <a:t>Beans”</a:t>
            </a:r>
            <a:r>
              <a:rPr sz="1100" b="1" spc="85" dirty="0">
                <a:solidFill>
                  <a:srgbClr val="E26B08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26B08"/>
                </a:solidFill>
                <a:latin typeface="Calibri"/>
                <a:cs typeface="Calibri"/>
              </a:rPr>
              <a:t>and</a:t>
            </a:r>
            <a:r>
              <a:rPr sz="1100" b="1" spc="70" dirty="0">
                <a:solidFill>
                  <a:srgbClr val="E26B08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26B08"/>
                </a:solidFill>
                <a:latin typeface="Calibri"/>
                <a:cs typeface="Calibri"/>
              </a:rPr>
              <a:t>not</a:t>
            </a:r>
            <a:r>
              <a:rPr sz="1100" b="1" spc="85" dirty="0">
                <a:solidFill>
                  <a:srgbClr val="E26B08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26B08"/>
                </a:solidFill>
                <a:latin typeface="Calibri"/>
                <a:cs typeface="Calibri"/>
              </a:rPr>
              <a:t>‘Peas</a:t>
            </a:r>
            <a:r>
              <a:rPr sz="1100" b="1" spc="100" dirty="0">
                <a:solidFill>
                  <a:srgbClr val="E26B08"/>
                </a:solidFill>
                <a:latin typeface="Calibri"/>
                <a:cs typeface="Calibri"/>
              </a:rPr>
              <a:t> </a:t>
            </a:r>
            <a:r>
              <a:rPr sz="1100" b="1" u="heavy" dirty="0">
                <a:solidFill>
                  <a:srgbClr val="E26B08"/>
                </a:solidFill>
                <a:uFill>
                  <a:solidFill>
                    <a:srgbClr val="E26B08"/>
                  </a:solidFill>
                </a:uFill>
                <a:latin typeface="Calibri"/>
                <a:cs typeface="Calibri"/>
              </a:rPr>
              <a:t>OR</a:t>
            </a:r>
            <a:r>
              <a:rPr sz="1100" b="1" spc="100" dirty="0">
                <a:solidFill>
                  <a:srgbClr val="E26B08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26B08"/>
                </a:solidFill>
                <a:latin typeface="Calibri"/>
                <a:cs typeface="Calibri"/>
              </a:rPr>
              <a:t>Beans’</a:t>
            </a:r>
            <a:r>
              <a:rPr sz="1100" b="1" spc="95" dirty="0">
                <a:solidFill>
                  <a:srgbClr val="E26B08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26B08"/>
                </a:solidFill>
                <a:latin typeface="Calibri"/>
                <a:cs typeface="Calibri"/>
              </a:rPr>
              <a:t>or</a:t>
            </a:r>
            <a:r>
              <a:rPr sz="1100" b="1" spc="100" dirty="0">
                <a:solidFill>
                  <a:srgbClr val="E26B08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26B08"/>
                </a:solidFill>
                <a:latin typeface="Calibri"/>
                <a:cs typeface="Calibri"/>
              </a:rPr>
              <a:t>‘Peas/Beans</a:t>
            </a:r>
            <a:r>
              <a:rPr sz="1100" b="1" spc="95" dirty="0">
                <a:solidFill>
                  <a:srgbClr val="E26B08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26B08"/>
                </a:solidFill>
                <a:latin typeface="Calibri"/>
                <a:cs typeface="Calibri"/>
              </a:rPr>
              <a:t>s</a:t>
            </a:r>
            <a:r>
              <a:rPr sz="1100" b="1" spc="95" dirty="0">
                <a:solidFill>
                  <a:srgbClr val="E26B08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26B08"/>
                </a:solidFill>
                <a:latin typeface="Calibri"/>
                <a:cs typeface="Calibri"/>
              </a:rPr>
              <a:t>a</a:t>
            </a:r>
            <a:r>
              <a:rPr sz="1100" b="1" spc="90" dirty="0">
                <a:solidFill>
                  <a:srgbClr val="E26B08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26B08"/>
                </a:solidFill>
                <a:latin typeface="Calibri"/>
                <a:cs typeface="Calibri"/>
              </a:rPr>
              <a:t>different</a:t>
            </a:r>
            <a:r>
              <a:rPr sz="1100" b="1" spc="95" dirty="0">
                <a:solidFill>
                  <a:srgbClr val="E26B08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26B08"/>
                </a:solidFill>
                <a:latin typeface="Calibri"/>
                <a:cs typeface="Calibri"/>
              </a:rPr>
              <a:t>vegetable’?</a:t>
            </a:r>
            <a:r>
              <a:rPr sz="1100" b="1" spc="95" dirty="0">
                <a:solidFill>
                  <a:srgbClr val="E26B08"/>
                </a:solidFill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10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Government</a:t>
            </a:r>
            <a:r>
              <a:rPr sz="1100" spc="10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Food </a:t>
            </a:r>
            <a:r>
              <a:rPr sz="1100" dirty="0">
                <a:latin typeface="Calibri"/>
                <a:cs typeface="Calibri"/>
              </a:rPr>
              <a:t>Standards</a:t>
            </a:r>
            <a:r>
              <a:rPr sz="1100" spc="3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Regulations,</a:t>
            </a:r>
            <a:r>
              <a:rPr sz="1100" spc="3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states</a:t>
            </a:r>
            <a:r>
              <a:rPr sz="1100" spc="3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that</a:t>
            </a:r>
            <a:r>
              <a:rPr sz="1100" spc="3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we</a:t>
            </a:r>
            <a:r>
              <a:rPr sz="1100" spc="3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must</a:t>
            </a:r>
            <a:r>
              <a:rPr sz="1100" spc="3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provide</a:t>
            </a:r>
            <a:r>
              <a:rPr sz="1100" spc="3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two</a:t>
            </a:r>
            <a:r>
              <a:rPr sz="1100" spc="3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different</a:t>
            </a:r>
            <a:r>
              <a:rPr sz="1100" spc="3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vegetables</a:t>
            </a:r>
            <a:r>
              <a:rPr sz="1100" spc="3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each</a:t>
            </a:r>
            <a:r>
              <a:rPr sz="1100" spc="3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day.</a:t>
            </a:r>
            <a:r>
              <a:rPr sz="1100" spc="3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We</a:t>
            </a:r>
            <a:r>
              <a:rPr sz="1100" spc="3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put</a:t>
            </a:r>
            <a:r>
              <a:rPr sz="1100" spc="35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several </a:t>
            </a:r>
            <a:r>
              <a:rPr sz="1100" dirty="0">
                <a:latin typeface="Calibri"/>
                <a:cs typeface="Calibri"/>
              </a:rPr>
              <a:t>options</a:t>
            </a:r>
            <a:r>
              <a:rPr sz="1100" spc="1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1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schools</a:t>
            </a:r>
            <a:r>
              <a:rPr sz="1100" spc="1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including</a:t>
            </a:r>
            <a:r>
              <a:rPr sz="1100" spc="1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‘Peas</a:t>
            </a:r>
            <a:r>
              <a:rPr sz="1100" spc="1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1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Sweetcorn’</a:t>
            </a:r>
            <a:r>
              <a:rPr sz="1100" spc="1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/</a:t>
            </a:r>
            <a:r>
              <a:rPr sz="1100" spc="1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’Beans</a:t>
            </a:r>
            <a:r>
              <a:rPr sz="1100" spc="1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1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Carrots’</a:t>
            </a:r>
            <a:r>
              <a:rPr sz="1100" spc="1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/</a:t>
            </a:r>
            <a:r>
              <a:rPr sz="1100" spc="1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‘Peas</a:t>
            </a:r>
            <a:r>
              <a:rPr sz="1100" spc="1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1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Carrots’</a:t>
            </a:r>
            <a:r>
              <a:rPr sz="1100" spc="1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with</a:t>
            </a:r>
            <a:r>
              <a:rPr sz="1100" spc="1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majority</a:t>
            </a:r>
            <a:r>
              <a:rPr sz="1100" spc="1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1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schools saying….</a:t>
            </a:r>
            <a:endParaRPr sz="11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180"/>
              </a:spcBef>
            </a:pPr>
            <a:r>
              <a:rPr sz="1100" b="1" dirty="0">
                <a:solidFill>
                  <a:srgbClr val="E87031"/>
                </a:solidFill>
                <a:latin typeface="Calibri"/>
                <a:cs typeface="Calibri"/>
              </a:rPr>
              <a:t>Vote</a:t>
            </a:r>
            <a:r>
              <a:rPr sz="1100" b="1" spc="15" dirty="0">
                <a:solidFill>
                  <a:srgbClr val="E87031"/>
                </a:solidFill>
                <a:latin typeface="Calibri"/>
                <a:cs typeface="Calibri"/>
              </a:rPr>
              <a:t> </a:t>
            </a:r>
            <a:r>
              <a:rPr sz="1100" b="1" dirty="0">
                <a:solidFill>
                  <a:srgbClr val="E87031"/>
                </a:solidFill>
                <a:latin typeface="Calibri"/>
                <a:cs typeface="Calibri"/>
              </a:rPr>
              <a:t>Results:</a:t>
            </a:r>
            <a:r>
              <a:rPr sz="1100" b="1" spc="35" dirty="0">
                <a:solidFill>
                  <a:srgbClr val="E87031"/>
                </a:solidFill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Majority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schools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voted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 keep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Peas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Beans.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So,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Peas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Beans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have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remained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on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menu</a:t>
            </a:r>
            <a:endParaRPr sz="1100">
              <a:latin typeface="Calibri"/>
              <a:cs typeface="Calibri"/>
            </a:endParaRPr>
          </a:p>
          <a:p>
            <a:pPr marL="29209" algn="just">
              <a:lnSpc>
                <a:spcPts val="2130"/>
              </a:lnSpc>
              <a:spcBef>
                <a:spcPts val="585"/>
              </a:spcBef>
            </a:pPr>
            <a:r>
              <a:rPr sz="1800" b="1" dirty="0">
                <a:solidFill>
                  <a:srgbClr val="006EBF"/>
                </a:solidFill>
                <a:latin typeface="Arial"/>
                <a:cs typeface="Arial"/>
              </a:rPr>
              <a:t>Portion</a:t>
            </a:r>
            <a:r>
              <a:rPr sz="1800" b="1" spc="50" dirty="0">
                <a:solidFill>
                  <a:srgbClr val="006EBF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6EBF"/>
                </a:solidFill>
                <a:latin typeface="Arial"/>
                <a:cs typeface="Arial"/>
              </a:rPr>
              <a:t>size</a:t>
            </a:r>
            <a:endParaRPr sz="1800">
              <a:latin typeface="Arial"/>
              <a:cs typeface="Arial"/>
            </a:endParaRPr>
          </a:p>
          <a:p>
            <a:pPr marL="58419" algn="just">
              <a:lnSpc>
                <a:spcPts val="1290"/>
              </a:lnSpc>
            </a:pPr>
            <a:r>
              <a:rPr sz="1100" dirty="0">
                <a:latin typeface="Calibri"/>
                <a:cs typeface="Calibri"/>
              </a:rPr>
              <a:t>We</a:t>
            </a:r>
            <a:r>
              <a:rPr sz="1100" spc="2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often</a:t>
            </a:r>
            <a:r>
              <a:rPr sz="1100" spc="2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get</a:t>
            </a:r>
            <a:r>
              <a:rPr sz="1100" spc="2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asked</a:t>
            </a:r>
            <a:r>
              <a:rPr sz="1100" spc="2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by</a:t>
            </a:r>
            <a:r>
              <a:rPr sz="1100" spc="2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parents</a:t>
            </a:r>
            <a:r>
              <a:rPr sz="1100" spc="2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about</a:t>
            </a:r>
            <a:r>
              <a:rPr sz="1100" spc="2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portion</a:t>
            </a:r>
            <a:r>
              <a:rPr sz="1100" spc="229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sizes</a:t>
            </a:r>
            <a:r>
              <a:rPr sz="1100" spc="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that</a:t>
            </a:r>
            <a:r>
              <a:rPr sz="1100" spc="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we</a:t>
            </a:r>
            <a:r>
              <a:rPr sz="1100" spc="2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give</a:t>
            </a:r>
            <a:r>
              <a:rPr sz="1100" spc="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as</a:t>
            </a:r>
            <a:r>
              <a:rPr sz="1100" spc="235" dirty="0">
                <a:latin typeface="Calibri"/>
                <a:cs typeface="Calibri"/>
              </a:rPr>
              <a:t> </a:t>
            </a:r>
            <a:r>
              <a:rPr sz="1100" spc="-50" dirty="0">
                <a:latin typeface="Calibri"/>
                <a:cs typeface="Calibri"/>
              </a:rPr>
              <a:t>a</a:t>
            </a:r>
            <a:endParaRPr sz="1100">
              <a:latin typeface="Calibri"/>
              <a:cs typeface="Calibri"/>
            </a:endParaRPr>
          </a:p>
          <a:p>
            <a:pPr marL="58419" marR="1939289" algn="just">
              <a:lnSpc>
                <a:spcPct val="101499"/>
              </a:lnSpc>
              <a:spcBef>
                <a:spcPts val="5"/>
              </a:spcBef>
            </a:pPr>
            <a:r>
              <a:rPr sz="1100" dirty="0">
                <a:latin typeface="Calibri"/>
                <a:cs typeface="Calibri"/>
              </a:rPr>
              <a:t>company.</a:t>
            </a:r>
            <a:r>
              <a:rPr sz="1100" spc="29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As</a:t>
            </a:r>
            <a:r>
              <a:rPr sz="1100" spc="30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30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company,</a:t>
            </a:r>
            <a:r>
              <a:rPr sz="1100" spc="2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we</a:t>
            </a:r>
            <a:r>
              <a:rPr sz="1100" spc="30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adhere</a:t>
            </a:r>
            <a:r>
              <a:rPr sz="1100" spc="2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30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30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portion</a:t>
            </a:r>
            <a:r>
              <a:rPr sz="1100" spc="30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sizes</a:t>
            </a:r>
            <a:r>
              <a:rPr sz="1100" spc="29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outlined</a:t>
            </a:r>
            <a:r>
              <a:rPr sz="1100" spc="30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29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the </a:t>
            </a:r>
            <a:r>
              <a:rPr sz="1100" dirty="0">
                <a:latin typeface="Calibri"/>
                <a:cs typeface="Calibri"/>
              </a:rPr>
              <a:t>Government’s</a:t>
            </a:r>
            <a:r>
              <a:rPr sz="1100" spc="135" dirty="0">
                <a:latin typeface="Calibri"/>
                <a:cs typeface="Calibri"/>
              </a:rPr>
              <a:t>  </a:t>
            </a:r>
            <a:r>
              <a:rPr sz="1100" dirty="0">
                <a:latin typeface="Calibri"/>
                <a:cs typeface="Calibri"/>
              </a:rPr>
              <a:t>School</a:t>
            </a:r>
            <a:r>
              <a:rPr sz="1100" spc="140" dirty="0">
                <a:latin typeface="Calibri"/>
                <a:cs typeface="Calibri"/>
              </a:rPr>
              <a:t>  </a:t>
            </a:r>
            <a:r>
              <a:rPr sz="1100" dirty="0">
                <a:latin typeface="Calibri"/>
                <a:cs typeface="Calibri"/>
              </a:rPr>
              <a:t>Food</a:t>
            </a:r>
            <a:r>
              <a:rPr sz="1100" spc="145" dirty="0">
                <a:latin typeface="Calibri"/>
                <a:cs typeface="Calibri"/>
              </a:rPr>
              <a:t>  </a:t>
            </a:r>
            <a:r>
              <a:rPr sz="1100" dirty="0">
                <a:latin typeface="Calibri"/>
                <a:cs typeface="Calibri"/>
              </a:rPr>
              <a:t>Standards,</a:t>
            </a:r>
            <a:r>
              <a:rPr sz="1100" spc="145" dirty="0">
                <a:latin typeface="Calibri"/>
                <a:cs typeface="Calibri"/>
              </a:rPr>
              <a:t> 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140" dirty="0">
                <a:latin typeface="Calibri"/>
                <a:cs typeface="Calibri"/>
              </a:rPr>
              <a:t>  </a:t>
            </a:r>
            <a:r>
              <a:rPr sz="1100" dirty="0">
                <a:latin typeface="Calibri"/>
                <a:cs typeface="Calibri"/>
              </a:rPr>
              <a:t>ensure</a:t>
            </a:r>
            <a:r>
              <a:rPr sz="1100" spc="145" dirty="0">
                <a:latin typeface="Calibri"/>
                <a:cs typeface="Calibri"/>
              </a:rPr>
              <a:t>  </a:t>
            </a:r>
            <a:r>
              <a:rPr sz="1100" dirty="0">
                <a:latin typeface="Calibri"/>
                <a:cs typeface="Calibri"/>
              </a:rPr>
              <a:t>that</a:t>
            </a:r>
            <a:r>
              <a:rPr sz="1100" spc="140" dirty="0">
                <a:latin typeface="Calibri"/>
                <a:cs typeface="Calibri"/>
              </a:rPr>
              <a:t>  </a:t>
            </a:r>
            <a:r>
              <a:rPr sz="1100" dirty="0">
                <a:latin typeface="Calibri"/>
                <a:cs typeface="Calibri"/>
              </a:rPr>
              <a:t>children</a:t>
            </a:r>
            <a:r>
              <a:rPr sz="1100" spc="140" dirty="0">
                <a:latin typeface="Calibri"/>
                <a:cs typeface="Calibri"/>
              </a:rPr>
              <a:t>  </a:t>
            </a:r>
            <a:r>
              <a:rPr sz="1100" spc="-10" dirty="0">
                <a:latin typeface="Calibri"/>
                <a:cs typeface="Calibri"/>
              </a:rPr>
              <a:t>receive </a:t>
            </a:r>
            <a:r>
              <a:rPr sz="1100" dirty="0">
                <a:latin typeface="Calibri"/>
                <a:cs typeface="Calibri"/>
              </a:rPr>
              <a:t>adequate</a:t>
            </a:r>
            <a:r>
              <a:rPr sz="1100" spc="20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quantities</a:t>
            </a:r>
            <a:r>
              <a:rPr sz="1100" spc="2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2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food</a:t>
            </a:r>
            <a:r>
              <a:rPr sz="1100" spc="2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for</a:t>
            </a:r>
            <a:r>
              <a:rPr sz="1100" spc="20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their</a:t>
            </a:r>
            <a:r>
              <a:rPr sz="1100" spc="2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requirements.</a:t>
            </a:r>
            <a:r>
              <a:rPr sz="1100" spc="20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This</a:t>
            </a:r>
            <a:r>
              <a:rPr sz="1100" spc="20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details</a:t>
            </a:r>
            <a:r>
              <a:rPr sz="1100" spc="2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how</a:t>
            </a:r>
            <a:r>
              <a:rPr sz="1100" spc="21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much </a:t>
            </a:r>
            <a:r>
              <a:rPr sz="1100" dirty="0">
                <a:latin typeface="Calibri"/>
                <a:cs typeface="Calibri"/>
              </a:rPr>
              <a:t>protein,</a:t>
            </a:r>
            <a:r>
              <a:rPr sz="1100" spc="1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carbohydrates</a:t>
            </a:r>
            <a:r>
              <a:rPr sz="1100" spc="1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1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vegetables</a:t>
            </a:r>
            <a:r>
              <a:rPr sz="1100" spc="1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should</a:t>
            </a:r>
            <a:r>
              <a:rPr sz="1100" spc="1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be</a:t>
            </a:r>
            <a:r>
              <a:rPr sz="1100" spc="1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on</a:t>
            </a:r>
            <a:r>
              <a:rPr sz="1100" spc="1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1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main</a:t>
            </a:r>
            <a:r>
              <a:rPr sz="1100" spc="1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meal,</a:t>
            </a:r>
            <a:r>
              <a:rPr sz="1100" spc="1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14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what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1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portion</a:t>
            </a:r>
            <a:r>
              <a:rPr sz="1100" spc="1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size</a:t>
            </a:r>
            <a:r>
              <a:rPr sz="1100" spc="1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1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desserts</a:t>
            </a:r>
            <a:r>
              <a:rPr sz="1100" spc="1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should</a:t>
            </a:r>
            <a:r>
              <a:rPr sz="1100" spc="1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be.</a:t>
            </a:r>
            <a:r>
              <a:rPr sz="1100" spc="1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</a:t>
            </a:r>
            <a:r>
              <a:rPr sz="1100" spc="1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have</a:t>
            </a:r>
            <a:r>
              <a:rPr sz="1100" spc="1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included</a:t>
            </a:r>
            <a:r>
              <a:rPr sz="1100" spc="1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1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link</a:t>
            </a:r>
            <a:r>
              <a:rPr sz="1100" spc="1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for</a:t>
            </a:r>
            <a:r>
              <a:rPr sz="1100" spc="1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you</a:t>
            </a:r>
            <a:r>
              <a:rPr sz="1100" spc="15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here… </a:t>
            </a:r>
            <a:r>
              <a:rPr sz="11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School-Food-Standards-Guidance-FINAL-V3.pdf</a:t>
            </a:r>
            <a:r>
              <a:rPr sz="1100" u="sng" spc="18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  </a:t>
            </a:r>
            <a:r>
              <a:rPr sz="11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</a:rPr>
              <a:t>(schoolfoodplan.com</a:t>
            </a:r>
            <a:r>
              <a:rPr sz="1100" spc="-10" dirty="0">
                <a:solidFill>
                  <a:srgbClr val="006EBF"/>
                </a:solidFill>
                <a:latin typeface="Calibri"/>
                <a:cs typeface="Calibri"/>
              </a:rPr>
              <a:t>)</a:t>
            </a:r>
            <a:endParaRPr sz="1100">
              <a:latin typeface="Calibri"/>
              <a:cs typeface="Calibri"/>
            </a:endParaRPr>
          </a:p>
          <a:p>
            <a:pPr marL="35560" marR="29209" algn="just">
              <a:lnSpc>
                <a:spcPct val="101800"/>
              </a:lnSpc>
              <a:spcBef>
                <a:spcPts val="550"/>
              </a:spcBef>
            </a:pPr>
            <a:r>
              <a:rPr sz="1100" dirty="0">
                <a:latin typeface="Calibri"/>
                <a:cs typeface="Calibri"/>
              </a:rPr>
              <a:t>Whilst</a:t>
            </a:r>
            <a:r>
              <a:rPr sz="1100" spc="2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we</a:t>
            </a:r>
            <a:r>
              <a:rPr sz="1100" spc="2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follow</a:t>
            </a:r>
            <a:r>
              <a:rPr sz="1100" spc="229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2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School</a:t>
            </a:r>
            <a:r>
              <a:rPr sz="1100" spc="2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Food</a:t>
            </a:r>
            <a:r>
              <a:rPr sz="1100" spc="2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Standards,</a:t>
            </a:r>
            <a:r>
              <a:rPr sz="1100" spc="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we</a:t>
            </a:r>
            <a:r>
              <a:rPr sz="1100" spc="2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also</a:t>
            </a:r>
            <a:r>
              <a:rPr sz="1100" spc="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offer</a:t>
            </a:r>
            <a:r>
              <a:rPr sz="1100" spc="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unlimited</a:t>
            </a:r>
            <a:r>
              <a:rPr sz="1100" spc="2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vegetables,</a:t>
            </a:r>
            <a:r>
              <a:rPr sz="1100" spc="2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salads</a:t>
            </a:r>
            <a:r>
              <a:rPr sz="1100" spc="2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2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freshly</a:t>
            </a:r>
            <a:r>
              <a:rPr sz="1100" spc="229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baked </a:t>
            </a:r>
            <a:r>
              <a:rPr sz="1100" dirty="0">
                <a:latin typeface="Calibri"/>
                <a:cs typeface="Calibri"/>
              </a:rPr>
              <a:t>breads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so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if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your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child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has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more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appetite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on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given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day,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they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can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take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more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additional</a:t>
            </a:r>
            <a:r>
              <a:rPr sz="1100" spc="-10" dirty="0">
                <a:latin typeface="Calibri"/>
                <a:cs typeface="Calibri"/>
              </a:rPr>
              <a:t> items.</a:t>
            </a:r>
            <a:endParaRPr sz="1100">
              <a:latin typeface="Calibri"/>
              <a:cs typeface="Calibri"/>
            </a:endParaRPr>
          </a:p>
          <a:p>
            <a:pPr marL="35560" marR="26670" algn="just">
              <a:lnSpc>
                <a:spcPts val="1340"/>
              </a:lnSpc>
              <a:spcBef>
                <a:spcPts val="40"/>
              </a:spcBef>
            </a:pPr>
            <a:r>
              <a:rPr sz="1100" dirty="0">
                <a:latin typeface="Calibri"/>
                <a:cs typeface="Calibri"/>
              </a:rPr>
              <a:t>To</a:t>
            </a:r>
            <a:r>
              <a:rPr sz="1100" spc="125" dirty="0">
                <a:latin typeface="Calibri"/>
                <a:cs typeface="Calibri"/>
              </a:rPr>
              <a:t>  </a:t>
            </a:r>
            <a:r>
              <a:rPr sz="1100" dirty="0">
                <a:latin typeface="Calibri"/>
                <a:cs typeface="Calibri"/>
              </a:rPr>
              <a:t>ensure</a:t>
            </a:r>
            <a:r>
              <a:rPr sz="1100" spc="4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our</a:t>
            </a:r>
            <a:r>
              <a:rPr sz="1100" spc="49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teams</a:t>
            </a:r>
            <a:r>
              <a:rPr sz="1100" spc="48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are</a:t>
            </a:r>
            <a:r>
              <a:rPr sz="1100" spc="4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giving</a:t>
            </a:r>
            <a:r>
              <a:rPr sz="1100" spc="125" dirty="0">
                <a:latin typeface="Calibri"/>
                <a:cs typeface="Calibri"/>
              </a:rPr>
              <a:t> 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4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correct</a:t>
            </a:r>
            <a:r>
              <a:rPr sz="1100" spc="49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portions,</a:t>
            </a:r>
            <a:r>
              <a:rPr sz="1100" spc="4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we</a:t>
            </a:r>
            <a:r>
              <a:rPr sz="1100" spc="4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have</a:t>
            </a:r>
            <a:r>
              <a:rPr sz="1100" spc="4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several</a:t>
            </a:r>
            <a:r>
              <a:rPr sz="1100" spc="4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training</a:t>
            </a:r>
            <a:r>
              <a:rPr sz="1100" spc="48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resources,</a:t>
            </a:r>
            <a:r>
              <a:rPr sz="1100" spc="484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including </a:t>
            </a:r>
            <a:r>
              <a:rPr sz="1100" dirty="0">
                <a:latin typeface="Calibri"/>
                <a:cs typeface="Calibri"/>
              </a:rPr>
              <a:t>comprehensive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recipes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pictorial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portion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size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chart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for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our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sites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which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assists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whole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plate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approach, </a:t>
            </a:r>
            <a:r>
              <a:rPr sz="1100" dirty="0">
                <a:latin typeface="Calibri"/>
                <a:cs typeface="Calibri"/>
              </a:rPr>
              <a:t>identifying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requirements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for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KS1,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KS2</a:t>
            </a:r>
            <a:r>
              <a:rPr sz="1100" spc="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KS3.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sz="1100">
              <a:latin typeface="Calibri"/>
              <a:cs typeface="Calibri"/>
            </a:endParaRPr>
          </a:p>
          <a:p>
            <a:pPr marL="1426845" marR="211454">
              <a:lnSpc>
                <a:spcPct val="98700"/>
              </a:lnSpc>
            </a:pPr>
            <a:r>
              <a:rPr sz="1200" b="1" dirty="0">
                <a:latin typeface="Calibri"/>
                <a:cs typeface="Calibri"/>
              </a:rPr>
              <a:t>We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would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like</a:t>
            </a:r>
            <a:r>
              <a:rPr sz="1200" b="1" spc="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to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welcome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all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the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new</a:t>
            </a:r>
            <a:r>
              <a:rPr sz="1200" b="1" spc="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children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and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families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who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joined</a:t>
            </a:r>
            <a:r>
              <a:rPr sz="1200" b="1" spc="3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in </a:t>
            </a:r>
            <a:r>
              <a:rPr sz="1200" b="1" dirty="0">
                <a:latin typeface="Calibri"/>
                <a:cs typeface="Calibri"/>
              </a:rPr>
              <a:t>September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and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share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with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you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</a:t>
            </a:r>
            <a:r>
              <a:rPr sz="1200" b="1" spc="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little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bit</a:t>
            </a:r>
            <a:r>
              <a:rPr sz="1200" b="1" spc="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more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information</a:t>
            </a:r>
            <a:r>
              <a:rPr sz="1200" b="1" spc="4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about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Caterlink, </a:t>
            </a:r>
            <a:r>
              <a:rPr sz="1200" b="1" dirty="0">
                <a:latin typeface="Calibri"/>
                <a:cs typeface="Calibri"/>
              </a:rPr>
              <a:t>school meals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and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our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offer.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See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attached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full</a:t>
            </a:r>
            <a:r>
              <a:rPr sz="1200" b="1" spc="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size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posters.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22375" y="6717498"/>
            <a:ext cx="1196339" cy="780999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551688" y="7568183"/>
            <a:ext cx="2438400" cy="1891664"/>
            <a:chOff x="551688" y="7568183"/>
            <a:chExt cx="2438400" cy="1891664"/>
          </a:xfrm>
        </p:grpSpPr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0832" y="7577328"/>
              <a:ext cx="2420111" cy="187299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56260" y="7572755"/>
              <a:ext cx="2429510" cy="1882139"/>
            </a:xfrm>
            <a:custGeom>
              <a:avLst/>
              <a:gdLst/>
              <a:ahLst/>
              <a:cxnLst/>
              <a:rect l="l" t="t" r="r" b="b"/>
              <a:pathLst>
                <a:path w="2429510" h="1882140">
                  <a:moveTo>
                    <a:pt x="0" y="0"/>
                  </a:moveTo>
                  <a:lnTo>
                    <a:pt x="2429255" y="0"/>
                  </a:lnTo>
                  <a:lnTo>
                    <a:pt x="2429255" y="1882140"/>
                  </a:lnTo>
                  <a:lnTo>
                    <a:pt x="0" y="188214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156203" y="7577328"/>
            <a:ext cx="1531620" cy="1889759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4838700" y="7568183"/>
            <a:ext cx="2385060" cy="1891664"/>
            <a:chOff x="4838700" y="7568183"/>
            <a:chExt cx="2385060" cy="1891664"/>
          </a:xfrm>
        </p:grpSpPr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47843" y="7577328"/>
              <a:ext cx="2366771" cy="1872995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843272" y="7572755"/>
              <a:ext cx="2376170" cy="1882139"/>
            </a:xfrm>
            <a:custGeom>
              <a:avLst/>
              <a:gdLst/>
              <a:ahLst/>
              <a:cxnLst/>
              <a:rect l="l" t="t" r="r" b="b"/>
              <a:pathLst>
                <a:path w="2376170" h="1882140">
                  <a:moveTo>
                    <a:pt x="0" y="0"/>
                  </a:moveTo>
                  <a:lnTo>
                    <a:pt x="2375915" y="0"/>
                  </a:lnTo>
                  <a:lnTo>
                    <a:pt x="2375915" y="1882140"/>
                  </a:lnTo>
                  <a:lnTo>
                    <a:pt x="0" y="1882140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3" name="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765048" y="1054608"/>
            <a:ext cx="1874519" cy="115519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789</Words>
  <Application>Microsoft Office PowerPoint</Application>
  <PresentationFormat>Custom</PresentationFormat>
  <Paragraphs>36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Tahoma</vt:lpstr>
      <vt:lpstr>Office Theme</vt:lpstr>
      <vt:lpstr>Newsletter September 2025</vt:lpstr>
      <vt:lpstr>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Newsletter - Editable</dc:title>
  <dc:creator>Jack Reeder</dc:creator>
  <cp:lastModifiedBy>Rebecca Findlay</cp:lastModifiedBy>
  <cp:revision>1</cp:revision>
  <dcterms:created xsi:type="dcterms:W3CDTF">2025-09-30T10:48:31Z</dcterms:created>
  <dcterms:modified xsi:type="dcterms:W3CDTF">2025-09-30T10:49:27Z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2025-06-20T00:00:00Z</vt:filetime>
  </property>
  <property fmtid="{D5CDD505-2E9C-101B-9397-08002B2CF9AE}" pid="3" name="LastSaved">
    <vt:filetime>2025-09-30T00:00:00Z</vt:filetime>
  </property>
  <property fmtid="{D5CDD505-2E9C-101B-9397-08002B2CF9AE}" pid="4" name="Producer">
    <vt:lpwstr>Microsoft: Print To PDF</vt:lpwstr>
  </property>
</Properties>
</file>