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sldIdLst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3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1" Type="http://schemas.openxmlformats.org/officeDocument/2006/relationships/tableStyles" Target="tableStyles.xml"/><Relationship Id="rId6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0971F424-E8FD-E7E0-237E-1A8EC15E715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02" b="8796"/>
          <a:stretch/>
        </p:blipFill>
        <p:spPr bwMode="auto">
          <a:xfrm>
            <a:off x="9587" y="0"/>
            <a:ext cx="12201587" cy="613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96D530-7D13-3CE0-D6A5-606CC64063A0}"/>
              </a:ext>
            </a:extLst>
          </p:cNvPr>
          <p:cNvSpPr/>
          <p:nvPr userDrawn="1"/>
        </p:nvSpPr>
        <p:spPr>
          <a:xfrm>
            <a:off x="-9588" y="6158324"/>
            <a:ext cx="12201588" cy="713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0F60F58-D0C8-1C73-C06C-4520E141A533}"/>
              </a:ext>
            </a:extLst>
          </p:cNvPr>
          <p:cNvCxnSpPr>
            <a:cxnSpLocks/>
          </p:cNvCxnSpPr>
          <p:nvPr userDrawn="1"/>
        </p:nvCxnSpPr>
        <p:spPr>
          <a:xfrm>
            <a:off x="-9589" y="6158324"/>
            <a:ext cx="1220158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58370F4B-76F1-3D91-2B9D-1B3DF1DB29F5}"/>
              </a:ext>
            </a:extLst>
          </p:cNvPr>
          <p:cNvSpPr/>
          <p:nvPr userDrawn="1"/>
        </p:nvSpPr>
        <p:spPr>
          <a:xfrm>
            <a:off x="724175" y="6429838"/>
            <a:ext cx="21159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i="1" spc="20" baseline="0">
                <a:solidFill>
                  <a:schemeClr val="bg1"/>
                </a:solidFill>
                <a:effectLst/>
                <a:latin typeface="Network Rail Sans" panose="02000000040000020004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Delivering together for customers with</a:t>
            </a:r>
            <a:endParaRPr lang="en-US" sz="900" i="1" spc="20" baseline="0">
              <a:solidFill>
                <a:schemeClr val="bg1"/>
              </a:solidFill>
              <a:latin typeface="Network Rail Sans" panose="02000000040000020004" pitchFamily="2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8EE3EF3-59C8-17F7-0777-38597A09F9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1049" y="1063084"/>
            <a:ext cx="7750476" cy="1408460"/>
          </a:xfrm>
          <a:noFill/>
        </p:spPr>
        <p:txBody>
          <a:bodyPr>
            <a:normAutofit/>
          </a:bodyPr>
          <a:lstStyle>
            <a:lvl1pPr marL="0" indent="0">
              <a:buNone/>
              <a:defRPr lang="en-US" sz="4000" b="1" kern="1200" dirty="0" smtClean="0">
                <a:solidFill>
                  <a:schemeClr val="accent4"/>
                </a:solidFill>
                <a:latin typeface="Network Rail Sans" panose="02000000040000020004" pitchFamily="2" charset="0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D130CC-8121-10A8-4517-32669D102FB6}"/>
              </a:ext>
            </a:extLst>
          </p:cNvPr>
          <p:cNvSpPr/>
          <p:nvPr userDrawn="1"/>
        </p:nvSpPr>
        <p:spPr>
          <a:xfrm>
            <a:off x="865140" y="816715"/>
            <a:ext cx="736939" cy="13388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F9A02E94-F4A9-9C47-91DE-F908C24FD5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1049" y="5611587"/>
            <a:ext cx="4132263" cy="333297"/>
          </a:xfrm>
          <a:solidFill>
            <a:srgbClr val="FFFFFF">
              <a:alpha val="36863"/>
            </a:srgbClr>
          </a:solidFill>
        </p:spPr>
        <p:txBody>
          <a:bodyPr anchor="ctr"/>
          <a:lstStyle>
            <a:lvl1pPr marL="0" indent="0">
              <a:buNone/>
              <a:defRPr lang="en-US" sz="1400" kern="1200" dirty="0" smtClean="0">
                <a:solidFill>
                  <a:schemeClr val="accent4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ADA644-EF38-90A5-AD3C-9157084F1D32}"/>
              </a:ext>
            </a:extLst>
          </p:cNvPr>
          <p:cNvSpPr txBox="1"/>
          <p:nvPr userDrawn="1"/>
        </p:nvSpPr>
        <p:spPr>
          <a:xfrm>
            <a:off x="10256054" y="6297477"/>
            <a:ext cx="1551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>
                <a:solidFill>
                  <a:schemeClr val="accent4"/>
                </a:solidFill>
                <a:latin typeface="Network Rail Sans" panose="02000000040000020004" pitchFamily="2" charset="0"/>
              </a:rPr>
              <a:t>Wessex</a:t>
            </a:r>
            <a:r>
              <a:rPr lang="en-GB" b="1">
                <a:solidFill>
                  <a:srgbClr val="F8F8F8"/>
                </a:solidFill>
                <a:latin typeface="Network Rail Sans" panose="02000000040000020004" pitchFamily="2" charset="0"/>
              </a:rPr>
              <a:t> </a:t>
            </a:r>
            <a:r>
              <a:rPr lang="en-GB" b="0">
                <a:solidFill>
                  <a:srgbClr val="F8F8F8"/>
                </a:solidFill>
                <a:latin typeface="Network Rail Sans" panose="02000000040000020004" pitchFamily="2" charset="0"/>
              </a:rPr>
              <a:t>Route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9DC685B3-00FF-AAE9-B5E1-09219739C085}"/>
              </a:ext>
            </a:extLst>
          </p:cNvPr>
          <p:cNvSpPr/>
          <p:nvPr userDrawn="1"/>
        </p:nvSpPr>
        <p:spPr>
          <a:xfrm rot="5400000" flipV="1">
            <a:off x="9032737" y="2935484"/>
            <a:ext cx="4829361" cy="1489164"/>
          </a:xfrm>
          <a:prstGeom prst="triangle">
            <a:avLst>
              <a:gd name="adj" fmla="val 13942"/>
            </a:avLst>
          </a:prstGeom>
          <a:solidFill>
            <a:srgbClr val="F8F8F8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3A01B6E-2443-BAB3-2A88-0A1EF3A233F8}"/>
              </a:ext>
            </a:extLst>
          </p:cNvPr>
          <p:cNvSpPr/>
          <p:nvPr userDrawn="1"/>
        </p:nvSpPr>
        <p:spPr>
          <a:xfrm rot="5400000" flipH="1">
            <a:off x="-2734721" y="2412900"/>
            <a:ext cx="6461188" cy="1169561"/>
          </a:xfrm>
          <a:prstGeom prst="triangle">
            <a:avLst>
              <a:gd name="adj" fmla="val 15783"/>
            </a:avLst>
          </a:prstGeom>
          <a:solidFill>
            <a:srgbClr val="F8F8F8">
              <a:alpha val="3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7B9C991-3AB2-EE6A-CF46-4B9700FBA7AA}"/>
              </a:ext>
            </a:extLst>
          </p:cNvPr>
          <p:cNvCxnSpPr/>
          <p:nvPr userDrawn="1"/>
        </p:nvCxnSpPr>
        <p:spPr>
          <a:xfrm>
            <a:off x="-9941" y="-2"/>
            <a:ext cx="1090596" cy="5245019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473503-1CCA-20E5-68A4-66215736059E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214938"/>
            <a:ext cx="1097756" cy="949753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DF5EE2-D1C6-DB71-B94F-10239C431F36}"/>
              </a:ext>
            </a:extLst>
          </p:cNvPr>
          <p:cNvCxnSpPr>
            <a:cxnSpLocks/>
            <a:endCxn id="4" idx="0"/>
          </p:cNvCxnSpPr>
          <p:nvPr userDrawn="1"/>
        </p:nvCxnSpPr>
        <p:spPr>
          <a:xfrm flipH="1">
            <a:off x="10702836" y="1265385"/>
            <a:ext cx="1498752" cy="673311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5C960ED-8499-4307-B5F2-85E19386C47B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0702834" y="1905965"/>
            <a:ext cx="1498754" cy="4252359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2C634BA-EE58-E7C0-C771-8DD45E9A848E}"/>
              </a:ext>
            </a:extLst>
          </p:cNvPr>
          <p:cNvSpPr txBox="1"/>
          <p:nvPr userDrawn="1"/>
        </p:nvSpPr>
        <p:spPr>
          <a:xfrm>
            <a:off x="10439374" y="6554386"/>
            <a:ext cx="13676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i="1">
                <a:solidFill>
                  <a:schemeClr val="bg1"/>
                </a:solidFill>
                <a:latin typeface="Network Rail Sans" panose="02000000040000020004" pitchFamily="2" charset="0"/>
              </a:rPr>
              <a:t>Part of the Southern Region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EC90BF1-76B9-A53A-0888-D81A13B9E7E6}"/>
              </a:ext>
            </a:extLst>
          </p:cNvPr>
          <p:cNvSpPr/>
          <p:nvPr userDrawn="1"/>
        </p:nvSpPr>
        <p:spPr>
          <a:xfrm>
            <a:off x="-153534" y="-319176"/>
            <a:ext cx="153534" cy="7177172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20A484-6489-B41B-0EBB-1957092E6D9D}"/>
              </a:ext>
            </a:extLst>
          </p:cNvPr>
          <p:cNvSpPr/>
          <p:nvPr userDrawn="1"/>
        </p:nvSpPr>
        <p:spPr>
          <a:xfrm>
            <a:off x="12190800" y="-3"/>
            <a:ext cx="143592" cy="6857997"/>
          </a:xfrm>
          <a:prstGeom prst="rect">
            <a:avLst/>
          </a:prstGeom>
          <a:solidFill>
            <a:srgbClr val="E6E6E6"/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332BC1A-B95C-689A-FEBE-E26D8DC519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96392" y="6393545"/>
            <a:ext cx="951110" cy="32066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1CCD7E-6087-1CB3-757E-ABE332BE12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47160" y="778385"/>
            <a:ext cx="6599297" cy="247108"/>
          </a:xfrm>
          <a:noFill/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buNone/>
              <a:defRPr lang="en-US" sz="1400" kern="1200" dirty="0" smtClean="0">
                <a:solidFill>
                  <a:schemeClr val="accent4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GB" sz="1400" kern="1200" dirty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32" name="Picture 8" descr="Network Rail logo Black">
            <a:extLst>
              <a:ext uri="{FF2B5EF4-FFF2-40B4-BE49-F238E27FC236}">
                <a16:creationId xmlns:a16="http://schemas.microsoft.com/office/drawing/2014/main" id="{38513380-89E0-6389-DEA0-2A0210743B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421" y="354634"/>
            <a:ext cx="2032494" cy="76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ew rail safety project launched by South Western Railway">
            <a:extLst>
              <a:ext uri="{FF2B5EF4-FFF2-40B4-BE49-F238E27FC236}">
                <a16:creationId xmlns:a16="http://schemas.microsoft.com/office/drawing/2014/main" id="{57425637-99E3-1540-586B-308AC886575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519" y="6476214"/>
            <a:ext cx="508497" cy="15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037174-069E-AD3C-2BCB-5A2FF7447BB6}"/>
              </a:ext>
            </a:extLst>
          </p:cNvPr>
          <p:cNvSpPr txBox="1"/>
          <p:nvPr userDrawn="1"/>
        </p:nvSpPr>
        <p:spPr>
          <a:xfrm>
            <a:off x="10762395" y="5911146"/>
            <a:ext cx="129234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600" i="1">
                <a:solidFill>
                  <a:schemeClr val="bg1"/>
                </a:solidFill>
                <a:latin typeface="Network Rail Sans" panose="02000000040000020004" pitchFamily="2" charset="0"/>
              </a:rPr>
              <a:t>Flickr, British Rail 1980s and 1990s</a:t>
            </a:r>
          </a:p>
        </p:txBody>
      </p:sp>
    </p:spTree>
    <p:extLst>
      <p:ext uri="{BB962C8B-B14F-4D97-AF65-F5344CB8AC3E}">
        <p14:creationId xmlns:p14="http://schemas.microsoft.com/office/powerpoint/2010/main" val="212256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F7CB086-D401-CE6C-F9CA-A56A55F0434B}"/>
              </a:ext>
            </a:extLst>
          </p:cNvPr>
          <p:cNvSpPr/>
          <p:nvPr userDrawn="1"/>
        </p:nvSpPr>
        <p:spPr>
          <a:xfrm>
            <a:off x="-9588" y="6158324"/>
            <a:ext cx="12201588" cy="713936"/>
          </a:xfrm>
          <a:prstGeom prst="rect">
            <a:avLst/>
          </a:prstGeom>
          <a:solidFill>
            <a:srgbClr val="1E1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A139E0B-AAFB-32CF-1C53-2F7196E78A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519" y="81263"/>
            <a:ext cx="1736394" cy="65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CDF8E1-A1EF-7E72-3FAF-342241031363}"/>
              </a:ext>
            </a:extLst>
          </p:cNvPr>
          <p:cNvCxnSpPr>
            <a:cxnSpLocks/>
          </p:cNvCxnSpPr>
          <p:nvPr userDrawn="1"/>
        </p:nvCxnSpPr>
        <p:spPr>
          <a:xfrm>
            <a:off x="241993" y="623164"/>
            <a:ext cx="8103985" cy="0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F9F9FEC-650E-A7FC-C0B9-990B3D4D2ED4}"/>
              </a:ext>
            </a:extLst>
          </p:cNvPr>
          <p:cNvCxnSpPr>
            <a:cxnSpLocks/>
          </p:cNvCxnSpPr>
          <p:nvPr userDrawn="1"/>
        </p:nvCxnSpPr>
        <p:spPr>
          <a:xfrm>
            <a:off x="-9589" y="6158324"/>
            <a:ext cx="1220158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44CB70B-3FCD-7F55-1BEB-FD211A7307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1993" y="156081"/>
            <a:ext cx="9429750" cy="409575"/>
          </a:xfrm>
        </p:spPr>
        <p:txBody>
          <a:bodyPr anchor="ctr"/>
          <a:lstStyle>
            <a:lvl1pPr marL="0" indent="0">
              <a:buNone/>
              <a:defRPr lang="en-US" sz="2800" b="1" kern="1200" dirty="0" smtClean="0">
                <a:solidFill>
                  <a:srgbClr val="1E1E50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9C31F24-C50D-47E1-AC47-233F592D65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993" y="679988"/>
            <a:ext cx="6534149" cy="338554"/>
          </a:xfrm>
        </p:spPr>
        <p:txBody>
          <a:bodyPr anchor="ctr"/>
          <a:lstStyle>
            <a:lvl1pPr marL="0" indent="0">
              <a:buNone/>
              <a:defRPr lang="en-US" sz="1600" kern="1200" dirty="0" smtClean="0">
                <a:solidFill>
                  <a:schemeClr val="accent4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A16955-EDDE-AE59-2694-D579B4ED82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1127" y="1432667"/>
            <a:ext cx="10933764" cy="4379011"/>
          </a:xfrm>
        </p:spPr>
        <p:txBody>
          <a:bodyPr>
            <a:normAutofit/>
          </a:bodyPr>
          <a:lstStyle>
            <a:lvl1pPr>
              <a:defRPr sz="1600">
                <a:solidFill>
                  <a:srgbClr val="1E1E50"/>
                </a:solidFill>
                <a:latin typeface="Network Rail Sans" panose="02000000040000020004" pitchFamily="2" charset="0"/>
              </a:defRPr>
            </a:lvl1pPr>
            <a:lvl2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2pPr>
            <a:lvl3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3pPr>
            <a:lvl4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4pPr>
            <a:lvl5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FAA5DD-3485-F305-646A-D612CC78B4EE}"/>
              </a:ext>
            </a:extLst>
          </p:cNvPr>
          <p:cNvSpPr txBox="1"/>
          <p:nvPr userDrawn="1"/>
        </p:nvSpPr>
        <p:spPr>
          <a:xfrm>
            <a:off x="10439374" y="6554386"/>
            <a:ext cx="13676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i="1">
                <a:solidFill>
                  <a:schemeClr val="bg1"/>
                </a:solidFill>
                <a:latin typeface="Network Rail Sans" panose="02000000040000020004" pitchFamily="2" charset="0"/>
              </a:rPr>
              <a:t>Part of the Southern Region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CB7D6-A3DF-C9C0-CC0C-91910D3FF43E}"/>
              </a:ext>
            </a:extLst>
          </p:cNvPr>
          <p:cNvSpPr/>
          <p:nvPr userDrawn="1"/>
        </p:nvSpPr>
        <p:spPr>
          <a:xfrm>
            <a:off x="591127" y="6428175"/>
            <a:ext cx="21159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i="1" spc="20" baseline="0">
                <a:solidFill>
                  <a:schemeClr val="bg1"/>
                </a:solidFill>
                <a:effectLst/>
                <a:latin typeface="Network Rail Sans" panose="02000000040000020004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Delivering together for customers with</a:t>
            </a:r>
            <a:endParaRPr lang="en-US" sz="900" i="1" spc="20" baseline="0">
              <a:solidFill>
                <a:schemeClr val="bg1"/>
              </a:solidFill>
              <a:latin typeface="Network Rail Sans" panose="02000000040000020004" pitchFamily="2" charset="0"/>
              <a:cs typeface="Arial" panose="020B0604020202020204" pitchFamily="34" charset="0"/>
            </a:endParaRPr>
          </a:p>
        </p:txBody>
      </p:sp>
      <p:pic>
        <p:nvPicPr>
          <p:cNvPr id="2" name="Picture 10" descr="New rail safety project launched by South Western Railway">
            <a:extLst>
              <a:ext uri="{FF2B5EF4-FFF2-40B4-BE49-F238E27FC236}">
                <a16:creationId xmlns:a16="http://schemas.microsoft.com/office/drawing/2014/main" id="{6B7498C5-E19C-5485-A6B3-CFD1B5EAA7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128" y="6476214"/>
            <a:ext cx="508497" cy="15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0ECE105-9E1E-83ED-AA67-2024C68DB7BD}"/>
              </a:ext>
            </a:extLst>
          </p:cNvPr>
          <p:cNvSpPr txBox="1"/>
          <p:nvPr userDrawn="1"/>
        </p:nvSpPr>
        <p:spPr>
          <a:xfrm>
            <a:off x="10256054" y="6297477"/>
            <a:ext cx="1551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>
                <a:solidFill>
                  <a:schemeClr val="accent4"/>
                </a:solidFill>
                <a:latin typeface="Network Rail Sans" panose="02000000040000020004" pitchFamily="2" charset="0"/>
              </a:rPr>
              <a:t>Wessex</a:t>
            </a:r>
            <a:r>
              <a:rPr lang="en-GB" b="1">
                <a:solidFill>
                  <a:srgbClr val="F8F8F8"/>
                </a:solidFill>
                <a:latin typeface="Network Rail Sans" panose="02000000040000020004" pitchFamily="2" charset="0"/>
              </a:rPr>
              <a:t> </a:t>
            </a:r>
            <a:r>
              <a:rPr lang="en-GB" b="0">
                <a:solidFill>
                  <a:srgbClr val="F8F8F8"/>
                </a:solidFill>
                <a:latin typeface="Network Rail Sans" panose="02000000040000020004" pitchFamily="2" charset="0"/>
              </a:rPr>
              <a:t>Route</a:t>
            </a:r>
          </a:p>
        </p:txBody>
      </p:sp>
    </p:spTree>
    <p:extLst>
      <p:ext uri="{BB962C8B-B14F-4D97-AF65-F5344CB8AC3E}">
        <p14:creationId xmlns:p14="http://schemas.microsoft.com/office/powerpoint/2010/main" val="37551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2A139E0B-AAFB-32CF-1C53-2F7196E78A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388" y="373881"/>
            <a:ext cx="1736394" cy="65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CDF8E1-A1EF-7E72-3FAF-342241031363}"/>
              </a:ext>
            </a:extLst>
          </p:cNvPr>
          <p:cNvCxnSpPr>
            <a:cxnSpLocks/>
          </p:cNvCxnSpPr>
          <p:nvPr userDrawn="1"/>
        </p:nvCxnSpPr>
        <p:spPr>
          <a:xfrm>
            <a:off x="591128" y="849265"/>
            <a:ext cx="8913090" cy="0"/>
          </a:xfrm>
          <a:prstGeom prst="line">
            <a:avLst/>
          </a:prstGeom>
          <a:ln w="19050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44CB70B-3FCD-7F55-1BEB-FD211A7307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1128" y="420274"/>
            <a:ext cx="9429750" cy="409575"/>
          </a:xfrm>
        </p:spPr>
        <p:txBody>
          <a:bodyPr anchor="ctr"/>
          <a:lstStyle>
            <a:lvl1pPr marL="0" indent="0">
              <a:buNone/>
              <a:defRPr lang="en-US" sz="2800" b="1" kern="1200" dirty="0" smtClean="0">
                <a:solidFill>
                  <a:srgbClr val="1E1E50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9C31F24-C50D-47E1-AC47-233F592D65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1128" y="857357"/>
            <a:ext cx="6534149" cy="338554"/>
          </a:xfrm>
        </p:spPr>
        <p:txBody>
          <a:bodyPr anchor="ctr"/>
          <a:lstStyle>
            <a:lvl1pPr marL="0" indent="0">
              <a:buNone/>
              <a:defRPr lang="en-US" sz="1600" kern="1200" dirty="0" smtClean="0">
                <a:solidFill>
                  <a:schemeClr val="accent4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A16955-EDDE-AE59-2694-D579B4ED82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1127" y="1432667"/>
            <a:ext cx="10933764" cy="4379011"/>
          </a:xfrm>
        </p:spPr>
        <p:txBody>
          <a:bodyPr>
            <a:normAutofit/>
          </a:bodyPr>
          <a:lstStyle>
            <a:lvl1pPr>
              <a:defRPr sz="1600">
                <a:solidFill>
                  <a:srgbClr val="1E1E50"/>
                </a:solidFill>
                <a:latin typeface="Network Rail Sans" panose="02000000040000020004" pitchFamily="2" charset="0"/>
              </a:defRPr>
            </a:lvl1pPr>
            <a:lvl2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2pPr>
            <a:lvl3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3pPr>
            <a:lvl4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4pPr>
            <a:lvl5pPr>
              <a:defRPr>
                <a:solidFill>
                  <a:srgbClr val="1E1E50"/>
                </a:solidFill>
                <a:latin typeface="Network Rail Sans" panose="0200000004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40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F4B53C4-590A-739F-F1EF-F84157B0CDD2}"/>
              </a:ext>
            </a:extLst>
          </p:cNvPr>
          <p:cNvSpPr/>
          <p:nvPr userDrawn="1"/>
        </p:nvSpPr>
        <p:spPr>
          <a:xfrm>
            <a:off x="-9588" y="6158324"/>
            <a:ext cx="12201588" cy="713935"/>
          </a:xfrm>
          <a:prstGeom prst="rect">
            <a:avLst/>
          </a:prstGeom>
          <a:solidFill>
            <a:srgbClr val="1E1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2" descr="Network Rail logo - white - transparent background - 90 degrees">
            <a:extLst>
              <a:ext uri="{FF2B5EF4-FFF2-40B4-BE49-F238E27FC236}">
                <a16:creationId xmlns:a16="http://schemas.microsoft.com/office/drawing/2014/main" id="{226EB303-9FBD-0F1B-1711-3E236D1C8D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801" y="388744"/>
            <a:ext cx="1690255" cy="65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883789B-F09E-020A-45AF-749B2B196E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952884"/>
            <a:ext cx="12192000" cy="317763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37A3429-E60B-B196-665D-DC171226D18A}"/>
              </a:ext>
            </a:extLst>
          </p:cNvPr>
          <p:cNvSpPr/>
          <p:nvPr userDrawn="1"/>
        </p:nvSpPr>
        <p:spPr>
          <a:xfrm>
            <a:off x="-9588" y="-8878"/>
            <a:ext cx="12201588" cy="6274219"/>
          </a:xfrm>
          <a:prstGeom prst="rect">
            <a:avLst/>
          </a:prstGeom>
          <a:solidFill>
            <a:srgbClr val="1E1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 descr="Network Rail logo - white - transparent background - 90 degrees">
            <a:extLst>
              <a:ext uri="{FF2B5EF4-FFF2-40B4-BE49-F238E27FC236}">
                <a16:creationId xmlns:a16="http://schemas.microsoft.com/office/drawing/2014/main" id="{904BACF9-5948-F1AA-B530-1FF4C3E29D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5310" y="253372"/>
            <a:ext cx="1690255" cy="65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EEEE526-5828-3352-0FD8-6B8F36C33A67}"/>
              </a:ext>
            </a:extLst>
          </p:cNvPr>
          <p:cNvSpPr/>
          <p:nvPr userDrawn="1"/>
        </p:nvSpPr>
        <p:spPr>
          <a:xfrm>
            <a:off x="2374432" y="1750649"/>
            <a:ext cx="736939" cy="133884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9F2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64CCD9-92B5-598F-7D3F-3EA4BD0428D2}"/>
              </a:ext>
            </a:extLst>
          </p:cNvPr>
          <p:cNvCxnSpPr>
            <a:cxnSpLocks/>
          </p:cNvCxnSpPr>
          <p:nvPr userDrawn="1"/>
        </p:nvCxnSpPr>
        <p:spPr>
          <a:xfrm>
            <a:off x="-9589" y="6158324"/>
            <a:ext cx="1220158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6F32446A-A90A-8367-4FE1-D73129620ECA}"/>
              </a:ext>
            </a:extLst>
          </p:cNvPr>
          <p:cNvSpPr/>
          <p:nvPr userDrawn="1"/>
        </p:nvSpPr>
        <p:spPr>
          <a:xfrm rot="5400000">
            <a:off x="-1911517" y="1901927"/>
            <a:ext cx="6130518" cy="2326661"/>
          </a:xfrm>
          <a:prstGeom prst="triangle">
            <a:avLst>
              <a:gd name="adj" fmla="val 13942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71E78ECE-95F8-01C4-3BAF-64685D52E6C1}"/>
              </a:ext>
            </a:extLst>
          </p:cNvPr>
          <p:cNvSpPr/>
          <p:nvPr userDrawn="1"/>
        </p:nvSpPr>
        <p:spPr>
          <a:xfrm rot="5400000" flipH="1" flipV="1">
            <a:off x="10297116" y="4235631"/>
            <a:ext cx="2810267" cy="979501"/>
          </a:xfrm>
          <a:prstGeom prst="triangle">
            <a:avLst>
              <a:gd name="adj" fmla="val 13942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5D41572D-7004-1433-6F4F-4A35D65234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74432" y="2021684"/>
            <a:ext cx="7922093" cy="686836"/>
          </a:xfrm>
        </p:spPr>
        <p:txBody>
          <a:bodyPr anchor="ctr"/>
          <a:lstStyle>
            <a:lvl1pPr marL="0" indent="0">
              <a:buNone/>
              <a:defRPr lang="en-US" sz="4400" b="1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5">
            <a:extLst>
              <a:ext uri="{FF2B5EF4-FFF2-40B4-BE49-F238E27FC236}">
                <a16:creationId xmlns:a16="http://schemas.microsoft.com/office/drawing/2014/main" id="{F5896E70-185D-25D3-D1C8-8CD23372E0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74433" y="2640350"/>
            <a:ext cx="4912192" cy="338554"/>
          </a:xfrm>
        </p:spPr>
        <p:txBody>
          <a:bodyPr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accent4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>
              <a:defRPr lang="en-US" sz="1600" kern="1200" dirty="0" smtClean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3pPr>
            <a:lvl4pPr>
              <a:defRPr lang="en-US" sz="1600" kern="1200" dirty="0" smtClean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4pPr>
            <a:lvl5pPr>
              <a:defRPr lang="en-GB" sz="1600" kern="1200" dirty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82CA70-88D0-A276-F7FB-C3E1111760E3}"/>
              </a:ext>
            </a:extLst>
          </p:cNvPr>
          <p:cNvSpPr/>
          <p:nvPr userDrawn="1"/>
        </p:nvSpPr>
        <p:spPr>
          <a:xfrm>
            <a:off x="591127" y="6428175"/>
            <a:ext cx="21159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i="1" spc="20" baseline="0">
                <a:solidFill>
                  <a:schemeClr val="bg1"/>
                </a:solidFill>
                <a:effectLst/>
                <a:latin typeface="Network Rail Sans" panose="02000000040000020004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Delivering together for customers with</a:t>
            </a:r>
            <a:endParaRPr lang="en-US" sz="900" i="1" spc="20" baseline="0">
              <a:solidFill>
                <a:schemeClr val="bg1"/>
              </a:solidFill>
              <a:latin typeface="Network Rail Sans" panose="02000000040000020004" pitchFamily="2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91717FC-670A-F7EE-9CEE-C8B20A889FC2}"/>
              </a:ext>
            </a:extLst>
          </p:cNvPr>
          <p:cNvSpPr txBox="1"/>
          <p:nvPr userDrawn="1"/>
        </p:nvSpPr>
        <p:spPr>
          <a:xfrm>
            <a:off x="10439374" y="6537134"/>
            <a:ext cx="13676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i="1">
                <a:solidFill>
                  <a:schemeClr val="bg1"/>
                </a:solidFill>
                <a:latin typeface="Network Rail Sans" panose="02000000040000020004" pitchFamily="2" charset="0"/>
              </a:rPr>
              <a:t>Part of the Southern Region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721AC5A-05AF-FBF3-F578-C1F4EE493F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36369" y="1694037"/>
            <a:ext cx="6599297" cy="247108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buNone/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GB" sz="1400" kern="1200" dirty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10" descr="New rail safety project launched by South Western Railway">
            <a:extLst>
              <a:ext uri="{FF2B5EF4-FFF2-40B4-BE49-F238E27FC236}">
                <a16:creationId xmlns:a16="http://schemas.microsoft.com/office/drawing/2014/main" id="{C58819F8-799E-B7AD-701F-3FF820D766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128" y="6476214"/>
            <a:ext cx="508497" cy="15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4F3D3F-00AF-D545-61A3-C08AB24A214B}"/>
              </a:ext>
            </a:extLst>
          </p:cNvPr>
          <p:cNvSpPr txBox="1"/>
          <p:nvPr userDrawn="1"/>
        </p:nvSpPr>
        <p:spPr>
          <a:xfrm>
            <a:off x="10256054" y="6297477"/>
            <a:ext cx="1551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>
                <a:solidFill>
                  <a:schemeClr val="accent4"/>
                </a:solidFill>
                <a:latin typeface="Network Rail Sans" panose="02000000040000020004" pitchFamily="2" charset="0"/>
              </a:rPr>
              <a:t>Wessex</a:t>
            </a:r>
            <a:r>
              <a:rPr lang="en-GB" b="1">
                <a:solidFill>
                  <a:srgbClr val="F8F8F8"/>
                </a:solidFill>
                <a:latin typeface="Network Rail Sans" panose="02000000040000020004" pitchFamily="2" charset="0"/>
              </a:rPr>
              <a:t> </a:t>
            </a:r>
            <a:r>
              <a:rPr lang="en-GB" b="0">
                <a:solidFill>
                  <a:srgbClr val="F8F8F8"/>
                </a:solidFill>
                <a:latin typeface="Network Rail Sans" panose="02000000040000020004" pitchFamily="2" charset="0"/>
              </a:rPr>
              <a:t>Route</a:t>
            </a:r>
          </a:p>
        </p:txBody>
      </p:sp>
    </p:spTree>
    <p:extLst>
      <p:ext uri="{BB962C8B-B14F-4D97-AF65-F5344CB8AC3E}">
        <p14:creationId xmlns:p14="http://schemas.microsoft.com/office/powerpoint/2010/main" val="1793729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F4B53C4-590A-739F-F1EF-F84157B0CDD2}"/>
              </a:ext>
            </a:extLst>
          </p:cNvPr>
          <p:cNvSpPr/>
          <p:nvPr userDrawn="1"/>
        </p:nvSpPr>
        <p:spPr>
          <a:xfrm>
            <a:off x="-9588" y="6158324"/>
            <a:ext cx="12201588" cy="713935"/>
          </a:xfrm>
          <a:prstGeom prst="rect">
            <a:avLst/>
          </a:prstGeom>
          <a:solidFill>
            <a:srgbClr val="1E1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2" descr="Network Rail logo - white - transparent background - 90 degrees">
            <a:extLst>
              <a:ext uri="{FF2B5EF4-FFF2-40B4-BE49-F238E27FC236}">
                <a16:creationId xmlns:a16="http://schemas.microsoft.com/office/drawing/2014/main" id="{226EB303-9FBD-0F1B-1711-3E236D1C8D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801" y="388744"/>
            <a:ext cx="1690255" cy="65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37A3429-E60B-B196-665D-DC171226D18A}"/>
              </a:ext>
            </a:extLst>
          </p:cNvPr>
          <p:cNvSpPr/>
          <p:nvPr userDrawn="1"/>
        </p:nvSpPr>
        <p:spPr>
          <a:xfrm>
            <a:off x="-9588" y="-8878"/>
            <a:ext cx="12201588" cy="6192767"/>
          </a:xfrm>
          <a:prstGeom prst="rect">
            <a:avLst/>
          </a:prstGeom>
          <a:solidFill>
            <a:srgbClr val="1E1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11" name="Picture 2" descr="Network Rail logo - white - transparent background - 90 degrees">
            <a:extLst>
              <a:ext uri="{FF2B5EF4-FFF2-40B4-BE49-F238E27FC236}">
                <a16:creationId xmlns:a16="http://schemas.microsoft.com/office/drawing/2014/main" id="{904BACF9-5948-F1AA-B530-1FF4C3E29D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5310" y="253372"/>
            <a:ext cx="1690255" cy="65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EEEE526-5828-3352-0FD8-6B8F36C33A67}"/>
              </a:ext>
            </a:extLst>
          </p:cNvPr>
          <p:cNvSpPr/>
          <p:nvPr userDrawn="1"/>
        </p:nvSpPr>
        <p:spPr>
          <a:xfrm>
            <a:off x="2374432" y="1750649"/>
            <a:ext cx="736939" cy="133884"/>
          </a:xfrm>
          <a:prstGeom prst="rect">
            <a:avLst/>
          </a:prstGeom>
          <a:solidFill>
            <a:srgbClr val="007CAD"/>
          </a:solidFill>
          <a:ln>
            <a:solidFill>
              <a:srgbClr val="007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64CCD9-92B5-598F-7D3F-3EA4BD0428D2}"/>
              </a:ext>
            </a:extLst>
          </p:cNvPr>
          <p:cNvCxnSpPr>
            <a:cxnSpLocks/>
          </p:cNvCxnSpPr>
          <p:nvPr userDrawn="1"/>
        </p:nvCxnSpPr>
        <p:spPr>
          <a:xfrm>
            <a:off x="-9589" y="6158324"/>
            <a:ext cx="1220158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6F32446A-A90A-8367-4FE1-D73129620ECA}"/>
              </a:ext>
            </a:extLst>
          </p:cNvPr>
          <p:cNvSpPr/>
          <p:nvPr userDrawn="1"/>
        </p:nvSpPr>
        <p:spPr>
          <a:xfrm rot="5400000">
            <a:off x="-1911517" y="1901927"/>
            <a:ext cx="6130518" cy="2326661"/>
          </a:xfrm>
          <a:prstGeom prst="triangle">
            <a:avLst>
              <a:gd name="adj" fmla="val 13942"/>
            </a:avLst>
          </a:prstGeom>
          <a:solidFill>
            <a:srgbClr val="007CAD"/>
          </a:solidFill>
          <a:ln>
            <a:solidFill>
              <a:srgbClr val="007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71E78ECE-95F8-01C4-3BAF-64685D52E6C1}"/>
              </a:ext>
            </a:extLst>
          </p:cNvPr>
          <p:cNvSpPr/>
          <p:nvPr userDrawn="1"/>
        </p:nvSpPr>
        <p:spPr>
          <a:xfrm rot="5400000" flipH="1" flipV="1">
            <a:off x="10297116" y="4235631"/>
            <a:ext cx="2810267" cy="979501"/>
          </a:xfrm>
          <a:prstGeom prst="triangle">
            <a:avLst>
              <a:gd name="adj" fmla="val 13942"/>
            </a:avLst>
          </a:prstGeom>
          <a:solidFill>
            <a:srgbClr val="007CAD"/>
          </a:solidFill>
          <a:ln>
            <a:solidFill>
              <a:srgbClr val="007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5D41572D-7004-1433-6F4F-4A35D65234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74432" y="2021684"/>
            <a:ext cx="7922093" cy="686836"/>
          </a:xfrm>
        </p:spPr>
        <p:txBody>
          <a:bodyPr anchor="ctr"/>
          <a:lstStyle>
            <a:lvl1pPr marL="0" indent="0">
              <a:buNone/>
              <a:defRPr lang="en-US" sz="4400" b="1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5">
            <a:extLst>
              <a:ext uri="{FF2B5EF4-FFF2-40B4-BE49-F238E27FC236}">
                <a16:creationId xmlns:a16="http://schemas.microsoft.com/office/drawing/2014/main" id="{F5896E70-185D-25D3-D1C8-8CD23372E0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74433" y="2640350"/>
            <a:ext cx="4912192" cy="338554"/>
          </a:xfrm>
        </p:spPr>
        <p:txBody>
          <a:bodyPr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rgbClr val="007CAD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>
              <a:defRPr lang="en-US" sz="1600" kern="1200" dirty="0" smtClean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2pPr>
            <a:lvl3pPr>
              <a:defRPr lang="en-US" sz="1600" kern="1200" dirty="0" smtClean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3pPr>
            <a:lvl4pPr>
              <a:defRPr lang="en-US" sz="1600" kern="1200" dirty="0" smtClean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4pPr>
            <a:lvl5pPr>
              <a:defRPr lang="en-GB" sz="1600" kern="1200" dirty="0">
                <a:solidFill>
                  <a:schemeClr val="accent1"/>
                </a:solidFill>
                <a:latin typeface="Network Rail Sans" panose="02000000040000020004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6CA26A-91E9-D378-829E-23A88D0EE30C}"/>
              </a:ext>
            </a:extLst>
          </p:cNvPr>
          <p:cNvSpPr/>
          <p:nvPr userDrawn="1"/>
        </p:nvSpPr>
        <p:spPr>
          <a:xfrm>
            <a:off x="591127" y="6428175"/>
            <a:ext cx="211596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i="1" spc="20" baseline="0">
                <a:solidFill>
                  <a:schemeClr val="bg1"/>
                </a:solidFill>
                <a:effectLst/>
                <a:latin typeface="Network Rail Sans" panose="02000000040000020004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Delivering together for customers with</a:t>
            </a:r>
            <a:endParaRPr lang="en-US" sz="900" i="1" spc="20" baseline="0">
              <a:solidFill>
                <a:schemeClr val="bg1"/>
              </a:solidFill>
              <a:latin typeface="Network Rail Sans" panose="02000000040000020004" pitchFamily="2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9027B0-1ECD-E5EC-DD6E-F3E1FC29EE0A}"/>
              </a:ext>
            </a:extLst>
          </p:cNvPr>
          <p:cNvSpPr txBox="1"/>
          <p:nvPr userDrawn="1"/>
        </p:nvSpPr>
        <p:spPr>
          <a:xfrm>
            <a:off x="10439374" y="6537134"/>
            <a:ext cx="13676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i="1">
                <a:solidFill>
                  <a:schemeClr val="bg1"/>
                </a:solidFill>
                <a:latin typeface="Network Rail Sans" panose="02000000040000020004" pitchFamily="2" charset="0"/>
              </a:rPr>
              <a:t>Part of the Southern Region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63D67798-8325-AA45-C37E-E5B4E2BFBC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36369" y="1694037"/>
            <a:ext cx="6599297" cy="247108"/>
          </a:xfr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buNone/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GB" sz="1400" kern="1200" dirty="0">
                <a:solidFill>
                  <a:schemeClr val="bg1"/>
                </a:solidFill>
                <a:latin typeface="Network Rail Sans" panose="02000000040000020004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10" descr="New rail safety project launched by South Western Railway">
            <a:extLst>
              <a:ext uri="{FF2B5EF4-FFF2-40B4-BE49-F238E27FC236}">
                <a16:creationId xmlns:a16="http://schemas.microsoft.com/office/drawing/2014/main" id="{173564E0-A29F-5AF3-5551-12A1C93A6C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128" y="6476214"/>
            <a:ext cx="508497" cy="15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ACA61AE-9102-169C-83D8-8EA4DEA6107F}"/>
              </a:ext>
            </a:extLst>
          </p:cNvPr>
          <p:cNvSpPr txBox="1"/>
          <p:nvPr userDrawn="1"/>
        </p:nvSpPr>
        <p:spPr>
          <a:xfrm>
            <a:off x="10256054" y="6297477"/>
            <a:ext cx="1551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b="1">
                <a:solidFill>
                  <a:schemeClr val="accent4"/>
                </a:solidFill>
                <a:latin typeface="Network Rail Sans" panose="02000000040000020004" pitchFamily="2" charset="0"/>
              </a:rPr>
              <a:t>Wessex</a:t>
            </a:r>
            <a:r>
              <a:rPr lang="en-GB" b="1">
                <a:solidFill>
                  <a:srgbClr val="F8F8F8"/>
                </a:solidFill>
                <a:latin typeface="Network Rail Sans" panose="02000000040000020004" pitchFamily="2" charset="0"/>
              </a:rPr>
              <a:t> </a:t>
            </a:r>
            <a:r>
              <a:rPr lang="en-GB" b="0">
                <a:solidFill>
                  <a:srgbClr val="F8F8F8"/>
                </a:solidFill>
                <a:latin typeface="Network Rail Sans" panose="02000000040000020004" pitchFamily="2" charset="0"/>
              </a:rPr>
              <a:t>Route</a:t>
            </a:r>
          </a:p>
        </p:txBody>
      </p:sp>
    </p:spTree>
    <p:extLst>
      <p:ext uri="{BB962C8B-B14F-4D97-AF65-F5344CB8AC3E}">
        <p14:creationId xmlns:p14="http://schemas.microsoft.com/office/powerpoint/2010/main" val="1449999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6A3A79-E76C-28B0-7E65-C9EFE4CDF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1F88B-3C51-7E03-9340-C14F0D872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0A095-0AAF-6746-9EE5-2FE9D60A7D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7B864-E30A-4DD1-997C-1E3B8CBC6D21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CF907-F70D-D27A-A655-C3FF23701E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F15E2-FD2E-4F5A-2952-01CC96053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FE51C-4925-40E2-95A0-53A64C30346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91160B-4A96-CB5A-89FB-410D1E916DC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865813" y="0"/>
            <a:ext cx="4889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OFFICIAL</a:t>
            </a:r>
          </a:p>
        </p:txBody>
      </p:sp>
    </p:spTree>
    <p:extLst>
      <p:ext uri="{BB962C8B-B14F-4D97-AF65-F5344CB8AC3E}">
        <p14:creationId xmlns:p14="http://schemas.microsoft.com/office/powerpoint/2010/main" val="2685811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Network Rail Sans" panose="0200000004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Network Rail Sans" panose="0200000004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Network Rail Sans" panose="0200000004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Network Rail Sans" panose="0200000004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Network Rail Sans" panose="0200000004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Network Rail Sans" panose="0200000004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1AC1D35-2B2E-D6DE-400F-58579D98629B}"/>
              </a:ext>
            </a:extLst>
          </p:cNvPr>
          <p:cNvSpPr txBox="1"/>
          <p:nvPr/>
        </p:nvSpPr>
        <p:spPr>
          <a:xfrm>
            <a:off x="7271229" y="864312"/>
            <a:ext cx="4736389" cy="2858991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F824E9-ED31-2506-2695-AAB0C37166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074" y="0"/>
            <a:ext cx="8117575" cy="72806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sz="2400" dirty="0">
                <a:latin typeface="Network Rail Sans"/>
              </a:rPr>
              <a:t>Southern Significant Event Fast Facts – Wessex 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51AA29-AA8D-9200-8BD2-ACB2D7109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853" y="30739"/>
            <a:ext cx="1770554" cy="5412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CC958A3-3535-0612-4509-7A693B62A99C}"/>
              </a:ext>
            </a:extLst>
          </p:cNvPr>
          <p:cNvSpPr txBox="1"/>
          <p:nvPr/>
        </p:nvSpPr>
        <p:spPr>
          <a:xfrm>
            <a:off x="103000" y="858604"/>
            <a:ext cx="7092881" cy="2864699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lIns="91440" tIns="45720" rIns="91440" bIns="45720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Event details:</a:t>
            </a:r>
            <a:endParaRPr kumimoji="0" lang="en-GB" sz="14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GB" sz="1300" b="1" kern="0" dirty="0">
                <a:solidFill>
                  <a:srgbClr val="002060"/>
                </a:solidFill>
                <a:latin typeface="Network Rail Sans"/>
              </a:rPr>
              <a:t>Location, date and time: </a:t>
            </a: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RTJ1 21m 41ch – 19/05/2026 at 06:17hrs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GB" sz="1300" b="1" kern="0" dirty="0">
                <a:solidFill>
                  <a:srgbClr val="002060"/>
                </a:solidFill>
                <a:latin typeface="Network Rail Sans"/>
              </a:rPr>
              <a:t>Who was involved? </a:t>
            </a: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Southwestern Railway Train and Grinding Equipment.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GB" sz="1300" b="1" kern="0" dirty="0">
                <a:solidFill>
                  <a:srgbClr val="002060"/>
                </a:solidFill>
                <a:latin typeface="Network Rail Sans"/>
              </a:rPr>
              <a:t>Details: 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The driver of 2R18 (05:39 Salisbury – Romsey) reported striking an object on the Up-test valley line on the Approach to Redbridge Junction. 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The driver believes that this may be engineering equipment left behind from the overnight Possession (WON item 135) ELR: RTJ1 – 21m 43ch. 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It was discovered that a piece of grinding equipment had been left out on the track after the worksite was handed back and possession completed.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sz="1300" b="1" kern="0" dirty="0">
              <a:solidFill>
                <a:srgbClr val="002060"/>
              </a:solidFill>
              <a:latin typeface="Network Rail Sans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GB" sz="1300" b="1" kern="0" dirty="0">
                <a:solidFill>
                  <a:srgbClr val="002060"/>
                </a:solidFill>
                <a:latin typeface="Network Rail Sans"/>
              </a:rPr>
              <a:t>Any injuries and updates on persons involved? </a:t>
            </a: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No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GB" sz="1300" b="1" kern="0" dirty="0">
                <a:solidFill>
                  <a:srgbClr val="002060"/>
                </a:solidFill>
                <a:latin typeface="Network Rail Sans"/>
              </a:rPr>
              <a:t>Could the safety of the workforce have been impacted? </a:t>
            </a:r>
            <a:r>
              <a:rPr lang="en-GB" sz="1300" kern="0" dirty="0">
                <a:solidFill>
                  <a:srgbClr val="002060"/>
                </a:solidFill>
                <a:latin typeface="Network Rail Sans"/>
              </a:rPr>
              <a:t>No, possession handed back. No onboard injuries reported.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ADF39-6F71-A813-51E8-82B089B53A40}"/>
              </a:ext>
            </a:extLst>
          </p:cNvPr>
          <p:cNvSpPr txBox="1"/>
          <p:nvPr/>
        </p:nvSpPr>
        <p:spPr>
          <a:xfrm>
            <a:off x="91957" y="3836100"/>
            <a:ext cx="7103924" cy="851567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kern="0" dirty="0">
                <a:solidFill>
                  <a:srgbClr val="002060"/>
                </a:solidFill>
                <a:latin typeface="Network Rail Sans" panose="02000000040000020004" pitchFamily="2" charset="0"/>
              </a:rPr>
              <a:t>Initial causes identified: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300" kern="0" dirty="0">
                <a:solidFill>
                  <a:srgbClr val="002060"/>
                </a:solidFill>
                <a:latin typeface="Network Rail Sans" panose="02000000040000020004" pitchFamily="2" charset="0"/>
              </a:rPr>
              <a:t>Failure to remove equipment from track prior to handback.​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300" kern="0" dirty="0">
                <a:solidFill>
                  <a:srgbClr val="002060"/>
                </a:solidFill>
                <a:latin typeface="Network Rail Sans" panose="02000000040000020004" pitchFamily="2" charset="0"/>
              </a:rPr>
              <a:t>Ineffective communication.​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300" kern="0" dirty="0">
                <a:solidFill>
                  <a:srgbClr val="002060"/>
                </a:solidFill>
                <a:latin typeface="Network Rail Sans" panose="02000000040000020004" pitchFamily="2" charset="0"/>
              </a:rPr>
              <a:t>Inadequate confirmation/checks.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300" kern="0" dirty="0">
              <a:solidFill>
                <a:srgbClr val="002060"/>
              </a:solidFill>
              <a:latin typeface="Network Rail Sans" panose="02000000040000020004" pitchFamily="2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300" kern="0" dirty="0">
              <a:solidFill>
                <a:srgbClr val="002060"/>
              </a:solidFill>
              <a:latin typeface="Network Rail Sans" panose="0200000004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CF942-6FA8-203D-2464-4D468350F661}"/>
              </a:ext>
            </a:extLst>
          </p:cNvPr>
          <p:cNvSpPr txBox="1"/>
          <p:nvPr/>
        </p:nvSpPr>
        <p:spPr>
          <a:xfrm>
            <a:off x="7267838" y="3783374"/>
            <a:ext cx="4728414" cy="1188992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lIns="91440" tIns="45720" rIns="91440" bIns="45720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Immediate Action Taken: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ES, COSS &amp; Welders Stood down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0" dirty="0">
                <a:solidFill>
                  <a:srgbClr val="002060"/>
                </a:solidFill>
                <a:latin typeface="Network Rail Sans"/>
              </a:rPr>
              <a:t>For Cause Screening completed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Statements taken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kern="0" dirty="0">
                <a:solidFill>
                  <a:srgbClr val="002060"/>
                </a:solidFill>
                <a:latin typeface="Network Rail Sans"/>
              </a:rPr>
              <a:t>Evidence Gathered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72-hour review completed – 21/05/2026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200" kern="0" dirty="0">
              <a:solidFill>
                <a:srgbClr val="002060"/>
              </a:solidFill>
              <a:latin typeface="Network Rail Sans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kern="0" dirty="0">
              <a:solidFill>
                <a:srgbClr val="002060"/>
              </a:solidFill>
              <a:latin typeface="Network Rail Sans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  <a:p>
            <a:pPr marR="0" lvl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1ECFE5-4B95-CC01-F78D-1DF974311E58}"/>
              </a:ext>
            </a:extLst>
          </p:cNvPr>
          <p:cNvSpPr txBox="1"/>
          <p:nvPr/>
        </p:nvSpPr>
        <p:spPr>
          <a:xfrm>
            <a:off x="91957" y="4810403"/>
            <a:ext cx="7103924" cy="1256932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kern="0" dirty="0">
                <a:solidFill>
                  <a:srgbClr val="002060"/>
                </a:solidFill>
                <a:latin typeface="Network Rail Sans" panose="02000000040000020004" pitchFamily="2" charset="0"/>
              </a:rPr>
              <a:t>Key issues for the investigation to consider: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3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 panose="02000000040000020004" pitchFamily="2" charset="0"/>
              </a:rPr>
              <a:t>Communication and Briefing between the ES and COSS, and PICOP to ES.​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3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 panose="02000000040000020004" pitchFamily="2" charset="0"/>
              </a:rPr>
              <a:t>Verification and Confirmation Process</a:t>
            </a:r>
            <a:r>
              <a:rPr lang="en-GB" sz="1300" kern="0" dirty="0">
                <a:solidFill>
                  <a:srgbClr val="002060"/>
                </a:solidFill>
                <a:latin typeface="Network Rail Sans" panose="02000000040000020004" pitchFamily="2" charset="0"/>
              </a:rPr>
              <a:t> that site is clear for the passage of trains. </a:t>
            </a:r>
            <a:endParaRPr kumimoji="0" lang="en-GB" sz="13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3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 panose="02000000040000020004" pitchFamily="2" charset="0"/>
              </a:rPr>
              <a:t>Potential impact of time pressure. ​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3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 panose="02000000040000020004" pitchFamily="2" charset="0"/>
              </a:rPr>
              <a:t>Ongoing assessment of safety critical competencies within the supply chain.​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3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 panose="02000000040000020004" pitchFamily="2" charset="0"/>
              </a:rPr>
              <a:t>Lack of situational awareness.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etwork Rail Sans" panose="02000000040000020004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5E451D-EB6C-8524-C09D-2D5915F937DB}"/>
              </a:ext>
            </a:extLst>
          </p:cNvPr>
          <p:cNvSpPr txBox="1"/>
          <p:nvPr/>
        </p:nvSpPr>
        <p:spPr>
          <a:xfrm>
            <a:off x="7279203" y="5077751"/>
            <a:ext cx="4717049" cy="989584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wrap="square" lIns="91440" tIns="45720" rIns="91440" bIns="45720" rtlCol="0" anchor="t">
            <a:noAutofit/>
          </a:bodyPr>
          <a:lstStyle/>
          <a:p>
            <a:pPr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Could this happen in other locations</a:t>
            </a:r>
            <a:r>
              <a:rPr lang="en-GB" sz="1200" b="1" kern="0" dirty="0">
                <a:solidFill>
                  <a:srgbClr val="002060"/>
                </a:solidFill>
                <a:latin typeface="Network Rail Sans"/>
              </a:rPr>
              <a:t>? Yes </a:t>
            </a:r>
          </a:p>
          <a:p>
            <a:pPr>
              <a:defRPr/>
            </a:pPr>
            <a:r>
              <a:rPr kumimoji="0" lang="en-GB" sz="1200" b="1" i="0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DCP: </a:t>
            </a:r>
            <a:r>
              <a:rPr kumimoji="0" lang="en-GB" sz="1200" i="0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etwork Rail Sans"/>
              </a:rPr>
              <a:t>Eric Woodward</a:t>
            </a:r>
          </a:p>
          <a:p>
            <a:pPr>
              <a:defRPr/>
            </a:pPr>
            <a:r>
              <a:rPr kumimoji="0" lang="en-GB" sz="1200" b="1" i="0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Level of investigation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: </a:t>
            </a:r>
            <a:r>
              <a:rPr lang="en-GB" sz="1200" kern="0" dirty="0">
                <a:solidFill>
                  <a:schemeClr val="tx2"/>
                </a:solidFill>
                <a:latin typeface="Network Rail Sans"/>
              </a:rPr>
              <a:t>L2</a:t>
            </a:r>
            <a:endParaRPr kumimoji="0" lang="en-GB" sz="12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etwork Rail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0" dirty="0">
                <a:solidFill>
                  <a:srgbClr val="002060"/>
                </a:solidFill>
                <a:latin typeface="Network Rail Sans"/>
              </a:rPr>
              <a:t>Appointed Lead Investigator: </a:t>
            </a:r>
            <a:r>
              <a:rPr lang="en-GB" sz="1200" b="1" kern="0" dirty="0">
                <a:solidFill>
                  <a:schemeClr val="tx2"/>
                </a:solidFill>
                <a:latin typeface="Network Rail Sans"/>
              </a:rPr>
              <a:t>Yes</a:t>
            </a:r>
            <a:endParaRPr lang="en-GB" sz="1200" kern="0" dirty="0">
              <a:solidFill>
                <a:schemeClr val="tx2"/>
              </a:solidFill>
              <a:latin typeface="Network Rail San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0" dirty="0">
                <a:solidFill>
                  <a:srgbClr val="002060"/>
                </a:solidFill>
                <a:latin typeface="Network Rail Sans"/>
              </a:rPr>
              <a:t>Incident Reference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: </a:t>
            </a:r>
            <a:r>
              <a:rPr kumimoji="0" lang="en-GB" sz="12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etwork Rail Sans"/>
              </a:rPr>
              <a:t>SE-00046518</a:t>
            </a:r>
            <a:endParaRPr lang="en-GB" sz="1200" kern="0" dirty="0">
              <a:solidFill>
                <a:srgbClr val="FF0000"/>
              </a:solidFill>
              <a:latin typeface="Network Rail Sans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69D7B7E-523A-ADA5-6633-6C889D1590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074" y="641350"/>
            <a:ext cx="7552747" cy="277392"/>
          </a:xfrm>
        </p:spPr>
        <p:txBody>
          <a:bodyPr>
            <a:normAutofit/>
          </a:bodyPr>
          <a:lstStyle/>
          <a:p>
            <a:r>
              <a:rPr lang="en-GB" sz="1000"/>
              <a:t>Note: This document contains information understood d to date (72hrs post incident) and information may change following investigation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A38FFC-AA84-AE60-9685-EEF2524E0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4153" y="5356071"/>
            <a:ext cx="1562100" cy="4586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194A83-34A6-69FA-81BE-419927F3C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275" y="891880"/>
            <a:ext cx="3221896" cy="27647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338678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">
      <a:dk1>
        <a:srgbClr val="1E1E50"/>
      </a:dk1>
      <a:lt1>
        <a:srgbClr val="FFFFFF"/>
      </a:lt1>
      <a:dk2>
        <a:srgbClr val="1E1E50"/>
      </a:dk2>
      <a:lt2>
        <a:srgbClr val="FFFFFF"/>
      </a:lt2>
      <a:accent1>
        <a:srgbClr val="1CADE4"/>
      </a:accent1>
      <a:accent2>
        <a:srgbClr val="42BA97"/>
      </a:accent2>
      <a:accent3>
        <a:srgbClr val="FFC000"/>
      </a:accent3>
      <a:accent4>
        <a:srgbClr val="E3004A"/>
      </a:accent4>
      <a:accent5>
        <a:srgbClr val="44A12B"/>
      </a:accent5>
      <a:accent6>
        <a:srgbClr val="99A0D1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2D550CB3DABF41A035B68CA4668FC1" ma:contentTypeVersion="25" ma:contentTypeDescription="Create a new document." ma:contentTypeScope="" ma:versionID="96717781bc06e1c5897aaf565029b2cc">
  <xsd:schema xmlns:xsd="http://www.w3.org/2001/XMLSchema" xmlns:xs="http://www.w3.org/2001/XMLSchema" xmlns:p="http://schemas.microsoft.com/office/2006/metadata/properties" xmlns:ns2="7a29bd9e-67ab-457a-a7f3-e7a807455aad" xmlns:ns3="fe022a92-2e18-455f-ac6c-98a23d024a4d" xmlns:ns4="a120a1c1-91d6-4461-b4a4-e46285ee5452" targetNamespace="http://schemas.microsoft.com/office/2006/metadata/properties" ma:root="true" ma:fieldsID="4e3549366395fcfd0f57823b133134fd" ns2:_="" ns3:_="" ns4:_="">
    <xsd:import namespace="7a29bd9e-67ab-457a-a7f3-e7a807455aad"/>
    <xsd:import namespace="fe022a92-2e18-455f-ac6c-98a23d024a4d"/>
    <xsd:import namespace="a120a1c1-91d6-4461-b4a4-e46285ee545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LengthInSecond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SearchProperties" minOccurs="0"/>
                <xsd:element ref="ns3:MediaServiceBillingMetadata" minOccurs="0"/>
                <xsd:element ref="ns3:Fulldescrip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29bd9e-67ab-457a-a7f3-e7a807455aa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022a92-2e18-455f-ac6c-98a23d024a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e89bcca-d77b-429e-a31c-3f7c234e70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Fulldescription" ma:index="27" nillable="true" ma:displayName="Full description" ma:format="Dropdown" ma:internalName="Fulldescription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0a1c1-91d6-4461-b4a4-e46285ee545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1aba5ce-6dc4-42f7-8837-f2e5ed37bf9a}" ma:internalName="TaxCatchAll" ma:showField="CatchAllData" ma:web="a120a1c1-91d6-4461-b4a4-e46285ee54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8F4912EB628E4983713D54C57841BA" ma:contentTypeVersion="16" ma:contentTypeDescription="Create a new document." ma:contentTypeScope="" ma:versionID="7ce3ed3f72f63bbe33dd9e623b35ec0a">
  <xsd:schema xmlns:xsd="http://www.w3.org/2001/XMLSchema" xmlns:xs="http://www.w3.org/2001/XMLSchema" xmlns:p="http://schemas.microsoft.com/office/2006/metadata/properties" xmlns:ns2="3089506d-dd9f-4240-bd5e-090db941faa6" xmlns:ns3="a91b42d2-f6b8-40a0-bb8d-b9b5c77e73df" targetNamespace="http://schemas.microsoft.com/office/2006/metadata/properties" ma:root="true" ma:fieldsID="60e5a8c1c40e331c8326a50581983389" ns2:_="" ns3:_="">
    <xsd:import namespace="3089506d-dd9f-4240-bd5e-090db941faa6"/>
    <xsd:import namespace="a91b42d2-f6b8-40a0-bb8d-b9b5c77e73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89506d-dd9f-4240-bd5e-090db941fa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fd46ad8-3788-4b0e-b729-90eded793dc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b42d2-f6b8-40a0-bb8d-b9b5c77e73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55aef36d-f9f7-4172-afc6-1f6bda8d6bad}" ma:internalName="TaxCatchAll" ma:showField="CatchAllData" ma:web="a91b42d2-f6b8-40a0-bb8d-b9b5c77e73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1b42d2-f6b8-40a0-bb8d-b9b5c77e73df" xsi:nil="true"/>
    <lcf76f155ced4ddcb4097134ff3c332f xmlns="3089506d-dd9f-4240-bd5e-090db941faa6">
      <Terms xmlns="http://schemas.microsoft.com/office/infopath/2007/PartnerControls"/>
    </lcf76f155ced4ddcb4097134ff3c332f>
  </documentManagement>
</p:properties>
</file>

<file path=customXml/item5.xml><?xml version="1.0" encoding="utf-8"?>
<?mso-contentType ?>
<SharedContentType xmlns="Microsoft.SharePoint.Taxonomy.ContentTypeSync" SourceId="8e89bcca-d77b-429e-a31c-3f7c234e7016" ContentTypeId="0x0101" PreviousValue="false"/>
</file>

<file path=customXml/itemProps1.xml><?xml version="1.0" encoding="utf-8"?>
<ds:datastoreItem xmlns:ds="http://schemas.openxmlformats.org/officeDocument/2006/customXml" ds:itemID="{01EFF5D8-CA54-40C7-B455-0F5CD5E130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29bd9e-67ab-457a-a7f3-e7a807455aad"/>
    <ds:schemaRef ds:uri="fe022a92-2e18-455f-ac6c-98a23d024a4d"/>
    <ds:schemaRef ds:uri="a120a1c1-91d6-4461-b4a4-e46285ee54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A60770-4D20-417C-B8CD-5958A2119D9F}"/>
</file>

<file path=customXml/itemProps3.xml><?xml version="1.0" encoding="utf-8"?>
<ds:datastoreItem xmlns:ds="http://schemas.openxmlformats.org/officeDocument/2006/customXml" ds:itemID="{751F25C8-A91A-49F7-A3B4-7258BF67188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0F4405A-3642-40F2-B861-A66BA1251397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a120a1c1-91d6-4461-b4a4-e46285ee5452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fe022a92-2e18-455f-ac6c-98a23d024a4d"/>
    <ds:schemaRef ds:uri="7a29bd9e-67ab-457a-a7f3-e7a807455aad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DC4551AC-A691-4B1D-801B-490600C06F4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301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Network Rail Sans</vt:lpstr>
      <vt:lpstr>1_Office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Smith</dc:creator>
  <cp:lastModifiedBy>Eric Woodward</cp:lastModifiedBy>
  <cp:revision>10</cp:revision>
  <dcterms:created xsi:type="dcterms:W3CDTF">2021-07-12T09:24:35Z</dcterms:created>
  <dcterms:modified xsi:type="dcterms:W3CDTF">2026-05-22T10:10:43Z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577031b-11bc-4db9-b655-7d79027ad570_Enabled">
    <vt:lpwstr>true</vt:lpwstr>
  </property>
  <property fmtid="{D5CDD505-2E9C-101B-9397-08002B2CF9AE}" pid="3" name="MSIP_Label_8577031b-11bc-4db9-b655-7d79027ad570_SetDate">
    <vt:lpwstr>2021-08-24T10:58:28Z</vt:lpwstr>
  </property>
  <property fmtid="{D5CDD505-2E9C-101B-9397-08002B2CF9AE}" pid="4" name="MSIP_Label_8577031b-11bc-4db9-b655-7d79027ad570_Method">
    <vt:lpwstr>Standard</vt:lpwstr>
  </property>
  <property fmtid="{D5CDD505-2E9C-101B-9397-08002B2CF9AE}" pid="5" name="MSIP_Label_8577031b-11bc-4db9-b655-7d79027ad570_Name">
    <vt:lpwstr>8577031b-11bc-4db9-b655-7d79027ad570</vt:lpwstr>
  </property>
  <property fmtid="{D5CDD505-2E9C-101B-9397-08002B2CF9AE}" pid="6" name="MSIP_Label_8577031b-11bc-4db9-b655-7d79027ad570_SiteId">
    <vt:lpwstr>c22cc3e1-5d7f-4f4d-be03-d5a158cc9409</vt:lpwstr>
  </property>
  <property fmtid="{D5CDD505-2E9C-101B-9397-08002B2CF9AE}" pid="7" name="MSIP_Label_8577031b-11bc-4db9-b655-7d79027ad570_ActionId">
    <vt:lpwstr>84c8bca8-7f0d-4326-9ea5-ef5a75f5a264</vt:lpwstr>
  </property>
  <property fmtid="{D5CDD505-2E9C-101B-9397-08002B2CF9AE}" pid="8" name="MSIP_Label_8577031b-11bc-4db9-b655-7d79027ad570_ContentBits">
    <vt:lpwstr>1</vt:lpwstr>
  </property>
  <property fmtid="{D5CDD505-2E9C-101B-9397-08002B2CF9AE}" pid="9" name="ContentTypeId">
    <vt:lpwstr>0x010100558F4912EB628E4983713D54C57841BA</vt:lpwstr>
  </property>
  <property fmtid="{D5CDD505-2E9C-101B-9397-08002B2CF9AE}" pid="10" name="MediaServiceImageTags">
    <vt:lpwstr/>
  </property>
</Properties>
</file>