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Masters/notesMaster1.xml" ContentType="application/vnd.openxmlformats-officedocument.presentationml.notesMaster+xml"/>
  <Override PartName="/ppt/charts/style2.xml" ContentType="application/vnd.ms-office.chartstyle+xml"/>
  <Override PartName="/ppt/theme/theme1.xml" ContentType="application/vnd.openxmlformats-officedocument.theme+xml"/>
  <Override PartName="/ppt/charts/colors2.xml" ContentType="application/vnd.ms-office.chartcolorstyle+xml"/>
  <Override PartName="/ppt/theme/theme2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Metadata/LabelInfo.xml" ContentType="application/vnd.ms-office.classificationlabel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498" r:id="rId2"/>
    <p:sldId id="738" r:id="rId3"/>
    <p:sldId id="739" r:id="rId4"/>
    <p:sldId id="740" r:id="rId5"/>
    <p:sldId id="741" r:id="rId6"/>
    <p:sldId id="742" r:id="rId7"/>
    <p:sldId id="743" r:id="rId8"/>
    <p:sldId id="768" r:id="rId9"/>
    <p:sldId id="744" r:id="rId10"/>
    <p:sldId id="745" r:id="rId11"/>
    <p:sldId id="746" r:id="rId12"/>
    <p:sldId id="747" r:id="rId13"/>
    <p:sldId id="748" r:id="rId14"/>
    <p:sldId id="749" r:id="rId15"/>
    <p:sldId id="769" r:id="rId16"/>
    <p:sldId id="750" r:id="rId17"/>
    <p:sldId id="751" r:id="rId18"/>
    <p:sldId id="752" r:id="rId19"/>
    <p:sldId id="753" r:id="rId20"/>
    <p:sldId id="754" r:id="rId21"/>
    <p:sldId id="755" r:id="rId22"/>
    <p:sldId id="770" r:id="rId23"/>
    <p:sldId id="756" r:id="rId24"/>
    <p:sldId id="757" r:id="rId25"/>
    <p:sldId id="758" r:id="rId26"/>
    <p:sldId id="759" r:id="rId27"/>
    <p:sldId id="760" r:id="rId28"/>
    <p:sldId id="761" r:id="rId29"/>
    <p:sldId id="771" r:id="rId30"/>
    <p:sldId id="709" r:id="rId31"/>
    <p:sldId id="666" r:id="rId32"/>
    <p:sldId id="667" r:id="rId33"/>
    <p:sldId id="706" r:id="rId34"/>
    <p:sldId id="563" r:id="rId35"/>
    <p:sldId id="767" r:id="rId36"/>
    <p:sldId id="536" r:id="rId37"/>
    <p:sldId id="707" r:id="rId38"/>
    <p:sldId id="534" r:id="rId39"/>
    <p:sldId id="535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6247" autoAdjust="0"/>
  </p:normalViewPr>
  <p:slideViewPr>
    <p:cSldViewPr snapToGrid="0">
      <p:cViewPr varScale="1">
        <p:scale>
          <a:sx n="111" d="100"/>
          <a:sy n="111" d="100"/>
        </p:scale>
        <p:origin x="60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srv1-rkaz3\public-track\General\Resources%20Team\Admin\Suppliers\KPI%20Documents\Supplier%20Forum\26-27\Period%2003\Auto%20Graphs%20v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srv1-rkaz3\public-track\General\Resources%20Team\Admin\Suppliers\KPI%20Documents\Supplier%20Forum\26-27\Period%2003\Auto%20Graphs%20v4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PPE Non Conformances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'TREND AND CC GRAPH'!$A$193</c:f>
              <c:strCache>
                <c:ptCount val="1"/>
                <c:pt idx="0">
                  <c:v>OHLE PPE Non Confomrmances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GRAPH'!$DE$191:$DQ$191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GRAPH'!$DE$193:$DQ$193</c:f>
              <c:numCache>
                <c:formatCode>0.00%</c:formatCode>
                <c:ptCount val="13"/>
                <c:pt idx="0">
                  <c:v>1.5254237288135594E-2</c:v>
                </c:pt>
                <c:pt idx="1">
                  <c:v>9.2449922958397542E-3</c:v>
                </c:pt>
                <c:pt idx="2">
                  <c:v>2.5559105431309903E-2</c:v>
                </c:pt>
                <c:pt idx="3">
                  <c:v>0</c:v>
                </c:pt>
                <c:pt idx="4">
                  <c:v>3.1914893617021274E-2</c:v>
                </c:pt>
                <c:pt idx="5">
                  <c:v>0.12149532710280374</c:v>
                </c:pt>
                <c:pt idx="6">
                  <c:v>9.7560975609756097E-3</c:v>
                </c:pt>
                <c:pt idx="7">
                  <c:v>1.3157894736842105E-2</c:v>
                </c:pt>
                <c:pt idx="8">
                  <c:v>1.9867549668874173E-2</c:v>
                </c:pt>
                <c:pt idx="9">
                  <c:v>2.0202020202020204E-2</c:v>
                </c:pt>
                <c:pt idx="10">
                  <c:v>5.4794520547945202E-2</c:v>
                </c:pt>
                <c:pt idx="11">
                  <c:v>2.097902097902098E-2</c:v>
                </c:pt>
                <c:pt idx="12">
                  <c:v>2.5380710659898477E-2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6CC-4AE6-ABC0-14C3BF42CB4D}"/>
            </c:ext>
          </c:extLst>
        </c:ser>
        <c:ser>
          <c:idx val="1"/>
          <c:order val="1"/>
          <c:tx>
            <c:strRef>
              <c:f>'TREND AND CC GRAPH'!$A$194</c:f>
              <c:strCache>
                <c:ptCount val="1"/>
                <c:pt idx="0">
                  <c:v>RRV PPE Non Conformances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GRAPH'!$DE$191:$DQ$191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GRAPH'!$DE$194:$DQ$194</c:f>
              <c:numCache>
                <c:formatCode>0.00%</c:formatCode>
                <c:ptCount val="13"/>
                <c:pt idx="0">
                  <c:v>2.7412280701754384E-3</c:v>
                </c:pt>
                <c:pt idx="1">
                  <c:v>1.7959313413858868E-3</c:v>
                </c:pt>
                <c:pt idx="2">
                  <c:v>3.4386168260407616E-3</c:v>
                </c:pt>
                <c:pt idx="3">
                  <c:v>3.5063113604488078E-3</c:v>
                </c:pt>
                <c:pt idx="4">
                  <c:v>9.8642676767676752E-4</c:v>
                </c:pt>
                <c:pt idx="5">
                  <c:v>1.6071319292761919E-3</c:v>
                </c:pt>
                <c:pt idx="6">
                  <c:v>1.3811591291852721E-2</c:v>
                </c:pt>
                <c:pt idx="7">
                  <c:v>5.7670126874279125E-4</c:v>
                </c:pt>
                <c:pt idx="8">
                  <c:v>0</c:v>
                </c:pt>
                <c:pt idx="9">
                  <c:v>0</c:v>
                </c:pt>
                <c:pt idx="10">
                  <c:v>3.7718057520037718E-3</c:v>
                </c:pt>
                <c:pt idx="11">
                  <c:v>4.9620945556906144E-3</c:v>
                </c:pt>
                <c:pt idx="12">
                  <c:v>3.6388023923601509E-3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6CC-4AE6-ABC0-14C3BF42CB4D}"/>
            </c:ext>
          </c:extLst>
        </c:ser>
        <c:ser>
          <c:idx val="2"/>
          <c:order val="2"/>
          <c:tx>
            <c:strRef>
              <c:f>'TREND AND CC GRAPH'!$A$195</c:f>
              <c:strCache>
                <c:ptCount val="1"/>
                <c:pt idx="0">
                  <c:v>Welding PPE Non Conformances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GRAPH'!$DE$191:$DQ$191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GRAPH'!$DE$195:$DQ$195</c:f>
              <c:numCache>
                <c:formatCode>0.00%</c:formatCode>
                <c:ptCount val="13"/>
                <c:pt idx="0">
                  <c:v>3.2998350082495874E-2</c:v>
                </c:pt>
                <c:pt idx="1">
                  <c:v>2.6248725790010193E-2</c:v>
                </c:pt>
                <c:pt idx="2">
                  <c:v>0</c:v>
                </c:pt>
                <c:pt idx="3">
                  <c:v>1.9230769230769232E-2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6.2725306416726743E-3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6CC-4AE6-ABC0-14C3BF42CB4D}"/>
            </c:ext>
          </c:extLst>
        </c:ser>
        <c:ser>
          <c:idx val="3"/>
          <c:order val="3"/>
          <c:tx>
            <c:strRef>
              <c:f>'TREND AND CC GRAPH'!$A$196</c:f>
              <c:strCache>
                <c:ptCount val="1"/>
                <c:pt idx="0">
                  <c:v>S&amp;T PPE Non Conformances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GRAPH'!$DE$191:$DQ$191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GRAPH'!$DE$196:$DQ$196</c:f>
              <c:numCache>
                <c:formatCode>0.00%</c:formatCode>
                <c:ptCount val="13"/>
                <c:pt idx="0">
                  <c:v>6.4501868745730018E-3</c:v>
                </c:pt>
                <c:pt idx="1">
                  <c:v>7.5321635135730761E-3</c:v>
                </c:pt>
                <c:pt idx="2">
                  <c:v>2.9764047505194392E-2</c:v>
                </c:pt>
                <c:pt idx="3">
                  <c:v>1.1449360394573354E-2</c:v>
                </c:pt>
                <c:pt idx="4">
                  <c:v>2.3665436141826986E-2</c:v>
                </c:pt>
                <c:pt idx="5">
                  <c:v>1.0814101723192632E-2</c:v>
                </c:pt>
                <c:pt idx="6">
                  <c:v>1.8885668163356767E-2</c:v>
                </c:pt>
                <c:pt idx="7">
                  <c:v>1.049761522963694E-2</c:v>
                </c:pt>
                <c:pt idx="8">
                  <c:v>0</c:v>
                </c:pt>
                <c:pt idx="9">
                  <c:v>0</c:v>
                </c:pt>
                <c:pt idx="10">
                  <c:v>5.0924065889915632E-2</c:v>
                </c:pt>
                <c:pt idx="11">
                  <c:v>5.5456840781210395E-2</c:v>
                </c:pt>
                <c:pt idx="12">
                  <c:v>8.2511361981621567E-2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6CC-4AE6-ABC0-14C3BF42CB4D}"/>
            </c:ext>
          </c:extLst>
        </c:ser>
        <c:ser>
          <c:idx val="4"/>
          <c:order val="4"/>
          <c:tx>
            <c:strRef>
              <c:f>'TREND AND CC GRAPH'!$A$197</c:f>
              <c:strCache>
                <c:ptCount val="1"/>
                <c:pt idx="0">
                  <c:v>Overall</c:v>
                </c:pt>
              </c:strCache>
            </c:strRef>
          </c:tx>
          <c:spPr>
            <a:ln w="4762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GRAPH'!$DE$191:$DQ$191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GRAPH'!$DE$197:$DQ$197</c:f>
              <c:numCache>
                <c:formatCode>0%</c:formatCode>
                <c:ptCount val="13"/>
                <c:pt idx="0">
                  <c:v>1.3630518394267599E-2</c:v>
                </c:pt>
                <c:pt idx="1">
                  <c:v>1.1822105811528035E-2</c:v>
                </c:pt>
                <c:pt idx="2">
                  <c:v>1.3836273975037876E-2</c:v>
                </c:pt>
                <c:pt idx="3">
                  <c:v>8.8548885405796141E-3</c:v>
                </c:pt>
                <c:pt idx="4">
                  <c:v>1.4379304959493956E-2</c:v>
                </c:pt>
                <c:pt idx="5">
                  <c:v>3.0202115569857933E-2</c:v>
                </c:pt>
                <c:pt idx="6">
                  <c:v>1.2442810634564068E-2</c:v>
                </c:pt>
                <c:pt idx="7">
                  <c:v>5.7471667428344595E-3</c:v>
                </c:pt>
                <c:pt idx="8">
                  <c:v>6.1442467319380578E-3</c:v>
                </c:pt>
                <c:pt idx="9">
                  <c:v>6.4271849461567943E-3</c:v>
                </c:pt>
                <c:pt idx="10">
                  <c:v>2.5010066165345263E-2</c:v>
                </c:pt>
                <c:pt idx="11">
                  <c:v>2.0710795880574083E-2</c:v>
                </c:pt>
                <c:pt idx="12">
                  <c:v>2.7398557749170833E-2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6CC-4AE6-ABC0-14C3BF42CB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8038448"/>
        <c:axId val="888013192"/>
      </c:lineChart>
      <c:catAx>
        <c:axId val="88803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13192"/>
        <c:crosses val="autoZero"/>
        <c:auto val="1"/>
        <c:lblAlgn val="ctr"/>
        <c:lblOffset val="100"/>
        <c:noMultiLvlLbl val="0"/>
      </c:catAx>
      <c:valAx>
        <c:axId val="888013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38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Hidden Hours Percentages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1.9287837497468471E-2"/>
          <c:y val="7.6910316226023859E-2"/>
          <c:w val="0.96975489601439069"/>
          <c:h val="0.81718323312229824"/>
        </c:manualLayout>
      </c:layout>
      <c:lineChart>
        <c:grouping val="standard"/>
        <c:varyColors val="0"/>
        <c:ser>
          <c:idx val="0"/>
          <c:order val="0"/>
          <c:tx>
            <c:strRef>
              <c:f>'TREND AND CC GRAPH'!$A$150</c:f>
              <c:strCache>
                <c:ptCount val="1"/>
                <c:pt idx="0">
                  <c:v>Labour Hidden Hours Percentage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GRAPH'!$DE$149:$DQ$149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GRAPH'!$DE$150:$DQ$150</c:f>
              <c:numCache>
                <c:formatCode>0.00%</c:formatCode>
                <c:ptCount val="13"/>
                <c:pt idx="0">
                  <c:v>6.8352699931647305E-4</c:v>
                </c:pt>
                <c:pt idx="1">
                  <c:v>7.9848707711704138E-3</c:v>
                </c:pt>
                <c:pt idx="2">
                  <c:v>8.4483244156575608E-4</c:v>
                </c:pt>
                <c:pt idx="3">
                  <c:v>6.6537883666022753E-3</c:v>
                </c:pt>
                <c:pt idx="4">
                  <c:v>5.1693404634581101E-3</c:v>
                </c:pt>
                <c:pt idx="5">
                  <c:v>4.3728880938183265E-3</c:v>
                </c:pt>
                <c:pt idx="6">
                  <c:v>1.8129079042784628E-3</c:v>
                </c:pt>
                <c:pt idx="7">
                  <c:v>2.5455257489719993E-3</c:v>
                </c:pt>
                <c:pt idx="8">
                  <c:v>2.0872469213107912E-3</c:v>
                </c:pt>
                <c:pt idx="9">
                  <c:v>1.6829865361077112E-3</c:v>
                </c:pt>
                <c:pt idx="10">
                  <c:v>3.725619110234495E-3</c:v>
                </c:pt>
                <c:pt idx="11">
                  <c:v>2.2342208154905977E-3</c:v>
                </c:pt>
                <c:pt idx="12">
                  <c:v>3.2281205164992827E-3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97-4EDF-8802-DC4F2DAFDE0B}"/>
            </c:ext>
          </c:extLst>
        </c:ser>
        <c:ser>
          <c:idx val="1"/>
          <c:order val="1"/>
          <c:tx>
            <c:strRef>
              <c:f>'TREND AND CC GRAPH'!$A$151</c:f>
              <c:strCache>
                <c:ptCount val="1"/>
                <c:pt idx="0">
                  <c:v>OHLE Hidden Hours percentage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GRAPH'!$DE$149:$DQ$149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GRAPH'!$DE$151:$DQ$151</c:f>
              <c:numCache>
                <c:formatCode>0.00%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3.1948881789137379E-3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9.7560975609756097E-3</c:v>
                </c:pt>
                <c:pt idx="7">
                  <c:v>6.5789473684210523E-3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3.4965034965034965E-3</c:v>
                </c:pt>
                <c:pt idx="12">
                  <c:v>1.5228426395939087E-2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697-4EDF-8802-DC4F2DAFDE0B}"/>
            </c:ext>
          </c:extLst>
        </c:ser>
        <c:ser>
          <c:idx val="2"/>
          <c:order val="2"/>
          <c:tx>
            <c:strRef>
              <c:f>'TREND AND CC GRAPH'!$A$152</c:f>
              <c:strCache>
                <c:ptCount val="1"/>
                <c:pt idx="0">
                  <c:v>RRV  Hidden Hours Percentage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GRAPH'!$DE$149:$DQ$149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GRAPH'!$DE$152:$DQ$152</c:f>
              <c:numCache>
                <c:formatCode>0.00%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3.7477059789433019E-3</c:v>
                </c:pt>
                <c:pt idx="3">
                  <c:v>1.1492909459248869E-2</c:v>
                </c:pt>
                <c:pt idx="4">
                  <c:v>4.1830565268065265E-3</c:v>
                </c:pt>
                <c:pt idx="5">
                  <c:v>3.565405635685772E-3</c:v>
                </c:pt>
                <c:pt idx="6">
                  <c:v>9.42507068803016E-4</c:v>
                </c:pt>
                <c:pt idx="7">
                  <c:v>1.1534025374855825E-3</c:v>
                </c:pt>
                <c:pt idx="8">
                  <c:v>0</c:v>
                </c:pt>
                <c:pt idx="9">
                  <c:v>0</c:v>
                </c:pt>
                <c:pt idx="10">
                  <c:v>9.4295143800094295E-4</c:v>
                </c:pt>
                <c:pt idx="11">
                  <c:v>1.6409283250816103E-3</c:v>
                </c:pt>
                <c:pt idx="12">
                  <c:v>1.6280183323072713E-3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697-4EDF-8802-DC4F2DAFDE0B}"/>
            </c:ext>
          </c:extLst>
        </c:ser>
        <c:ser>
          <c:idx val="3"/>
          <c:order val="3"/>
          <c:tx>
            <c:strRef>
              <c:f>'TREND AND CC GRAPH'!$A$153</c:f>
              <c:strCache>
                <c:ptCount val="1"/>
                <c:pt idx="0">
                  <c:v>Welding Hidden Hours Percentage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GRAPH'!$DE$149:$DQ$149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GRAPH'!$DE$153:$DQ$153</c:f>
              <c:numCache>
                <c:formatCode>0.00%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697-4EDF-8802-DC4F2DAFDE0B}"/>
            </c:ext>
          </c:extLst>
        </c:ser>
        <c:ser>
          <c:idx val="4"/>
          <c:order val="4"/>
          <c:tx>
            <c:strRef>
              <c:f>'TREND AND CC GRAPH'!$A$154</c:f>
              <c:strCache>
                <c:ptCount val="1"/>
                <c:pt idx="0">
                  <c:v>S&amp;T Hidden Hours Exceedences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GRAPH'!$DE$149:$DQ$149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GRAPH'!$DE$154:$DQ$154</c:f>
              <c:numCache>
                <c:formatCode>0.00%</c:formatCode>
                <c:ptCount val="13"/>
                <c:pt idx="0">
                  <c:v>2.1500622915243341E-3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5.4106280193236718E-3</c:v>
                </c:pt>
                <c:pt idx="5">
                  <c:v>3.6047005743975445E-3</c:v>
                </c:pt>
                <c:pt idx="6">
                  <c:v>2.2888056595921761E-3</c:v>
                </c:pt>
                <c:pt idx="7">
                  <c:v>4.0422885572139302E-3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1.3779995248277499E-2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697-4EDF-8802-DC4F2DAFDE0B}"/>
            </c:ext>
          </c:extLst>
        </c:ser>
        <c:ser>
          <c:idx val="5"/>
          <c:order val="5"/>
          <c:tx>
            <c:strRef>
              <c:f>'TREND AND CC GRAPH'!$A$155</c:f>
              <c:strCache>
                <c:ptCount val="1"/>
                <c:pt idx="0">
                  <c:v>Overall</c:v>
                </c:pt>
              </c:strCache>
            </c:strRef>
          </c:tx>
          <c:spPr>
            <a:ln w="57150" cap="rnd">
              <a:solidFill>
                <a:sysClr val="windowText" lastClr="000000"/>
              </a:solidFill>
              <a:round/>
            </a:ln>
            <a:effectLst/>
          </c:spPr>
          <c:marker>
            <c:symbol val="none"/>
          </c:marker>
          <c:cat>
            <c:strRef>
              <c:f>'TREND AND CC GRAPH'!$DE$149:$DQ$149</c:f>
              <c:strCache>
                <c:ptCount val="13"/>
                <c:pt idx="0">
                  <c:v>Period 04</c:v>
                </c:pt>
                <c:pt idx="1">
                  <c:v>Period 05</c:v>
                </c:pt>
                <c:pt idx="2">
                  <c:v>Period 06</c:v>
                </c:pt>
                <c:pt idx="3">
                  <c:v>Period 07</c:v>
                </c:pt>
                <c:pt idx="4">
                  <c:v>Period 08</c:v>
                </c:pt>
                <c:pt idx="5">
                  <c:v>Period 09</c:v>
                </c:pt>
                <c:pt idx="6">
                  <c:v>Period 10</c:v>
                </c:pt>
                <c:pt idx="7">
                  <c:v>Period 11</c:v>
                </c:pt>
                <c:pt idx="8">
                  <c:v>Period 12</c:v>
                </c:pt>
                <c:pt idx="9">
                  <c:v>Period 13</c:v>
                </c:pt>
                <c:pt idx="10">
                  <c:v>Period 01</c:v>
                </c:pt>
                <c:pt idx="11">
                  <c:v>Period 02</c:v>
                </c:pt>
                <c:pt idx="12">
                  <c:v>Period 03</c:v>
                </c:pt>
              </c:strCache>
            </c:strRef>
          </c:cat>
          <c:val>
            <c:numRef>
              <c:f>'TREND AND CC GRAPH'!$DE$155:$DQ$155</c:f>
              <c:numCache>
                <c:formatCode>0.00%</c:formatCode>
                <c:ptCount val="13"/>
                <c:pt idx="0">
                  <c:v>5.6671785816816143E-4</c:v>
                </c:pt>
                <c:pt idx="1">
                  <c:v>1.5969741542340827E-3</c:v>
                </c:pt>
                <c:pt idx="2">
                  <c:v>1.5574853198845593E-3</c:v>
                </c:pt>
                <c:pt idx="3">
                  <c:v>3.6293395651702288E-3</c:v>
                </c:pt>
                <c:pt idx="4">
                  <c:v>2.9526050019176618E-3</c:v>
                </c:pt>
                <c:pt idx="5">
                  <c:v>2.3085988607803283E-3</c:v>
                </c:pt>
                <c:pt idx="6">
                  <c:v>2.9600636387298526E-3</c:v>
                </c:pt>
                <c:pt idx="7">
                  <c:v>2.8640328424185124E-3</c:v>
                </c:pt>
                <c:pt idx="8">
                  <c:v>4.1744938426215825E-4</c:v>
                </c:pt>
                <c:pt idx="9">
                  <c:v>3.3659730722154226E-4</c:v>
                </c:pt>
                <c:pt idx="10">
                  <c:v>9.3371410964708762E-4</c:v>
                </c:pt>
                <c:pt idx="11">
                  <c:v>1.4743305274151409E-3</c:v>
                </c:pt>
                <c:pt idx="12">
                  <c:v>6.7729120986046278E-3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697-4EDF-8802-DC4F2DAFDE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8038448"/>
        <c:axId val="888013192"/>
      </c:lineChart>
      <c:catAx>
        <c:axId val="88803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13192"/>
        <c:crosses val="autoZero"/>
        <c:auto val="1"/>
        <c:lblAlgn val="ctr"/>
        <c:lblOffset val="100"/>
        <c:noMultiLvlLbl val="0"/>
      </c:catAx>
      <c:valAx>
        <c:axId val="888013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38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DF71D-77D3-4098-AEC5-A1DDAC7A278A}" type="datetimeFigureOut">
              <a:rPr lang="en-GB" smtClean="0"/>
              <a:t>07/07/2026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01921-D202-4DB4-9455-F9197BC47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778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98D09-A065-F45F-2A1C-2636F424A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852AA1-69C1-B5F8-3612-32BEC7831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30164A-35EF-E2D0-B48E-5F125E056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E52A4F-9972-B9EA-829B-91498BC51C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535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61E41-A28A-F848-0009-C45DE44BB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9E816C-8F47-59F2-6BE1-CF18B94476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3C0328-87A5-2604-17E6-383547884E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9153E-E4E7-87CD-8F53-DC2DE9DCC1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9379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2B24F-516A-6556-7728-CDFD7542C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469E69-B52D-C6C1-F0FC-4E156BECD3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B918E9-250F-5FB7-6DAF-A04423FAA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 + E, S, V, S, Enter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3FDFA-12DA-D55C-C4B7-3C20101424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079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557D7B-B8A9-9C0D-850D-9A943D70C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D2BA12-365C-0F00-CAF9-E256201C55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477DC5-D379-8FB8-086B-544467756B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16C66-918F-91D6-8072-C6A4A2FDAC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602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D05F2-257E-1409-2A5D-BC1058384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DE287D-BFA9-C363-91FC-8932B49804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A94572-BE81-43F1-1CD6-44AB247E1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A08421-9AF4-44E0-E794-2ECEF50767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130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47895-C3F7-8D07-FC70-1AF0B869B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D2B655-3558-74AC-2037-E9105B9315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1A98F0-5CA5-83A4-8858-5E87980985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103394-9317-C904-B165-DAD2A72E9E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001921-D202-4DB4-9455-F9197BC473F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2853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94AF2C-01DC-8EA7-0EA8-6BCFDD2E9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E5E82C-BE59-E841-3A0F-059CC144EF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BA4622-7A3F-AD47-D51F-F9A1B866CE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13BF8-5DF9-3EB1-966C-ECB8245542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252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B9DC9-A1AE-8266-538E-ED610A701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3D2CA4-810E-0A24-EB07-788DA59FBF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0948-698A-F4D8-8437-321BE3BEEE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D0E48E-59D7-5AF3-0B13-9C9F9A79B2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8566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8CF49-2410-C32B-A576-B6B63E51D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DE8A48-357A-B9C3-801E-2C86A0632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D790F1-7DF1-B006-EF5E-3D33C3FF13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F04BB6-3790-DC80-2FC4-B484D390AE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065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C0AB93-12A6-4CC1-ECF2-E64C7DBB6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3D316C-30BB-867A-16CB-E2B090BEF9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F75D71-6C51-0FDB-AF96-0C67AD253F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915C34-B68C-9066-9812-0054C62C72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1878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F64B1-5A7C-3172-A231-1650344DE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354F67-35BE-07CA-BCE8-E32557CF36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04779D-F19D-CC92-5D83-2451CFD21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113BD9-1410-935B-3841-88805657FC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46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D0F08-5AE8-9124-E28A-58E30A2A4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CFF1EE-B5CE-2217-4181-529594660C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3573D6-0D23-AAA8-F097-E836CDB8BD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DA865-DD05-10E9-CE02-BB24DA590D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37945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7C4A5-0FC4-2F7C-FFB3-3DF8AFE53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417BE5-BF13-7D81-3D4F-39DB2D112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B6643E-743C-1BC9-5631-DED1B969AC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3209AA-8B76-6FC2-084E-9CAC43C421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558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4DBF6-39AF-8016-322E-5EE538326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7D5EF5-8F66-1BC5-FDF2-BB8A0F9DBC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B32A3F-6AE0-EB02-56E7-1E7E916B9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D78F3F-EA12-5A1A-BBD1-F7FCF4268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074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C8C0C-5BAF-F886-ADCF-2BDE7630F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5581C-71C6-111B-F6DA-354B9397F0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0E3F72-D884-B078-BB8A-46823C4987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3C6879-0954-BE86-0B29-AE2498A9B5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0731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8B471-6DA9-CE83-E285-E059C6511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A0306D-BCF4-D621-5B3B-CC762222EE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12F19-08FD-02BB-F4AE-50B209B57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590C03-5476-7F44-DCB4-38020583D4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16306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13B9F-6C75-71EE-53C7-BB0ABA4DC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C97EC0-CB5D-5255-F44E-62B120B618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65B998-B898-06F3-3FFC-D1F19AF17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NB Sunbelt not scored for all the year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150011-8A8B-7732-9DB0-E325CD438C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72908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B4F7C-AB6C-8004-419D-E30FC74CE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EE59DC-91DF-B1F3-32A5-BA58637FBB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E0DC61-F772-23BC-E7FE-0A1F9E03A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NB Sunbelt not scored for all the year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BC729-981D-2E7B-174D-4C878F23D46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9640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52699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6428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74873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DD1F6D-5AF7-4E6D-BE0E-D534B8DA33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095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D2C8E-1A64-A30A-7053-EB916C722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19A911-F5C9-149C-6A1A-819565A353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1FA10B-15E0-FDAB-76E0-8BA95351A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 + E, S, V, S, Enter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09BF88-E6DA-FE0F-BD43-F65DBC15A7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0536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0DC39-81FE-5D6C-AB03-DA13A6443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6AF96B-1EA9-DB01-42C2-E1CBB9EE8E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3C10E2-CEDA-4308-E900-53D995AC47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FF6029-9ACF-58E2-517B-E919F0423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DD1F6D-5AF7-4E6D-BE0E-D534B8DA33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95891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If not on the graph zero non conformances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9640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DD1F6D-5AF7-4E6D-BE0E-D534B8DA33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9109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If not on the graph zero non conformances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543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71849-74E7-3970-1A63-B30F8B312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A476B7-FB41-3BB7-826A-50A4E19593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081406-BC9F-D774-C0D6-6775AA10A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3F9679-C2FA-CA9F-F101-27AC539B6E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172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FE195-CA80-9BA2-66E5-96EC2CD2A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C5FC81-311E-AC1A-D10E-2A3AD855A8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39DF1C-F7A5-9D50-B4F3-7B6A96320B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E6AE18-D915-888D-0B57-7FD1720CEE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6789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76277-0254-7A7E-0A14-A1A6BBF4C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A81EFA-6C35-9C15-4786-46F0CAEFC3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DCFE8C-D857-842D-B70F-76330CF8BF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48D779-4271-4D58-B2F3-9718684EE7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640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734A1-89F9-F7D5-721A-1B650A66A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5587AA-17D3-0587-669B-CE1ED8D60D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7A9CCC-C15D-59F9-9EC8-CF5538F4BC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D10908-94FF-DFA0-440D-89B82DEFE0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229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DCACE-FA25-688F-7F09-FE712BEEC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5EA8EA-84EC-ECDA-4B47-CE59129683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937377-2CB0-4373-1B87-041DD54D21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40690-3B23-E541-42B3-DDF392BE57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7422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27F6B-6BB5-D9DC-ED4D-F954CA424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D51557-8197-2BB4-66CE-64B84F1001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8F749E-2C1B-8FEA-7C2D-924D782CA2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80402-499B-7BEC-22BF-35143831BA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251B1-C61B-47ED-8FED-AA8CC4075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749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8268" y="1077912"/>
            <a:ext cx="5194807" cy="1284288"/>
          </a:xfrm>
        </p:spPr>
        <p:txBody>
          <a:bodyPr anchor="b">
            <a:normAutofit/>
          </a:bodyPr>
          <a:lstStyle>
            <a:lvl1pPr algn="l">
              <a:defRPr sz="44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268" y="2878138"/>
            <a:ext cx="5194807" cy="1655762"/>
          </a:xfrm>
        </p:spPr>
        <p:txBody>
          <a:bodyPr>
            <a:normAutofit/>
          </a:bodyPr>
          <a:lstStyle>
            <a:lvl1pPr marL="0" indent="0" algn="l">
              <a:buNone/>
              <a:defRPr sz="3200" b="1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161341" y="-2"/>
            <a:ext cx="8035635" cy="6858002"/>
            <a:chOff x="2459864" y="-4"/>
            <a:chExt cx="9732135" cy="6871776"/>
          </a:xfrm>
        </p:grpSpPr>
        <p:sp>
          <p:nvSpPr>
            <p:cNvPr id="8" name="Right Triangle 7"/>
            <p:cNvSpPr/>
            <p:nvPr/>
          </p:nvSpPr>
          <p:spPr>
            <a:xfrm rot="10800000">
              <a:off x="2459864" y="-1"/>
              <a:ext cx="9732135" cy="6871773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/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4322392" y="-2"/>
              <a:ext cx="7869607" cy="6871773"/>
            </a:xfrm>
            <a:prstGeom prst="rtTriangle">
              <a:avLst/>
            </a:prstGeom>
            <a:solidFill>
              <a:srgbClr val="F17E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/>
            </a:p>
          </p:txBody>
        </p:sp>
        <p:sp>
          <p:nvSpPr>
            <p:cNvPr id="10" name="Right Triangle 9"/>
            <p:cNvSpPr/>
            <p:nvPr/>
          </p:nvSpPr>
          <p:spPr>
            <a:xfrm rot="10800000">
              <a:off x="6486954" y="-4"/>
              <a:ext cx="5705045" cy="6871773"/>
            </a:xfrm>
            <a:prstGeom prst="rtTriangle">
              <a:avLst/>
            </a:prstGeom>
            <a:solidFill>
              <a:srgbClr val="F9EE13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/>
            </a:p>
          </p:txBody>
        </p:sp>
      </p:grpSp>
      <p:pic>
        <p:nvPicPr>
          <p:cNvPr id="13" name="Picture 2" descr="cid:image001.jpg@01D5A4F9.C5AD5260">
            <a:extLst>
              <a:ext uri="{FF2B5EF4-FFF2-40B4-BE49-F238E27FC236}">
                <a16:creationId xmlns:a16="http://schemas.microsoft.com/office/drawing/2014/main" id="{543F28A7-14F2-4F7E-8527-B6786F7BA7C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268" y="5422122"/>
            <a:ext cx="4231518" cy="1129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208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FED1-3D11-4B56-8E5D-9B5A478AA585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5589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15CE1-88A0-4E58-910B-77F8293A5791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149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BB6A1-CC63-4B55-B8A2-8FB3AEC01E55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574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fld id="{3ED1DB98-0896-4A6B-8116-14F0016C5B6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3561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A6508-B34D-4753-95CA-08F070E0A713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07/07/2026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9AAEE6-46CE-4910-BBDA-9AA0C5B89A9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543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>
            <a:extLst>
              <a:ext uri="{FF2B5EF4-FFF2-40B4-BE49-F238E27FC236}">
                <a16:creationId xmlns:a16="http://schemas.microsoft.com/office/drawing/2014/main" id="{201BCE3B-9446-4280-B0F5-BB477F012D61}"/>
              </a:ext>
            </a:extLst>
          </p:cNvPr>
          <p:cNvSpPr/>
          <p:nvPr userDrawn="1"/>
        </p:nvSpPr>
        <p:spPr>
          <a:xfrm rot="10800000">
            <a:off x="4161341" y="1"/>
            <a:ext cx="8035635" cy="6857999"/>
          </a:xfrm>
          <a:prstGeom prst="rtTriangl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695733A5-5C9F-4417-AFC0-CCA477F76478}"/>
              </a:ext>
            </a:extLst>
          </p:cNvPr>
          <p:cNvSpPr/>
          <p:nvPr userDrawn="1"/>
        </p:nvSpPr>
        <p:spPr>
          <a:xfrm rot="10800000">
            <a:off x="5699194" y="0"/>
            <a:ext cx="6497782" cy="6857999"/>
          </a:xfrm>
          <a:prstGeom prst="rtTriangle">
            <a:avLst/>
          </a:prstGeom>
          <a:solidFill>
            <a:srgbClr val="FCE5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8646BD7D-0633-43A3-AFBF-FB260FC20535}"/>
              </a:ext>
            </a:extLst>
          </p:cNvPr>
          <p:cNvSpPr/>
          <p:nvPr userDrawn="1"/>
        </p:nvSpPr>
        <p:spPr>
          <a:xfrm rot="10800000">
            <a:off x="7486431" y="-2"/>
            <a:ext cx="4710545" cy="6857999"/>
          </a:xfrm>
          <a:prstGeom prst="rtTriangle">
            <a:avLst/>
          </a:prstGeom>
          <a:solidFill>
            <a:srgbClr val="FEF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A8F084-6115-4360-BC53-5AC0E9FEF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4FF3F8-1896-4C09-9EF1-2C1370FD4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6E3E-0B12-4502-BE76-F38295C4CEDE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34CA84-3D96-40B3-A897-501828E6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56DD63-E690-45AC-BA0A-881008A66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D2ED72-BDFA-45CD-BB01-4389A70EB7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38325"/>
            <a:ext cx="10515600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7254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32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0D20-3C2E-4AF2-B13F-717B16933EE8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864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57532-A09E-4677-9DFF-F94845EAC0B3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103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E1098-51DA-4BDE-A9FB-4B4A33DAC1D4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7413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AE51-FD87-4AF7-9561-FA2ED63DCA50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76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79959-2E7F-4941-948B-25FC0EAC05FE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90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A0F42-FA4F-4579-9816-A0E41A38B0AF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762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56E3E-0B12-4502-BE76-F38295C4CEDE}" type="datetime1">
              <a:rPr lang="en-GB" smtClean="0"/>
              <a:t>07/07/2026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F7EC-0045-47D9-AA65-E0E40A1B1184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201BCE3B-9446-4280-B0F5-BB477F012D61}"/>
              </a:ext>
            </a:extLst>
          </p:cNvPr>
          <p:cNvSpPr/>
          <p:nvPr userDrawn="1"/>
        </p:nvSpPr>
        <p:spPr>
          <a:xfrm rot="10800000">
            <a:off x="4161341" y="1"/>
            <a:ext cx="8035635" cy="6857999"/>
          </a:xfrm>
          <a:prstGeom prst="rtTriangl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695733A5-5C9F-4417-AFC0-CCA477F76478}"/>
              </a:ext>
            </a:extLst>
          </p:cNvPr>
          <p:cNvSpPr/>
          <p:nvPr userDrawn="1"/>
        </p:nvSpPr>
        <p:spPr>
          <a:xfrm rot="10800000">
            <a:off x="5699194" y="0"/>
            <a:ext cx="6497782" cy="6857999"/>
          </a:xfrm>
          <a:prstGeom prst="rtTriangle">
            <a:avLst/>
          </a:prstGeom>
          <a:solidFill>
            <a:srgbClr val="FCE5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646BD7D-0633-43A3-AFBF-FB260FC20535}"/>
              </a:ext>
            </a:extLst>
          </p:cNvPr>
          <p:cNvSpPr/>
          <p:nvPr userDrawn="1"/>
        </p:nvSpPr>
        <p:spPr>
          <a:xfrm rot="10800000">
            <a:off x="7486431" y="-2"/>
            <a:ext cx="4710545" cy="6857999"/>
          </a:xfrm>
          <a:prstGeom prst="rtTriangle">
            <a:avLst/>
          </a:prstGeom>
          <a:solidFill>
            <a:srgbClr val="FEF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A94ED9-9163-AF84-8602-72F64738D6B2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3901250" y="6642100"/>
            <a:ext cx="4424362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29C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C2 - COLAS GROUP INTERNAL: Employees and partners who need to know.</a:t>
            </a:r>
          </a:p>
        </p:txBody>
      </p:sp>
    </p:spTree>
    <p:extLst>
      <p:ext uri="{BB962C8B-B14F-4D97-AF65-F5344CB8AC3E}">
        <p14:creationId xmlns:p14="http://schemas.microsoft.com/office/powerpoint/2010/main" val="3398378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59414" y="3450409"/>
            <a:ext cx="5194807" cy="1284288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chemeClr val="tx2"/>
                </a:solidFill>
              </a:rPr>
              <a:t>Supplier Forum</a:t>
            </a:r>
            <a:br>
              <a:rPr lang="en-GB" sz="4000" b="1" dirty="0">
                <a:solidFill>
                  <a:schemeClr val="tx2"/>
                </a:solidFill>
              </a:rPr>
            </a:br>
            <a:r>
              <a:rPr lang="en-GB" sz="4000" b="1" dirty="0">
                <a:solidFill>
                  <a:schemeClr val="tx2"/>
                </a:solidFill>
              </a:rPr>
              <a:t>Period 03</a:t>
            </a:r>
            <a:endParaRPr lang="en-GB" sz="4000" dirty="0">
              <a:solidFill>
                <a:schemeClr val="tx2"/>
              </a:solidFill>
            </a:endParaRPr>
          </a:p>
        </p:txBody>
      </p:sp>
      <p:sp>
        <p:nvSpPr>
          <p:cNvPr id="6" name="Title 9"/>
          <p:cNvSpPr>
            <a:spLocks noGrp="1"/>
          </p:cNvSpPr>
          <p:nvPr/>
        </p:nvSpPr>
        <p:spPr>
          <a:xfrm>
            <a:off x="1770348" y="295226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76992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C523A-D970-672B-D5AE-07432D1FD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5A549A55-6858-F1CB-B0A9-032077DA4F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8659D9-FA2D-FDD1-069E-A4FB937C64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0" r="1" b="29086"/>
          <a:stretch/>
        </p:blipFill>
        <p:spPr>
          <a:xfrm>
            <a:off x="3690019" y="10"/>
            <a:ext cx="8668512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941A2F5-4880-B390-28C3-BBDEA24EB3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E03FF149-A80F-945D-03B0-70C97F4A1A2A}"/>
              </a:ext>
            </a:extLst>
          </p:cNvPr>
          <p:cNvSpPr>
            <a:spLocks noGrp="1"/>
          </p:cNvSpPr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Labour Resource Championship – 1</a:t>
            </a:r>
            <a:r>
              <a:rPr kumimoji="0" lang="en-US" sz="48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Place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FF432A4-A812-5B0D-B00F-9B5439E7F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FB6262F-DD8A-6815-1578-FED509D743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B7075E-3550-D0E3-6938-D49C5AF52A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72" b="33432"/>
          <a:stretch>
            <a:fillRect/>
          </a:stretch>
        </p:blipFill>
        <p:spPr>
          <a:xfrm>
            <a:off x="478606" y="4778870"/>
            <a:ext cx="3827062" cy="1289545"/>
          </a:xfrm>
          <a:prstGeom prst="rect">
            <a:avLst/>
          </a:prstGeom>
        </p:spPr>
      </p:pic>
      <p:pic>
        <p:nvPicPr>
          <p:cNvPr id="1030" name="Picture 6" descr="Chamberlain Commercial | Commercial Property Consultants">
            <a:extLst>
              <a:ext uri="{FF2B5EF4-FFF2-40B4-BE49-F238E27FC236}">
                <a16:creationId xmlns:a16="http://schemas.microsoft.com/office/drawing/2014/main" id="{26EC82AA-B46F-35A3-0685-7BFA0C7FFD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5" t="26234" r="25554" b="20750"/>
          <a:stretch>
            <a:fillRect/>
          </a:stretch>
        </p:blipFill>
        <p:spPr bwMode="auto">
          <a:xfrm>
            <a:off x="4501341" y="4829285"/>
            <a:ext cx="2691442" cy="123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558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BA1921-727A-856B-3797-A3E0981CC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CDE9936-AD8D-4EE6-6A87-1B8EFBA33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1DFBF5AA-8354-1C97-3261-56CB898C061C}"/>
              </a:ext>
            </a:extLst>
          </p:cNvPr>
          <p:cNvSpPr>
            <a:spLocks noGrp="1"/>
          </p:cNvSpPr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Labour Resource Championship – Last Place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024C95-9CB7-FB00-1311-73A9306C8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11A919C-4CF9-44DC-4B91-0B0CB7705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Total Spoon! Award | Trophies2u">
            <a:extLst>
              <a:ext uri="{FF2B5EF4-FFF2-40B4-BE49-F238E27FC236}">
                <a16:creationId xmlns:a16="http://schemas.microsoft.com/office/drawing/2014/main" id="{EF7049FC-9AAF-8496-793F-A563568CB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52" y="2400974"/>
            <a:ext cx="4021389" cy="402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D23912-4BE1-FB81-6ED6-B23D20759036}"/>
              </a:ext>
            </a:extLst>
          </p:cNvPr>
          <p:cNvSpPr txBox="1"/>
          <p:nvPr/>
        </p:nvSpPr>
        <p:spPr>
          <a:xfrm rot="383646">
            <a:off x="1916163" y="5655902"/>
            <a:ext cx="1332042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SRSA Wooden Spoon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0AD9470-C3D0-3611-9CB4-AF67D30DD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279" y="3311530"/>
            <a:ext cx="2457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486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8502C-B9C7-B1D1-C75C-7300D1AF7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CAD6E9B9-57DD-420B-D6D7-4175EE9DE213}"/>
              </a:ext>
            </a:extLst>
          </p:cNvPr>
          <p:cNvSpPr>
            <a:spLocks noGrp="1"/>
          </p:cNvSpPr>
          <p:nvPr/>
        </p:nvSpPr>
        <p:spPr>
          <a:xfrm>
            <a:off x="518984" y="295226"/>
            <a:ext cx="948096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Labour Overall Safety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4BE73C9-755E-C147-7E1C-27484176F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424650"/>
              </p:ext>
            </p:extLst>
          </p:nvPr>
        </p:nvGraphicFramePr>
        <p:xfrm>
          <a:off x="1" y="1164300"/>
          <a:ext cx="12191999" cy="4667466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889181">
                  <a:extLst>
                    <a:ext uri="{9D8B030D-6E8A-4147-A177-3AD203B41FA5}">
                      <a16:colId xmlns:a16="http://schemas.microsoft.com/office/drawing/2014/main" val="3115749134"/>
                    </a:ext>
                  </a:extLst>
                </a:gridCol>
                <a:gridCol w="4254569">
                  <a:extLst>
                    <a:ext uri="{9D8B030D-6E8A-4147-A177-3AD203B41FA5}">
                      <a16:colId xmlns:a16="http://schemas.microsoft.com/office/drawing/2014/main" val="911406645"/>
                    </a:ext>
                  </a:extLst>
                </a:gridCol>
                <a:gridCol w="4143375">
                  <a:extLst>
                    <a:ext uri="{9D8B030D-6E8A-4147-A177-3AD203B41FA5}">
                      <a16:colId xmlns:a16="http://schemas.microsoft.com/office/drawing/2014/main" val="256981032"/>
                    </a:ext>
                  </a:extLst>
                </a:gridCol>
                <a:gridCol w="904874">
                  <a:extLst>
                    <a:ext uri="{9D8B030D-6E8A-4147-A177-3AD203B41FA5}">
                      <a16:colId xmlns:a16="http://schemas.microsoft.com/office/drawing/2014/main" val="141272659"/>
                    </a:ext>
                  </a:extLst>
                </a:gridCol>
              </a:tblGrid>
              <a:tr h="7149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Supplier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Success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367063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04039862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20195441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 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96586576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08284847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Cleshar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534843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RTG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22152960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Samuel Night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70282230"/>
                  </a:ext>
                </a:extLst>
              </a:tr>
              <a:tr h="4940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SRSL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81081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213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2BA87-4F62-8680-1766-A3F81C867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520BA8FE-D2A7-047D-F538-406902432B12}"/>
              </a:ext>
            </a:extLst>
          </p:cNvPr>
          <p:cNvSpPr>
            <a:spLocks noGrp="1"/>
          </p:cNvSpPr>
          <p:nvPr/>
        </p:nvSpPr>
        <p:spPr>
          <a:xfrm>
            <a:off x="518984" y="295226"/>
            <a:ext cx="948096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Labour Overall CSR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6895B3A-B844-2A45-D04F-E06B681965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94838"/>
              </p:ext>
            </p:extLst>
          </p:nvPr>
        </p:nvGraphicFramePr>
        <p:xfrm>
          <a:off x="0" y="1001043"/>
          <a:ext cx="12191999" cy="460567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889181">
                  <a:extLst>
                    <a:ext uri="{9D8B030D-6E8A-4147-A177-3AD203B41FA5}">
                      <a16:colId xmlns:a16="http://schemas.microsoft.com/office/drawing/2014/main" val="3115749134"/>
                    </a:ext>
                  </a:extLst>
                </a:gridCol>
                <a:gridCol w="4235519">
                  <a:extLst>
                    <a:ext uri="{9D8B030D-6E8A-4147-A177-3AD203B41FA5}">
                      <a16:colId xmlns:a16="http://schemas.microsoft.com/office/drawing/2014/main" val="2758651492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val="1135055727"/>
                    </a:ext>
                  </a:extLst>
                </a:gridCol>
                <a:gridCol w="1104899">
                  <a:extLst>
                    <a:ext uri="{9D8B030D-6E8A-4147-A177-3AD203B41FA5}">
                      <a16:colId xmlns:a16="http://schemas.microsoft.com/office/drawing/2014/main" val="141272659"/>
                    </a:ext>
                  </a:extLst>
                </a:gridCol>
              </a:tblGrid>
              <a:tr h="316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Suppliers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Success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367063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BINS AVAILABLE AT ALL OFFICES, WASTE COMPOSITION, TONNES OF CO2 PER STAFF MILE, TRANSPORT FLEET COMPOSITION,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06259138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Cleshar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TONNES OF CO2 PER STAFF MILE, TRANSPORT FLEET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36370416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TONNES OF CO2 PER STAFF MILE, TRANSPORT FLEET COMPOSITION, 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69250961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TRANSPORT FLEET COMPOSITION, 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TONNES OF CO2 PER STAFF MILE,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7996426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RTG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TRANSPORT FLEET COMPOSITION,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TONNES OF CO2 PER STAFF MILE,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17544910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 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TRANSPORT FLEET COMPOSITION,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TONNES OF CO2 PER STAFF MILE,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48496027"/>
                  </a:ext>
                </a:extLst>
              </a:tr>
              <a:tr h="47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Samuel Night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BINS AVAILABLE AT ALL OFFICES,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WASTE COMPOSITION, TONNES OF CO2 PER STAFF MILE, TRANSPORT FLEET COMPOSITION,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55570066"/>
                  </a:ext>
                </a:extLst>
              </a:tr>
              <a:tr h="43339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SRSL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BINS AVAILABLE AT ALL OFFICES,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WASTE COMPOSITION, TONNES OF CO2 PER STAFF MILE, TRANSPORT FLEET COMPOSITION,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40483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8517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B28BE-305F-ACD0-BDB2-136490CFB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6ABBF59D-6DA0-1B74-F302-87236D9B2961}"/>
              </a:ext>
            </a:extLst>
          </p:cNvPr>
          <p:cNvSpPr>
            <a:spLocks noGrp="1"/>
          </p:cNvSpPr>
          <p:nvPr/>
        </p:nvSpPr>
        <p:spPr>
          <a:xfrm>
            <a:off x="551935" y="295226"/>
            <a:ext cx="10923373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Position for Period – Championship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500484-C433-3EFA-E74A-959215DE4F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5003"/>
              </p:ext>
            </p:extLst>
          </p:nvPr>
        </p:nvGraphicFramePr>
        <p:xfrm>
          <a:off x="0" y="1167159"/>
          <a:ext cx="12192000" cy="390633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318209661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412875295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14194061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64597094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149132533"/>
                    </a:ext>
                  </a:extLst>
                </a:gridCol>
              </a:tblGrid>
              <a:tr h="434037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Supplier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Safety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Performance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CSR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4228361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14432615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25849617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 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69369960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49579063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Cleshar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9877133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RTG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12164070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Samuel Night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-23%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29473658"/>
                  </a:ext>
                </a:extLst>
              </a:tr>
              <a:tr h="43403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SRSL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2544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832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BAC65-7A4A-CFD5-F8CB-EED681F95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50725824-AE63-12F4-6520-85DB8F6A76BB}"/>
              </a:ext>
            </a:extLst>
          </p:cNvPr>
          <p:cNvSpPr>
            <a:spLocks noGrp="1"/>
          </p:cNvSpPr>
          <p:nvPr/>
        </p:nvSpPr>
        <p:spPr>
          <a:xfrm>
            <a:off x="584885" y="188640"/>
            <a:ext cx="11071656" cy="807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Labour Resource Championship – Current standings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1947CF-76FE-A6C9-2145-1A44250CF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73559"/>
              </p:ext>
            </p:extLst>
          </p:nvPr>
        </p:nvGraphicFramePr>
        <p:xfrm>
          <a:off x="1883532" y="1181100"/>
          <a:ext cx="8424936" cy="5504181"/>
        </p:xfrm>
        <a:graphic>
          <a:graphicData uri="http://schemas.openxmlformats.org/drawingml/2006/table">
            <a:tbl>
              <a:tblPr/>
              <a:tblGrid>
                <a:gridCol w="2808312">
                  <a:extLst>
                    <a:ext uri="{9D8B030D-6E8A-4147-A177-3AD203B41FA5}">
                      <a16:colId xmlns:a16="http://schemas.microsoft.com/office/drawing/2014/main" val="263303083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620941469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833344329"/>
                    </a:ext>
                  </a:extLst>
                </a:gridCol>
              </a:tblGrid>
              <a:tr h="7709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Overall Rank Table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 Points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144147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674823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UK Rail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717700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2717072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Cleshar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098156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348183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851125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Samuel Night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850315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SRSL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907505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350204"/>
                  </a:ext>
                </a:extLst>
              </a:tr>
              <a:tr h="473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Deploy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028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314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27B03-2D71-4F15-2A03-51AE745EB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295CD876-6E28-D743-E94B-55EF18F73072}"/>
              </a:ext>
            </a:extLst>
          </p:cNvPr>
          <p:cNvSpPr>
            <a:spLocks noGrp="1"/>
          </p:cNvSpPr>
          <p:nvPr/>
        </p:nvSpPr>
        <p:spPr>
          <a:xfrm>
            <a:off x="378941" y="295226"/>
            <a:ext cx="9621007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S&amp;T League Table results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179BAEBF-E7AF-086E-6E3E-3529B31554A4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4CC441-E785-DD4A-317A-25B8B5CB7F7B}"/>
              </a:ext>
            </a:extLst>
          </p:cNvPr>
          <p:cNvSpPr/>
          <p:nvPr/>
        </p:nvSpPr>
        <p:spPr>
          <a:xfrm>
            <a:off x="4855664" y="5505141"/>
            <a:ext cx="25656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Period 03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C79D6C9-1D3C-5181-F371-5748AE19B67B}"/>
              </a:ext>
            </a:extLst>
          </p:cNvPr>
          <p:cNvGrpSpPr/>
          <p:nvPr/>
        </p:nvGrpSpPr>
        <p:grpSpPr>
          <a:xfrm>
            <a:off x="4218357" y="976099"/>
            <a:ext cx="3761517" cy="4435837"/>
            <a:chOff x="4215241" y="976099"/>
            <a:chExt cx="3761517" cy="44358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B898FEB-86C2-D526-4E98-245C6B303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412" b="93692" l="10000" r="90000">
                          <a14:foregroundMark x1="44512" y1="93071" x2="53659" y2="91830"/>
                          <a14:foregroundMark x1="41463" y1="93692" x2="44512" y2="93692"/>
                          <a14:foregroundMark x1="38537" y1="92865" x2="43171" y2="93278"/>
                          <a14:foregroundMark x1="47439" y1="9307" x2="55854" y2="6412"/>
                          <a14:foregroundMark x1="62561" y1="87177" x2="62561" y2="8717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15241" y="976099"/>
              <a:ext cx="3761517" cy="443583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C46D4D-BC3D-D0CA-D3EE-B8091F81DC81}"/>
                </a:ext>
              </a:extLst>
            </p:cNvPr>
            <p:cNvSpPr txBox="1"/>
            <p:nvPr/>
          </p:nvSpPr>
          <p:spPr>
            <a:xfrm>
              <a:off x="5537993" y="4775164"/>
              <a:ext cx="1146175" cy="251485"/>
            </a:xfrm>
            <a:custGeom>
              <a:avLst/>
              <a:gdLst>
                <a:gd name="connsiteX0" fmla="*/ 0 w 878682"/>
                <a:gd name="connsiteY0" fmla="*/ 0 h 261610"/>
                <a:gd name="connsiteX1" fmla="*/ 878682 w 878682"/>
                <a:gd name="connsiteY1" fmla="*/ 0 h 261610"/>
                <a:gd name="connsiteX2" fmla="*/ 878682 w 878682"/>
                <a:gd name="connsiteY2" fmla="*/ 261610 h 261610"/>
                <a:gd name="connsiteX3" fmla="*/ 0 w 878682"/>
                <a:gd name="connsiteY3" fmla="*/ 261610 h 261610"/>
                <a:gd name="connsiteX4" fmla="*/ 0 w 878682"/>
                <a:gd name="connsiteY4" fmla="*/ 0 h 261610"/>
                <a:gd name="connsiteX0" fmla="*/ 0 w 1002507"/>
                <a:gd name="connsiteY0" fmla="*/ 0 h 261610"/>
                <a:gd name="connsiteX1" fmla="*/ 878682 w 1002507"/>
                <a:gd name="connsiteY1" fmla="*/ 0 h 261610"/>
                <a:gd name="connsiteX2" fmla="*/ 1002507 w 1002507"/>
                <a:gd name="connsiteY2" fmla="*/ 239385 h 261610"/>
                <a:gd name="connsiteX3" fmla="*/ 0 w 1002507"/>
                <a:gd name="connsiteY3" fmla="*/ 261610 h 261610"/>
                <a:gd name="connsiteX4" fmla="*/ 0 w 1002507"/>
                <a:gd name="connsiteY4" fmla="*/ 0 h 261610"/>
                <a:gd name="connsiteX0" fmla="*/ 155575 w 1158082"/>
                <a:gd name="connsiteY0" fmla="*/ 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155575 w 1158082"/>
                <a:gd name="connsiteY4" fmla="*/ 0 h 239385"/>
                <a:gd name="connsiteX0" fmla="*/ 85725 w 1158082"/>
                <a:gd name="connsiteY0" fmla="*/ 1270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85725 w 1158082"/>
                <a:gd name="connsiteY4" fmla="*/ 12700 h 239385"/>
                <a:gd name="connsiteX0" fmla="*/ 85725 w 1158082"/>
                <a:gd name="connsiteY0" fmla="*/ 0 h 226685"/>
                <a:gd name="connsiteX1" fmla="*/ 1059657 w 1158082"/>
                <a:gd name="connsiteY1" fmla="*/ 12700 h 226685"/>
                <a:gd name="connsiteX2" fmla="*/ 1158082 w 1158082"/>
                <a:gd name="connsiteY2" fmla="*/ 226685 h 226685"/>
                <a:gd name="connsiteX3" fmla="*/ 0 w 1158082"/>
                <a:gd name="connsiteY3" fmla="*/ 217160 h 226685"/>
                <a:gd name="connsiteX4" fmla="*/ 85725 w 1158082"/>
                <a:gd name="connsiteY4" fmla="*/ 0 h 226685"/>
                <a:gd name="connsiteX0" fmla="*/ 85725 w 1158082"/>
                <a:gd name="connsiteY0" fmla="*/ 0 h 248002"/>
                <a:gd name="connsiteX1" fmla="*/ 1059657 w 1158082"/>
                <a:gd name="connsiteY1" fmla="*/ 12700 h 248002"/>
                <a:gd name="connsiteX2" fmla="*/ 1158082 w 1158082"/>
                <a:gd name="connsiteY2" fmla="*/ 226685 h 248002"/>
                <a:gd name="connsiteX3" fmla="*/ 615156 w 1158082"/>
                <a:gd name="connsiteY3" fmla="*/ 247687 h 248002"/>
                <a:gd name="connsiteX4" fmla="*/ 0 w 1158082"/>
                <a:gd name="connsiteY4" fmla="*/ 217160 h 248002"/>
                <a:gd name="connsiteX5" fmla="*/ 85725 w 1158082"/>
                <a:gd name="connsiteY5" fmla="*/ 0 h 24800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615156 w 1158082"/>
                <a:gd name="connsiteY3" fmla="*/ 247687 h 248492"/>
                <a:gd name="connsiteX4" fmla="*/ 0 w 1158082"/>
                <a:gd name="connsiteY4" fmla="*/ 217160 h 248492"/>
                <a:gd name="connsiteX5" fmla="*/ 85725 w 1158082"/>
                <a:gd name="connsiteY5" fmla="*/ 0 h 24849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970756 w 1158082"/>
                <a:gd name="connsiteY3" fmla="*/ 231811 h 248492"/>
                <a:gd name="connsiteX4" fmla="*/ 615156 w 1158082"/>
                <a:gd name="connsiteY4" fmla="*/ 247687 h 248492"/>
                <a:gd name="connsiteX5" fmla="*/ 0 w 1158082"/>
                <a:gd name="connsiteY5" fmla="*/ 217160 h 248492"/>
                <a:gd name="connsiteX6" fmla="*/ 85725 w 1158082"/>
                <a:gd name="connsiteY6" fmla="*/ 0 h 248492"/>
                <a:gd name="connsiteX0" fmla="*/ 85725 w 1158082"/>
                <a:gd name="connsiteY0" fmla="*/ 0 h 248739"/>
                <a:gd name="connsiteX1" fmla="*/ 1059657 w 1158082"/>
                <a:gd name="connsiteY1" fmla="*/ 12700 h 248739"/>
                <a:gd name="connsiteX2" fmla="*/ 1158082 w 1158082"/>
                <a:gd name="connsiteY2" fmla="*/ 226685 h 248739"/>
                <a:gd name="connsiteX3" fmla="*/ 992981 w 1158082"/>
                <a:gd name="connsiteY3" fmla="*/ 244511 h 248739"/>
                <a:gd name="connsiteX4" fmla="*/ 615156 w 1158082"/>
                <a:gd name="connsiteY4" fmla="*/ 247687 h 248739"/>
                <a:gd name="connsiteX5" fmla="*/ 0 w 1158082"/>
                <a:gd name="connsiteY5" fmla="*/ 217160 h 248739"/>
                <a:gd name="connsiteX6" fmla="*/ 85725 w 1158082"/>
                <a:gd name="connsiteY6" fmla="*/ 0 h 248739"/>
                <a:gd name="connsiteX0" fmla="*/ 85725 w 1158082"/>
                <a:gd name="connsiteY0" fmla="*/ 0 h 248739"/>
                <a:gd name="connsiteX1" fmla="*/ 589756 w 1158082"/>
                <a:gd name="connsiteY1" fmla="*/ 15911 h 248739"/>
                <a:gd name="connsiteX2" fmla="*/ 1059657 w 1158082"/>
                <a:gd name="connsiteY2" fmla="*/ 12700 h 248739"/>
                <a:gd name="connsiteX3" fmla="*/ 1158082 w 1158082"/>
                <a:gd name="connsiteY3" fmla="*/ 226685 h 248739"/>
                <a:gd name="connsiteX4" fmla="*/ 992981 w 1158082"/>
                <a:gd name="connsiteY4" fmla="*/ 244511 h 248739"/>
                <a:gd name="connsiteX5" fmla="*/ 615156 w 1158082"/>
                <a:gd name="connsiteY5" fmla="*/ 247687 h 248739"/>
                <a:gd name="connsiteX6" fmla="*/ 0 w 1158082"/>
                <a:gd name="connsiteY6" fmla="*/ 217160 h 248739"/>
                <a:gd name="connsiteX7" fmla="*/ 85725 w 1158082"/>
                <a:gd name="connsiteY7" fmla="*/ 0 h 248739"/>
                <a:gd name="connsiteX0" fmla="*/ 85725 w 1158082"/>
                <a:gd name="connsiteY0" fmla="*/ 0 h 252514"/>
                <a:gd name="connsiteX1" fmla="*/ 589756 w 1158082"/>
                <a:gd name="connsiteY1" fmla="*/ 15911 h 252514"/>
                <a:gd name="connsiteX2" fmla="*/ 1059657 w 1158082"/>
                <a:gd name="connsiteY2" fmla="*/ 12700 h 252514"/>
                <a:gd name="connsiteX3" fmla="*/ 1158082 w 1158082"/>
                <a:gd name="connsiteY3" fmla="*/ 226685 h 252514"/>
                <a:gd name="connsiteX4" fmla="*/ 615156 w 1158082"/>
                <a:gd name="connsiteY4" fmla="*/ 247687 h 252514"/>
                <a:gd name="connsiteX5" fmla="*/ 0 w 1158082"/>
                <a:gd name="connsiteY5" fmla="*/ 217160 h 252514"/>
                <a:gd name="connsiteX6" fmla="*/ 85725 w 1158082"/>
                <a:gd name="connsiteY6" fmla="*/ 0 h 252514"/>
                <a:gd name="connsiteX0" fmla="*/ 85725 w 1146175"/>
                <a:gd name="connsiteY0" fmla="*/ 0 h 251485"/>
                <a:gd name="connsiteX1" fmla="*/ 589756 w 1146175"/>
                <a:gd name="connsiteY1" fmla="*/ 15911 h 251485"/>
                <a:gd name="connsiteX2" fmla="*/ 1059657 w 1146175"/>
                <a:gd name="connsiteY2" fmla="*/ 12700 h 251485"/>
                <a:gd name="connsiteX3" fmla="*/ 1146175 w 1146175"/>
                <a:gd name="connsiteY3" fmla="*/ 224304 h 251485"/>
                <a:gd name="connsiteX4" fmla="*/ 615156 w 1146175"/>
                <a:gd name="connsiteY4" fmla="*/ 247687 h 251485"/>
                <a:gd name="connsiteX5" fmla="*/ 0 w 1146175"/>
                <a:gd name="connsiteY5" fmla="*/ 217160 h 251485"/>
                <a:gd name="connsiteX6" fmla="*/ 85725 w 1146175"/>
                <a:gd name="connsiteY6" fmla="*/ 0 h 2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175" h="251485">
                  <a:moveTo>
                    <a:pt x="85725" y="0"/>
                  </a:moveTo>
                  <a:lnTo>
                    <a:pt x="589756" y="15911"/>
                  </a:lnTo>
                  <a:lnTo>
                    <a:pt x="1059657" y="12700"/>
                  </a:lnTo>
                  <a:lnTo>
                    <a:pt x="1146175" y="224304"/>
                  </a:lnTo>
                  <a:cubicBezTo>
                    <a:pt x="1072092" y="263468"/>
                    <a:pt x="808170" y="249274"/>
                    <a:pt x="615156" y="247687"/>
                  </a:cubicBezTo>
                  <a:cubicBezTo>
                    <a:pt x="410104" y="253386"/>
                    <a:pt x="205052" y="227336"/>
                    <a:pt x="0" y="217160"/>
                  </a:cubicBezTo>
                  <a:lnTo>
                    <a:pt x="85725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44000">
                  <a:schemeClr val="accent4"/>
                </a:gs>
                <a:gs pos="54000">
                  <a:schemeClr val="accent4"/>
                </a:gs>
                <a:gs pos="100000">
                  <a:schemeClr val="accent2"/>
                </a:gs>
              </a:gsLst>
              <a:lin ang="0" scaled="0"/>
            </a:gradFill>
          </p:spPr>
          <p:txBody>
            <a:bodyPr wrap="square" rtlCol="0" anchor="ctr">
              <a:noAutofit/>
              <a:scene3d>
                <a:camera prst="orthographicFront"/>
                <a:lightRig rig="threePt" dir="t"/>
              </a:scene3d>
              <a:sp3d extrusionH="57150">
                <a:bevelT w="38100" h="38100" prst="relaxedInset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SRSA Cup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143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45A26-CD91-48EA-434E-EC4FAC456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890C343-E63E-B9BE-8B3F-6D2BE8BF4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B616E1B0-BCC5-A206-0AF4-8CCB10145D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0" r="1" b="29086"/>
          <a:stretch/>
        </p:blipFill>
        <p:spPr>
          <a:xfrm>
            <a:off x="3523485" y="0"/>
            <a:ext cx="866851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B4FF665-7889-19FB-42FA-6FB2B047B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le 9">
            <a:extLst>
              <a:ext uri="{FF2B5EF4-FFF2-40B4-BE49-F238E27FC236}">
                <a16:creationId xmlns:a16="http://schemas.microsoft.com/office/drawing/2014/main" id="{EE4E73BC-4CC8-25F1-C357-639605458AE3}"/>
              </a:ext>
            </a:extLst>
          </p:cNvPr>
          <p:cNvSpPr>
            <a:spLocks noGrp="1"/>
          </p:cNvSpPr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S&amp;T League Table results– First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9F384A6-5DE6-C60A-B621-217FA7A168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5555269-B329-9FBC-4705-227F14963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FC4635-DBA4-0652-4FBE-214E373E7D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81" y="4676872"/>
            <a:ext cx="2223578" cy="209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86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9D028-9BE1-E15E-DD84-F9D6A71EF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A8C785CE-A451-1D3B-0665-0B3AA9DB2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DA007E9B-464F-CB1A-ECD5-C67EE048AC61}"/>
              </a:ext>
            </a:extLst>
          </p:cNvPr>
          <p:cNvSpPr>
            <a:spLocks noGrp="1"/>
          </p:cNvSpPr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S&amp;T League Table Results – Last Place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BE234E-7F46-E01D-A39F-4723BCB13E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97683D2-6F00-547A-FC27-634AAEA7B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Total Spoon! Award | Trophies2u">
            <a:extLst>
              <a:ext uri="{FF2B5EF4-FFF2-40B4-BE49-F238E27FC236}">
                <a16:creationId xmlns:a16="http://schemas.microsoft.com/office/drawing/2014/main" id="{29E938ED-A62B-B3E8-9D63-D1931CB960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51" y="2403066"/>
            <a:ext cx="4021389" cy="402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BD44E9-3234-C6FD-0337-7FA398D82788}"/>
              </a:ext>
            </a:extLst>
          </p:cNvPr>
          <p:cNvSpPr txBox="1"/>
          <p:nvPr/>
        </p:nvSpPr>
        <p:spPr>
          <a:xfrm rot="383646">
            <a:off x="1916163" y="5655902"/>
            <a:ext cx="1332042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SRSA Wooden Spoon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299740-7C2D-D64C-4FF1-097B11F73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224" y="3625992"/>
            <a:ext cx="38195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73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1022E-FFE4-4F16-35E0-B07D93B00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B4E135-4CE2-795A-BC38-8996CBEC44F0}"/>
              </a:ext>
            </a:extLst>
          </p:cNvPr>
          <p:cNvCxnSpPr/>
          <p:nvPr/>
        </p:nvCxnSpPr>
        <p:spPr>
          <a:xfrm>
            <a:off x="1919536" y="1073324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9">
            <a:extLst>
              <a:ext uri="{FF2B5EF4-FFF2-40B4-BE49-F238E27FC236}">
                <a16:creationId xmlns:a16="http://schemas.microsoft.com/office/drawing/2014/main" id="{EF2B5E3A-1417-61FB-F574-76530B61D7E2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2" name="AutoShape 2" descr="Image result for ready power rrv">
            <a:extLst>
              <a:ext uri="{FF2B5EF4-FFF2-40B4-BE49-F238E27FC236}">
                <a16:creationId xmlns:a16="http://schemas.microsoft.com/office/drawing/2014/main" id="{D3AF9D7B-C780-0582-9D5F-5E0B18FA3B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9">
            <a:extLst>
              <a:ext uri="{FF2B5EF4-FFF2-40B4-BE49-F238E27FC236}">
                <a16:creationId xmlns:a16="http://schemas.microsoft.com/office/drawing/2014/main" id="{06401EE8-14DA-88B5-6418-C8ECBF11BC1E}"/>
              </a:ext>
            </a:extLst>
          </p:cNvPr>
          <p:cNvSpPr>
            <a:spLocks noGrp="1"/>
          </p:cNvSpPr>
          <p:nvPr/>
        </p:nvSpPr>
        <p:spPr>
          <a:xfrm>
            <a:off x="774357" y="295226"/>
            <a:ext cx="9225591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S&amp;T  – Safety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1C40D9-A169-9B9F-DCEC-94EC88A580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370636"/>
              </p:ext>
            </p:extLst>
          </p:nvPr>
        </p:nvGraphicFramePr>
        <p:xfrm>
          <a:off x="-1" y="1201271"/>
          <a:ext cx="12113444" cy="225912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28361">
                  <a:extLst>
                    <a:ext uri="{9D8B030D-6E8A-4147-A177-3AD203B41FA5}">
                      <a16:colId xmlns:a16="http://schemas.microsoft.com/office/drawing/2014/main" val="3790240938"/>
                    </a:ext>
                  </a:extLst>
                </a:gridCol>
                <a:gridCol w="3028361">
                  <a:extLst>
                    <a:ext uri="{9D8B030D-6E8A-4147-A177-3AD203B41FA5}">
                      <a16:colId xmlns:a16="http://schemas.microsoft.com/office/drawing/2014/main" val="1056572384"/>
                    </a:ext>
                  </a:extLst>
                </a:gridCol>
                <a:gridCol w="3028361">
                  <a:extLst>
                    <a:ext uri="{9D8B030D-6E8A-4147-A177-3AD203B41FA5}">
                      <a16:colId xmlns:a16="http://schemas.microsoft.com/office/drawing/2014/main" val="2885990617"/>
                    </a:ext>
                  </a:extLst>
                </a:gridCol>
                <a:gridCol w="3028361">
                  <a:extLst>
                    <a:ext uri="{9D8B030D-6E8A-4147-A177-3AD203B41FA5}">
                      <a16:colId xmlns:a16="http://schemas.microsoft.com/office/drawing/2014/main" val="2997360063"/>
                    </a:ext>
                  </a:extLst>
                </a:gridCol>
              </a:tblGrid>
              <a:tr h="45921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Safety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Succsess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9639506"/>
                  </a:ext>
                </a:extLst>
              </a:tr>
              <a:tr h="5197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SAFETY CONVERSATION, HIDDEN HOURS EXCEEDENCES,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CALLS, PPE NON COMPLIANCE,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40927123"/>
                  </a:ext>
                </a:extLst>
              </a:tr>
              <a:tr h="5197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CALLS, SAFETY CONVERSATION, HIDDEN HOURS EXCEEDENCES, PPE NON COMPLIANCE,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72090308"/>
                  </a:ext>
                </a:extLst>
              </a:tr>
              <a:tr h="5197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 Infrastructure Solutions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CALLS, SAFETY CONVERSATION, PPE NON COMPLIANCE,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5953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269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C5F86C-11BA-4180-FC30-E34B1B425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52225F86-AF5B-3519-949E-68DB6DC0D4E1}"/>
              </a:ext>
            </a:extLst>
          </p:cNvPr>
          <p:cNvSpPr>
            <a:spLocks noGrp="1"/>
          </p:cNvSpPr>
          <p:nvPr/>
        </p:nvSpPr>
        <p:spPr>
          <a:xfrm>
            <a:off x="486032" y="295226"/>
            <a:ext cx="1150826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Labour League Table results - Premier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3DCCEE-C3A0-0CB4-2B4A-A8A02020126E}"/>
              </a:ext>
            </a:extLst>
          </p:cNvPr>
          <p:cNvSpPr/>
          <p:nvPr/>
        </p:nvSpPr>
        <p:spPr>
          <a:xfrm>
            <a:off x="4149372" y="5482875"/>
            <a:ext cx="3597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Period 03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0A6E76-7964-144F-5E9A-5D8A857AC0D8}"/>
              </a:ext>
            </a:extLst>
          </p:cNvPr>
          <p:cNvGrpSpPr/>
          <p:nvPr/>
        </p:nvGrpSpPr>
        <p:grpSpPr>
          <a:xfrm>
            <a:off x="4067323" y="1047038"/>
            <a:ext cx="3761517" cy="4435837"/>
            <a:chOff x="4215241" y="976099"/>
            <a:chExt cx="3761517" cy="443583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DFB6092-12D0-CEDC-2208-A52C6F4D4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412" b="93692" l="10000" r="90000">
                          <a14:foregroundMark x1="44512" y1="93071" x2="53659" y2="91830"/>
                          <a14:foregroundMark x1="41463" y1="93692" x2="44512" y2="93692"/>
                          <a14:foregroundMark x1="38537" y1="92865" x2="43171" y2="93278"/>
                          <a14:foregroundMark x1="47439" y1="9307" x2="55854" y2="6412"/>
                          <a14:foregroundMark x1="62561" y1="87177" x2="62561" y2="8717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15241" y="976099"/>
              <a:ext cx="3761517" cy="443583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2A8A457-E9A6-60D2-2327-253BBEFE515F}"/>
                </a:ext>
              </a:extLst>
            </p:cNvPr>
            <p:cNvSpPr txBox="1"/>
            <p:nvPr/>
          </p:nvSpPr>
          <p:spPr>
            <a:xfrm>
              <a:off x="5537993" y="4775164"/>
              <a:ext cx="1146175" cy="251485"/>
            </a:xfrm>
            <a:custGeom>
              <a:avLst/>
              <a:gdLst>
                <a:gd name="connsiteX0" fmla="*/ 0 w 878682"/>
                <a:gd name="connsiteY0" fmla="*/ 0 h 261610"/>
                <a:gd name="connsiteX1" fmla="*/ 878682 w 878682"/>
                <a:gd name="connsiteY1" fmla="*/ 0 h 261610"/>
                <a:gd name="connsiteX2" fmla="*/ 878682 w 878682"/>
                <a:gd name="connsiteY2" fmla="*/ 261610 h 261610"/>
                <a:gd name="connsiteX3" fmla="*/ 0 w 878682"/>
                <a:gd name="connsiteY3" fmla="*/ 261610 h 261610"/>
                <a:gd name="connsiteX4" fmla="*/ 0 w 878682"/>
                <a:gd name="connsiteY4" fmla="*/ 0 h 261610"/>
                <a:gd name="connsiteX0" fmla="*/ 0 w 1002507"/>
                <a:gd name="connsiteY0" fmla="*/ 0 h 261610"/>
                <a:gd name="connsiteX1" fmla="*/ 878682 w 1002507"/>
                <a:gd name="connsiteY1" fmla="*/ 0 h 261610"/>
                <a:gd name="connsiteX2" fmla="*/ 1002507 w 1002507"/>
                <a:gd name="connsiteY2" fmla="*/ 239385 h 261610"/>
                <a:gd name="connsiteX3" fmla="*/ 0 w 1002507"/>
                <a:gd name="connsiteY3" fmla="*/ 261610 h 261610"/>
                <a:gd name="connsiteX4" fmla="*/ 0 w 1002507"/>
                <a:gd name="connsiteY4" fmla="*/ 0 h 261610"/>
                <a:gd name="connsiteX0" fmla="*/ 155575 w 1158082"/>
                <a:gd name="connsiteY0" fmla="*/ 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155575 w 1158082"/>
                <a:gd name="connsiteY4" fmla="*/ 0 h 239385"/>
                <a:gd name="connsiteX0" fmla="*/ 85725 w 1158082"/>
                <a:gd name="connsiteY0" fmla="*/ 1270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85725 w 1158082"/>
                <a:gd name="connsiteY4" fmla="*/ 12700 h 239385"/>
                <a:gd name="connsiteX0" fmla="*/ 85725 w 1158082"/>
                <a:gd name="connsiteY0" fmla="*/ 0 h 226685"/>
                <a:gd name="connsiteX1" fmla="*/ 1059657 w 1158082"/>
                <a:gd name="connsiteY1" fmla="*/ 12700 h 226685"/>
                <a:gd name="connsiteX2" fmla="*/ 1158082 w 1158082"/>
                <a:gd name="connsiteY2" fmla="*/ 226685 h 226685"/>
                <a:gd name="connsiteX3" fmla="*/ 0 w 1158082"/>
                <a:gd name="connsiteY3" fmla="*/ 217160 h 226685"/>
                <a:gd name="connsiteX4" fmla="*/ 85725 w 1158082"/>
                <a:gd name="connsiteY4" fmla="*/ 0 h 226685"/>
                <a:gd name="connsiteX0" fmla="*/ 85725 w 1158082"/>
                <a:gd name="connsiteY0" fmla="*/ 0 h 248002"/>
                <a:gd name="connsiteX1" fmla="*/ 1059657 w 1158082"/>
                <a:gd name="connsiteY1" fmla="*/ 12700 h 248002"/>
                <a:gd name="connsiteX2" fmla="*/ 1158082 w 1158082"/>
                <a:gd name="connsiteY2" fmla="*/ 226685 h 248002"/>
                <a:gd name="connsiteX3" fmla="*/ 615156 w 1158082"/>
                <a:gd name="connsiteY3" fmla="*/ 247687 h 248002"/>
                <a:gd name="connsiteX4" fmla="*/ 0 w 1158082"/>
                <a:gd name="connsiteY4" fmla="*/ 217160 h 248002"/>
                <a:gd name="connsiteX5" fmla="*/ 85725 w 1158082"/>
                <a:gd name="connsiteY5" fmla="*/ 0 h 24800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615156 w 1158082"/>
                <a:gd name="connsiteY3" fmla="*/ 247687 h 248492"/>
                <a:gd name="connsiteX4" fmla="*/ 0 w 1158082"/>
                <a:gd name="connsiteY4" fmla="*/ 217160 h 248492"/>
                <a:gd name="connsiteX5" fmla="*/ 85725 w 1158082"/>
                <a:gd name="connsiteY5" fmla="*/ 0 h 24849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970756 w 1158082"/>
                <a:gd name="connsiteY3" fmla="*/ 231811 h 248492"/>
                <a:gd name="connsiteX4" fmla="*/ 615156 w 1158082"/>
                <a:gd name="connsiteY4" fmla="*/ 247687 h 248492"/>
                <a:gd name="connsiteX5" fmla="*/ 0 w 1158082"/>
                <a:gd name="connsiteY5" fmla="*/ 217160 h 248492"/>
                <a:gd name="connsiteX6" fmla="*/ 85725 w 1158082"/>
                <a:gd name="connsiteY6" fmla="*/ 0 h 248492"/>
                <a:gd name="connsiteX0" fmla="*/ 85725 w 1158082"/>
                <a:gd name="connsiteY0" fmla="*/ 0 h 248739"/>
                <a:gd name="connsiteX1" fmla="*/ 1059657 w 1158082"/>
                <a:gd name="connsiteY1" fmla="*/ 12700 h 248739"/>
                <a:gd name="connsiteX2" fmla="*/ 1158082 w 1158082"/>
                <a:gd name="connsiteY2" fmla="*/ 226685 h 248739"/>
                <a:gd name="connsiteX3" fmla="*/ 992981 w 1158082"/>
                <a:gd name="connsiteY3" fmla="*/ 244511 h 248739"/>
                <a:gd name="connsiteX4" fmla="*/ 615156 w 1158082"/>
                <a:gd name="connsiteY4" fmla="*/ 247687 h 248739"/>
                <a:gd name="connsiteX5" fmla="*/ 0 w 1158082"/>
                <a:gd name="connsiteY5" fmla="*/ 217160 h 248739"/>
                <a:gd name="connsiteX6" fmla="*/ 85725 w 1158082"/>
                <a:gd name="connsiteY6" fmla="*/ 0 h 248739"/>
                <a:gd name="connsiteX0" fmla="*/ 85725 w 1158082"/>
                <a:gd name="connsiteY0" fmla="*/ 0 h 248739"/>
                <a:gd name="connsiteX1" fmla="*/ 589756 w 1158082"/>
                <a:gd name="connsiteY1" fmla="*/ 15911 h 248739"/>
                <a:gd name="connsiteX2" fmla="*/ 1059657 w 1158082"/>
                <a:gd name="connsiteY2" fmla="*/ 12700 h 248739"/>
                <a:gd name="connsiteX3" fmla="*/ 1158082 w 1158082"/>
                <a:gd name="connsiteY3" fmla="*/ 226685 h 248739"/>
                <a:gd name="connsiteX4" fmla="*/ 992981 w 1158082"/>
                <a:gd name="connsiteY4" fmla="*/ 244511 h 248739"/>
                <a:gd name="connsiteX5" fmla="*/ 615156 w 1158082"/>
                <a:gd name="connsiteY5" fmla="*/ 247687 h 248739"/>
                <a:gd name="connsiteX6" fmla="*/ 0 w 1158082"/>
                <a:gd name="connsiteY6" fmla="*/ 217160 h 248739"/>
                <a:gd name="connsiteX7" fmla="*/ 85725 w 1158082"/>
                <a:gd name="connsiteY7" fmla="*/ 0 h 248739"/>
                <a:gd name="connsiteX0" fmla="*/ 85725 w 1158082"/>
                <a:gd name="connsiteY0" fmla="*/ 0 h 252514"/>
                <a:gd name="connsiteX1" fmla="*/ 589756 w 1158082"/>
                <a:gd name="connsiteY1" fmla="*/ 15911 h 252514"/>
                <a:gd name="connsiteX2" fmla="*/ 1059657 w 1158082"/>
                <a:gd name="connsiteY2" fmla="*/ 12700 h 252514"/>
                <a:gd name="connsiteX3" fmla="*/ 1158082 w 1158082"/>
                <a:gd name="connsiteY3" fmla="*/ 226685 h 252514"/>
                <a:gd name="connsiteX4" fmla="*/ 615156 w 1158082"/>
                <a:gd name="connsiteY4" fmla="*/ 247687 h 252514"/>
                <a:gd name="connsiteX5" fmla="*/ 0 w 1158082"/>
                <a:gd name="connsiteY5" fmla="*/ 217160 h 252514"/>
                <a:gd name="connsiteX6" fmla="*/ 85725 w 1158082"/>
                <a:gd name="connsiteY6" fmla="*/ 0 h 252514"/>
                <a:gd name="connsiteX0" fmla="*/ 85725 w 1146175"/>
                <a:gd name="connsiteY0" fmla="*/ 0 h 251485"/>
                <a:gd name="connsiteX1" fmla="*/ 589756 w 1146175"/>
                <a:gd name="connsiteY1" fmla="*/ 15911 h 251485"/>
                <a:gd name="connsiteX2" fmla="*/ 1059657 w 1146175"/>
                <a:gd name="connsiteY2" fmla="*/ 12700 h 251485"/>
                <a:gd name="connsiteX3" fmla="*/ 1146175 w 1146175"/>
                <a:gd name="connsiteY3" fmla="*/ 224304 h 251485"/>
                <a:gd name="connsiteX4" fmla="*/ 615156 w 1146175"/>
                <a:gd name="connsiteY4" fmla="*/ 247687 h 251485"/>
                <a:gd name="connsiteX5" fmla="*/ 0 w 1146175"/>
                <a:gd name="connsiteY5" fmla="*/ 217160 h 251485"/>
                <a:gd name="connsiteX6" fmla="*/ 85725 w 1146175"/>
                <a:gd name="connsiteY6" fmla="*/ 0 h 2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175" h="251485">
                  <a:moveTo>
                    <a:pt x="85725" y="0"/>
                  </a:moveTo>
                  <a:lnTo>
                    <a:pt x="589756" y="15911"/>
                  </a:lnTo>
                  <a:lnTo>
                    <a:pt x="1059657" y="12700"/>
                  </a:lnTo>
                  <a:lnTo>
                    <a:pt x="1146175" y="224304"/>
                  </a:lnTo>
                  <a:cubicBezTo>
                    <a:pt x="1072092" y="263468"/>
                    <a:pt x="808170" y="249274"/>
                    <a:pt x="615156" y="247687"/>
                  </a:cubicBezTo>
                  <a:cubicBezTo>
                    <a:pt x="410104" y="253386"/>
                    <a:pt x="205052" y="227336"/>
                    <a:pt x="0" y="217160"/>
                  </a:cubicBezTo>
                  <a:lnTo>
                    <a:pt x="85725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44000">
                  <a:schemeClr val="accent4"/>
                </a:gs>
                <a:gs pos="54000">
                  <a:schemeClr val="accent4"/>
                </a:gs>
                <a:gs pos="100000">
                  <a:schemeClr val="accent2"/>
                </a:gs>
              </a:gsLst>
              <a:lin ang="0" scaled="0"/>
            </a:gradFill>
          </p:spPr>
          <p:txBody>
            <a:bodyPr wrap="square" rtlCol="0" anchor="ctr">
              <a:noAutofit/>
              <a:scene3d>
                <a:camera prst="orthographicFront"/>
                <a:lightRig rig="threePt" dir="t"/>
              </a:scene3d>
              <a:sp3d extrusionH="57150">
                <a:bevelT w="38100" h="38100" prst="relaxedInset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SRSA Cup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805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D6A55-6BF8-C327-7874-0A8B271CF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ECD54F-EF2D-9BD9-1CF5-32DF4BCC1DDD}"/>
              </a:ext>
            </a:extLst>
          </p:cNvPr>
          <p:cNvCxnSpPr/>
          <p:nvPr/>
        </p:nvCxnSpPr>
        <p:spPr>
          <a:xfrm>
            <a:off x="1919536" y="1073324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2" descr="Image result for ready power rrv">
            <a:extLst>
              <a:ext uri="{FF2B5EF4-FFF2-40B4-BE49-F238E27FC236}">
                <a16:creationId xmlns:a16="http://schemas.microsoft.com/office/drawing/2014/main" id="{D337779B-1BA5-9D34-38AB-2959EA745F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le 9">
            <a:extLst>
              <a:ext uri="{FF2B5EF4-FFF2-40B4-BE49-F238E27FC236}">
                <a16:creationId xmlns:a16="http://schemas.microsoft.com/office/drawing/2014/main" id="{DE7D071D-535B-A64C-ECF2-2078FCB9AC32}"/>
              </a:ext>
            </a:extLst>
          </p:cNvPr>
          <p:cNvSpPr>
            <a:spLocks noGrp="1"/>
          </p:cNvSpPr>
          <p:nvPr/>
        </p:nvSpPr>
        <p:spPr>
          <a:xfrm>
            <a:off x="774357" y="295226"/>
            <a:ext cx="9225591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S&amp;T  – CSR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2E304ED-B1A2-1A5E-4A81-42D4BEA09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180989"/>
              </p:ext>
            </p:extLst>
          </p:nvPr>
        </p:nvGraphicFramePr>
        <p:xfrm>
          <a:off x="1" y="1073322"/>
          <a:ext cx="12192001" cy="23546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18777">
                  <a:extLst>
                    <a:ext uri="{9D8B030D-6E8A-4147-A177-3AD203B41FA5}">
                      <a16:colId xmlns:a16="http://schemas.microsoft.com/office/drawing/2014/main" val="2259955941"/>
                    </a:ext>
                  </a:extLst>
                </a:gridCol>
                <a:gridCol w="3054742">
                  <a:extLst>
                    <a:ext uri="{9D8B030D-6E8A-4147-A177-3AD203B41FA5}">
                      <a16:colId xmlns:a16="http://schemas.microsoft.com/office/drawing/2014/main" val="540612715"/>
                    </a:ext>
                  </a:extLst>
                </a:gridCol>
                <a:gridCol w="3054742">
                  <a:extLst>
                    <a:ext uri="{9D8B030D-6E8A-4147-A177-3AD203B41FA5}">
                      <a16:colId xmlns:a16="http://schemas.microsoft.com/office/drawing/2014/main" val="745426665"/>
                    </a:ext>
                  </a:extLst>
                </a:gridCol>
                <a:gridCol w="3063740">
                  <a:extLst>
                    <a:ext uri="{9D8B030D-6E8A-4147-A177-3AD203B41FA5}">
                      <a16:colId xmlns:a16="http://schemas.microsoft.com/office/drawing/2014/main" val="2638452325"/>
                    </a:ext>
                  </a:extLst>
                </a:gridCol>
              </a:tblGrid>
              <a:tr h="5258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Environmental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Succsess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18314850"/>
                  </a:ext>
                </a:extLst>
              </a:tr>
              <a:tr h="5258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C02/PERSON, RECYCLING BIN AVAILABILTY, WASTE COMPOSITION, TRANSPORT FLEET COMPOSITIOIN,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STAFF TRANSPORTAION,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89468687"/>
                  </a:ext>
                </a:extLst>
              </a:tr>
              <a:tr h="5258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C02/PERSON, RECYCLING BIN AVAILABILTY, WASTE COMPOSITION, TRANSPORT FLEET COMPOSITIOIN,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STAFF TRANSPORTAION,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54758878"/>
                  </a:ext>
                </a:extLst>
              </a:tr>
              <a:tr h="5258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 Infrastructure Solutions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 AVAILABILTY, WASTE COMPOSITION, TRANSPORT FLEET COMPOSITIOIN,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STAFF TRANSPORTAION,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13953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161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789CB-CE4B-1ED7-A55F-5E78424A9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B0BBD1FD-786C-E295-7E48-7AFACDB162B5}"/>
              </a:ext>
            </a:extLst>
          </p:cNvPr>
          <p:cNvSpPr>
            <a:spLocks noGrp="1"/>
          </p:cNvSpPr>
          <p:nvPr/>
        </p:nvSpPr>
        <p:spPr>
          <a:xfrm>
            <a:off x="395416" y="295226"/>
            <a:ext cx="10890422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S&amp;T League Table results for Period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6EDA8725-6CB7-52B3-A64D-14CCA91E6213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2" name="AutoShape 2" descr="Image result for ready power rrv">
            <a:extLst>
              <a:ext uri="{FF2B5EF4-FFF2-40B4-BE49-F238E27FC236}">
                <a16:creationId xmlns:a16="http://schemas.microsoft.com/office/drawing/2014/main" id="{956C3E48-77BE-FBBE-AF3B-18BE512F76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38574FD-3941-02A9-39FD-14D8340B7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383407"/>
              </p:ext>
            </p:extLst>
          </p:nvPr>
        </p:nvGraphicFramePr>
        <p:xfrm>
          <a:off x="681591" y="1325042"/>
          <a:ext cx="11242420" cy="340367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8484">
                  <a:extLst>
                    <a:ext uri="{9D8B030D-6E8A-4147-A177-3AD203B41FA5}">
                      <a16:colId xmlns:a16="http://schemas.microsoft.com/office/drawing/2014/main" val="3182096610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345972111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3107446522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2645970943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3149132533"/>
                    </a:ext>
                  </a:extLst>
                </a:gridCol>
              </a:tblGrid>
              <a:tr h="88243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Supplier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Safety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chemeClr val="tx1"/>
                          </a:solidFill>
                          <a:effectLst/>
                        </a:rPr>
                        <a:t>Performance</a:t>
                      </a:r>
                      <a:endParaRPr lang="en-GB" sz="24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CSR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228361"/>
                  </a:ext>
                </a:extLst>
              </a:tr>
              <a:tr h="84041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9834589"/>
                  </a:ext>
                </a:extLst>
              </a:tr>
              <a:tr h="84041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75716230"/>
                  </a:ext>
                </a:extLst>
              </a:tr>
              <a:tr h="84041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 Infrastructure Solutions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26986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886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DC318-CC9E-6270-9BC5-49CFABCA9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708D9F96-739C-7815-7145-5A4D25223B0D}"/>
              </a:ext>
            </a:extLst>
          </p:cNvPr>
          <p:cNvSpPr>
            <a:spLocks noGrp="1"/>
          </p:cNvSpPr>
          <p:nvPr/>
        </p:nvSpPr>
        <p:spPr>
          <a:xfrm>
            <a:off x="362465" y="295226"/>
            <a:ext cx="9637483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Overall Standings– S&amp;T Year to Date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A24A76F3-E29B-DFD0-1801-64BAF7C0EE9F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D2C2EC-E4A0-DBFC-C7C6-6E17CEC3C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393977"/>
              </p:ext>
            </p:extLst>
          </p:nvPr>
        </p:nvGraphicFramePr>
        <p:xfrm>
          <a:off x="1652194" y="1523711"/>
          <a:ext cx="8496942" cy="3773184"/>
        </p:xfrm>
        <a:graphic>
          <a:graphicData uri="http://schemas.openxmlformats.org/drawingml/2006/table">
            <a:tbl>
              <a:tblPr/>
              <a:tblGrid>
                <a:gridCol w="5179819">
                  <a:extLst>
                    <a:ext uri="{9D8B030D-6E8A-4147-A177-3AD203B41FA5}">
                      <a16:colId xmlns:a16="http://schemas.microsoft.com/office/drawing/2014/main" val="4089356798"/>
                    </a:ext>
                  </a:extLst>
                </a:gridCol>
                <a:gridCol w="1732949">
                  <a:extLst>
                    <a:ext uri="{9D8B030D-6E8A-4147-A177-3AD203B41FA5}">
                      <a16:colId xmlns:a16="http://schemas.microsoft.com/office/drawing/2014/main" val="3200107462"/>
                    </a:ext>
                  </a:extLst>
                </a:gridCol>
                <a:gridCol w="1584174">
                  <a:extLst>
                    <a:ext uri="{9D8B030D-6E8A-4147-A177-3AD203B41FA5}">
                      <a16:colId xmlns:a16="http://schemas.microsoft.com/office/drawing/2014/main" val="247583462"/>
                    </a:ext>
                  </a:extLst>
                </a:gridCol>
              </a:tblGrid>
              <a:tr h="939135"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Period Results Rank Table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 Points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476526"/>
                  </a:ext>
                </a:extLst>
              </a:tr>
              <a:tr h="6994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Randstad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724609"/>
                  </a:ext>
                </a:extLst>
              </a:tr>
              <a:tr h="6994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Coyles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594751"/>
                  </a:ext>
                </a:extLst>
              </a:tr>
              <a:tr h="6994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RT Infrastructure Solutions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112039"/>
                  </a:ext>
                </a:extLst>
              </a:tr>
              <a:tr h="69945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6107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641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DD4E8-2B5C-64A4-89F2-73AE025D8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08D89264-78A8-AD63-0E87-776DE8680248}"/>
              </a:ext>
            </a:extLst>
          </p:cNvPr>
          <p:cNvSpPr>
            <a:spLocks noGrp="1"/>
          </p:cNvSpPr>
          <p:nvPr/>
        </p:nvSpPr>
        <p:spPr>
          <a:xfrm>
            <a:off x="568411" y="295226"/>
            <a:ext cx="9431537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RRV and Welding League Table results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34A0FE25-4E9D-2175-7EFB-920AD700621A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4B5009-C826-7CD7-FB68-8E22C75CA44A}"/>
              </a:ext>
            </a:extLst>
          </p:cNvPr>
          <p:cNvSpPr/>
          <p:nvPr/>
        </p:nvSpPr>
        <p:spPr>
          <a:xfrm>
            <a:off x="4602328" y="5498542"/>
            <a:ext cx="25656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Period 03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7848A52-5C49-EE89-4CDA-D7B70D2DA98F}"/>
              </a:ext>
            </a:extLst>
          </p:cNvPr>
          <p:cNvGrpSpPr/>
          <p:nvPr/>
        </p:nvGrpSpPr>
        <p:grpSpPr>
          <a:xfrm>
            <a:off x="4004389" y="1042486"/>
            <a:ext cx="3761517" cy="4435837"/>
            <a:chOff x="4215241" y="976099"/>
            <a:chExt cx="3761517" cy="44358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56B0773-A8D0-CFAE-61B4-A758DD44A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412" b="93692" l="10000" r="90000">
                          <a14:foregroundMark x1="44512" y1="93071" x2="53659" y2="91830"/>
                          <a14:foregroundMark x1="41463" y1="93692" x2="44512" y2="93692"/>
                          <a14:foregroundMark x1="38537" y1="92865" x2="43171" y2="93278"/>
                          <a14:foregroundMark x1="47439" y1="9307" x2="55854" y2="6412"/>
                          <a14:foregroundMark x1="62561" y1="87177" x2="62561" y2="8717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15241" y="976099"/>
              <a:ext cx="3761517" cy="44358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BB3A390-726D-7AD4-E441-BF38AF0506EE}"/>
                </a:ext>
              </a:extLst>
            </p:cNvPr>
            <p:cNvSpPr txBox="1"/>
            <p:nvPr/>
          </p:nvSpPr>
          <p:spPr>
            <a:xfrm>
              <a:off x="5537993" y="4775164"/>
              <a:ext cx="1146175" cy="251485"/>
            </a:xfrm>
            <a:custGeom>
              <a:avLst/>
              <a:gdLst>
                <a:gd name="connsiteX0" fmla="*/ 0 w 878682"/>
                <a:gd name="connsiteY0" fmla="*/ 0 h 261610"/>
                <a:gd name="connsiteX1" fmla="*/ 878682 w 878682"/>
                <a:gd name="connsiteY1" fmla="*/ 0 h 261610"/>
                <a:gd name="connsiteX2" fmla="*/ 878682 w 878682"/>
                <a:gd name="connsiteY2" fmla="*/ 261610 h 261610"/>
                <a:gd name="connsiteX3" fmla="*/ 0 w 878682"/>
                <a:gd name="connsiteY3" fmla="*/ 261610 h 261610"/>
                <a:gd name="connsiteX4" fmla="*/ 0 w 878682"/>
                <a:gd name="connsiteY4" fmla="*/ 0 h 261610"/>
                <a:gd name="connsiteX0" fmla="*/ 0 w 1002507"/>
                <a:gd name="connsiteY0" fmla="*/ 0 h 261610"/>
                <a:gd name="connsiteX1" fmla="*/ 878682 w 1002507"/>
                <a:gd name="connsiteY1" fmla="*/ 0 h 261610"/>
                <a:gd name="connsiteX2" fmla="*/ 1002507 w 1002507"/>
                <a:gd name="connsiteY2" fmla="*/ 239385 h 261610"/>
                <a:gd name="connsiteX3" fmla="*/ 0 w 1002507"/>
                <a:gd name="connsiteY3" fmla="*/ 261610 h 261610"/>
                <a:gd name="connsiteX4" fmla="*/ 0 w 1002507"/>
                <a:gd name="connsiteY4" fmla="*/ 0 h 261610"/>
                <a:gd name="connsiteX0" fmla="*/ 155575 w 1158082"/>
                <a:gd name="connsiteY0" fmla="*/ 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155575 w 1158082"/>
                <a:gd name="connsiteY4" fmla="*/ 0 h 239385"/>
                <a:gd name="connsiteX0" fmla="*/ 85725 w 1158082"/>
                <a:gd name="connsiteY0" fmla="*/ 1270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85725 w 1158082"/>
                <a:gd name="connsiteY4" fmla="*/ 12700 h 239385"/>
                <a:gd name="connsiteX0" fmla="*/ 85725 w 1158082"/>
                <a:gd name="connsiteY0" fmla="*/ 0 h 226685"/>
                <a:gd name="connsiteX1" fmla="*/ 1059657 w 1158082"/>
                <a:gd name="connsiteY1" fmla="*/ 12700 h 226685"/>
                <a:gd name="connsiteX2" fmla="*/ 1158082 w 1158082"/>
                <a:gd name="connsiteY2" fmla="*/ 226685 h 226685"/>
                <a:gd name="connsiteX3" fmla="*/ 0 w 1158082"/>
                <a:gd name="connsiteY3" fmla="*/ 217160 h 226685"/>
                <a:gd name="connsiteX4" fmla="*/ 85725 w 1158082"/>
                <a:gd name="connsiteY4" fmla="*/ 0 h 226685"/>
                <a:gd name="connsiteX0" fmla="*/ 85725 w 1158082"/>
                <a:gd name="connsiteY0" fmla="*/ 0 h 248002"/>
                <a:gd name="connsiteX1" fmla="*/ 1059657 w 1158082"/>
                <a:gd name="connsiteY1" fmla="*/ 12700 h 248002"/>
                <a:gd name="connsiteX2" fmla="*/ 1158082 w 1158082"/>
                <a:gd name="connsiteY2" fmla="*/ 226685 h 248002"/>
                <a:gd name="connsiteX3" fmla="*/ 615156 w 1158082"/>
                <a:gd name="connsiteY3" fmla="*/ 247687 h 248002"/>
                <a:gd name="connsiteX4" fmla="*/ 0 w 1158082"/>
                <a:gd name="connsiteY4" fmla="*/ 217160 h 248002"/>
                <a:gd name="connsiteX5" fmla="*/ 85725 w 1158082"/>
                <a:gd name="connsiteY5" fmla="*/ 0 h 24800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615156 w 1158082"/>
                <a:gd name="connsiteY3" fmla="*/ 247687 h 248492"/>
                <a:gd name="connsiteX4" fmla="*/ 0 w 1158082"/>
                <a:gd name="connsiteY4" fmla="*/ 217160 h 248492"/>
                <a:gd name="connsiteX5" fmla="*/ 85725 w 1158082"/>
                <a:gd name="connsiteY5" fmla="*/ 0 h 24849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970756 w 1158082"/>
                <a:gd name="connsiteY3" fmla="*/ 231811 h 248492"/>
                <a:gd name="connsiteX4" fmla="*/ 615156 w 1158082"/>
                <a:gd name="connsiteY4" fmla="*/ 247687 h 248492"/>
                <a:gd name="connsiteX5" fmla="*/ 0 w 1158082"/>
                <a:gd name="connsiteY5" fmla="*/ 217160 h 248492"/>
                <a:gd name="connsiteX6" fmla="*/ 85725 w 1158082"/>
                <a:gd name="connsiteY6" fmla="*/ 0 h 248492"/>
                <a:gd name="connsiteX0" fmla="*/ 85725 w 1158082"/>
                <a:gd name="connsiteY0" fmla="*/ 0 h 248739"/>
                <a:gd name="connsiteX1" fmla="*/ 1059657 w 1158082"/>
                <a:gd name="connsiteY1" fmla="*/ 12700 h 248739"/>
                <a:gd name="connsiteX2" fmla="*/ 1158082 w 1158082"/>
                <a:gd name="connsiteY2" fmla="*/ 226685 h 248739"/>
                <a:gd name="connsiteX3" fmla="*/ 992981 w 1158082"/>
                <a:gd name="connsiteY3" fmla="*/ 244511 h 248739"/>
                <a:gd name="connsiteX4" fmla="*/ 615156 w 1158082"/>
                <a:gd name="connsiteY4" fmla="*/ 247687 h 248739"/>
                <a:gd name="connsiteX5" fmla="*/ 0 w 1158082"/>
                <a:gd name="connsiteY5" fmla="*/ 217160 h 248739"/>
                <a:gd name="connsiteX6" fmla="*/ 85725 w 1158082"/>
                <a:gd name="connsiteY6" fmla="*/ 0 h 248739"/>
                <a:gd name="connsiteX0" fmla="*/ 85725 w 1158082"/>
                <a:gd name="connsiteY0" fmla="*/ 0 h 248739"/>
                <a:gd name="connsiteX1" fmla="*/ 589756 w 1158082"/>
                <a:gd name="connsiteY1" fmla="*/ 15911 h 248739"/>
                <a:gd name="connsiteX2" fmla="*/ 1059657 w 1158082"/>
                <a:gd name="connsiteY2" fmla="*/ 12700 h 248739"/>
                <a:gd name="connsiteX3" fmla="*/ 1158082 w 1158082"/>
                <a:gd name="connsiteY3" fmla="*/ 226685 h 248739"/>
                <a:gd name="connsiteX4" fmla="*/ 992981 w 1158082"/>
                <a:gd name="connsiteY4" fmla="*/ 244511 h 248739"/>
                <a:gd name="connsiteX5" fmla="*/ 615156 w 1158082"/>
                <a:gd name="connsiteY5" fmla="*/ 247687 h 248739"/>
                <a:gd name="connsiteX6" fmla="*/ 0 w 1158082"/>
                <a:gd name="connsiteY6" fmla="*/ 217160 h 248739"/>
                <a:gd name="connsiteX7" fmla="*/ 85725 w 1158082"/>
                <a:gd name="connsiteY7" fmla="*/ 0 h 248739"/>
                <a:gd name="connsiteX0" fmla="*/ 85725 w 1158082"/>
                <a:gd name="connsiteY0" fmla="*/ 0 h 252514"/>
                <a:gd name="connsiteX1" fmla="*/ 589756 w 1158082"/>
                <a:gd name="connsiteY1" fmla="*/ 15911 h 252514"/>
                <a:gd name="connsiteX2" fmla="*/ 1059657 w 1158082"/>
                <a:gd name="connsiteY2" fmla="*/ 12700 h 252514"/>
                <a:gd name="connsiteX3" fmla="*/ 1158082 w 1158082"/>
                <a:gd name="connsiteY3" fmla="*/ 226685 h 252514"/>
                <a:gd name="connsiteX4" fmla="*/ 615156 w 1158082"/>
                <a:gd name="connsiteY4" fmla="*/ 247687 h 252514"/>
                <a:gd name="connsiteX5" fmla="*/ 0 w 1158082"/>
                <a:gd name="connsiteY5" fmla="*/ 217160 h 252514"/>
                <a:gd name="connsiteX6" fmla="*/ 85725 w 1158082"/>
                <a:gd name="connsiteY6" fmla="*/ 0 h 252514"/>
                <a:gd name="connsiteX0" fmla="*/ 85725 w 1146175"/>
                <a:gd name="connsiteY0" fmla="*/ 0 h 251485"/>
                <a:gd name="connsiteX1" fmla="*/ 589756 w 1146175"/>
                <a:gd name="connsiteY1" fmla="*/ 15911 h 251485"/>
                <a:gd name="connsiteX2" fmla="*/ 1059657 w 1146175"/>
                <a:gd name="connsiteY2" fmla="*/ 12700 h 251485"/>
                <a:gd name="connsiteX3" fmla="*/ 1146175 w 1146175"/>
                <a:gd name="connsiteY3" fmla="*/ 224304 h 251485"/>
                <a:gd name="connsiteX4" fmla="*/ 615156 w 1146175"/>
                <a:gd name="connsiteY4" fmla="*/ 247687 h 251485"/>
                <a:gd name="connsiteX5" fmla="*/ 0 w 1146175"/>
                <a:gd name="connsiteY5" fmla="*/ 217160 h 251485"/>
                <a:gd name="connsiteX6" fmla="*/ 85725 w 1146175"/>
                <a:gd name="connsiteY6" fmla="*/ 0 h 2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175" h="251485">
                  <a:moveTo>
                    <a:pt x="85725" y="0"/>
                  </a:moveTo>
                  <a:lnTo>
                    <a:pt x="589756" y="15911"/>
                  </a:lnTo>
                  <a:lnTo>
                    <a:pt x="1059657" y="12700"/>
                  </a:lnTo>
                  <a:lnTo>
                    <a:pt x="1146175" y="224304"/>
                  </a:lnTo>
                  <a:cubicBezTo>
                    <a:pt x="1072092" y="263468"/>
                    <a:pt x="808170" y="249274"/>
                    <a:pt x="615156" y="247687"/>
                  </a:cubicBezTo>
                  <a:cubicBezTo>
                    <a:pt x="410104" y="253386"/>
                    <a:pt x="205052" y="227336"/>
                    <a:pt x="0" y="217160"/>
                  </a:cubicBezTo>
                  <a:lnTo>
                    <a:pt x="85725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44000">
                  <a:schemeClr val="accent4"/>
                </a:gs>
                <a:gs pos="54000">
                  <a:schemeClr val="accent4"/>
                </a:gs>
                <a:gs pos="100000">
                  <a:schemeClr val="accent2"/>
                </a:gs>
              </a:gsLst>
              <a:lin ang="0" scaled="0"/>
            </a:gradFill>
          </p:spPr>
          <p:txBody>
            <a:bodyPr wrap="square" rtlCol="0" anchor="ctr">
              <a:noAutofit/>
              <a:scene3d>
                <a:camera prst="orthographicFront"/>
                <a:lightRig rig="threePt" dir="t"/>
              </a:scene3d>
              <a:sp3d extrusionH="57150">
                <a:bevelT w="38100" h="38100" prst="relaxedInset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SRSA Cup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21682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0AC95-5B28-B3BA-8876-C171F240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045F669C-29AB-221C-DE7B-18B3A1834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36145B-5605-AC29-C094-C82719060A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0" r="1" b="29086"/>
          <a:stretch/>
        </p:blipFill>
        <p:spPr>
          <a:xfrm>
            <a:off x="3523485" y="0"/>
            <a:ext cx="8668512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E9C083E-AA97-8213-0093-2D1B0D186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EE75AB1B-216F-F358-1DF1-29C0BD2AA80A}"/>
              </a:ext>
            </a:extLst>
          </p:cNvPr>
          <p:cNvSpPr>
            <a:spLocks noGrp="1"/>
          </p:cNvSpPr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RRV and Welding League Table results – 1</a:t>
            </a:r>
            <a:r>
              <a:rPr kumimoji="0" lang="en-US" sz="48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Place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8088C72-B0DE-218C-53DC-08D0DD58B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D79A355-6762-F691-0800-20AC2B94CA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53F90AFD-5D53-947D-751E-7555175C4700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877377-B4F6-4C47-53EF-B292E2E3A59E}"/>
              </a:ext>
            </a:extLst>
          </p:cNvPr>
          <p:cNvSpPr/>
          <p:nvPr/>
        </p:nvSpPr>
        <p:spPr>
          <a:xfrm>
            <a:off x="477980" y="4800600"/>
            <a:ext cx="4430835" cy="17739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logo for a plant hire company&#10;&#10;AI-generated content may be incorrect.">
            <a:extLst>
              <a:ext uri="{FF2B5EF4-FFF2-40B4-BE49-F238E27FC236}">
                <a16:creationId xmlns:a16="http://schemas.microsoft.com/office/drawing/2014/main" id="{E5F9F9D2-9CFF-86F3-C789-A4182FC278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2" t="44612" r="6688" b="44214"/>
          <a:stretch>
            <a:fillRect/>
          </a:stretch>
        </p:blipFill>
        <p:spPr>
          <a:xfrm>
            <a:off x="531220" y="5405719"/>
            <a:ext cx="4324353" cy="56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05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35A628-A17A-75CA-CE7D-499735F4B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1AF2827-27BE-D3EE-18DB-63E7616AB8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5731139F-38BD-1FF8-6DB4-8344C8C1FEF4}"/>
              </a:ext>
            </a:extLst>
          </p:cNvPr>
          <p:cNvSpPr>
            <a:spLocks noGrp="1"/>
          </p:cNvSpPr>
          <p:nvPr/>
        </p:nvSpPr>
        <p:spPr>
          <a:xfrm>
            <a:off x="546351" y="426552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RRV and Welding League Table Results – Last Place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CF4FAB0-4CE5-0930-8F7D-6FA99F52FD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005176E-46AC-1133-7891-757409B3C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Total Spoon! Award | Trophies2u">
            <a:extLst>
              <a:ext uri="{FF2B5EF4-FFF2-40B4-BE49-F238E27FC236}">
                <a16:creationId xmlns:a16="http://schemas.microsoft.com/office/drawing/2014/main" id="{AFEA3740-F661-2689-5E30-581F536A9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52" y="2400974"/>
            <a:ext cx="4021389" cy="4021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8226D4-EE1A-0DF0-6A03-D482276378AD}"/>
              </a:ext>
            </a:extLst>
          </p:cNvPr>
          <p:cNvSpPr txBox="1"/>
          <p:nvPr/>
        </p:nvSpPr>
        <p:spPr>
          <a:xfrm rot="383646">
            <a:off x="1916163" y="5655902"/>
            <a:ext cx="1332042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SRSA Wooden Spoon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5BF11E-68E1-0C34-B1A3-FB312DE668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350" y="2769946"/>
            <a:ext cx="3160114" cy="342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797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C0752-3BBD-372C-13EE-B958F11E3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B80919AC-982E-66CE-73FB-01CBFA383FF5}"/>
              </a:ext>
            </a:extLst>
          </p:cNvPr>
          <p:cNvSpPr>
            <a:spLocks noGrp="1"/>
          </p:cNvSpPr>
          <p:nvPr/>
        </p:nvSpPr>
        <p:spPr>
          <a:xfrm>
            <a:off x="395416" y="295226"/>
            <a:ext cx="10890422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RRV and Welding Overall Safety</a:t>
            </a:r>
          </a:p>
        </p:txBody>
      </p:sp>
      <p:sp>
        <p:nvSpPr>
          <p:cNvPr id="2" name="AutoShape 2" descr="Image result for ready power rrv">
            <a:extLst>
              <a:ext uri="{FF2B5EF4-FFF2-40B4-BE49-F238E27FC236}">
                <a16:creationId xmlns:a16="http://schemas.microsoft.com/office/drawing/2014/main" id="{51138E5D-2FF3-B9C0-EF9E-2C87693116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0D32FC-2581-8E52-CC0C-6E13D31EC7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33084"/>
              </p:ext>
            </p:extLst>
          </p:nvPr>
        </p:nvGraphicFramePr>
        <p:xfrm>
          <a:off x="0" y="929311"/>
          <a:ext cx="12192001" cy="431902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41262">
                  <a:extLst>
                    <a:ext uri="{9D8B030D-6E8A-4147-A177-3AD203B41FA5}">
                      <a16:colId xmlns:a16="http://schemas.microsoft.com/office/drawing/2014/main" val="2159361567"/>
                    </a:ext>
                  </a:extLst>
                </a:gridCol>
                <a:gridCol w="3664338">
                  <a:extLst>
                    <a:ext uri="{9D8B030D-6E8A-4147-A177-3AD203B41FA5}">
                      <a16:colId xmlns:a16="http://schemas.microsoft.com/office/drawing/2014/main" val="3084028744"/>
                    </a:ext>
                  </a:extLst>
                </a:gridCol>
                <a:gridCol w="3467100">
                  <a:extLst>
                    <a:ext uri="{9D8B030D-6E8A-4147-A177-3AD203B41FA5}">
                      <a16:colId xmlns:a16="http://schemas.microsoft.com/office/drawing/2014/main" val="4046308496"/>
                    </a:ext>
                  </a:extLst>
                </a:gridCol>
                <a:gridCol w="2019301">
                  <a:extLst>
                    <a:ext uri="{9D8B030D-6E8A-4147-A177-3AD203B41FA5}">
                      <a16:colId xmlns:a16="http://schemas.microsoft.com/office/drawing/2014/main" val="2482021328"/>
                    </a:ext>
                  </a:extLst>
                </a:gridCol>
              </a:tblGrid>
              <a:tr h="3978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Safety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Succsess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68562683"/>
                  </a:ext>
                </a:extLst>
              </a:tr>
              <a:tr h="61454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 Webb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LITFR, INFRASTRUCTURE INCIDENTS RATE, CLOSE CALLS, SAFETY CONVERSATIONS, PPE NON COMPLIANCE, SAFETY INSPECTIONS, SHARED INNOVATION OR SAFETY PRACTICE,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HIDDEN HOURS EXCEEDENCES,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20149582"/>
                  </a:ext>
                </a:extLst>
              </a:tr>
              <a:tr h="61454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Ready Power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LITFR, INFRASTRUCTURE INCIDENTS RATE, HIDDEN HOURS EXCEEDENCES, SAFETY INSPECTIONS, SHARED INNOVATION OR SAFETY PRACTICE,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CALLS, SAFETY CONVERSATIONS, PPE NON COMPLIANCE,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37943102"/>
                  </a:ext>
                </a:extLst>
              </a:tr>
              <a:tr h="61454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Motive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LITFR, INFRASTRUCTURE INCIDENTS RATE, PPE NON COMPLIANCE,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CALLS, SAFETY CONVERSATIONS, HIDDEN HOURS EXCEEDENCES, SAFETY INSPECTIONS, SHARED INNOVATION OR SAFETY PRACTICE,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44341913"/>
                  </a:ext>
                </a:extLst>
              </a:tr>
              <a:tr h="61454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Quattro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LITFR, SAFETY INSPECTIONS,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INFRASTRUCTURE INCIDENTS RATE, CLOSE CALLS, SAFETY CONVERSATIONS, HIDDEN HOURS EXCEEDENCES, PPE NON COMPLIANCE, SHARED INNOVATION OR SAFETY PRACTICE,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107905"/>
                  </a:ext>
                </a:extLst>
              </a:tr>
              <a:tr h="61454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Sunbelt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LITFR, INFRASTRUCTURE INCIDENTS RATE, HIDDEN HOURS EXCEEDENCES, PPE NON COMPLIANCE,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CALLS, SAFETY CONVERSATIONS, SAFETY INSPECTIONS, SHARED INNOVATION OR SAFETY PRACTICE,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61027944"/>
                  </a:ext>
                </a:extLst>
              </a:tr>
              <a:tr h="61454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GPX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EXCEEDANCE,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SAFETY CONVERSATIONS, HIDDEN HOURS EXCEEDANCE, SAFETY TOURS,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102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539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22726-1EF0-53B6-7FBB-AF72A837E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0FAC9D26-0E05-7D2D-4170-ECDB279F6C1B}"/>
              </a:ext>
            </a:extLst>
          </p:cNvPr>
          <p:cNvSpPr>
            <a:spLocks noGrp="1"/>
          </p:cNvSpPr>
          <p:nvPr/>
        </p:nvSpPr>
        <p:spPr>
          <a:xfrm>
            <a:off x="395416" y="295226"/>
            <a:ext cx="10890422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RRV and Welding Overall CSR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9A05D4E9-DD53-645B-5643-CE8583D8DF51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2" name="AutoShape 2" descr="Image result for ready power rrv">
            <a:extLst>
              <a:ext uri="{FF2B5EF4-FFF2-40B4-BE49-F238E27FC236}">
                <a16:creationId xmlns:a16="http://schemas.microsoft.com/office/drawing/2014/main" id="{A2636F27-A797-F564-5792-00BD7710C35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03373BE-68EF-DD65-71C3-44D67DEBDE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598174"/>
              </p:ext>
            </p:extLst>
          </p:nvPr>
        </p:nvGraphicFramePr>
        <p:xfrm>
          <a:off x="0" y="929308"/>
          <a:ext cx="12192001" cy="454908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41262">
                  <a:extLst>
                    <a:ext uri="{9D8B030D-6E8A-4147-A177-3AD203B41FA5}">
                      <a16:colId xmlns:a16="http://schemas.microsoft.com/office/drawing/2014/main" val="2159361567"/>
                    </a:ext>
                  </a:extLst>
                </a:gridCol>
                <a:gridCol w="3664338">
                  <a:extLst>
                    <a:ext uri="{9D8B030D-6E8A-4147-A177-3AD203B41FA5}">
                      <a16:colId xmlns:a16="http://schemas.microsoft.com/office/drawing/2014/main" val="3084028744"/>
                    </a:ext>
                  </a:extLst>
                </a:gridCol>
                <a:gridCol w="3467100">
                  <a:extLst>
                    <a:ext uri="{9D8B030D-6E8A-4147-A177-3AD203B41FA5}">
                      <a16:colId xmlns:a16="http://schemas.microsoft.com/office/drawing/2014/main" val="4046308496"/>
                    </a:ext>
                  </a:extLst>
                </a:gridCol>
                <a:gridCol w="2019301">
                  <a:extLst>
                    <a:ext uri="{9D8B030D-6E8A-4147-A177-3AD203B41FA5}">
                      <a16:colId xmlns:a16="http://schemas.microsoft.com/office/drawing/2014/main" val="2482021328"/>
                    </a:ext>
                  </a:extLst>
                </a:gridCol>
              </a:tblGrid>
              <a:tr h="58063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Environmental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Succsess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68562683"/>
                  </a:ext>
                </a:extLst>
              </a:tr>
              <a:tr h="5806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Ready Power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 AVAILABILITY, WASTE COMPOSITION, STAFF TRAVEL TO SITE CO2, TRANSPORT FLEET COMPOSITION, Tier 4 Compliance, FUEL USAGE - MACHINE DELIVERY, SCIENCE BASED TARGETS, SOCIAL VALUE PROJECTS COMPLETED,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 PERSON OFFICE CO2,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53492909"/>
                  </a:ext>
                </a:extLst>
              </a:tr>
              <a:tr h="5806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 Webb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 PERSON OFFICE CO2, RECYCLING BIN AVAILABILITY, WASTE COMPOSITION, STAFF TRAVEL TO SITE CO2, Tier 4 Compliance, FUEL USAGE - MACHINE DELIVERY,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TRANSPORT FLEET COMPOSITION, SCIENCE BASED TARGETS, SOCIAL VALUE PROJECTS COMPLETED,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49068773"/>
                  </a:ext>
                </a:extLst>
              </a:tr>
              <a:tr h="5806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Quattro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 PERSON OFFICE CO2, RECYCLING BIN AVAILABILITY, WASTE COMPOSITION, STAFF TRAVEL TO SITE CO2, Tier 4 Compliance, FUEL USAGE - MACHINE DELIVERY,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TRANSPORT FLEET COMPOSITION, SCIENCE BASED TARGETS, SOCIAL VALUE PROJECTS COMPLETED,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73581558"/>
                  </a:ext>
                </a:extLst>
              </a:tr>
              <a:tr h="5806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Motive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 PERSON OFFICE CO2, RECYCLING BIN AVAILABILITY, WASTE COMPOSITION, TRANSPORT FLEET COMPOSITION, Tier 4 Compliance, FUEL USAGE - MACHINE DELIVERY,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STAFF TRAVEL TO SITE CO2, SCIENCE BASED TARGETS, SOCIAL VALUE PROJECTS COMPLETED,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5782559"/>
                  </a:ext>
                </a:extLst>
              </a:tr>
              <a:tr h="5806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GPX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C02 PER PERSON, RECYCLING BIN AVAILABILTY, WASTE COMPOSITION, STAFF TRANSPORTAION,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SCIENCE BASED TARGETS, TRANSPORT FLEET COMPOSITIOIN, SOCIAL VALUE PROJECTS COMPLETED,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2457137"/>
                  </a:ext>
                </a:extLst>
              </a:tr>
              <a:tr h="58063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Sunbelt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 AVAILABILITY, WASTE COMPOSITION, TRANSPORT FLEET COMPOSITION,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 PERSON OFFICE CO2, STAFF TRAVEL TO SITE CO2, Tier 4 Compliance, FUEL USAGE - MACHINE DELIVERY, SCIENCE BASED TARGETS, SOCIAL VALUE PROJECTS COMPLETED,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46984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108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D248B-8BD0-6ADF-6BAB-FEEBA4C39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F2710455-839E-3C97-FB1E-CB074395700E}"/>
              </a:ext>
            </a:extLst>
          </p:cNvPr>
          <p:cNvSpPr>
            <a:spLocks noGrp="1"/>
          </p:cNvSpPr>
          <p:nvPr/>
        </p:nvSpPr>
        <p:spPr>
          <a:xfrm>
            <a:off x="395416" y="295226"/>
            <a:ext cx="10890422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RRV and Welding League Table results for Period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E1C35719-FBE1-38FA-DCD1-253306231E69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2" name="AutoShape 2" descr="Image result for ready power rrv">
            <a:extLst>
              <a:ext uri="{FF2B5EF4-FFF2-40B4-BE49-F238E27FC236}">
                <a16:creationId xmlns:a16="http://schemas.microsoft.com/office/drawing/2014/main" id="{AE6C32D0-DE4A-1250-E400-F1C2FA0BFC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4EA2AA8-43E8-4D15-FAD5-49C7268373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356053"/>
              </p:ext>
            </p:extLst>
          </p:nvPr>
        </p:nvGraphicFramePr>
        <p:xfrm>
          <a:off x="681591" y="1325043"/>
          <a:ext cx="11242420" cy="388133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8484">
                  <a:extLst>
                    <a:ext uri="{9D8B030D-6E8A-4147-A177-3AD203B41FA5}">
                      <a16:colId xmlns:a16="http://schemas.microsoft.com/office/drawing/2014/main" val="3182096610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345972111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3107446522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2645970943"/>
                    </a:ext>
                  </a:extLst>
                </a:gridCol>
                <a:gridCol w="2248484">
                  <a:extLst>
                    <a:ext uri="{9D8B030D-6E8A-4147-A177-3AD203B41FA5}">
                      <a16:colId xmlns:a16="http://schemas.microsoft.com/office/drawing/2014/main" val="3149132533"/>
                    </a:ext>
                  </a:extLst>
                </a:gridCol>
              </a:tblGrid>
              <a:tr h="57807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Supplier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Safety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Performance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CSR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228361"/>
                  </a:ext>
                </a:extLst>
              </a:tr>
              <a:tr h="55054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 Webb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72585888"/>
                  </a:ext>
                </a:extLst>
              </a:tr>
              <a:tr h="55054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Ready Power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85471156"/>
                  </a:ext>
                </a:extLst>
              </a:tr>
              <a:tr h="55054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Quattro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7468240"/>
                  </a:ext>
                </a:extLst>
              </a:tr>
              <a:tr h="55054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Motive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17874318"/>
                  </a:ext>
                </a:extLst>
              </a:tr>
              <a:tr h="55054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Sunbelt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75154491"/>
                  </a:ext>
                </a:extLst>
              </a:tr>
              <a:tr h="55054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GPX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16103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5623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66848-C49F-4828-E87A-963D4350E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A4004D7E-8262-E95A-5428-2F7BF354B3CA}"/>
              </a:ext>
            </a:extLst>
          </p:cNvPr>
          <p:cNvSpPr>
            <a:spLocks noGrp="1"/>
          </p:cNvSpPr>
          <p:nvPr/>
        </p:nvSpPr>
        <p:spPr>
          <a:xfrm>
            <a:off x="362465" y="295226"/>
            <a:ext cx="11413899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Overall Standings– RRV and Welding Year to Date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44C51ECB-017B-1D15-3029-FB5A5D194F2A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26421FC-6080-BFEB-9074-60186D5FA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651021"/>
              </p:ext>
            </p:extLst>
          </p:nvPr>
        </p:nvGraphicFramePr>
        <p:xfrm>
          <a:off x="1652194" y="1057325"/>
          <a:ext cx="8496942" cy="5150476"/>
        </p:xfrm>
        <a:graphic>
          <a:graphicData uri="http://schemas.openxmlformats.org/drawingml/2006/table">
            <a:tbl>
              <a:tblPr/>
              <a:tblGrid>
                <a:gridCol w="5179818">
                  <a:extLst>
                    <a:ext uri="{9D8B030D-6E8A-4147-A177-3AD203B41FA5}">
                      <a16:colId xmlns:a16="http://schemas.microsoft.com/office/drawing/2014/main" val="4089356798"/>
                    </a:ext>
                  </a:extLst>
                </a:gridCol>
                <a:gridCol w="1732949">
                  <a:extLst>
                    <a:ext uri="{9D8B030D-6E8A-4147-A177-3AD203B41FA5}">
                      <a16:colId xmlns:a16="http://schemas.microsoft.com/office/drawing/2014/main" val="3200107462"/>
                    </a:ext>
                  </a:extLst>
                </a:gridCol>
                <a:gridCol w="1584175">
                  <a:extLst>
                    <a:ext uri="{9D8B030D-6E8A-4147-A177-3AD203B41FA5}">
                      <a16:colId xmlns:a16="http://schemas.microsoft.com/office/drawing/2014/main" val="247583462"/>
                    </a:ext>
                  </a:extLst>
                </a:gridCol>
              </a:tblGrid>
              <a:tr h="9443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Period Results Rank Table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 Points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3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476526"/>
                  </a:ext>
                </a:extLst>
              </a:tr>
              <a:tr h="5824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 Webb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724609"/>
                  </a:ext>
                </a:extLst>
              </a:tr>
              <a:tr h="5824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Ready Power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271312"/>
                  </a:ext>
                </a:extLst>
              </a:tr>
              <a:tr h="5824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Motive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800912"/>
                  </a:ext>
                </a:extLst>
              </a:tr>
              <a:tr h="5824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Quattro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763903"/>
                  </a:ext>
                </a:extLst>
              </a:tr>
              <a:tr h="5824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GPX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9787716"/>
                  </a:ext>
                </a:extLst>
              </a:tr>
              <a:tr h="6313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Sunbelt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826861"/>
                  </a:ext>
                </a:extLst>
              </a:tr>
              <a:tr h="63137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RSS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529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801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E02E52-EC61-3CE1-2336-25E50C669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DD1780C2-FF57-AF1A-F4C4-E51181F93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2A54C3-76E4-37E8-F536-4DB84649D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0" r="1" b="29086"/>
          <a:stretch/>
        </p:blipFill>
        <p:spPr>
          <a:xfrm>
            <a:off x="3670969" y="0"/>
            <a:ext cx="8668512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8A68486-A566-375C-3D77-5673671D1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98CFFD37-C745-A88D-E0CE-1C8AE2287541}"/>
              </a:ext>
            </a:extLst>
          </p:cNvPr>
          <p:cNvSpPr>
            <a:spLocks noGrp="1"/>
          </p:cNvSpPr>
          <p:nvPr/>
        </p:nvSpPr>
        <p:spPr>
          <a:xfrm>
            <a:off x="477981" y="1122363"/>
            <a:ext cx="402336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Labour Resource Premier – 1</a:t>
            </a:r>
            <a:r>
              <a:rPr kumimoji="0" lang="en-US" sz="48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Place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7494255-1DE0-A854-1F3E-FE7A286F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6AF89F-ED94-14C0-F7C9-C272C7C5E5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774791-708C-9921-FE7D-D5208B9B58BA}"/>
              </a:ext>
            </a:extLst>
          </p:cNvPr>
          <p:cNvSpPr/>
          <p:nvPr/>
        </p:nvSpPr>
        <p:spPr>
          <a:xfrm>
            <a:off x="456818" y="4791161"/>
            <a:ext cx="1911478" cy="14579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A43A00-CCAC-1188-F349-6149AF4156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10" y="4791151"/>
            <a:ext cx="3890868" cy="162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47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8A0EDC-5EA3-0D98-39E5-9F3CF2A77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83C37897-7D06-B3DC-DCB4-C5F69FFA0F80}"/>
              </a:ext>
            </a:extLst>
          </p:cNvPr>
          <p:cNvSpPr>
            <a:spLocks noGrp="1"/>
          </p:cNvSpPr>
          <p:nvPr/>
        </p:nvSpPr>
        <p:spPr>
          <a:xfrm>
            <a:off x="362465" y="295226"/>
            <a:ext cx="11413899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All Supply Chain Safety Score Over Time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5F3F0AC8-C319-4BDA-6BF5-72F6E5D3E423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F1B8B2-45C1-DC2D-3651-7C5D5929E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32" y="1449302"/>
            <a:ext cx="10528463" cy="462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434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/>
          <p:cNvSpPr>
            <a:spLocks noGrp="1"/>
          </p:cNvSpPr>
          <p:nvPr/>
        </p:nvSpPr>
        <p:spPr>
          <a:xfrm>
            <a:off x="560173" y="295226"/>
            <a:ext cx="1075037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Supplier and SRSA CARL engagement</a:t>
            </a:r>
          </a:p>
        </p:txBody>
      </p:sp>
      <p:sp>
        <p:nvSpPr>
          <p:cNvPr id="18" name="Title 9"/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E9956-5C9C-F181-0B19-560A881E3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854" y="989890"/>
            <a:ext cx="7948292" cy="574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46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/>
          <p:cNvSpPr>
            <a:spLocks noGrp="1"/>
          </p:cNvSpPr>
          <p:nvPr/>
        </p:nvSpPr>
        <p:spPr>
          <a:xfrm>
            <a:off x="560173" y="295226"/>
            <a:ext cx="1075037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Supplier and SRSA CARL engagement</a:t>
            </a:r>
          </a:p>
        </p:txBody>
      </p:sp>
      <p:sp>
        <p:nvSpPr>
          <p:cNvPr id="18" name="Title 9"/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9B1A02-AF9A-3A7D-1DD1-3ACB29DBF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2478" y="992037"/>
            <a:ext cx="7985768" cy="573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377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/>
          <p:cNvSpPr>
            <a:spLocks noGrp="1"/>
          </p:cNvSpPr>
          <p:nvPr/>
        </p:nvSpPr>
        <p:spPr>
          <a:xfrm>
            <a:off x="560173" y="295226"/>
            <a:ext cx="1075037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Supplier and SRSA CARL engagement</a:t>
            </a:r>
          </a:p>
        </p:txBody>
      </p:sp>
      <p:sp>
        <p:nvSpPr>
          <p:cNvPr id="18" name="Title 9"/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2B28DD-A1FC-7C47-0EE0-D6317AD22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108" y="1009290"/>
            <a:ext cx="7815784" cy="56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403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5B741-7898-430B-A866-2198666F7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1DF7EC-0045-47D9-AA65-E0E40A1B118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9">
            <a:extLst>
              <a:ext uri="{FF2B5EF4-FFF2-40B4-BE49-F238E27FC236}">
                <a16:creationId xmlns:a16="http://schemas.microsoft.com/office/drawing/2014/main" id="{2E6D5231-3AA7-409D-893C-00181E698F3F}"/>
              </a:ext>
            </a:extLst>
          </p:cNvPr>
          <p:cNvSpPr>
            <a:spLocks noGrp="1"/>
          </p:cNvSpPr>
          <p:nvPr/>
        </p:nvSpPr>
        <p:spPr>
          <a:xfrm>
            <a:off x="428368" y="295226"/>
            <a:ext cx="957158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CARL Engagement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01169F-0CB5-5207-581D-264A8E13C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417" y="929308"/>
            <a:ext cx="8027166" cy="571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817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59E42-39AA-77E7-5B31-8E56B0BE0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AC56FD-A69B-FA72-AC8C-D37407E64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1DF7EC-0045-47D9-AA65-E0E40A1B118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9">
            <a:extLst>
              <a:ext uri="{FF2B5EF4-FFF2-40B4-BE49-F238E27FC236}">
                <a16:creationId xmlns:a16="http://schemas.microsoft.com/office/drawing/2014/main" id="{21280868-42C1-375F-9A00-212423CC3B6E}"/>
              </a:ext>
            </a:extLst>
          </p:cNvPr>
          <p:cNvSpPr>
            <a:spLocks noGrp="1"/>
          </p:cNvSpPr>
          <p:nvPr/>
        </p:nvSpPr>
        <p:spPr>
          <a:xfrm>
            <a:off x="428368" y="295226"/>
            <a:ext cx="957158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CARL Engagement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9D1925-88CB-40C9-5A2A-A5B649606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871" y="1009563"/>
            <a:ext cx="8954258" cy="555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0381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ready power rrv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9"/>
          <p:cNvSpPr>
            <a:spLocks noGrp="1"/>
          </p:cNvSpPr>
          <p:nvPr/>
        </p:nvSpPr>
        <p:spPr>
          <a:xfrm>
            <a:off x="411105" y="299790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KPI Trends – PPE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4606056"/>
              </p:ext>
            </p:extLst>
          </p:nvPr>
        </p:nvGraphicFramePr>
        <p:xfrm>
          <a:off x="552450" y="933872"/>
          <a:ext cx="11049000" cy="5375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624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/>
        </p:nvSpPr>
        <p:spPr>
          <a:xfrm>
            <a:off x="535459" y="447626"/>
            <a:ext cx="9616889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KPI Trends – PPE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7CF85F-B4DE-8569-92B2-25FD8A438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199" y="1414074"/>
            <a:ext cx="8241601" cy="427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030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9"/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2" name="AutoShape 2" descr="Image result for ready power rrv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9"/>
          <p:cNvSpPr>
            <a:spLocks noGrp="1"/>
          </p:cNvSpPr>
          <p:nvPr/>
        </p:nvSpPr>
        <p:spPr>
          <a:xfrm>
            <a:off x="799070" y="295226"/>
            <a:ext cx="920087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KPI Trends – Hidden Hours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7790158"/>
              </p:ext>
            </p:extLst>
          </p:nvPr>
        </p:nvGraphicFramePr>
        <p:xfrm>
          <a:off x="345057" y="1210420"/>
          <a:ext cx="11481758" cy="5098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7093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/>
          <p:cNvSpPr>
            <a:spLocks noGrp="1"/>
          </p:cNvSpPr>
          <p:nvPr/>
        </p:nvSpPr>
        <p:spPr>
          <a:xfrm>
            <a:off x="1770348" y="295226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0" name="Title 9"/>
          <p:cNvSpPr>
            <a:spLocks noGrp="1"/>
          </p:cNvSpPr>
          <p:nvPr/>
        </p:nvSpPr>
        <p:spPr>
          <a:xfrm>
            <a:off x="387178" y="447626"/>
            <a:ext cx="976517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KPI Trends – Hidden Hours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AADA89-C0DB-2542-4F57-6AE17F88CC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773" y="1579593"/>
            <a:ext cx="8790453" cy="401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46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24966-1619-3A83-0364-BB775967E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6D90C1B-13B7-A40E-B677-5DE7DCE6DA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itle 9">
            <a:extLst>
              <a:ext uri="{FF2B5EF4-FFF2-40B4-BE49-F238E27FC236}">
                <a16:creationId xmlns:a16="http://schemas.microsoft.com/office/drawing/2014/main" id="{7EF7FDA6-9FA5-7081-B726-EF0F48715B18}"/>
              </a:ext>
            </a:extLst>
          </p:cNvPr>
          <p:cNvSpPr>
            <a:spLocks noGrp="1"/>
          </p:cNvSpPr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Labour Resource Premier – Last Place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5E33D6-294B-11F8-9198-C05BAC946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039513-34DC-F492-960B-CC0244EA9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5138BD05-F49F-C299-975A-1B4C4FAC00D4}"/>
              </a:ext>
            </a:extLst>
          </p:cNvPr>
          <p:cNvGrpSpPr/>
          <p:nvPr/>
        </p:nvGrpSpPr>
        <p:grpSpPr>
          <a:xfrm>
            <a:off x="747252" y="2400974"/>
            <a:ext cx="4021389" cy="4021389"/>
            <a:chOff x="747252" y="2400974"/>
            <a:chExt cx="4021389" cy="4021389"/>
          </a:xfrm>
        </p:grpSpPr>
        <p:pic>
          <p:nvPicPr>
            <p:cNvPr id="2050" name="Picture 2" descr="Total Spoon! Award | Trophies2u">
              <a:extLst>
                <a:ext uri="{FF2B5EF4-FFF2-40B4-BE49-F238E27FC236}">
                  <a16:creationId xmlns:a16="http://schemas.microsoft.com/office/drawing/2014/main" id="{E4325CF7-88FE-9DB2-517E-C91BE81738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252" y="2400974"/>
              <a:ext cx="4021389" cy="4021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FE7EC2D-F1C0-40FB-F8A6-9AA19C2CEC38}"/>
                </a:ext>
              </a:extLst>
            </p:cNvPr>
            <p:cNvSpPr txBox="1"/>
            <p:nvPr/>
          </p:nvSpPr>
          <p:spPr>
            <a:xfrm rot="383646">
              <a:off x="1916163" y="5655902"/>
              <a:ext cx="133204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5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SRSA Wooden Spoon</a:t>
              </a:r>
            </a:p>
          </p:txBody>
        </p:sp>
      </p:grpSp>
      <p:sp>
        <p:nvSpPr>
          <p:cNvPr id="8" name="AutoShape 8">
            <a:extLst>
              <a:ext uri="{FF2B5EF4-FFF2-40B4-BE49-F238E27FC236}">
                <a16:creationId xmlns:a16="http://schemas.microsoft.com/office/drawing/2014/main" id="{5D93C564-E807-5067-B5BC-5EBEE3ECBCD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1C0460-650C-2F59-3822-DC038FA11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769" y="3677728"/>
            <a:ext cx="2791215" cy="11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76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2FDE9-005E-76C9-CAFC-F874AFEE3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7F2E50FE-C3C0-D869-3D59-3E5986477A6B}"/>
              </a:ext>
            </a:extLst>
          </p:cNvPr>
          <p:cNvSpPr>
            <a:spLocks noGrp="1"/>
          </p:cNvSpPr>
          <p:nvPr/>
        </p:nvSpPr>
        <p:spPr>
          <a:xfrm>
            <a:off x="518984" y="295226"/>
            <a:ext cx="948096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Labour Overall Safety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2DAC4DA-3A4C-870B-8082-C03465B0E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39391"/>
              </p:ext>
            </p:extLst>
          </p:nvPr>
        </p:nvGraphicFramePr>
        <p:xfrm>
          <a:off x="0" y="929309"/>
          <a:ext cx="12191999" cy="592869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889181">
                  <a:extLst>
                    <a:ext uri="{9D8B030D-6E8A-4147-A177-3AD203B41FA5}">
                      <a16:colId xmlns:a16="http://schemas.microsoft.com/office/drawing/2014/main" val="3115749134"/>
                    </a:ext>
                  </a:extLst>
                </a:gridCol>
                <a:gridCol w="3941925">
                  <a:extLst>
                    <a:ext uri="{9D8B030D-6E8A-4147-A177-3AD203B41FA5}">
                      <a16:colId xmlns:a16="http://schemas.microsoft.com/office/drawing/2014/main" val="3438141433"/>
                    </a:ext>
                  </a:extLst>
                </a:gridCol>
                <a:gridCol w="3576918">
                  <a:extLst>
                    <a:ext uri="{9D8B030D-6E8A-4147-A177-3AD203B41FA5}">
                      <a16:colId xmlns:a16="http://schemas.microsoft.com/office/drawing/2014/main" val="1850115952"/>
                    </a:ext>
                  </a:extLst>
                </a:gridCol>
                <a:gridCol w="1783975">
                  <a:extLst>
                    <a:ext uri="{9D8B030D-6E8A-4147-A177-3AD203B41FA5}">
                      <a16:colId xmlns:a16="http://schemas.microsoft.com/office/drawing/2014/main" val="141272659"/>
                    </a:ext>
                  </a:extLst>
                </a:gridCol>
              </a:tblGrid>
              <a:tr h="74258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Supplier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Success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367063"/>
                  </a:ext>
                </a:extLst>
              </a:tr>
              <a:tr h="65901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Ganymede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SAFETY TOURS,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1670711"/>
                  </a:ext>
                </a:extLst>
              </a:tr>
              <a:tr h="5569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SAFETY TOURS,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17255036"/>
                  </a:ext>
                </a:extLst>
              </a:tr>
              <a:tr h="5569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SAFETY TOURS,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77472354"/>
                  </a:ext>
                </a:extLst>
              </a:tr>
              <a:tr h="5569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Dynamic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SAFETY TOURS,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4108050"/>
                  </a:ext>
                </a:extLst>
              </a:tr>
              <a:tr h="56748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05961283"/>
                  </a:ext>
                </a:extLst>
              </a:tr>
              <a:tr h="56748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12223714"/>
                  </a:ext>
                </a:extLst>
              </a:tr>
              <a:tr h="56748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PPE NON CONFORMANCES,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53064844"/>
                  </a:ext>
                </a:extLst>
              </a:tr>
              <a:tr h="59689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HIDDEN HOURS EXCEEDENCES,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92877"/>
                  </a:ext>
                </a:extLst>
              </a:tr>
              <a:tr h="55693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Mcginley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FWI, LTIFR, INCIDENTS,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CLOSE CALLS SUBMITTED, SAFETY CONVERSATIONS, HIDDEN HOURS EXCEEDENCES, PPE NON CONFORMANCES, SAFETY TOURS,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3930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719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675-C059-60F0-C4D7-4CE247986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C7E84902-E4A3-651D-6FBB-A0ECDD949330}"/>
              </a:ext>
            </a:extLst>
          </p:cNvPr>
          <p:cNvSpPr>
            <a:spLocks noGrp="1"/>
          </p:cNvSpPr>
          <p:nvPr/>
        </p:nvSpPr>
        <p:spPr>
          <a:xfrm>
            <a:off x="518984" y="295226"/>
            <a:ext cx="948096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Labour Overall CSR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50C9A73-5866-E71F-8D4E-6C9879224A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540182"/>
              </p:ext>
            </p:extLst>
          </p:nvPr>
        </p:nvGraphicFramePr>
        <p:xfrm>
          <a:off x="1" y="859312"/>
          <a:ext cx="12191999" cy="5976635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889181">
                  <a:extLst>
                    <a:ext uri="{9D8B030D-6E8A-4147-A177-3AD203B41FA5}">
                      <a16:colId xmlns:a16="http://schemas.microsoft.com/office/drawing/2014/main" val="3115749134"/>
                    </a:ext>
                  </a:extLst>
                </a:gridCol>
                <a:gridCol w="4300513">
                  <a:extLst>
                    <a:ext uri="{9D8B030D-6E8A-4147-A177-3AD203B41FA5}">
                      <a16:colId xmlns:a16="http://schemas.microsoft.com/office/drawing/2014/main" val="910462133"/>
                    </a:ext>
                  </a:extLst>
                </a:gridCol>
                <a:gridCol w="3854824">
                  <a:extLst>
                    <a:ext uri="{9D8B030D-6E8A-4147-A177-3AD203B41FA5}">
                      <a16:colId xmlns:a16="http://schemas.microsoft.com/office/drawing/2014/main" val="46056705"/>
                    </a:ext>
                  </a:extLst>
                </a:gridCol>
                <a:gridCol w="1147481">
                  <a:extLst>
                    <a:ext uri="{9D8B030D-6E8A-4147-A177-3AD203B41FA5}">
                      <a16:colId xmlns:a16="http://schemas.microsoft.com/office/drawing/2014/main" val="141272659"/>
                    </a:ext>
                  </a:extLst>
                </a:gridCol>
              </a:tblGrid>
              <a:tr h="5803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Suppliers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Success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Improvement Areas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Score</a:t>
                      </a:r>
                    </a:p>
                  </a:txBody>
                  <a:tcPr marL="0" marR="0" marT="0" marB="0" anchor="ctr"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367063"/>
                  </a:ext>
                </a:extLst>
              </a:tr>
              <a:tr h="7094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Ganymede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TONNES OF CO2 PER STAFF MILE, TRANSPORT FLEET COMPOSITION,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59773697"/>
                  </a:ext>
                </a:extLst>
              </a:tr>
              <a:tr h="5320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TONNES OF CO2 PER STAFF MILE, TRANSPORT FLEET COMPOSITION,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80338107"/>
                  </a:ext>
                </a:extLst>
              </a:tr>
              <a:tr h="5320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Mcginley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TONNES OF CO2 PER STAFF MILE, TRANSPORT FLEET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75062119"/>
                  </a:ext>
                </a:extLst>
              </a:tr>
              <a:tr h="5320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TONNES OF CO2 PER STAFF MILE, TRANSPORT FLEET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91571645"/>
                  </a:ext>
                </a:extLst>
              </a:tr>
              <a:tr h="5320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RECYCLING BINS AVAILABLE AT ALL OFFICES, WASTE COMPOSITION, TRANSPORT FLEET COMPOSITION, SCIENCE BASED TARGETS,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TONNES OF CO2 PER STAFF MILE,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22335886"/>
                  </a:ext>
                </a:extLst>
              </a:tr>
              <a:tr h="5151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TONNES OF CO2 PER STAFF MILE, TRANSPORT FLEET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WASTE COMPOSITION, 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78297188"/>
                  </a:ext>
                </a:extLst>
              </a:tr>
              <a:tr h="5320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Dynamic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TRANSPORT FLEET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TONNES OF CO2 PER STAFF MILE, 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06396195"/>
                  </a:ext>
                </a:extLst>
              </a:tr>
              <a:tr h="51003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WASTE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TONNES OF CO2 PER STAFF MILE, TRANSPORT FLEET COMPOSITION, 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01924863"/>
                  </a:ext>
                </a:extLst>
              </a:tr>
              <a:tr h="68004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OFFICE CO2, RECYCLING BINS AVAILABLE AT ALL OFFICES, TRANSPORT FLEET COMPOSITION, SOCIAL VALUE PROJECTS,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WASTE COMPOSITION, TONNES OF CO2 PER STAFF MILE, SCIENCE BASED TARGETS,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33597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5713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5C847-5FF2-5F17-012C-6800F398D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B06FF62D-BE3F-EF80-101E-DD72B48A46A7}"/>
              </a:ext>
            </a:extLst>
          </p:cNvPr>
          <p:cNvSpPr>
            <a:spLocks noGrp="1"/>
          </p:cNvSpPr>
          <p:nvPr/>
        </p:nvSpPr>
        <p:spPr>
          <a:xfrm>
            <a:off x="354227" y="295226"/>
            <a:ext cx="9645721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Position for Period – Premier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C864D328-E68B-C203-42C4-D1807D43DF1E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BC74953-8207-F643-B070-436C8D8BBF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166718"/>
              </p:ext>
            </p:extLst>
          </p:nvPr>
        </p:nvGraphicFramePr>
        <p:xfrm>
          <a:off x="959225" y="1150469"/>
          <a:ext cx="10273550" cy="516763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54710">
                  <a:extLst>
                    <a:ext uri="{9D8B030D-6E8A-4147-A177-3AD203B41FA5}">
                      <a16:colId xmlns:a16="http://schemas.microsoft.com/office/drawing/2014/main" val="3182096610"/>
                    </a:ext>
                  </a:extLst>
                </a:gridCol>
                <a:gridCol w="2054710">
                  <a:extLst>
                    <a:ext uri="{9D8B030D-6E8A-4147-A177-3AD203B41FA5}">
                      <a16:colId xmlns:a16="http://schemas.microsoft.com/office/drawing/2014/main" val="1151786686"/>
                    </a:ext>
                  </a:extLst>
                </a:gridCol>
                <a:gridCol w="2054710">
                  <a:extLst>
                    <a:ext uri="{9D8B030D-6E8A-4147-A177-3AD203B41FA5}">
                      <a16:colId xmlns:a16="http://schemas.microsoft.com/office/drawing/2014/main" val="568617299"/>
                    </a:ext>
                  </a:extLst>
                </a:gridCol>
                <a:gridCol w="2054710">
                  <a:extLst>
                    <a:ext uri="{9D8B030D-6E8A-4147-A177-3AD203B41FA5}">
                      <a16:colId xmlns:a16="http://schemas.microsoft.com/office/drawing/2014/main" val="2645970943"/>
                    </a:ext>
                  </a:extLst>
                </a:gridCol>
                <a:gridCol w="2054710">
                  <a:extLst>
                    <a:ext uri="{9D8B030D-6E8A-4147-A177-3AD203B41FA5}">
                      <a16:colId xmlns:a16="http://schemas.microsoft.com/office/drawing/2014/main" val="3149132533"/>
                    </a:ext>
                  </a:extLst>
                </a:gridCol>
              </a:tblGrid>
              <a:tr h="539903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Supplier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Safety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>
                          <a:solidFill>
                            <a:schemeClr val="tx1"/>
                          </a:solidFill>
                          <a:effectLst/>
                        </a:rPr>
                        <a:t>Performance</a:t>
                      </a:r>
                      <a:endParaRPr lang="en-GB" sz="24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CSR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GB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228361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Ganymede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9834589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49356612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Dynamic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471917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7879204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40622935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Ash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97125744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34591924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Rail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3143552"/>
                  </a:ext>
                </a:extLst>
              </a:tr>
              <a:tr h="51419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Mcginley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1259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2865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0F06D-4AA0-3C9F-E99B-02DA22742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2D9BDB-0238-AC7A-B478-D2496817DA62}"/>
              </a:ext>
            </a:extLst>
          </p:cNvPr>
          <p:cNvCxnSpPr/>
          <p:nvPr/>
        </p:nvCxnSpPr>
        <p:spPr>
          <a:xfrm>
            <a:off x="1919536" y="1073324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9">
            <a:extLst>
              <a:ext uri="{FF2B5EF4-FFF2-40B4-BE49-F238E27FC236}">
                <a16:creationId xmlns:a16="http://schemas.microsoft.com/office/drawing/2014/main" id="{D056B959-5CF0-D9A6-B4C0-2F2C492D5DFC}"/>
              </a:ext>
            </a:extLst>
          </p:cNvPr>
          <p:cNvSpPr>
            <a:spLocks noGrp="1"/>
          </p:cNvSpPr>
          <p:nvPr/>
        </p:nvSpPr>
        <p:spPr>
          <a:xfrm>
            <a:off x="205946" y="260648"/>
            <a:ext cx="10676238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Overall Standings Year to Date– Premier</a:t>
            </a:r>
          </a:p>
        </p:txBody>
      </p:sp>
      <p:sp>
        <p:nvSpPr>
          <p:cNvPr id="18" name="Title 9">
            <a:extLst>
              <a:ext uri="{FF2B5EF4-FFF2-40B4-BE49-F238E27FC236}">
                <a16:creationId xmlns:a16="http://schemas.microsoft.com/office/drawing/2014/main" id="{4F280840-B04F-EB8A-2488-74FD3DF36C51}"/>
              </a:ext>
            </a:extLst>
          </p:cNvPr>
          <p:cNvSpPr>
            <a:spLocks noGrp="1"/>
          </p:cNvSpPr>
          <p:nvPr/>
        </p:nvSpPr>
        <p:spPr>
          <a:xfrm>
            <a:off x="2042864" y="1210742"/>
            <a:ext cx="8229600" cy="5098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CE9E03-FC52-4168-C16F-753BDBFED6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955453"/>
              </p:ext>
            </p:extLst>
          </p:nvPr>
        </p:nvGraphicFramePr>
        <p:xfrm>
          <a:off x="1883532" y="1073324"/>
          <a:ext cx="8424936" cy="5597978"/>
        </p:xfrm>
        <a:graphic>
          <a:graphicData uri="http://schemas.openxmlformats.org/drawingml/2006/table">
            <a:tbl>
              <a:tblPr/>
              <a:tblGrid>
                <a:gridCol w="2808312">
                  <a:extLst>
                    <a:ext uri="{9D8B030D-6E8A-4147-A177-3AD203B41FA5}">
                      <a16:colId xmlns:a16="http://schemas.microsoft.com/office/drawing/2014/main" val="140197903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128246678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3820402686"/>
                    </a:ext>
                  </a:extLst>
                </a:gridCol>
              </a:tblGrid>
              <a:tr h="894863"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Overall Standings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Points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Rank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26B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275797"/>
                  </a:ext>
                </a:extLst>
              </a:tr>
              <a:tr h="5084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Ganymede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49360"/>
                  </a:ext>
                </a:extLst>
              </a:tr>
              <a:tr h="5084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629963"/>
                  </a:ext>
                </a:extLst>
              </a:tr>
              <a:tr h="5338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611319"/>
                  </a:ext>
                </a:extLst>
              </a:tr>
              <a:tr h="5084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Vital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192697"/>
                  </a:ext>
                </a:extLst>
              </a:tr>
              <a:tr h="5338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Ash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94559"/>
                  </a:ext>
                </a:extLst>
              </a:tr>
              <a:tr h="5338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Dynamic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00609"/>
                  </a:ext>
                </a:extLst>
              </a:tr>
              <a:tr h="50844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A1 Rail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039597"/>
                  </a:ext>
                </a:extLst>
              </a:tr>
              <a:tr h="5338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Macrail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691884"/>
                  </a:ext>
                </a:extLst>
              </a:tr>
              <a:tr h="53386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Mcginley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ABF8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997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442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10AB1-6B8A-48EA-99DA-572726F62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9">
            <a:extLst>
              <a:ext uri="{FF2B5EF4-FFF2-40B4-BE49-F238E27FC236}">
                <a16:creationId xmlns:a16="http://schemas.microsoft.com/office/drawing/2014/main" id="{7156BE31-C57F-E7DB-D6F9-B9DC20319A84}"/>
              </a:ext>
            </a:extLst>
          </p:cNvPr>
          <p:cNvSpPr>
            <a:spLocks noGrp="1"/>
          </p:cNvSpPr>
          <p:nvPr/>
        </p:nvSpPr>
        <p:spPr>
          <a:xfrm>
            <a:off x="486031" y="295226"/>
            <a:ext cx="10338487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Labour League Table Championship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80E5B-4869-9422-EC65-4DC82028F4AD}"/>
              </a:ext>
            </a:extLst>
          </p:cNvPr>
          <p:cNvSpPr/>
          <p:nvPr/>
        </p:nvSpPr>
        <p:spPr>
          <a:xfrm>
            <a:off x="0" y="5329734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Period 03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1DF331D-F9AD-A3F2-54E9-48C5B27431FC}"/>
              </a:ext>
            </a:extLst>
          </p:cNvPr>
          <p:cNvGrpSpPr/>
          <p:nvPr/>
        </p:nvGrpSpPr>
        <p:grpSpPr>
          <a:xfrm>
            <a:off x="4215240" y="1046297"/>
            <a:ext cx="3761517" cy="4435837"/>
            <a:chOff x="4215241" y="976099"/>
            <a:chExt cx="3761517" cy="44358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3E310EE-6C80-2888-2CBE-1BE3A2AF4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412" b="93692" l="10000" r="90000">
                          <a14:foregroundMark x1="44512" y1="93071" x2="53659" y2="91830"/>
                          <a14:foregroundMark x1="41463" y1="93692" x2="44512" y2="93692"/>
                          <a14:foregroundMark x1="38537" y1="92865" x2="43171" y2="93278"/>
                          <a14:foregroundMark x1="47439" y1="9307" x2="55854" y2="6412"/>
                          <a14:foregroundMark x1="62561" y1="87177" x2="62561" y2="8717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215241" y="976099"/>
              <a:ext cx="3761517" cy="443583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DE057D1-ADDF-5AEE-79BF-43EE64BCA9F6}"/>
                </a:ext>
              </a:extLst>
            </p:cNvPr>
            <p:cNvSpPr txBox="1"/>
            <p:nvPr/>
          </p:nvSpPr>
          <p:spPr>
            <a:xfrm>
              <a:off x="5537993" y="4775164"/>
              <a:ext cx="1146175" cy="251485"/>
            </a:xfrm>
            <a:custGeom>
              <a:avLst/>
              <a:gdLst>
                <a:gd name="connsiteX0" fmla="*/ 0 w 878682"/>
                <a:gd name="connsiteY0" fmla="*/ 0 h 261610"/>
                <a:gd name="connsiteX1" fmla="*/ 878682 w 878682"/>
                <a:gd name="connsiteY1" fmla="*/ 0 h 261610"/>
                <a:gd name="connsiteX2" fmla="*/ 878682 w 878682"/>
                <a:gd name="connsiteY2" fmla="*/ 261610 h 261610"/>
                <a:gd name="connsiteX3" fmla="*/ 0 w 878682"/>
                <a:gd name="connsiteY3" fmla="*/ 261610 h 261610"/>
                <a:gd name="connsiteX4" fmla="*/ 0 w 878682"/>
                <a:gd name="connsiteY4" fmla="*/ 0 h 261610"/>
                <a:gd name="connsiteX0" fmla="*/ 0 w 1002507"/>
                <a:gd name="connsiteY0" fmla="*/ 0 h 261610"/>
                <a:gd name="connsiteX1" fmla="*/ 878682 w 1002507"/>
                <a:gd name="connsiteY1" fmla="*/ 0 h 261610"/>
                <a:gd name="connsiteX2" fmla="*/ 1002507 w 1002507"/>
                <a:gd name="connsiteY2" fmla="*/ 239385 h 261610"/>
                <a:gd name="connsiteX3" fmla="*/ 0 w 1002507"/>
                <a:gd name="connsiteY3" fmla="*/ 261610 h 261610"/>
                <a:gd name="connsiteX4" fmla="*/ 0 w 1002507"/>
                <a:gd name="connsiteY4" fmla="*/ 0 h 261610"/>
                <a:gd name="connsiteX0" fmla="*/ 155575 w 1158082"/>
                <a:gd name="connsiteY0" fmla="*/ 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155575 w 1158082"/>
                <a:gd name="connsiteY4" fmla="*/ 0 h 239385"/>
                <a:gd name="connsiteX0" fmla="*/ 85725 w 1158082"/>
                <a:gd name="connsiteY0" fmla="*/ 12700 h 239385"/>
                <a:gd name="connsiteX1" fmla="*/ 1034257 w 1158082"/>
                <a:gd name="connsiteY1" fmla="*/ 0 h 239385"/>
                <a:gd name="connsiteX2" fmla="*/ 1158082 w 1158082"/>
                <a:gd name="connsiteY2" fmla="*/ 239385 h 239385"/>
                <a:gd name="connsiteX3" fmla="*/ 0 w 1158082"/>
                <a:gd name="connsiteY3" fmla="*/ 229860 h 239385"/>
                <a:gd name="connsiteX4" fmla="*/ 85725 w 1158082"/>
                <a:gd name="connsiteY4" fmla="*/ 12700 h 239385"/>
                <a:gd name="connsiteX0" fmla="*/ 85725 w 1158082"/>
                <a:gd name="connsiteY0" fmla="*/ 0 h 226685"/>
                <a:gd name="connsiteX1" fmla="*/ 1059657 w 1158082"/>
                <a:gd name="connsiteY1" fmla="*/ 12700 h 226685"/>
                <a:gd name="connsiteX2" fmla="*/ 1158082 w 1158082"/>
                <a:gd name="connsiteY2" fmla="*/ 226685 h 226685"/>
                <a:gd name="connsiteX3" fmla="*/ 0 w 1158082"/>
                <a:gd name="connsiteY3" fmla="*/ 217160 h 226685"/>
                <a:gd name="connsiteX4" fmla="*/ 85725 w 1158082"/>
                <a:gd name="connsiteY4" fmla="*/ 0 h 226685"/>
                <a:gd name="connsiteX0" fmla="*/ 85725 w 1158082"/>
                <a:gd name="connsiteY0" fmla="*/ 0 h 248002"/>
                <a:gd name="connsiteX1" fmla="*/ 1059657 w 1158082"/>
                <a:gd name="connsiteY1" fmla="*/ 12700 h 248002"/>
                <a:gd name="connsiteX2" fmla="*/ 1158082 w 1158082"/>
                <a:gd name="connsiteY2" fmla="*/ 226685 h 248002"/>
                <a:gd name="connsiteX3" fmla="*/ 615156 w 1158082"/>
                <a:gd name="connsiteY3" fmla="*/ 247687 h 248002"/>
                <a:gd name="connsiteX4" fmla="*/ 0 w 1158082"/>
                <a:gd name="connsiteY4" fmla="*/ 217160 h 248002"/>
                <a:gd name="connsiteX5" fmla="*/ 85725 w 1158082"/>
                <a:gd name="connsiteY5" fmla="*/ 0 h 24800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615156 w 1158082"/>
                <a:gd name="connsiteY3" fmla="*/ 247687 h 248492"/>
                <a:gd name="connsiteX4" fmla="*/ 0 w 1158082"/>
                <a:gd name="connsiteY4" fmla="*/ 217160 h 248492"/>
                <a:gd name="connsiteX5" fmla="*/ 85725 w 1158082"/>
                <a:gd name="connsiteY5" fmla="*/ 0 h 248492"/>
                <a:gd name="connsiteX0" fmla="*/ 85725 w 1158082"/>
                <a:gd name="connsiteY0" fmla="*/ 0 h 248492"/>
                <a:gd name="connsiteX1" fmla="*/ 1059657 w 1158082"/>
                <a:gd name="connsiteY1" fmla="*/ 12700 h 248492"/>
                <a:gd name="connsiteX2" fmla="*/ 1158082 w 1158082"/>
                <a:gd name="connsiteY2" fmla="*/ 226685 h 248492"/>
                <a:gd name="connsiteX3" fmla="*/ 970756 w 1158082"/>
                <a:gd name="connsiteY3" fmla="*/ 231811 h 248492"/>
                <a:gd name="connsiteX4" fmla="*/ 615156 w 1158082"/>
                <a:gd name="connsiteY4" fmla="*/ 247687 h 248492"/>
                <a:gd name="connsiteX5" fmla="*/ 0 w 1158082"/>
                <a:gd name="connsiteY5" fmla="*/ 217160 h 248492"/>
                <a:gd name="connsiteX6" fmla="*/ 85725 w 1158082"/>
                <a:gd name="connsiteY6" fmla="*/ 0 h 248492"/>
                <a:gd name="connsiteX0" fmla="*/ 85725 w 1158082"/>
                <a:gd name="connsiteY0" fmla="*/ 0 h 248739"/>
                <a:gd name="connsiteX1" fmla="*/ 1059657 w 1158082"/>
                <a:gd name="connsiteY1" fmla="*/ 12700 h 248739"/>
                <a:gd name="connsiteX2" fmla="*/ 1158082 w 1158082"/>
                <a:gd name="connsiteY2" fmla="*/ 226685 h 248739"/>
                <a:gd name="connsiteX3" fmla="*/ 992981 w 1158082"/>
                <a:gd name="connsiteY3" fmla="*/ 244511 h 248739"/>
                <a:gd name="connsiteX4" fmla="*/ 615156 w 1158082"/>
                <a:gd name="connsiteY4" fmla="*/ 247687 h 248739"/>
                <a:gd name="connsiteX5" fmla="*/ 0 w 1158082"/>
                <a:gd name="connsiteY5" fmla="*/ 217160 h 248739"/>
                <a:gd name="connsiteX6" fmla="*/ 85725 w 1158082"/>
                <a:gd name="connsiteY6" fmla="*/ 0 h 248739"/>
                <a:gd name="connsiteX0" fmla="*/ 85725 w 1158082"/>
                <a:gd name="connsiteY0" fmla="*/ 0 h 248739"/>
                <a:gd name="connsiteX1" fmla="*/ 589756 w 1158082"/>
                <a:gd name="connsiteY1" fmla="*/ 15911 h 248739"/>
                <a:gd name="connsiteX2" fmla="*/ 1059657 w 1158082"/>
                <a:gd name="connsiteY2" fmla="*/ 12700 h 248739"/>
                <a:gd name="connsiteX3" fmla="*/ 1158082 w 1158082"/>
                <a:gd name="connsiteY3" fmla="*/ 226685 h 248739"/>
                <a:gd name="connsiteX4" fmla="*/ 992981 w 1158082"/>
                <a:gd name="connsiteY4" fmla="*/ 244511 h 248739"/>
                <a:gd name="connsiteX5" fmla="*/ 615156 w 1158082"/>
                <a:gd name="connsiteY5" fmla="*/ 247687 h 248739"/>
                <a:gd name="connsiteX6" fmla="*/ 0 w 1158082"/>
                <a:gd name="connsiteY6" fmla="*/ 217160 h 248739"/>
                <a:gd name="connsiteX7" fmla="*/ 85725 w 1158082"/>
                <a:gd name="connsiteY7" fmla="*/ 0 h 248739"/>
                <a:gd name="connsiteX0" fmla="*/ 85725 w 1158082"/>
                <a:gd name="connsiteY0" fmla="*/ 0 h 252514"/>
                <a:gd name="connsiteX1" fmla="*/ 589756 w 1158082"/>
                <a:gd name="connsiteY1" fmla="*/ 15911 h 252514"/>
                <a:gd name="connsiteX2" fmla="*/ 1059657 w 1158082"/>
                <a:gd name="connsiteY2" fmla="*/ 12700 h 252514"/>
                <a:gd name="connsiteX3" fmla="*/ 1158082 w 1158082"/>
                <a:gd name="connsiteY3" fmla="*/ 226685 h 252514"/>
                <a:gd name="connsiteX4" fmla="*/ 615156 w 1158082"/>
                <a:gd name="connsiteY4" fmla="*/ 247687 h 252514"/>
                <a:gd name="connsiteX5" fmla="*/ 0 w 1158082"/>
                <a:gd name="connsiteY5" fmla="*/ 217160 h 252514"/>
                <a:gd name="connsiteX6" fmla="*/ 85725 w 1158082"/>
                <a:gd name="connsiteY6" fmla="*/ 0 h 252514"/>
                <a:gd name="connsiteX0" fmla="*/ 85725 w 1146175"/>
                <a:gd name="connsiteY0" fmla="*/ 0 h 251485"/>
                <a:gd name="connsiteX1" fmla="*/ 589756 w 1146175"/>
                <a:gd name="connsiteY1" fmla="*/ 15911 h 251485"/>
                <a:gd name="connsiteX2" fmla="*/ 1059657 w 1146175"/>
                <a:gd name="connsiteY2" fmla="*/ 12700 h 251485"/>
                <a:gd name="connsiteX3" fmla="*/ 1146175 w 1146175"/>
                <a:gd name="connsiteY3" fmla="*/ 224304 h 251485"/>
                <a:gd name="connsiteX4" fmla="*/ 615156 w 1146175"/>
                <a:gd name="connsiteY4" fmla="*/ 247687 h 251485"/>
                <a:gd name="connsiteX5" fmla="*/ 0 w 1146175"/>
                <a:gd name="connsiteY5" fmla="*/ 217160 h 251485"/>
                <a:gd name="connsiteX6" fmla="*/ 85725 w 1146175"/>
                <a:gd name="connsiteY6" fmla="*/ 0 h 2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175" h="251485">
                  <a:moveTo>
                    <a:pt x="85725" y="0"/>
                  </a:moveTo>
                  <a:lnTo>
                    <a:pt x="589756" y="15911"/>
                  </a:lnTo>
                  <a:lnTo>
                    <a:pt x="1059657" y="12700"/>
                  </a:lnTo>
                  <a:lnTo>
                    <a:pt x="1146175" y="224304"/>
                  </a:lnTo>
                  <a:cubicBezTo>
                    <a:pt x="1072092" y="263468"/>
                    <a:pt x="808170" y="249274"/>
                    <a:pt x="615156" y="247687"/>
                  </a:cubicBezTo>
                  <a:cubicBezTo>
                    <a:pt x="410104" y="253386"/>
                    <a:pt x="205052" y="227336"/>
                    <a:pt x="0" y="217160"/>
                  </a:cubicBezTo>
                  <a:lnTo>
                    <a:pt x="85725" y="0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44000">
                  <a:schemeClr val="accent4"/>
                </a:gs>
                <a:gs pos="54000">
                  <a:schemeClr val="accent4"/>
                </a:gs>
                <a:gs pos="100000">
                  <a:schemeClr val="accent2"/>
                </a:gs>
              </a:gsLst>
              <a:lin ang="0" scaled="0"/>
            </a:gradFill>
          </p:spPr>
          <p:txBody>
            <a:bodyPr wrap="square" rtlCol="0" anchor="ctr">
              <a:noAutofit/>
              <a:scene3d>
                <a:camera prst="orthographicFront"/>
                <a:lightRig rig="threePt" dir="t"/>
              </a:scene3d>
              <a:sp3d extrusionH="57150">
                <a:bevelT w="38100" h="38100" prst="relaxedInset"/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SRSA Cup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389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8F4912EB628E4983713D54C57841BA" ma:contentTypeVersion="16" ma:contentTypeDescription="Create a new document." ma:contentTypeScope="" ma:versionID="7ce3ed3f72f63bbe33dd9e623b35ec0a">
  <xsd:schema xmlns:xsd="http://www.w3.org/2001/XMLSchema" xmlns:xs="http://www.w3.org/2001/XMLSchema" xmlns:p="http://schemas.microsoft.com/office/2006/metadata/properties" xmlns:ns2="3089506d-dd9f-4240-bd5e-090db941faa6" xmlns:ns3="a91b42d2-f6b8-40a0-bb8d-b9b5c77e73df" targetNamespace="http://schemas.microsoft.com/office/2006/metadata/properties" ma:root="true" ma:fieldsID="60e5a8c1c40e331c8326a50581983389" ns2:_="" ns3:_="">
    <xsd:import namespace="3089506d-dd9f-4240-bd5e-090db941faa6"/>
    <xsd:import namespace="a91b42d2-f6b8-40a0-bb8d-b9b5c77e73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89506d-dd9f-4240-bd5e-090db941fa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fd46ad8-3788-4b0e-b729-90eded793dc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b42d2-f6b8-40a0-bb8d-b9b5c77e73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55aef36d-f9f7-4172-afc6-1f6bda8d6bad}" ma:internalName="TaxCatchAll" ma:showField="CatchAllData" ma:web="a91b42d2-f6b8-40a0-bb8d-b9b5c77e73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1b42d2-f6b8-40a0-bb8d-b9b5c77e73df" xsi:nil="true"/>
    <lcf76f155ced4ddcb4097134ff3c332f xmlns="3089506d-dd9f-4240-bd5e-090db941faa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9CD9ECB-3C70-4430-B38E-2BAEEBC48489}"/>
</file>

<file path=customXml/itemProps2.xml><?xml version="1.0" encoding="utf-8"?>
<ds:datastoreItem xmlns:ds="http://schemas.openxmlformats.org/officeDocument/2006/customXml" ds:itemID="{18A6FCA8-43BE-4CA9-AC7C-30E464565104}"/>
</file>

<file path=customXml/itemProps3.xml><?xml version="1.0" encoding="utf-8"?>
<ds:datastoreItem xmlns:ds="http://schemas.openxmlformats.org/officeDocument/2006/customXml" ds:itemID="{21E581C4-3EB7-4C00-92E0-B929481FFE5B}"/>
</file>

<file path=docMetadata/LabelInfo.xml><?xml version="1.0" encoding="utf-8"?>
<clbl:labelList xmlns:clbl="http://schemas.microsoft.com/office/2020/mipLabelMetadata">
  <clbl:label id="{df64902a-104a-4642-a461-a3d9eb3752f4}" enabled="1" method="Standard" siteId="{be0be093-a2ad-444c-93d9-5626e83beef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41200</TotalTime>
  <Words>2460</Words>
  <Application>Microsoft Office PowerPoint</Application>
  <PresentationFormat>Widescreen</PresentationFormat>
  <Paragraphs>584</Paragraphs>
  <Slides>39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1_Office Theme</vt:lpstr>
      <vt:lpstr>Supplier Forum Period 03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Supplier Forum Period 01</dc:title>
  <dc:creator>STANIFORTH, Tom (RKBRS)</dc:creator>
  <cp:lastModifiedBy>DICKS, Paddy (RKBRS)</cp:lastModifiedBy>
  <cp:revision>191</cp:revision>
  <dcterms:created xsi:type="dcterms:W3CDTF">2024-05-15T20:05:46Z</dcterms:created>
  <dcterms:modified xsi:type="dcterms:W3CDTF">2026-07-07T09:09:09Z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f64902a-104a-4642-a461-a3d9eb3752f4_Enabled">
    <vt:lpwstr>true</vt:lpwstr>
  </property>
  <property fmtid="{D5CDD505-2E9C-101B-9397-08002B2CF9AE}" pid="3" name="MSIP_Label_df64902a-104a-4642-a461-a3d9eb3752f4_SetDate">
    <vt:lpwstr>2024-11-19T16:52:15Z</vt:lpwstr>
  </property>
  <property fmtid="{D5CDD505-2E9C-101B-9397-08002B2CF9AE}" pid="4" name="MSIP_Label_df64902a-104a-4642-a461-a3d9eb3752f4_Method">
    <vt:lpwstr>Standard</vt:lpwstr>
  </property>
  <property fmtid="{D5CDD505-2E9C-101B-9397-08002B2CF9AE}" pid="5" name="MSIP_Label_df64902a-104a-4642-a461-a3d9eb3752f4_Name">
    <vt:lpwstr>C2 - COLAS GROUP INTERNAL</vt:lpwstr>
  </property>
  <property fmtid="{D5CDD505-2E9C-101B-9397-08002B2CF9AE}" pid="6" name="MSIP_Label_df64902a-104a-4642-a461-a3d9eb3752f4_SiteId">
    <vt:lpwstr>be0be093-a2ad-444c-93d9-5626e83beefc</vt:lpwstr>
  </property>
  <property fmtid="{D5CDD505-2E9C-101B-9397-08002B2CF9AE}" pid="7" name="MSIP_Label_df64902a-104a-4642-a461-a3d9eb3752f4_ActionId">
    <vt:lpwstr>848b30bb-5eac-4c9c-aa09-bc8f16e480a4</vt:lpwstr>
  </property>
  <property fmtid="{D5CDD505-2E9C-101B-9397-08002B2CF9AE}" pid="8" name="MSIP_Label_df64902a-104a-4642-a461-a3d9eb3752f4_ContentBits">
    <vt:lpwstr>2</vt:lpwstr>
  </property>
  <property fmtid="{D5CDD505-2E9C-101B-9397-08002B2CF9AE}" pid="9" name="ClassificationContentMarkingFooterLocations">
    <vt:lpwstr>1_Office Theme:11</vt:lpwstr>
  </property>
  <property fmtid="{D5CDD505-2E9C-101B-9397-08002B2CF9AE}" pid="10" name="ClassificationContentMarkingFooterText">
    <vt:lpwstr>C2 - COLAS GROUP INTERNAL: Employees and partners who need to know.</vt:lpwstr>
  </property>
  <property fmtid="{D5CDD505-2E9C-101B-9397-08002B2CF9AE}" pid="11" name="ContentTypeId">
    <vt:lpwstr>0x010100558F4912EB628E4983713D54C57841BA</vt:lpwstr>
  </property>
</Properties>
</file>