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8"/>
  </p:notesMasterIdLst>
  <p:handoutMasterIdLst>
    <p:handoutMasterId r:id="rId9"/>
  </p:handoutMasterIdLst>
  <p:sldIdLst>
    <p:sldId id="2147197462" r:id="rId7"/>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E6E6E6"/>
    <a:srgbClr val="00B9F2"/>
    <a:srgbClr val="1E1E50"/>
    <a:srgbClr val="FF9900"/>
    <a:srgbClr val="D60093"/>
    <a:srgbClr val="C94578"/>
    <a:srgbClr val="4B525D"/>
    <a:srgbClr val="7F7F7F"/>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541" autoAdjust="0"/>
  </p:normalViewPr>
  <p:slideViewPr>
    <p:cSldViewPr snapToGrid="0">
      <p:cViewPr varScale="1">
        <p:scale>
          <a:sx n="101" d="100"/>
          <a:sy n="101" d="100"/>
        </p:scale>
        <p:origin x="348"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theme" Target="theme/theme1.xml"/><Relationship Id="rId2" Type="http://schemas.openxmlformats.org/officeDocument/2006/relationships/customXml" Target="../customXml/item2.xml"/><Relationship Id="rId11" Type="http://schemas.openxmlformats.org/officeDocument/2006/relationships/viewProps" Target="viewProps.xml"/><Relationship Id="rId6" Type="http://schemas.openxmlformats.org/officeDocument/2006/relationships/slideMaster" Target="slideMasters/slideMaster1.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934F995-23D5-B89E-E40A-E93814FD090D}"/>
              </a:ext>
            </a:extLst>
          </p:cNvPr>
          <p:cNvSpPr>
            <a:spLocks noGrp="1"/>
          </p:cNvSpPr>
          <p:nvPr>
            <p:ph type="hdr" sz="quarter"/>
          </p:nvPr>
        </p:nvSpPr>
        <p:spPr>
          <a:xfrm>
            <a:off x="0" y="0"/>
            <a:ext cx="2971800" cy="499011"/>
          </a:xfrm>
          <a:prstGeom prst="rect">
            <a:avLst/>
          </a:prstGeom>
        </p:spPr>
        <p:txBody>
          <a:bodyPr vert="horz" lIns="92510" tIns="46255" rIns="92510" bIns="46255" rtlCol="0"/>
          <a:lstStyle>
            <a:lvl1pPr algn="l">
              <a:defRPr sz="1200"/>
            </a:lvl1pPr>
          </a:lstStyle>
          <a:p>
            <a:endParaRPr lang="en-GB"/>
          </a:p>
        </p:txBody>
      </p:sp>
      <p:sp>
        <p:nvSpPr>
          <p:cNvPr id="3" name="Date Placeholder 2">
            <a:extLst>
              <a:ext uri="{FF2B5EF4-FFF2-40B4-BE49-F238E27FC236}">
                <a16:creationId xmlns:a16="http://schemas.microsoft.com/office/drawing/2014/main" id="{A0C391BB-3DB0-6ADD-8074-9FF865F6C6F4}"/>
              </a:ext>
            </a:extLst>
          </p:cNvPr>
          <p:cNvSpPr>
            <a:spLocks noGrp="1"/>
          </p:cNvSpPr>
          <p:nvPr>
            <p:ph type="dt" sz="quarter" idx="1"/>
          </p:nvPr>
        </p:nvSpPr>
        <p:spPr>
          <a:xfrm>
            <a:off x="3884613" y="0"/>
            <a:ext cx="2971800" cy="499011"/>
          </a:xfrm>
          <a:prstGeom prst="rect">
            <a:avLst/>
          </a:prstGeom>
        </p:spPr>
        <p:txBody>
          <a:bodyPr vert="horz" lIns="92510" tIns="46255" rIns="92510" bIns="46255" rtlCol="0"/>
          <a:lstStyle>
            <a:lvl1pPr algn="r">
              <a:defRPr sz="1200"/>
            </a:lvl1pPr>
          </a:lstStyle>
          <a:p>
            <a:fld id="{B86E2A6C-573E-42CF-8CC4-5E25AD2BB799}" type="datetimeFigureOut">
              <a:rPr lang="en-GB" smtClean="0"/>
              <a:t>17/06/2026</a:t>
            </a:fld>
            <a:endParaRPr lang="en-GB"/>
          </a:p>
        </p:txBody>
      </p:sp>
      <p:sp>
        <p:nvSpPr>
          <p:cNvPr id="4" name="Footer Placeholder 3">
            <a:extLst>
              <a:ext uri="{FF2B5EF4-FFF2-40B4-BE49-F238E27FC236}">
                <a16:creationId xmlns:a16="http://schemas.microsoft.com/office/drawing/2014/main" id="{8644E56F-8BBD-85F5-82C0-0E4F5D56D1B9}"/>
              </a:ext>
            </a:extLst>
          </p:cNvPr>
          <p:cNvSpPr>
            <a:spLocks noGrp="1"/>
          </p:cNvSpPr>
          <p:nvPr>
            <p:ph type="ftr" sz="quarter" idx="2"/>
          </p:nvPr>
        </p:nvSpPr>
        <p:spPr>
          <a:xfrm>
            <a:off x="0" y="9446678"/>
            <a:ext cx="2971800" cy="499010"/>
          </a:xfrm>
          <a:prstGeom prst="rect">
            <a:avLst/>
          </a:prstGeom>
        </p:spPr>
        <p:txBody>
          <a:bodyPr vert="horz" lIns="92510" tIns="46255" rIns="92510" bIns="46255"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DC011D36-606A-46A3-0347-550018361483}"/>
              </a:ext>
            </a:extLst>
          </p:cNvPr>
          <p:cNvSpPr>
            <a:spLocks noGrp="1"/>
          </p:cNvSpPr>
          <p:nvPr>
            <p:ph type="sldNum" sz="quarter" idx="3"/>
          </p:nvPr>
        </p:nvSpPr>
        <p:spPr>
          <a:xfrm>
            <a:off x="3884613" y="9446678"/>
            <a:ext cx="2971800" cy="499010"/>
          </a:xfrm>
          <a:prstGeom prst="rect">
            <a:avLst/>
          </a:prstGeom>
        </p:spPr>
        <p:txBody>
          <a:bodyPr vert="horz" lIns="92510" tIns="46255" rIns="92510" bIns="46255" rtlCol="0" anchor="b"/>
          <a:lstStyle>
            <a:lvl1pPr algn="r">
              <a:defRPr sz="1200"/>
            </a:lvl1pPr>
          </a:lstStyle>
          <a:p>
            <a:fld id="{00AB191D-A53F-4C08-91F1-02A73BDAA29D}" type="slidenum">
              <a:rPr lang="en-GB" smtClean="0"/>
              <a:t>‹#›</a:t>
            </a:fld>
            <a:endParaRPr lang="en-GB"/>
          </a:p>
        </p:txBody>
      </p:sp>
    </p:spTree>
    <p:extLst>
      <p:ext uri="{BB962C8B-B14F-4D97-AF65-F5344CB8AC3E}">
        <p14:creationId xmlns:p14="http://schemas.microsoft.com/office/powerpoint/2010/main" val="6213780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8475"/>
          </a:xfrm>
          <a:prstGeom prst="rect">
            <a:avLst/>
          </a:prstGeom>
        </p:spPr>
        <p:txBody>
          <a:bodyPr vert="horz" lIns="91440" tIns="45720" rIns="91440" bIns="45720" rtlCol="0"/>
          <a:lstStyle>
            <a:lvl1pPr algn="r">
              <a:defRPr sz="1200"/>
            </a:lvl1pPr>
          </a:lstStyle>
          <a:p>
            <a:fld id="{F8E03E08-A767-4D90-942E-CF95219CA577}" type="datetimeFigureOut">
              <a:rPr lang="en-GB" smtClean="0"/>
              <a:t>17/06/2026</a:t>
            </a:fld>
            <a:endParaRPr lang="en-GB"/>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86313"/>
            <a:ext cx="5486400" cy="391636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7213"/>
            <a:ext cx="29718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47213"/>
            <a:ext cx="2971800" cy="498475"/>
          </a:xfrm>
          <a:prstGeom prst="rect">
            <a:avLst/>
          </a:prstGeom>
        </p:spPr>
        <p:txBody>
          <a:bodyPr vert="horz" lIns="91440" tIns="45720" rIns="91440" bIns="45720" rtlCol="0" anchor="b"/>
          <a:lstStyle>
            <a:lvl1pPr algn="r">
              <a:defRPr sz="1200"/>
            </a:lvl1pPr>
          </a:lstStyle>
          <a:p>
            <a:fld id="{B078307B-58FC-4479-8DD5-BE173B92BC44}" type="slidenum">
              <a:rPr lang="en-GB" smtClean="0"/>
              <a:t>‹#›</a:t>
            </a:fld>
            <a:endParaRPr lang="en-GB"/>
          </a:p>
        </p:txBody>
      </p:sp>
    </p:spTree>
    <p:extLst>
      <p:ext uri="{BB962C8B-B14F-4D97-AF65-F5344CB8AC3E}">
        <p14:creationId xmlns:p14="http://schemas.microsoft.com/office/powerpoint/2010/main" val="421034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078307B-58FC-4479-8DD5-BE173B92BC44}" type="slidenum">
              <a:rPr lang="en-GB" smtClean="0"/>
              <a:t>1</a:t>
            </a:fld>
            <a:endParaRPr lang="en-GB"/>
          </a:p>
        </p:txBody>
      </p:sp>
    </p:spTree>
    <p:extLst>
      <p:ext uri="{BB962C8B-B14F-4D97-AF65-F5344CB8AC3E}">
        <p14:creationId xmlns:p14="http://schemas.microsoft.com/office/powerpoint/2010/main" val="12849646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CE40AE-059A-293B-694D-DFFF1D185BAD}"/>
              </a:ext>
            </a:extLst>
          </p:cNvPr>
          <p:cNvPicPr>
            <a:picLocks noChangeAspect="1"/>
          </p:cNvPicPr>
          <p:nvPr userDrawn="1"/>
        </p:nvPicPr>
        <p:blipFill rotWithShape="1">
          <a:blip r:embed="rId2"/>
          <a:srcRect b="10109"/>
          <a:stretch/>
        </p:blipFill>
        <p:spPr>
          <a:xfrm>
            <a:off x="0" y="0"/>
            <a:ext cx="12192000" cy="6164691"/>
          </a:xfrm>
          <a:prstGeom prst="rect">
            <a:avLst/>
          </a:prstGeom>
        </p:spPr>
      </p:pic>
      <p:sp>
        <p:nvSpPr>
          <p:cNvPr id="10" name="Rectangle 9">
            <a:extLst>
              <a:ext uri="{FF2B5EF4-FFF2-40B4-BE49-F238E27FC236}">
                <a16:creationId xmlns:a16="http://schemas.microsoft.com/office/drawing/2014/main" id="{8496D530-7D13-3CE0-D6A5-606CC64063A0}"/>
              </a:ext>
            </a:extLst>
          </p:cNvPr>
          <p:cNvSpPr/>
          <p:nvPr userDrawn="1"/>
        </p:nvSpPr>
        <p:spPr>
          <a:xfrm>
            <a:off x="-9588" y="6158324"/>
            <a:ext cx="12201588" cy="713936"/>
          </a:xfrm>
          <a:prstGeom prst="rect">
            <a:avLst/>
          </a:prstGeom>
          <a:solidFill>
            <a:srgbClr val="1E1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Straight Connector 14">
            <a:extLst>
              <a:ext uri="{FF2B5EF4-FFF2-40B4-BE49-F238E27FC236}">
                <a16:creationId xmlns:a16="http://schemas.microsoft.com/office/drawing/2014/main" id="{80F60F58-D0C8-1C73-C06C-4520E141A533}"/>
              </a:ext>
            </a:extLst>
          </p:cNvPr>
          <p:cNvCxnSpPr>
            <a:cxnSpLocks/>
          </p:cNvCxnSpPr>
          <p:nvPr userDrawn="1"/>
        </p:nvCxnSpPr>
        <p:spPr>
          <a:xfrm>
            <a:off x="-9589" y="6158324"/>
            <a:ext cx="12201589" cy="0"/>
          </a:xfrm>
          <a:prstGeom prst="line">
            <a:avLst/>
          </a:prstGeom>
          <a:ln w="57150">
            <a:solidFill>
              <a:srgbClr val="00B9F2"/>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58370F4B-76F1-3D91-2B9D-1B3DF1DB29F5}"/>
              </a:ext>
            </a:extLst>
          </p:cNvPr>
          <p:cNvSpPr/>
          <p:nvPr userDrawn="1"/>
        </p:nvSpPr>
        <p:spPr>
          <a:xfrm>
            <a:off x="724175" y="6429838"/>
            <a:ext cx="2115964" cy="230832"/>
          </a:xfrm>
          <a:prstGeom prst="rect">
            <a:avLst/>
          </a:prstGeom>
        </p:spPr>
        <p:txBody>
          <a:bodyPr wrap="none">
            <a:spAutoFit/>
          </a:bodyPr>
          <a:lstStyle/>
          <a:p>
            <a:r>
              <a:rPr lang="en-GB" sz="900" i="1" spc="20" baseline="0">
                <a:solidFill>
                  <a:schemeClr val="bg1"/>
                </a:solidFill>
                <a:effectLst/>
                <a:latin typeface="Network Rail Sans" panose="02000000040000020004" pitchFamily="2" charset="0"/>
                <a:ea typeface="Times New Roman" panose="02020603050405020304" pitchFamily="18" charset="0"/>
                <a:cs typeface="Arial" panose="020B0604020202020204" pitchFamily="34" charset="0"/>
              </a:rPr>
              <a:t>Delivering together for customers with</a:t>
            </a:r>
            <a:endParaRPr lang="en-US" sz="900" i="1" spc="20" baseline="0">
              <a:solidFill>
                <a:schemeClr val="bg1"/>
              </a:solidFill>
              <a:latin typeface="Network Rail Sans" panose="02000000040000020004" pitchFamily="2" charset="0"/>
              <a:cs typeface="Arial" panose="020B0604020202020204" pitchFamily="34" charset="0"/>
            </a:endParaRPr>
          </a:p>
        </p:txBody>
      </p:sp>
      <p:pic>
        <p:nvPicPr>
          <p:cNvPr id="19" name="Picture 18">
            <a:extLst>
              <a:ext uri="{FF2B5EF4-FFF2-40B4-BE49-F238E27FC236}">
                <a16:creationId xmlns:a16="http://schemas.microsoft.com/office/drawing/2014/main" id="{E67319AB-610C-B664-4F0C-C75440883C9A}"/>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2775371" y="6491396"/>
            <a:ext cx="919084" cy="104226"/>
          </a:xfrm>
          <a:prstGeom prst="rect">
            <a:avLst/>
          </a:prstGeom>
          <a:noFill/>
          <a:ln>
            <a:noFill/>
          </a:ln>
        </p:spPr>
      </p:pic>
      <p:sp>
        <p:nvSpPr>
          <p:cNvPr id="21" name="Text Placeholder 20">
            <a:extLst>
              <a:ext uri="{FF2B5EF4-FFF2-40B4-BE49-F238E27FC236}">
                <a16:creationId xmlns:a16="http://schemas.microsoft.com/office/drawing/2014/main" id="{88EE3EF3-59C8-17F7-0777-38597A09F94B}"/>
              </a:ext>
            </a:extLst>
          </p:cNvPr>
          <p:cNvSpPr>
            <a:spLocks noGrp="1"/>
          </p:cNvSpPr>
          <p:nvPr>
            <p:ph type="body" sz="quarter" idx="10"/>
          </p:nvPr>
        </p:nvSpPr>
        <p:spPr>
          <a:xfrm>
            <a:off x="781049" y="1063084"/>
            <a:ext cx="7750476" cy="1408460"/>
          </a:xfrm>
        </p:spPr>
        <p:txBody>
          <a:bodyPr>
            <a:normAutofit/>
          </a:bodyPr>
          <a:lstStyle>
            <a:lvl1pPr marL="0" indent="0">
              <a:buNone/>
              <a:defRPr lang="en-US" sz="4000" b="1" kern="1200" dirty="0" smtClean="0">
                <a:solidFill>
                  <a:srgbClr val="FFFFFF"/>
                </a:solidFill>
                <a:latin typeface="Network Rail Sans" panose="02000000040000020004" pitchFamily="2" charset="0"/>
                <a:ea typeface="+mj-ea"/>
                <a:cs typeface="+mj-cs"/>
              </a:defRPr>
            </a:lvl1pPr>
          </a:lstStyle>
          <a:p>
            <a:pPr lvl="0"/>
            <a:r>
              <a:rPr lang="en-US"/>
              <a:t>Click to edit Master text styles</a:t>
            </a:r>
          </a:p>
        </p:txBody>
      </p:sp>
      <p:sp>
        <p:nvSpPr>
          <p:cNvPr id="11" name="Rectangle 10">
            <a:extLst>
              <a:ext uri="{FF2B5EF4-FFF2-40B4-BE49-F238E27FC236}">
                <a16:creationId xmlns:a16="http://schemas.microsoft.com/office/drawing/2014/main" id="{0DD130CC-8121-10A8-4517-32669D102FB6}"/>
              </a:ext>
            </a:extLst>
          </p:cNvPr>
          <p:cNvSpPr/>
          <p:nvPr userDrawn="1"/>
        </p:nvSpPr>
        <p:spPr>
          <a:xfrm>
            <a:off x="865140" y="816715"/>
            <a:ext cx="736939" cy="133884"/>
          </a:xfrm>
          <a:prstGeom prst="rect">
            <a:avLst/>
          </a:prstGeom>
          <a:solidFill>
            <a:srgbClr val="00B9F2"/>
          </a:solidFill>
          <a:ln>
            <a:solidFill>
              <a:srgbClr val="00B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3C6FA0DA-169B-129A-3550-10FEE56B7983}"/>
              </a:ext>
            </a:extLst>
          </p:cNvPr>
          <p:cNvSpPr txBox="1"/>
          <p:nvPr userDrawn="1"/>
        </p:nvSpPr>
        <p:spPr>
          <a:xfrm>
            <a:off x="1745672" y="727234"/>
            <a:ext cx="1001621" cy="307777"/>
          </a:xfrm>
          <a:prstGeom prst="rect">
            <a:avLst/>
          </a:prstGeom>
          <a:noFill/>
        </p:spPr>
        <p:txBody>
          <a:bodyPr wrap="none" rtlCol="0">
            <a:spAutoFit/>
          </a:bodyPr>
          <a:lstStyle/>
          <a:p>
            <a:r>
              <a:rPr lang="en-GB" sz="1400">
                <a:solidFill>
                  <a:schemeClr val="bg1"/>
                </a:solidFill>
                <a:latin typeface="Network Rail Sans" panose="02000000040000020004" pitchFamily="2" charset="0"/>
              </a:rPr>
              <a:t>Kent Route</a:t>
            </a:r>
          </a:p>
        </p:txBody>
      </p:sp>
      <p:pic>
        <p:nvPicPr>
          <p:cNvPr id="13" name="Picture 2" descr="Network Rail logo - white - transparent background - 90 degrees">
            <a:extLst>
              <a:ext uri="{FF2B5EF4-FFF2-40B4-BE49-F238E27FC236}">
                <a16:creationId xmlns:a16="http://schemas.microsoft.com/office/drawing/2014/main" id="{4E5A5553-BFA2-3CA3-B40E-D32CB93498D0}"/>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116801" y="388744"/>
            <a:ext cx="1690255" cy="653873"/>
          </a:xfrm>
          <a:prstGeom prst="rect">
            <a:avLst/>
          </a:prstGeom>
          <a:noFill/>
          <a:extLst>
            <a:ext uri="{909E8E84-426E-40DD-AFC4-6F175D3DCCD1}">
              <a14:hiddenFill xmlns:a14="http://schemas.microsoft.com/office/drawing/2010/main">
                <a:solidFill>
                  <a:srgbClr val="FFFFFF"/>
                </a:solidFill>
              </a14:hiddenFill>
            </a:ext>
          </a:extLst>
        </p:spPr>
      </p:pic>
      <p:sp>
        <p:nvSpPr>
          <p:cNvPr id="26" name="Text Placeholder 25">
            <a:extLst>
              <a:ext uri="{FF2B5EF4-FFF2-40B4-BE49-F238E27FC236}">
                <a16:creationId xmlns:a16="http://schemas.microsoft.com/office/drawing/2014/main" id="{F9A02E94-F4A9-9C47-91DE-F908C24FD576}"/>
              </a:ext>
            </a:extLst>
          </p:cNvPr>
          <p:cNvSpPr>
            <a:spLocks noGrp="1"/>
          </p:cNvSpPr>
          <p:nvPr>
            <p:ph type="body" sz="quarter" idx="11"/>
          </p:nvPr>
        </p:nvSpPr>
        <p:spPr>
          <a:xfrm>
            <a:off x="781049" y="5611587"/>
            <a:ext cx="4132263" cy="333297"/>
          </a:xfrm>
        </p:spPr>
        <p:txBody>
          <a:bodyPr anchor="ctr"/>
          <a:lstStyle>
            <a:lvl1pPr marL="0" indent="0">
              <a:buNone/>
              <a:defRPr lang="en-US" sz="1400" kern="1200" dirty="0" smtClean="0">
                <a:solidFill>
                  <a:srgbClr val="FFFFFF"/>
                </a:solidFill>
                <a:latin typeface="Network Rail Sans" panose="02000000040000020004" pitchFamily="2" charset="0"/>
                <a:ea typeface="+mn-ea"/>
                <a:cs typeface="+mn-cs"/>
              </a:defRPr>
            </a:lvl1pPr>
            <a:lvl2pPr marL="457200" indent="0">
              <a:buNone/>
              <a:defRPr/>
            </a:lvl2pPr>
          </a:lstStyle>
          <a:p>
            <a:pPr lvl="0"/>
            <a:r>
              <a:rPr lang="en-US"/>
              <a:t>Click to edit Master text styles</a:t>
            </a:r>
          </a:p>
        </p:txBody>
      </p:sp>
      <p:sp>
        <p:nvSpPr>
          <p:cNvPr id="28" name="TextBox 27">
            <a:extLst>
              <a:ext uri="{FF2B5EF4-FFF2-40B4-BE49-F238E27FC236}">
                <a16:creationId xmlns:a16="http://schemas.microsoft.com/office/drawing/2014/main" id="{E6ADA644-EF38-90A5-AD3C-9157084F1D32}"/>
              </a:ext>
            </a:extLst>
          </p:cNvPr>
          <p:cNvSpPr txBox="1"/>
          <p:nvPr userDrawn="1"/>
        </p:nvSpPr>
        <p:spPr>
          <a:xfrm>
            <a:off x="10509970" y="6297477"/>
            <a:ext cx="1297086" cy="369332"/>
          </a:xfrm>
          <a:prstGeom prst="rect">
            <a:avLst/>
          </a:prstGeom>
          <a:noFill/>
        </p:spPr>
        <p:txBody>
          <a:bodyPr wrap="none" rtlCol="0">
            <a:spAutoFit/>
          </a:bodyPr>
          <a:lstStyle/>
          <a:p>
            <a:pPr algn="r"/>
            <a:r>
              <a:rPr lang="en-GB" b="1">
                <a:solidFill>
                  <a:srgbClr val="00B9F2"/>
                </a:solidFill>
                <a:latin typeface="Network Rail Sans" panose="02000000040000020004" pitchFamily="2" charset="0"/>
              </a:rPr>
              <a:t>Kent</a:t>
            </a:r>
            <a:r>
              <a:rPr lang="en-GB" b="1">
                <a:solidFill>
                  <a:srgbClr val="F8F8F8"/>
                </a:solidFill>
                <a:latin typeface="Network Rail Sans" panose="02000000040000020004" pitchFamily="2" charset="0"/>
              </a:rPr>
              <a:t> </a:t>
            </a:r>
            <a:r>
              <a:rPr lang="en-GB" b="0">
                <a:solidFill>
                  <a:srgbClr val="F8F8F8"/>
                </a:solidFill>
                <a:latin typeface="Network Rail Sans" panose="02000000040000020004" pitchFamily="2" charset="0"/>
              </a:rPr>
              <a:t>Route</a:t>
            </a:r>
          </a:p>
        </p:txBody>
      </p:sp>
      <p:sp>
        <p:nvSpPr>
          <p:cNvPr id="4" name="Isosceles Triangle 3">
            <a:extLst>
              <a:ext uri="{FF2B5EF4-FFF2-40B4-BE49-F238E27FC236}">
                <a16:creationId xmlns:a16="http://schemas.microsoft.com/office/drawing/2014/main" id="{9DC685B3-00FF-AAE9-B5E1-09219739C085}"/>
              </a:ext>
            </a:extLst>
          </p:cNvPr>
          <p:cNvSpPr/>
          <p:nvPr userDrawn="1"/>
        </p:nvSpPr>
        <p:spPr>
          <a:xfrm rot="5400000" flipV="1">
            <a:off x="9032737" y="2935484"/>
            <a:ext cx="4829361" cy="1489164"/>
          </a:xfrm>
          <a:prstGeom prst="triangle">
            <a:avLst>
              <a:gd name="adj" fmla="val 13942"/>
            </a:avLst>
          </a:prstGeom>
          <a:solidFill>
            <a:srgbClr val="F8F8F8">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Isosceles Triangle 11">
            <a:extLst>
              <a:ext uri="{FF2B5EF4-FFF2-40B4-BE49-F238E27FC236}">
                <a16:creationId xmlns:a16="http://schemas.microsoft.com/office/drawing/2014/main" id="{A3A01B6E-2443-BAB3-2A88-0A1EF3A233F8}"/>
              </a:ext>
            </a:extLst>
          </p:cNvPr>
          <p:cNvSpPr/>
          <p:nvPr userDrawn="1"/>
        </p:nvSpPr>
        <p:spPr>
          <a:xfrm rot="5400000" flipH="1">
            <a:off x="-2734721" y="2412900"/>
            <a:ext cx="6461188" cy="1169561"/>
          </a:xfrm>
          <a:prstGeom prst="triangle">
            <a:avLst>
              <a:gd name="adj" fmla="val 15783"/>
            </a:avLst>
          </a:prstGeom>
          <a:solidFill>
            <a:srgbClr val="F8F8F8">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 name="Straight Connector 4">
            <a:extLst>
              <a:ext uri="{FF2B5EF4-FFF2-40B4-BE49-F238E27FC236}">
                <a16:creationId xmlns:a16="http://schemas.microsoft.com/office/drawing/2014/main" id="{F7B9C991-3AB2-EE6A-CF46-4B9700FBA7AA}"/>
              </a:ext>
            </a:extLst>
          </p:cNvPr>
          <p:cNvCxnSpPr/>
          <p:nvPr userDrawn="1"/>
        </p:nvCxnSpPr>
        <p:spPr>
          <a:xfrm>
            <a:off x="-9941" y="-2"/>
            <a:ext cx="1090596" cy="5245019"/>
          </a:xfrm>
          <a:prstGeom prst="line">
            <a:avLst/>
          </a:prstGeom>
          <a:ln w="76200">
            <a:gradFill>
              <a:gsLst>
                <a:gs pos="0">
                  <a:srgbClr val="00B9F2"/>
                </a:gs>
                <a:gs pos="97000">
                  <a:srgbClr val="E6E6E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6473503-1CCA-20E5-68A4-66215736059E}"/>
              </a:ext>
            </a:extLst>
          </p:cNvPr>
          <p:cNvCxnSpPr>
            <a:cxnSpLocks/>
          </p:cNvCxnSpPr>
          <p:nvPr userDrawn="1"/>
        </p:nvCxnSpPr>
        <p:spPr>
          <a:xfrm flipV="1">
            <a:off x="0" y="5214938"/>
            <a:ext cx="1097756" cy="949753"/>
          </a:xfrm>
          <a:prstGeom prst="line">
            <a:avLst/>
          </a:prstGeom>
          <a:ln w="76200">
            <a:gradFill>
              <a:gsLst>
                <a:gs pos="0">
                  <a:srgbClr val="00B9F2"/>
                </a:gs>
                <a:gs pos="97000">
                  <a:srgbClr val="E6E6E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BDF5EE2-D1C6-DB71-B94F-10239C431F36}"/>
              </a:ext>
            </a:extLst>
          </p:cNvPr>
          <p:cNvCxnSpPr>
            <a:cxnSpLocks/>
            <a:endCxn id="4" idx="0"/>
          </p:cNvCxnSpPr>
          <p:nvPr userDrawn="1"/>
        </p:nvCxnSpPr>
        <p:spPr>
          <a:xfrm flipH="1">
            <a:off x="10702836" y="1265385"/>
            <a:ext cx="1498752" cy="67331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5C960ED-8499-4307-B5F2-85E19386C47B}"/>
              </a:ext>
            </a:extLst>
          </p:cNvPr>
          <p:cNvCxnSpPr>
            <a:cxnSpLocks/>
          </p:cNvCxnSpPr>
          <p:nvPr userDrawn="1"/>
        </p:nvCxnSpPr>
        <p:spPr>
          <a:xfrm flipH="1" flipV="1">
            <a:off x="10702834" y="1905965"/>
            <a:ext cx="1498754" cy="4252359"/>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2C634BA-EE58-E7C0-C771-8DD45E9A848E}"/>
              </a:ext>
            </a:extLst>
          </p:cNvPr>
          <p:cNvSpPr txBox="1"/>
          <p:nvPr userDrawn="1"/>
        </p:nvSpPr>
        <p:spPr>
          <a:xfrm>
            <a:off x="10439374" y="6554386"/>
            <a:ext cx="1367682" cy="215444"/>
          </a:xfrm>
          <a:prstGeom prst="rect">
            <a:avLst/>
          </a:prstGeom>
          <a:noFill/>
        </p:spPr>
        <p:txBody>
          <a:bodyPr wrap="none" rtlCol="0">
            <a:spAutoFit/>
          </a:bodyPr>
          <a:lstStyle/>
          <a:p>
            <a:pPr algn="r"/>
            <a:r>
              <a:rPr lang="en-GB" sz="800" i="1">
                <a:solidFill>
                  <a:schemeClr val="bg1"/>
                </a:solidFill>
                <a:latin typeface="Network Rail Sans" panose="02000000040000020004" pitchFamily="2" charset="0"/>
              </a:rPr>
              <a:t>Part of the Southern Region</a:t>
            </a:r>
          </a:p>
        </p:txBody>
      </p:sp>
      <p:sp>
        <p:nvSpPr>
          <p:cNvPr id="22" name="Rectangle 21">
            <a:extLst>
              <a:ext uri="{FF2B5EF4-FFF2-40B4-BE49-F238E27FC236}">
                <a16:creationId xmlns:a16="http://schemas.microsoft.com/office/drawing/2014/main" id="{1EC90BF1-76B9-A53A-0888-D81A13B9E7E6}"/>
              </a:ext>
            </a:extLst>
          </p:cNvPr>
          <p:cNvSpPr/>
          <p:nvPr userDrawn="1"/>
        </p:nvSpPr>
        <p:spPr>
          <a:xfrm>
            <a:off x="-153534" y="-319176"/>
            <a:ext cx="153534" cy="7177172"/>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120A484-6489-B41B-0EBB-1957092E6D9D}"/>
              </a:ext>
            </a:extLst>
          </p:cNvPr>
          <p:cNvSpPr/>
          <p:nvPr userDrawn="1"/>
        </p:nvSpPr>
        <p:spPr>
          <a:xfrm>
            <a:off x="12190800" y="-3"/>
            <a:ext cx="143592" cy="685799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 name="Picture 26">
            <a:extLst>
              <a:ext uri="{FF2B5EF4-FFF2-40B4-BE49-F238E27FC236}">
                <a16:creationId xmlns:a16="http://schemas.microsoft.com/office/drawing/2014/main" id="{7332BC1A-B95C-689A-FEBE-E26D8DC519CB}"/>
              </a:ext>
            </a:extLst>
          </p:cNvPr>
          <p:cNvPicPr>
            <a:picLocks noChangeAspect="1"/>
          </p:cNvPicPr>
          <p:nvPr userDrawn="1"/>
        </p:nvPicPr>
        <p:blipFill>
          <a:blip r:embed="rId5"/>
          <a:stretch>
            <a:fillRect/>
          </a:stretch>
        </p:blipFill>
        <p:spPr>
          <a:xfrm>
            <a:off x="9488264" y="6391257"/>
            <a:ext cx="951110" cy="320669"/>
          </a:xfrm>
          <a:prstGeom prst="rect">
            <a:avLst/>
          </a:prstGeom>
        </p:spPr>
      </p:pic>
    </p:spTree>
    <p:extLst>
      <p:ext uri="{BB962C8B-B14F-4D97-AF65-F5344CB8AC3E}">
        <p14:creationId xmlns:p14="http://schemas.microsoft.com/office/powerpoint/2010/main" val="725725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F7CB086-D401-CE6C-F9CA-A56A55F0434B}"/>
              </a:ext>
            </a:extLst>
          </p:cNvPr>
          <p:cNvSpPr/>
          <p:nvPr userDrawn="1"/>
        </p:nvSpPr>
        <p:spPr>
          <a:xfrm>
            <a:off x="-9588" y="6158324"/>
            <a:ext cx="12201588" cy="713936"/>
          </a:xfrm>
          <a:prstGeom prst="rect">
            <a:avLst/>
          </a:prstGeom>
          <a:solidFill>
            <a:srgbClr val="1E1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2">
            <a:extLst>
              <a:ext uri="{FF2B5EF4-FFF2-40B4-BE49-F238E27FC236}">
                <a16:creationId xmlns:a16="http://schemas.microsoft.com/office/drawing/2014/main" id="{2A139E0B-AAFB-32CF-1C53-2F7196E78A3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26388" y="373881"/>
            <a:ext cx="1736394" cy="65250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a:extLst>
              <a:ext uri="{FF2B5EF4-FFF2-40B4-BE49-F238E27FC236}">
                <a16:creationId xmlns:a16="http://schemas.microsoft.com/office/drawing/2014/main" id="{23CDF8E1-A1EF-7E72-3FAF-342241031363}"/>
              </a:ext>
            </a:extLst>
          </p:cNvPr>
          <p:cNvCxnSpPr>
            <a:cxnSpLocks/>
          </p:cNvCxnSpPr>
          <p:nvPr userDrawn="1"/>
        </p:nvCxnSpPr>
        <p:spPr>
          <a:xfrm>
            <a:off x="591128" y="849265"/>
            <a:ext cx="8913090"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F9F9FEC-650E-A7FC-C0B9-990B3D4D2ED4}"/>
              </a:ext>
            </a:extLst>
          </p:cNvPr>
          <p:cNvCxnSpPr>
            <a:cxnSpLocks/>
          </p:cNvCxnSpPr>
          <p:nvPr userDrawn="1"/>
        </p:nvCxnSpPr>
        <p:spPr>
          <a:xfrm>
            <a:off x="-9589" y="6158324"/>
            <a:ext cx="12201589"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7" name="Text Placeholder 16">
            <a:extLst>
              <a:ext uri="{FF2B5EF4-FFF2-40B4-BE49-F238E27FC236}">
                <a16:creationId xmlns:a16="http://schemas.microsoft.com/office/drawing/2014/main" id="{E44CB70B-3FCD-7F55-1BEB-FD211A730750}"/>
              </a:ext>
            </a:extLst>
          </p:cNvPr>
          <p:cNvSpPr>
            <a:spLocks noGrp="1"/>
          </p:cNvSpPr>
          <p:nvPr>
            <p:ph type="body" sz="quarter" idx="10"/>
          </p:nvPr>
        </p:nvSpPr>
        <p:spPr>
          <a:xfrm>
            <a:off x="591128" y="420274"/>
            <a:ext cx="9429750" cy="409575"/>
          </a:xfrm>
        </p:spPr>
        <p:txBody>
          <a:bodyPr anchor="ctr"/>
          <a:lstStyle>
            <a:lvl1pPr marL="0" indent="0">
              <a:buNone/>
              <a:defRPr lang="en-US" sz="2800" b="1" kern="1200" dirty="0" smtClean="0">
                <a:solidFill>
                  <a:srgbClr val="1E1E50"/>
                </a:solidFill>
                <a:latin typeface="Network Rail Sans" panose="02000000040000020004" pitchFamily="2" charset="0"/>
                <a:ea typeface="+mn-ea"/>
                <a:cs typeface="+mn-cs"/>
              </a:defRPr>
            </a:lvl1pPr>
          </a:lstStyle>
          <a:p>
            <a:pPr lvl="0"/>
            <a:r>
              <a:rPr lang="en-US"/>
              <a:t>Click to edit Master text styles</a:t>
            </a:r>
          </a:p>
        </p:txBody>
      </p:sp>
      <p:sp>
        <p:nvSpPr>
          <p:cNvPr id="19" name="Text Placeholder 18">
            <a:extLst>
              <a:ext uri="{FF2B5EF4-FFF2-40B4-BE49-F238E27FC236}">
                <a16:creationId xmlns:a16="http://schemas.microsoft.com/office/drawing/2014/main" id="{49C31F24-C50D-47E1-AC47-233F592D6506}"/>
              </a:ext>
            </a:extLst>
          </p:cNvPr>
          <p:cNvSpPr>
            <a:spLocks noGrp="1"/>
          </p:cNvSpPr>
          <p:nvPr>
            <p:ph type="body" sz="quarter" idx="11"/>
          </p:nvPr>
        </p:nvSpPr>
        <p:spPr>
          <a:xfrm>
            <a:off x="591128" y="857357"/>
            <a:ext cx="6534149" cy="338554"/>
          </a:xfrm>
        </p:spPr>
        <p:txBody>
          <a:bodyPr anchor="ctr"/>
          <a:lstStyle>
            <a:lvl1pPr marL="0" indent="0">
              <a:buNone/>
              <a:defRPr lang="en-US" sz="1600" kern="1200" dirty="0" smtClean="0">
                <a:solidFill>
                  <a:schemeClr val="accent1"/>
                </a:solidFill>
                <a:latin typeface="Network Rail Sans" panose="02000000040000020004" pitchFamily="2" charset="0"/>
                <a:ea typeface="+mn-ea"/>
                <a:cs typeface="+mn-cs"/>
              </a:defRPr>
            </a:lvl1pPr>
            <a:lvl2pPr marL="457200" indent="0">
              <a:buNone/>
              <a:defRPr/>
            </a:lvl2pPr>
          </a:lstStyle>
          <a:p>
            <a:pPr lvl="0"/>
            <a:r>
              <a:rPr lang="en-US"/>
              <a:t>Click to edit Master text styles</a:t>
            </a:r>
          </a:p>
        </p:txBody>
      </p:sp>
      <p:sp>
        <p:nvSpPr>
          <p:cNvPr id="3" name="Text Placeholder 2">
            <a:extLst>
              <a:ext uri="{FF2B5EF4-FFF2-40B4-BE49-F238E27FC236}">
                <a16:creationId xmlns:a16="http://schemas.microsoft.com/office/drawing/2014/main" id="{E7A16955-EDDE-AE59-2694-D579B4ED82BD}"/>
              </a:ext>
            </a:extLst>
          </p:cNvPr>
          <p:cNvSpPr>
            <a:spLocks noGrp="1"/>
          </p:cNvSpPr>
          <p:nvPr>
            <p:ph type="body" sz="quarter" idx="12"/>
          </p:nvPr>
        </p:nvSpPr>
        <p:spPr>
          <a:xfrm>
            <a:off x="591127" y="1432667"/>
            <a:ext cx="10933764" cy="4379011"/>
          </a:xfrm>
        </p:spPr>
        <p:txBody>
          <a:bodyPr>
            <a:normAutofit/>
          </a:bodyPr>
          <a:lstStyle>
            <a:lvl1pPr>
              <a:defRPr sz="1600">
                <a:solidFill>
                  <a:srgbClr val="1E1E50"/>
                </a:solidFill>
                <a:latin typeface="Network Rail Sans" panose="02000000040000020004" pitchFamily="2" charset="0"/>
              </a:defRPr>
            </a:lvl1pPr>
            <a:lvl2pPr>
              <a:defRPr>
                <a:solidFill>
                  <a:srgbClr val="1E1E50"/>
                </a:solidFill>
                <a:latin typeface="Network Rail Sans" panose="02000000040000020004" pitchFamily="2" charset="0"/>
              </a:defRPr>
            </a:lvl2pPr>
            <a:lvl3pPr>
              <a:defRPr>
                <a:solidFill>
                  <a:srgbClr val="1E1E50"/>
                </a:solidFill>
                <a:latin typeface="Network Rail Sans" panose="02000000040000020004" pitchFamily="2" charset="0"/>
              </a:defRPr>
            </a:lvl3pPr>
            <a:lvl4pPr>
              <a:defRPr>
                <a:solidFill>
                  <a:srgbClr val="1E1E50"/>
                </a:solidFill>
                <a:latin typeface="Network Rail Sans" panose="02000000040000020004" pitchFamily="2" charset="0"/>
              </a:defRPr>
            </a:lvl4pPr>
            <a:lvl5pPr>
              <a:defRPr>
                <a:solidFill>
                  <a:srgbClr val="1E1E50"/>
                </a:solidFill>
                <a:latin typeface="Network Rail Sans" panose="02000000040000020004" pitchFamily="2" charset="0"/>
              </a:defRPr>
            </a:lvl5pPr>
          </a:lstStyle>
          <a:p>
            <a:pPr lvl="0"/>
            <a:r>
              <a:rPr lang="en-US"/>
              <a:t>Click to edit Master text styles</a:t>
            </a:r>
          </a:p>
        </p:txBody>
      </p:sp>
      <p:sp>
        <p:nvSpPr>
          <p:cNvPr id="4" name="TextBox 3">
            <a:extLst>
              <a:ext uri="{FF2B5EF4-FFF2-40B4-BE49-F238E27FC236}">
                <a16:creationId xmlns:a16="http://schemas.microsoft.com/office/drawing/2014/main" id="{4CF5FF1E-FA01-0B7D-4583-BA8CA6A903B3}"/>
              </a:ext>
            </a:extLst>
          </p:cNvPr>
          <p:cNvSpPr txBox="1"/>
          <p:nvPr userDrawn="1"/>
        </p:nvSpPr>
        <p:spPr>
          <a:xfrm>
            <a:off x="10509970" y="6297477"/>
            <a:ext cx="1297086" cy="369332"/>
          </a:xfrm>
          <a:prstGeom prst="rect">
            <a:avLst/>
          </a:prstGeom>
          <a:noFill/>
        </p:spPr>
        <p:txBody>
          <a:bodyPr wrap="none" rtlCol="0">
            <a:spAutoFit/>
          </a:bodyPr>
          <a:lstStyle/>
          <a:p>
            <a:pPr algn="r"/>
            <a:r>
              <a:rPr lang="en-GB" b="1">
                <a:solidFill>
                  <a:srgbClr val="00B9F2"/>
                </a:solidFill>
                <a:latin typeface="Network Rail Sans" panose="02000000040000020004" pitchFamily="2" charset="0"/>
              </a:rPr>
              <a:t>Kent</a:t>
            </a:r>
            <a:r>
              <a:rPr lang="en-GB" b="1">
                <a:solidFill>
                  <a:srgbClr val="F8F8F8"/>
                </a:solidFill>
                <a:latin typeface="Network Rail Sans" panose="02000000040000020004" pitchFamily="2" charset="0"/>
              </a:rPr>
              <a:t> </a:t>
            </a:r>
            <a:r>
              <a:rPr lang="en-GB" b="0">
                <a:solidFill>
                  <a:srgbClr val="F8F8F8"/>
                </a:solidFill>
                <a:latin typeface="Network Rail Sans" panose="02000000040000020004" pitchFamily="2" charset="0"/>
              </a:rPr>
              <a:t>Route</a:t>
            </a:r>
          </a:p>
        </p:txBody>
      </p:sp>
      <p:sp>
        <p:nvSpPr>
          <p:cNvPr id="5" name="TextBox 4">
            <a:extLst>
              <a:ext uri="{FF2B5EF4-FFF2-40B4-BE49-F238E27FC236}">
                <a16:creationId xmlns:a16="http://schemas.microsoft.com/office/drawing/2014/main" id="{85FAA5DD-3485-F305-646A-D612CC78B4EE}"/>
              </a:ext>
            </a:extLst>
          </p:cNvPr>
          <p:cNvSpPr txBox="1"/>
          <p:nvPr userDrawn="1"/>
        </p:nvSpPr>
        <p:spPr>
          <a:xfrm>
            <a:off x="10439374" y="6554386"/>
            <a:ext cx="1367682" cy="215444"/>
          </a:xfrm>
          <a:prstGeom prst="rect">
            <a:avLst/>
          </a:prstGeom>
          <a:noFill/>
        </p:spPr>
        <p:txBody>
          <a:bodyPr wrap="none" rtlCol="0">
            <a:spAutoFit/>
          </a:bodyPr>
          <a:lstStyle/>
          <a:p>
            <a:pPr algn="r"/>
            <a:r>
              <a:rPr lang="en-GB" sz="800" i="1">
                <a:solidFill>
                  <a:schemeClr val="bg1"/>
                </a:solidFill>
                <a:latin typeface="Network Rail Sans" panose="02000000040000020004" pitchFamily="2" charset="0"/>
              </a:rPr>
              <a:t>Part of the Southern Region</a:t>
            </a:r>
          </a:p>
        </p:txBody>
      </p:sp>
      <p:sp>
        <p:nvSpPr>
          <p:cNvPr id="7" name="Rectangle 6">
            <a:extLst>
              <a:ext uri="{FF2B5EF4-FFF2-40B4-BE49-F238E27FC236}">
                <a16:creationId xmlns:a16="http://schemas.microsoft.com/office/drawing/2014/main" id="{C40CB7D6-A3DF-C9C0-CC0C-91910D3FF43E}"/>
              </a:ext>
            </a:extLst>
          </p:cNvPr>
          <p:cNvSpPr/>
          <p:nvPr userDrawn="1"/>
        </p:nvSpPr>
        <p:spPr>
          <a:xfrm>
            <a:off x="591127" y="6428175"/>
            <a:ext cx="2115964" cy="230832"/>
          </a:xfrm>
          <a:prstGeom prst="rect">
            <a:avLst/>
          </a:prstGeom>
        </p:spPr>
        <p:txBody>
          <a:bodyPr wrap="none">
            <a:spAutoFit/>
          </a:bodyPr>
          <a:lstStyle/>
          <a:p>
            <a:r>
              <a:rPr lang="en-GB" sz="900" i="1" spc="20" baseline="0">
                <a:solidFill>
                  <a:schemeClr val="bg1"/>
                </a:solidFill>
                <a:effectLst/>
                <a:latin typeface="Network Rail Sans" panose="02000000040000020004" pitchFamily="2" charset="0"/>
                <a:ea typeface="Times New Roman" panose="02020603050405020304" pitchFamily="18" charset="0"/>
                <a:cs typeface="Arial" panose="020B0604020202020204" pitchFamily="34" charset="0"/>
              </a:rPr>
              <a:t>Delivering together for customers with</a:t>
            </a:r>
            <a:endParaRPr lang="en-US" sz="900" i="1" spc="20" baseline="0">
              <a:solidFill>
                <a:schemeClr val="bg1"/>
              </a:solidFill>
              <a:latin typeface="Network Rail Sans" panose="02000000040000020004" pitchFamily="2" charset="0"/>
              <a:cs typeface="Arial" panose="020B0604020202020204" pitchFamily="34" charset="0"/>
            </a:endParaRPr>
          </a:p>
        </p:txBody>
      </p:sp>
      <p:pic>
        <p:nvPicPr>
          <p:cNvPr id="10" name="Picture 9">
            <a:extLst>
              <a:ext uri="{FF2B5EF4-FFF2-40B4-BE49-F238E27FC236}">
                <a16:creationId xmlns:a16="http://schemas.microsoft.com/office/drawing/2014/main" id="{7CC2F64F-E5BD-8116-0063-A08483B94E87}"/>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2642323" y="6489733"/>
            <a:ext cx="919084" cy="104226"/>
          </a:xfrm>
          <a:prstGeom prst="rect">
            <a:avLst/>
          </a:prstGeom>
          <a:noFill/>
          <a:ln>
            <a:noFill/>
          </a:ln>
        </p:spPr>
      </p:pic>
    </p:spTree>
    <p:extLst>
      <p:ext uri="{BB962C8B-B14F-4D97-AF65-F5344CB8AC3E}">
        <p14:creationId xmlns:p14="http://schemas.microsoft.com/office/powerpoint/2010/main" val="2762231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2A139E0B-AAFB-32CF-1C53-2F7196E78A3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26388" y="373881"/>
            <a:ext cx="1736394" cy="65250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a:extLst>
              <a:ext uri="{FF2B5EF4-FFF2-40B4-BE49-F238E27FC236}">
                <a16:creationId xmlns:a16="http://schemas.microsoft.com/office/drawing/2014/main" id="{23CDF8E1-A1EF-7E72-3FAF-342241031363}"/>
              </a:ext>
            </a:extLst>
          </p:cNvPr>
          <p:cNvCxnSpPr>
            <a:cxnSpLocks/>
          </p:cNvCxnSpPr>
          <p:nvPr userDrawn="1"/>
        </p:nvCxnSpPr>
        <p:spPr>
          <a:xfrm>
            <a:off x="591128" y="849265"/>
            <a:ext cx="8913090"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17" name="Text Placeholder 16">
            <a:extLst>
              <a:ext uri="{FF2B5EF4-FFF2-40B4-BE49-F238E27FC236}">
                <a16:creationId xmlns:a16="http://schemas.microsoft.com/office/drawing/2014/main" id="{E44CB70B-3FCD-7F55-1BEB-FD211A730750}"/>
              </a:ext>
            </a:extLst>
          </p:cNvPr>
          <p:cNvSpPr>
            <a:spLocks noGrp="1"/>
          </p:cNvSpPr>
          <p:nvPr>
            <p:ph type="body" sz="quarter" idx="10"/>
          </p:nvPr>
        </p:nvSpPr>
        <p:spPr>
          <a:xfrm>
            <a:off x="591128" y="420274"/>
            <a:ext cx="9429750" cy="409575"/>
          </a:xfrm>
        </p:spPr>
        <p:txBody>
          <a:bodyPr anchor="ctr"/>
          <a:lstStyle>
            <a:lvl1pPr marL="0" indent="0">
              <a:buNone/>
              <a:defRPr lang="en-US" sz="2800" b="1" kern="1200" dirty="0" smtClean="0">
                <a:solidFill>
                  <a:srgbClr val="1E1E50"/>
                </a:solidFill>
                <a:latin typeface="Network Rail Sans" panose="02000000040000020004" pitchFamily="2" charset="0"/>
                <a:ea typeface="+mn-ea"/>
                <a:cs typeface="+mn-cs"/>
              </a:defRPr>
            </a:lvl1pPr>
          </a:lstStyle>
          <a:p>
            <a:pPr lvl="0"/>
            <a:r>
              <a:rPr lang="en-US"/>
              <a:t>Click to edit Master text styles</a:t>
            </a:r>
          </a:p>
        </p:txBody>
      </p:sp>
      <p:sp>
        <p:nvSpPr>
          <p:cNvPr id="19" name="Text Placeholder 18">
            <a:extLst>
              <a:ext uri="{FF2B5EF4-FFF2-40B4-BE49-F238E27FC236}">
                <a16:creationId xmlns:a16="http://schemas.microsoft.com/office/drawing/2014/main" id="{49C31F24-C50D-47E1-AC47-233F592D6506}"/>
              </a:ext>
            </a:extLst>
          </p:cNvPr>
          <p:cNvSpPr>
            <a:spLocks noGrp="1"/>
          </p:cNvSpPr>
          <p:nvPr>
            <p:ph type="body" sz="quarter" idx="11"/>
          </p:nvPr>
        </p:nvSpPr>
        <p:spPr>
          <a:xfrm>
            <a:off x="591128" y="857357"/>
            <a:ext cx="6534149" cy="338554"/>
          </a:xfrm>
        </p:spPr>
        <p:txBody>
          <a:bodyPr anchor="ctr"/>
          <a:lstStyle>
            <a:lvl1pPr marL="0" indent="0">
              <a:buNone/>
              <a:defRPr lang="en-US" sz="1600" kern="1200" dirty="0" smtClean="0">
                <a:solidFill>
                  <a:schemeClr val="accent1"/>
                </a:solidFill>
                <a:latin typeface="Network Rail Sans" panose="02000000040000020004" pitchFamily="2" charset="0"/>
                <a:ea typeface="+mn-ea"/>
                <a:cs typeface="+mn-cs"/>
              </a:defRPr>
            </a:lvl1pPr>
            <a:lvl2pPr marL="457200" indent="0">
              <a:buNone/>
              <a:defRPr/>
            </a:lvl2pPr>
          </a:lstStyle>
          <a:p>
            <a:pPr lvl="0"/>
            <a:r>
              <a:rPr lang="en-US"/>
              <a:t>Click to edit Master text styles</a:t>
            </a:r>
          </a:p>
        </p:txBody>
      </p:sp>
      <p:sp>
        <p:nvSpPr>
          <p:cNvPr id="3" name="Text Placeholder 2">
            <a:extLst>
              <a:ext uri="{FF2B5EF4-FFF2-40B4-BE49-F238E27FC236}">
                <a16:creationId xmlns:a16="http://schemas.microsoft.com/office/drawing/2014/main" id="{E7A16955-EDDE-AE59-2694-D579B4ED82BD}"/>
              </a:ext>
            </a:extLst>
          </p:cNvPr>
          <p:cNvSpPr>
            <a:spLocks noGrp="1"/>
          </p:cNvSpPr>
          <p:nvPr>
            <p:ph type="body" sz="quarter" idx="12"/>
          </p:nvPr>
        </p:nvSpPr>
        <p:spPr>
          <a:xfrm>
            <a:off x="591127" y="1432667"/>
            <a:ext cx="10933764" cy="4379011"/>
          </a:xfrm>
        </p:spPr>
        <p:txBody>
          <a:bodyPr>
            <a:normAutofit/>
          </a:bodyPr>
          <a:lstStyle>
            <a:lvl1pPr>
              <a:defRPr sz="1600">
                <a:solidFill>
                  <a:srgbClr val="1E1E50"/>
                </a:solidFill>
                <a:latin typeface="Network Rail Sans" panose="02000000040000020004" pitchFamily="2" charset="0"/>
              </a:defRPr>
            </a:lvl1pPr>
            <a:lvl2pPr>
              <a:defRPr>
                <a:solidFill>
                  <a:srgbClr val="1E1E50"/>
                </a:solidFill>
                <a:latin typeface="Network Rail Sans" panose="02000000040000020004" pitchFamily="2" charset="0"/>
              </a:defRPr>
            </a:lvl2pPr>
            <a:lvl3pPr>
              <a:defRPr>
                <a:solidFill>
                  <a:srgbClr val="1E1E50"/>
                </a:solidFill>
                <a:latin typeface="Network Rail Sans" panose="02000000040000020004" pitchFamily="2" charset="0"/>
              </a:defRPr>
            </a:lvl3pPr>
            <a:lvl4pPr>
              <a:defRPr>
                <a:solidFill>
                  <a:srgbClr val="1E1E50"/>
                </a:solidFill>
                <a:latin typeface="Network Rail Sans" panose="02000000040000020004" pitchFamily="2" charset="0"/>
              </a:defRPr>
            </a:lvl4pPr>
            <a:lvl5pPr>
              <a:defRPr>
                <a:solidFill>
                  <a:srgbClr val="1E1E50"/>
                </a:solidFill>
                <a:latin typeface="Network Rail Sans" panose="02000000040000020004" pitchFamily="2" charset="0"/>
              </a:defRPr>
            </a:lvl5pPr>
          </a:lstStyle>
          <a:p>
            <a:pPr lvl="0"/>
            <a:r>
              <a:rPr lang="en-US"/>
              <a:t>Click to edit Master text styles</a:t>
            </a:r>
          </a:p>
        </p:txBody>
      </p:sp>
    </p:spTree>
    <p:extLst>
      <p:ext uri="{BB962C8B-B14F-4D97-AF65-F5344CB8AC3E}">
        <p14:creationId xmlns:p14="http://schemas.microsoft.com/office/powerpoint/2010/main" val="2583040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F4B53C4-590A-739F-F1EF-F84157B0CDD2}"/>
              </a:ext>
            </a:extLst>
          </p:cNvPr>
          <p:cNvSpPr/>
          <p:nvPr userDrawn="1"/>
        </p:nvSpPr>
        <p:spPr>
          <a:xfrm>
            <a:off x="-9588" y="6158324"/>
            <a:ext cx="12201588" cy="713935"/>
          </a:xfrm>
          <a:prstGeom prst="rect">
            <a:avLst/>
          </a:prstGeom>
          <a:solidFill>
            <a:srgbClr val="1E1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2" descr="Network Rail logo - white - transparent background - 90 degrees">
            <a:extLst>
              <a:ext uri="{FF2B5EF4-FFF2-40B4-BE49-F238E27FC236}">
                <a16:creationId xmlns:a16="http://schemas.microsoft.com/office/drawing/2014/main" id="{226EB303-9FBD-0F1B-1711-3E236D1C8D9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16801" y="388744"/>
            <a:ext cx="1690255" cy="65387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37A3429-E60B-B196-665D-DC171226D18A}"/>
              </a:ext>
            </a:extLst>
          </p:cNvPr>
          <p:cNvSpPr/>
          <p:nvPr userDrawn="1"/>
        </p:nvSpPr>
        <p:spPr>
          <a:xfrm>
            <a:off x="-9588" y="-8877"/>
            <a:ext cx="12201588" cy="6139392"/>
          </a:xfrm>
          <a:prstGeom prst="rect">
            <a:avLst/>
          </a:prstGeom>
          <a:gradFill flip="none" rotWithShape="1">
            <a:gsLst>
              <a:gs pos="0">
                <a:srgbClr val="00B9F2">
                  <a:tint val="66000"/>
                  <a:satMod val="160000"/>
                </a:srgbClr>
              </a:gs>
              <a:gs pos="50000">
                <a:srgbClr val="00B9F2">
                  <a:tint val="44500"/>
                  <a:satMod val="160000"/>
                </a:srgbClr>
              </a:gs>
              <a:gs pos="100000">
                <a:srgbClr val="00B9F2">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5" name="Picture 1024">
            <a:extLst>
              <a:ext uri="{FF2B5EF4-FFF2-40B4-BE49-F238E27FC236}">
                <a16:creationId xmlns:a16="http://schemas.microsoft.com/office/drawing/2014/main" id="{7D337B4B-EA63-BB81-7CE7-3BF339345558}"/>
              </a:ext>
            </a:extLst>
          </p:cNvPr>
          <p:cNvPicPr>
            <a:picLocks noChangeAspect="1"/>
          </p:cNvPicPr>
          <p:nvPr userDrawn="1"/>
        </p:nvPicPr>
        <p:blipFill>
          <a:blip r:embed="rId3">
            <a:alphaModFix amt="10000"/>
            <a:extLst>
              <a:ext uri="{BEBA8EAE-BF5A-486C-A8C5-ECC9F3942E4B}">
                <a14:imgProps xmlns:a14="http://schemas.microsoft.com/office/drawing/2010/main">
                  <a14:imgLayer r:embed="rId4">
                    <a14:imgEffect>
                      <a14:backgroundRemoval t="9623" b="89958" l="5453" r="95638">
                        <a14:foregroundMark x1="5453" y1="73640" x2="95638" y2="78243"/>
                      </a14:backgroundRemoval>
                    </a14:imgEffect>
                  </a14:imgLayer>
                </a14:imgProps>
              </a:ext>
            </a:extLst>
          </a:blip>
          <a:stretch>
            <a:fillRect/>
          </a:stretch>
        </p:blipFill>
        <p:spPr>
          <a:xfrm>
            <a:off x="0" y="2952884"/>
            <a:ext cx="12192000" cy="3177631"/>
          </a:xfrm>
          <a:prstGeom prst="rect">
            <a:avLst/>
          </a:prstGeom>
        </p:spPr>
      </p:pic>
      <p:pic>
        <p:nvPicPr>
          <p:cNvPr id="11" name="Picture 2" descr="Network Rail logo - white - transparent background - 90 degrees">
            <a:extLst>
              <a:ext uri="{FF2B5EF4-FFF2-40B4-BE49-F238E27FC236}">
                <a16:creationId xmlns:a16="http://schemas.microsoft.com/office/drawing/2014/main" id="{904BACF9-5948-F1AA-B530-1FF4C3E29DE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95310" y="253372"/>
            <a:ext cx="1690255" cy="65387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1EEEE526-5828-3352-0FD8-6B8F36C33A67}"/>
              </a:ext>
            </a:extLst>
          </p:cNvPr>
          <p:cNvSpPr/>
          <p:nvPr userDrawn="1"/>
        </p:nvSpPr>
        <p:spPr>
          <a:xfrm>
            <a:off x="2374432" y="1750649"/>
            <a:ext cx="736939" cy="133884"/>
          </a:xfrm>
          <a:prstGeom prst="rect">
            <a:avLst/>
          </a:prstGeom>
          <a:solidFill>
            <a:srgbClr val="1E1E50"/>
          </a:solidFill>
          <a:ln>
            <a:solidFill>
              <a:srgbClr val="1E1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Isosceles Triangle 13">
            <a:extLst>
              <a:ext uri="{FF2B5EF4-FFF2-40B4-BE49-F238E27FC236}">
                <a16:creationId xmlns:a16="http://schemas.microsoft.com/office/drawing/2014/main" id="{6F32446A-A90A-8367-4FE1-D73129620ECA}"/>
              </a:ext>
            </a:extLst>
          </p:cNvPr>
          <p:cNvSpPr/>
          <p:nvPr userDrawn="1"/>
        </p:nvSpPr>
        <p:spPr>
          <a:xfrm rot="5400000">
            <a:off x="-1911517" y="1901927"/>
            <a:ext cx="6130518" cy="2326661"/>
          </a:xfrm>
          <a:prstGeom prst="triangle">
            <a:avLst>
              <a:gd name="adj" fmla="val 13942"/>
            </a:avLst>
          </a:prstGeom>
          <a:solidFill>
            <a:srgbClr val="00B9F2"/>
          </a:solidFill>
          <a:ln>
            <a:solidFill>
              <a:srgbClr val="00B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Straight Connector 12">
            <a:extLst>
              <a:ext uri="{FF2B5EF4-FFF2-40B4-BE49-F238E27FC236}">
                <a16:creationId xmlns:a16="http://schemas.microsoft.com/office/drawing/2014/main" id="{FB64CCD9-92B5-598F-7D3F-3EA4BD0428D2}"/>
              </a:ext>
            </a:extLst>
          </p:cNvPr>
          <p:cNvCxnSpPr>
            <a:cxnSpLocks/>
          </p:cNvCxnSpPr>
          <p:nvPr userDrawn="1"/>
        </p:nvCxnSpPr>
        <p:spPr>
          <a:xfrm>
            <a:off x="-9589" y="6158324"/>
            <a:ext cx="12201589"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5" name="Isosceles Triangle 14">
            <a:extLst>
              <a:ext uri="{FF2B5EF4-FFF2-40B4-BE49-F238E27FC236}">
                <a16:creationId xmlns:a16="http://schemas.microsoft.com/office/drawing/2014/main" id="{71E78ECE-95F8-01C4-3BAF-64685D52E6C1}"/>
              </a:ext>
            </a:extLst>
          </p:cNvPr>
          <p:cNvSpPr/>
          <p:nvPr userDrawn="1"/>
        </p:nvSpPr>
        <p:spPr>
          <a:xfrm rot="5400000" flipH="1" flipV="1">
            <a:off x="10297116" y="4235631"/>
            <a:ext cx="2810267" cy="979501"/>
          </a:xfrm>
          <a:prstGeom prst="triangle">
            <a:avLst>
              <a:gd name="adj" fmla="val 13942"/>
            </a:avLst>
          </a:prstGeom>
          <a:solidFill>
            <a:srgbClr val="00B9F2"/>
          </a:solidFill>
          <a:ln>
            <a:solidFill>
              <a:srgbClr val="00B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7EA468DB-2043-8187-61C1-F80FBA62B706}"/>
              </a:ext>
            </a:extLst>
          </p:cNvPr>
          <p:cNvSpPr txBox="1"/>
          <p:nvPr userDrawn="1"/>
        </p:nvSpPr>
        <p:spPr>
          <a:xfrm>
            <a:off x="3282989" y="1663702"/>
            <a:ext cx="2012282" cy="307777"/>
          </a:xfrm>
          <a:prstGeom prst="rect">
            <a:avLst/>
          </a:prstGeom>
          <a:noFill/>
        </p:spPr>
        <p:txBody>
          <a:bodyPr wrap="none" rtlCol="0">
            <a:spAutoFit/>
          </a:bodyPr>
          <a:lstStyle/>
          <a:p>
            <a:r>
              <a:rPr lang="en-GB" sz="1400">
                <a:solidFill>
                  <a:srgbClr val="1E1E50"/>
                </a:solidFill>
                <a:latin typeface="Network Rail Sans" panose="02000000040000020004" pitchFamily="2" charset="0"/>
              </a:rPr>
              <a:t>Periodic Business Review</a:t>
            </a:r>
          </a:p>
        </p:txBody>
      </p:sp>
      <p:sp>
        <p:nvSpPr>
          <p:cNvPr id="20" name="Text Placeholder 23">
            <a:extLst>
              <a:ext uri="{FF2B5EF4-FFF2-40B4-BE49-F238E27FC236}">
                <a16:creationId xmlns:a16="http://schemas.microsoft.com/office/drawing/2014/main" id="{5D41572D-7004-1433-6F4F-4A35D6523467}"/>
              </a:ext>
            </a:extLst>
          </p:cNvPr>
          <p:cNvSpPr>
            <a:spLocks noGrp="1"/>
          </p:cNvSpPr>
          <p:nvPr>
            <p:ph type="body" sz="quarter" idx="10"/>
          </p:nvPr>
        </p:nvSpPr>
        <p:spPr>
          <a:xfrm>
            <a:off x="2374432" y="2021684"/>
            <a:ext cx="7922093" cy="686836"/>
          </a:xfrm>
        </p:spPr>
        <p:txBody>
          <a:bodyPr anchor="ctr"/>
          <a:lstStyle>
            <a:lvl1pPr marL="0" indent="0">
              <a:buNone/>
              <a:defRPr lang="en-US" sz="4400" b="1" kern="1200" dirty="0" smtClean="0">
                <a:solidFill>
                  <a:srgbClr val="1E1E50"/>
                </a:solidFill>
                <a:latin typeface="Network Rail Sans" panose="02000000040000020004" pitchFamily="2" charset="0"/>
                <a:ea typeface="+mn-ea"/>
                <a:cs typeface="+mn-cs"/>
              </a:defRPr>
            </a:lvl1pPr>
          </a:lstStyle>
          <a:p>
            <a:pPr lvl="0"/>
            <a:r>
              <a:rPr lang="en-US"/>
              <a:t>Click to edit Master text styles</a:t>
            </a:r>
          </a:p>
        </p:txBody>
      </p:sp>
      <p:sp>
        <p:nvSpPr>
          <p:cNvPr id="21" name="Text Placeholder 25">
            <a:extLst>
              <a:ext uri="{FF2B5EF4-FFF2-40B4-BE49-F238E27FC236}">
                <a16:creationId xmlns:a16="http://schemas.microsoft.com/office/drawing/2014/main" id="{F5896E70-185D-25D3-D1C8-8CD23372E0AF}"/>
              </a:ext>
            </a:extLst>
          </p:cNvPr>
          <p:cNvSpPr>
            <a:spLocks noGrp="1"/>
          </p:cNvSpPr>
          <p:nvPr>
            <p:ph type="body" sz="quarter" idx="11"/>
          </p:nvPr>
        </p:nvSpPr>
        <p:spPr>
          <a:xfrm>
            <a:off x="2374433" y="2640350"/>
            <a:ext cx="4912192" cy="338554"/>
          </a:xfrm>
        </p:spPr>
        <p:txBody>
          <a:bodyPr anchor="ctr">
            <a:noAutofit/>
          </a:bodyPr>
          <a:lstStyle>
            <a:lvl1pPr marL="0" indent="0">
              <a:buNone/>
              <a:defRPr lang="en-US" sz="1600" kern="1200" dirty="0" smtClean="0">
                <a:solidFill>
                  <a:schemeClr val="accent1"/>
                </a:solidFill>
                <a:latin typeface="Network Rail Sans" panose="02000000040000020004" pitchFamily="2" charset="0"/>
                <a:ea typeface="+mn-ea"/>
                <a:cs typeface="+mn-cs"/>
              </a:defRPr>
            </a:lvl1pPr>
            <a:lvl2pPr>
              <a:defRPr lang="en-US" sz="1600" kern="1200" dirty="0" smtClean="0">
                <a:solidFill>
                  <a:schemeClr val="accent1"/>
                </a:solidFill>
                <a:latin typeface="Network Rail Sans" panose="02000000040000020004" pitchFamily="2" charset="0"/>
                <a:ea typeface="+mn-ea"/>
                <a:cs typeface="+mn-cs"/>
              </a:defRPr>
            </a:lvl2pPr>
            <a:lvl3pPr>
              <a:defRPr lang="en-US" sz="1600" kern="1200" dirty="0" smtClean="0">
                <a:solidFill>
                  <a:schemeClr val="accent1"/>
                </a:solidFill>
                <a:latin typeface="Network Rail Sans" panose="02000000040000020004" pitchFamily="2" charset="0"/>
                <a:ea typeface="+mn-ea"/>
                <a:cs typeface="+mn-cs"/>
              </a:defRPr>
            </a:lvl3pPr>
            <a:lvl4pPr>
              <a:defRPr lang="en-US" sz="1600" kern="1200" dirty="0" smtClean="0">
                <a:solidFill>
                  <a:schemeClr val="accent1"/>
                </a:solidFill>
                <a:latin typeface="Network Rail Sans" panose="02000000040000020004" pitchFamily="2" charset="0"/>
                <a:ea typeface="+mn-ea"/>
                <a:cs typeface="+mn-cs"/>
              </a:defRPr>
            </a:lvl4pPr>
            <a:lvl5pPr>
              <a:defRPr lang="en-GB" sz="1600" kern="1200" dirty="0">
                <a:solidFill>
                  <a:schemeClr val="accent1"/>
                </a:solidFill>
                <a:latin typeface="Network Rail Sans" panose="02000000040000020004" pitchFamily="2" charset="0"/>
                <a:ea typeface="+mn-ea"/>
                <a:cs typeface="+mn-cs"/>
              </a:defRPr>
            </a:lvl5pPr>
          </a:lstStyle>
          <a:p>
            <a:pPr lvl="0"/>
            <a:r>
              <a:rPr lang="en-US"/>
              <a:t>Click to edit Master text styles</a:t>
            </a:r>
          </a:p>
        </p:txBody>
      </p:sp>
      <p:sp>
        <p:nvSpPr>
          <p:cNvPr id="4" name="Rectangle 3">
            <a:extLst>
              <a:ext uri="{FF2B5EF4-FFF2-40B4-BE49-F238E27FC236}">
                <a16:creationId xmlns:a16="http://schemas.microsoft.com/office/drawing/2014/main" id="{A6974082-3616-4297-3862-94961A33B686}"/>
              </a:ext>
            </a:extLst>
          </p:cNvPr>
          <p:cNvSpPr/>
          <p:nvPr userDrawn="1"/>
        </p:nvSpPr>
        <p:spPr>
          <a:xfrm>
            <a:off x="591127" y="6428175"/>
            <a:ext cx="2115964" cy="230832"/>
          </a:xfrm>
          <a:prstGeom prst="rect">
            <a:avLst/>
          </a:prstGeom>
        </p:spPr>
        <p:txBody>
          <a:bodyPr wrap="none">
            <a:spAutoFit/>
          </a:bodyPr>
          <a:lstStyle/>
          <a:p>
            <a:r>
              <a:rPr lang="en-GB" sz="900" i="1" spc="20" baseline="0">
                <a:solidFill>
                  <a:schemeClr val="bg1"/>
                </a:solidFill>
                <a:effectLst/>
                <a:latin typeface="Network Rail Sans" panose="02000000040000020004" pitchFamily="2" charset="0"/>
                <a:ea typeface="Times New Roman" panose="02020603050405020304" pitchFamily="18" charset="0"/>
                <a:cs typeface="Arial" panose="020B0604020202020204" pitchFamily="34" charset="0"/>
              </a:rPr>
              <a:t>Delivering together for customers with</a:t>
            </a:r>
            <a:endParaRPr lang="en-US" sz="900" i="1" spc="20" baseline="0">
              <a:solidFill>
                <a:schemeClr val="bg1"/>
              </a:solidFill>
              <a:latin typeface="Network Rail Sans" panose="02000000040000020004" pitchFamily="2" charset="0"/>
              <a:cs typeface="Arial" panose="020B0604020202020204" pitchFamily="34" charset="0"/>
            </a:endParaRPr>
          </a:p>
        </p:txBody>
      </p:sp>
      <p:pic>
        <p:nvPicPr>
          <p:cNvPr id="5" name="Picture 4">
            <a:extLst>
              <a:ext uri="{FF2B5EF4-FFF2-40B4-BE49-F238E27FC236}">
                <a16:creationId xmlns:a16="http://schemas.microsoft.com/office/drawing/2014/main" id="{B5783DB4-AA7C-266E-DD61-63408FCC101B}"/>
              </a:ext>
            </a:extLst>
          </p:cNvPr>
          <p:cNvPicPr>
            <a:picLocks noChangeAspect="1"/>
          </p:cNvPicPr>
          <p:nvPr userDrawn="1"/>
        </p:nvPicPr>
        <p:blipFill>
          <a:blip r:embed="rId5">
            <a:alphaModFix/>
            <a:extLst>
              <a:ext uri="{28A0092B-C50C-407E-A947-70E740481C1C}">
                <a14:useLocalDpi xmlns:a14="http://schemas.microsoft.com/office/drawing/2010/main" val="0"/>
              </a:ext>
            </a:extLst>
          </a:blip>
          <a:stretch>
            <a:fillRect/>
          </a:stretch>
        </p:blipFill>
        <p:spPr>
          <a:xfrm>
            <a:off x="2642323" y="6489733"/>
            <a:ext cx="919084" cy="104226"/>
          </a:xfrm>
          <a:prstGeom prst="rect">
            <a:avLst/>
          </a:prstGeom>
          <a:noFill/>
          <a:ln>
            <a:noFill/>
          </a:ln>
        </p:spPr>
      </p:pic>
      <p:sp>
        <p:nvSpPr>
          <p:cNvPr id="6" name="TextBox 5">
            <a:extLst>
              <a:ext uri="{FF2B5EF4-FFF2-40B4-BE49-F238E27FC236}">
                <a16:creationId xmlns:a16="http://schemas.microsoft.com/office/drawing/2014/main" id="{DFA0AED8-601B-3B63-DFA7-BECFA786D7F7}"/>
              </a:ext>
            </a:extLst>
          </p:cNvPr>
          <p:cNvSpPr txBox="1"/>
          <p:nvPr userDrawn="1"/>
        </p:nvSpPr>
        <p:spPr>
          <a:xfrm>
            <a:off x="10509970" y="6280225"/>
            <a:ext cx="1297086" cy="369332"/>
          </a:xfrm>
          <a:prstGeom prst="rect">
            <a:avLst/>
          </a:prstGeom>
          <a:noFill/>
        </p:spPr>
        <p:txBody>
          <a:bodyPr wrap="none" rtlCol="0">
            <a:spAutoFit/>
          </a:bodyPr>
          <a:lstStyle/>
          <a:p>
            <a:pPr algn="r"/>
            <a:r>
              <a:rPr lang="en-GB" b="1">
                <a:solidFill>
                  <a:srgbClr val="00B9F2"/>
                </a:solidFill>
                <a:latin typeface="Network Rail Sans" panose="02000000040000020004" pitchFamily="2" charset="0"/>
              </a:rPr>
              <a:t>Kent</a:t>
            </a:r>
            <a:r>
              <a:rPr lang="en-GB" b="1">
                <a:solidFill>
                  <a:srgbClr val="F8F8F8"/>
                </a:solidFill>
                <a:latin typeface="Network Rail Sans" panose="02000000040000020004" pitchFamily="2" charset="0"/>
              </a:rPr>
              <a:t> </a:t>
            </a:r>
            <a:r>
              <a:rPr lang="en-GB" b="0">
                <a:solidFill>
                  <a:srgbClr val="F8F8F8"/>
                </a:solidFill>
                <a:latin typeface="Network Rail Sans" panose="02000000040000020004" pitchFamily="2" charset="0"/>
              </a:rPr>
              <a:t>Route</a:t>
            </a:r>
          </a:p>
        </p:txBody>
      </p:sp>
      <p:sp>
        <p:nvSpPr>
          <p:cNvPr id="7" name="TextBox 6">
            <a:extLst>
              <a:ext uri="{FF2B5EF4-FFF2-40B4-BE49-F238E27FC236}">
                <a16:creationId xmlns:a16="http://schemas.microsoft.com/office/drawing/2014/main" id="{C02D5B05-1ABF-196A-F375-5BE1C6C6F449}"/>
              </a:ext>
            </a:extLst>
          </p:cNvPr>
          <p:cNvSpPr txBox="1"/>
          <p:nvPr userDrawn="1"/>
        </p:nvSpPr>
        <p:spPr>
          <a:xfrm>
            <a:off x="10439374" y="6537134"/>
            <a:ext cx="1367682" cy="215444"/>
          </a:xfrm>
          <a:prstGeom prst="rect">
            <a:avLst/>
          </a:prstGeom>
          <a:noFill/>
        </p:spPr>
        <p:txBody>
          <a:bodyPr wrap="none" rtlCol="0">
            <a:spAutoFit/>
          </a:bodyPr>
          <a:lstStyle/>
          <a:p>
            <a:pPr algn="r"/>
            <a:r>
              <a:rPr lang="en-GB" sz="800" i="1">
                <a:solidFill>
                  <a:schemeClr val="bg1"/>
                </a:solidFill>
                <a:latin typeface="Network Rail Sans" panose="02000000040000020004" pitchFamily="2" charset="0"/>
              </a:rPr>
              <a:t>Part of the Southern Region</a:t>
            </a:r>
          </a:p>
        </p:txBody>
      </p:sp>
    </p:spTree>
    <p:extLst>
      <p:ext uri="{BB962C8B-B14F-4D97-AF65-F5344CB8AC3E}">
        <p14:creationId xmlns:p14="http://schemas.microsoft.com/office/powerpoint/2010/main" val="3517271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rotWithShape="1">
          <a:gsLst>
            <a:gs pos="26000">
              <a:schemeClr val="bg1">
                <a:tint val="93000"/>
                <a:satMod val="150000"/>
                <a:shade val="98000"/>
                <a:lumMod val="102000"/>
              </a:schemeClr>
            </a:gs>
            <a:gs pos="100000">
              <a:schemeClr val="accent1"/>
            </a:gs>
            <a:gs pos="38000">
              <a:schemeClr val="bg1">
                <a:tint val="98000"/>
                <a:satMod val="130000"/>
                <a:shade val="90000"/>
                <a:lumMod val="103000"/>
              </a:schemeClr>
            </a:gs>
          </a:gsLst>
          <a:lin ang="5400000" scaled="0"/>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F4B53C4-590A-739F-F1EF-F84157B0CDD2}"/>
              </a:ext>
            </a:extLst>
          </p:cNvPr>
          <p:cNvSpPr/>
          <p:nvPr userDrawn="1"/>
        </p:nvSpPr>
        <p:spPr>
          <a:xfrm>
            <a:off x="-9588" y="6158324"/>
            <a:ext cx="12201588" cy="713935"/>
          </a:xfrm>
          <a:prstGeom prst="rect">
            <a:avLst/>
          </a:prstGeom>
          <a:solidFill>
            <a:srgbClr val="1E1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2" descr="Network Rail logo - white - transparent background - 90 degrees">
            <a:extLst>
              <a:ext uri="{FF2B5EF4-FFF2-40B4-BE49-F238E27FC236}">
                <a16:creationId xmlns:a16="http://schemas.microsoft.com/office/drawing/2014/main" id="{226EB303-9FBD-0F1B-1711-3E236D1C8D9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16801" y="388744"/>
            <a:ext cx="1690255" cy="65387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Network Rail logo - white - transparent background - 90 degrees">
            <a:extLst>
              <a:ext uri="{FF2B5EF4-FFF2-40B4-BE49-F238E27FC236}">
                <a16:creationId xmlns:a16="http://schemas.microsoft.com/office/drawing/2014/main" id="{904BACF9-5948-F1AA-B530-1FF4C3E29DE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95310" y="253372"/>
            <a:ext cx="1690255" cy="65387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1EEEE526-5828-3352-0FD8-6B8F36C33A67}"/>
              </a:ext>
            </a:extLst>
          </p:cNvPr>
          <p:cNvSpPr/>
          <p:nvPr userDrawn="1"/>
        </p:nvSpPr>
        <p:spPr>
          <a:xfrm>
            <a:off x="2374432" y="1750649"/>
            <a:ext cx="736939" cy="133884"/>
          </a:xfrm>
          <a:prstGeom prst="rect">
            <a:avLst/>
          </a:prstGeom>
          <a:solidFill>
            <a:srgbClr val="1E1E50"/>
          </a:solidFill>
          <a:ln>
            <a:solidFill>
              <a:srgbClr val="1E1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Straight Connector 12">
            <a:extLst>
              <a:ext uri="{FF2B5EF4-FFF2-40B4-BE49-F238E27FC236}">
                <a16:creationId xmlns:a16="http://schemas.microsoft.com/office/drawing/2014/main" id="{FB64CCD9-92B5-598F-7D3F-3EA4BD0428D2}"/>
              </a:ext>
            </a:extLst>
          </p:cNvPr>
          <p:cNvCxnSpPr>
            <a:cxnSpLocks/>
          </p:cNvCxnSpPr>
          <p:nvPr userDrawn="1"/>
        </p:nvCxnSpPr>
        <p:spPr>
          <a:xfrm>
            <a:off x="-9589" y="6158324"/>
            <a:ext cx="12201589"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7EA468DB-2043-8187-61C1-F80FBA62B706}"/>
              </a:ext>
            </a:extLst>
          </p:cNvPr>
          <p:cNvSpPr txBox="1"/>
          <p:nvPr userDrawn="1"/>
        </p:nvSpPr>
        <p:spPr>
          <a:xfrm>
            <a:off x="3282989" y="1663702"/>
            <a:ext cx="2012282" cy="307777"/>
          </a:xfrm>
          <a:prstGeom prst="rect">
            <a:avLst/>
          </a:prstGeom>
          <a:noFill/>
        </p:spPr>
        <p:txBody>
          <a:bodyPr wrap="none" rtlCol="0">
            <a:spAutoFit/>
          </a:bodyPr>
          <a:lstStyle/>
          <a:p>
            <a:r>
              <a:rPr lang="en-GB" sz="1400">
                <a:solidFill>
                  <a:srgbClr val="1E1E50"/>
                </a:solidFill>
                <a:latin typeface="Network Rail Sans" panose="02000000040000020004" pitchFamily="2" charset="0"/>
              </a:rPr>
              <a:t>Periodic Business Review</a:t>
            </a:r>
          </a:p>
        </p:txBody>
      </p:sp>
      <p:sp>
        <p:nvSpPr>
          <p:cNvPr id="20" name="Text Placeholder 23">
            <a:extLst>
              <a:ext uri="{FF2B5EF4-FFF2-40B4-BE49-F238E27FC236}">
                <a16:creationId xmlns:a16="http://schemas.microsoft.com/office/drawing/2014/main" id="{5D41572D-7004-1433-6F4F-4A35D6523467}"/>
              </a:ext>
            </a:extLst>
          </p:cNvPr>
          <p:cNvSpPr>
            <a:spLocks noGrp="1"/>
          </p:cNvSpPr>
          <p:nvPr>
            <p:ph type="body" sz="quarter" idx="10"/>
          </p:nvPr>
        </p:nvSpPr>
        <p:spPr>
          <a:xfrm>
            <a:off x="2374432" y="2021684"/>
            <a:ext cx="7922093" cy="686836"/>
          </a:xfrm>
        </p:spPr>
        <p:txBody>
          <a:bodyPr anchor="ctr"/>
          <a:lstStyle>
            <a:lvl1pPr marL="0" indent="0">
              <a:buNone/>
              <a:defRPr lang="en-US" sz="4400" b="1" kern="1200" dirty="0" smtClean="0">
                <a:solidFill>
                  <a:srgbClr val="1E1E50"/>
                </a:solidFill>
                <a:latin typeface="Network Rail Sans" panose="02000000040000020004" pitchFamily="2" charset="0"/>
                <a:ea typeface="+mn-ea"/>
                <a:cs typeface="+mn-cs"/>
              </a:defRPr>
            </a:lvl1pPr>
          </a:lstStyle>
          <a:p>
            <a:pPr lvl="0"/>
            <a:r>
              <a:rPr lang="en-US"/>
              <a:t>Click to edit Master text styles</a:t>
            </a:r>
          </a:p>
        </p:txBody>
      </p:sp>
      <p:sp>
        <p:nvSpPr>
          <p:cNvPr id="21" name="Text Placeholder 25">
            <a:extLst>
              <a:ext uri="{FF2B5EF4-FFF2-40B4-BE49-F238E27FC236}">
                <a16:creationId xmlns:a16="http://schemas.microsoft.com/office/drawing/2014/main" id="{F5896E70-185D-25D3-D1C8-8CD23372E0AF}"/>
              </a:ext>
            </a:extLst>
          </p:cNvPr>
          <p:cNvSpPr>
            <a:spLocks noGrp="1"/>
          </p:cNvSpPr>
          <p:nvPr>
            <p:ph type="body" sz="quarter" idx="11"/>
          </p:nvPr>
        </p:nvSpPr>
        <p:spPr>
          <a:xfrm>
            <a:off x="2374433" y="2640350"/>
            <a:ext cx="4912192" cy="338554"/>
          </a:xfrm>
        </p:spPr>
        <p:txBody>
          <a:bodyPr anchor="ctr">
            <a:noAutofit/>
          </a:bodyPr>
          <a:lstStyle>
            <a:lvl1pPr marL="0" indent="0">
              <a:buNone/>
              <a:defRPr lang="en-US" sz="1600" kern="1200" dirty="0" smtClean="0">
                <a:solidFill>
                  <a:schemeClr val="accent1"/>
                </a:solidFill>
                <a:latin typeface="Network Rail Sans" panose="02000000040000020004" pitchFamily="2" charset="0"/>
                <a:ea typeface="+mn-ea"/>
                <a:cs typeface="+mn-cs"/>
              </a:defRPr>
            </a:lvl1pPr>
            <a:lvl2pPr>
              <a:defRPr lang="en-US" sz="1600" kern="1200" dirty="0" smtClean="0">
                <a:solidFill>
                  <a:schemeClr val="accent1"/>
                </a:solidFill>
                <a:latin typeface="Network Rail Sans" panose="02000000040000020004" pitchFamily="2" charset="0"/>
                <a:ea typeface="+mn-ea"/>
                <a:cs typeface="+mn-cs"/>
              </a:defRPr>
            </a:lvl2pPr>
            <a:lvl3pPr>
              <a:defRPr lang="en-US" sz="1600" kern="1200" dirty="0" smtClean="0">
                <a:solidFill>
                  <a:schemeClr val="accent1"/>
                </a:solidFill>
                <a:latin typeface="Network Rail Sans" panose="02000000040000020004" pitchFamily="2" charset="0"/>
                <a:ea typeface="+mn-ea"/>
                <a:cs typeface="+mn-cs"/>
              </a:defRPr>
            </a:lvl3pPr>
            <a:lvl4pPr>
              <a:defRPr lang="en-US" sz="1600" kern="1200" dirty="0" smtClean="0">
                <a:solidFill>
                  <a:schemeClr val="accent1"/>
                </a:solidFill>
                <a:latin typeface="Network Rail Sans" panose="02000000040000020004" pitchFamily="2" charset="0"/>
                <a:ea typeface="+mn-ea"/>
                <a:cs typeface="+mn-cs"/>
              </a:defRPr>
            </a:lvl4pPr>
            <a:lvl5pPr>
              <a:defRPr lang="en-GB" sz="1600" kern="1200" dirty="0">
                <a:solidFill>
                  <a:schemeClr val="accent1"/>
                </a:solidFill>
                <a:latin typeface="Network Rail Sans" panose="02000000040000020004" pitchFamily="2" charset="0"/>
                <a:ea typeface="+mn-ea"/>
                <a:cs typeface="+mn-cs"/>
              </a:defRPr>
            </a:lvl5pPr>
          </a:lstStyle>
          <a:p>
            <a:pPr lvl="0"/>
            <a:r>
              <a:rPr lang="en-US"/>
              <a:t>Click to edit Master text styles</a:t>
            </a:r>
          </a:p>
        </p:txBody>
      </p:sp>
      <p:sp>
        <p:nvSpPr>
          <p:cNvPr id="4" name="Rectangle 3">
            <a:extLst>
              <a:ext uri="{FF2B5EF4-FFF2-40B4-BE49-F238E27FC236}">
                <a16:creationId xmlns:a16="http://schemas.microsoft.com/office/drawing/2014/main" id="{A6974082-3616-4297-3862-94961A33B686}"/>
              </a:ext>
            </a:extLst>
          </p:cNvPr>
          <p:cNvSpPr/>
          <p:nvPr userDrawn="1"/>
        </p:nvSpPr>
        <p:spPr>
          <a:xfrm>
            <a:off x="591127" y="6428175"/>
            <a:ext cx="2115964" cy="230832"/>
          </a:xfrm>
          <a:prstGeom prst="rect">
            <a:avLst/>
          </a:prstGeom>
        </p:spPr>
        <p:txBody>
          <a:bodyPr wrap="none">
            <a:spAutoFit/>
          </a:bodyPr>
          <a:lstStyle/>
          <a:p>
            <a:r>
              <a:rPr lang="en-GB" sz="900" i="1" spc="20" baseline="0">
                <a:solidFill>
                  <a:schemeClr val="bg1"/>
                </a:solidFill>
                <a:effectLst/>
                <a:latin typeface="Network Rail Sans" panose="02000000040000020004" pitchFamily="2" charset="0"/>
                <a:ea typeface="Times New Roman" panose="02020603050405020304" pitchFamily="18" charset="0"/>
                <a:cs typeface="Arial" panose="020B0604020202020204" pitchFamily="34" charset="0"/>
              </a:rPr>
              <a:t>Delivering together for customers with</a:t>
            </a:r>
            <a:endParaRPr lang="en-US" sz="900" i="1" spc="20" baseline="0">
              <a:solidFill>
                <a:schemeClr val="bg1"/>
              </a:solidFill>
              <a:latin typeface="Network Rail Sans" panose="02000000040000020004" pitchFamily="2" charset="0"/>
              <a:cs typeface="Arial" panose="020B0604020202020204" pitchFamily="34" charset="0"/>
            </a:endParaRPr>
          </a:p>
        </p:txBody>
      </p:sp>
      <p:pic>
        <p:nvPicPr>
          <p:cNvPr id="5" name="Picture 4">
            <a:extLst>
              <a:ext uri="{FF2B5EF4-FFF2-40B4-BE49-F238E27FC236}">
                <a16:creationId xmlns:a16="http://schemas.microsoft.com/office/drawing/2014/main" id="{B5783DB4-AA7C-266E-DD61-63408FCC101B}"/>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2642323" y="6489733"/>
            <a:ext cx="919084" cy="104226"/>
          </a:xfrm>
          <a:prstGeom prst="rect">
            <a:avLst/>
          </a:prstGeom>
          <a:noFill/>
          <a:ln>
            <a:noFill/>
          </a:ln>
        </p:spPr>
      </p:pic>
      <p:sp>
        <p:nvSpPr>
          <p:cNvPr id="6" name="TextBox 5">
            <a:extLst>
              <a:ext uri="{FF2B5EF4-FFF2-40B4-BE49-F238E27FC236}">
                <a16:creationId xmlns:a16="http://schemas.microsoft.com/office/drawing/2014/main" id="{DFA0AED8-601B-3B63-DFA7-BECFA786D7F7}"/>
              </a:ext>
            </a:extLst>
          </p:cNvPr>
          <p:cNvSpPr txBox="1"/>
          <p:nvPr userDrawn="1"/>
        </p:nvSpPr>
        <p:spPr>
          <a:xfrm>
            <a:off x="10509970" y="6280225"/>
            <a:ext cx="1297086" cy="369332"/>
          </a:xfrm>
          <a:prstGeom prst="rect">
            <a:avLst/>
          </a:prstGeom>
          <a:noFill/>
        </p:spPr>
        <p:txBody>
          <a:bodyPr wrap="none" rtlCol="0">
            <a:spAutoFit/>
          </a:bodyPr>
          <a:lstStyle/>
          <a:p>
            <a:pPr algn="r"/>
            <a:r>
              <a:rPr lang="en-GB" b="1">
                <a:solidFill>
                  <a:srgbClr val="00B9F2"/>
                </a:solidFill>
                <a:latin typeface="Network Rail Sans" panose="02000000040000020004" pitchFamily="2" charset="0"/>
              </a:rPr>
              <a:t>Kent</a:t>
            </a:r>
            <a:r>
              <a:rPr lang="en-GB" b="1">
                <a:solidFill>
                  <a:srgbClr val="F8F8F8"/>
                </a:solidFill>
                <a:latin typeface="Network Rail Sans" panose="02000000040000020004" pitchFamily="2" charset="0"/>
              </a:rPr>
              <a:t> </a:t>
            </a:r>
            <a:r>
              <a:rPr lang="en-GB" b="0">
                <a:solidFill>
                  <a:srgbClr val="F8F8F8"/>
                </a:solidFill>
                <a:latin typeface="Network Rail Sans" panose="02000000040000020004" pitchFamily="2" charset="0"/>
              </a:rPr>
              <a:t>Route</a:t>
            </a:r>
          </a:p>
        </p:txBody>
      </p:sp>
      <p:sp>
        <p:nvSpPr>
          <p:cNvPr id="7" name="TextBox 6">
            <a:extLst>
              <a:ext uri="{FF2B5EF4-FFF2-40B4-BE49-F238E27FC236}">
                <a16:creationId xmlns:a16="http://schemas.microsoft.com/office/drawing/2014/main" id="{C02D5B05-1ABF-196A-F375-5BE1C6C6F449}"/>
              </a:ext>
            </a:extLst>
          </p:cNvPr>
          <p:cNvSpPr txBox="1"/>
          <p:nvPr userDrawn="1"/>
        </p:nvSpPr>
        <p:spPr>
          <a:xfrm>
            <a:off x="10439374" y="6537134"/>
            <a:ext cx="1367682" cy="215444"/>
          </a:xfrm>
          <a:prstGeom prst="rect">
            <a:avLst/>
          </a:prstGeom>
          <a:noFill/>
        </p:spPr>
        <p:txBody>
          <a:bodyPr wrap="none" rtlCol="0">
            <a:spAutoFit/>
          </a:bodyPr>
          <a:lstStyle/>
          <a:p>
            <a:pPr algn="r"/>
            <a:r>
              <a:rPr lang="en-GB" sz="800" i="1">
                <a:solidFill>
                  <a:schemeClr val="bg1"/>
                </a:solidFill>
                <a:latin typeface="Network Rail Sans" panose="02000000040000020004" pitchFamily="2" charset="0"/>
              </a:rPr>
              <a:t>Part of the Southern Region</a:t>
            </a:r>
          </a:p>
        </p:txBody>
      </p:sp>
      <p:pic>
        <p:nvPicPr>
          <p:cNvPr id="17" name="Picture 16">
            <a:extLst>
              <a:ext uri="{FF2B5EF4-FFF2-40B4-BE49-F238E27FC236}">
                <a16:creationId xmlns:a16="http://schemas.microsoft.com/office/drawing/2014/main" id="{B5137629-076E-4E79-5E43-4596B9E26171}"/>
              </a:ext>
            </a:extLst>
          </p:cNvPr>
          <p:cNvPicPr>
            <a:picLocks noChangeAspect="1"/>
          </p:cNvPicPr>
          <p:nvPr userDrawn="1"/>
        </p:nvPicPr>
        <p:blipFill>
          <a:blip r:embed="rId4">
            <a:alphaModFix amt="10000"/>
            <a:extLst>
              <a:ext uri="{BEBA8EAE-BF5A-486C-A8C5-ECC9F3942E4B}">
                <a14:imgProps xmlns:a14="http://schemas.microsoft.com/office/drawing/2010/main">
                  <a14:imgLayer r:embed="rId5">
                    <a14:imgEffect>
                      <a14:backgroundRemoval t="9623" b="89958" l="5453" r="95638">
                        <a14:foregroundMark x1="5453" y1="73640" x2="95638" y2="78243"/>
                      </a14:backgroundRemoval>
                    </a14:imgEffect>
                  </a14:imgLayer>
                </a14:imgProps>
              </a:ext>
            </a:extLst>
          </a:blip>
          <a:stretch>
            <a:fillRect/>
          </a:stretch>
        </p:blipFill>
        <p:spPr>
          <a:xfrm>
            <a:off x="0" y="2952884"/>
            <a:ext cx="12192000" cy="3177631"/>
          </a:xfrm>
          <a:prstGeom prst="rect">
            <a:avLst/>
          </a:prstGeom>
        </p:spPr>
      </p:pic>
      <p:sp>
        <p:nvSpPr>
          <p:cNvPr id="14" name="Isosceles Triangle 13">
            <a:extLst>
              <a:ext uri="{FF2B5EF4-FFF2-40B4-BE49-F238E27FC236}">
                <a16:creationId xmlns:a16="http://schemas.microsoft.com/office/drawing/2014/main" id="{6F32446A-A90A-8367-4FE1-D73129620ECA}"/>
              </a:ext>
            </a:extLst>
          </p:cNvPr>
          <p:cNvSpPr/>
          <p:nvPr userDrawn="1"/>
        </p:nvSpPr>
        <p:spPr>
          <a:xfrm rot="5400000">
            <a:off x="-1911517" y="1901927"/>
            <a:ext cx="6130518" cy="2326661"/>
          </a:xfrm>
          <a:prstGeom prst="triangle">
            <a:avLst>
              <a:gd name="adj" fmla="val 13942"/>
            </a:avLst>
          </a:prstGeom>
          <a:solidFill>
            <a:srgbClr val="00B9F2"/>
          </a:solidFill>
          <a:ln>
            <a:solidFill>
              <a:srgbClr val="00B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71E78ECE-95F8-01C4-3BAF-64685D52E6C1}"/>
              </a:ext>
            </a:extLst>
          </p:cNvPr>
          <p:cNvSpPr/>
          <p:nvPr userDrawn="1"/>
        </p:nvSpPr>
        <p:spPr>
          <a:xfrm rot="5400000" flipH="1" flipV="1">
            <a:off x="10297116" y="4235631"/>
            <a:ext cx="2810267" cy="979501"/>
          </a:xfrm>
          <a:prstGeom prst="triangle">
            <a:avLst>
              <a:gd name="adj" fmla="val 13942"/>
            </a:avLst>
          </a:prstGeom>
          <a:solidFill>
            <a:srgbClr val="00B9F2"/>
          </a:solidFill>
          <a:ln>
            <a:solidFill>
              <a:srgbClr val="00B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53366404"/>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F4B53C4-590A-739F-F1EF-F84157B0CDD2}"/>
              </a:ext>
            </a:extLst>
          </p:cNvPr>
          <p:cNvSpPr/>
          <p:nvPr userDrawn="1"/>
        </p:nvSpPr>
        <p:spPr>
          <a:xfrm>
            <a:off x="-9588" y="6158324"/>
            <a:ext cx="12201588" cy="713935"/>
          </a:xfrm>
          <a:prstGeom prst="rect">
            <a:avLst/>
          </a:prstGeom>
          <a:solidFill>
            <a:srgbClr val="1E1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2" descr="Network Rail logo - white - transparent background - 90 degrees">
            <a:extLst>
              <a:ext uri="{FF2B5EF4-FFF2-40B4-BE49-F238E27FC236}">
                <a16:creationId xmlns:a16="http://schemas.microsoft.com/office/drawing/2014/main" id="{226EB303-9FBD-0F1B-1711-3E236D1C8D9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16801" y="388744"/>
            <a:ext cx="1690255" cy="65387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F883789B-F09E-020A-45AF-749B2B196E0C}"/>
              </a:ext>
            </a:extLst>
          </p:cNvPr>
          <p:cNvPicPr>
            <a:picLocks noChangeAspect="1"/>
          </p:cNvPicPr>
          <p:nvPr userDrawn="1"/>
        </p:nvPicPr>
        <p:blipFill>
          <a:blip r:embed="rId3"/>
          <a:stretch>
            <a:fillRect/>
          </a:stretch>
        </p:blipFill>
        <p:spPr>
          <a:xfrm>
            <a:off x="0" y="2952884"/>
            <a:ext cx="12192000" cy="3177631"/>
          </a:xfrm>
          <a:prstGeom prst="rect">
            <a:avLst/>
          </a:prstGeom>
        </p:spPr>
      </p:pic>
      <p:sp>
        <p:nvSpPr>
          <p:cNvPr id="10" name="Rectangle 9">
            <a:extLst>
              <a:ext uri="{FF2B5EF4-FFF2-40B4-BE49-F238E27FC236}">
                <a16:creationId xmlns:a16="http://schemas.microsoft.com/office/drawing/2014/main" id="{D37A3429-E60B-B196-665D-DC171226D18A}"/>
              </a:ext>
            </a:extLst>
          </p:cNvPr>
          <p:cNvSpPr/>
          <p:nvPr userDrawn="1"/>
        </p:nvSpPr>
        <p:spPr>
          <a:xfrm>
            <a:off x="-9588" y="-8878"/>
            <a:ext cx="12201588" cy="6274219"/>
          </a:xfrm>
          <a:prstGeom prst="rect">
            <a:avLst/>
          </a:prstGeom>
          <a:solidFill>
            <a:srgbClr val="1E1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2" descr="Network Rail logo - white - transparent background - 90 degrees">
            <a:extLst>
              <a:ext uri="{FF2B5EF4-FFF2-40B4-BE49-F238E27FC236}">
                <a16:creationId xmlns:a16="http://schemas.microsoft.com/office/drawing/2014/main" id="{904BACF9-5948-F1AA-B530-1FF4C3E29DE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95310" y="253372"/>
            <a:ext cx="1690255" cy="65387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1EEEE526-5828-3352-0FD8-6B8F36C33A67}"/>
              </a:ext>
            </a:extLst>
          </p:cNvPr>
          <p:cNvSpPr/>
          <p:nvPr userDrawn="1"/>
        </p:nvSpPr>
        <p:spPr>
          <a:xfrm>
            <a:off x="2374432" y="1750649"/>
            <a:ext cx="736939" cy="133884"/>
          </a:xfrm>
          <a:prstGeom prst="rect">
            <a:avLst/>
          </a:prstGeom>
          <a:solidFill>
            <a:srgbClr val="00B9F2"/>
          </a:solidFill>
          <a:ln>
            <a:solidFill>
              <a:srgbClr val="00B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B9F2"/>
              </a:solidFill>
            </a:endParaRPr>
          </a:p>
        </p:txBody>
      </p:sp>
      <p:cxnSp>
        <p:nvCxnSpPr>
          <p:cNvPr id="13" name="Straight Connector 12">
            <a:extLst>
              <a:ext uri="{FF2B5EF4-FFF2-40B4-BE49-F238E27FC236}">
                <a16:creationId xmlns:a16="http://schemas.microsoft.com/office/drawing/2014/main" id="{FB64CCD9-92B5-598F-7D3F-3EA4BD0428D2}"/>
              </a:ext>
            </a:extLst>
          </p:cNvPr>
          <p:cNvCxnSpPr>
            <a:cxnSpLocks/>
          </p:cNvCxnSpPr>
          <p:nvPr userDrawn="1"/>
        </p:nvCxnSpPr>
        <p:spPr>
          <a:xfrm>
            <a:off x="-9589" y="6158324"/>
            <a:ext cx="12201589"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4" name="Isosceles Triangle 13">
            <a:extLst>
              <a:ext uri="{FF2B5EF4-FFF2-40B4-BE49-F238E27FC236}">
                <a16:creationId xmlns:a16="http://schemas.microsoft.com/office/drawing/2014/main" id="{6F32446A-A90A-8367-4FE1-D73129620ECA}"/>
              </a:ext>
            </a:extLst>
          </p:cNvPr>
          <p:cNvSpPr/>
          <p:nvPr userDrawn="1"/>
        </p:nvSpPr>
        <p:spPr>
          <a:xfrm rot="5400000">
            <a:off x="-1911517" y="1901927"/>
            <a:ext cx="6130518" cy="2326661"/>
          </a:xfrm>
          <a:prstGeom prst="triangle">
            <a:avLst>
              <a:gd name="adj" fmla="val 13942"/>
            </a:avLst>
          </a:prstGeom>
          <a:solidFill>
            <a:srgbClr val="00B9F2"/>
          </a:solidFill>
          <a:ln>
            <a:solidFill>
              <a:srgbClr val="00B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71E78ECE-95F8-01C4-3BAF-64685D52E6C1}"/>
              </a:ext>
            </a:extLst>
          </p:cNvPr>
          <p:cNvSpPr/>
          <p:nvPr userDrawn="1"/>
        </p:nvSpPr>
        <p:spPr>
          <a:xfrm rot="5400000" flipH="1" flipV="1">
            <a:off x="10297116" y="4235631"/>
            <a:ext cx="2810267" cy="979501"/>
          </a:xfrm>
          <a:prstGeom prst="triangle">
            <a:avLst>
              <a:gd name="adj" fmla="val 13942"/>
            </a:avLst>
          </a:prstGeom>
          <a:solidFill>
            <a:srgbClr val="00B9F2"/>
          </a:solidFill>
          <a:ln>
            <a:solidFill>
              <a:srgbClr val="00B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7EA468DB-2043-8187-61C1-F80FBA62B706}"/>
              </a:ext>
            </a:extLst>
          </p:cNvPr>
          <p:cNvSpPr txBox="1"/>
          <p:nvPr userDrawn="1"/>
        </p:nvSpPr>
        <p:spPr>
          <a:xfrm>
            <a:off x="3282989" y="1663702"/>
            <a:ext cx="2012282" cy="307777"/>
          </a:xfrm>
          <a:prstGeom prst="rect">
            <a:avLst/>
          </a:prstGeom>
          <a:noFill/>
        </p:spPr>
        <p:txBody>
          <a:bodyPr wrap="none" rtlCol="0">
            <a:spAutoFit/>
          </a:bodyPr>
          <a:lstStyle/>
          <a:p>
            <a:r>
              <a:rPr lang="en-GB" sz="1400">
                <a:solidFill>
                  <a:schemeClr val="bg1"/>
                </a:solidFill>
                <a:latin typeface="Network Rail Sans" panose="02000000040000020004" pitchFamily="2" charset="0"/>
              </a:rPr>
              <a:t>Periodic Business Review</a:t>
            </a:r>
          </a:p>
        </p:txBody>
      </p:sp>
      <p:sp>
        <p:nvSpPr>
          <p:cNvPr id="20" name="Text Placeholder 23">
            <a:extLst>
              <a:ext uri="{FF2B5EF4-FFF2-40B4-BE49-F238E27FC236}">
                <a16:creationId xmlns:a16="http://schemas.microsoft.com/office/drawing/2014/main" id="{5D41572D-7004-1433-6F4F-4A35D6523467}"/>
              </a:ext>
            </a:extLst>
          </p:cNvPr>
          <p:cNvSpPr>
            <a:spLocks noGrp="1"/>
          </p:cNvSpPr>
          <p:nvPr>
            <p:ph type="body" sz="quarter" idx="10"/>
          </p:nvPr>
        </p:nvSpPr>
        <p:spPr>
          <a:xfrm>
            <a:off x="2374432" y="2021684"/>
            <a:ext cx="7922093" cy="686836"/>
          </a:xfrm>
        </p:spPr>
        <p:txBody>
          <a:bodyPr anchor="ctr"/>
          <a:lstStyle>
            <a:lvl1pPr marL="0" indent="0">
              <a:buNone/>
              <a:defRPr lang="en-US" sz="4400" b="1" kern="1200" dirty="0" smtClean="0">
                <a:solidFill>
                  <a:schemeClr val="bg1"/>
                </a:solidFill>
                <a:latin typeface="Network Rail Sans" panose="02000000040000020004" pitchFamily="2" charset="0"/>
                <a:ea typeface="+mn-ea"/>
                <a:cs typeface="+mn-cs"/>
              </a:defRPr>
            </a:lvl1pPr>
          </a:lstStyle>
          <a:p>
            <a:pPr lvl="0"/>
            <a:r>
              <a:rPr lang="en-US"/>
              <a:t>Click to edit Master text styles</a:t>
            </a:r>
          </a:p>
        </p:txBody>
      </p:sp>
      <p:sp>
        <p:nvSpPr>
          <p:cNvPr id="21" name="Text Placeholder 25">
            <a:extLst>
              <a:ext uri="{FF2B5EF4-FFF2-40B4-BE49-F238E27FC236}">
                <a16:creationId xmlns:a16="http://schemas.microsoft.com/office/drawing/2014/main" id="{F5896E70-185D-25D3-D1C8-8CD23372E0AF}"/>
              </a:ext>
            </a:extLst>
          </p:cNvPr>
          <p:cNvSpPr>
            <a:spLocks noGrp="1"/>
          </p:cNvSpPr>
          <p:nvPr>
            <p:ph type="body" sz="quarter" idx="11"/>
          </p:nvPr>
        </p:nvSpPr>
        <p:spPr>
          <a:xfrm>
            <a:off x="2374433" y="2640350"/>
            <a:ext cx="4912192" cy="338554"/>
          </a:xfrm>
        </p:spPr>
        <p:txBody>
          <a:bodyPr anchor="ctr">
            <a:noAutofit/>
          </a:bodyPr>
          <a:lstStyle>
            <a:lvl1pPr marL="0" indent="0">
              <a:buNone/>
              <a:defRPr lang="en-US" sz="1600" kern="1200" dirty="0" smtClean="0">
                <a:solidFill>
                  <a:schemeClr val="accent1"/>
                </a:solidFill>
                <a:latin typeface="Network Rail Sans" panose="02000000040000020004" pitchFamily="2" charset="0"/>
                <a:ea typeface="+mn-ea"/>
                <a:cs typeface="+mn-cs"/>
              </a:defRPr>
            </a:lvl1pPr>
            <a:lvl2pPr>
              <a:defRPr lang="en-US" sz="1600" kern="1200" dirty="0" smtClean="0">
                <a:solidFill>
                  <a:schemeClr val="accent1"/>
                </a:solidFill>
                <a:latin typeface="Network Rail Sans" panose="02000000040000020004" pitchFamily="2" charset="0"/>
                <a:ea typeface="+mn-ea"/>
                <a:cs typeface="+mn-cs"/>
              </a:defRPr>
            </a:lvl2pPr>
            <a:lvl3pPr>
              <a:defRPr lang="en-US" sz="1600" kern="1200" dirty="0" smtClean="0">
                <a:solidFill>
                  <a:schemeClr val="accent1"/>
                </a:solidFill>
                <a:latin typeface="Network Rail Sans" panose="02000000040000020004" pitchFamily="2" charset="0"/>
                <a:ea typeface="+mn-ea"/>
                <a:cs typeface="+mn-cs"/>
              </a:defRPr>
            </a:lvl3pPr>
            <a:lvl4pPr>
              <a:defRPr lang="en-US" sz="1600" kern="1200" dirty="0" smtClean="0">
                <a:solidFill>
                  <a:schemeClr val="accent1"/>
                </a:solidFill>
                <a:latin typeface="Network Rail Sans" panose="02000000040000020004" pitchFamily="2" charset="0"/>
                <a:ea typeface="+mn-ea"/>
                <a:cs typeface="+mn-cs"/>
              </a:defRPr>
            </a:lvl4pPr>
            <a:lvl5pPr>
              <a:defRPr lang="en-GB" sz="1600" kern="1200" dirty="0">
                <a:solidFill>
                  <a:schemeClr val="accent1"/>
                </a:solidFill>
                <a:latin typeface="Network Rail Sans" panose="02000000040000020004" pitchFamily="2" charset="0"/>
                <a:ea typeface="+mn-ea"/>
                <a:cs typeface="+mn-cs"/>
              </a:defRPr>
            </a:lvl5pPr>
          </a:lstStyle>
          <a:p>
            <a:pPr lvl="0"/>
            <a:r>
              <a:rPr lang="en-US"/>
              <a:t>Click to edit Master text styles</a:t>
            </a:r>
          </a:p>
        </p:txBody>
      </p:sp>
      <p:sp>
        <p:nvSpPr>
          <p:cNvPr id="6" name="Rectangle 5">
            <a:extLst>
              <a:ext uri="{FF2B5EF4-FFF2-40B4-BE49-F238E27FC236}">
                <a16:creationId xmlns:a16="http://schemas.microsoft.com/office/drawing/2014/main" id="{0C82CA70-88D0-A276-F7FB-C3E1111760E3}"/>
              </a:ext>
            </a:extLst>
          </p:cNvPr>
          <p:cNvSpPr/>
          <p:nvPr userDrawn="1"/>
        </p:nvSpPr>
        <p:spPr>
          <a:xfrm>
            <a:off x="591127" y="6428175"/>
            <a:ext cx="2115964" cy="230832"/>
          </a:xfrm>
          <a:prstGeom prst="rect">
            <a:avLst/>
          </a:prstGeom>
        </p:spPr>
        <p:txBody>
          <a:bodyPr wrap="none">
            <a:spAutoFit/>
          </a:bodyPr>
          <a:lstStyle/>
          <a:p>
            <a:r>
              <a:rPr lang="en-GB" sz="900" i="1" spc="20" baseline="0">
                <a:solidFill>
                  <a:schemeClr val="bg1"/>
                </a:solidFill>
                <a:effectLst/>
                <a:latin typeface="Network Rail Sans" panose="02000000040000020004" pitchFamily="2" charset="0"/>
                <a:ea typeface="Times New Roman" panose="02020603050405020304" pitchFamily="18" charset="0"/>
                <a:cs typeface="Arial" panose="020B0604020202020204" pitchFamily="34" charset="0"/>
              </a:rPr>
              <a:t>Delivering together for customers with</a:t>
            </a:r>
            <a:endParaRPr lang="en-US" sz="900" i="1" spc="20" baseline="0">
              <a:solidFill>
                <a:schemeClr val="bg1"/>
              </a:solidFill>
              <a:latin typeface="Network Rail Sans" panose="02000000040000020004" pitchFamily="2" charset="0"/>
              <a:cs typeface="Arial" panose="020B0604020202020204" pitchFamily="34" charset="0"/>
            </a:endParaRPr>
          </a:p>
        </p:txBody>
      </p:sp>
      <p:pic>
        <p:nvPicPr>
          <p:cNvPr id="7" name="Picture 6">
            <a:extLst>
              <a:ext uri="{FF2B5EF4-FFF2-40B4-BE49-F238E27FC236}">
                <a16:creationId xmlns:a16="http://schemas.microsoft.com/office/drawing/2014/main" id="{5955DFF9-AA73-A522-B054-B1487CDF95F9}"/>
              </a:ext>
            </a:extLst>
          </p:cNvPr>
          <p:cNvPicPr>
            <a:picLocks noChangeAspect="1"/>
          </p:cNvPicPr>
          <p:nvPr userDrawn="1"/>
        </p:nvPicPr>
        <p:blipFill>
          <a:blip r:embed="rId4">
            <a:alphaModFix/>
            <a:extLst>
              <a:ext uri="{28A0092B-C50C-407E-A947-70E740481C1C}">
                <a14:useLocalDpi xmlns:a14="http://schemas.microsoft.com/office/drawing/2010/main" val="0"/>
              </a:ext>
            </a:extLst>
          </a:blip>
          <a:stretch>
            <a:fillRect/>
          </a:stretch>
        </p:blipFill>
        <p:spPr>
          <a:xfrm>
            <a:off x="2642323" y="6489733"/>
            <a:ext cx="919084" cy="104226"/>
          </a:xfrm>
          <a:prstGeom prst="rect">
            <a:avLst/>
          </a:prstGeom>
          <a:noFill/>
          <a:ln>
            <a:noFill/>
          </a:ln>
        </p:spPr>
      </p:pic>
      <p:sp>
        <p:nvSpPr>
          <p:cNvPr id="22" name="TextBox 21">
            <a:extLst>
              <a:ext uri="{FF2B5EF4-FFF2-40B4-BE49-F238E27FC236}">
                <a16:creationId xmlns:a16="http://schemas.microsoft.com/office/drawing/2014/main" id="{55775232-5D9F-841E-EEED-BB9FE6CCD2AD}"/>
              </a:ext>
            </a:extLst>
          </p:cNvPr>
          <p:cNvSpPr txBox="1"/>
          <p:nvPr userDrawn="1"/>
        </p:nvSpPr>
        <p:spPr>
          <a:xfrm>
            <a:off x="10509970" y="6280225"/>
            <a:ext cx="1297086" cy="369332"/>
          </a:xfrm>
          <a:prstGeom prst="rect">
            <a:avLst/>
          </a:prstGeom>
          <a:noFill/>
        </p:spPr>
        <p:txBody>
          <a:bodyPr wrap="none" rtlCol="0">
            <a:spAutoFit/>
          </a:bodyPr>
          <a:lstStyle/>
          <a:p>
            <a:pPr algn="r"/>
            <a:r>
              <a:rPr lang="en-GB" b="1">
                <a:solidFill>
                  <a:srgbClr val="00B9F2"/>
                </a:solidFill>
                <a:latin typeface="Network Rail Sans" panose="02000000040000020004" pitchFamily="2" charset="0"/>
              </a:rPr>
              <a:t>Kent</a:t>
            </a:r>
            <a:r>
              <a:rPr lang="en-GB" b="1">
                <a:solidFill>
                  <a:srgbClr val="F8F8F8"/>
                </a:solidFill>
                <a:latin typeface="Network Rail Sans" panose="02000000040000020004" pitchFamily="2" charset="0"/>
              </a:rPr>
              <a:t> </a:t>
            </a:r>
            <a:r>
              <a:rPr lang="en-GB" b="0">
                <a:solidFill>
                  <a:srgbClr val="F8F8F8"/>
                </a:solidFill>
                <a:latin typeface="Network Rail Sans" panose="02000000040000020004" pitchFamily="2" charset="0"/>
              </a:rPr>
              <a:t>Route</a:t>
            </a:r>
          </a:p>
        </p:txBody>
      </p:sp>
      <p:sp>
        <p:nvSpPr>
          <p:cNvPr id="23" name="TextBox 22">
            <a:extLst>
              <a:ext uri="{FF2B5EF4-FFF2-40B4-BE49-F238E27FC236}">
                <a16:creationId xmlns:a16="http://schemas.microsoft.com/office/drawing/2014/main" id="{D91717FC-670A-F7EE-9CEE-C8B20A889FC2}"/>
              </a:ext>
            </a:extLst>
          </p:cNvPr>
          <p:cNvSpPr txBox="1"/>
          <p:nvPr userDrawn="1"/>
        </p:nvSpPr>
        <p:spPr>
          <a:xfrm>
            <a:off x="10439374" y="6537134"/>
            <a:ext cx="1367682" cy="215444"/>
          </a:xfrm>
          <a:prstGeom prst="rect">
            <a:avLst/>
          </a:prstGeom>
          <a:noFill/>
        </p:spPr>
        <p:txBody>
          <a:bodyPr wrap="none" rtlCol="0">
            <a:spAutoFit/>
          </a:bodyPr>
          <a:lstStyle/>
          <a:p>
            <a:pPr algn="r"/>
            <a:r>
              <a:rPr lang="en-GB" sz="800" i="1">
                <a:solidFill>
                  <a:schemeClr val="bg1"/>
                </a:solidFill>
                <a:latin typeface="Network Rail Sans" panose="02000000040000020004" pitchFamily="2" charset="0"/>
              </a:rPr>
              <a:t>Part of the Southern Region</a:t>
            </a:r>
          </a:p>
        </p:txBody>
      </p:sp>
    </p:spTree>
    <p:extLst>
      <p:ext uri="{BB962C8B-B14F-4D97-AF65-F5344CB8AC3E}">
        <p14:creationId xmlns:p14="http://schemas.microsoft.com/office/powerpoint/2010/main" val="1673651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F4B53C4-590A-739F-F1EF-F84157B0CDD2}"/>
              </a:ext>
            </a:extLst>
          </p:cNvPr>
          <p:cNvSpPr/>
          <p:nvPr userDrawn="1"/>
        </p:nvSpPr>
        <p:spPr>
          <a:xfrm>
            <a:off x="-9588" y="6158324"/>
            <a:ext cx="12201588" cy="713935"/>
          </a:xfrm>
          <a:prstGeom prst="rect">
            <a:avLst/>
          </a:prstGeom>
          <a:solidFill>
            <a:srgbClr val="1E1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2" descr="Network Rail logo - white - transparent background - 90 degrees">
            <a:extLst>
              <a:ext uri="{FF2B5EF4-FFF2-40B4-BE49-F238E27FC236}">
                <a16:creationId xmlns:a16="http://schemas.microsoft.com/office/drawing/2014/main" id="{226EB303-9FBD-0F1B-1711-3E236D1C8D9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16801" y="388744"/>
            <a:ext cx="1690255" cy="65387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37A3429-E60B-B196-665D-DC171226D18A}"/>
              </a:ext>
            </a:extLst>
          </p:cNvPr>
          <p:cNvSpPr/>
          <p:nvPr userDrawn="1"/>
        </p:nvSpPr>
        <p:spPr>
          <a:xfrm>
            <a:off x="-9588" y="-8878"/>
            <a:ext cx="12201588" cy="6192767"/>
          </a:xfrm>
          <a:prstGeom prst="rect">
            <a:avLst/>
          </a:prstGeom>
          <a:solidFill>
            <a:srgbClr val="1E1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4"/>
              </a:solidFill>
            </a:endParaRPr>
          </a:p>
        </p:txBody>
      </p:sp>
      <p:pic>
        <p:nvPicPr>
          <p:cNvPr id="11" name="Picture 2" descr="Network Rail logo - white - transparent background - 90 degrees">
            <a:extLst>
              <a:ext uri="{FF2B5EF4-FFF2-40B4-BE49-F238E27FC236}">
                <a16:creationId xmlns:a16="http://schemas.microsoft.com/office/drawing/2014/main" id="{904BACF9-5948-F1AA-B530-1FF4C3E29DE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95310" y="253372"/>
            <a:ext cx="1690255" cy="65387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1EEEE526-5828-3352-0FD8-6B8F36C33A67}"/>
              </a:ext>
            </a:extLst>
          </p:cNvPr>
          <p:cNvSpPr/>
          <p:nvPr userDrawn="1"/>
        </p:nvSpPr>
        <p:spPr>
          <a:xfrm>
            <a:off x="2374432" y="1750649"/>
            <a:ext cx="736939" cy="133884"/>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Straight Connector 12">
            <a:extLst>
              <a:ext uri="{FF2B5EF4-FFF2-40B4-BE49-F238E27FC236}">
                <a16:creationId xmlns:a16="http://schemas.microsoft.com/office/drawing/2014/main" id="{FB64CCD9-92B5-598F-7D3F-3EA4BD0428D2}"/>
              </a:ext>
            </a:extLst>
          </p:cNvPr>
          <p:cNvCxnSpPr>
            <a:cxnSpLocks/>
          </p:cNvCxnSpPr>
          <p:nvPr userDrawn="1"/>
        </p:nvCxnSpPr>
        <p:spPr>
          <a:xfrm>
            <a:off x="-9589" y="6158324"/>
            <a:ext cx="12201589"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Isosceles Triangle 13">
            <a:extLst>
              <a:ext uri="{FF2B5EF4-FFF2-40B4-BE49-F238E27FC236}">
                <a16:creationId xmlns:a16="http://schemas.microsoft.com/office/drawing/2014/main" id="{6F32446A-A90A-8367-4FE1-D73129620ECA}"/>
              </a:ext>
            </a:extLst>
          </p:cNvPr>
          <p:cNvSpPr/>
          <p:nvPr userDrawn="1"/>
        </p:nvSpPr>
        <p:spPr>
          <a:xfrm rot="5400000">
            <a:off x="-1911517" y="1901927"/>
            <a:ext cx="6130518" cy="2326661"/>
          </a:xfrm>
          <a:prstGeom prst="triangle">
            <a:avLst>
              <a:gd name="adj" fmla="val 13942"/>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71E78ECE-95F8-01C4-3BAF-64685D52E6C1}"/>
              </a:ext>
            </a:extLst>
          </p:cNvPr>
          <p:cNvSpPr/>
          <p:nvPr userDrawn="1"/>
        </p:nvSpPr>
        <p:spPr>
          <a:xfrm rot="5400000" flipH="1" flipV="1">
            <a:off x="10297116" y="4235631"/>
            <a:ext cx="2810267" cy="979501"/>
          </a:xfrm>
          <a:prstGeom prst="triangle">
            <a:avLst>
              <a:gd name="adj" fmla="val 13942"/>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7EA468DB-2043-8187-61C1-F80FBA62B706}"/>
              </a:ext>
            </a:extLst>
          </p:cNvPr>
          <p:cNvSpPr txBox="1"/>
          <p:nvPr userDrawn="1"/>
        </p:nvSpPr>
        <p:spPr>
          <a:xfrm>
            <a:off x="3282989" y="1663702"/>
            <a:ext cx="2012282" cy="307777"/>
          </a:xfrm>
          <a:prstGeom prst="rect">
            <a:avLst/>
          </a:prstGeom>
          <a:noFill/>
        </p:spPr>
        <p:txBody>
          <a:bodyPr wrap="none" rtlCol="0">
            <a:spAutoFit/>
          </a:bodyPr>
          <a:lstStyle/>
          <a:p>
            <a:r>
              <a:rPr lang="en-GB" sz="1400">
                <a:solidFill>
                  <a:schemeClr val="bg1"/>
                </a:solidFill>
                <a:latin typeface="Network Rail Sans" panose="02000000040000020004" pitchFamily="2" charset="0"/>
              </a:rPr>
              <a:t>Periodic Business Review</a:t>
            </a:r>
          </a:p>
        </p:txBody>
      </p:sp>
      <p:sp>
        <p:nvSpPr>
          <p:cNvPr id="20" name="Text Placeholder 23">
            <a:extLst>
              <a:ext uri="{FF2B5EF4-FFF2-40B4-BE49-F238E27FC236}">
                <a16:creationId xmlns:a16="http://schemas.microsoft.com/office/drawing/2014/main" id="{5D41572D-7004-1433-6F4F-4A35D6523467}"/>
              </a:ext>
            </a:extLst>
          </p:cNvPr>
          <p:cNvSpPr>
            <a:spLocks noGrp="1"/>
          </p:cNvSpPr>
          <p:nvPr>
            <p:ph type="body" sz="quarter" idx="10"/>
          </p:nvPr>
        </p:nvSpPr>
        <p:spPr>
          <a:xfrm>
            <a:off x="2374432" y="2021684"/>
            <a:ext cx="7922093" cy="686836"/>
          </a:xfrm>
        </p:spPr>
        <p:txBody>
          <a:bodyPr anchor="ctr"/>
          <a:lstStyle>
            <a:lvl1pPr marL="0" indent="0">
              <a:buNone/>
              <a:defRPr lang="en-US" sz="4400" b="1" kern="1200" dirty="0" smtClean="0">
                <a:solidFill>
                  <a:schemeClr val="bg1"/>
                </a:solidFill>
                <a:latin typeface="Network Rail Sans" panose="02000000040000020004" pitchFamily="2" charset="0"/>
                <a:ea typeface="+mn-ea"/>
                <a:cs typeface="+mn-cs"/>
              </a:defRPr>
            </a:lvl1pPr>
          </a:lstStyle>
          <a:p>
            <a:pPr lvl="0"/>
            <a:r>
              <a:rPr lang="en-US"/>
              <a:t>Click to edit Master text styles</a:t>
            </a:r>
          </a:p>
        </p:txBody>
      </p:sp>
      <p:sp>
        <p:nvSpPr>
          <p:cNvPr id="21" name="Text Placeholder 25">
            <a:extLst>
              <a:ext uri="{FF2B5EF4-FFF2-40B4-BE49-F238E27FC236}">
                <a16:creationId xmlns:a16="http://schemas.microsoft.com/office/drawing/2014/main" id="{F5896E70-185D-25D3-D1C8-8CD23372E0AF}"/>
              </a:ext>
            </a:extLst>
          </p:cNvPr>
          <p:cNvSpPr>
            <a:spLocks noGrp="1"/>
          </p:cNvSpPr>
          <p:nvPr>
            <p:ph type="body" sz="quarter" idx="11"/>
          </p:nvPr>
        </p:nvSpPr>
        <p:spPr>
          <a:xfrm>
            <a:off x="2374433" y="2640350"/>
            <a:ext cx="4912192" cy="338554"/>
          </a:xfrm>
        </p:spPr>
        <p:txBody>
          <a:bodyPr anchor="ctr">
            <a:noAutofit/>
          </a:bodyPr>
          <a:lstStyle>
            <a:lvl1pPr marL="0" indent="0">
              <a:buNone/>
              <a:defRPr lang="en-US" sz="1600" kern="1200" dirty="0" smtClean="0">
                <a:solidFill>
                  <a:schemeClr val="accent2"/>
                </a:solidFill>
                <a:latin typeface="Network Rail Sans" panose="02000000040000020004" pitchFamily="2" charset="0"/>
                <a:ea typeface="+mn-ea"/>
                <a:cs typeface="+mn-cs"/>
              </a:defRPr>
            </a:lvl1pPr>
            <a:lvl2pPr>
              <a:defRPr lang="en-US" sz="1600" kern="1200" dirty="0" smtClean="0">
                <a:solidFill>
                  <a:schemeClr val="accent1"/>
                </a:solidFill>
                <a:latin typeface="Network Rail Sans" panose="02000000040000020004" pitchFamily="2" charset="0"/>
                <a:ea typeface="+mn-ea"/>
                <a:cs typeface="+mn-cs"/>
              </a:defRPr>
            </a:lvl2pPr>
            <a:lvl3pPr>
              <a:defRPr lang="en-US" sz="1600" kern="1200" dirty="0" smtClean="0">
                <a:solidFill>
                  <a:schemeClr val="accent1"/>
                </a:solidFill>
                <a:latin typeface="Network Rail Sans" panose="02000000040000020004" pitchFamily="2" charset="0"/>
                <a:ea typeface="+mn-ea"/>
                <a:cs typeface="+mn-cs"/>
              </a:defRPr>
            </a:lvl3pPr>
            <a:lvl4pPr>
              <a:defRPr lang="en-US" sz="1600" kern="1200" dirty="0" smtClean="0">
                <a:solidFill>
                  <a:schemeClr val="accent1"/>
                </a:solidFill>
                <a:latin typeface="Network Rail Sans" panose="02000000040000020004" pitchFamily="2" charset="0"/>
                <a:ea typeface="+mn-ea"/>
                <a:cs typeface="+mn-cs"/>
              </a:defRPr>
            </a:lvl4pPr>
            <a:lvl5pPr>
              <a:defRPr lang="en-GB" sz="1600" kern="1200" dirty="0">
                <a:solidFill>
                  <a:schemeClr val="accent1"/>
                </a:solidFill>
                <a:latin typeface="Network Rail Sans" panose="02000000040000020004" pitchFamily="2" charset="0"/>
                <a:ea typeface="+mn-ea"/>
                <a:cs typeface="+mn-cs"/>
              </a:defRPr>
            </a:lvl5pPr>
          </a:lstStyle>
          <a:p>
            <a:pPr lvl="0"/>
            <a:r>
              <a:rPr lang="en-US"/>
              <a:t>Click to edit Master text styles</a:t>
            </a:r>
          </a:p>
        </p:txBody>
      </p:sp>
      <p:sp>
        <p:nvSpPr>
          <p:cNvPr id="4" name="Rectangle 3">
            <a:extLst>
              <a:ext uri="{FF2B5EF4-FFF2-40B4-BE49-F238E27FC236}">
                <a16:creationId xmlns:a16="http://schemas.microsoft.com/office/drawing/2014/main" id="{3B6CA26A-91E9-D378-829E-23A88D0EE30C}"/>
              </a:ext>
            </a:extLst>
          </p:cNvPr>
          <p:cNvSpPr/>
          <p:nvPr userDrawn="1"/>
        </p:nvSpPr>
        <p:spPr>
          <a:xfrm>
            <a:off x="591127" y="6428175"/>
            <a:ext cx="2115964" cy="230832"/>
          </a:xfrm>
          <a:prstGeom prst="rect">
            <a:avLst/>
          </a:prstGeom>
        </p:spPr>
        <p:txBody>
          <a:bodyPr wrap="none">
            <a:spAutoFit/>
          </a:bodyPr>
          <a:lstStyle/>
          <a:p>
            <a:r>
              <a:rPr lang="en-GB" sz="900" i="1" spc="20" baseline="0">
                <a:solidFill>
                  <a:schemeClr val="bg1"/>
                </a:solidFill>
                <a:effectLst/>
                <a:latin typeface="Network Rail Sans" panose="02000000040000020004" pitchFamily="2" charset="0"/>
                <a:ea typeface="Times New Roman" panose="02020603050405020304" pitchFamily="18" charset="0"/>
                <a:cs typeface="Arial" panose="020B0604020202020204" pitchFamily="34" charset="0"/>
              </a:rPr>
              <a:t>Delivering together for customers with</a:t>
            </a:r>
            <a:endParaRPr lang="en-US" sz="900" i="1" spc="20" baseline="0">
              <a:solidFill>
                <a:schemeClr val="bg1"/>
              </a:solidFill>
              <a:latin typeface="Network Rail Sans" panose="02000000040000020004" pitchFamily="2" charset="0"/>
              <a:cs typeface="Arial" panose="020B0604020202020204" pitchFamily="34" charset="0"/>
            </a:endParaRPr>
          </a:p>
        </p:txBody>
      </p:sp>
      <p:pic>
        <p:nvPicPr>
          <p:cNvPr id="5" name="Picture 4">
            <a:extLst>
              <a:ext uri="{FF2B5EF4-FFF2-40B4-BE49-F238E27FC236}">
                <a16:creationId xmlns:a16="http://schemas.microsoft.com/office/drawing/2014/main" id="{FCEA8141-A094-AB0D-1347-8CCA216F0FA8}"/>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2642323" y="6489733"/>
            <a:ext cx="919084" cy="104226"/>
          </a:xfrm>
          <a:prstGeom prst="rect">
            <a:avLst/>
          </a:prstGeom>
          <a:noFill/>
          <a:ln>
            <a:noFill/>
          </a:ln>
        </p:spPr>
      </p:pic>
      <p:sp>
        <p:nvSpPr>
          <p:cNvPr id="6" name="TextBox 5">
            <a:extLst>
              <a:ext uri="{FF2B5EF4-FFF2-40B4-BE49-F238E27FC236}">
                <a16:creationId xmlns:a16="http://schemas.microsoft.com/office/drawing/2014/main" id="{2CE6C7B3-74D4-DE9A-C76C-612B027C625A}"/>
              </a:ext>
            </a:extLst>
          </p:cNvPr>
          <p:cNvSpPr txBox="1"/>
          <p:nvPr userDrawn="1"/>
        </p:nvSpPr>
        <p:spPr>
          <a:xfrm>
            <a:off x="10509970" y="6280225"/>
            <a:ext cx="1297086" cy="369332"/>
          </a:xfrm>
          <a:prstGeom prst="rect">
            <a:avLst/>
          </a:prstGeom>
          <a:noFill/>
        </p:spPr>
        <p:txBody>
          <a:bodyPr wrap="none" rtlCol="0">
            <a:spAutoFit/>
          </a:bodyPr>
          <a:lstStyle/>
          <a:p>
            <a:pPr algn="r"/>
            <a:r>
              <a:rPr lang="en-GB" b="1">
                <a:solidFill>
                  <a:srgbClr val="00B9F2"/>
                </a:solidFill>
                <a:latin typeface="Network Rail Sans" panose="02000000040000020004" pitchFamily="2" charset="0"/>
              </a:rPr>
              <a:t>Kent</a:t>
            </a:r>
            <a:r>
              <a:rPr lang="en-GB" b="1">
                <a:solidFill>
                  <a:srgbClr val="F8F8F8"/>
                </a:solidFill>
                <a:latin typeface="Network Rail Sans" panose="02000000040000020004" pitchFamily="2" charset="0"/>
              </a:rPr>
              <a:t> </a:t>
            </a:r>
            <a:r>
              <a:rPr lang="en-GB" b="0">
                <a:solidFill>
                  <a:srgbClr val="F8F8F8"/>
                </a:solidFill>
                <a:latin typeface="Network Rail Sans" panose="02000000040000020004" pitchFamily="2" charset="0"/>
              </a:rPr>
              <a:t>Route</a:t>
            </a:r>
          </a:p>
        </p:txBody>
      </p:sp>
      <p:sp>
        <p:nvSpPr>
          <p:cNvPr id="7" name="TextBox 6">
            <a:extLst>
              <a:ext uri="{FF2B5EF4-FFF2-40B4-BE49-F238E27FC236}">
                <a16:creationId xmlns:a16="http://schemas.microsoft.com/office/drawing/2014/main" id="{309027B0-1ECD-E5EC-DD6E-F3E1FC29EE0A}"/>
              </a:ext>
            </a:extLst>
          </p:cNvPr>
          <p:cNvSpPr txBox="1"/>
          <p:nvPr userDrawn="1"/>
        </p:nvSpPr>
        <p:spPr>
          <a:xfrm>
            <a:off x="10439374" y="6537134"/>
            <a:ext cx="1367682" cy="215444"/>
          </a:xfrm>
          <a:prstGeom prst="rect">
            <a:avLst/>
          </a:prstGeom>
          <a:noFill/>
        </p:spPr>
        <p:txBody>
          <a:bodyPr wrap="none" rtlCol="0">
            <a:spAutoFit/>
          </a:bodyPr>
          <a:lstStyle/>
          <a:p>
            <a:pPr algn="r"/>
            <a:r>
              <a:rPr lang="en-GB" sz="800" i="1">
                <a:solidFill>
                  <a:schemeClr val="bg1"/>
                </a:solidFill>
                <a:latin typeface="Network Rail Sans" panose="02000000040000020004" pitchFamily="2" charset="0"/>
              </a:rPr>
              <a:t>Part of the Southern Region</a:t>
            </a:r>
          </a:p>
        </p:txBody>
      </p:sp>
    </p:spTree>
    <p:extLst>
      <p:ext uri="{BB962C8B-B14F-4D97-AF65-F5344CB8AC3E}">
        <p14:creationId xmlns:p14="http://schemas.microsoft.com/office/powerpoint/2010/main" val="3859793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6A3A79-E76C-28B0-7E65-C9EFE4CDF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7D1F88B-3C51-7E03-9340-C14F0D872E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00A095-0AAF-6746-9EE5-2FE9D60A7D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67B864-E30A-4DD1-997C-1E3B8CBC6D21}" type="datetimeFigureOut">
              <a:rPr lang="en-GB" smtClean="0"/>
              <a:t>17/06/2026</a:t>
            </a:fld>
            <a:endParaRPr lang="en-GB"/>
          </a:p>
        </p:txBody>
      </p:sp>
      <p:sp>
        <p:nvSpPr>
          <p:cNvPr id="5" name="Footer Placeholder 4">
            <a:extLst>
              <a:ext uri="{FF2B5EF4-FFF2-40B4-BE49-F238E27FC236}">
                <a16:creationId xmlns:a16="http://schemas.microsoft.com/office/drawing/2014/main" id="{716CF907-F70D-D27A-A655-C3FF23701E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33F15E2-FD2E-4F5A-2952-01CC960537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FE51C-4925-40E2-95A0-53A64C303463}" type="slidenum">
              <a:rPr lang="en-GB" smtClean="0"/>
              <a:t>‹#›</a:t>
            </a:fld>
            <a:endParaRPr lang="en-GB"/>
          </a:p>
        </p:txBody>
      </p:sp>
      <p:sp>
        <p:nvSpPr>
          <p:cNvPr id="8" name="TextBox 7">
            <a:extLst>
              <a:ext uri="{FF2B5EF4-FFF2-40B4-BE49-F238E27FC236}">
                <a16:creationId xmlns:a16="http://schemas.microsoft.com/office/drawing/2014/main" id="{FA91160B-4A96-CB5A-89FB-410D1E916DC3}"/>
              </a:ext>
            </a:extLst>
          </p:cNvPr>
          <p:cNvSpPr txBox="1"/>
          <p:nvPr userDrawn="1">
            <p:extLst>
              <p:ext uri="{1162E1C5-73C7-4A58-AE30-91384D911F3F}">
                <p184:classification xmlns:p184="http://schemas.microsoft.com/office/powerpoint/2018/4/main" val="hdr"/>
              </p:ext>
            </p:extLst>
          </p:nvPr>
        </p:nvSpPr>
        <p:spPr>
          <a:xfrm>
            <a:off x="5865813" y="0"/>
            <a:ext cx="488950" cy="152400"/>
          </a:xfrm>
          <a:prstGeom prst="rect">
            <a:avLst/>
          </a:prstGeom>
        </p:spPr>
        <p:txBody>
          <a:bodyPr horzOverflow="overflow" lIns="0" tIns="0" rIns="0" bIns="0">
            <a:spAutoFit/>
          </a:bodyPr>
          <a:lstStyle/>
          <a:p>
            <a:pPr algn="l"/>
            <a:r>
              <a:rPr lang="en-GB" sz="1000">
                <a:solidFill>
                  <a:srgbClr val="000000"/>
                </a:solidFill>
                <a:latin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2655310606"/>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5" r:id="rId3"/>
    <p:sldLayoutId id="2147483660" r:id="rId4"/>
    <p:sldLayoutId id="2147483664" r:id="rId5"/>
    <p:sldLayoutId id="2147483663" r:id="rId6"/>
    <p:sldLayoutId id="2147483662"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8CF4F56-5803-87E3-14B5-BF92DEB1940C}"/>
              </a:ext>
            </a:extLst>
          </p:cNvPr>
          <p:cNvSpPr>
            <a:spLocks noGrp="1"/>
          </p:cNvSpPr>
          <p:nvPr>
            <p:ph type="body" sz="quarter" idx="10"/>
          </p:nvPr>
        </p:nvSpPr>
        <p:spPr/>
        <p:txBody>
          <a:bodyPr>
            <a:normAutofit fontScale="92500" lnSpcReduction="10000"/>
          </a:bodyPr>
          <a:lstStyle/>
          <a:p>
            <a:r>
              <a:rPr lang="en-GB" dirty="0"/>
              <a:t>Southern Significant Event Fast Facts - Kent</a:t>
            </a:r>
          </a:p>
        </p:txBody>
      </p:sp>
      <p:sp>
        <p:nvSpPr>
          <p:cNvPr id="3" name="Text Placeholder 2">
            <a:extLst>
              <a:ext uri="{FF2B5EF4-FFF2-40B4-BE49-F238E27FC236}">
                <a16:creationId xmlns:a16="http://schemas.microsoft.com/office/drawing/2014/main" id="{331C1B9D-DC5F-E200-20E4-12E7B9ADAD6C}"/>
              </a:ext>
            </a:extLst>
          </p:cNvPr>
          <p:cNvSpPr>
            <a:spLocks noGrp="1"/>
          </p:cNvSpPr>
          <p:nvPr>
            <p:ph type="body" sz="quarter" idx="11"/>
          </p:nvPr>
        </p:nvSpPr>
        <p:spPr>
          <a:xfrm>
            <a:off x="591128" y="857357"/>
            <a:ext cx="7553631" cy="338554"/>
          </a:xfrm>
        </p:spPr>
        <p:txBody>
          <a:bodyPr>
            <a:normAutofit/>
          </a:bodyPr>
          <a:lstStyle/>
          <a:p>
            <a:r>
              <a:rPr lang="en-GB" sz="1000" dirty="0"/>
              <a:t>Note: This document contains information understood to date (72hrs post incident) and information may change following investigation</a:t>
            </a:r>
          </a:p>
        </p:txBody>
      </p:sp>
      <p:pic>
        <p:nvPicPr>
          <p:cNvPr id="7" name="Picture 6">
            <a:extLst>
              <a:ext uri="{FF2B5EF4-FFF2-40B4-BE49-F238E27FC236}">
                <a16:creationId xmlns:a16="http://schemas.microsoft.com/office/drawing/2014/main" id="{3A5FBC43-31E5-EF49-11D7-8424CDF56524}"/>
              </a:ext>
            </a:extLst>
          </p:cNvPr>
          <p:cNvPicPr>
            <a:picLocks noChangeAspect="1"/>
          </p:cNvPicPr>
          <p:nvPr/>
        </p:nvPicPr>
        <p:blipFill>
          <a:blip r:embed="rId3"/>
          <a:stretch>
            <a:fillRect/>
          </a:stretch>
        </p:blipFill>
        <p:spPr>
          <a:xfrm>
            <a:off x="8173223" y="373917"/>
            <a:ext cx="1847655" cy="530935"/>
          </a:xfrm>
          <a:prstGeom prst="rect">
            <a:avLst/>
          </a:prstGeom>
        </p:spPr>
      </p:pic>
      <p:sp>
        <p:nvSpPr>
          <p:cNvPr id="8" name="TextBox 7">
            <a:extLst>
              <a:ext uri="{FF2B5EF4-FFF2-40B4-BE49-F238E27FC236}">
                <a16:creationId xmlns:a16="http://schemas.microsoft.com/office/drawing/2014/main" id="{895491A5-588E-169B-F62D-C441FDA16EEF}"/>
              </a:ext>
            </a:extLst>
          </p:cNvPr>
          <p:cNvSpPr txBox="1"/>
          <p:nvPr/>
        </p:nvSpPr>
        <p:spPr>
          <a:xfrm>
            <a:off x="85345" y="1223419"/>
            <a:ext cx="7125080" cy="2099220"/>
          </a:xfrm>
          <a:prstGeom prst="rect">
            <a:avLst/>
          </a:prstGeom>
          <a:noFill/>
          <a:ln>
            <a:solidFill>
              <a:schemeClr val="accent1"/>
            </a:solidFill>
          </a:ln>
        </p:spPr>
        <p:txBody>
          <a:bodyPr wrap="square" rtlCol="0">
            <a:noAutofit/>
          </a:bodyPr>
          <a:lstStyle/>
          <a:p>
            <a:r>
              <a:rPr lang="en-GB" sz="1600" b="1" dirty="0">
                <a:latin typeface="Network Rail Sans" panose="02000000040000020004" pitchFamily="2" charset="0"/>
              </a:rPr>
              <a:t>Event details:</a:t>
            </a:r>
            <a:endParaRPr lang="en-GB" sz="500" b="1" dirty="0">
              <a:latin typeface="Network Rail Sans" panose="02000000040000020004" pitchFamily="2" charset="0"/>
            </a:endParaRPr>
          </a:p>
          <a:p>
            <a:r>
              <a:rPr lang="en-GB" sz="1600" dirty="0">
                <a:solidFill>
                  <a:srgbClr val="000000"/>
                </a:solidFill>
                <a:latin typeface="Network Rail Sans" panose="02000000040000020004" pitchFamily="2" charset="0"/>
              </a:rPr>
              <a:t>On 09/06/2026 on the AGW, 0m 17ch, Off Track staff were carrying out vegetation management work at Angerstein Wharf sidings. </a:t>
            </a:r>
          </a:p>
          <a:p>
            <a:r>
              <a:rPr lang="en-GB" sz="1600" dirty="0">
                <a:solidFill>
                  <a:srgbClr val="000000"/>
                </a:solidFill>
                <a:latin typeface="Network Rail Sans" panose="02000000040000020004" pitchFamily="2" charset="0"/>
              </a:rPr>
              <a:t>After using a hedge trimmer to carry out work, the IP went to place the tool down for a short rest. During the motion to place the tool down, the IP cut their knee with the hedge trimmer. </a:t>
            </a:r>
          </a:p>
          <a:p>
            <a:r>
              <a:rPr lang="en-GB" sz="1600" dirty="0">
                <a:solidFill>
                  <a:srgbClr val="000000"/>
                </a:solidFill>
                <a:latin typeface="Network Rail Sans" panose="02000000040000020004" pitchFamily="2" charset="0"/>
              </a:rPr>
              <a:t>The IP alerted the team to the injury and works were paused. The IP was taken to the van nearby for the first aid. This injury has resulted in lost time.</a:t>
            </a:r>
            <a:endParaRPr lang="en-GB" sz="1600" b="1" dirty="0">
              <a:solidFill>
                <a:srgbClr val="000000"/>
              </a:solidFill>
              <a:latin typeface="Network Rail Sans" panose="02000000040000020004" pitchFamily="2" charset="0"/>
            </a:endParaRPr>
          </a:p>
        </p:txBody>
      </p:sp>
      <p:sp>
        <p:nvSpPr>
          <p:cNvPr id="9" name="TextBox 8">
            <a:extLst>
              <a:ext uri="{FF2B5EF4-FFF2-40B4-BE49-F238E27FC236}">
                <a16:creationId xmlns:a16="http://schemas.microsoft.com/office/drawing/2014/main" id="{12253463-B538-49A7-6A0C-930BFFDE6F5F}"/>
              </a:ext>
            </a:extLst>
          </p:cNvPr>
          <p:cNvSpPr txBox="1"/>
          <p:nvPr/>
        </p:nvSpPr>
        <p:spPr>
          <a:xfrm>
            <a:off x="85344" y="3567289"/>
            <a:ext cx="6858381" cy="818882"/>
          </a:xfrm>
          <a:prstGeom prst="rect">
            <a:avLst/>
          </a:prstGeom>
          <a:noFill/>
          <a:ln>
            <a:solidFill>
              <a:schemeClr val="accent1"/>
            </a:solidFill>
          </a:ln>
        </p:spPr>
        <p:txBody>
          <a:bodyPr wrap="square" rtlCol="0">
            <a:noAutofit/>
          </a:bodyPr>
          <a:lstStyle/>
          <a:p>
            <a:r>
              <a:rPr lang="en-GB" sz="1600" b="1" dirty="0">
                <a:latin typeface="Network Rail Sans" panose="02000000040000020004" pitchFamily="2" charset="0"/>
              </a:rPr>
              <a:t>Initial causes identified:</a:t>
            </a:r>
          </a:p>
          <a:p>
            <a:pPr marL="285750" indent="-285750">
              <a:buFont typeface="Arial" panose="020B0604020202020204" pitchFamily="34" charset="0"/>
              <a:buChar char="•"/>
            </a:pPr>
            <a:r>
              <a:rPr lang="en-GB" sz="1600" dirty="0">
                <a:solidFill>
                  <a:srgbClr val="000000"/>
                </a:solidFill>
                <a:latin typeface="Network Rail Sans" panose="02000000040000020004" pitchFamily="2" charset="0"/>
              </a:rPr>
              <a:t>Hedge trimmer came into contact with the injured person’s leg.</a:t>
            </a:r>
          </a:p>
          <a:p>
            <a:pPr marL="285750" indent="-285750">
              <a:buFont typeface="Arial" panose="020B0604020202020204" pitchFamily="34" charset="0"/>
              <a:buChar char="•"/>
            </a:pPr>
            <a:r>
              <a:rPr lang="en-GB" sz="1600" dirty="0">
                <a:solidFill>
                  <a:srgbClr val="000000"/>
                </a:solidFill>
                <a:latin typeface="Network Rail Sans" panose="02000000040000020004" pitchFamily="2" charset="0"/>
              </a:rPr>
              <a:t>Incorrect PPE was worn in accordance with updated TRCS requirements</a:t>
            </a:r>
            <a:r>
              <a:rPr lang="en-GB" sz="1600" b="1" dirty="0">
                <a:solidFill>
                  <a:srgbClr val="000000"/>
                </a:solidFill>
                <a:latin typeface="Network Rail Sans" panose="02000000040000020004" pitchFamily="2" charset="0"/>
              </a:rPr>
              <a:t>.</a:t>
            </a:r>
          </a:p>
        </p:txBody>
      </p:sp>
      <p:sp>
        <p:nvSpPr>
          <p:cNvPr id="10" name="TextBox 9">
            <a:extLst>
              <a:ext uri="{FF2B5EF4-FFF2-40B4-BE49-F238E27FC236}">
                <a16:creationId xmlns:a16="http://schemas.microsoft.com/office/drawing/2014/main" id="{7E439E11-8692-B7E6-F160-7688E847C36B}"/>
              </a:ext>
            </a:extLst>
          </p:cNvPr>
          <p:cNvSpPr txBox="1"/>
          <p:nvPr/>
        </p:nvSpPr>
        <p:spPr>
          <a:xfrm>
            <a:off x="85345" y="4517786"/>
            <a:ext cx="6900421" cy="1482857"/>
          </a:xfrm>
          <a:prstGeom prst="rect">
            <a:avLst/>
          </a:prstGeom>
          <a:noFill/>
          <a:ln>
            <a:solidFill>
              <a:schemeClr val="accent1"/>
            </a:solidFill>
          </a:ln>
        </p:spPr>
        <p:txBody>
          <a:bodyPr wrap="square" rtlCol="0">
            <a:noAutofit/>
          </a:bodyPr>
          <a:lstStyle/>
          <a:p>
            <a:r>
              <a:rPr lang="en-GB" sz="1600" b="1" dirty="0">
                <a:latin typeface="Network Rail Sans" panose="02000000040000020004" pitchFamily="2" charset="0"/>
              </a:rPr>
              <a:t>Key issues for investigation to consider:</a:t>
            </a:r>
          </a:p>
          <a:p>
            <a:pPr marL="285750" indent="-285750">
              <a:buFont typeface="Arial" panose="020B0604020202020204" pitchFamily="34" charset="0"/>
              <a:buChar char="•"/>
            </a:pPr>
            <a:r>
              <a:rPr lang="en-GB" sz="1600" dirty="0">
                <a:solidFill>
                  <a:srgbClr val="000000"/>
                </a:solidFill>
                <a:latin typeface="Network Rail Sans" panose="02000000040000020004" pitchFamily="2" charset="0"/>
              </a:rPr>
              <a:t>Review of operating techniques that led to contact between the hedge trimmer and the leg.</a:t>
            </a:r>
          </a:p>
          <a:p>
            <a:pPr marL="285750" indent="-285750">
              <a:buFont typeface="Arial" panose="020B0604020202020204" pitchFamily="34" charset="0"/>
              <a:buChar char="•"/>
            </a:pPr>
            <a:r>
              <a:rPr lang="en-GB" sz="1600" dirty="0">
                <a:solidFill>
                  <a:srgbClr val="000000"/>
                </a:solidFill>
                <a:latin typeface="Network Rail Sans" panose="02000000040000020004" pitchFamily="2" charset="0"/>
              </a:rPr>
              <a:t>Why the updated TRCS have not been uploaded to RailHub.</a:t>
            </a:r>
          </a:p>
          <a:p>
            <a:pPr marL="285750" indent="-285750">
              <a:buFont typeface="Arial" panose="020B0604020202020204" pitchFamily="34" charset="0"/>
              <a:buChar char="•"/>
            </a:pPr>
            <a:r>
              <a:rPr lang="en-GB" sz="1600" dirty="0">
                <a:solidFill>
                  <a:srgbClr val="000000"/>
                </a:solidFill>
                <a:latin typeface="Network Rail Sans" panose="02000000040000020004" pitchFamily="2" charset="0"/>
              </a:rPr>
              <a:t>Training requirements relating to PPE use &amp; compliance</a:t>
            </a:r>
          </a:p>
        </p:txBody>
      </p:sp>
      <p:sp>
        <p:nvSpPr>
          <p:cNvPr id="12" name="TextBox 11">
            <a:extLst>
              <a:ext uri="{FF2B5EF4-FFF2-40B4-BE49-F238E27FC236}">
                <a16:creationId xmlns:a16="http://schemas.microsoft.com/office/drawing/2014/main" id="{307BE5AC-4809-CE5F-C847-BE8FA9573430}"/>
              </a:ext>
            </a:extLst>
          </p:cNvPr>
          <p:cNvSpPr txBox="1"/>
          <p:nvPr/>
        </p:nvSpPr>
        <p:spPr>
          <a:xfrm>
            <a:off x="7086600" y="3454253"/>
            <a:ext cx="5020055" cy="1273194"/>
          </a:xfrm>
          <a:prstGeom prst="rect">
            <a:avLst/>
          </a:prstGeom>
          <a:noFill/>
          <a:ln>
            <a:solidFill>
              <a:schemeClr val="accent1"/>
            </a:solidFill>
          </a:ln>
        </p:spPr>
        <p:txBody>
          <a:bodyPr wrap="square" rtlCol="0">
            <a:noAutofit/>
          </a:bodyPr>
          <a:lstStyle/>
          <a:p>
            <a:r>
              <a:rPr lang="en-GB" sz="1400" b="1" dirty="0">
                <a:latin typeface="Network Rail Sans" panose="02000000040000020004" pitchFamily="2" charset="0"/>
              </a:rPr>
              <a:t>Immediate actions taken:</a:t>
            </a:r>
          </a:p>
          <a:p>
            <a:pPr marL="285750" indent="-285750">
              <a:buFont typeface="Arial" panose="020B0604020202020204" pitchFamily="34" charset="0"/>
              <a:buChar char="•"/>
            </a:pPr>
            <a:r>
              <a:rPr lang="en-GB" sz="1400" dirty="0">
                <a:solidFill>
                  <a:srgbClr val="000000"/>
                </a:solidFill>
                <a:latin typeface="Network Rail Sans" panose="02000000040000020004" pitchFamily="2" charset="0"/>
              </a:rPr>
              <a:t>The injured person was removed from the task by the COSS.</a:t>
            </a:r>
          </a:p>
          <a:p>
            <a:pPr marL="285750" indent="-285750">
              <a:buFont typeface="Arial" panose="020B0604020202020204" pitchFamily="34" charset="0"/>
              <a:buChar char="•"/>
            </a:pPr>
            <a:r>
              <a:rPr lang="en-GB" sz="1400" dirty="0">
                <a:solidFill>
                  <a:srgbClr val="000000"/>
                </a:solidFill>
                <a:latin typeface="Network Rail Sans" panose="02000000040000020004" pitchFamily="2" charset="0"/>
              </a:rPr>
              <a:t>First aid was administered to the injured person.</a:t>
            </a:r>
          </a:p>
          <a:p>
            <a:pPr marL="285750" indent="-285750">
              <a:buFont typeface="Arial" panose="020B0604020202020204" pitchFamily="34" charset="0"/>
              <a:buChar char="•"/>
            </a:pPr>
            <a:r>
              <a:rPr lang="en-GB" sz="1400" dirty="0">
                <a:solidFill>
                  <a:srgbClr val="000000"/>
                </a:solidFill>
                <a:latin typeface="Network Rail Sans" panose="02000000040000020004" pitchFamily="2" charset="0"/>
              </a:rPr>
              <a:t>The team was briefed on the PPE changes outlined in the TRCS</a:t>
            </a:r>
          </a:p>
        </p:txBody>
      </p:sp>
      <p:sp>
        <p:nvSpPr>
          <p:cNvPr id="14" name="TextBox 13">
            <a:extLst>
              <a:ext uri="{FF2B5EF4-FFF2-40B4-BE49-F238E27FC236}">
                <a16:creationId xmlns:a16="http://schemas.microsoft.com/office/drawing/2014/main" id="{1BAE135A-15E1-AB0C-2226-FB1C293D8ACB}"/>
              </a:ext>
            </a:extLst>
          </p:cNvPr>
          <p:cNvSpPr txBox="1"/>
          <p:nvPr/>
        </p:nvSpPr>
        <p:spPr>
          <a:xfrm>
            <a:off x="7086600" y="4727448"/>
            <a:ext cx="5020056" cy="1273194"/>
          </a:xfrm>
          <a:prstGeom prst="rect">
            <a:avLst/>
          </a:prstGeom>
          <a:noFill/>
          <a:ln>
            <a:solidFill>
              <a:schemeClr val="accent1"/>
            </a:solidFill>
          </a:ln>
        </p:spPr>
        <p:txBody>
          <a:bodyPr wrap="square" rtlCol="0">
            <a:noAutofit/>
          </a:bodyPr>
          <a:lstStyle/>
          <a:p>
            <a:r>
              <a:rPr lang="en-GB" sz="1400" b="1" dirty="0">
                <a:solidFill>
                  <a:srgbClr val="000000"/>
                </a:solidFill>
                <a:latin typeface="Network Rail Sans" panose="02000000040000020004" pitchFamily="2" charset="0"/>
              </a:rPr>
              <a:t>Could this happen in other locations: </a:t>
            </a:r>
            <a:r>
              <a:rPr lang="en-GB" sz="1400" dirty="0">
                <a:solidFill>
                  <a:srgbClr val="000000"/>
                </a:solidFill>
                <a:latin typeface="Network Rail Sans" panose="02000000040000020004" pitchFamily="2" charset="0"/>
              </a:rPr>
              <a:t>Yes, if they are wearing the incorrect PPE</a:t>
            </a:r>
          </a:p>
          <a:p>
            <a:r>
              <a:rPr lang="en-GB" sz="1400" b="1" dirty="0">
                <a:solidFill>
                  <a:srgbClr val="000000"/>
                </a:solidFill>
                <a:latin typeface="Network Rail Sans" panose="02000000040000020004" pitchFamily="2" charset="0"/>
              </a:rPr>
              <a:t>DCP: Chris Bell</a:t>
            </a:r>
          </a:p>
          <a:p>
            <a:r>
              <a:rPr lang="en-GB" sz="1400" b="1" dirty="0">
                <a:solidFill>
                  <a:srgbClr val="000000"/>
                </a:solidFill>
                <a:latin typeface="Network Rail Sans" panose="02000000040000020004" pitchFamily="2" charset="0"/>
              </a:rPr>
              <a:t>Level of investigation: Level 1</a:t>
            </a:r>
          </a:p>
          <a:p>
            <a:r>
              <a:rPr lang="en-GB" sz="1400" b="1" dirty="0">
                <a:solidFill>
                  <a:srgbClr val="000000"/>
                </a:solidFill>
                <a:latin typeface="Network Rail Sans" panose="02000000040000020004" pitchFamily="2" charset="0"/>
              </a:rPr>
              <a:t>INV - 00008073</a:t>
            </a:r>
          </a:p>
        </p:txBody>
      </p:sp>
      <p:pic>
        <p:nvPicPr>
          <p:cNvPr id="20" name="Picture 19">
            <a:extLst>
              <a:ext uri="{FF2B5EF4-FFF2-40B4-BE49-F238E27FC236}">
                <a16:creationId xmlns:a16="http://schemas.microsoft.com/office/drawing/2014/main" id="{FD510B47-EC24-21CD-A549-EA099B951BD2}"/>
              </a:ext>
            </a:extLst>
          </p:cNvPr>
          <p:cNvPicPr>
            <a:picLocks noChangeAspect="1"/>
          </p:cNvPicPr>
          <p:nvPr/>
        </p:nvPicPr>
        <p:blipFill>
          <a:blip r:embed="rId4"/>
          <a:stretch>
            <a:fillRect/>
          </a:stretch>
        </p:blipFill>
        <p:spPr>
          <a:xfrm>
            <a:off x="8738421" y="5625556"/>
            <a:ext cx="1615580" cy="457240"/>
          </a:xfrm>
          <a:prstGeom prst="rect">
            <a:avLst/>
          </a:prstGeom>
        </p:spPr>
      </p:pic>
      <p:pic>
        <p:nvPicPr>
          <p:cNvPr id="15" name="Picture 14">
            <a:extLst>
              <a:ext uri="{FF2B5EF4-FFF2-40B4-BE49-F238E27FC236}">
                <a16:creationId xmlns:a16="http://schemas.microsoft.com/office/drawing/2014/main" id="{2559857D-FF0D-63AD-9C4E-2CF82596655C}"/>
              </a:ext>
            </a:extLst>
          </p:cNvPr>
          <p:cNvPicPr>
            <a:picLocks noChangeAspect="1"/>
          </p:cNvPicPr>
          <p:nvPr/>
        </p:nvPicPr>
        <p:blipFill>
          <a:blip r:embed="rId5"/>
          <a:srcRect l="-4236" t="23088" r="4236" b="25063"/>
          <a:stretch>
            <a:fillRect/>
          </a:stretch>
        </p:blipFill>
        <p:spPr>
          <a:xfrm>
            <a:off x="8173223" y="1027258"/>
            <a:ext cx="3104915" cy="2127193"/>
          </a:xfrm>
          <a:prstGeom prst="rect">
            <a:avLst/>
          </a:prstGeom>
        </p:spPr>
      </p:pic>
    </p:spTree>
    <p:extLst>
      <p:ext uri="{BB962C8B-B14F-4D97-AF65-F5344CB8AC3E}">
        <p14:creationId xmlns:p14="http://schemas.microsoft.com/office/powerpoint/2010/main" val="2381004330"/>
      </p:ext>
    </p:extLst>
  </p:cSld>
  <p:clrMapOvr>
    <a:masterClrMapping/>
  </p:clrMapOvr>
</p:sld>
</file>

<file path=ppt/theme/theme1.xml><?xml version="1.0" encoding="utf-8"?>
<a:theme xmlns:a="http://schemas.openxmlformats.org/drawingml/2006/main" name="Office Theme">
  <a:themeElements>
    <a:clrScheme name="Custom 2">
      <a:dk1>
        <a:srgbClr val="1E1E50"/>
      </a:dk1>
      <a:lt1>
        <a:srgbClr val="FFFFFF"/>
      </a:lt1>
      <a:dk2>
        <a:srgbClr val="1E1E50"/>
      </a:dk2>
      <a:lt2>
        <a:srgbClr val="FFFFFF"/>
      </a:lt2>
      <a:accent1>
        <a:srgbClr val="1CADE4"/>
      </a:accent1>
      <a:accent2>
        <a:srgbClr val="42BA97"/>
      </a:accent2>
      <a:accent3>
        <a:srgbClr val="FFC000"/>
      </a:accent3>
      <a:accent4>
        <a:srgbClr val="E3004A"/>
      </a:accent4>
      <a:accent5>
        <a:srgbClr val="44A12B"/>
      </a:accent5>
      <a:accent6>
        <a:srgbClr val="99A0D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8e89bcca-d77b-429e-a31c-3f7c234e7016"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558F4912EB628E4983713D54C57841BA" ma:contentTypeVersion="16" ma:contentTypeDescription="Create a new document." ma:contentTypeScope="" ma:versionID="7ce3ed3f72f63bbe33dd9e623b35ec0a">
  <xsd:schema xmlns:xsd="http://www.w3.org/2001/XMLSchema" xmlns:xs="http://www.w3.org/2001/XMLSchema" xmlns:p="http://schemas.microsoft.com/office/2006/metadata/properties" xmlns:ns2="3089506d-dd9f-4240-bd5e-090db941faa6" xmlns:ns3="a91b42d2-f6b8-40a0-bb8d-b9b5c77e73df" targetNamespace="http://schemas.microsoft.com/office/2006/metadata/properties" ma:root="true" ma:fieldsID="60e5a8c1c40e331c8326a50581983389" ns2:_="" ns3:_="">
    <xsd:import namespace="3089506d-dd9f-4240-bd5e-090db941faa6"/>
    <xsd:import namespace="a91b42d2-f6b8-40a0-bb8d-b9b5c77e73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89506d-dd9f-4240-bd5e-090db941fa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cfd46ad8-3788-4b0e-b729-90eded793dc2"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91b42d2-f6b8-40a0-bb8d-b9b5c77e73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5aef36d-f9f7-4172-afc6-1f6bda8d6bad}" ma:internalName="TaxCatchAll" ma:showField="CatchAllData" ma:web="a91b42d2-f6b8-40a0-bb8d-b9b5c77e73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axCatchAll xmlns="a91b42d2-f6b8-40a0-bb8d-b9b5c77e73df" xsi:nil="true"/>
    <lcf76f155ced4ddcb4097134ff3c332f xmlns="3089506d-dd9f-4240-bd5e-090db941faa6">
      <Terms xmlns="http://schemas.microsoft.com/office/infopath/2007/PartnerControls"/>
    </lcf76f155ced4ddcb4097134ff3c332f>
  </documentManagement>
</p:properties>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A3FC818A-1E7E-4EC3-BDFC-4E07B23F13C2}">
  <ds:schemaRefs>
    <ds:schemaRef ds:uri="Microsoft.SharePoint.Taxonomy.ContentTypeSync"/>
  </ds:schemaRefs>
</ds:datastoreItem>
</file>

<file path=customXml/itemProps2.xml><?xml version="1.0" encoding="utf-8"?>
<ds:datastoreItem xmlns:ds="http://schemas.openxmlformats.org/officeDocument/2006/customXml" ds:itemID="{CDA1852F-71B4-413B-8C22-59F54BD6DD96}"/>
</file>

<file path=customXml/itemProps3.xml><?xml version="1.0" encoding="utf-8"?>
<ds:datastoreItem xmlns:ds="http://schemas.openxmlformats.org/officeDocument/2006/customXml" ds:itemID="{D47283B1-310E-48DE-BF06-C2867E69E851}">
  <ds:schemaRefs>
    <ds:schemaRef ds:uri="http://schemas.microsoft.com/sharepoint/v3/contenttype/forms"/>
  </ds:schemaRefs>
</ds:datastoreItem>
</file>

<file path=customXml/itemProps4.xml><?xml version="1.0" encoding="utf-8"?>
<ds:datastoreItem xmlns:ds="http://schemas.openxmlformats.org/officeDocument/2006/customXml" ds:itemID="{A6DE17A3-A761-4C16-BFC9-DBE8B77E9E2B}">
  <ds:schemaRefs>
    <ds:schemaRef ds:uri="0d0c5af3-f2a9-4931-8774-a798d5ac15a7"/>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elements/1.1/"/>
    <ds:schemaRef ds:uri="da5e7c8b-dabc-46a7-8c90-7484d9d70b69"/>
    <ds:schemaRef ds:uri="http://schemas.microsoft.com/office/infopath/2007/PartnerControls"/>
    <ds:schemaRef ds:uri="http://www.w3.org/XML/1998/namespace"/>
    <ds:schemaRef ds:uri="http://purl.org/dc/dcmitype/"/>
    <ds:schemaRef ds:uri="00a9d140-af4e-4d8c-b1cb-dfbfcf3c9f6d"/>
    <ds:schemaRef ds:uri="831f9de2-e924-42bd-b2a4-8ad8dbff2d77"/>
  </ds:schemaRefs>
</ds:datastoreItem>
</file>

<file path=customXml/itemProps5.xml><?xml version="1.0" encoding="utf-8"?>
<ds:datastoreItem xmlns:ds="http://schemas.openxmlformats.org/officeDocument/2006/customXml" ds:itemID="{A832CBEB-6DCE-4BD1-954E-CD3E15783C5A}">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317</TotalTime>
  <Words>264</Words>
  <Application>Microsoft Office PowerPoint</Application>
  <PresentationFormat>Widescreen</PresentationFormat>
  <Paragraphs>22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Network Rail Sans</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Toby Yong (He/Him/His)</dc:creator>
  <cp:lastModifiedBy>Troy Smith</cp:lastModifiedBy>
  <cp:revision>221</cp:revision>
  <dcterms:created xsi:type="dcterms:W3CDTF">2023-07-13T22:23:19Z</dcterms:created>
  <dcterms:modified xsi:type="dcterms:W3CDTF">2026-06-17T10:47:46Z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577031b-11bc-4db9-b655-7d79027ad570_Enabled">
    <vt:lpwstr>true</vt:lpwstr>
  </property>
  <property fmtid="{D5CDD505-2E9C-101B-9397-08002B2CF9AE}" pid="3" name="MSIP_Label_8577031b-11bc-4db9-b655-7d79027ad570_SetDate">
    <vt:lpwstr>2023-07-13T22:23:19Z</vt:lpwstr>
  </property>
  <property fmtid="{D5CDD505-2E9C-101B-9397-08002B2CF9AE}" pid="4" name="MSIP_Label_8577031b-11bc-4db9-b655-7d79027ad570_Method">
    <vt:lpwstr>Standard</vt:lpwstr>
  </property>
  <property fmtid="{D5CDD505-2E9C-101B-9397-08002B2CF9AE}" pid="5" name="MSIP_Label_8577031b-11bc-4db9-b655-7d79027ad570_Name">
    <vt:lpwstr>8577031b-11bc-4db9-b655-7d79027ad570</vt:lpwstr>
  </property>
  <property fmtid="{D5CDD505-2E9C-101B-9397-08002B2CF9AE}" pid="6" name="MSIP_Label_8577031b-11bc-4db9-b655-7d79027ad570_SiteId">
    <vt:lpwstr>c22cc3e1-5d7f-4f4d-be03-d5a158cc9409</vt:lpwstr>
  </property>
  <property fmtid="{D5CDD505-2E9C-101B-9397-08002B2CF9AE}" pid="7" name="MSIP_Label_8577031b-11bc-4db9-b655-7d79027ad570_ActionId">
    <vt:lpwstr>9ffe0f52-98af-41e4-808a-fd6113be4c28</vt:lpwstr>
  </property>
  <property fmtid="{D5CDD505-2E9C-101B-9397-08002B2CF9AE}" pid="8" name="MSIP_Label_8577031b-11bc-4db9-b655-7d79027ad570_ContentBits">
    <vt:lpwstr>1</vt:lpwstr>
  </property>
  <property fmtid="{D5CDD505-2E9C-101B-9397-08002B2CF9AE}" pid="9" name="ClassificationContentMarkingHeaderLocations">
    <vt:lpwstr>Office Theme:8</vt:lpwstr>
  </property>
  <property fmtid="{D5CDD505-2E9C-101B-9397-08002B2CF9AE}" pid="10" name="ClassificationContentMarkingHeaderText">
    <vt:lpwstr>OFFICIAL</vt:lpwstr>
  </property>
  <property fmtid="{D5CDD505-2E9C-101B-9397-08002B2CF9AE}" pid="11" name="ContentTypeId">
    <vt:lpwstr>0x010100558F4912EB628E4983713D54C57841BA</vt:lpwstr>
  </property>
</Properties>
</file>