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tableStyles.xml" ContentType="application/vnd.openxmlformats-officedocument.presentationml.tableStyles+xml"/>
  <Override PartName="/ppt/presProps.xml" ContentType="application/vnd.openxmlformats-officedocument.presentationml.presProps+xml"/>
  <Override PartName="/ppt/presentation.xml" ContentType="application/vnd.openxmlformats-officedocument.presentationml.presentation.main+xml"/>
  <Override PartName="/ppt/slides/slide1.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738938" cy="98694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74" d="100"/>
          <a:sy n="74" d="100"/>
        </p:scale>
        <p:origin x="30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10" Type="http://schemas.openxmlformats.org/officeDocument/2006/relationships/customXml" Target="../customXml/item3.xml"/><Relationship Id="rId4" Type="http://schemas.openxmlformats.org/officeDocument/2006/relationships/viewProps" Target="viewProps.xml"/><Relationship Id="rId9"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oy Smith" userId="4da502ba-ceee-432d-913b-de1aedd0678b" providerId="ADAL" clId="{A409C302-9911-4522-9817-BDC6E3F8E493}"/>
    <pc:docChg chg="modSld">
      <pc:chgData name="Troy Smith" userId="4da502ba-ceee-432d-913b-de1aedd0678b" providerId="ADAL" clId="{A409C302-9911-4522-9817-BDC6E3F8E493}" dt="2026-05-13T10:28:46.662" v="12" actId="404"/>
      <pc:docMkLst>
        <pc:docMk/>
      </pc:docMkLst>
      <pc:sldChg chg="modSp mod">
        <pc:chgData name="Troy Smith" userId="4da502ba-ceee-432d-913b-de1aedd0678b" providerId="ADAL" clId="{A409C302-9911-4522-9817-BDC6E3F8E493}" dt="2026-05-13T10:28:46.662" v="12" actId="404"/>
        <pc:sldMkLst>
          <pc:docMk/>
          <pc:sldMk cId="1244336893" sldId="256"/>
        </pc:sldMkLst>
        <pc:spChg chg="mod">
          <ac:chgData name="Troy Smith" userId="4da502ba-ceee-432d-913b-de1aedd0678b" providerId="ADAL" clId="{A409C302-9911-4522-9817-BDC6E3F8E493}" dt="2026-05-13T10:28:46.662" v="12" actId="404"/>
          <ac:spMkLst>
            <pc:docMk/>
            <pc:sldMk cId="1244336893" sldId="256"/>
            <ac:spMk id="5" creationId="{B021FD3F-5D98-4DA4-81B4-C8ADD4B0395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9C9D4-A8E7-4F5B-BCF1-62721BC71D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053BB45-F102-4C70-BAFD-7D67D7CF52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232492-F6B2-435D-8D8C-4DB81317AFD4}"/>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8B3CB6AE-1004-464A-B507-409B7E6FB4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72E08F-F5EA-4E28-985D-C34FE977419A}"/>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64990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7479A-BA3F-4E51-B52F-619726760AF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808A633-447C-4C51-9D6B-DBD25B56A7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F21467-5730-41ED-8912-FD741C68227B}"/>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CEAC77FE-2233-4ED9-AC9F-4E77383907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A16706-A8EF-4267-A8D6-8F44124930ED}"/>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4081718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06514D-7CF7-463C-B678-771767CA843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AB2A26C-D1FD-4ED4-B172-56F3D65E8D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C49B2A-E081-405F-B201-9DBF556BA31C}"/>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71194AB6-D409-457C-946F-C13CE07504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CAA26E-75CF-4F3C-84FC-A3E9855C1D77}"/>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657073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A031B-6F55-43B0-AB7C-D8B2EA60BAD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25C0DCF-0E16-4620-9BBC-EA864FEBAD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45161A4-66B2-4B9B-95DF-5AB0A6B9D83E}"/>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F485B1E8-F1D5-446B-8D1A-A5DE64B402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CE46843-6622-4ABF-A63D-C03D23C88040}"/>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181342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F6F7B-F15A-4285-8544-DF1B1952046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D822714-C4F7-4888-B13F-66A66D9D0B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E11E41-26BA-4791-986F-20864ED58E5A}"/>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2BBB2312-C835-4E9F-9836-01FB8DC43F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737210A-4882-45EB-9CA2-A7A19C526899}"/>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3099524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120BE-F3FD-408C-9BEF-D147488459D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8795668-F3A4-4407-99DA-F0DA874334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508CCA7-774A-4A2D-9EDE-A5EB0E0C31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DBD0BFF-393C-44D9-9830-1DEF7849DACF}"/>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6" name="Footer Placeholder 5">
            <a:extLst>
              <a:ext uri="{FF2B5EF4-FFF2-40B4-BE49-F238E27FC236}">
                <a16:creationId xmlns:a16="http://schemas.microsoft.com/office/drawing/2014/main" id="{00F52AAD-E257-4112-B1A0-05A8F953F3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BAE6A3-E6F6-4831-95C1-A0938C9B459A}"/>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2347047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36AC3-A164-4920-BF78-1E3145EFA7E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F0D357B-AD70-42B2-8080-36456A426D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D93492-0CA5-4ED3-8C5B-538775BE06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6F12665-C9FA-4948-87FB-08B98E7124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50B278-83B9-4ABE-9FFE-1606FAE330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59ED030-19B1-430C-A6EC-6D4F749EB0A4}"/>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8" name="Footer Placeholder 7">
            <a:extLst>
              <a:ext uri="{FF2B5EF4-FFF2-40B4-BE49-F238E27FC236}">
                <a16:creationId xmlns:a16="http://schemas.microsoft.com/office/drawing/2014/main" id="{91752A0B-9ABE-42A7-AED6-A06A9638A65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9208F06-04EF-4488-9667-37F9D2AAAB71}"/>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3128969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13C2C-957C-4B04-A478-52CE17F67D6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CA60797-C032-4A67-92E9-BFB86022A082}"/>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4" name="Footer Placeholder 3">
            <a:extLst>
              <a:ext uri="{FF2B5EF4-FFF2-40B4-BE49-F238E27FC236}">
                <a16:creationId xmlns:a16="http://schemas.microsoft.com/office/drawing/2014/main" id="{77F177FE-FA7C-41E0-8484-2B78DC8D50E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18ED9F0-F7EE-4707-9D82-6BA4EB066A46}"/>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2419677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6DA8E1-CB78-4B7F-9B44-3D680F50E781}"/>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3" name="Footer Placeholder 2">
            <a:extLst>
              <a:ext uri="{FF2B5EF4-FFF2-40B4-BE49-F238E27FC236}">
                <a16:creationId xmlns:a16="http://schemas.microsoft.com/office/drawing/2014/main" id="{0F738E60-1AA1-4BB2-A180-CE06C1610B4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FD0746D-16A1-49D4-8C07-5D56370CF41D}"/>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1733301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EEED8-25E9-465E-98E1-A4A9AE7455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5FACD95-2A32-471C-9A27-6E6F34347E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5FA9278-CC3E-4BE0-AFFA-C1338FD6ED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0BBCD6-8659-42C3-93EC-B401BD3F76A9}"/>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6" name="Footer Placeholder 5">
            <a:extLst>
              <a:ext uri="{FF2B5EF4-FFF2-40B4-BE49-F238E27FC236}">
                <a16:creationId xmlns:a16="http://schemas.microsoft.com/office/drawing/2014/main" id="{F8F15873-9C93-46E2-B796-6B1BA072051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F120F24-5CB1-4717-9EE1-8097E0BFE98B}"/>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532748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E9444-897D-4CC2-96A9-02F8318DFF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CFE00DE-866B-45A7-A2FE-511E5DDFD8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C6B0303-55D9-4AF9-A111-460584100F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E98C14-B837-4004-AD44-3F2F7D839532}"/>
              </a:ext>
            </a:extLst>
          </p:cNvPr>
          <p:cNvSpPr>
            <a:spLocks noGrp="1"/>
          </p:cNvSpPr>
          <p:nvPr>
            <p:ph type="dt" sz="half" idx="10"/>
          </p:nvPr>
        </p:nvSpPr>
        <p:spPr/>
        <p:txBody>
          <a:bodyPr/>
          <a:lstStyle/>
          <a:p>
            <a:fld id="{B174EFA7-B479-4C55-84C4-46379DB187B5}" type="datetimeFigureOut">
              <a:rPr lang="en-GB" smtClean="0"/>
              <a:t>13/05/2026</a:t>
            </a:fld>
            <a:endParaRPr lang="en-GB"/>
          </a:p>
        </p:txBody>
      </p:sp>
      <p:sp>
        <p:nvSpPr>
          <p:cNvPr id="6" name="Footer Placeholder 5">
            <a:extLst>
              <a:ext uri="{FF2B5EF4-FFF2-40B4-BE49-F238E27FC236}">
                <a16:creationId xmlns:a16="http://schemas.microsoft.com/office/drawing/2014/main" id="{915DDFFC-FCC5-4E4B-8E18-2CB90B6B078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80C425-373E-4AB6-BEA6-D24C1792224D}"/>
              </a:ext>
            </a:extLst>
          </p:cNvPr>
          <p:cNvSpPr>
            <a:spLocks noGrp="1"/>
          </p:cNvSpPr>
          <p:nvPr>
            <p:ph type="sldNum" sz="quarter" idx="12"/>
          </p:nvPr>
        </p:nvSpPr>
        <p:spPr/>
        <p:txBody>
          <a:bodyPr/>
          <a:lstStyle/>
          <a:p>
            <a:fld id="{4F90DB76-50C2-4145-87FC-0ABC205CD866}" type="slidenum">
              <a:rPr lang="en-GB" smtClean="0"/>
              <a:t>‹#›</a:t>
            </a:fld>
            <a:endParaRPr lang="en-GB"/>
          </a:p>
        </p:txBody>
      </p:sp>
    </p:spTree>
    <p:extLst>
      <p:ext uri="{BB962C8B-B14F-4D97-AF65-F5344CB8AC3E}">
        <p14:creationId xmlns:p14="http://schemas.microsoft.com/office/powerpoint/2010/main" val="2914415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AE331B-E9F3-43D3-9C27-AF1A810F3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823C4AE-C5F9-49D5-931C-5CD0301DD4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21DE15-B738-43F1-897D-7806B9841F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74EFA7-B479-4C55-84C4-46379DB187B5}" type="datetimeFigureOut">
              <a:rPr lang="en-GB" smtClean="0"/>
              <a:t>13/05/2026</a:t>
            </a:fld>
            <a:endParaRPr lang="en-GB"/>
          </a:p>
        </p:txBody>
      </p:sp>
      <p:sp>
        <p:nvSpPr>
          <p:cNvPr id="5" name="Footer Placeholder 4">
            <a:extLst>
              <a:ext uri="{FF2B5EF4-FFF2-40B4-BE49-F238E27FC236}">
                <a16:creationId xmlns:a16="http://schemas.microsoft.com/office/drawing/2014/main" id="{D22E28AC-0B3D-42F9-9482-A797E721AC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2F8715A-AA13-4820-B0BF-D775261BB3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90DB76-50C2-4145-87FC-0ABC205CD866}" type="slidenum">
              <a:rPr lang="en-GB" smtClean="0"/>
              <a:t>‹#›</a:t>
            </a:fld>
            <a:endParaRPr lang="en-GB"/>
          </a:p>
        </p:txBody>
      </p:sp>
      <p:sp>
        <p:nvSpPr>
          <p:cNvPr id="7" name="MSIPCMContentMarking" descr="{&quot;HashCode&quot;:-1288984879,&quot;Placement&quot;:&quot;Header&quot;,&quot;Top&quot;:0.0,&quot;Left&quot;:451.105438,&quot;SlideWidth&quot;:960,&quot;SlideHeight&quot;:540}">
            <a:extLst>
              <a:ext uri="{FF2B5EF4-FFF2-40B4-BE49-F238E27FC236}">
                <a16:creationId xmlns:a16="http://schemas.microsoft.com/office/drawing/2014/main" id="{B1D4D658-9FC7-4979-896E-9AFF0457C3F2}"/>
              </a:ext>
            </a:extLst>
          </p:cNvPr>
          <p:cNvSpPr txBox="1"/>
          <p:nvPr userDrawn="1"/>
        </p:nvSpPr>
        <p:spPr>
          <a:xfrm>
            <a:off x="5729039" y="0"/>
            <a:ext cx="733923" cy="262344"/>
          </a:xfrm>
          <a:prstGeom prst="rect">
            <a:avLst/>
          </a:prstGeom>
          <a:noFill/>
        </p:spPr>
        <p:txBody>
          <a:bodyPr vert="horz" wrap="square" lIns="0" tIns="0" rIns="0" bIns="0" rtlCol="0" anchor="ctr" anchorCtr="1">
            <a:spAutoFit/>
          </a:bodyPr>
          <a:lstStyle/>
          <a:p>
            <a:pPr algn="ctr">
              <a:spcBef>
                <a:spcPts val="0"/>
              </a:spcBef>
              <a:spcAft>
                <a:spcPts val="0"/>
              </a:spcAft>
            </a:pPr>
            <a:r>
              <a:rPr lang="en-GB" sz="1000">
                <a:solidFill>
                  <a:srgbClr val="000000"/>
                </a:solidFill>
                <a:latin typeface="Calibri" panose="020F0502020204030204" pitchFamily="34" charset="0"/>
              </a:rPr>
              <a:t>OFFICIAL</a:t>
            </a:r>
          </a:p>
        </p:txBody>
      </p:sp>
    </p:spTree>
    <p:extLst>
      <p:ext uri="{BB962C8B-B14F-4D97-AF65-F5344CB8AC3E}">
        <p14:creationId xmlns:p14="http://schemas.microsoft.com/office/powerpoint/2010/main" val="2144865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021FD3F-5D98-4DA4-81B4-C8ADD4B03953}"/>
              </a:ext>
            </a:extLst>
          </p:cNvPr>
          <p:cNvSpPr txBox="1"/>
          <p:nvPr/>
        </p:nvSpPr>
        <p:spPr>
          <a:xfrm>
            <a:off x="195744" y="116459"/>
            <a:ext cx="11039475" cy="707886"/>
          </a:xfrm>
          <a:prstGeom prst="rect">
            <a:avLst/>
          </a:prstGeom>
          <a:noFill/>
        </p:spPr>
        <p:txBody>
          <a:bodyPr wrap="square" rtlCol="0">
            <a:spAutoFit/>
          </a:bodyPr>
          <a:lstStyle/>
          <a:p>
            <a:r>
              <a:rPr lang="en-GB" sz="2000" dirty="0"/>
              <a:t>Southern Significant Event Fast Facts – </a:t>
            </a:r>
            <a:r>
              <a:rPr lang="en-GB" b="1" dirty="0"/>
              <a:t>S</a:t>
            </a:r>
            <a:r>
              <a:rPr lang="en-GB" sz="1600" b="1" dirty="0"/>
              <a:t>taff working open line on ACR Canterbury West vice FDM </a:t>
            </a:r>
            <a:endParaRPr lang="en-GB" b="1" dirty="0"/>
          </a:p>
          <a:p>
            <a:r>
              <a:rPr lang="en-GB" sz="2000" dirty="0"/>
              <a:t> </a:t>
            </a:r>
            <a:r>
              <a:rPr lang="en-GB" sz="1200" dirty="0"/>
              <a:t>Note: This document contains information understood to date (72hrs post incident) and information may change following investigation </a:t>
            </a:r>
          </a:p>
        </p:txBody>
      </p:sp>
      <p:sp>
        <p:nvSpPr>
          <p:cNvPr id="7" name="TextBox 6">
            <a:extLst>
              <a:ext uri="{FF2B5EF4-FFF2-40B4-BE49-F238E27FC236}">
                <a16:creationId xmlns:a16="http://schemas.microsoft.com/office/drawing/2014/main" id="{C456E889-D794-44F4-B53E-0B43DFC056D3}"/>
              </a:ext>
            </a:extLst>
          </p:cNvPr>
          <p:cNvSpPr txBox="1"/>
          <p:nvPr/>
        </p:nvSpPr>
        <p:spPr>
          <a:xfrm>
            <a:off x="291078" y="849058"/>
            <a:ext cx="6860969" cy="2579942"/>
          </a:xfrm>
          <a:prstGeom prst="rect">
            <a:avLst/>
          </a:prstGeom>
          <a:noFill/>
          <a:ln>
            <a:solidFill>
              <a:schemeClr val="accent1"/>
            </a:solidFill>
          </a:ln>
        </p:spPr>
        <p:txBody>
          <a:bodyPr wrap="square" rtlCol="0">
            <a:noAutofit/>
          </a:bodyPr>
          <a:lstStyle/>
          <a:p>
            <a:pPr>
              <a:lnSpc>
                <a:spcPts val="1500"/>
              </a:lnSpc>
              <a:buNone/>
            </a:pP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On the 10</a:t>
            </a:r>
            <a:r>
              <a:rPr lang="en-GB" sz="1300" baseline="30000" dirty="0">
                <a:effectLst/>
                <a:latin typeface="Network Rail Sans" panose="02000000040000020004" pitchFamily="2" charset="0"/>
                <a:ea typeface="Times New Roman" panose="02020603050405020304" pitchFamily="18" charset="0"/>
                <a:cs typeface="Segoe UI" panose="020B0502040204020203" pitchFamily="34" charset="0"/>
              </a:rPr>
              <a:t>th</a:t>
            </a: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 of May 2026, a three-person Ultrasonic team were working in a possession on the FDM within an X worksite. The team were dealing with train suspects and rail defects that required testing and had already covered several locations, working their way along the ELR. The setup included one designated driver and a two-person team on track.</a:t>
            </a:r>
            <a:endParaRPr lang="en-GB" sz="1300" dirty="0">
              <a:effectLst/>
              <a:latin typeface="Network Rail Sans" panose="02000000040000020004" pitchFamily="2" charset="0"/>
              <a:ea typeface="Times New Roman" panose="02020603050405020304" pitchFamily="18" charset="0"/>
            </a:endParaRPr>
          </a:p>
          <a:p>
            <a:pPr>
              <a:lnSpc>
                <a:spcPts val="1500"/>
              </a:lnSpc>
              <a:buNone/>
            </a:pP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After leaving Canterbury East, the team made their way to their next planned access point at Tonford ‘B’ (FDM 60m 12ch, PICOP land). While </a:t>
            </a:r>
            <a:r>
              <a:rPr lang="en-GB" sz="1300" dirty="0">
                <a:latin typeface="Network Rail Sans" panose="02000000040000020004" pitchFamily="2" charset="0"/>
                <a:ea typeface="Times New Roman" panose="02020603050405020304" pitchFamily="18" charset="0"/>
                <a:cs typeface="Segoe UI" panose="020B0502040204020203" pitchFamily="34" charset="0"/>
              </a:rPr>
              <a:t>on </a:t>
            </a: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route, the COSS contacted the PICOP as expected.</a:t>
            </a:r>
            <a:endParaRPr lang="en-GB" sz="1300" dirty="0">
              <a:effectLst/>
              <a:latin typeface="Network Rail Sans" panose="02000000040000020004" pitchFamily="2" charset="0"/>
              <a:ea typeface="Times New Roman" panose="02020603050405020304" pitchFamily="18" charset="0"/>
            </a:endParaRPr>
          </a:p>
          <a:p>
            <a:pPr>
              <a:lnSpc>
                <a:spcPts val="1500"/>
              </a:lnSpc>
              <a:buNone/>
            </a:pP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The team mistakenly accessed Tonford on the ACR at 60m 68ch instead. After accessing the line and walking around 1–2 chains, they saw a train approaching and moved into the safe cess. Once there, they realised the approaching train was a passenger service. Approximately 15–20 seconds later, the train passed.</a:t>
            </a:r>
            <a:endParaRPr lang="en-GB" sz="1300" dirty="0">
              <a:effectLst/>
              <a:latin typeface="Network Rail Sans" panose="02000000040000020004" pitchFamily="2" charset="0"/>
              <a:ea typeface="Times New Roman" panose="02020603050405020304" pitchFamily="18" charset="0"/>
            </a:endParaRPr>
          </a:p>
          <a:p>
            <a:pPr>
              <a:lnSpc>
                <a:spcPts val="1500"/>
              </a:lnSpc>
              <a:buNone/>
            </a:pPr>
            <a:r>
              <a:rPr lang="en-GB" sz="1300" dirty="0">
                <a:effectLst/>
                <a:latin typeface="Network Rail Sans" panose="02000000040000020004" pitchFamily="2" charset="0"/>
                <a:ea typeface="Times New Roman" panose="02020603050405020304" pitchFamily="18" charset="0"/>
                <a:cs typeface="Segoe UI" panose="020B0502040204020203" pitchFamily="34" charset="0"/>
              </a:rPr>
              <a:t>At this point, the team recognised they had accessed the wrong ELR. They safely exited via the cess and reported the incident to their Line Manager.</a:t>
            </a:r>
            <a:endParaRPr lang="en-GB" sz="1300" dirty="0">
              <a:effectLst/>
              <a:latin typeface="Network Rail Sans" panose="02000000040000020004" pitchFamily="2" charset="0"/>
              <a:ea typeface="Times New Roman" panose="02020603050405020304" pitchFamily="18" charset="0"/>
            </a:endParaRPr>
          </a:p>
        </p:txBody>
      </p:sp>
      <p:sp>
        <p:nvSpPr>
          <p:cNvPr id="8" name="TextBox 7">
            <a:extLst>
              <a:ext uri="{FF2B5EF4-FFF2-40B4-BE49-F238E27FC236}">
                <a16:creationId xmlns:a16="http://schemas.microsoft.com/office/drawing/2014/main" id="{68C0499A-F6DF-4A7A-963D-FE7432EFA7E3}"/>
              </a:ext>
            </a:extLst>
          </p:cNvPr>
          <p:cNvSpPr txBox="1"/>
          <p:nvPr/>
        </p:nvSpPr>
        <p:spPr>
          <a:xfrm>
            <a:off x="312820" y="3429001"/>
            <a:ext cx="6839227" cy="1943644"/>
          </a:xfrm>
          <a:prstGeom prst="rect">
            <a:avLst/>
          </a:prstGeom>
          <a:noFill/>
          <a:ln>
            <a:solidFill>
              <a:schemeClr val="accent1"/>
            </a:solidFill>
          </a:ln>
        </p:spPr>
        <p:txBody>
          <a:bodyPr wrap="square" rtlCol="0">
            <a:noAutofit/>
          </a:bodyPr>
          <a:lstStyle/>
          <a:p>
            <a:r>
              <a:rPr lang="en-GB" sz="1200" b="1" dirty="0">
                <a:latin typeface="Network Rail Sans" panose="02000000040000020004" pitchFamily="2" charset="0"/>
              </a:rPr>
              <a:t>Initial cause identified:</a:t>
            </a:r>
          </a:p>
          <a:p>
            <a:endParaRPr lang="en-GB" sz="1200" b="1" dirty="0">
              <a:latin typeface="Network Rail Sans" panose="02000000040000020004" pitchFamily="2" charset="0"/>
            </a:endParaRPr>
          </a:p>
          <a:p>
            <a:pPr marL="342900" lvl="0" indent="-342900">
              <a:lnSpc>
                <a:spcPts val="1500"/>
              </a:lnSpc>
              <a:spcAft>
                <a:spcPts val="800"/>
              </a:spcAft>
              <a:buFont typeface="Wingdings" panose="05000000000000000000" pitchFamily="2" charset="2"/>
              <a:buChar char=""/>
            </a:pPr>
            <a:r>
              <a:rPr lang="en-GB" sz="1200" kern="0" dirty="0">
                <a:latin typeface="Network Rail Sans" panose="02000000040000020004" pitchFamily="2" charset="0"/>
                <a:ea typeface="Times New Roman" panose="02020603050405020304" pitchFamily="18" charset="0"/>
                <a:cs typeface="Times New Roman" panose="02020603050405020304" pitchFamily="18" charset="0"/>
              </a:rPr>
              <a:t>C</a:t>
            </a:r>
            <a:r>
              <a:rPr lang="en-GB" sz="1200" kern="0" dirty="0">
                <a:effectLst/>
                <a:latin typeface="Network Rail Sans" panose="02000000040000020004" pitchFamily="2" charset="0"/>
                <a:ea typeface="Times New Roman" panose="02020603050405020304" pitchFamily="18" charset="0"/>
                <a:cs typeface="Times New Roman" panose="02020603050405020304" pitchFamily="18" charset="0"/>
              </a:rPr>
              <a:t>onfusion over the access point contributed to the incident, as both locations share similar names and local terminology is used on both the ACR and FDM ELRs.</a:t>
            </a:r>
            <a:endParaRPr lang="en-GB" sz="1200" kern="100" dirty="0">
              <a:effectLst/>
              <a:latin typeface="Network Rail Sans" panose="02000000040000020004" pitchFamily="2" charset="0"/>
              <a:ea typeface="Aptos" panose="020B0004020202020204" pitchFamily="34" charset="0"/>
              <a:cs typeface="Times New Roman" panose="02020603050405020304" pitchFamily="18" charset="0"/>
            </a:endParaRPr>
          </a:p>
          <a:p>
            <a:pPr marL="342900" lvl="0" indent="-342900">
              <a:lnSpc>
                <a:spcPts val="1500"/>
              </a:lnSpc>
              <a:buFont typeface="Wingdings" panose="05000000000000000000" pitchFamily="2" charset="2"/>
              <a:buChar char=""/>
            </a:pPr>
            <a:r>
              <a:rPr lang="en-GB" sz="1200" dirty="0">
                <a:effectLst/>
                <a:latin typeface="Network Rail Sans" panose="02000000040000020004" pitchFamily="2" charset="0"/>
                <a:ea typeface="Times New Roman" panose="02020603050405020304" pitchFamily="18" charset="0"/>
              </a:rPr>
              <a:t>The team did not use access point signage or any other checks to confirm their location before accessing the track, relying instead on their familiarity with Tonford crossing on the ACR.</a:t>
            </a:r>
          </a:p>
          <a:p>
            <a:pPr marL="342900" lvl="0" indent="-342900">
              <a:lnSpc>
                <a:spcPts val="1500"/>
              </a:lnSpc>
              <a:buFont typeface="Wingdings" panose="05000000000000000000" pitchFamily="2" charset="2"/>
              <a:buChar char=""/>
            </a:pPr>
            <a:endParaRPr lang="en-GB" sz="1200" dirty="0">
              <a:effectLst/>
              <a:latin typeface="Network Rail Sans" panose="02000000040000020004" pitchFamily="2" charset="0"/>
              <a:ea typeface="Times New Roman" panose="02020603050405020304" pitchFamily="18" charset="0"/>
            </a:endParaRPr>
          </a:p>
          <a:p>
            <a:pPr marL="342900" lvl="0" indent="-342900">
              <a:lnSpc>
                <a:spcPts val="1500"/>
              </a:lnSpc>
              <a:buFont typeface="Wingdings" panose="05000000000000000000" pitchFamily="2" charset="2"/>
              <a:buChar char=""/>
            </a:pPr>
            <a:r>
              <a:rPr lang="en-GB" sz="1200" dirty="0">
                <a:effectLst/>
                <a:latin typeface="Network Rail Sans" panose="02000000040000020004" pitchFamily="2" charset="0"/>
                <a:ea typeface="Times New Roman" panose="02020603050405020304" pitchFamily="18" charset="0"/>
              </a:rPr>
              <a:t>In this area, the ACR and FDM run parallel to each other, and both have access points that include the name ‘</a:t>
            </a:r>
            <a:r>
              <a:rPr lang="en-GB" sz="1200" dirty="0" err="1">
                <a:effectLst/>
                <a:latin typeface="Network Rail Sans" panose="02000000040000020004" pitchFamily="2" charset="0"/>
                <a:ea typeface="Times New Roman" panose="02020603050405020304" pitchFamily="18" charset="0"/>
              </a:rPr>
              <a:t>Tonford</a:t>
            </a:r>
            <a:r>
              <a:rPr lang="en-GB" sz="1200" dirty="0">
                <a:effectLst/>
                <a:latin typeface="Network Rail Sans" panose="02000000040000020004" pitchFamily="2" charset="0"/>
                <a:ea typeface="Times New Roman" panose="02020603050405020304" pitchFamily="18" charset="0"/>
              </a:rPr>
              <a:t>’, which increased the potential for confusion.</a:t>
            </a:r>
          </a:p>
          <a:p>
            <a:endParaRPr lang="en-GB" sz="1200" dirty="0">
              <a:latin typeface="Network Rail Sans" panose="02000000040000020004" pitchFamily="2" charset="0"/>
            </a:endParaRPr>
          </a:p>
          <a:p>
            <a:endParaRPr lang="en-GB" sz="1600" dirty="0"/>
          </a:p>
          <a:p>
            <a:endParaRPr lang="en-GB" sz="1600" dirty="0"/>
          </a:p>
          <a:p>
            <a:endParaRPr lang="en-GB" sz="1600" dirty="0"/>
          </a:p>
        </p:txBody>
      </p:sp>
      <p:sp>
        <p:nvSpPr>
          <p:cNvPr id="9" name="TextBox 8">
            <a:extLst>
              <a:ext uri="{FF2B5EF4-FFF2-40B4-BE49-F238E27FC236}">
                <a16:creationId xmlns:a16="http://schemas.microsoft.com/office/drawing/2014/main" id="{E964547F-5318-489D-B65F-05063335636F}"/>
              </a:ext>
            </a:extLst>
          </p:cNvPr>
          <p:cNvSpPr txBox="1"/>
          <p:nvPr/>
        </p:nvSpPr>
        <p:spPr>
          <a:xfrm>
            <a:off x="7324626" y="3274391"/>
            <a:ext cx="4661859" cy="2013186"/>
          </a:xfrm>
          <a:prstGeom prst="rect">
            <a:avLst/>
          </a:prstGeom>
          <a:noFill/>
          <a:ln>
            <a:solidFill>
              <a:schemeClr val="accent1"/>
            </a:solidFill>
          </a:ln>
        </p:spPr>
        <p:txBody>
          <a:bodyPr wrap="square" rtlCol="0">
            <a:noAutofit/>
          </a:bodyPr>
          <a:lstStyle/>
          <a:p>
            <a:r>
              <a:rPr lang="en-GB" sz="1500" dirty="0">
                <a:latin typeface="Network Rail Sans" panose="02000000040000020004" pitchFamily="2" charset="0"/>
              </a:rPr>
              <a:t>Immediate actions taken:</a:t>
            </a:r>
          </a:p>
          <a:p>
            <a:endParaRPr lang="en-GB" sz="1500" dirty="0">
              <a:latin typeface="Network Rail Sans" panose="02000000040000020004" pitchFamily="2" charset="0"/>
            </a:endParaRPr>
          </a:p>
          <a:p>
            <a:pPr marL="285750" indent="-285750">
              <a:buFont typeface="Wingdings" panose="05000000000000000000" pitchFamily="2" charset="2"/>
              <a:buChar char="v"/>
            </a:pPr>
            <a:r>
              <a:rPr lang="en-GB" sz="1500" dirty="0">
                <a:latin typeface="Network Rail Sans" panose="02000000040000020004" pitchFamily="2" charset="0"/>
              </a:rPr>
              <a:t>Statements collected from NR staff.</a:t>
            </a:r>
          </a:p>
          <a:p>
            <a:pPr marL="285750" indent="-285750">
              <a:buFont typeface="Wingdings" panose="05000000000000000000" pitchFamily="2" charset="2"/>
              <a:buChar char="v"/>
            </a:pPr>
            <a:endParaRPr lang="en-GB" sz="1500" dirty="0">
              <a:latin typeface="Network Rail Sans" panose="02000000040000020004" pitchFamily="2" charset="0"/>
            </a:endParaRPr>
          </a:p>
          <a:p>
            <a:pPr marL="285750" indent="-285750">
              <a:buFont typeface="Wingdings" panose="05000000000000000000" pitchFamily="2" charset="2"/>
              <a:buChar char="v"/>
            </a:pPr>
            <a:r>
              <a:rPr lang="en-GB" sz="1500" dirty="0">
                <a:latin typeface="Network Rail Sans" panose="02000000040000020004" pitchFamily="2" charset="0"/>
              </a:rPr>
              <a:t>For cause screening carried out </a:t>
            </a:r>
          </a:p>
          <a:p>
            <a:pPr marL="285750" indent="-285750">
              <a:buFont typeface="Wingdings" panose="05000000000000000000" pitchFamily="2" charset="2"/>
              <a:buChar char="v"/>
            </a:pPr>
            <a:endParaRPr lang="en-GB" sz="1500" dirty="0">
              <a:latin typeface="Network Rail Sans" panose="02000000040000020004" pitchFamily="2" charset="0"/>
            </a:endParaRPr>
          </a:p>
          <a:p>
            <a:pPr marL="285750" indent="-285750">
              <a:buFont typeface="Wingdings" panose="05000000000000000000" pitchFamily="2" charset="2"/>
              <a:buChar char="v"/>
            </a:pPr>
            <a:r>
              <a:rPr lang="en-GB" sz="1500" dirty="0">
                <a:latin typeface="Network Rail Sans" panose="02000000040000020004" pitchFamily="2" charset="0"/>
              </a:rPr>
              <a:t>Changes made to names of access points in the National Hazard Directory</a:t>
            </a:r>
          </a:p>
          <a:p>
            <a:endParaRPr lang="en-GB" sz="1500" dirty="0"/>
          </a:p>
        </p:txBody>
      </p:sp>
      <p:sp>
        <p:nvSpPr>
          <p:cNvPr id="10" name="TextBox 9">
            <a:extLst>
              <a:ext uri="{FF2B5EF4-FFF2-40B4-BE49-F238E27FC236}">
                <a16:creationId xmlns:a16="http://schemas.microsoft.com/office/drawing/2014/main" id="{BC465134-00EA-4412-81C1-C51FC48ADF2E}"/>
              </a:ext>
            </a:extLst>
          </p:cNvPr>
          <p:cNvSpPr txBox="1"/>
          <p:nvPr/>
        </p:nvSpPr>
        <p:spPr>
          <a:xfrm>
            <a:off x="312822" y="5375143"/>
            <a:ext cx="6839226" cy="1482857"/>
          </a:xfrm>
          <a:prstGeom prst="rect">
            <a:avLst/>
          </a:prstGeom>
          <a:noFill/>
          <a:ln>
            <a:solidFill>
              <a:schemeClr val="accent1"/>
            </a:solidFill>
          </a:ln>
        </p:spPr>
        <p:txBody>
          <a:bodyPr wrap="square" rtlCol="0">
            <a:noAutofit/>
          </a:bodyPr>
          <a:lstStyle/>
          <a:p>
            <a:r>
              <a:rPr lang="en-GB" sz="1200" b="1" dirty="0">
                <a:latin typeface="Network Rail Sans" panose="02000000040000020004" pitchFamily="2" charset="0"/>
              </a:rPr>
              <a:t>Key issues for the investigation to consider:</a:t>
            </a:r>
          </a:p>
          <a:p>
            <a:endParaRPr lang="en-GB" sz="1200" dirty="0">
              <a:latin typeface="Network Rail Sans" panose="02000000040000020004" pitchFamily="2" charset="0"/>
            </a:endParaRPr>
          </a:p>
          <a:p>
            <a:pPr marL="285750" indent="-285750">
              <a:buFont typeface="Wingdings" panose="05000000000000000000" pitchFamily="2" charset="2"/>
              <a:buChar char="v"/>
            </a:pPr>
            <a:r>
              <a:rPr lang="en-GB" sz="1200" dirty="0">
                <a:latin typeface="Network Rail Sans" panose="02000000040000020004" pitchFamily="2" charset="0"/>
              </a:rPr>
              <a:t>How was the planning of the work undertaken and how was the access point chosen ?</a:t>
            </a:r>
          </a:p>
          <a:p>
            <a:pPr marL="285750" indent="-285750">
              <a:buFont typeface="Wingdings" panose="05000000000000000000" pitchFamily="2" charset="2"/>
              <a:buChar char="v"/>
            </a:pPr>
            <a:endParaRPr lang="en-GB" sz="1200" dirty="0">
              <a:latin typeface="Network Rail Sans" panose="02000000040000020004" pitchFamily="2" charset="0"/>
            </a:endParaRPr>
          </a:p>
          <a:p>
            <a:pPr marL="285750" indent="-285750">
              <a:buFont typeface="Wingdings" panose="05000000000000000000" pitchFamily="2" charset="2"/>
              <a:buChar char="v"/>
            </a:pPr>
            <a:r>
              <a:rPr lang="en-GB" sz="1200" dirty="0">
                <a:latin typeface="Network Rail Sans" panose="02000000040000020004" pitchFamily="2" charset="0"/>
              </a:rPr>
              <a:t>Did the use of a designated driver, combined with contacting the PICOP while </a:t>
            </a:r>
            <a:r>
              <a:rPr lang="en-GB" sz="1200" dirty="0" err="1">
                <a:latin typeface="Network Rail Sans" panose="02000000040000020004" pitchFamily="2" charset="0"/>
              </a:rPr>
              <a:t>en</a:t>
            </a:r>
            <a:r>
              <a:rPr lang="en-GB" sz="1200" dirty="0">
                <a:latin typeface="Network Rail Sans" panose="02000000040000020004" pitchFamily="2" charset="0"/>
              </a:rPr>
              <a:t> route and then proceeding directly onto track upon arrival, reduce the opportunity for the team to pause and carry out a “Take 5” to confirm their exact location prior to accessing the line ?</a:t>
            </a:r>
          </a:p>
          <a:p>
            <a:pPr marL="285750" indent="-285750">
              <a:buFont typeface="Wingdings" panose="05000000000000000000" pitchFamily="2" charset="2"/>
              <a:buChar char="v"/>
            </a:pPr>
            <a:endParaRPr lang="en-GB" sz="1500" dirty="0"/>
          </a:p>
          <a:p>
            <a:endParaRPr lang="en-GB" sz="1500" dirty="0"/>
          </a:p>
          <a:p>
            <a:pPr marL="285750" indent="-285750">
              <a:buFont typeface="Arial" panose="020B0604020202020204" pitchFamily="34" charset="0"/>
              <a:buChar char="•"/>
            </a:pPr>
            <a:endParaRPr lang="en-GB" sz="1400" dirty="0"/>
          </a:p>
          <a:p>
            <a:endParaRPr lang="en-GB" dirty="0"/>
          </a:p>
        </p:txBody>
      </p:sp>
      <p:sp>
        <p:nvSpPr>
          <p:cNvPr id="12" name="TextBox 11">
            <a:extLst>
              <a:ext uri="{FF2B5EF4-FFF2-40B4-BE49-F238E27FC236}">
                <a16:creationId xmlns:a16="http://schemas.microsoft.com/office/drawing/2014/main" id="{F7684C48-089B-4157-994C-6A4F241C5AAA}"/>
              </a:ext>
            </a:extLst>
          </p:cNvPr>
          <p:cNvSpPr txBox="1"/>
          <p:nvPr/>
        </p:nvSpPr>
        <p:spPr>
          <a:xfrm>
            <a:off x="7324626" y="5287577"/>
            <a:ext cx="4671629" cy="1466055"/>
          </a:xfrm>
          <a:prstGeom prst="rect">
            <a:avLst/>
          </a:prstGeom>
          <a:noFill/>
          <a:ln>
            <a:solidFill>
              <a:schemeClr val="accent1"/>
            </a:solidFill>
          </a:ln>
        </p:spPr>
        <p:txBody>
          <a:bodyPr wrap="square" rtlCol="0">
            <a:noAutofit/>
          </a:bodyPr>
          <a:lstStyle/>
          <a:p>
            <a:r>
              <a:rPr lang="en-GB" sz="1600" dirty="0"/>
              <a:t>Could this happen in other locations: Yes</a:t>
            </a:r>
          </a:p>
          <a:p>
            <a:r>
              <a:rPr lang="en-GB" sz="1600" dirty="0"/>
              <a:t>DCP: Dave Bonner</a:t>
            </a:r>
          </a:p>
          <a:p>
            <a:r>
              <a:rPr lang="en-GB" sz="1600" dirty="0"/>
              <a:t>Level of investigation: Level 1</a:t>
            </a:r>
          </a:p>
          <a:p>
            <a:r>
              <a:rPr lang="en-GB" sz="1600" dirty="0"/>
              <a:t>SE REF: 00045106</a:t>
            </a:r>
          </a:p>
        </p:txBody>
      </p:sp>
      <p:pic>
        <p:nvPicPr>
          <p:cNvPr id="13" name="Picture 12">
            <a:extLst>
              <a:ext uri="{FF2B5EF4-FFF2-40B4-BE49-F238E27FC236}">
                <a16:creationId xmlns:a16="http://schemas.microsoft.com/office/drawing/2014/main" id="{DB1BB73F-BA67-47B5-AD39-54345D6366B1}"/>
              </a:ext>
            </a:extLst>
          </p:cNvPr>
          <p:cNvPicPr>
            <a:picLocks noChangeAspect="1"/>
          </p:cNvPicPr>
          <p:nvPr/>
        </p:nvPicPr>
        <p:blipFill>
          <a:blip r:embed="rId2"/>
          <a:stretch>
            <a:fillRect/>
          </a:stretch>
        </p:blipFill>
        <p:spPr>
          <a:xfrm>
            <a:off x="9509884" y="80079"/>
            <a:ext cx="2486372" cy="714475"/>
          </a:xfrm>
          <a:prstGeom prst="rect">
            <a:avLst/>
          </a:prstGeom>
        </p:spPr>
      </p:pic>
      <p:pic>
        <p:nvPicPr>
          <p:cNvPr id="15" name="Picture 14">
            <a:extLst>
              <a:ext uri="{FF2B5EF4-FFF2-40B4-BE49-F238E27FC236}">
                <a16:creationId xmlns:a16="http://schemas.microsoft.com/office/drawing/2014/main" id="{E64A14D8-9DC5-5C90-D152-630D805BB2F5}"/>
              </a:ext>
            </a:extLst>
          </p:cNvPr>
          <p:cNvPicPr>
            <a:picLocks noChangeAspect="1"/>
          </p:cNvPicPr>
          <p:nvPr/>
        </p:nvPicPr>
        <p:blipFill>
          <a:blip r:embed="rId3"/>
          <a:stretch>
            <a:fillRect/>
          </a:stretch>
        </p:blipFill>
        <p:spPr>
          <a:xfrm>
            <a:off x="7247380" y="815418"/>
            <a:ext cx="4748875" cy="2268181"/>
          </a:xfrm>
          <a:prstGeom prst="rect">
            <a:avLst/>
          </a:prstGeom>
        </p:spPr>
      </p:pic>
    </p:spTree>
    <p:extLst>
      <p:ext uri="{BB962C8B-B14F-4D97-AF65-F5344CB8AC3E}">
        <p14:creationId xmlns:p14="http://schemas.microsoft.com/office/powerpoint/2010/main" val="12443368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8F4912EB628E4983713D54C57841BA" ma:contentTypeVersion="16" ma:contentTypeDescription="Create a new document." ma:contentTypeScope="" ma:versionID="7ce3ed3f72f63bbe33dd9e623b35ec0a">
  <xsd:schema xmlns:xsd="http://www.w3.org/2001/XMLSchema" xmlns:xs="http://www.w3.org/2001/XMLSchema" xmlns:p="http://schemas.microsoft.com/office/2006/metadata/properties" xmlns:ns2="3089506d-dd9f-4240-bd5e-090db941faa6" xmlns:ns3="a91b42d2-f6b8-40a0-bb8d-b9b5c77e73df" targetNamespace="http://schemas.microsoft.com/office/2006/metadata/properties" ma:root="true" ma:fieldsID="60e5a8c1c40e331c8326a50581983389" ns2:_="" ns3:_="">
    <xsd:import namespace="3089506d-dd9f-4240-bd5e-090db941faa6"/>
    <xsd:import namespace="a91b42d2-f6b8-40a0-bb8d-b9b5c77e73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9506d-dd9f-4240-bd5e-090db941fa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fd46ad8-3788-4b0e-b729-90eded793dc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91b42d2-f6b8-40a0-bb8d-b9b5c77e73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5aef36d-f9f7-4172-afc6-1f6bda8d6bad}" ma:internalName="TaxCatchAll" ma:showField="CatchAllData" ma:web="a91b42d2-f6b8-40a0-bb8d-b9b5c77e7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91b42d2-f6b8-40a0-bb8d-b9b5c77e73df" xsi:nil="true"/>
    <lcf76f155ced4ddcb4097134ff3c332f xmlns="3089506d-dd9f-4240-bd5e-090db941fa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C2A1A5D-BB26-49D6-8CB3-8B73F12235C3}"/>
</file>

<file path=customXml/itemProps2.xml><?xml version="1.0" encoding="utf-8"?>
<ds:datastoreItem xmlns:ds="http://schemas.openxmlformats.org/officeDocument/2006/customXml" ds:itemID="{CC1920CB-CB48-4AB9-8394-9D6D8313EF18}"/>
</file>

<file path=customXml/itemProps3.xml><?xml version="1.0" encoding="utf-8"?>
<ds:datastoreItem xmlns:ds="http://schemas.openxmlformats.org/officeDocument/2006/customXml" ds:itemID="{7E10F776-9121-4FF3-9377-5EE045F85060}"/>
</file>

<file path=docProps/app.xml><?xml version="1.0" encoding="utf-8"?>
<Properties xmlns="http://schemas.openxmlformats.org/officeDocument/2006/extended-properties" xmlns:vt="http://schemas.openxmlformats.org/officeDocument/2006/docPropsVTypes">
  <TotalTime>1435</TotalTime>
  <Words>452</Words>
  <Application>Microsoft Office PowerPoint</Application>
  <PresentationFormat>Widescreen</PresentationFormat>
  <Paragraphs>32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Network Rail Sans</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Smith</dc:creator>
  <cp:lastModifiedBy>Troy Smith</cp:lastModifiedBy>
  <cp:revision>12</cp:revision>
  <cp:lastPrinted>2022-01-28T10:58:46Z</cp:lastPrinted>
  <dcterms:created xsi:type="dcterms:W3CDTF">2021-07-12T09:24:35Z</dcterms:created>
  <dcterms:modified xsi:type="dcterms:W3CDTF">2026-05-13T10:28:46Z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577031b-11bc-4db9-b655-7d79027ad570_Enabled">
    <vt:lpwstr>true</vt:lpwstr>
  </property>
  <property fmtid="{D5CDD505-2E9C-101B-9397-08002B2CF9AE}" pid="3" name="MSIP_Label_8577031b-11bc-4db9-b655-7d79027ad570_SetDate">
    <vt:lpwstr>2022-03-09T13:32:29Z</vt:lpwstr>
  </property>
  <property fmtid="{D5CDD505-2E9C-101B-9397-08002B2CF9AE}" pid="4" name="MSIP_Label_8577031b-11bc-4db9-b655-7d79027ad570_Method">
    <vt:lpwstr>Standard</vt:lpwstr>
  </property>
  <property fmtid="{D5CDD505-2E9C-101B-9397-08002B2CF9AE}" pid="5" name="MSIP_Label_8577031b-11bc-4db9-b655-7d79027ad570_Name">
    <vt:lpwstr>8577031b-11bc-4db9-b655-7d79027ad570</vt:lpwstr>
  </property>
  <property fmtid="{D5CDD505-2E9C-101B-9397-08002B2CF9AE}" pid="6" name="MSIP_Label_8577031b-11bc-4db9-b655-7d79027ad570_SiteId">
    <vt:lpwstr>c22cc3e1-5d7f-4f4d-be03-d5a158cc9409</vt:lpwstr>
  </property>
  <property fmtid="{D5CDD505-2E9C-101B-9397-08002B2CF9AE}" pid="7" name="MSIP_Label_8577031b-11bc-4db9-b655-7d79027ad570_ActionId">
    <vt:lpwstr>1aa87506-0a3b-411d-aa17-e5db411df245</vt:lpwstr>
  </property>
  <property fmtid="{D5CDD505-2E9C-101B-9397-08002B2CF9AE}" pid="8" name="MSIP_Label_8577031b-11bc-4db9-b655-7d79027ad570_ContentBits">
    <vt:lpwstr>1</vt:lpwstr>
  </property>
  <property fmtid="{D5CDD505-2E9C-101B-9397-08002B2CF9AE}" pid="9" name="ContentTypeId">
    <vt:lpwstr>0x010100558F4912EB628E4983713D54C57841BA</vt:lpwstr>
  </property>
</Properties>
</file>