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25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F2072B8-5C67-2CD6-8E8B-5FED1B3B13CF}" name="Paul Simpson" initials="PS" userId="S::Paul.Simpson@srerail.co.uk::ba32b5ea-59ca-42ef-89d8-458ce84d2fb2" providerId="AD"/>
  <p188:author id="{8F5B06CC-FB28-C1E8-A343-14984F738E43}" name="Rosemarie DeVal" initials="RD" userId="S::Rosemarie.DeVal@srerail.co.uk::ba1cb472-c670-49aa-819b-92cde469fc7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40" autoAdjust="0"/>
    <p:restoredTop sz="94660"/>
  </p:normalViewPr>
  <p:slideViewPr>
    <p:cSldViewPr snapToGrid="0">
      <p:cViewPr>
        <p:scale>
          <a:sx n="94" d="100"/>
          <a:sy n="94" d="100"/>
        </p:scale>
        <p:origin x="67"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yndsey Culf" userId="094be649-5ba2-4fff-ae8a-09986372ac29" providerId="ADAL" clId="{72D2774D-095B-42AC-A854-D75691E9C892}"/>
    <pc:docChg chg="modSld">
      <pc:chgData name="Lyndsey Culf" userId="094be649-5ba2-4fff-ae8a-09986372ac29" providerId="ADAL" clId="{72D2774D-095B-42AC-A854-D75691E9C892}" dt="2026-05-12T12:53:49.756" v="0" actId="113"/>
      <pc:docMkLst>
        <pc:docMk/>
      </pc:docMkLst>
      <pc:sldChg chg="modSp mod">
        <pc:chgData name="Lyndsey Culf" userId="094be649-5ba2-4fff-ae8a-09986372ac29" providerId="ADAL" clId="{72D2774D-095B-42AC-A854-D75691E9C892}" dt="2026-05-12T12:53:49.756" v="0" actId="113"/>
        <pc:sldMkLst>
          <pc:docMk/>
          <pc:sldMk cId="4202464621" sldId="256"/>
        </pc:sldMkLst>
        <pc:spChg chg="mod">
          <ac:chgData name="Lyndsey Culf" userId="094be649-5ba2-4fff-ae8a-09986372ac29" providerId="ADAL" clId="{72D2774D-095B-42AC-A854-D75691E9C892}" dt="2026-05-12T12:53:49.756" v="0" actId="113"/>
          <ac:spMkLst>
            <pc:docMk/>
            <pc:sldMk cId="4202464621" sldId="256"/>
            <ac:spMk id="18" creationId="{DF456B9D-54C9-657D-ED1B-E5471F1F943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64C9FE-B7AD-44E6-8A04-D52D064888A2}" type="datetimeFigureOut">
              <a:rPr lang="en-GB" smtClean="0"/>
              <a:t>12/05/2026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A6BE7E-97DE-4F50-A2B5-6D2AB0BF4B22}" type="slidenum">
              <a:rPr lang="en-GB" smtClean="0"/>
              <a:t>‹#›</a:t>
            </a:fld>
            <a:endParaRPr lang="en-GB"/>
          </a:p>
        </p:txBody>
      </p:sp>
    </p:spTree>
    <p:extLst>
      <p:ext uri="{BB962C8B-B14F-4D97-AF65-F5344CB8AC3E}">
        <p14:creationId xmlns:p14="http://schemas.microsoft.com/office/powerpoint/2010/main" val="3523163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AA6BE7E-97DE-4F50-A2B5-6D2AB0BF4B22}" type="slidenum">
              <a:rPr lang="en-GB" smtClean="0"/>
              <a:t>1</a:t>
            </a:fld>
            <a:endParaRPr lang="en-GB"/>
          </a:p>
        </p:txBody>
      </p:sp>
    </p:spTree>
    <p:extLst>
      <p:ext uri="{BB962C8B-B14F-4D97-AF65-F5344CB8AC3E}">
        <p14:creationId xmlns:p14="http://schemas.microsoft.com/office/powerpoint/2010/main" val="202128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06EBE-6E57-8CF0-9FB6-1412CE5A32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B4CEAD6-4130-6A2D-D24D-553325687D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8DBDC4F-20FE-B747-63DA-70924FD8457F}"/>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B1A09037-C70D-674F-6C18-C1575715B4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18ECF4-70B2-A30F-8381-3FB4DA6B7749}"/>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129424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95F08-F697-DA7C-62C9-3D4BB509121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4E48BF-D240-0C6E-C530-0435ABA5FE6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0152DF-C266-967C-832E-DAEE8D9FC5D4}"/>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EE3D8738-958D-F61F-4CFD-C0F0420B165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55179B-633E-7CA5-D67B-439450202BAC}"/>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479915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B2896D-FE5C-0EAE-0490-0BE6830A8C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4FB7441-B970-D55D-A1D2-F0C55C2DE9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30D0CE-0B1A-1591-1C55-FA26AB34ED34}"/>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BFCF6517-5F65-493B-9EBA-EB9F4FBB3C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802E06-9EBA-C484-58C1-6FAA83EA2102}"/>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440982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13C9A-8B50-BF34-C069-B27979329E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0D4F74-4B8E-82CF-E5BE-6EBF89E7D4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668DD5A-D6C3-D00D-E39E-DAEA022F0D5E}"/>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AAD76898-649F-D59A-16C2-FABECE189A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6B40532-67AE-3C89-20C7-9D455F748F4C}"/>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356372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6A0DE-D9F3-0542-8E41-52F3B31F50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B8874FD-5079-F34A-2F38-5813320409A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A0A596-7F06-CAD3-A59D-09B5D1E70097}"/>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9146193C-9154-1EB6-3B93-A0DCD6462E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0AA866F-85AD-635D-9939-477865E76D2E}"/>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4074805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40C74-7EE2-6100-54B8-FD6978E6A9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E777EE-580F-CCA4-9EF7-9B6DD965D84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AD29166-8AC4-776A-F0B3-FC230873A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B938402-CF9A-0236-FCE5-6464756B6E36}"/>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6" name="Footer Placeholder 5">
            <a:extLst>
              <a:ext uri="{FF2B5EF4-FFF2-40B4-BE49-F238E27FC236}">
                <a16:creationId xmlns:a16="http://schemas.microsoft.com/office/drawing/2014/main" id="{1E6DC669-AB2B-C167-DDBF-8198D6AD83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D7C15F-242F-D9C2-BE07-CF496E28D414}"/>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177159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B87DD-F574-6C69-AA2F-1D1FFE8D161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17A4EED-4119-8327-94AE-53929BD83B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AD6A4E-09A6-A5B4-7E38-D282A4A7F4F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9C13C33-72F1-08B2-401C-EDE739EB66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152A38-6A18-5D47-F424-77A71B5313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0829B59-86E6-83CC-96BC-7EBD7E949A24}"/>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8" name="Footer Placeholder 7">
            <a:extLst>
              <a:ext uri="{FF2B5EF4-FFF2-40B4-BE49-F238E27FC236}">
                <a16:creationId xmlns:a16="http://schemas.microsoft.com/office/drawing/2014/main" id="{982D5EF1-AEC0-769E-EDCF-F7B081397A6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4C6E1C-A076-7F43-2274-81968D23FBCE}"/>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33575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F3C2F-9900-372C-CE0A-FB8A91574D1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5436C57-0B37-B0D3-B686-633824AFA8C1}"/>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4" name="Footer Placeholder 3">
            <a:extLst>
              <a:ext uri="{FF2B5EF4-FFF2-40B4-BE49-F238E27FC236}">
                <a16:creationId xmlns:a16="http://schemas.microsoft.com/office/drawing/2014/main" id="{668B0863-C2D0-41E1-96C8-7BD65537984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99E4FD0-22FC-781C-ECF6-3A6069CFCC32}"/>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1107478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CE9DFB-0C6C-5028-5AF0-4346AD28450D}"/>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3" name="Footer Placeholder 2">
            <a:extLst>
              <a:ext uri="{FF2B5EF4-FFF2-40B4-BE49-F238E27FC236}">
                <a16:creationId xmlns:a16="http://schemas.microsoft.com/office/drawing/2014/main" id="{631C5C68-94FA-46E8-4F02-3E8C295D236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93ED94F-0576-CC64-6AF1-E5F771A8BC53}"/>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363537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2A897-AAFE-F02D-7F19-BA6B97AFC4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985BFE1-0EB5-4508-298D-46F4260DDA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46F8CF6-9207-D8A0-89E1-C6690516E6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68D2E7-67D0-92B5-B071-4D494D78CD7D}"/>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6" name="Footer Placeholder 5">
            <a:extLst>
              <a:ext uri="{FF2B5EF4-FFF2-40B4-BE49-F238E27FC236}">
                <a16:creationId xmlns:a16="http://schemas.microsoft.com/office/drawing/2014/main" id="{BEF8652C-7C1D-878A-33A4-E5B6FE697E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5595CE-B6E8-F769-0887-EAF3D555907D}"/>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222128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528F9-DDC7-4D19-0597-160CD9EF6A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E1EBDEB-7B3B-4B16-6A3B-AA71CB8735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B30DAFDD-353C-CDD7-640C-7A5DE57949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E5854-C613-0A96-090D-1CF29A9B07E3}"/>
              </a:ext>
            </a:extLst>
          </p:cNvPr>
          <p:cNvSpPr>
            <a:spLocks noGrp="1"/>
          </p:cNvSpPr>
          <p:nvPr>
            <p:ph type="dt" sz="half" idx="10"/>
          </p:nvPr>
        </p:nvSpPr>
        <p:spPr/>
        <p:txBody>
          <a:bodyPr/>
          <a:lstStyle/>
          <a:p>
            <a:fld id="{730CDE0C-BABD-4E40-9EB2-65E954CAA10E}" type="datetimeFigureOut">
              <a:rPr lang="en-GB" smtClean="0"/>
              <a:t>12/05/2026</a:t>
            </a:fld>
            <a:endParaRPr lang="en-GB"/>
          </a:p>
        </p:txBody>
      </p:sp>
      <p:sp>
        <p:nvSpPr>
          <p:cNvPr id="6" name="Footer Placeholder 5">
            <a:extLst>
              <a:ext uri="{FF2B5EF4-FFF2-40B4-BE49-F238E27FC236}">
                <a16:creationId xmlns:a16="http://schemas.microsoft.com/office/drawing/2014/main" id="{5BF99D50-18F5-0822-73EC-74646E0FF5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B0A3CB-ADC6-38BE-8B43-BB0546A1575F}"/>
              </a:ext>
            </a:extLst>
          </p:cNvPr>
          <p:cNvSpPr>
            <a:spLocks noGrp="1"/>
          </p:cNvSpPr>
          <p:nvPr>
            <p:ph type="sldNum" sz="quarter" idx="12"/>
          </p:nvPr>
        </p:nvSpPr>
        <p:spPr/>
        <p:txBody>
          <a:bodyPr/>
          <a:lstStyle/>
          <a:p>
            <a:fld id="{C5A3F633-A431-4A84-964E-462522D63B86}" type="slidenum">
              <a:rPr lang="en-GB" smtClean="0"/>
              <a:t>‹#›</a:t>
            </a:fld>
            <a:endParaRPr lang="en-GB"/>
          </a:p>
        </p:txBody>
      </p:sp>
    </p:spTree>
    <p:extLst>
      <p:ext uri="{BB962C8B-B14F-4D97-AF65-F5344CB8AC3E}">
        <p14:creationId xmlns:p14="http://schemas.microsoft.com/office/powerpoint/2010/main" val="1681439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116712-3E13-7389-C75B-DFA9865E7A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353E8A-B2D9-1C42-0B5B-47AEA05643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5F331B-EFF6-6669-47D0-CD75A71CA3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0CDE0C-BABD-4E40-9EB2-65E954CAA10E}" type="datetimeFigureOut">
              <a:rPr lang="en-GB" smtClean="0"/>
              <a:t>12/05/2026</a:t>
            </a:fld>
            <a:endParaRPr lang="en-GB"/>
          </a:p>
        </p:txBody>
      </p:sp>
      <p:sp>
        <p:nvSpPr>
          <p:cNvPr id="5" name="Footer Placeholder 4">
            <a:extLst>
              <a:ext uri="{FF2B5EF4-FFF2-40B4-BE49-F238E27FC236}">
                <a16:creationId xmlns:a16="http://schemas.microsoft.com/office/drawing/2014/main" id="{6D4E5AF2-92C8-44FD-882E-FC9B0D5F15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D5D6C677-EE36-0F72-B8F0-965CAFD097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5A3F633-A431-4A84-964E-462522D63B86}" type="slidenum">
              <a:rPr lang="en-GB" smtClean="0"/>
              <a:t>‹#›</a:t>
            </a:fld>
            <a:endParaRPr lang="en-GB"/>
          </a:p>
        </p:txBody>
      </p:sp>
      <p:sp>
        <p:nvSpPr>
          <p:cNvPr id="8" name="TextBox 7">
            <a:extLst>
              <a:ext uri="{FF2B5EF4-FFF2-40B4-BE49-F238E27FC236}">
                <a16:creationId xmlns:a16="http://schemas.microsoft.com/office/drawing/2014/main" id="{BEA26C32-F469-0BA7-AFD6-31683336AE97}"/>
              </a:ext>
            </a:extLst>
          </p:cNvPr>
          <p:cNvSpPr txBox="1"/>
          <p:nvPr userDrawn="1">
            <p:extLst>
              <p:ext uri="{1162E1C5-73C7-4A58-AE30-91384D911F3F}">
                <p184:classification xmlns:p184="http://schemas.microsoft.com/office/powerpoint/2018/4/main" val="hdr"/>
              </p:ext>
            </p:extLst>
          </p:nvPr>
        </p:nvSpPr>
        <p:spPr>
          <a:xfrm>
            <a:off x="5865813" y="190500"/>
            <a:ext cx="488950"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ea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568650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0840122-E10C-AAEB-6D48-8B40F38F4131}"/>
              </a:ext>
            </a:extLst>
          </p:cNvPr>
          <p:cNvGrpSpPr/>
          <p:nvPr/>
        </p:nvGrpSpPr>
        <p:grpSpPr>
          <a:xfrm>
            <a:off x="0" y="0"/>
            <a:ext cx="12192001" cy="714375"/>
            <a:chOff x="0" y="0"/>
            <a:chExt cx="12192001" cy="714375"/>
          </a:xfrm>
        </p:grpSpPr>
        <p:sp>
          <p:nvSpPr>
            <p:cNvPr id="5" name="Rectangle 4">
              <a:extLst>
                <a:ext uri="{FF2B5EF4-FFF2-40B4-BE49-F238E27FC236}">
                  <a16:creationId xmlns:a16="http://schemas.microsoft.com/office/drawing/2014/main" id="{72BACBA2-0953-2E3F-7DAD-E094C87C7F4E}"/>
                </a:ext>
              </a:extLst>
            </p:cNvPr>
            <p:cNvSpPr/>
            <p:nvPr/>
          </p:nvSpPr>
          <p:spPr>
            <a:xfrm>
              <a:off x="0" y="0"/>
              <a:ext cx="12192000" cy="7143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6">
              <a:extLst>
                <a:ext uri="{FF2B5EF4-FFF2-40B4-BE49-F238E27FC236}">
                  <a16:creationId xmlns:a16="http://schemas.microsoft.com/office/drawing/2014/main" id="{62614D63-B168-FB4A-FF4A-7ABA411B89AB}"/>
                </a:ext>
              </a:extLst>
            </p:cNvPr>
            <p:cNvSpPr>
              <a:spLocks/>
            </p:cNvSpPr>
            <p:nvPr/>
          </p:nvSpPr>
          <p:spPr>
            <a:xfrm>
              <a:off x="4772025" y="0"/>
              <a:ext cx="7419976" cy="714375"/>
            </a:xfrm>
            <a:custGeom>
              <a:avLst/>
              <a:gdLst>
                <a:gd name="connsiteX0" fmla="*/ 0 w 4772025"/>
                <a:gd name="connsiteY0" fmla="*/ 714375 h 714375"/>
                <a:gd name="connsiteX1" fmla="*/ 483396 w 4772025"/>
                <a:gd name="connsiteY1" fmla="*/ 0 h 714375"/>
                <a:gd name="connsiteX2" fmla="*/ 4772025 w 4772025"/>
                <a:gd name="connsiteY2" fmla="*/ 0 h 714375"/>
                <a:gd name="connsiteX3" fmla="*/ 4288629 w 4772025"/>
                <a:gd name="connsiteY3" fmla="*/ 714375 h 714375"/>
                <a:gd name="connsiteX4" fmla="*/ 0 w 4772025"/>
                <a:gd name="connsiteY4" fmla="*/ 714375 h 714375"/>
                <a:gd name="connsiteX0" fmla="*/ 0 w 4772025"/>
                <a:gd name="connsiteY0" fmla="*/ 714375 h 714375"/>
                <a:gd name="connsiteX1" fmla="*/ 483396 w 4772025"/>
                <a:gd name="connsiteY1" fmla="*/ 0 h 714375"/>
                <a:gd name="connsiteX2" fmla="*/ 4772025 w 4772025"/>
                <a:gd name="connsiteY2" fmla="*/ 0 h 714375"/>
                <a:gd name="connsiteX3" fmla="*/ 4755354 w 4772025"/>
                <a:gd name="connsiteY3" fmla="*/ 714375 h 714375"/>
                <a:gd name="connsiteX4" fmla="*/ 0 w 4772025"/>
                <a:gd name="connsiteY4" fmla="*/ 714375 h 714375"/>
                <a:gd name="connsiteX0" fmla="*/ 0 w 4772025"/>
                <a:gd name="connsiteY0" fmla="*/ 714375 h 714375"/>
                <a:gd name="connsiteX1" fmla="*/ 483396 w 4772025"/>
                <a:gd name="connsiteY1" fmla="*/ 0 h 714375"/>
                <a:gd name="connsiteX2" fmla="*/ 4772025 w 4772025"/>
                <a:gd name="connsiteY2" fmla="*/ 0 h 714375"/>
                <a:gd name="connsiteX3" fmla="*/ 4764879 w 4772025"/>
                <a:gd name="connsiteY3" fmla="*/ 714375 h 714375"/>
                <a:gd name="connsiteX4" fmla="*/ 0 w 4772025"/>
                <a:gd name="connsiteY4" fmla="*/ 714375 h 714375"/>
                <a:gd name="connsiteX0" fmla="*/ 0 w 4772025"/>
                <a:gd name="connsiteY0" fmla="*/ 714375 h 714375"/>
                <a:gd name="connsiteX1" fmla="*/ 483396 w 4772025"/>
                <a:gd name="connsiteY1" fmla="*/ 0 h 714375"/>
                <a:gd name="connsiteX2" fmla="*/ 4772025 w 4772025"/>
                <a:gd name="connsiteY2" fmla="*/ 0 h 714375"/>
                <a:gd name="connsiteX3" fmla="*/ 4771229 w 4772025"/>
                <a:gd name="connsiteY3" fmla="*/ 714375 h 714375"/>
                <a:gd name="connsiteX4" fmla="*/ 0 w 4772025"/>
                <a:gd name="connsiteY4" fmla="*/ 714375 h 714375"/>
                <a:gd name="connsiteX0" fmla="*/ 0 w 4772025"/>
                <a:gd name="connsiteY0" fmla="*/ 714375 h 714375"/>
                <a:gd name="connsiteX1" fmla="*/ 483396 w 4772025"/>
                <a:gd name="connsiteY1" fmla="*/ 0 h 714375"/>
                <a:gd name="connsiteX2" fmla="*/ 4772025 w 4772025"/>
                <a:gd name="connsiteY2" fmla="*/ 0 h 714375"/>
                <a:gd name="connsiteX3" fmla="*/ 4771229 w 4772025"/>
                <a:gd name="connsiteY3" fmla="*/ 714375 h 714375"/>
                <a:gd name="connsiteX4" fmla="*/ 0 w 4772025"/>
                <a:gd name="connsiteY4" fmla="*/ 714375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2025" h="714375">
                  <a:moveTo>
                    <a:pt x="0" y="714375"/>
                  </a:moveTo>
                  <a:lnTo>
                    <a:pt x="483396" y="0"/>
                  </a:lnTo>
                  <a:lnTo>
                    <a:pt x="4772025" y="0"/>
                  </a:lnTo>
                  <a:cubicBezTo>
                    <a:pt x="4771760" y="238125"/>
                    <a:pt x="4771494" y="485775"/>
                    <a:pt x="4771229" y="714375"/>
                  </a:cubicBezTo>
                  <a:lnTo>
                    <a:pt x="0" y="714375"/>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 name="Picture 6" descr="A white text on a black background&#10;&#10;Description automatically generated">
            <a:extLst>
              <a:ext uri="{FF2B5EF4-FFF2-40B4-BE49-F238E27FC236}">
                <a16:creationId xmlns:a16="http://schemas.microsoft.com/office/drawing/2014/main" id="{A0336726-9D4F-5123-B66A-797A13EA3E9F}"/>
              </a:ext>
            </a:extLst>
          </p:cNvPr>
          <p:cNvPicPr/>
          <p:nvPr/>
        </p:nvPicPr>
        <p:blipFill>
          <a:blip r:embed="rId3">
            <a:extLst>
              <a:ext uri="{28A0092B-C50C-407E-A947-70E740481C1C}">
                <a14:useLocalDpi xmlns:a14="http://schemas.microsoft.com/office/drawing/2010/main" val="0"/>
              </a:ext>
            </a:extLst>
          </a:blip>
          <a:stretch>
            <a:fillRect/>
          </a:stretch>
        </p:blipFill>
        <p:spPr>
          <a:xfrm>
            <a:off x="247651" y="112185"/>
            <a:ext cx="1485900" cy="508211"/>
          </a:xfrm>
          <a:prstGeom prst="rect">
            <a:avLst/>
          </a:prstGeom>
        </p:spPr>
      </p:pic>
      <p:grpSp>
        <p:nvGrpSpPr>
          <p:cNvPr id="8" name="Group 7">
            <a:extLst>
              <a:ext uri="{FF2B5EF4-FFF2-40B4-BE49-F238E27FC236}">
                <a16:creationId xmlns:a16="http://schemas.microsoft.com/office/drawing/2014/main" id="{33C472A5-2B0F-9D04-3D11-39463AB408D0}"/>
              </a:ext>
            </a:extLst>
          </p:cNvPr>
          <p:cNvGrpSpPr/>
          <p:nvPr/>
        </p:nvGrpSpPr>
        <p:grpSpPr>
          <a:xfrm>
            <a:off x="0" y="6143625"/>
            <a:ext cx="12192000" cy="714375"/>
            <a:chOff x="0" y="6143625"/>
            <a:chExt cx="12192000" cy="714375"/>
          </a:xfrm>
        </p:grpSpPr>
        <p:sp>
          <p:nvSpPr>
            <p:cNvPr id="9" name="Rectangle 8">
              <a:extLst>
                <a:ext uri="{FF2B5EF4-FFF2-40B4-BE49-F238E27FC236}">
                  <a16:creationId xmlns:a16="http://schemas.microsoft.com/office/drawing/2014/main" id="{E1F24B68-2DD4-53D7-43D4-6EFADD63C42C}"/>
                </a:ext>
              </a:extLst>
            </p:cNvPr>
            <p:cNvSpPr/>
            <p:nvPr/>
          </p:nvSpPr>
          <p:spPr>
            <a:xfrm>
              <a:off x="0" y="6143625"/>
              <a:ext cx="12192000" cy="7143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green circle with white text and a light bulb&#10;&#10;Description automatically generated">
              <a:extLst>
                <a:ext uri="{FF2B5EF4-FFF2-40B4-BE49-F238E27FC236}">
                  <a16:creationId xmlns:a16="http://schemas.microsoft.com/office/drawing/2014/main" id="{E5FBAA4A-4400-3388-7DFA-97B6C9CB3589}"/>
                </a:ext>
              </a:extLst>
            </p:cNvPr>
            <p:cNvPicPr/>
            <p:nvPr/>
          </p:nvPicPr>
          <p:blipFill>
            <a:blip r:embed="rId4">
              <a:extLst>
                <a:ext uri="{28A0092B-C50C-407E-A947-70E740481C1C}">
                  <a14:useLocalDpi xmlns:a14="http://schemas.microsoft.com/office/drawing/2010/main" val="0"/>
                </a:ext>
              </a:extLst>
            </a:blip>
            <a:stretch>
              <a:fillRect/>
            </a:stretch>
          </p:blipFill>
          <p:spPr>
            <a:xfrm>
              <a:off x="9544051" y="6218478"/>
              <a:ext cx="2419350" cy="564667"/>
            </a:xfrm>
            <a:prstGeom prst="rect">
              <a:avLst/>
            </a:prstGeom>
          </p:spPr>
        </p:pic>
        <p:sp>
          <p:nvSpPr>
            <p:cNvPr id="11" name="TextBox 10">
              <a:extLst>
                <a:ext uri="{FF2B5EF4-FFF2-40B4-BE49-F238E27FC236}">
                  <a16:creationId xmlns:a16="http://schemas.microsoft.com/office/drawing/2014/main" id="{72C03440-78A7-6A60-7AF7-D825E9EF1337}"/>
                </a:ext>
              </a:extLst>
            </p:cNvPr>
            <p:cNvSpPr txBox="1"/>
            <p:nvPr/>
          </p:nvSpPr>
          <p:spPr>
            <a:xfrm>
              <a:off x="247651" y="6373853"/>
              <a:ext cx="6096000" cy="253916"/>
            </a:xfrm>
            <a:prstGeom prst="rect">
              <a:avLst/>
            </a:prstGeom>
            <a:noFill/>
          </p:spPr>
          <p:txBody>
            <a:bodyPr wrap="square">
              <a:spAutoFit/>
            </a:bodyPr>
            <a:lstStyle/>
            <a:p>
              <a:r>
                <a:rPr lang="en-GB" sz="1050"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Note: this document contains information understood to date and may change following investigation</a:t>
              </a:r>
              <a:endParaRPr lang="en-GB" sz="1050" dirty="0"/>
            </a:p>
          </p:txBody>
        </p:sp>
      </p:grpSp>
      <p:sp>
        <p:nvSpPr>
          <p:cNvPr id="12" name="TextBox 11">
            <a:extLst>
              <a:ext uri="{FF2B5EF4-FFF2-40B4-BE49-F238E27FC236}">
                <a16:creationId xmlns:a16="http://schemas.microsoft.com/office/drawing/2014/main" id="{0D97E6DB-5ABF-215D-1AF3-F9216207617E}"/>
              </a:ext>
            </a:extLst>
          </p:cNvPr>
          <p:cNvSpPr txBox="1"/>
          <p:nvPr/>
        </p:nvSpPr>
        <p:spPr>
          <a:xfrm>
            <a:off x="4453128" y="72376"/>
            <a:ext cx="7595997" cy="584775"/>
          </a:xfrm>
          <a:prstGeom prst="rect">
            <a:avLst/>
          </a:prstGeom>
          <a:noFill/>
        </p:spPr>
        <p:txBody>
          <a:bodyPr wrap="square">
            <a:spAutoFit/>
          </a:bodyPr>
          <a:lstStyle/>
          <a:p>
            <a:pPr algn="r"/>
            <a:r>
              <a:rPr lang="en-GB" sz="1800" b="1"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Southern Integrated Delivery (SID) Significant Event </a:t>
            </a:r>
            <a:br>
              <a:rPr lang="en-GB" sz="1800" b="1"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br>
            <a:r>
              <a:rPr lang="en-GB" sz="1400" b="1"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Fast Fact Ref: </a:t>
            </a:r>
            <a:r>
              <a:rPr lang="en-GB" sz="1400"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SIDFF070526</a:t>
            </a:r>
            <a:r>
              <a:rPr lang="en-GB" sz="1400" b="1" dirty="0">
                <a:solidFill>
                  <a:srgbClr val="FFFFFF"/>
                </a:solidFill>
                <a:latin typeface="Tenorite" panose="00000500000000000000" pitchFamily="2" charset="0"/>
                <a:ea typeface="Aptos" panose="020B0004020202020204" pitchFamily="34" charset="0"/>
                <a:cs typeface="Times New Roman" panose="02020603050405020304" pitchFamily="18" charset="0"/>
              </a:rPr>
              <a:t> </a:t>
            </a:r>
            <a:r>
              <a:rPr lang="en-GB" sz="1400"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 </a:t>
            </a:r>
            <a:r>
              <a:rPr lang="en-GB" sz="1400" b="1"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Event Title</a:t>
            </a:r>
            <a:r>
              <a:rPr lang="en-GB" sz="1400" dirty="0">
                <a:solidFill>
                  <a:srgbClr val="FFFFFF"/>
                </a:solidFill>
                <a:effectLst/>
                <a:latin typeface="Tenorite" panose="00000500000000000000" pitchFamily="2" charset="0"/>
                <a:ea typeface="Aptos" panose="020B0004020202020204" pitchFamily="34" charset="0"/>
                <a:cs typeface="Times New Roman" panose="02020603050405020304" pitchFamily="18" charset="0"/>
              </a:rPr>
              <a:t>: </a:t>
            </a:r>
            <a:r>
              <a:rPr lang="en-US" sz="1400" dirty="0">
                <a:solidFill>
                  <a:schemeClr val="bg1"/>
                </a:solidFill>
                <a:latin typeface="Tenorite" panose="00000500000000000000" pitchFamily="2" charset="0"/>
              </a:rPr>
              <a:t>Gillingham footbridge unsafe working</a:t>
            </a:r>
            <a:endParaRPr lang="en-GB" dirty="0">
              <a:latin typeface="Tenorite" panose="00000500000000000000" pitchFamily="2" charset="0"/>
            </a:endParaRPr>
          </a:p>
        </p:txBody>
      </p:sp>
      <p:grpSp>
        <p:nvGrpSpPr>
          <p:cNvPr id="13" name="Group 12">
            <a:extLst>
              <a:ext uri="{FF2B5EF4-FFF2-40B4-BE49-F238E27FC236}">
                <a16:creationId xmlns:a16="http://schemas.microsoft.com/office/drawing/2014/main" id="{B45D4243-D364-B6FF-37FC-EE69CBA63CE8}"/>
              </a:ext>
            </a:extLst>
          </p:cNvPr>
          <p:cNvGrpSpPr/>
          <p:nvPr/>
        </p:nvGrpSpPr>
        <p:grpSpPr>
          <a:xfrm>
            <a:off x="100648" y="806167"/>
            <a:ext cx="6652138" cy="3317777"/>
            <a:chOff x="247651" y="825499"/>
            <a:chExt cx="5848349" cy="3035694"/>
          </a:xfrm>
        </p:grpSpPr>
        <p:sp>
          <p:nvSpPr>
            <p:cNvPr id="14" name="Rectangle: Rounded Corners 13">
              <a:extLst>
                <a:ext uri="{FF2B5EF4-FFF2-40B4-BE49-F238E27FC236}">
                  <a16:creationId xmlns:a16="http://schemas.microsoft.com/office/drawing/2014/main" id="{A2EBC487-0FD5-25C6-7F1C-D6AC33EEDFC5}"/>
                </a:ext>
              </a:extLst>
            </p:cNvPr>
            <p:cNvSpPr/>
            <p:nvPr/>
          </p:nvSpPr>
          <p:spPr>
            <a:xfrm>
              <a:off x="247651" y="825499"/>
              <a:ext cx="5848349" cy="3035694"/>
            </a:xfrm>
            <a:prstGeom prst="roundRect">
              <a:avLst>
                <a:gd name="adj" fmla="val 3646"/>
              </a:avLst>
            </a:prstGeom>
            <a:solidFill>
              <a:schemeClr val="accent4"/>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13E0794D-3EB8-84B3-B81F-03B2E9BDE34C}"/>
                </a:ext>
              </a:extLst>
            </p:cNvPr>
            <p:cNvSpPr txBox="1"/>
            <p:nvPr/>
          </p:nvSpPr>
          <p:spPr>
            <a:xfrm>
              <a:off x="323851" y="876856"/>
              <a:ext cx="1417755" cy="323165"/>
            </a:xfrm>
            <a:prstGeom prst="rect">
              <a:avLst/>
            </a:prstGeom>
            <a:noFill/>
          </p:spPr>
          <p:txBody>
            <a:bodyPr wrap="none" lIns="36000" tIns="0" rtlCol="0">
              <a:spAutoFit/>
            </a:bodyPr>
            <a:lstStyle/>
            <a:p>
              <a:r>
                <a:rPr lang="en-GB" b="1" dirty="0">
                  <a:latin typeface="Tenorite" panose="00000500000000000000" pitchFamily="2" charset="0"/>
                </a:rPr>
                <a:t>Event details</a:t>
              </a:r>
            </a:p>
          </p:txBody>
        </p:sp>
        <p:sp>
          <p:nvSpPr>
            <p:cNvPr id="16" name="TextBox 15">
              <a:extLst>
                <a:ext uri="{FF2B5EF4-FFF2-40B4-BE49-F238E27FC236}">
                  <a16:creationId xmlns:a16="http://schemas.microsoft.com/office/drawing/2014/main" id="{10BF153F-B14F-2078-A7ED-8312B0FEB013}"/>
                </a:ext>
              </a:extLst>
            </p:cNvPr>
            <p:cNvSpPr txBox="1"/>
            <p:nvPr/>
          </p:nvSpPr>
          <p:spPr>
            <a:xfrm>
              <a:off x="359661" y="1900689"/>
              <a:ext cx="5734051" cy="1807237"/>
            </a:xfrm>
            <a:prstGeom prst="rect">
              <a:avLst/>
            </a:prstGeom>
            <a:noFill/>
            <a:ln w="12700">
              <a:noFill/>
            </a:ln>
          </p:spPr>
          <p:txBody>
            <a:bodyPr wrap="square" lIns="36000" rtlCol="0">
              <a:noAutofit/>
            </a:bodyPr>
            <a:lstStyle/>
            <a:p>
              <a:pPr>
                <a:buNone/>
              </a:pPr>
              <a:r>
                <a:rPr lang="en-GB" sz="1000" b="1" dirty="0">
                  <a:latin typeface="Tenorite" panose="00000500000000000000" pitchFamily="2" charset="0"/>
                </a:rPr>
                <a:t>Event description: </a:t>
              </a:r>
            </a:p>
            <a:p>
              <a:r>
                <a:rPr lang="en-GB" sz="1000" dirty="0">
                  <a:latin typeface="Tenorite" panose="00000500000000000000" pitchFamily="2" charset="0"/>
                </a:rPr>
                <a:t>At around 10:00 a train driver reported potential irregular working practise at the Gillingham level crossing footbridge. The irregularity related to the position of the workers in relation to the nearest running rail and the operative not acknowledging the train horn by raising their hand when indicated. This put the driver on alert, and the train passed the area under caution. The driver reported the incident to the KICC, who deployed a MOM to site to investigate.</a:t>
              </a:r>
            </a:p>
            <a:p>
              <a:pPr>
                <a:buNone/>
              </a:pPr>
              <a:endParaRPr lang="en-GB" sz="1000" b="1" dirty="0">
                <a:latin typeface="Tenorite" panose="00000500000000000000" pitchFamily="2" charset="0"/>
              </a:endParaRPr>
            </a:p>
            <a:p>
              <a:pPr lvl="0">
                <a:defRPr/>
              </a:pPr>
              <a:endParaRPr lang="en-GB" sz="1000" b="1" dirty="0">
                <a:latin typeface="Tenorite" panose="00000500000000000000" pitchFamily="2" charset="0"/>
              </a:endParaRPr>
            </a:p>
            <a:p>
              <a:endParaRPr lang="en-GB" sz="1000" dirty="0">
                <a:latin typeface="Tenorite" panose="00000500000000000000" pitchFamily="2" charset="0"/>
              </a:endParaRPr>
            </a:p>
            <a:p>
              <a:r>
                <a:rPr lang="en-GB" sz="1000" b="1" dirty="0">
                  <a:latin typeface="Tenorite" panose="00000500000000000000" pitchFamily="2" charset="0"/>
                </a:rPr>
                <a:t>Any injuries and updates on persons involved:</a:t>
              </a:r>
            </a:p>
            <a:p>
              <a:r>
                <a:rPr lang="en-GB" sz="1000" dirty="0">
                  <a:latin typeface="Tenorite" panose="00000500000000000000" pitchFamily="2" charset="0"/>
                </a:rPr>
                <a:t>No injuries sustained</a:t>
              </a:r>
            </a:p>
          </p:txBody>
        </p:sp>
        <p:sp>
          <p:nvSpPr>
            <p:cNvPr id="17" name="TextBox 16">
              <a:extLst>
                <a:ext uri="{FF2B5EF4-FFF2-40B4-BE49-F238E27FC236}">
                  <a16:creationId xmlns:a16="http://schemas.microsoft.com/office/drawing/2014/main" id="{08B410CA-6A95-F30D-C038-9CC40BA2A06C}"/>
                </a:ext>
              </a:extLst>
            </p:cNvPr>
            <p:cNvSpPr txBox="1"/>
            <p:nvPr/>
          </p:nvSpPr>
          <p:spPr>
            <a:xfrm>
              <a:off x="359661" y="1251377"/>
              <a:ext cx="4037523" cy="478677"/>
            </a:xfrm>
            <a:prstGeom prst="rect">
              <a:avLst/>
            </a:prstGeom>
            <a:noFill/>
            <a:ln w="12700">
              <a:noFill/>
            </a:ln>
          </p:spPr>
          <p:txBody>
            <a:bodyPr wrap="square" lIns="36000" rtlCol="0">
              <a:noAutofit/>
            </a:bodyPr>
            <a:lstStyle/>
            <a:p>
              <a:pPr>
                <a:spcAft>
                  <a:spcPts val="600"/>
                </a:spcAft>
              </a:pPr>
              <a:r>
                <a:rPr lang="en-GB" sz="1000" b="1" dirty="0">
                  <a:latin typeface="Tenorite" panose="00000500000000000000" pitchFamily="2" charset="0"/>
                </a:rPr>
                <a:t>Date of incident</a:t>
              </a:r>
              <a:r>
                <a:rPr lang="en-GB" sz="1000" dirty="0">
                  <a:latin typeface="Tenorite" panose="00000500000000000000" pitchFamily="2" charset="0"/>
                </a:rPr>
                <a:t>: 07/05/2026</a:t>
              </a:r>
            </a:p>
            <a:p>
              <a:pPr>
                <a:spcAft>
                  <a:spcPts val="600"/>
                </a:spcAft>
              </a:pPr>
              <a:r>
                <a:rPr lang="en-GB" sz="1000" b="1" dirty="0">
                  <a:latin typeface="Tenorite" panose="00000500000000000000" pitchFamily="2" charset="0"/>
                </a:rPr>
                <a:t>Location of incident:</a:t>
              </a:r>
              <a:r>
                <a:rPr lang="en-GB" sz="1000" dirty="0">
                  <a:latin typeface="Tenorite" panose="00000500000000000000" pitchFamily="2" charset="0"/>
                </a:rPr>
                <a:t> </a:t>
              </a:r>
              <a:r>
                <a:rPr lang="en-US" sz="1000" dirty="0">
                  <a:latin typeface="Tenorite" panose="00000500000000000000" pitchFamily="2" charset="0"/>
                </a:rPr>
                <a:t>Gillingham Footbridge, Kent, ME7 4QU</a:t>
              </a:r>
              <a:endParaRPr lang="en-GB" sz="1000" dirty="0">
                <a:latin typeface="Tenorite" panose="00000500000000000000" pitchFamily="2" charset="0"/>
              </a:endParaRPr>
            </a:p>
            <a:p>
              <a:pPr>
                <a:spcAft>
                  <a:spcPts val="600"/>
                </a:spcAft>
              </a:pPr>
              <a:r>
                <a:rPr lang="en-GB" sz="1000" b="1" dirty="0">
                  <a:latin typeface="Tenorite" panose="00000500000000000000" pitchFamily="2" charset="0"/>
                </a:rPr>
                <a:t>Discipline:</a:t>
              </a:r>
              <a:r>
                <a:rPr lang="en-GB" sz="1000" dirty="0">
                  <a:latin typeface="Tenorite" panose="00000500000000000000" pitchFamily="2" charset="0"/>
                </a:rPr>
                <a:t> Works Delivery Structures</a:t>
              </a:r>
            </a:p>
          </p:txBody>
        </p:sp>
        <p:sp>
          <p:nvSpPr>
            <p:cNvPr id="18" name="TextBox 17">
              <a:extLst>
                <a:ext uri="{FF2B5EF4-FFF2-40B4-BE49-F238E27FC236}">
                  <a16:creationId xmlns:a16="http://schemas.microsoft.com/office/drawing/2014/main" id="{DF456B9D-54C9-657D-ED1B-E5471F1F9433}"/>
                </a:ext>
              </a:extLst>
            </p:cNvPr>
            <p:cNvSpPr txBox="1"/>
            <p:nvPr/>
          </p:nvSpPr>
          <p:spPr>
            <a:xfrm>
              <a:off x="4496179" y="947095"/>
              <a:ext cx="1457849" cy="496730"/>
            </a:xfrm>
            <a:prstGeom prst="rect">
              <a:avLst/>
            </a:prstGeom>
            <a:noFill/>
            <a:ln w="12700">
              <a:noFill/>
            </a:ln>
          </p:spPr>
          <p:txBody>
            <a:bodyPr wrap="square" lIns="36000" rtlCol="0">
              <a:normAutofit/>
            </a:bodyPr>
            <a:lstStyle/>
            <a:p>
              <a:pPr>
                <a:spcAft>
                  <a:spcPts val="600"/>
                </a:spcAft>
              </a:pPr>
              <a:r>
                <a:rPr lang="en-GB" sz="1000" b="1" dirty="0">
                  <a:latin typeface="Tenorite" panose="00000500000000000000" pitchFamily="2" charset="0"/>
                </a:rPr>
                <a:t>Time of incident</a:t>
              </a:r>
              <a:r>
                <a:rPr lang="en-GB" sz="1000" dirty="0">
                  <a:latin typeface="Tenorite" panose="00000500000000000000" pitchFamily="2" charset="0"/>
                </a:rPr>
                <a:t>: 10:00 </a:t>
              </a:r>
            </a:p>
            <a:p>
              <a:pPr>
                <a:spcAft>
                  <a:spcPts val="600"/>
                </a:spcAft>
              </a:pPr>
              <a:r>
                <a:rPr lang="en-GB" sz="1000" b="1" dirty="0">
                  <a:latin typeface="Tenorite" panose="00000500000000000000" pitchFamily="2" charset="0"/>
                </a:rPr>
                <a:t>Route: </a:t>
              </a:r>
              <a:r>
                <a:rPr lang="en-GB" sz="1000" dirty="0">
                  <a:latin typeface="Tenorite" panose="00000500000000000000" pitchFamily="2" charset="0"/>
                </a:rPr>
                <a:t>Kent</a:t>
              </a:r>
            </a:p>
          </p:txBody>
        </p:sp>
      </p:grpSp>
      <p:sp>
        <p:nvSpPr>
          <p:cNvPr id="19" name="TextBox 18">
            <a:extLst>
              <a:ext uri="{FF2B5EF4-FFF2-40B4-BE49-F238E27FC236}">
                <a16:creationId xmlns:a16="http://schemas.microsoft.com/office/drawing/2014/main" id="{5F194E4B-D7EC-F2CF-A502-762A943AB366}"/>
              </a:ext>
            </a:extLst>
          </p:cNvPr>
          <p:cNvSpPr txBox="1"/>
          <p:nvPr/>
        </p:nvSpPr>
        <p:spPr>
          <a:xfrm>
            <a:off x="128966" y="4264986"/>
            <a:ext cx="6370687" cy="1730718"/>
          </a:xfrm>
          <a:prstGeom prst="rect">
            <a:avLst/>
          </a:prstGeom>
          <a:noFill/>
          <a:ln w="12700">
            <a:noFill/>
          </a:ln>
        </p:spPr>
        <p:txBody>
          <a:bodyPr wrap="square" lIns="36000" rtlCol="0">
            <a:normAutofit/>
          </a:bodyPr>
          <a:lstStyle/>
          <a:p>
            <a:pPr>
              <a:spcAft>
                <a:spcPts val="600"/>
              </a:spcAft>
            </a:pPr>
            <a:r>
              <a:rPr lang="en-GB" sz="1000" b="1" dirty="0">
                <a:latin typeface="Tenorite" panose="00000500000000000000" pitchFamily="2" charset="0"/>
              </a:rPr>
              <a:t>Initial causes identified:</a:t>
            </a:r>
          </a:p>
          <a:p>
            <a:pPr marL="457200" lvl="0" indent="-457200">
              <a:buFont typeface="Arial" panose="020B0604020202020204" pitchFamily="34" charset="0"/>
              <a:buChar char="•"/>
              <a:defRPr/>
            </a:pPr>
            <a:r>
              <a:rPr lang="en-US" sz="1000" dirty="0">
                <a:latin typeface="Tenorite" panose="00000500000000000000" pitchFamily="2" charset="0"/>
              </a:rPr>
              <a:t>Unplanned work being undertaken so Safe System of Work not considered</a:t>
            </a:r>
            <a:endParaRPr lang="en-GB" sz="1000" dirty="0">
              <a:latin typeface="Tenorite" panose="00000500000000000000" pitchFamily="2" charset="0"/>
            </a:endParaRPr>
          </a:p>
          <a:p>
            <a:pPr>
              <a:spcBef>
                <a:spcPts val="600"/>
              </a:spcBef>
              <a:spcAft>
                <a:spcPts val="600"/>
              </a:spcAft>
            </a:pPr>
            <a:r>
              <a:rPr lang="en-GB" sz="1000" b="1" dirty="0">
                <a:latin typeface="Tenorite" panose="00000500000000000000" pitchFamily="2" charset="0"/>
              </a:rPr>
              <a:t>Key issues for the investigation to consider:</a:t>
            </a:r>
          </a:p>
          <a:p>
            <a:pPr marL="457200" indent="-457200">
              <a:spcBef>
                <a:spcPts val="600"/>
              </a:spcBef>
              <a:spcAft>
                <a:spcPts val="600"/>
              </a:spcAft>
              <a:buFont typeface="Arial" panose="020B0604020202020204" pitchFamily="34" charset="0"/>
              <a:buChar char="•"/>
              <a:defRPr/>
            </a:pPr>
            <a:r>
              <a:rPr lang="en-US" sz="1000" dirty="0">
                <a:latin typeface="Tenorite" panose="00000500000000000000" pitchFamily="2" charset="0"/>
              </a:rPr>
              <a:t>How was the team put to work?</a:t>
            </a:r>
          </a:p>
          <a:p>
            <a:pPr marL="457200" indent="-457200">
              <a:spcBef>
                <a:spcPts val="600"/>
              </a:spcBef>
              <a:spcAft>
                <a:spcPts val="600"/>
              </a:spcAft>
              <a:buFont typeface="Arial" panose="020B0604020202020204" pitchFamily="34" charset="0"/>
              <a:buChar char="•"/>
              <a:defRPr/>
            </a:pPr>
            <a:r>
              <a:rPr lang="en-US" sz="1000" dirty="0">
                <a:latin typeface="Tenorite" panose="00000500000000000000" pitchFamily="2" charset="0"/>
              </a:rPr>
              <a:t>What was the planned Safe System of work and is this sufficient?</a:t>
            </a:r>
          </a:p>
          <a:p>
            <a:pPr marL="457200" indent="-457200">
              <a:spcBef>
                <a:spcPts val="600"/>
              </a:spcBef>
              <a:spcAft>
                <a:spcPts val="600"/>
              </a:spcAft>
              <a:buFont typeface="Arial" panose="020B0604020202020204" pitchFamily="34" charset="0"/>
              <a:buChar char="•"/>
              <a:defRPr/>
            </a:pPr>
            <a:r>
              <a:rPr lang="en-US" sz="1000" dirty="0">
                <a:latin typeface="Tenorite" panose="00000500000000000000" pitchFamily="2" charset="0"/>
              </a:rPr>
              <a:t>Why was no acknowledgement given to the train by the team on site?</a:t>
            </a:r>
            <a:endParaRPr lang="en-GB" sz="1000" dirty="0">
              <a:latin typeface="Tenorite" panose="00000500000000000000" pitchFamily="2" charset="0"/>
            </a:endParaRPr>
          </a:p>
        </p:txBody>
      </p:sp>
      <p:sp>
        <p:nvSpPr>
          <p:cNvPr id="20" name="TextBox 19">
            <a:extLst>
              <a:ext uri="{FF2B5EF4-FFF2-40B4-BE49-F238E27FC236}">
                <a16:creationId xmlns:a16="http://schemas.microsoft.com/office/drawing/2014/main" id="{02497254-58E8-8E3B-05B2-7808E6D8AE68}"/>
              </a:ext>
            </a:extLst>
          </p:cNvPr>
          <p:cNvSpPr txBox="1"/>
          <p:nvPr/>
        </p:nvSpPr>
        <p:spPr>
          <a:xfrm>
            <a:off x="6747304" y="4264986"/>
            <a:ext cx="5197045" cy="2517181"/>
          </a:xfrm>
          <a:prstGeom prst="rect">
            <a:avLst/>
          </a:prstGeom>
          <a:noFill/>
          <a:ln w="12700">
            <a:noFill/>
          </a:ln>
        </p:spPr>
        <p:txBody>
          <a:bodyPr wrap="square" lIns="36000" rtlCol="0">
            <a:noAutofit/>
          </a:bodyPr>
          <a:lstStyle/>
          <a:p>
            <a:pPr>
              <a:spcAft>
                <a:spcPts val="600"/>
              </a:spcAft>
            </a:pPr>
            <a:r>
              <a:rPr lang="en-GB" sz="1000" b="1" dirty="0">
                <a:latin typeface="Tenorite" panose="00000500000000000000" pitchFamily="2" charset="0"/>
              </a:rPr>
              <a:t>Immediate actions taken</a:t>
            </a:r>
            <a:endParaRPr lang="en-GB" sz="1000" dirty="0">
              <a:latin typeface="Tenorite" panose="00000500000000000000" pitchFamily="2" charset="0"/>
              <a:ea typeface="Aptos" panose="020B0004020202020204" pitchFamily="34" charset="0"/>
              <a:cs typeface="Aptos" panose="020B0004020202020204" pitchFamily="34" charset="0"/>
            </a:endParaRPr>
          </a:p>
          <a:p>
            <a:pPr marL="171450" indent="-171450">
              <a:spcAft>
                <a:spcPts val="600"/>
              </a:spcAft>
              <a:buFont typeface="Arial" panose="020B0604020202020204" pitchFamily="34" charset="0"/>
              <a:buChar char="•"/>
            </a:pPr>
            <a:r>
              <a:rPr lang="en-GB" sz="1000" dirty="0">
                <a:latin typeface="Tenorite" panose="00000500000000000000" pitchFamily="2" charset="0"/>
                <a:ea typeface="Aptos" panose="020B0004020202020204" pitchFamily="34" charset="0"/>
                <a:cs typeface="Aptos" panose="020B0004020202020204" pitchFamily="34" charset="0"/>
              </a:rPr>
              <a:t>Investigator assigned</a:t>
            </a:r>
          </a:p>
          <a:p>
            <a:pPr marL="171450" indent="-171450">
              <a:spcAft>
                <a:spcPts val="600"/>
              </a:spcAft>
              <a:buFont typeface="Arial" panose="020B0604020202020204" pitchFamily="34" charset="0"/>
              <a:buChar char="•"/>
            </a:pPr>
            <a:r>
              <a:rPr lang="en-GB" sz="1000" dirty="0">
                <a:latin typeface="Tenorite" panose="00000500000000000000" pitchFamily="2" charset="0"/>
                <a:ea typeface="Aptos" panose="020B0004020202020204" pitchFamily="34" charset="0"/>
                <a:cs typeface="Aptos" panose="020B0004020202020204" pitchFamily="34" charset="0"/>
              </a:rPr>
              <a:t>Statements taken</a:t>
            </a:r>
          </a:p>
          <a:p>
            <a:pPr marL="171450" indent="-171450">
              <a:spcAft>
                <a:spcPts val="600"/>
              </a:spcAft>
              <a:buFont typeface="Arial" panose="020B0604020202020204" pitchFamily="34" charset="0"/>
              <a:buChar char="•"/>
            </a:pPr>
            <a:r>
              <a:rPr lang="en-US" sz="1000" dirty="0">
                <a:latin typeface="Tenorite" panose="00000500000000000000" pitchFamily="2" charset="0"/>
              </a:rPr>
              <a:t>Work stopped, fore cause Drug &amp; Alcohol testing carried out on all operatives and Site Supervisor on site. Results on site negative.</a:t>
            </a:r>
            <a:endParaRPr lang="en-GB" sz="1000" dirty="0">
              <a:latin typeface="Tenorite" panose="00000500000000000000" pitchFamily="2" charset="0"/>
              <a:ea typeface="Aptos" panose="020B0004020202020204" pitchFamily="34" charset="0"/>
              <a:cs typeface="Aptos" panose="020B0004020202020204" pitchFamily="34" charset="0"/>
            </a:endParaRPr>
          </a:p>
          <a:p>
            <a:pPr>
              <a:spcAft>
                <a:spcPts val="600"/>
              </a:spcAft>
            </a:pPr>
            <a:r>
              <a:rPr lang="en-GB" sz="1000" b="1" dirty="0">
                <a:latin typeface="Tenorite" panose="00000500000000000000" pitchFamily="2" charset="0"/>
                <a:ea typeface="Aptos" panose="020B0004020202020204" pitchFamily="34" charset="0"/>
                <a:cs typeface="Aptos" panose="020B0004020202020204" pitchFamily="34" charset="0"/>
              </a:rPr>
              <a:t>Could this happen in another location</a:t>
            </a:r>
            <a:r>
              <a:rPr lang="en-GB" sz="1000" dirty="0">
                <a:latin typeface="Tenorite" panose="00000500000000000000" pitchFamily="2" charset="0"/>
                <a:ea typeface="Aptos" panose="020B0004020202020204" pitchFamily="34" charset="0"/>
                <a:cs typeface="Aptos" panose="020B0004020202020204" pitchFamily="34" charset="0"/>
              </a:rPr>
              <a:t>: Yes</a:t>
            </a:r>
          </a:p>
          <a:p>
            <a:pPr>
              <a:spcAft>
                <a:spcPts val="600"/>
              </a:spcAft>
            </a:pPr>
            <a:r>
              <a:rPr lang="en-GB" sz="1000" b="1" dirty="0">
                <a:latin typeface="Tenorite" panose="00000500000000000000" pitchFamily="2" charset="0"/>
                <a:ea typeface="Aptos" panose="020B0004020202020204" pitchFamily="34" charset="0"/>
                <a:cs typeface="Aptos" panose="020B0004020202020204" pitchFamily="34" charset="0"/>
              </a:rPr>
              <a:t>DCP</a:t>
            </a:r>
            <a:r>
              <a:rPr lang="en-GB" sz="1000" dirty="0">
                <a:latin typeface="Tenorite" panose="00000500000000000000" pitchFamily="2" charset="0"/>
                <a:ea typeface="Aptos" panose="020B0004020202020204" pitchFamily="34" charset="0"/>
                <a:cs typeface="Aptos" panose="020B0004020202020204" pitchFamily="34" charset="0"/>
              </a:rPr>
              <a:t>: Aaron Scudder</a:t>
            </a:r>
          </a:p>
          <a:p>
            <a:pPr>
              <a:spcAft>
                <a:spcPts val="600"/>
              </a:spcAft>
            </a:pPr>
            <a:r>
              <a:rPr lang="en-GB" sz="1000" b="1" dirty="0">
                <a:latin typeface="Tenorite" panose="00000500000000000000" pitchFamily="2" charset="0"/>
                <a:ea typeface="Aptos" panose="020B0004020202020204" pitchFamily="34" charset="0"/>
                <a:cs typeface="Aptos" panose="020B0004020202020204" pitchFamily="34" charset="0"/>
              </a:rPr>
              <a:t>Level of investigation</a:t>
            </a:r>
            <a:r>
              <a:rPr lang="en-GB" sz="1000" dirty="0">
                <a:latin typeface="Tenorite" panose="00000500000000000000" pitchFamily="2" charset="0"/>
                <a:ea typeface="Aptos" panose="020B0004020202020204" pitchFamily="34" charset="0"/>
                <a:cs typeface="Aptos" panose="020B0004020202020204" pitchFamily="34" charset="0"/>
              </a:rPr>
              <a:t>: Level 1</a:t>
            </a:r>
          </a:p>
          <a:p>
            <a:pPr>
              <a:spcAft>
                <a:spcPts val="600"/>
              </a:spcAft>
            </a:pPr>
            <a:endParaRPr lang="en-GB" sz="1000" dirty="0">
              <a:latin typeface="Tenorite" panose="00000500000000000000" pitchFamily="2" charset="0"/>
              <a:ea typeface="Aptos" panose="020B0004020202020204" pitchFamily="34" charset="0"/>
              <a:cs typeface="Aptos" panose="020B0004020202020204" pitchFamily="34" charset="0"/>
            </a:endParaRPr>
          </a:p>
          <a:p>
            <a:pPr>
              <a:spcAft>
                <a:spcPts val="600"/>
              </a:spcAft>
            </a:pPr>
            <a:r>
              <a:rPr lang="en-GB" sz="1000" b="1" dirty="0">
                <a:latin typeface="Tenorite" panose="00000500000000000000" pitchFamily="2" charset="0"/>
              </a:rPr>
              <a:t> </a:t>
            </a:r>
          </a:p>
          <a:p>
            <a:pPr>
              <a:spcAft>
                <a:spcPts val="600"/>
              </a:spcAft>
            </a:pPr>
            <a:endParaRPr lang="en-GB" sz="1000" b="1" dirty="0">
              <a:latin typeface="Tenorite" panose="00000500000000000000" pitchFamily="2" charset="0"/>
            </a:endParaRPr>
          </a:p>
          <a:p>
            <a:pPr>
              <a:spcAft>
                <a:spcPts val="600"/>
              </a:spcAft>
            </a:pPr>
            <a:endParaRPr lang="en-GB" sz="1000" dirty="0">
              <a:latin typeface="Tenorite" panose="00000500000000000000" pitchFamily="2" charset="0"/>
            </a:endParaRPr>
          </a:p>
        </p:txBody>
      </p:sp>
      <p:sp>
        <p:nvSpPr>
          <p:cNvPr id="3" name="Rectangle: Rounded Corners 2">
            <a:extLst>
              <a:ext uri="{FF2B5EF4-FFF2-40B4-BE49-F238E27FC236}">
                <a16:creationId xmlns:a16="http://schemas.microsoft.com/office/drawing/2014/main" id="{3BB676C7-33B5-E535-548F-02A3D848399F}"/>
              </a:ext>
            </a:extLst>
          </p:cNvPr>
          <p:cNvSpPr/>
          <p:nvPr/>
        </p:nvSpPr>
        <p:spPr>
          <a:xfrm>
            <a:off x="6811899" y="806167"/>
            <a:ext cx="2674620" cy="3317777"/>
          </a:xfrm>
          <a:prstGeom prst="roundRect">
            <a:avLst>
              <a:gd name="adj" fmla="val 3646"/>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spcAft>
                <a:spcPts val="600"/>
              </a:spcAft>
            </a:pPr>
            <a:r>
              <a:rPr lang="en-GB" sz="1000" b="1" dirty="0">
                <a:solidFill>
                  <a:schemeClr val="tx1"/>
                </a:solidFill>
                <a:latin typeface="Tenorite" panose="00000500000000000000" pitchFamily="2" charset="0"/>
              </a:rPr>
              <a:t>Don’t Wait – Act Now!</a:t>
            </a:r>
          </a:p>
          <a:p>
            <a:pPr algn="ctr">
              <a:spcAft>
                <a:spcPts val="600"/>
              </a:spcAft>
            </a:pPr>
            <a:r>
              <a:rPr lang="en-GB" sz="1000" b="1" dirty="0">
                <a:solidFill>
                  <a:schemeClr val="tx1"/>
                </a:solidFill>
                <a:latin typeface="Tenorite" panose="00000500000000000000" pitchFamily="2" charset="0"/>
              </a:rPr>
              <a:t>Whilst the investigation is ongoing, we do not need to wait to act. </a:t>
            </a:r>
          </a:p>
          <a:p>
            <a:pPr>
              <a:spcAft>
                <a:spcPts val="600"/>
              </a:spcAft>
            </a:pPr>
            <a:r>
              <a:rPr lang="en-GB" sz="1000" dirty="0">
                <a:solidFill>
                  <a:schemeClr val="tx1"/>
                </a:solidFill>
                <a:latin typeface="Tenorite" panose="00000500000000000000" pitchFamily="2" charset="0"/>
              </a:rPr>
              <a:t>Some simple reminders: </a:t>
            </a:r>
          </a:p>
          <a:p>
            <a:pPr marL="171450" indent="-171450">
              <a:buFont typeface="Arial" panose="020B0604020202020204" pitchFamily="34" charset="0"/>
              <a:buChar char="•"/>
            </a:pPr>
            <a:endParaRPr lang="en-GB" sz="1000" dirty="0">
              <a:solidFill>
                <a:schemeClr val="tx1"/>
              </a:solidFill>
              <a:latin typeface="Tenorite" panose="00000500000000000000" pitchFamily="2" charset="0"/>
            </a:endParaRPr>
          </a:p>
          <a:p>
            <a:pPr marL="171450" indent="-171450">
              <a:buFont typeface="Arial" panose="020B0604020202020204" pitchFamily="34" charset="0"/>
              <a:buChar char="•"/>
            </a:pPr>
            <a:r>
              <a:rPr lang="en-GB" sz="1000" dirty="0">
                <a:solidFill>
                  <a:schemeClr val="tx1"/>
                </a:solidFill>
                <a:latin typeface="Tenorite" panose="00000500000000000000" pitchFamily="2" charset="0"/>
              </a:rPr>
              <a:t>Ensure all possible risks are considered and controls put in place  before starting works</a:t>
            </a:r>
          </a:p>
          <a:p>
            <a:pPr marL="171450" indent="-171450">
              <a:buFont typeface="Arial" panose="020B0604020202020204" pitchFamily="34" charset="0"/>
              <a:buChar char="•"/>
            </a:pPr>
            <a:r>
              <a:rPr lang="en-GB" sz="1000" dirty="0">
                <a:solidFill>
                  <a:schemeClr val="tx1"/>
                </a:solidFill>
                <a:latin typeface="Tenorite" panose="00000500000000000000" pitchFamily="2" charset="0"/>
              </a:rPr>
              <a:t>Review your working procedure and ensure that it is relevant to the task being carried out</a:t>
            </a:r>
          </a:p>
          <a:p>
            <a:pPr marL="171450" indent="-171450">
              <a:buFont typeface="Arial" panose="020B0604020202020204" pitchFamily="34" charset="0"/>
              <a:buChar char="•"/>
            </a:pPr>
            <a:r>
              <a:rPr lang="en-GB" sz="1000" dirty="0">
                <a:solidFill>
                  <a:schemeClr val="tx1"/>
                </a:solidFill>
                <a:latin typeface="Tenorite" panose="00000500000000000000" pitchFamily="2" charset="0"/>
              </a:rPr>
              <a:t>Don’t take short cuts</a:t>
            </a:r>
          </a:p>
          <a:p>
            <a:pPr marL="171450" indent="-171450">
              <a:buFont typeface="Arial" panose="020B0604020202020204" pitchFamily="34" charset="0"/>
              <a:buChar char="•"/>
            </a:pPr>
            <a:endParaRPr lang="en-GB" sz="1000" dirty="0">
              <a:solidFill>
                <a:schemeClr val="tx1"/>
              </a:solidFill>
              <a:latin typeface="Tenorite" panose="00000500000000000000" pitchFamily="2" charset="0"/>
            </a:endParaRPr>
          </a:p>
          <a:p>
            <a:pPr marL="171450" indent="-171450">
              <a:buFont typeface="Arial" panose="020B0604020202020204" pitchFamily="34" charset="0"/>
              <a:buChar char="•"/>
            </a:pPr>
            <a:endParaRPr lang="en-GB" sz="1000" dirty="0">
              <a:solidFill>
                <a:schemeClr val="tx1"/>
              </a:solidFill>
              <a:latin typeface="Tenorite" panose="00000500000000000000" pitchFamily="2" charset="0"/>
            </a:endParaRPr>
          </a:p>
        </p:txBody>
      </p:sp>
      <p:pic>
        <p:nvPicPr>
          <p:cNvPr id="23" name="Picture 22">
            <a:extLst>
              <a:ext uri="{FF2B5EF4-FFF2-40B4-BE49-F238E27FC236}">
                <a16:creationId xmlns:a16="http://schemas.microsoft.com/office/drawing/2014/main" id="{C7278876-7EA5-2E6B-EA69-D6CBB512301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653376" y="1069201"/>
            <a:ext cx="2310025" cy="3080033"/>
          </a:xfrm>
          <a:prstGeom prst="roundRect">
            <a:avLst/>
          </a:prstGeom>
        </p:spPr>
      </p:pic>
    </p:spTree>
    <p:extLst>
      <p:ext uri="{BB962C8B-B14F-4D97-AF65-F5344CB8AC3E}">
        <p14:creationId xmlns:p14="http://schemas.microsoft.com/office/powerpoint/2010/main" val="4202464621"/>
      </p:ext>
    </p:extLst>
  </p:cSld>
  <p:clrMapOvr>
    <a:masterClrMapping/>
  </p:clrMapOvr>
</p:sld>
</file>

<file path=ppt/theme/theme1.xml><?xml version="1.0" encoding="utf-8"?>
<a:theme xmlns:a="http://schemas.openxmlformats.org/drawingml/2006/main" name="Office Theme">
  <a:themeElements>
    <a:clrScheme name="Southern Renewals Enterprise">
      <a:dk1>
        <a:sysClr val="windowText" lastClr="000000"/>
      </a:dk1>
      <a:lt1>
        <a:sysClr val="window" lastClr="FFFFFF"/>
      </a:lt1>
      <a:dk2>
        <a:srgbClr val="0E2841"/>
      </a:dk2>
      <a:lt2>
        <a:srgbClr val="E8E8E8"/>
      </a:lt2>
      <a:accent1>
        <a:srgbClr val="016F6C"/>
      </a:accent1>
      <a:accent2>
        <a:srgbClr val="EE8F14"/>
      </a:accent2>
      <a:accent3>
        <a:srgbClr val="2CAB66"/>
      </a:accent3>
      <a:accent4>
        <a:srgbClr val="C5E2C8"/>
      </a:accent4>
      <a:accent5>
        <a:srgbClr val="D73191"/>
      </a:accent5>
      <a:accent6>
        <a:srgbClr val="81358A"/>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ID Fast Fact Template Idea v4 -with links.potx" id="{1AD712E7-704D-40B5-9912-854CA69158F9}" vid="{6A7BFA1B-342F-4CC4-B7D6-94F4348443A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89506d-dd9f-4240-bd5e-090db941faa6">
      <Terms xmlns="http://schemas.microsoft.com/office/infopath/2007/PartnerControls"/>
    </lcf76f155ced4ddcb4097134ff3c332f>
    <TaxCatchAll xmlns="a91b42d2-f6b8-40a0-bb8d-b9b5c77e73d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58F4912EB628E4983713D54C57841BA" ma:contentTypeVersion="16" ma:contentTypeDescription="Create a new document." ma:contentTypeScope="" ma:versionID="7ce3ed3f72f63bbe33dd9e623b35ec0a">
  <xsd:schema xmlns:xsd="http://www.w3.org/2001/XMLSchema" xmlns:xs="http://www.w3.org/2001/XMLSchema" xmlns:p="http://schemas.microsoft.com/office/2006/metadata/properties" xmlns:ns2="3089506d-dd9f-4240-bd5e-090db941faa6" xmlns:ns3="a91b42d2-f6b8-40a0-bb8d-b9b5c77e73df" targetNamespace="http://schemas.microsoft.com/office/2006/metadata/properties" ma:root="true" ma:fieldsID="60e5a8c1c40e331c8326a50581983389" ns2:_="" ns3:_="">
    <xsd:import namespace="3089506d-dd9f-4240-bd5e-090db941faa6"/>
    <xsd:import namespace="a91b42d2-f6b8-40a0-bb8d-b9b5c77e73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9506d-dd9f-4240-bd5e-090db941fa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fd46ad8-3788-4b0e-b729-90eded793dc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91b42d2-f6b8-40a0-bb8d-b9b5c77e73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5aef36d-f9f7-4172-afc6-1f6bda8d6bad}" ma:internalName="TaxCatchAll" ma:showField="CatchAllData" ma:web="a91b42d2-f6b8-40a0-bb8d-b9b5c77e7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1A95423-88A1-4F68-AD82-6AE146443AB1}">
  <ds:schemaRefs>
    <ds:schemaRef ds:uri="812f4152-f314-4a01-ba26-1c6741485da0"/>
    <ds:schemaRef ds:uri="http://www.w3.org/XML/1998/namespace"/>
    <ds:schemaRef ds:uri="http://purl.org/dc/elements/1.1/"/>
    <ds:schemaRef ds:uri="http://schemas.openxmlformats.org/package/2006/metadata/core-properties"/>
    <ds:schemaRef ds:uri="c1022ff6-064c-4ff2-877f-1e7c1e951bb1"/>
    <ds:schemaRef ds:uri="http://schemas.microsoft.com/office/2006/documentManagement/types"/>
    <ds:schemaRef ds:uri="http://purl.org/dc/term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D7A38A3-8616-46F1-A1D1-3E7366FE7146}"/>
</file>

<file path=customXml/itemProps3.xml><?xml version="1.0" encoding="utf-8"?>
<ds:datastoreItem xmlns:ds="http://schemas.openxmlformats.org/officeDocument/2006/customXml" ds:itemID="{C44289F5-989A-4620-8434-E7BAF7198718}">
  <ds:schemaRefs>
    <ds:schemaRef ds:uri="http://schemas.microsoft.com/sharepoint/v3/contenttype/forms"/>
  </ds:schemaRefs>
</ds:datastoreItem>
</file>

<file path=docMetadata/LabelInfo.xml><?xml version="1.0" encoding="utf-8"?>
<clbl:labelList xmlns:clbl="http://schemas.microsoft.com/office/2020/mipLabelMetadata">
  <clbl:label id="{0720b654-46e8-493b-b896-5b262c6e80a9}" enabled="1" method="Standard" siteId="{1a78afba-845d-4c1e-abfc-00cec02165df}" removed="0"/>
</clbl:labelList>
</file>

<file path=docProps/app.xml><?xml version="1.0" encoding="utf-8"?>
<Properties xmlns="http://schemas.openxmlformats.org/officeDocument/2006/extended-properties" xmlns:vt="http://schemas.openxmlformats.org/officeDocument/2006/docPropsVTypes">
  <Template>20250724 - SID Fast Fact Template Idea v4 -with links</Template>
  <TotalTime>364</TotalTime>
  <Words>333</Words>
  <Application>Microsoft Office PowerPoint</Application>
  <PresentationFormat>Widescreen</PresentationFormat>
  <Paragraphs>38</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Tenorite</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Adam Clark</dc:creator>
  <cp:lastModifiedBy>Lyndsey Culf</cp:lastModifiedBy>
  <cp:revision>38</cp:revision>
  <dcterms:created xsi:type="dcterms:W3CDTF">2025-08-01T13:08:39Z</dcterms:created>
  <dcterms:modified xsi:type="dcterms:W3CDTF">2026-05-12T12:53:50Z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MSIP_Label_8577031b-11bc-4db9-b655-7d79027ad570_Enabled">
    <vt:lpwstr>true</vt:lpwstr>
  </property>
  <property fmtid="{D5CDD505-2E9C-101B-9397-08002B2CF9AE}" pid="4" name="MSIP_Label_8577031b-11bc-4db9-b655-7d79027ad570_SetDate">
    <vt:lpwstr>2025-10-15T08:32:53Z</vt:lpwstr>
  </property>
  <property fmtid="{D5CDD505-2E9C-101B-9397-08002B2CF9AE}" pid="5" name="MSIP_Label_8577031b-11bc-4db9-b655-7d79027ad570_Method">
    <vt:lpwstr>Standard</vt:lpwstr>
  </property>
  <property fmtid="{D5CDD505-2E9C-101B-9397-08002B2CF9AE}" pid="6" name="MSIP_Label_8577031b-11bc-4db9-b655-7d79027ad570_Name">
    <vt:lpwstr>8577031b-11bc-4db9-b655-7d79027ad570</vt:lpwstr>
  </property>
  <property fmtid="{D5CDD505-2E9C-101B-9397-08002B2CF9AE}" pid="7" name="MSIP_Label_8577031b-11bc-4db9-b655-7d79027ad570_SiteId">
    <vt:lpwstr>c22cc3e1-5d7f-4f4d-be03-d5a158cc9409</vt:lpwstr>
  </property>
  <property fmtid="{D5CDD505-2E9C-101B-9397-08002B2CF9AE}" pid="8" name="MSIP_Label_8577031b-11bc-4db9-b655-7d79027ad570_ActionId">
    <vt:lpwstr>b2607797-034e-487f-aaff-97066fdd1001</vt:lpwstr>
  </property>
  <property fmtid="{D5CDD505-2E9C-101B-9397-08002B2CF9AE}" pid="9" name="MSIP_Label_8577031b-11bc-4db9-b655-7d79027ad570_ContentBits">
    <vt:lpwstr>1</vt:lpwstr>
  </property>
  <property fmtid="{D5CDD505-2E9C-101B-9397-08002B2CF9AE}" pid="10" name="ClassificationContentMarkingHeaderLocations">
    <vt:lpwstr>Office Theme:8</vt:lpwstr>
  </property>
  <property fmtid="{D5CDD505-2E9C-101B-9397-08002B2CF9AE}" pid="11" name="ClassificationContentMarkingHeaderText">
    <vt:lpwstr>OFFICIAL</vt:lpwstr>
  </property>
  <property fmtid="{D5CDD505-2E9C-101B-9397-08002B2CF9AE}" pid="12" name="ContentTypeId">
    <vt:lpwstr>0x010100558F4912EB628E4983713D54C57841BA</vt:lpwstr>
  </property>
</Properties>
</file>