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1"/>
  </p:notesMasterIdLst>
  <p:handoutMasterIdLst>
    <p:handoutMasterId r:id="rId92"/>
  </p:handoutMasterIdLst>
  <p:sldIdLst>
    <p:sldId id="257" r:id="rId2"/>
    <p:sldId id="260" r:id="rId3"/>
    <p:sldId id="489" r:id="rId4"/>
    <p:sldId id="262" r:id="rId5"/>
    <p:sldId id="261" r:id="rId6"/>
    <p:sldId id="263" r:id="rId7"/>
    <p:sldId id="280" r:id="rId8"/>
    <p:sldId id="264" r:id="rId9"/>
    <p:sldId id="265" r:id="rId10"/>
    <p:sldId id="457" r:id="rId11"/>
    <p:sldId id="266" r:id="rId12"/>
    <p:sldId id="268" r:id="rId13"/>
    <p:sldId id="267" r:id="rId14"/>
    <p:sldId id="271" r:id="rId15"/>
    <p:sldId id="270" r:id="rId16"/>
    <p:sldId id="272" r:id="rId17"/>
    <p:sldId id="472" r:id="rId18"/>
    <p:sldId id="274" r:id="rId19"/>
    <p:sldId id="275" r:id="rId20"/>
    <p:sldId id="276" r:id="rId21"/>
    <p:sldId id="277" r:id="rId22"/>
    <p:sldId id="281" r:id="rId23"/>
    <p:sldId id="282" r:id="rId24"/>
    <p:sldId id="299" r:id="rId25"/>
    <p:sldId id="300" r:id="rId26"/>
    <p:sldId id="278" r:id="rId27"/>
    <p:sldId id="283" r:id="rId28"/>
    <p:sldId id="285" r:id="rId29"/>
    <p:sldId id="458" r:id="rId30"/>
    <p:sldId id="411" r:id="rId31"/>
    <p:sldId id="473" r:id="rId32"/>
    <p:sldId id="417" r:id="rId33"/>
    <p:sldId id="410" r:id="rId34"/>
    <p:sldId id="419" r:id="rId35"/>
    <p:sldId id="421" r:id="rId36"/>
    <p:sldId id="488" r:id="rId37"/>
    <p:sldId id="296" r:id="rId38"/>
    <p:sldId id="465" r:id="rId39"/>
    <p:sldId id="460" r:id="rId40"/>
    <p:sldId id="306" r:id="rId41"/>
    <p:sldId id="413" r:id="rId42"/>
    <p:sldId id="287" r:id="rId43"/>
    <p:sldId id="480" r:id="rId44"/>
    <p:sldId id="481" r:id="rId45"/>
    <p:sldId id="292" r:id="rId46"/>
    <p:sldId id="482" r:id="rId47"/>
    <p:sldId id="483" r:id="rId48"/>
    <p:sldId id="484" r:id="rId49"/>
    <p:sldId id="474" r:id="rId50"/>
    <p:sldId id="485" r:id="rId51"/>
    <p:sldId id="486" r:id="rId52"/>
    <p:sldId id="487" r:id="rId53"/>
    <p:sldId id="288" r:id="rId54"/>
    <p:sldId id="293" r:id="rId55"/>
    <p:sldId id="290" r:id="rId56"/>
    <p:sldId id="467" r:id="rId57"/>
    <p:sldId id="425" r:id="rId58"/>
    <p:sldId id="426" r:id="rId59"/>
    <p:sldId id="471" r:id="rId60"/>
    <p:sldId id="427" r:id="rId61"/>
    <p:sldId id="428" r:id="rId62"/>
    <p:sldId id="429" r:id="rId63"/>
    <p:sldId id="491" r:id="rId64"/>
    <p:sldId id="430" r:id="rId65"/>
    <p:sldId id="432" r:id="rId66"/>
    <p:sldId id="431" r:id="rId67"/>
    <p:sldId id="433" r:id="rId68"/>
    <p:sldId id="434" r:id="rId69"/>
    <p:sldId id="475" r:id="rId70"/>
    <p:sldId id="477" r:id="rId71"/>
    <p:sldId id="436" r:id="rId72"/>
    <p:sldId id="437" r:id="rId73"/>
    <p:sldId id="439" r:id="rId74"/>
    <p:sldId id="440" r:id="rId75"/>
    <p:sldId id="441" r:id="rId76"/>
    <p:sldId id="442" r:id="rId77"/>
    <p:sldId id="443" r:id="rId78"/>
    <p:sldId id="444" r:id="rId79"/>
    <p:sldId id="445" r:id="rId80"/>
    <p:sldId id="468" r:id="rId81"/>
    <p:sldId id="448" r:id="rId82"/>
    <p:sldId id="470" r:id="rId83"/>
    <p:sldId id="476" r:id="rId84"/>
    <p:sldId id="490" r:id="rId85"/>
    <p:sldId id="450" r:id="rId86"/>
    <p:sldId id="451" r:id="rId87"/>
    <p:sldId id="452" r:id="rId88"/>
    <p:sldId id="454" r:id="rId89"/>
    <p:sldId id="453" r:id="rId90"/>
  </p:sldIdLst>
  <p:sldSz cx="12192000" cy="6858000"/>
  <p:notesSz cx="9144000" cy="6858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2183"/>
  </p:normalViewPr>
  <p:slideViewPr>
    <p:cSldViewPr snapToGrid="0">
      <p:cViewPr varScale="1">
        <p:scale>
          <a:sx n="74" d="100"/>
          <a:sy n="74" d="100"/>
        </p:scale>
        <p:origin x="1552" y="168"/>
      </p:cViewPr>
      <p:guideLst/>
    </p:cSldViewPr>
  </p:slideViewPr>
  <p:notesTextViewPr>
    <p:cViewPr>
      <p:scale>
        <a:sx n="1" d="1"/>
        <a:sy n="1" d="1"/>
      </p:scale>
      <p:origin x="0" y="0"/>
    </p:cViewPr>
  </p:notesTextViewPr>
  <p:notesViewPr>
    <p:cSldViewPr snapToGrid="0">
      <p:cViewPr varScale="1">
        <p:scale>
          <a:sx n="93" d="100"/>
          <a:sy n="93" d="100"/>
        </p:scale>
        <p:origin x="3216"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8AE237A3-B217-AD85-3B81-E363ECBBEC53}"/>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02808940-39FB-B5EB-F788-B93C09389DF3}"/>
              </a:ext>
            </a:extLst>
          </p:cNvPr>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6116C398-CAFB-C74E-8D7C-7B8A7DDF978B}" type="datetimeFigureOut">
              <a:rPr lang="nb-NO" smtClean="0"/>
              <a:t>30.10.2024</a:t>
            </a:fld>
            <a:endParaRPr lang="nb-NO"/>
          </a:p>
        </p:txBody>
      </p:sp>
      <p:sp>
        <p:nvSpPr>
          <p:cNvPr id="4" name="Plassholder for bunntekst 3">
            <a:extLst>
              <a:ext uri="{FF2B5EF4-FFF2-40B4-BE49-F238E27FC236}">
                <a16:creationId xmlns:a16="http://schemas.microsoft.com/office/drawing/2014/main" id="{E4301054-B345-99CD-C7DF-5D1EAB35C1C2}"/>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AF4CA71E-A3DB-A44A-EF79-99E124FB5C88}"/>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8B0F650-FBC8-8840-9B9F-57ED8033CA37}" type="slidenum">
              <a:rPr lang="nb-NO" smtClean="0"/>
              <a:t>‹#›</a:t>
            </a:fld>
            <a:endParaRPr lang="nb-NO"/>
          </a:p>
        </p:txBody>
      </p:sp>
    </p:spTree>
    <p:extLst>
      <p:ext uri="{BB962C8B-B14F-4D97-AF65-F5344CB8AC3E}">
        <p14:creationId xmlns:p14="http://schemas.microsoft.com/office/powerpoint/2010/main" val="6633471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5534485B-D209-084B-B7DA-13E430A94185}" type="datetimeFigureOut">
              <a:rPr lang="nb-NO" smtClean="0"/>
              <a:t>30.10.2024</a:t>
            </a:fld>
            <a:endParaRPr lang="nb-NO"/>
          </a:p>
        </p:txBody>
      </p:sp>
      <p:sp>
        <p:nvSpPr>
          <p:cNvPr id="4" name="Plassholder for lysbilde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FA30CE2-4604-DE4E-BB23-ACBB5CC4F142}" type="slidenum">
              <a:rPr lang="nb-NO" smtClean="0"/>
              <a:t>‹#›</a:t>
            </a:fld>
            <a:endParaRPr lang="nb-NO"/>
          </a:p>
        </p:txBody>
      </p:sp>
    </p:spTree>
    <p:extLst>
      <p:ext uri="{BB962C8B-B14F-4D97-AF65-F5344CB8AC3E}">
        <p14:creationId xmlns:p14="http://schemas.microsoft.com/office/powerpoint/2010/main" val="42585505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1</a:t>
            </a:fld>
            <a:endParaRPr lang="nb-NO"/>
          </a:p>
        </p:txBody>
      </p:sp>
    </p:spTree>
    <p:extLst>
      <p:ext uri="{BB962C8B-B14F-4D97-AF65-F5344CB8AC3E}">
        <p14:creationId xmlns:p14="http://schemas.microsoft.com/office/powerpoint/2010/main" val="1222503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10</a:t>
            </a:fld>
            <a:endParaRPr lang="nb-NO"/>
          </a:p>
        </p:txBody>
      </p:sp>
    </p:spTree>
    <p:extLst>
      <p:ext uri="{BB962C8B-B14F-4D97-AF65-F5344CB8AC3E}">
        <p14:creationId xmlns:p14="http://schemas.microsoft.com/office/powerpoint/2010/main" val="252684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gjør vi automatisk når vi møter noen vi blir interessert i. Vi spør og graver etter alt mulig, for å bli kjent med dette vidunderlige nye mennesket. Og da spør vi akkurat slike spørsmål som bygger trygghet og tillit i et forhold – vi lurer på hvordan den andre har hatt det i oppveksten, hva den andre er interessert i og drømmer om.</a:t>
            </a:r>
          </a:p>
          <a:p>
            <a:endParaRPr lang="nb-NO" dirty="0"/>
          </a:p>
          <a:p>
            <a:r>
              <a:rPr lang="nb-NO" dirty="0"/>
              <a:t>Jf. filmen Don Juan de Marco (1:23:11 –) 1:24:00 – 1:24:45</a:t>
            </a:r>
          </a:p>
          <a:p>
            <a:r>
              <a:rPr lang="nb-NO" dirty="0"/>
              <a:t> </a:t>
            </a:r>
          </a:p>
          <a:p>
            <a:r>
              <a:rPr lang="nb-NO" dirty="0"/>
              <a:t>Dette skal dere få øve på litt senere i dag</a:t>
            </a:r>
          </a:p>
        </p:txBody>
      </p:sp>
      <p:sp>
        <p:nvSpPr>
          <p:cNvPr id="4" name="Plassholder for lysbildenummer 3"/>
          <p:cNvSpPr>
            <a:spLocks noGrp="1"/>
          </p:cNvSpPr>
          <p:nvPr>
            <p:ph type="sldNum" sz="quarter" idx="5"/>
          </p:nvPr>
        </p:nvSpPr>
        <p:spPr/>
        <p:txBody>
          <a:bodyPr/>
          <a:lstStyle/>
          <a:p>
            <a:fld id="{CFA30CE2-4604-DE4E-BB23-ACBB5CC4F142}" type="slidenum">
              <a:rPr lang="nb-NO" smtClean="0"/>
              <a:t>11</a:t>
            </a:fld>
            <a:endParaRPr lang="nb-NO"/>
          </a:p>
        </p:txBody>
      </p:sp>
    </p:spTree>
    <p:extLst>
      <p:ext uri="{BB962C8B-B14F-4D97-AF65-F5344CB8AC3E}">
        <p14:creationId xmlns:p14="http://schemas.microsoft.com/office/powerpoint/2010/main" val="4039322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handler det om å lete spesifikt etter det man liker ved partneren og det partneren gjør – ha et positivt fokus, selv i en travel hverdag, der det kan være lettere å legge merke til små irritasjoner og frustrasjoner.</a:t>
            </a:r>
          </a:p>
          <a:p>
            <a:endParaRPr lang="nb-NO" dirty="0"/>
          </a:p>
          <a:p>
            <a:r>
              <a:rPr lang="nb-NO" dirty="0"/>
              <a:t>Eksempler: Takk for at du husket å kjøpe doruller i dag! Så fin du er i den kjolen! Tenk at du fikk til å bestille dyrlegetime, selv om du hadde det så travelt på jobb i dag!</a:t>
            </a:r>
          </a:p>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12</a:t>
            </a:fld>
            <a:endParaRPr lang="nb-NO"/>
          </a:p>
        </p:txBody>
      </p:sp>
    </p:spTree>
    <p:extLst>
      <p:ext uri="{BB962C8B-B14F-4D97-AF65-F5344CB8AC3E}">
        <p14:creationId xmlns:p14="http://schemas.microsoft.com/office/powerpoint/2010/main" val="1145839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effectLst/>
                <a:latin typeface="Helvetica" pitchFamily="2" charset="0"/>
              </a:rPr>
              <a:t>Alt vi uttrykker når partneren er i nærheten kan på ett nivå betraktes som invitasjoner til kontakt. Invitasjonene kan være språklige eller ikke-språklige, tydelige eller utydelige. Kroppsspråk, ansiktsuttrykk, blikk, berøring eller lyder (latter, knis, grynting, sukk og stønn) er alle former for ikke-språklig kommunikasjon, som partneren må forholde seg til på en eller annen måte.</a:t>
            </a:r>
          </a:p>
          <a:p>
            <a:endParaRPr lang="nb-NO" dirty="0"/>
          </a:p>
          <a:p>
            <a:r>
              <a:rPr lang="nb-NO" dirty="0"/>
              <a:t>Vis med eksempel fra kurslederne:</a:t>
            </a:r>
          </a:p>
          <a:p>
            <a:r>
              <a:rPr lang="nb-NO" dirty="0"/>
              <a:t>A: I går så jeg en skikkelig bra film, altså!</a:t>
            </a:r>
          </a:p>
          <a:p>
            <a:r>
              <a:rPr lang="nb-NO" dirty="0"/>
              <a:t>Imøtekommende 1: Ja vel, hvilken var det?</a:t>
            </a:r>
          </a:p>
          <a:p>
            <a:r>
              <a:rPr lang="nb-NO" dirty="0"/>
              <a:t>Imøtekommende 2 (entusiastisk): Nei, så gøy! Få høre!</a:t>
            </a:r>
          </a:p>
          <a:p>
            <a:r>
              <a:rPr lang="nb-NO" dirty="0"/>
              <a:t>Unngående: Mm (fjern)</a:t>
            </a:r>
          </a:p>
          <a:p>
            <a:r>
              <a:rPr lang="nb-NO" dirty="0"/>
              <a:t>Unngående 2: Ja vel. Jeg så fotballkamp i går.</a:t>
            </a:r>
          </a:p>
          <a:p>
            <a:r>
              <a:rPr lang="nb-NO" dirty="0"/>
              <a:t>Avvisende: Akkurat! Så det tok du deg tid til, mens jeg svettet og forberedte meg til bufferkurset!</a:t>
            </a:r>
          </a:p>
        </p:txBody>
      </p:sp>
      <p:sp>
        <p:nvSpPr>
          <p:cNvPr id="4" name="Plassholder for lysbildenummer 3"/>
          <p:cNvSpPr>
            <a:spLocks noGrp="1"/>
          </p:cNvSpPr>
          <p:nvPr>
            <p:ph type="sldNum" sz="quarter" idx="5"/>
          </p:nvPr>
        </p:nvSpPr>
        <p:spPr/>
        <p:txBody>
          <a:bodyPr/>
          <a:lstStyle/>
          <a:p>
            <a:fld id="{CFA30CE2-4604-DE4E-BB23-ACBB5CC4F142}" type="slidenum">
              <a:rPr lang="nb-NO" smtClean="0"/>
              <a:t>13</a:t>
            </a:fld>
            <a:endParaRPr lang="nb-NO"/>
          </a:p>
        </p:txBody>
      </p:sp>
    </p:spTree>
    <p:extLst>
      <p:ext uri="{BB962C8B-B14F-4D97-AF65-F5344CB8AC3E}">
        <p14:creationId xmlns:p14="http://schemas.microsoft.com/office/powerpoint/2010/main" val="2721822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14</a:t>
            </a:fld>
            <a:endParaRPr lang="nb-NO"/>
          </a:p>
        </p:txBody>
      </p:sp>
    </p:spTree>
    <p:extLst>
      <p:ext uri="{BB962C8B-B14F-4D97-AF65-F5344CB8AC3E}">
        <p14:creationId xmlns:p14="http://schemas.microsoft.com/office/powerpoint/2010/main" val="351816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Kort oppsummering: Hvordan var dette?</a:t>
            </a:r>
          </a:p>
        </p:txBody>
      </p:sp>
      <p:sp>
        <p:nvSpPr>
          <p:cNvPr id="4" name="Plassholder for lysbildenummer 3"/>
          <p:cNvSpPr>
            <a:spLocks noGrp="1"/>
          </p:cNvSpPr>
          <p:nvPr>
            <p:ph type="sldNum" sz="quarter" idx="5"/>
          </p:nvPr>
        </p:nvSpPr>
        <p:spPr/>
        <p:txBody>
          <a:bodyPr/>
          <a:lstStyle/>
          <a:p>
            <a:fld id="{CFA30CE2-4604-DE4E-BB23-ACBB5CC4F142}" type="slidenum">
              <a:rPr lang="nb-NO" smtClean="0"/>
              <a:t>15</a:t>
            </a:fld>
            <a:endParaRPr lang="nb-NO"/>
          </a:p>
        </p:txBody>
      </p:sp>
    </p:spTree>
    <p:extLst>
      <p:ext uri="{BB962C8B-B14F-4D97-AF65-F5344CB8AC3E}">
        <p14:creationId xmlns:p14="http://schemas.microsoft.com/office/powerpoint/2010/main" val="1311372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FA30CE2-4604-DE4E-BB23-ACBB5CC4F142}" type="slidenum">
              <a:rPr lang="nb-NO" smtClean="0"/>
              <a:t>16</a:t>
            </a:fld>
            <a:endParaRPr lang="nb-NO"/>
          </a:p>
        </p:txBody>
      </p:sp>
    </p:spTree>
    <p:extLst>
      <p:ext uri="{BB962C8B-B14F-4D97-AF65-F5344CB8AC3E}">
        <p14:creationId xmlns:p14="http://schemas.microsoft.com/office/powerpoint/2010/main" val="115145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Robinson &amp; Price, 1980</a:t>
            </a:r>
          </a:p>
          <a:p>
            <a:r>
              <a:rPr lang="nb-NO" dirty="0"/>
              <a:t>Forskere kom hjem til par, observerte antall positive utspill partnerne ga hverandre</a:t>
            </a:r>
          </a:p>
          <a:p>
            <a:r>
              <a:rPr lang="nb-NO" dirty="0"/>
              <a:t>Partnerne skulle registrere det samme</a:t>
            </a:r>
          </a:p>
          <a:p>
            <a:r>
              <a:rPr lang="nb-NO" dirty="0"/>
              <a:t>I par som trivdes sammen, la partnerne merke til like mange positive utspill som det forskerne gjorde</a:t>
            </a:r>
          </a:p>
          <a:p>
            <a:r>
              <a:rPr lang="nb-NO" dirty="0"/>
              <a:t>I par som ikke hadde det bra, la de bare merke til halvparten så mange</a:t>
            </a:r>
          </a:p>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17</a:t>
            </a:fld>
            <a:endParaRPr lang="nb-NO"/>
          </a:p>
        </p:txBody>
      </p:sp>
    </p:spTree>
    <p:extLst>
      <p:ext uri="{BB962C8B-B14F-4D97-AF65-F5344CB8AC3E}">
        <p14:creationId xmlns:p14="http://schemas.microsoft.com/office/powerpoint/2010/main" val="3187316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18</a:t>
            </a:fld>
            <a:endParaRPr lang="nb-NO"/>
          </a:p>
        </p:txBody>
      </p:sp>
    </p:spTree>
    <p:extLst>
      <p:ext uri="{BB962C8B-B14F-4D97-AF65-F5344CB8AC3E}">
        <p14:creationId xmlns:p14="http://schemas.microsoft.com/office/powerpoint/2010/main" val="3056922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1"/>
            <a:r>
              <a:rPr lang="nb-NO" dirty="0">
                <a:latin typeface="Optima" panose="02000503060000020004" pitchFamily="2" charset="0"/>
                <a:ea typeface="Cambria Math" pitchFamily="18" charset="0"/>
              </a:rPr>
              <a:t>For eksempel: Hva drømte partneren din om å bli da hun/han var liten?</a:t>
            </a:r>
          </a:p>
          <a:p>
            <a:pPr lvl="1">
              <a:spcAft>
                <a:spcPts val="1200"/>
              </a:spcAft>
            </a:pPr>
            <a:r>
              <a:rPr lang="nb-NO" dirty="0" err="1">
                <a:latin typeface="Optima" panose="02000503060000020004" pitchFamily="2" charset="0"/>
                <a:ea typeface="Cambria Math" pitchFamily="18" charset="0"/>
              </a:rPr>
              <a:t>Hmm</a:t>
            </a:r>
            <a:r>
              <a:rPr lang="nb-NO" dirty="0">
                <a:latin typeface="Optima" panose="02000503060000020004" pitchFamily="2" charset="0"/>
                <a:ea typeface="Cambria Math" pitchFamily="18" charset="0"/>
              </a:rPr>
              <a:t> … Jeg tror du drømte om å bli jagerflyger!</a:t>
            </a:r>
          </a:p>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19</a:t>
            </a:fld>
            <a:endParaRPr lang="nb-NO"/>
          </a:p>
        </p:txBody>
      </p:sp>
    </p:spTree>
    <p:extLst>
      <p:ext uri="{BB962C8B-B14F-4D97-AF65-F5344CB8AC3E}">
        <p14:creationId xmlns:p14="http://schemas.microsoft.com/office/powerpoint/2010/main" val="207922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a:t>
            </a:fld>
            <a:endParaRPr lang="nb-NO"/>
          </a:p>
        </p:txBody>
      </p:sp>
    </p:spTree>
    <p:extLst>
      <p:ext uri="{BB962C8B-B14F-4D97-AF65-F5344CB8AC3E}">
        <p14:creationId xmlns:p14="http://schemas.microsoft.com/office/powerpoint/2010/main" val="2889610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20</a:t>
            </a:fld>
            <a:endParaRPr lang="nb-NO"/>
          </a:p>
        </p:txBody>
      </p:sp>
    </p:spTree>
    <p:extLst>
      <p:ext uri="{BB962C8B-B14F-4D97-AF65-F5344CB8AC3E}">
        <p14:creationId xmlns:p14="http://schemas.microsoft.com/office/powerpoint/2010/main" val="1106292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21</a:t>
            </a:fld>
            <a:endParaRPr lang="nb-NO"/>
          </a:p>
        </p:txBody>
      </p:sp>
    </p:spTree>
    <p:extLst>
      <p:ext uri="{BB962C8B-B14F-4D97-AF65-F5344CB8AC3E}">
        <p14:creationId xmlns:p14="http://schemas.microsoft.com/office/powerpoint/2010/main" val="2346660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22</a:t>
            </a:fld>
            <a:endParaRPr lang="nb-NO"/>
          </a:p>
        </p:txBody>
      </p:sp>
    </p:spTree>
    <p:extLst>
      <p:ext uri="{BB962C8B-B14F-4D97-AF65-F5344CB8AC3E}">
        <p14:creationId xmlns:p14="http://schemas.microsoft.com/office/powerpoint/2010/main" val="1222503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23</a:t>
            </a:fld>
            <a:endParaRPr lang="nb-NO"/>
          </a:p>
        </p:txBody>
      </p:sp>
    </p:spTree>
    <p:extLst>
      <p:ext uri="{BB962C8B-B14F-4D97-AF65-F5344CB8AC3E}">
        <p14:creationId xmlns:p14="http://schemas.microsoft.com/office/powerpoint/2010/main" val="1106292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24</a:t>
            </a:fld>
            <a:endParaRPr lang="nb-NO"/>
          </a:p>
        </p:txBody>
      </p:sp>
    </p:spTree>
    <p:extLst>
      <p:ext uri="{BB962C8B-B14F-4D97-AF65-F5344CB8AC3E}">
        <p14:creationId xmlns:p14="http://schemas.microsoft.com/office/powerpoint/2010/main" val="279038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25</a:t>
            </a:fld>
            <a:endParaRPr lang="nb-NO"/>
          </a:p>
        </p:txBody>
      </p:sp>
    </p:spTree>
    <p:extLst>
      <p:ext uri="{BB962C8B-B14F-4D97-AF65-F5344CB8AC3E}">
        <p14:creationId xmlns:p14="http://schemas.microsoft.com/office/powerpoint/2010/main" val="1424434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26</a:t>
            </a:fld>
            <a:endParaRPr lang="nb-NO"/>
          </a:p>
        </p:txBody>
      </p:sp>
    </p:spTree>
    <p:extLst>
      <p:ext uri="{BB962C8B-B14F-4D97-AF65-F5344CB8AC3E}">
        <p14:creationId xmlns:p14="http://schemas.microsoft.com/office/powerpoint/2010/main" val="2936434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27</a:t>
            </a:fld>
            <a:endParaRPr lang="nb-NO"/>
          </a:p>
        </p:txBody>
      </p:sp>
    </p:spTree>
    <p:extLst>
      <p:ext uri="{BB962C8B-B14F-4D97-AF65-F5344CB8AC3E}">
        <p14:creationId xmlns:p14="http://schemas.microsoft.com/office/powerpoint/2010/main" val="1499200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28</a:t>
            </a:fld>
            <a:endParaRPr lang="nb-NO"/>
          </a:p>
        </p:txBody>
      </p:sp>
    </p:spTree>
    <p:extLst>
      <p:ext uri="{BB962C8B-B14F-4D97-AF65-F5344CB8AC3E}">
        <p14:creationId xmlns:p14="http://schemas.microsoft.com/office/powerpoint/2010/main" val="1100423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29</a:t>
            </a:fld>
            <a:endParaRPr lang="nb-NO"/>
          </a:p>
        </p:txBody>
      </p:sp>
    </p:spTree>
    <p:extLst>
      <p:ext uri="{BB962C8B-B14F-4D97-AF65-F5344CB8AC3E}">
        <p14:creationId xmlns:p14="http://schemas.microsoft.com/office/powerpoint/2010/main" val="315558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latin typeface="Garamond" panose="02020404030301010803" pitchFamily="18" charset="0"/>
              </a:rPr>
              <a:t>Kapittel 1: </a:t>
            </a:r>
            <a:r>
              <a:rPr lang="nb-NO" b="1" dirty="0">
                <a:latin typeface="Garamond" panose="02020404030301010803" pitchFamily="18" charset="0"/>
              </a:rPr>
              <a:t>Innskuddene i kjærlighetsbanken </a:t>
            </a:r>
            <a:r>
              <a:rPr lang="nb-NO" dirty="0">
                <a:latin typeface="Garamond" panose="02020404030301010803" pitchFamily="18" charset="0"/>
              </a:rPr>
              <a:t>– fokus på små hverdagsvaner som bygger tillit og tabbekvote</a:t>
            </a:r>
          </a:p>
          <a:p>
            <a:pPr marL="0" indent="0">
              <a:buNone/>
            </a:pPr>
            <a:r>
              <a:rPr lang="nb-NO" dirty="0">
                <a:latin typeface="Garamond" panose="02020404030301010803" pitchFamily="18" charset="0"/>
              </a:rPr>
              <a:t>Kapittel 2: </a:t>
            </a:r>
            <a:r>
              <a:rPr lang="nb-NO" b="1" dirty="0">
                <a:latin typeface="Garamond" panose="02020404030301010803" pitchFamily="18" charset="0"/>
              </a:rPr>
              <a:t>Fra følelser til konfliktdanser </a:t>
            </a:r>
            <a:r>
              <a:rPr lang="nb-NO" dirty="0">
                <a:latin typeface="Garamond" panose="02020404030301010803" pitchFamily="18" charset="0"/>
              </a:rPr>
              <a:t>– om følelser og vårt forhold til dem, om tilknytningsreaksjoner som rekrutterer oss til repeterende konfliktdanser, og om betydningen av lav puls</a:t>
            </a:r>
          </a:p>
          <a:p>
            <a:pPr marL="0" indent="0">
              <a:buNone/>
            </a:pPr>
            <a:r>
              <a:rPr lang="nb-NO" dirty="0">
                <a:latin typeface="Garamond" panose="02020404030301010803" pitchFamily="18" charset="0"/>
              </a:rPr>
              <a:t>Kapittel 3: </a:t>
            </a:r>
            <a:r>
              <a:rPr lang="nb-NO" b="1" dirty="0">
                <a:latin typeface="Garamond" panose="02020404030301010803" pitchFamily="18" charset="0"/>
              </a:rPr>
              <a:t>Sex og sånt </a:t>
            </a:r>
            <a:r>
              <a:rPr lang="nb-NO" dirty="0">
                <a:latin typeface="Garamond" panose="02020404030301010803" pitchFamily="18" charset="0"/>
              </a:rPr>
              <a:t>– hvorfor vi ikke snakker med partneren om sex, sexmyter som kan ødelegge for oss, hvordan bygge trygg dialog om sex</a:t>
            </a:r>
          </a:p>
          <a:p>
            <a:pPr marL="0" indent="0">
              <a:buNone/>
            </a:pPr>
            <a:r>
              <a:rPr lang="nb-NO" dirty="0">
                <a:latin typeface="Garamond" panose="02020404030301010803" pitchFamily="18" charset="0"/>
              </a:rPr>
              <a:t>Kapittel 4: </a:t>
            </a:r>
            <a:r>
              <a:rPr lang="nb-NO" b="1" dirty="0">
                <a:latin typeface="Garamond" panose="02020404030301010803" pitchFamily="18" charset="0"/>
              </a:rPr>
              <a:t>De varige forskjellene </a:t>
            </a:r>
            <a:r>
              <a:rPr lang="nb-NO" dirty="0">
                <a:latin typeface="Garamond" panose="02020404030301010803" pitchFamily="18" charset="0"/>
              </a:rPr>
              <a:t>– hvordan repeterende konflikttemaer kan være utgangspunkt for å bygge fellesskap, intimitet og vennskap</a:t>
            </a:r>
          </a:p>
          <a:p>
            <a:pPr marL="0" indent="0">
              <a:buNone/>
            </a:pPr>
            <a:r>
              <a:rPr lang="nb-NO" dirty="0">
                <a:latin typeface="Garamond" panose="02020404030301010803" pitchFamily="18" charset="0"/>
              </a:rPr>
              <a:t>Kapittel 5: </a:t>
            </a:r>
            <a:r>
              <a:rPr lang="nb-NO" b="1" dirty="0">
                <a:latin typeface="Garamond" panose="02020404030301010803" pitchFamily="18" charset="0"/>
              </a:rPr>
              <a:t>Å komme på bølgelengde igjen </a:t>
            </a:r>
            <a:r>
              <a:rPr lang="nb-NO" dirty="0">
                <a:latin typeface="Garamond" panose="02020404030301010803" pitchFamily="18" charset="0"/>
              </a:rPr>
              <a:t>– om betydningen av å kjenne hverandres kjærlighetsspråk, om følelsene skam og skyld, og om hvordan vi kan innrømme feil og mangler på en trygg måte</a:t>
            </a:r>
          </a:p>
          <a:p>
            <a:endParaRPr lang="nb-NO" dirty="0"/>
          </a:p>
          <a:p>
            <a:pPr marL="0" indent="0">
              <a:spcBef>
                <a:spcPts val="1200"/>
              </a:spcBef>
              <a:spcAft>
                <a:spcPts val="600"/>
              </a:spcAft>
              <a:buNone/>
            </a:pPr>
            <a:r>
              <a:rPr lang="nb-NO" dirty="0">
                <a:latin typeface="Garamond" panose="02020404030301010803" pitchFamily="18" charset="0"/>
              </a:rPr>
              <a:t>Bufferkurset tilbyr kunnskap og verktøy som baserer seg på forskning, og som hjelper dere å sette inn støtet på to fronter samtidig:</a:t>
            </a:r>
          </a:p>
          <a:p>
            <a:pPr marL="914400" lvl="1" indent="-457200">
              <a:spcBef>
                <a:spcPts val="1200"/>
              </a:spcBef>
              <a:spcAft>
                <a:spcPts val="600"/>
              </a:spcAft>
              <a:buFont typeface="+mj-lt"/>
              <a:buAutoNum type="arabicPeriod"/>
            </a:pPr>
            <a:r>
              <a:rPr lang="nb-NO" dirty="0">
                <a:latin typeface="Garamond" panose="02020404030301010803" pitchFamily="18" charset="0"/>
              </a:rPr>
              <a:t>Bygge tillit, samhold og det gode i forholdet</a:t>
            </a:r>
          </a:p>
          <a:p>
            <a:pPr marL="914400" lvl="1" indent="-457200">
              <a:spcBef>
                <a:spcPts val="1200"/>
              </a:spcBef>
              <a:buFont typeface="+mj-lt"/>
              <a:buAutoNum type="arabicPeriod"/>
            </a:pPr>
            <a:r>
              <a:rPr lang="nb-NO" dirty="0">
                <a:latin typeface="Garamond" panose="02020404030301010803" pitchFamily="18" charset="0"/>
              </a:rPr>
              <a:t>Håndtere repeterende konflikter på måter som styrker forholdet</a:t>
            </a:r>
          </a:p>
          <a:p>
            <a:pPr marL="914400" lvl="2" indent="0">
              <a:spcBef>
                <a:spcPts val="1200"/>
              </a:spcBef>
              <a:buNone/>
            </a:pPr>
            <a:r>
              <a:rPr lang="nb-NO" dirty="0">
                <a:latin typeface="Garamond" panose="02020404030301010803" pitchFamily="18" charset="0"/>
              </a:rPr>
              <a:t>– ikke ved å argumentere, men ved å finne de skjulte ressursene i konfliktene</a:t>
            </a:r>
            <a:endParaRPr lang="nb-NO" sz="1000" dirty="0">
              <a:latin typeface="Garamond" panose="02020404030301010803" pitchFamily="18" charset="0"/>
            </a:endParaRPr>
          </a:p>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3</a:t>
            </a:fld>
            <a:endParaRPr lang="nb-NO"/>
          </a:p>
        </p:txBody>
      </p:sp>
    </p:spTree>
    <p:extLst>
      <p:ext uri="{BB962C8B-B14F-4D97-AF65-F5344CB8AC3E}">
        <p14:creationId xmlns:p14="http://schemas.microsoft.com/office/powerpoint/2010/main" val="2030857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30</a:t>
            </a:fld>
            <a:endParaRPr lang="nb-NO"/>
          </a:p>
        </p:txBody>
      </p:sp>
    </p:spTree>
    <p:extLst>
      <p:ext uri="{BB962C8B-B14F-4D97-AF65-F5344CB8AC3E}">
        <p14:creationId xmlns:p14="http://schemas.microsoft.com/office/powerpoint/2010/main" val="798092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FA30CE2-4604-DE4E-BB23-ACBB5CC4F142}" type="slidenum">
              <a:rPr lang="nb-NO" smtClean="0"/>
              <a:t>31</a:t>
            </a:fld>
            <a:endParaRPr lang="nb-NO"/>
          </a:p>
        </p:txBody>
      </p:sp>
    </p:spTree>
    <p:extLst>
      <p:ext uri="{BB962C8B-B14F-4D97-AF65-F5344CB8AC3E}">
        <p14:creationId xmlns:p14="http://schemas.microsoft.com/office/powerpoint/2010/main" val="1260366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32</a:t>
            </a:fld>
            <a:endParaRPr lang="nb-NO"/>
          </a:p>
        </p:txBody>
      </p:sp>
    </p:spTree>
    <p:extLst>
      <p:ext uri="{BB962C8B-B14F-4D97-AF65-F5344CB8AC3E}">
        <p14:creationId xmlns:p14="http://schemas.microsoft.com/office/powerpoint/2010/main" val="249008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33</a:t>
            </a:fld>
            <a:endParaRPr lang="nb-NO"/>
          </a:p>
        </p:txBody>
      </p:sp>
    </p:spTree>
    <p:extLst>
      <p:ext uri="{BB962C8B-B14F-4D97-AF65-F5344CB8AC3E}">
        <p14:creationId xmlns:p14="http://schemas.microsoft.com/office/powerpoint/2010/main" val="4203088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latin typeface="Optima" panose="02000503060000020004" pitchFamily="2" charset="0"/>
              </a:rPr>
              <a:t>Fawn</a:t>
            </a:r>
            <a:r>
              <a:rPr lang="nb-NO" dirty="0">
                <a:latin typeface="Optima" panose="02000503060000020004" pitchFamily="2" charset="0"/>
              </a:rPr>
              <a:t>: Total underkastelse: </a:t>
            </a:r>
          </a:p>
          <a:p>
            <a:pPr lvl="1"/>
            <a:r>
              <a:rPr lang="nb-NO" dirty="0">
                <a:latin typeface="Optima" panose="02000503060000020004" pitchFamily="2" charset="0"/>
              </a:rPr>
              <a:t>Knyttet til å gi opp, traumereaksjon</a:t>
            </a:r>
          </a:p>
          <a:p>
            <a:pPr lvl="1"/>
            <a:r>
              <a:rPr lang="nb-NO" dirty="0">
                <a:latin typeface="Optima" panose="02000503060000020004" pitchFamily="2" charset="0"/>
              </a:rPr>
              <a:t>Lavere puls, svake muskler</a:t>
            </a:r>
          </a:p>
          <a:p>
            <a:r>
              <a:rPr lang="nb-NO" dirty="0" err="1">
                <a:latin typeface="Optima" panose="02000503060000020004" pitchFamily="2" charset="0"/>
              </a:rPr>
              <a:t>Flop</a:t>
            </a:r>
            <a:r>
              <a:rPr lang="nb-NO" dirty="0">
                <a:latin typeface="Optima" panose="02000503060000020004" pitchFamily="2" charset="0"/>
              </a:rPr>
              <a:t>: Tonisk immobilitet: Kan besvime</a:t>
            </a:r>
          </a:p>
          <a:p>
            <a:endParaRPr lang="nb-NO" dirty="0">
              <a:latin typeface="Optima" panose="02000503060000020004" pitchFamily="2" charset="0"/>
            </a:endParaRPr>
          </a:p>
          <a:p>
            <a:r>
              <a:rPr lang="nb-NO" dirty="0">
                <a:latin typeface="Optima" panose="02000503060000020004" pitchFamily="2" charset="0"/>
              </a:rPr>
              <a:t>Pulsen varierer fra person til person. Godt trent person: Pause når pulsen går over 80 slag i minuttet!</a:t>
            </a:r>
          </a:p>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34</a:t>
            </a:fld>
            <a:endParaRPr lang="nb-NO"/>
          </a:p>
        </p:txBody>
      </p:sp>
    </p:spTree>
    <p:extLst>
      <p:ext uri="{BB962C8B-B14F-4D97-AF65-F5344CB8AC3E}">
        <p14:creationId xmlns:p14="http://schemas.microsoft.com/office/powerpoint/2010/main" val="4046671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35</a:t>
            </a:fld>
            <a:endParaRPr lang="nb-NO"/>
          </a:p>
        </p:txBody>
      </p:sp>
    </p:spTree>
    <p:extLst>
      <p:ext uri="{BB962C8B-B14F-4D97-AF65-F5344CB8AC3E}">
        <p14:creationId xmlns:p14="http://schemas.microsoft.com/office/powerpoint/2010/main" val="3371297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36</a:t>
            </a:fld>
            <a:endParaRPr lang="nb-NO"/>
          </a:p>
        </p:txBody>
      </p:sp>
    </p:spTree>
    <p:extLst>
      <p:ext uri="{BB962C8B-B14F-4D97-AF65-F5344CB8AC3E}">
        <p14:creationId xmlns:p14="http://schemas.microsoft.com/office/powerpoint/2010/main" val="2002338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37</a:t>
            </a:fld>
            <a:endParaRPr lang="nb-NO"/>
          </a:p>
        </p:txBody>
      </p:sp>
    </p:spTree>
    <p:extLst>
      <p:ext uri="{BB962C8B-B14F-4D97-AF65-F5344CB8AC3E}">
        <p14:creationId xmlns:p14="http://schemas.microsoft.com/office/powerpoint/2010/main" val="488430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38</a:t>
            </a:fld>
            <a:endParaRPr lang="nb-NO"/>
          </a:p>
        </p:txBody>
      </p:sp>
    </p:spTree>
    <p:extLst>
      <p:ext uri="{BB962C8B-B14F-4D97-AF65-F5344CB8AC3E}">
        <p14:creationId xmlns:p14="http://schemas.microsoft.com/office/powerpoint/2010/main" val="1906020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39</a:t>
            </a:fld>
            <a:endParaRPr lang="nb-NO"/>
          </a:p>
        </p:txBody>
      </p:sp>
    </p:spTree>
    <p:extLst>
      <p:ext uri="{BB962C8B-B14F-4D97-AF65-F5344CB8AC3E}">
        <p14:creationId xmlns:p14="http://schemas.microsoft.com/office/powerpoint/2010/main" val="1529735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4</a:t>
            </a:fld>
            <a:endParaRPr lang="nb-NO"/>
          </a:p>
        </p:txBody>
      </p:sp>
    </p:spTree>
    <p:extLst>
      <p:ext uri="{BB962C8B-B14F-4D97-AF65-F5344CB8AC3E}">
        <p14:creationId xmlns:p14="http://schemas.microsoft.com/office/powerpoint/2010/main" val="642322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40</a:t>
            </a:fld>
            <a:endParaRPr lang="nb-NO"/>
          </a:p>
        </p:txBody>
      </p:sp>
    </p:spTree>
    <p:extLst>
      <p:ext uri="{BB962C8B-B14F-4D97-AF65-F5344CB8AC3E}">
        <p14:creationId xmlns:p14="http://schemas.microsoft.com/office/powerpoint/2010/main" val="4030573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41</a:t>
            </a:fld>
            <a:endParaRPr lang="nb-NO"/>
          </a:p>
        </p:txBody>
      </p:sp>
    </p:spTree>
    <p:extLst>
      <p:ext uri="{BB962C8B-B14F-4D97-AF65-F5344CB8AC3E}">
        <p14:creationId xmlns:p14="http://schemas.microsoft.com/office/powerpoint/2010/main" val="957136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Hyperkopling: </a:t>
            </a:r>
            <a:r>
              <a:rPr lang="nb-NO" dirty="0" err="1"/>
              <a:t>https</a:t>
            </a:r>
            <a:r>
              <a:rPr lang="nb-NO" dirty="0"/>
              <a:t>://</a:t>
            </a:r>
            <a:r>
              <a:rPr lang="nb-NO" dirty="0" err="1"/>
              <a:t>www.youtube.com</a:t>
            </a:r>
            <a:r>
              <a:rPr lang="nb-NO" dirty="0"/>
              <a:t>/</a:t>
            </a:r>
            <a:r>
              <a:rPr lang="nb-NO" dirty="0" err="1"/>
              <a:t>watch?v</a:t>
            </a:r>
            <a:r>
              <a:rPr lang="nb-NO" dirty="0"/>
              <a:t>=_Zta4W5noiM</a:t>
            </a:r>
          </a:p>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42</a:t>
            </a:fld>
            <a:endParaRPr lang="nb-NO"/>
          </a:p>
        </p:txBody>
      </p:sp>
    </p:spTree>
    <p:extLst>
      <p:ext uri="{BB962C8B-B14F-4D97-AF65-F5344CB8AC3E}">
        <p14:creationId xmlns:p14="http://schemas.microsoft.com/office/powerpoint/2010/main" val="26018693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44</a:t>
            </a:fld>
            <a:endParaRPr lang="nb-NO"/>
          </a:p>
        </p:txBody>
      </p:sp>
    </p:spTree>
    <p:extLst>
      <p:ext uri="{BB962C8B-B14F-4D97-AF65-F5344CB8AC3E}">
        <p14:creationId xmlns:p14="http://schemas.microsoft.com/office/powerpoint/2010/main" val="3811051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45</a:t>
            </a:fld>
            <a:endParaRPr lang="nb-NO"/>
          </a:p>
        </p:txBody>
      </p:sp>
    </p:spTree>
    <p:extLst>
      <p:ext uri="{BB962C8B-B14F-4D97-AF65-F5344CB8AC3E}">
        <p14:creationId xmlns:p14="http://schemas.microsoft.com/office/powerpoint/2010/main" val="2805507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46</a:t>
            </a:fld>
            <a:endParaRPr lang="nb-NO"/>
          </a:p>
        </p:txBody>
      </p:sp>
    </p:spTree>
    <p:extLst>
      <p:ext uri="{BB962C8B-B14F-4D97-AF65-F5344CB8AC3E}">
        <p14:creationId xmlns:p14="http://schemas.microsoft.com/office/powerpoint/2010/main" val="40168922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47</a:t>
            </a:fld>
            <a:endParaRPr lang="nb-NO"/>
          </a:p>
        </p:txBody>
      </p:sp>
    </p:spTree>
    <p:extLst>
      <p:ext uri="{BB962C8B-B14F-4D97-AF65-F5344CB8AC3E}">
        <p14:creationId xmlns:p14="http://schemas.microsoft.com/office/powerpoint/2010/main" val="31995447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48</a:t>
            </a:fld>
            <a:endParaRPr lang="nb-NO"/>
          </a:p>
        </p:txBody>
      </p:sp>
    </p:spTree>
    <p:extLst>
      <p:ext uri="{BB962C8B-B14F-4D97-AF65-F5344CB8AC3E}">
        <p14:creationId xmlns:p14="http://schemas.microsoft.com/office/powerpoint/2010/main" val="2944071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FA30CE2-4604-DE4E-BB23-ACBB5CC4F142}" type="slidenum">
              <a:rPr lang="nb-NO" smtClean="0"/>
              <a:t>49</a:t>
            </a:fld>
            <a:endParaRPr lang="nb-NO"/>
          </a:p>
        </p:txBody>
      </p:sp>
    </p:spTree>
    <p:extLst>
      <p:ext uri="{BB962C8B-B14F-4D97-AF65-F5344CB8AC3E}">
        <p14:creationId xmlns:p14="http://schemas.microsoft.com/office/powerpoint/2010/main" val="770451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50</a:t>
            </a:fld>
            <a:endParaRPr lang="nb-NO"/>
          </a:p>
        </p:txBody>
      </p:sp>
    </p:spTree>
    <p:extLst>
      <p:ext uri="{BB962C8B-B14F-4D97-AF65-F5344CB8AC3E}">
        <p14:creationId xmlns:p14="http://schemas.microsoft.com/office/powerpoint/2010/main" val="2971624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man forsker er all informasjon viktig, enten den kjennes negativ eller positiv. Alt vi opplever kan da oppleves som datamateriale, som hjelper oss å forstå oss selv, partneren og parforholdet enda bedre.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Optima" panose="02000503060000020004" pitchFamily="2" charset="0"/>
              </a:rPr>
              <a:t>Øvelsene kan vekke følelser – det er bra – følelser er informasjon om at noe betyr noe for dere!</a:t>
            </a:r>
          </a:p>
          <a:p>
            <a:endParaRPr lang="nb-NO" dirty="0"/>
          </a:p>
          <a:p>
            <a:r>
              <a:rPr lang="nb-NO" dirty="0">
                <a:latin typeface="Optima" panose="02000503060000020004" pitchFamily="2" charset="0"/>
              </a:rPr>
              <a:t>Å ta pause er ingen skam, det er en superviktig ferdighet, som vi skal øve på ellers i kurset også! Ta pause hvis det skulle begynne å koke litt innvendig, og øvelsen ikke kjennes ut som bare trening lenger.</a:t>
            </a:r>
          </a:p>
          <a:p>
            <a:endParaRPr lang="nb-NO" dirty="0">
              <a:latin typeface="Optima" panose="02000503060000020004" pitchFamily="2" charset="0"/>
            </a:endParaRPr>
          </a:p>
          <a:p>
            <a:r>
              <a:rPr lang="nb-NO" dirty="0"/>
              <a:t>Hvis det er kø for å få veiledning – tren på å roe ned i mellomtiden. Det er ikke bortkastet tid, det er viktig trening. Og skulle dere synes dere fikk for lite tid til å trene, her på kurset – sett kryss i margen, eller noter ned, slik at dere kan gå tilbake til det temaet eller den øvelsen senere.</a:t>
            </a:r>
          </a:p>
        </p:txBody>
      </p:sp>
      <p:sp>
        <p:nvSpPr>
          <p:cNvPr id="4" name="Plassholder for lysbildenummer 3"/>
          <p:cNvSpPr>
            <a:spLocks noGrp="1"/>
          </p:cNvSpPr>
          <p:nvPr>
            <p:ph type="sldNum" sz="quarter" idx="5"/>
          </p:nvPr>
        </p:nvSpPr>
        <p:spPr/>
        <p:txBody>
          <a:bodyPr/>
          <a:lstStyle/>
          <a:p>
            <a:fld id="{CFA30CE2-4604-DE4E-BB23-ACBB5CC4F142}" type="slidenum">
              <a:rPr lang="nb-NO" smtClean="0"/>
              <a:t>5</a:t>
            </a:fld>
            <a:endParaRPr lang="nb-NO"/>
          </a:p>
        </p:txBody>
      </p:sp>
    </p:spTree>
    <p:extLst>
      <p:ext uri="{BB962C8B-B14F-4D97-AF65-F5344CB8AC3E}">
        <p14:creationId xmlns:p14="http://schemas.microsoft.com/office/powerpoint/2010/main" val="4151799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51</a:t>
            </a:fld>
            <a:endParaRPr lang="nb-NO"/>
          </a:p>
        </p:txBody>
      </p:sp>
    </p:spTree>
    <p:extLst>
      <p:ext uri="{BB962C8B-B14F-4D97-AF65-F5344CB8AC3E}">
        <p14:creationId xmlns:p14="http://schemas.microsoft.com/office/powerpoint/2010/main" val="2955810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52</a:t>
            </a:fld>
            <a:endParaRPr lang="nb-NO"/>
          </a:p>
        </p:txBody>
      </p:sp>
    </p:spTree>
    <p:extLst>
      <p:ext uri="{BB962C8B-B14F-4D97-AF65-F5344CB8AC3E}">
        <p14:creationId xmlns:p14="http://schemas.microsoft.com/office/powerpoint/2010/main" val="2597366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54</a:t>
            </a:fld>
            <a:endParaRPr lang="nb-NO"/>
          </a:p>
        </p:txBody>
      </p:sp>
    </p:spTree>
    <p:extLst>
      <p:ext uri="{BB962C8B-B14F-4D97-AF65-F5344CB8AC3E}">
        <p14:creationId xmlns:p14="http://schemas.microsoft.com/office/powerpoint/2010/main" val="507595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Hyperkopling: Marthe og Håvard prøver seg på </a:t>
            </a:r>
            <a:r>
              <a:rPr lang="nb-NO" dirty="0" err="1"/>
              <a:t>girøvelsen</a:t>
            </a:r>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55</a:t>
            </a:fld>
            <a:endParaRPr lang="nb-NO"/>
          </a:p>
        </p:txBody>
      </p:sp>
    </p:spTree>
    <p:extLst>
      <p:ext uri="{BB962C8B-B14F-4D97-AF65-F5344CB8AC3E}">
        <p14:creationId xmlns:p14="http://schemas.microsoft.com/office/powerpoint/2010/main" val="3012750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56</a:t>
            </a:fld>
            <a:endParaRPr lang="nb-NO"/>
          </a:p>
        </p:txBody>
      </p:sp>
    </p:spTree>
    <p:extLst>
      <p:ext uri="{BB962C8B-B14F-4D97-AF65-F5344CB8AC3E}">
        <p14:creationId xmlns:p14="http://schemas.microsoft.com/office/powerpoint/2010/main" val="1546253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57</a:t>
            </a:fld>
            <a:endParaRPr lang="nb-NO"/>
          </a:p>
        </p:txBody>
      </p:sp>
    </p:spTree>
    <p:extLst>
      <p:ext uri="{BB962C8B-B14F-4D97-AF65-F5344CB8AC3E}">
        <p14:creationId xmlns:p14="http://schemas.microsoft.com/office/powerpoint/2010/main" val="12225034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58</a:t>
            </a:fld>
            <a:endParaRPr lang="nb-NO"/>
          </a:p>
        </p:txBody>
      </p:sp>
    </p:spTree>
    <p:extLst>
      <p:ext uri="{BB962C8B-B14F-4D97-AF65-F5344CB8AC3E}">
        <p14:creationId xmlns:p14="http://schemas.microsoft.com/office/powerpoint/2010/main" val="1106292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59</a:t>
            </a:fld>
            <a:endParaRPr lang="nb-NO"/>
          </a:p>
        </p:txBody>
      </p:sp>
    </p:spTree>
    <p:extLst>
      <p:ext uri="{BB962C8B-B14F-4D97-AF65-F5344CB8AC3E}">
        <p14:creationId xmlns:p14="http://schemas.microsoft.com/office/powerpoint/2010/main" val="6633832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60</a:t>
            </a:fld>
            <a:endParaRPr lang="nb-NO"/>
          </a:p>
        </p:txBody>
      </p:sp>
    </p:spTree>
    <p:extLst>
      <p:ext uri="{BB962C8B-B14F-4D97-AF65-F5344CB8AC3E}">
        <p14:creationId xmlns:p14="http://schemas.microsoft.com/office/powerpoint/2010/main" val="13002173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61</a:t>
            </a:fld>
            <a:endParaRPr lang="nb-NO"/>
          </a:p>
        </p:txBody>
      </p:sp>
    </p:spTree>
    <p:extLst>
      <p:ext uri="{BB962C8B-B14F-4D97-AF65-F5344CB8AC3E}">
        <p14:creationId xmlns:p14="http://schemas.microsoft.com/office/powerpoint/2010/main" val="3659573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til det de fleste gruer seg til: Presentasjonsrunden! </a:t>
            </a:r>
          </a:p>
          <a:p>
            <a:endParaRPr lang="nb-NO" dirty="0"/>
          </a:p>
          <a:p>
            <a:r>
              <a:rPr lang="nb-NO" dirty="0"/>
              <a:t>Noen hjerner her gir kanskje nå beskjed om at her burde man helst flykte! I så fall er ikke de hjernene alene! Studier har vist at noe av det mennesker er mest redd for, er å snakke i forsamlinger. </a:t>
            </a:r>
          </a:p>
          <a:p>
            <a:endParaRPr lang="nb-NO" dirty="0"/>
          </a:p>
          <a:p>
            <a:r>
              <a:rPr lang="nb-NO" dirty="0"/>
              <a:t>Vi plager dere med dette likevel, fordi vi synes det er både fint og nyttig å høre hvem dere er – og sannsynligvis vil dere også synes det er fint og nyttig å vite bittelitt om de andre her. Og for oss som kursledere er det viktig å kjenne til hvilke håp eller ønsker dere sitter her med – slik at vi kan ivareta disse på best mulig måte underveis i kurset.</a:t>
            </a:r>
          </a:p>
        </p:txBody>
      </p:sp>
      <p:sp>
        <p:nvSpPr>
          <p:cNvPr id="4" name="Plassholder for lysbildenummer 3"/>
          <p:cNvSpPr>
            <a:spLocks noGrp="1"/>
          </p:cNvSpPr>
          <p:nvPr>
            <p:ph type="sldNum" sz="quarter" idx="5"/>
          </p:nvPr>
        </p:nvSpPr>
        <p:spPr/>
        <p:txBody>
          <a:bodyPr/>
          <a:lstStyle/>
          <a:p>
            <a:fld id="{CFA30CE2-4604-DE4E-BB23-ACBB5CC4F142}" type="slidenum">
              <a:rPr lang="nb-NO" smtClean="0"/>
              <a:t>6</a:t>
            </a:fld>
            <a:endParaRPr lang="nb-NO"/>
          </a:p>
        </p:txBody>
      </p:sp>
    </p:spTree>
    <p:extLst>
      <p:ext uri="{BB962C8B-B14F-4D97-AF65-F5344CB8AC3E}">
        <p14:creationId xmlns:p14="http://schemas.microsoft.com/office/powerpoint/2010/main" val="25300324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62</a:t>
            </a:fld>
            <a:endParaRPr lang="nb-NO"/>
          </a:p>
        </p:txBody>
      </p:sp>
    </p:spTree>
    <p:extLst>
      <p:ext uri="{BB962C8B-B14F-4D97-AF65-F5344CB8AC3E}">
        <p14:creationId xmlns:p14="http://schemas.microsoft.com/office/powerpoint/2010/main" val="14244346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63</a:t>
            </a:fld>
            <a:endParaRPr lang="nb-NO"/>
          </a:p>
        </p:txBody>
      </p:sp>
    </p:spTree>
    <p:extLst>
      <p:ext uri="{BB962C8B-B14F-4D97-AF65-F5344CB8AC3E}">
        <p14:creationId xmlns:p14="http://schemas.microsoft.com/office/powerpoint/2010/main" val="29873270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64</a:t>
            </a:fld>
            <a:endParaRPr lang="nb-NO"/>
          </a:p>
        </p:txBody>
      </p:sp>
    </p:spTree>
    <p:extLst>
      <p:ext uri="{BB962C8B-B14F-4D97-AF65-F5344CB8AC3E}">
        <p14:creationId xmlns:p14="http://schemas.microsoft.com/office/powerpoint/2010/main" val="25857548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65</a:t>
            </a:fld>
            <a:endParaRPr lang="nb-NO"/>
          </a:p>
        </p:txBody>
      </p:sp>
    </p:spTree>
    <p:extLst>
      <p:ext uri="{BB962C8B-B14F-4D97-AF65-F5344CB8AC3E}">
        <p14:creationId xmlns:p14="http://schemas.microsoft.com/office/powerpoint/2010/main" val="24881475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66</a:t>
            </a:fld>
            <a:endParaRPr lang="nb-NO"/>
          </a:p>
        </p:txBody>
      </p:sp>
    </p:spTree>
    <p:extLst>
      <p:ext uri="{BB962C8B-B14F-4D97-AF65-F5344CB8AC3E}">
        <p14:creationId xmlns:p14="http://schemas.microsoft.com/office/powerpoint/2010/main" val="21678431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67</a:t>
            </a:fld>
            <a:endParaRPr lang="nb-NO"/>
          </a:p>
        </p:txBody>
      </p:sp>
    </p:spTree>
    <p:extLst>
      <p:ext uri="{BB962C8B-B14F-4D97-AF65-F5344CB8AC3E}">
        <p14:creationId xmlns:p14="http://schemas.microsoft.com/office/powerpoint/2010/main" val="20731749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68</a:t>
            </a:fld>
            <a:endParaRPr lang="nb-NO"/>
          </a:p>
        </p:txBody>
      </p:sp>
    </p:spTree>
    <p:extLst>
      <p:ext uri="{BB962C8B-B14F-4D97-AF65-F5344CB8AC3E}">
        <p14:creationId xmlns:p14="http://schemas.microsoft.com/office/powerpoint/2010/main" val="28344324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FA30CE2-4604-DE4E-BB23-ACBB5CC4F142}" type="slidenum">
              <a:rPr lang="nb-NO" smtClean="0"/>
              <a:t>69</a:t>
            </a:fld>
            <a:endParaRPr lang="nb-NO"/>
          </a:p>
        </p:txBody>
      </p:sp>
    </p:spTree>
    <p:extLst>
      <p:ext uri="{BB962C8B-B14F-4D97-AF65-F5344CB8AC3E}">
        <p14:creationId xmlns:p14="http://schemas.microsoft.com/office/powerpoint/2010/main" val="37206576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71</a:t>
            </a:fld>
            <a:endParaRPr lang="nb-NO"/>
          </a:p>
        </p:txBody>
      </p:sp>
    </p:spTree>
    <p:extLst>
      <p:ext uri="{BB962C8B-B14F-4D97-AF65-F5344CB8AC3E}">
        <p14:creationId xmlns:p14="http://schemas.microsoft.com/office/powerpoint/2010/main" val="40049633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72</a:t>
            </a:fld>
            <a:endParaRPr lang="nb-NO"/>
          </a:p>
        </p:txBody>
      </p:sp>
    </p:spTree>
    <p:extLst>
      <p:ext uri="{BB962C8B-B14F-4D97-AF65-F5344CB8AC3E}">
        <p14:creationId xmlns:p14="http://schemas.microsoft.com/office/powerpoint/2010/main" val="294678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7</a:t>
            </a:fld>
            <a:endParaRPr lang="nb-NO"/>
          </a:p>
        </p:txBody>
      </p:sp>
    </p:spTree>
    <p:extLst>
      <p:ext uri="{BB962C8B-B14F-4D97-AF65-F5344CB8AC3E}">
        <p14:creationId xmlns:p14="http://schemas.microsoft.com/office/powerpoint/2010/main" val="28039645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73</a:t>
            </a:fld>
            <a:endParaRPr lang="nb-NO"/>
          </a:p>
        </p:txBody>
      </p:sp>
    </p:spTree>
    <p:extLst>
      <p:ext uri="{BB962C8B-B14F-4D97-AF65-F5344CB8AC3E}">
        <p14:creationId xmlns:p14="http://schemas.microsoft.com/office/powerpoint/2010/main" val="14047647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74</a:t>
            </a:fld>
            <a:endParaRPr lang="nb-NO"/>
          </a:p>
        </p:txBody>
      </p:sp>
    </p:spTree>
    <p:extLst>
      <p:ext uri="{BB962C8B-B14F-4D97-AF65-F5344CB8AC3E}">
        <p14:creationId xmlns:p14="http://schemas.microsoft.com/office/powerpoint/2010/main" val="12225034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75</a:t>
            </a:fld>
            <a:endParaRPr lang="nb-NO"/>
          </a:p>
        </p:txBody>
      </p:sp>
    </p:spTree>
    <p:extLst>
      <p:ext uri="{BB962C8B-B14F-4D97-AF65-F5344CB8AC3E}">
        <p14:creationId xmlns:p14="http://schemas.microsoft.com/office/powerpoint/2010/main" val="11062927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76</a:t>
            </a:fld>
            <a:endParaRPr lang="nb-NO"/>
          </a:p>
        </p:txBody>
      </p:sp>
    </p:spTree>
    <p:extLst>
      <p:ext uri="{BB962C8B-B14F-4D97-AF65-F5344CB8AC3E}">
        <p14:creationId xmlns:p14="http://schemas.microsoft.com/office/powerpoint/2010/main" val="24751335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77</a:t>
            </a:fld>
            <a:endParaRPr lang="nb-NO"/>
          </a:p>
        </p:txBody>
      </p:sp>
    </p:spTree>
    <p:extLst>
      <p:ext uri="{BB962C8B-B14F-4D97-AF65-F5344CB8AC3E}">
        <p14:creationId xmlns:p14="http://schemas.microsoft.com/office/powerpoint/2010/main" val="36595734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79</a:t>
            </a:fld>
            <a:endParaRPr lang="nb-NO"/>
          </a:p>
        </p:txBody>
      </p:sp>
    </p:spTree>
    <p:extLst>
      <p:ext uri="{BB962C8B-B14F-4D97-AF65-F5344CB8AC3E}">
        <p14:creationId xmlns:p14="http://schemas.microsoft.com/office/powerpoint/2010/main" val="3944339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80</a:t>
            </a:fld>
            <a:endParaRPr lang="nb-NO"/>
          </a:p>
        </p:txBody>
      </p:sp>
    </p:spTree>
    <p:extLst>
      <p:ext uri="{BB962C8B-B14F-4D97-AF65-F5344CB8AC3E}">
        <p14:creationId xmlns:p14="http://schemas.microsoft.com/office/powerpoint/2010/main" val="13299747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81</a:t>
            </a:fld>
            <a:endParaRPr lang="nb-NO"/>
          </a:p>
        </p:txBody>
      </p:sp>
    </p:spTree>
    <p:extLst>
      <p:ext uri="{BB962C8B-B14F-4D97-AF65-F5344CB8AC3E}">
        <p14:creationId xmlns:p14="http://schemas.microsoft.com/office/powerpoint/2010/main" val="39464949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82</a:t>
            </a:fld>
            <a:endParaRPr lang="nb-NO"/>
          </a:p>
        </p:txBody>
      </p:sp>
    </p:spTree>
    <p:extLst>
      <p:ext uri="{BB962C8B-B14F-4D97-AF65-F5344CB8AC3E}">
        <p14:creationId xmlns:p14="http://schemas.microsoft.com/office/powerpoint/2010/main" val="30420172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FA30CE2-4604-DE4E-BB23-ACBB5CC4F142}" type="slidenum">
              <a:rPr lang="nb-NO" smtClean="0"/>
              <a:t>83</a:t>
            </a:fld>
            <a:endParaRPr lang="nb-NO"/>
          </a:p>
        </p:txBody>
      </p:sp>
    </p:spTree>
    <p:extLst>
      <p:ext uri="{BB962C8B-B14F-4D97-AF65-F5344CB8AC3E}">
        <p14:creationId xmlns:p14="http://schemas.microsoft.com/office/powerpoint/2010/main" val="1742015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John </a:t>
            </a:r>
            <a:r>
              <a:rPr lang="nb-NO" dirty="0" err="1"/>
              <a:t>Gottman</a:t>
            </a:r>
            <a:r>
              <a:rPr lang="nb-NO" dirty="0"/>
              <a:t> har også gjort annen banebrytende forskning, og noe av den kommer vi tilbake til. Han har blant annet studert hvordan barn får venner, hvordan foreldre forholder seg til barns negative følelser, og han har studert vold i parforhold.</a:t>
            </a:r>
          </a:p>
          <a:p>
            <a:endParaRPr lang="nb-NO" dirty="0"/>
          </a:p>
          <a:p>
            <a:r>
              <a:rPr lang="nb-NO" dirty="0" err="1">
                <a:effectLst/>
                <a:latin typeface="Helvetica" pitchFamily="2" charset="0"/>
              </a:rPr>
              <a:t>Gottman</a:t>
            </a:r>
            <a:r>
              <a:rPr lang="nb-NO" dirty="0">
                <a:effectLst/>
                <a:latin typeface="Helvetica" pitchFamily="2" charset="0"/>
              </a:rPr>
              <a:t> betraktet i mange år sin forskning som ren grunnforskning. Grunnforskning vil si eksperimentell eller teoretisk virksomhet som først og fremst har som mål å skape ny kunnskap om grunnleggende mekanismer bak</a:t>
            </a:r>
          </a:p>
          <a:p>
            <a:r>
              <a:rPr lang="nb-NO" dirty="0">
                <a:effectLst/>
                <a:latin typeface="Helvetica" pitchFamily="2" charset="0"/>
              </a:rPr>
              <a:t>det vi kan observere, uten noe krav om at kunnskapen skal kunne anvendes i praksis. Grunnforskning er ofte mer tidløs enn anvendt forskning.</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8</a:t>
            </a:fld>
            <a:endParaRPr lang="nb-NO"/>
          </a:p>
        </p:txBody>
      </p:sp>
    </p:spTree>
    <p:extLst>
      <p:ext uri="{BB962C8B-B14F-4D97-AF65-F5344CB8AC3E}">
        <p14:creationId xmlns:p14="http://schemas.microsoft.com/office/powerpoint/2010/main" val="14572701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85</a:t>
            </a:fld>
            <a:endParaRPr lang="nb-NO"/>
          </a:p>
        </p:txBody>
      </p:sp>
    </p:spTree>
    <p:extLst>
      <p:ext uri="{BB962C8B-B14F-4D97-AF65-F5344CB8AC3E}">
        <p14:creationId xmlns:p14="http://schemas.microsoft.com/office/powerpoint/2010/main" val="4213617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86</a:t>
            </a:fld>
            <a:endParaRPr lang="nb-NO"/>
          </a:p>
        </p:txBody>
      </p:sp>
    </p:spTree>
    <p:extLst>
      <p:ext uri="{BB962C8B-B14F-4D97-AF65-F5344CB8AC3E}">
        <p14:creationId xmlns:p14="http://schemas.microsoft.com/office/powerpoint/2010/main" val="24291254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87</a:t>
            </a:fld>
            <a:endParaRPr lang="nb-NO"/>
          </a:p>
        </p:txBody>
      </p:sp>
    </p:spTree>
    <p:extLst>
      <p:ext uri="{BB962C8B-B14F-4D97-AF65-F5344CB8AC3E}">
        <p14:creationId xmlns:p14="http://schemas.microsoft.com/office/powerpoint/2010/main" val="2684661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88</a:t>
            </a:fld>
            <a:endParaRPr lang="nb-NO"/>
          </a:p>
        </p:txBody>
      </p:sp>
    </p:spTree>
    <p:extLst>
      <p:ext uri="{BB962C8B-B14F-4D97-AF65-F5344CB8AC3E}">
        <p14:creationId xmlns:p14="http://schemas.microsoft.com/office/powerpoint/2010/main" val="14124451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89</a:t>
            </a:fld>
            <a:endParaRPr lang="nb-NO"/>
          </a:p>
        </p:txBody>
      </p:sp>
    </p:spTree>
    <p:extLst>
      <p:ext uri="{BB962C8B-B14F-4D97-AF65-F5344CB8AC3E}">
        <p14:creationId xmlns:p14="http://schemas.microsoft.com/office/powerpoint/2010/main" val="245728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FA30CE2-4604-DE4E-BB23-ACBB5CC4F142}" type="slidenum">
              <a:rPr lang="nb-NO" smtClean="0"/>
              <a:t>9</a:t>
            </a:fld>
            <a:endParaRPr lang="nb-NO"/>
          </a:p>
        </p:txBody>
      </p:sp>
    </p:spTree>
    <p:extLst>
      <p:ext uri="{BB962C8B-B14F-4D97-AF65-F5344CB8AC3E}">
        <p14:creationId xmlns:p14="http://schemas.microsoft.com/office/powerpoint/2010/main" val="3745164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383214-8681-3FAF-7C95-52A1087EE05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95481BB-9F3F-D151-4A89-36F76C379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836D828-CF46-0B3D-41B2-40029FC5EDD8}"/>
              </a:ext>
            </a:extLst>
          </p:cNvPr>
          <p:cNvSpPr>
            <a:spLocks noGrp="1"/>
          </p:cNvSpPr>
          <p:nvPr>
            <p:ph type="dt" sz="half" idx="10"/>
          </p:nvPr>
        </p:nvSpPr>
        <p:spPr/>
        <p:txBody>
          <a:bodyPr/>
          <a:lstStyle/>
          <a:p>
            <a:fld id="{3B613574-F0D3-E648-89D3-83BEB46692B7}" type="datetime1">
              <a:rPr lang="nb-NO" smtClean="0"/>
              <a:t>30.10.2024</a:t>
            </a:fld>
            <a:endParaRPr lang="nb-NO"/>
          </a:p>
        </p:txBody>
      </p:sp>
      <p:sp>
        <p:nvSpPr>
          <p:cNvPr id="5" name="Plassholder for bunntekst 4">
            <a:extLst>
              <a:ext uri="{FF2B5EF4-FFF2-40B4-BE49-F238E27FC236}">
                <a16:creationId xmlns:a16="http://schemas.microsoft.com/office/drawing/2014/main" id="{7C7E700B-98C1-C351-B608-4EE1C258FD8B}"/>
              </a:ext>
            </a:extLst>
          </p:cNvPr>
          <p:cNvSpPr>
            <a:spLocks noGrp="1"/>
          </p:cNvSpPr>
          <p:nvPr>
            <p:ph type="ftr" sz="quarter" idx="11"/>
          </p:nvPr>
        </p:nvSpPr>
        <p:spPr/>
        <p:txBody>
          <a:bodyPr/>
          <a:lstStyle/>
          <a:p>
            <a:r>
              <a:rPr lang="nb-NO"/>
              <a:t>Bufferkurs for par -- 2024 AMFT</a:t>
            </a:r>
          </a:p>
        </p:txBody>
      </p:sp>
      <p:sp>
        <p:nvSpPr>
          <p:cNvPr id="6" name="Plassholder for lysbildenummer 5">
            <a:extLst>
              <a:ext uri="{FF2B5EF4-FFF2-40B4-BE49-F238E27FC236}">
                <a16:creationId xmlns:a16="http://schemas.microsoft.com/office/drawing/2014/main" id="{99B94B36-A3F4-0DCF-B5D6-B320EC9807BC}"/>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1900912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B5424A-E5B2-EA90-1D64-A72F2DFDD548}"/>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7A812F4-606E-FC86-7ED3-BABBAD93760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9BD497A-CFC9-A7FD-AF2B-1E50F5CCF7E5}"/>
              </a:ext>
            </a:extLst>
          </p:cNvPr>
          <p:cNvSpPr>
            <a:spLocks noGrp="1"/>
          </p:cNvSpPr>
          <p:nvPr>
            <p:ph type="dt" sz="half" idx="10"/>
          </p:nvPr>
        </p:nvSpPr>
        <p:spPr/>
        <p:txBody>
          <a:bodyPr/>
          <a:lstStyle/>
          <a:p>
            <a:fld id="{50985F2E-2D72-9B48-A236-E983BD4DEE17}" type="datetime1">
              <a:rPr lang="nb-NO" smtClean="0"/>
              <a:t>30.10.2024</a:t>
            </a:fld>
            <a:endParaRPr lang="nb-NO"/>
          </a:p>
        </p:txBody>
      </p:sp>
      <p:sp>
        <p:nvSpPr>
          <p:cNvPr id="5" name="Plassholder for bunntekst 4">
            <a:extLst>
              <a:ext uri="{FF2B5EF4-FFF2-40B4-BE49-F238E27FC236}">
                <a16:creationId xmlns:a16="http://schemas.microsoft.com/office/drawing/2014/main" id="{2F00776F-2C8E-D9EC-B732-145A4562DEE7}"/>
              </a:ext>
            </a:extLst>
          </p:cNvPr>
          <p:cNvSpPr>
            <a:spLocks noGrp="1"/>
          </p:cNvSpPr>
          <p:nvPr>
            <p:ph type="ftr" sz="quarter" idx="11"/>
          </p:nvPr>
        </p:nvSpPr>
        <p:spPr/>
        <p:txBody>
          <a:bodyPr/>
          <a:lstStyle/>
          <a:p>
            <a:r>
              <a:rPr lang="nb-NO"/>
              <a:t>Bufferkurs for par -- 2024 AMFT</a:t>
            </a:r>
          </a:p>
        </p:txBody>
      </p:sp>
      <p:sp>
        <p:nvSpPr>
          <p:cNvPr id="6" name="Plassholder for lysbildenummer 5">
            <a:extLst>
              <a:ext uri="{FF2B5EF4-FFF2-40B4-BE49-F238E27FC236}">
                <a16:creationId xmlns:a16="http://schemas.microsoft.com/office/drawing/2014/main" id="{BEBBF366-35AA-C3A6-80B0-A9B6C086C22B}"/>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319226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F3AA9A1-53D9-EB58-5E83-436537E836A6}"/>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8086031-D4DA-F294-DBD1-D8B1D2BB4608}"/>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60D2EF3-F986-AC60-0845-6530266CD609}"/>
              </a:ext>
            </a:extLst>
          </p:cNvPr>
          <p:cNvSpPr>
            <a:spLocks noGrp="1"/>
          </p:cNvSpPr>
          <p:nvPr>
            <p:ph type="dt" sz="half" idx="10"/>
          </p:nvPr>
        </p:nvSpPr>
        <p:spPr/>
        <p:txBody>
          <a:bodyPr/>
          <a:lstStyle/>
          <a:p>
            <a:fld id="{14CDC89F-C360-3243-8CF7-C7032910F3DC}" type="datetime1">
              <a:rPr lang="nb-NO" smtClean="0"/>
              <a:t>30.10.2024</a:t>
            </a:fld>
            <a:endParaRPr lang="nb-NO"/>
          </a:p>
        </p:txBody>
      </p:sp>
      <p:sp>
        <p:nvSpPr>
          <p:cNvPr id="5" name="Plassholder for bunntekst 4">
            <a:extLst>
              <a:ext uri="{FF2B5EF4-FFF2-40B4-BE49-F238E27FC236}">
                <a16:creationId xmlns:a16="http://schemas.microsoft.com/office/drawing/2014/main" id="{0A89DC8C-378E-B436-400A-93368161EE2B}"/>
              </a:ext>
            </a:extLst>
          </p:cNvPr>
          <p:cNvSpPr>
            <a:spLocks noGrp="1"/>
          </p:cNvSpPr>
          <p:nvPr>
            <p:ph type="ftr" sz="quarter" idx="11"/>
          </p:nvPr>
        </p:nvSpPr>
        <p:spPr/>
        <p:txBody>
          <a:bodyPr/>
          <a:lstStyle/>
          <a:p>
            <a:r>
              <a:rPr lang="nb-NO"/>
              <a:t>Bufferkurs for par -- 2024 AMFT</a:t>
            </a:r>
          </a:p>
        </p:txBody>
      </p:sp>
      <p:sp>
        <p:nvSpPr>
          <p:cNvPr id="6" name="Plassholder for lysbildenummer 5">
            <a:extLst>
              <a:ext uri="{FF2B5EF4-FFF2-40B4-BE49-F238E27FC236}">
                <a16:creationId xmlns:a16="http://schemas.microsoft.com/office/drawing/2014/main" id="{326C523D-64C5-C146-8A35-DBF187931B3E}"/>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1663972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74039E-BD4A-3709-4A0C-5E5286E8CB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40EBF4D-3B58-6DA7-A80B-9249B2A1609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F876246-EE1F-D98E-0C4C-916040235262}"/>
              </a:ext>
            </a:extLst>
          </p:cNvPr>
          <p:cNvSpPr>
            <a:spLocks noGrp="1"/>
          </p:cNvSpPr>
          <p:nvPr>
            <p:ph type="dt" sz="half" idx="10"/>
          </p:nvPr>
        </p:nvSpPr>
        <p:spPr/>
        <p:txBody>
          <a:bodyPr/>
          <a:lstStyle/>
          <a:p>
            <a:fld id="{233AF4E2-D320-C840-8B51-0C1F3010E1D7}" type="datetime1">
              <a:rPr lang="nb-NO" smtClean="0"/>
              <a:t>30.10.2024</a:t>
            </a:fld>
            <a:endParaRPr lang="nb-NO"/>
          </a:p>
        </p:txBody>
      </p:sp>
      <p:sp>
        <p:nvSpPr>
          <p:cNvPr id="5" name="Plassholder for bunntekst 4">
            <a:extLst>
              <a:ext uri="{FF2B5EF4-FFF2-40B4-BE49-F238E27FC236}">
                <a16:creationId xmlns:a16="http://schemas.microsoft.com/office/drawing/2014/main" id="{15724876-2609-A43E-14C5-3107D562BB76}"/>
              </a:ext>
            </a:extLst>
          </p:cNvPr>
          <p:cNvSpPr>
            <a:spLocks noGrp="1"/>
          </p:cNvSpPr>
          <p:nvPr>
            <p:ph type="ftr" sz="quarter" idx="11"/>
          </p:nvPr>
        </p:nvSpPr>
        <p:spPr/>
        <p:txBody>
          <a:bodyPr/>
          <a:lstStyle/>
          <a:p>
            <a:r>
              <a:rPr lang="nb-NO"/>
              <a:t>Bufferkurs for par -- 2024 AMFT</a:t>
            </a:r>
          </a:p>
        </p:txBody>
      </p:sp>
      <p:sp>
        <p:nvSpPr>
          <p:cNvPr id="6" name="Plassholder for lysbildenummer 5">
            <a:extLst>
              <a:ext uri="{FF2B5EF4-FFF2-40B4-BE49-F238E27FC236}">
                <a16:creationId xmlns:a16="http://schemas.microsoft.com/office/drawing/2014/main" id="{3747A092-D55C-2B98-85DD-44953E453980}"/>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2813419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ED9B6A-FCE5-DF8B-4525-6BAB93D6531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9E8147B8-18DA-5DB8-B12C-CB06798D58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C48D8BD-E52B-1EB3-544C-D29B3A3589B4}"/>
              </a:ext>
            </a:extLst>
          </p:cNvPr>
          <p:cNvSpPr>
            <a:spLocks noGrp="1"/>
          </p:cNvSpPr>
          <p:nvPr>
            <p:ph type="dt" sz="half" idx="10"/>
          </p:nvPr>
        </p:nvSpPr>
        <p:spPr/>
        <p:txBody>
          <a:bodyPr/>
          <a:lstStyle/>
          <a:p>
            <a:fld id="{C01C5C0D-E80F-4545-A2A5-64F5A7EE3971}" type="datetime1">
              <a:rPr lang="nb-NO" smtClean="0"/>
              <a:t>30.10.2024</a:t>
            </a:fld>
            <a:endParaRPr lang="nb-NO"/>
          </a:p>
        </p:txBody>
      </p:sp>
      <p:sp>
        <p:nvSpPr>
          <p:cNvPr id="5" name="Plassholder for bunntekst 4">
            <a:extLst>
              <a:ext uri="{FF2B5EF4-FFF2-40B4-BE49-F238E27FC236}">
                <a16:creationId xmlns:a16="http://schemas.microsoft.com/office/drawing/2014/main" id="{1FA5135D-3658-8A0A-F049-ADC018C9D124}"/>
              </a:ext>
            </a:extLst>
          </p:cNvPr>
          <p:cNvSpPr>
            <a:spLocks noGrp="1"/>
          </p:cNvSpPr>
          <p:nvPr>
            <p:ph type="ftr" sz="quarter" idx="11"/>
          </p:nvPr>
        </p:nvSpPr>
        <p:spPr/>
        <p:txBody>
          <a:bodyPr/>
          <a:lstStyle/>
          <a:p>
            <a:r>
              <a:rPr lang="nb-NO"/>
              <a:t>Bufferkurs for par -- 2024 AMFT</a:t>
            </a:r>
          </a:p>
        </p:txBody>
      </p:sp>
      <p:sp>
        <p:nvSpPr>
          <p:cNvPr id="6" name="Plassholder for lysbildenummer 5">
            <a:extLst>
              <a:ext uri="{FF2B5EF4-FFF2-40B4-BE49-F238E27FC236}">
                <a16:creationId xmlns:a16="http://schemas.microsoft.com/office/drawing/2014/main" id="{0A97DE74-AD6C-1666-00F0-F089809A17A1}"/>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1080787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C8A1EF-EAAC-2ED3-6A94-2AE492F6CF9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BFA23E3-E1A1-DE7A-BFC7-564E0728211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B21919C-3621-0964-654C-2F0A116FF5E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022441C-A118-C361-A03C-7DE331671A58}"/>
              </a:ext>
            </a:extLst>
          </p:cNvPr>
          <p:cNvSpPr>
            <a:spLocks noGrp="1"/>
          </p:cNvSpPr>
          <p:nvPr>
            <p:ph type="dt" sz="half" idx="10"/>
          </p:nvPr>
        </p:nvSpPr>
        <p:spPr/>
        <p:txBody>
          <a:bodyPr/>
          <a:lstStyle/>
          <a:p>
            <a:fld id="{9D905BBA-7566-D643-B2AB-1F6DA4D06E80}" type="datetime1">
              <a:rPr lang="nb-NO" smtClean="0"/>
              <a:t>30.10.2024</a:t>
            </a:fld>
            <a:endParaRPr lang="nb-NO"/>
          </a:p>
        </p:txBody>
      </p:sp>
      <p:sp>
        <p:nvSpPr>
          <p:cNvPr id="6" name="Plassholder for bunntekst 5">
            <a:extLst>
              <a:ext uri="{FF2B5EF4-FFF2-40B4-BE49-F238E27FC236}">
                <a16:creationId xmlns:a16="http://schemas.microsoft.com/office/drawing/2014/main" id="{250B43E8-3E0E-8EEE-607F-A47ABD2F853B}"/>
              </a:ext>
            </a:extLst>
          </p:cNvPr>
          <p:cNvSpPr>
            <a:spLocks noGrp="1"/>
          </p:cNvSpPr>
          <p:nvPr>
            <p:ph type="ftr" sz="quarter" idx="11"/>
          </p:nvPr>
        </p:nvSpPr>
        <p:spPr/>
        <p:txBody>
          <a:bodyPr/>
          <a:lstStyle/>
          <a:p>
            <a:r>
              <a:rPr lang="nb-NO"/>
              <a:t>Bufferkurs for par -- 2024 AMFT</a:t>
            </a:r>
          </a:p>
        </p:txBody>
      </p:sp>
      <p:sp>
        <p:nvSpPr>
          <p:cNvPr id="7" name="Plassholder for lysbildenummer 6">
            <a:extLst>
              <a:ext uri="{FF2B5EF4-FFF2-40B4-BE49-F238E27FC236}">
                <a16:creationId xmlns:a16="http://schemas.microsoft.com/office/drawing/2014/main" id="{A8B90EAC-1FD9-E2C2-7D5E-5522FFFC3BA8}"/>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344362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77170C-CDB4-F7D7-5F19-F9CB4C85C19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0E355FD8-C4DB-3EF1-6192-54991EA9A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535822C-3E2E-4A70-B4D6-9663150F12C1}"/>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BE8A4FA-354E-E30F-755F-A509DB353D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1A683BA-A85E-7063-6009-69839CBF61F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4D65187E-95A7-18D5-D8A1-BF004E79BA1B}"/>
              </a:ext>
            </a:extLst>
          </p:cNvPr>
          <p:cNvSpPr>
            <a:spLocks noGrp="1"/>
          </p:cNvSpPr>
          <p:nvPr>
            <p:ph type="dt" sz="half" idx="10"/>
          </p:nvPr>
        </p:nvSpPr>
        <p:spPr/>
        <p:txBody>
          <a:bodyPr/>
          <a:lstStyle/>
          <a:p>
            <a:fld id="{12F22884-2522-4347-8290-521025522440}" type="datetime1">
              <a:rPr lang="nb-NO" smtClean="0"/>
              <a:t>30.10.2024</a:t>
            </a:fld>
            <a:endParaRPr lang="nb-NO"/>
          </a:p>
        </p:txBody>
      </p:sp>
      <p:sp>
        <p:nvSpPr>
          <p:cNvPr id="8" name="Plassholder for bunntekst 7">
            <a:extLst>
              <a:ext uri="{FF2B5EF4-FFF2-40B4-BE49-F238E27FC236}">
                <a16:creationId xmlns:a16="http://schemas.microsoft.com/office/drawing/2014/main" id="{3B945C17-D643-BADA-405B-83470FFE8B5D}"/>
              </a:ext>
            </a:extLst>
          </p:cNvPr>
          <p:cNvSpPr>
            <a:spLocks noGrp="1"/>
          </p:cNvSpPr>
          <p:nvPr>
            <p:ph type="ftr" sz="quarter" idx="11"/>
          </p:nvPr>
        </p:nvSpPr>
        <p:spPr/>
        <p:txBody>
          <a:bodyPr/>
          <a:lstStyle/>
          <a:p>
            <a:r>
              <a:rPr lang="nb-NO"/>
              <a:t>Bufferkurs for par -- 2024 AMFT</a:t>
            </a:r>
          </a:p>
        </p:txBody>
      </p:sp>
      <p:sp>
        <p:nvSpPr>
          <p:cNvPr id="9" name="Plassholder for lysbildenummer 8">
            <a:extLst>
              <a:ext uri="{FF2B5EF4-FFF2-40B4-BE49-F238E27FC236}">
                <a16:creationId xmlns:a16="http://schemas.microsoft.com/office/drawing/2014/main" id="{AB7A836C-FAF0-5C5D-6D30-35BCE2D0F31E}"/>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121480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2FA69E-F506-2E6C-00BE-A7D33664F227}"/>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8314141-AF69-FD38-C5E5-9ACE1797A09F}"/>
              </a:ext>
            </a:extLst>
          </p:cNvPr>
          <p:cNvSpPr>
            <a:spLocks noGrp="1"/>
          </p:cNvSpPr>
          <p:nvPr>
            <p:ph type="dt" sz="half" idx="10"/>
          </p:nvPr>
        </p:nvSpPr>
        <p:spPr/>
        <p:txBody>
          <a:bodyPr/>
          <a:lstStyle/>
          <a:p>
            <a:fld id="{65B66CEC-155C-004D-BE2F-48B86B9610E5}" type="datetime1">
              <a:rPr lang="nb-NO" smtClean="0"/>
              <a:t>30.10.2024</a:t>
            </a:fld>
            <a:endParaRPr lang="nb-NO"/>
          </a:p>
        </p:txBody>
      </p:sp>
      <p:sp>
        <p:nvSpPr>
          <p:cNvPr id="4" name="Plassholder for bunntekst 3">
            <a:extLst>
              <a:ext uri="{FF2B5EF4-FFF2-40B4-BE49-F238E27FC236}">
                <a16:creationId xmlns:a16="http://schemas.microsoft.com/office/drawing/2014/main" id="{3BB5E719-8B71-4530-6298-6BFEB0E7952A}"/>
              </a:ext>
            </a:extLst>
          </p:cNvPr>
          <p:cNvSpPr>
            <a:spLocks noGrp="1"/>
          </p:cNvSpPr>
          <p:nvPr>
            <p:ph type="ftr" sz="quarter" idx="11"/>
          </p:nvPr>
        </p:nvSpPr>
        <p:spPr/>
        <p:txBody>
          <a:bodyPr/>
          <a:lstStyle/>
          <a:p>
            <a:r>
              <a:rPr lang="nb-NO"/>
              <a:t>Bufferkurs for par -- 2024 AMFT</a:t>
            </a:r>
          </a:p>
        </p:txBody>
      </p:sp>
      <p:sp>
        <p:nvSpPr>
          <p:cNvPr id="5" name="Plassholder for lysbildenummer 4">
            <a:extLst>
              <a:ext uri="{FF2B5EF4-FFF2-40B4-BE49-F238E27FC236}">
                <a16:creationId xmlns:a16="http://schemas.microsoft.com/office/drawing/2014/main" id="{A395470B-EB51-696A-3259-25E9DC48AC17}"/>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354834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E3C77E7-3C0D-8F88-68F9-5AC935742084}"/>
              </a:ext>
            </a:extLst>
          </p:cNvPr>
          <p:cNvSpPr>
            <a:spLocks noGrp="1"/>
          </p:cNvSpPr>
          <p:nvPr>
            <p:ph type="dt" sz="half" idx="10"/>
          </p:nvPr>
        </p:nvSpPr>
        <p:spPr/>
        <p:txBody>
          <a:bodyPr/>
          <a:lstStyle/>
          <a:p>
            <a:fld id="{4A080765-27DD-0D41-8DA7-F21E38AE13AC}" type="datetime1">
              <a:rPr lang="nb-NO" smtClean="0"/>
              <a:t>30.10.2024</a:t>
            </a:fld>
            <a:endParaRPr lang="nb-NO"/>
          </a:p>
        </p:txBody>
      </p:sp>
      <p:sp>
        <p:nvSpPr>
          <p:cNvPr id="3" name="Plassholder for bunntekst 2">
            <a:extLst>
              <a:ext uri="{FF2B5EF4-FFF2-40B4-BE49-F238E27FC236}">
                <a16:creationId xmlns:a16="http://schemas.microsoft.com/office/drawing/2014/main" id="{F35BD0CA-625E-8BAC-9D7C-D4D98B104CFC}"/>
              </a:ext>
            </a:extLst>
          </p:cNvPr>
          <p:cNvSpPr>
            <a:spLocks noGrp="1"/>
          </p:cNvSpPr>
          <p:nvPr>
            <p:ph type="ftr" sz="quarter" idx="11"/>
          </p:nvPr>
        </p:nvSpPr>
        <p:spPr/>
        <p:txBody>
          <a:bodyPr/>
          <a:lstStyle/>
          <a:p>
            <a:r>
              <a:rPr lang="nb-NO"/>
              <a:t>Bufferkurs for par -- 2024 AMFT</a:t>
            </a:r>
          </a:p>
        </p:txBody>
      </p:sp>
      <p:sp>
        <p:nvSpPr>
          <p:cNvPr id="4" name="Plassholder for lysbildenummer 3">
            <a:extLst>
              <a:ext uri="{FF2B5EF4-FFF2-40B4-BE49-F238E27FC236}">
                <a16:creationId xmlns:a16="http://schemas.microsoft.com/office/drawing/2014/main" id="{BC9C871E-3E87-24E1-4930-19B629BE40D6}"/>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284333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F0025D-63BE-5A1E-F2F4-D5BBCD1EB3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1E2E6CA-FD7A-E9F0-1C6A-ADB0C6E277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FC16E745-CDB3-DC98-3A7C-F1E2917FF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0A11495-8719-8DA3-8EDA-1B1085F78B94}"/>
              </a:ext>
            </a:extLst>
          </p:cNvPr>
          <p:cNvSpPr>
            <a:spLocks noGrp="1"/>
          </p:cNvSpPr>
          <p:nvPr>
            <p:ph type="dt" sz="half" idx="10"/>
          </p:nvPr>
        </p:nvSpPr>
        <p:spPr/>
        <p:txBody>
          <a:bodyPr/>
          <a:lstStyle/>
          <a:p>
            <a:fld id="{41F5A7C9-C52B-954B-BB77-27A3915DFF74}" type="datetime1">
              <a:rPr lang="nb-NO" smtClean="0"/>
              <a:t>30.10.2024</a:t>
            </a:fld>
            <a:endParaRPr lang="nb-NO"/>
          </a:p>
        </p:txBody>
      </p:sp>
      <p:sp>
        <p:nvSpPr>
          <p:cNvPr id="6" name="Plassholder for bunntekst 5">
            <a:extLst>
              <a:ext uri="{FF2B5EF4-FFF2-40B4-BE49-F238E27FC236}">
                <a16:creationId xmlns:a16="http://schemas.microsoft.com/office/drawing/2014/main" id="{E3F2BDD2-71DA-6DF1-0DEE-5425EAFA8889}"/>
              </a:ext>
            </a:extLst>
          </p:cNvPr>
          <p:cNvSpPr>
            <a:spLocks noGrp="1"/>
          </p:cNvSpPr>
          <p:nvPr>
            <p:ph type="ftr" sz="quarter" idx="11"/>
          </p:nvPr>
        </p:nvSpPr>
        <p:spPr/>
        <p:txBody>
          <a:bodyPr/>
          <a:lstStyle/>
          <a:p>
            <a:r>
              <a:rPr lang="nb-NO"/>
              <a:t>Bufferkurs for par -- 2024 AMFT</a:t>
            </a:r>
          </a:p>
        </p:txBody>
      </p:sp>
      <p:sp>
        <p:nvSpPr>
          <p:cNvPr id="7" name="Plassholder for lysbildenummer 6">
            <a:extLst>
              <a:ext uri="{FF2B5EF4-FFF2-40B4-BE49-F238E27FC236}">
                <a16:creationId xmlns:a16="http://schemas.microsoft.com/office/drawing/2014/main" id="{1D49F782-C527-2CDF-428E-1BA76B7FD47C}"/>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171223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916F18-376A-0245-C625-C4E7898052E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11D6BCDF-0FE4-9142-11DE-7CCDDF85D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633BCC49-9CE1-C207-EC29-B17473BE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73EB820-652B-2FAF-B1D2-378E9DAACC5F}"/>
              </a:ext>
            </a:extLst>
          </p:cNvPr>
          <p:cNvSpPr>
            <a:spLocks noGrp="1"/>
          </p:cNvSpPr>
          <p:nvPr>
            <p:ph type="dt" sz="half" idx="10"/>
          </p:nvPr>
        </p:nvSpPr>
        <p:spPr/>
        <p:txBody>
          <a:bodyPr/>
          <a:lstStyle/>
          <a:p>
            <a:fld id="{0EFF6FF4-F552-F745-B42E-332CC1E827F5}" type="datetime1">
              <a:rPr lang="nb-NO" smtClean="0"/>
              <a:t>30.10.2024</a:t>
            </a:fld>
            <a:endParaRPr lang="nb-NO"/>
          </a:p>
        </p:txBody>
      </p:sp>
      <p:sp>
        <p:nvSpPr>
          <p:cNvPr id="6" name="Plassholder for bunntekst 5">
            <a:extLst>
              <a:ext uri="{FF2B5EF4-FFF2-40B4-BE49-F238E27FC236}">
                <a16:creationId xmlns:a16="http://schemas.microsoft.com/office/drawing/2014/main" id="{28EF7C8E-AB44-F1BC-1D36-6B335956D17F}"/>
              </a:ext>
            </a:extLst>
          </p:cNvPr>
          <p:cNvSpPr>
            <a:spLocks noGrp="1"/>
          </p:cNvSpPr>
          <p:nvPr>
            <p:ph type="ftr" sz="quarter" idx="11"/>
          </p:nvPr>
        </p:nvSpPr>
        <p:spPr/>
        <p:txBody>
          <a:bodyPr/>
          <a:lstStyle/>
          <a:p>
            <a:r>
              <a:rPr lang="nb-NO"/>
              <a:t>Bufferkurs for par -- 2024 AMFT</a:t>
            </a:r>
          </a:p>
        </p:txBody>
      </p:sp>
      <p:sp>
        <p:nvSpPr>
          <p:cNvPr id="7" name="Plassholder for lysbildenummer 6">
            <a:extLst>
              <a:ext uri="{FF2B5EF4-FFF2-40B4-BE49-F238E27FC236}">
                <a16:creationId xmlns:a16="http://schemas.microsoft.com/office/drawing/2014/main" id="{4DAEC216-08CE-B20B-D117-91793EC4AF78}"/>
              </a:ext>
            </a:extLst>
          </p:cNvPr>
          <p:cNvSpPr>
            <a:spLocks noGrp="1"/>
          </p:cNvSpPr>
          <p:nvPr>
            <p:ph type="sldNum" sz="quarter" idx="12"/>
          </p:nvPr>
        </p:nvSpPr>
        <p:spPr/>
        <p:txBody>
          <a:bodyPr/>
          <a:lstStyle/>
          <a:p>
            <a:fld id="{2080C9EC-7E52-8F4A-8984-A7A00ADC55DD}" type="slidenum">
              <a:rPr lang="nb-NO" smtClean="0"/>
              <a:t>‹#›</a:t>
            </a:fld>
            <a:endParaRPr lang="nb-NO"/>
          </a:p>
        </p:txBody>
      </p:sp>
    </p:spTree>
    <p:extLst>
      <p:ext uri="{BB962C8B-B14F-4D97-AF65-F5344CB8AC3E}">
        <p14:creationId xmlns:p14="http://schemas.microsoft.com/office/powerpoint/2010/main" val="365312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B337642-3FFC-B547-2D03-831125E31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733722D-0B80-8166-59A4-DB988E3039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67CF2A-A002-F41A-B0FC-54EB969AE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C1B26A-0E45-2F41-A802-6953C55D8AEC}" type="datetime1">
              <a:rPr lang="nb-NO" smtClean="0"/>
              <a:t>30.10.2024</a:t>
            </a:fld>
            <a:endParaRPr lang="nb-NO"/>
          </a:p>
        </p:txBody>
      </p:sp>
      <p:sp>
        <p:nvSpPr>
          <p:cNvPr id="5" name="Plassholder for bunntekst 4">
            <a:extLst>
              <a:ext uri="{FF2B5EF4-FFF2-40B4-BE49-F238E27FC236}">
                <a16:creationId xmlns:a16="http://schemas.microsoft.com/office/drawing/2014/main" id="{D4B789F4-09F6-46DF-7A7B-440052794A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Bufferkurs for par -- 2024 AMFT</a:t>
            </a:r>
          </a:p>
        </p:txBody>
      </p:sp>
      <p:sp>
        <p:nvSpPr>
          <p:cNvPr id="6" name="Plassholder for lysbildenummer 5">
            <a:extLst>
              <a:ext uri="{FF2B5EF4-FFF2-40B4-BE49-F238E27FC236}">
                <a16:creationId xmlns:a16="http://schemas.microsoft.com/office/drawing/2014/main" id="{7F0313A0-8C34-4D25-F075-D11BECF649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0C9EC-7E52-8F4A-8984-A7A00ADC55DD}" type="slidenum">
              <a:rPr lang="nb-NO" smtClean="0"/>
              <a:t>‹#›</a:t>
            </a:fld>
            <a:endParaRPr lang="nb-NO"/>
          </a:p>
        </p:txBody>
      </p:sp>
    </p:spTree>
    <p:extLst>
      <p:ext uri="{BB962C8B-B14F-4D97-AF65-F5344CB8AC3E}">
        <p14:creationId xmlns:p14="http://schemas.microsoft.com/office/powerpoint/2010/main" val="1347132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2Kd_TLp_P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CssV71ZtuE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7.jp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7.jp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_Zta4W5noi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7iYMyg2Zihg&amp;t=13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20.jp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7.jpg"/><Relationship Id="rId4" Type="http://schemas.microsoft.com/office/2007/relationships/hdphoto" Target="../media/hdphoto8.wdp"/></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10.wdp"/></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microsoft.com/office/2007/relationships/hdphoto" Target="../media/hdphoto11.wdp"/></Relationships>
</file>

<file path=ppt/slides/_rels/slide6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c0BYB1ipP_0&amp;t=3s"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1260A6-DA48-682C-4F77-D691751D3B69}"/>
              </a:ext>
            </a:extLst>
          </p:cNvPr>
          <p:cNvSpPr>
            <a:spLocks noGrp="1"/>
          </p:cNvSpPr>
          <p:nvPr>
            <p:ph type="ctrTitle"/>
          </p:nvPr>
        </p:nvSpPr>
        <p:spPr>
          <a:xfrm>
            <a:off x="1127184" y="572568"/>
            <a:ext cx="9937631" cy="2461526"/>
          </a:xfrm>
        </p:spPr>
        <p:txBody>
          <a:bodyPr>
            <a:normAutofit/>
          </a:bodyPr>
          <a:lstStyle/>
          <a:p>
            <a:r>
              <a:rPr lang="nb-NO" sz="4800" dirty="0">
                <a:latin typeface="Garamond" panose="02020404030301010803" pitchFamily="18" charset="0"/>
                <a:ea typeface="Helvetica Neue Light" panose="02000403000000020004" pitchFamily="2" charset="0"/>
                <a:cs typeface="Futura Medium" panose="020B0602020204020303" pitchFamily="34" charset="-79"/>
              </a:rPr>
              <a:t>Velkommen til </a:t>
            </a:r>
            <a:r>
              <a:rPr lang="nb-NO" sz="4900" b="1" dirty="0">
                <a:solidFill>
                  <a:srgbClr val="C00000"/>
                </a:solidFill>
                <a:latin typeface="Garamond" panose="02020404030301010803" pitchFamily="18" charset="0"/>
                <a:ea typeface="Helvetica Neue Light" panose="02000403000000020004" pitchFamily="2" charset="0"/>
                <a:cs typeface="Futura Medium" panose="020B0602020204020303" pitchFamily="34" charset="-79"/>
              </a:rPr>
              <a:t>bufferkurs</a:t>
            </a:r>
            <a:br>
              <a:rPr lang="nb-NO" sz="4900" b="1" dirty="0">
                <a:latin typeface="Optima" panose="02000503060000020004" pitchFamily="2" charset="0"/>
                <a:ea typeface="Helvetica Neue Light" panose="02000403000000020004" pitchFamily="2" charset="0"/>
                <a:cs typeface="Futura Medium" panose="020B0602020204020303" pitchFamily="34" charset="-79"/>
              </a:rPr>
            </a:br>
            <a:r>
              <a:rPr lang="nb-NO" sz="1300" b="1" dirty="0">
                <a:latin typeface="Optima" panose="02000503060000020004" pitchFamily="2" charset="0"/>
                <a:ea typeface="Helvetica Neue Light" panose="02000403000000020004" pitchFamily="2" charset="0"/>
                <a:cs typeface="Futura Medium" panose="020B0602020204020303" pitchFamily="34" charset="-79"/>
              </a:rPr>
              <a:t> </a:t>
            </a:r>
            <a:br>
              <a:rPr lang="nb-NO" sz="4000" dirty="0">
                <a:latin typeface="Optima" panose="02000503060000020004" pitchFamily="2" charset="0"/>
                <a:ea typeface="Helvetica Neue Light" panose="02000403000000020004" pitchFamily="2" charset="0"/>
                <a:cs typeface="Futura Medium" panose="020B0602020204020303" pitchFamily="34" charset="-79"/>
              </a:rPr>
            </a:br>
            <a:r>
              <a:rPr lang="nb-NO" sz="3600" dirty="0">
                <a:latin typeface="Garamond" panose="02020404030301010803" pitchFamily="18" charset="0"/>
                <a:ea typeface="Helvetica Neue Light" panose="02000403000000020004" pitchFamily="2" charset="0"/>
                <a:cs typeface="Futura Medium" panose="020B0602020204020303" pitchFamily="34" charset="-79"/>
              </a:rPr>
              <a:t>- et kurs for par som har vært sammen lenge nok til å ha oppdaget at de samme konfliktene har en tendens til å gjenta seg! </a:t>
            </a:r>
          </a:p>
        </p:txBody>
      </p:sp>
      <p:pic>
        <p:nvPicPr>
          <p:cNvPr id="8" name="Bilde 7">
            <a:extLst>
              <a:ext uri="{FF2B5EF4-FFF2-40B4-BE49-F238E27FC236}">
                <a16:creationId xmlns:a16="http://schemas.microsoft.com/office/drawing/2014/main" id="{3987989B-97BC-E993-5EB6-6523095593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49000" y="3083069"/>
            <a:ext cx="5685156" cy="3017425"/>
          </a:xfrm>
          <a:prstGeom prst="rect">
            <a:avLst/>
          </a:prstGeom>
          <a:ln>
            <a:noFill/>
          </a:ln>
          <a:effectLst>
            <a:softEdge rad="112500"/>
          </a:effectLst>
        </p:spPr>
      </p:pic>
      <p:sp>
        <p:nvSpPr>
          <p:cNvPr id="9" name="Undertittel 2">
            <a:extLst>
              <a:ext uri="{FF2B5EF4-FFF2-40B4-BE49-F238E27FC236}">
                <a16:creationId xmlns:a16="http://schemas.microsoft.com/office/drawing/2014/main" id="{267D490F-2735-F4ED-254A-C74685C564F6}"/>
              </a:ext>
            </a:extLst>
          </p:cNvPr>
          <p:cNvSpPr>
            <a:spLocks noGrp="1"/>
          </p:cNvSpPr>
          <p:nvPr>
            <p:ph type="subTitle" idx="1"/>
          </p:nvPr>
        </p:nvSpPr>
        <p:spPr>
          <a:xfrm>
            <a:off x="2848670" y="6201605"/>
            <a:ext cx="6494658" cy="461025"/>
          </a:xfrm>
        </p:spPr>
        <p:txBody>
          <a:bodyPr>
            <a:normAutofit/>
          </a:bodyPr>
          <a:lstStyle/>
          <a:p>
            <a:r>
              <a:rPr lang="nb-NO" sz="2000" dirty="0">
                <a:latin typeface="Garamond" panose="02020404030301010803" pitchFamily="18" charset="0"/>
                <a:ea typeface="Helvetica Neue Light" panose="02000403000000020004" pitchFamily="2" charset="0"/>
              </a:rPr>
              <a:t>Kursledere:</a:t>
            </a:r>
          </a:p>
        </p:txBody>
      </p:sp>
      <p:pic>
        <p:nvPicPr>
          <p:cNvPr id="5" name="Bilde 4" descr="Et bilde som inneholder blomster, Stilk, tegning, blomsterblad&#10;&#10;Automatisk generert beskrivelse">
            <a:extLst>
              <a:ext uri="{FF2B5EF4-FFF2-40B4-BE49-F238E27FC236}">
                <a16:creationId xmlns:a16="http://schemas.microsoft.com/office/drawing/2014/main" id="{DBA6F5EC-C553-7348-B2FF-35FF2985764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04329" y="3596230"/>
            <a:ext cx="2453517" cy="2455289"/>
          </a:xfrm>
          <a:prstGeom prst="rect">
            <a:avLst/>
          </a:prstGeom>
        </p:spPr>
      </p:pic>
      <p:pic>
        <p:nvPicPr>
          <p:cNvPr id="6" name="Bilde 5" descr="Et bilde som inneholder blomster, Stilk, tegning, blomsterblad&#10;&#10;Automatisk generert beskrivelse">
            <a:extLst>
              <a:ext uri="{FF2B5EF4-FFF2-40B4-BE49-F238E27FC236}">
                <a16:creationId xmlns:a16="http://schemas.microsoft.com/office/drawing/2014/main" id="{8707BFD3-63C1-CBCB-DF3D-E184AEBF72B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8834156" y="3694181"/>
            <a:ext cx="2453517" cy="2455289"/>
          </a:xfrm>
          <a:prstGeom prst="rect">
            <a:avLst/>
          </a:prstGeom>
        </p:spPr>
      </p:pic>
    </p:spTree>
    <p:extLst>
      <p:ext uri="{BB962C8B-B14F-4D97-AF65-F5344CB8AC3E}">
        <p14:creationId xmlns:p14="http://schemas.microsoft.com/office/powerpoint/2010/main" val="3904974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AF5F23C-96A2-99FA-A5AB-B5CFC8D3BA83}"/>
              </a:ext>
            </a:extLst>
          </p:cNvPr>
          <p:cNvPicPr>
            <a:picLocks noChangeAspect="1"/>
          </p:cNvPicPr>
          <p:nvPr/>
        </p:nvPicPr>
        <p:blipFill>
          <a:blip r:embed="rId3"/>
          <a:srcRect/>
          <a:stretch/>
        </p:blipFill>
        <p:spPr>
          <a:xfrm>
            <a:off x="8828139" y="429707"/>
            <a:ext cx="2909095" cy="3269835"/>
          </a:xfrm>
          <a:prstGeom prst="rect">
            <a:avLst/>
          </a:prstGeom>
        </p:spPr>
      </p:pic>
      <p:sp>
        <p:nvSpPr>
          <p:cNvPr id="2" name="Tittel 1">
            <a:extLst>
              <a:ext uri="{FF2B5EF4-FFF2-40B4-BE49-F238E27FC236}">
                <a16:creationId xmlns:a16="http://schemas.microsoft.com/office/drawing/2014/main" id="{5629E3DD-BBF0-C44C-FF65-2A9BF7D96587}"/>
              </a:ext>
            </a:extLst>
          </p:cNvPr>
          <p:cNvSpPr>
            <a:spLocks noGrp="1"/>
          </p:cNvSpPr>
          <p:nvPr>
            <p:ph type="title"/>
          </p:nvPr>
        </p:nvSpPr>
        <p:spPr>
          <a:xfrm>
            <a:off x="768470" y="556135"/>
            <a:ext cx="9514217" cy="1052709"/>
          </a:xfrm>
        </p:spPr>
        <p:txBody>
          <a:bodyPr>
            <a:normAutofit/>
          </a:bodyPr>
          <a:lstStyle/>
          <a:p>
            <a:r>
              <a:rPr lang="nb-NO" dirty="0">
                <a:latin typeface="Garamond" panose="02020404030301010803" pitchFamily="18" charset="0"/>
              </a:rPr>
              <a:t>Vaner som bygger tillit og tabbekvote</a:t>
            </a:r>
          </a:p>
        </p:txBody>
      </p:sp>
      <p:sp>
        <p:nvSpPr>
          <p:cNvPr id="3" name="Plassholder for innhold 2">
            <a:extLst>
              <a:ext uri="{FF2B5EF4-FFF2-40B4-BE49-F238E27FC236}">
                <a16:creationId xmlns:a16="http://schemas.microsoft.com/office/drawing/2014/main" id="{6ED21013-AFD6-145C-E58B-7F6E0C2F8E8B}"/>
              </a:ext>
            </a:extLst>
          </p:cNvPr>
          <p:cNvSpPr>
            <a:spLocks noGrp="1"/>
          </p:cNvSpPr>
          <p:nvPr>
            <p:ph idx="1"/>
          </p:nvPr>
        </p:nvSpPr>
        <p:spPr>
          <a:xfrm>
            <a:off x="984848" y="1608844"/>
            <a:ext cx="10574548" cy="4720263"/>
          </a:xfrm>
        </p:spPr>
        <p:txBody>
          <a:bodyPr>
            <a:normAutofit/>
          </a:bodyPr>
          <a:lstStyle/>
          <a:p>
            <a:pPr>
              <a:lnSpc>
                <a:spcPct val="95000"/>
              </a:lnSpc>
              <a:spcBef>
                <a:spcPts val="0"/>
              </a:spcBef>
              <a:spcAft>
                <a:spcPts val="1200"/>
              </a:spcAft>
            </a:pPr>
            <a:r>
              <a:rPr lang="nb-NO" dirty="0">
                <a:latin typeface="Garamond" panose="02020404030301010803" pitchFamily="18" charset="0"/>
              </a:rPr>
              <a:t>De tre vanene skaper en </a:t>
            </a:r>
            <a:r>
              <a:rPr lang="nb-NO" i="1" dirty="0">
                <a:latin typeface="Garamond" panose="02020404030301010803" pitchFamily="18" charset="0"/>
              </a:rPr>
              <a:t>positiv grunnstemning</a:t>
            </a:r>
            <a:r>
              <a:rPr lang="nb-NO" dirty="0">
                <a:latin typeface="Garamond" panose="02020404030301010803" pitchFamily="18" charset="0"/>
              </a:rPr>
              <a:t> i forholdet</a:t>
            </a:r>
          </a:p>
          <a:p>
            <a:pPr>
              <a:lnSpc>
                <a:spcPct val="95000"/>
              </a:lnSpc>
              <a:spcBef>
                <a:spcPts val="0"/>
              </a:spcBef>
              <a:spcAft>
                <a:spcPts val="1200"/>
              </a:spcAft>
            </a:pPr>
            <a:r>
              <a:rPr lang="nb-NO" dirty="0">
                <a:latin typeface="Garamond" panose="02020404030301010803" pitchFamily="18" charset="0"/>
              </a:rPr>
              <a:t>Den positive grunnstemningen gjør at vi </a:t>
            </a:r>
          </a:p>
          <a:p>
            <a:pPr lvl="1">
              <a:lnSpc>
                <a:spcPct val="95000"/>
              </a:lnSpc>
              <a:spcBef>
                <a:spcPts val="0"/>
              </a:spcBef>
              <a:spcAft>
                <a:spcPts val="600"/>
              </a:spcAft>
            </a:pPr>
            <a:r>
              <a:rPr lang="nb-NO" dirty="0">
                <a:latin typeface="Garamond" panose="02020404030301010803" pitchFamily="18" charset="0"/>
              </a:rPr>
              <a:t>legger merke til flere av partnerens positive utspill </a:t>
            </a:r>
          </a:p>
          <a:p>
            <a:pPr lvl="1">
              <a:lnSpc>
                <a:spcPct val="95000"/>
              </a:lnSpc>
              <a:spcBef>
                <a:spcPts val="0"/>
              </a:spcBef>
              <a:spcAft>
                <a:spcPts val="600"/>
              </a:spcAft>
            </a:pPr>
            <a:r>
              <a:rPr lang="nb-NO" dirty="0">
                <a:latin typeface="Garamond" panose="02020404030301010803" pitchFamily="18" charset="0"/>
              </a:rPr>
              <a:t>tar klønete eller tvetydige utspill i beste mening</a:t>
            </a:r>
          </a:p>
          <a:p>
            <a:pPr lvl="1">
              <a:lnSpc>
                <a:spcPct val="95000"/>
              </a:lnSpc>
              <a:spcBef>
                <a:spcPts val="0"/>
              </a:spcBef>
              <a:spcAft>
                <a:spcPts val="1200"/>
              </a:spcAft>
            </a:pPr>
            <a:r>
              <a:rPr lang="nb-NO" dirty="0">
                <a:latin typeface="Garamond" panose="02020404030301010803" pitchFamily="18" charset="0"/>
              </a:rPr>
              <a:t>lettere aksepterer partnerens reparasjonsforsøk, når noe har gått galt</a:t>
            </a:r>
          </a:p>
          <a:p>
            <a:pPr>
              <a:lnSpc>
                <a:spcPct val="95000"/>
              </a:lnSpc>
              <a:spcBef>
                <a:spcPts val="0"/>
              </a:spcBef>
              <a:spcAft>
                <a:spcPts val="1200"/>
              </a:spcAft>
            </a:pPr>
            <a:r>
              <a:rPr lang="nb-NO" dirty="0">
                <a:latin typeface="Garamond" panose="02020404030301010803" pitchFamily="18" charset="0"/>
              </a:rPr>
              <a:t>Den positive grunnstemningen er en </a:t>
            </a:r>
            <a:r>
              <a:rPr lang="nb-NO" i="1" dirty="0">
                <a:latin typeface="Garamond" panose="02020404030301010803" pitchFamily="18" charset="0"/>
              </a:rPr>
              <a:t>buffer</a:t>
            </a:r>
            <a:r>
              <a:rPr lang="nb-NO" dirty="0">
                <a:latin typeface="Garamond" panose="02020404030301010803" pitchFamily="18" charset="0"/>
              </a:rPr>
              <a:t>, som beskytter forholdet når vi møter utfordringer.</a:t>
            </a:r>
          </a:p>
          <a:p>
            <a:pPr>
              <a:lnSpc>
                <a:spcPct val="95000"/>
              </a:lnSpc>
              <a:spcBef>
                <a:spcPts val="0"/>
              </a:spcBef>
              <a:spcAft>
                <a:spcPts val="1200"/>
              </a:spcAft>
            </a:pPr>
            <a:r>
              <a:rPr lang="nb-NO" dirty="0">
                <a:latin typeface="Garamond" panose="02020404030301010803" pitchFamily="18" charset="0"/>
              </a:rPr>
              <a:t>I tillegg legger de tre vanene grunnlaget for god sex og god konflikthåndtering!</a:t>
            </a:r>
          </a:p>
        </p:txBody>
      </p:sp>
      <p:sp>
        <p:nvSpPr>
          <p:cNvPr id="6" name="Plassholder for lysbildenummer 5">
            <a:extLst>
              <a:ext uri="{FF2B5EF4-FFF2-40B4-BE49-F238E27FC236}">
                <a16:creationId xmlns:a16="http://schemas.microsoft.com/office/drawing/2014/main" id="{500715BD-A975-252A-F6B9-CE7A16E4B77F}"/>
              </a:ext>
            </a:extLst>
          </p:cNvPr>
          <p:cNvSpPr>
            <a:spLocks noGrp="1"/>
          </p:cNvSpPr>
          <p:nvPr>
            <p:ph type="sldNum" sz="quarter" idx="12"/>
          </p:nvPr>
        </p:nvSpPr>
        <p:spPr/>
        <p:txBody>
          <a:bodyPr/>
          <a:lstStyle/>
          <a:p>
            <a:fld id="{2080C9EC-7E52-8F4A-8984-A7A00ADC55DD}" type="slidenum">
              <a:rPr lang="nb-NO" smtClean="0"/>
              <a:t>10</a:t>
            </a:fld>
            <a:endParaRPr lang="nb-NO"/>
          </a:p>
        </p:txBody>
      </p:sp>
    </p:spTree>
    <p:extLst>
      <p:ext uri="{BB962C8B-B14F-4D97-AF65-F5344CB8AC3E}">
        <p14:creationId xmlns:p14="http://schemas.microsoft.com/office/powerpoint/2010/main" val="1247114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strektegning, tegning, sketch, clip art&#10;&#10;Automatisk generert beskrivelse">
            <a:extLst>
              <a:ext uri="{FF2B5EF4-FFF2-40B4-BE49-F238E27FC236}">
                <a16:creationId xmlns:a16="http://schemas.microsoft.com/office/drawing/2014/main" id="{BD72321E-ECEC-0169-5850-87B4B977D3E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8200" y="2367848"/>
            <a:ext cx="4406660" cy="3113206"/>
          </a:xfrm>
          <a:prstGeom prst="rect">
            <a:avLst/>
          </a:prstGeom>
        </p:spPr>
      </p:pic>
      <p:sp>
        <p:nvSpPr>
          <p:cNvPr id="2" name="Tittel 1">
            <a:extLst>
              <a:ext uri="{FF2B5EF4-FFF2-40B4-BE49-F238E27FC236}">
                <a16:creationId xmlns:a16="http://schemas.microsoft.com/office/drawing/2014/main" id="{878FC987-A9B2-69AA-BF7D-A5C3083B33A9}"/>
              </a:ext>
            </a:extLst>
          </p:cNvPr>
          <p:cNvSpPr>
            <a:spLocks noGrp="1"/>
          </p:cNvSpPr>
          <p:nvPr>
            <p:ph type="title"/>
          </p:nvPr>
        </p:nvSpPr>
        <p:spPr>
          <a:xfrm>
            <a:off x="838200" y="365125"/>
            <a:ext cx="10515600" cy="1713056"/>
          </a:xfrm>
        </p:spPr>
        <p:txBody>
          <a:bodyPr/>
          <a:lstStyle/>
          <a:p>
            <a:r>
              <a:rPr lang="nb-NO" dirty="0">
                <a:latin typeface="Garamond" panose="02020404030301010803" pitchFamily="18" charset="0"/>
              </a:rPr>
              <a:t>Den første vanen: </a:t>
            </a:r>
            <a:br>
              <a:rPr lang="nb-NO" dirty="0">
                <a:latin typeface="Garamond" panose="02020404030301010803" pitchFamily="18" charset="0"/>
              </a:rPr>
            </a:br>
            <a:r>
              <a:rPr lang="nb-NO" sz="4000" b="1" dirty="0">
                <a:latin typeface="Garamond" panose="02020404030301010803" pitchFamily="18" charset="0"/>
              </a:rPr>
              <a:t>Bygge og vedlikeholde kjærestekartet</a:t>
            </a:r>
          </a:p>
        </p:txBody>
      </p:sp>
      <p:sp>
        <p:nvSpPr>
          <p:cNvPr id="3" name="Plassholder for innhold 2">
            <a:extLst>
              <a:ext uri="{FF2B5EF4-FFF2-40B4-BE49-F238E27FC236}">
                <a16:creationId xmlns:a16="http://schemas.microsoft.com/office/drawing/2014/main" id="{8EC5CB8C-EC05-3B8C-71E3-D0D80F1BA13B}"/>
              </a:ext>
            </a:extLst>
          </p:cNvPr>
          <p:cNvSpPr>
            <a:spLocks noGrp="1"/>
          </p:cNvSpPr>
          <p:nvPr>
            <p:ph idx="1"/>
          </p:nvPr>
        </p:nvSpPr>
        <p:spPr>
          <a:xfrm>
            <a:off x="5244860" y="2367848"/>
            <a:ext cx="6108940" cy="3694677"/>
          </a:xfrm>
        </p:spPr>
        <p:txBody>
          <a:bodyPr/>
          <a:lstStyle/>
          <a:p>
            <a:r>
              <a:rPr lang="nb-NO" dirty="0">
                <a:latin typeface="Garamond" panose="02020404030301010803" pitchFamily="18" charset="0"/>
              </a:rPr>
              <a:t>Kjærestekart = alt vi vet om den andres indre verden</a:t>
            </a:r>
          </a:p>
          <a:p>
            <a:r>
              <a:rPr lang="nb-NO" dirty="0">
                <a:latin typeface="Garamond" panose="02020404030301010803" pitchFamily="18" charset="0"/>
              </a:rPr>
              <a:t>Hvordan bygge og vedlikeholde:</a:t>
            </a:r>
          </a:p>
          <a:p>
            <a:pPr lvl="1">
              <a:spcBef>
                <a:spcPts val="1200"/>
              </a:spcBef>
            </a:pPr>
            <a:r>
              <a:rPr lang="nb-NO" dirty="0">
                <a:latin typeface="Garamond" panose="02020404030301010803" pitchFamily="18" charset="0"/>
              </a:rPr>
              <a:t>Stille åpne spørsmål (Hva ...? Hvordan ...?)</a:t>
            </a:r>
          </a:p>
          <a:p>
            <a:pPr lvl="1">
              <a:spcBef>
                <a:spcPts val="1200"/>
              </a:spcBef>
            </a:pPr>
            <a:r>
              <a:rPr lang="nb-NO" dirty="0">
                <a:latin typeface="Garamond" panose="02020404030301010803" pitchFamily="18" charset="0"/>
              </a:rPr>
              <a:t>Legge merke til svaret! </a:t>
            </a:r>
          </a:p>
          <a:p>
            <a:pPr marL="457200" lvl="1" indent="0">
              <a:spcBef>
                <a:spcPts val="1200"/>
              </a:spcBef>
              <a:buNone/>
            </a:pPr>
            <a:r>
              <a:rPr lang="nb-NO" dirty="0">
                <a:latin typeface="Garamond" panose="02020404030301010803" pitchFamily="18" charset="0"/>
              </a:rPr>
              <a:t>(Still gjerne oppfølgingsspørsmål.)</a:t>
            </a:r>
          </a:p>
        </p:txBody>
      </p:sp>
      <p:sp>
        <p:nvSpPr>
          <p:cNvPr id="6" name="Plassholder for lysbildenummer 5">
            <a:extLst>
              <a:ext uri="{FF2B5EF4-FFF2-40B4-BE49-F238E27FC236}">
                <a16:creationId xmlns:a16="http://schemas.microsoft.com/office/drawing/2014/main" id="{7A369D0A-5C1C-721C-5FFD-D7E03EAF2177}"/>
              </a:ext>
            </a:extLst>
          </p:cNvPr>
          <p:cNvSpPr>
            <a:spLocks noGrp="1"/>
          </p:cNvSpPr>
          <p:nvPr>
            <p:ph type="sldNum" sz="quarter" idx="12"/>
          </p:nvPr>
        </p:nvSpPr>
        <p:spPr/>
        <p:txBody>
          <a:bodyPr/>
          <a:lstStyle/>
          <a:p>
            <a:fld id="{2080C9EC-7E52-8F4A-8984-A7A00ADC55DD}" type="slidenum">
              <a:rPr lang="nb-NO" smtClean="0"/>
              <a:t>11</a:t>
            </a:fld>
            <a:endParaRPr lang="nb-NO"/>
          </a:p>
        </p:txBody>
      </p:sp>
    </p:spTree>
    <p:extLst>
      <p:ext uri="{BB962C8B-B14F-4D97-AF65-F5344CB8AC3E}">
        <p14:creationId xmlns:p14="http://schemas.microsoft.com/office/powerpoint/2010/main" val="2104792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526986D-57F7-FE15-4533-D1726BB7550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04095" y="2244436"/>
            <a:ext cx="7349705" cy="3890148"/>
          </a:xfrm>
          <a:prstGeom prst="rect">
            <a:avLst/>
          </a:prstGeom>
        </p:spPr>
      </p:pic>
      <p:sp>
        <p:nvSpPr>
          <p:cNvPr id="2" name="Tittel 1">
            <a:extLst>
              <a:ext uri="{FF2B5EF4-FFF2-40B4-BE49-F238E27FC236}">
                <a16:creationId xmlns:a16="http://schemas.microsoft.com/office/drawing/2014/main" id="{878FC987-A9B2-69AA-BF7D-A5C3083B33A9}"/>
              </a:ext>
            </a:extLst>
          </p:cNvPr>
          <p:cNvSpPr>
            <a:spLocks noGrp="1"/>
          </p:cNvSpPr>
          <p:nvPr>
            <p:ph type="title"/>
          </p:nvPr>
        </p:nvSpPr>
        <p:spPr>
          <a:xfrm>
            <a:off x="547255" y="385907"/>
            <a:ext cx="11097490" cy="1713056"/>
          </a:xfrm>
        </p:spPr>
        <p:txBody>
          <a:bodyPr>
            <a:normAutofit/>
          </a:bodyPr>
          <a:lstStyle/>
          <a:p>
            <a:r>
              <a:rPr lang="nb-NO" dirty="0">
                <a:latin typeface="Garamond" panose="02020404030301010803" pitchFamily="18" charset="0"/>
              </a:rPr>
              <a:t>Den andre vanen: </a:t>
            </a:r>
            <a:br>
              <a:rPr lang="nb-NO" dirty="0">
                <a:latin typeface="Garamond" panose="02020404030301010803" pitchFamily="18" charset="0"/>
              </a:rPr>
            </a:br>
            <a:r>
              <a:rPr lang="nb-NO" sz="4000" b="1" dirty="0">
                <a:latin typeface="Garamond" panose="02020404030301010803" pitchFamily="18" charset="0"/>
              </a:rPr>
              <a:t>Vise at du setter pris på partneren</a:t>
            </a:r>
          </a:p>
        </p:txBody>
      </p:sp>
      <p:sp>
        <p:nvSpPr>
          <p:cNvPr id="3" name="Plassholder for innhold 2">
            <a:extLst>
              <a:ext uri="{FF2B5EF4-FFF2-40B4-BE49-F238E27FC236}">
                <a16:creationId xmlns:a16="http://schemas.microsoft.com/office/drawing/2014/main" id="{8EC5CB8C-EC05-3B8C-71E3-D0D80F1BA13B}"/>
              </a:ext>
            </a:extLst>
          </p:cNvPr>
          <p:cNvSpPr>
            <a:spLocks noGrp="1"/>
          </p:cNvSpPr>
          <p:nvPr>
            <p:ph idx="1"/>
          </p:nvPr>
        </p:nvSpPr>
        <p:spPr>
          <a:xfrm>
            <a:off x="838199" y="2244436"/>
            <a:ext cx="6183703" cy="3535262"/>
          </a:xfrm>
        </p:spPr>
        <p:txBody>
          <a:bodyPr>
            <a:normAutofit fontScale="92500" lnSpcReduction="10000"/>
          </a:bodyPr>
          <a:lstStyle/>
          <a:p>
            <a:pPr>
              <a:lnSpc>
                <a:spcPct val="100000"/>
              </a:lnSpc>
            </a:pPr>
            <a:r>
              <a:rPr lang="nb-NO" dirty="0">
                <a:latin typeface="Garamond" panose="02020404030301010803" pitchFamily="18" charset="0"/>
              </a:rPr>
              <a:t>Øv på å legge merke til partnerens innsats – også de små tingene i dagliglivet</a:t>
            </a:r>
          </a:p>
          <a:p>
            <a:pPr>
              <a:lnSpc>
                <a:spcPct val="100000"/>
              </a:lnSpc>
            </a:pPr>
            <a:r>
              <a:rPr lang="nb-NO" dirty="0">
                <a:latin typeface="Garamond" panose="02020404030301010803" pitchFamily="18" charset="0"/>
              </a:rPr>
              <a:t>Vis at du legger merke til innsatsen</a:t>
            </a:r>
          </a:p>
          <a:p>
            <a:pPr>
              <a:lnSpc>
                <a:spcPct val="100000"/>
              </a:lnSpc>
            </a:pPr>
            <a:r>
              <a:rPr lang="nb-NO" dirty="0">
                <a:latin typeface="Garamond" panose="02020404030301010803" pitchFamily="18" charset="0"/>
              </a:rPr>
              <a:t>Uttrykk hengivenhet, takknemlighet og beundring</a:t>
            </a:r>
          </a:p>
          <a:p>
            <a:pPr>
              <a:lnSpc>
                <a:spcPct val="100000"/>
              </a:lnSpc>
            </a:pPr>
            <a:r>
              <a:rPr lang="nb-NO" dirty="0">
                <a:latin typeface="Garamond" panose="02020404030301010803" pitchFamily="18" charset="0"/>
              </a:rPr>
              <a:t>Vis så ofte du kan kjærlighet på partnerens kjærlighetsspråk (mer om det senere, i kapittel 5)</a:t>
            </a:r>
          </a:p>
        </p:txBody>
      </p:sp>
      <p:sp>
        <p:nvSpPr>
          <p:cNvPr id="6" name="Plassholder for lysbildenummer 5">
            <a:extLst>
              <a:ext uri="{FF2B5EF4-FFF2-40B4-BE49-F238E27FC236}">
                <a16:creationId xmlns:a16="http://schemas.microsoft.com/office/drawing/2014/main" id="{46D2C025-96DF-C1FA-E182-4B05F9591CB9}"/>
              </a:ext>
            </a:extLst>
          </p:cNvPr>
          <p:cNvSpPr>
            <a:spLocks noGrp="1"/>
          </p:cNvSpPr>
          <p:nvPr>
            <p:ph type="sldNum" sz="quarter" idx="12"/>
          </p:nvPr>
        </p:nvSpPr>
        <p:spPr/>
        <p:txBody>
          <a:bodyPr/>
          <a:lstStyle/>
          <a:p>
            <a:fld id="{2080C9EC-7E52-8F4A-8984-A7A00ADC55DD}" type="slidenum">
              <a:rPr lang="nb-NO" smtClean="0"/>
              <a:t>12</a:t>
            </a:fld>
            <a:endParaRPr lang="nb-NO"/>
          </a:p>
        </p:txBody>
      </p:sp>
    </p:spTree>
    <p:extLst>
      <p:ext uri="{BB962C8B-B14F-4D97-AF65-F5344CB8AC3E}">
        <p14:creationId xmlns:p14="http://schemas.microsoft.com/office/powerpoint/2010/main" val="1650844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30A82A-BCE4-130B-F721-CAEBCC25DB4A}"/>
              </a:ext>
            </a:extLst>
          </p:cNvPr>
          <p:cNvSpPr>
            <a:spLocks noGrp="1"/>
          </p:cNvSpPr>
          <p:nvPr>
            <p:ph type="title"/>
          </p:nvPr>
        </p:nvSpPr>
        <p:spPr>
          <a:xfrm>
            <a:off x="706582" y="365125"/>
            <a:ext cx="10910454" cy="1692275"/>
          </a:xfrm>
        </p:spPr>
        <p:txBody>
          <a:bodyPr>
            <a:normAutofit fontScale="90000"/>
          </a:bodyPr>
          <a:lstStyle/>
          <a:p>
            <a:r>
              <a:rPr lang="nb-NO" dirty="0">
                <a:latin typeface="Garamond" panose="02020404030301010803" pitchFamily="18" charset="0"/>
              </a:rPr>
              <a:t>Den tredje vanen: </a:t>
            </a:r>
            <a:br>
              <a:rPr lang="nb-NO" dirty="0">
                <a:latin typeface="Garamond" panose="02020404030301010803" pitchFamily="18" charset="0"/>
              </a:rPr>
            </a:br>
            <a:r>
              <a:rPr lang="nb-NO" b="1" dirty="0">
                <a:latin typeface="Garamond" panose="02020404030301010803" pitchFamily="18" charset="0"/>
              </a:rPr>
              <a:t>Praktisere</a:t>
            </a:r>
            <a:r>
              <a:rPr lang="nb-NO" sz="4000" b="1" dirty="0">
                <a:latin typeface="Garamond" panose="02020404030301010803" pitchFamily="18" charset="0"/>
              </a:rPr>
              <a:t> imøtekommende svar på invitasjoner til kontakt</a:t>
            </a:r>
          </a:p>
        </p:txBody>
      </p:sp>
      <p:sp>
        <p:nvSpPr>
          <p:cNvPr id="3" name="Plassholder for innhold 2">
            <a:extLst>
              <a:ext uri="{FF2B5EF4-FFF2-40B4-BE49-F238E27FC236}">
                <a16:creationId xmlns:a16="http://schemas.microsoft.com/office/drawing/2014/main" id="{C7D4CE6C-DEDF-A5BF-ACAD-900F53184888}"/>
              </a:ext>
            </a:extLst>
          </p:cNvPr>
          <p:cNvSpPr>
            <a:spLocks noGrp="1"/>
          </p:cNvSpPr>
          <p:nvPr>
            <p:ph idx="1"/>
          </p:nvPr>
        </p:nvSpPr>
        <p:spPr>
          <a:xfrm>
            <a:off x="4398819" y="2015836"/>
            <a:ext cx="7086599" cy="4435475"/>
          </a:xfrm>
        </p:spPr>
        <p:txBody>
          <a:bodyPr/>
          <a:lstStyle/>
          <a:p>
            <a:pPr>
              <a:spcBef>
                <a:spcPts val="1200"/>
              </a:spcBef>
            </a:pPr>
            <a:r>
              <a:rPr lang="nb-NO" dirty="0">
                <a:latin typeface="Garamond" panose="02020404030301010803" pitchFamily="18" charset="0"/>
              </a:rPr>
              <a:t>Alle utspill rettet mot partneren er på ett plan invitasjoner til kontakt</a:t>
            </a:r>
          </a:p>
          <a:p>
            <a:pPr>
              <a:spcBef>
                <a:spcPts val="1200"/>
              </a:spcBef>
            </a:pPr>
            <a:r>
              <a:rPr lang="nb-NO" dirty="0">
                <a:latin typeface="Garamond" panose="02020404030301010803" pitchFamily="18" charset="0"/>
              </a:rPr>
              <a:t>Vi kan besvare invitasjonene på tre måter:</a:t>
            </a:r>
          </a:p>
          <a:p>
            <a:pPr marL="914400" lvl="1" indent="-457200">
              <a:spcBef>
                <a:spcPts val="1200"/>
              </a:spcBef>
              <a:buFont typeface="+mj-lt"/>
              <a:buAutoNum type="arabicPeriod"/>
            </a:pPr>
            <a:r>
              <a:rPr lang="nb-NO" dirty="0">
                <a:latin typeface="Garamond" panose="02020404030301010803" pitchFamily="18" charset="0"/>
              </a:rPr>
              <a:t>Imøtekommende (entusiastisk, vennlig, åpen eller nøytral)</a:t>
            </a:r>
          </a:p>
          <a:p>
            <a:pPr marL="914400" lvl="1" indent="-457200">
              <a:spcBef>
                <a:spcPts val="1200"/>
              </a:spcBef>
              <a:buFont typeface="+mj-lt"/>
              <a:buAutoNum type="arabicPeriod"/>
            </a:pPr>
            <a:r>
              <a:rPr lang="nb-NO" dirty="0">
                <a:latin typeface="Garamond" panose="02020404030301010803" pitchFamily="18" charset="0"/>
              </a:rPr>
              <a:t>Unngående (fjern, uinteressert, opptatt av noe annet, hører ikke etter)</a:t>
            </a:r>
          </a:p>
          <a:p>
            <a:pPr marL="914400" lvl="1" indent="-457200">
              <a:spcBef>
                <a:spcPts val="1200"/>
              </a:spcBef>
              <a:buFont typeface="+mj-lt"/>
              <a:buAutoNum type="arabicPeriod"/>
            </a:pPr>
            <a:r>
              <a:rPr lang="nb-NO" dirty="0">
                <a:latin typeface="Garamond" panose="02020404030301010803" pitchFamily="18" charset="0"/>
              </a:rPr>
              <a:t>Avvisende (irritabel, sint, sarkastisk, fiendtlig, mutt)</a:t>
            </a:r>
          </a:p>
        </p:txBody>
      </p:sp>
      <p:pic>
        <p:nvPicPr>
          <p:cNvPr id="7" name="Bilde 6">
            <a:extLst>
              <a:ext uri="{FF2B5EF4-FFF2-40B4-BE49-F238E27FC236}">
                <a16:creationId xmlns:a16="http://schemas.microsoft.com/office/drawing/2014/main" id="{4F025654-23AB-FE61-4C70-AB5ECA73F77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06582" y="2877327"/>
            <a:ext cx="3325089" cy="1977748"/>
          </a:xfrm>
          <a:prstGeom prst="rect">
            <a:avLst/>
          </a:prstGeom>
        </p:spPr>
      </p:pic>
      <p:sp>
        <p:nvSpPr>
          <p:cNvPr id="5" name="Plassholder for lysbildenummer 4">
            <a:extLst>
              <a:ext uri="{FF2B5EF4-FFF2-40B4-BE49-F238E27FC236}">
                <a16:creationId xmlns:a16="http://schemas.microsoft.com/office/drawing/2014/main" id="{D453705F-7989-AF15-AFB5-077A2B1E3BAB}"/>
              </a:ext>
            </a:extLst>
          </p:cNvPr>
          <p:cNvSpPr>
            <a:spLocks noGrp="1"/>
          </p:cNvSpPr>
          <p:nvPr>
            <p:ph type="sldNum" sz="quarter" idx="12"/>
          </p:nvPr>
        </p:nvSpPr>
        <p:spPr/>
        <p:txBody>
          <a:bodyPr/>
          <a:lstStyle/>
          <a:p>
            <a:fld id="{2080C9EC-7E52-8F4A-8984-A7A00ADC55DD}" type="slidenum">
              <a:rPr lang="nb-NO" smtClean="0"/>
              <a:t>13</a:t>
            </a:fld>
            <a:endParaRPr lang="nb-NO"/>
          </a:p>
        </p:txBody>
      </p:sp>
    </p:spTree>
    <p:extLst>
      <p:ext uri="{BB962C8B-B14F-4D97-AF65-F5344CB8AC3E}">
        <p14:creationId xmlns:p14="http://schemas.microsoft.com/office/powerpoint/2010/main" val="1503053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30A82A-BCE4-130B-F721-CAEBCC25DB4A}"/>
              </a:ext>
            </a:extLst>
          </p:cNvPr>
          <p:cNvSpPr>
            <a:spLocks noGrp="1"/>
          </p:cNvSpPr>
          <p:nvPr>
            <p:ph type="title"/>
          </p:nvPr>
        </p:nvSpPr>
        <p:spPr>
          <a:xfrm>
            <a:off x="706582" y="365126"/>
            <a:ext cx="10910454" cy="937894"/>
          </a:xfrm>
        </p:spPr>
        <p:txBody>
          <a:bodyPr>
            <a:normAutofit/>
          </a:bodyPr>
          <a:lstStyle/>
          <a:p>
            <a:r>
              <a:rPr lang="nb-NO" sz="4000" dirty="0" err="1">
                <a:latin typeface="Garamond" panose="02020404030301010803" pitchFamily="18" charset="0"/>
              </a:rPr>
              <a:t>Gottmans</a:t>
            </a:r>
            <a:r>
              <a:rPr lang="nb-NO" sz="4000" dirty="0">
                <a:latin typeface="Garamond" panose="02020404030301010803" pitchFamily="18" charset="0"/>
              </a:rPr>
              <a:t> metafor: </a:t>
            </a:r>
            <a:r>
              <a:rPr lang="nb-NO" sz="4000" b="1" dirty="0">
                <a:latin typeface="Garamond" panose="02020404030301010803" pitchFamily="18" charset="0"/>
              </a:rPr>
              <a:t>Kontoen i kjærlighetsbanken</a:t>
            </a:r>
          </a:p>
        </p:txBody>
      </p:sp>
      <p:sp>
        <p:nvSpPr>
          <p:cNvPr id="3" name="Plassholder for innhold 2">
            <a:extLst>
              <a:ext uri="{FF2B5EF4-FFF2-40B4-BE49-F238E27FC236}">
                <a16:creationId xmlns:a16="http://schemas.microsoft.com/office/drawing/2014/main" id="{C7D4CE6C-DEDF-A5BF-ACAD-900F53184888}"/>
              </a:ext>
            </a:extLst>
          </p:cNvPr>
          <p:cNvSpPr>
            <a:spLocks noGrp="1"/>
          </p:cNvSpPr>
          <p:nvPr>
            <p:ph idx="1"/>
          </p:nvPr>
        </p:nvSpPr>
        <p:spPr>
          <a:xfrm>
            <a:off x="4606637" y="1361496"/>
            <a:ext cx="6878781" cy="4936380"/>
          </a:xfrm>
        </p:spPr>
        <p:txBody>
          <a:bodyPr>
            <a:normAutofit/>
          </a:bodyPr>
          <a:lstStyle/>
          <a:p>
            <a:r>
              <a:rPr lang="nb-NO" dirty="0">
                <a:latin typeface="Garamond" panose="02020404030301010803" pitchFamily="18" charset="0"/>
              </a:rPr>
              <a:t>Måten vi besvarer partnerens invitasjoner på = innskudd eller uttak fra den emosjonelle kontoen i </a:t>
            </a:r>
            <a:r>
              <a:rPr lang="nb-NO" b="1" dirty="0">
                <a:solidFill>
                  <a:srgbClr val="C00000"/>
                </a:solidFill>
                <a:latin typeface="Garamond" panose="02020404030301010803" pitchFamily="18" charset="0"/>
              </a:rPr>
              <a:t>kjærlighetsbanken</a:t>
            </a:r>
            <a:r>
              <a:rPr lang="nb-NO" dirty="0">
                <a:latin typeface="Garamond" panose="02020404030301010803" pitchFamily="18" charset="0"/>
              </a:rPr>
              <a:t> </a:t>
            </a:r>
          </a:p>
          <a:p>
            <a:r>
              <a:rPr lang="nb-NO" dirty="0">
                <a:latin typeface="Garamond" panose="02020404030301010803" pitchFamily="18" charset="0"/>
              </a:rPr>
              <a:t>Positiv saldo ...</a:t>
            </a:r>
          </a:p>
          <a:p>
            <a:pPr lvl="1"/>
            <a:r>
              <a:rPr lang="nb-NO" dirty="0">
                <a:latin typeface="Garamond" panose="02020404030301010803" pitchFamily="18" charset="0"/>
              </a:rPr>
              <a:t>Gir større tabbekvote </a:t>
            </a:r>
          </a:p>
          <a:p>
            <a:pPr lvl="1"/>
            <a:r>
              <a:rPr lang="nb-NO" dirty="0">
                <a:latin typeface="Garamond" panose="02020404030301010803" pitchFamily="18" charset="0"/>
              </a:rPr>
              <a:t>Gjør at det blir lettere å reparere forholdet når vi har klønet det til og skuffet eller såret den andre</a:t>
            </a:r>
          </a:p>
          <a:p>
            <a:pPr lvl="1"/>
            <a:r>
              <a:rPr lang="nb-NO" dirty="0">
                <a:latin typeface="Garamond" panose="02020404030301010803" pitchFamily="18" charset="0"/>
              </a:rPr>
              <a:t>Gjør at vi legger merke til mange flere positive utspill partneren kommer med!</a:t>
            </a:r>
          </a:p>
          <a:p>
            <a:r>
              <a:rPr lang="nb-NO" dirty="0" err="1">
                <a:latin typeface="Garamond" panose="02020404030301010803" pitchFamily="18" charset="0"/>
              </a:rPr>
              <a:t>Gottman</a:t>
            </a:r>
            <a:r>
              <a:rPr lang="nb-NO" dirty="0">
                <a:latin typeface="Garamond" panose="02020404030301010803" pitchFamily="18" charset="0"/>
              </a:rPr>
              <a:t>: Positiv saldo i kjærlighetsbanken er mye viktigere for kommunikasjonen i parforholdet enn gode talegaver!</a:t>
            </a:r>
          </a:p>
        </p:txBody>
      </p:sp>
      <p:pic>
        <p:nvPicPr>
          <p:cNvPr id="5" name="Bilde 4">
            <a:extLst>
              <a:ext uri="{FF2B5EF4-FFF2-40B4-BE49-F238E27FC236}">
                <a16:creationId xmlns:a16="http://schemas.microsoft.com/office/drawing/2014/main" id="{713CD48C-B528-DE1F-01A6-E492B097609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06583" y="1882696"/>
            <a:ext cx="3900054" cy="3092607"/>
          </a:xfrm>
          <a:prstGeom prst="rect">
            <a:avLst/>
          </a:prstGeom>
        </p:spPr>
      </p:pic>
      <p:sp>
        <p:nvSpPr>
          <p:cNvPr id="6" name="Plassholder for lysbildenummer 5">
            <a:extLst>
              <a:ext uri="{FF2B5EF4-FFF2-40B4-BE49-F238E27FC236}">
                <a16:creationId xmlns:a16="http://schemas.microsoft.com/office/drawing/2014/main" id="{905255BE-8BEB-7A62-7327-DA7DD7EA20B8}"/>
              </a:ext>
            </a:extLst>
          </p:cNvPr>
          <p:cNvSpPr>
            <a:spLocks noGrp="1"/>
          </p:cNvSpPr>
          <p:nvPr>
            <p:ph type="sldNum" sz="quarter" idx="12"/>
          </p:nvPr>
        </p:nvSpPr>
        <p:spPr/>
        <p:txBody>
          <a:bodyPr/>
          <a:lstStyle/>
          <a:p>
            <a:fld id="{2080C9EC-7E52-8F4A-8984-A7A00ADC55DD}" type="slidenum">
              <a:rPr lang="nb-NO" smtClean="0"/>
              <a:t>14</a:t>
            </a:fld>
            <a:endParaRPr lang="nb-NO"/>
          </a:p>
        </p:txBody>
      </p:sp>
    </p:spTree>
    <p:extLst>
      <p:ext uri="{BB962C8B-B14F-4D97-AF65-F5344CB8AC3E}">
        <p14:creationId xmlns:p14="http://schemas.microsoft.com/office/powerpoint/2010/main" val="118907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sketch, strektegning, tegning, clip art&#10;&#10;Automatisk generert beskrivelse">
            <a:extLst>
              <a:ext uri="{FF2B5EF4-FFF2-40B4-BE49-F238E27FC236}">
                <a16:creationId xmlns:a16="http://schemas.microsoft.com/office/drawing/2014/main" id="{47E0254E-1734-CD84-F234-4D2E5527D25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05314" y="1295394"/>
            <a:ext cx="2147146" cy="4918420"/>
          </a:xfrm>
          <a:prstGeom prst="rect">
            <a:avLst/>
          </a:prstGeom>
        </p:spPr>
      </p:pic>
      <p:sp>
        <p:nvSpPr>
          <p:cNvPr id="2" name="Tittel 1">
            <a:extLst>
              <a:ext uri="{FF2B5EF4-FFF2-40B4-BE49-F238E27FC236}">
                <a16:creationId xmlns:a16="http://schemas.microsoft.com/office/drawing/2014/main" id="{C430A82A-BCE4-130B-F721-CAEBCC25DB4A}"/>
              </a:ext>
            </a:extLst>
          </p:cNvPr>
          <p:cNvSpPr>
            <a:spLocks noGrp="1"/>
          </p:cNvSpPr>
          <p:nvPr>
            <p:ph type="title"/>
          </p:nvPr>
        </p:nvSpPr>
        <p:spPr>
          <a:xfrm>
            <a:off x="1937679" y="577660"/>
            <a:ext cx="9067800" cy="1000315"/>
          </a:xfrm>
        </p:spPr>
        <p:txBody>
          <a:bodyPr>
            <a:normAutofit/>
          </a:bodyPr>
          <a:lstStyle/>
          <a:p>
            <a:r>
              <a:rPr lang="nb-NO" sz="4000" dirty="0">
                <a:latin typeface="Garamond" panose="02020404030301010803" pitchFamily="18" charset="0"/>
              </a:rPr>
              <a:t>Øvelse 1: Følelsen av innskudd og uttak</a:t>
            </a:r>
          </a:p>
        </p:txBody>
      </p:sp>
      <p:sp>
        <p:nvSpPr>
          <p:cNvPr id="3" name="Plassholder for innhold 2">
            <a:extLst>
              <a:ext uri="{FF2B5EF4-FFF2-40B4-BE49-F238E27FC236}">
                <a16:creationId xmlns:a16="http://schemas.microsoft.com/office/drawing/2014/main" id="{C7D4CE6C-DEDF-A5BF-ACAD-900F53184888}"/>
              </a:ext>
            </a:extLst>
          </p:cNvPr>
          <p:cNvSpPr>
            <a:spLocks noGrp="1"/>
          </p:cNvSpPr>
          <p:nvPr>
            <p:ph idx="1"/>
          </p:nvPr>
        </p:nvSpPr>
        <p:spPr>
          <a:xfrm>
            <a:off x="1032249" y="1828800"/>
            <a:ext cx="8698347" cy="4385014"/>
          </a:xfrm>
        </p:spPr>
        <p:txBody>
          <a:bodyPr>
            <a:normAutofit fontScale="92500" lnSpcReduction="20000"/>
          </a:bodyPr>
          <a:lstStyle/>
          <a:p>
            <a:pPr marL="0" indent="0">
              <a:buNone/>
            </a:pPr>
            <a:r>
              <a:rPr lang="nb-NO" dirty="0">
                <a:latin typeface="Garamond" panose="02020404030301010803" pitchFamily="18" charset="0"/>
              </a:rPr>
              <a:t>Ta utgangspunkt i tabellen på side 15</a:t>
            </a:r>
          </a:p>
          <a:p>
            <a:pPr marL="0" indent="0">
              <a:buNone/>
            </a:pPr>
            <a:endParaRPr lang="nb-NO" sz="1200" dirty="0">
              <a:latin typeface="Garamond" panose="02020404030301010803" pitchFamily="18" charset="0"/>
            </a:endParaRPr>
          </a:p>
          <a:p>
            <a:pPr>
              <a:lnSpc>
                <a:spcPct val="105000"/>
              </a:lnSpc>
            </a:pPr>
            <a:r>
              <a:rPr lang="nb-NO" dirty="0">
                <a:latin typeface="Garamond" panose="02020404030301010803" pitchFamily="18" charset="0"/>
              </a:rPr>
              <a:t>Velg en invitasjon hver</a:t>
            </a:r>
          </a:p>
          <a:p>
            <a:pPr>
              <a:lnSpc>
                <a:spcPct val="105000"/>
              </a:lnSpc>
            </a:pPr>
            <a:r>
              <a:rPr lang="nb-NO" dirty="0">
                <a:latin typeface="Garamond" panose="02020404030301010803" pitchFamily="18" charset="0"/>
              </a:rPr>
              <a:t>Les invitasjonen du valgte ut, la partneren svare imøtekommende. Kjenn etter hvordan partnerens svar påvirker deg. </a:t>
            </a:r>
          </a:p>
          <a:p>
            <a:pPr>
              <a:lnSpc>
                <a:spcPct val="105000"/>
              </a:lnSpc>
            </a:pPr>
            <a:r>
              <a:rPr lang="nb-NO" dirty="0">
                <a:latin typeface="Garamond" panose="02020404030301010803" pitchFamily="18" charset="0"/>
              </a:rPr>
              <a:t>Les på nytt, la partneren svare unngående, kjenn etter. </a:t>
            </a:r>
          </a:p>
          <a:p>
            <a:pPr>
              <a:lnSpc>
                <a:spcPct val="105000"/>
              </a:lnSpc>
            </a:pPr>
            <a:r>
              <a:rPr lang="nb-NO" dirty="0">
                <a:latin typeface="Garamond" panose="02020404030301010803" pitchFamily="18" charset="0"/>
              </a:rPr>
              <a:t>Les på nytt, la partneren svare avvisende, kjenn etter.</a:t>
            </a:r>
          </a:p>
          <a:p>
            <a:pPr>
              <a:lnSpc>
                <a:spcPct val="105000"/>
              </a:lnSpc>
            </a:pPr>
            <a:r>
              <a:rPr lang="nb-NO" dirty="0">
                <a:latin typeface="Garamond" panose="02020404030301010803" pitchFamily="18" charset="0"/>
              </a:rPr>
              <a:t>Bytt roller</a:t>
            </a:r>
          </a:p>
          <a:p>
            <a:pPr marL="0" indent="0">
              <a:buNone/>
            </a:pPr>
            <a:endParaRPr lang="nb-NO" sz="1200" dirty="0">
              <a:latin typeface="Garamond" panose="02020404030301010803" pitchFamily="18" charset="0"/>
            </a:endParaRPr>
          </a:p>
          <a:p>
            <a:r>
              <a:rPr lang="nb-NO" dirty="0">
                <a:latin typeface="Garamond" panose="02020404030301010803" pitchFamily="18" charset="0"/>
              </a:rPr>
              <a:t>Gjør det samme med to andre eksempler</a:t>
            </a:r>
          </a:p>
        </p:txBody>
      </p:sp>
      <p:pic>
        <p:nvPicPr>
          <p:cNvPr id="6" name="Bilde 5">
            <a:extLst>
              <a:ext uri="{FF2B5EF4-FFF2-40B4-BE49-F238E27FC236}">
                <a16:creationId xmlns:a16="http://schemas.microsoft.com/office/drawing/2014/main" id="{390DDB8A-54E9-DBBC-DB09-DD609E44AC3E}"/>
              </a:ext>
            </a:extLst>
          </p:cNvPr>
          <p:cNvPicPr>
            <a:picLocks noChangeAspect="1"/>
          </p:cNvPicPr>
          <p:nvPr/>
        </p:nvPicPr>
        <p:blipFill>
          <a:blip r:embed="rId4"/>
          <a:srcRect/>
          <a:stretch/>
        </p:blipFill>
        <p:spPr>
          <a:xfrm>
            <a:off x="1032250" y="644185"/>
            <a:ext cx="752917" cy="761989"/>
          </a:xfrm>
          <a:prstGeom prst="rect">
            <a:avLst/>
          </a:prstGeom>
        </p:spPr>
      </p:pic>
      <p:sp>
        <p:nvSpPr>
          <p:cNvPr id="5" name="Plassholder for lysbildenummer 4">
            <a:extLst>
              <a:ext uri="{FF2B5EF4-FFF2-40B4-BE49-F238E27FC236}">
                <a16:creationId xmlns:a16="http://schemas.microsoft.com/office/drawing/2014/main" id="{2961082C-E87D-3910-C8F5-304B4F86873D}"/>
              </a:ext>
            </a:extLst>
          </p:cNvPr>
          <p:cNvSpPr>
            <a:spLocks noGrp="1"/>
          </p:cNvSpPr>
          <p:nvPr>
            <p:ph type="sldNum" sz="quarter" idx="12"/>
          </p:nvPr>
        </p:nvSpPr>
        <p:spPr/>
        <p:txBody>
          <a:bodyPr/>
          <a:lstStyle/>
          <a:p>
            <a:fld id="{2080C9EC-7E52-8F4A-8984-A7A00ADC55DD}" type="slidenum">
              <a:rPr lang="nb-NO" smtClean="0"/>
              <a:t>15</a:t>
            </a:fld>
            <a:endParaRPr lang="nb-NO"/>
          </a:p>
        </p:txBody>
      </p:sp>
    </p:spTree>
    <p:extLst>
      <p:ext uri="{BB962C8B-B14F-4D97-AF65-F5344CB8AC3E}">
        <p14:creationId xmlns:p14="http://schemas.microsoft.com/office/powerpoint/2010/main" val="937959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sketch, strektegning, strektegninger, tegning&#10;&#10;Automatisk generert beskrivelse">
            <a:extLst>
              <a:ext uri="{FF2B5EF4-FFF2-40B4-BE49-F238E27FC236}">
                <a16:creationId xmlns:a16="http://schemas.microsoft.com/office/drawing/2014/main" id="{31F56CE7-554A-5F30-8500-464F23E094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4147" y="1828114"/>
            <a:ext cx="5063706" cy="2359025"/>
          </a:xfrm>
          <a:prstGeom prst="rect">
            <a:avLst/>
          </a:prstGeom>
        </p:spPr>
      </p:pic>
      <p:sp>
        <p:nvSpPr>
          <p:cNvPr id="2" name="Tittel 1">
            <a:extLst>
              <a:ext uri="{FF2B5EF4-FFF2-40B4-BE49-F238E27FC236}">
                <a16:creationId xmlns:a16="http://schemas.microsoft.com/office/drawing/2014/main" id="{97D94722-2908-A9BE-6EDB-1040C9301031}"/>
              </a:ext>
            </a:extLst>
          </p:cNvPr>
          <p:cNvSpPr>
            <a:spLocks noGrp="1"/>
          </p:cNvSpPr>
          <p:nvPr>
            <p:ph type="title"/>
          </p:nvPr>
        </p:nvSpPr>
        <p:spPr>
          <a:xfrm>
            <a:off x="838200" y="4214053"/>
            <a:ext cx="10515600" cy="1325563"/>
          </a:xfrm>
        </p:spPr>
        <p:txBody>
          <a:bodyPr>
            <a:normAutofit/>
          </a:bodyPr>
          <a:lstStyle/>
          <a:p>
            <a:pPr algn="ctr"/>
            <a:r>
              <a:rPr lang="nb-NO" sz="8800" dirty="0">
                <a:latin typeface="Garamond" panose="02020404030301010803" pitchFamily="18" charset="0"/>
              </a:rPr>
              <a:t>Pause!</a:t>
            </a:r>
          </a:p>
        </p:txBody>
      </p:sp>
      <p:sp>
        <p:nvSpPr>
          <p:cNvPr id="3" name="Plassholder for innhold 2">
            <a:extLst>
              <a:ext uri="{FF2B5EF4-FFF2-40B4-BE49-F238E27FC236}">
                <a16:creationId xmlns:a16="http://schemas.microsoft.com/office/drawing/2014/main" id="{D842193B-8DCB-6ADC-0E43-52A97734EBEF}"/>
              </a:ext>
            </a:extLst>
          </p:cNvPr>
          <p:cNvSpPr>
            <a:spLocks noGrp="1"/>
          </p:cNvSpPr>
          <p:nvPr>
            <p:ph idx="1"/>
          </p:nvPr>
        </p:nvSpPr>
        <p:spPr>
          <a:xfrm>
            <a:off x="838200" y="1339271"/>
            <a:ext cx="10515600" cy="1325563"/>
          </a:xfrm>
        </p:spPr>
        <p:txBody>
          <a:bodyPr>
            <a:normAutofit/>
          </a:bodyPr>
          <a:lstStyle/>
          <a:p>
            <a:pPr marL="0" indent="0" algn="ctr">
              <a:buNone/>
            </a:pPr>
            <a:r>
              <a:rPr lang="nb-NO" sz="4000" dirty="0">
                <a:latin typeface="Garamond" panose="02020404030301010803" pitchFamily="18" charset="0"/>
              </a:rPr>
              <a:t>Bra jobba!! Vi tar</a:t>
            </a:r>
          </a:p>
        </p:txBody>
      </p:sp>
      <p:sp>
        <p:nvSpPr>
          <p:cNvPr id="5" name="Plassholder for lysbildenummer 4">
            <a:extLst>
              <a:ext uri="{FF2B5EF4-FFF2-40B4-BE49-F238E27FC236}">
                <a16:creationId xmlns:a16="http://schemas.microsoft.com/office/drawing/2014/main" id="{4C9EC09D-DD83-7E3F-6235-C55A24137A7D}"/>
              </a:ext>
            </a:extLst>
          </p:cNvPr>
          <p:cNvSpPr>
            <a:spLocks noGrp="1"/>
          </p:cNvSpPr>
          <p:nvPr>
            <p:ph type="sldNum" sz="quarter" idx="12"/>
          </p:nvPr>
        </p:nvSpPr>
        <p:spPr/>
        <p:txBody>
          <a:bodyPr/>
          <a:lstStyle/>
          <a:p>
            <a:fld id="{2080C9EC-7E52-8F4A-8984-A7A00ADC55DD}" type="slidenum">
              <a:rPr lang="nb-NO" smtClean="0"/>
              <a:t>16</a:t>
            </a:fld>
            <a:endParaRPr lang="nb-NO"/>
          </a:p>
        </p:txBody>
      </p:sp>
    </p:spTree>
    <p:extLst>
      <p:ext uri="{BB962C8B-B14F-4D97-AF65-F5344CB8AC3E}">
        <p14:creationId xmlns:p14="http://schemas.microsoft.com/office/powerpoint/2010/main" val="3359033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diagram&#10;&#10;Automatisk generert beskrivelse">
            <a:extLst>
              <a:ext uri="{FF2B5EF4-FFF2-40B4-BE49-F238E27FC236}">
                <a16:creationId xmlns:a16="http://schemas.microsoft.com/office/drawing/2014/main" id="{C88666DF-5ED6-7366-CA9D-5769FDA5AE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6302" y="1348368"/>
            <a:ext cx="3605190" cy="2778144"/>
          </a:xfrm>
          <a:prstGeom prst="rect">
            <a:avLst/>
          </a:prstGeom>
        </p:spPr>
      </p:pic>
      <p:sp>
        <p:nvSpPr>
          <p:cNvPr id="2" name="Tittel 1">
            <a:extLst>
              <a:ext uri="{FF2B5EF4-FFF2-40B4-BE49-F238E27FC236}">
                <a16:creationId xmlns:a16="http://schemas.microsoft.com/office/drawing/2014/main" id="{E05FDE8F-C8F1-71FB-6B8A-E985E3DA1EC3}"/>
              </a:ext>
            </a:extLst>
          </p:cNvPr>
          <p:cNvSpPr>
            <a:spLocks noGrp="1"/>
          </p:cNvSpPr>
          <p:nvPr>
            <p:ph type="title"/>
          </p:nvPr>
        </p:nvSpPr>
        <p:spPr/>
        <p:txBody>
          <a:bodyPr/>
          <a:lstStyle/>
          <a:p>
            <a:r>
              <a:rPr lang="nb-NO" dirty="0">
                <a:latin typeface="Garamond" panose="02020404030301010803" pitchFamily="18" charset="0"/>
              </a:rPr>
              <a:t>Det er i motbakke det går oppover!</a:t>
            </a:r>
          </a:p>
        </p:txBody>
      </p:sp>
      <p:sp>
        <p:nvSpPr>
          <p:cNvPr id="3" name="Plassholder for innhold 2">
            <a:extLst>
              <a:ext uri="{FF2B5EF4-FFF2-40B4-BE49-F238E27FC236}">
                <a16:creationId xmlns:a16="http://schemas.microsoft.com/office/drawing/2014/main" id="{55197555-EF3F-586B-232B-9DD8D057D490}"/>
              </a:ext>
            </a:extLst>
          </p:cNvPr>
          <p:cNvSpPr>
            <a:spLocks noGrp="1"/>
          </p:cNvSpPr>
          <p:nvPr>
            <p:ph idx="1"/>
          </p:nvPr>
        </p:nvSpPr>
        <p:spPr>
          <a:xfrm>
            <a:off x="838201" y="1825625"/>
            <a:ext cx="7098101" cy="2435824"/>
          </a:xfrm>
        </p:spPr>
        <p:txBody>
          <a:bodyPr>
            <a:normAutofit fontScale="92500" lnSpcReduction="10000"/>
          </a:bodyPr>
          <a:lstStyle/>
          <a:p>
            <a:pPr>
              <a:lnSpc>
                <a:spcPct val="95000"/>
              </a:lnSpc>
            </a:pPr>
            <a:r>
              <a:rPr lang="nb-NO" dirty="0">
                <a:latin typeface="Garamond" panose="02020404030301010803" pitchFamily="18" charset="0"/>
              </a:rPr>
              <a:t>Når forholdet har vært preget av konflikter over tid, er det naturlig å ha utviklet en viss skepsis til det som kommer fra partnerens kant</a:t>
            </a:r>
          </a:p>
          <a:p>
            <a:pPr>
              <a:lnSpc>
                <a:spcPct val="95000"/>
              </a:lnSpc>
            </a:pPr>
            <a:r>
              <a:rPr lang="nb-NO" dirty="0">
                <a:latin typeface="Garamond" panose="02020404030301010803" pitchFamily="18" charset="0"/>
              </a:rPr>
              <a:t>Robinson &amp; Price, 1980: Par som hadde det vanskelig oppfattet bare 50 % av de positive utspillene partneren kom med</a:t>
            </a:r>
          </a:p>
        </p:txBody>
      </p:sp>
      <p:sp>
        <p:nvSpPr>
          <p:cNvPr id="5" name="Plassholder for lysbildenummer 4">
            <a:extLst>
              <a:ext uri="{FF2B5EF4-FFF2-40B4-BE49-F238E27FC236}">
                <a16:creationId xmlns:a16="http://schemas.microsoft.com/office/drawing/2014/main" id="{4CDAFC04-FCC6-E050-8987-7DA66C7B25FD}"/>
              </a:ext>
            </a:extLst>
          </p:cNvPr>
          <p:cNvSpPr>
            <a:spLocks noGrp="1"/>
          </p:cNvSpPr>
          <p:nvPr>
            <p:ph type="sldNum" sz="quarter" idx="12"/>
          </p:nvPr>
        </p:nvSpPr>
        <p:spPr/>
        <p:txBody>
          <a:bodyPr/>
          <a:lstStyle/>
          <a:p>
            <a:fld id="{2080C9EC-7E52-8F4A-8984-A7A00ADC55DD}" type="slidenum">
              <a:rPr lang="nb-NO" smtClean="0"/>
              <a:t>17</a:t>
            </a:fld>
            <a:endParaRPr lang="nb-NO"/>
          </a:p>
        </p:txBody>
      </p:sp>
      <p:sp>
        <p:nvSpPr>
          <p:cNvPr id="7" name="TekstSylinder 6">
            <a:extLst>
              <a:ext uri="{FF2B5EF4-FFF2-40B4-BE49-F238E27FC236}">
                <a16:creationId xmlns:a16="http://schemas.microsoft.com/office/drawing/2014/main" id="{ABB41064-8CD0-C080-61DD-0DF44A0DBFAA}"/>
              </a:ext>
            </a:extLst>
          </p:cNvPr>
          <p:cNvSpPr txBox="1"/>
          <p:nvPr/>
        </p:nvSpPr>
        <p:spPr>
          <a:xfrm>
            <a:off x="838200" y="4261449"/>
            <a:ext cx="10841314" cy="1643463"/>
          </a:xfrm>
          <a:prstGeom prst="rect">
            <a:avLst/>
          </a:prstGeom>
          <a:noFill/>
        </p:spPr>
        <p:txBody>
          <a:bodyPr wrap="square" rtlCol="0">
            <a:spAutoFit/>
          </a:bodyPr>
          <a:lstStyle/>
          <a:p>
            <a:pPr marL="457200" indent="-457200">
              <a:lnSpc>
                <a:spcPct val="85000"/>
              </a:lnSpc>
              <a:spcBef>
                <a:spcPts val="600"/>
              </a:spcBef>
              <a:buFont typeface="Wingdings" pitchFamily="2" charset="2"/>
              <a:buChar char="Ø"/>
            </a:pPr>
            <a:r>
              <a:rPr lang="nb-NO" sz="2800" dirty="0">
                <a:latin typeface="Garamond" panose="02020404030301010803" pitchFamily="18" charset="0"/>
              </a:rPr>
              <a:t>Så ikke gi opp, om det går litt tregt i begynnelsen. Det er normalt. Standhaftig innsats vil gi resultater over tid! </a:t>
            </a:r>
          </a:p>
          <a:p>
            <a:pPr marL="457200" indent="-457200">
              <a:lnSpc>
                <a:spcPct val="85000"/>
              </a:lnSpc>
              <a:spcBef>
                <a:spcPts val="600"/>
              </a:spcBef>
              <a:buFont typeface="Wingdings" pitchFamily="2" charset="2"/>
              <a:buChar char="Ø"/>
            </a:pPr>
            <a:r>
              <a:rPr lang="nb-NO" sz="2800" dirty="0">
                <a:latin typeface="Garamond" panose="02020404030301010803" pitchFamily="18" charset="0"/>
              </a:rPr>
              <a:t>Når kontoen i kjærlighetsbanken øker, får vi med oss mer og mer av de positive tingene partneren har å by på!</a:t>
            </a:r>
          </a:p>
        </p:txBody>
      </p:sp>
    </p:spTree>
    <p:extLst>
      <p:ext uri="{BB962C8B-B14F-4D97-AF65-F5344CB8AC3E}">
        <p14:creationId xmlns:p14="http://schemas.microsoft.com/office/powerpoint/2010/main" val="2709310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98B815-A324-6E7D-D31A-54852DC7C22C}"/>
              </a:ext>
            </a:extLst>
          </p:cNvPr>
          <p:cNvSpPr>
            <a:spLocks noGrp="1"/>
          </p:cNvSpPr>
          <p:nvPr>
            <p:ph type="title"/>
          </p:nvPr>
        </p:nvSpPr>
        <p:spPr/>
        <p:txBody>
          <a:bodyPr>
            <a:normAutofit/>
          </a:bodyPr>
          <a:lstStyle/>
          <a:p>
            <a:r>
              <a:rPr lang="nb-NO" sz="4000" dirty="0">
                <a:latin typeface="Garamond" panose="02020404030301010803" pitchFamily="18" charset="0"/>
              </a:rPr>
              <a:t>Øvelse 2: Våre invitasjoner og svar </a:t>
            </a:r>
          </a:p>
        </p:txBody>
      </p:sp>
      <p:sp>
        <p:nvSpPr>
          <p:cNvPr id="7" name="Plassholder for innhold 6">
            <a:extLst>
              <a:ext uri="{FF2B5EF4-FFF2-40B4-BE49-F238E27FC236}">
                <a16:creationId xmlns:a16="http://schemas.microsoft.com/office/drawing/2014/main" id="{198F7590-1E21-8B99-262D-CD184284E320}"/>
              </a:ext>
            </a:extLst>
          </p:cNvPr>
          <p:cNvSpPr>
            <a:spLocks noGrp="1"/>
          </p:cNvSpPr>
          <p:nvPr>
            <p:ph idx="1"/>
          </p:nvPr>
        </p:nvSpPr>
        <p:spPr>
          <a:xfrm>
            <a:off x="2473037" y="1690688"/>
            <a:ext cx="8728364" cy="4351338"/>
          </a:xfrm>
        </p:spPr>
        <p:txBody>
          <a:bodyPr>
            <a:normAutofit fontScale="92500" lnSpcReduction="20000"/>
          </a:bodyPr>
          <a:lstStyle/>
          <a:p>
            <a:pPr marL="514350" indent="-514350">
              <a:buFont typeface="+mj-lt"/>
              <a:buAutoNum type="alphaLcParenR"/>
            </a:pPr>
            <a:r>
              <a:rPr lang="nb-NO" dirty="0">
                <a:latin typeface="Garamond" panose="02020404030301010803" pitchFamily="18" charset="0"/>
              </a:rPr>
              <a:t>Tenk ut tre enkle invitasjoner – språklige eller ikke-språklige, skriv dem ned</a:t>
            </a:r>
          </a:p>
          <a:p>
            <a:pPr marL="514350" indent="-514350">
              <a:buFont typeface="+mj-lt"/>
              <a:buAutoNum type="alphaLcParenR"/>
            </a:pPr>
            <a:r>
              <a:rPr lang="nb-NO" dirty="0">
                <a:latin typeface="Garamond" panose="02020404030301010803" pitchFamily="18" charset="0"/>
              </a:rPr>
              <a:t>Bytt bøker! Skriv ned imøtekommende svar på partnerens invitasjoner (husk det er tonen som teller, ikke at du er enig eller svarer ja)</a:t>
            </a:r>
          </a:p>
          <a:p>
            <a:pPr marL="514350" indent="-514350">
              <a:buFont typeface="+mj-lt"/>
              <a:buAutoNum type="alphaLcParenR" startAt="3"/>
            </a:pPr>
            <a:r>
              <a:rPr lang="nb-NO" dirty="0">
                <a:latin typeface="Garamond" panose="02020404030301010803" pitchFamily="18" charset="0"/>
              </a:rPr>
              <a:t>Få tilbake kursheftet ditt, les gjennom partnerens svar.</a:t>
            </a:r>
          </a:p>
          <a:p>
            <a:pPr marL="0" indent="0" algn="ctr">
              <a:buNone/>
            </a:pPr>
            <a:r>
              <a:rPr lang="nb-NO" sz="2800" dirty="0">
                <a:latin typeface="Garamond" panose="02020404030301010803" pitchFamily="18" charset="0"/>
              </a:rPr>
              <a:t>***</a:t>
            </a:r>
            <a:endParaRPr lang="nb-NO" dirty="0">
              <a:latin typeface="Garamond" panose="02020404030301010803" pitchFamily="18" charset="0"/>
            </a:endParaRPr>
          </a:p>
          <a:p>
            <a:pPr marL="514350" indent="-514350">
              <a:buFont typeface="+mj-lt"/>
              <a:buAutoNum type="alphaLcParenR" startAt="4"/>
            </a:pPr>
            <a:r>
              <a:rPr lang="nb-NO" dirty="0">
                <a:latin typeface="Garamond" panose="02020404030301010803" pitchFamily="18" charset="0"/>
              </a:rPr>
              <a:t>Snakk sammen om i hvilken grad dere </a:t>
            </a:r>
            <a:r>
              <a:rPr lang="nb-NO" i="1" dirty="0">
                <a:latin typeface="Garamond" panose="02020404030301010803" pitchFamily="18" charset="0"/>
              </a:rPr>
              <a:t>opplevde</a:t>
            </a:r>
            <a:r>
              <a:rPr lang="nb-NO" dirty="0">
                <a:latin typeface="Garamond" panose="02020404030301010803" pitchFamily="18" charset="0"/>
              </a:rPr>
              <a:t> svarene som imøtekommende. </a:t>
            </a:r>
          </a:p>
          <a:p>
            <a:pPr marL="514350" indent="-514350">
              <a:buFont typeface="+mj-lt"/>
              <a:buAutoNum type="alphaLcParenR" startAt="4"/>
            </a:pPr>
            <a:endParaRPr lang="nb-NO" sz="900" dirty="0">
              <a:latin typeface="Garamond" panose="02020404030301010803" pitchFamily="18" charset="0"/>
            </a:endParaRPr>
          </a:p>
          <a:p>
            <a:pPr marL="0" indent="0">
              <a:buNone/>
            </a:pPr>
            <a:r>
              <a:rPr lang="nb-NO" dirty="0">
                <a:latin typeface="Garamond" panose="02020404030301010803" pitchFamily="18" charset="0"/>
              </a:rPr>
              <a:t>Ingen opplevelser er feil her, alt er informasjon. Vis godlynt nysgjerrighet og vær utforskende hvis noe overrasker dere.</a:t>
            </a:r>
          </a:p>
        </p:txBody>
      </p:sp>
      <p:pic>
        <p:nvPicPr>
          <p:cNvPr id="9" name="Bilde 8">
            <a:extLst>
              <a:ext uri="{FF2B5EF4-FFF2-40B4-BE49-F238E27FC236}">
                <a16:creationId xmlns:a16="http://schemas.microsoft.com/office/drawing/2014/main" id="{97D965DC-DBA4-0736-43B8-4F231A26AAF7}"/>
              </a:ext>
            </a:extLst>
          </p:cNvPr>
          <p:cNvPicPr>
            <a:picLocks noChangeAspect="1"/>
          </p:cNvPicPr>
          <p:nvPr/>
        </p:nvPicPr>
        <p:blipFill>
          <a:blip r:embed="rId3"/>
          <a:srcRect/>
          <a:stretch/>
        </p:blipFill>
        <p:spPr>
          <a:xfrm>
            <a:off x="1170059" y="3814259"/>
            <a:ext cx="957844" cy="969385"/>
          </a:xfrm>
          <a:prstGeom prst="rect">
            <a:avLst/>
          </a:prstGeom>
        </p:spPr>
      </p:pic>
      <p:sp>
        <p:nvSpPr>
          <p:cNvPr id="4" name="Plassholder for lysbildenummer 3">
            <a:extLst>
              <a:ext uri="{FF2B5EF4-FFF2-40B4-BE49-F238E27FC236}">
                <a16:creationId xmlns:a16="http://schemas.microsoft.com/office/drawing/2014/main" id="{E4AA6712-628C-DC6B-3081-8C7EAEBF9123}"/>
              </a:ext>
            </a:extLst>
          </p:cNvPr>
          <p:cNvSpPr>
            <a:spLocks noGrp="1"/>
          </p:cNvSpPr>
          <p:nvPr>
            <p:ph type="sldNum" sz="quarter" idx="12"/>
          </p:nvPr>
        </p:nvSpPr>
        <p:spPr/>
        <p:txBody>
          <a:bodyPr/>
          <a:lstStyle/>
          <a:p>
            <a:fld id="{2080C9EC-7E52-8F4A-8984-A7A00ADC55DD}" type="slidenum">
              <a:rPr lang="nb-NO" smtClean="0"/>
              <a:t>18</a:t>
            </a:fld>
            <a:endParaRPr lang="nb-NO"/>
          </a:p>
        </p:txBody>
      </p:sp>
      <p:pic>
        <p:nvPicPr>
          <p:cNvPr id="10" name="Bilde 9" descr="Et bilde som inneholder sketch, tegning, kjøkkentøy, kunst&#10;&#10;Automatisk generert beskrivelse">
            <a:extLst>
              <a:ext uri="{FF2B5EF4-FFF2-40B4-BE49-F238E27FC236}">
                <a16:creationId xmlns:a16="http://schemas.microsoft.com/office/drawing/2014/main" id="{9B4335CF-E731-55CF-926F-A649A3DB0BBD}"/>
              </a:ext>
            </a:extLst>
          </p:cNvPr>
          <p:cNvPicPr>
            <a:picLocks noChangeAspect="1"/>
          </p:cNvPicPr>
          <p:nvPr/>
        </p:nvPicPr>
        <p:blipFill>
          <a:blip r:embed="rId4"/>
          <a:stretch>
            <a:fillRect/>
          </a:stretch>
        </p:blipFill>
        <p:spPr>
          <a:xfrm>
            <a:off x="1042305" y="1626287"/>
            <a:ext cx="1226628" cy="1226628"/>
          </a:xfrm>
          <a:prstGeom prst="rect">
            <a:avLst/>
          </a:prstGeom>
        </p:spPr>
      </p:pic>
    </p:spTree>
    <p:extLst>
      <p:ext uri="{BB962C8B-B14F-4D97-AF65-F5344CB8AC3E}">
        <p14:creationId xmlns:p14="http://schemas.microsoft.com/office/powerpoint/2010/main" val="1803745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98B815-A324-6E7D-D31A-54852DC7C22C}"/>
              </a:ext>
            </a:extLst>
          </p:cNvPr>
          <p:cNvSpPr>
            <a:spLocks noGrp="1"/>
          </p:cNvSpPr>
          <p:nvPr>
            <p:ph type="title"/>
          </p:nvPr>
        </p:nvSpPr>
        <p:spPr>
          <a:xfrm>
            <a:off x="1989564" y="447471"/>
            <a:ext cx="8984673" cy="1325563"/>
          </a:xfrm>
        </p:spPr>
        <p:txBody>
          <a:bodyPr>
            <a:normAutofit/>
          </a:bodyPr>
          <a:lstStyle/>
          <a:p>
            <a:r>
              <a:rPr lang="nb-NO" sz="4000" dirty="0">
                <a:latin typeface="Garamond" panose="02020404030301010803" pitchFamily="18" charset="0"/>
                <a:hlinkClick r:id="rId3"/>
              </a:rPr>
              <a:t>Øvelse 3: </a:t>
            </a:r>
            <a:br>
              <a:rPr lang="nb-NO" sz="4000" dirty="0">
                <a:latin typeface="Garamond" panose="02020404030301010803" pitchFamily="18" charset="0"/>
                <a:hlinkClick r:id="rId3"/>
              </a:rPr>
            </a:br>
            <a:r>
              <a:rPr lang="nb-NO" sz="4000" dirty="0">
                <a:latin typeface="Garamond" panose="02020404030301010803" pitchFamily="18" charset="0"/>
                <a:hlinkClick r:id="rId3"/>
              </a:rPr>
              <a:t>Et innblikk i partnerens indre verden</a:t>
            </a:r>
            <a:endParaRPr lang="nb-NO" sz="4000" dirty="0">
              <a:latin typeface="Garamond" panose="02020404030301010803" pitchFamily="18" charset="0"/>
            </a:endParaRPr>
          </a:p>
        </p:txBody>
      </p:sp>
      <p:sp>
        <p:nvSpPr>
          <p:cNvPr id="3" name="Plassholder for innhold 2">
            <a:extLst>
              <a:ext uri="{FF2B5EF4-FFF2-40B4-BE49-F238E27FC236}">
                <a16:creationId xmlns:a16="http://schemas.microsoft.com/office/drawing/2014/main" id="{B9EC9B0E-67BF-38C4-9A24-65ECD36441BE}"/>
              </a:ext>
            </a:extLst>
          </p:cNvPr>
          <p:cNvSpPr>
            <a:spLocks noGrp="1"/>
          </p:cNvSpPr>
          <p:nvPr>
            <p:ph idx="1"/>
          </p:nvPr>
        </p:nvSpPr>
        <p:spPr>
          <a:xfrm>
            <a:off x="838200" y="1974273"/>
            <a:ext cx="8139545" cy="4202690"/>
          </a:xfrm>
        </p:spPr>
        <p:txBody>
          <a:bodyPr>
            <a:normAutofit fontScale="92500" lnSpcReduction="10000"/>
          </a:bodyPr>
          <a:lstStyle/>
          <a:p>
            <a:r>
              <a:rPr lang="nb-NO" dirty="0">
                <a:latin typeface="Garamond" panose="02020404030301010803" pitchFamily="18" charset="0"/>
                <a:ea typeface="Cambria Math" pitchFamily="18" charset="0"/>
              </a:rPr>
              <a:t>Finn fram esken med kortstokken. Trekk kort annenhver gang. Den som trekker, både leser høyt og svarer på spørsmålet. </a:t>
            </a:r>
          </a:p>
          <a:p>
            <a:pPr>
              <a:spcAft>
                <a:spcPts val="1200"/>
              </a:spcAft>
            </a:pPr>
            <a:r>
              <a:rPr lang="nb-NO" dirty="0">
                <a:latin typeface="Garamond" panose="02020404030301010803" pitchFamily="18" charset="0"/>
                <a:ea typeface="Cambria Math" pitchFamily="18" charset="0"/>
              </a:rPr>
              <a:t>Partneren forteller om det stemmer eller ikke og utvider gjerne svaret. Poenget er ikke å bli fort ferdig!</a:t>
            </a:r>
          </a:p>
          <a:p>
            <a:pPr>
              <a:spcAft>
                <a:spcPts val="1200"/>
              </a:spcAft>
            </a:pPr>
            <a:r>
              <a:rPr lang="nb-NO" dirty="0">
                <a:latin typeface="Garamond" panose="02020404030301010803" pitchFamily="18" charset="0"/>
                <a:ea typeface="Cambria Math" pitchFamily="18" charset="0"/>
              </a:rPr>
              <a:t>Dette er ikke en flinkhetskonkurranse, men en måte å bli enda bedre kjent på. Det gjør ingen ting å svare feil, da lærer man noe nytt om den andre!</a:t>
            </a:r>
          </a:p>
          <a:p>
            <a:pPr>
              <a:spcAft>
                <a:spcPts val="1200"/>
              </a:spcAft>
            </a:pPr>
            <a:r>
              <a:rPr lang="nb-NO" dirty="0">
                <a:latin typeface="Garamond" panose="02020404030301010803" pitchFamily="18" charset="0"/>
                <a:ea typeface="Cambria Math" pitchFamily="18" charset="0"/>
              </a:rPr>
              <a:t>Filmeksempel: Marthe og Håvard tester øvelsen (fra </a:t>
            </a:r>
            <a:r>
              <a:rPr lang="nb-NO" dirty="0" err="1">
                <a:latin typeface="Garamond" panose="02020404030301010803" pitchFamily="18" charset="0"/>
                <a:ea typeface="Cambria Math" pitchFamily="18" charset="0"/>
              </a:rPr>
              <a:t>YouTube</a:t>
            </a:r>
            <a:r>
              <a:rPr lang="nb-NO" dirty="0">
                <a:latin typeface="Garamond" panose="02020404030301010803" pitchFamily="18" charset="0"/>
                <a:ea typeface="Cambria Math" pitchFamily="18" charset="0"/>
              </a:rPr>
              <a:t>-kanalen til </a:t>
            </a:r>
            <a:r>
              <a:rPr lang="nb-NO" dirty="0" err="1">
                <a:latin typeface="Garamond" panose="02020404030301010803" pitchFamily="18" charset="0"/>
                <a:ea typeface="Cambria Math" pitchFamily="18" charset="0"/>
              </a:rPr>
              <a:t>folkom.no</a:t>
            </a:r>
            <a:r>
              <a:rPr lang="nb-NO" dirty="0">
                <a:latin typeface="Garamond" panose="02020404030301010803" pitchFamily="18" charset="0"/>
                <a:ea typeface="Cambria Math" pitchFamily="18" charset="0"/>
              </a:rPr>
              <a:t> – tema: ferieforholdet)</a:t>
            </a:r>
          </a:p>
        </p:txBody>
      </p:sp>
      <p:pic>
        <p:nvPicPr>
          <p:cNvPr id="4" name="Bilde 3" descr="Et bilde som inneholder ball, sfære, Papirvekt&#10;&#10;Automatisk generert beskrivelse">
            <a:extLst>
              <a:ext uri="{FF2B5EF4-FFF2-40B4-BE49-F238E27FC236}">
                <a16:creationId xmlns:a16="http://schemas.microsoft.com/office/drawing/2014/main" id="{55CA04BB-D12C-0F95-8B49-185DBC2549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77745" y="3574474"/>
            <a:ext cx="2624516" cy="2602489"/>
          </a:xfrm>
          <a:prstGeom prst="rect">
            <a:avLst/>
          </a:prstGeom>
        </p:spPr>
      </p:pic>
      <p:pic>
        <p:nvPicPr>
          <p:cNvPr id="5" name="Bilde 4">
            <a:extLst>
              <a:ext uri="{FF2B5EF4-FFF2-40B4-BE49-F238E27FC236}">
                <a16:creationId xmlns:a16="http://schemas.microsoft.com/office/drawing/2014/main" id="{9FD698E0-81D3-E628-2C62-2468D534D77B}"/>
              </a:ext>
            </a:extLst>
          </p:cNvPr>
          <p:cNvPicPr>
            <a:picLocks noChangeAspect="1"/>
          </p:cNvPicPr>
          <p:nvPr/>
        </p:nvPicPr>
        <p:blipFill>
          <a:blip r:embed="rId5"/>
          <a:srcRect/>
          <a:stretch/>
        </p:blipFill>
        <p:spPr>
          <a:xfrm>
            <a:off x="838200" y="681037"/>
            <a:ext cx="880154" cy="890759"/>
          </a:xfrm>
          <a:prstGeom prst="rect">
            <a:avLst/>
          </a:prstGeom>
        </p:spPr>
      </p:pic>
      <p:sp>
        <p:nvSpPr>
          <p:cNvPr id="7" name="Plassholder for lysbildenummer 6">
            <a:extLst>
              <a:ext uri="{FF2B5EF4-FFF2-40B4-BE49-F238E27FC236}">
                <a16:creationId xmlns:a16="http://schemas.microsoft.com/office/drawing/2014/main" id="{16963365-1723-BF85-6ABE-14AF3404ECD8}"/>
              </a:ext>
            </a:extLst>
          </p:cNvPr>
          <p:cNvSpPr>
            <a:spLocks noGrp="1"/>
          </p:cNvSpPr>
          <p:nvPr>
            <p:ph type="sldNum" sz="quarter" idx="12"/>
          </p:nvPr>
        </p:nvSpPr>
        <p:spPr/>
        <p:txBody>
          <a:bodyPr/>
          <a:lstStyle/>
          <a:p>
            <a:fld id="{2080C9EC-7E52-8F4A-8984-A7A00ADC55DD}" type="slidenum">
              <a:rPr lang="nb-NO" smtClean="0"/>
              <a:t>19</a:t>
            </a:fld>
            <a:endParaRPr lang="nb-NO"/>
          </a:p>
        </p:txBody>
      </p:sp>
    </p:spTree>
    <p:extLst>
      <p:ext uri="{BB962C8B-B14F-4D97-AF65-F5344CB8AC3E}">
        <p14:creationId xmlns:p14="http://schemas.microsoft.com/office/powerpoint/2010/main" val="247921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71E44-8B9B-A1C8-18F8-D0F45291CB49}"/>
              </a:ext>
            </a:extLst>
          </p:cNvPr>
          <p:cNvSpPr>
            <a:spLocks noGrp="1"/>
          </p:cNvSpPr>
          <p:nvPr>
            <p:ph type="title"/>
          </p:nvPr>
        </p:nvSpPr>
        <p:spPr>
          <a:xfrm>
            <a:off x="838200" y="641040"/>
            <a:ext cx="10515600" cy="867774"/>
          </a:xfrm>
        </p:spPr>
        <p:txBody>
          <a:bodyPr/>
          <a:lstStyle/>
          <a:p>
            <a:r>
              <a:rPr lang="nb-NO" dirty="0">
                <a:latin typeface="Garamond" panose="02020404030301010803" pitchFamily="18" charset="0"/>
              </a:rPr>
              <a:t>Bufferkurset i et nøtteskall</a:t>
            </a:r>
          </a:p>
        </p:txBody>
      </p:sp>
      <p:sp>
        <p:nvSpPr>
          <p:cNvPr id="3" name="Plassholder for innhold 2">
            <a:extLst>
              <a:ext uri="{FF2B5EF4-FFF2-40B4-BE49-F238E27FC236}">
                <a16:creationId xmlns:a16="http://schemas.microsoft.com/office/drawing/2014/main" id="{8F4A4025-92B0-CD43-4C98-7B5ECDB3B057}"/>
              </a:ext>
            </a:extLst>
          </p:cNvPr>
          <p:cNvSpPr>
            <a:spLocks noGrp="1"/>
          </p:cNvSpPr>
          <p:nvPr>
            <p:ph idx="1"/>
          </p:nvPr>
        </p:nvSpPr>
        <p:spPr>
          <a:xfrm>
            <a:off x="838200" y="1806176"/>
            <a:ext cx="6597770" cy="4553335"/>
          </a:xfrm>
        </p:spPr>
        <p:txBody>
          <a:bodyPr>
            <a:normAutofit/>
          </a:bodyPr>
          <a:lstStyle/>
          <a:p>
            <a:pPr marL="0" indent="0">
              <a:spcBef>
                <a:spcPts val="1200"/>
              </a:spcBef>
              <a:spcAft>
                <a:spcPts val="600"/>
              </a:spcAft>
              <a:buNone/>
            </a:pPr>
            <a:r>
              <a:rPr lang="nb-NO" dirty="0">
                <a:latin typeface="Garamond" panose="02020404030301010803" pitchFamily="18" charset="0"/>
              </a:rPr>
              <a:t>Bufferkurset tilbyr kunnskap og verktøy som baserer seg på forskning, og som hjelper dere å sette inn støtet på to fronter samtidig:</a:t>
            </a:r>
          </a:p>
          <a:p>
            <a:pPr marL="914400" lvl="1" indent="-457200">
              <a:spcBef>
                <a:spcPts val="1200"/>
              </a:spcBef>
              <a:spcAft>
                <a:spcPts val="600"/>
              </a:spcAft>
              <a:buFont typeface="+mj-lt"/>
              <a:buAutoNum type="arabicPeriod"/>
            </a:pPr>
            <a:r>
              <a:rPr lang="nb-NO" dirty="0">
                <a:latin typeface="Garamond" panose="02020404030301010803" pitchFamily="18" charset="0"/>
              </a:rPr>
              <a:t>Bygge tillit, samhold og det gode i forholdet</a:t>
            </a:r>
          </a:p>
          <a:p>
            <a:pPr marL="914400" lvl="1" indent="-457200">
              <a:spcBef>
                <a:spcPts val="1200"/>
              </a:spcBef>
              <a:buFont typeface="+mj-lt"/>
              <a:buAutoNum type="arabicPeriod"/>
            </a:pPr>
            <a:r>
              <a:rPr lang="nb-NO" dirty="0">
                <a:latin typeface="Garamond" panose="02020404030301010803" pitchFamily="18" charset="0"/>
              </a:rPr>
              <a:t>Håndtere repeterende konflikter på måter som styrker forholdet</a:t>
            </a:r>
          </a:p>
          <a:p>
            <a:pPr marL="914400" lvl="2" indent="0">
              <a:spcBef>
                <a:spcPts val="1200"/>
              </a:spcBef>
              <a:buNone/>
            </a:pPr>
            <a:r>
              <a:rPr lang="nb-NO" dirty="0">
                <a:latin typeface="Garamond" panose="02020404030301010803" pitchFamily="18" charset="0"/>
              </a:rPr>
              <a:t>– ikke ved å argumentere, men ved å finne de skjulte ressursene i konfliktene</a:t>
            </a:r>
            <a:endParaRPr lang="nb-NO" sz="1000" dirty="0">
              <a:latin typeface="Garamond" panose="02020404030301010803" pitchFamily="18" charset="0"/>
            </a:endParaRPr>
          </a:p>
        </p:txBody>
      </p:sp>
      <p:sp>
        <p:nvSpPr>
          <p:cNvPr id="6" name="Plassholder for lysbildenummer 5">
            <a:extLst>
              <a:ext uri="{FF2B5EF4-FFF2-40B4-BE49-F238E27FC236}">
                <a16:creationId xmlns:a16="http://schemas.microsoft.com/office/drawing/2014/main" id="{49A44B0E-836B-E31F-D3E5-11A547492868}"/>
              </a:ext>
            </a:extLst>
          </p:cNvPr>
          <p:cNvSpPr>
            <a:spLocks noGrp="1"/>
          </p:cNvSpPr>
          <p:nvPr>
            <p:ph type="sldNum" sz="quarter" idx="12"/>
          </p:nvPr>
        </p:nvSpPr>
        <p:spPr/>
        <p:txBody>
          <a:bodyPr/>
          <a:lstStyle/>
          <a:p>
            <a:fld id="{2080C9EC-7E52-8F4A-8984-A7A00ADC55DD}" type="slidenum">
              <a:rPr lang="nb-NO" smtClean="0"/>
              <a:t>2</a:t>
            </a:fld>
            <a:endParaRPr lang="nb-NO"/>
          </a:p>
        </p:txBody>
      </p:sp>
      <p:pic>
        <p:nvPicPr>
          <p:cNvPr id="15" name="Bilde 14" descr="Et bilde som inneholder clip art, tegning, sketch, strektegning&#10;&#10;Automatisk generert beskrivelse">
            <a:extLst>
              <a:ext uri="{FF2B5EF4-FFF2-40B4-BE49-F238E27FC236}">
                <a16:creationId xmlns:a16="http://schemas.microsoft.com/office/drawing/2014/main" id="{D41187AC-B5B5-C09C-85D7-F6B3F7B0B381}"/>
              </a:ext>
            </a:extLst>
          </p:cNvPr>
          <p:cNvPicPr>
            <a:picLocks noChangeAspect="1"/>
          </p:cNvPicPr>
          <p:nvPr/>
        </p:nvPicPr>
        <p:blipFill>
          <a:blip r:embed="rId3"/>
          <a:stretch>
            <a:fillRect/>
          </a:stretch>
        </p:blipFill>
        <p:spPr>
          <a:xfrm>
            <a:off x="7735618" y="1440551"/>
            <a:ext cx="3976897" cy="3976897"/>
          </a:xfrm>
          <a:prstGeom prst="rect">
            <a:avLst/>
          </a:prstGeom>
        </p:spPr>
      </p:pic>
    </p:spTree>
    <p:extLst>
      <p:ext uri="{BB962C8B-B14F-4D97-AF65-F5344CB8AC3E}">
        <p14:creationId xmlns:p14="http://schemas.microsoft.com/office/powerpoint/2010/main" val="294867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98B815-A324-6E7D-D31A-54852DC7C22C}"/>
              </a:ext>
            </a:extLst>
          </p:cNvPr>
          <p:cNvSpPr>
            <a:spLocks noGrp="1"/>
          </p:cNvSpPr>
          <p:nvPr>
            <p:ph type="title"/>
          </p:nvPr>
        </p:nvSpPr>
        <p:spPr>
          <a:xfrm>
            <a:off x="838200" y="543015"/>
            <a:ext cx="9067800" cy="854465"/>
          </a:xfrm>
        </p:spPr>
        <p:txBody>
          <a:bodyPr>
            <a:normAutofit/>
          </a:bodyPr>
          <a:lstStyle/>
          <a:p>
            <a:r>
              <a:rPr lang="nb-NO" sz="4000" dirty="0">
                <a:latin typeface="Garamond" panose="02020404030301010803" pitchFamily="18" charset="0"/>
              </a:rPr>
              <a:t>Hovedpoenger fra kapittel 1</a:t>
            </a:r>
          </a:p>
        </p:txBody>
      </p:sp>
      <p:sp>
        <p:nvSpPr>
          <p:cNvPr id="3" name="Plassholder for innhold 2">
            <a:extLst>
              <a:ext uri="{FF2B5EF4-FFF2-40B4-BE49-F238E27FC236}">
                <a16:creationId xmlns:a16="http://schemas.microsoft.com/office/drawing/2014/main" id="{B9EC9B0E-67BF-38C4-9A24-65ECD36441BE}"/>
              </a:ext>
            </a:extLst>
          </p:cNvPr>
          <p:cNvSpPr>
            <a:spLocks noGrp="1"/>
          </p:cNvSpPr>
          <p:nvPr>
            <p:ph idx="1"/>
          </p:nvPr>
        </p:nvSpPr>
        <p:spPr>
          <a:xfrm>
            <a:off x="838200" y="1474062"/>
            <a:ext cx="10248900" cy="3383387"/>
          </a:xfrm>
        </p:spPr>
        <p:txBody>
          <a:bodyPr>
            <a:normAutofit fontScale="85000" lnSpcReduction="20000"/>
          </a:bodyPr>
          <a:lstStyle/>
          <a:p>
            <a:pPr>
              <a:lnSpc>
                <a:spcPct val="105000"/>
              </a:lnSpc>
              <a:spcBef>
                <a:spcPts val="0"/>
              </a:spcBef>
              <a:spcAft>
                <a:spcPts val="1200"/>
              </a:spcAft>
            </a:pPr>
            <a:r>
              <a:rPr lang="nb-NO" dirty="0">
                <a:latin typeface="Garamond" panose="02020404030301010803" pitchFamily="18" charset="0"/>
              </a:rPr>
              <a:t>Tre små kjærestevaner – utført ofte nok – gir positiv saldo i kjærlighetsbanken:</a:t>
            </a:r>
          </a:p>
          <a:p>
            <a:pPr lvl="1">
              <a:lnSpc>
                <a:spcPct val="105000"/>
              </a:lnSpc>
              <a:spcBef>
                <a:spcPts val="0"/>
              </a:spcBef>
              <a:spcAft>
                <a:spcPts val="1200"/>
              </a:spcAft>
            </a:pPr>
            <a:r>
              <a:rPr lang="nb-NO" dirty="0">
                <a:latin typeface="Garamond" panose="02020404030301010803" pitchFamily="18" charset="0"/>
              </a:rPr>
              <a:t>Vedlikeholde kjærestekartet</a:t>
            </a:r>
          </a:p>
          <a:p>
            <a:pPr lvl="1">
              <a:lnSpc>
                <a:spcPct val="105000"/>
              </a:lnSpc>
              <a:spcBef>
                <a:spcPts val="0"/>
              </a:spcBef>
              <a:spcAft>
                <a:spcPts val="1200"/>
              </a:spcAft>
            </a:pPr>
            <a:r>
              <a:rPr lang="nb-NO" dirty="0">
                <a:latin typeface="Garamond" panose="02020404030301010803" pitchFamily="18" charset="0"/>
              </a:rPr>
              <a:t>Vise at vi setter pris på den andre</a:t>
            </a:r>
          </a:p>
          <a:p>
            <a:pPr lvl="1">
              <a:lnSpc>
                <a:spcPct val="105000"/>
              </a:lnSpc>
              <a:spcBef>
                <a:spcPts val="0"/>
              </a:spcBef>
              <a:spcAft>
                <a:spcPts val="1200"/>
              </a:spcAft>
            </a:pPr>
            <a:r>
              <a:rPr lang="nb-NO" dirty="0">
                <a:latin typeface="Garamond" panose="02020404030301010803" pitchFamily="18" charset="0"/>
              </a:rPr>
              <a:t>Gi imøtekommende svar på invitasjoner til kontakt</a:t>
            </a:r>
          </a:p>
          <a:p>
            <a:pPr>
              <a:lnSpc>
                <a:spcPct val="105000"/>
              </a:lnSpc>
              <a:spcBef>
                <a:spcPts val="0"/>
              </a:spcBef>
              <a:spcAft>
                <a:spcPts val="1200"/>
              </a:spcAft>
            </a:pPr>
            <a:r>
              <a:rPr lang="nb-NO" dirty="0">
                <a:latin typeface="Garamond" panose="02020404030301010803" pitchFamily="18" charset="0"/>
              </a:rPr>
              <a:t>Vi bygger tillit og tabbekvote, slik at vi automatisk tolker den andre i beste mening, også i tvilstilfeller.  </a:t>
            </a:r>
          </a:p>
          <a:p>
            <a:pPr>
              <a:lnSpc>
                <a:spcPct val="105000"/>
              </a:lnSpc>
              <a:spcBef>
                <a:spcPts val="0"/>
              </a:spcBef>
              <a:spcAft>
                <a:spcPts val="1200"/>
              </a:spcAft>
            </a:pPr>
            <a:r>
              <a:rPr lang="nb-NO" dirty="0">
                <a:latin typeface="Garamond" panose="02020404030301010803" pitchFamily="18" charset="0"/>
              </a:rPr>
              <a:t>Det blir lettere å leve med varige forskjeller, og vi opplever i enda større grad at det er en mening med at akkurat vi to skulle bli et par.</a:t>
            </a:r>
          </a:p>
        </p:txBody>
      </p:sp>
      <p:pic>
        <p:nvPicPr>
          <p:cNvPr id="4" name="Bilde 3">
            <a:extLst>
              <a:ext uri="{FF2B5EF4-FFF2-40B4-BE49-F238E27FC236}">
                <a16:creationId xmlns:a16="http://schemas.microsoft.com/office/drawing/2014/main" id="{0893D8DB-2D8E-1464-235C-0C101C98EBDF}"/>
              </a:ext>
            </a:extLst>
          </p:cNvPr>
          <p:cNvPicPr>
            <a:picLocks noChangeAspect="1"/>
          </p:cNvPicPr>
          <p:nvPr/>
        </p:nvPicPr>
        <p:blipFill rotWithShape="1">
          <a:blip r:embed="rId3">
            <a:extLst>
              <a:ext uri="{28A0092B-C50C-407E-A947-70E740481C1C}">
                <a14:useLocalDpi xmlns:a14="http://schemas.microsoft.com/office/drawing/2010/main"/>
              </a:ext>
            </a:extLst>
          </a:blip>
          <a:srcRect t="28037" b="18554"/>
          <a:stretch/>
        </p:blipFill>
        <p:spPr>
          <a:xfrm>
            <a:off x="3189885" y="4780867"/>
            <a:ext cx="4963515" cy="1595943"/>
          </a:xfrm>
          <a:prstGeom prst="rect">
            <a:avLst/>
          </a:prstGeom>
        </p:spPr>
      </p:pic>
      <p:sp>
        <p:nvSpPr>
          <p:cNvPr id="6" name="Plassholder for lysbildenummer 5">
            <a:extLst>
              <a:ext uri="{FF2B5EF4-FFF2-40B4-BE49-F238E27FC236}">
                <a16:creationId xmlns:a16="http://schemas.microsoft.com/office/drawing/2014/main" id="{39EBF7DB-3EAF-5AB7-B89C-6426F13E3C08}"/>
              </a:ext>
            </a:extLst>
          </p:cNvPr>
          <p:cNvSpPr>
            <a:spLocks noGrp="1"/>
          </p:cNvSpPr>
          <p:nvPr>
            <p:ph type="sldNum" sz="quarter" idx="12"/>
          </p:nvPr>
        </p:nvSpPr>
        <p:spPr/>
        <p:txBody>
          <a:bodyPr/>
          <a:lstStyle/>
          <a:p>
            <a:fld id="{2080C9EC-7E52-8F4A-8984-A7A00ADC55DD}" type="slidenum">
              <a:rPr lang="nb-NO" smtClean="0"/>
              <a:t>20</a:t>
            </a:fld>
            <a:endParaRPr lang="nb-NO"/>
          </a:p>
        </p:txBody>
      </p:sp>
    </p:spTree>
    <p:extLst>
      <p:ext uri="{BB962C8B-B14F-4D97-AF65-F5344CB8AC3E}">
        <p14:creationId xmlns:p14="http://schemas.microsoft.com/office/powerpoint/2010/main" val="727031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97DA8550-B2B6-806C-C78D-CD44DA8F97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353" t="15759" r="7323" b="14481"/>
          <a:stretch/>
        </p:blipFill>
        <p:spPr>
          <a:xfrm flipH="1">
            <a:off x="135814" y="2024942"/>
            <a:ext cx="5960186" cy="3985201"/>
          </a:xfrm>
          <a:prstGeom prst="rect">
            <a:avLst/>
          </a:prstGeom>
        </p:spPr>
      </p:pic>
      <p:sp>
        <p:nvSpPr>
          <p:cNvPr id="2" name="Tittel 1">
            <a:extLst>
              <a:ext uri="{FF2B5EF4-FFF2-40B4-BE49-F238E27FC236}">
                <a16:creationId xmlns:a16="http://schemas.microsoft.com/office/drawing/2014/main" id="{C498B815-A324-6E7D-D31A-54852DC7C22C}"/>
              </a:ext>
            </a:extLst>
          </p:cNvPr>
          <p:cNvSpPr>
            <a:spLocks noGrp="1"/>
          </p:cNvSpPr>
          <p:nvPr>
            <p:ph type="title"/>
          </p:nvPr>
        </p:nvSpPr>
        <p:spPr/>
        <p:txBody>
          <a:bodyPr/>
          <a:lstStyle/>
          <a:p>
            <a:r>
              <a:rPr lang="nb-NO" dirty="0">
                <a:latin typeface="Garamond" panose="02020404030301010803" pitchFamily="18" charset="0"/>
              </a:rPr>
              <a:t>Evalueringsskjema</a:t>
            </a:r>
          </a:p>
        </p:txBody>
      </p:sp>
      <p:sp>
        <p:nvSpPr>
          <p:cNvPr id="3" name="Plassholder for innhold 2">
            <a:extLst>
              <a:ext uri="{FF2B5EF4-FFF2-40B4-BE49-F238E27FC236}">
                <a16:creationId xmlns:a16="http://schemas.microsoft.com/office/drawing/2014/main" id="{B9EC9B0E-67BF-38C4-9A24-65ECD36441BE}"/>
              </a:ext>
            </a:extLst>
          </p:cNvPr>
          <p:cNvSpPr>
            <a:spLocks noGrp="1"/>
          </p:cNvSpPr>
          <p:nvPr>
            <p:ph idx="1"/>
          </p:nvPr>
        </p:nvSpPr>
        <p:spPr>
          <a:xfrm>
            <a:off x="4918364" y="1678735"/>
            <a:ext cx="6435436" cy="3985202"/>
          </a:xfrm>
        </p:spPr>
        <p:txBody>
          <a:bodyPr/>
          <a:lstStyle/>
          <a:p>
            <a:r>
              <a:rPr lang="nb-NO" dirty="0">
                <a:latin typeface="Garamond" panose="02020404030301010803" pitchFamily="18" charset="0"/>
              </a:rPr>
              <a:t>Anonymt skjema</a:t>
            </a:r>
          </a:p>
          <a:p>
            <a:r>
              <a:rPr lang="nb-NO" dirty="0">
                <a:latin typeface="Garamond" panose="02020404030301010803" pitchFamily="18" charset="0"/>
              </a:rPr>
              <a:t>Avkryssing og mulighet for å skrive mer</a:t>
            </a:r>
          </a:p>
          <a:p>
            <a:r>
              <a:rPr lang="nb-NO" dirty="0">
                <a:latin typeface="Garamond" panose="02020404030301010803" pitchFamily="18" charset="0"/>
              </a:rPr>
              <a:t>Fyll ut, brett det på midten og la det ligge igjen</a:t>
            </a:r>
          </a:p>
          <a:p>
            <a:r>
              <a:rPr lang="nb-NO" dirty="0">
                <a:latin typeface="Garamond" panose="02020404030301010803" pitchFamily="18" charset="0"/>
              </a:rPr>
              <a:t>Vi leser svarene og bruker dem i planleggingen og tilretteleggingen av kurset videre.</a:t>
            </a:r>
          </a:p>
        </p:txBody>
      </p:sp>
      <p:sp>
        <p:nvSpPr>
          <p:cNvPr id="6" name="Plassholder for lysbildenummer 5">
            <a:extLst>
              <a:ext uri="{FF2B5EF4-FFF2-40B4-BE49-F238E27FC236}">
                <a16:creationId xmlns:a16="http://schemas.microsoft.com/office/drawing/2014/main" id="{A2E9BB88-BB2E-3621-EF30-104D1BD3E73B}"/>
              </a:ext>
            </a:extLst>
          </p:cNvPr>
          <p:cNvSpPr>
            <a:spLocks noGrp="1"/>
          </p:cNvSpPr>
          <p:nvPr>
            <p:ph type="sldNum" sz="quarter" idx="12"/>
          </p:nvPr>
        </p:nvSpPr>
        <p:spPr/>
        <p:txBody>
          <a:bodyPr/>
          <a:lstStyle/>
          <a:p>
            <a:fld id="{2080C9EC-7E52-8F4A-8984-A7A00ADC55DD}" type="slidenum">
              <a:rPr lang="nb-NO" smtClean="0"/>
              <a:t>21</a:t>
            </a:fld>
            <a:endParaRPr lang="nb-NO"/>
          </a:p>
        </p:txBody>
      </p:sp>
    </p:spTree>
    <p:extLst>
      <p:ext uri="{BB962C8B-B14F-4D97-AF65-F5344CB8AC3E}">
        <p14:creationId xmlns:p14="http://schemas.microsoft.com/office/powerpoint/2010/main" val="114965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5">
            <a:extLst>
              <a:ext uri="{FF2B5EF4-FFF2-40B4-BE49-F238E27FC236}">
                <a16:creationId xmlns:a16="http://schemas.microsoft.com/office/drawing/2014/main" id="{A6BA355B-3238-862F-6022-E9F9C51BF63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84717" y="1808208"/>
            <a:ext cx="8022566" cy="4658265"/>
          </a:xfrm>
          <a:prstGeom prst="rect">
            <a:avLst/>
          </a:prstGeom>
        </p:spPr>
      </p:pic>
      <p:sp>
        <p:nvSpPr>
          <p:cNvPr id="2" name="Tittel 1">
            <a:extLst>
              <a:ext uri="{FF2B5EF4-FFF2-40B4-BE49-F238E27FC236}">
                <a16:creationId xmlns:a16="http://schemas.microsoft.com/office/drawing/2014/main" id="{D01260A6-DA48-682C-4F77-D691751D3B69}"/>
              </a:ext>
            </a:extLst>
          </p:cNvPr>
          <p:cNvSpPr>
            <a:spLocks noGrp="1"/>
          </p:cNvSpPr>
          <p:nvPr>
            <p:ph type="ctrTitle"/>
          </p:nvPr>
        </p:nvSpPr>
        <p:spPr>
          <a:xfrm>
            <a:off x="723899" y="391528"/>
            <a:ext cx="11059783" cy="1416680"/>
          </a:xfrm>
        </p:spPr>
        <p:txBody>
          <a:bodyPr>
            <a:normAutofit/>
          </a:bodyPr>
          <a:lstStyle/>
          <a:p>
            <a:pPr>
              <a:lnSpc>
                <a:spcPct val="100000"/>
              </a:lnSpc>
            </a:pPr>
            <a:r>
              <a:rPr lang="nb-NO" sz="4000" dirty="0">
                <a:latin typeface="Garamond" panose="02020404030301010803" pitchFamily="18" charset="0"/>
                <a:ea typeface="Helvetica Neue Light" panose="02000403000000020004" pitchFamily="2" charset="0"/>
                <a:cs typeface="Futura Medium" panose="020B0602020204020303" pitchFamily="34" charset="-79"/>
              </a:rPr>
              <a:t>Velkommen til </a:t>
            </a:r>
            <a:r>
              <a:rPr lang="nb-NO" sz="4000" b="1" dirty="0">
                <a:latin typeface="Garamond" panose="02020404030301010803" pitchFamily="18" charset="0"/>
                <a:ea typeface="Helvetica Neue Light" panose="02000403000000020004" pitchFamily="2" charset="0"/>
                <a:cs typeface="Futura Medium" panose="020B0602020204020303" pitchFamily="34" charset="-79"/>
              </a:rPr>
              <a:t>bufferkurs</a:t>
            </a:r>
            <a:r>
              <a:rPr lang="nb-NO" sz="4000" dirty="0">
                <a:latin typeface="Garamond" panose="02020404030301010803" pitchFamily="18" charset="0"/>
                <a:ea typeface="Helvetica Neue Light" panose="02000403000000020004" pitchFamily="2" charset="0"/>
                <a:cs typeface="Futura Medium" panose="020B0602020204020303" pitchFamily="34" charset="-79"/>
              </a:rPr>
              <a:t>,</a:t>
            </a:r>
            <a:r>
              <a:rPr lang="nb-NO" sz="4000" b="1" dirty="0">
                <a:latin typeface="Garamond" panose="02020404030301010803" pitchFamily="18" charset="0"/>
                <a:ea typeface="Helvetica Neue Light" panose="02000403000000020004" pitchFamily="2" charset="0"/>
                <a:cs typeface="Futura Medium" panose="020B0602020204020303" pitchFamily="34" charset="-79"/>
              </a:rPr>
              <a:t> </a:t>
            </a:r>
            <a:r>
              <a:rPr lang="nb-NO" sz="3600" dirty="0">
                <a:latin typeface="Garamond" panose="02020404030301010803" pitchFamily="18" charset="0"/>
                <a:ea typeface="Helvetica Neue Light" panose="02000403000000020004" pitchFamily="2" charset="0"/>
                <a:cs typeface="Futura Medium" panose="020B0602020204020303" pitchFamily="34" charset="-79"/>
              </a:rPr>
              <a:t>kapittel 2 – </a:t>
            </a:r>
            <a:br>
              <a:rPr lang="nb-NO" sz="3600" dirty="0">
                <a:latin typeface="Garamond" panose="02020404030301010803" pitchFamily="18" charset="0"/>
                <a:ea typeface="Helvetica Neue Light" panose="02000403000000020004" pitchFamily="2" charset="0"/>
                <a:cs typeface="Futura Medium" panose="020B0602020204020303" pitchFamily="34" charset="-79"/>
              </a:rPr>
            </a:br>
            <a:r>
              <a:rPr lang="nb-NO" sz="3600" dirty="0">
                <a:latin typeface="Garamond" panose="02020404030301010803" pitchFamily="18" charset="0"/>
                <a:ea typeface="Helvetica Neue Light" panose="02000403000000020004" pitchFamily="2" charset="0"/>
                <a:cs typeface="Futura Medium" panose="020B0602020204020303" pitchFamily="34" charset="-79"/>
              </a:rPr>
              <a:t>Fra følelser til konfliktdanser</a:t>
            </a:r>
          </a:p>
        </p:txBody>
      </p:sp>
    </p:spTree>
    <p:extLst>
      <p:ext uri="{BB962C8B-B14F-4D97-AF65-F5344CB8AC3E}">
        <p14:creationId xmlns:p14="http://schemas.microsoft.com/office/powerpoint/2010/main" val="1698250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98B815-A324-6E7D-D31A-54852DC7C22C}"/>
              </a:ext>
            </a:extLst>
          </p:cNvPr>
          <p:cNvSpPr>
            <a:spLocks noGrp="1"/>
          </p:cNvSpPr>
          <p:nvPr>
            <p:ph type="title"/>
          </p:nvPr>
        </p:nvSpPr>
        <p:spPr>
          <a:xfrm>
            <a:off x="838200" y="681037"/>
            <a:ext cx="10515600" cy="1009651"/>
          </a:xfrm>
        </p:spPr>
        <p:txBody>
          <a:bodyPr/>
          <a:lstStyle/>
          <a:p>
            <a:r>
              <a:rPr lang="nb-NO" dirty="0">
                <a:latin typeface="Garamond" panose="02020404030301010803" pitchFamily="18" charset="0"/>
              </a:rPr>
              <a:t>Oppfriskning fra sist ...</a:t>
            </a:r>
          </a:p>
        </p:txBody>
      </p:sp>
      <p:sp>
        <p:nvSpPr>
          <p:cNvPr id="3" name="Plassholder for innhold 2">
            <a:extLst>
              <a:ext uri="{FF2B5EF4-FFF2-40B4-BE49-F238E27FC236}">
                <a16:creationId xmlns:a16="http://schemas.microsoft.com/office/drawing/2014/main" id="{B9EC9B0E-67BF-38C4-9A24-65ECD36441BE}"/>
              </a:ext>
            </a:extLst>
          </p:cNvPr>
          <p:cNvSpPr>
            <a:spLocks noGrp="1"/>
          </p:cNvSpPr>
          <p:nvPr>
            <p:ph idx="1"/>
          </p:nvPr>
        </p:nvSpPr>
        <p:spPr>
          <a:xfrm>
            <a:off x="912387" y="1690688"/>
            <a:ext cx="7429500" cy="4351338"/>
          </a:xfrm>
        </p:spPr>
        <p:txBody>
          <a:bodyPr>
            <a:normAutofit/>
          </a:bodyPr>
          <a:lstStyle/>
          <a:p>
            <a:r>
              <a:rPr lang="nb-NO" dirty="0">
                <a:latin typeface="Garamond" panose="02020404030301010803" pitchFamily="18" charset="0"/>
              </a:rPr>
              <a:t>Tre små kjærestevaner gir innskudd i kjærlighetsbanken:</a:t>
            </a:r>
          </a:p>
          <a:p>
            <a:pPr lvl="1"/>
            <a:r>
              <a:rPr lang="nb-NO" dirty="0">
                <a:latin typeface="Garamond" panose="02020404030301010803" pitchFamily="18" charset="0"/>
              </a:rPr>
              <a:t>Vedlikeholde kjærestekartet</a:t>
            </a:r>
          </a:p>
          <a:p>
            <a:pPr lvl="1"/>
            <a:r>
              <a:rPr lang="nb-NO" dirty="0">
                <a:latin typeface="Garamond" panose="02020404030301010803" pitchFamily="18" charset="0"/>
              </a:rPr>
              <a:t>Vise at vi setter pris på den andre</a:t>
            </a:r>
          </a:p>
          <a:p>
            <a:pPr lvl="1"/>
            <a:r>
              <a:rPr lang="nb-NO" dirty="0">
                <a:latin typeface="Garamond" panose="02020404030301010803" pitchFamily="18" charset="0"/>
              </a:rPr>
              <a:t>Gi imøtekommende svar på invitasjoner til kontakt</a:t>
            </a:r>
          </a:p>
          <a:p>
            <a:r>
              <a:rPr lang="nb-NO" dirty="0">
                <a:latin typeface="Garamond" panose="02020404030301010803" pitchFamily="18" charset="0"/>
              </a:rPr>
              <a:t>Positiv saldo i kjærlighetsbanken gjør at vi kjenner oss trygge på hverandre og tolker hverandre i beste mening, også i tvilstilfeller og når ting blir vanskelige.</a:t>
            </a:r>
          </a:p>
        </p:txBody>
      </p:sp>
      <p:pic>
        <p:nvPicPr>
          <p:cNvPr id="6" name="Bilde 5">
            <a:extLst>
              <a:ext uri="{FF2B5EF4-FFF2-40B4-BE49-F238E27FC236}">
                <a16:creationId xmlns:a16="http://schemas.microsoft.com/office/drawing/2014/main" id="{D8290616-E082-82DF-DF10-805ABB82DBA6}"/>
              </a:ext>
            </a:extLst>
          </p:cNvPr>
          <p:cNvPicPr>
            <a:picLocks noChangeAspect="1"/>
          </p:cNvPicPr>
          <p:nvPr/>
        </p:nvPicPr>
        <p:blipFill>
          <a:blip r:embed="rId3"/>
          <a:srcRect/>
          <a:stretch/>
        </p:blipFill>
        <p:spPr>
          <a:xfrm>
            <a:off x="8341887" y="1690688"/>
            <a:ext cx="2720340" cy="3991979"/>
          </a:xfrm>
          <a:prstGeom prst="rect">
            <a:avLst/>
          </a:prstGeom>
        </p:spPr>
      </p:pic>
      <p:sp>
        <p:nvSpPr>
          <p:cNvPr id="5" name="Plassholder for lysbildenummer 4">
            <a:extLst>
              <a:ext uri="{FF2B5EF4-FFF2-40B4-BE49-F238E27FC236}">
                <a16:creationId xmlns:a16="http://schemas.microsoft.com/office/drawing/2014/main" id="{3B43CD2D-89EB-13CC-BAFE-EC16D6E91963}"/>
              </a:ext>
            </a:extLst>
          </p:cNvPr>
          <p:cNvSpPr>
            <a:spLocks noGrp="1"/>
          </p:cNvSpPr>
          <p:nvPr>
            <p:ph type="sldNum" sz="quarter" idx="12"/>
          </p:nvPr>
        </p:nvSpPr>
        <p:spPr/>
        <p:txBody>
          <a:bodyPr/>
          <a:lstStyle/>
          <a:p>
            <a:fld id="{2080C9EC-7E52-8F4A-8984-A7A00ADC55DD}" type="slidenum">
              <a:rPr lang="nb-NO" smtClean="0"/>
              <a:t>23</a:t>
            </a:fld>
            <a:endParaRPr lang="nb-NO"/>
          </a:p>
        </p:txBody>
      </p:sp>
    </p:spTree>
    <p:extLst>
      <p:ext uri="{BB962C8B-B14F-4D97-AF65-F5344CB8AC3E}">
        <p14:creationId xmlns:p14="http://schemas.microsoft.com/office/powerpoint/2010/main" val="1860339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A7EAB0-5FDB-EBAA-28B2-1666E54D1D79}"/>
              </a:ext>
            </a:extLst>
          </p:cNvPr>
          <p:cNvSpPr>
            <a:spLocks noGrp="1"/>
          </p:cNvSpPr>
          <p:nvPr>
            <p:ph type="title"/>
          </p:nvPr>
        </p:nvSpPr>
        <p:spPr>
          <a:xfrm>
            <a:off x="838200" y="489915"/>
            <a:ext cx="10515600" cy="1098640"/>
          </a:xfrm>
        </p:spPr>
        <p:txBody>
          <a:bodyPr/>
          <a:lstStyle/>
          <a:p>
            <a:r>
              <a:rPr lang="nb-NO" dirty="0">
                <a:latin typeface="Garamond" panose="02020404030301010803" pitchFamily="18" charset="0"/>
              </a:rPr>
              <a:t>Læringsmål i kapittel 2</a:t>
            </a:r>
          </a:p>
        </p:txBody>
      </p:sp>
      <p:sp>
        <p:nvSpPr>
          <p:cNvPr id="3" name="Plassholder for innhold 2">
            <a:extLst>
              <a:ext uri="{FF2B5EF4-FFF2-40B4-BE49-F238E27FC236}">
                <a16:creationId xmlns:a16="http://schemas.microsoft.com/office/drawing/2014/main" id="{C12AE69C-7542-64AF-1D79-BD35A9FD54B7}"/>
              </a:ext>
            </a:extLst>
          </p:cNvPr>
          <p:cNvSpPr>
            <a:spLocks noGrp="1"/>
          </p:cNvSpPr>
          <p:nvPr>
            <p:ph idx="1"/>
          </p:nvPr>
        </p:nvSpPr>
        <p:spPr>
          <a:xfrm>
            <a:off x="4869179" y="1698975"/>
            <a:ext cx="6568440" cy="4119114"/>
          </a:xfrm>
        </p:spPr>
        <p:txBody>
          <a:bodyPr>
            <a:normAutofit lnSpcReduction="10000"/>
          </a:bodyPr>
          <a:lstStyle/>
          <a:p>
            <a:pPr marL="0" indent="0">
              <a:buNone/>
            </a:pPr>
            <a:r>
              <a:rPr lang="nb-NO" dirty="0">
                <a:latin typeface="Garamond" panose="02020404030301010803" pitchFamily="18" charset="0"/>
              </a:rPr>
              <a:t>Læringsmål 1: </a:t>
            </a:r>
          </a:p>
          <a:p>
            <a:pPr marL="0" indent="0">
              <a:buNone/>
            </a:pPr>
            <a:r>
              <a:rPr lang="nb-NO" dirty="0">
                <a:latin typeface="Garamond" panose="02020404030301010803" pitchFamily="18" charset="0"/>
              </a:rPr>
              <a:t>Få grunnleggende kunnskap om følelser og følelsesfilosofier</a:t>
            </a:r>
          </a:p>
          <a:p>
            <a:pPr marL="0" indent="0">
              <a:buNone/>
            </a:pPr>
            <a:r>
              <a:rPr lang="nb-NO" dirty="0">
                <a:latin typeface="Garamond" panose="02020404030301010803" pitchFamily="18" charset="0"/>
              </a:rPr>
              <a:t>Læringsmål 2: </a:t>
            </a:r>
          </a:p>
          <a:p>
            <a:pPr marL="0" indent="0">
              <a:buNone/>
            </a:pPr>
            <a:r>
              <a:rPr lang="nb-NO" dirty="0">
                <a:latin typeface="Garamond" panose="02020404030301010803" pitchFamily="18" charset="0"/>
              </a:rPr>
              <a:t>Avsløre én eller to konfliktdanser som har sneket seg inn mellom dere</a:t>
            </a:r>
          </a:p>
          <a:p>
            <a:pPr marL="0" indent="0">
              <a:buNone/>
            </a:pPr>
            <a:r>
              <a:rPr lang="nb-NO" dirty="0">
                <a:latin typeface="Garamond" panose="02020404030301010803" pitchFamily="18" charset="0"/>
              </a:rPr>
              <a:t>Læringsmål 3:</a:t>
            </a:r>
          </a:p>
          <a:p>
            <a:pPr marL="0" indent="0">
              <a:buNone/>
            </a:pPr>
            <a:r>
              <a:rPr lang="nb-NO" dirty="0">
                <a:latin typeface="Garamond" panose="02020404030301010803" pitchFamily="18" charset="0"/>
              </a:rPr>
              <a:t>Få innsikt i hvorfor pauser og omstarter er så viktige for parforholdet</a:t>
            </a:r>
          </a:p>
        </p:txBody>
      </p:sp>
      <p:sp>
        <p:nvSpPr>
          <p:cNvPr id="6" name="Plassholder for lysbildenummer 5">
            <a:extLst>
              <a:ext uri="{FF2B5EF4-FFF2-40B4-BE49-F238E27FC236}">
                <a16:creationId xmlns:a16="http://schemas.microsoft.com/office/drawing/2014/main" id="{306BB882-8D8F-0D3B-1D97-0DDA1DD19273}"/>
              </a:ext>
            </a:extLst>
          </p:cNvPr>
          <p:cNvSpPr>
            <a:spLocks noGrp="1"/>
          </p:cNvSpPr>
          <p:nvPr>
            <p:ph type="sldNum" sz="quarter" idx="12"/>
          </p:nvPr>
        </p:nvSpPr>
        <p:spPr/>
        <p:txBody>
          <a:bodyPr/>
          <a:lstStyle/>
          <a:p>
            <a:fld id="{2080C9EC-7E52-8F4A-8984-A7A00ADC55DD}" type="slidenum">
              <a:rPr lang="nb-NO" smtClean="0"/>
              <a:t>24</a:t>
            </a:fld>
            <a:endParaRPr lang="nb-NO"/>
          </a:p>
        </p:txBody>
      </p:sp>
      <p:pic>
        <p:nvPicPr>
          <p:cNvPr id="8" name="Bilde 7">
            <a:extLst>
              <a:ext uri="{FF2B5EF4-FFF2-40B4-BE49-F238E27FC236}">
                <a16:creationId xmlns:a16="http://schemas.microsoft.com/office/drawing/2014/main" id="{143AC19F-DEF5-6E37-8504-6BF115473F2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38200" y="2084719"/>
            <a:ext cx="3751053" cy="3337584"/>
          </a:xfrm>
          <a:prstGeom prst="rect">
            <a:avLst/>
          </a:prstGeom>
        </p:spPr>
      </p:pic>
    </p:spTree>
    <p:extLst>
      <p:ext uri="{BB962C8B-B14F-4D97-AF65-F5344CB8AC3E}">
        <p14:creationId xmlns:p14="http://schemas.microsoft.com/office/powerpoint/2010/main" val="902371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666DB2A-55FB-FDD8-D400-69DFA26BA88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27998" y="565629"/>
            <a:ext cx="5080000" cy="4062801"/>
          </a:xfrm>
          <a:prstGeom prst="rect">
            <a:avLst/>
          </a:prstGeom>
        </p:spPr>
      </p:pic>
      <p:sp>
        <p:nvSpPr>
          <p:cNvPr id="2" name="Tittel 1">
            <a:extLst>
              <a:ext uri="{FF2B5EF4-FFF2-40B4-BE49-F238E27FC236}">
                <a16:creationId xmlns:a16="http://schemas.microsoft.com/office/drawing/2014/main" id="{D6DD05DA-2A9A-6B34-335C-D96783B3AC98}"/>
              </a:ext>
            </a:extLst>
          </p:cNvPr>
          <p:cNvSpPr>
            <a:spLocks noGrp="1"/>
          </p:cNvSpPr>
          <p:nvPr>
            <p:ph type="title"/>
          </p:nvPr>
        </p:nvSpPr>
        <p:spPr>
          <a:xfrm>
            <a:off x="838200" y="365125"/>
            <a:ext cx="5080000" cy="1900093"/>
          </a:xfrm>
        </p:spPr>
        <p:txBody>
          <a:bodyPr>
            <a:normAutofit/>
          </a:bodyPr>
          <a:lstStyle/>
          <a:p>
            <a:r>
              <a:rPr lang="nb-NO" dirty="0">
                <a:latin typeface="Garamond" panose="02020404030301010803" pitchFamily="18" charset="0"/>
              </a:rPr>
              <a:t>Følelser – </a:t>
            </a:r>
            <a:br>
              <a:rPr lang="nb-NO" dirty="0">
                <a:latin typeface="Garamond" panose="02020404030301010803" pitchFamily="18" charset="0"/>
              </a:rPr>
            </a:br>
            <a:r>
              <a:rPr lang="nb-NO" dirty="0">
                <a:latin typeface="Garamond" panose="02020404030301010803" pitchFamily="18" charset="0"/>
              </a:rPr>
              <a:t>hvor kommer de fra?</a:t>
            </a:r>
          </a:p>
        </p:txBody>
      </p:sp>
      <p:sp>
        <p:nvSpPr>
          <p:cNvPr id="3" name="Plassholder for innhold 2">
            <a:extLst>
              <a:ext uri="{FF2B5EF4-FFF2-40B4-BE49-F238E27FC236}">
                <a16:creationId xmlns:a16="http://schemas.microsoft.com/office/drawing/2014/main" id="{0C5FA6B5-B30C-A714-4A67-04EF29F61B6D}"/>
              </a:ext>
            </a:extLst>
          </p:cNvPr>
          <p:cNvSpPr>
            <a:spLocks noGrp="1"/>
          </p:cNvSpPr>
          <p:nvPr>
            <p:ph idx="1"/>
          </p:nvPr>
        </p:nvSpPr>
        <p:spPr>
          <a:xfrm>
            <a:off x="838200" y="2265218"/>
            <a:ext cx="9037320" cy="3823855"/>
          </a:xfrm>
        </p:spPr>
        <p:txBody>
          <a:bodyPr>
            <a:normAutofit lnSpcReduction="10000"/>
          </a:bodyPr>
          <a:lstStyle/>
          <a:p>
            <a:r>
              <a:rPr lang="nb-NO" dirty="0">
                <a:latin typeface="Garamond" panose="02020404030301010803" pitchFamily="18" charset="0"/>
              </a:rPr>
              <a:t>Ulike former for følelser og følelsesstyrte handlingsprogram finnes hos alle pattedyr </a:t>
            </a:r>
          </a:p>
          <a:p>
            <a:r>
              <a:rPr lang="nb-NO" dirty="0">
                <a:latin typeface="Garamond" panose="02020404030301010803" pitchFamily="18" charset="0"/>
              </a:rPr>
              <a:t>Følelser produseres ubevisst og fungerer som signaler til oss selv (det vi kjenner innvendig) og andre (det vi viser utvendig)</a:t>
            </a:r>
          </a:p>
          <a:p>
            <a:r>
              <a:rPr lang="nb-NO" dirty="0">
                <a:latin typeface="Garamond" panose="02020404030301010803" pitchFamily="18" charset="0"/>
              </a:rPr>
              <a:t>Både følelsesopplevelser og følelsesuttrykk varierer fra person til person og mellom kulturer </a:t>
            </a:r>
          </a:p>
          <a:p>
            <a:r>
              <a:rPr lang="nb-NO" dirty="0">
                <a:latin typeface="Garamond" panose="02020404030301010803" pitchFamily="18" charset="0"/>
              </a:rPr>
              <a:t>Følelser er uansett </a:t>
            </a:r>
            <a:r>
              <a:rPr lang="nb-NO" i="1" dirty="0">
                <a:latin typeface="Garamond" panose="02020404030301010803" pitchFamily="18" charset="0"/>
              </a:rPr>
              <a:t>gjetninger</a:t>
            </a:r>
            <a:r>
              <a:rPr lang="nb-NO" dirty="0">
                <a:latin typeface="Garamond" panose="02020404030301010803" pitchFamily="18" charset="0"/>
              </a:rPr>
              <a:t> – et resultat av hjernens automatiske hypoteser om hva som skjer her og nå, </a:t>
            </a:r>
            <a:r>
              <a:rPr lang="nb-NO" i="1" dirty="0">
                <a:latin typeface="Garamond" panose="02020404030301010803" pitchFamily="18" charset="0"/>
              </a:rPr>
              <a:t>basert på tidligere erfaringer</a:t>
            </a:r>
          </a:p>
        </p:txBody>
      </p:sp>
      <p:sp>
        <p:nvSpPr>
          <p:cNvPr id="6" name="Plassholder for lysbildenummer 5">
            <a:extLst>
              <a:ext uri="{FF2B5EF4-FFF2-40B4-BE49-F238E27FC236}">
                <a16:creationId xmlns:a16="http://schemas.microsoft.com/office/drawing/2014/main" id="{EAA763A0-B171-8F10-BAB8-0F86D2F593D6}"/>
              </a:ext>
            </a:extLst>
          </p:cNvPr>
          <p:cNvSpPr>
            <a:spLocks noGrp="1"/>
          </p:cNvSpPr>
          <p:nvPr>
            <p:ph type="sldNum" sz="quarter" idx="12"/>
          </p:nvPr>
        </p:nvSpPr>
        <p:spPr/>
        <p:txBody>
          <a:bodyPr/>
          <a:lstStyle/>
          <a:p>
            <a:fld id="{2080C9EC-7E52-8F4A-8984-A7A00ADC55DD}" type="slidenum">
              <a:rPr lang="nb-NO" smtClean="0"/>
              <a:t>25</a:t>
            </a:fld>
            <a:endParaRPr lang="nb-NO"/>
          </a:p>
        </p:txBody>
      </p:sp>
    </p:spTree>
    <p:extLst>
      <p:ext uri="{BB962C8B-B14F-4D97-AF65-F5344CB8AC3E}">
        <p14:creationId xmlns:p14="http://schemas.microsoft.com/office/powerpoint/2010/main" val="2008399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DD05DA-2A9A-6B34-335C-D96783B3AC98}"/>
              </a:ext>
            </a:extLst>
          </p:cNvPr>
          <p:cNvSpPr>
            <a:spLocks noGrp="1"/>
          </p:cNvSpPr>
          <p:nvPr>
            <p:ph type="title"/>
          </p:nvPr>
        </p:nvSpPr>
        <p:spPr/>
        <p:txBody>
          <a:bodyPr/>
          <a:lstStyle/>
          <a:p>
            <a:r>
              <a:rPr lang="nb-NO" dirty="0">
                <a:latin typeface="Garamond" panose="02020404030301010803" pitchFamily="18" charset="0"/>
              </a:rPr>
              <a:t>Følelser – hvordan påvirker de oss?</a:t>
            </a:r>
          </a:p>
        </p:txBody>
      </p:sp>
      <p:sp>
        <p:nvSpPr>
          <p:cNvPr id="3" name="Plassholder for innhold 2">
            <a:extLst>
              <a:ext uri="{FF2B5EF4-FFF2-40B4-BE49-F238E27FC236}">
                <a16:creationId xmlns:a16="http://schemas.microsoft.com/office/drawing/2014/main" id="{0C5FA6B5-B30C-A714-4A67-04EF29F61B6D}"/>
              </a:ext>
            </a:extLst>
          </p:cNvPr>
          <p:cNvSpPr>
            <a:spLocks noGrp="1"/>
          </p:cNvSpPr>
          <p:nvPr>
            <p:ph idx="1"/>
          </p:nvPr>
        </p:nvSpPr>
        <p:spPr>
          <a:xfrm>
            <a:off x="4372610" y="1756569"/>
            <a:ext cx="7315200" cy="4486275"/>
          </a:xfrm>
        </p:spPr>
        <p:txBody>
          <a:bodyPr>
            <a:normAutofit lnSpcReduction="10000"/>
          </a:bodyPr>
          <a:lstStyle/>
          <a:p>
            <a:r>
              <a:rPr lang="nb-NO" dirty="0">
                <a:latin typeface="Garamond" panose="02020404030301010803" pitchFamily="18" charset="0"/>
              </a:rPr>
              <a:t>Vi kan ikke unngå å påvirke hverandre følelsesmessig – følelser smitter – det er en del av pattedyrarven og har sikret overlevelse for flokken</a:t>
            </a:r>
          </a:p>
          <a:p>
            <a:r>
              <a:rPr lang="nb-NO" dirty="0">
                <a:latin typeface="Garamond" panose="02020404030301010803" pitchFamily="18" charset="0"/>
              </a:rPr>
              <a:t>De delene av hjernen som produserer følelser, har ikke begrep om tid. Derfor kan vi reagere med frykt i situasjoner som vi vet ikke er farlige, men som minner om noe som en gang var farlig.</a:t>
            </a:r>
          </a:p>
          <a:p>
            <a:r>
              <a:rPr lang="nb-NO" dirty="0">
                <a:latin typeface="Garamond" panose="02020404030301010803" pitchFamily="18" charset="0"/>
              </a:rPr>
              <a:t>Ved å følge med på egne følelser, og bli bedre kjent med når de dukker opp, kan vi bli bedre i stand til å tåle dem og å regulere dem.</a:t>
            </a:r>
          </a:p>
          <a:p>
            <a:pPr lvl="1"/>
            <a:endParaRPr lang="nb-NO" dirty="0">
              <a:latin typeface="Garamond" panose="02020404030301010803" pitchFamily="18" charset="0"/>
            </a:endParaRPr>
          </a:p>
        </p:txBody>
      </p:sp>
      <p:sp>
        <p:nvSpPr>
          <p:cNvPr id="5" name="Plassholder for lysbildenummer 4">
            <a:extLst>
              <a:ext uri="{FF2B5EF4-FFF2-40B4-BE49-F238E27FC236}">
                <a16:creationId xmlns:a16="http://schemas.microsoft.com/office/drawing/2014/main" id="{262F4BFA-B7E0-F034-9C54-78065FAC00DB}"/>
              </a:ext>
            </a:extLst>
          </p:cNvPr>
          <p:cNvSpPr>
            <a:spLocks noGrp="1"/>
          </p:cNvSpPr>
          <p:nvPr>
            <p:ph type="sldNum" sz="quarter" idx="12"/>
          </p:nvPr>
        </p:nvSpPr>
        <p:spPr/>
        <p:txBody>
          <a:bodyPr/>
          <a:lstStyle/>
          <a:p>
            <a:fld id="{2080C9EC-7E52-8F4A-8984-A7A00ADC55DD}" type="slidenum">
              <a:rPr lang="nb-NO" smtClean="0"/>
              <a:t>26</a:t>
            </a:fld>
            <a:endParaRPr lang="nb-NO"/>
          </a:p>
        </p:txBody>
      </p:sp>
      <p:pic>
        <p:nvPicPr>
          <p:cNvPr id="7" name="Bilde 6" descr="Et bilde som inneholder katt, pattedyr, clip art, tegning&#10;&#10;Automatisk generert beskrivelse">
            <a:extLst>
              <a:ext uri="{FF2B5EF4-FFF2-40B4-BE49-F238E27FC236}">
                <a16:creationId xmlns:a16="http://schemas.microsoft.com/office/drawing/2014/main" id="{95E53099-2134-4B49-8457-B9FEC6D7158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4190" y="2206307"/>
            <a:ext cx="3629362" cy="2994025"/>
          </a:xfrm>
          <a:prstGeom prst="rect">
            <a:avLst/>
          </a:prstGeom>
        </p:spPr>
      </p:pic>
    </p:spTree>
    <p:extLst>
      <p:ext uri="{BB962C8B-B14F-4D97-AF65-F5344CB8AC3E}">
        <p14:creationId xmlns:p14="http://schemas.microsoft.com/office/powerpoint/2010/main" val="3503289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E337EC2-4458-0DC0-412F-95BE582DBF7F}"/>
              </a:ext>
            </a:extLst>
          </p:cNvPr>
          <p:cNvPicPr>
            <a:picLocks noChangeAspect="1"/>
          </p:cNvPicPr>
          <p:nvPr/>
        </p:nvPicPr>
        <p:blipFill>
          <a:blip r:embed="rId3"/>
          <a:stretch>
            <a:fillRect/>
          </a:stretch>
        </p:blipFill>
        <p:spPr>
          <a:xfrm>
            <a:off x="8466707" y="2817019"/>
            <a:ext cx="3340100" cy="2413000"/>
          </a:xfrm>
          <a:prstGeom prst="rect">
            <a:avLst/>
          </a:prstGeom>
        </p:spPr>
      </p:pic>
      <p:sp>
        <p:nvSpPr>
          <p:cNvPr id="2" name="Tittel 1">
            <a:extLst>
              <a:ext uri="{FF2B5EF4-FFF2-40B4-BE49-F238E27FC236}">
                <a16:creationId xmlns:a16="http://schemas.microsoft.com/office/drawing/2014/main" id="{36903233-3466-6D75-2CE3-195EC73C8FED}"/>
              </a:ext>
            </a:extLst>
          </p:cNvPr>
          <p:cNvSpPr>
            <a:spLocks noGrp="1"/>
          </p:cNvSpPr>
          <p:nvPr>
            <p:ph type="title"/>
          </p:nvPr>
        </p:nvSpPr>
        <p:spPr/>
        <p:txBody>
          <a:bodyPr>
            <a:normAutofit/>
          </a:bodyPr>
          <a:lstStyle/>
          <a:p>
            <a:r>
              <a:rPr lang="nb-NO" sz="4000" dirty="0">
                <a:latin typeface="Garamond" panose="02020404030301010803" pitchFamily="18" charset="0"/>
              </a:rPr>
              <a:t>Følelsesfilosofiene vi har med oss</a:t>
            </a:r>
          </a:p>
        </p:txBody>
      </p:sp>
      <p:sp>
        <p:nvSpPr>
          <p:cNvPr id="3" name="Plassholder for innhold 2">
            <a:extLst>
              <a:ext uri="{FF2B5EF4-FFF2-40B4-BE49-F238E27FC236}">
                <a16:creationId xmlns:a16="http://schemas.microsoft.com/office/drawing/2014/main" id="{3B9A550A-7F43-9B7D-F453-F6CEE669E17D}"/>
              </a:ext>
            </a:extLst>
          </p:cNvPr>
          <p:cNvSpPr>
            <a:spLocks noGrp="1"/>
          </p:cNvSpPr>
          <p:nvPr>
            <p:ph idx="1"/>
          </p:nvPr>
        </p:nvSpPr>
        <p:spPr>
          <a:xfrm>
            <a:off x="838200" y="1466492"/>
            <a:ext cx="8081513" cy="4710472"/>
          </a:xfrm>
        </p:spPr>
        <p:txBody>
          <a:bodyPr>
            <a:normAutofit fontScale="92500" lnSpcReduction="10000"/>
          </a:bodyPr>
          <a:lstStyle/>
          <a:p>
            <a:pPr>
              <a:lnSpc>
                <a:spcPct val="100000"/>
              </a:lnSpc>
              <a:spcBef>
                <a:spcPts val="0"/>
              </a:spcBef>
              <a:spcAft>
                <a:spcPts val="1200"/>
              </a:spcAft>
            </a:pPr>
            <a:r>
              <a:rPr lang="nb-NO" dirty="0">
                <a:latin typeface="Garamond" panose="02020404030301010803" pitchFamily="18" charset="0"/>
              </a:rPr>
              <a:t>Følelsesfilosofi = våre (ofte ubevisste) oppfatninger om hvordan følelser skal håndteres</a:t>
            </a:r>
          </a:p>
          <a:p>
            <a:pPr>
              <a:lnSpc>
                <a:spcPct val="100000"/>
              </a:lnSpc>
              <a:spcBef>
                <a:spcPts val="0"/>
              </a:spcBef>
              <a:spcAft>
                <a:spcPts val="1200"/>
              </a:spcAft>
            </a:pPr>
            <a:r>
              <a:rPr lang="nb-NO" dirty="0" err="1">
                <a:latin typeface="Garamond" panose="02020404030301010803" pitchFamily="18" charset="0"/>
              </a:rPr>
              <a:t>Gottman</a:t>
            </a:r>
            <a:r>
              <a:rPr lang="nb-NO" dirty="0">
                <a:latin typeface="Garamond" panose="02020404030301010803" pitchFamily="18" charset="0"/>
              </a:rPr>
              <a:t> studerte hvordan foreldre forholdt seg til barns negative følelser, fant fire varianter:</a:t>
            </a:r>
          </a:p>
          <a:p>
            <a:pPr lvl="1">
              <a:lnSpc>
                <a:spcPct val="100000"/>
              </a:lnSpc>
              <a:spcBef>
                <a:spcPts val="0"/>
              </a:spcBef>
              <a:spcAft>
                <a:spcPts val="1200"/>
              </a:spcAft>
            </a:pPr>
            <a:r>
              <a:rPr lang="nb-NO" b="1" dirty="0">
                <a:latin typeface="Garamond" panose="02020404030301010803" pitchFamily="18" charset="0"/>
              </a:rPr>
              <a:t>Veiledende</a:t>
            </a:r>
            <a:r>
              <a:rPr lang="nb-NO" dirty="0">
                <a:latin typeface="Garamond" panose="02020404030301010803" pitchFamily="18" charset="0"/>
              </a:rPr>
              <a:t> – hjelp til å kjenne igjen og håndtere følelsen </a:t>
            </a:r>
            <a:r>
              <a:rPr lang="nb-NO" i="1" dirty="0">
                <a:latin typeface="Garamond" panose="02020404030301010803" pitchFamily="18" charset="0"/>
              </a:rPr>
              <a:t>(Er du lei deg? Vil du sitte på fanget litt og fortelle hva som har skjedd?)</a:t>
            </a:r>
          </a:p>
          <a:p>
            <a:pPr lvl="1">
              <a:lnSpc>
                <a:spcPct val="100000"/>
              </a:lnSpc>
              <a:spcBef>
                <a:spcPts val="0"/>
              </a:spcBef>
              <a:spcAft>
                <a:spcPts val="1200"/>
              </a:spcAft>
            </a:pPr>
            <a:r>
              <a:rPr lang="nb-NO" b="1" dirty="0">
                <a:latin typeface="Garamond" panose="02020404030301010803" pitchFamily="18" charset="0"/>
              </a:rPr>
              <a:t>Vag forståelsesfull </a:t>
            </a:r>
            <a:r>
              <a:rPr lang="nb-NO" dirty="0">
                <a:latin typeface="Garamond" panose="02020404030301010803" pitchFamily="18" charset="0"/>
              </a:rPr>
              <a:t>– aksepterer følelsesuttrykk, men uten veiledning </a:t>
            </a:r>
            <a:r>
              <a:rPr lang="nb-NO" i="1" dirty="0">
                <a:latin typeface="Garamond" panose="02020404030301010803" pitchFamily="18" charset="0"/>
              </a:rPr>
              <a:t>(</a:t>
            </a:r>
            <a:r>
              <a:rPr lang="nb-NO" i="1" dirty="0" err="1">
                <a:latin typeface="Garamond" panose="02020404030301010803" pitchFamily="18" charset="0"/>
              </a:rPr>
              <a:t>Ååå</a:t>
            </a:r>
            <a:r>
              <a:rPr lang="nb-NO" i="1" dirty="0">
                <a:latin typeface="Garamond" panose="02020404030301010803" pitchFamily="18" charset="0"/>
              </a:rPr>
              <a:t>, når du er lei deg, blir jeg også lei meg)</a:t>
            </a:r>
            <a:endParaRPr lang="nb-NO" dirty="0">
              <a:latin typeface="Garamond" panose="02020404030301010803" pitchFamily="18" charset="0"/>
            </a:endParaRPr>
          </a:p>
          <a:p>
            <a:pPr lvl="1">
              <a:lnSpc>
                <a:spcPct val="100000"/>
              </a:lnSpc>
              <a:spcBef>
                <a:spcPts val="0"/>
              </a:spcBef>
              <a:spcAft>
                <a:spcPts val="1200"/>
              </a:spcAft>
            </a:pPr>
            <a:r>
              <a:rPr lang="nb-NO" b="1" dirty="0">
                <a:latin typeface="Garamond" panose="02020404030301010803" pitchFamily="18" charset="0"/>
              </a:rPr>
              <a:t>Late som ingen ting </a:t>
            </a:r>
            <a:r>
              <a:rPr lang="nb-NO" dirty="0">
                <a:latin typeface="Garamond" panose="02020404030301010803" pitchFamily="18" charset="0"/>
              </a:rPr>
              <a:t>– distrahere, endre fokus </a:t>
            </a:r>
            <a:r>
              <a:rPr lang="nb-NO" i="1" dirty="0">
                <a:latin typeface="Garamond" panose="02020404030301010803" pitchFamily="18" charset="0"/>
              </a:rPr>
              <a:t>(Det går nok bra, skal du se!)</a:t>
            </a:r>
          </a:p>
          <a:p>
            <a:pPr lvl="1">
              <a:lnSpc>
                <a:spcPct val="100000"/>
              </a:lnSpc>
              <a:spcBef>
                <a:spcPts val="0"/>
              </a:spcBef>
              <a:spcAft>
                <a:spcPts val="1200"/>
              </a:spcAft>
            </a:pPr>
            <a:r>
              <a:rPr lang="nb-NO" b="1" dirty="0">
                <a:latin typeface="Garamond" panose="02020404030301010803" pitchFamily="18" charset="0"/>
              </a:rPr>
              <a:t>Avvisende</a:t>
            </a:r>
            <a:r>
              <a:rPr lang="nb-NO" dirty="0">
                <a:latin typeface="Garamond" panose="02020404030301010803" pitchFamily="18" charset="0"/>
              </a:rPr>
              <a:t> – kritikk, straff, avviser kontakt </a:t>
            </a:r>
            <a:r>
              <a:rPr lang="nb-NO" i="1" dirty="0">
                <a:latin typeface="Garamond" panose="02020404030301010803" pitchFamily="18" charset="0"/>
              </a:rPr>
              <a:t>(Det der er vel ingen ting å bli lei seg for!)</a:t>
            </a:r>
          </a:p>
        </p:txBody>
      </p:sp>
      <p:sp>
        <p:nvSpPr>
          <p:cNvPr id="6" name="Plassholder for lysbildenummer 5">
            <a:extLst>
              <a:ext uri="{FF2B5EF4-FFF2-40B4-BE49-F238E27FC236}">
                <a16:creationId xmlns:a16="http://schemas.microsoft.com/office/drawing/2014/main" id="{99EB3D8A-A6EA-8FB6-FFD7-C06E2E458E63}"/>
              </a:ext>
            </a:extLst>
          </p:cNvPr>
          <p:cNvSpPr>
            <a:spLocks noGrp="1"/>
          </p:cNvSpPr>
          <p:nvPr>
            <p:ph type="sldNum" sz="quarter" idx="12"/>
          </p:nvPr>
        </p:nvSpPr>
        <p:spPr/>
        <p:txBody>
          <a:bodyPr/>
          <a:lstStyle/>
          <a:p>
            <a:fld id="{2080C9EC-7E52-8F4A-8984-A7A00ADC55DD}" type="slidenum">
              <a:rPr lang="nb-NO" smtClean="0"/>
              <a:t>27</a:t>
            </a:fld>
            <a:endParaRPr lang="nb-NO"/>
          </a:p>
        </p:txBody>
      </p:sp>
    </p:spTree>
    <p:extLst>
      <p:ext uri="{BB962C8B-B14F-4D97-AF65-F5344CB8AC3E}">
        <p14:creationId xmlns:p14="http://schemas.microsoft.com/office/powerpoint/2010/main" val="3148501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321E40-7D0F-4676-6DE4-3D44514E941A}"/>
              </a:ext>
            </a:extLst>
          </p:cNvPr>
          <p:cNvSpPr>
            <a:spLocks noGrp="1"/>
          </p:cNvSpPr>
          <p:nvPr>
            <p:ph type="title"/>
          </p:nvPr>
        </p:nvSpPr>
        <p:spPr/>
        <p:txBody>
          <a:bodyPr>
            <a:normAutofit/>
          </a:bodyPr>
          <a:lstStyle/>
          <a:p>
            <a:r>
              <a:rPr lang="nb-NO" sz="4000" dirty="0">
                <a:latin typeface="Garamond" panose="02020404030301010803" pitchFamily="18" charset="0"/>
              </a:rPr>
              <a:t>Øvelse 4: </a:t>
            </a:r>
            <a:br>
              <a:rPr lang="nb-NO" sz="4000" dirty="0">
                <a:latin typeface="Garamond" panose="02020404030301010803" pitchFamily="18" charset="0"/>
              </a:rPr>
            </a:br>
            <a:r>
              <a:rPr lang="nb-NO" sz="4000" dirty="0">
                <a:latin typeface="Garamond" panose="02020404030301010803" pitchFamily="18" charset="0"/>
              </a:rPr>
              <a:t>Følelsenes plass i oppvekst og i parforholdet</a:t>
            </a:r>
          </a:p>
        </p:txBody>
      </p:sp>
      <p:sp>
        <p:nvSpPr>
          <p:cNvPr id="3" name="Plassholder for innhold 2">
            <a:extLst>
              <a:ext uri="{FF2B5EF4-FFF2-40B4-BE49-F238E27FC236}">
                <a16:creationId xmlns:a16="http://schemas.microsoft.com/office/drawing/2014/main" id="{1B1684F8-5730-03F6-5507-F9CA2B89F4E0}"/>
              </a:ext>
            </a:extLst>
          </p:cNvPr>
          <p:cNvSpPr>
            <a:spLocks noGrp="1"/>
          </p:cNvSpPr>
          <p:nvPr>
            <p:ph idx="1"/>
          </p:nvPr>
        </p:nvSpPr>
        <p:spPr>
          <a:xfrm>
            <a:off x="2743200" y="1937616"/>
            <a:ext cx="8000999" cy="4104410"/>
          </a:xfrm>
        </p:spPr>
        <p:txBody>
          <a:bodyPr>
            <a:normAutofit/>
          </a:bodyPr>
          <a:lstStyle/>
          <a:p>
            <a:pPr marL="514350" indent="-514350">
              <a:buFont typeface="+mj-lt"/>
              <a:buAutoNum type="alphaLcParenR"/>
            </a:pPr>
            <a:r>
              <a:rPr lang="nb-NO" dirty="0">
                <a:latin typeface="Garamond" panose="02020404030301010803" pitchFamily="18" charset="0"/>
              </a:rPr>
              <a:t>Hvilke følelsesfilosofier kjenner du igjen fra hjemmet hvor du vokste opp? </a:t>
            </a:r>
          </a:p>
          <a:p>
            <a:pPr marL="514350" indent="-514350">
              <a:buFont typeface="+mj-lt"/>
              <a:buAutoNum type="alphaLcParenR"/>
            </a:pPr>
            <a:r>
              <a:rPr lang="nb-NO" dirty="0">
                <a:latin typeface="Garamond" panose="02020404030301010803" pitchFamily="18" charset="0"/>
              </a:rPr>
              <a:t>Tenk over: Hvordan tror du dette har påvirket deg i parforholdet du er i? (Hva tror du partneren din vil si er mest typisk for deg?)</a:t>
            </a:r>
          </a:p>
          <a:p>
            <a:pPr marL="0" indent="0" algn="ctr">
              <a:buNone/>
            </a:pPr>
            <a:r>
              <a:rPr lang="nb-NO" dirty="0">
                <a:latin typeface="Garamond" panose="02020404030301010803" pitchFamily="18" charset="0"/>
              </a:rPr>
              <a:t>***</a:t>
            </a:r>
          </a:p>
          <a:p>
            <a:pPr marL="514350" indent="-514350">
              <a:buFont typeface="+mj-lt"/>
              <a:buAutoNum type="alphaLcParenR" startAt="3"/>
            </a:pPr>
            <a:r>
              <a:rPr lang="nb-NO" dirty="0">
                <a:latin typeface="Garamond" panose="02020404030301010803" pitchFamily="18" charset="0"/>
              </a:rPr>
              <a:t>Fortell hverandre hva dere fant ut. Vis interesse og godlynt nysgjerrighet.</a:t>
            </a:r>
          </a:p>
        </p:txBody>
      </p:sp>
      <p:sp>
        <p:nvSpPr>
          <p:cNvPr id="6" name="Plassholder for lysbildenummer 5">
            <a:extLst>
              <a:ext uri="{FF2B5EF4-FFF2-40B4-BE49-F238E27FC236}">
                <a16:creationId xmlns:a16="http://schemas.microsoft.com/office/drawing/2014/main" id="{421ED90C-0B51-8B92-C198-7E80F7CB1F29}"/>
              </a:ext>
            </a:extLst>
          </p:cNvPr>
          <p:cNvSpPr>
            <a:spLocks noGrp="1"/>
          </p:cNvSpPr>
          <p:nvPr>
            <p:ph type="sldNum" sz="quarter" idx="12"/>
          </p:nvPr>
        </p:nvSpPr>
        <p:spPr/>
        <p:txBody>
          <a:bodyPr/>
          <a:lstStyle/>
          <a:p>
            <a:fld id="{2080C9EC-7E52-8F4A-8984-A7A00ADC55DD}" type="slidenum">
              <a:rPr lang="nb-NO" smtClean="0"/>
              <a:t>28</a:t>
            </a:fld>
            <a:endParaRPr lang="nb-NO"/>
          </a:p>
        </p:txBody>
      </p:sp>
      <p:pic>
        <p:nvPicPr>
          <p:cNvPr id="7" name="Bilde 6">
            <a:extLst>
              <a:ext uri="{FF2B5EF4-FFF2-40B4-BE49-F238E27FC236}">
                <a16:creationId xmlns:a16="http://schemas.microsoft.com/office/drawing/2014/main" id="{A8A4FCDA-C9F7-77E7-52C5-D19F44FD80C5}"/>
              </a:ext>
            </a:extLst>
          </p:cNvPr>
          <p:cNvPicPr>
            <a:picLocks noChangeAspect="1"/>
          </p:cNvPicPr>
          <p:nvPr/>
        </p:nvPicPr>
        <p:blipFill>
          <a:blip r:embed="rId3"/>
          <a:srcRect/>
          <a:stretch/>
        </p:blipFill>
        <p:spPr>
          <a:xfrm>
            <a:off x="1108810" y="4343063"/>
            <a:ext cx="1135070" cy="1148745"/>
          </a:xfrm>
          <a:prstGeom prst="rect">
            <a:avLst/>
          </a:prstGeom>
        </p:spPr>
      </p:pic>
      <p:pic>
        <p:nvPicPr>
          <p:cNvPr id="8" name="Bilde 7">
            <a:extLst>
              <a:ext uri="{FF2B5EF4-FFF2-40B4-BE49-F238E27FC236}">
                <a16:creationId xmlns:a16="http://schemas.microsoft.com/office/drawing/2014/main" id="{5D5B6555-A212-E118-BAD4-52A7743FD5D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08810" y="2149338"/>
            <a:ext cx="1135070" cy="836526"/>
          </a:xfrm>
          <a:prstGeom prst="rect">
            <a:avLst/>
          </a:prstGeom>
        </p:spPr>
      </p:pic>
    </p:spTree>
    <p:extLst>
      <p:ext uri="{BB962C8B-B14F-4D97-AF65-F5344CB8AC3E}">
        <p14:creationId xmlns:p14="http://schemas.microsoft.com/office/powerpoint/2010/main" val="2255578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DD05DA-2A9A-6B34-335C-D96783B3AC98}"/>
              </a:ext>
            </a:extLst>
          </p:cNvPr>
          <p:cNvSpPr>
            <a:spLocks noGrp="1"/>
          </p:cNvSpPr>
          <p:nvPr>
            <p:ph type="title"/>
          </p:nvPr>
        </p:nvSpPr>
        <p:spPr>
          <a:xfrm>
            <a:off x="838199" y="365126"/>
            <a:ext cx="8616352" cy="1118618"/>
          </a:xfrm>
        </p:spPr>
        <p:txBody>
          <a:bodyPr>
            <a:normAutofit/>
          </a:bodyPr>
          <a:lstStyle/>
          <a:p>
            <a:r>
              <a:rPr lang="nb-NO" sz="4000" dirty="0">
                <a:latin typeface="Garamond" panose="02020404030301010803" pitchFamily="18" charset="0"/>
              </a:rPr>
              <a:t>Fra følelsesfilosofier til konfliktdanser</a:t>
            </a:r>
          </a:p>
        </p:txBody>
      </p:sp>
      <p:sp>
        <p:nvSpPr>
          <p:cNvPr id="3" name="Plassholder for innhold 2">
            <a:extLst>
              <a:ext uri="{FF2B5EF4-FFF2-40B4-BE49-F238E27FC236}">
                <a16:creationId xmlns:a16="http://schemas.microsoft.com/office/drawing/2014/main" id="{0C5FA6B5-B30C-A714-4A67-04EF29F61B6D}"/>
              </a:ext>
            </a:extLst>
          </p:cNvPr>
          <p:cNvSpPr>
            <a:spLocks noGrp="1"/>
          </p:cNvSpPr>
          <p:nvPr>
            <p:ph idx="1"/>
          </p:nvPr>
        </p:nvSpPr>
        <p:spPr>
          <a:xfrm>
            <a:off x="838200" y="1483744"/>
            <a:ext cx="10515600" cy="4605330"/>
          </a:xfrm>
        </p:spPr>
        <p:txBody>
          <a:bodyPr>
            <a:normAutofit/>
          </a:bodyPr>
          <a:lstStyle/>
          <a:p>
            <a:pPr>
              <a:spcBef>
                <a:spcPts val="0"/>
              </a:spcBef>
              <a:spcAft>
                <a:spcPts val="1200"/>
              </a:spcAft>
            </a:pPr>
            <a:r>
              <a:rPr lang="nb-NO" dirty="0">
                <a:latin typeface="Garamond" panose="02020404030301010803" pitchFamily="18" charset="0"/>
              </a:rPr>
              <a:t>Noen ganger utvikler forskjeller i følelsesfilosofier seg til konfliktmønstre der vi tar de samme rollene hver gang, selv om temaene kan skifte </a:t>
            </a:r>
          </a:p>
          <a:p>
            <a:pPr>
              <a:spcBef>
                <a:spcPts val="0"/>
              </a:spcBef>
              <a:spcAft>
                <a:spcPts val="1200"/>
              </a:spcAft>
            </a:pPr>
            <a:r>
              <a:rPr lang="nb-NO" dirty="0">
                <a:latin typeface="Garamond" panose="02020404030301010803" pitchFamily="18" charset="0"/>
              </a:rPr>
              <a:t>Terapiutvikler og forsker Sue Johnson kaller disse mønstrene </a:t>
            </a:r>
            <a:r>
              <a:rPr lang="nb-NO" b="1" dirty="0">
                <a:latin typeface="Garamond" panose="02020404030301010803" pitchFamily="18" charset="0"/>
              </a:rPr>
              <a:t>konfliktdanser </a:t>
            </a:r>
            <a:r>
              <a:rPr lang="nb-NO" dirty="0">
                <a:latin typeface="Garamond" panose="02020404030301010803" pitchFamily="18" charset="0"/>
              </a:rPr>
              <a:t>– følelsene er musikken, reaksjonsmåtene er trinnene</a:t>
            </a:r>
          </a:p>
          <a:p>
            <a:pPr>
              <a:spcBef>
                <a:spcPts val="0"/>
              </a:spcBef>
              <a:spcAft>
                <a:spcPts val="1200"/>
              </a:spcAft>
            </a:pPr>
            <a:r>
              <a:rPr lang="nb-NO" dirty="0">
                <a:latin typeface="Garamond" panose="02020404030301010803" pitchFamily="18" charset="0"/>
              </a:rPr>
              <a:t>To varianter tilknytningsreaksjoner:</a:t>
            </a:r>
          </a:p>
          <a:p>
            <a:pPr lvl="1">
              <a:spcBef>
                <a:spcPts val="0"/>
              </a:spcBef>
              <a:spcAft>
                <a:spcPts val="1200"/>
              </a:spcAft>
            </a:pPr>
            <a:r>
              <a:rPr lang="nb-NO" dirty="0">
                <a:latin typeface="Garamond" panose="02020404030301010803" pitchFamily="18" charset="0"/>
              </a:rPr>
              <a:t>En pågående variant</a:t>
            </a:r>
          </a:p>
          <a:p>
            <a:pPr lvl="1">
              <a:spcBef>
                <a:spcPts val="0"/>
              </a:spcBef>
              <a:spcAft>
                <a:spcPts val="1200"/>
              </a:spcAft>
            </a:pPr>
            <a:r>
              <a:rPr lang="nb-NO" dirty="0">
                <a:latin typeface="Garamond" panose="02020404030301010803" pitchFamily="18" charset="0"/>
              </a:rPr>
              <a:t>En tilbaketrekkende variant</a:t>
            </a:r>
          </a:p>
          <a:p>
            <a:pPr lvl="1">
              <a:spcBef>
                <a:spcPts val="0"/>
              </a:spcBef>
              <a:spcAft>
                <a:spcPts val="1200"/>
              </a:spcAft>
            </a:pPr>
            <a:r>
              <a:rPr lang="nb-NO" dirty="0">
                <a:latin typeface="Garamond" panose="02020404030301010803" pitchFamily="18" charset="0"/>
              </a:rPr>
              <a:t>Disse kan kombineres i tre mulige konfliktmønstre</a:t>
            </a:r>
          </a:p>
          <a:p>
            <a:pPr>
              <a:spcBef>
                <a:spcPts val="0"/>
              </a:spcBef>
              <a:spcAft>
                <a:spcPts val="1200"/>
              </a:spcAft>
            </a:pPr>
            <a:r>
              <a:rPr lang="nb-NO" dirty="0">
                <a:latin typeface="Garamond" panose="02020404030301010803" pitchFamily="18" charset="0"/>
              </a:rPr>
              <a:t>Løsningen er å skape trygghet</a:t>
            </a:r>
          </a:p>
        </p:txBody>
      </p:sp>
      <p:sp>
        <p:nvSpPr>
          <p:cNvPr id="6" name="Plassholder for lysbildenummer 5">
            <a:extLst>
              <a:ext uri="{FF2B5EF4-FFF2-40B4-BE49-F238E27FC236}">
                <a16:creationId xmlns:a16="http://schemas.microsoft.com/office/drawing/2014/main" id="{EAA763A0-B171-8F10-BAB8-0F86D2F593D6}"/>
              </a:ext>
            </a:extLst>
          </p:cNvPr>
          <p:cNvSpPr>
            <a:spLocks noGrp="1"/>
          </p:cNvSpPr>
          <p:nvPr>
            <p:ph type="sldNum" sz="quarter" idx="12"/>
          </p:nvPr>
        </p:nvSpPr>
        <p:spPr/>
        <p:txBody>
          <a:bodyPr/>
          <a:lstStyle/>
          <a:p>
            <a:fld id="{2080C9EC-7E52-8F4A-8984-A7A00ADC55DD}" type="slidenum">
              <a:rPr lang="nb-NO" smtClean="0"/>
              <a:t>29</a:t>
            </a:fld>
            <a:endParaRPr lang="nb-NO"/>
          </a:p>
        </p:txBody>
      </p:sp>
      <p:pic>
        <p:nvPicPr>
          <p:cNvPr id="8" name="Bilde 7" descr="Et bilde som inneholder clip art, tegnefilm, illustrasjon, design&#10;&#10;Automatisk generert beskrivelse">
            <a:extLst>
              <a:ext uri="{FF2B5EF4-FFF2-40B4-BE49-F238E27FC236}">
                <a16:creationId xmlns:a16="http://schemas.microsoft.com/office/drawing/2014/main" id="{AE84E67B-4090-633A-E71D-3A66EAE16E3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8610600" y="3397454"/>
            <a:ext cx="2743199" cy="3076203"/>
          </a:xfrm>
          <a:prstGeom prst="rect">
            <a:avLst/>
          </a:prstGeom>
        </p:spPr>
      </p:pic>
      <p:pic>
        <p:nvPicPr>
          <p:cNvPr id="10" name="Bilde 9" descr="Et bilde som inneholder tegning, clip art, sketch, tegnefilm&#10;&#10;Automatisk generert beskrivelse">
            <a:extLst>
              <a:ext uri="{FF2B5EF4-FFF2-40B4-BE49-F238E27FC236}">
                <a16:creationId xmlns:a16="http://schemas.microsoft.com/office/drawing/2014/main" id="{0C90EA91-C3BB-1138-A643-06AEA2786514}"/>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7445983" y="5344915"/>
            <a:ext cx="1447300" cy="1128742"/>
          </a:xfrm>
          <a:prstGeom prst="rect">
            <a:avLst/>
          </a:prstGeom>
        </p:spPr>
      </p:pic>
    </p:spTree>
    <p:extLst>
      <p:ext uri="{BB962C8B-B14F-4D97-AF65-F5344CB8AC3E}">
        <p14:creationId xmlns:p14="http://schemas.microsoft.com/office/powerpoint/2010/main" val="86281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637580-CC0B-DFFF-95E6-054FF0EEE76B}"/>
              </a:ext>
            </a:extLst>
          </p:cNvPr>
          <p:cNvSpPr>
            <a:spLocks noGrp="1"/>
          </p:cNvSpPr>
          <p:nvPr>
            <p:ph type="title"/>
          </p:nvPr>
        </p:nvSpPr>
        <p:spPr>
          <a:xfrm>
            <a:off x="6096000" y="487631"/>
            <a:ext cx="5020573" cy="1325563"/>
          </a:xfrm>
        </p:spPr>
        <p:txBody>
          <a:bodyPr>
            <a:normAutofit/>
          </a:bodyPr>
          <a:lstStyle/>
          <a:p>
            <a:r>
              <a:rPr lang="nb-NO" sz="4000" dirty="0">
                <a:latin typeface="Garamond" panose="02020404030301010803" pitchFamily="18" charset="0"/>
              </a:rPr>
              <a:t>Hva skal vi innom i bufferkurset?</a:t>
            </a:r>
          </a:p>
        </p:txBody>
      </p:sp>
      <p:sp>
        <p:nvSpPr>
          <p:cNvPr id="3" name="Plassholder for innhold 2">
            <a:extLst>
              <a:ext uri="{FF2B5EF4-FFF2-40B4-BE49-F238E27FC236}">
                <a16:creationId xmlns:a16="http://schemas.microsoft.com/office/drawing/2014/main" id="{A551328E-22DA-D3AD-2F9F-534A5EFB8701}"/>
              </a:ext>
            </a:extLst>
          </p:cNvPr>
          <p:cNvSpPr>
            <a:spLocks noGrp="1"/>
          </p:cNvSpPr>
          <p:nvPr>
            <p:ph idx="1"/>
          </p:nvPr>
        </p:nvSpPr>
        <p:spPr>
          <a:xfrm>
            <a:off x="6100313" y="1935701"/>
            <a:ext cx="5020573" cy="4175635"/>
          </a:xfrm>
        </p:spPr>
        <p:txBody>
          <a:bodyPr>
            <a:normAutofit/>
          </a:bodyPr>
          <a:lstStyle/>
          <a:p>
            <a:pPr marL="0" indent="0">
              <a:spcBef>
                <a:spcPts val="1600"/>
              </a:spcBef>
              <a:buNone/>
            </a:pPr>
            <a:r>
              <a:rPr lang="nb-NO" dirty="0">
                <a:latin typeface="Garamond" panose="02020404030301010803" pitchFamily="18" charset="0"/>
              </a:rPr>
              <a:t>Kapittel 1: </a:t>
            </a:r>
            <a:r>
              <a:rPr lang="nb-NO" b="1" dirty="0">
                <a:latin typeface="Garamond" panose="02020404030301010803" pitchFamily="18" charset="0"/>
              </a:rPr>
              <a:t>Innskuddene i kjærlighetsbanken </a:t>
            </a:r>
          </a:p>
          <a:p>
            <a:pPr marL="0" indent="0">
              <a:spcBef>
                <a:spcPts val="1600"/>
              </a:spcBef>
              <a:buNone/>
            </a:pPr>
            <a:r>
              <a:rPr lang="nb-NO" dirty="0">
                <a:latin typeface="Garamond" panose="02020404030301010803" pitchFamily="18" charset="0"/>
              </a:rPr>
              <a:t>Kapittel 2: </a:t>
            </a:r>
            <a:r>
              <a:rPr lang="nb-NO" b="1" dirty="0">
                <a:latin typeface="Garamond" panose="02020404030301010803" pitchFamily="18" charset="0"/>
              </a:rPr>
              <a:t>Fra følelser til konfliktdanser </a:t>
            </a:r>
          </a:p>
          <a:p>
            <a:pPr marL="0" indent="0">
              <a:spcBef>
                <a:spcPts val="1600"/>
              </a:spcBef>
              <a:buNone/>
            </a:pPr>
            <a:r>
              <a:rPr lang="nb-NO" dirty="0">
                <a:latin typeface="Garamond" panose="02020404030301010803" pitchFamily="18" charset="0"/>
              </a:rPr>
              <a:t>Kapittel 3: </a:t>
            </a:r>
            <a:r>
              <a:rPr lang="nb-NO" b="1" dirty="0">
                <a:latin typeface="Garamond" panose="02020404030301010803" pitchFamily="18" charset="0"/>
              </a:rPr>
              <a:t>Sex og sånt </a:t>
            </a:r>
          </a:p>
          <a:p>
            <a:pPr marL="0" indent="0">
              <a:spcBef>
                <a:spcPts val="1600"/>
              </a:spcBef>
              <a:buNone/>
            </a:pPr>
            <a:r>
              <a:rPr lang="nb-NO" dirty="0">
                <a:latin typeface="Garamond" panose="02020404030301010803" pitchFamily="18" charset="0"/>
              </a:rPr>
              <a:t>Kapittel 4: </a:t>
            </a:r>
            <a:r>
              <a:rPr lang="nb-NO" b="1" dirty="0">
                <a:latin typeface="Garamond" panose="02020404030301010803" pitchFamily="18" charset="0"/>
              </a:rPr>
              <a:t>De varige forskjellene </a:t>
            </a:r>
          </a:p>
          <a:p>
            <a:pPr marL="0" indent="0">
              <a:spcBef>
                <a:spcPts val="1600"/>
              </a:spcBef>
              <a:buNone/>
            </a:pPr>
            <a:r>
              <a:rPr lang="nb-NO" dirty="0">
                <a:latin typeface="Garamond" panose="02020404030301010803" pitchFamily="18" charset="0"/>
              </a:rPr>
              <a:t>Kapittel 5: </a:t>
            </a:r>
            <a:r>
              <a:rPr lang="nb-NO" b="1" dirty="0">
                <a:latin typeface="Garamond" panose="02020404030301010803" pitchFamily="18" charset="0"/>
              </a:rPr>
              <a:t>Å komme på bølgelengde igjen</a:t>
            </a:r>
            <a:endParaRPr lang="nb-NO" dirty="0">
              <a:latin typeface="Garamond" panose="02020404030301010803" pitchFamily="18" charset="0"/>
            </a:endParaRPr>
          </a:p>
        </p:txBody>
      </p:sp>
      <p:sp>
        <p:nvSpPr>
          <p:cNvPr id="5" name="Plassholder for lysbildenummer 4">
            <a:extLst>
              <a:ext uri="{FF2B5EF4-FFF2-40B4-BE49-F238E27FC236}">
                <a16:creationId xmlns:a16="http://schemas.microsoft.com/office/drawing/2014/main" id="{B959206C-8FC9-4024-9D31-100A81C52BA8}"/>
              </a:ext>
            </a:extLst>
          </p:cNvPr>
          <p:cNvSpPr>
            <a:spLocks noGrp="1"/>
          </p:cNvSpPr>
          <p:nvPr>
            <p:ph type="sldNum" sz="quarter" idx="12"/>
          </p:nvPr>
        </p:nvSpPr>
        <p:spPr/>
        <p:txBody>
          <a:bodyPr/>
          <a:lstStyle/>
          <a:p>
            <a:fld id="{2080C9EC-7E52-8F4A-8984-A7A00ADC55DD}" type="slidenum">
              <a:rPr lang="nb-NO" smtClean="0"/>
              <a:t>3</a:t>
            </a:fld>
            <a:endParaRPr lang="nb-NO"/>
          </a:p>
        </p:txBody>
      </p:sp>
      <p:pic>
        <p:nvPicPr>
          <p:cNvPr id="7" name="Bilde 6" descr="Et bilde som inneholder tekst, Menneskeansikt, Tegneserier, tegneseriehefte&#10;&#10;Automatisk generert beskrivelse">
            <a:extLst>
              <a:ext uri="{FF2B5EF4-FFF2-40B4-BE49-F238E27FC236}">
                <a16:creationId xmlns:a16="http://schemas.microsoft.com/office/drawing/2014/main" id="{97C854A9-E24C-443B-C3C2-D777D377F1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9410" y="487630"/>
            <a:ext cx="5020573" cy="5544191"/>
          </a:xfrm>
          <a:prstGeom prst="rect">
            <a:avLst/>
          </a:prstGeom>
        </p:spPr>
      </p:pic>
      <p:sp>
        <p:nvSpPr>
          <p:cNvPr id="10" name="TekstSylinder 9">
            <a:extLst>
              <a:ext uri="{FF2B5EF4-FFF2-40B4-BE49-F238E27FC236}">
                <a16:creationId xmlns:a16="http://schemas.microsoft.com/office/drawing/2014/main" id="{868DDA6D-1F38-8A46-DA03-3336E1FB6952}"/>
              </a:ext>
            </a:extLst>
          </p:cNvPr>
          <p:cNvSpPr txBox="1"/>
          <p:nvPr/>
        </p:nvSpPr>
        <p:spPr>
          <a:xfrm rot="16200000">
            <a:off x="-1532023" y="3786988"/>
            <a:ext cx="4243273" cy="379591"/>
          </a:xfrm>
          <a:prstGeom prst="rect">
            <a:avLst/>
          </a:prstGeom>
          <a:noFill/>
        </p:spPr>
        <p:txBody>
          <a:bodyPr wrap="square" rtlCol="0">
            <a:spAutoFit/>
          </a:bodyPr>
          <a:lstStyle/>
          <a:p>
            <a:r>
              <a:rPr lang="nb-NO" dirty="0">
                <a:latin typeface="Garamond" panose="02020404030301010803" pitchFamily="18" charset="0"/>
              </a:rPr>
              <a:t>(Gjengitt med raus tillatelse fra Frode Øverli)</a:t>
            </a:r>
            <a:endParaRPr lang="nb-NO" sz="2800" baseline="-25000" dirty="0">
              <a:latin typeface="Garamond" panose="02020404030301010803" pitchFamily="18" charset="0"/>
            </a:endParaRPr>
          </a:p>
        </p:txBody>
      </p:sp>
    </p:spTree>
    <p:extLst>
      <p:ext uri="{BB962C8B-B14F-4D97-AF65-F5344CB8AC3E}">
        <p14:creationId xmlns:p14="http://schemas.microsoft.com/office/powerpoint/2010/main" val="2751032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C2311F-347E-446D-8BBC-46B42FE840ED}"/>
              </a:ext>
            </a:extLst>
          </p:cNvPr>
          <p:cNvSpPr>
            <a:spLocks noGrp="1"/>
          </p:cNvSpPr>
          <p:nvPr>
            <p:ph type="title"/>
          </p:nvPr>
        </p:nvSpPr>
        <p:spPr/>
        <p:txBody>
          <a:bodyPr/>
          <a:lstStyle/>
          <a:p>
            <a:r>
              <a:rPr lang="nb-NO" dirty="0">
                <a:latin typeface="Garamond" panose="02020404030301010803" pitchFamily="18" charset="0"/>
                <a:hlinkClick r:id="rId3"/>
              </a:rPr>
              <a:t>Film: Konfliktdansen – når en krangel om syltetøy blir en samlivskrise</a:t>
            </a:r>
            <a:endParaRPr lang="nb-NO" dirty="0">
              <a:latin typeface="Garamond" panose="02020404030301010803" pitchFamily="18" charset="0"/>
            </a:endParaRPr>
          </a:p>
        </p:txBody>
      </p:sp>
      <p:pic>
        <p:nvPicPr>
          <p:cNvPr id="5" name="Plassholder for innhold 4" descr="Et bilde som inneholder person, Menneskeansikt, klær, vegg&#10;&#10;Automatisk generert beskrivelse">
            <a:hlinkClick r:id="rId3"/>
            <a:extLst>
              <a:ext uri="{FF2B5EF4-FFF2-40B4-BE49-F238E27FC236}">
                <a16:creationId xmlns:a16="http://schemas.microsoft.com/office/drawing/2014/main" id="{36552DF7-1B1C-8BEE-E768-6D6C9BBF5C9A}"/>
              </a:ext>
            </a:extLst>
          </p:cNvPr>
          <p:cNvPicPr>
            <a:picLocks noGrp="1" noChangeAspect="1"/>
          </p:cNvPicPr>
          <p:nvPr>
            <p:ph idx="1"/>
          </p:nvPr>
        </p:nvPicPr>
        <p:blipFill>
          <a:blip r:embed="rId4"/>
          <a:stretch>
            <a:fillRect/>
          </a:stretch>
        </p:blipFill>
        <p:spPr>
          <a:xfrm>
            <a:off x="2245507" y="1825625"/>
            <a:ext cx="7700986" cy="4351338"/>
          </a:xfrm>
        </p:spPr>
      </p:pic>
      <p:sp>
        <p:nvSpPr>
          <p:cNvPr id="4" name="Plassholder for lysbildenummer 3">
            <a:extLst>
              <a:ext uri="{FF2B5EF4-FFF2-40B4-BE49-F238E27FC236}">
                <a16:creationId xmlns:a16="http://schemas.microsoft.com/office/drawing/2014/main" id="{FA7C43FC-5629-3BB0-2074-2255440E91F6}"/>
              </a:ext>
            </a:extLst>
          </p:cNvPr>
          <p:cNvSpPr>
            <a:spLocks noGrp="1"/>
          </p:cNvSpPr>
          <p:nvPr>
            <p:ph type="sldNum" sz="quarter" idx="12"/>
          </p:nvPr>
        </p:nvSpPr>
        <p:spPr/>
        <p:txBody>
          <a:bodyPr/>
          <a:lstStyle/>
          <a:p>
            <a:fld id="{2080C9EC-7E52-8F4A-8984-A7A00ADC55DD}" type="slidenum">
              <a:rPr lang="nb-NO" smtClean="0"/>
              <a:t>30</a:t>
            </a:fld>
            <a:endParaRPr lang="nb-NO"/>
          </a:p>
        </p:txBody>
      </p:sp>
    </p:spTree>
    <p:extLst>
      <p:ext uri="{BB962C8B-B14F-4D97-AF65-F5344CB8AC3E}">
        <p14:creationId xmlns:p14="http://schemas.microsoft.com/office/powerpoint/2010/main" val="3354616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sketch, strektegning, strektegninger, tegning&#10;&#10;Automatisk generert beskrivelse">
            <a:extLst>
              <a:ext uri="{FF2B5EF4-FFF2-40B4-BE49-F238E27FC236}">
                <a16:creationId xmlns:a16="http://schemas.microsoft.com/office/drawing/2014/main" id="{31F56CE7-554A-5F30-8500-464F23E094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4147" y="1828114"/>
            <a:ext cx="5063706" cy="2359025"/>
          </a:xfrm>
          <a:prstGeom prst="rect">
            <a:avLst/>
          </a:prstGeom>
        </p:spPr>
      </p:pic>
      <p:sp>
        <p:nvSpPr>
          <p:cNvPr id="2" name="Tittel 1">
            <a:extLst>
              <a:ext uri="{FF2B5EF4-FFF2-40B4-BE49-F238E27FC236}">
                <a16:creationId xmlns:a16="http://schemas.microsoft.com/office/drawing/2014/main" id="{97D94722-2908-A9BE-6EDB-1040C9301031}"/>
              </a:ext>
            </a:extLst>
          </p:cNvPr>
          <p:cNvSpPr>
            <a:spLocks noGrp="1"/>
          </p:cNvSpPr>
          <p:nvPr>
            <p:ph type="title"/>
          </p:nvPr>
        </p:nvSpPr>
        <p:spPr>
          <a:xfrm>
            <a:off x="838200" y="4214053"/>
            <a:ext cx="10515600" cy="1325563"/>
          </a:xfrm>
        </p:spPr>
        <p:txBody>
          <a:bodyPr>
            <a:normAutofit/>
          </a:bodyPr>
          <a:lstStyle/>
          <a:p>
            <a:pPr algn="ctr"/>
            <a:r>
              <a:rPr lang="nb-NO" sz="8800" dirty="0">
                <a:latin typeface="Garamond" panose="02020404030301010803" pitchFamily="18" charset="0"/>
              </a:rPr>
              <a:t>Pause!</a:t>
            </a:r>
          </a:p>
        </p:txBody>
      </p:sp>
      <p:sp>
        <p:nvSpPr>
          <p:cNvPr id="3" name="Plassholder for innhold 2">
            <a:extLst>
              <a:ext uri="{FF2B5EF4-FFF2-40B4-BE49-F238E27FC236}">
                <a16:creationId xmlns:a16="http://schemas.microsoft.com/office/drawing/2014/main" id="{D842193B-8DCB-6ADC-0E43-52A97734EBEF}"/>
              </a:ext>
            </a:extLst>
          </p:cNvPr>
          <p:cNvSpPr>
            <a:spLocks noGrp="1"/>
          </p:cNvSpPr>
          <p:nvPr>
            <p:ph idx="1"/>
          </p:nvPr>
        </p:nvSpPr>
        <p:spPr>
          <a:xfrm>
            <a:off x="838200" y="1339271"/>
            <a:ext cx="10515600" cy="1325563"/>
          </a:xfrm>
        </p:spPr>
        <p:txBody>
          <a:bodyPr>
            <a:normAutofit/>
          </a:bodyPr>
          <a:lstStyle/>
          <a:p>
            <a:pPr marL="0" indent="0" algn="ctr">
              <a:buNone/>
            </a:pPr>
            <a:r>
              <a:rPr lang="nb-NO" sz="4000" dirty="0">
                <a:latin typeface="Garamond" panose="02020404030301010803" pitchFamily="18" charset="0"/>
              </a:rPr>
              <a:t>Bra jobba!! Vi tar</a:t>
            </a:r>
          </a:p>
        </p:txBody>
      </p:sp>
      <p:sp>
        <p:nvSpPr>
          <p:cNvPr id="5" name="Plassholder for lysbildenummer 4">
            <a:extLst>
              <a:ext uri="{FF2B5EF4-FFF2-40B4-BE49-F238E27FC236}">
                <a16:creationId xmlns:a16="http://schemas.microsoft.com/office/drawing/2014/main" id="{4C9EC09D-DD83-7E3F-6235-C55A24137A7D}"/>
              </a:ext>
            </a:extLst>
          </p:cNvPr>
          <p:cNvSpPr>
            <a:spLocks noGrp="1"/>
          </p:cNvSpPr>
          <p:nvPr>
            <p:ph type="sldNum" sz="quarter" idx="12"/>
          </p:nvPr>
        </p:nvSpPr>
        <p:spPr/>
        <p:txBody>
          <a:bodyPr/>
          <a:lstStyle/>
          <a:p>
            <a:fld id="{2080C9EC-7E52-8F4A-8984-A7A00ADC55DD}" type="slidenum">
              <a:rPr lang="nb-NO" smtClean="0"/>
              <a:t>31</a:t>
            </a:fld>
            <a:endParaRPr lang="nb-NO"/>
          </a:p>
        </p:txBody>
      </p:sp>
    </p:spTree>
    <p:extLst>
      <p:ext uri="{BB962C8B-B14F-4D97-AF65-F5344CB8AC3E}">
        <p14:creationId xmlns:p14="http://schemas.microsoft.com/office/powerpoint/2010/main" val="2723328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903233-3466-6D75-2CE3-195EC73C8FED}"/>
              </a:ext>
            </a:extLst>
          </p:cNvPr>
          <p:cNvSpPr>
            <a:spLocks noGrp="1"/>
          </p:cNvSpPr>
          <p:nvPr>
            <p:ph type="title"/>
          </p:nvPr>
        </p:nvSpPr>
        <p:spPr/>
        <p:txBody>
          <a:bodyPr>
            <a:normAutofit/>
          </a:bodyPr>
          <a:lstStyle/>
          <a:p>
            <a:r>
              <a:rPr lang="nb-NO" dirty="0">
                <a:latin typeface="Garamond" panose="02020404030301010803" pitchFamily="18" charset="0"/>
              </a:rPr>
              <a:t>Øvelse 5: </a:t>
            </a:r>
            <a:br>
              <a:rPr lang="nb-NO" dirty="0">
                <a:latin typeface="Garamond" panose="02020404030301010803" pitchFamily="18" charset="0"/>
              </a:rPr>
            </a:br>
            <a:r>
              <a:rPr lang="nb-NO" dirty="0">
                <a:latin typeface="Garamond" panose="02020404030301010803" pitchFamily="18" charset="0"/>
              </a:rPr>
              <a:t>Kartlegge konfliktdansen og mulige veier ut</a:t>
            </a:r>
          </a:p>
        </p:txBody>
      </p:sp>
      <p:sp>
        <p:nvSpPr>
          <p:cNvPr id="3" name="Plassholder for innhold 2">
            <a:extLst>
              <a:ext uri="{FF2B5EF4-FFF2-40B4-BE49-F238E27FC236}">
                <a16:creationId xmlns:a16="http://schemas.microsoft.com/office/drawing/2014/main" id="{3B9A550A-7F43-9B7D-F453-F6CEE669E17D}"/>
              </a:ext>
            </a:extLst>
          </p:cNvPr>
          <p:cNvSpPr>
            <a:spLocks noGrp="1"/>
          </p:cNvSpPr>
          <p:nvPr>
            <p:ph idx="1"/>
          </p:nvPr>
        </p:nvSpPr>
        <p:spPr>
          <a:xfrm>
            <a:off x="1846052" y="1825624"/>
            <a:ext cx="9673349" cy="4530725"/>
          </a:xfrm>
        </p:spPr>
        <p:txBody>
          <a:bodyPr>
            <a:normAutofit/>
          </a:bodyPr>
          <a:lstStyle/>
          <a:p>
            <a:pPr marL="514350" indent="-514350">
              <a:buFont typeface="+mj-lt"/>
              <a:buAutoNum type="alphaLcParenR"/>
            </a:pPr>
            <a:r>
              <a:rPr lang="nb-NO" dirty="0">
                <a:latin typeface="Garamond" panose="02020404030301010803" pitchFamily="18" charset="0"/>
              </a:rPr>
              <a:t>Hver av dere utforsker en av deres unike konfliktdanser:</a:t>
            </a:r>
          </a:p>
          <a:p>
            <a:pPr lvl="1">
              <a:buFont typeface="Systemfont normal"/>
              <a:buChar char="-"/>
            </a:pPr>
            <a:r>
              <a:rPr lang="nb-NO" dirty="0">
                <a:latin typeface="Garamond" panose="02020404030301010803" pitchFamily="18" charset="0"/>
              </a:rPr>
              <a:t>Hvem tar hvilke trinn og hvordan påvirker mitt trinn det trinnet du kommer til å ta?</a:t>
            </a:r>
          </a:p>
          <a:p>
            <a:pPr lvl="1">
              <a:buFont typeface="Systemfont normal"/>
              <a:buChar char="-"/>
            </a:pPr>
            <a:r>
              <a:rPr lang="nb-NO" dirty="0">
                <a:latin typeface="Garamond" panose="02020404030301010803" pitchFamily="18" charset="0"/>
              </a:rPr>
              <a:t>Følelser og katastrofetanker når dansen er i gang.</a:t>
            </a:r>
          </a:p>
          <a:p>
            <a:pPr lvl="1">
              <a:buFont typeface="Systemfont normal"/>
              <a:buChar char="-"/>
            </a:pPr>
            <a:r>
              <a:rPr lang="nb-NO" dirty="0">
                <a:latin typeface="Garamond" panose="02020404030301010803" pitchFamily="18" charset="0"/>
              </a:rPr>
              <a:t>Det vi egentlig lengter etter der og da</a:t>
            </a:r>
          </a:p>
          <a:p>
            <a:pPr lvl="1">
              <a:buFont typeface="Systemfont normal"/>
              <a:buChar char="-"/>
            </a:pPr>
            <a:r>
              <a:rPr lang="nb-NO" dirty="0">
                <a:latin typeface="Garamond" panose="02020404030301010803" pitchFamily="18" charset="0"/>
              </a:rPr>
              <a:t>Hvordan alt dette henger sammen og skaper et mønster som gjentar seg</a:t>
            </a:r>
          </a:p>
          <a:p>
            <a:pPr marL="457200" lvl="1" indent="0">
              <a:buNone/>
            </a:pPr>
            <a:endParaRPr lang="nb-NO" dirty="0">
              <a:latin typeface="Garamond" panose="02020404030301010803" pitchFamily="18" charset="0"/>
            </a:endParaRPr>
          </a:p>
          <a:p>
            <a:pPr marL="514350" indent="-514350">
              <a:buFont typeface="+mj-lt"/>
              <a:buAutoNum type="alphaLcParenR"/>
            </a:pPr>
            <a:r>
              <a:rPr lang="nb-NO" dirty="0">
                <a:latin typeface="Garamond" panose="02020404030301010803" pitchFamily="18" charset="0"/>
              </a:rPr>
              <a:t>Felles refleksjon. </a:t>
            </a:r>
          </a:p>
          <a:p>
            <a:pPr lvl="1">
              <a:buFont typeface="Systemfont normal"/>
              <a:buChar char="-"/>
            </a:pPr>
            <a:r>
              <a:rPr lang="nb-NO" dirty="0">
                <a:latin typeface="Garamond" panose="02020404030301010803" pitchFamily="18" charset="0"/>
              </a:rPr>
              <a:t>Se på den andres svar. Gir det mening? </a:t>
            </a:r>
          </a:p>
          <a:p>
            <a:pPr lvl="1">
              <a:buFont typeface="Systemfont normal"/>
              <a:buChar char="-"/>
            </a:pPr>
            <a:r>
              <a:rPr lang="nb-NO" dirty="0">
                <a:latin typeface="Garamond" panose="02020404030301010803" pitchFamily="18" charset="0"/>
              </a:rPr>
              <a:t>Hvordan kan dere begynne å ta konfliktdansen på fersken og støtte hverandre i å komme ut av den?</a:t>
            </a:r>
          </a:p>
        </p:txBody>
      </p:sp>
      <p:sp>
        <p:nvSpPr>
          <p:cNvPr id="5" name="Plassholder for lysbildenummer 4">
            <a:extLst>
              <a:ext uri="{FF2B5EF4-FFF2-40B4-BE49-F238E27FC236}">
                <a16:creationId xmlns:a16="http://schemas.microsoft.com/office/drawing/2014/main" id="{F3AF40B4-8ADE-E04B-1012-32E09DF1B15F}"/>
              </a:ext>
            </a:extLst>
          </p:cNvPr>
          <p:cNvSpPr>
            <a:spLocks noGrp="1"/>
          </p:cNvSpPr>
          <p:nvPr>
            <p:ph type="sldNum" sz="quarter" idx="12"/>
          </p:nvPr>
        </p:nvSpPr>
        <p:spPr/>
        <p:txBody>
          <a:bodyPr/>
          <a:lstStyle/>
          <a:p>
            <a:fld id="{2080C9EC-7E52-8F4A-8984-A7A00ADC55DD}" type="slidenum">
              <a:rPr lang="nb-NO" smtClean="0"/>
              <a:t>32</a:t>
            </a:fld>
            <a:endParaRPr lang="nb-NO"/>
          </a:p>
        </p:txBody>
      </p:sp>
      <p:pic>
        <p:nvPicPr>
          <p:cNvPr id="7" name="Bilde 6">
            <a:extLst>
              <a:ext uri="{FF2B5EF4-FFF2-40B4-BE49-F238E27FC236}">
                <a16:creationId xmlns:a16="http://schemas.microsoft.com/office/drawing/2014/main" id="{08C5272D-549E-B0EE-22A9-612B96BC0B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40127" y="2390877"/>
            <a:ext cx="1135070" cy="836526"/>
          </a:xfrm>
          <a:prstGeom prst="rect">
            <a:avLst/>
          </a:prstGeom>
        </p:spPr>
      </p:pic>
      <p:pic>
        <p:nvPicPr>
          <p:cNvPr id="9" name="Bilde 8">
            <a:extLst>
              <a:ext uri="{FF2B5EF4-FFF2-40B4-BE49-F238E27FC236}">
                <a16:creationId xmlns:a16="http://schemas.microsoft.com/office/drawing/2014/main" id="{2428669E-F8DA-2A48-E0E9-9AC5A1F5FEE7}"/>
              </a:ext>
            </a:extLst>
          </p:cNvPr>
          <p:cNvPicPr>
            <a:picLocks noChangeAspect="1"/>
          </p:cNvPicPr>
          <p:nvPr/>
        </p:nvPicPr>
        <p:blipFill>
          <a:blip r:embed="rId4"/>
          <a:srcRect/>
          <a:stretch/>
        </p:blipFill>
        <p:spPr>
          <a:xfrm>
            <a:off x="832839" y="4983973"/>
            <a:ext cx="1013213" cy="1025420"/>
          </a:xfrm>
          <a:prstGeom prst="rect">
            <a:avLst/>
          </a:prstGeom>
        </p:spPr>
      </p:pic>
    </p:spTree>
    <p:extLst>
      <p:ext uri="{BB962C8B-B14F-4D97-AF65-F5344CB8AC3E}">
        <p14:creationId xmlns:p14="http://schemas.microsoft.com/office/powerpoint/2010/main" val="719874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28333D6-FC71-5661-02FF-464268B3B42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156643" y="110672"/>
            <a:ext cx="2356483" cy="2356483"/>
          </a:xfrm>
          <a:prstGeom prst="rect">
            <a:avLst/>
          </a:prstGeom>
        </p:spPr>
      </p:pic>
      <p:sp>
        <p:nvSpPr>
          <p:cNvPr id="2" name="Tittel 1">
            <a:extLst>
              <a:ext uri="{FF2B5EF4-FFF2-40B4-BE49-F238E27FC236}">
                <a16:creationId xmlns:a16="http://schemas.microsoft.com/office/drawing/2014/main" id="{72ADB27E-5EDB-F578-0E0A-5D2311CCF3F2}"/>
              </a:ext>
            </a:extLst>
          </p:cNvPr>
          <p:cNvSpPr>
            <a:spLocks noGrp="1"/>
          </p:cNvSpPr>
          <p:nvPr>
            <p:ph type="title"/>
          </p:nvPr>
        </p:nvSpPr>
        <p:spPr>
          <a:xfrm>
            <a:off x="838200" y="365125"/>
            <a:ext cx="8357558" cy="1325563"/>
          </a:xfrm>
        </p:spPr>
        <p:txBody>
          <a:bodyPr>
            <a:normAutofit/>
          </a:bodyPr>
          <a:lstStyle/>
          <a:p>
            <a:r>
              <a:rPr lang="nb-NO" sz="4000" dirty="0">
                <a:latin typeface="Garamond" panose="02020404030301010803" pitchFamily="18" charset="0"/>
              </a:rPr>
              <a:t>Hvordan komme seg ut av dansen?</a:t>
            </a:r>
          </a:p>
        </p:txBody>
      </p:sp>
      <p:sp>
        <p:nvSpPr>
          <p:cNvPr id="3" name="Plassholder for innhold 2">
            <a:extLst>
              <a:ext uri="{FF2B5EF4-FFF2-40B4-BE49-F238E27FC236}">
                <a16:creationId xmlns:a16="http://schemas.microsoft.com/office/drawing/2014/main" id="{4492B6D1-92A7-0E2C-558D-4CC3CA804BB4}"/>
              </a:ext>
            </a:extLst>
          </p:cNvPr>
          <p:cNvSpPr>
            <a:spLocks noGrp="1"/>
          </p:cNvSpPr>
          <p:nvPr>
            <p:ph idx="1"/>
          </p:nvPr>
        </p:nvSpPr>
        <p:spPr>
          <a:xfrm>
            <a:off x="969162" y="1690688"/>
            <a:ext cx="10384638" cy="4585422"/>
          </a:xfrm>
        </p:spPr>
        <p:txBody>
          <a:bodyPr>
            <a:normAutofit fontScale="92500"/>
          </a:bodyPr>
          <a:lstStyle/>
          <a:p>
            <a:pPr>
              <a:lnSpc>
                <a:spcPct val="100000"/>
              </a:lnSpc>
              <a:spcBef>
                <a:spcPts val="0"/>
              </a:spcBef>
              <a:spcAft>
                <a:spcPts val="1200"/>
              </a:spcAft>
            </a:pPr>
            <a:r>
              <a:rPr lang="nb-NO" dirty="0">
                <a:latin typeface="Garamond" panose="02020404030301010803" pitchFamily="18" charset="0"/>
              </a:rPr>
              <a:t>Ta pause (kommer i neste øvelse)</a:t>
            </a:r>
          </a:p>
          <a:p>
            <a:pPr>
              <a:lnSpc>
                <a:spcPct val="100000"/>
              </a:lnSpc>
              <a:spcBef>
                <a:spcPts val="0"/>
              </a:spcBef>
              <a:spcAft>
                <a:spcPts val="1200"/>
              </a:spcAft>
            </a:pPr>
            <a:r>
              <a:rPr lang="nb-NO" dirty="0">
                <a:latin typeface="Garamond" panose="02020404030301010803" pitchFamily="18" charset="0"/>
              </a:rPr>
              <a:t>Bruke ord der vi viser sårbarhet:</a:t>
            </a:r>
          </a:p>
          <a:p>
            <a:pPr lvl="1">
              <a:lnSpc>
                <a:spcPct val="100000"/>
              </a:lnSpc>
              <a:spcBef>
                <a:spcPts val="0"/>
              </a:spcBef>
              <a:spcAft>
                <a:spcPts val="1200"/>
              </a:spcAft>
              <a:buBlip>
                <a:blip r:embed="rId4"/>
              </a:buBlip>
            </a:pPr>
            <a:r>
              <a:rPr lang="nb-NO" i="1" dirty="0">
                <a:latin typeface="Garamond" panose="02020404030301010803" pitchFamily="18" charset="0"/>
              </a:rPr>
              <a:t>Du, nå tror jeg vi er på vei inn i den dansen igjen. Kan vi stoppe opp litt og bare sitte her sammen?</a:t>
            </a:r>
          </a:p>
          <a:p>
            <a:pPr lvl="1">
              <a:lnSpc>
                <a:spcPct val="100000"/>
              </a:lnSpc>
              <a:spcBef>
                <a:spcPts val="0"/>
              </a:spcBef>
              <a:spcAft>
                <a:spcPts val="1200"/>
              </a:spcAft>
              <a:buBlip>
                <a:blip r:embed="rId4"/>
              </a:buBlip>
            </a:pPr>
            <a:r>
              <a:rPr lang="nb-NO" i="1" dirty="0">
                <a:latin typeface="Garamond" panose="02020404030301010803" pitchFamily="18" charset="0"/>
              </a:rPr>
              <a:t>Nå blir det vanskelig for meg her. Jeg henger ikke med, og da begynner jeg å tro det verste. Kan vi ta opp tråden igjen etter middag?</a:t>
            </a:r>
          </a:p>
          <a:p>
            <a:pPr lvl="1">
              <a:lnSpc>
                <a:spcPct val="100000"/>
              </a:lnSpc>
              <a:spcBef>
                <a:spcPts val="0"/>
              </a:spcBef>
              <a:spcAft>
                <a:spcPts val="1200"/>
              </a:spcAft>
              <a:buBlip>
                <a:blip r:embed="rId4"/>
              </a:buBlip>
            </a:pPr>
            <a:r>
              <a:rPr lang="nb-NO" i="1" dirty="0">
                <a:latin typeface="Garamond" panose="02020404030301010803" pitchFamily="18" charset="0"/>
              </a:rPr>
              <a:t>Er det noe galt? Du ble så stille? Det var som om du forsvant litt for meg. Trenger du litt tid nå?</a:t>
            </a:r>
          </a:p>
          <a:p>
            <a:pPr>
              <a:lnSpc>
                <a:spcPct val="100000"/>
              </a:lnSpc>
              <a:spcBef>
                <a:spcPts val="0"/>
              </a:spcBef>
              <a:spcAft>
                <a:spcPts val="1200"/>
              </a:spcAft>
            </a:pPr>
            <a:r>
              <a:rPr lang="nb-NO" dirty="0">
                <a:latin typeface="Garamond" panose="02020404030301010803" pitchFamily="18" charset="0"/>
              </a:rPr>
              <a:t>Det kan ta tid å bli trygg igjen, når konfliktdansen har dominert over tid. Husk å praktisere kjærestevanene i det daglige, så bygger dere trygghet på den måten også.</a:t>
            </a:r>
          </a:p>
          <a:p>
            <a:pPr marL="457200" lvl="1" indent="0">
              <a:buNone/>
            </a:pPr>
            <a:endParaRPr lang="nb-NO" i="1" dirty="0">
              <a:latin typeface="Garamond" panose="02020404030301010803" pitchFamily="18" charset="0"/>
            </a:endParaRPr>
          </a:p>
          <a:p>
            <a:pPr marL="457200" lvl="1" indent="0">
              <a:buNone/>
            </a:pPr>
            <a:endParaRPr lang="nb-NO" i="1" dirty="0">
              <a:latin typeface="Garamond" panose="02020404030301010803" pitchFamily="18" charset="0"/>
            </a:endParaRPr>
          </a:p>
        </p:txBody>
      </p:sp>
      <p:sp>
        <p:nvSpPr>
          <p:cNvPr id="6" name="Plassholder for lysbildenummer 5">
            <a:extLst>
              <a:ext uri="{FF2B5EF4-FFF2-40B4-BE49-F238E27FC236}">
                <a16:creationId xmlns:a16="http://schemas.microsoft.com/office/drawing/2014/main" id="{5BDA16B6-4681-FBFE-4D4E-28B6C17CD0B2}"/>
              </a:ext>
            </a:extLst>
          </p:cNvPr>
          <p:cNvSpPr>
            <a:spLocks noGrp="1"/>
          </p:cNvSpPr>
          <p:nvPr>
            <p:ph type="sldNum" sz="quarter" idx="12"/>
          </p:nvPr>
        </p:nvSpPr>
        <p:spPr/>
        <p:txBody>
          <a:bodyPr/>
          <a:lstStyle/>
          <a:p>
            <a:fld id="{2080C9EC-7E52-8F4A-8984-A7A00ADC55DD}" type="slidenum">
              <a:rPr lang="nb-NO" smtClean="0"/>
              <a:t>33</a:t>
            </a:fld>
            <a:endParaRPr lang="nb-NO"/>
          </a:p>
        </p:txBody>
      </p:sp>
    </p:spTree>
    <p:extLst>
      <p:ext uri="{BB962C8B-B14F-4D97-AF65-F5344CB8AC3E}">
        <p14:creationId xmlns:p14="http://schemas.microsoft.com/office/powerpoint/2010/main" val="833358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A188B3-A572-17CC-EC6B-60DF12EE875A}"/>
              </a:ext>
            </a:extLst>
          </p:cNvPr>
          <p:cNvSpPr>
            <a:spLocks noGrp="1"/>
          </p:cNvSpPr>
          <p:nvPr>
            <p:ph type="title"/>
          </p:nvPr>
        </p:nvSpPr>
        <p:spPr>
          <a:xfrm>
            <a:off x="623455" y="706582"/>
            <a:ext cx="9497290" cy="685800"/>
          </a:xfrm>
        </p:spPr>
        <p:txBody>
          <a:bodyPr>
            <a:normAutofit fontScale="90000"/>
          </a:bodyPr>
          <a:lstStyle/>
          <a:p>
            <a:r>
              <a:rPr lang="nb-NO" dirty="0">
                <a:latin typeface="Garamond" panose="02020404030301010803" pitchFamily="18" charset="0"/>
              </a:rPr>
              <a:t>Kroppens reaksjoner på konflikt</a:t>
            </a:r>
          </a:p>
        </p:txBody>
      </p:sp>
      <p:pic>
        <p:nvPicPr>
          <p:cNvPr id="8" name="Plassholder for innhold 7">
            <a:extLst>
              <a:ext uri="{FF2B5EF4-FFF2-40B4-BE49-F238E27FC236}">
                <a16:creationId xmlns:a16="http://schemas.microsoft.com/office/drawing/2014/main" id="{B88A4D0A-3192-D952-4813-98D13DE7EEF2}"/>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rot="17754893">
            <a:off x="8881321" y="2346671"/>
            <a:ext cx="3364853" cy="2025796"/>
          </a:xfrm>
        </p:spPr>
      </p:pic>
      <p:sp>
        <p:nvSpPr>
          <p:cNvPr id="9" name="Plassholder for innhold 2">
            <a:extLst>
              <a:ext uri="{FF2B5EF4-FFF2-40B4-BE49-F238E27FC236}">
                <a16:creationId xmlns:a16="http://schemas.microsoft.com/office/drawing/2014/main" id="{2F9901DA-7B8D-EE5F-30D7-F4D2D312B135}"/>
              </a:ext>
            </a:extLst>
          </p:cNvPr>
          <p:cNvSpPr txBox="1">
            <a:spLocks/>
          </p:cNvSpPr>
          <p:nvPr/>
        </p:nvSpPr>
        <p:spPr>
          <a:xfrm>
            <a:off x="623454" y="1537855"/>
            <a:ext cx="8572304" cy="4613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latin typeface="Garamond" panose="02020404030301010803" pitchFamily="18" charset="0"/>
              </a:rPr>
              <a:t>Angrep, flukt og frys: Økt aktivering i det sympatiske nervesystemet</a:t>
            </a:r>
          </a:p>
          <a:p>
            <a:pPr lvl="1"/>
            <a:r>
              <a:rPr lang="nb-NO" dirty="0">
                <a:latin typeface="Garamond" panose="02020404030301010803" pitchFamily="18" charset="0"/>
              </a:rPr>
              <a:t>Pulsen øker, musklene spenner seg, vi blir mer årvåkne og raske på avtrekkeren</a:t>
            </a:r>
          </a:p>
          <a:p>
            <a:pPr lvl="1"/>
            <a:r>
              <a:rPr lang="nb-NO" dirty="0">
                <a:latin typeface="Garamond" panose="02020404030301010803" pitchFamily="18" charset="0"/>
              </a:rPr>
              <a:t>Først adrenalin, men om stresset varer over tid: kortisol</a:t>
            </a:r>
          </a:p>
          <a:p>
            <a:r>
              <a:rPr lang="nb-NO" dirty="0">
                <a:latin typeface="Garamond" panose="02020404030301010803" pitchFamily="18" charset="0"/>
              </a:rPr>
              <a:t>Vi mister evnen til å lytte og være nyanserte</a:t>
            </a:r>
          </a:p>
          <a:p>
            <a:r>
              <a:rPr lang="nb-NO" dirty="0" err="1">
                <a:latin typeface="Garamond" panose="02020404030301010803" pitchFamily="18" charset="0"/>
              </a:rPr>
              <a:t>Gottman</a:t>
            </a:r>
            <a:r>
              <a:rPr lang="nb-NO" dirty="0">
                <a:latin typeface="Garamond" panose="02020404030301010803" pitchFamily="18" charset="0"/>
              </a:rPr>
              <a:t>: Ta pause om pulsen går over 95 slag i minuttet. Da går de fleste automatisk over i følgende opptrappingssekvens: </a:t>
            </a:r>
            <a:r>
              <a:rPr lang="nb-NO" i="1" dirty="0">
                <a:latin typeface="Garamond" panose="02020404030301010803" pitchFamily="18" charset="0"/>
              </a:rPr>
              <a:t>Personkritikk, forsvar, manglende respekt (eller forakt) og steinansikt.</a:t>
            </a:r>
          </a:p>
          <a:p>
            <a:r>
              <a:rPr lang="nb-NO" dirty="0">
                <a:latin typeface="Garamond" panose="02020404030301010803" pitchFamily="18" charset="0"/>
              </a:rPr>
              <a:t>Sett av god tid til å roe ned igjen.</a:t>
            </a:r>
          </a:p>
        </p:txBody>
      </p:sp>
      <p:sp>
        <p:nvSpPr>
          <p:cNvPr id="4" name="Plassholder for lysbildenummer 3">
            <a:extLst>
              <a:ext uri="{FF2B5EF4-FFF2-40B4-BE49-F238E27FC236}">
                <a16:creationId xmlns:a16="http://schemas.microsoft.com/office/drawing/2014/main" id="{40A593B7-35E6-89E4-68E1-9C240B378A95}"/>
              </a:ext>
            </a:extLst>
          </p:cNvPr>
          <p:cNvSpPr>
            <a:spLocks noGrp="1"/>
          </p:cNvSpPr>
          <p:nvPr>
            <p:ph type="sldNum" sz="quarter" idx="12"/>
          </p:nvPr>
        </p:nvSpPr>
        <p:spPr/>
        <p:txBody>
          <a:bodyPr/>
          <a:lstStyle/>
          <a:p>
            <a:fld id="{2080C9EC-7E52-8F4A-8984-A7A00ADC55DD}" type="slidenum">
              <a:rPr lang="nb-NO" smtClean="0"/>
              <a:t>34</a:t>
            </a:fld>
            <a:endParaRPr lang="nb-NO"/>
          </a:p>
        </p:txBody>
      </p:sp>
    </p:spTree>
    <p:extLst>
      <p:ext uri="{BB962C8B-B14F-4D97-AF65-F5344CB8AC3E}">
        <p14:creationId xmlns:p14="http://schemas.microsoft.com/office/powerpoint/2010/main" val="1286676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A188B3-A572-17CC-EC6B-60DF12EE875A}"/>
              </a:ext>
            </a:extLst>
          </p:cNvPr>
          <p:cNvSpPr>
            <a:spLocks noGrp="1"/>
          </p:cNvSpPr>
          <p:nvPr>
            <p:ph type="title"/>
          </p:nvPr>
        </p:nvSpPr>
        <p:spPr>
          <a:xfrm>
            <a:off x="897147" y="613768"/>
            <a:ext cx="10218643" cy="1031182"/>
          </a:xfrm>
        </p:spPr>
        <p:txBody>
          <a:bodyPr>
            <a:normAutofit/>
          </a:bodyPr>
          <a:lstStyle/>
          <a:p>
            <a:r>
              <a:rPr lang="nb-NO" sz="4000" dirty="0">
                <a:latin typeface="Garamond" panose="02020404030301010803" pitchFamily="18" charset="0"/>
              </a:rPr>
              <a:t>Kunsten å ta pause ... og ta opp tråden igjen</a:t>
            </a:r>
          </a:p>
        </p:txBody>
      </p:sp>
      <p:sp>
        <p:nvSpPr>
          <p:cNvPr id="3" name="Plassholder for innhold 2">
            <a:extLst>
              <a:ext uri="{FF2B5EF4-FFF2-40B4-BE49-F238E27FC236}">
                <a16:creationId xmlns:a16="http://schemas.microsoft.com/office/drawing/2014/main" id="{238153A3-BD18-C2D8-F53E-057BB80C953D}"/>
              </a:ext>
            </a:extLst>
          </p:cNvPr>
          <p:cNvSpPr>
            <a:spLocks noGrp="1"/>
          </p:cNvSpPr>
          <p:nvPr>
            <p:ph idx="1"/>
          </p:nvPr>
        </p:nvSpPr>
        <p:spPr>
          <a:xfrm>
            <a:off x="897147" y="1644950"/>
            <a:ext cx="9887964" cy="4048484"/>
          </a:xfrm>
        </p:spPr>
        <p:txBody>
          <a:bodyPr>
            <a:normAutofit fontScale="92500" lnSpcReduction="10000"/>
          </a:bodyPr>
          <a:lstStyle/>
          <a:p>
            <a:r>
              <a:rPr lang="nb-NO" dirty="0">
                <a:latin typeface="Garamond" panose="02020404030301010803" pitchFamily="18" charset="0"/>
              </a:rPr>
              <a:t>Viktig at det er en reell pause, ikke en måte å stikke av på. Den som ber om pause, har ansvaret for å innlede omstarten</a:t>
            </a:r>
          </a:p>
          <a:p>
            <a:r>
              <a:rPr lang="nb-NO" dirty="0">
                <a:latin typeface="Garamond" panose="02020404030301010803" pitchFamily="18" charset="0"/>
              </a:rPr>
              <a:t>Pausetegnet betyr egentlig: </a:t>
            </a:r>
            <a:r>
              <a:rPr lang="nb-NO" i="1" dirty="0">
                <a:latin typeface="Garamond" panose="02020404030301010803" pitchFamily="18" charset="0"/>
              </a:rPr>
              <a:t>Jeg ønsker å være i stand til å lytte og forstå deg slik du virkelig ønsker å bli forstått. Nå klarer jeg ikke det lenger. Jeg trenger en omstart, slik at jeg kan lytte og ta det du sier i best mening. </a:t>
            </a:r>
          </a:p>
          <a:p>
            <a:r>
              <a:rPr lang="nb-NO" dirty="0">
                <a:latin typeface="Garamond" panose="02020404030301010803" pitchFamily="18" charset="0"/>
              </a:rPr>
              <a:t>Den som mottar pausetegnet må respektere det umiddelbart</a:t>
            </a:r>
          </a:p>
          <a:p>
            <a:r>
              <a:rPr lang="nb-NO" dirty="0">
                <a:latin typeface="Garamond" panose="02020404030301010803" pitchFamily="18" charset="0"/>
              </a:rPr>
              <a:t>Den som tar pause må gi seg selv mulighet til å hente seg inn og gjøre noe som kan gi en god omstart</a:t>
            </a:r>
          </a:p>
          <a:p>
            <a:r>
              <a:rPr lang="nb-NO" dirty="0">
                <a:latin typeface="Garamond" panose="02020404030301010803" pitchFamily="18" charset="0"/>
              </a:rPr>
              <a:t>Forslag til verktøy: </a:t>
            </a:r>
          </a:p>
          <a:p>
            <a:pPr marL="0" indent="0">
              <a:buNone/>
            </a:pPr>
            <a:r>
              <a:rPr lang="nb-NO" i="1" dirty="0">
                <a:latin typeface="Garamond" panose="02020404030301010803" pitchFamily="18" charset="0"/>
              </a:rPr>
              <a:t>	Stopp, ta pause, tenk </a:t>
            </a:r>
            <a:r>
              <a:rPr lang="nb-NO" dirty="0">
                <a:latin typeface="Garamond" panose="02020404030301010803" pitchFamily="18" charset="0"/>
              </a:rPr>
              <a:t>(se </a:t>
            </a:r>
            <a:r>
              <a:rPr lang="nb-NO" dirty="0" err="1">
                <a:latin typeface="Garamond" panose="02020404030301010803" pitchFamily="18" charset="0"/>
              </a:rPr>
              <a:t>bufferkurs.no</a:t>
            </a:r>
            <a:r>
              <a:rPr lang="nb-NO" dirty="0">
                <a:latin typeface="Garamond" panose="02020404030301010803" pitchFamily="18" charset="0"/>
              </a:rPr>
              <a:t>)</a:t>
            </a:r>
            <a:endParaRPr lang="nb-NO" i="1" dirty="0">
              <a:latin typeface="Garamond" panose="02020404030301010803" pitchFamily="18" charset="0"/>
            </a:endParaRPr>
          </a:p>
        </p:txBody>
      </p:sp>
      <p:sp>
        <p:nvSpPr>
          <p:cNvPr id="6" name="Plassholder for lysbildenummer 5">
            <a:extLst>
              <a:ext uri="{FF2B5EF4-FFF2-40B4-BE49-F238E27FC236}">
                <a16:creationId xmlns:a16="http://schemas.microsoft.com/office/drawing/2014/main" id="{6A524F64-854D-7B47-DE10-2E9040658A2E}"/>
              </a:ext>
            </a:extLst>
          </p:cNvPr>
          <p:cNvSpPr>
            <a:spLocks noGrp="1"/>
          </p:cNvSpPr>
          <p:nvPr>
            <p:ph type="sldNum" sz="quarter" idx="12"/>
          </p:nvPr>
        </p:nvSpPr>
        <p:spPr/>
        <p:txBody>
          <a:bodyPr/>
          <a:lstStyle/>
          <a:p>
            <a:fld id="{2080C9EC-7E52-8F4A-8984-A7A00ADC55DD}" type="slidenum">
              <a:rPr lang="nb-NO" smtClean="0"/>
              <a:t>35</a:t>
            </a:fld>
            <a:endParaRPr lang="nb-NO"/>
          </a:p>
        </p:txBody>
      </p:sp>
      <p:pic>
        <p:nvPicPr>
          <p:cNvPr id="8" name="Bilde 7" descr="Et bilde som inneholder tegning, sketch, strektegning, clip art&#10;&#10;Automatisk generert beskrivelse">
            <a:extLst>
              <a:ext uri="{FF2B5EF4-FFF2-40B4-BE49-F238E27FC236}">
                <a16:creationId xmlns:a16="http://schemas.microsoft.com/office/drawing/2014/main" id="{5DAC9134-C419-2F30-3E1F-D8D2305CE73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60257" y="4325442"/>
            <a:ext cx="2882659" cy="2213470"/>
          </a:xfrm>
          <a:prstGeom prst="rect">
            <a:avLst/>
          </a:prstGeom>
        </p:spPr>
      </p:pic>
    </p:spTree>
    <p:extLst>
      <p:ext uri="{BB962C8B-B14F-4D97-AF65-F5344CB8AC3E}">
        <p14:creationId xmlns:p14="http://schemas.microsoft.com/office/powerpoint/2010/main" val="192114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A188B3-A572-17CC-EC6B-60DF12EE875A}"/>
              </a:ext>
            </a:extLst>
          </p:cNvPr>
          <p:cNvSpPr>
            <a:spLocks noGrp="1"/>
          </p:cNvSpPr>
          <p:nvPr>
            <p:ph type="title"/>
          </p:nvPr>
        </p:nvSpPr>
        <p:spPr>
          <a:xfrm>
            <a:off x="2242868" y="613767"/>
            <a:ext cx="8872922" cy="1325563"/>
          </a:xfrm>
        </p:spPr>
        <p:txBody>
          <a:bodyPr>
            <a:normAutofit/>
          </a:bodyPr>
          <a:lstStyle/>
          <a:p>
            <a:r>
              <a:rPr lang="nb-NO" dirty="0">
                <a:latin typeface="Garamond" panose="02020404030301010803" pitchFamily="18" charset="0"/>
              </a:rPr>
              <a:t>Øvelse 6: Pausesignal og omstart</a:t>
            </a:r>
          </a:p>
        </p:txBody>
      </p:sp>
      <p:sp>
        <p:nvSpPr>
          <p:cNvPr id="3" name="Plassholder for innhold 2">
            <a:extLst>
              <a:ext uri="{FF2B5EF4-FFF2-40B4-BE49-F238E27FC236}">
                <a16:creationId xmlns:a16="http://schemas.microsoft.com/office/drawing/2014/main" id="{238153A3-BD18-C2D8-F53E-057BB80C953D}"/>
              </a:ext>
            </a:extLst>
          </p:cNvPr>
          <p:cNvSpPr>
            <a:spLocks noGrp="1"/>
          </p:cNvSpPr>
          <p:nvPr>
            <p:ph idx="1"/>
          </p:nvPr>
        </p:nvSpPr>
        <p:spPr>
          <a:xfrm>
            <a:off x="4470575" y="1939330"/>
            <a:ext cx="6314536" cy="3608676"/>
          </a:xfrm>
        </p:spPr>
        <p:txBody>
          <a:bodyPr>
            <a:normAutofit lnSpcReduction="10000"/>
          </a:bodyPr>
          <a:lstStyle/>
          <a:p>
            <a:pPr marL="742950" indent="-742950">
              <a:buAutoNum type="alphaLcParenR"/>
            </a:pPr>
            <a:r>
              <a:rPr lang="nb-NO" sz="3600" dirty="0">
                <a:latin typeface="Garamond" panose="02020404030301010803" pitchFamily="18" charset="0"/>
              </a:rPr>
              <a:t>Bli enige om et signal som betyr pause og omstart</a:t>
            </a:r>
          </a:p>
          <a:p>
            <a:pPr marL="742950" indent="-742950">
              <a:buAutoNum type="alphaLcParenR"/>
            </a:pPr>
            <a:r>
              <a:rPr lang="nb-NO" sz="3600" dirty="0">
                <a:latin typeface="Garamond" panose="02020404030301010803" pitchFamily="18" charset="0"/>
              </a:rPr>
              <a:t>Bli enige om hva dere kan si eller signalisere for å komme tilbake til temaet</a:t>
            </a:r>
          </a:p>
          <a:p>
            <a:pPr marL="0" indent="0">
              <a:buNone/>
            </a:pPr>
            <a:r>
              <a:rPr lang="nb-NO" sz="3600" dirty="0">
                <a:latin typeface="Garamond" panose="02020404030301010803" pitchFamily="18" charset="0"/>
              </a:rPr>
              <a:t>Tips for pausen: Gjør noe som får pulsen ned. </a:t>
            </a:r>
          </a:p>
          <a:p>
            <a:endParaRPr lang="nb-NO" sz="2000" i="1" dirty="0">
              <a:latin typeface="Garamond" panose="02020404030301010803" pitchFamily="18" charset="0"/>
            </a:endParaRPr>
          </a:p>
        </p:txBody>
      </p:sp>
      <p:pic>
        <p:nvPicPr>
          <p:cNvPr id="5" name="Bilde 4">
            <a:extLst>
              <a:ext uri="{FF2B5EF4-FFF2-40B4-BE49-F238E27FC236}">
                <a16:creationId xmlns:a16="http://schemas.microsoft.com/office/drawing/2014/main" id="{32237BBA-5AB5-CFD8-F2A2-858560D4C0B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a:stretch/>
        </p:blipFill>
        <p:spPr>
          <a:xfrm>
            <a:off x="2617639" y="1939330"/>
            <a:ext cx="1522257" cy="2280697"/>
          </a:xfrm>
          <a:prstGeom prst="rect">
            <a:avLst/>
          </a:prstGeom>
        </p:spPr>
      </p:pic>
      <p:sp>
        <p:nvSpPr>
          <p:cNvPr id="6" name="Plassholder for lysbildenummer 5">
            <a:extLst>
              <a:ext uri="{FF2B5EF4-FFF2-40B4-BE49-F238E27FC236}">
                <a16:creationId xmlns:a16="http://schemas.microsoft.com/office/drawing/2014/main" id="{6A524F64-854D-7B47-DE10-2E9040658A2E}"/>
              </a:ext>
            </a:extLst>
          </p:cNvPr>
          <p:cNvSpPr>
            <a:spLocks noGrp="1"/>
          </p:cNvSpPr>
          <p:nvPr>
            <p:ph type="sldNum" sz="quarter" idx="12"/>
          </p:nvPr>
        </p:nvSpPr>
        <p:spPr/>
        <p:txBody>
          <a:bodyPr/>
          <a:lstStyle/>
          <a:p>
            <a:fld id="{2080C9EC-7E52-8F4A-8984-A7A00ADC55DD}" type="slidenum">
              <a:rPr lang="nb-NO" smtClean="0"/>
              <a:t>36</a:t>
            </a:fld>
            <a:endParaRPr lang="nb-NO"/>
          </a:p>
        </p:txBody>
      </p:sp>
      <p:pic>
        <p:nvPicPr>
          <p:cNvPr id="8" name="Bilde 7">
            <a:extLst>
              <a:ext uri="{FF2B5EF4-FFF2-40B4-BE49-F238E27FC236}">
                <a16:creationId xmlns:a16="http://schemas.microsoft.com/office/drawing/2014/main" id="{7B533F77-1D84-0542-CB39-0408EEE3E1F6}"/>
              </a:ext>
            </a:extLst>
          </p:cNvPr>
          <p:cNvPicPr>
            <a:picLocks noChangeAspect="1"/>
          </p:cNvPicPr>
          <p:nvPr/>
        </p:nvPicPr>
        <p:blipFill>
          <a:blip r:embed="rId5"/>
          <a:srcRect/>
          <a:stretch/>
        </p:blipFill>
        <p:spPr>
          <a:xfrm>
            <a:off x="1076210" y="613767"/>
            <a:ext cx="923253" cy="934376"/>
          </a:xfrm>
          <a:prstGeom prst="rect">
            <a:avLst/>
          </a:prstGeom>
        </p:spPr>
      </p:pic>
    </p:spTree>
    <p:extLst>
      <p:ext uri="{BB962C8B-B14F-4D97-AF65-F5344CB8AC3E}">
        <p14:creationId xmlns:p14="http://schemas.microsoft.com/office/powerpoint/2010/main" val="2429399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4713850-42B0-21CA-FB49-A66F1E26636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7205472" y="2635604"/>
            <a:ext cx="4576792" cy="2874339"/>
          </a:xfrm>
          <a:prstGeom prst="rect">
            <a:avLst/>
          </a:prstGeom>
        </p:spPr>
      </p:pic>
      <p:sp>
        <p:nvSpPr>
          <p:cNvPr id="2" name="Tittel 1">
            <a:extLst>
              <a:ext uri="{FF2B5EF4-FFF2-40B4-BE49-F238E27FC236}">
                <a16:creationId xmlns:a16="http://schemas.microsoft.com/office/drawing/2014/main" id="{3ADA4C3E-AE80-0F07-EF68-32F365E44723}"/>
              </a:ext>
            </a:extLst>
          </p:cNvPr>
          <p:cNvSpPr>
            <a:spLocks noGrp="1"/>
          </p:cNvSpPr>
          <p:nvPr>
            <p:ph type="title"/>
          </p:nvPr>
        </p:nvSpPr>
        <p:spPr>
          <a:xfrm>
            <a:off x="2122098" y="463634"/>
            <a:ext cx="9069010" cy="1325563"/>
          </a:xfrm>
        </p:spPr>
        <p:txBody>
          <a:bodyPr/>
          <a:lstStyle/>
          <a:p>
            <a:r>
              <a:rPr lang="nb-NO" dirty="0">
                <a:latin typeface="Garamond" panose="02020404030301010803" pitchFamily="18" charset="0"/>
              </a:rPr>
              <a:t>Øvelse 7: Verdsettelsesøvelse</a:t>
            </a:r>
          </a:p>
        </p:txBody>
      </p:sp>
      <p:sp>
        <p:nvSpPr>
          <p:cNvPr id="3" name="Plassholder for innhold 2">
            <a:extLst>
              <a:ext uri="{FF2B5EF4-FFF2-40B4-BE49-F238E27FC236}">
                <a16:creationId xmlns:a16="http://schemas.microsoft.com/office/drawing/2014/main" id="{981FEA89-D433-7C33-692F-957F3BF9F2C9}"/>
              </a:ext>
            </a:extLst>
          </p:cNvPr>
          <p:cNvSpPr>
            <a:spLocks noGrp="1"/>
          </p:cNvSpPr>
          <p:nvPr>
            <p:ph idx="1"/>
          </p:nvPr>
        </p:nvSpPr>
        <p:spPr>
          <a:xfrm>
            <a:off x="884910" y="1870364"/>
            <a:ext cx="6320562" cy="4351338"/>
          </a:xfrm>
        </p:spPr>
        <p:txBody>
          <a:bodyPr/>
          <a:lstStyle/>
          <a:p>
            <a:pPr marL="0" indent="0">
              <a:buNone/>
            </a:pPr>
            <a:r>
              <a:rPr lang="nb-NO" dirty="0">
                <a:effectLst/>
                <a:latin typeface="Garamond" panose="02020404030301010803" pitchFamily="18" charset="0"/>
              </a:rPr>
              <a:t>Fortell om noe du har satt pris på ved partneren denne </a:t>
            </a:r>
            <a:r>
              <a:rPr lang="nb-NO" dirty="0" err="1">
                <a:effectLst/>
                <a:latin typeface="Garamond" panose="02020404030301010803" pitchFamily="18" charset="0"/>
              </a:rPr>
              <a:t>kursgangen</a:t>
            </a:r>
            <a:r>
              <a:rPr lang="nb-NO" dirty="0">
                <a:effectLst/>
                <a:latin typeface="Garamond" panose="02020404030301010803" pitchFamily="18" charset="0"/>
              </a:rPr>
              <a:t>/kursdagen. </a:t>
            </a:r>
          </a:p>
          <a:p>
            <a:pPr marL="0" indent="0">
              <a:buNone/>
            </a:pPr>
            <a:r>
              <a:rPr lang="nb-NO" dirty="0">
                <a:effectLst/>
                <a:latin typeface="Garamond" panose="02020404030301010803" pitchFamily="18" charset="0"/>
              </a:rPr>
              <a:t>Fortell hvilken positiv effekt denne handlingen eller egenskapen hadde på deg. </a:t>
            </a:r>
          </a:p>
          <a:p>
            <a:pPr marL="0" indent="0">
              <a:buNone/>
            </a:pPr>
            <a:r>
              <a:rPr lang="nb-NO" dirty="0">
                <a:effectLst/>
                <a:latin typeface="Garamond" panose="02020404030301010803" pitchFamily="18" charset="0"/>
              </a:rPr>
              <a:t>Partneren skal kun lytte – eventuelt spørre, hvis noe er uklart – og uttrykke takk for anerkjennelsen.</a:t>
            </a:r>
          </a:p>
          <a:p>
            <a:pPr marL="0" indent="0">
              <a:buNone/>
            </a:pPr>
            <a:endParaRPr lang="nb-NO" dirty="0">
              <a:effectLst/>
              <a:latin typeface="Garamond" panose="02020404030301010803" pitchFamily="18" charset="0"/>
            </a:endParaRPr>
          </a:p>
          <a:p>
            <a:pPr marL="0" indent="0">
              <a:buNone/>
            </a:pPr>
            <a:r>
              <a:rPr lang="nb-NO" dirty="0">
                <a:latin typeface="Garamond" panose="02020404030301010803" pitchFamily="18" charset="0"/>
              </a:rPr>
              <a:t>Bytt roller.</a:t>
            </a:r>
          </a:p>
        </p:txBody>
      </p:sp>
      <p:sp>
        <p:nvSpPr>
          <p:cNvPr id="6" name="Plassholder for lysbildenummer 5">
            <a:extLst>
              <a:ext uri="{FF2B5EF4-FFF2-40B4-BE49-F238E27FC236}">
                <a16:creationId xmlns:a16="http://schemas.microsoft.com/office/drawing/2014/main" id="{31350D56-866F-1450-7F79-C283CF65865D}"/>
              </a:ext>
            </a:extLst>
          </p:cNvPr>
          <p:cNvSpPr>
            <a:spLocks noGrp="1"/>
          </p:cNvSpPr>
          <p:nvPr>
            <p:ph type="sldNum" sz="quarter" idx="12"/>
          </p:nvPr>
        </p:nvSpPr>
        <p:spPr/>
        <p:txBody>
          <a:bodyPr/>
          <a:lstStyle/>
          <a:p>
            <a:fld id="{2080C9EC-7E52-8F4A-8984-A7A00ADC55DD}" type="slidenum">
              <a:rPr lang="nb-NO" smtClean="0"/>
              <a:t>37</a:t>
            </a:fld>
            <a:endParaRPr lang="nb-NO"/>
          </a:p>
        </p:txBody>
      </p:sp>
      <p:pic>
        <p:nvPicPr>
          <p:cNvPr id="8" name="Bilde 7">
            <a:extLst>
              <a:ext uri="{FF2B5EF4-FFF2-40B4-BE49-F238E27FC236}">
                <a16:creationId xmlns:a16="http://schemas.microsoft.com/office/drawing/2014/main" id="{906478BA-0F2D-12F2-13AD-19F2F7816070}"/>
              </a:ext>
            </a:extLst>
          </p:cNvPr>
          <p:cNvPicPr>
            <a:picLocks noChangeAspect="1"/>
          </p:cNvPicPr>
          <p:nvPr/>
        </p:nvPicPr>
        <p:blipFill>
          <a:blip r:embed="rId5"/>
          <a:srcRect/>
          <a:stretch/>
        </p:blipFill>
        <p:spPr>
          <a:xfrm>
            <a:off x="1000892" y="610876"/>
            <a:ext cx="889503" cy="900219"/>
          </a:xfrm>
          <a:prstGeom prst="rect">
            <a:avLst/>
          </a:prstGeom>
        </p:spPr>
      </p:pic>
    </p:spTree>
    <p:extLst>
      <p:ext uri="{BB962C8B-B14F-4D97-AF65-F5344CB8AC3E}">
        <p14:creationId xmlns:p14="http://schemas.microsoft.com/office/powerpoint/2010/main" val="1208472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37C318-69D8-133B-0568-B945FE562B56}"/>
              </a:ext>
            </a:extLst>
          </p:cNvPr>
          <p:cNvSpPr>
            <a:spLocks noGrp="1"/>
          </p:cNvSpPr>
          <p:nvPr>
            <p:ph type="title"/>
          </p:nvPr>
        </p:nvSpPr>
        <p:spPr>
          <a:xfrm>
            <a:off x="665018" y="454964"/>
            <a:ext cx="10917381" cy="1325562"/>
          </a:xfrm>
        </p:spPr>
        <p:txBody>
          <a:bodyPr>
            <a:normAutofit/>
          </a:bodyPr>
          <a:lstStyle/>
          <a:p>
            <a:r>
              <a:rPr lang="nb-NO" dirty="0">
                <a:latin typeface="Garamond" panose="02020404030301010803" pitchFamily="18" charset="0"/>
              </a:rPr>
              <a:t>Avslutningsvis ...</a:t>
            </a:r>
          </a:p>
        </p:txBody>
      </p:sp>
      <p:sp>
        <p:nvSpPr>
          <p:cNvPr id="3" name="Plassholder for innhold 2">
            <a:extLst>
              <a:ext uri="{FF2B5EF4-FFF2-40B4-BE49-F238E27FC236}">
                <a16:creationId xmlns:a16="http://schemas.microsoft.com/office/drawing/2014/main" id="{7AF305BB-F736-A60D-D311-90D54098D8CB}"/>
              </a:ext>
            </a:extLst>
          </p:cNvPr>
          <p:cNvSpPr>
            <a:spLocks noGrp="1"/>
          </p:cNvSpPr>
          <p:nvPr>
            <p:ph idx="1"/>
          </p:nvPr>
        </p:nvSpPr>
        <p:spPr>
          <a:xfrm>
            <a:off x="3866417" y="1621766"/>
            <a:ext cx="7660565" cy="4781271"/>
          </a:xfrm>
        </p:spPr>
        <p:txBody>
          <a:bodyPr>
            <a:normAutofit fontScale="92500" lnSpcReduction="10000"/>
          </a:bodyPr>
          <a:lstStyle/>
          <a:p>
            <a:pPr>
              <a:spcBef>
                <a:spcPts val="0"/>
              </a:spcBef>
              <a:spcAft>
                <a:spcPts val="1200"/>
              </a:spcAft>
            </a:pPr>
            <a:r>
              <a:rPr lang="nb-NO" dirty="0">
                <a:latin typeface="Garamond" panose="02020404030301010803" pitchFamily="18" charset="0"/>
              </a:rPr>
              <a:t>Konflikter i parforholdet er ikke uvanlig, det er en naturlig konsekvens av at vi ikke er like!</a:t>
            </a:r>
          </a:p>
          <a:p>
            <a:pPr>
              <a:spcBef>
                <a:spcPts val="0"/>
              </a:spcBef>
              <a:spcAft>
                <a:spcPts val="1200"/>
              </a:spcAft>
            </a:pPr>
            <a:r>
              <a:rPr lang="nb-NO" dirty="0">
                <a:latin typeface="Garamond" panose="02020404030301010803" pitchFamily="18" charset="0"/>
              </a:rPr>
              <a:t>Konfliktene viser vei til å bli bedre kjent med både oss selv og partneren – og forskjellene mellom oss</a:t>
            </a:r>
          </a:p>
          <a:p>
            <a:pPr>
              <a:spcBef>
                <a:spcPts val="0"/>
              </a:spcBef>
              <a:spcAft>
                <a:spcPts val="1200"/>
              </a:spcAft>
            </a:pPr>
            <a:r>
              <a:rPr lang="nb-NO" dirty="0">
                <a:latin typeface="Garamond" panose="02020404030301010803" pitchFamily="18" charset="0"/>
              </a:rPr>
              <a:t>Å be om pause fra en konflikt, er å ta ansvar for å bli i stand til å lytte slik at den andre blir hørt, når temaet tas opp igjen</a:t>
            </a:r>
          </a:p>
          <a:p>
            <a:pPr>
              <a:spcBef>
                <a:spcPts val="0"/>
              </a:spcBef>
              <a:spcAft>
                <a:spcPts val="1200"/>
              </a:spcAft>
            </a:pPr>
            <a:r>
              <a:rPr lang="nb-NO" dirty="0">
                <a:latin typeface="Garamond" panose="02020404030301010803" pitchFamily="18" charset="0"/>
              </a:rPr>
              <a:t>Nå har dere jobbet med rollene dere får i konflikter. I fjerde del av kurset skal vi arbeide videre med konflikthåndtering, da med å omforme </a:t>
            </a:r>
            <a:r>
              <a:rPr lang="nb-NO" i="1" dirty="0">
                <a:latin typeface="Garamond" panose="02020404030301010803" pitchFamily="18" charset="0"/>
              </a:rPr>
              <a:t>innholdet</a:t>
            </a:r>
            <a:r>
              <a:rPr lang="nb-NO" dirty="0">
                <a:latin typeface="Garamond" panose="02020404030301010803" pitchFamily="18" charset="0"/>
              </a:rPr>
              <a:t> i konfliktene. </a:t>
            </a:r>
          </a:p>
          <a:p>
            <a:pPr>
              <a:spcBef>
                <a:spcPts val="0"/>
              </a:spcBef>
              <a:spcAft>
                <a:spcPts val="1200"/>
              </a:spcAft>
            </a:pPr>
            <a:r>
              <a:rPr lang="nb-NO" dirty="0">
                <a:latin typeface="Garamond" panose="02020404030301010803" pitchFamily="18" charset="0"/>
              </a:rPr>
              <a:t>Men før det: Sex og sånt!</a:t>
            </a:r>
          </a:p>
        </p:txBody>
      </p:sp>
      <p:pic>
        <p:nvPicPr>
          <p:cNvPr id="6" name="Bilde 5">
            <a:extLst>
              <a:ext uri="{FF2B5EF4-FFF2-40B4-BE49-F238E27FC236}">
                <a16:creationId xmlns:a16="http://schemas.microsoft.com/office/drawing/2014/main" id="{03B21D70-B7A2-EEAB-5857-E6CD7538D486}"/>
              </a:ext>
            </a:extLst>
          </p:cNvPr>
          <p:cNvPicPr>
            <a:picLocks noChangeAspect="1"/>
          </p:cNvPicPr>
          <p:nvPr/>
        </p:nvPicPr>
        <p:blipFill>
          <a:blip r:embed="rId3"/>
          <a:srcRect/>
          <a:stretch/>
        </p:blipFill>
        <p:spPr>
          <a:xfrm>
            <a:off x="685886" y="2270545"/>
            <a:ext cx="3180531" cy="3180531"/>
          </a:xfrm>
          <a:prstGeom prst="rect">
            <a:avLst/>
          </a:prstGeom>
        </p:spPr>
      </p:pic>
      <p:sp>
        <p:nvSpPr>
          <p:cNvPr id="5" name="Plassholder for lysbildenummer 4">
            <a:extLst>
              <a:ext uri="{FF2B5EF4-FFF2-40B4-BE49-F238E27FC236}">
                <a16:creationId xmlns:a16="http://schemas.microsoft.com/office/drawing/2014/main" id="{E96DBE00-BFBF-6144-5894-F457B6031938}"/>
              </a:ext>
            </a:extLst>
          </p:cNvPr>
          <p:cNvSpPr>
            <a:spLocks noGrp="1"/>
          </p:cNvSpPr>
          <p:nvPr>
            <p:ph type="sldNum" sz="quarter" idx="12"/>
          </p:nvPr>
        </p:nvSpPr>
        <p:spPr/>
        <p:txBody>
          <a:bodyPr/>
          <a:lstStyle/>
          <a:p>
            <a:fld id="{2080C9EC-7E52-8F4A-8984-A7A00ADC55DD}" type="slidenum">
              <a:rPr lang="nb-NO" smtClean="0"/>
              <a:t>38</a:t>
            </a:fld>
            <a:endParaRPr lang="nb-NO"/>
          </a:p>
        </p:txBody>
      </p:sp>
    </p:spTree>
    <p:extLst>
      <p:ext uri="{BB962C8B-B14F-4D97-AF65-F5344CB8AC3E}">
        <p14:creationId xmlns:p14="http://schemas.microsoft.com/office/powerpoint/2010/main" val="2397817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5">
            <a:extLst>
              <a:ext uri="{FF2B5EF4-FFF2-40B4-BE49-F238E27FC236}">
                <a16:creationId xmlns:a16="http://schemas.microsoft.com/office/drawing/2014/main" id="{A6BA355B-3238-862F-6022-E9F9C51BF63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490822" y="2492198"/>
            <a:ext cx="5210356" cy="3025369"/>
          </a:xfrm>
          <a:prstGeom prst="rect">
            <a:avLst/>
          </a:prstGeom>
        </p:spPr>
      </p:pic>
      <p:sp>
        <p:nvSpPr>
          <p:cNvPr id="2" name="Tittel 1">
            <a:extLst>
              <a:ext uri="{FF2B5EF4-FFF2-40B4-BE49-F238E27FC236}">
                <a16:creationId xmlns:a16="http://schemas.microsoft.com/office/drawing/2014/main" id="{D01260A6-DA48-682C-4F77-D691751D3B69}"/>
              </a:ext>
            </a:extLst>
          </p:cNvPr>
          <p:cNvSpPr>
            <a:spLocks noGrp="1"/>
          </p:cNvSpPr>
          <p:nvPr>
            <p:ph type="ctrTitle"/>
          </p:nvPr>
        </p:nvSpPr>
        <p:spPr>
          <a:xfrm>
            <a:off x="723899" y="391528"/>
            <a:ext cx="11059783" cy="1416680"/>
          </a:xfrm>
        </p:spPr>
        <p:txBody>
          <a:bodyPr>
            <a:normAutofit/>
          </a:bodyPr>
          <a:lstStyle/>
          <a:p>
            <a:pPr>
              <a:lnSpc>
                <a:spcPct val="100000"/>
              </a:lnSpc>
            </a:pPr>
            <a:r>
              <a:rPr lang="nb-NO" sz="4000" dirty="0">
                <a:latin typeface="Garamond" panose="02020404030301010803" pitchFamily="18" charset="0"/>
                <a:ea typeface="Helvetica Neue Light" panose="02000403000000020004" pitchFamily="2" charset="0"/>
                <a:cs typeface="Futura Medium" panose="020B0602020204020303" pitchFamily="34" charset="-79"/>
              </a:rPr>
              <a:t>Velkommen til </a:t>
            </a:r>
            <a:r>
              <a:rPr lang="nb-NO" sz="4000" b="1" dirty="0">
                <a:latin typeface="Garamond" panose="02020404030301010803" pitchFamily="18" charset="0"/>
                <a:ea typeface="Helvetica Neue Light" panose="02000403000000020004" pitchFamily="2" charset="0"/>
                <a:cs typeface="Futura Medium" panose="020B0602020204020303" pitchFamily="34" charset="-79"/>
              </a:rPr>
              <a:t>bufferkurs</a:t>
            </a:r>
            <a:r>
              <a:rPr lang="nb-NO" sz="4000" dirty="0">
                <a:latin typeface="Garamond" panose="02020404030301010803" pitchFamily="18" charset="0"/>
                <a:ea typeface="Helvetica Neue Light" panose="02000403000000020004" pitchFamily="2" charset="0"/>
                <a:cs typeface="Futura Medium" panose="020B0602020204020303" pitchFamily="34" charset="-79"/>
              </a:rPr>
              <a:t>,</a:t>
            </a:r>
            <a:r>
              <a:rPr lang="nb-NO" sz="4000" b="1" dirty="0">
                <a:latin typeface="Garamond" panose="02020404030301010803" pitchFamily="18" charset="0"/>
                <a:ea typeface="Helvetica Neue Light" panose="02000403000000020004" pitchFamily="2" charset="0"/>
                <a:cs typeface="Futura Medium" panose="020B0602020204020303" pitchFamily="34" charset="-79"/>
              </a:rPr>
              <a:t> </a:t>
            </a:r>
            <a:r>
              <a:rPr lang="nb-NO" sz="3600" dirty="0">
                <a:latin typeface="Garamond" panose="02020404030301010803" pitchFamily="18" charset="0"/>
                <a:ea typeface="Helvetica Neue Light" panose="02000403000000020004" pitchFamily="2" charset="0"/>
                <a:cs typeface="Futura Medium" panose="020B0602020204020303" pitchFamily="34" charset="-79"/>
              </a:rPr>
              <a:t>kapittel 3 – </a:t>
            </a:r>
            <a:br>
              <a:rPr lang="nb-NO" sz="3600" dirty="0">
                <a:latin typeface="Garamond" panose="02020404030301010803" pitchFamily="18" charset="0"/>
                <a:ea typeface="Helvetica Neue Light" panose="02000403000000020004" pitchFamily="2" charset="0"/>
                <a:cs typeface="Futura Medium" panose="020B0602020204020303" pitchFamily="34" charset="-79"/>
              </a:rPr>
            </a:br>
            <a:r>
              <a:rPr lang="nb-NO" sz="3600" dirty="0">
                <a:latin typeface="Garamond" panose="02020404030301010803" pitchFamily="18" charset="0"/>
                <a:ea typeface="Helvetica Neue Light" panose="02000403000000020004" pitchFamily="2" charset="0"/>
                <a:cs typeface="Futura Medium" panose="020B0602020204020303" pitchFamily="34" charset="-79"/>
              </a:rPr>
              <a:t>Sex og sånt</a:t>
            </a:r>
          </a:p>
        </p:txBody>
      </p:sp>
    </p:spTree>
    <p:extLst>
      <p:ext uri="{BB962C8B-B14F-4D97-AF65-F5344CB8AC3E}">
        <p14:creationId xmlns:p14="http://schemas.microsoft.com/office/powerpoint/2010/main" val="3436733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B86B81-C150-EA19-E3C8-6647747CCFF9}"/>
              </a:ext>
            </a:extLst>
          </p:cNvPr>
          <p:cNvSpPr>
            <a:spLocks noGrp="1"/>
          </p:cNvSpPr>
          <p:nvPr>
            <p:ph type="title"/>
          </p:nvPr>
        </p:nvSpPr>
        <p:spPr/>
        <p:txBody>
          <a:bodyPr/>
          <a:lstStyle/>
          <a:p>
            <a:r>
              <a:rPr lang="nb-NO" dirty="0">
                <a:latin typeface="Garamond" panose="02020404030301010803" pitchFamily="18" charset="0"/>
              </a:rPr>
              <a:t>Tre ting å avtale før vi går i gang</a:t>
            </a:r>
          </a:p>
        </p:txBody>
      </p:sp>
      <p:sp>
        <p:nvSpPr>
          <p:cNvPr id="3" name="Plassholder for innhold 2">
            <a:extLst>
              <a:ext uri="{FF2B5EF4-FFF2-40B4-BE49-F238E27FC236}">
                <a16:creationId xmlns:a16="http://schemas.microsoft.com/office/drawing/2014/main" id="{DE2441F1-1C65-7D9D-2967-EB9F4E9F29A7}"/>
              </a:ext>
            </a:extLst>
          </p:cNvPr>
          <p:cNvSpPr>
            <a:spLocks noGrp="1"/>
          </p:cNvSpPr>
          <p:nvPr>
            <p:ph idx="1"/>
          </p:nvPr>
        </p:nvSpPr>
        <p:spPr>
          <a:xfrm>
            <a:off x="4786473" y="1638661"/>
            <a:ext cx="6733854" cy="4351338"/>
          </a:xfrm>
        </p:spPr>
        <p:txBody>
          <a:bodyPr>
            <a:normAutofit/>
          </a:bodyPr>
          <a:lstStyle/>
          <a:p>
            <a:pPr marL="514350" indent="-514350">
              <a:buFont typeface="+mj-lt"/>
              <a:buAutoNum type="arabicPeriod"/>
            </a:pPr>
            <a:r>
              <a:rPr lang="nb-NO" dirty="0">
                <a:latin typeface="Garamond" panose="02020404030301010803" pitchFamily="18" charset="0"/>
              </a:rPr>
              <a:t>Vis respekt for partnerens innsats. Ikke bruk betroelser fra kurset som våpen senere.​</a:t>
            </a:r>
          </a:p>
          <a:p>
            <a:pPr marL="514350" indent="-514350">
              <a:buFont typeface="+mj-lt"/>
              <a:buAutoNum type="arabicPeriod"/>
            </a:pPr>
            <a:r>
              <a:rPr lang="nb-NO" dirty="0">
                <a:latin typeface="Garamond" panose="02020404030301010803" pitchFamily="18" charset="0"/>
              </a:rPr>
              <a:t>Ikke del med andre hva partneren mener, føler eller gjør, hvis du ikke er sikker på at du har partnerens tillatelse til dette. </a:t>
            </a:r>
          </a:p>
          <a:p>
            <a:pPr marL="514350" indent="-514350">
              <a:buFont typeface="+mj-lt"/>
              <a:buAutoNum type="arabicPeriod"/>
            </a:pPr>
            <a:r>
              <a:rPr lang="nb-NO" dirty="0">
                <a:latin typeface="Garamond" panose="02020404030301010803" pitchFamily="18" charset="0"/>
              </a:rPr>
              <a:t>Felles taushetsplikt mellom kursdeltakerne. Det som hender på kurset, forblir på kurset.</a:t>
            </a:r>
          </a:p>
        </p:txBody>
      </p:sp>
      <p:sp>
        <p:nvSpPr>
          <p:cNvPr id="6" name="Plassholder for lysbildenummer 5">
            <a:extLst>
              <a:ext uri="{FF2B5EF4-FFF2-40B4-BE49-F238E27FC236}">
                <a16:creationId xmlns:a16="http://schemas.microsoft.com/office/drawing/2014/main" id="{0153CD7E-5036-348E-FDE6-36D5CAFC1841}"/>
              </a:ext>
            </a:extLst>
          </p:cNvPr>
          <p:cNvSpPr>
            <a:spLocks noGrp="1"/>
          </p:cNvSpPr>
          <p:nvPr>
            <p:ph type="sldNum" sz="quarter" idx="12"/>
          </p:nvPr>
        </p:nvSpPr>
        <p:spPr/>
        <p:txBody>
          <a:bodyPr/>
          <a:lstStyle/>
          <a:p>
            <a:fld id="{2080C9EC-7E52-8F4A-8984-A7A00ADC55DD}" type="slidenum">
              <a:rPr lang="nb-NO" smtClean="0"/>
              <a:t>4</a:t>
            </a:fld>
            <a:endParaRPr lang="nb-NO"/>
          </a:p>
        </p:txBody>
      </p:sp>
      <p:pic>
        <p:nvPicPr>
          <p:cNvPr id="7" name="Bilde 6" descr="Et bilde som inneholder hjerte, clip art, Grafikk, Karminrød&#10;&#10;Automatisk generert beskrivelse">
            <a:extLst>
              <a:ext uri="{FF2B5EF4-FFF2-40B4-BE49-F238E27FC236}">
                <a16:creationId xmlns:a16="http://schemas.microsoft.com/office/drawing/2014/main" id="{14DBB064-983C-ECEA-DA14-26A2F79161C1}"/>
              </a:ext>
            </a:extLst>
          </p:cNvPr>
          <p:cNvPicPr>
            <a:picLocks noChangeAspect="1"/>
          </p:cNvPicPr>
          <p:nvPr/>
        </p:nvPicPr>
        <p:blipFill rotWithShape="1">
          <a:blip r:embed="rId3" cstate="hqprint">
            <a:alphaModFix amt="85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838200" y="1621587"/>
            <a:ext cx="3690486" cy="3475505"/>
          </a:xfrm>
          <a:prstGeom prst="rect">
            <a:avLst/>
          </a:prstGeom>
        </p:spPr>
      </p:pic>
    </p:spTree>
    <p:extLst>
      <p:ext uri="{BB962C8B-B14F-4D97-AF65-F5344CB8AC3E}">
        <p14:creationId xmlns:p14="http://schemas.microsoft.com/office/powerpoint/2010/main" val="985312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93F9836E-46B4-296C-E09A-5C181C7968F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8610599" y="1681544"/>
            <a:ext cx="3097180" cy="3040219"/>
          </a:xfrm>
          <a:prstGeom prst="rect">
            <a:avLst/>
          </a:prstGeom>
        </p:spPr>
      </p:pic>
      <p:sp>
        <p:nvSpPr>
          <p:cNvPr id="2" name="Tittel 1">
            <a:extLst>
              <a:ext uri="{FF2B5EF4-FFF2-40B4-BE49-F238E27FC236}">
                <a16:creationId xmlns:a16="http://schemas.microsoft.com/office/drawing/2014/main" id="{C498B815-A324-6E7D-D31A-54852DC7C22C}"/>
              </a:ext>
            </a:extLst>
          </p:cNvPr>
          <p:cNvSpPr>
            <a:spLocks noGrp="1"/>
          </p:cNvSpPr>
          <p:nvPr>
            <p:ph type="title"/>
          </p:nvPr>
        </p:nvSpPr>
        <p:spPr>
          <a:xfrm>
            <a:off x="838200" y="681037"/>
            <a:ext cx="6227618" cy="1009651"/>
          </a:xfrm>
        </p:spPr>
        <p:txBody>
          <a:bodyPr>
            <a:normAutofit/>
          </a:bodyPr>
          <a:lstStyle/>
          <a:p>
            <a:r>
              <a:rPr lang="nb-NO" sz="4000" dirty="0">
                <a:latin typeface="Garamond" panose="02020404030301010803" pitchFamily="18" charset="0"/>
              </a:rPr>
              <a:t>Først litt oppfriskning...</a:t>
            </a:r>
          </a:p>
        </p:txBody>
      </p:sp>
      <p:sp>
        <p:nvSpPr>
          <p:cNvPr id="3" name="Plassholder for innhold 2">
            <a:extLst>
              <a:ext uri="{FF2B5EF4-FFF2-40B4-BE49-F238E27FC236}">
                <a16:creationId xmlns:a16="http://schemas.microsoft.com/office/drawing/2014/main" id="{B9EC9B0E-67BF-38C4-9A24-65ECD36441BE}"/>
              </a:ext>
            </a:extLst>
          </p:cNvPr>
          <p:cNvSpPr>
            <a:spLocks noGrp="1"/>
          </p:cNvSpPr>
          <p:nvPr>
            <p:ph idx="1"/>
          </p:nvPr>
        </p:nvSpPr>
        <p:spPr>
          <a:xfrm>
            <a:off x="838201" y="1690688"/>
            <a:ext cx="9565256" cy="4486275"/>
          </a:xfrm>
        </p:spPr>
        <p:txBody>
          <a:bodyPr>
            <a:normAutofit fontScale="92500" lnSpcReduction="10000"/>
          </a:bodyPr>
          <a:lstStyle/>
          <a:p>
            <a:pPr>
              <a:spcAft>
                <a:spcPts val="600"/>
              </a:spcAft>
            </a:pPr>
            <a:r>
              <a:rPr lang="nb-NO" dirty="0">
                <a:latin typeface="Garamond" panose="02020404030301010803" pitchFamily="18" charset="0"/>
              </a:rPr>
              <a:t>Tre små kjærestevaner bygger trygghet, tillit og tabbekvote:</a:t>
            </a:r>
          </a:p>
          <a:p>
            <a:pPr lvl="1">
              <a:spcAft>
                <a:spcPts val="600"/>
              </a:spcAft>
            </a:pPr>
            <a:r>
              <a:rPr lang="nb-NO" dirty="0">
                <a:latin typeface="Garamond" panose="02020404030301010803" pitchFamily="18" charset="0"/>
              </a:rPr>
              <a:t>Vedlikeholde kjærestekartet</a:t>
            </a:r>
          </a:p>
          <a:p>
            <a:pPr lvl="1">
              <a:spcAft>
                <a:spcPts val="600"/>
              </a:spcAft>
            </a:pPr>
            <a:r>
              <a:rPr lang="nb-NO" dirty="0">
                <a:latin typeface="Garamond" panose="02020404030301010803" pitchFamily="18" charset="0"/>
              </a:rPr>
              <a:t>Vise at vi setter pris på den andre</a:t>
            </a:r>
          </a:p>
          <a:p>
            <a:pPr lvl="1">
              <a:spcAft>
                <a:spcPts val="600"/>
              </a:spcAft>
            </a:pPr>
            <a:r>
              <a:rPr lang="nb-NO" dirty="0">
                <a:latin typeface="Garamond" panose="02020404030301010803" pitchFamily="18" charset="0"/>
              </a:rPr>
              <a:t>Gi imøtekommende svar på invitasjoner til kontakt</a:t>
            </a:r>
          </a:p>
          <a:p>
            <a:pPr>
              <a:spcAft>
                <a:spcPts val="600"/>
              </a:spcAft>
            </a:pPr>
            <a:r>
              <a:rPr lang="nb-NO" dirty="0">
                <a:latin typeface="Garamond" panose="02020404030301010803" pitchFamily="18" charset="0"/>
              </a:rPr>
              <a:t>Følelser er et resultat av hjernens ubevisste gjetninger</a:t>
            </a:r>
          </a:p>
          <a:p>
            <a:pPr>
              <a:spcAft>
                <a:spcPts val="600"/>
              </a:spcAft>
            </a:pPr>
            <a:r>
              <a:rPr lang="nb-NO" dirty="0">
                <a:latin typeface="Garamond" panose="02020404030301010803" pitchFamily="18" charset="0"/>
              </a:rPr>
              <a:t>Vi mestrer følelser best om vi blir godt kjent med dem</a:t>
            </a:r>
          </a:p>
          <a:p>
            <a:pPr>
              <a:spcAft>
                <a:spcPts val="600"/>
              </a:spcAft>
            </a:pPr>
            <a:r>
              <a:rPr lang="nb-NO" dirty="0">
                <a:latin typeface="Garamond" panose="02020404030301010803" pitchFamily="18" charset="0"/>
              </a:rPr>
              <a:t>Forskjeller i følelsesfilosofier kan utløse konfliktdanser, der vi får samme roller hver gang, selv om temaet varierer</a:t>
            </a:r>
          </a:p>
          <a:p>
            <a:pPr>
              <a:spcAft>
                <a:spcPts val="600"/>
              </a:spcAft>
            </a:pPr>
            <a:r>
              <a:rPr lang="nb-NO" dirty="0">
                <a:latin typeface="Garamond" panose="02020404030301010803" pitchFamily="18" charset="0"/>
              </a:rPr>
              <a:t>Vi kan lære å stå sammen om å gjenkjenne og håndtere konfliktdansen. Partneren er ikke lenger problemet. Konfliktdansen er synderen!</a:t>
            </a:r>
          </a:p>
        </p:txBody>
      </p:sp>
      <p:sp>
        <p:nvSpPr>
          <p:cNvPr id="6" name="Plassholder for lysbildenummer 5">
            <a:extLst>
              <a:ext uri="{FF2B5EF4-FFF2-40B4-BE49-F238E27FC236}">
                <a16:creationId xmlns:a16="http://schemas.microsoft.com/office/drawing/2014/main" id="{6EB18C4E-0660-2281-14FF-37FAA3493A77}"/>
              </a:ext>
            </a:extLst>
          </p:cNvPr>
          <p:cNvSpPr>
            <a:spLocks noGrp="1"/>
          </p:cNvSpPr>
          <p:nvPr>
            <p:ph type="sldNum" sz="quarter" idx="12"/>
          </p:nvPr>
        </p:nvSpPr>
        <p:spPr/>
        <p:txBody>
          <a:bodyPr/>
          <a:lstStyle/>
          <a:p>
            <a:fld id="{2080C9EC-7E52-8F4A-8984-A7A00ADC55DD}" type="slidenum">
              <a:rPr lang="nb-NO" smtClean="0"/>
              <a:t>40</a:t>
            </a:fld>
            <a:endParaRPr lang="nb-NO"/>
          </a:p>
        </p:txBody>
      </p:sp>
    </p:spTree>
    <p:extLst>
      <p:ext uri="{BB962C8B-B14F-4D97-AF65-F5344CB8AC3E}">
        <p14:creationId xmlns:p14="http://schemas.microsoft.com/office/powerpoint/2010/main" val="1872236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6">
            <a:extLst>
              <a:ext uri="{FF2B5EF4-FFF2-40B4-BE49-F238E27FC236}">
                <a16:creationId xmlns:a16="http://schemas.microsoft.com/office/drawing/2014/main" id="{7D7AEB85-996E-D8B1-7EE5-27E9784A531C}"/>
              </a:ext>
            </a:extLst>
          </p:cNvPr>
          <p:cNvPicPr>
            <a:picLocks/>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6763828" y="-835888"/>
            <a:ext cx="5428172" cy="4083272"/>
          </a:xfrm>
          <a:prstGeom prst="rect">
            <a:avLst/>
          </a:prstGeom>
        </p:spPr>
      </p:pic>
      <p:sp>
        <p:nvSpPr>
          <p:cNvPr id="2" name="Tittel 1">
            <a:extLst>
              <a:ext uri="{FF2B5EF4-FFF2-40B4-BE49-F238E27FC236}">
                <a16:creationId xmlns:a16="http://schemas.microsoft.com/office/drawing/2014/main" id="{9BBB0F2F-F5E7-95B6-E9AE-99A43B08A667}"/>
              </a:ext>
            </a:extLst>
          </p:cNvPr>
          <p:cNvSpPr>
            <a:spLocks noGrp="1"/>
          </p:cNvSpPr>
          <p:nvPr>
            <p:ph type="title"/>
          </p:nvPr>
        </p:nvSpPr>
        <p:spPr>
          <a:xfrm>
            <a:off x="838200" y="746296"/>
            <a:ext cx="10515600" cy="1325563"/>
          </a:xfrm>
        </p:spPr>
        <p:txBody>
          <a:bodyPr/>
          <a:lstStyle/>
          <a:p>
            <a:r>
              <a:rPr lang="nb-NO" dirty="0">
                <a:latin typeface="Garamond" panose="02020404030301010803" pitchFamily="18" charset="0"/>
              </a:rPr>
              <a:t>Kapittel 3 - læringsmål</a:t>
            </a:r>
          </a:p>
        </p:txBody>
      </p:sp>
      <p:sp>
        <p:nvSpPr>
          <p:cNvPr id="3" name="Plassholder for innhold 2">
            <a:extLst>
              <a:ext uri="{FF2B5EF4-FFF2-40B4-BE49-F238E27FC236}">
                <a16:creationId xmlns:a16="http://schemas.microsoft.com/office/drawing/2014/main" id="{B949EC54-4A49-485E-FA10-BDD9E992A97F}"/>
              </a:ext>
            </a:extLst>
          </p:cNvPr>
          <p:cNvSpPr>
            <a:spLocks noGrp="1"/>
          </p:cNvSpPr>
          <p:nvPr>
            <p:ph idx="1"/>
          </p:nvPr>
        </p:nvSpPr>
        <p:spPr>
          <a:xfrm>
            <a:off x="838200" y="2248589"/>
            <a:ext cx="9888029" cy="3863115"/>
          </a:xfrm>
        </p:spPr>
        <p:txBody>
          <a:bodyPr>
            <a:normAutofit/>
          </a:bodyPr>
          <a:lstStyle/>
          <a:p>
            <a:pPr marL="0" indent="0">
              <a:buNone/>
            </a:pPr>
            <a:r>
              <a:rPr lang="nb-NO" dirty="0">
                <a:latin typeface="Garamond" panose="02020404030301010803" pitchFamily="18" charset="0"/>
              </a:rPr>
              <a:t>Læringsmål 1:</a:t>
            </a:r>
          </a:p>
          <a:p>
            <a:pPr marL="0" indent="0">
              <a:buNone/>
            </a:pPr>
            <a:r>
              <a:rPr lang="nb-NO" dirty="0">
                <a:latin typeface="Garamond" panose="02020404030301010803" pitchFamily="18" charset="0"/>
              </a:rPr>
              <a:t>Få bekreftet at også andre synes det er skumlere å </a:t>
            </a:r>
            <a:r>
              <a:rPr lang="nb-NO" i="1" dirty="0">
                <a:latin typeface="Garamond" panose="02020404030301010803" pitchFamily="18" charset="0"/>
              </a:rPr>
              <a:t>snakke om </a:t>
            </a:r>
            <a:r>
              <a:rPr lang="nb-NO" dirty="0">
                <a:latin typeface="Garamond" panose="02020404030301010803" pitchFamily="18" charset="0"/>
              </a:rPr>
              <a:t>sex enn å faktisk </a:t>
            </a:r>
            <a:r>
              <a:rPr lang="nb-NO" i="1" dirty="0">
                <a:latin typeface="Garamond" panose="02020404030301010803" pitchFamily="18" charset="0"/>
              </a:rPr>
              <a:t>ha</a:t>
            </a:r>
            <a:r>
              <a:rPr lang="nb-NO" dirty="0">
                <a:latin typeface="Garamond" panose="02020404030301010803" pitchFamily="18" charset="0"/>
              </a:rPr>
              <a:t> sex med partneren sin</a:t>
            </a:r>
            <a:endParaRPr lang="nb-NO" sz="1400" dirty="0">
              <a:latin typeface="Garamond" panose="02020404030301010803" pitchFamily="18" charset="0"/>
            </a:endParaRPr>
          </a:p>
          <a:p>
            <a:pPr marL="0" indent="0">
              <a:buNone/>
            </a:pPr>
            <a:r>
              <a:rPr lang="nb-NO" dirty="0">
                <a:latin typeface="Garamond" panose="02020404030301010803" pitchFamily="18" charset="0"/>
              </a:rPr>
              <a:t>Læringsmål 2:</a:t>
            </a:r>
          </a:p>
          <a:p>
            <a:pPr marL="0" indent="0">
              <a:buNone/>
            </a:pPr>
            <a:r>
              <a:rPr lang="nb-NO" dirty="0">
                <a:latin typeface="Garamond" panose="02020404030301010803" pitchFamily="18" charset="0"/>
              </a:rPr>
              <a:t>Få kunnskap som knuser myter og kanskje gjør det litt lettere å kommunisere om sex</a:t>
            </a:r>
          </a:p>
          <a:p>
            <a:pPr marL="0" indent="0">
              <a:buNone/>
            </a:pPr>
            <a:r>
              <a:rPr lang="nb-NO" dirty="0">
                <a:latin typeface="Garamond" panose="02020404030301010803" pitchFamily="18" charset="0"/>
              </a:rPr>
              <a:t>Læringsmål 3:</a:t>
            </a:r>
          </a:p>
          <a:p>
            <a:pPr marL="0" indent="0">
              <a:buNone/>
            </a:pPr>
            <a:r>
              <a:rPr lang="nb-NO" dirty="0">
                <a:latin typeface="Garamond" panose="02020404030301010803" pitchFamily="18" charset="0"/>
              </a:rPr>
              <a:t>Muligens få oppdatert det seksuelle kjærestekartet litt...</a:t>
            </a:r>
          </a:p>
        </p:txBody>
      </p:sp>
      <p:sp>
        <p:nvSpPr>
          <p:cNvPr id="6" name="Plassholder for lysbildenummer 5">
            <a:extLst>
              <a:ext uri="{FF2B5EF4-FFF2-40B4-BE49-F238E27FC236}">
                <a16:creationId xmlns:a16="http://schemas.microsoft.com/office/drawing/2014/main" id="{C293A0BE-F2BB-54C8-A0F5-7B86F34EC47C}"/>
              </a:ext>
            </a:extLst>
          </p:cNvPr>
          <p:cNvSpPr>
            <a:spLocks noGrp="1"/>
          </p:cNvSpPr>
          <p:nvPr>
            <p:ph type="sldNum" sz="quarter" idx="12"/>
          </p:nvPr>
        </p:nvSpPr>
        <p:spPr/>
        <p:txBody>
          <a:bodyPr/>
          <a:lstStyle/>
          <a:p>
            <a:fld id="{2080C9EC-7E52-8F4A-8984-A7A00ADC55DD}" type="slidenum">
              <a:rPr lang="nb-NO" smtClean="0"/>
              <a:t>41</a:t>
            </a:fld>
            <a:endParaRPr lang="nb-NO"/>
          </a:p>
        </p:txBody>
      </p:sp>
    </p:spTree>
    <p:extLst>
      <p:ext uri="{BB962C8B-B14F-4D97-AF65-F5344CB8AC3E}">
        <p14:creationId xmlns:p14="http://schemas.microsoft.com/office/powerpoint/2010/main" val="1180634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A188B3-A572-17CC-EC6B-60DF12EE875A}"/>
              </a:ext>
            </a:extLst>
          </p:cNvPr>
          <p:cNvSpPr>
            <a:spLocks noGrp="1"/>
          </p:cNvSpPr>
          <p:nvPr>
            <p:ph type="title"/>
          </p:nvPr>
        </p:nvSpPr>
        <p:spPr>
          <a:xfrm>
            <a:off x="623455" y="706582"/>
            <a:ext cx="7356763" cy="685800"/>
          </a:xfrm>
        </p:spPr>
        <p:txBody>
          <a:bodyPr>
            <a:normAutofit fontScale="90000"/>
          </a:bodyPr>
          <a:lstStyle/>
          <a:p>
            <a:r>
              <a:rPr lang="nb-NO" dirty="0">
                <a:latin typeface="Garamond" panose="02020404030301010803" pitchFamily="18" charset="0"/>
                <a:hlinkClick r:id="rId3"/>
              </a:rPr>
              <a:t>Hva pinnsvin kan lære oss om sex ...</a:t>
            </a:r>
            <a:endParaRPr lang="nb-NO" dirty="0">
              <a:latin typeface="Garamond" panose="02020404030301010803" pitchFamily="18" charset="0"/>
            </a:endParaRPr>
          </a:p>
        </p:txBody>
      </p:sp>
      <p:sp>
        <p:nvSpPr>
          <p:cNvPr id="3" name="Plassholder for innhold 2">
            <a:extLst>
              <a:ext uri="{FF2B5EF4-FFF2-40B4-BE49-F238E27FC236}">
                <a16:creationId xmlns:a16="http://schemas.microsoft.com/office/drawing/2014/main" id="{238153A3-BD18-C2D8-F53E-057BB80C953D}"/>
              </a:ext>
            </a:extLst>
          </p:cNvPr>
          <p:cNvSpPr>
            <a:spLocks noGrp="1"/>
          </p:cNvSpPr>
          <p:nvPr>
            <p:ph idx="1"/>
          </p:nvPr>
        </p:nvSpPr>
        <p:spPr>
          <a:xfrm>
            <a:off x="623455" y="1518249"/>
            <a:ext cx="7356763" cy="4974626"/>
          </a:xfrm>
        </p:spPr>
        <p:txBody>
          <a:bodyPr>
            <a:normAutofit/>
          </a:bodyPr>
          <a:lstStyle/>
          <a:p>
            <a:pPr>
              <a:spcAft>
                <a:spcPts val="600"/>
              </a:spcAft>
            </a:pPr>
            <a:r>
              <a:rPr lang="nb-NO" dirty="0">
                <a:latin typeface="Garamond" panose="02020404030301010803" pitchFamily="18" charset="0"/>
              </a:rPr>
              <a:t>Både pinnsvin og mennesker får bedre sex når de klarer å kommunisere godt om sexlivet sitt. </a:t>
            </a:r>
          </a:p>
          <a:p>
            <a:pPr>
              <a:spcAft>
                <a:spcPts val="600"/>
              </a:spcAft>
            </a:pPr>
            <a:r>
              <a:rPr lang="nb-NO" dirty="0">
                <a:latin typeface="Garamond" panose="02020404030301010803" pitchFamily="18" charset="0"/>
                <a:ea typeface="Cambria Math" pitchFamily="18" charset="0"/>
              </a:rPr>
              <a:t>Vanessa og </a:t>
            </a:r>
            <a:r>
              <a:rPr lang="nb-NO" dirty="0" err="1">
                <a:latin typeface="Garamond" panose="02020404030301010803" pitchFamily="18" charset="0"/>
                <a:ea typeface="Cambria Math" pitchFamily="18" charset="0"/>
              </a:rPr>
              <a:t>Xander</a:t>
            </a:r>
            <a:r>
              <a:rPr lang="nb-NO" dirty="0">
                <a:latin typeface="Garamond" panose="02020404030301010803" pitchFamily="18" charset="0"/>
                <a:ea typeface="Cambria Math" pitchFamily="18" charset="0"/>
              </a:rPr>
              <a:t> Marin: </a:t>
            </a:r>
            <a:r>
              <a:rPr lang="nb-NO" i="1" dirty="0">
                <a:latin typeface="Garamond" panose="02020404030301010803" pitchFamily="18" charset="0"/>
                <a:ea typeface="Cambria Math" pitchFamily="18" charset="0"/>
              </a:rPr>
              <a:t>Sex Talks </a:t>
            </a:r>
            <a:r>
              <a:rPr lang="nb-NO" dirty="0">
                <a:latin typeface="Garamond" panose="02020404030301010803" pitchFamily="18" charset="0"/>
                <a:ea typeface="Cambria Math" pitchFamily="18" charset="0"/>
              </a:rPr>
              <a:t>(bok)</a:t>
            </a:r>
          </a:p>
          <a:p>
            <a:pPr>
              <a:spcAft>
                <a:spcPts val="600"/>
              </a:spcAft>
            </a:pPr>
            <a:r>
              <a:rPr lang="nb-NO" dirty="0">
                <a:latin typeface="Garamond" panose="02020404030301010803" pitchFamily="18" charset="0"/>
                <a:ea typeface="Cambria Math" pitchFamily="18" charset="0"/>
              </a:rPr>
              <a:t>Hvorfor er det så skummelt å snakke om sex?</a:t>
            </a:r>
          </a:p>
          <a:p>
            <a:pPr lvl="1">
              <a:spcAft>
                <a:spcPts val="600"/>
              </a:spcAft>
            </a:pPr>
            <a:r>
              <a:rPr lang="nb-NO" dirty="0">
                <a:latin typeface="Garamond" panose="02020404030301010803" pitchFamily="18" charset="0"/>
                <a:ea typeface="Cambria Math" pitchFamily="18" charset="0"/>
              </a:rPr>
              <a:t>Redd for å såre den andre</a:t>
            </a:r>
          </a:p>
          <a:p>
            <a:pPr lvl="1">
              <a:spcAft>
                <a:spcPts val="600"/>
              </a:spcAft>
            </a:pPr>
            <a:r>
              <a:rPr lang="nb-NO" dirty="0">
                <a:latin typeface="Garamond" panose="02020404030301010803" pitchFamily="18" charset="0"/>
                <a:ea typeface="Cambria Math" pitchFamily="18" charset="0"/>
              </a:rPr>
              <a:t>Å måtte avsløre at en </a:t>
            </a:r>
            <a:r>
              <a:rPr lang="nb-NO" dirty="0" err="1">
                <a:latin typeface="Garamond" panose="02020404030301010803" pitchFamily="18" charset="0"/>
                <a:ea typeface="Cambria Math" pitchFamily="18" charset="0"/>
              </a:rPr>
              <a:t>feiker</a:t>
            </a:r>
            <a:endParaRPr lang="nb-NO" dirty="0">
              <a:latin typeface="Garamond" panose="02020404030301010803" pitchFamily="18" charset="0"/>
              <a:ea typeface="Cambria Math" pitchFamily="18" charset="0"/>
            </a:endParaRPr>
          </a:p>
          <a:p>
            <a:pPr lvl="1">
              <a:spcAft>
                <a:spcPts val="600"/>
              </a:spcAft>
            </a:pPr>
            <a:r>
              <a:rPr lang="nb-NO" dirty="0">
                <a:latin typeface="Garamond" panose="02020404030301010803" pitchFamily="18" charset="0"/>
                <a:ea typeface="Cambria Math" pitchFamily="18" charset="0"/>
              </a:rPr>
              <a:t>Redd for å bli avvist</a:t>
            </a:r>
          </a:p>
          <a:p>
            <a:pPr lvl="1">
              <a:spcAft>
                <a:spcPts val="600"/>
              </a:spcAft>
            </a:pPr>
            <a:r>
              <a:rPr lang="nb-NO" dirty="0">
                <a:latin typeface="Garamond" panose="02020404030301010803" pitchFamily="18" charset="0"/>
                <a:ea typeface="Cambria Math" pitchFamily="18" charset="0"/>
              </a:rPr>
              <a:t>Vet ikke selv hvordan en vil ha det</a:t>
            </a:r>
          </a:p>
          <a:p>
            <a:pPr lvl="1">
              <a:spcAft>
                <a:spcPts val="600"/>
              </a:spcAft>
            </a:pPr>
            <a:r>
              <a:rPr lang="nb-NO" dirty="0">
                <a:latin typeface="Garamond" panose="02020404030301010803" pitchFamily="18" charset="0"/>
                <a:ea typeface="Cambria Math" pitchFamily="18" charset="0"/>
              </a:rPr>
              <a:t>Redd for at det blir kleint</a:t>
            </a:r>
          </a:p>
          <a:p>
            <a:pPr lvl="1">
              <a:spcAft>
                <a:spcPts val="600"/>
              </a:spcAft>
            </a:pPr>
            <a:r>
              <a:rPr lang="nb-NO" dirty="0">
                <a:latin typeface="Garamond" panose="02020404030301010803" pitchFamily="18" charset="0"/>
                <a:ea typeface="Cambria Math" pitchFamily="18" charset="0"/>
              </a:rPr>
              <a:t>Osv.</a:t>
            </a:r>
          </a:p>
        </p:txBody>
      </p:sp>
      <p:sp>
        <p:nvSpPr>
          <p:cNvPr id="5" name="Plassholder for lysbildenummer 4">
            <a:extLst>
              <a:ext uri="{FF2B5EF4-FFF2-40B4-BE49-F238E27FC236}">
                <a16:creationId xmlns:a16="http://schemas.microsoft.com/office/drawing/2014/main" id="{91EDCD9C-6D97-7A1E-5F2A-C0B608EBB852}"/>
              </a:ext>
            </a:extLst>
          </p:cNvPr>
          <p:cNvSpPr>
            <a:spLocks noGrp="1"/>
          </p:cNvSpPr>
          <p:nvPr>
            <p:ph type="sldNum" sz="quarter" idx="12"/>
          </p:nvPr>
        </p:nvSpPr>
        <p:spPr/>
        <p:txBody>
          <a:bodyPr/>
          <a:lstStyle/>
          <a:p>
            <a:fld id="{2080C9EC-7E52-8F4A-8984-A7A00ADC55DD}" type="slidenum">
              <a:rPr lang="nb-NO" smtClean="0"/>
              <a:t>42</a:t>
            </a:fld>
            <a:endParaRPr lang="nb-NO"/>
          </a:p>
        </p:txBody>
      </p:sp>
      <p:pic>
        <p:nvPicPr>
          <p:cNvPr id="7" name="Bilde 6" descr="Et bilde som inneholder sketch, tegnefilm, illustrasjon, tegning&#10;&#10;Automatisk generert beskrivelse">
            <a:extLst>
              <a:ext uri="{FF2B5EF4-FFF2-40B4-BE49-F238E27FC236}">
                <a16:creationId xmlns:a16="http://schemas.microsoft.com/office/drawing/2014/main" id="{2952C9EF-95D1-BE4F-DC4D-EC106272F8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19264" y="1843822"/>
            <a:ext cx="3749281" cy="3495929"/>
          </a:xfrm>
          <a:prstGeom prst="rect">
            <a:avLst/>
          </a:prstGeom>
        </p:spPr>
      </p:pic>
    </p:spTree>
    <p:extLst>
      <p:ext uri="{BB962C8B-B14F-4D97-AF65-F5344CB8AC3E}">
        <p14:creationId xmlns:p14="http://schemas.microsoft.com/office/powerpoint/2010/main" val="4253926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3996C5-878C-2C10-2E08-7FBD66930DFF}"/>
              </a:ext>
            </a:extLst>
          </p:cNvPr>
          <p:cNvSpPr>
            <a:spLocks noGrp="1"/>
          </p:cNvSpPr>
          <p:nvPr>
            <p:ph type="title"/>
          </p:nvPr>
        </p:nvSpPr>
        <p:spPr/>
        <p:txBody>
          <a:bodyPr>
            <a:normAutofit/>
          </a:bodyPr>
          <a:lstStyle/>
          <a:p>
            <a:r>
              <a:rPr lang="nb-NO" sz="4000" dirty="0">
                <a:latin typeface="Garamond" panose="02020404030301010803" pitchFamily="18" charset="0"/>
              </a:rPr>
              <a:t>Hvordan forebygge konfliktdanser om seksuelle temaer</a:t>
            </a:r>
          </a:p>
        </p:txBody>
      </p:sp>
      <p:sp>
        <p:nvSpPr>
          <p:cNvPr id="3" name="Plassholder for innhold 2">
            <a:extLst>
              <a:ext uri="{FF2B5EF4-FFF2-40B4-BE49-F238E27FC236}">
                <a16:creationId xmlns:a16="http://schemas.microsoft.com/office/drawing/2014/main" id="{5D883680-DA9A-F7B7-B907-D80AF00C16EB}"/>
              </a:ext>
            </a:extLst>
          </p:cNvPr>
          <p:cNvSpPr>
            <a:spLocks noGrp="1"/>
          </p:cNvSpPr>
          <p:nvPr>
            <p:ph idx="1"/>
          </p:nvPr>
        </p:nvSpPr>
        <p:spPr/>
        <p:txBody>
          <a:bodyPr/>
          <a:lstStyle/>
          <a:p>
            <a:r>
              <a:rPr lang="nb-NO" dirty="0">
                <a:latin typeface="Garamond" panose="02020404030301010803" pitchFamily="18" charset="0"/>
              </a:rPr>
              <a:t>Kommunikasjon handler mer om trygghet enn om talegaver</a:t>
            </a:r>
          </a:p>
          <a:p>
            <a:r>
              <a:rPr lang="nb-NO" dirty="0">
                <a:latin typeface="Garamond" panose="02020404030301010803" pitchFamily="18" charset="0"/>
              </a:rPr>
              <a:t>Vi kan gjøre hverandre trygge ved å praktisere hverdagsvanene fra kapittel 1 jevnlig:</a:t>
            </a:r>
          </a:p>
          <a:p>
            <a:pPr lvl="1"/>
            <a:r>
              <a:rPr lang="nb-NO" dirty="0">
                <a:latin typeface="Garamond" panose="02020404030301010803" pitchFamily="18" charset="0"/>
              </a:rPr>
              <a:t>Imøtekommende svar på invitasjoner til nærhet og seksuell kontakt (ikke det samme som å si ja til alt!)</a:t>
            </a:r>
          </a:p>
          <a:p>
            <a:pPr lvl="1"/>
            <a:r>
              <a:rPr lang="nb-NO" dirty="0">
                <a:latin typeface="Garamond" panose="02020404030301010803" pitchFamily="18" charset="0"/>
              </a:rPr>
              <a:t>Vise at vi setter pris på partnerens kropp og seksuelle personlighet</a:t>
            </a:r>
          </a:p>
          <a:p>
            <a:pPr lvl="1"/>
            <a:r>
              <a:rPr lang="nb-NO" dirty="0">
                <a:latin typeface="Garamond" panose="02020404030301010803" pitchFamily="18" charset="0"/>
              </a:rPr>
              <a:t>Holde det seksuelle kjærestekartet oppdatert</a:t>
            </a:r>
          </a:p>
        </p:txBody>
      </p:sp>
      <p:sp>
        <p:nvSpPr>
          <p:cNvPr id="5" name="Plassholder for lysbildenummer 4">
            <a:extLst>
              <a:ext uri="{FF2B5EF4-FFF2-40B4-BE49-F238E27FC236}">
                <a16:creationId xmlns:a16="http://schemas.microsoft.com/office/drawing/2014/main" id="{3A8CA82B-E3AB-7C10-4525-FC6A114DAD36}"/>
              </a:ext>
            </a:extLst>
          </p:cNvPr>
          <p:cNvSpPr>
            <a:spLocks noGrp="1"/>
          </p:cNvSpPr>
          <p:nvPr>
            <p:ph type="sldNum" sz="quarter" idx="12"/>
          </p:nvPr>
        </p:nvSpPr>
        <p:spPr/>
        <p:txBody>
          <a:bodyPr/>
          <a:lstStyle/>
          <a:p>
            <a:fld id="{2080C9EC-7E52-8F4A-8984-A7A00ADC55DD}" type="slidenum">
              <a:rPr lang="nb-NO" smtClean="0"/>
              <a:t>43</a:t>
            </a:fld>
            <a:endParaRPr lang="nb-NO"/>
          </a:p>
        </p:txBody>
      </p:sp>
      <p:pic>
        <p:nvPicPr>
          <p:cNvPr id="6" name="Bilde 5">
            <a:extLst>
              <a:ext uri="{FF2B5EF4-FFF2-40B4-BE49-F238E27FC236}">
                <a16:creationId xmlns:a16="http://schemas.microsoft.com/office/drawing/2014/main" id="{A6E9FF22-8947-38DC-282A-C2FE1E1372E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8720588" y="4448475"/>
            <a:ext cx="1907875" cy="1907875"/>
          </a:xfrm>
          <a:prstGeom prst="rect">
            <a:avLst/>
          </a:prstGeom>
        </p:spPr>
      </p:pic>
    </p:spTree>
    <p:extLst>
      <p:ext uri="{BB962C8B-B14F-4D97-AF65-F5344CB8AC3E}">
        <p14:creationId xmlns:p14="http://schemas.microsoft.com/office/powerpoint/2010/main" val="657809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3996C5-878C-2C10-2E08-7FBD66930DFF}"/>
              </a:ext>
            </a:extLst>
          </p:cNvPr>
          <p:cNvSpPr>
            <a:spLocks noGrp="1"/>
          </p:cNvSpPr>
          <p:nvPr>
            <p:ph type="title"/>
          </p:nvPr>
        </p:nvSpPr>
        <p:spPr/>
        <p:txBody>
          <a:bodyPr>
            <a:normAutofit/>
          </a:bodyPr>
          <a:lstStyle/>
          <a:p>
            <a:r>
              <a:rPr lang="nb-NO" sz="4000" dirty="0">
                <a:latin typeface="Garamond" panose="02020404030301010803" pitchFamily="18" charset="0"/>
              </a:rPr>
              <a:t>Hvordan få en god start på samtaler om seksuelle temaer</a:t>
            </a:r>
          </a:p>
        </p:txBody>
      </p:sp>
      <p:sp>
        <p:nvSpPr>
          <p:cNvPr id="3" name="Plassholder for innhold 2">
            <a:extLst>
              <a:ext uri="{FF2B5EF4-FFF2-40B4-BE49-F238E27FC236}">
                <a16:creationId xmlns:a16="http://schemas.microsoft.com/office/drawing/2014/main" id="{5D883680-DA9A-F7B7-B907-D80AF00C16EB}"/>
              </a:ext>
            </a:extLst>
          </p:cNvPr>
          <p:cNvSpPr>
            <a:spLocks noGrp="1"/>
          </p:cNvSpPr>
          <p:nvPr>
            <p:ph idx="1"/>
          </p:nvPr>
        </p:nvSpPr>
        <p:spPr>
          <a:xfrm>
            <a:off x="838200" y="1825625"/>
            <a:ext cx="6494253" cy="4351338"/>
          </a:xfrm>
        </p:spPr>
        <p:txBody>
          <a:bodyPr/>
          <a:lstStyle/>
          <a:p>
            <a:r>
              <a:rPr lang="nb-NO" dirty="0">
                <a:latin typeface="Garamond" panose="02020404030301010803" pitchFamily="18" charset="0"/>
              </a:rPr>
              <a:t>Velg et tidspunkt du tror passer for partneren</a:t>
            </a:r>
          </a:p>
          <a:p>
            <a:r>
              <a:rPr lang="nb-NO" dirty="0">
                <a:latin typeface="Garamond" panose="02020404030301010803" pitchFamily="18" charset="0"/>
              </a:rPr>
              <a:t>Inviter på en hyggelig måte</a:t>
            </a:r>
          </a:p>
          <a:p>
            <a:r>
              <a:rPr lang="nb-NO" dirty="0">
                <a:latin typeface="Garamond" panose="02020404030301010803" pitchFamily="18" charset="0"/>
              </a:rPr>
              <a:t>Vent til du får klarsignal</a:t>
            </a:r>
          </a:p>
          <a:p>
            <a:r>
              <a:rPr lang="nb-NO" dirty="0">
                <a:latin typeface="Garamond" panose="02020404030301010803" pitchFamily="18" charset="0"/>
              </a:rPr>
              <a:t>Minn deg selv på hvilken type samtale du ønsker å bidra til</a:t>
            </a:r>
          </a:p>
          <a:p>
            <a:pPr lvl="1"/>
            <a:r>
              <a:rPr lang="nb-NO" dirty="0">
                <a:latin typeface="Garamond" panose="02020404030301010803" pitchFamily="18" charset="0"/>
              </a:rPr>
              <a:t>For eksempel: Jeg vil at partneren min skal føle at vi er på samme lag og jobber med et felles prosjekt, når vi snakker om dette.</a:t>
            </a:r>
          </a:p>
        </p:txBody>
      </p:sp>
      <p:sp>
        <p:nvSpPr>
          <p:cNvPr id="5" name="Plassholder for lysbildenummer 4">
            <a:extLst>
              <a:ext uri="{FF2B5EF4-FFF2-40B4-BE49-F238E27FC236}">
                <a16:creationId xmlns:a16="http://schemas.microsoft.com/office/drawing/2014/main" id="{3A8CA82B-E3AB-7C10-4525-FC6A114DAD36}"/>
              </a:ext>
            </a:extLst>
          </p:cNvPr>
          <p:cNvSpPr>
            <a:spLocks noGrp="1"/>
          </p:cNvSpPr>
          <p:nvPr>
            <p:ph type="sldNum" sz="quarter" idx="12"/>
          </p:nvPr>
        </p:nvSpPr>
        <p:spPr/>
        <p:txBody>
          <a:bodyPr/>
          <a:lstStyle/>
          <a:p>
            <a:fld id="{2080C9EC-7E52-8F4A-8984-A7A00ADC55DD}" type="slidenum">
              <a:rPr lang="nb-NO" smtClean="0"/>
              <a:t>44</a:t>
            </a:fld>
            <a:endParaRPr lang="nb-NO" dirty="0"/>
          </a:p>
        </p:txBody>
      </p:sp>
      <p:pic>
        <p:nvPicPr>
          <p:cNvPr id="8" name="Bilde 7">
            <a:extLst>
              <a:ext uri="{FF2B5EF4-FFF2-40B4-BE49-F238E27FC236}">
                <a16:creationId xmlns:a16="http://schemas.microsoft.com/office/drawing/2014/main" id="{1CD1FFE1-B976-EA82-08F5-2A313C7EE607}"/>
              </a:ext>
            </a:extLst>
          </p:cNvPr>
          <p:cNvPicPr>
            <a:picLocks noChangeAspect="1"/>
          </p:cNvPicPr>
          <p:nvPr/>
        </p:nvPicPr>
        <p:blipFill rotWithShape="1">
          <a:blip r:embed="rId3">
            <a:extLst>
              <a:ext uri="{28A0092B-C50C-407E-A947-70E740481C1C}">
                <a14:useLocalDpi xmlns:a14="http://schemas.microsoft.com/office/drawing/2010/main"/>
              </a:ext>
            </a:extLst>
          </a:blip>
          <a:srcRect l="16445" r="17915"/>
          <a:stretch/>
        </p:blipFill>
        <p:spPr>
          <a:xfrm>
            <a:off x="7661926" y="2126486"/>
            <a:ext cx="3691874" cy="3749615"/>
          </a:xfrm>
          <a:prstGeom prst="rect">
            <a:avLst/>
          </a:prstGeom>
        </p:spPr>
      </p:pic>
    </p:spTree>
    <p:extLst>
      <p:ext uri="{BB962C8B-B14F-4D97-AF65-F5344CB8AC3E}">
        <p14:creationId xmlns:p14="http://schemas.microsoft.com/office/powerpoint/2010/main" val="1303277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37C318-69D8-133B-0568-B945FE562B56}"/>
              </a:ext>
            </a:extLst>
          </p:cNvPr>
          <p:cNvSpPr>
            <a:spLocks noGrp="1"/>
          </p:cNvSpPr>
          <p:nvPr>
            <p:ph type="title"/>
          </p:nvPr>
        </p:nvSpPr>
        <p:spPr>
          <a:xfrm>
            <a:off x="665018" y="454964"/>
            <a:ext cx="10917381" cy="1325562"/>
          </a:xfrm>
        </p:spPr>
        <p:txBody>
          <a:bodyPr>
            <a:normAutofit/>
          </a:bodyPr>
          <a:lstStyle/>
          <a:p>
            <a:r>
              <a:rPr lang="nb-NO" dirty="0">
                <a:latin typeface="Garamond" panose="02020404030301010803" pitchFamily="18" charset="0"/>
              </a:rPr>
              <a:t>Generell instruks for øvelsene som følger</a:t>
            </a:r>
          </a:p>
        </p:txBody>
      </p:sp>
      <p:sp>
        <p:nvSpPr>
          <p:cNvPr id="3" name="Plassholder for innhold 2">
            <a:extLst>
              <a:ext uri="{FF2B5EF4-FFF2-40B4-BE49-F238E27FC236}">
                <a16:creationId xmlns:a16="http://schemas.microsoft.com/office/drawing/2014/main" id="{7AF305BB-F736-A60D-D311-90D54098D8CB}"/>
              </a:ext>
            </a:extLst>
          </p:cNvPr>
          <p:cNvSpPr>
            <a:spLocks noGrp="1"/>
          </p:cNvSpPr>
          <p:nvPr>
            <p:ph idx="1"/>
          </p:nvPr>
        </p:nvSpPr>
        <p:spPr>
          <a:xfrm>
            <a:off x="4073236" y="1780526"/>
            <a:ext cx="7453746" cy="4622511"/>
          </a:xfrm>
        </p:spPr>
        <p:txBody>
          <a:bodyPr>
            <a:normAutofit/>
          </a:bodyPr>
          <a:lstStyle/>
          <a:p>
            <a:r>
              <a:rPr lang="nb-NO" dirty="0">
                <a:latin typeface="Garamond" panose="02020404030301010803" pitchFamily="18" charset="0"/>
              </a:rPr>
              <a:t>Ta hensyn til deg selv og partneren, og gå ekstra varsomt frem, hvis noen av dere plages av ettervirkninger etter vonde seksuelle opplevelser</a:t>
            </a:r>
          </a:p>
          <a:p>
            <a:r>
              <a:rPr lang="nb-NO" dirty="0">
                <a:latin typeface="Garamond" panose="02020404030301010803" pitchFamily="18" charset="0"/>
              </a:rPr>
              <a:t>Da trener dere samtidig på å kjenne etter – og å formidle – hva dere til enhver tid har glede av og ikke glede av – en viktig ferdighet i seksuell kjærestekartbygging</a:t>
            </a:r>
          </a:p>
        </p:txBody>
      </p:sp>
      <p:pic>
        <p:nvPicPr>
          <p:cNvPr id="6" name="Bilde 5" descr="Et bilde som inneholder tekst, logo, Font, Varemerke&#10;&#10;Automatisk generert beskrivelse">
            <a:extLst>
              <a:ext uri="{FF2B5EF4-FFF2-40B4-BE49-F238E27FC236}">
                <a16:creationId xmlns:a16="http://schemas.microsoft.com/office/drawing/2014/main" id="{03B21D70-B7A2-EEAB-5857-E6CD7538D48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1413" y="2089779"/>
            <a:ext cx="3408615" cy="2678441"/>
          </a:xfrm>
          <a:prstGeom prst="rect">
            <a:avLst/>
          </a:prstGeom>
        </p:spPr>
      </p:pic>
      <p:sp>
        <p:nvSpPr>
          <p:cNvPr id="5" name="Plassholder for lysbildenummer 4">
            <a:extLst>
              <a:ext uri="{FF2B5EF4-FFF2-40B4-BE49-F238E27FC236}">
                <a16:creationId xmlns:a16="http://schemas.microsoft.com/office/drawing/2014/main" id="{51B7C4FD-F3AC-ED33-D702-DE3F26FF4E52}"/>
              </a:ext>
            </a:extLst>
          </p:cNvPr>
          <p:cNvSpPr>
            <a:spLocks noGrp="1"/>
          </p:cNvSpPr>
          <p:nvPr>
            <p:ph type="sldNum" sz="quarter" idx="12"/>
          </p:nvPr>
        </p:nvSpPr>
        <p:spPr/>
        <p:txBody>
          <a:bodyPr/>
          <a:lstStyle/>
          <a:p>
            <a:fld id="{2080C9EC-7E52-8F4A-8984-A7A00ADC55DD}" type="slidenum">
              <a:rPr lang="nb-NO" smtClean="0"/>
              <a:t>45</a:t>
            </a:fld>
            <a:endParaRPr lang="nb-NO"/>
          </a:p>
        </p:txBody>
      </p:sp>
    </p:spTree>
    <p:extLst>
      <p:ext uri="{BB962C8B-B14F-4D97-AF65-F5344CB8AC3E}">
        <p14:creationId xmlns:p14="http://schemas.microsoft.com/office/powerpoint/2010/main" val="3109614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3996C5-878C-2C10-2E08-7FBD66930DFF}"/>
              </a:ext>
            </a:extLst>
          </p:cNvPr>
          <p:cNvSpPr>
            <a:spLocks noGrp="1"/>
          </p:cNvSpPr>
          <p:nvPr>
            <p:ph type="title"/>
          </p:nvPr>
        </p:nvSpPr>
        <p:spPr>
          <a:xfrm>
            <a:off x="838200" y="365125"/>
            <a:ext cx="10515600" cy="1015101"/>
          </a:xfrm>
        </p:spPr>
        <p:txBody>
          <a:bodyPr>
            <a:normAutofit/>
          </a:bodyPr>
          <a:lstStyle/>
          <a:p>
            <a:r>
              <a:rPr lang="nb-NO" sz="4000" dirty="0">
                <a:latin typeface="Garamond" panose="02020404030301010803" pitchFamily="18" charset="0"/>
              </a:rPr>
              <a:t>Øvelse 8: Våre tanker om å snakke om sex</a:t>
            </a:r>
          </a:p>
        </p:txBody>
      </p:sp>
      <p:sp>
        <p:nvSpPr>
          <p:cNvPr id="3" name="Plassholder for innhold 2">
            <a:extLst>
              <a:ext uri="{FF2B5EF4-FFF2-40B4-BE49-F238E27FC236}">
                <a16:creationId xmlns:a16="http://schemas.microsoft.com/office/drawing/2014/main" id="{5D883680-DA9A-F7B7-B907-D80AF00C16EB}"/>
              </a:ext>
            </a:extLst>
          </p:cNvPr>
          <p:cNvSpPr>
            <a:spLocks noGrp="1"/>
          </p:cNvSpPr>
          <p:nvPr>
            <p:ph idx="1"/>
          </p:nvPr>
        </p:nvSpPr>
        <p:spPr>
          <a:xfrm>
            <a:off x="838199" y="1380226"/>
            <a:ext cx="9755039" cy="4796737"/>
          </a:xfrm>
        </p:spPr>
        <p:txBody>
          <a:bodyPr>
            <a:normAutofit lnSpcReduction="10000"/>
          </a:bodyPr>
          <a:lstStyle/>
          <a:p>
            <a:pPr marL="514350" indent="-514350">
              <a:lnSpc>
                <a:spcPct val="100000"/>
              </a:lnSpc>
              <a:buFont typeface="+mj-lt"/>
              <a:buAutoNum type="alphaLcParenR"/>
            </a:pPr>
            <a:r>
              <a:rPr lang="nb-NO" dirty="0">
                <a:latin typeface="Garamond" panose="02020404030301010803" pitchFamily="18" charset="0"/>
              </a:rPr>
              <a:t>Sju utsagn + eventuelt et eget</a:t>
            </a:r>
          </a:p>
          <a:p>
            <a:pPr lvl="1">
              <a:lnSpc>
                <a:spcPct val="100000"/>
              </a:lnSpc>
            </a:pPr>
            <a:r>
              <a:rPr lang="nb-NO" dirty="0">
                <a:latin typeface="Garamond" panose="02020404030301010803" pitchFamily="18" charset="0"/>
              </a:rPr>
              <a:t>Stemmer utsagnet for deg for tiden? </a:t>
            </a:r>
            <a:r>
              <a:rPr lang="nb-NO" i="1" dirty="0">
                <a:latin typeface="Garamond" panose="02020404030301010803" pitchFamily="18" charset="0"/>
              </a:rPr>
              <a:t>Ja, nei, litt?</a:t>
            </a:r>
          </a:p>
          <a:p>
            <a:pPr lvl="1">
              <a:lnSpc>
                <a:spcPct val="100000"/>
              </a:lnSpc>
            </a:pPr>
            <a:r>
              <a:rPr lang="nb-NO" dirty="0">
                <a:latin typeface="Garamond" panose="02020404030301010803" pitchFamily="18" charset="0"/>
              </a:rPr>
              <a:t>Gjett på partnerens svar</a:t>
            </a:r>
          </a:p>
          <a:p>
            <a:pPr marL="514350" indent="-514350">
              <a:lnSpc>
                <a:spcPct val="100000"/>
              </a:lnSpc>
              <a:buFont typeface="+mj-lt"/>
              <a:buAutoNum type="alphaLcParenR"/>
            </a:pPr>
            <a:r>
              <a:rPr lang="nb-NO" dirty="0">
                <a:latin typeface="Garamond" panose="02020404030301010803" pitchFamily="18" charset="0"/>
              </a:rPr>
              <a:t>Bytt bøker, les gjennom partnerens svar</a:t>
            </a:r>
          </a:p>
          <a:p>
            <a:pPr marL="514350" indent="-514350">
              <a:lnSpc>
                <a:spcPct val="100000"/>
              </a:lnSpc>
              <a:buFont typeface="+mj-lt"/>
              <a:buAutoNum type="alphaLcParenR"/>
            </a:pPr>
            <a:r>
              <a:rPr lang="nb-NO" dirty="0">
                <a:latin typeface="Garamond" panose="02020404030301010803" pitchFamily="18" charset="0"/>
              </a:rPr>
              <a:t>Snakk sammen om svarene. Vær godlynt nysgjerrige.</a:t>
            </a:r>
          </a:p>
          <a:p>
            <a:pPr marL="0" indent="0">
              <a:lnSpc>
                <a:spcPct val="100000"/>
              </a:lnSpc>
              <a:spcBef>
                <a:spcPts val="1600"/>
              </a:spcBef>
              <a:buNone/>
            </a:pPr>
            <a:r>
              <a:rPr lang="nb-NO" dirty="0">
                <a:latin typeface="Garamond" panose="02020404030301010803" pitchFamily="18" charset="0"/>
              </a:rPr>
              <a:t>Hvis dere rekker:</a:t>
            </a:r>
          </a:p>
          <a:p>
            <a:pPr marL="514350" indent="-514350">
              <a:lnSpc>
                <a:spcPct val="100000"/>
              </a:lnSpc>
              <a:buFont typeface="+mj-lt"/>
              <a:buAutoNum type="alphaLcParenR" startAt="4"/>
            </a:pPr>
            <a:r>
              <a:rPr lang="nb-NO" dirty="0">
                <a:latin typeface="Garamond" panose="02020404030301010803" pitchFamily="18" charset="0"/>
              </a:rPr>
              <a:t>Veien videre: Utforsk hva dere tror kunne gitt små positive endringer, der dere skulle ønske noe var annerledes</a:t>
            </a:r>
          </a:p>
          <a:p>
            <a:pPr marL="514350" indent="-514350">
              <a:lnSpc>
                <a:spcPct val="100000"/>
              </a:lnSpc>
              <a:buFont typeface="+mj-lt"/>
              <a:buAutoNum type="alphaLcParenR" startAt="4"/>
            </a:pPr>
            <a:r>
              <a:rPr lang="nb-NO" dirty="0">
                <a:latin typeface="Garamond" panose="02020404030301010803" pitchFamily="18" charset="0"/>
              </a:rPr>
              <a:t>Mimrestund ... (eventuelt hjemme!)</a:t>
            </a:r>
          </a:p>
          <a:p>
            <a:pPr marL="457200" lvl="1" indent="0">
              <a:lnSpc>
                <a:spcPct val="100000"/>
              </a:lnSpc>
              <a:buNone/>
            </a:pPr>
            <a:r>
              <a:rPr lang="nb-NO" dirty="0">
                <a:latin typeface="Garamond" panose="02020404030301010803" pitchFamily="18" charset="0"/>
              </a:rPr>
              <a:t>	Husker du da vi ... (del et deilig/frekt/sprøtt/morsomt sexminne)</a:t>
            </a:r>
          </a:p>
          <a:p>
            <a:pPr marL="514350" indent="-514350">
              <a:buFont typeface="+mj-lt"/>
              <a:buAutoNum type="alphaLcParenR" startAt="4"/>
            </a:pPr>
            <a:endParaRPr lang="nb-NO" dirty="0">
              <a:latin typeface="Garamond" panose="02020404030301010803" pitchFamily="18" charset="0"/>
            </a:endParaRPr>
          </a:p>
        </p:txBody>
      </p:sp>
      <p:sp>
        <p:nvSpPr>
          <p:cNvPr id="5" name="Plassholder for lysbildenummer 4">
            <a:extLst>
              <a:ext uri="{FF2B5EF4-FFF2-40B4-BE49-F238E27FC236}">
                <a16:creationId xmlns:a16="http://schemas.microsoft.com/office/drawing/2014/main" id="{3A8CA82B-E3AB-7C10-4525-FC6A114DAD36}"/>
              </a:ext>
            </a:extLst>
          </p:cNvPr>
          <p:cNvSpPr>
            <a:spLocks noGrp="1"/>
          </p:cNvSpPr>
          <p:nvPr>
            <p:ph type="sldNum" sz="quarter" idx="12"/>
          </p:nvPr>
        </p:nvSpPr>
        <p:spPr/>
        <p:txBody>
          <a:bodyPr/>
          <a:lstStyle/>
          <a:p>
            <a:fld id="{2080C9EC-7E52-8F4A-8984-A7A00ADC55DD}" type="slidenum">
              <a:rPr lang="nb-NO" smtClean="0"/>
              <a:t>46</a:t>
            </a:fld>
            <a:endParaRPr lang="nb-NO" dirty="0"/>
          </a:p>
        </p:txBody>
      </p:sp>
      <p:pic>
        <p:nvPicPr>
          <p:cNvPr id="7" name="Bilde 6" descr="Et bilde som inneholder strektegning, tegning, sketch, illustrasjon&#10;&#10;Automatisk generert beskrivelse">
            <a:extLst>
              <a:ext uri="{FF2B5EF4-FFF2-40B4-BE49-F238E27FC236}">
                <a16:creationId xmlns:a16="http://schemas.microsoft.com/office/drawing/2014/main" id="{37E14E0C-74BC-B6B3-5AFE-8D2827D976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791755" y="1200839"/>
            <a:ext cx="2790885" cy="3049888"/>
          </a:xfrm>
          <a:prstGeom prst="rect">
            <a:avLst/>
          </a:prstGeom>
        </p:spPr>
      </p:pic>
    </p:spTree>
    <p:extLst>
      <p:ext uri="{BB962C8B-B14F-4D97-AF65-F5344CB8AC3E}">
        <p14:creationId xmlns:p14="http://schemas.microsoft.com/office/powerpoint/2010/main" val="2347391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1957AC-8426-228E-9188-CF59C31789A5}"/>
              </a:ext>
            </a:extLst>
          </p:cNvPr>
          <p:cNvSpPr>
            <a:spLocks noGrp="1"/>
          </p:cNvSpPr>
          <p:nvPr>
            <p:ph type="title"/>
          </p:nvPr>
        </p:nvSpPr>
        <p:spPr>
          <a:xfrm>
            <a:off x="838200" y="365126"/>
            <a:ext cx="10515600" cy="1066860"/>
          </a:xfrm>
        </p:spPr>
        <p:txBody>
          <a:bodyPr>
            <a:normAutofit/>
          </a:bodyPr>
          <a:lstStyle/>
          <a:p>
            <a:r>
              <a:rPr lang="nb-NO" sz="4000" dirty="0">
                <a:latin typeface="Garamond" panose="02020404030301010803" pitchFamily="18" charset="0"/>
              </a:rPr>
              <a:t>Over til noen sexmyter ...</a:t>
            </a:r>
          </a:p>
        </p:txBody>
      </p:sp>
      <p:sp>
        <p:nvSpPr>
          <p:cNvPr id="3" name="Plassholder for innhold 2">
            <a:extLst>
              <a:ext uri="{FF2B5EF4-FFF2-40B4-BE49-F238E27FC236}">
                <a16:creationId xmlns:a16="http://schemas.microsoft.com/office/drawing/2014/main" id="{0157318C-91A1-889F-B12C-2DD77D7A2B90}"/>
              </a:ext>
            </a:extLst>
          </p:cNvPr>
          <p:cNvSpPr>
            <a:spLocks noGrp="1"/>
          </p:cNvSpPr>
          <p:nvPr>
            <p:ph idx="1"/>
          </p:nvPr>
        </p:nvSpPr>
        <p:spPr>
          <a:xfrm>
            <a:off x="838200" y="1587260"/>
            <a:ext cx="8616351" cy="4769090"/>
          </a:xfrm>
        </p:spPr>
        <p:txBody>
          <a:bodyPr>
            <a:normAutofit fontScale="92500" lnSpcReduction="10000"/>
          </a:bodyPr>
          <a:lstStyle/>
          <a:p>
            <a:pPr marL="0" indent="0">
              <a:buNone/>
            </a:pPr>
            <a:r>
              <a:rPr lang="nb-NO" dirty="0">
                <a:latin typeface="Garamond" panose="02020404030301010803" pitchFamily="18" charset="0"/>
              </a:rPr>
              <a:t>Myte </a:t>
            </a:r>
            <a:r>
              <a:rPr lang="nb-NO" dirty="0" err="1">
                <a:latin typeface="Garamond" panose="02020404030301010803" pitchFamily="18" charset="0"/>
              </a:rPr>
              <a:t>nr</a:t>
            </a:r>
            <a:r>
              <a:rPr lang="nb-NO" dirty="0">
                <a:latin typeface="Garamond" panose="02020404030301010803" pitchFamily="18" charset="0"/>
              </a:rPr>
              <a:t> 1: Sex er en drift, som jevnlig melder seg og krever tilfredsstillelse</a:t>
            </a:r>
          </a:p>
          <a:p>
            <a:pPr lvl="1"/>
            <a:r>
              <a:rPr lang="nb-NO" dirty="0">
                <a:latin typeface="Garamond" panose="02020404030301010803" pitchFamily="18" charset="0"/>
              </a:rPr>
              <a:t>Sult og tørst er drifter alle opplever, og vi dør om vi ikke får dekket dem</a:t>
            </a:r>
          </a:p>
          <a:p>
            <a:pPr marL="0" indent="0">
              <a:buNone/>
            </a:pPr>
            <a:r>
              <a:rPr lang="nb-NO" dirty="0">
                <a:latin typeface="Garamond" panose="02020404030301010803" pitchFamily="18" charset="0"/>
              </a:rPr>
              <a:t>Myte nr. 2: Det er unormalt å ikke oppleve at lyst oppstår helt av seg selv</a:t>
            </a:r>
          </a:p>
          <a:p>
            <a:pPr lvl="1"/>
            <a:r>
              <a:rPr lang="nb-NO" dirty="0">
                <a:latin typeface="Garamond" panose="02020404030301010803" pitchFamily="18" charset="0"/>
              </a:rPr>
              <a:t>Vi har to hovedkategorier lyst: Den ene er spontan, den andre </a:t>
            </a:r>
            <a:r>
              <a:rPr lang="nb-NO" dirty="0" err="1">
                <a:latin typeface="Garamond" panose="02020404030301010803" pitchFamily="18" charset="0"/>
              </a:rPr>
              <a:t>responsiv</a:t>
            </a:r>
            <a:endParaRPr lang="nb-NO" dirty="0">
              <a:latin typeface="Garamond" panose="02020404030301010803" pitchFamily="18" charset="0"/>
            </a:endParaRPr>
          </a:p>
          <a:p>
            <a:pPr marL="0" indent="0">
              <a:buNone/>
            </a:pPr>
            <a:r>
              <a:rPr lang="nb-NO" dirty="0">
                <a:latin typeface="Garamond" panose="02020404030301010803" pitchFamily="18" charset="0"/>
              </a:rPr>
              <a:t>Myte nr. 3: Vi bør tro mer på kroppens reaksjon enn på det personen sier</a:t>
            </a:r>
          </a:p>
          <a:p>
            <a:pPr lvl="1"/>
            <a:r>
              <a:rPr lang="nb-NO" dirty="0">
                <a:latin typeface="Garamond" panose="02020404030301010803" pitchFamily="18" charset="0"/>
              </a:rPr>
              <a:t>Veldig liten samvariasjon mellom kroppslig seksuell respons (å bli våt) og hvordan man føler seg for kvinner. Litt mer samsvar hos menn, men ikke mer enn 50 % på gruppenivå.</a:t>
            </a:r>
          </a:p>
        </p:txBody>
      </p:sp>
      <p:sp>
        <p:nvSpPr>
          <p:cNvPr id="5" name="Plassholder for lysbildenummer 4">
            <a:extLst>
              <a:ext uri="{FF2B5EF4-FFF2-40B4-BE49-F238E27FC236}">
                <a16:creationId xmlns:a16="http://schemas.microsoft.com/office/drawing/2014/main" id="{85D429DF-B060-3B1E-5ED7-CD8AA659E1C0}"/>
              </a:ext>
            </a:extLst>
          </p:cNvPr>
          <p:cNvSpPr>
            <a:spLocks noGrp="1"/>
          </p:cNvSpPr>
          <p:nvPr>
            <p:ph type="sldNum" sz="quarter" idx="12"/>
          </p:nvPr>
        </p:nvSpPr>
        <p:spPr/>
        <p:txBody>
          <a:bodyPr/>
          <a:lstStyle/>
          <a:p>
            <a:fld id="{2080C9EC-7E52-8F4A-8984-A7A00ADC55DD}" type="slidenum">
              <a:rPr lang="nb-NO" smtClean="0"/>
              <a:t>47</a:t>
            </a:fld>
            <a:endParaRPr lang="nb-NO"/>
          </a:p>
        </p:txBody>
      </p:sp>
      <p:pic>
        <p:nvPicPr>
          <p:cNvPr id="7" name="Bilde 6" descr="Et bilde som inneholder tegning, clip art, illustrasjon, sketch&#10;&#10;Automatisk generert beskrivelse">
            <a:extLst>
              <a:ext uri="{FF2B5EF4-FFF2-40B4-BE49-F238E27FC236}">
                <a16:creationId xmlns:a16="http://schemas.microsoft.com/office/drawing/2014/main" id="{9DC086D4-AEC3-C9E4-59E8-04D56FEE01B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82619" y="2360029"/>
            <a:ext cx="1901051" cy="3068277"/>
          </a:xfrm>
          <a:prstGeom prst="rect">
            <a:avLst/>
          </a:prstGeom>
        </p:spPr>
      </p:pic>
    </p:spTree>
    <p:extLst>
      <p:ext uri="{BB962C8B-B14F-4D97-AF65-F5344CB8AC3E}">
        <p14:creationId xmlns:p14="http://schemas.microsoft.com/office/powerpoint/2010/main" val="4004018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gning, clip art, Barnekunst, sketch&#10;&#10;Automatisk generert beskrivelse">
            <a:extLst>
              <a:ext uri="{FF2B5EF4-FFF2-40B4-BE49-F238E27FC236}">
                <a16:creationId xmlns:a16="http://schemas.microsoft.com/office/drawing/2014/main" id="{BFFE9D28-B589-DA9F-18EC-C805D850C3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15857" y="821907"/>
            <a:ext cx="2409704" cy="2641600"/>
          </a:xfrm>
          <a:prstGeom prst="rect">
            <a:avLst/>
          </a:prstGeom>
        </p:spPr>
      </p:pic>
      <p:sp>
        <p:nvSpPr>
          <p:cNvPr id="2" name="Tittel 1">
            <a:extLst>
              <a:ext uri="{FF2B5EF4-FFF2-40B4-BE49-F238E27FC236}">
                <a16:creationId xmlns:a16="http://schemas.microsoft.com/office/drawing/2014/main" id="{0B1957AC-8426-228E-9188-CF59C31789A5}"/>
              </a:ext>
            </a:extLst>
          </p:cNvPr>
          <p:cNvSpPr>
            <a:spLocks noGrp="1"/>
          </p:cNvSpPr>
          <p:nvPr>
            <p:ph type="title"/>
          </p:nvPr>
        </p:nvSpPr>
        <p:spPr>
          <a:xfrm>
            <a:off x="838200" y="365126"/>
            <a:ext cx="10515600" cy="1066860"/>
          </a:xfrm>
        </p:spPr>
        <p:txBody>
          <a:bodyPr>
            <a:normAutofit/>
          </a:bodyPr>
          <a:lstStyle/>
          <a:p>
            <a:r>
              <a:rPr lang="nb-NO" sz="4000" dirty="0">
                <a:latin typeface="Garamond" panose="02020404030301010803" pitchFamily="18" charset="0"/>
              </a:rPr>
              <a:t>Flere sexmyter ...</a:t>
            </a:r>
          </a:p>
        </p:txBody>
      </p:sp>
      <p:sp>
        <p:nvSpPr>
          <p:cNvPr id="3" name="Plassholder for innhold 2">
            <a:extLst>
              <a:ext uri="{FF2B5EF4-FFF2-40B4-BE49-F238E27FC236}">
                <a16:creationId xmlns:a16="http://schemas.microsoft.com/office/drawing/2014/main" id="{0157318C-91A1-889F-B12C-2DD77D7A2B90}"/>
              </a:ext>
            </a:extLst>
          </p:cNvPr>
          <p:cNvSpPr>
            <a:spLocks noGrp="1"/>
          </p:cNvSpPr>
          <p:nvPr>
            <p:ph idx="1"/>
          </p:nvPr>
        </p:nvSpPr>
        <p:spPr>
          <a:xfrm>
            <a:off x="838200" y="1431986"/>
            <a:ext cx="9582509" cy="4924364"/>
          </a:xfrm>
        </p:spPr>
        <p:txBody>
          <a:bodyPr>
            <a:normAutofit lnSpcReduction="10000"/>
          </a:bodyPr>
          <a:lstStyle/>
          <a:p>
            <a:pPr marL="0" indent="0">
              <a:buNone/>
            </a:pPr>
            <a:r>
              <a:rPr lang="nb-NO" dirty="0">
                <a:latin typeface="Garamond" panose="02020404030301010803" pitchFamily="18" charset="0"/>
              </a:rPr>
              <a:t>Myte </a:t>
            </a:r>
            <a:r>
              <a:rPr lang="nb-NO" dirty="0" err="1">
                <a:latin typeface="Garamond" panose="02020404030301010803" pitchFamily="18" charset="0"/>
              </a:rPr>
              <a:t>nr</a:t>
            </a:r>
            <a:r>
              <a:rPr lang="nb-NO" dirty="0">
                <a:latin typeface="Garamond" panose="02020404030301010803" pitchFamily="18" charset="0"/>
              </a:rPr>
              <a:t> 4: Klining må alltid bety åpenhet for sex</a:t>
            </a:r>
          </a:p>
          <a:p>
            <a:pPr lvl="1"/>
            <a:r>
              <a:rPr lang="nb-NO" dirty="0">
                <a:latin typeface="Garamond" panose="02020404030301010803" pitchFamily="18" charset="0"/>
              </a:rPr>
              <a:t>Det går an å kline jevnlig og ha glede av det, og ikke forvente at det automatisk skal føre til mer intense erotiske aktiviteter.</a:t>
            </a:r>
          </a:p>
          <a:p>
            <a:pPr marL="0" indent="0">
              <a:buNone/>
            </a:pPr>
            <a:r>
              <a:rPr lang="nb-NO" dirty="0">
                <a:latin typeface="Garamond" panose="02020404030301010803" pitchFamily="18" charset="0"/>
              </a:rPr>
              <a:t>Myte nr. 5: Sextørke er unormalt og betyr at noe er galt</a:t>
            </a:r>
          </a:p>
          <a:p>
            <a:pPr lvl="1"/>
            <a:r>
              <a:rPr lang="nb-NO" dirty="0">
                <a:latin typeface="Garamond" panose="02020404030301010803" pitchFamily="18" charset="0"/>
              </a:rPr>
              <a:t>Sextørke i perioder er mer normalt enn unormalt. </a:t>
            </a:r>
          </a:p>
          <a:p>
            <a:pPr marL="0" indent="0">
              <a:buNone/>
            </a:pPr>
            <a:r>
              <a:rPr lang="nb-NO" dirty="0">
                <a:latin typeface="Garamond" panose="02020404030301010803" pitchFamily="18" charset="0"/>
              </a:rPr>
              <a:t>Myte nr. 6: Stress ødelegger alltid sexlysten</a:t>
            </a:r>
          </a:p>
          <a:p>
            <a:pPr lvl="1"/>
            <a:r>
              <a:rPr lang="nb-NO" dirty="0">
                <a:latin typeface="Garamond" panose="02020404030301010803" pitchFamily="18" charset="0"/>
              </a:rPr>
              <a:t>For enkelte er det motsatt: Stress og vanskeligheter øker behovet for sex.</a:t>
            </a:r>
          </a:p>
          <a:p>
            <a:pPr marL="0" indent="0">
              <a:buNone/>
            </a:pPr>
            <a:r>
              <a:rPr lang="nb-NO" dirty="0">
                <a:latin typeface="Garamond" panose="02020404030301010803" pitchFamily="18" charset="0"/>
              </a:rPr>
              <a:t>Myte nr. 7: Et godt og naturlig sexliv trenger ingen planlegging</a:t>
            </a:r>
          </a:p>
          <a:p>
            <a:pPr lvl="1"/>
            <a:r>
              <a:rPr lang="nb-NO" dirty="0">
                <a:latin typeface="Garamond" panose="02020404030301010803" pitchFamily="18" charset="0"/>
              </a:rPr>
              <a:t>Legger vi ikke inn alle viktige møter i kalenderen?</a:t>
            </a:r>
          </a:p>
          <a:p>
            <a:pPr lvl="1"/>
            <a:r>
              <a:rPr lang="nb-NO" dirty="0">
                <a:latin typeface="Garamond" panose="02020404030301010803" pitchFamily="18" charset="0"/>
              </a:rPr>
              <a:t>Planlegging er ekstra fint for dem med </a:t>
            </a:r>
            <a:r>
              <a:rPr lang="nb-NO" dirty="0" err="1">
                <a:latin typeface="Garamond" panose="02020404030301010803" pitchFamily="18" charset="0"/>
              </a:rPr>
              <a:t>responsiv</a:t>
            </a:r>
            <a:r>
              <a:rPr lang="nb-NO" dirty="0">
                <a:latin typeface="Garamond" panose="02020404030301010803" pitchFamily="18" charset="0"/>
              </a:rPr>
              <a:t> lyst</a:t>
            </a:r>
          </a:p>
          <a:p>
            <a:pPr lvl="1"/>
            <a:r>
              <a:rPr lang="nb-NO" dirty="0">
                <a:latin typeface="Garamond" panose="02020404030301010803" pitchFamily="18" charset="0"/>
              </a:rPr>
              <a:t>Lag like konkrete planer, som for å planlegge et måltid på fredagskvelden: Passer det med taco, noe nytt og spennende eller en kjapp frossenpizza?</a:t>
            </a:r>
          </a:p>
        </p:txBody>
      </p:sp>
      <p:sp>
        <p:nvSpPr>
          <p:cNvPr id="5" name="Plassholder for lysbildenummer 4">
            <a:extLst>
              <a:ext uri="{FF2B5EF4-FFF2-40B4-BE49-F238E27FC236}">
                <a16:creationId xmlns:a16="http://schemas.microsoft.com/office/drawing/2014/main" id="{85D429DF-B060-3B1E-5ED7-CD8AA659E1C0}"/>
              </a:ext>
            </a:extLst>
          </p:cNvPr>
          <p:cNvSpPr>
            <a:spLocks noGrp="1"/>
          </p:cNvSpPr>
          <p:nvPr>
            <p:ph type="sldNum" sz="quarter" idx="12"/>
          </p:nvPr>
        </p:nvSpPr>
        <p:spPr/>
        <p:txBody>
          <a:bodyPr/>
          <a:lstStyle/>
          <a:p>
            <a:fld id="{2080C9EC-7E52-8F4A-8984-A7A00ADC55DD}" type="slidenum">
              <a:rPr lang="nb-NO" smtClean="0"/>
              <a:t>48</a:t>
            </a:fld>
            <a:endParaRPr lang="nb-NO"/>
          </a:p>
        </p:txBody>
      </p:sp>
    </p:spTree>
    <p:extLst>
      <p:ext uri="{BB962C8B-B14F-4D97-AF65-F5344CB8AC3E}">
        <p14:creationId xmlns:p14="http://schemas.microsoft.com/office/powerpoint/2010/main" val="3617399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sketch, strektegning, strektegninger, tegning&#10;&#10;Automatisk generert beskrivelse">
            <a:extLst>
              <a:ext uri="{FF2B5EF4-FFF2-40B4-BE49-F238E27FC236}">
                <a16:creationId xmlns:a16="http://schemas.microsoft.com/office/drawing/2014/main" id="{31F56CE7-554A-5F30-8500-464F23E094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4147" y="1828114"/>
            <a:ext cx="5063706" cy="2359025"/>
          </a:xfrm>
          <a:prstGeom prst="rect">
            <a:avLst/>
          </a:prstGeom>
        </p:spPr>
      </p:pic>
      <p:sp>
        <p:nvSpPr>
          <p:cNvPr id="2" name="Tittel 1">
            <a:extLst>
              <a:ext uri="{FF2B5EF4-FFF2-40B4-BE49-F238E27FC236}">
                <a16:creationId xmlns:a16="http://schemas.microsoft.com/office/drawing/2014/main" id="{97D94722-2908-A9BE-6EDB-1040C9301031}"/>
              </a:ext>
            </a:extLst>
          </p:cNvPr>
          <p:cNvSpPr>
            <a:spLocks noGrp="1"/>
          </p:cNvSpPr>
          <p:nvPr>
            <p:ph type="title"/>
          </p:nvPr>
        </p:nvSpPr>
        <p:spPr>
          <a:xfrm>
            <a:off x="838200" y="4214053"/>
            <a:ext cx="10515600" cy="1325563"/>
          </a:xfrm>
        </p:spPr>
        <p:txBody>
          <a:bodyPr>
            <a:normAutofit/>
          </a:bodyPr>
          <a:lstStyle/>
          <a:p>
            <a:pPr algn="ctr"/>
            <a:r>
              <a:rPr lang="nb-NO" sz="8800" dirty="0">
                <a:latin typeface="Garamond" panose="02020404030301010803" pitchFamily="18" charset="0"/>
              </a:rPr>
              <a:t>Pause!</a:t>
            </a:r>
          </a:p>
        </p:txBody>
      </p:sp>
      <p:sp>
        <p:nvSpPr>
          <p:cNvPr id="3" name="Plassholder for innhold 2">
            <a:extLst>
              <a:ext uri="{FF2B5EF4-FFF2-40B4-BE49-F238E27FC236}">
                <a16:creationId xmlns:a16="http://schemas.microsoft.com/office/drawing/2014/main" id="{D842193B-8DCB-6ADC-0E43-52A97734EBEF}"/>
              </a:ext>
            </a:extLst>
          </p:cNvPr>
          <p:cNvSpPr>
            <a:spLocks noGrp="1"/>
          </p:cNvSpPr>
          <p:nvPr>
            <p:ph idx="1"/>
          </p:nvPr>
        </p:nvSpPr>
        <p:spPr>
          <a:xfrm>
            <a:off x="838200" y="1339271"/>
            <a:ext cx="10515600" cy="1325563"/>
          </a:xfrm>
        </p:spPr>
        <p:txBody>
          <a:bodyPr>
            <a:normAutofit/>
          </a:bodyPr>
          <a:lstStyle/>
          <a:p>
            <a:pPr marL="0" indent="0" algn="ctr">
              <a:buNone/>
            </a:pPr>
            <a:r>
              <a:rPr lang="nb-NO" sz="4000" dirty="0">
                <a:latin typeface="Garamond" panose="02020404030301010803" pitchFamily="18" charset="0"/>
              </a:rPr>
              <a:t>Bra jobba!! Vi tar</a:t>
            </a:r>
          </a:p>
        </p:txBody>
      </p:sp>
      <p:sp>
        <p:nvSpPr>
          <p:cNvPr id="5" name="Plassholder for lysbildenummer 4">
            <a:extLst>
              <a:ext uri="{FF2B5EF4-FFF2-40B4-BE49-F238E27FC236}">
                <a16:creationId xmlns:a16="http://schemas.microsoft.com/office/drawing/2014/main" id="{4C9EC09D-DD83-7E3F-6235-C55A24137A7D}"/>
              </a:ext>
            </a:extLst>
          </p:cNvPr>
          <p:cNvSpPr>
            <a:spLocks noGrp="1"/>
          </p:cNvSpPr>
          <p:nvPr>
            <p:ph type="sldNum" sz="quarter" idx="12"/>
          </p:nvPr>
        </p:nvSpPr>
        <p:spPr/>
        <p:txBody>
          <a:bodyPr/>
          <a:lstStyle/>
          <a:p>
            <a:fld id="{2080C9EC-7E52-8F4A-8984-A7A00ADC55DD}" type="slidenum">
              <a:rPr lang="nb-NO" smtClean="0"/>
              <a:t>49</a:t>
            </a:fld>
            <a:endParaRPr lang="nb-NO"/>
          </a:p>
        </p:txBody>
      </p:sp>
    </p:spTree>
    <p:extLst>
      <p:ext uri="{BB962C8B-B14F-4D97-AF65-F5344CB8AC3E}">
        <p14:creationId xmlns:p14="http://schemas.microsoft.com/office/powerpoint/2010/main" val="2571957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AC6CF51-7D3E-05D2-DE65-6C565305DA9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43323" y="4106174"/>
            <a:ext cx="4915006" cy="2386701"/>
          </a:xfrm>
          <a:prstGeom prst="rect">
            <a:avLst/>
          </a:prstGeom>
        </p:spPr>
      </p:pic>
      <p:sp>
        <p:nvSpPr>
          <p:cNvPr id="2" name="Tittel 1">
            <a:extLst>
              <a:ext uri="{FF2B5EF4-FFF2-40B4-BE49-F238E27FC236}">
                <a16:creationId xmlns:a16="http://schemas.microsoft.com/office/drawing/2014/main" id="{FDFD8738-8CBB-1975-D802-E79AF91E9C55}"/>
              </a:ext>
            </a:extLst>
          </p:cNvPr>
          <p:cNvSpPr>
            <a:spLocks noGrp="1"/>
          </p:cNvSpPr>
          <p:nvPr>
            <p:ph type="title"/>
          </p:nvPr>
        </p:nvSpPr>
        <p:spPr/>
        <p:txBody>
          <a:bodyPr/>
          <a:lstStyle/>
          <a:p>
            <a:r>
              <a:rPr lang="nb-NO" dirty="0">
                <a:latin typeface="Garamond" panose="02020404030301010803" pitchFamily="18" charset="0"/>
              </a:rPr>
              <a:t>Hvordan skape seg et godt kurs</a:t>
            </a:r>
          </a:p>
        </p:txBody>
      </p:sp>
      <p:sp>
        <p:nvSpPr>
          <p:cNvPr id="3" name="Plassholder for innhold 2">
            <a:extLst>
              <a:ext uri="{FF2B5EF4-FFF2-40B4-BE49-F238E27FC236}">
                <a16:creationId xmlns:a16="http://schemas.microsoft.com/office/drawing/2014/main" id="{6DE8853A-FAD3-7293-96A5-012888D050CB}"/>
              </a:ext>
            </a:extLst>
          </p:cNvPr>
          <p:cNvSpPr>
            <a:spLocks noGrp="1"/>
          </p:cNvSpPr>
          <p:nvPr>
            <p:ph idx="1"/>
          </p:nvPr>
        </p:nvSpPr>
        <p:spPr>
          <a:xfrm>
            <a:off x="833671" y="1541124"/>
            <a:ext cx="10515599" cy="3979781"/>
          </a:xfrm>
        </p:spPr>
        <p:txBody>
          <a:bodyPr>
            <a:normAutofit fontScale="85000" lnSpcReduction="20000"/>
          </a:bodyPr>
          <a:lstStyle/>
          <a:p>
            <a:pPr>
              <a:lnSpc>
                <a:spcPct val="105000"/>
              </a:lnSpc>
              <a:spcBef>
                <a:spcPts val="0"/>
              </a:spcBef>
              <a:spcAft>
                <a:spcPts val="1200"/>
              </a:spcAft>
            </a:pPr>
            <a:r>
              <a:rPr lang="nb-NO" dirty="0">
                <a:latin typeface="Garamond" panose="02020404030301010803" pitchFamily="18" charset="0"/>
              </a:rPr>
              <a:t>Tenk at dere er </a:t>
            </a:r>
            <a:r>
              <a:rPr lang="nb-NO" i="1" dirty="0">
                <a:latin typeface="Garamond" panose="02020404030301010803" pitchFamily="18" charset="0"/>
              </a:rPr>
              <a:t>parforskere</a:t>
            </a:r>
            <a:r>
              <a:rPr lang="nb-NO" dirty="0">
                <a:latin typeface="Garamond" panose="02020404030301010803" pitchFamily="18" charset="0"/>
              </a:rPr>
              <a:t> – alt er </a:t>
            </a:r>
            <a:r>
              <a:rPr lang="nb-NO" i="1" dirty="0">
                <a:latin typeface="Garamond" panose="02020404030301010803" pitchFamily="18" charset="0"/>
              </a:rPr>
              <a:t>informasjon</a:t>
            </a:r>
          </a:p>
          <a:p>
            <a:pPr>
              <a:lnSpc>
                <a:spcPct val="105000"/>
              </a:lnSpc>
              <a:spcBef>
                <a:spcPts val="0"/>
              </a:spcBef>
              <a:spcAft>
                <a:spcPts val="1200"/>
              </a:spcAft>
            </a:pPr>
            <a:r>
              <a:rPr lang="nb-NO" dirty="0">
                <a:latin typeface="Garamond" panose="02020404030301010803" pitchFamily="18" charset="0"/>
              </a:rPr>
              <a:t>Tren på å holde følelser på </a:t>
            </a:r>
            <a:r>
              <a:rPr lang="nb-NO" i="1" dirty="0">
                <a:latin typeface="Garamond" panose="02020404030301010803" pitchFamily="18" charset="0"/>
              </a:rPr>
              <a:t>arbeidsavstand</a:t>
            </a:r>
            <a:r>
              <a:rPr lang="nb-NO" dirty="0">
                <a:latin typeface="Garamond" panose="02020404030301010803" pitchFamily="18" charset="0"/>
              </a:rPr>
              <a:t> – dvs. at følelsene ønskes velkommen når de dukker opp </a:t>
            </a:r>
            <a:r>
              <a:rPr lang="nb-NO" i="1" dirty="0">
                <a:latin typeface="Garamond" panose="02020404030301010803" pitchFamily="18" charset="0"/>
              </a:rPr>
              <a:t>inni dere</a:t>
            </a:r>
            <a:r>
              <a:rPr lang="nb-NO" dirty="0">
                <a:latin typeface="Garamond" panose="02020404030301010803" pitchFamily="18" charset="0"/>
              </a:rPr>
              <a:t>, men at dere samtidig </a:t>
            </a:r>
            <a:r>
              <a:rPr lang="nb-NO" i="1" dirty="0">
                <a:latin typeface="Garamond" panose="02020404030301010803" pitchFamily="18" charset="0"/>
              </a:rPr>
              <a:t>fokuserer på øvelsen</a:t>
            </a:r>
            <a:r>
              <a:rPr lang="nb-NO" dirty="0">
                <a:latin typeface="Garamond" panose="02020404030301010803" pitchFamily="18" charset="0"/>
              </a:rPr>
              <a:t> (som en idrettsutøver)</a:t>
            </a:r>
          </a:p>
          <a:p>
            <a:pPr>
              <a:lnSpc>
                <a:spcPct val="105000"/>
              </a:lnSpc>
              <a:spcBef>
                <a:spcPts val="0"/>
              </a:spcBef>
              <a:spcAft>
                <a:spcPts val="1200"/>
              </a:spcAft>
            </a:pPr>
            <a:r>
              <a:rPr lang="nb-NO" dirty="0">
                <a:latin typeface="Garamond" panose="02020404030301010803" pitchFamily="18" charset="0"/>
              </a:rPr>
              <a:t>Ta pause fra øvelser ved behov – det er helt ok og ofte smart</a:t>
            </a:r>
          </a:p>
          <a:p>
            <a:pPr>
              <a:lnSpc>
                <a:spcPct val="105000"/>
              </a:lnSpc>
              <a:spcBef>
                <a:spcPts val="0"/>
              </a:spcBef>
              <a:spcAft>
                <a:spcPts val="1200"/>
              </a:spcAft>
            </a:pPr>
            <a:r>
              <a:rPr lang="nb-NO" dirty="0">
                <a:latin typeface="Garamond" panose="02020404030301010803" pitchFamily="18" charset="0"/>
              </a:rPr>
              <a:t>Det gjør ingen ting om dere ikke blir ferdige med øvelsene på den tiden som er avsatt på </a:t>
            </a:r>
            <a:r>
              <a:rPr lang="nb-NO" dirty="0" err="1">
                <a:latin typeface="Garamond" panose="02020404030301010803" pitchFamily="18" charset="0"/>
              </a:rPr>
              <a:t>kursgangene</a:t>
            </a:r>
            <a:r>
              <a:rPr lang="nb-NO" dirty="0">
                <a:latin typeface="Garamond" panose="02020404030301010803" pitchFamily="18" charset="0"/>
              </a:rPr>
              <a:t>. Øvelsene er hverdagsverktøy, så fortsett gjerne med dem hjemme. (Sett kryss i margen ved det som kan være nyttig å trene mer på.)</a:t>
            </a:r>
          </a:p>
          <a:p>
            <a:pPr>
              <a:lnSpc>
                <a:spcPct val="105000"/>
              </a:lnSpc>
              <a:spcBef>
                <a:spcPts val="0"/>
              </a:spcBef>
              <a:spcAft>
                <a:spcPts val="1200"/>
              </a:spcAft>
            </a:pPr>
            <a:r>
              <a:rPr lang="nb-NO" dirty="0">
                <a:latin typeface="Garamond" panose="02020404030301010803" pitchFamily="18" charset="0"/>
              </a:rPr>
              <a:t>Bruk muligheten til å få veiledning</a:t>
            </a:r>
          </a:p>
          <a:p>
            <a:pPr>
              <a:lnSpc>
                <a:spcPct val="105000"/>
              </a:lnSpc>
            </a:pPr>
            <a:r>
              <a:rPr lang="nb-NO" dirty="0">
                <a:latin typeface="Garamond" panose="02020404030301010803" pitchFamily="18" charset="0"/>
              </a:rPr>
              <a:t>Gi tilbakemelding på evalueringsskjemaene</a:t>
            </a:r>
          </a:p>
        </p:txBody>
      </p:sp>
      <p:sp>
        <p:nvSpPr>
          <p:cNvPr id="6" name="Plassholder for lysbildenummer 5">
            <a:extLst>
              <a:ext uri="{FF2B5EF4-FFF2-40B4-BE49-F238E27FC236}">
                <a16:creationId xmlns:a16="http://schemas.microsoft.com/office/drawing/2014/main" id="{29E9CA8C-8E1B-F709-30D1-7E44CA4C0043}"/>
              </a:ext>
            </a:extLst>
          </p:cNvPr>
          <p:cNvSpPr>
            <a:spLocks noGrp="1"/>
          </p:cNvSpPr>
          <p:nvPr>
            <p:ph type="sldNum" sz="quarter" idx="12"/>
          </p:nvPr>
        </p:nvSpPr>
        <p:spPr/>
        <p:txBody>
          <a:bodyPr/>
          <a:lstStyle/>
          <a:p>
            <a:fld id="{2080C9EC-7E52-8F4A-8984-A7A00ADC55DD}" type="slidenum">
              <a:rPr lang="nb-NO" smtClean="0"/>
              <a:t>5</a:t>
            </a:fld>
            <a:endParaRPr lang="nb-NO"/>
          </a:p>
        </p:txBody>
      </p:sp>
    </p:spTree>
    <p:extLst>
      <p:ext uri="{BB962C8B-B14F-4D97-AF65-F5344CB8AC3E}">
        <p14:creationId xmlns:p14="http://schemas.microsoft.com/office/powerpoint/2010/main" val="2783634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1957AC-8426-228E-9188-CF59C31789A5}"/>
              </a:ext>
            </a:extLst>
          </p:cNvPr>
          <p:cNvSpPr>
            <a:spLocks noGrp="1"/>
          </p:cNvSpPr>
          <p:nvPr>
            <p:ph type="title"/>
          </p:nvPr>
        </p:nvSpPr>
        <p:spPr>
          <a:xfrm>
            <a:off x="838200" y="365126"/>
            <a:ext cx="10515600" cy="1066860"/>
          </a:xfrm>
        </p:spPr>
        <p:txBody>
          <a:bodyPr>
            <a:normAutofit/>
          </a:bodyPr>
          <a:lstStyle/>
          <a:p>
            <a:r>
              <a:rPr lang="nb-NO" sz="4000" dirty="0">
                <a:latin typeface="Garamond" panose="02020404030301010803" pitchFamily="18" charset="0"/>
              </a:rPr>
              <a:t>Og enda flere sexmyter ...</a:t>
            </a:r>
          </a:p>
        </p:txBody>
      </p:sp>
      <p:sp>
        <p:nvSpPr>
          <p:cNvPr id="3" name="Plassholder for innhold 2">
            <a:extLst>
              <a:ext uri="{FF2B5EF4-FFF2-40B4-BE49-F238E27FC236}">
                <a16:creationId xmlns:a16="http://schemas.microsoft.com/office/drawing/2014/main" id="{0157318C-91A1-889F-B12C-2DD77D7A2B90}"/>
              </a:ext>
            </a:extLst>
          </p:cNvPr>
          <p:cNvSpPr>
            <a:spLocks noGrp="1"/>
          </p:cNvSpPr>
          <p:nvPr>
            <p:ph idx="1"/>
          </p:nvPr>
        </p:nvSpPr>
        <p:spPr>
          <a:xfrm>
            <a:off x="838199" y="1587260"/>
            <a:ext cx="10272623" cy="4589253"/>
          </a:xfrm>
        </p:spPr>
        <p:txBody>
          <a:bodyPr>
            <a:normAutofit fontScale="92500"/>
          </a:bodyPr>
          <a:lstStyle/>
          <a:p>
            <a:pPr marL="0" indent="0">
              <a:buNone/>
            </a:pPr>
            <a:r>
              <a:rPr lang="nb-NO" dirty="0">
                <a:latin typeface="Garamond" panose="02020404030301010803" pitchFamily="18" charset="0"/>
              </a:rPr>
              <a:t>Myte </a:t>
            </a:r>
            <a:r>
              <a:rPr lang="nb-NO" dirty="0" err="1">
                <a:latin typeface="Garamond" panose="02020404030301010803" pitchFamily="18" charset="0"/>
              </a:rPr>
              <a:t>nr</a:t>
            </a:r>
            <a:r>
              <a:rPr lang="nb-NO" dirty="0">
                <a:latin typeface="Garamond" panose="02020404030301010803" pitchFamily="18" charset="0"/>
              </a:rPr>
              <a:t> 8: Har du sagt A, må du si B</a:t>
            </a:r>
          </a:p>
          <a:p>
            <a:pPr lvl="1"/>
            <a:r>
              <a:rPr lang="nb-NO" dirty="0">
                <a:latin typeface="Garamond" panose="02020404030301010803" pitchFamily="18" charset="0"/>
              </a:rPr>
              <a:t>Parene som trives best med sexlivet lever etter prinsippet om at begge alltid har frihet til å si ja eller nei til det partneren foreslår. </a:t>
            </a:r>
          </a:p>
          <a:p>
            <a:pPr marL="0" indent="0">
              <a:buNone/>
            </a:pPr>
            <a:r>
              <a:rPr lang="nb-NO" dirty="0">
                <a:latin typeface="Garamond" panose="02020404030301010803" pitchFamily="18" charset="0"/>
              </a:rPr>
              <a:t>Myte nr. 9: Sexlivet blir kjedelig eller dør ut hos par som holder sammen lenge</a:t>
            </a:r>
          </a:p>
          <a:p>
            <a:pPr lvl="1"/>
            <a:r>
              <a:rPr lang="nb-NO" dirty="0">
                <a:latin typeface="Garamond" panose="02020404030301010803" pitchFamily="18" charset="0"/>
              </a:rPr>
              <a:t>Erfarne par rapporterer om best sex. Handler ikke om kvantitet, men om kvalitet. </a:t>
            </a:r>
          </a:p>
          <a:p>
            <a:pPr marL="0" indent="0">
              <a:buNone/>
            </a:pPr>
            <a:r>
              <a:rPr lang="nb-NO" dirty="0">
                <a:latin typeface="Garamond" panose="02020404030301010803" pitchFamily="18" charset="0"/>
              </a:rPr>
              <a:t>Myte nr. 10: Botemiddelet for lav sexlyst er mer stimulering</a:t>
            </a:r>
          </a:p>
          <a:p>
            <a:pPr lvl="1"/>
            <a:r>
              <a:rPr lang="nb-NO" dirty="0">
                <a:latin typeface="Garamond" panose="02020404030301010803" pitchFamily="18" charset="0"/>
              </a:rPr>
              <a:t>Nei – ifølge dobbeltkontrollteorien. Balansen mellom to motsatte krefter – det seksuelle stimuleringssystemet og det seksuelle hemningssystemet – bestemmer lyst og nytelse, og det hjelper ikke å gi full gass hvis håndbrekket er på!</a:t>
            </a:r>
          </a:p>
          <a:p>
            <a:pPr lvl="1"/>
            <a:r>
              <a:rPr lang="nb-NO" dirty="0">
                <a:latin typeface="Garamond" panose="02020404030301010803" pitchFamily="18" charset="0"/>
              </a:rPr>
              <a:t>Gass/brems eller AV- og PÅ-knappenes fordeling og følsomhet er ganske varige egenskaper, som kan kalles vårt seksuelle temperament eller en hoveddimensjon i vår seksuelle personlighet</a:t>
            </a:r>
          </a:p>
        </p:txBody>
      </p:sp>
      <p:sp>
        <p:nvSpPr>
          <p:cNvPr id="5" name="Plassholder for lysbildenummer 4">
            <a:extLst>
              <a:ext uri="{FF2B5EF4-FFF2-40B4-BE49-F238E27FC236}">
                <a16:creationId xmlns:a16="http://schemas.microsoft.com/office/drawing/2014/main" id="{85D429DF-B060-3B1E-5ED7-CD8AA659E1C0}"/>
              </a:ext>
            </a:extLst>
          </p:cNvPr>
          <p:cNvSpPr>
            <a:spLocks noGrp="1"/>
          </p:cNvSpPr>
          <p:nvPr>
            <p:ph type="sldNum" sz="quarter" idx="12"/>
          </p:nvPr>
        </p:nvSpPr>
        <p:spPr/>
        <p:txBody>
          <a:bodyPr/>
          <a:lstStyle/>
          <a:p>
            <a:fld id="{2080C9EC-7E52-8F4A-8984-A7A00ADC55DD}" type="slidenum">
              <a:rPr lang="nb-NO" smtClean="0"/>
              <a:t>50</a:t>
            </a:fld>
            <a:endParaRPr lang="nb-NO"/>
          </a:p>
        </p:txBody>
      </p:sp>
      <p:pic>
        <p:nvPicPr>
          <p:cNvPr id="8" name="Bilde 7" descr="Et bilde som inneholder tegnefilm, tegning, sketch, illustrasjon&#10;&#10;Automatisk generert beskrivelse">
            <a:extLst>
              <a:ext uri="{FF2B5EF4-FFF2-40B4-BE49-F238E27FC236}">
                <a16:creationId xmlns:a16="http://schemas.microsoft.com/office/drawing/2014/main" id="{578EE8DC-CE88-E68E-FFDC-955E6886D6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62923" y="546980"/>
            <a:ext cx="2490877" cy="1455067"/>
          </a:xfrm>
          <a:prstGeom prst="rect">
            <a:avLst/>
          </a:prstGeom>
        </p:spPr>
      </p:pic>
    </p:spTree>
    <p:extLst>
      <p:ext uri="{BB962C8B-B14F-4D97-AF65-F5344CB8AC3E}">
        <p14:creationId xmlns:p14="http://schemas.microsoft.com/office/powerpoint/2010/main" val="1763452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1957AC-8426-228E-9188-CF59C31789A5}"/>
              </a:ext>
            </a:extLst>
          </p:cNvPr>
          <p:cNvSpPr>
            <a:spLocks noGrp="1"/>
          </p:cNvSpPr>
          <p:nvPr>
            <p:ph type="title"/>
          </p:nvPr>
        </p:nvSpPr>
        <p:spPr>
          <a:xfrm>
            <a:off x="838200" y="365126"/>
            <a:ext cx="10515600" cy="1066860"/>
          </a:xfrm>
        </p:spPr>
        <p:txBody>
          <a:bodyPr>
            <a:normAutofit/>
          </a:bodyPr>
          <a:lstStyle/>
          <a:p>
            <a:r>
              <a:rPr lang="nb-NO" sz="4000" dirty="0">
                <a:latin typeface="Garamond" panose="02020404030301010803" pitchFamily="18" charset="0"/>
              </a:rPr>
              <a:t>Litt mer om PÅ- og </a:t>
            </a:r>
            <a:r>
              <a:rPr lang="nb-NO" sz="4000" dirty="0" err="1">
                <a:latin typeface="Garamond" panose="02020404030301010803" pitchFamily="18" charset="0"/>
              </a:rPr>
              <a:t>AV-knapper</a:t>
            </a:r>
            <a:r>
              <a:rPr lang="nb-NO" sz="4000" dirty="0">
                <a:latin typeface="Garamond" panose="02020404030301010803" pitchFamily="18" charset="0"/>
              </a:rPr>
              <a:t> ...</a:t>
            </a:r>
          </a:p>
        </p:txBody>
      </p:sp>
      <p:sp>
        <p:nvSpPr>
          <p:cNvPr id="3" name="Plassholder for innhold 2">
            <a:extLst>
              <a:ext uri="{FF2B5EF4-FFF2-40B4-BE49-F238E27FC236}">
                <a16:creationId xmlns:a16="http://schemas.microsoft.com/office/drawing/2014/main" id="{0157318C-91A1-889F-B12C-2DD77D7A2B90}"/>
              </a:ext>
            </a:extLst>
          </p:cNvPr>
          <p:cNvSpPr>
            <a:spLocks noGrp="1"/>
          </p:cNvSpPr>
          <p:nvPr>
            <p:ph idx="1"/>
          </p:nvPr>
        </p:nvSpPr>
        <p:spPr>
          <a:xfrm>
            <a:off x="838201" y="1431986"/>
            <a:ext cx="9962071" cy="4924364"/>
          </a:xfrm>
        </p:spPr>
        <p:txBody>
          <a:bodyPr>
            <a:normAutofit fontScale="92500" lnSpcReduction="10000"/>
          </a:bodyPr>
          <a:lstStyle/>
          <a:p>
            <a:pPr marL="0" indent="0">
              <a:buNone/>
            </a:pPr>
            <a:r>
              <a:rPr lang="nb-NO" dirty="0">
                <a:latin typeface="Garamond" panose="02020404030301010803" pitchFamily="18" charset="0"/>
              </a:rPr>
              <a:t>PÅ-knappene er tanker, fornemmelser og </a:t>
            </a:r>
            <a:r>
              <a:rPr lang="nb-NO" dirty="0" err="1">
                <a:latin typeface="Garamond" panose="02020404030301010803" pitchFamily="18" charset="0"/>
              </a:rPr>
              <a:t>sanseinntykk</a:t>
            </a:r>
            <a:r>
              <a:rPr lang="nb-NO" dirty="0">
                <a:latin typeface="Garamond" panose="02020404030301010803" pitchFamily="18" charset="0"/>
              </a:rPr>
              <a:t> som tenner oss og nører opp under lyst og nytelse</a:t>
            </a:r>
          </a:p>
          <a:p>
            <a:pPr marL="0" indent="0">
              <a:buNone/>
            </a:pPr>
            <a:r>
              <a:rPr lang="nb-NO" dirty="0" err="1">
                <a:latin typeface="Garamond" panose="02020404030301010803" pitchFamily="18" charset="0"/>
              </a:rPr>
              <a:t>AV-knappene</a:t>
            </a:r>
            <a:r>
              <a:rPr lang="nb-NO" dirty="0">
                <a:latin typeface="Garamond" panose="02020404030301010803" pitchFamily="18" charset="0"/>
              </a:rPr>
              <a:t> er tanker, fornemmelser og sanseinntrykk som hindrer oss i lyst og nytelse</a:t>
            </a:r>
          </a:p>
          <a:p>
            <a:pPr marL="0" indent="0">
              <a:buNone/>
            </a:pPr>
            <a:r>
              <a:rPr lang="nb-NO" dirty="0">
                <a:latin typeface="Garamond" panose="02020404030301010803" pitchFamily="18" charset="0"/>
              </a:rPr>
              <a:t>Tankebaserte </a:t>
            </a:r>
            <a:r>
              <a:rPr lang="nb-NO" dirty="0" err="1">
                <a:latin typeface="Garamond" panose="02020404030301010803" pitchFamily="18" charset="0"/>
              </a:rPr>
              <a:t>AV-knapper</a:t>
            </a:r>
            <a:r>
              <a:rPr lang="nb-NO" dirty="0">
                <a:latin typeface="Garamond" panose="02020404030301010803" pitchFamily="18" charset="0"/>
              </a:rPr>
              <a:t> kan komme i mange varianter:</a:t>
            </a:r>
          </a:p>
          <a:p>
            <a:pPr lvl="1">
              <a:spcBef>
                <a:spcPts val="1100"/>
              </a:spcBef>
            </a:pPr>
            <a:r>
              <a:rPr lang="nb-NO" dirty="0">
                <a:latin typeface="Garamond" panose="02020404030301010803" pitchFamily="18" charset="0"/>
              </a:rPr>
              <a:t>Jeg må rekke å støvsuge før vi får besøk i morgen!</a:t>
            </a:r>
          </a:p>
          <a:p>
            <a:pPr lvl="1">
              <a:spcBef>
                <a:spcPts val="1100"/>
              </a:spcBef>
            </a:pPr>
            <a:r>
              <a:rPr lang="nb-NO" dirty="0">
                <a:latin typeface="Garamond" panose="02020404030301010803" pitchFamily="18" charset="0"/>
              </a:rPr>
              <a:t>Nå må den holde seg stiv!</a:t>
            </a:r>
          </a:p>
          <a:p>
            <a:pPr lvl="1">
              <a:spcBef>
                <a:spcPts val="1100"/>
              </a:spcBef>
            </a:pPr>
            <a:r>
              <a:rPr lang="nb-NO" dirty="0">
                <a:latin typeface="Garamond" panose="02020404030301010803" pitchFamily="18" charset="0"/>
              </a:rPr>
              <a:t>Jeg har lagt på meg! Jeg føler meg ikke sexy.</a:t>
            </a:r>
          </a:p>
          <a:p>
            <a:pPr lvl="1">
              <a:spcBef>
                <a:spcPts val="1100"/>
              </a:spcBef>
            </a:pPr>
            <a:r>
              <a:rPr lang="nb-NO" dirty="0">
                <a:latin typeface="Garamond" panose="02020404030301010803" pitchFamily="18" charset="0"/>
              </a:rPr>
              <a:t>Tenk om barna hører oss!</a:t>
            </a:r>
          </a:p>
          <a:p>
            <a:pPr lvl="1">
              <a:spcBef>
                <a:spcPts val="1100"/>
              </a:spcBef>
            </a:pPr>
            <a:r>
              <a:rPr lang="nb-NO" dirty="0">
                <a:latin typeface="Garamond" panose="02020404030301010803" pitchFamily="18" charset="0"/>
              </a:rPr>
              <a:t>Jeg savner mer emosjonell nærhet</a:t>
            </a:r>
          </a:p>
          <a:p>
            <a:pPr marL="0" indent="0">
              <a:buNone/>
            </a:pPr>
            <a:r>
              <a:rPr lang="nb-NO" dirty="0">
                <a:latin typeface="Garamond" panose="02020404030301010803" pitchFamily="18" charset="0"/>
              </a:rPr>
              <a:t>Typiske sanseinntrykk som kan fungere som </a:t>
            </a:r>
            <a:r>
              <a:rPr lang="nb-NO" dirty="0" err="1">
                <a:latin typeface="Garamond" panose="02020404030301010803" pitchFamily="18" charset="0"/>
              </a:rPr>
              <a:t>AV-knapper</a:t>
            </a:r>
            <a:r>
              <a:rPr lang="nb-NO" dirty="0">
                <a:latin typeface="Garamond" panose="02020404030301010803" pitchFamily="18" charset="0"/>
              </a:rPr>
              <a:t> kan være lukter, smaker og berøringer</a:t>
            </a:r>
          </a:p>
        </p:txBody>
      </p:sp>
      <p:sp>
        <p:nvSpPr>
          <p:cNvPr id="5" name="Plassholder for lysbildenummer 4">
            <a:extLst>
              <a:ext uri="{FF2B5EF4-FFF2-40B4-BE49-F238E27FC236}">
                <a16:creationId xmlns:a16="http://schemas.microsoft.com/office/drawing/2014/main" id="{85D429DF-B060-3B1E-5ED7-CD8AA659E1C0}"/>
              </a:ext>
            </a:extLst>
          </p:cNvPr>
          <p:cNvSpPr>
            <a:spLocks noGrp="1"/>
          </p:cNvSpPr>
          <p:nvPr>
            <p:ph type="sldNum" sz="quarter" idx="12"/>
          </p:nvPr>
        </p:nvSpPr>
        <p:spPr/>
        <p:txBody>
          <a:bodyPr/>
          <a:lstStyle/>
          <a:p>
            <a:fld id="{2080C9EC-7E52-8F4A-8984-A7A00ADC55DD}" type="slidenum">
              <a:rPr lang="nb-NO" smtClean="0"/>
              <a:t>51</a:t>
            </a:fld>
            <a:endParaRPr lang="nb-NO"/>
          </a:p>
        </p:txBody>
      </p:sp>
      <p:pic>
        <p:nvPicPr>
          <p:cNvPr id="8" name="Bilde 7" descr="Et bilde som inneholder sketch, strektegning, tegning, strektegninger&#10;&#10;Automatisk generert beskrivelse">
            <a:extLst>
              <a:ext uri="{FF2B5EF4-FFF2-40B4-BE49-F238E27FC236}">
                <a16:creationId xmlns:a16="http://schemas.microsoft.com/office/drawing/2014/main" id="{46B2D293-E184-F530-B417-E5C631AF58C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10600" y="2644088"/>
            <a:ext cx="1700199" cy="2596550"/>
          </a:xfrm>
          <a:prstGeom prst="rect">
            <a:avLst/>
          </a:prstGeom>
        </p:spPr>
      </p:pic>
    </p:spTree>
    <p:extLst>
      <p:ext uri="{BB962C8B-B14F-4D97-AF65-F5344CB8AC3E}">
        <p14:creationId xmlns:p14="http://schemas.microsoft.com/office/powerpoint/2010/main" val="2291357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1957AC-8426-228E-9188-CF59C31789A5}"/>
              </a:ext>
            </a:extLst>
          </p:cNvPr>
          <p:cNvSpPr>
            <a:spLocks noGrp="1"/>
          </p:cNvSpPr>
          <p:nvPr>
            <p:ph type="title"/>
          </p:nvPr>
        </p:nvSpPr>
        <p:spPr>
          <a:xfrm>
            <a:off x="838200" y="365126"/>
            <a:ext cx="10515600" cy="1066860"/>
          </a:xfrm>
        </p:spPr>
        <p:txBody>
          <a:bodyPr>
            <a:normAutofit/>
          </a:bodyPr>
          <a:lstStyle/>
          <a:p>
            <a:r>
              <a:rPr lang="nb-NO" sz="4000" dirty="0">
                <a:latin typeface="Garamond" panose="02020404030301010803" pitchFamily="18" charset="0"/>
              </a:rPr>
              <a:t>Øvelse 9: Vårt forhold til mytene</a:t>
            </a:r>
          </a:p>
        </p:txBody>
      </p:sp>
      <p:sp>
        <p:nvSpPr>
          <p:cNvPr id="3" name="Plassholder for innhold 2">
            <a:extLst>
              <a:ext uri="{FF2B5EF4-FFF2-40B4-BE49-F238E27FC236}">
                <a16:creationId xmlns:a16="http://schemas.microsoft.com/office/drawing/2014/main" id="{0157318C-91A1-889F-B12C-2DD77D7A2B90}"/>
              </a:ext>
            </a:extLst>
          </p:cNvPr>
          <p:cNvSpPr>
            <a:spLocks noGrp="1"/>
          </p:cNvSpPr>
          <p:nvPr>
            <p:ph idx="1"/>
          </p:nvPr>
        </p:nvSpPr>
        <p:spPr>
          <a:xfrm>
            <a:off x="838199" y="1587260"/>
            <a:ext cx="10272623" cy="4589253"/>
          </a:xfrm>
        </p:spPr>
        <p:txBody>
          <a:bodyPr>
            <a:normAutofit/>
          </a:bodyPr>
          <a:lstStyle/>
          <a:p>
            <a:pPr marL="514350" indent="-514350">
              <a:buFont typeface="+mj-lt"/>
              <a:buAutoNum type="alphaLcParenR"/>
            </a:pPr>
            <a:r>
              <a:rPr lang="nb-NO" dirty="0">
                <a:latin typeface="Garamond" panose="02020404030301010803" pitchFamily="18" charset="0"/>
              </a:rPr>
              <a:t>Les gjennom mytene og angi hvor enig du er, og/eller har vært, i innholdet de formidler</a:t>
            </a:r>
          </a:p>
          <a:p>
            <a:pPr lvl="1"/>
            <a:r>
              <a:rPr lang="nb-NO" dirty="0">
                <a:latin typeface="Garamond" panose="02020404030301010803" pitchFamily="18" charset="0"/>
              </a:rPr>
              <a:t>Svaralternativer: </a:t>
            </a:r>
            <a:r>
              <a:rPr lang="nb-NO" i="1" dirty="0">
                <a:latin typeface="Garamond" panose="02020404030301010803" pitchFamily="18" charset="0"/>
              </a:rPr>
              <a:t>Enig, uenig eller usikker</a:t>
            </a:r>
          </a:p>
          <a:p>
            <a:pPr lvl="1"/>
            <a:r>
              <a:rPr lang="nb-NO" dirty="0">
                <a:latin typeface="Garamond" panose="02020404030301010803" pitchFamily="18" charset="0"/>
              </a:rPr>
              <a:t>Til venstre: Slik det er nå, til høyre: Slik det var tidligere</a:t>
            </a:r>
          </a:p>
          <a:p>
            <a:pPr marL="514350" indent="-514350">
              <a:buFont typeface="+mj-lt"/>
              <a:buAutoNum type="alphaLcParenR"/>
            </a:pPr>
            <a:r>
              <a:rPr lang="nb-NO" dirty="0">
                <a:latin typeface="Garamond" panose="02020404030301010803" pitchFamily="18" charset="0"/>
              </a:rPr>
              <a:t>Sett dere sammen og snakk om det dere har svart. Snakk gjerne om hvordan dere tror én eller flere enkeltmyter kan ha påvirket dere, og hvilken forskjell det kan gjøre, om dere parkerer denne/disse.</a:t>
            </a:r>
          </a:p>
          <a:p>
            <a:pPr marL="0" indent="0">
              <a:buNone/>
            </a:pPr>
            <a:r>
              <a:rPr lang="nb-NO" dirty="0">
                <a:latin typeface="Garamond" panose="02020404030301010803" pitchFamily="18" charset="0"/>
              </a:rPr>
              <a:t>Vær hensynsfulle og godartet nysgjerrige. (Og hvis noen av mytene faktisk stemmer for dere, og dere trives med det, er det helt fint. Dere selv er alltid fasiten.)</a:t>
            </a:r>
          </a:p>
        </p:txBody>
      </p:sp>
      <p:sp>
        <p:nvSpPr>
          <p:cNvPr id="5" name="Plassholder for lysbildenummer 4">
            <a:extLst>
              <a:ext uri="{FF2B5EF4-FFF2-40B4-BE49-F238E27FC236}">
                <a16:creationId xmlns:a16="http://schemas.microsoft.com/office/drawing/2014/main" id="{85D429DF-B060-3B1E-5ED7-CD8AA659E1C0}"/>
              </a:ext>
            </a:extLst>
          </p:cNvPr>
          <p:cNvSpPr>
            <a:spLocks noGrp="1"/>
          </p:cNvSpPr>
          <p:nvPr>
            <p:ph type="sldNum" sz="quarter" idx="12"/>
          </p:nvPr>
        </p:nvSpPr>
        <p:spPr/>
        <p:txBody>
          <a:bodyPr/>
          <a:lstStyle/>
          <a:p>
            <a:fld id="{2080C9EC-7E52-8F4A-8984-A7A00ADC55DD}" type="slidenum">
              <a:rPr lang="nb-NO" smtClean="0"/>
              <a:t>52</a:t>
            </a:fld>
            <a:endParaRPr lang="nb-NO"/>
          </a:p>
        </p:txBody>
      </p:sp>
    </p:spTree>
    <p:extLst>
      <p:ext uri="{BB962C8B-B14F-4D97-AF65-F5344CB8AC3E}">
        <p14:creationId xmlns:p14="http://schemas.microsoft.com/office/powerpoint/2010/main" val="2993108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A188B3-A572-17CC-EC6B-60DF12EE875A}"/>
              </a:ext>
            </a:extLst>
          </p:cNvPr>
          <p:cNvSpPr>
            <a:spLocks noGrp="1"/>
          </p:cNvSpPr>
          <p:nvPr>
            <p:ph type="title"/>
          </p:nvPr>
        </p:nvSpPr>
        <p:spPr/>
        <p:txBody>
          <a:bodyPr/>
          <a:lstStyle/>
          <a:p>
            <a:r>
              <a:rPr lang="nb-NO" dirty="0">
                <a:latin typeface="Garamond" panose="02020404030301010803" pitchFamily="18" charset="0"/>
              </a:rPr>
              <a:t>Når sex blir masete</a:t>
            </a:r>
          </a:p>
        </p:txBody>
      </p:sp>
      <p:sp>
        <p:nvSpPr>
          <p:cNvPr id="3" name="Plassholder for innhold 2">
            <a:extLst>
              <a:ext uri="{FF2B5EF4-FFF2-40B4-BE49-F238E27FC236}">
                <a16:creationId xmlns:a16="http://schemas.microsoft.com/office/drawing/2014/main" id="{238153A3-BD18-C2D8-F53E-057BB80C953D}"/>
              </a:ext>
            </a:extLst>
          </p:cNvPr>
          <p:cNvSpPr>
            <a:spLocks noGrp="1"/>
          </p:cNvSpPr>
          <p:nvPr>
            <p:ph idx="1"/>
          </p:nvPr>
        </p:nvSpPr>
        <p:spPr>
          <a:xfrm>
            <a:off x="4413827" y="1690688"/>
            <a:ext cx="7079673" cy="4351338"/>
          </a:xfrm>
        </p:spPr>
        <p:txBody>
          <a:bodyPr>
            <a:normAutofit/>
          </a:bodyPr>
          <a:lstStyle/>
          <a:p>
            <a:r>
              <a:rPr lang="nb-NO" dirty="0">
                <a:latin typeface="Garamond" panose="02020404030301010803" pitchFamily="18" charset="0"/>
              </a:rPr>
              <a:t>Noen ganger kan lystforskjeller eller sexpauser utløse konfliktdanser:</a:t>
            </a:r>
          </a:p>
          <a:p>
            <a:pPr lvl="1"/>
            <a:r>
              <a:rPr lang="nb-NO" dirty="0">
                <a:latin typeface="Garamond" panose="02020404030301010803" pitchFamily="18" charset="0"/>
              </a:rPr>
              <a:t>Den som ønsker mer sex, oppleves som masete – kanskje både av seg selv og partneren. Og det gjør vondt å bli avvist.</a:t>
            </a:r>
          </a:p>
          <a:p>
            <a:pPr lvl="1"/>
            <a:r>
              <a:rPr lang="nb-NO" dirty="0">
                <a:latin typeface="Garamond" panose="02020404030301010803" pitchFamily="18" charset="0"/>
              </a:rPr>
              <a:t>Den som ønsker mindre sex, prøver å unngå situasjoner som kan føre til press om sex. Det er vondt å måtte avvise.</a:t>
            </a:r>
          </a:p>
          <a:p>
            <a:r>
              <a:rPr lang="nb-NO" dirty="0">
                <a:latin typeface="Garamond" panose="02020404030301010803" pitchFamily="18" charset="0"/>
              </a:rPr>
              <a:t>Det er risiko for at all nærhet gradvis blir borte, for å slippe å avvise/bli avvist</a:t>
            </a:r>
          </a:p>
        </p:txBody>
      </p:sp>
      <p:pic>
        <p:nvPicPr>
          <p:cNvPr id="5" name="Bilde 4">
            <a:extLst>
              <a:ext uri="{FF2B5EF4-FFF2-40B4-BE49-F238E27FC236}">
                <a16:creationId xmlns:a16="http://schemas.microsoft.com/office/drawing/2014/main" id="{4AFB85B7-1871-3818-329E-2DB06CCD491C}"/>
              </a:ext>
            </a:extLst>
          </p:cNvPr>
          <p:cNvPicPr>
            <a:picLocks noChangeAspect="1"/>
          </p:cNvPicPr>
          <p:nvPr/>
        </p:nvPicPr>
        <p:blipFill>
          <a:blip r:embed="rId2"/>
          <a:srcRect/>
          <a:stretch/>
        </p:blipFill>
        <p:spPr>
          <a:xfrm>
            <a:off x="698500" y="1688306"/>
            <a:ext cx="3481388" cy="3481388"/>
          </a:xfrm>
          <a:prstGeom prst="rect">
            <a:avLst/>
          </a:prstGeom>
        </p:spPr>
      </p:pic>
      <p:sp>
        <p:nvSpPr>
          <p:cNvPr id="6" name="Plassholder for lysbildenummer 5">
            <a:extLst>
              <a:ext uri="{FF2B5EF4-FFF2-40B4-BE49-F238E27FC236}">
                <a16:creationId xmlns:a16="http://schemas.microsoft.com/office/drawing/2014/main" id="{E06A9CD0-5112-316C-071C-D2E7D65F7F2D}"/>
              </a:ext>
            </a:extLst>
          </p:cNvPr>
          <p:cNvSpPr>
            <a:spLocks noGrp="1"/>
          </p:cNvSpPr>
          <p:nvPr>
            <p:ph type="sldNum" sz="quarter" idx="12"/>
          </p:nvPr>
        </p:nvSpPr>
        <p:spPr/>
        <p:txBody>
          <a:bodyPr/>
          <a:lstStyle/>
          <a:p>
            <a:fld id="{2080C9EC-7E52-8F4A-8984-A7A00ADC55DD}" type="slidenum">
              <a:rPr lang="nb-NO" smtClean="0"/>
              <a:t>53</a:t>
            </a:fld>
            <a:endParaRPr lang="nb-NO"/>
          </a:p>
        </p:txBody>
      </p:sp>
    </p:spTree>
    <p:extLst>
      <p:ext uri="{BB962C8B-B14F-4D97-AF65-F5344CB8AC3E}">
        <p14:creationId xmlns:p14="http://schemas.microsoft.com/office/powerpoint/2010/main" val="4064174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7A6CBA-70E7-2FAB-82FB-9B12B8441378}"/>
              </a:ext>
            </a:extLst>
          </p:cNvPr>
          <p:cNvSpPr>
            <a:spLocks noGrp="1"/>
          </p:cNvSpPr>
          <p:nvPr>
            <p:ph type="title"/>
          </p:nvPr>
        </p:nvSpPr>
        <p:spPr>
          <a:xfrm>
            <a:off x="838200" y="365125"/>
            <a:ext cx="10515600" cy="1325563"/>
          </a:xfrm>
        </p:spPr>
        <p:txBody>
          <a:bodyPr/>
          <a:lstStyle/>
          <a:p>
            <a:r>
              <a:rPr lang="nb-NO" dirty="0">
                <a:latin typeface="Garamond" panose="02020404030301010803" pitchFamily="18" charset="0"/>
              </a:rPr>
              <a:t>Sex som en aktivitet med fem gir</a:t>
            </a:r>
          </a:p>
        </p:txBody>
      </p:sp>
      <p:sp>
        <p:nvSpPr>
          <p:cNvPr id="3" name="Plassholder for innhold 2">
            <a:extLst>
              <a:ext uri="{FF2B5EF4-FFF2-40B4-BE49-F238E27FC236}">
                <a16:creationId xmlns:a16="http://schemas.microsoft.com/office/drawing/2014/main" id="{75760908-E212-E6E0-6155-95595ECFB51E}"/>
              </a:ext>
            </a:extLst>
          </p:cNvPr>
          <p:cNvSpPr>
            <a:spLocks noGrp="1"/>
          </p:cNvSpPr>
          <p:nvPr>
            <p:ph idx="1"/>
          </p:nvPr>
        </p:nvSpPr>
        <p:spPr>
          <a:xfrm>
            <a:off x="838200" y="1517073"/>
            <a:ext cx="6892636" cy="4659890"/>
          </a:xfrm>
        </p:spPr>
        <p:txBody>
          <a:bodyPr>
            <a:normAutofit lnSpcReduction="10000"/>
          </a:bodyPr>
          <a:lstStyle/>
          <a:p>
            <a:pPr>
              <a:spcAft>
                <a:spcPts val="600"/>
              </a:spcAft>
            </a:pPr>
            <a:r>
              <a:rPr lang="nb-NO" dirty="0">
                <a:latin typeface="Garamond" panose="02020404030301010803" pitchFamily="18" charset="0"/>
              </a:rPr>
              <a:t>Barry McCarthy: Snakk om sex som om det er en aktivitet med fem gir – fra det minst intense til det mest intense</a:t>
            </a:r>
          </a:p>
          <a:p>
            <a:pPr>
              <a:spcAft>
                <a:spcPts val="600"/>
              </a:spcAft>
            </a:pPr>
            <a:r>
              <a:rPr lang="nb-NO" dirty="0">
                <a:latin typeface="Garamond" panose="02020404030301010803" pitchFamily="18" charset="0"/>
              </a:rPr>
              <a:t>Poenget er ikke at man må innom alle girene hver gang man har sex - men at man har et bredt repertoar av måter å være nær partneren på</a:t>
            </a:r>
          </a:p>
          <a:p>
            <a:pPr>
              <a:spcAft>
                <a:spcPts val="600"/>
              </a:spcAft>
            </a:pPr>
            <a:r>
              <a:rPr lang="nb-NO" dirty="0">
                <a:latin typeface="Garamond" panose="02020404030301010803" pitchFamily="18" charset="0"/>
              </a:rPr>
              <a:t>De fire første girene er i det lange løp minst like viktige som det femte. </a:t>
            </a:r>
          </a:p>
          <a:p>
            <a:pPr>
              <a:spcAft>
                <a:spcPts val="600"/>
              </a:spcAft>
            </a:pPr>
            <a:r>
              <a:rPr lang="nb-NO" dirty="0">
                <a:latin typeface="Garamond" panose="02020404030301010803" pitchFamily="18" charset="0"/>
              </a:rPr>
              <a:t>Kjør etter forholdene! Gå aldri opp i femte gir, hvis ikke begge ønsker det!</a:t>
            </a:r>
          </a:p>
        </p:txBody>
      </p:sp>
      <p:sp>
        <p:nvSpPr>
          <p:cNvPr id="6" name="Plassholder for lysbildenummer 5">
            <a:extLst>
              <a:ext uri="{FF2B5EF4-FFF2-40B4-BE49-F238E27FC236}">
                <a16:creationId xmlns:a16="http://schemas.microsoft.com/office/drawing/2014/main" id="{5CB955D8-99D7-B385-81F4-68EE21D285AF}"/>
              </a:ext>
            </a:extLst>
          </p:cNvPr>
          <p:cNvSpPr>
            <a:spLocks noGrp="1"/>
          </p:cNvSpPr>
          <p:nvPr>
            <p:ph type="sldNum" sz="quarter" idx="12"/>
          </p:nvPr>
        </p:nvSpPr>
        <p:spPr/>
        <p:txBody>
          <a:bodyPr/>
          <a:lstStyle/>
          <a:p>
            <a:fld id="{2080C9EC-7E52-8F4A-8984-A7A00ADC55DD}" type="slidenum">
              <a:rPr lang="nb-NO" smtClean="0"/>
              <a:t>54</a:t>
            </a:fld>
            <a:endParaRPr lang="nb-NO"/>
          </a:p>
        </p:txBody>
      </p:sp>
      <p:pic>
        <p:nvPicPr>
          <p:cNvPr id="7" name="Bilde 6">
            <a:extLst>
              <a:ext uri="{FF2B5EF4-FFF2-40B4-BE49-F238E27FC236}">
                <a16:creationId xmlns:a16="http://schemas.microsoft.com/office/drawing/2014/main" id="{21D0AE98-93C2-E9B2-AFCC-CEC2FC4D3B8E}"/>
              </a:ext>
            </a:extLst>
          </p:cNvPr>
          <p:cNvPicPr>
            <a:picLocks noChangeAspect="1"/>
          </p:cNvPicPr>
          <p:nvPr/>
        </p:nvPicPr>
        <p:blipFill>
          <a:blip r:embed="rId3"/>
          <a:srcRect/>
          <a:stretch/>
        </p:blipFill>
        <p:spPr>
          <a:xfrm>
            <a:off x="7730836" y="1690688"/>
            <a:ext cx="3488213" cy="3877455"/>
          </a:xfrm>
          <a:prstGeom prst="rect">
            <a:avLst/>
          </a:prstGeom>
        </p:spPr>
      </p:pic>
    </p:spTree>
    <p:extLst>
      <p:ext uri="{BB962C8B-B14F-4D97-AF65-F5344CB8AC3E}">
        <p14:creationId xmlns:p14="http://schemas.microsoft.com/office/powerpoint/2010/main" val="1356901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5FF6DB-9770-9E8D-376B-4E6F71543C63}"/>
              </a:ext>
            </a:extLst>
          </p:cNvPr>
          <p:cNvSpPr>
            <a:spLocks noGrp="1"/>
          </p:cNvSpPr>
          <p:nvPr>
            <p:ph type="title"/>
          </p:nvPr>
        </p:nvSpPr>
        <p:spPr>
          <a:xfrm>
            <a:off x="838200" y="551341"/>
            <a:ext cx="7977995" cy="1053172"/>
          </a:xfrm>
        </p:spPr>
        <p:txBody>
          <a:bodyPr>
            <a:normAutofit/>
          </a:bodyPr>
          <a:lstStyle/>
          <a:p>
            <a:r>
              <a:rPr lang="nb-NO" sz="4000" dirty="0">
                <a:latin typeface="Garamond" panose="02020404030301010803" pitchFamily="18" charset="0"/>
                <a:hlinkClick r:id="rId3"/>
              </a:rPr>
              <a:t>Alternativ øvelse 9: De seksuelle girene</a:t>
            </a:r>
            <a:endParaRPr lang="nb-NO" sz="4000" dirty="0">
              <a:latin typeface="Garamond" panose="02020404030301010803" pitchFamily="18" charset="0"/>
            </a:endParaRPr>
          </a:p>
        </p:txBody>
      </p:sp>
      <p:sp>
        <p:nvSpPr>
          <p:cNvPr id="6" name="Plassholder for innhold 5">
            <a:extLst>
              <a:ext uri="{FF2B5EF4-FFF2-40B4-BE49-F238E27FC236}">
                <a16:creationId xmlns:a16="http://schemas.microsoft.com/office/drawing/2014/main" id="{D94026DF-2F7A-FF27-A748-1CC03E371017}"/>
              </a:ext>
            </a:extLst>
          </p:cNvPr>
          <p:cNvSpPr>
            <a:spLocks noGrp="1"/>
          </p:cNvSpPr>
          <p:nvPr>
            <p:ph idx="1"/>
          </p:nvPr>
        </p:nvSpPr>
        <p:spPr>
          <a:xfrm>
            <a:off x="2004204" y="1604513"/>
            <a:ext cx="9537939" cy="4399472"/>
          </a:xfrm>
        </p:spPr>
        <p:txBody>
          <a:bodyPr>
            <a:normAutofit lnSpcReduction="10000"/>
          </a:bodyPr>
          <a:lstStyle/>
          <a:p>
            <a:pPr marL="0" indent="0">
              <a:buNone/>
            </a:pPr>
            <a:r>
              <a:rPr lang="nb-NO" sz="2400" dirty="0">
                <a:latin typeface="Garamond" panose="02020404030301010803" pitchFamily="18" charset="0"/>
              </a:rPr>
              <a:t>Denne øvelsen kan vekke blandede følelser, særlig hvis det er sexpause i forholdet. I så fall: Ikke la øvelsen kjennes som press til at noe må gjennomføres i praksis umiddelbart. Prøv eventuelt heller å tenke over hva du likte før, og hva du tror du kunne komme til å like den dagen det blir litt lettere å håndtere det seksuelle.</a:t>
            </a:r>
          </a:p>
          <a:p>
            <a:pPr marL="0" indent="0">
              <a:buNone/>
            </a:pPr>
            <a:endParaRPr lang="nb-NO" sz="1400" dirty="0">
              <a:latin typeface="Garamond" panose="02020404030301010803" pitchFamily="18" charset="0"/>
            </a:endParaRPr>
          </a:p>
          <a:p>
            <a:pPr marL="514350" indent="-514350">
              <a:buFont typeface="+mj-lt"/>
              <a:buAutoNum type="alphaLcParenR"/>
            </a:pPr>
            <a:r>
              <a:rPr lang="nb-NO" dirty="0">
                <a:latin typeface="Garamond" panose="02020404030301010803" pitchFamily="18" charset="0"/>
              </a:rPr>
              <a:t>Fyll ut dine ønsker for de ulike girene.</a:t>
            </a:r>
          </a:p>
          <a:p>
            <a:pPr marL="0" indent="0">
              <a:buNone/>
            </a:pPr>
            <a:endParaRPr lang="nb-NO" sz="1400" dirty="0">
              <a:latin typeface="Garamond" panose="02020404030301010803" pitchFamily="18" charset="0"/>
            </a:endParaRPr>
          </a:p>
          <a:p>
            <a:pPr marL="514350" indent="-514350">
              <a:buFont typeface="+mj-lt"/>
              <a:buAutoNum type="alphaLcParenR" startAt="2"/>
            </a:pPr>
            <a:r>
              <a:rPr lang="nb-NO" dirty="0">
                <a:latin typeface="Garamond" panose="02020404030301010803" pitchFamily="18" charset="0"/>
              </a:rPr>
              <a:t>Bytt bøker og les gjennom hverandres ønskelister. Snakk sammen om hva dere (på sikt) kunne tenke dere å prøve, av det partneren ønsker seg. Snakk gjerne også om hvordan dere praktiserer invitasjoner og svar på det seksuelle området.</a:t>
            </a:r>
          </a:p>
        </p:txBody>
      </p:sp>
      <p:sp>
        <p:nvSpPr>
          <p:cNvPr id="5" name="Plassholder for lysbildenummer 4">
            <a:extLst>
              <a:ext uri="{FF2B5EF4-FFF2-40B4-BE49-F238E27FC236}">
                <a16:creationId xmlns:a16="http://schemas.microsoft.com/office/drawing/2014/main" id="{D5769F0C-9F05-CF6A-902F-8E02D17FB27D}"/>
              </a:ext>
            </a:extLst>
          </p:cNvPr>
          <p:cNvSpPr>
            <a:spLocks noGrp="1"/>
          </p:cNvSpPr>
          <p:nvPr>
            <p:ph type="sldNum" sz="quarter" idx="12"/>
          </p:nvPr>
        </p:nvSpPr>
        <p:spPr/>
        <p:txBody>
          <a:bodyPr/>
          <a:lstStyle/>
          <a:p>
            <a:fld id="{2080C9EC-7E52-8F4A-8984-A7A00ADC55DD}" type="slidenum">
              <a:rPr lang="nb-NO" smtClean="0"/>
              <a:t>55</a:t>
            </a:fld>
            <a:endParaRPr lang="nb-NO"/>
          </a:p>
        </p:txBody>
      </p:sp>
      <p:pic>
        <p:nvPicPr>
          <p:cNvPr id="9" name="Bilde 8">
            <a:extLst>
              <a:ext uri="{FF2B5EF4-FFF2-40B4-BE49-F238E27FC236}">
                <a16:creationId xmlns:a16="http://schemas.microsoft.com/office/drawing/2014/main" id="{A1CE505E-AC54-4D55-713F-B1FB27BF440D}"/>
              </a:ext>
            </a:extLst>
          </p:cNvPr>
          <p:cNvPicPr>
            <a:picLocks noChangeAspect="1"/>
          </p:cNvPicPr>
          <p:nvPr/>
        </p:nvPicPr>
        <p:blipFill>
          <a:blip r:embed="rId4"/>
          <a:srcRect/>
          <a:stretch/>
        </p:blipFill>
        <p:spPr>
          <a:xfrm>
            <a:off x="838200" y="3277663"/>
            <a:ext cx="1053172" cy="1053172"/>
          </a:xfrm>
          <a:prstGeom prst="rect">
            <a:avLst/>
          </a:prstGeom>
        </p:spPr>
      </p:pic>
      <p:pic>
        <p:nvPicPr>
          <p:cNvPr id="4" name="Bilde 3">
            <a:extLst>
              <a:ext uri="{FF2B5EF4-FFF2-40B4-BE49-F238E27FC236}">
                <a16:creationId xmlns:a16="http://schemas.microsoft.com/office/drawing/2014/main" id="{82F0401F-3664-30C5-0781-63462682AC34}"/>
              </a:ext>
            </a:extLst>
          </p:cNvPr>
          <p:cNvPicPr>
            <a:picLocks noChangeAspect="1"/>
          </p:cNvPicPr>
          <p:nvPr/>
        </p:nvPicPr>
        <p:blipFill>
          <a:blip r:embed="rId5"/>
          <a:srcRect/>
          <a:stretch/>
        </p:blipFill>
        <p:spPr>
          <a:xfrm>
            <a:off x="907153" y="4330835"/>
            <a:ext cx="1040635" cy="1053172"/>
          </a:xfrm>
          <a:prstGeom prst="rect">
            <a:avLst/>
          </a:prstGeom>
        </p:spPr>
      </p:pic>
    </p:spTree>
    <p:extLst>
      <p:ext uri="{BB962C8B-B14F-4D97-AF65-F5344CB8AC3E}">
        <p14:creationId xmlns:p14="http://schemas.microsoft.com/office/powerpoint/2010/main" val="718819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4713850-42B0-21CA-FB49-A66F1E2663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8961119" y="551452"/>
            <a:ext cx="2558069" cy="1606531"/>
          </a:xfrm>
          <a:prstGeom prst="rect">
            <a:avLst/>
          </a:prstGeom>
        </p:spPr>
      </p:pic>
      <p:sp>
        <p:nvSpPr>
          <p:cNvPr id="2" name="Tittel 1">
            <a:extLst>
              <a:ext uri="{FF2B5EF4-FFF2-40B4-BE49-F238E27FC236}">
                <a16:creationId xmlns:a16="http://schemas.microsoft.com/office/drawing/2014/main" id="{3ADA4C3E-AE80-0F07-EF68-32F365E44723}"/>
              </a:ext>
            </a:extLst>
          </p:cNvPr>
          <p:cNvSpPr>
            <a:spLocks noGrp="1"/>
          </p:cNvSpPr>
          <p:nvPr>
            <p:ph type="title"/>
          </p:nvPr>
        </p:nvSpPr>
        <p:spPr>
          <a:xfrm>
            <a:off x="2053087" y="681037"/>
            <a:ext cx="9138021" cy="910019"/>
          </a:xfrm>
        </p:spPr>
        <p:txBody>
          <a:bodyPr/>
          <a:lstStyle/>
          <a:p>
            <a:r>
              <a:rPr lang="nb-NO" dirty="0">
                <a:latin typeface="Garamond" panose="02020404030301010803" pitchFamily="18" charset="0"/>
              </a:rPr>
              <a:t>Verdsettelse</a:t>
            </a:r>
          </a:p>
        </p:txBody>
      </p:sp>
      <p:sp>
        <p:nvSpPr>
          <p:cNvPr id="3" name="Plassholder for innhold 2">
            <a:extLst>
              <a:ext uri="{FF2B5EF4-FFF2-40B4-BE49-F238E27FC236}">
                <a16:creationId xmlns:a16="http://schemas.microsoft.com/office/drawing/2014/main" id="{981FEA89-D433-7C33-692F-957F3BF9F2C9}"/>
              </a:ext>
            </a:extLst>
          </p:cNvPr>
          <p:cNvSpPr>
            <a:spLocks noGrp="1"/>
          </p:cNvSpPr>
          <p:nvPr>
            <p:ph idx="1"/>
          </p:nvPr>
        </p:nvSpPr>
        <p:spPr>
          <a:xfrm>
            <a:off x="884910" y="1725704"/>
            <a:ext cx="9539250" cy="4495998"/>
          </a:xfrm>
        </p:spPr>
        <p:txBody>
          <a:bodyPr>
            <a:normAutofit/>
          </a:bodyPr>
          <a:lstStyle/>
          <a:p>
            <a:pPr marL="0" indent="0">
              <a:lnSpc>
                <a:spcPct val="85000"/>
              </a:lnSpc>
              <a:spcBef>
                <a:spcPts val="0"/>
              </a:spcBef>
              <a:spcAft>
                <a:spcPts val="1200"/>
              </a:spcAft>
              <a:buNone/>
            </a:pPr>
            <a:r>
              <a:rPr lang="nb-NO" dirty="0">
                <a:effectLst/>
                <a:latin typeface="Garamond" panose="02020404030301010803" pitchFamily="18" charset="0"/>
              </a:rPr>
              <a:t>Fortell om noe du </a:t>
            </a:r>
            <a:r>
              <a:rPr lang="nb-NO" dirty="0">
                <a:latin typeface="Garamond" panose="02020404030301010803" pitchFamily="18" charset="0"/>
              </a:rPr>
              <a:t>satte pris på eller ble takknemlig for</a:t>
            </a:r>
            <a:r>
              <a:rPr lang="nb-NO" dirty="0">
                <a:effectLst/>
                <a:latin typeface="Garamond" panose="02020404030301010803" pitchFamily="18" charset="0"/>
              </a:rPr>
              <a:t> ved partnerens innsats under øvelsene dere nettopp har arbeidet med. </a:t>
            </a:r>
          </a:p>
          <a:p>
            <a:pPr marL="0" indent="0">
              <a:lnSpc>
                <a:spcPct val="85000"/>
              </a:lnSpc>
              <a:spcBef>
                <a:spcPts val="0"/>
              </a:spcBef>
              <a:spcAft>
                <a:spcPts val="1200"/>
              </a:spcAft>
              <a:buNone/>
            </a:pPr>
            <a:r>
              <a:rPr lang="nb-NO" dirty="0">
                <a:latin typeface="Garamond" panose="02020404030301010803" pitchFamily="18" charset="0"/>
              </a:rPr>
              <a:t>Velg en liten ting du la merke til, eller – om det passer best, kan du nevne noe større, for eksempel </a:t>
            </a:r>
            <a:r>
              <a:rPr lang="nb-NO" i="1" dirty="0">
                <a:latin typeface="Garamond" panose="02020404030301010803" pitchFamily="18" charset="0"/>
              </a:rPr>
              <a:t>Takk for at du holdt ut å snakke med meg om dette som har vært så vanskelig for oss!</a:t>
            </a:r>
            <a:endParaRPr lang="nb-NO" dirty="0">
              <a:effectLst/>
              <a:latin typeface="Garamond" panose="02020404030301010803" pitchFamily="18" charset="0"/>
            </a:endParaRPr>
          </a:p>
          <a:p>
            <a:pPr marL="0" indent="0">
              <a:lnSpc>
                <a:spcPct val="85000"/>
              </a:lnSpc>
              <a:spcBef>
                <a:spcPts val="0"/>
              </a:spcBef>
              <a:spcAft>
                <a:spcPts val="1200"/>
              </a:spcAft>
              <a:buNone/>
            </a:pPr>
            <a:r>
              <a:rPr lang="nb-NO" dirty="0">
                <a:effectLst/>
                <a:latin typeface="Garamond" panose="02020404030301010803" pitchFamily="18" charset="0"/>
              </a:rPr>
              <a:t>Fortell hvilken effekt dette hadde på deg. </a:t>
            </a:r>
          </a:p>
          <a:p>
            <a:pPr marL="0" indent="0">
              <a:lnSpc>
                <a:spcPct val="85000"/>
              </a:lnSpc>
              <a:spcBef>
                <a:spcPts val="0"/>
              </a:spcBef>
              <a:spcAft>
                <a:spcPts val="1200"/>
              </a:spcAft>
              <a:buNone/>
            </a:pPr>
            <a:r>
              <a:rPr lang="nb-NO" dirty="0">
                <a:effectLst/>
                <a:latin typeface="Garamond" panose="02020404030301010803" pitchFamily="18" charset="0"/>
              </a:rPr>
              <a:t>Partneren skal kun lytte – eventuelt spørre, hvis noe er uklart – og med ord eller andre uttrykk vise at verdsettelsen er godt mottatt.</a:t>
            </a:r>
          </a:p>
          <a:p>
            <a:pPr marL="0" indent="0">
              <a:lnSpc>
                <a:spcPct val="85000"/>
              </a:lnSpc>
              <a:spcBef>
                <a:spcPts val="0"/>
              </a:spcBef>
              <a:spcAft>
                <a:spcPts val="1200"/>
              </a:spcAft>
              <a:buNone/>
            </a:pPr>
            <a:endParaRPr lang="nb-NO" sz="1400" dirty="0">
              <a:effectLst/>
              <a:latin typeface="Garamond" panose="02020404030301010803" pitchFamily="18" charset="0"/>
            </a:endParaRPr>
          </a:p>
          <a:p>
            <a:pPr marL="0" indent="0">
              <a:lnSpc>
                <a:spcPct val="85000"/>
              </a:lnSpc>
              <a:spcBef>
                <a:spcPts val="0"/>
              </a:spcBef>
              <a:spcAft>
                <a:spcPts val="1200"/>
              </a:spcAft>
              <a:buNone/>
            </a:pPr>
            <a:r>
              <a:rPr lang="nb-NO" dirty="0">
                <a:latin typeface="Garamond" panose="02020404030301010803" pitchFamily="18" charset="0"/>
              </a:rPr>
              <a:t>Bytt roller.</a:t>
            </a:r>
          </a:p>
        </p:txBody>
      </p:sp>
      <p:sp>
        <p:nvSpPr>
          <p:cNvPr id="6" name="Plassholder for lysbildenummer 5">
            <a:extLst>
              <a:ext uri="{FF2B5EF4-FFF2-40B4-BE49-F238E27FC236}">
                <a16:creationId xmlns:a16="http://schemas.microsoft.com/office/drawing/2014/main" id="{31350D56-866F-1450-7F79-C283CF65865D}"/>
              </a:ext>
            </a:extLst>
          </p:cNvPr>
          <p:cNvSpPr>
            <a:spLocks noGrp="1"/>
          </p:cNvSpPr>
          <p:nvPr>
            <p:ph type="sldNum" sz="quarter" idx="12"/>
          </p:nvPr>
        </p:nvSpPr>
        <p:spPr/>
        <p:txBody>
          <a:bodyPr/>
          <a:lstStyle/>
          <a:p>
            <a:fld id="{2080C9EC-7E52-8F4A-8984-A7A00ADC55DD}" type="slidenum">
              <a:rPr lang="nb-NO" smtClean="0"/>
              <a:t>56</a:t>
            </a:fld>
            <a:endParaRPr lang="nb-NO"/>
          </a:p>
        </p:txBody>
      </p:sp>
      <p:pic>
        <p:nvPicPr>
          <p:cNvPr id="8" name="Bilde 7">
            <a:extLst>
              <a:ext uri="{FF2B5EF4-FFF2-40B4-BE49-F238E27FC236}">
                <a16:creationId xmlns:a16="http://schemas.microsoft.com/office/drawing/2014/main" id="{7004A24B-90C7-8750-1703-CB0E225E48E0}"/>
              </a:ext>
            </a:extLst>
          </p:cNvPr>
          <p:cNvPicPr>
            <a:picLocks noChangeAspect="1"/>
          </p:cNvPicPr>
          <p:nvPr/>
        </p:nvPicPr>
        <p:blipFill>
          <a:blip r:embed="rId5"/>
          <a:srcRect/>
          <a:stretch/>
        </p:blipFill>
        <p:spPr>
          <a:xfrm>
            <a:off x="1000892" y="610876"/>
            <a:ext cx="889503" cy="900219"/>
          </a:xfrm>
          <a:prstGeom prst="rect">
            <a:avLst/>
          </a:prstGeom>
        </p:spPr>
      </p:pic>
    </p:spTree>
    <p:extLst>
      <p:ext uri="{BB962C8B-B14F-4D97-AF65-F5344CB8AC3E}">
        <p14:creationId xmlns:p14="http://schemas.microsoft.com/office/powerpoint/2010/main" val="3557201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B51FC20-7BCC-FBBD-32D3-BA8EE3CB8E4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74300" y="2950231"/>
            <a:ext cx="2472553" cy="2793417"/>
          </a:xfrm>
          <a:prstGeom prst="rect">
            <a:avLst/>
          </a:prstGeom>
        </p:spPr>
      </p:pic>
      <p:sp>
        <p:nvSpPr>
          <p:cNvPr id="2" name="Tittel 1">
            <a:extLst>
              <a:ext uri="{FF2B5EF4-FFF2-40B4-BE49-F238E27FC236}">
                <a16:creationId xmlns:a16="http://schemas.microsoft.com/office/drawing/2014/main" id="{D01260A6-DA48-682C-4F77-D691751D3B69}"/>
              </a:ext>
            </a:extLst>
          </p:cNvPr>
          <p:cNvSpPr>
            <a:spLocks noGrp="1"/>
          </p:cNvSpPr>
          <p:nvPr>
            <p:ph type="ctrTitle"/>
          </p:nvPr>
        </p:nvSpPr>
        <p:spPr>
          <a:xfrm>
            <a:off x="723900" y="1435241"/>
            <a:ext cx="10714726" cy="1993759"/>
          </a:xfrm>
        </p:spPr>
        <p:txBody>
          <a:bodyPr>
            <a:normAutofit fontScale="90000"/>
          </a:bodyPr>
          <a:lstStyle/>
          <a:p>
            <a:r>
              <a:rPr lang="nb-NO" sz="4800" dirty="0">
                <a:latin typeface="Garamond" panose="02020404030301010803" pitchFamily="18" charset="0"/>
                <a:ea typeface="Helvetica Neue Light" panose="02000403000000020004" pitchFamily="2" charset="0"/>
                <a:cs typeface="Futura Medium" panose="020B0602020204020303" pitchFamily="34" charset="-79"/>
              </a:rPr>
              <a:t>Velkommen til </a:t>
            </a:r>
            <a:r>
              <a:rPr lang="nb-NO" sz="4900" b="1" dirty="0">
                <a:latin typeface="Garamond" panose="02020404030301010803" pitchFamily="18" charset="0"/>
                <a:ea typeface="Helvetica Neue Light" panose="02000403000000020004" pitchFamily="2" charset="0"/>
                <a:cs typeface="Futura Medium" panose="020B0602020204020303" pitchFamily="34" charset="-79"/>
              </a:rPr>
              <a:t>bufferkurs</a:t>
            </a:r>
            <a:br>
              <a:rPr lang="nb-NO" sz="4900" b="1" dirty="0">
                <a:latin typeface="Garamond" panose="02020404030301010803" pitchFamily="18" charset="0"/>
                <a:ea typeface="Helvetica Neue Light" panose="02000403000000020004" pitchFamily="2" charset="0"/>
                <a:cs typeface="Futura Medium" panose="020B0602020204020303" pitchFamily="34" charset="-79"/>
              </a:rPr>
            </a:br>
            <a:r>
              <a:rPr lang="nb-NO" sz="1300" b="1" dirty="0">
                <a:latin typeface="Garamond" panose="02020404030301010803" pitchFamily="18" charset="0"/>
                <a:ea typeface="Helvetica Neue Light" panose="02000403000000020004" pitchFamily="2" charset="0"/>
                <a:cs typeface="Futura Medium" panose="020B0602020204020303" pitchFamily="34" charset="-79"/>
              </a:rPr>
              <a:t> </a:t>
            </a:r>
            <a:br>
              <a:rPr lang="nb-NO" sz="4000" dirty="0">
                <a:latin typeface="Garamond" panose="02020404030301010803" pitchFamily="18" charset="0"/>
                <a:ea typeface="Helvetica Neue Light" panose="02000403000000020004" pitchFamily="2" charset="0"/>
                <a:cs typeface="Futura Medium" panose="020B0602020204020303" pitchFamily="34" charset="-79"/>
              </a:rPr>
            </a:br>
            <a:r>
              <a:rPr lang="nb-NO" sz="3600" dirty="0">
                <a:latin typeface="Garamond" panose="02020404030301010803" pitchFamily="18" charset="0"/>
                <a:ea typeface="Helvetica Neue Light" panose="02000403000000020004" pitchFamily="2" charset="0"/>
                <a:cs typeface="Futura Medium" panose="020B0602020204020303" pitchFamily="34" charset="-79"/>
              </a:rPr>
              <a:t>– kapittel 4 – </a:t>
            </a:r>
            <a:br>
              <a:rPr lang="nb-NO" sz="3600" dirty="0">
                <a:latin typeface="Garamond" panose="02020404030301010803" pitchFamily="18" charset="0"/>
                <a:ea typeface="Helvetica Neue Light" panose="02000403000000020004" pitchFamily="2" charset="0"/>
                <a:cs typeface="Futura Medium" panose="020B0602020204020303" pitchFamily="34" charset="-79"/>
              </a:rPr>
            </a:br>
            <a:br>
              <a:rPr lang="nb-NO" sz="3600" dirty="0">
                <a:latin typeface="Garamond" panose="02020404030301010803" pitchFamily="18" charset="0"/>
                <a:ea typeface="Helvetica Neue Light" panose="02000403000000020004" pitchFamily="2" charset="0"/>
                <a:cs typeface="Futura Medium" panose="020B0602020204020303" pitchFamily="34" charset="-79"/>
              </a:rPr>
            </a:br>
            <a:r>
              <a:rPr lang="nb-NO" sz="3600" dirty="0">
                <a:latin typeface="Garamond" panose="02020404030301010803" pitchFamily="18" charset="0"/>
                <a:ea typeface="Helvetica Neue Light" panose="02000403000000020004" pitchFamily="2" charset="0"/>
                <a:cs typeface="Futura Medium" panose="020B0602020204020303" pitchFamily="34" charset="-79"/>
              </a:rPr>
              <a:t>om de varige forskjellene ...</a:t>
            </a:r>
            <a:br>
              <a:rPr lang="nb-NO" sz="3600" dirty="0">
                <a:latin typeface="Garamond" panose="02020404030301010803" pitchFamily="18" charset="0"/>
                <a:ea typeface="Helvetica Neue Light" panose="02000403000000020004" pitchFamily="2" charset="0"/>
                <a:cs typeface="Futura Medium" panose="020B0602020204020303" pitchFamily="34" charset="-79"/>
              </a:rPr>
            </a:br>
            <a:endParaRPr lang="nb-NO" sz="3600" dirty="0">
              <a:latin typeface="Garamond" panose="02020404030301010803" pitchFamily="18" charset="0"/>
              <a:ea typeface="Helvetica Neue Light" panose="02000403000000020004" pitchFamily="2" charset="0"/>
              <a:cs typeface="Futura Medium" panose="020B0602020204020303" pitchFamily="34" charset="-79"/>
            </a:endParaRPr>
          </a:p>
        </p:txBody>
      </p:sp>
      <p:pic>
        <p:nvPicPr>
          <p:cNvPr id="4" name="Bilde 3" descr="Et bilde som inneholder tegnefilm, clip art, tegning, illustrasjon&#10;&#10;Automatisk generert beskrivelse">
            <a:extLst>
              <a:ext uri="{FF2B5EF4-FFF2-40B4-BE49-F238E27FC236}">
                <a16:creationId xmlns:a16="http://schemas.microsoft.com/office/drawing/2014/main" id="{87D7C906-818B-222F-4A50-9943C01F6FE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47381" y="3213590"/>
            <a:ext cx="2233882" cy="2390953"/>
          </a:xfrm>
          <a:prstGeom prst="rect">
            <a:avLst/>
          </a:prstGeom>
        </p:spPr>
      </p:pic>
    </p:spTree>
    <p:extLst>
      <p:ext uri="{BB962C8B-B14F-4D97-AF65-F5344CB8AC3E}">
        <p14:creationId xmlns:p14="http://schemas.microsoft.com/office/powerpoint/2010/main" val="8325662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98B815-A324-6E7D-D31A-54852DC7C22C}"/>
              </a:ext>
            </a:extLst>
          </p:cNvPr>
          <p:cNvSpPr>
            <a:spLocks noGrp="1"/>
          </p:cNvSpPr>
          <p:nvPr>
            <p:ph type="title"/>
          </p:nvPr>
        </p:nvSpPr>
        <p:spPr>
          <a:xfrm>
            <a:off x="838200" y="353801"/>
            <a:ext cx="8823386" cy="1009651"/>
          </a:xfrm>
        </p:spPr>
        <p:txBody>
          <a:bodyPr>
            <a:normAutofit/>
          </a:bodyPr>
          <a:lstStyle/>
          <a:p>
            <a:r>
              <a:rPr lang="nb-NO" dirty="0">
                <a:latin typeface="Garamond" panose="02020404030301010803" pitchFamily="18" charset="0"/>
              </a:rPr>
              <a:t>Kort oppsummering fra forrige kapittel</a:t>
            </a:r>
          </a:p>
        </p:txBody>
      </p:sp>
      <p:sp>
        <p:nvSpPr>
          <p:cNvPr id="3" name="Plassholder for innhold 2">
            <a:extLst>
              <a:ext uri="{FF2B5EF4-FFF2-40B4-BE49-F238E27FC236}">
                <a16:creationId xmlns:a16="http://schemas.microsoft.com/office/drawing/2014/main" id="{B9EC9B0E-67BF-38C4-9A24-65ECD36441BE}"/>
              </a:ext>
            </a:extLst>
          </p:cNvPr>
          <p:cNvSpPr>
            <a:spLocks noGrp="1"/>
          </p:cNvSpPr>
          <p:nvPr>
            <p:ph idx="1"/>
          </p:nvPr>
        </p:nvSpPr>
        <p:spPr>
          <a:xfrm>
            <a:off x="838199" y="1363453"/>
            <a:ext cx="10358888" cy="4088442"/>
          </a:xfrm>
        </p:spPr>
        <p:txBody>
          <a:bodyPr>
            <a:normAutofit fontScale="92500" lnSpcReduction="20000"/>
          </a:bodyPr>
          <a:lstStyle/>
          <a:p>
            <a:pPr>
              <a:lnSpc>
                <a:spcPct val="100000"/>
              </a:lnSpc>
              <a:spcBef>
                <a:spcPts val="0"/>
              </a:spcBef>
              <a:spcAft>
                <a:spcPts val="1200"/>
              </a:spcAft>
            </a:pPr>
            <a:r>
              <a:rPr lang="nb-NO" dirty="0">
                <a:latin typeface="Garamond" panose="02020404030301010803" pitchFamily="18" charset="0"/>
              </a:rPr>
              <a:t>De aller fleste synes det er skummelt å snakke om sex med partneren</a:t>
            </a:r>
          </a:p>
          <a:p>
            <a:pPr>
              <a:lnSpc>
                <a:spcPct val="100000"/>
              </a:lnSpc>
              <a:spcBef>
                <a:spcPts val="0"/>
              </a:spcBef>
              <a:spcAft>
                <a:spcPts val="1200"/>
              </a:spcAft>
            </a:pPr>
            <a:r>
              <a:rPr lang="nb-NO" dirty="0">
                <a:latin typeface="Garamond" panose="02020404030301010803" pitchFamily="18" charset="0"/>
              </a:rPr>
              <a:t>Det finnes mange sexmyter som kan ødelegge for oss. Ingen er like seksuelt, og det beste er å bruke oss selv som fasit. </a:t>
            </a:r>
          </a:p>
          <a:p>
            <a:pPr>
              <a:lnSpc>
                <a:spcPct val="100000"/>
              </a:lnSpc>
              <a:spcBef>
                <a:spcPts val="0"/>
              </a:spcBef>
              <a:spcAft>
                <a:spcPts val="1200"/>
              </a:spcAft>
            </a:pPr>
            <a:r>
              <a:rPr lang="nb-NO" dirty="0">
                <a:latin typeface="Garamond" panose="02020404030301010803" pitchFamily="18" charset="0"/>
              </a:rPr>
              <a:t>Vi kan ha mer eller mindre av spontan og </a:t>
            </a:r>
            <a:r>
              <a:rPr lang="nb-NO" dirty="0" err="1">
                <a:latin typeface="Garamond" panose="02020404030301010803" pitchFamily="18" charset="0"/>
              </a:rPr>
              <a:t>responsiv</a:t>
            </a:r>
            <a:r>
              <a:rPr lang="nb-NO" dirty="0">
                <a:latin typeface="Garamond" panose="02020404030301010803" pitchFamily="18" charset="0"/>
              </a:rPr>
              <a:t> lyst og av AV- og PÅ-knapper. Når vi holder det seksuelle kjærestekartet oppdatert, blir det lettere å skape gode seksuelle møter og å ivareta seksuell selvfølelse.</a:t>
            </a:r>
          </a:p>
          <a:p>
            <a:pPr>
              <a:lnSpc>
                <a:spcPct val="100000"/>
              </a:lnSpc>
              <a:spcBef>
                <a:spcPts val="0"/>
              </a:spcBef>
              <a:spcAft>
                <a:spcPts val="1200"/>
              </a:spcAft>
            </a:pPr>
            <a:r>
              <a:rPr lang="nb-NO" dirty="0">
                <a:latin typeface="Garamond" panose="02020404030301010803" pitchFamily="18" charset="0"/>
              </a:rPr>
              <a:t>Om vi har tilgang på et repertoar av sensuelle og seksuelle aktiviteter, er det mindre sjanse for sextørke og at vi blir fanget i konfliktdanser knyttet til sex</a:t>
            </a:r>
          </a:p>
          <a:p>
            <a:pPr>
              <a:lnSpc>
                <a:spcPct val="100000"/>
              </a:lnSpc>
              <a:spcBef>
                <a:spcPts val="0"/>
              </a:spcBef>
              <a:spcAft>
                <a:spcPts val="1200"/>
              </a:spcAft>
            </a:pPr>
            <a:r>
              <a:rPr lang="nb-NO" dirty="0">
                <a:latin typeface="Garamond" panose="02020404030301010803" pitchFamily="18" charset="0"/>
              </a:rPr>
              <a:t>Tenk gjerne på sex som en aktivitet med fem gir – og husk å kjøre etter forholdene!</a:t>
            </a:r>
          </a:p>
        </p:txBody>
      </p:sp>
      <p:sp>
        <p:nvSpPr>
          <p:cNvPr id="6" name="Plassholder for lysbildenummer 5">
            <a:extLst>
              <a:ext uri="{FF2B5EF4-FFF2-40B4-BE49-F238E27FC236}">
                <a16:creationId xmlns:a16="http://schemas.microsoft.com/office/drawing/2014/main" id="{E8B6543B-0279-AD32-4708-62BF48ABD9C9}"/>
              </a:ext>
            </a:extLst>
          </p:cNvPr>
          <p:cNvSpPr>
            <a:spLocks noGrp="1"/>
          </p:cNvSpPr>
          <p:nvPr>
            <p:ph type="sldNum" sz="quarter" idx="12"/>
          </p:nvPr>
        </p:nvSpPr>
        <p:spPr/>
        <p:txBody>
          <a:bodyPr/>
          <a:lstStyle/>
          <a:p>
            <a:fld id="{2080C9EC-7E52-8F4A-8984-A7A00ADC55DD}" type="slidenum">
              <a:rPr lang="nb-NO" smtClean="0"/>
              <a:t>58</a:t>
            </a:fld>
            <a:endParaRPr lang="nb-NO"/>
          </a:p>
        </p:txBody>
      </p:sp>
      <p:pic>
        <p:nvPicPr>
          <p:cNvPr id="7" name="Bilde 6" descr="Et bilde som inneholder sketch, kjøretøy, Landkjøretøy, strektegning&#10;&#10;Automatisk generert beskrivelse">
            <a:extLst>
              <a:ext uri="{FF2B5EF4-FFF2-40B4-BE49-F238E27FC236}">
                <a16:creationId xmlns:a16="http://schemas.microsoft.com/office/drawing/2014/main" id="{2D3BC1D0-3F08-27B3-5328-70DAA9C105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38600" y="5167066"/>
            <a:ext cx="3914265" cy="926837"/>
          </a:xfrm>
          <a:prstGeom prst="rect">
            <a:avLst/>
          </a:prstGeom>
        </p:spPr>
      </p:pic>
    </p:spTree>
    <p:extLst>
      <p:ext uri="{BB962C8B-B14F-4D97-AF65-F5344CB8AC3E}">
        <p14:creationId xmlns:p14="http://schemas.microsoft.com/office/powerpoint/2010/main" val="3197654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6">
            <a:extLst>
              <a:ext uri="{FF2B5EF4-FFF2-40B4-BE49-F238E27FC236}">
                <a16:creationId xmlns:a16="http://schemas.microsoft.com/office/drawing/2014/main" id="{5214B63B-6326-B3E7-5AF5-5E4FBFE8585F}"/>
              </a:ext>
            </a:extLst>
          </p:cNvPr>
          <p:cNvPicPr>
            <a:picLocks/>
          </p:cNvPicPr>
          <p:nvPr/>
        </p:nvPicPr>
        <p:blipFill>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838199" y="2286091"/>
            <a:ext cx="2599945" cy="2340774"/>
          </a:xfrm>
          <a:prstGeom prst="rect">
            <a:avLst/>
          </a:prstGeom>
        </p:spPr>
      </p:pic>
      <p:sp>
        <p:nvSpPr>
          <p:cNvPr id="2" name="Tittel 1">
            <a:extLst>
              <a:ext uri="{FF2B5EF4-FFF2-40B4-BE49-F238E27FC236}">
                <a16:creationId xmlns:a16="http://schemas.microsoft.com/office/drawing/2014/main" id="{C498B815-A324-6E7D-D31A-54852DC7C22C}"/>
              </a:ext>
            </a:extLst>
          </p:cNvPr>
          <p:cNvSpPr>
            <a:spLocks noGrp="1"/>
          </p:cNvSpPr>
          <p:nvPr>
            <p:ph type="title"/>
          </p:nvPr>
        </p:nvSpPr>
        <p:spPr>
          <a:xfrm>
            <a:off x="838199" y="681037"/>
            <a:ext cx="7495309" cy="1009651"/>
          </a:xfrm>
        </p:spPr>
        <p:txBody>
          <a:bodyPr>
            <a:normAutofit/>
          </a:bodyPr>
          <a:lstStyle/>
          <a:p>
            <a:r>
              <a:rPr lang="nb-NO" dirty="0">
                <a:latin typeface="Garamond" panose="02020404030301010803" pitchFamily="18" charset="0"/>
              </a:rPr>
              <a:t>Fra roller til innhold i konfliktene</a:t>
            </a:r>
          </a:p>
        </p:txBody>
      </p:sp>
      <p:sp>
        <p:nvSpPr>
          <p:cNvPr id="3" name="Plassholder for innhold 2">
            <a:extLst>
              <a:ext uri="{FF2B5EF4-FFF2-40B4-BE49-F238E27FC236}">
                <a16:creationId xmlns:a16="http://schemas.microsoft.com/office/drawing/2014/main" id="{B9EC9B0E-67BF-38C4-9A24-65ECD36441BE}"/>
              </a:ext>
            </a:extLst>
          </p:cNvPr>
          <p:cNvSpPr>
            <a:spLocks noGrp="1"/>
          </p:cNvSpPr>
          <p:nvPr>
            <p:ph idx="1"/>
          </p:nvPr>
        </p:nvSpPr>
        <p:spPr>
          <a:xfrm>
            <a:off x="3438144" y="1707851"/>
            <a:ext cx="8041550" cy="4351338"/>
          </a:xfrm>
        </p:spPr>
        <p:txBody>
          <a:bodyPr>
            <a:normAutofit/>
          </a:bodyPr>
          <a:lstStyle/>
          <a:p>
            <a:r>
              <a:rPr lang="nb-NO" dirty="0">
                <a:latin typeface="Garamond" panose="02020404030301010803" pitchFamily="18" charset="0"/>
              </a:rPr>
              <a:t>I kapittel 2 utforsket dere </a:t>
            </a:r>
            <a:r>
              <a:rPr lang="nb-NO" i="1" dirty="0">
                <a:latin typeface="Garamond" panose="02020404030301010803" pitchFamily="18" charset="0"/>
              </a:rPr>
              <a:t>reaksjonsmønstrene</a:t>
            </a:r>
            <a:r>
              <a:rPr lang="nb-NO" dirty="0">
                <a:latin typeface="Garamond" panose="02020404030301010803" pitchFamily="18" charset="0"/>
              </a:rPr>
              <a:t> som skaper trøbbel og repeterende konfliktdanser</a:t>
            </a:r>
          </a:p>
          <a:p>
            <a:r>
              <a:rPr lang="nb-NO" dirty="0">
                <a:latin typeface="Garamond" panose="02020404030301010803" pitchFamily="18" charset="0"/>
              </a:rPr>
              <a:t>I denne fjerde delen av kurset skal dere få en introduksjon til hvordan dere kan omforme </a:t>
            </a:r>
            <a:r>
              <a:rPr lang="nb-NO" i="1" dirty="0">
                <a:latin typeface="Garamond" panose="02020404030301010803" pitchFamily="18" charset="0"/>
              </a:rPr>
              <a:t>innholdet</a:t>
            </a:r>
            <a:r>
              <a:rPr lang="nb-NO" dirty="0">
                <a:latin typeface="Garamond" panose="02020404030301010803" pitchFamily="18" charset="0"/>
              </a:rPr>
              <a:t> i konfliktene</a:t>
            </a:r>
          </a:p>
          <a:p>
            <a:r>
              <a:rPr lang="nb-NO" dirty="0">
                <a:latin typeface="Garamond" panose="02020404030301010803" pitchFamily="18" charset="0"/>
              </a:rPr>
              <a:t>Det skal vi gjøre gjennom å bygge kjærestekart rundt hvilke drømmer eller håp konfliktene ubevisst handler om for hver av dere </a:t>
            </a:r>
          </a:p>
          <a:p>
            <a:endParaRPr lang="nb-NO" dirty="0">
              <a:latin typeface="Garamond" panose="02020404030301010803" pitchFamily="18" charset="0"/>
            </a:endParaRPr>
          </a:p>
        </p:txBody>
      </p:sp>
      <p:sp>
        <p:nvSpPr>
          <p:cNvPr id="6" name="Plassholder for lysbildenummer 5">
            <a:extLst>
              <a:ext uri="{FF2B5EF4-FFF2-40B4-BE49-F238E27FC236}">
                <a16:creationId xmlns:a16="http://schemas.microsoft.com/office/drawing/2014/main" id="{E8B6543B-0279-AD32-4708-62BF48ABD9C9}"/>
              </a:ext>
            </a:extLst>
          </p:cNvPr>
          <p:cNvSpPr>
            <a:spLocks noGrp="1"/>
          </p:cNvSpPr>
          <p:nvPr>
            <p:ph type="sldNum" sz="quarter" idx="12"/>
          </p:nvPr>
        </p:nvSpPr>
        <p:spPr/>
        <p:txBody>
          <a:bodyPr/>
          <a:lstStyle/>
          <a:p>
            <a:fld id="{2080C9EC-7E52-8F4A-8984-A7A00ADC55DD}" type="slidenum">
              <a:rPr lang="nb-NO" smtClean="0"/>
              <a:t>59</a:t>
            </a:fld>
            <a:endParaRPr lang="nb-NO"/>
          </a:p>
        </p:txBody>
      </p:sp>
    </p:spTree>
    <p:extLst>
      <p:ext uri="{BB962C8B-B14F-4D97-AF65-F5344CB8AC3E}">
        <p14:creationId xmlns:p14="http://schemas.microsoft.com/office/powerpoint/2010/main" val="3423880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48D8DD-793D-D4FB-90B3-9199502B097C}"/>
              </a:ext>
            </a:extLst>
          </p:cNvPr>
          <p:cNvSpPr>
            <a:spLocks noGrp="1"/>
          </p:cNvSpPr>
          <p:nvPr>
            <p:ph type="title"/>
          </p:nvPr>
        </p:nvSpPr>
        <p:spPr/>
        <p:txBody>
          <a:bodyPr/>
          <a:lstStyle/>
          <a:p>
            <a:r>
              <a:rPr lang="nb-NO" dirty="0">
                <a:latin typeface="Garamond" panose="02020404030301010803" pitchFamily="18" charset="0"/>
              </a:rPr>
              <a:t>Kort runde</a:t>
            </a:r>
          </a:p>
        </p:txBody>
      </p:sp>
      <p:sp>
        <p:nvSpPr>
          <p:cNvPr id="3" name="Plassholder for innhold 2">
            <a:extLst>
              <a:ext uri="{FF2B5EF4-FFF2-40B4-BE49-F238E27FC236}">
                <a16:creationId xmlns:a16="http://schemas.microsoft.com/office/drawing/2014/main" id="{339F1B3E-57AE-CE98-8643-08FB01DDD858}"/>
              </a:ext>
            </a:extLst>
          </p:cNvPr>
          <p:cNvSpPr>
            <a:spLocks noGrp="1"/>
          </p:cNvSpPr>
          <p:nvPr>
            <p:ph idx="1"/>
          </p:nvPr>
        </p:nvSpPr>
        <p:spPr>
          <a:xfrm>
            <a:off x="838200" y="1825625"/>
            <a:ext cx="5449584" cy="4351338"/>
          </a:xfrm>
        </p:spPr>
        <p:txBody>
          <a:bodyPr/>
          <a:lstStyle/>
          <a:p>
            <a:r>
              <a:rPr lang="nb-NO" dirty="0">
                <a:latin typeface="Garamond" panose="02020404030301010803" pitchFamily="18" charset="0"/>
              </a:rPr>
              <a:t>Fornavn</a:t>
            </a:r>
          </a:p>
          <a:p>
            <a:r>
              <a:rPr lang="nb-NO" dirty="0">
                <a:latin typeface="Garamond" panose="02020404030301010803" pitchFamily="18" charset="0"/>
              </a:rPr>
              <a:t>Hvor lenge vi har vært et par</a:t>
            </a:r>
          </a:p>
          <a:p>
            <a:r>
              <a:rPr lang="nb-NO" dirty="0">
                <a:latin typeface="Garamond" panose="02020404030301010803" pitchFamily="18" charset="0"/>
              </a:rPr>
              <a:t>Evt. barn</a:t>
            </a:r>
          </a:p>
          <a:p>
            <a:r>
              <a:rPr lang="nb-NO" dirty="0">
                <a:latin typeface="Garamond" panose="02020404030301010803" pitchFamily="18" charset="0"/>
              </a:rPr>
              <a:t>Håp/ønsker for kurset</a:t>
            </a:r>
          </a:p>
          <a:p>
            <a:pPr marL="0" indent="0">
              <a:buNone/>
            </a:pPr>
            <a:endParaRPr lang="nb-NO" dirty="0">
              <a:latin typeface="Optima" panose="02000503060000020004" pitchFamily="2" charset="0"/>
            </a:endParaRPr>
          </a:p>
        </p:txBody>
      </p:sp>
      <p:pic>
        <p:nvPicPr>
          <p:cNvPr id="5" name="Bilde 4">
            <a:extLst>
              <a:ext uri="{FF2B5EF4-FFF2-40B4-BE49-F238E27FC236}">
                <a16:creationId xmlns:a16="http://schemas.microsoft.com/office/drawing/2014/main" id="{7FA559C3-4C28-5783-F47D-7BE50628F15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flipH="1">
            <a:off x="6480018" y="1137592"/>
            <a:ext cx="4114801" cy="4143626"/>
          </a:xfrm>
          <a:prstGeom prst="rect">
            <a:avLst/>
          </a:prstGeom>
        </p:spPr>
      </p:pic>
      <p:sp>
        <p:nvSpPr>
          <p:cNvPr id="6" name="Plassholder for lysbildenummer 5">
            <a:extLst>
              <a:ext uri="{FF2B5EF4-FFF2-40B4-BE49-F238E27FC236}">
                <a16:creationId xmlns:a16="http://schemas.microsoft.com/office/drawing/2014/main" id="{2C7F7902-46E1-F752-5B49-51A1E152D120}"/>
              </a:ext>
            </a:extLst>
          </p:cNvPr>
          <p:cNvSpPr>
            <a:spLocks noGrp="1"/>
          </p:cNvSpPr>
          <p:nvPr>
            <p:ph type="sldNum" sz="quarter" idx="12"/>
          </p:nvPr>
        </p:nvSpPr>
        <p:spPr/>
        <p:txBody>
          <a:bodyPr/>
          <a:lstStyle/>
          <a:p>
            <a:fld id="{2080C9EC-7E52-8F4A-8984-A7A00ADC55DD}" type="slidenum">
              <a:rPr lang="nb-NO" smtClean="0"/>
              <a:t>6</a:t>
            </a:fld>
            <a:endParaRPr lang="nb-NO"/>
          </a:p>
        </p:txBody>
      </p:sp>
    </p:spTree>
    <p:extLst>
      <p:ext uri="{BB962C8B-B14F-4D97-AF65-F5344CB8AC3E}">
        <p14:creationId xmlns:p14="http://schemas.microsoft.com/office/powerpoint/2010/main" val="335323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gnefilm, tegning, illustrasjon, kunst&#10;&#10;Automatisk generert beskrivelse">
            <a:extLst>
              <a:ext uri="{FF2B5EF4-FFF2-40B4-BE49-F238E27FC236}">
                <a16:creationId xmlns:a16="http://schemas.microsoft.com/office/drawing/2014/main" id="{267B9BC7-FF39-C4A7-B848-81E5E0FA52F8}"/>
              </a:ext>
            </a:extLst>
          </p:cNvPr>
          <p:cNvPicPr>
            <a:picLocks noChangeAspect="1"/>
          </p:cNvPicPr>
          <p:nvPr/>
        </p:nvPicPr>
        <p:blipFill>
          <a:blip r:embed="rId3"/>
          <a:stretch>
            <a:fillRect/>
          </a:stretch>
        </p:blipFill>
        <p:spPr>
          <a:xfrm>
            <a:off x="7090913" y="1040292"/>
            <a:ext cx="5049329" cy="4309014"/>
          </a:xfrm>
          <a:prstGeom prst="rect">
            <a:avLst/>
          </a:prstGeom>
        </p:spPr>
      </p:pic>
      <p:sp>
        <p:nvSpPr>
          <p:cNvPr id="2" name="Tittel 1">
            <a:extLst>
              <a:ext uri="{FF2B5EF4-FFF2-40B4-BE49-F238E27FC236}">
                <a16:creationId xmlns:a16="http://schemas.microsoft.com/office/drawing/2014/main" id="{8D3433B3-0ABE-510E-D227-A95FCEF0FFC3}"/>
              </a:ext>
            </a:extLst>
          </p:cNvPr>
          <p:cNvSpPr>
            <a:spLocks noGrp="1"/>
          </p:cNvSpPr>
          <p:nvPr>
            <p:ph type="title"/>
          </p:nvPr>
        </p:nvSpPr>
        <p:spPr/>
        <p:txBody>
          <a:bodyPr/>
          <a:lstStyle/>
          <a:p>
            <a:r>
              <a:rPr lang="nb-NO" dirty="0">
                <a:latin typeface="Garamond" panose="02020404030301010803" pitchFamily="18" charset="0"/>
              </a:rPr>
              <a:t>Kapittel 4 - læringsmål</a:t>
            </a:r>
          </a:p>
        </p:txBody>
      </p:sp>
      <p:sp>
        <p:nvSpPr>
          <p:cNvPr id="3" name="Plassholder for innhold 2">
            <a:extLst>
              <a:ext uri="{FF2B5EF4-FFF2-40B4-BE49-F238E27FC236}">
                <a16:creationId xmlns:a16="http://schemas.microsoft.com/office/drawing/2014/main" id="{CC34AFBD-5AE5-4F0D-B107-A2A53E32D9EA}"/>
              </a:ext>
            </a:extLst>
          </p:cNvPr>
          <p:cNvSpPr>
            <a:spLocks noGrp="1"/>
          </p:cNvSpPr>
          <p:nvPr>
            <p:ph idx="1"/>
          </p:nvPr>
        </p:nvSpPr>
        <p:spPr>
          <a:xfrm>
            <a:off x="838200" y="1825625"/>
            <a:ext cx="7805468" cy="4351338"/>
          </a:xfrm>
        </p:spPr>
        <p:txBody>
          <a:bodyPr>
            <a:normAutofit lnSpcReduction="10000"/>
          </a:bodyPr>
          <a:lstStyle/>
          <a:p>
            <a:pPr marL="0" indent="0">
              <a:buNone/>
            </a:pPr>
            <a:r>
              <a:rPr lang="nb-NO" dirty="0">
                <a:latin typeface="Garamond" panose="02020404030301010803" pitchFamily="18" charset="0"/>
              </a:rPr>
              <a:t>Læringsmål 1:</a:t>
            </a:r>
          </a:p>
          <a:p>
            <a:pPr marL="0" indent="0">
              <a:buNone/>
            </a:pPr>
            <a:r>
              <a:rPr lang="nb-NO" dirty="0">
                <a:latin typeface="Garamond" panose="02020404030301010803" pitchFamily="18" charset="0"/>
              </a:rPr>
              <a:t>Få kunnskap om fastlåste konflikter</a:t>
            </a:r>
          </a:p>
          <a:p>
            <a:pPr marL="0" indent="0">
              <a:buNone/>
            </a:pPr>
            <a:endParaRPr lang="nb-NO" sz="1200" dirty="0">
              <a:latin typeface="Garamond" panose="02020404030301010803" pitchFamily="18" charset="0"/>
            </a:endParaRPr>
          </a:p>
          <a:p>
            <a:pPr marL="0" indent="0">
              <a:buNone/>
            </a:pPr>
            <a:r>
              <a:rPr lang="nb-NO" dirty="0">
                <a:latin typeface="Garamond" panose="02020404030301010803" pitchFamily="18" charset="0"/>
              </a:rPr>
              <a:t>Læringsmål 2:</a:t>
            </a:r>
          </a:p>
          <a:p>
            <a:pPr marL="0" indent="0">
              <a:buNone/>
            </a:pPr>
            <a:r>
              <a:rPr lang="nb-NO" dirty="0">
                <a:latin typeface="Garamond" panose="02020404030301010803" pitchFamily="18" charset="0"/>
              </a:rPr>
              <a:t>Få innblikk i hvordan fastlåste konflikter kan omformes til håndterbare temaer</a:t>
            </a:r>
          </a:p>
          <a:p>
            <a:pPr marL="0" indent="0">
              <a:buNone/>
            </a:pPr>
            <a:endParaRPr lang="nb-NO" sz="1300" dirty="0">
              <a:latin typeface="Garamond" panose="02020404030301010803" pitchFamily="18" charset="0"/>
            </a:endParaRPr>
          </a:p>
          <a:p>
            <a:pPr marL="0" indent="0">
              <a:buNone/>
            </a:pPr>
            <a:r>
              <a:rPr lang="nb-NO" dirty="0">
                <a:latin typeface="Garamond" panose="02020404030301010803" pitchFamily="18" charset="0"/>
              </a:rPr>
              <a:t>Læringsmål 3:</a:t>
            </a:r>
          </a:p>
          <a:p>
            <a:pPr marL="0" indent="0">
              <a:buNone/>
            </a:pPr>
            <a:r>
              <a:rPr lang="nb-NO" dirty="0">
                <a:latin typeface="Garamond" panose="02020404030301010803" pitchFamily="18" charset="0"/>
              </a:rPr>
              <a:t>Få begynnende trening i å omforme en irritasjon eller fastlåst konflikt</a:t>
            </a:r>
          </a:p>
        </p:txBody>
      </p:sp>
      <p:sp>
        <p:nvSpPr>
          <p:cNvPr id="6" name="Plassholder for lysbildenummer 5">
            <a:extLst>
              <a:ext uri="{FF2B5EF4-FFF2-40B4-BE49-F238E27FC236}">
                <a16:creationId xmlns:a16="http://schemas.microsoft.com/office/drawing/2014/main" id="{AE5EBB87-0FBA-C8A4-9AEC-6B260A2F1EB5}"/>
              </a:ext>
            </a:extLst>
          </p:cNvPr>
          <p:cNvSpPr>
            <a:spLocks noGrp="1"/>
          </p:cNvSpPr>
          <p:nvPr>
            <p:ph type="sldNum" sz="quarter" idx="12"/>
          </p:nvPr>
        </p:nvSpPr>
        <p:spPr/>
        <p:txBody>
          <a:bodyPr/>
          <a:lstStyle/>
          <a:p>
            <a:fld id="{2080C9EC-7E52-8F4A-8984-A7A00ADC55DD}" type="slidenum">
              <a:rPr lang="nb-NO" smtClean="0"/>
              <a:t>60</a:t>
            </a:fld>
            <a:endParaRPr lang="nb-NO"/>
          </a:p>
        </p:txBody>
      </p:sp>
    </p:spTree>
    <p:extLst>
      <p:ext uri="{BB962C8B-B14F-4D97-AF65-F5344CB8AC3E}">
        <p14:creationId xmlns:p14="http://schemas.microsoft.com/office/powerpoint/2010/main" val="21963227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F5EA40-670A-069F-3F67-0C57DC93B9FC}"/>
              </a:ext>
            </a:extLst>
          </p:cNvPr>
          <p:cNvSpPr>
            <a:spLocks noGrp="1"/>
          </p:cNvSpPr>
          <p:nvPr>
            <p:ph type="title"/>
          </p:nvPr>
        </p:nvSpPr>
        <p:spPr>
          <a:xfrm>
            <a:off x="588818" y="611988"/>
            <a:ext cx="10764982" cy="1050558"/>
          </a:xfrm>
        </p:spPr>
        <p:txBody>
          <a:bodyPr>
            <a:normAutofit/>
          </a:bodyPr>
          <a:lstStyle/>
          <a:p>
            <a:r>
              <a:rPr lang="nb-NO" dirty="0" err="1">
                <a:latin typeface="Garamond" panose="02020404030301010803" pitchFamily="18" charset="0"/>
              </a:rPr>
              <a:t>Gottmans</a:t>
            </a:r>
            <a:r>
              <a:rPr lang="nb-NO" dirty="0">
                <a:latin typeface="Garamond" panose="02020404030301010803" pitchFamily="18" charset="0"/>
              </a:rPr>
              <a:t> overraskende funn om konflikter</a:t>
            </a:r>
          </a:p>
        </p:txBody>
      </p:sp>
      <p:sp>
        <p:nvSpPr>
          <p:cNvPr id="3" name="Plassholder for innhold 2">
            <a:extLst>
              <a:ext uri="{FF2B5EF4-FFF2-40B4-BE49-F238E27FC236}">
                <a16:creationId xmlns:a16="http://schemas.microsoft.com/office/drawing/2014/main" id="{A9C114F3-3EB7-C94A-C733-ACB6E20BC2A9}"/>
              </a:ext>
            </a:extLst>
          </p:cNvPr>
          <p:cNvSpPr>
            <a:spLocks noGrp="1"/>
          </p:cNvSpPr>
          <p:nvPr>
            <p:ph idx="1"/>
          </p:nvPr>
        </p:nvSpPr>
        <p:spPr>
          <a:xfrm>
            <a:off x="4135582" y="1775075"/>
            <a:ext cx="7467600" cy="4470936"/>
          </a:xfrm>
        </p:spPr>
        <p:txBody>
          <a:bodyPr>
            <a:normAutofit fontScale="92500" lnSpcReduction="10000"/>
          </a:bodyPr>
          <a:lstStyle/>
          <a:p>
            <a:r>
              <a:rPr lang="nb-NO" dirty="0" err="1">
                <a:latin typeface="Garamond" panose="02020404030301010803" pitchFamily="18" charset="0"/>
              </a:rPr>
              <a:t>Gottman</a:t>
            </a:r>
            <a:r>
              <a:rPr lang="nb-NO" dirty="0">
                <a:latin typeface="Garamond" panose="02020404030301010803" pitchFamily="18" charset="0"/>
              </a:rPr>
              <a:t> fant at 69% av konflikter i parforhold aldri blir løst eller borte, pga. </a:t>
            </a:r>
            <a:r>
              <a:rPr lang="nb-NO" i="1" dirty="0">
                <a:latin typeface="Garamond" panose="02020404030301010803" pitchFamily="18" charset="0"/>
              </a:rPr>
              <a:t>varige forskjeller</a:t>
            </a:r>
          </a:p>
          <a:p>
            <a:r>
              <a:rPr lang="nb-NO" dirty="0">
                <a:latin typeface="Garamond" panose="02020404030301010803" pitchFamily="18" charset="0"/>
              </a:rPr>
              <a:t>Det som kan se ut som krangling om bagateller, viser seg ofte å være symboler på dype verdier, behov og livsdrømmer</a:t>
            </a:r>
          </a:p>
          <a:p>
            <a:r>
              <a:rPr lang="nb-NO" dirty="0">
                <a:latin typeface="Garamond" panose="02020404030301010803" pitchFamily="18" charset="0"/>
              </a:rPr>
              <a:t>Par som klarer seg bra over tid, slutter aldri å utforske og ha dialog om irritasjoner og konflikter som gjentar seg </a:t>
            </a:r>
          </a:p>
          <a:p>
            <a:r>
              <a:rPr lang="nb-NO" dirty="0">
                <a:latin typeface="Garamond" panose="02020404030301010803" pitchFamily="18" charset="0"/>
              </a:rPr>
              <a:t>Irritasjoner og konflikter kan med en ny forståelse bli kilde til nærhet og respekt – og humor</a:t>
            </a:r>
          </a:p>
          <a:p>
            <a:r>
              <a:rPr lang="nb-NO" dirty="0">
                <a:latin typeface="Garamond" panose="02020404030301010803" pitchFamily="18" charset="0"/>
              </a:rPr>
              <a:t>Hvis vi ikke utforsker, risikerer vi at konfliktene blir fastlåste</a:t>
            </a:r>
          </a:p>
        </p:txBody>
      </p:sp>
      <p:pic>
        <p:nvPicPr>
          <p:cNvPr id="4" name="Plassholder for innhold 6">
            <a:extLst>
              <a:ext uri="{FF2B5EF4-FFF2-40B4-BE49-F238E27FC236}">
                <a16:creationId xmlns:a16="http://schemas.microsoft.com/office/drawing/2014/main" id="{C5EAFE72-7816-7F7B-FBDA-525E0A7A42AB}"/>
              </a:ext>
            </a:extLst>
          </p:cNvPr>
          <p:cNvPicPr>
            <a:picLocks/>
          </p:cNvPicPr>
          <p:nvPr/>
        </p:nvPicPr>
        <p:blipFill rotWithShape="1">
          <a:blip r:embed="rId3" cstate="hq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741870" y="2356736"/>
            <a:ext cx="2858873" cy="2663837"/>
          </a:xfrm>
          <a:prstGeom prst="rect">
            <a:avLst/>
          </a:prstGeom>
        </p:spPr>
      </p:pic>
      <p:sp>
        <p:nvSpPr>
          <p:cNvPr id="7" name="Plassholder for lysbildenummer 6">
            <a:extLst>
              <a:ext uri="{FF2B5EF4-FFF2-40B4-BE49-F238E27FC236}">
                <a16:creationId xmlns:a16="http://schemas.microsoft.com/office/drawing/2014/main" id="{DD362C5C-310A-D336-CAAC-3DF408A59226}"/>
              </a:ext>
            </a:extLst>
          </p:cNvPr>
          <p:cNvSpPr>
            <a:spLocks noGrp="1"/>
          </p:cNvSpPr>
          <p:nvPr>
            <p:ph type="sldNum" sz="quarter" idx="12"/>
          </p:nvPr>
        </p:nvSpPr>
        <p:spPr/>
        <p:txBody>
          <a:bodyPr/>
          <a:lstStyle/>
          <a:p>
            <a:fld id="{2080C9EC-7E52-8F4A-8984-A7A00ADC55DD}" type="slidenum">
              <a:rPr lang="nb-NO" smtClean="0"/>
              <a:t>61</a:t>
            </a:fld>
            <a:endParaRPr lang="nb-NO"/>
          </a:p>
        </p:txBody>
      </p:sp>
    </p:spTree>
    <p:extLst>
      <p:ext uri="{BB962C8B-B14F-4D97-AF65-F5344CB8AC3E}">
        <p14:creationId xmlns:p14="http://schemas.microsoft.com/office/powerpoint/2010/main" val="29638593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2E74529A-8B64-6C58-8EE8-44D67B401D9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382802" y="136525"/>
            <a:ext cx="3321398" cy="2347883"/>
          </a:xfrm>
          <a:prstGeom prst="rect">
            <a:avLst/>
          </a:prstGeom>
        </p:spPr>
      </p:pic>
      <p:sp>
        <p:nvSpPr>
          <p:cNvPr id="2" name="Tittel 1">
            <a:extLst>
              <a:ext uri="{FF2B5EF4-FFF2-40B4-BE49-F238E27FC236}">
                <a16:creationId xmlns:a16="http://schemas.microsoft.com/office/drawing/2014/main" id="{D6DD05DA-2A9A-6B34-335C-D96783B3AC98}"/>
              </a:ext>
            </a:extLst>
          </p:cNvPr>
          <p:cNvSpPr>
            <a:spLocks noGrp="1"/>
          </p:cNvSpPr>
          <p:nvPr>
            <p:ph type="title"/>
          </p:nvPr>
        </p:nvSpPr>
        <p:spPr>
          <a:xfrm>
            <a:off x="928256" y="652114"/>
            <a:ext cx="10335488" cy="1162928"/>
          </a:xfrm>
        </p:spPr>
        <p:txBody>
          <a:bodyPr>
            <a:normAutofit/>
          </a:bodyPr>
          <a:lstStyle/>
          <a:p>
            <a:pPr>
              <a:lnSpc>
                <a:spcPct val="80000"/>
              </a:lnSpc>
            </a:pPr>
            <a:r>
              <a:rPr lang="nb-NO" sz="4000" dirty="0">
                <a:latin typeface="Garamond" panose="02020404030301010803" pitchFamily="18" charset="0"/>
              </a:rPr>
              <a:t>Kjennetegn på fastlåste konflikter</a:t>
            </a:r>
          </a:p>
        </p:txBody>
      </p:sp>
      <p:sp>
        <p:nvSpPr>
          <p:cNvPr id="9" name="Plassholder for innhold 8">
            <a:extLst>
              <a:ext uri="{FF2B5EF4-FFF2-40B4-BE49-F238E27FC236}">
                <a16:creationId xmlns:a16="http://schemas.microsoft.com/office/drawing/2014/main" id="{D4F34437-50DC-4378-5E32-42D2AB480C73}"/>
              </a:ext>
            </a:extLst>
          </p:cNvPr>
          <p:cNvSpPr>
            <a:spLocks noGrp="1"/>
          </p:cNvSpPr>
          <p:nvPr>
            <p:ph idx="1"/>
          </p:nvPr>
        </p:nvSpPr>
        <p:spPr>
          <a:xfrm>
            <a:off x="928256" y="1880557"/>
            <a:ext cx="9492453" cy="4175186"/>
          </a:xfrm>
        </p:spPr>
        <p:txBody>
          <a:bodyPr>
            <a:normAutofit/>
          </a:bodyPr>
          <a:lstStyle/>
          <a:p>
            <a:r>
              <a:rPr lang="nb-NO" dirty="0">
                <a:latin typeface="Garamond" panose="02020404030301010803" pitchFamily="18" charset="0"/>
              </a:rPr>
              <a:t>Begge føler seg misforstått eller avvist</a:t>
            </a:r>
          </a:p>
          <a:p>
            <a:r>
              <a:rPr lang="nb-NO" dirty="0">
                <a:latin typeface="Garamond" panose="02020404030301010803" pitchFamily="18" charset="0"/>
              </a:rPr>
              <a:t>Det virker ofte som om alt bare blir verre av å snakke om det</a:t>
            </a:r>
          </a:p>
          <a:p>
            <a:r>
              <a:rPr lang="nb-NO" dirty="0">
                <a:latin typeface="Garamond" panose="02020404030301010803" pitchFamily="18" charset="0"/>
              </a:rPr>
              <a:t>Når vi snakker, blir det den samme leksa om igjen hver gang – det kjennes omtrent like effektivt som å snakke til veggen</a:t>
            </a:r>
          </a:p>
          <a:p>
            <a:r>
              <a:rPr lang="nb-NO" dirty="0">
                <a:latin typeface="Garamond" panose="02020404030301010803" pitchFamily="18" charset="0"/>
              </a:rPr>
              <a:t>Vi begynner å tvile på at den andre vil oss vel</a:t>
            </a:r>
          </a:p>
          <a:p>
            <a:r>
              <a:rPr lang="nb-NO" dirty="0">
                <a:latin typeface="Garamond" panose="02020404030301010803" pitchFamily="18" charset="0"/>
              </a:rPr>
              <a:t>Vi begynner å se partnerens personlighet som syk eller feilutviklet</a:t>
            </a:r>
          </a:p>
          <a:p>
            <a:r>
              <a:rPr lang="nb-NO" dirty="0">
                <a:latin typeface="Garamond" panose="02020404030301010803" pitchFamily="18" charset="0"/>
              </a:rPr>
              <a:t>Vi begynner å kople oss fra hverandre følelsesmessig</a:t>
            </a:r>
          </a:p>
        </p:txBody>
      </p:sp>
      <p:sp>
        <p:nvSpPr>
          <p:cNvPr id="4" name="Plassholder for lysbildenummer 3">
            <a:extLst>
              <a:ext uri="{FF2B5EF4-FFF2-40B4-BE49-F238E27FC236}">
                <a16:creationId xmlns:a16="http://schemas.microsoft.com/office/drawing/2014/main" id="{F535ACCF-C994-E2D5-1466-B27560D19A89}"/>
              </a:ext>
            </a:extLst>
          </p:cNvPr>
          <p:cNvSpPr>
            <a:spLocks noGrp="1"/>
          </p:cNvSpPr>
          <p:nvPr>
            <p:ph type="sldNum" sz="quarter" idx="12"/>
          </p:nvPr>
        </p:nvSpPr>
        <p:spPr/>
        <p:txBody>
          <a:bodyPr/>
          <a:lstStyle/>
          <a:p>
            <a:fld id="{2080C9EC-7E52-8F4A-8984-A7A00ADC55DD}" type="slidenum">
              <a:rPr lang="nb-NO" smtClean="0"/>
              <a:t>62</a:t>
            </a:fld>
            <a:endParaRPr lang="nb-NO"/>
          </a:p>
        </p:txBody>
      </p:sp>
    </p:spTree>
    <p:extLst>
      <p:ext uri="{BB962C8B-B14F-4D97-AF65-F5344CB8AC3E}">
        <p14:creationId xmlns:p14="http://schemas.microsoft.com/office/powerpoint/2010/main" val="2196784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21F32-E732-FA3A-2907-75ED9BBB358C}"/>
              </a:ext>
            </a:extLst>
          </p:cNvPr>
          <p:cNvSpPr>
            <a:spLocks noGrp="1"/>
          </p:cNvSpPr>
          <p:nvPr>
            <p:ph type="title"/>
          </p:nvPr>
        </p:nvSpPr>
        <p:spPr>
          <a:xfrm>
            <a:off x="1114246" y="2104845"/>
            <a:ext cx="3319732" cy="2346385"/>
          </a:xfrm>
        </p:spPr>
        <p:txBody>
          <a:bodyPr>
            <a:normAutofit/>
          </a:bodyPr>
          <a:lstStyle/>
          <a:p>
            <a:r>
              <a:rPr lang="nb-NO" dirty="0">
                <a:latin typeface="Garamond" panose="02020404030301010803" pitchFamily="18" charset="0"/>
              </a:rPr>
              <a:t>Ikke rart at </a:t>
            </a:r>
            <a:r>
              <a:rPr lang="nb-NO">
                <a:latin typeface="Garamond" panose="02020404030301010803" pitchFamily="18" charset="0"/>
              </a:rPr>
              <a:t>dette blir skummelt ...!</a:t>
            </a:r>
            <a:endParaRPr lang="nb-NO" dirty="0">
              <a:latin typeface="Garamond" panose="02020404030301010803" pitchFamily="18" charset="0"/>
            </a:endParaRPr>
          </a:p>
        </p:txBody>
      </p:sp>
      <p:pic>
        <p:nvPicPr>
          <p:cNvPr id="7" name="Plassholder for innhold 6" descr="Et bilde som inneholder tekst, Menneskeansikt, Tegneserier, tegneseriehefte&#10;&#10;Automatisk generert beskrivelse">
            <a:extLst>
              <a:ext uri="{FF2B5EF4-FFF2-40B4-BE49-F238E27FC236}">
                <a16:creationId xmlns:a16="http://schemas.microsoft.com/office/drawing/2014/main" id="{1B28F1F0-782F-BE8D-85AA-99DDD6E360AE}"/>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5296619" y="823442"/>
            <a:ext cx="5244861" cy="5387578"/>
          </a:xfrm>
        </p:spPr>
      </p:pic>
      <p:sp>
        <p:nvSpPr>
          <p:cNvPr id="5" name="Plassholder for lysbildenummer 4">
            <a:extLst>
              <a:ext uri="{FF2B5EF4-FFF2-40B4-BE49-F238E27FC236}">
                <a16:creationId xmlns:a16="http://schemas.microsoft.com/office/drawing/2014/main" id="{D614D8EB-DEBD-98B7-9C2B-C762F6D3C646}"/>
              </a:ext>
            </a:extLst>
          </p:cNvPr>
          <p:cNvSpPr>
            <a:spLocks noGrp="1"/>
          </p:cNvSpPr>
          <p:nvPr>
            <p:ph type="sldNum" sz="quarter" idx="12"/>
          </p:nvPr>
        </p:nvSpPr>
        <p:spPr/>
        <p:txBody>
          <a:bodyPr/>
          <a:lstStyle/>
          <a:p>
            <a:fld id="{2080C9EC-7E52-8F4A-8984-A7A00ADC55DD}" type="slidenum">
              <a:rPr lang="nb-NO" smtClean="0"/>
              <a:t>63</a:t>
            </a:fld>
            <a:endParaRPr lang="nb-NO"/>
          </a:p>
        </p:txBody>
      </p:sp>
      <p:sp>
        <p:nvSpPr>
          <p:cNvPr id="8" name="TekstSylinder 7">
            <a:extLst>
              <a:ext uri="{FF2B5EF4-FFF2-40B4-BE49-F238E27FC236}">
                <a16:creationId xmlns:a16="http://schemas.microsoft.com/office/drawing/2014/main" id="{26307203-2430-D3B1-13E9-2FD8C8911612}"/>
              </a:ext>
            </a:extLst>
          </p:cNvPr>
          <p:cNvSpPr txBox="1"/>
          <p:nvPr/>
        </p:nvSpPr>
        <p:spPr>
          <a:xfrm rot="5400000">
            <a:off x="8955456" y="3239204"/>
            <a:ext cx="4243273" cy="379591"/>
          </a:xfrm>
          <a:prstGeom prst="rect">
            <a:avLst/>
          </a:prstGeom>
          <a:noFill/>
        </p:spPr>
        <p:txBody>
          <a:bodyPr wrap="square" rtlCol="0">
            <a:spAutoFit/>
          </a:bodyPr>
          <a:lstStyle/>
          <a:p>
            <a:r>
              <a:rPr lang="nb-NO" dirty="0">
                <a:latin typeface="Garamond" panose="02020404030301010803" pitchFamily="18" charset="0"/>
              </a:rPr>
              <a:t>(Gjengitt med raus tillatelse fra Frode Øverli)</a:t>
            </a:r>
            <a:endParaRPr lang="nb-NO" sz="2800" baseline="-25000" dirty="0">
              <a:latin typeface="Garamond" panose="02020404030301010803" pitchFamily="18" charset="0"/>
            </a:endParaRPr>
          </a:p>
        </p:txBody>
      </p:sp>
    </p:spTree>
    <p:extLst>
      <p:ext uri="{BB962C8B-B14F-4D97-AF65-F5344CB8AC3E}">
        <p14:creationId xmlns:p14="http://schemas.microsoft.com/office/powerpoint/2010/main" val="288561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DD05DA-2A9A-6B34-335C-D96783B3AC98}"/>
              </a:ext>
            </a:extLst>
          </p:cNvPr>
          <p:cNvSpPr>
            <a:spLocks noGrp="1"/>
          </p:cNvSpPr>
          <p:nvPr>
            <p:ph type="title"/>
          </p:nvPr>
        </p:nvSpPr>
        <p:spPr>
          <a:xfrm>
            <a:off x="623455" y="510598"/>
            <a:ext cx="7529945" cy="1442893"/>
          </a:xfrm>
        </p:spPr>
        <p:txBody>
          <a:bodyPr>
            <a:normAutofit/>
          </a:bodyPr>
          <a:lstStyle/>
          <a:p>
            <a:pPr>
              <a:lnSpc>
                <a:spcPct val="80000"/>
              </a:lnSpc>
            </a:pPr>
            <a:r>
              <a:rPr lang="nb-NO" sz="4000" dirty="0">
                <a:latin typeface="Garamond" panose="02020404030301010803" pitchFamily="18" charset="0"/>
              </a:rPr>
              <a:t>Hvilke varige forskjeller kan skjule seg bak fastlåste konflikter?</a:t>
            </a:r>
          </a:p>
        </p:txBody>
      </p:sp>
      <p:sp>
        <p:nvSpPr>
          <p:cNvPr id="9" name="Plassholder for innhold 8">
            <a:extLst>
              <a:ext uri="{FF2B5EF4-FFF2-40B4-BE49-F238E27FC236}">
                <a16:creationId xmlns:a16="http://schemas.microsoft.com/office/drawing/2014/main" id="{D4F34437-50DC-4378-5E32-42D2AB480C73}"/>
              </a:ext>
            </a:extLst>
          </p:cNvPr>
          <p:cNvSpPr>
            <a:spLocks noGrp="1"/>
          </p:cNvSpPr>
          <p:nvPr>
            <p:ph idx="1"/>
          </p:nvPr>
        </p:nvSpPr>
        <p:spPr>
          <a:xfrm>
            <a:off x="623455" y="1953492"/>
            <a:ext cx="10945090" cy="4393910"/>
          </a:xfrm>
        </p:spPr>
        <p:txBody>
          <a:bodyPr>
            <a:normAutofit lnSpcReduction="10000"/>
          </a:bodyPr>
          <a:lstStyle/>
          <a:p>
            <a:r>
              <a:rPr lang="nb-NO" dirty="0">
                <a:latin typeface="Garamond" panose="02020404030301010803" pitchFamily="18" charset="0"/>
              </a:rPr>
              <a:t>Biologiske ...</a:t>
            </a:r>
          </a:p>
          <a:p>
            <a:pPr lvl="1"/>
            <a:r>
              <a:rPr lang="nb-NO" dirty="0">
                <a:latin typeface="Garamond" panose="02020404030301010803" pitchFamily="18" charset="0"/>
              </a:rPr>
              <a:t>Om vi vil ha det varmt eller kaldt,, om vi er høye eller lave, raske eller langsomme, alltid sultne eller kan gå lenge uten mat, avhengig av mye søvn eller klarer oss med lite</a:t>
            </a:r>
          </a:p>
          <a:p>
            <a:r>
              <a:rPr lang="nb-NO" dirty="0">
                <a:latin typeface="Garamond" panose="02020404030301010803" pitchFamily="18" charset="0"/>
              </a:rPr>
              <a:t>Personlighetsforskjeller ...</a:t>
            </a:r>
          </a:p>
          <a:p>
            <a:pPr lvl="1"/>
            <a:r>
              <a:rPr lang="nb-NO" dirty="0">
                <a:latin typeface="Garamond" panose="02020404030301010803" pitchFamily="18" charset="0"/>
              </a:rPr>
              <a:t>Om vi er utadvendte eller innadvendte, hissige eller rolige, optimistiske eller pessimistiske, risikovillige eller forsiktige, perfeksjonistiske eller avslappede, spontane eller ettertenksomme</a:t>
            </a:r>
          </a:p>
          <a:p>
            <a:r>
              <a:rPr lang="nb-NO" dirty="0">
                <a:latin typeface="Garamond" panose="02020404030301010803" pitchFamily="18" charset="0"/>
              </a:rPr>
              <a:t>Andre forskjeller, som bunner i erfaringer ...</a:t>
            </a:r>
          </a:p>
          <a:p>
            <a:pPr lvl="1"/>
            <a:r>
              <a:rPr lang="nb-NO" dirty="0">
                <a:latin typeface="Garamond" panose="02020404030301010803" pitchFamily="18" charset="0"/>
              </a:rPr>
              <a:t>Familie- og kulturbakgrunn</a:t>
            </a:r>
          </a:p>
          <a:p>
            <a:pPr lvl="1"/>
            <a:r>
              <a:rPr lang="nb-NO" dirty="0">
                <a:latin typeface="Garamond" panose="02020404030301010803" pitchFamily="18" charset="0"/>
              </a:rPr>
              <a:t>Sterke erfaringer som har satt seg og påvirker grunnleggende holdninger og livsverdier</a:t>
            </a:r>
          </a:p>
        </p:txBody>
      </p:sp>
      <p:pic>
        <p:nvPicPr>
          <p:cNvPr id="8" name="Bilde 7">
            <a:extLst>
              <a:ext uri="{FF2B5EF4-FFF2-40B4-BE49-F238E27FC236}">
                <a16:creationId xmlns:a16="http://schemas.microsoft.com/office/drawing/2014/main" id="{609C02C9-836F-400E-8D72-1DF5A15DB6BC}"/>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8410859" y="240420"/>
            <a:ext cx="3142682" cy="1983247"/>
          </a:xfrm>
          <a:prstGeom prst="rect">
            <a:avLst/>
          </a:prstGeom>
        </p:spPr>
      </p:pic>
      <p:sp>
        <p:nvSpPr>
          <p:cNvPr id="4" name="Plassholder for lysbildenummer 3">
            <a:extLst>
              <a:ext uri="{FF2B5EF4-FFF2-40B4-BE49-F238E27FC236}">
                <a16:creationId xmlns:a16="http://schemas.microsoft.com/office/drawing/2014/main" id="{6367674E-9F16-4D59-4669-1CB369A8C5BC}"/>
              </a:ext>
            </a:extLst>
          </p:cNvPr>
          <p:cNvSpPr>
            <a:spLocks noGrp="1"/>
          </p:cNvSpPr>
          <p:nvPr>
            <p:ph type="sldNum" sz="quarter" idx="12"/>
          </p:nvPr>
        </p:nvSpPr>
        <p:spPr/>
        <p:txBody>
          <a:bodyPr/>
          <a:lstStyle/>
          <a:p>
            <a:fld id="{2080C9EC-7E52-8F4A-8984-A7A00ADC55DD}" type="slidenum">
              <a:rPr lang="nb-NO" smtClean="0"/>
              <a:t>64</a:t>
            </a:fld>
            <a:endParaRPr lang="nb-NO"/>
          </a:p>
        </p:txBody>
      </p:sp>
    </p:spTree>
    <p:extLst>
      <p:ext uri="{BB962C8B-B14F-4D97-AF65-F5344CB8AC3E}">
        <p14:creationId xmlns:p14="http://schemas.microsoft.com/office/powerpoint/2010/main" val="2868018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B43924-6601-42D5-DB8A-DF636AEE5739}"/>
              </a:ext>
            </a:extLst>
          </p:cNvPr>
          <p:cNvSpPr>
            <a:spLocks noGrp="1"/>
          </p:cNvSpPr>
          <p:nvPr>
            <p:ph type="title"/>
          </p:nvPr>
        </p:nvSpPr>
        <p:spPr>
          <a:xfrm>
            <a:off x="841248" y="431859"/>
            <a:ext cx="10899648" cy="1112270"/>
          </a:xfrm>
        </p:spPr>
        <p:txBody>
          <a:bodyPr>
            <a:normAutofit/>
          </a:bodyPr>
          <a:lstStyle/>
          <a:p>
            <a:r>
              <a:rPr lang="nb-NO" sz="4000" dirty="0">
                <a:latin typeface="Garamond" panose="02020404030301010803" pitchFamily="18" charset="0"/>
              </a:rPr>
              <a:t>Øvelse 10 og 11: Finn forskjeller, plukk ut én ...</a:t>
            </a:r>
          </a:p>
        </p:txBody>
      </p:sp>
      <p:sp>
        <p:nvSpPr>
          <p:cNvPr id="3" name="Plassholder for innhold 2">
            <a:extLst>
              <a:ext uri="{FF2B5EF4-FFF2-40B4-BE49-F238E27FC236}">
                <a16:creationId xmlns:a16="http://schemas.microsoft.com/office/drawing/2014/main" id="{A003CC75-105D-BCC0-38DB-A70E84996FE5}"/>
              </a:ext>
            </a:extLst>
          </p:cNvPr>
          <p:cNvSpPr>
            <a:spLocks noGrp="1"/>
          </p:cNvSpPr>
          <p:nvPr>
            <p:ph idx="1"/>
          </p:nvPr>
        </p:nvSpPr>
        <p:spPr>
          <a:xfrm>
            <a:off x="2512240" y="1640145"/>
            <a:ext cx="8841560" cy="4812221"/>
          </a:xfrm>
        </p:spPr>
        <p:txBody>
          <a:bodyPr>
            <a:normAutofit/>
          </a:bodyPr>
          <a:lstStyle/>
          <a:p>
            <a:pPr marL="0" indent="0">
              <a:spcAft>
                <a:spcPts val="600"/>
              </a:spcAft>
              <a:buNone/>
            </a:pPr>
            <a:r>
              <a:rPr lang="nb-NO" dirty="0">
                <a:latin typeface="Garamond" panose="02020404030301010803" pitchFamily="18" charset="0"/>
              </a:rPr>
              <a:t>Øvelse 10: Varige forskjeller i vårt parforhold</a:t>
            </a:r>
          </a:p>
          <a:p>
            <a:pPr marL="971550" lvl="1" indent="-514350">
              <a:spcAft>
                <a:spcPts val="600"/>
              </a:spcAft>
              <a:buFont typeface="+mj-lt"/>
              <a:buAutoNum type="alphaLcParenR"/>
            </a:pPr>
            <a:r>
              <a:rPr lang="nb-NO" dirty="0">
                <a:latin typeface="Garamond" panose="02020404030301010803" pitchFamily="18" charset="0"/>
              </a:rPr>
              <a:t>Kryss av og/eller skriv egne eksempler</a:t>
            </a:r>
          </a:p>
          <a:p>
            <a:pPr marL="971550" lvl="1" indent="-514350">
              <a:spcAft>
                <a:spcPts val="600"/>
              </a:spcAft>
              <a:buFont typeface="+mj-lt"/>
              <a:buAutoNum type="alphaLcParenR"/>
            </a:pPr>
            <a:r>
              <a:rPr lang="nb-NO" dirty="0">
                <a:latin typeface="Garamond" panose="02020404030301010803" pitchFamily="18" charset="0"/>
              </a:rPr>
              <a:t>Bytt bøker, se gjennom partnerens svar. Be om utdypning om noe er uklart, men ikke diskuter.</a:t>
            </a:r>
          </a:p>
          <a:p>
            <a:pPr marL="0" indent="0">
              <a:spcAft>
                <a:spcPts val="600"/>
              </a:spcAft>
              <a:buNone/>
            </a:pPr>
            <a:endParaRPr lang="nb-NO" sz="900" dirty="0">
              <a:latin typeface="Garamond" panose="02020404030301010803" pitchFamily="18" charset="0"/>
            </a:endParaRPr>
          </a:p>
          <a:p>
            <a:pPr marL="0" indent="0">
              <a:spcAft>
                <a:spcPts val="600"/>
              </a:spcAft>
              <a:buNone/>
            </a:pPr>
            <a:r>
              <a:rPr lang="nb-NO" dirty="0">
                <a:latin typeface="Garamond" panose="02020404030301010803" pitchFamily="18" charset="0"/>
              </a:rPr>
              <a:t>Øvelse 11: Vårt felles eksempel</a:t>
            </a:r>
          </a:p>
          <a:p>
            <a:pPr lvl="1">
              <a:spcAft>
                <a:spcPts val="600"/>
              </a:spcAft>
            </a:pPr>
            <a:r>
              <a:rPr lang="nb-NO" dirty="0">
                <a:latin typeface="Garamond" panose="02020404030301010803" pitchFamily="18" charset="0"/>
              </a:rPr>
              <a:t>Bli enige om én forskjell, irritasjon eller konflikt dere kan øve på.</a:t>
            </a:r>
          </a:p>
          <a:p>
            <a:pPr lvl="1">
              <a:spcAft>
                <a:spcPts val="600"/>
              </a:spcAft>
            </a:pPr>
            <a:r>
              <a:rPr lang="nb-NO" dirty="0">
                <a:latin typeface="Garamond" panose="02020404030301010803" pitchFamily="18" charset="0"/>
              </a:rPr>
              <a:t>Det betyr ingen ting hva dere velger – konflikten blir jo ikke løst uansett – fordi disse konfliktene </a:t>
            </a:r>
            <a:r>
              <a:rPr lang="nb-NO" i="1" dirty="0">
                <a:latin typeface="Garamond" panose="02020404030301010803" pitchFamily="18" charset="0"/>
              </a:rPr>
              <a:t>er </a:t>
            </a:r>
            <a:r>
              <a:rPr lang="nb-NO" dirty="0">
                <a:latin typeface="Garamond" panose="02020404030301010803" pitchFamily="18" charset="0"/>
              </a:rPr>
              <a:t>uløselige!</a:t>
            </a:r>
          </a:p>
          <a:p>
            <a:pPr lvl="1">
              <a:spcAft>
                <a:spcPts val="600"/>
              </a:spcAft>
            </a:pPr>
            <a:r>
              <a:rPr lang="nb-NO" dirty="0">
                <a:latin typeface="Garamond" panose="02020404030301010803" pitchFamily="18" charset="0"/>
              </a:rPr>
              <a:t>Poenget i dag er å begynne å trene på å </a:t>
            </a:r>
            <a:r>
              <a:rPr lang="nb-NO" i="1" dirty="0">
                <a:latin typeface="Garamond" panose="02020404030301010803" pitchFamily="18" charset="0"/>
              </a:rPr>
              <a:t>håndtere</a:t>
            </a:r>
            <a:r>
              <a:rPr lang="nb-NO" dirty="0">
                <a:latin typeface="Garamond" panose="02020404030301010803" pitchFamily="18" charset="0"/>
              </a:rPr>
              <a:t> forskjellen i det lange løp</a:t>
            </a:r>
          </a:p>
        </p:txBody>
      </p:sp>
      <p:sp>
        <p:nvSpPr>
          <p:cNvPr id="6" name="Plassholder for lysbildenummer 5">
            <a:extLst>
              <a:ext uri="{FF2B5EF4-FFF2-40B4-BE49-F238E27FC236}">
                <a16:creationId xmlns:a16="http://schemas.microsoft.com/office/drawing/2014/main" id="{68BAEEF0-1FF1-7E0D-E66F-D58F33C4EBE5}"/>
              </a:ext>
            </a:extLst>
          </p:cNvPr>
          <p:cNvSpPr>
            <a:spLocks noGrp="1"/>
          </p:cNvSpPr>
          <p:nvPr>
            <p:ph type="sldNum" sz="quarter" idx="12"/>
          </p:nvPr>
        </p:nvSpPr>
        <p:spPr/>
        <p:txBody>
          <a:bodyPr/>
          <a:lstStyle/>
          <a:p>
            <a:fld id="{2080C9EC-7E52-8F4A-8984-A7A00ADC55DD}" type="slidenum">
              <a:rPr lang="nb-NO" smtClean="0"/>
              <a:t>65</a:t>
            </a:fld>
            <a:endParaRPr lang="nb-NO"/>
          </a:p>
        </p:txBody>
      </p:sp>
      <p:pic>
        <p:nvPicPr>
          <p:cNvPr id="7" name="Bilde 6">
            <a:extLst>
              <a:ext uri="{FF2B5EF4-FFF2-40B4-BE49-F238E27FC236}">
                <a16:creationId xmlns:a16="http://schemas.microsoft.com/office/drawing/2014/main" id="{66B8F9DE-1D2D-2C9A-3124-97448C8E4E3D}"/>
              </a:ext>
            </a:extLst>
          </p:cNvPr>
          <p:cNvPicPr>
            <a:picLocks noChangeAspect="1"/>
          </p:cNvPicPr>
          <p:nvPr/>
        </p:nvPicPr>
        <p:blipFill>
          <a:blip r:embed="rId3"/>
          <a:srcRect/>
          <a:stretch/>
        </p:blipFill>
        <p:spPr>
          <a:xfrm>
            <a:off x="1239935" y="4355890"/>
            <a:ext cx="946577" cy="957981"/>
          </a:xfrm>
          <a:prstGeom prst="rect">
            <a:avLst/>
          </a:prstGeom>
        </p:spPr>
      </p:pic>
      <p:pic>
        <p:nvPicPr>
          <p:cNvPr id="9" name="Bilde 8" descr="Et bilde som inneholder sketch, tegning, kjøkkentøy, kunst&#10;&#10;Automatisk generert beskrivelse">
            <a:extLst>
              <a:ext uri="{FF2B5EF4-FFF2-40B4-BE49-F238E27FC236}">
                <a16:creationId xmlns:a16="http://schemas.microsoft.com/office/drawing/2014/main" id="{E3AC9D25-1782-0AB9-2525-9E9AB9055FCE}"/>
              </a:ext>
            </a:extLst>
          </p:cNvPr>
          <p:cNvPicPr>
            <a:picLocks noChangeAspect="1"/>
          </p:cNvPicPr>
          <p:nvPr/>
        </p:nvPicPr>
        <p:blipFill>
          <a:blip r:embed="rId4"/>
          <a:stretch>
            <a:fillRect/>
          </a:stretch>
        </p:blipFill>
        <p:spPr>
          <a:xfrm>
            <a:off x="1130802" y="2080243"/>
            <a:ext cx="1164842" cy="1164842"/>
          </a:xfrm>
          <a:prstGeom prst="rect">
            <a:avLst/>
          </a:prstGeom>
        </p:spPr>
      </p:pic>
    </p:spTree>
    <p:extLst>
      <p:ext uri="{BB962C8B-B14F-4D97-AF65-F5344CB8AC3E}">
        <p14:creationId xmlns:p14="http://schemas.microsoft.com/office/powerpoint/2010/main" val="1529785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E0EDAB30-83D2-8488-4CC8-322454030A81}"/>
              </a:ext>
            </a:extLst>
          </p:cNvPr>
          <p:cNvPicPr>
            <a:picLocks noChangeAspect="1"/>
          </p:cNvPicPr>
          <p:nvPr/>
        </p:nvPicPr>
        <p:blipFill>
          <a:blip r:embed="rId3"/>
          <a:srcRect/>
          <a:stretch/>
        </p:blipFill>
        <p:spPr>
          <a:xfrm>
            <a:off x="8153400" y="2941258"/>
            <a:ext cx="3799089" cy="2223233"/>
          </a:xfrm>
          <a:prstGeom prst="rect">
            <a:avLst/>
          </a:prstGeom>
        </p:spPr>
      </p:pic>
      <p:sp>
        <p:nvSpPr>
          <p:cNvPr id="2" name="Tittel 1">
            <a:extLst>
              <a:ext uri="{FF2B5EF4-FFF2-40B4-BE49-F238E27FC236}">
                <a16:creationId xmlns:a16="http://schemas.microsoft.com/office/drawing/2014/main" id="{72ADB27E-5EDB-F578-0E0A-5D2311CCF3F2}"/>
              </a:ext>
            </a:extLst>
          </p:cNvPr>
          <p:cNvSpPr>
            <a:spLocks noGrp="1"/>
          </p:cNvSpPr>
          <p:nvPr>
            <p:ph type="title"/>
          </p:nvPr>
        </p:nvSpPr>
        <p:spPr>
          <a:xfrm>
            <a:off x="838200" y="581892"/>
            <a:ext cx="10571018" cy="955963"/>
          </a:xfrm>
        </p:spPr>
        <p:txBody>
          <a:bodyPr>
            <a:normAutofit fontScale="90000"/>
          </a:bodyPr>
          <a:lstStyle/>
          <a:p>
            <a:r>
              <a:rPr lang="nb-NO" dirty="0">
                <a:latin typeface="Garamond" panose="02020404030301010803" pitchFamily="18" charset="0"/>
              </a:rPr>
              <a:t>Når vi utforsker det som tidligere virket uforståelig, skaper vi mening</a:t>
            </a:r>
          </a:p>
        </p:txBody>
      </p:sp>
      <p:sp>
        <p:nvSpPr>
          <p:cNvPr id="3" name="Plassholder for innhold 2">
            <a:extLst>
              <a:ext uri="{FF2B5EF4-FFF2-40B4-BE49-F238E27FC236}">
                <a16:creationId xmlns:a16="http://schemas.microsoft.com/office/drawing/2014/main" id="{4492B6D1-92A7-0E2C-558D-4CC3CA804BB4}"/>
              </a:ext>
            </a:extLst>
          </p:cNvPr>
          <p:cNvSpPr>
            <a:spLocks noGrp="1"/>
          </p:cNvSpPr>
          <p:nvPr>
            <p:ph idx="1"/>
          </p:nvPr>
        </p:nvSpPr>
        <p:spPr>
          <a:xfrm>
            <a:off x="838199" y="1693509"/>
            <a:ext cx="8616352" cy="4422261"/>
          </a:xfrm>
        </p:spPr>
        <p:txBody>
          <a:bodyPr>
            <a:normAutofit fontScale="92500" lnSpcReduction="20000"/>
          </a:bodyPr>
          <a:lstStyle/>
          <a:p>
            <a:pPr marL="0" indent="0">
              <a:lnSpc>
                <a:spcPct val="100000"/>
              </a:lnSpc>
              <a:spcBef>
                <a:spcPts val="0"/>
              </a:spcBef>
              <a:spcAft>
                <a:spcPts val="1200"/>
              </a:spcAft>
              <a:buNone/>
            </a:pPr>
            <a:r>
              <a:rPr lang="nb-NO" dirty="0" err="1">
                <a:latin typeface="Garamond" panose="02020404030301010803" pitchFamily="18" charset="0"/>
                <a:ea typeface="Cambria Math" pitchFamily="18" charset="0"/>
              </a:rPr>
              <a:t>Gottman</a:t>
            </a:r>
            <a:r>
              <a:rPr lang="nb-NO" dirty="0">
                <a:latin typeface="Garamond" panose="02020404030301010803" pitchFamily="18" charset="0"/>
                <a:ea typeface="Cambria Math" pitchFamily="18" charset="0"/>
              </a:rPr>
              <a:t> fant at par som hadde det bra sammen, opplevde at det var en spesiell </a:t>
            </a:r>
            <a:r>
              <a:rPr lang="nb-NO" i="1" dirty="0">
                <a:latin typeface="Garamond" panose="02020404030301010803" pitchFamily="18" charset="0"/>
                <a:ea typeface="Cambria Math" pitchFamily="18" charset="0"/>
              </a:rPr>
              <a:t>mening </a:t>
            </a:r>
            <a:r>
              <a:rPr lang="nb-NO" dirty="0">
                <a:latin typeface="Garamond" panose="02020404030301010803" pitchFamily="18" charset="0"/>
                <a:ea typeface="Cambria Math" pitchFamily="18" charset="0"/>
              </a:rPr>
              <a:t>med at nettopp de to var blitt et par.</a:t>
            </a:r>
          </a:p>
          <a:p>
            <a:pPr marL="0" indent="0">
              <a:lnSpc>
                <a:spcPct val="100000"/>
              </a:lnSpc>
              <a:spcBef>
                <a:spcPts val="0"/>
              </a:spcBef>
              <a:spcAft>
                <a:spcPts val="1200"/>
              </a:spcAft>
              <a:buNone/>
            </a:pPr>
            <a:r>
              <a:rPr lang="nb-NO" dirty="0">
                <a:latin typeface="Garamond" panose="02020404030301010803" pitchFamily="18" charset="0"/>
                <a:ea typeface="Cambria Math" pitchFamily="18" charset="0"/>
              </a:rPr>
              <a:t>For eksempel bygde de mening rundt hvordan de opplevde at ...</a:t>
            </a:r>
          </a:p>
          <a:p>
            <a:pPr lvl="1">
              <a:lnSpc>
                <a:spcPct val="100000"/>
              </a:lnSpc>
              <a:spcBef>
                <a:spcPts val="0"/>
              </a:spcBef>
              <a:spcAft>
                <a:spcPts val="1200"/>
              </a:spcAft>
            </a:pPr>
            <a:r>
              <a:rPr lang="nb-NO" dirty="0">
                <a:latin typeface="Garamond" panose="02020404030301010803" pitchFamily="18" charset="0"/>
                <a:ea typeface="Cambria Math" pitchFamily="18" charset="0"/>
              </a:rPr>
              <a:t>de hadde en unik parhistorie (hvordan de møttes, hvilke hindringer de har måtte overvinne, etc.)</a:t>
            </a:r>
          </a:p>
          <a:p>
            <a:pPr lvl="1">
              <a:lnSpc>
                <a:spcPct val="100000"/>
              </a:lnSpc>
              <a:spcBef>
                <a:spcPts val="0"/>
              </a:spcBef>
              <a:spcAft>
                <a:spcPts val="1200"/>
              </a:spcAft>
            </a:pPr>
            <a:r>
              <a:rPr lang="nb-NO" dirty="0">
                <a:latin typeface="Garamond" panose="02020404030301010803" pitchFamily="18" charset="0"/>
                <a:ea typeface="Cambria Math" pitchFamily="18" charset="0"/>
              </a:rPr>
              <a:t>deres personligheter passet sammen – kanskje på tross av hvor forskjellige de var</a:t>
            </a:r>
          </a:p>
          <a:p>
            <a:pPr lvl="1">
              <a:lnSpc>
                <a:spcPct val="100000"/>
              </a:lnSpc>
              <a:spcBef>
                <a:spcPts val="0"/>
              </a:spcBef>
              <a:spcAft>
                <a:spcPts val="1200"/>
              </a:spcAft>
            </a:pPr>
            <a:r>
              <a:rPr lang="nb-NO" dirty="0">
                <a:latin typeface="Garamond" panose="02020404030301010803" pitchFamily="18" charset="0"/>
                <a:ea typeface="Cambria Math" pitchFamily="18" charset="0"/>
              </a:rPr>
              <a:t>de hadde noen grunnleggende felles verdier</a:t>
            </a:r>
          </a:p>
          <a:p>
            <a:pPr marL="0" indent="0">
              <a:lnSpc>
                <a:spcPct val="100000"/>
              </a:lnSpc>
              <a:spcBef>
                <a:spcPts val="0"/>
              </a:spcBef>
              <a:spcAft>
                <a:spcPts val="1200"/>
              </a:spcAft>
              <a:buNone/>
            </a:pPr>
            <a:r>
              <a:rPr lang="nb-NO" dirty="0">
                <a:latin typeface="Garamond" panose="02020404030301010803" pitchFamily="18" charset="0"/>
                <a:ea typeface="Cambria Math" pitchFamily="18" charset="0"/>
              </a:rPr>
              <a:t>Mye av meningsskapingen i varige forhold foregår ved at vi oppdager og utforsker forskjeller og skjulte livsdrømmer, og finner ut hvordan vi kan anerkjenne og håndtere dem</a:t>
            </a:r>
          </a:p>
        </p:txBody>
      </p:sp>
      <p:sp>
        <p:nvSpPr>
          <p:cNvPr id="5" name="Plassholder for lysbildenummer 4">
            <a:extLst>
              <a:ext uri="{FF2B5EF4-FFF2-40B4-BE49-F238E27FC236}">
                <a16:creationId xmlns:a16="http://schemas.microsoft.com/office/drawing/2014/main" id="{EFA0D548-ABA7-C6E4-15CB-C6884236E179}"/>
              </a:ext>
            </a:extLst>
          </p:cNvPr>
          <p:cNvSpPr>
            <a:spLocks noGrp="1"/>
          </p:cNvSpPr>
          <p:nvPr>
            <p:ph type="sldNum" sz="quarter" idx="12"/>
          </p:nvPr>
        </p:nvSpPr>
        <p:spPr/>
        <p:txBody>
          <a:bodyPr/>
          <a:lstStyle/>
          <a:p>
            <a:fld id="{2080C9EC-7E52-8F4A-8984-A7A00ADC55DD}" type="slidenum">
              <a:rPr lang="nb-NO" smtClean="0"/>
              <a:t>66</a:t>
            </a:fld>
            <a:endParaRPr lang="nb-NO"/>
          </a:p>
        </p:txBody>
      </p:sp>
    </p:spTree>
    <p:extLst>
      <p:ext uri="{BB962C8B-B14F-4D97-AF65-F5344CB8AC3E}">
        <p14:creationId xmlns:p14="http://schemas.microsoft.com/office/powerpoint/2010/main" val="1442639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089A7C-D573-DED9-B623-5E507AD85F92}"/>
              </a:ext>
            </a:extLst>
          </p:cNvPr>
          <p:cNvSpPr>
            <a:spLocks noGrp="1"/>
          </p:cNvSpPr>
          <p:nvPr>
            <p:ph type="title"/>
          </p:nvPr>
        </p:nvSpPr>
        <p:spPr>
          <a:xfrm>
            <a:off x="1318665" y="4993327"/>
            <a:ext cx="10515600" cy="1025238"/>
          </a:xfrm>
        </p:spPr>
        <p:txBody>
          <a:bodyPr>
            <a:normAutofit/>
          </a:bodyPr>
          <a:lstStyle/>
          <a:p>
            <a:r>
              <a:rPr lang="nb-NO" sz="2800" dirty="0">
                <a:latin typeface="Garamond" panose="02020404030301010803" pitchFamily="18" charset="0"/>
              </a:rPr>
              <a:t>Husk at i tuftesamtalen er det alltid én om gangen som utforsker den andres opplevelse. Det er en øvelse i å prøve å forstå den andre innenfra.</a:t>
            </a:r>
          </a:p>
        </p:txBody>
      </p:sp>
      <p:sp>
        <p:nvSpPr>
          <p:cNvPr id="3" name="Plassholder for innhold 2">
            <a:extLst>
              <a:ext uri="{FF2B5EF4-FFF2-40B4-BE49-F238E27FC236}">
                <a16:creationId xmlns:a16="http://schemas.microsoft.com/office/drawing/2014/main" id="{2B864F2C-B4DF-7B19-E763-4A2501431367}"/>
              </a:ext>
            </a:extLst>
          </p:cNvPr>
          <p:cNvSpPr>
            <a:spLocks noGrp="1"/>
          </p:cNvSpPr>
          <p:nvPr>
            <p:ph idx="1"/>
          </p:nvPr>
        </p:nvSpPr>
        <p:spPr>
          <a:xfrm>
            <a:off x="838200" y="2143413"/>
            <a:ext cx="3253599" cy="2549589"/>
          </a:xfrm>
        </p:spPr>
        <p:txBody>
          <a:bodyPr>
            <a:normAutofit fontScale="92500" lnSpcReduction="10000"/>
          </a:bodyPr>
          <a:lstStyle/>
          <a:p>
            <a:pPr marL="400050" lvl="1" indent="0">
              <a:buNone/>
            </a:pPr>
            <a:r>
              <a:rPr lang="nb-NO" sz="3600" dirty="0">
                <a:latin typeface="Garamond" panose="02020404030301010803" pitchFamily="18" charset="0"/>
                <a:ea typeface="Cambria Math" pitchFamily="18" charset="0"/>
              </a:rPr>
              <a:t>T - tid</a:t>
            </a:r>
          </a:p>
          <a:p>
            <a:pPr marL="400050" lvl="1" indent="0">
              <a:buNone/>
            </a:pPr>
            <a:r>
              <a:rPr lang="nb-NO" sz="3600" dirty="0">
                <a:latin typeface="Garamond" panose="02020404030301010803" pitchFamily="18" charset="0"/>
                <a:ea typeface="Cambria Math" pitchFamily="18" charset="0"/>
              </a:rPr>
              <a:t>U - utforske</a:t>
            </a:r>
          </a:p>
          <a:p>
            <a:pPr marL="400050" lvl="1" indent="0">
              <a:buNone/>
            </a:pPr>
            <a:r>
              <a:rPr lang="nb-NO" sz="3600" dirty="0">
                <a:latin typeface="Garamond" panose="02020404030301010803" pitchFamily="18" charset="0"/>
                <a:ea typeface="Cambria Math" pitchFamily="18" charset="0"/>
              </a:rPr>
              <a:t>F - forståelig</a:t>
            </a:r>
          </a:p>
          <a:p>
            <a:pPr marL="400050" lvl="1" indent="0">
              <a:buNone/>
            </a:pPr>
            <a:r>
              <a:rPr lang="nb-NO" sz="3600" dirty="0">
                <a:latin typeface="Garamond" panose="02020404030301010803" pitchFamily="18" charset="0"/>
                <a:ea typeface="Cambria Math" pitchFamily="18" charset="0"/>
              </a:rPr>
              <a:t>T - tålmodig</a:t>
            </a:r>
          </a:p>
          <a:p>
            <a:pPr marL="400050" lvl="1" indent="0">
              <a:spcAft>
                <a:spcPts val="600"/>
              </a:spcAft>
              <a:buNone/>
            </a:pPr>
            <a:r>
              <a:rPr lang="nb-NO" sz="3600" dirty="0">
                <a:latin typeface="Garamond" panose="02020404030301010803" pitchFamily="18" charset="0"/>
                <a:ea typeface="Cambria Math" pitchFamily="18" charset="0"/>
              </a:rPr>
              <a:t>E – empati</a:t>
            </a:r>
          </a:p>
          <a:p>
            <a:pPr marL="0" indent="0">
              <a:buNone/>
            </a:pPr>
            <a:endParaRPr lang="nb-NO" dirty="0">
              <a:latin typeface="Garamond" panose="02020404030301010803" pitchFamily="18" charset="0"/>
            </a:endParaRPr>
          </a:p>
        </p:txBody>
      </p:sp>
      <p:sp>
        <p:nvSpPr>
          <p:cNvPr id="6" name="Plassholder for lysbildenummer 5">
            <a:extLst>
              <a:ext uri="{FF2B5EF4-FFF2-40B4-BE49-F238E27FC236}">
                <a16:creationId xmlns:a16="http://schemas.microsoft.com/office/drawing/2014/main" id="{9158DE2A-BF2D-27E9-911F-3DF3FABA0B1C}"/>
              </a:ext>
            </a:extLst>
          </p:cNvPr>
          <p:cNvSpPr>
            <a:spLocks noGrp="1"/>
          </p:cNvSpPr>
          <p:nvPr>
            <p:ph type="sldNum" sz="quarter" idx="12"/>
          </p:nvPr>
        </p:nvSpPr>
        <p:spPr/>
        <p:txBody>
          <a:bodyPr/>
          <a:lstStyle/>
          <a:p>
            <a:fld id="{2080C9EC-7E52-8F4A-8984-A7A00ADC55DD}" type="slidenum">
              <a:rPr lang="nb-NO" smtClean="0"/>
              <a:t>67</a:t>
            </a:fld>
            <a:endParaRPr lang="nb-NO"/>
          </a:p>
        </p:txBody>
      </p:sp>
      <p:sp>
        <p:nvSpPr>
          <p:cNvPr id="7" name="Tittel 1">
            <a:extLst>
              <a:ext uri="{FF2B5EF4-FFF2-40B4-BE49-F238E27FC236}">
                <a16:creationId xmlns:a16="http://schemas.microsoft.com/office/drawing/2014/main" id="{E17A0B7C-D437-EC6B-3833-3E91203CDA1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latin typeface="Garamond" panose="02020404030301010803" pitchFamily="18" charset="0"/>
              </a:rPr>
              <a:t>Introduksjon til TUFTE-samtalen</a:t>
            </a:r>
            <a:endParaRPr lang="nb-NO" dirty="0">
              <a:latin typeface="Garamond" panose="02020404030301010803" pitchFamily="18" charset="0"/>
            </a:endParaRPr>
          </a:p>
        </p:txBody>
      </p:sp>
      <p:pic>
        <p:nvPicPr>
          <p:cNvPr id="10" name="Bilde 9" descr="Et bilde som inneholder sketch, strektegning, tegning, strektegninger&#10;&#10;Automatisk generert beskrivelse">
            <a:extLst>
              <a:ext uri="{FF2B5EF4-FFF2-40B4-BE49-F238E27FC236}">
                <a16:creationId xmlns:a16="http://schemas.microsoft.com/office/drawing/2014/main" id="{B6AFD2FD-28D6-0DEC-6D06-A0154076F3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54958" y="2293575"/>
            <a:ext cx="4843013" cy="2549589"/>
          </a:xfrm>
          <a:prstGeom prst="rect">
            <a:avLst/>
          </a:prstGeom>
        </p:spPr>
      </p:pic>
    </p:spTree>
    <p:extLst>
      <p:ext uri="{BB962C8B-B14F-4D97-AF65-F5344CB8AC3E}">
        <p14:creationId xmlns:p14="http://schemas.microsoft.com/office/powerpoint/2010/main" val="1803690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DE63D6-7E0E-8616-7A77-7CBF535A68B2}"/>
              </a:ext>
            </a:extLst>
          </p:cNvPr>
          <p:cNvSpPr>
            <a:spLocks noGrp="1"/>
          </p:cNvSpPr>
          <p:nvPr>
            <p:ph type="title"/>
          </p:nvPr>
        </p:nvSpPr>
        <p:spPr/>
        <p:txBody>
          <a:bodyPr/>
          <a:lstStyle/>
          <a:p>
            <a:r>
              <a:rPr lang="nb-NO" dirty="0">
                <a:latin typeface="Garamond" panose="02020404030301010803" pitchFamily="18" charset="0"/>
              </a:rPr>
              <a:t>Typiske utfordringer</a:t>
            </a:r>
          </a:p>
        </p:txBody>
      </p:sp>
      <p:sp>
        <p:nvSpPr>
          <p:cNvPr id="3" name="Plassholder for innhold 2">
            <a:extLst>
              <a:ext uri="{FF2B5EF4-FFF2-40B4-BE49-F238E27FC236}">
                <a16:creationId xmlns:a16="http://schemas.microsoft.com/office/drawing/2014/main" id="{6D2523FA-8E26-C359-E70F-2ADDB105F97B}"/>
              </a:ext>
            </a:extLst>
          </p:cNvPr>
          <p:cNvSpPr>
            <a:spLocks noGrp="1"/>
          </p:cNvSpPr>
          <p:nvPr>
            <p:ph idx="1"/>
          </p:nvPr>
        </p:nvSpPr>
        <p:spPr>
          <a:xfrm>
            <a:off x="838200" y="1517073"/>
            <a:ext cx="10515600" cy="4659890"/>
          </a:xfrm>
        </p:spPr>
        <p:txBody>
          <a:bodyPr>
            <a:normAutofit lnSpcReduction="10000"/>
          </a:bodyPr>
          <a:lstStyle/>
          <a:p>
            <a:r>
              <a:rPr lang="nb-NO" dirty="0">
                <a:latin typeface="Garamond" panose="02020404030301010803" pitchFamily="18" charset="0"/>
              </a:rPr>
              <a:t>Tuftesamtalen krever konsentrasjon og vilje til å gjøre noe annet enn det man fristes til. </a:t>
            </a:r>
          </a:p>
          <a:p>
            <a:r>
              <a:rPr lang="nb-NO" dirty="0">
                <a:latin typeface="Garamond" panose="02020404030301010803" pitchFamily="18" charset="0"/>
              </a:rPr>
              <a:t>Hjernen kommer til å sende negative tanker og følelser, som man må trene seg i å ta på fersken som gjetninger. </a:t>
            </a:r>
          </a:p>
          <a:p>
            <a:r>
              <a:rPr lang="nb-NO" dirty="0">
                <a:latin typeface="Garamond" panose="02020404030301010803" pitchFamily="18" charset="0"/>
              </a:rPr>
              <a:t>For eksempel:  </a:t>
            </a:r>
          </a:p>
          <a:p>
            <a:pPr lvl="1"/>
            <a:r>
              <a:rPr lang="nb-NO" dirty="0">
                <a:latin typeface="Garamond" panose="02020404030301010803" pitchFamily="18" charset="0"/>
              </a:rPr>
              <a:t>Det partneren sier der, er feil! </a:t>
            </a:r>
          </a:p>
          <a:p>
            <a:pPr lvl="1"/>
            <a:r>
              <a:rPr lang="nb-NO" dirty="0">
                <a:latin typeface="Garamond" panose="02020404030301010803" pitchFamily="18" charset="0"/>
              </a:rPr>
              <a:t>Det der har jeg hørt før. Ikke noe nytt å lære her!</a:t>
            </a:r>
          </a:p>
          <a:p>
            <a:pPr lvl="1"/>
            <a:r>
              <a:rPr lang="nb-NO" dirty="0">
                <a:latin typeface="Garamond" panose="02020404030301010803" pitchFamily="18" charset="0"/>
              </a:rPr>
              <a:t>Dette er kjedelig!</a:t>
            </a:r>
          </a:p>
          <a:p>
            <a:pPr lvl="1"/>
            <a:r>
              <a:rPr lang="nb-NO" dirty="0">
                <a:latin typeface="Garamond" panose="02020404030301010803" pitchFamily="18" charset="0"/>
              </a:rPr>
              <a:t>Dette er noe annet enn det partneren har sagt før, så det kan ikke stemme!</a:t>
            </a:r>
          </a:p>
          <a:p>
            <a:pPr lvl="1"/>
            <a:r>
              <a:rPr lang="nb-NO" dirty="0">
                <a:latin typeface="Garamond" panose="02020404030301010803" pitchFamily="18" charset="0"/>
              </a:rPr>
              <a:t>Dette får jeg ikke til!</a:t>
            </a:r>
          </a:p>
          <a:p>
            <a:r>
              <a:rPr lang="nb-NO" dirty="0">
                <a:latin typeface="Garamond" panose="02020404030301010803" pitchFamily="18" charset="0"/>
              </a:rPr>
              <a:t>Finn dine gode grunner til ikke å gi opp likevel!</a:t>
            </a:r>
          </a:p>
        </p:txBody>
      </p:sp>
      <p:sp>
        <p:nvSpPr>
          <p:cNvPr id="5" name="Plassholder for lysbildenummer 4">
            <a:extLst>
              <a:ext uri="{FF2B5EF4-FFF2-40B4-BE49-F238E27FC236}">
                <a16:creationId xmlns:a16="http://schemas.microsoft.com/office/drawing/2014/main" id="{DF07467B-FABA-7B3F-4993-C2B9F9E46F96}"/>
              </a:ext>
            </a:extLst>
          </p:cNvPr>
          <p:cNvSpPr>
            <a:spLocks noGrp="1"/>
          </p:cNvSpPr>
          <p:nvPr>
            <p:ph type="sldNum" sz="quarter" idx="12"/>
          </p:nvPr>
        </p:nvSpPr>
        <p:spPr/>
        <p:txBody>
          <a:bodyPr/>
          <a:lstStyle/>
          <a:p>
            <a:fld id="{2080C9EC-7E52-8F4A-8984-A7A00ADC55DD}" type="slidenum">
              <a:rPr lang="nb-NO" smtClean="0"/>
              <a:t>68</a:t>
            </a:fld>
            <a:endParaRPr lang="nb-NO"/>
          </a:p>
        </p:txBody>
      </p:sp>
    </p:spTree>
    <p:extLst>
      <p:ext uri="{BB962C8B-B14F-4D97-AF65-F5344CB8AC3E}">
        <p14:creationId xmlns:p14="http://schemas.microsoft.com/office/powerpoint/2010/main" val="62310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sketch, strektegning, strektegninger, tegning&#10;&#10;Automatisk generert beskrivelse">
            <a:extLst>
              <a:ext uri="{FF2B5EF4-FFF2-40B4-BE49-F238E27FC236}">
                <a16:creationId xmlns:a16="http://schemas.microsoft.com/office/drawing/2014/main" id="{31F56CE7-554A-5F30-8500-464F23E094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4147" y="1828114"/>
            <a:ext cx="5063706" cy="2359025"/>
          </a:xfrm>
          <a:prstGeom prst="rect">
            <a:avLst/>
          </a:prstGeom>
        </p:spPr>
      </p:pic>
      <p:sp>
        <p:nvSpPr>
          <p:cNvPr id="2" name="Tittel 1">
            <a:extLst>
              <a:ext uri="{FF2B5EF4-FFF2-40B4-BE49-F238E27FC236}">
                <a16:creationId xmlns:a16="http://schemas.microsoft.com/office/drawing/2014/main" id="{97D94722-2908-A9BE-6EDB-1040C9301031}"/>
              </a:ext>
            </a:extLst>
          </p:cNvPr>
          <p:cNvSpPr>
            <a:spLocks noGrp="1"/>
          </p:cNvSpPr>
          <p:nvPr>
            <p:ph type="title"/>
          </p:nvPr>
        </p:nvSpPr>
        <p:spPr>
          <a:xfrm>
            <a:off x="838200" y="4214053"/>
            <a:ext cx="10515600" cy="1325563"/>
          </a:xfrm>
        </p:spPr>
        <p:txBody>
          <a:bodyPr>
            <a:normAutofit/>
          </a:bodyPr>
          <a:lstStyle/>
          <a:p>
            <a:pPr algn="ctr"/>
            <a:r>
              <a:rPr lang="nb-NO" sz="8800" dirty="0">
                <a:latin typeface="Garamond" panose="02020404030301010803" pitchFamily="18" charset="0"/>
              </a:rPr>
              <a:t>Pause!</a:t>
            </a:r>
          </a:p>
        </p:txBody>
      </p:sp>
      <p:sp>
        <p:nvSpPr>
          <p:cNvPr id="3" name="Plassholder for innhold 2">
            <a:extLst>
              <a:ext uri="{FF2B5EF4-FFF2-40B4-BE49-F238E27FC236}">
                <a16:creationId xmlns:a16="http://schemas.microsoft.com/office/drawing/2014/main" id="{D842193B-8DCB-6ADC-0E43-52A97734EBEF}"/>
              </a:ext>
            </a:extLst>
          </p:cNvPr>
          <p:cNvSpPr>
            <a:spLocks noGrp="1"/>
          </p:cNvSpPr>
          <p:nvPr>
            <p:ph idx="1"/>
          </p:nvPr>
        </p:nvSpPr>
        <p:spPr>
          <a:xfrm>
            <a:off x="838200" y="1339271"/>
            <a:ext cx="10515600" cy="1325563"/>
          </a:xfrm>
        </p:spPr>
        <p:txBody>
          <a:bodyPr>
            <a:normAutofit/>
          </a:bodyPr>
          <a:lstStyle/>
          <a:p>
            <a:pPr marL="0" indent="0" algn="ctr">
              <a:buNone/>
            </a:pPr>
            <a:r>
              <a:rPr lang="nb-NO" sz="4000" dirty="0">
                <a:latin typeface="Garamond" panose="02020404030301010803" pitchFamily="18" charset="0"/>
              </a:rPr>
              <a:t>Bra jobba!! Vi tar</a:t>
            </a:r>
          </a:p>
        </p:txBody>
      </p:sp>
      <p:sp>
        <p:nvSpPr>
          <p:cNvPr id="5" name="Plassholder for lysbildenummer 4">
            <a:extLst>
              <a:ext uri="{FF2B5EF4-FFF2-40B4-BE49-F238E27FC236}">
                <a16:creationId xmlns:a16="http://schemas.microsoft.com/office/drawing/2014/main" id="{4C9EC09D-DD83-7E3F-6235-C55A24137A7D}"/>
              </a:ext>
            </a:extLst>
          </p:cNvPr>
          <p:cNvSpPr>
            <a:spLocks noGrp="1"/>
          </p:cNvSpPr>
          <p:nvPr>
            <p:ph type="sldNum" sz="quarter" idx="12"/>
          </p:nvPr>
        </p:nvSpPr>
        <p:spPr/>
        <p:txBody>
          <a:bodyPr/>
          <a:lstStyle/>
          <a:p>
            <a:fld id="{2080C9EC-7E52-8F4A-8984-A7A00ADC55DD}" type="slidenum">
              <a:rPr lang="nb-NO" smtClean="0"/>
              <a:t>69</a:t>
            </a:fld>
            <a:endParaRPr lang="nb-NO"/>
          </a:p>
        </p:txBody>
      </p:sp>
    </p:spTree>
    <p:extLst>
      <p:ext uri="{BB962C8B-B14F-4D97-AF65-F5344CB8AC3E}">
        <p14:creationId xmlns:p14="http://schemas.microsoft.com/office/powerpoint/2010/main" val="266468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95E28D2-34C6-9052-8D0C-901F9CDBCE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3670" y="1767097"/>
            <a:ext cx="4675517" cy="4589253"/>
          </a:xfrm>
          <a:prstGeom prst="rect">
            <a:avLst/>
          </a:prstGeom>
        </p:spPr>
      </p:pic>
      <p:sp>
        <p:nvSpPr>
          <p:cNvPr id="2" name="Tittel 1">
            <a:extLst>
              <a:ext uri="{FF2B5EF4-FFF2-40B4-BE49-F238E27FC236}">
                <a16:creationId xmlns:a16="http://schemas.microsoft.com/office/drawing/2014/main" id="{63A6933A-9C8C-0999-A4F8-2B641532F390}"/>
              </a:ext>
            </a:extLst>
          </p:cNvPr>
          <p:cNvSpPr>
            <a:spLocks noGrp="1"/>
          </p:cNvSpPr>
          <p:nvPr>
            <p:ph type="title"/>
          </p:nvPr>
        </p:nvSpPr>
        <p:spPr>
          <a:xfrm>
            <a:off x="838200" y="365125"/>
            <a:ext cx="10515600" cy="1313815"/>
          </a:xfrm>
        </p:spPr>
        <p:txBody>
          <a:bodyPr/>
          <a:lstStyle/>
          <a:p>
            <a:r>
              <a:rPr lang="nb-NO" dirty="0">
                <a:latin typeface="Garamond" panose="02020404030301010803" pitchFamily="18" charset="0"/>
              </a:rPr>
              <a:t>Kapittel 1 - læringsmål</a:t>
            </a:r>
          </a:p>
        </p:txBody>
      </p:sp>
      <p:sp>
        <p:nvSpPr>
          <p:cNvPr id="3" name="Plassholder for innhold 2">
            <a:extLst>
              <a:ext uri="{FF2B5EF4-FFF2-40B4-BE49-F238E27FC236}">
                <a16:creationId xmlns:a16="http://schemas.microsoft.com/office/drawing/2014/main" id="{EFE65F63-4BEE-5FCA-2BEB-25136F948ADD}"/>
              </a:ext>
            </a:extLst>
          </p:cNvPr>
          <p:cNvSpPr>
            <a:spLocks noGrp="1"/>
          </p:cNvSpPr>
          <p:nvPr>
            <p:ph idx="1"/>
          </p:nvPr>
        </p:nvSpPr>
        <p:spPr>
          <a:xfrm>
            <a:off x="4934308" y="1767096"/>
            <a:ext cx="6419491" cy="4219635"/>
          </a:xfrm>
        </p:spPr>
        <p:txBody>
          <a:bodyPr>
            <a:normAutofit fontScale="92500" lnSpcReduction="10000"/>
          </a:bodyPr>
          <a:lstStyle/>
          <a:p>
            <a:pPr marL="0" indent="0">
              <a:buNone/>
            </a:pPr>
            <a:r>
              <a:rPr lang="nb-NO" dirty="0">
                <a:latin typeface="Garamond" panose="02020404030301010803" pitchFamily="18" charset="0"/>
              </a:rPr>
              <a:t>Læringsmål 1: </a:t>
            </a:r>
          </a:p>
          <a:p>
            <a:pPr marL="0" indent="0">
              <a:buNone/>
            </a:pPr>
            <a:r>
              <a:rPr lang="nb-NO" dirty="0">
                <a:latin typeface="Garamond" panose="02020404030301010803" pitchFamily="18" charset="0"/>
              </a:rPr>
              <a:t>Å få kunnskap om hva som over tid skaper tillit og tabbekvote i forholdet</a:t>
            </a:r>
          </a:p>
          <a:p>
            <a:pPr marL="0" indent="0">
              <a:buNone/>
            </a:pPr>
            <a:r>
              <a:rPr lang="nb-NO" sz="2300" dirty="0">
                <a:latin typeface="Garamond" panose="02020404030301010803" pitchFamily="18" charset="0"/>
              </a:rPr>
              <a:t> </a:t>
            </a:r>
          </a:p>
          <a:p>
            <a:pPr marL="0" indent="0">
              <a:buNone/>
            </a:pPr>
            <a:r>
              <a:rPr lang="nb-NO" dirty="0">
                <a:latin typeface="Garamond" panose="02020404030301010803" pitchFamily="18" charset="0"/>
              </a:rPr>
              <a:t>Læringsmål 2: </a:t>
            </a:r>
          </a:p>
          <a:p>
            <a:pPr marL="0" indent="0">
              <a:buNone/>
            </a:pPr>
            <a:r>
              <a:rPr lang="nb-NO" dirty="0">
                <a:latin typeface="Garamond" panose="02020404030301010803" pitchFamily="18" charset="0"/>
              </a:rPr>
              <a:t>Bli kjent med noen sider ved hvordan dere inviterer og svarer på invitasjoner til kontakt</a:t>
            </a:r>
          </a:p>
          <a:p>
            <a:pPr marL="0" indent="0">
              <a:buNone/>
            </a:pPr>
            <a:r>
              <a:rPr lang="nb-NO" sz="2300" dirty="0">
                <a:latin typeface="Garamond" panose="02020404030301010803" pitchFamily="18" charset="0"/>
              </a:rPr>
              <a:t> </a:t>
            </a:r>
          </a:p>
          <a:p>
            <a:pPr marL="0" indent="0">
              <a:buNone/>
            </a:pPr>
            <a:r>
              <a:rPr lang="nb-NO" dirty="0">
                <a:latin typeface="Garamond" panose="02020404030301010803" pitchFamily="18" charset="0"/>
              </a:rPr>
              <a:t>Læringsmål 3:</a:t>
            </a:r>
          </a:p>
          <a:p>
            <a:pPr marL="0" indent="0">
              <a:buNone/>
            </a:pPr>
            <a:r>
              <a:rPr lang="nb-NO" dirty="0">
                <a:latin typeface="Garamond" panose="02020404030301010803" pitchFamily="18" charset="0"/>
              </a:rPr>
              <a:t>Kanskje oppdage noe nytt om partneren ...</a:t>
            </a:r>
          </a:p>
        </p:txBody>
      </p:sp>
      <p:sp>
        <p:nvSpPr>
          <p:cNvPr id="6" name="Plassholder for lysbildenummer 5">
            <a:extLst>
              <a:ext uri="{FF2B5EF4-FFF2-40B4-BE49-F238E27FC236}">
                <a16:creationId xmlns:a16="http://schemas.microsoft.com/office/drawing/2014/main" id="{F981AE35-8DB8-82F0-9DB7-14BAF84E1D7F}"/>
              </a:ext>
            </a:extLst>
          </p:cNvPr>
          <p:cNvSpPr>
            <a:spLocks noGrp="1"/>
          </p:cNvSpPr>
          <p:nvPr>
            <p:ph type="sldNum" sz="quarter" idx="12"/>
          </p:nvPr>
        </p:nvSpPr>
        <p:spPr/>
        <p:txBody>
          <a:bodyPr/>
          <a:lstStyle/>
          <a:p>
            <a:fld id="{2080C9EC-7E52-8F4A-8984-A7A00ADC55DD}" type="slidenum">
              <a:rPr lang="nb-NO" smtClean="0"/>
              <a:t>7</a:t>
            </a:fld>
            <a:endParaRPr lang="nb-NO"/>
          </a:p>
        </p:txBody>
      </p:sp>
    </p:spTree>
    <p:extLst>
      <p:ext uri="{BB962C8B-B14F-4D97-AF65-F5344CB8AC3E}">
        <p14:creationId xmlns:p14="http://schemas.microsoft.com/office/powerpoint/2010/main" val="42902497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07A6CA-B6FA-B995-F0EE-A603CAC7E107}"/>
              </a:ext>
            </a:extLst>
          </p:cNvPr>
          <p:cNvSpPr>
            <a:spLocks noGrp="1"/>
          </p:cNvSpPr>
          <p:nvPr>
            <p:ph type="title"/>
          </p:nvPr>
        </p:nvSpPr>
        <p:spPr/>
        <p:txBody>
          <a:bodyPr/>
          <a:lstStyle/>
          <a:p>
            <a:r>
              <a:rPr lang="nb-NO" dirty="0">
                <a:latin typeface="Garamond" panose="02020404030301010803" pitchFamily="18" charset="0"/>
              </a:rPr>
              <a:t>Tufte-rollespill</a:t>
            </a:r>
          </a:p>
        </p:txBody>
      </p:sp>
      <p:sp>
        <p:nvSpPr>
          <p:cNvPr id="3" name="Plassholder for innhold 2">
            <a:extLst>
              <a:ext uri="{FF2B5EF4-FFF2-40B4-BE49-F238E27FC236}">
                <a16:creationId xmlns:a16="http://schemas.microsoft.com/office/drawing/2014/main" id="{669A53EA-FCF8-B5EA-0739-90C70AAB91C0}"/>
              </a:ext>
            </a:extLst>
          </p:cNvPr>
          <p:cNvSpPr>
            <a:spLocks noGrp="1"/>
          </p:cNvSpPr>
          <p:nvPr>
            <p:ph idx="1"/>
          </p:nvPr>
        </p:nvSpPr>
        <p:spPr>
          <a:xfrm>
            <a:off x="838200" y="1825625"/>
            <a:ext cx="10515600" cy="1325563"/>
          </a:xfrm>
        </p:spPr>
        <p:txBody>
          <a:bodyPr/>
          <a:lstStyle/>
          <a:p>
            <a:r>
              <a:rPr lang="nb-NO" dirty="0">
                <a:latin typeface="Garamond" panose="02020404030301010803" pitchFamily="18" charset="0"/>
              </a:rPr>
              <a:t>Dette er en veldig komprimert versjon – tenk dere at det er mange samtaler klemt sammen til én. </a:t>
            </a:r>
          </a:p>
          <a:p>
            <a:pPr marL="0" indent="0">
              <a:buNone/>
            </a:pPr>
            <a:endParaRPr lang="nb-NO" dirty="0">
              <a:latin typeface="Garamond" panose="02020404030301010803" pitchFamily="18" charset="0"/>
            </a:endParaRPr>
          </a:p>
        </p:txBody>
      </p:sp>
      <p:sp>
        <p:nvSpPr>
          <p:cNvPr id="5" name="Plassholder for lysbildenummer 4">
            <a:extLst>
              <a:ext uri="{FF2B5EF4-FFF2-40B4-BE49-F238E27FC236}">
                <a16:creationId xmlns:a16="http://schemas.microsoft.com/office/drawing/2014/main" id="{09A406C8-3839-5036-E6CF-50F4F1D2EB64}"/>
              </a:ext>
            </a:extLst>
          </p:cNvPr>
          <p:cNvSpPr>
            <a:spLocks noGrp="1"/>
          </p:cNvSpPr>
          <p:nvPr>
            <p:ph type="sldNum" sz="quarter" idx="12"/>
          </p:nvPr>
        </p:nvSpPr>
        <p:spPr/>
        <p:txBody>
          <a:bodyPr/>
          <a:lstStyle/>
          <a:p>
            <a:fld id="{2080C9EC-7E52-8F4A-8984-A7A00ADC55DD}" type="slidenum">
              <a:rPr lang="nb-NO" smtClean="0"/>
              <a:t>70</a:t>
            </a:fld>
            <a:endParaRPr lang="nb-NO"/>
          </a:p>
        </p:txBody>
      </p:sp>
      <p:pic>
        <p:nvPicPr>
          <p:cNvPr id="8" name="Bilde 7" descr="Et bilde som inneholder bygningsmateriale, murstein, konstruksjon, murarbeid&#10;&#10;Automatisk generert beskrivelse">
            <a:extLst>
              <a:ext uri="{FF2B5EF4-FFF2-40B4-BE49-F238E27FC236}">
                <a16:creationId xmlns:a16="http://schemas.microsoft.com/office/drawing/2014/main" id="{118EF983-4F9D-DE5F-20F0-A661CD941477}"/>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5467366" y="2661686"/>
            <a:ext cx="4114801" cy="3518453"/>
          </a:xfrm>
          <a:prstGeom prst="rect">
            <a:avLst/>
          </a:prstGeom>
        </p:spPr>
      </p:pic>
    </p:spTree>
    <p:extLst>
      <p:ext uri="{BB962C8B-B14F-4D97-AF65-F5344CB8AC3E}">
        <p14:creationId xmlns:p14="http://schemas.microsoft.com/office/powerpoint/2010/main" val="25557929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A188B3-A572-17CC-EC6B-60DF12EE875A}"/>
              </a:ext>
            </a:extLst>
          </p:cNvPr>
          <p:cNvSpPr>
            <a:spLocks noGrp="1"/>
          </p:cNvSpPr>
          <p:nvPr>
            <p:ph type="title"/>
          </p:nvPr>
        </p:nvSpPr>
        <p:spPr>
          <a:xfrm>
            <a:off x="838200" y="586365"/>
            <a:ext cx="10515600" cy="785235"/>
          </a:xfrm>
        </p:spPr>
        <p:txBody>
          <a:bodyPr>
            <a:normAutofit/>
          </a:bodyPr>
          <a:lstStyle/>
          <a:p>
            <a:r>
              <a:rPr lang="nb-NO" dirty="0">
                <a:latin typeface="Garamond" panose="02020404030301010803" pitchFamily="18" charset="0"/>
              </a:rPr>
              <a:t>Øvelse 12: Hensikt og et mentalt treningstips</a:t>
            </a:r>
          </a:p>
        </p:txBody>
      </p:sp>
      <p:sp>
        <p:nvSpPr>
          <p:cNvPr id="3" name="Plassholder for innhold 2">
            <a:extLst>
              <a:ext uri="{FF2B5EF4-FFF2-40B4-BE49-F238E27FC236}">
                <a16:creationId xmlns:a16="http://schemas.microsoft.com/office/drawing/2014/main" id="{238153A3-BD18-C2D8-F53E-057BB80C953D}"/>
              </a:ext>
            </a:extLst>
          </p:cNvPr>
          <p:cNvSpPr>
            <a:spLocks noGrp="1"/>
          </p:cNvSpPr>
          <p:nvPr>
            <p:ph idx="1"/>
          </p:nvPr>
        </p:nvSpPr>
        <p:spPr>
          <a:xfrm>
            <a:off x="838200" y="1591057"/>
            <a:ext cx="10363200" cy="4680577"/>
          </a:xfrm>
        </p:spPr>
        <p:txBody>
          <a:bodyPr>
            <a:normAutofit lnSpcReduction="10000"/>
          </a:bodyPr>
          <a:lstStyle/>
          <a:p>
            <a:pPr marL="0" indent="0">
              <a:spcAft>
                <a:spcPts val="600"/>
              </a:spcAft>
              <a:buNone/>
            </a:pPr>
            <a:r>
              <a:rPr lang="nb-NO" sz="2400" b="1" dirty="0">
                <a:latin typeface="Garamond" panose="02020404030301010803" pitchFamily="18" charset="0"/>
                <a:ea typeface="Cambria Math" pitchFamily="18" charset="0"/>
              </a:rPr>
              <a:t>Hensikten med øvelsen er å </a:t>
            </a:r>
            <a:r>
              <a:rPr lang="nb-NO" sz="2400" b="1" i="1" dirty="0">
                <a:latin typeface="Garamond" panose="02020404030301010803" pitchFamily="18" charset="0"/>
                <a:ea typeface="Cambria Math" pitchFamily="18" charset="0"/>
              </a:rPr>
              <a:t>begynne å trene </a:t>
            </a:r>
            <a:r>
              <a:rPr lang="nb-NO" sz="2400" b="1" dirty="0">
                <a:latin typeface="Garamond" panose="02020404030301010803" pitchFamily="18" charset="0"/>
                <a:ea typeface="Cambria Math" pitchFamily="18" charset="0"/>
              </a:rPr>
              <a:t>på ferdigheter som </a:t>
            </a:r>
            <a:r>
              <a:rPr lang="nb-NO" sz="2400" b="1" u="sng" dirty="0">
                <a:latin typeface="Garamond" panose="02020404030301010803" pitchFamily="18" charset="0"/>
                <a:ea typeface="Cambria Math" pitchFamily="18" charset="0"/>
              </a:rPr>
              <a:t>på sikt </a:t>
            </a:r>
            <a:r>
              <a:rPr lang="nb-NO" sz="2400" b="1" dirty="0">
                <a:latin typeface="Garamond" panose="02020404030301010803" pitchFamily="18" charset="0"/>
                <a:ea typeface="Cambria Math" pitchFamily="18" charset="0"/>
              </a:rPr>
              <a:t>kan omforme fastlåste konflikter til håndterbare temaer. </a:t>
            </a:r>
            <a:r>
              <a:rPr lang="nb-NO" sz="2400" dirty="0">
                <a:latin typeface="Garamond" panose="02020404030301010803" pitchFamily="18" charset="0"/>
                <a:ea typeface="Cambria Math" pitchFamily="18" charset="0"/>
              </a:rPr>
              <a:t>(Det er ingen ting som skal løses i denne omgang.)</a:t>
            </a:r>
          </a:p>
          <a:p>
            <a:pPr marL="0" indent="0">
              <a:spcAft>
                <a:spcPts val="600"/>
              </a:spcAft>
              <a:buNone/>
            </a:pPr>
            <a:r>
              <a:rPr lang="nb-NO" sz="2400" dirty="0">
                <a:latin typeface="Garamond" panose="02020404030301010803" pitchFamily="18" charset="0"/>
                <a:ea typeface="Cambria Math" pitchFamily="18" charset="0"/>
              </a:rPr>
              <a:t>Målet er å begynne å forstå bittelitt mer av hva konflikten eller forskjellen vekker i partneren, og som partneren kanskje ikke engang selv er klar over ennå. (Men det er også i orden om dere ikke kommer så langt allerede i dag.)</a:t>
            </a:r>
          </a:p>
          <a:p>
            <a:pPr marL="0" indent="0">
              <a:spcAft>
                <a:spcPts val="600"/>
              </a:spcAft>
              <a:buNone/>
            </a:pPr>
            <a:r>
              <a:rPr lang="nb-NO" sz="2400" dirty="0">
                <a:latin typeface="Garamond" panose="02020404030301010803" pitchFamily="18" charset="0"/>
                <a:ea typeface="Cambria Math" pitchFamily="18" charset="0"/>
              </a:rPr>
              <a:t>Selvinstruksjonen på side 51 kan være til hjelp for den som er i </a:t>
            </a:r>
            <a:r>
              <a:rPr lang="nb-NO" sz="2400" dirty="0" err="1">
                <a:latin typeface="Garamond" panose="02020404030301010803" pitchFamily="18" charset="0"/>
                <a:ea typeface="Cambria Math" pitchFamily="18" charset="0"/>
              </a:rPr>
              <a:t>lytteposisjonen</a:t>
            </a:r>
            <a:r>
              <a:rPr lang="nb-NO" sz="2400" dirty="0">
                <a:latin typeface="Garamond" panose="02020404030301010803" pitchFamily="18" charset="0"/>
                <a:ea typeface="Cambria Math" pitchFamily="18" charset="0"/>
              </a:rPr>
              <a:t>:</a:t>
            </a:r>
          </a:p>
          <a:p>
            <a:pPr>
              <a:buNone/>
            </a:pPr>
            <a:r>
              <a:rPr lang="nb-NO" sz="2400" i="1" dirty="0">
                <a:latin typeface="Garamond" panose="02020404030301010803" pitchFamily="18" charset="0"/>
                <a:ea typeface="Cambria Math" pitchFamily="18" charset="0"/>
              </a:rPr>
              <a:t>	</a:t>
            </a:r>
            <a:r>
              <a:rPr lang="nb-NO" i="1" dirty="0">
                <a:latin typeface="Garamond" panose="02020404030301010803" pitchFamily="18" charset="0"/>
                <a:ea typeface="Cambria Math" pitchFamily="18" charset="0"/>
              </a:rPr>
              <a:t>Det jeg hører nå er partnerens opplevelse. Det handler ikke om meg. Jeg kan klare å sortere hans/hennes opplevelse fra min uten å la meg vippe av pinnen. Partneren har rett til å oppleve ting ut fra sitt perspektiv, akkurat som jeg har det. Vi er forskjellige, selv om vi er på lag. Jeg kan tåle å høre om forskjellene mellom oss. Jeg vet at når jeg tåler det, blir både jeg og parforholdet sterkere.</a:t>
            </a:r>
          </a:p>
          <a:p>
            <a:endParaRPr lang="nb-NO" sz="2000" i="1" dirty="0">
              <a:latin typeface="Garamond" panose="02020404030301010803" pitchFamily="18" charset="0"/>
            </a:endParaRPr>
          </a:p>
        </p:txBody>
      </p:sp>
      <p:sp>
        <p:nvSpPr>
          <p:cNvPr id="5" name="Plassholder for lysbildenummer 4">
            <a:extLst>
              <a:ext uri="{FF2B5EF4-FFF2-40B4-BE49-F238E27FC236}">
                <a16:creationId xmlns:a16="http://schemas.microsoft.com/office/drawing/2014/main" id="{F917AE3E-3913-1192-E289-964E1F5EE42A}"/>
              </a:ext>
            </a:extLst>
          </p:cNvPr>
          <p:cNvSpPr>
            <a:spLocks noGrp="1"/>
          </p:cNvSpPr>
          <p:nvPr>
            <p:ph type="sldNum" sz="quarter" idx="12"/>
          </p:nvPr>
        </p:nvSpPr>
        <p:spPr/>
        <p:txBody>
          <a:bodyPr/>
          <a:lstStyle/>
          <a:p>
            <a:fld id="{2080C9EC-7E52-8F4A-8984-A7A00ADC55DD}" type="slidenum">
              <a:rPr lang="nb-NO" smtClean="0"/>
              <a:t>71</a:t>
            </a:fld>
            <a:endParaRPr lang="nb-NO"/>
          </a:p>
        </p:txBody>
      </p:sp>
    </p:spTree>
    <p:extLst>
      <p:ext uri="{BB962C8B-B14F-4D97-AF65-F5344CB8AC3E}">
        <p14:creationId xmlns:p14="http://schemas.microsoft.com/office/powerpoint/2010/main" val="3475004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A188B3-A572-17CC-EC6B-60DF12EE875A}"/>
              </a:ext>
            </a:extLst>
          </p:cNvPr>
          <p:cNvSpPr>
            <a:spLocks noGrp="1"/>
          </p:cNvSpPr>
          <p:nvPr>
            <p:ph type="title"/>
          </p:nvPr>
        </p:nvSpPr>
        <p:spPr>
          <a:xfrm>
            <a:off x="1897812" y="432816"/>
            <a:ext cx="9455988" cy="1066800"/>
          </a:xfrm>
        </p:spPr>
        <p:txBody>
          <a:bodyPr>
            <a:normAutofit/>
          </a:bodyPr>
          <a:lstStyle/>
          <a:p>
            <a:r>
              <a:rPr lang="nb-NO" sz="4000" dirty="0">
                <a:latin typeface="Garamond" panose="02020404030301010803" pitchFamily="18" charset="0"/>
              </a:rPr>
              <a:t>Øvelse 12: Tuftesamtalen ...</a:t>
            </a:r>
          </a:p>
        </p:txBody>
      </p:sp>
      <p:sp>
        <p:nvSpPr>
          <p:cNvPr id="3" name="Plassholder for innhold 2">
            <a:extLst>
              <a:ext uri="{FF2B5EF4-FFF2-40B4-BE49-F238E27FC236}">
                <a16:creationId xmlns:a16="http://schemas.microsoft.com/office/drawing/2014/main" id="{238153A3-BD18-C2D8-F53E-057BB80C953D}"/>
              </a:ext>
            </a:extLst>
          </p:cNvPr>
          <p:cNvSpPr>
            <a:spLocks noGrp="1"/>
          </p:cNvSpPr>
          <p:nvPr>
            <p:ph idx="1"/>
          </p:nvPr>
        </p:nvSpPr>
        <p:spPr>
          <a:xfrm>
            <a:off x="838200" y="1499616"/>
            <a:ext cx="6915912" cy="4856734"/>
          </a:xfrm>
        </p:spPr>
        <p:txBody>
          <a:bodyPr>
            <a:normAutofit fontScale="77500" lnSpcReduction="20000"/>
          </a:bodyPr>
          <a:lstStyle/>
          <a:p>
            <a:pPr>
              <a:lnSpc>
                <a:spcPct val="100000"/>
              </a:lnSpc>
              <a:spcBef>
                <a:spcPts val="0"/>
              </a:spcBef>
              <a:spcAft>
                <a:spcPts val="1200"/>
              </a:spcAft>
            </a:pPr>
            <a:r>
              <a:rPr lang="nb-NO" sz="3200" dirty="0">
                <a:latin typeface="Garamond" panose="02020404030301010803" pitchFamily="18" charset="0"/>
              </a:rPr>
              <a:t>Finn fram det felles temaet fra øvelse 11</a:t>
            </a:r>
          </a:p>
          <a:p>
            <a:pPr>
              <a:lnSpc>
                <a:spcPct val="100000"/>
              </a:lnSpc>
              <a:spcBef>
                <a:spcPts val="0"/>
              </a:spcBef>
              <a:spcAft>
                <a:spcPts val="1200"/>
              </a:spcAft>
            </a:pPr>
            <a:r>
              <a:rPr lang="nb-NO" sz="3200" dirty="0">
                <a:latin typeface="Garamond" panose="02020404030301010803" pitchFamily="18" charset="0"/>
              </a:rPr>
              <a:t>Den som forteller, prøver å la assosiasjonene flyte litt fritt, til egen bakgrunn og konkrete hendelser som dukker opp i minnet underveis</a:t>
            </a:r>
          </a:p>
          <a:p>
            <a:pPr>
              <a:lnSpc>
                <a:spcPct val="100000"/>
              </a:lnSpc>
              <a:spcBef>
                <a:spcPts val="0"/>
              </a:spcBef>
              <a:spcAft>
                <a:spcPts val="1200"/>
              </a:spcAft>
            </a:pPr>
            <a:r>
              <a:rPr lang="nb-NO" sz="3200" dirty="0">
                <a:latin typeface="Garamond" panose="02020404030301010803" pitchFamily="18" charset="0"/>
              </a:rPr>
              <a:t>Den som lytter, prøver å være åpen og utforskende og ikke komme med meninger – men heller få den som forteller til å føle seg trygg, slik at nye assosiasjoner kan komme og utfylle bildet</a:t>
            </a:r>
          </a:p>
          <a:p>
            <a:pPr>
              <a:lnSpc>
                <a:spcPct val="100000"/>
              </a:lnSpc>
              <a:spcBef>
                <a:spcPts val="0"/>
              </a:spcBef>
              <a:spcAft>
                <a:spcPts val="1200"/>
              </a:spcAft>
            </a:pPr>
            <a:r>
              <a:rPr lang="nb-NO" sz="3200" dirty="0">
                <a:latin typeface="Garamond" panose="02020404030301010803" pitchFamily="18" charset="0"/>
              </a:rPr>
              <a:t>Bruk gjerne hjelpespørsmålene og hjelpesetningene på side 52</a:t>
            </a:r>
          </a:p>
          <a:p>
            <a:pPr>
              <a:lnSpc>
                <a:spcPct val="100000"/>
              </a:lnSpc>
              <a:spcBef>
                <a:spcPts val="0"/>
              </a:spcBef>
              <a:spcAft>
                <a:spcPts val="1200"/>
              </a:spcAft>
            </a:pPr>
            <a:r>
              <a:rPr lang="nb-NO" sz="3200" dirty="0">
                <a:latin typeface="Garamond" panose="02020404030301010803" pitchFamily="18" charset="0"/>
              </a:rPr>
              <a:t>Bytt roller underveis, så begge får prøvd seg både som lytter og som den som blir utforsket</a:t>
            </a:r>
          </a:p>
          <a:p>
            <a:pPr>
              <a:lnSpc>
                <a:spcPct val="100000"/>
              </a:lnSpc>
              <a:spcBef>
                <a:spcPts val="0"/>
              </a:spcBef>
              <a:spcAft>
                <a:spcPts val="1200"/>
              </a:spcAft>
            </a:pPr>
            <a:r>
              <a:rPr lang="nb-NO" sz="3200" dirty="0">
                <a:latin typeface="Garamond" panose="02020404030301010803" pitchFamily="18" charset="0"/>
              </a:rPr>
              <a:t>Til slutt: Verdsettelse</a:t>
            </a:r>
          </a:p>
        </p:txBody>
      </p:sp>
      <p:pic>
        <p:nvPicPr>
          <p:cNvPr id="7" name="Bilde 6">
            <a:extLst>
              <a:ext uri="{FF2B5EF4-FFF2-40B4-BE49-F238E27FC236}">
                <a16:creationId xmlns:a16="http://schemas.microsoft.com/office/drawing/2014/main" id="{EE8D41AA-03FC-9E61-C358-FB8DDEB470B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82128" y="2628544"/>
            <a:ext cx="3639311" cy="2789950"/>
          </a:xfrm>
          <a:prstGeom prst="rect">
            <a:avLst/>
          </a:prstGeom>
        </p:spPr>
      </p:pic>
      <p:sp>
        <p:nvSpPr>
          <p:cNvPr id="5" name="Plassholder for lysbildenummer 4">
            <a:extLst>
              <a:ext uri="{FF2B5EF4-FFF2-40B4-BE49-F238E27FC236}">
                <a16:creationId xmlns:a16="http://schemas.microsoft.com/office/drawing/2014/main" id="{62820B6E-555E-243C-5D0F-D3DF34AA1A94}"/>
              </a:ext>
            </a:extLst>
          </p:cNvPr>
          <p:cNvSpPr>
            <a:spLocks noGrp="1"/>
          </p:cNvSpPr>
          <p:nvPr>
            <p:ph type="sldNum" sz="quarter" idx="12"/>
          </p:nvPr>
        </p:nvSpPr>
        <p:spPr/>
        <p:txBody>
          <a:bodyPr/>
          <a:lstStyle/>
          <a:p>
            <a:fld id="{2080C9EC-7E52-8F4A-8984-A7A00ADC55DD}" type="slidenum">
              <a:rPr lang="nb-NO" smtClean="0"/>
              <a:t>72</a:t>
            </a:fld>
            <a:endParaRPr lang="nb-NO"/>
          </a:p>
        </p:txBody>
      </p:sp>
      <p:pic>
        <p:nvPicPr>
          <p:cNvPr id="8" name="Bilde 7" descr="Et bilde som inneholder sjakk, pepperkvern, sjakkspiller&#10;&#10;Automatisk generert beskrivelse">
            <a:extLst>
              <a:ext uri="{FF2B5EF4-FFF2-40B4-BE49-F238E27FC236}">
                <a16:creationId xmlns:a16="http://schemas.microsoft.com/office/drawing/2014/main" id="{A06628CA-E7B0-456D-DE65-86200E7241EE}"/>
              </a:ext>
            </a:extLst>
          </p:cNvPr>
          <p:cNvPicPr>
            <a:picLocks noChangeAspect="1"/>
          </p:cNvPicPr>
          <p:nvPr/>
        </p:nvPicPr>
        <p:blipFill>
          <a:blip r:embed="rId4"/>
          <a:stretch>
            <a:fillRect/>
          </a:stretch>
        </p:blipFill>
        <p:spPr>
          <a:xfrm>
            <a:off x="838200" y="432816"/>
            <a:ext cx="914966" cy="925990"/>
          </a:xfrm>
          <a:prstGeom prst="rect">
            <a:avLst/>
          </a:prstGeom>
        </p:spPr>
      </p:pic>
    </p:spTree>
    <p:extLst>
      <p:ext uri="{BB962C8B-B14F-4D97-AF65-F5344CB8AC3E}">
        <p14:creationId xmlns:p14="http://schemas.microsoft.com/office/powerpoint/2010/main" val="63354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DA4C3E-AE80-0F07-EF68-32F365E44723}"/>
              </a:ext>
            </a:extLst>
          </p:cNvPr>
          <p:cNvSpPr>
            <a:spLocks noGrp="1"/>
          </p:cNvSpPr>
          <p:nvPr>
            <p:ph type="title"/>
          </p:nvPr>
        </p:nvSpPr>
        <p:spPr>
          <a:xfrm>
            <a:off x="838200" y="365126"/>
            <a:ext cx="10515600" cy="1153124"/>
          </a:xfrm>
        </p:spPr>
        <p:txBody>
          <a:bodyPr>
            <a:normAutofit/>
          </a:bodyPr>
          <a:lstStyle/>
          <a:p>
            <a:r>
              <a:rPr lang="nb-NO" sz="4000" dirty="0">
                <a:latin typeface="Garamond" panose="02020404030301010803" pitchFamily="18" charset="0"/>
              </a:rPr>
              <a:t>Verdsettelse fra kurslederne</a:t>
            </a:r>
          </a:p>
        </p:txBody>
      </p:sp>
      <p:sp>
        <p:nvSpPr>
          <p:cNvPr id="3" name="Plassholder for innhold 2">
            <a:extLst>
              <a:ext uri="{FF2B5EF4-FFF2-40B4-BE49-F238E27FC236}">
                <a16:creationId xmlns:a16="http://schemas.microsoft.com/office/drawing/2014/main" id="{981FEA89-D433-7C33-692F-957F3BF9F2C9}"/>
              </a:ext>
            </a:extLst>
          </p:cNvPr>
          <p:cNvSpPr>
            <a:spLocks noGrp="1"/>
          </p:cNvSpPr>
          <p:nvPr>
            <p:ph idx="1"/>
          </p:nvPr>
        </p:nvSpPr>
        <p:spPr>
          <a:xfrm>
            <a:off x="3861743" y="1380227"/>
            <a:ext cx="7749412" cy="4709678"/>
          </a:xfrm>
        </p:spPr>
        <p:txBody>
          <a:bodyPr>
            <a:normAutofit/>
          </a:bodyPr>
          <a:lstStyle/>
          <a:p>
            <a:pPr>
              <a:lnSpc>
                <a:spcPct val="80000"/>
              </a:lnSpc>
              <a:spcBef>
                <a:spcPts val="0"/>
              </a:spcBef>
              <a:spcAft>
                <a:spcPts val="1200"/>
              </a:spcAft>
            </a:pPr>
            <a:r>
              <a:rPr lang="nb-NO" b="1" dirty="0">
                <a:latin typeface="Garamond" panose="02020404030301010803" pitchFamily="18" charset="0"/>
              </a:rPr>
              <a:t>Gratulerer! </a:t>
            </a:r>
            <a:r>
              <a:rPr lang="nb-NO" dirty="0">
                <a:latin typeface="Garamond" panose="02020404030301010803" pitchFamily="18" charset="0"/>
              </a:rPr>
              <a:t>Dere har nå gjort noe av det aller vanskeligste i et parforhold – å trosse kroppslig ubehag og (med et så fordomsfritt sinn som mulig!) prøve å utforske en forskjell, konflikt eller irritasjon som har vært utfordrende over lang tid. </a:t>
            </a:r>
          </a:p>
          <a:p>
            <a:pPr>
              <a:lnSpc>
                <a:spcPct val="80000"/>
              </a:lnSpc>
              <a:spcBef>
                <a:spcPts val="0"/>
              </a:spcBef>
              <a:spcAft>
                <a:spcPts val="1200"/>
              </a:spcAft>
            </a:pPr>
            <a:r>
              <a:rPr lang="nb-NO" dirty="0">
                <a:latin typeface="Garamond" panose="02020404030301010803" pitchFamily="18" charset="0"/>
              </a:rPr>
              <a:t>Det har dere gjort fordi parforholdet deres er viktig for dere – ellers hadde dere aldri orket dette!</a:t>
            </a:r>
          </a:p>
          <a:p>
            <a:pPr>
              <a:lnSpc>
                <a:spcPct val="80000"/>
              </a:lnSpc>
              <a:spcBef>
                <a:spcPts val="0"/>
              </a:spcBef>
              <a:spcAft>
                <a:spcPts val="1200"/>
              </a:spcAft>
            </a:pPr>
            <a:r>
              <a:rPr lang="nb-NO" dirty="0">
                <a:latin typeface="Garamond" panose="02020404030301010803" pitchFamily="18" charset="0"/>
              </a:rPr>
              <a:t>Vi håper dere tar prinsippene fra tuftesamtalen med hjem og tar dem frem jevnlig. Da bygger dere kjærestekart og mening, samtidig som dere håndterer konflikter som bunner i varige forskjeller.</a:t>
            </a:r>
          </a:p>
        </p:txBody>
      </p:sp>
      <p:sp>
        <p:nvSpPr>
          <p:cNvPr id="5" name="Plassholder for lysbildenummer 4">
            <a:extLst>
              <a:ext uri="{FF2B5EF4-FFF2-40B4-BE49-F238E27FC236}">
                <a16:creationId xmlns:a16="http://schemas.microsoft.com/office/drawing/2014/main" id="{E4DEE6BD-AC4A-388E-519B-1B7C7A160001}"/>
              </a:ext>
            </a:extLst>
          </p:cNvPr>
          <p:cNvSpPr>
            <a:spLocks noGrp="1"/>
          </p:cNvSpPr>
          <p:nvPr>
            <p:ph type="sldNum" sz="quarter" idx="12"/>
          </p:nvPr>
        </p:nvSpPr>
        <p:spPr/>
        <p:txBody>
          <a:bodyPr/>
          <a:lstStyle/>
          <a:p>
            <a:fld id="{2080C9EC-7E52-8F4A-8984-A7A00ADC55DD}" type="slidenum">
              <a:rPr lang="nb-NO" smtClean="0"/>
              <a:t>73</a:t>
            </a:fld>
            <a:endParaRPr lang="nb-NO"/>
          </a:p>
        </p:txBody>
      </p:sp>
      <p:pic>
        <p:nvPicPr>
          <p:cNvPr id="7" name="Bilde 6">
            <a:extLst>
              <a:ext uri="{FF2B5EF4-FFF2-40B4-BE49-F238E27FC236}">
                <a16:creationId xmlns:a16="http://schemas.microsoft.com/office/drawing/2014/main" id="{551E1BD4-0CAB-85BE-6CF1-D5969B043CB4}"/>
              </a:ext>
            </a:extLst>
          </p:cNvPr>
          <p:cNvPicPr>
            <a:picLocks noChangeAspect="1"/>
          </p:cNvPicPr>
          <p:nvPr/>
        </p:nvPicPr>
        <p:blipFill rotWithShape="1">
          <a:blip r:embed="rId3">
            <a:extLst>
              <a:ext uri="{28A0092B-C50C-407E-A947-70E740481C1C}">
                <a14:useLocalDpi xmlns:a14="http://schemas.microsoft.com/office/drawing/2010/main"/>
              </a:ext>
            </a:extLst>
          </a:blip>
          <a:srcRect l="24982" r="23480"/>
          <a:stretch/>
        </p:blipFill>
        <p:spPr>
          <a:xfrm>
            <a:off x="439962" y="2226932"/>
            <a:ext cx="3421781" cy="3006485"/>
          </a:xfrm>
          <a:prstGeom prst="rect">
            <a:avLst/>
          </a:prstGeom>
        </p:spPr>
      </p:pic>
    </p:spTree>
    <p:extLst>
      <p:ext uri="{BB962C8B-B14F-4D97-AF65-F5344CB8AC3E}">
        <p14:creationId xmlns:p14="http://schemas.microsoft.com/office/powerpoint/2010/main" val="26446204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sketch, clip art, strektegning, tegning&#10;&#10;Automatisk generert beskrivelse">
            <a:extLst>
              <a:ext uri="{FF2B5EF4-FFF2-40B4-BE49-F238E27FC236}">
                <a16:creationId xmlns:a16="http://schemas.microsoft.com/office/drawing/2014/main" id="{D09F54BE-FFDC-2A2E-20F8-7CB7E252591A}"/>
              </a:ext>
            </a:extLst>
          </p:cNvPr>
          <p:cNvPicPr>
            <a:picLocks noChangeAspect="1"/>
          </p:cNvPicPr>
          <p:nvPr/>
        </p:nvPicPr>
        <p:blipFill>
          <a:blip r:embed="rId3"/>
          <a:stretch>
            <a:fillRect/>
          </a:stretch>
        </p:blipFill>
        <p:spPr>
          <a:xfrm>
            <a:off x="4540250" y="2910608"/>
            <a:ext cx="3111500" cy="3111500"/>
          </a:xfrm>
          <a:prstGeom prst="rect">
            <a:avLst/>
          </a:prstGeom>
        </p:spPr>
      </p:pic>
      <p:sp>
        <p:nvSpPr>
          <p:cNvPr id="2" name="Tittel 1">
            <a:extLst>
              <a:ext uri="{FF2B5EF4-FFF2-40B4-BE49-F238E27FC236}">
                <a16:creationId xmlns:a16="http://schemas.microsoft.com/office/drawing/2014/main" id="{D01260A6-DA48-682C-4F77-D691751D3B69}"/>
              </a:ext>
            </a:extLst>
          </p:cNvPr>
          <p:cNvSpPr>
            <a:spLocks noGrp="1"/>
          </p:cNvSpPr>
          <p:nvPr>
            <p:ph type="ctrTitle"/>
          </p:nvPr>
        </p:nvSpPr>
        <p:spPr>
          <a:xfrm>
            <a:off x="723900" y="835892"/>
            <a:ext cx="10453836" cy="1584004"/>
          </a:xfrm>
        </p:spPr>
        <p:txBody>
          <a:bodyPr>
            <a:normAutofit/>
          </a:bodyPr>
          <a:lstStyle/>
          <a:p>
            <a:r>
              <a:rPr lang="nb-NO" sz="4000" dirty="0">
                <a:latin typeface="Garamond" panose="02020404030301010803" pitchFamily="18" charset="0"/>
                <a:ea typeface="Helvetica Neue Light" panose="02000403000000020004" pitchFamily="2" charset="0"/>
                <a:cs typeface="Futura Medium" panose="020B0602020204020303" pitchFamily="34" charset="-79"/>
              </a:rPr>
              <a:t>Velkommen til </a:t>
            </a:r>
            <a:r>
              <a:rPr lang="nb-NO" sz="4000" b="1" dirty="0">
                <a:latin typeface="Garamond" panose="02020404030301010803" pitchFamily="18" charset="0"/>
                <a:ea typeface="Helvetica Neue Light" panose="02000403000000020004" pitchFamily="2" charset="0"/>
                <a:cs typeface="Futura Medium" panose="020B0602020204020303" pitchFamily="34" charset="-79"/>
              </a:rPr>
              <a:t>bufferkurs</a:t>
            </a:r>
            <a:r>
              <a:rPr lang="nb-NO" sz="3600" dirty="0">
                <a:latin typeface="Garamond" panose="02020404030301010803" pitchFamily="18" charset="0"/>
                <a:ea typeface="Helvetica Neue Light" panose="02000403000000020004" pitchFamily="2" charset="0"/>
                <a:cs typeface="Futura Medium" panose="020B0602020204020303" pitchFamily="34" charset="-79"/>
              </a:rPr>
              <a:t>, kapittel 5 – </a:t>
            </a:r>
            <a:br>
              <a:rPr lang="nb-NO" sz="3600" dirty="0">
                <a:latin typeface="Garamond" panose="02020404030301010803" pitchFamily="18" charset="0"/>
                <a:ea typeface="Helvetica Neue Light" panose="02000403000000020004" pitchFamily="2" charset="0"/>
                <a:cs typeface="Futura Medium" panose="020B0602020204020303" pitchFamily="34" charset="-79"/>
              </a:rPr>
            </a:br>
            <a:r>
              <a:rPr lang="nb-NO" sz="3600" dirty="0">
                <a:latin typeface="Garamond" panose="02020404030301010803" pitchFamily="18" charset="0"/>
                <a:ea typeface="Helvetica Neue Light" panose="02000403000000020004" pitchFamily="2" charset="0"/>
                <a:cs typeface="Futura Medium" panose="020B0602020204020303" pitchFamily="34" charset="-79"/>
              </a:rPr>
              <a:t>om å komme på bølgelengde igjen...</a:t>
            </a:r>
          </a:p>
        </p:txBody>
      </p:sp>
    </p:spTree>
    <p:extLst>
      <p:ext uri="{BB962C8B-B14F-4D97-AF65-F5344CB8AC3E}">
        <p14:creationId xmlns:p14="http://schemas.microsoft.com/office/powerpoint/2010/main" val="15278666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98B815-A324-6E7D-D31A-54852DC7C22C}"/>
              </a:ext>
            </a:extLst>
          </p:cNvPr>
          <p:cNvSpPr>
            <a:spLocks noGrp="1"/>
          </p:cNvSpPr>
          <p:nvPr>
            <p:ph type="title"/>
          </p:nvPr>
        </p:nvSpPr>
        <p:spPr>
          <a:xfrm>
            <a:off x="655609" y="390093"/>
            <a:ext cx="9989386" cy="794472"/>
          </a:xfrm>
        </p:spPr>
        <p:txBody>
          <a:bodyPr>
            <a:normAutofit/>
          </a:bodyPr>
          <a:lstStyle/>
          <a:p>
            <a:r>
              <a:rPr lang="nb-NO" sz="3600" dirty="0">
                <a:latin typeface="Garamond" panose="02020404030301010803" pitchFamily="18" charset="0"/>
              </a:rPr>
              <a:t>Rundtur tilbake til tabbekvoten ...</a:t>
            </a:r>
          </a:p>
        </p:txBody>
      </p:sp>
      <p:sp>
        <p:nvSpPr>
          <p:cNvPr id="3" name="Plassholder for innhold 2">
            <a:extLst>
              <a:ext uri="{FF2B5EF4-FFF2-40B4-BE49-F238E27FC236}">
                <a16:creationId xmlns:a16="http://schemas.microsoft.com/office/drawing/2014/main" id="{B9EC9B0E-67BF-38C4-9A24-65ECD36441BE}"/>
              </a:ext>
            </a:extLst>
          </p:cNvPr>
          <p:cNvSpPr>
            <a:spLocks noGrp="1"/>
          </p:cNvSpPr>
          <p:nvPr>
            <p:ph idx="1"/>
          </p:nvPr>
        </p:nvSpPr>
        <p:spPr>
          <a:xfrm>
            <a:off x="838200" y="1184565"/>
            <a:ext cx="10354055" cy="5130421"/>
          </a:xfrm>
        </p:spPr>
        <p:txBody>
          <a:bodyPr>
            <a:normAutofit fontScale="92500" lnSpcReduction="10000"/>
          </a:bodyPr>
          <a:lstStyle/>
          <a:p>
            <a:pPr>
              <a:lnSpc>
                <a:spcPct val="100000"/>
              </a:lnSpc>
              <a:spcAft>
                <a:spcPts val="600"/>
              </a:spcAft>
            </a:pPr>
            <a:r>
              <a:rPr lang="nb-NO" dirty="0">
                <a:latin typeface="Garamond" panose="02020404030301010803" pitchFamily="18" charset="0"/>
              </a:rPr>
              <a:t>Kurset begynte med kjærestevanene som bygger tillit og tabbekvote:</a:t>
            </a:r>
          </a:p>
          <a:p>
            <a:pPr marL="971550" lvl="1" indent="-514350">
              <a:lnSpc>
                <a:spcPct val="100000"/>
              </a:lnSpc>
              <a:buFont typeface="+mj-lt"/>
              <a:buAutoNum type="arabicPeriod"/>
            </a:pPr>
            <a:r>
              <a:rPr lang="nb-NO" sz="2600" dirty="0">
                <a:latin typeface="Garamond" panose="02020404030301010803" pitchFamily="18" charset="0"/>
              </a:rPr>
              <a:t>Bygge og vedlikeholde kjærestekart</a:t>
            </a:r>
          </a:p>
          <a:p>
            <a:pPr marL="971550" lvl="1" indent="-514350">
              <a:lnSpc>
                <a:spcPct val="100000"/>
              </a:lnSpc>
              <a:buFont typeface="+mj-lt"/>
              <a:buAutoNum type="arabicPeriod"/>
            </a:pPr>
            <a:r>
              <a:rPr lang="nb-NO" sz="2600" dirty="0">
                <a:latin typeface="Garamond" panose="02020404030301010803" pitchFamily="18" charset="0"/>
              </a:rPr>
              <a:t>Vise at vi setter pris på partneren</a:t>
            </a:r>
          </a:p>
          <a:p>
            <a:pPr marL="971550" lvl="1" indent="-514350">
              <a:lnSpc>
                <a:spcPct val="100000"/>
              </a:lnSpc>
              <a:buFont typeface="+mj-lt"/>
              <a:buAutoNum type="arabicPeriod"/>
            </a:pPr>
            <a:r>
              <a:rPr lang="nb-NO" sz="2600" dirty="0">
                <a:latin typeface="Garamond" panose="02020404030301010803" pitchFamily="18" charset="0"/>
              </a:rPr>
              <a:t>Gi imøtekommende svar på invitasjoner til kontakt</a:t>
            </a:r>
          </a:p>
          <a:p>
            <a:pPr>
              <a:lnSpc>
                <a:spcPct val="100000"/>
              </a:lnSpc>
              <a:spcAft>
                <a:spcPts val="600"/>
              </a:spcAft>
            </a:pPr>
            <a:r>
              <a:rPr lang="nb-NO" dirty="0">
                <a:latin typeface="Garamond" panose="02020404030301010803" pitchFamily="18" charset="0"/>
              </a:rPr>
              <a:t>Vi har gjennomgått følelser og følelsesfilosofier, og dere har utforsket konflikter – først </a:t>
            </a:r>
            <a:r>
              <a:rPr lang="nb-NO" i="1" dirty="0">
                <a:latin typeface="Garamond" panose="02020404030301010803" pitchFamily="18" charset="0"/>
              </a:rPr>
              <a:t>reaksjonsmønstrene</a:t>
            </a:r>
            <a:r>
              <a:rPr lang="nb-NO" dirty="0">
                <a:latin typeface="Garamond" panose="02020404030301010803" pitchFamily="18" charset="0"/>
              </a:rPr>
              <a:t> som skaper konfliktdanser og deretter </a:t>
            </a:r>
            <a:r>
              <a:rPr lang="nb-NO" i="1" dirty="0">
                <a:latin typeface="Garamond" panose="02020404030301010803" pitchFamily="18" charset="0"/>
              </a:rPr>
              <a:t>innholdet</a:t>
            </a:r>
            <a:r>
              <a:rPr lang="nb-NO" dirty="0">
                <a:latin typeface="Garamond" panose="02020404030301010803" pitchFamily="18" charset="0"/>
              </a:rPr>
              <a:t> som representerer mer enn det som synes på overflaten i konflikten.</a:t>
            </a:r>
          </a:p>
          <a:p>
            <a:pPr>
              <a:lnSpc>
                <a:spcPct val="100000"/>
              </a:lnSpc>
              <a:spcAft>
                <a:spcPts val="600"/>
              </a:spcAft>
            </a:pPr>
            <a:r>
              <a:rPr lang="nb-NO" dirty="0">
                <a:latin typeface="Garamond" panose="02020404030301010803" pitchFamily="18" charset="0"/>
              </a:rPr>
              <a:t>Dere har snakket om hvordan dere synes det er å snakke om sex, og dere har kanskje fått oppklart noen myter om sex.</a:t>
            </a:r>
          </a:p>
          <a:p>
            <a:pPr>
              <a:lnSpc>
                <a:spcPct val="100000"/>
              </a:lnSpc>
              <a:spcAft>
                <a:spcPts val="600"/>
              </a:spcAft>
            </a:pPr>
            <a:r>
              <a:rPr lang="nb-NO" dirty="0">
                <a:latin typeface="Garamond" panose="02020404030301010803" pitchFamily="18" charset="0"/>
              </a:rPr>
              <a:t>I dette kapitlet skal vi tilbake til noen av innskuddene i kjærlighetsbanken og til hvordan vi kan reparere forholdet når vi har klønet det til. Dere skal få muligheten til å innrømme feil ... (Hurra?)</a:t>
            </a:r>
          </a:p>
        </p:txBody>
      </p:sp>
      <p:sp>
        <p:nvSpPr>
          <p:cNvPr id="6" name="Plassholder for lysbildenummer 5">
            <a:extLst>
              <a:ext uri="{FF2B5EF4-FFF2-40B4-BE49-F238E27FC236}">
                <a16:creationId xmlns:a16="http://schemas.microsoft.com/office/drawing/2014/main" id="{DAE9DB3F-37B1-DCC0-3DE2-B15DEDACA9FF}"/>
              </a:ext>
            </a:extLst>
          </p:cNvPr>
          <p:cNvSpPr>
            <a:spLocks noGrp="1"/>
          </p:cNvSpPr>
          <p:nvPr>
            <p:ph type="sldNum" sz="quarter" idx="12"/>
          </p:nvPr>
        </p:nvSpPr>
        <p:spPr/>
        <p:txBody>
          <a:bodyPr/>
          <a:lstStyle/>
          <a:p>
            <a:fld id="{2080C9EC-7E52-8F4A-8984-A7A00ADC55DD}" type="slidenum">
              <a:rPr lang="nb-NO" smtClean="0"/>
              <a:t>75</a:t>
            </a:fld>
            <a:endParaRPr lang="nb-NO"/>
          </a:p>
        </p:txBody>
      </p:sp>
      <p:pic>
        <p:nvPicPr>
          <p:cNvPr id="10" name="Bilde 9" descr="Et bilde som inneholder sketch, strektegning, tegning, strektegninger&#10;&#10;Automatisk generert beskrivelse">
            <a:extLst>
              <a:ext uri="{FF2B5EF4-FFF2-40B4-BE49-F238E27FC236}">
                <a16:creationId xmlns:a16="http://schemas.microsoft.com/office/drawing/2014/main" id="{BCDA93DA-BEEA-19B1-3532-4652544892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53400" y="1777886"/>
            <a:ext cx="2984739" cy="995507"/>
          </a:xfrm>
          <a:prstGeom prst="rect">
            <a:avLst/>
          </a:prstGeom>
        </p:spPr>
      </p:pic>
    </p:spTree>
    <p:extLst>
      <p:ext uri="{BB962C8B-B14F-4D97-AF65-F5344CB8AC3E}">
        <p14:creationId xmlns:p14="http://schemas.microsoft.com/office/powerpoint/2010/main" val="42864071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04D529-EF06-970A-6F8C-74FFC77C17C8}"/>
              </a:ext>
            </a:extLst>
          </p:cNvPr>
          <p:cNvSpPr>
            <a:spLocks noGrp="1"/>
          </p:cNvSpPr>
          <p:nvPr>
            <p:ph type="title"/>
          </p:nvPr>
        </p:nvSpPr>
        <p:spPr>
          <a:xfrm>
            <a:off x="838200" y="365126"/>
            <a:ext cx="10515600" cy="1032354"/>
          </a:xfrm>
        </p:spPr>
        <p:txBody>
          <a:bodyPr>
            <a:normAutofit/>
          </a:bodyPr>
          <a:lstStyle/>
          <a:p>
            <a:r>
              <a:rPr lang="nb-NO" sz="4000" dirty="0">
                <a:latin typeface="Garamond" panose="02020404030301010803" pitchFamily="18" charset="0"/>
              </a:rPr>
              <a:t>Kapittel 5 - læringsmål</a:t>
            </a:r>
          </a:p>
        </p:txBody>
      </p:sp>
      <p:sp>
        <p:nvSpPr>
          <p:cNvPr id="6" name="Plassholder for innhold 5">
            <a:extLst>
              <a:ext uri="{FF2B5EF4-FFF2-40B4-BE49-F238E27FC236}">
                <a16:creationId xmlns:a16="http://schemas.microsoft.com/office/drawing/2014/main" id="{1E1C0333-5095-1110-D2F2-4F473ECC161F}"/>
              </a:ext>
            </a:extLst>
          </p:cNvPr>
          <p:cNvSpPr>
            <a:spLocks noGrp="1"/>
          </p:cNvSpPr>
          <p:nvPr>
            <p:ph idx="1"/>
          </p:nvPr>
        </p:nvSpPr>
        <p:spPr>
          <a:xfrm>
            <a:off x="4294631" y="1405072"/>
            <a:ext cx="6769609" cy="4619271"/>
          </a:xfrm>
        </p:spPr>
        <p:txBody>
          <a:bodyPr>
            <a:normAutofit/>
          </a:bodyPr>
          <a:lstStyle/>
          <a:p>
            <a:pPr marL="0" indent="0">
              <a:lnSpc>
                <a:spcPct val="95000"/>
              </a:lnSpc>
              <a:buNone/>
            </a:pPr>
            <a:r>
              <a:rPr lang="nb-NO" dirty="0">
                <a:latin typeface="Garamond" panose="02020404030301010803" pitchFamily="18" charset="0"/>
              </a:rPr>
              <a:t>Læringsmål 1:</a:t>
            </a:r>
          </a:p>
          <a:p>
            <a:pPr marL="0" indent="0">
              <a:lnSpc>
                <a:spcPct val="95000"/>
              </a:lnSpc>
              <a:buNone/>
            </a:pPr>
            <a:r>
              <a:rPr lang="nb-NO" dirty="0">
                <a:latin typeface="Garamond" panose="02020404030301010803" pitchFamily="18" charset="0"/>
              </a:rPr>
              <a:t>Utforsk ditt og partnerens kjærlighetsspråk</a:t>
            </a:r>
          </a:p>
          <a:p>
            <a:pPr marL="0" indent="0">
              <a:lnSpc>
                <a:spcPct val="95000"/>
              </a:lnSpc>
              <a:buNone/>
            </a:pPr>
            <a:endParaRPr lang="nb-NO" sz="1400" dirty="0">
              <a:latin typeface="Garamond" panose="02020404030301010803" pitchFamily="18" charset="0"/>
            </a:endParaRPr>
          </a:p>
          <a:p>
            <a:pPr marL="0" indent="0">
              <a:lnSpc>
                <a:spcPct val="95000"/>
              </a:lnSpc>
              <a:buNone/>
            </a:pPr>
            <a:r>
              <a:rPr lang="nb-NO" dirty="0">
                <a:latin typeface="Garamond" panose="02020404030301010803" pitchFamily="18" charset="0"/>
              </a:rPr>
              <a:t>Læringsmål 2:</a:t>
            </a:r>
          </a:p>
          <a:p>
            <a:pPr marL="0" indent="0">
              <a:lnSpc>
                <a:spcPct val="95000"/>
              </a:lnSpc>
              <a:buNone/>
            </a:pPr>
            <a:r>
              <a:rPr lang="nb-NO" dirty="0">
                <a:latin typeface="Garamond" panose="02020404030301010803" pitchFamily="18" charset="0"/>
              </a:rPr>
              <a:t>Få innblikk i hvordan skam og skyld påvirker reparasjoner i parforhold</a:t>
            </a:r>
          </a:p>
          <a:p>
            <a:pPr marL="0" indent="0">
              <a:lnSpc>
                <a:spcPct val="95000"/>
              </a:lnSpc>
              <a:buNone/>
            </a:pPr>
            <a:endParaRPr lang="nb-NO" sz="1400" dirty="0">
              <a:latin typeface="Garamond" panose="02020404030301010803" pitchFamily="18" charset="0"/>
            </a:endParaRPr>
          </a:p>
          <a:p>
            <a:pPr marL="0" indent="0">
              <a:lnSpc>
                <a:spcPct val="95000"/>
              </a:lnSpc>
              <a:buNone/>
            </a:pPr>
            <a:r>
              <a:rPr lang="nb-NO" dirty="0">
                <a:latin typeface="Garamond" panose="02020404030301010803" pitchFamily="18" charset="0"/>
              </a:rPr>
              <a:t>Læringsmål 3:</a:t>
            </a:r>
          </a:p>
          <a:p>
            <a:pPr marL="0" indent="0">
              <a:lnSpc>
                <a:spcPct val="95000"/>
              </a:lnSpc>
              <a:buNone/>
            </a:pPr>
            <a:r>
              <a:rPr lang="nb-NO" dirty="0">
                <a:latin typeface="Garamond" panose="02020404030301010803" pitchFamily="18" charset="0"/>
              </a:rPr>
              <a:t>Få erfaring med et forsoningsverktøy for par</a:t>
            </a:r>
          </a:p>
        </p:txBody>
      </p:sp>
      <p:sp>
        <p:nvSpPr>
          <p:cNvPr id="4" name="Plassholder for lysbildenummer 3">
            <a:extLst>
              <a:ext uri="{FF2B5EF4-FFF2-40B4-BE49-F238E27FC236}">
                <a16:creationId xmlns:a16="http://schemas.microsoft.com/office/drawing/2014/main" id="{204B71B5-5C7C-B5FB-DAC1-52D104539193}"/>
              </a:ext>
            </a:extLst>
          </p:cNvPr>
          <p:cNvSpPr>
            <a:spLocks noGrp="1"/>
          </p:cNvSpPr>
          <p:nvPr>
            <p:ph type="sldNum" sz="quarter" idx="12"/>
          </p:nvPr>
        </p:nvSpPr>
        <p:spPr/>
        <p:txBody>
          <a:bodyPr/>
          <a:lstStyle/>
          <a:p>
            <a:fld id="{2080C9EC-7E52-8F4A-8984-A7A00ADC55DD}" type="slidenum">
              <a:rPr lang="nb-NO" smtClean="0"/>
              <a:t>76</a:t>
            </a:fld>
            <a:endParaRPr lang="nb-NO"/>
          </a:p>
        </p:txBody>
      </p:sp>
      <p:pic>
        <p:nvPicPr>
          <p:cNvPr id="8" name="Bilde 7">
            <a:extLst>
              <a:ext uri="{FF2B5EF4-FFF2-40B4-BE49-F238E27FC236}">
                <a16:creationId xmlns:a16="http://schemas.microsoft.com/office/drawing/2014/main" id="{070C8B11-BA77-E801-406C-DC905CCAC7F7}"/>
              </a:ext>
            </a:extLst>
          </p:cNvPr>
          <p:cNvPicPr>
            <a:picLocks noChangeAspect="1"/>
          </p:cNvPicPr>
          <p:nvPr/>
        </p:nvPicPr>
        <p:blipFill>
          <a:blip r:embed="rId3"/>
          <a:srcRect/>
          <a:stretch/>
        </p:blipFill>
        <p:spPr>
          <a:xfrm>
            <a:off x="603505" y="1407461"/>
            <a:ext cx="3435095" cy="4043077"/>
          </a:xfrm>
          <a:prstGeom prst="rect">
            <a:avLst/>
          </a:prstGeom>
        </p:spPr>
      </p:pic>
    </p:spTree>
    <p:extLst>
      <p:ext uri="{BB962C8B-B14F-4D97-AF65-F5344CB8AC3E}">
        <p14:creationId xmlns:p14="http://schemas.microsoft.com/office/powerpoint/2010/main" val="32621697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305D8EE-24C1-C3D5-D962-DD0D5893EE7A}"/>
              </a:ext>
            </a:extLst>
          </p:cNvPr>
          <p:cNvPicPr>
            <a:picLocks noChangeAspect="1"/>
          </p:cNvPicPr>
          <p:nvPr/>
        </p:nvPicPr>
        <p:blipFill>
          <a:blip r:embed="rId3"/>
          <a:srcRect/>
          <a:stretch/>
        </p:blipFill>
        <p:spPr>
          <a:xfrm>
            <a:off x="6610841" y="3111812"/>
            <a:ext cx="4742959" cy="3371028"/>
          </a:xfrm>
          <a:prstGeom prst="rect">
            <a:avLst/>
          </a:prstGeom>
        </p:spPr>
      </p:pic>
      <p:sp>
        <p:nvSpPr>
          <p:cNvPr id="2" name="Tittel 1">
            <a:extLst>
              <a:ext uri="{FF2B5EF4-FFF2-40B4-BE49-F238E27FC236}">
                <a16:creationId xmlns:a16="http://schemas.microsoft.com/office/drawing/2014/main" id="{C1F5EA40-670A-069F-3F67-0C57DC93B9FC}"/>
              </a:ext>
            </a:extLst>
          </p:cNvPr>
          <p:cNvSpPr>
            <a:spLocks noGrp="1"/>
          </p:cNvSpPr>
          <p:nvPr>
            <p:ph type="title"/>
          </p:nvPr>
        </p:nvSpPr>
        <p:spPr>
          <a:xfrm>
            <a:off x="997527" y="318156"/>
            <a:ext cx="4946073" cy="1050558"/>
          </a:xfrm>
        </p:spPr>
        <p:txBody>
          <a:bodyPr>
            <a:normAutofit/>
          </a:bodyPr>
          <a:lstStyle/>
          <a:p>
            <a:r>
              <a:rPr lang="nb-NO" dirty="0">
                <a:latin typeface="Garamond" panose="02020404030301010803" pitchFamily="18" charset="0"/>
              </a:rPr>
              <a:t>Lost in </a:t>
            </a:r>
            <a:r>
              <a:rPr lang="nb-NO" dirty="0" err="1">
                <a:latin typeface="Garamond" panose="02020404030301010803" pitchFamily="18" charset="0"/>
              </a:rPr>
              <a:t>translation</a:t>
            </a:r>
            <a:r>
              <a:rPr lang="nb-NO" dirty="0">
                <a:latin typeface="Garamond" panose="02020404030301010803" pitchFamily="18" charset="0"/>
              </a:rPr>
              <a:t>?</a:t>
            </a:r>
          </a:p>
        </p:txBody>
      </p:sp>
      <p:sp>
        <p:nvSpPr>
          <p:cNvPr id="3" name="Plassholder for innhold 2">
            <a:extLst>
              <a:ext uri="{FF2B5EF4-FFF2-40B4-BE49-F238E27FC236}">
                <a16:creationId xmlns:a16="http://schemas.microsoft.com/office/drawing/2014/main" id="{A9C114F3-3EB7-C94A-C733-ACB6E20BC2A9}"/>
              </a:ext>
            </a:extLst>
          </p:cNvPr>
          <p:cNvSpPr>
            <a:spLocks noGrp="1"/>
          </p:cNvSpPr>
          <p:nvPr>
            <p:ph idx="1"/>
          </p:nvPr>
        </p:nvSpPr>
        <p:spPr>
          <a:xfrm>
            <a:off x="997526" y="1579418"/>
            <a:ext cx="8416637" cy="4468091"/>
          </a:xfrm>
        </p:spPr>
        <p:txBody>
          <a:bodyPr>
            <a:normAutofit fontScale="92500" lnSpcReduction="10000"/>
          </a:bodyPr>
          <a:lstStyle/>
          <a:p>
            <a:pPr>
              <a:spcAft>
                <a:spcPts val="600"/>
              </a:spcAft>
            </a:pPr>
            <a:r>
              <a:rPr lang="nb-NO" dirty="0">
                <a:latin typeface="Garamond" panose="02020404030301010803" pitchFamily="18" charset="0"/>
              </a:rPr>
              <a:t>Verdens mest solgte samlivsbok: Gary Chapman – Kjærlighetens fem språk.</a:t>
            </a:r>
          </a:p>
          <a:p>
            <a:pPr>
              <a:spcAft>
                <a:spcPts val="600"/>
              </a:spcAft>
            </a:pPr>
            <a:r>
              <a:rPr lang="nb-NO" dirty="0">
                <a:latin typeface="Garamond" panose="02020404030301010803" pitchFamily="18" charset="0"/>
              </a:rPr>
              <a:t>Chapman: Vi må være villige til å utforske og lære oss partnerens primære kjærlighetsspråk hvis vi skal formidle kjærlighet på en måte som når fram.</a:t>
            </a:r>
          </a:p>
          <a:p>
            <a:pPr>
              <a:spcAft>
                <a:spcPts val="600"/>
              </a:spcAft>
            </a:pPr>
            <a:r>
              <a:rPr lang="nb-NO" dirty="0">
                <a:latin typeface="Garamond" panose="02020404030301010803" pitchFamily="18" charset="0"/>
              </a:rPr>
              <a:t>Kjærlighetsspråkene:</a:t>
            </a:r>
          </a:p>
          <a:p>
            <a:pPr lvl="1">
              <a:spcAft>
                <a:spcPts val="600"/>
              </a:spcAft>
            </a:pPr>
            <a:r>
              <a:rPr lang="nb-NO" dirty="0">
                <a:latin typeface="Garamond" panose="02020404030301010803" pitchFamily="18" charset="0"/>
              </a:rPr>
              <a:t>Tid for hverandre</a:t>
            </a:r>
          </a:p>
          <a:p>
            <a:pPr lvl="1">
              <a:spcAft>
                <a:spcPts val="600"/>
              </a:spcAft>
            </a:pPr>
            <a:r>
              <a:rPr lang="nb-NO" dirty="0">
                <a:latin typeface="Garamond" panose="02020404030301010803" pitchFamily="18" charset="0"/>
              </a:rPr>
              <a:t>Tjenester</a:t>
            </a:r>
          </a:p>
          <a:p>
            <a:pPr lvl="1">
              <a:spcAft>
                <a:spcPts val="600"/>
              </a:spcAft>
            </a:pPr>
            <a:r>
              <a:rPr lang="nb-NO" dirty="0">
                <a:latin typeface="Garamond" panose="02020404030301010803" pitchFamily="18" charset="0"/>
              </a:rPr>
              <a:t>Fysisk kontakt</a:t>
            </a:r>
          </a:p>
          <a:p>
            <a:pPr lvl="1">
              <a:spcAft>
                <a:spcPts val="600"/>
              </a:spcAft>
            </a:pPr>
            <a:r>
              <a:rPr lang="nb-NO" dirty="0">
                <a:latin typeface="Garamond" panose="02020404030301010803" pitchFamily="18" charset="0"/>
              </a:rPr>
              <a:t>Anerkjennende ord</a:t>
            </a:r>
          </a:p>
          <a:p>
            <a:pPr lvl="1">
              <a:spcAft>
                <a:spcPts val="600"/>
              </a:spcAft>
            </a:pPr>
            <a:r>
              <a:rPr lang="nb-NO" dirty="0">
                <a:latin typeface="Garamond" panose="02020404030301010803" pitchFamily="18" charset="0"/>
              </a:rPr>
              <a:t>Gaver</a:t>
            </a:r>
          </a:p>
        </p:txBody>
      </p:sp>
      <p:sp>
        <p:nvSpPr>
          <p:cNvPr id="5" name="Plassholder for lysbildenummer 4">
            <a:extLst>
              <a:ext uri="{FF2B5EF4-FFF2-40B4-BE49-F238E27FC236}">
                <a16:creationId xmlns:a16="http://schemas.microsoft.com/office/drawing/2014/main" id="{B3FA505E-1EF9-F8AD-E593-3F9697A3976B}"/>
              </a:ext>
            </a:extLst>
          </p:cNvPr>
          <p:cNvSpPr>
            <a:spLocks noGrp="1"/>
          </p:cNvSpPr>
          <p:nvPr>
            <p:ph type="sldNum" sz="quarter" idx="12"/>
          </p:nvPr>
        </p:nvSpPr>
        <p:spPr/>
        <p:txBody>
          <a:bodyPr/>
          <a:lstStyle/>
          <a:p>
            <a:fld id="{2080C9EC-7E52-8F4A-8984-A7A00ADC55DD}" type="slidenum">
              <a:rPr lang="nb-NO" smtClean="0"/>
              <a:t>77</a:t>
            </a:fld>
            <a:endParaRPr lang="nb-NO"/>
          </a:p>
        </p:txBody>
      </p:sp>
    </p:spTree>
    <p:extLst>
      <p:ext uri="{BB962C8B-B14F-4D97-AF65-F5344CB8AC3E}">
        <p14:creationId xmlns:p14="http://schemas.microsoft.com/office/powerpoint/2010/main" val="20999467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E5C4D8-073F-57DF-B46D-A3CE31A7E79C}"/>
              </a:ext>
            </a:extLst>
          </p:cNvPr>
          <p:cNvSpPr>
            <a:spLocks noGrp="1"/>
          </p:cNvSpPr>
          <p:nvPr>
            <p:ph type="title"/>
          </p:nvPr>
        </p:nvSpPr>
        <p:spPr/>
        <p:txBody>
          <a:bodyPr/>
          <a:lstStyle/>
          <a:p>
            <a:r>
              <a:rPr lang="nb-NO" dirty="0">
                <a:latin typeface="Garamond" panose="02020404030301010803" pitchFamily="18" charset="0"/>
              </a:rPr>
              <a:t>En innvending ...?</a:t>
            </a:r>
          </a:p>
        </p:txBody>
      </p:sp>
      <p:sp>
        <p:nvSpPr>
          <p:cNvPr id="3" name="Plassholder for innhold 2">
            <a:extLst>
              <a:ext uri="{FF2B5EF4-FFF2-40B4-BE49-F238E27FC236}">
                <a16:creationId xmlns:a16="http://schemas.microsoft.com/office/drawing/2014/main" id="{E51B1912-BA7B-749A-5D60-016CCE9EB2A5}"/>
              </a:ext>
            </a:extLst>
          </p:cNvPr>
          <p:cNvSpPr>
            <a:spLocks noGrp="1"/>
          </p:cNvSpPr>
          <p:nvPr>
            <p:ph idx="1"/>
          </p:nvPr>
        </p:nvSpPr>
        <p:spPr>
          <a:xfrm>
            <a:off x="838200" y="1535502"/>
            <a:ext cx="10515600" cy="4641461"/>
          </a:xfrm>
        </p:spPr>
        <p:txBody>
          <a:bodyPr/>
          <a:lstStyle/>
          <a:p>
            <a:pPr marL="0" indent="0">
              <a:buNone/>
            </a:pPr>
            <a:r>
              <a:rPr lang="nb-NO" dirty="0">
                <a:latin typeface="Garamond" panose="02020404030301010803" pitchFamily="18" charset="0"/>
              </a:rPr>
              <a:t>Før vi blir vant med å forholde oss til de varige forskjellene, kan vi noen ganger ha en oppfatning om at hvis den andres kjærlighetsuttrykk ikke kommer «naturlig», er det ikke like mye verdt. </a:t>
            </a:r>
          </a:p>
          <a:p>
            <a:pPr marL="0" indent="0">
              <a:buNone/>
            </a:pPr>
            <a:r>
              <a:rPr lang="nb-NO" dirty="0">
                <a:latin typeface="Garamond" panose="02020404030301010803" pitchFamily="18" charset="0"/>
              </a:rPr>
              <a:t>For den som har tenkt slik, kan det hjelpe å fundere litt på følgende spørsmål: </a:t>
            </a:r>
          </a:p>
          <a:p>
            <a:pPr marL="0" indent="0">
              <a:buNone/>
            </a:pPr>
            <a:r>
              <a:rPr lang="nb-NO" sz="3200" i="1" dirty="0">
                <a:solidFill>
                  <a:srgbClr val="C00000"/>
                </a:solidFill>
                <a:latin typeface="Garamond" panose="02020404030301010803" pitchFamily="18" charset="0"/>
              </a:rPr>
              <a:t>Hva er den største gaven - det som kommer spontant, naturlig og er lett å gi, eller det som ikke går av seg selv, men som partneren likevel prøver å få til, nettopp fordi partneren vet at du ønsker deg det?</a:t>
            </a:r>
          </a:p>
        </p:txBody>
      </p:sp>
      <p:sp>
        <p:nvSpPr>
          <p:cNvPr id="5" name="Plassholder for lysbildenummer 4">
            <a:extLst>
              <a:ext uri="{FF2B5EF4-FFF2-40B4-BE49-F238E27FC236}">
                <a16:creationId xmlns:a16="http://schemas.microsoft.com/office/drawing/2014/main" id="{FC24F887-7C16-9768-E361-0CEB5199FB6F}"/>
              </a:ext>
            </a:extLst>
          </p:cNvPr>
          <p:cNvSpPr>
            <a:spLocks noGrp="1"/>
          </p:cNvSpPr>
          <p:nvPr>
            <p:ph type="sldNum" sz="quarter" idx="12"/>
          </p:nvPr>
        </p:nvSpPr>
        <p:spPr/>
        <p:txBody>
          <a:bodyPr/>
          <a:lstStyle/>
          <a:p>
            <a:fld id="{2080C9EC-7E52-8F4A-8984-A7A00ADC55DD}" type="slidenum">
              <a:rPr lang="nb-NO" smtClean="0"/>
              <a:t>78</a:t>
            </a:fld>
            <a:endParaRPr lang="nb-NO"/>
          </a:p>
        </p:txBody>
      </p:sp>
    </p:spTree>
    <p:extLst>
      <p:ext uri="{BB962C8B-B14F-4D97-AF65-F5344CB8AC3E}">
        <p14:creationId xmlns:p14="http://schemas.microsoft.com/office/powerpoint/2010/main" val="24454511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E5141B-81C8-920D-1AA5-A5D00059FD96}"/>
              </a:ext>
            </a:extLst>
          </p:cNvPr>
          <p:cNvSpPr>
            <a:spLocks noGrp="1"/>
          </p:cNvSpPr>
          <p:nvPr>
            <p:ph type="title"/>
          </p:nvPr>
        </p:nvSpPr>
        <p:spPr>
          <a:xfrm>
            <a:off x="1207698" y="365125"/>
            <a:ext cx="10146101" cy="1325563"/>
          </a:xfrm>
        </p:spPr>
        <p:txBody>
          <a:bodyPr/>
          <a:lstStyle/>
          <a:p>
            <a:r>
              <a:rPr lang="nb-NO" dirty="0">
                <a:latin typeface="Garamond" panose="02020404030301010803" pitchFamily="18" charset="0"/>
                <a:hlinkClick r:id="rId3"/>
              </a:rPr>
              <a:t>Øvelse 13: Utforsk kjærlighetsspråkene</a:t>
            </a:r>
            <a:endParaRPr lang="nb-NO" dirty="0">
              <a:latin typeface="Garamond" panose="02020404030301010803" pitchFamily="18" charset="0"/>
            </a:endParaRPr>
          </a:p>
        </p:txBody>
      </p:sp>
      <p:sp>
        <p:nvSpPr>
          <p:cNvPr id="3" name="Plassholder for innhold 2">
            <a:extLst>
              <a:ext uri="{FF2B5EF4-FFF2-40B4-BE49-F238E27FC236}">
                <a16:creationId xmlns:a16="http://schemas.microsoft.com/office/drawing/2014/main" id="{73F61F47-8C55-67A2-1415-3F76D5790B13}"/>
              </a:ext>
            </a:extLst>
          </p:cNvPr>
          <p:cNvSpPr>
            <a:spLocks noGrp="1"/>
          </p:cNvSpPr>
          <p:nvPr>
            <p:ph idx="1"/>
          </p:nvPr>
        </p:nvSpPr>
        <p:spPr>
          <a:xfrm>
            <a:off x="1880559" y="1690688"/>
            <a:ext cx="9473242" cy="4351338"/>
          </a:xfrm>
        </p:spPr>
        <p:txBody>
          <a:bodyPr>
            <a:normAutofit fontScale="92500" lnSpcReduction="10000"/>
          </a:bodyPr>
          <a:lstStyle/>
          <a:p>
            <a:pPr marL="514350" indent="-514350">
              <a:spcAft>
                <a:spcPts val="1200"/>
              </a:spcAft>
              <a:buFont typeface="+mj-lt"/>
              <a:buAutoNum type="alphaLcParenR"/>
            </a:pPr>
            <a:r>
              <a:rPr lang="nb-NO" dirty="0">
                <a:latin typeface="Garamond" panose="02020404030301010803" pitchFamily="18" charset="0"/>
              </a:rPr>
              <a:t>Sett dere først litt hver for dere. Prøv å finne ditt primære kjærlighetsspråk. Hjelpespørsmål: </a:t>
            </a:r>
          </a:p>
          <a:p>
            <a:pPr lvl="2">
              <a:spcAft>
                <a:spcPts val="1200"/>
              </a:spcAft>
            </a:pPr>
            <a:r>
              <a:rPr lang="nb-NO" dirty="0">
                <a:latin typeface="Garamond" panose="02020404030301010803" pitchFamily="18" charset="0"/>
              </a:rPr>
              <a:t>Hva er det partneren gjør – eller lar være å gjøre – som sårer deg mest? Det motsatte av det som sårer deg mest kan være kjærlighetsspråket ditt.</a:t>
            </a:r>
          </a:p>
          <a:p>
            <a:pPr lvl="2">
              <a:spcAft>
                <a:spcPts val="1200"/>
              </a:spcAft>
            </a:pPr>
            <a:r>
              <a:rPr lang="nb-NO" dirty="0">
                <a:latin typeface="Garamond" panose="02020404030301010803" pitchFamily="18" charset="0"/>
              </a:rPr>
              <a:t>Hva har du bedt partneren din mest om (eller savnet mest, uten at du har nevnt det)? Det du oftest har savnet eller bedt om, kan være det du vil føle deg mest elsket ved å få.</a:t>
            </a:r>
          </a:p>
          <a:p>
            <a:pPr lvl="2">
              <a:spcAft>
                <a:spcPts val="1200"/>
              </a:spcAft>
            </a:pPr>
            <a:r>
              <a:rPr lang="nb-NO" dirty="0">
                <a:latin typeface="Garamond" panose="02020404030301010803" pitchFamily="18" charset="0"/>
              </a:rPr>
              <a:t>Hvordan uttrykker du vanligvis kjærlighet til partneren? Den måten du uttrykker kjærlighet på, kan være den måten du selv ønsker å motta kjærlighet på.</a:t>
            </a:r>
          </a:p>
          <a:p>
            <a:pPr marL="514350" indent="-514350">
              <a:spcAft>
                <a:spcPts val="1200"/>
              </a:spcAft>
              <a:buFont typeface="+mj-lt"/>
              <a:buAutoNum type="alphaLcParenR"/>
            </a:pPr>
            <a:r>
              <a:rPr lang="nb-NO" dirty="0">
                <a:latin typeface="Garamond" panose="02020404030301010803" pitchFamily="18" charset="0"/>
              </a:rPr>
              <a:t>Sett dere sammen. Gjett gjerne først på hva dere tror er den andres primære kjærlighetsspråk. Snakk litt om hvordan det oppleves for hver av dere å vise kjærlighet på den andres kjærlighetsspråk.</a:t>
            </a:r>
          </a:p>
        </p:txBody>
      </p:sp>
      <p:sp>
        <p:nvSpPr>
          <p:cNvPr id="6" name="Plassholder for lysbildenummer 5">
            <a:extLst>
              <a:ext uri="{FF2B5EF4-FFF2-40B4-BE49-F238E27FC236}">
                <a16:creationId xmlns:a16="http://schemas.microsoft.com/office/drawing/2014/main" id="{81EA5040-8E3F-F607-B7B1-E7BB828D302B}"/>
              </a:ext>
            </a:extLst>
          </p:cNvPr>
          <p:cNvSpPr>
            <a:spLocks noGrp="1"/>
          </p:cNvSpPr>
          <p:nvPr>
            <p:ph type="sldNum" sz="quarter" idx="12"/>
          </p:nvPr>
        </p:nvSpPr>
        <p:spPr/>
        <p:txBody>
          <a:bodyPr/>
          <a:lstStyle/>
          <a:p>
            <a:fld id="{2080C9EC-7E52-8F4A-8984-A7A00ADC55DD}" type="slidenum">
              <a:rPr lang="nb-NO" smtClean="0"/>
              <a:t>79</a:t>
            </a:fld>
            <a:endParaRPr lang="nb-NO"/>
          </a:p>
        </p:txBody>
      </p:sp>
      <p:pic>
        <p:nvPicPr>
          <p:cNvPr id="8" name="Bilde 7" descr="Et bilde som inneholder sjakk, pepperkvern, sjakkspiller&#10;&#10;Automatisk generert beskrivelse">
            <a:extLst>
              <a:ext uri="{FF2B5EF4-FFF2-40B4-BE49-F238E27FC236}">
                <a16:creationId xmlns:a16="http://schemas.microsoft.com/office/drawing/2014/main" id="{964B1284-151E-B0D3-25E4-D414F7361B8A}"/>
              </a:ext>
            </a:extLst>
          </p:cNvPr>
          <p:cNvPicPr>
            <a:picLocks noChangeAspect="1"/>
          </p:cNvPicPr>
          <p:nvPr/>
        </p:nvPicPr>
        <p:blipFill>
          <a:blip r:embed="rId4"/>
          <a:stretch>
            <a:fillRect/>
          </a:stretch>
        </p:blipFill>
        <p:spPr>
          <a:xfrm>
            <a:off x="838199" y="4798727"/>
            <a:ext cx="1042360" cy="1054918"/>
          </a:xfrm>
          <a:prstGeom prst="rect">
            <a:avLst/>
          </a:prstGeom>
        </p:spPr>
      </p:pic>
      <p:pic>
        <p:nvPicPr>
          <p:cNvPr id="10" name="Bilde 9" descr="Et bilde som inneholder sketch, tegning, kjøkkentøy, kunst&#10;&#10;Automatisk generert beskrivelse">
            <a:extLst>
              <a:ext uri="{FF2B5EF4-FFF2-40B4-BE49-F238E27FC236}">
                <a16:creationId xmlns:a16="http://schemas.microsoft.com/office/drawing/2014/main" id="{2A02B1CD-1C4C-33CF-2BCA-F7A3DE77A188}"/>
              </a:ext>
            </a:extLst>
          </p:cNvPr>
          <p:cNvPicPr>
            <a:picLocks noChangeAspect="1"/>
          </p:cNvPicPr>
          <p:nvPr/>
        </p:nvPicPr>
        <p:blipFill>
          <a:blip r:embed="rId5"/>
          <a:stretch>
            <a:fillRect/>
          </a:stretch>
        </p:blipFill>
        <p:spPr>
          <a:xfrm>
            <a:off x="825639" y="1572358"/>
            <a:ext cx="1054918" cy="1054918"/>
          </a:xfrm>
          <a:prstGeom prst="rect">
            <a:avLst/>
          </a:prstGeom>
        </p:spPr>
      </p:pic>
    </p:spTree>
    <p:extLst>
      <p:ext uri="{BB962C8B-B14F-4D97-AF65-F5344CB8AC3E}">
        <p14:creationId xmlns:p14="http://schemas.microsoft.com/office/powerpoint/2010/main" val="1338629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BE929E-AEF6-108C-5FE6-580B41DA36AA}"/>
              </a:ext>
            </a:extLst>
          </p:cNvPr>
          <p:cNvSpPr>
            <a:spLocks noGrp="1"/>
          </p:cNvSpPr>
          <p:nvPr>
            <p:ph type="title"/>
          </p:nvPr>
        </p:nvSpPr>
        <p:spPr>
          <a:xfrm>
            <a:off x="838199" y="365125"/>
            <a:ext cx="10519209" cy="1113996"/>
          </a:xfrm>
        </p:spPr>
        <p:txBody>
          <a:bodyPr>
            <a:normAutofit/>
          </a:bodyPr>
          <a:lstStyle/>
          <a:p>
            <a:r>
              <a:rPr lang="nb-NO" sz="4000" dirty="0">
                <a:latin typeface="Garamond" panose="02020404030301010803" pitchFamily="18" charset="0"/>
              </a:rPr>
              <a:t>John </a:t>
            </a:r>
            <a:r>
              <a:rPr lang="nb-NO" sz="4000" dirty="0" err="1">
                <a:latin typeface="Garamond" panose="02020404030301010803" pitchFamily="18" charset="0"/>
              </a:rPr>
              <a:t>Gottman</a:t>
            </a:r>
            <a:r>
              <a:rPr lang="nb-NO" sz="4000" dirty="0">
                <a:latin typeface="Garamond" panose="02020404030301010803" pitchFamily="18" charset="0"/>
              </a:rPr>
              <a:t> – matematikeren som ble parforsker</a:t>
            </a:r>
          </a:p>
        </p:txBody>
      </p:sp>
      <p:sp>
        <p:nvSpPr>
          <p:cNvPr id="3" name="Plassholder for innhold 2">
            <a:extLst>
              <a:ext uri="{FF2B5EF4-FFF2-40B4-BE49-F238E27FC236}">
                <a16:creationId xmlns:a16="http://schemas.microsoft.com/office/drawing/2014/main" id="{9295322D-8E76-7F02-29DD-2DB87F10AA13}"/>
              </a:ext>
            </a:extLst>
          </p:cNvPr>
          <p:cNvSpPr>
            <a:spLocks noGrp="1"/>
          </p:cNvSpPr>
          <p:nvPr>
            <p:ph idx="1"/>
          </p:nvPr>
        </p:nvSpPr>
        <p:spPr>
          <a:xfrm>
            <a:off x="3277640" y="1690688"/>
            <a:ext cx="8079769" cy="4496444"/>
          </a:xfrm>
        </p:spPr>
        <p:txBody>
          <a:bodyPr>
            <a:normAutofit fontScale="92500"/>
          </a:bodyPr>
          <a:lstStyle/>
          <a:p>
            <a:r>
              <a:rPr lang="nb-NO" dirty="0">
                <a:latin typeface="Garamond" panose="02020404030301010803" pitchFamily="18" charset="0"/>
              </a:rPr>
              <a:t>John </a:t>
            </a:r>
            <a:r>
              <a:rPr lang="nb-NO" dirty="0" err="1">
                <a:latin typeface="Garamond" panose="02020404030301010803" pitchFamily="18" charset="0"/>
              </a:rPr>
              <a:t>Gottman</a:t>
            </a:r>
            <a:r>
              <a:rPr lang="nb-NO" dirty="0">
                <a:latin typeface="Garamond" panose="02020404030301010803" pitchFamily="18" charset="0"/>
              </a:rPr>
              <a:t> og kollegene har studert over 3500 par (ulike aldre, etnisiteter, seksuell legning, med og uten barn etc.)</a:t>
            </a:r>
          </a:p>
          <a:p>
            <a:r>
              <a:rPr lang="nb-NO" dirty="0">
                <a:latin typeface="Garamond" panose="02020404030301010803" pitchFamily="18" charset="0"/>
              </a:rPr>
              <a:t>Startet opp uten forhåndsteorier, betraktet lenge forskningen sin som ren grunnforskning</a:t>
            </a:r>
          </a:p>
          <a:p>
            <a:r>
              <a:rPr lang="nb-NO" dirty="0">
                <a:latin typeface="Garamond" panose="02020404030301010803" pitchFamily="18" charset="0"/>
              </a:rPr>
              <a:t>Filmet par i naturlige situasjoner (en hel dag i en ferieleilighet) og i en konfliktsituasjon </a:t>
            </a:r>
          </a:p>
          <a:p>
            <a:r>
              <a:rPr lang="nb-NO" dirty="0">
                <a:latin typeface="Garamond" panose="02020404030301010803" pitchFamily="18" charset="0"/>
              </a:rPr>
              <a:t>Brukte avanserte metoder fra sjimpanseforskning til å analysere biter av samspill!</a:t>
            </a:r>
          </a:p>
          <a:p>
            <a:r>
              <a:rPr lang="nb-NO" dirty="0">
                <a:latin typeface="Garamond" panose="02020404030301010803" pitchFamily="18" charset="0"/>
              </a:rPr>
              <a:t>Fulgte parene over tid, noen over 20 år, for å se hvilke biter av samspillet som har størst betydning i det lange løp</a:t>
            </a:r>
          </a:p>
        </p:txBody>
      </p:sp>
      <p:pic>
        <p:nvPicPr>
          <p:cNvPr id="5" name="Bilde 4">
            <a:extLst>
              <a:ext uri="{FF2B5EF4-FFF2-40B4-BE49-F238E27FC236}">
                <a16:creationId xmlns:a16="http://schemas.microsoft.com/office/drawing/2014/main" id="{39FE268F-82EC-1E25-A201-B6E29F070362}"/>
              </a:ext>
            </a:extLst>
          </p:cNvPr>
          <p:cNvPicPr>
            <a:picLocks noChangeAspect="1"/>
          </p:cNvPicPr>
          <p:nvPr/>
        </p:nvPicPr>
        <p:blipFill>
          <a:blip r:embed="rId3"/>
          <a:srcRect/>
          <a:stretch/>
        </p:blipFill>
        <p:spPr>
          <a:xfrm>
            <a:off x="717092" y="1924479"/>
            <a:ext cx="2354006" cy="3454400"/>
          </a:xfrm>
          <a:prstGeom prst="rect">
            <a:avLst/>
          </a:prstGeom>
        </p:spPr>
      </p:pic>
      <p:sp>
        <p:nvSpPr>
          <p:cNvPr id="6" name="Plassholder for lysbildenummer 5">
            <a:extLst>
              <a:ext uri="{FF2B5EF4-FFF2-40B4-BE49-F238E27FC236}">
                <a16:creationId xmlns:a16="http://schemas.microsoft.com/office/drawing/2014/main" id="{96BC43ED-30FA-3F11-1DA3-D78C0EF267C0}"/>
              </a:ext>
            </a:extLst>
          </p:cNvPr>
          <p:cNvSpPr>
            <a:spLocks noGrp="1"/>
          </p:cNvSpPr>
          <p:nvPr>
            <p:ph type="sldNum" sz="quarter" idx="12"/>
          </p:nvPr>
        </p:nvSpPr>
        <p:spPr/>
        <p:txBody>
          <a:bodyPr/>
          <a:lstStyle/>
          <a:p>
            <a:fld id="{2080C9EC-7E52-8F4A-8984-A7A00ADC55DD}" type="slidenum">
              <a:rPr lang="nb-NO" smtClean="0"/>
              <a:t>8</a:t>
            </a:fld>
            <a:endParaRPr lang="nb-NO"/>
          </a:p>
        </p:txBody>
      </p:sp>
    </p:spTree>
    <p:extLst>
      <p:ext uri="{BB962C8B-B14F-4D97-AF65-F5344CB8AC3E}">
        <p14:creationId xmlns:p14="http://schemas.microsoft.com/office/powerpoint/2010/main" val="2083729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gning, clip art, sketch, illustrasjon&#10;&#10;Automatisk generert beskrivelse">
            <a:extLst>
              <a:ext uri="{FF2B5EF4-FFF2-40B4-BE49-F238E27FC236}">
                <a16:creationId xmlns:a16="http://schemas.microsoft.com/office/drawing/2014/main" id="{5B1E142C-8531-DBF1-3F80-AE4B7040BD6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023949" y="818699"/>
            <a:ext cx="2605177" cy="3789003"/>
          </a:xfrm>
          <a:prstGeom prst="rect">
            <a:avLst/>
          </a:prstGeom>
        </p:spPr>
      </p:pic>
      <p:sp>
        <p:nvSpPr>
          <p:cNvPr id="2" name="Tittel 1">
            <a:extLst>
              <a:ext uri="{FF2B5EF4-FFF2-40B4-BE49-F238E27FC236}">
                <a16:creationId xmlns:a16="http://schemas.microsoft.com/office/drawing/2014/main" id="{99DF087E-7190-49B4-682A-DC755E127737}"/>
              </a:ext>
            </a:extLst>
          </p:cNvPr>
          <p:cNvSpPr>
            <a:spLocks noGrp="1"/>
          </p:cNvSpPr>
          <p:nvPr>
            <p:ph type="title"/>
          </p:nvPr>
        </p:nvSpPr>
        <p:spPr/>
        <p:txBody>
          <a:bodyPr>
            <a:normAutofit/>
          </a:bodyPr>
          <a:lstStyle/>
          <a:p>
            <a:r>
              <a:rPr lang="nb-NO" sz="4000" dirty="0">
                <a:latin typeface="Garamond" panose="02020404030301010803" pitchFamily="18" charset="0"/>
              </a:rPr>
              <a:t>Flere kjærlighetsspråk? (se </a:t>
            </a:r>
            <a:r>
              <a:rPr lang="nb-NO" sz="4000" dirty="0" err="1">
                <a:latin typeface="Garamond" panose="02020404030301010803" pitchFamily="18" charset="0"/>
              </a:rPr>
              <a:t>bufferkurs.no</a:t>
            </a:r>
            <a:r>
              <a:rPr lang="nb-NO" sz="4000" dirty="0">
                <a:latin typeface="Garamond" panose="02020404030301010803" pitchFamily="18" charset="0"/>
              </a:rPr>
              <a:t>)</a:t>
            </a:r>
          </a:p>
        </p:txBody>
      </p:sp>
      <p:sp>
        <p:nvSpPr>
          <p:cNvPr id="3" name="Plassholder for innhold 2">
            <a:extLst>
              <a:ext uri="{FF2B5EF4-FFF2-40B4-BE49-F238E27FC236}">
                <a16:creationId xmlns:a16="http://schemas.microsoft.com/office/drawing/2014/main" id="{C360DCA7-7D86-AD83-5EFE-F5FAB3C72283}"/>
              </a:ext>
            </a:extLst>
          </p:cNvPr>
          <p:cNvSpPr>
            <a:spLocks noGrp="1"/>
          </p:cNvSpPr>
          <p:nvPr>
            <p:ph idx="1"/>
          </p:nvPr>
        </p:nvSpPr>
        <p:spPr>
          <a:xfrm>
            <a:off x="838200" y="1690688"/>
            <a:ext cx="8461075" cy="4486275"/>
          </a:xfrm>
        </p:spPr>
        <p:txBody>
          <a:bodyPr>
            <a:normAutofit lnSpcReduction="10000"/>
          </a:bodyPr>
          <a:lstStyle/>
          <a:p>
            <a:pPr marL="514350" indent="-514350">
              <a:buFont typeface="+mj-lt"/>
              <a:buAutoNum type="arabicPeriod" startAt="7"/>
            </a:pPr>
            <a:r>
              <a:rPr lang="nb-NO" dirty="0">
                <a:latin typeface="Garamond" panose="02020404030301010803" pitchFamily="18" charset="0"/>
              </a:rPr>
              <a:t>Humor</a:t>
            </a:r>
          </a:p>
          <a:p>
            <a:pPr marL="514350" indent="-514350">
              <a:buFont typeface="+mj-lt"/>
              <a:buAutoNum type="arabicPeriod" startAt="7"/>
            </a:pPr>
            <a:r>
              <a:rPr lang="nb-NO" dirty="0">
                <a:latin typeface="Garamond" panose="02020404030301010803" pitchFamily="18" charset="0"/>
              </a:rPr>
              <a:t>Egentid</a:t>
            </a:r>
          </a:p>
          <a:p>
            <a:pPr marL="514350" indent="-514350">
              <a:buFont typeface="+mj-lt"/>
              <a:buAutoNum type="arabicPeriod" startAt="7"/>
            </a:pPr>
            <a:r>
              <a:rPr lang="nb-NO" dirty="0">
                <a:latin typeface="Garamond" panose="02020404030301010803" pitchFamily="18" charset="0"/>
              </a:rPr>
              <a:t> ...?</a:t>
            </a:r>
          </a:p>
          <a:p>
            <a:pPr marL="0" indent="0">
              <a:buNone/>
            </a:pPr>
            <a:endParaRPr lang="nb-NO" sz="1500" dirty="0">
              <a:latin typeface="Garamond" panose="02020404030301010803" pitchFamily="18" charset="0"/>
            </a:endParaRPr>
          </a:p>
          <a:p>
            <a:pPr marL="0" indent="0">
              <a:spcBef>
                <a:spcPts val="0"/>
              </a:spcBef>
              <a:spcAft>
                <a:spcPts val="1200"/>
              </a:spcAft>
              <a:buNone/>
            </a:pPr>
            <a:r>
              <a:rPr lang="nb-NO" dirty="0" err="1">
                <a:latin typeface="Garamond" panose="02020404030301010803" pitchFamily="18" charset="0"/>
              </a:rPr>
              <a:t>Gottman</a:t>
            </a:r>
            <a:r>
              <a:rPr lang="nb-NO" dirty="0">
                <a:latin typeface="Garamond" panose="02020404030301010803" pitchFamily="18" charset="0"/>
              </a:rPr>
              <a:t> fant at godartet humor (ikke sarkasme eller humor på bekostning av den andre) kan være solide innskudd i kjærlighetsbanken</a:t>
            </a:r>
          </a:p>
          <a:p>
            <a:pPr marL="0" indent="0">
              <a:spcBef>
                <a:spcPts val="0"/>
              </a:spcBef>
              <a:spcAft>
                <a:spcPts val="1200"/>
              </a:spcAft>
              <a:buNone/>
            </a:pPr>
            <a:r>
              <a:rPr lang="nb-NO" dirty="0">
                <a:latin typeface="Garamond" panose="02020404030301010803" pitchFamily="18" charset="0"/>
              </a:rPr>
              <a:t>Humor – og ikke minst selvironi – kan være befriende og legge grunnlag for en ny start, om vi har klønet det til</a:t>
            </a:r>
          </a:p>
          <a:p>
            <a:pPr marL="0" indent="0">
              <a:spcBef>
                <a:spcPts val="0"/>
              </a:spcBef>
              <a:spcAft>
                <a:spcPts val="1200"/>
              </a:spcAft>
              <a:buNone/>
            </a:pPr>
            <a:r>
              <a:rPr lang="nb-NO" dirty="0">
                <a:latin typeface="Garamond" panose="02020404030301010803" pitchFamily="18" charset="0"/>
              </a:rPr>
              <a:t>Studiene viste at par som trivdes sammen over tid, fikk gradvis mer humor i samtalene om de varige forskjellene</a:t>
            </a:r>
          </a:p>
        </p:txBody>
      </p:sp>
      <p:sp>
        <p:nvSpPr>
          <p:cNvPr id="5" name="Plassholder for lysbildenummer 4">
            <a:extLst>
              <a:ext uri="{FF2B5EF4-FFF2-40B4-BE49-F238E27FC236}">
                <a16:creationId xmlns:a16="http://schemas.microsoft.com/office/drawing/2014/main" id="{E5620D6D-7061-48B2-69D5-8FC4081DE20E}"/>
              </a:ext>
            </a:extLst>
          </p:cNvPr>
          <p:cNvSpPr>
            <a:spLocks noGrp="1"/>
          </p:cNvSpPr>
          <p:nvPr>
            <p:ph type="sldNum" sz="quarter" idx="12"/>
          </p:nvPr>
        </p:nvSpPr>
        <p:spPr/>
        <p:txBody>
          <a:bodyPr/>
          <a:lstStyle/>
          <a:p>
            <a:fld id="{2080C9EC-7E52-8F4A-8984-A7A00ADC55DD}" type="slidenum">
              <a:rPr lang="nb-NO" smtClean="0"/>
              <a:t>80</a:t>
            </a:fld>
            <a:endParaRPr lang="nb-NO"/>
          </a:p>
        </p:txBody>
      </p:sp>
    </p:spTree>
    <p:extLst>
      <p:ext uri="{BB962C8B-B14F-4D97-AF65-F5344CB8AC3E}">
        <p14:creationId xmlns:p14="http://schemas.microsoft.com/office/powerpoint/2010/main" val="33049460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clip art, sketch, illustrasjon, tegning&#10;&#10;Automatisk generert beskrivelse">
            <a:extLst>
              <a:ext uri="{FF2B5EF4-FFF2-40B4-BE49-F238E27FC236}">
                <a16:creationId xmlns:a16="http://schemas.microsoft.com/office/drawing/2014/main" id="{193BAD71-8448-90DF-FE10-A72DC47CB4AC}"/>
              </a:ext>
            </a:extLst>
          </p:cNvPr>
          <p:cNvPicPr>
            <a:picLocks noChangeAspect="1"/>
          </p:cNvPicPr>
          <p:nvPr/>
        </p:nvPicPr>
        <p:blipFill>
          <a:blip r:embed="rId3"/>
          <a:stretch>
            <a:fillRect/>
          </a:stretch>
        </p:blipFill>
        <p:spPr>
          <a:xfrm>
            <a:off x="8610600" y="2596266"/>
            <a:ext cx="3198962" cy="3198962"/>
          </a:xfrm>
          <a:prstGeom prst="rect">
            <a:avLst/>
          </a:prstGeom>
        </p:spPr>
      </p:pic>
      <p:sp>
        <p:nvSpPr>
          <p:cNvPr id="2" name="Tittel 1">
            <a:extLst>
              <a:ext uri="{FF2B5EF4-FFF2-40B4-BE49-F238E27FC236}">
                <a16:creationId xmlns:a16="http://schemas.microsoft.com/office/drawing/2014/main" id="{0AB439FB-F87E-17A0-B00D-62BA0D67156B}"/>
              </a:ext>
            </a:extLst>
          </p:cNvPr>
          <p:cNvSpPr>
            <a:spLocks noGrp="1"/>
          </p:cNvSpPr>
          <p:nvPr>
            <p:ph type="title"/>
          </p:nvPr>
        </p:nvSpPr>
        <p:spPr>
          <a:xfrm>
            <a:off x="838200" y="365125"/>
            <a:ext cx="10515600" cy="1011239"/>
          </a:xfrm>
        </p:spPr>
        <p:txBody>
          <a:bodyPr>
            <a:normAutofit fontScale="90000"/>
          </a:bodyPr>
          <a:lstStyle/>
          <a:p>
            <a:r>
              <a:rPr lang="nb-NO" sz="4000" dirty="0">
                <a:latin typeface="Garamond" panose="02020404030301010803" pitchFamily="18" charset="0"/>
              </a:rPr>
              <a:t>Hvorfor er det ofte så vanskelig å innrømme feil og skader vi påfører hverandre?</a:t>
            </a:r>
          </a:p>
        </p:txBody>
      </p:sp>
      <p:sp>
        <p:nvSpPr>
          <p:cNvPr id="3" name="Plassholder for innhold 2">
            <a:extLst>
              <a:ext uri="{FF2B5EF4-FFF2-40B4-BE49-F238E27FC236}">
                <a16:creationId xmlns:a16="http://schemas.microsoft.com/office/drawing/2014/main" id="{6B086604-EEE1-A47B-5CBC-807B572A7C48}"/>
              </a:ext>
            </a:extLst>
          </p:cNvPr>
          <p:cNvSpPr>
            <a:spLocks noGrp="1"/>
          </p:cNvSpPr>
          <p:nvPr>
            <p:ph idx="1"/>
          </p:nvPr>
        </p:nvSpPr>
        <p:spPr>
          <a:xfrm>
            <a:off x="838199" y="1535501"/>
            <a:ext cx="8150526" cy="4520241"/>
          </a:xfrm>
        </p:spPr>
        <p:txBody>
          <a:bodyPr>
            <a:normAutofit lnSpcReduction="10000"/>
          </a:bodyPr>
          <a:lstStyle/>
          <a:p>
            <a:pPr>
              <a:lnSpc>
                <a:spcPct val="100000"/>
              </a:lnSpc>
              <a:spcBef>
                <a:spcPts val="0"/>
              </a:spcBef>
              <a:spcAft>
                <a:spcPts val="1200"/>
              </a:spcAft>
            </a:pPr>
            <a:r>
              <a:rPr lang="nb-NO" dirty="0">
                <a:latin typeface="Garamond" panose="02020404030301010803" pitchFamily="18" charset="0"/>
              </a:rPr>
              <a:t>Hvis vi har opplevd mye negativ kritikk, eller vi er født med et ekstra sensitivt nervesystem, som insisterer på å reagere raskt med skam, har vi en ekstra utfordring.</a:t>
            </a:r>
          </a:p>
          <a:p>
            <a:pPr>
              <a:lnSpc>
                <a:spcPct val="100000"/>
              </a:lnSpc>
              <a:spcBef>
                <a:spcPts val="0"/>
              </a:spcBef>
              <a:spcAft>
                <a:spcPts val="1200"/>
              </a:spcAft>
            </a:pPr>
            <a:r>
              <a:rPr lang="nb-NO" dirty="0">
                <a:latin typeface="Garamond" panose="02020404030301010803" pitchFamily="18" charset="0"/>
              </a:rPr>
              <a:t>Skam er en følelse som motiverer oss til å gjemme oss, eller hvis det ikke er mulig: bagatellisere, benekte eller slå tilbake. </a:t>
            </a:r>
          </a:p>
          <a:p>
            <a:pPr>
              <a:lnSpc>
                <a:spcPct val="100000"/>
              </a:lnSpc>
              <a:spcBef>
                <a:spcPts val="0"/>
              </a:spcBef>
              <a:spcAft>
                <a:spcPts val="1200"/>
              </a:spcAft>
            </a:pPr>
            <a:r>
              <a:rPr lang="nb-NO" dirty="0">
                <a:latin typeface="Garamond" panose="02020404030301010803" pitchFamily="18" charset="0"/>
              </a:rPr>
              <a:t>Skammen er forsvarsorientert og  hindrer oss ofte i å se klart og realistisk på hva som skjedde og å ta den andres perspektiv.</a:t>
            </a:r>
          </a:p>
          <a:p>
            <a:pPr>
              <a:lnSpc>
                <a:spcPct val="100000"/>
              </a:lnSpc>
              <a:spcBef>
                <a:spcPts val="0"/>
              </a:spcBef>
              <a:spcAft>
                <a:spcPts val="1200"/>
              </a:spcAft>
            </a:pPr>
            <a:r>
              <a:rPr lang="nb-NO" dirty="0">
                <a:latin typeface="Garamond" panose="02020404030301010803" pitchFamily="18" charset="0"/>
              </a:rPr>
              <a:t>Se tabell på side 64 – om forskjeller på skam og skyld</a:t>
            </a:r>
          </a:p>
        </p:txBody>
      </p:sp>
      <p:sp>
        <p:nvSpPr>
          <p:cNvPr id="6" name="Plassholder for lysbildenummer 5">
            <a:extLst>
              <a:ext uri="{FF2B5EF4-FFF2-40B4-BE49-F238E27FC236}">
                <a16:creationId xmlns:a16="http://schemas.microsoft.com/office/drawing/2014/main" id="{D32DE9CB-2211-7C42-49E1-758A985CFE12}"/>
              </a:ext>
            </a:extLst>
          </p:cNvPr>
          <p:cNvSpPr>
            <a:spLocks noGrp="1"/>
          </p:cNvSpPr>
          <p:nvPr>
            <p:ph type="sldNum" sz="quarter" idx="12"/>
          </p:nvPr>
        </p:nvSpPr>
        <p:spPr/>
        <p:txBody>
          <a:bodyPr/>
          <a:lstStyle/>
          <a:p>
            <a:fld id="{2080C9EC-7E52-8F4A-8984-A7A00ADC55DD}" type="slidenum">
              <a:rPr lang="nb-NO" smtClean="0"/>
              <a:t>81</a:t>
            </a:fld>
            <a:endParaRPr lang="nb-NO"/>
          </a:p>
        </p:txBody>
      </p:sp>
    </p:spTree>
    <p:extLst>
      <p:ext uri="{BB962C8B-B14F-4D97-AF65-F5344CB8AC3E}">
        <p14:creationId xmlns:p14="http://schemas.microsoft.com/office/powerpoint/2010/main" val="36042227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B439FB-F87E-17A0-B00D-62BA0D67156B}"/>
              </a:ext>
            </a:extLst>
          </p:cNvPr>
          <p:cNvSpPr>
            <a:spLocks noGrp="1"/>
          </p:cNvSpPr>
          <p:nvPr>
            <p:ph type="title"/>
          </p:nvPr>
        </p:nvSpPr>
        <p:spPr>
          <a:xfrm>
            <a:off x="838200" y="365125"/>
            <a:ext cx="10515600" cy="1011239"/>
          </a:xfrm>
        </p:spPr>
        <p:txBody>
          <a:bodyPr>
            <a:normAutofit/>
          </a:bodyPr>
          <a:lstStyle/>
          <a:p>
            <a:r>
              <a:rPr lang="nb-NO" sz="4000" dirty="0">
                <a:latin typeface="Garamond" panose="02020404030301010803" pitchFamily="18" charset="0"/>
              </a:rPr>
              <a:t>Hva skal til for å klare å be om unnskyldning?</a:t>
            </a:r>
          </a:p>
        </p:txBody>
      </p:sp>
      <p:sp>
        <p:nvSpPr>
          <p:cNvPr id="3" name="Plassholder for innhold 2">
            <a:extLst>
              <a:ext uri="{FF2B5EF4-FFF2-40B4-BE49-F238E27FC236}">
                <a16:creationId xmlns:a16="http://schemas.microsoft.com/office/drawing/2014/main" id="{6B086604-EEE1-A47B-5CBC-807B572A7C48}"/>
              </a:ext>
            </a:extLst>
          </p:cNvPr>
          <p:cNvSpPr>
            <a:spLocks noGrp="1"/>
          </p:cNvSpPr>
          <p:nvPr>
            <p:ph idx="1"/>
          </p:nvPr>
        </p:nvSpPr>
        <p:spPr>
          <a:xfrm>
            <a:off x="3226279" y="1376364"/>
            <a:ext cx="8297293" cy="4979986"/>
          </a:xfrm>
        </p:spPr>
        <p:txBody>
          <a:bodyPr>
            <a:normAutofit fontScale="92500" lnSpcReduction="10000"/>
          </a:bodyPr>
          <a:lstStyle/>
          <a:p>
            <a:pPr>
              <a:lnSpc>
                <a:spcPct val="100000"/>
              </a:lnSpc>
              <a:spcBef>
                <a:spcPts val="0"/>
              </a:spcBef>
              <a:spcAft>
                <a:spcPts val="1200"/>
              </a:spcAft>
            </a:pPr>
            <a:r>
              <a:rPr lang="nb-NO" dirty="0">
                <a:latin typeface="Garamond" panose="02020404030301010803" pitchFamily="18" charset="0"/>
              </a:rPr>
              <a:t>Tidlige erfaringer med at det er mulig å reparere relasjoner legger grunnlaget for å reagere med en realistisk og passe dimensjonert skyldfølelse, når det er på sin plass. </a:t>
            </a:r>
          </a:p>
          <a:p>
            <a:pPr>
              <a:lnSpc>
                <a:spcPct val="100000"/>
              </a:lnSpc>
              <a:spcBef>
                <a:spcPts val="0"/>
              </a:spcBef>
              <a:spcAft>
                <a:spcPts val="1200"/>
              </a:spcAft>
            </a:pPr>
            <a:r>
              <a:rPr lang="nb-NO" dirty="0">
                <a:latin typeface="Garamond" panose="02020404030301010803" pitchFamily="18" charset="0"/>
              </a:rPr>
              <a:t>En realistisk skyldfølelse minner oss om at vi har handlet galt, og den motiverer oss til å ta kontakt og rydde opp. </a:t>
            </a:r>
          </a:p>
          <a:p>
            <a:pPr>
              <a:lnSpc>
                <a:spcPct val="100000"/>
              </a:lnSpc>
              <a:spcBef>
                <a:spcPts val="0"/>
              </a:spcBef>
              <a:spcAft>
                <a:spcPts val="1200"/>
              </a:spcAft>
            </a:pPr>
            <a:r>
              <a:rPr lang="nb-NO" dirty="0">
                <a:latin typeface="Garamond" panose="02020404030301010803" pitchFamily="18" charset="0"/>
              </a:rPr>
              <a:t>Skyldfølelsen er ikke behagelig, men den følges ofte av et sterkt håp om at det er mulig å gjøre opp for seg og gå videre med blankere ark.</a:t>
            </a:r>
          </a:p>
          <a:p>
            <a:pPr>
              <a:lnSpc>
                <a:spcPct val="100000"/>
              </a:lnSpc>
              <a:spcBef>
                <a:spcPts val="0"/>
              </a:spcBef>
              <a:spcAft>
                <a:spcPts val="1200"/>
              </a:spcAft>
            </a:pPr>
            <a:r>
              <a:rPr lang="nb-NO" dirty="0">
                <a:latin typeface="Garamond" panose="02020404030301010803" pitchFamily="18" charset="0"/>
              </a:rPr>
              <a:t>Det finnes gode verktøy som kan hjelpe oss å oppnå </a:t>
            </a:r>
            <a:r>
              <a:rPr lang="nb-NO">
                <a:latin typeface="Garamond" panose="02020404030301010803" pitchFamily="18" charset="0"/>
              </a:rPr>
              <a:t>skyldfølelsens gevinster. </a:t>
            </a:r>
            <a:r>
              <a:rPr lang="nb-NO" dirty="0">
                <a:latin typeface="Garamond" panose="02020404030301010803" pitchFamily="18" charset="0"/>
              </a:rPr>
              <a:t>Innrømmelsesskjemaet i øvelse 15 kan veilede oss i å bli konkrete og ta ansvar, på en trygg og strukturert måte. </a:t>
            </a:r>
          </a:p>
        </p:txBody>
      </p:sp>
      <p:sp>
        <p:nvSpPr>
          <p:cNvPr id="6" name="Plassholder for lysbildenummer 5">
            <a:extLst>
              <a:ext uri="{FF2B5EF4-FFF2-40B4-BE49-F238E27FC236}">
                <a16:creationId xmlns:a16="http://schemas.microsoft.com/office/drawing/2014/main" id="{D32DE9CB-2211-7C42-49E1-758A985CFE12}"/>
              </a:ext>
            </a:extLst>
          </p:cNvPr>
          <p:cNvSpPr>
            <a:spLocks noGrp="1"/>
          </p:cNvSpPr>
          <p:nvPr>
            <p:ph type="sldNum" sz="quarter" idx="12"/>
          </p:nvPr>
        </p:nvSpPr>
        <p:spPr/>
        <p:txBody>
          <a:bodyPr/>
          <a:lstStyle/>
          <a:p>
            <a:fld id="{2080C9EC-7E52-8F4A-8984-A7A00ADC55DD}" type="slidenum">
              <a:rPr lang="nb-NO" smtClean="0"/>
              <a:t>82</a:t>
            </a:fld>
            <a:endParaRPr lang="nb-NO"/>
          </a:p>
        </p:txBody>
      </p:sp>
      <p:pic>
        <p:nvPicPr>
          <p:cNvPr id="7" name="Bilde 6">
            <a:extLst>
              <a:ext uri="{FF2B5EF4-FFF2-40B4-BE49-F238E27FC236}">
                <a16:creationId xmlns:a16="http://schemas.microsoft.com/office/drawing/2014/main" id="{616E68AE-ED75-D528-F219-B5A2745C6BC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68428" y="2456597"/>
            <a:ext cx="2356943" cy="2356943"/>
          </a:xfrm>
          <a:prstGeom prst="rect">
            <a:avLst/>
          </a:prstGeom>
        </p:spPr>
      </p:pic>
    </p:spTree>
    <p:extLst>
      <p:ext uri="{BB962C8B-B14F-4D97-AF65-F5344CB8AC3E}">
        <p14:creationId xmlns:p14="http://schemas.microsoft.com/office/powerpoint/2010/main" val="34582486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sketch, strektegning, strektegninger, tegning&#10;&#10;Automatisk generert beskrivelse">
            <a:extLst>
              <a:ext uri="{FF2B5EF4-FFF2-40B4-BE49-F238E27FC236}">
                <a16:creationId xmlns:a16="http://schemas.microsoft.com/office/drawing/2014/main" id="{31F56CE7-554A-5F30-8500-464F23E094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4147" y="1828114"/>
            <a:ext cx="5063706" cy="2359025"/>
          </a:xfrm>
          <a:prstGeom prst="rect">
            <a:avLst/>
          </a:prstGeom>
        </p:spPr>
      </p:pic>
      <p:sp>
        <p:nvSpPr>
          <p:cNvPr id="2" name="Tittel 1">
            <a:extLst>
              <a:ext uri="{FF2B5EF4-FFF2-40B4-BE49-F238E27FC236}">
                <a16:creationId xmlns:a16="http://schemas.microsoft.com/office/drawing/2014/main" id="{97D94722-2908-A9BE-6EDB-1040C9301031}"/>
              </a:ext>
            </a:extLst>
          </p:cNvPr>
          <p:cNvSpPr>
            <a:spLocks noGrp="1"/>
          </p:cNvSpPr>
          <p:nvPr>
            <p:ph type="title"/>
          </p:nvPr>
        </p:nvSpPr>
        <p:spPr>
          <a:xfrm>
            <a:off x="838200" y="4214053"/>
            <a:ext cx="10515600" cy="1325563"/>
          </a:xfrm>
        </p:spPr>
        <p:txBody>
          <a:bodyPr>
            <a:normAutofit/>
          </a:bodyPr>
          <a:lstStyle/>
          <a:p>
            <a:pPr algn="ctr"/>
            <a:r>
              <a:rPr lang="nb-NO" sz="8800" dirty="0">
                <a:latin typeface="Garamond" panose="02020404030301010803" pitchFamily="18" charset="0"/>
              </a:rPr>
              <a:t>Pause!</a:t>
            </a:r>
          </a:p>
        </p:txBody>
      </p:sp>
      <p:sp>
        <p:nvSpPr>
          <p:cNvPr id="3" name="Plassholder for innhold 2">
            <a:extLst>
              <a:ext uri="{FF2B5EF4-FFF2-40B4-BE49-F238E27FC236}">
                <a16:creationId xmlns:a16="http://schemas.microsoft.com/office/drawing/2014/main" id="{D842193B-8DCB-6ADC-0E43-52A97734EBEF}"/>
              </a:ext>
            </a:extLst>
          </p:cNvPr>
          <p:cNvSpPr>
            <a:spLocks noGrp="1"/>
          </p:cNvSpPr>
          <p:nvPr>
            <p:ph idx="1"/>
          </p:nvPr>
        </p:nvSpPr>
        <p:spPr>
          <a:xfrm>
            <a:off x="838200" y="1339271"/>
            <a:ext cx="10515600" cy="1325563"/>
          </a:xfrm>
        </p:spPr>
        <p:txBody>
          <a:bodyPr>
            <a:normAutofit/>
          </a:bodyPr>
          <a:lstStyle/>
          <a:p>
            <a:pPr marL="0" indent="0" algn="ctr">
              <a:buNone/>
            </a:pPr>
            <a:r>
              <a:rPr lang="nb-NO" sz="4000" dirty="0">
                <a:latin typeface="Garamond" panose="02020404030301010803" pitchFamily="18" charset="0"/>
              </a:rPr>
              <a:t>Bra jobba!! Vi tar</a:t>
            </a:r>
          </a:p>
        </p:txBody>
      </p:sp>
      <p:sp>
        <p:nvSpPr>
          <p:cNvPr id="5" name="Plassholder for lysbildenummer 4">
            <a:extLst>
              <a:ext uri="{FF2B5EF4-FFF2-40B4-BE49-F238E27FC236}">
                <a16:creationId xmlns:a16="http://schemas.microsoft.com/office/drawing/2014/main" id="{4C9EC09D-DD83-7E3F-6235-C55A24137A7D}"/>
              </a:ext>
            </a:extLst>
          </p:cNvPr>
          <p:cNvSpPr>
            <a:spLocks noGrp="1"/>
          </p:cNvSpPr>
          <p:nvPr>
            <p:ph type="sldNum" sz="quarter" idx="12"/>
          </p:nvPr>
        </p:nvSpPr>
        <p:spPr/>
        <p:txBody>
          <a:bodyPr/>
          <a:lstStyle/>
          <a:p>
            <a:fld id="{2080C9EC-7E52-8F4A-8984-A7A00ADC55DD}" type="slidenum">
              <a:rPr lang="nb-NO" smtClean="0"/>
              <a:t>83</a:t>
            </a:fld>
            <a:endParaRPr lang="nb-NO"/>
          </a:p>
        </p:txBody>
      </p:sp>
    </p:spTree>
    <p:extLst>
      <p:ext uri="{BB962C8B-B14F-4D97-AF65-F5344CB8AC3E}">
        <p14:creationId xmlns:p14="http://schemas.microsoft.com/office/powerpoint/2010/main" val="30128263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sketch, tegning, strektegning, clip art&#10;&#10;Automatisk generert beskrivelse">
            <a:extLst>
              <a:ext uri="{FF2B5EF4-FFF2-40B4-BE49-F238E27FC236}">
                <a16:creationId xmlns:a16="http://schemas.microsoft.com/office/drawing/2014/main" id="{42B03CDB-D6ED-FDAA-60AA-BF407F3F8B9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81400" y="3299840"/>
            <a:ext cx="5911849" cy="3558160"/>
          </a:xfrm>
          <a:prstGeom prst="rect">
            <a:avLst/>
          </a:prstGeom>
        </p:spPr>
      </p:pic>
      <p:sp>
        <p:nvSpPr>
          <p:cNvPr id="2" name="Tittel 1">
            <a:extLst>
              <a:ext uri="{FF2B5EF4-FFF2-40B4-BE49-F238E27FC236}">
                <a16:creationId xmlns:a16="http://schemas.microsoft.com/office/drawing/2014/main" id="{6A53C433-CB57-3EBB-8C96-6CBCA1E60974}"/>
              </a:ext>
            </a:extLst>
          </p:cNvPr>
          <p:cNvSpPr>
            <a:spLocks noGrp="1"/>
          </p:cNvSpPr>
          <p:nvPr>
            <p:ph type="title"/>
          </p:nvPr>
        </p:nvSpPr>
        <p:spPr>
          <a:xfrm>
            <a:off x="1932316" y="565198"/>
            <a:ext cx="9421483" cy="1125490"/>
          </a:xfrm>
        </p:spPr>
        <p:txBody>
          <a:bodyPr>
            <a:normAutofit/>
          </a:bodyPr>
          <a:lstStyle/>
          <a:p>
            <a:r>
              <a:rPr lang="nb-NO" sz="4000" dirty="0">
                <a:latin typeface="Garamond" panose="02020404030301010803" pitchFamily="18" charset="0"/>
              </a:rPr>
              <a:t>Øvelse 14: Våre erfaringer med skam og skyld</a:t>
            </a:r>
          </a:p>
        </p:txBody>
      </p:sp>
      <p:sp>
        <p:nvSpPr>
          <p:cNvPr id="3" name="Plassholder for innhold 2">
            <a:extLst>
              <a:ext uri="{FF2B5EF4-FFF2-40B4-BE49-F238E27FC236}">
                <a16:creationId xmlns:a16="http://schemas.microsoft.com/office/drawing/2014/main" id="{3724C9D9-3F97-0F73-C2EE-8A919671E3B0}"/>
              </a:ext>
            </a:extLst>
          </p:cNvPr>
          <p:cNvSpPr>
            <a:spLocks noGrp="1"/>
          </p:cNvSpPr>
          <p:nvPr>
            <p:ph idx="1"/>
          </p:nvPr>
        </p:nvSpPr>
        <p:spPr>
          <a:xfrm>
            <a:off x="2004203" y="1952955"/>
            <a:ext cx="8537275" cy="2791574"/>
          </a:xfrm>
        </p:spPr>
        <p:txBody>
          <a:bodyPr/>
          <a:lstStyle/>
          <a:p>
            <a:r>
              <a:rPr lang="nb-NO" dirty="0">
                <a:latin typeface="Garamond" panose="02020404030301010803" pitchFamily="18" charset="0"/>
              </a:rPr>
              <a:t>Se på tabellen på side 64. </a:t>
            </a:r>
          </a:p>
          <a:p>
            <a:r>
              <a:rPr lang="nb-NO" dirty="0">
                <a:latin typeface="Garamond" panose="02020404030301010803" pitchFamily="18" charset="0"/>
              </a:rPr>
              <a:t>Hva kjenner hver av dere igjen, for eksempel fra egen oppvekst og nå fra parforholdet? </a:t>
            </a:r>
          </a:p>
          <a:p>
            <a:r>
              <a:rPr lang="nb-NO" dirty="0">
                <a:latin typeface="Garamond" panose="02020404030301010803" pitchFamily="18" charset="0"/>
              </a:rPr>
              <a:t>Utforsk hverandre én om gangen, slik dere gjorde i tuftesamtalen.</a:t>
            </a:r>
          </a:p>
          <a:p>
            <a:pPr marL="0" indent="0">
              <a:buNone/>
            </a:pPr>
            <a:endParaRPr lang="nb-NO" dirty="0"/>
          </a:p>
        </p:txBody>
      </p:sp>
      <p:sp>
        <p:nvSpPr>
          <p:cNvPr id="5" name="Plassholder for lysbildenummer 4">
            <a:extLst>
              <a:ext uri="{FF2B5EF4-FFF2-40B4-BE49-F238E27FC236}">
                <a16:creationId xmlns:a16="http://schemas.microsoft.com/office/drawing/2014/main" id="{1ACF690D-A1A2-6687-7A1B-124DE9F497B0}"/>
              </a:ext>
            </a:extLst>
          </p:cNvPr>
          <p:cNvSpPr>
            <a:spLocks noGrp="1"/>
          </p:cNvSpPr>
          <p:nvPr>
            <p:ph type="sldNum" sz="quarter" idx="12"/>
          </p:nvPr>
        </p:nvSpPr>
        <p:spPr/>
        <p:txBody>
          <a:bodyPr/>
          <a:lstStyle/>
          <a:p>
            <a:fld id="{2080C9EC-7E52-8F4A-8984-A7A00ADC55DD}" type="slidenum">
              <a:rPr lang="nb-NO" smtClean="0"/>
              <a:t>84</a:t>
            </a:fld>
            <a:endParaRPr lang="nb-NO"/>
          </a:p>
        </p:txBody>
      </p:sp>
      <p:pic>
        <p:nvPicPr>
          <p:cNvPr id="7" name="Bilde 6" descr="Et bilde som inneholder sjakk, pepperkvern, sjakkspiller&#10;&#10;Automatisk generert beskrivelse">
            <a:extLst>
              <a:ext uri="{FF2B5EF4-FFF2-40B4-BE49-F238E27FC236}">
                <a16:creationId xmlns:a16="http://schemas.microsoft.com/office/drawing/2014/main" id="{F68FA184-E729-F10F-4DAB-A54B99ACB3AE}"/>
              </a:ext>
            </a:extLst>
          </p:cNvPr>
          <p:cNvPicPr>
            <a:picLocks noChangeAspect="1"/>
          </p:cNvPicPr>
          <p:nvPr/>
        </p:nvPicPr>
        <p:blipFill>
          <a:blip r:embed="rId3"/>
          <a:stretch>
            <a:fillRect/>
          </a:stretch>
        </p:blipFill>
        <p:spPr>
          <a:xfrm>
            <a:off x="838200" y="565198"/>
            <a:ext cx="914399" cy="925415"/>
          </a:xfrm>
          <a:prstGeom prst="rect">
            <a:avLst/>
          </a:prstGeom>
        </p:spPr>
      </p:pic>
    </p:spTree>
    <p:extLst>
      <p:ext uri="{BB962C8B-B14F-4D97-AF65-F5344CB8AC3E}">
        <p14:creationId xmlns:p14="http://schemas.microsoft.com/office/powerpoint/2010/main" val="30098906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73FD55-9420-8123-6160-8311B8A1889D}"/>
              </a:ext>
            </a:extLst>
          </p:cNvPr>
          <p:cNvSpPr>
            <a:spLocks noGrp="1"/>
          </p:cNvSpPr>
          <p:nvPr>
            <p:ph type="title"/>
          </p:nvPr>
        </p:nvSpPr>
        <p:spPr>
          <a:xfrm>
            <a:off x="838200" y="365125"/>
            <a:ext cx="10515600" cy="1152779"/>
          </a:xfrm>
        </p:spPr>
        <p:txBody>
          <a:bodyPr>
            <a:normAutofit/>
          </a:bodyPr>
          <a:lstStyle/>
          <a:p>
            <a:r>
              <a:rPr lang="nb-NO" dirty="0">
                <a:latin typeface="Garamond" panose="02020404030301010803" pitchFamily="18" charset="0"/>
              </a:rPr>
              <a:t>Mange lengter etter forsoning og en ny start</a:t>
            </a:r>
          </a:p>
        </p:txBody>
      </p:sp>
      <p:sp>
        <p:nvSpPr>
          <p:cNvPr id="3" name="Plassholder for innhold 2">
            <a:extLst>
              <a:ext uri="{FF2B5EF4-FFF2-40B4-BE49-F238E27FC236}">
                <a16:creationId xmlns:a16="http://schemas.microsoft.com/office/drawing/2014/main" id="{75DBCE86-1F77-5695-BB75-0A7F1EDD98C0}"/>
              </a:ext>
            </a:extLst>
          </p:cNvPr>
          <p:cNvSpPr>
            <a:spLocks noGrp="1"/>
          </p:cNvSpPr>
          <p:nvPr>
            <p:ph idx="1"/>
          </p:nvPr>
        </p:nvSpPr>
        <p:spPr>
          <a:xfrm>
            <a:off x="1005840" y="1353312"/>
            <a:ext cx="9491472" cy="4688714"/>
          </a:xfrm>
        </p:spPr>
        <p:txBody>
          <a:bodyPr>
            <a:normAutofit/>
          </a:bodyPr>
          <a:lstStyle/>
          <a:p>
            <a:pPr marL="0" indent="0">
              <a:buNone/>
            </a:pPr>
            <a:r>
              <a:rPr lang="nb-NO" dirty="0">
                <a:latin typeface="Garamond" panose="02020404030301010803" pitchFamily="18" charset="0"/>
              </a:rPr>
              <a:t>Det fikk psykolog Lena Hole til å utvikle </a:t>
            </a:r>
            <a:r>
              <a:rPr lang="nb-NO" sz="3200" i="1" dirty="0">
                <a:latin typeface="Garamond" panose="02020404030301010803" pitchFamily="18" charset="0"/>
              </a:rPr>
              <a:t>innrømmelsesskjemaet</a:t>
            </a:r>
          </a:p>
          <a:p>
            <a:pPr marL="0" indent="0">
              <a:buNone/>
            </a:pPr>
            <a:r>
              <a:rPr lang="nb-NO" dirty="0">
                <a:latin typeface="Garamond" panose="02020404030301010803" pitchFamily="18" charset="0"/>
              </a:rPr>
              <a:t>Her får par mulighet for å skvære opp, noe som innebærer...</a:t>
            </a:r>
          </a:p>
          <a:p>
            <a:pPr lvl="1">
              <a:lnSpc>
                <a:spcPct val="85000"/>
              </a:lnSpc>
              <a:spcBef>
                <a:spcPts val="1100"/>
              </a:spcBef>
            </a:pPr>
            <a:r>
              <a:rPr lang="nb-NO" dirty="0">
                <a:latin typeface="Garamond" panose="02020404030301010803" pitchFamily="18" charset="0"/>
              </a:rPr>
              <a:t>at begge ser på sitt eget (begrensede og konkrete) bidrag til noe som plager partneren</a:t>
            </a:r>
          </a:p>
          <a:p>
            <a:pPr lvl="1">
              <a:lnSpc>
                <a:spcPct val="85000"/>
              </a:lnSpc>
              <a:spcBef>
                <a:spcPts val="1100"/>
              </a:spcBef>
            </a:pPr>
            <a:r>
              <a:rPr lang="nb-NO" dirty="0">
                <a:latin typeface="Garamond" panose="02020404030301010803" pitchFamily="18" charset="0"/>
              </a:rPr>
              <a:t>å innrømme noen feil og mangler</a:t>
            </a:r>
          </a:p>
          <a:p>
            <a:pPr lvl="1">
              <a:lnSpc>
                <a:spcPct val="85000"/>
              </a:lnSpc>
              <a:spcBef>
                <a:spcPts val="1100"/>
              </a:spcBef>
            </a:pPr>
            <a:r>
              <a:rPr lang="nb-NO" dirty="0">
                <a:latin typeface="Garamond" panose="02020404030301010803" pitchFamily="18" charset="0"/>
              </a:rPr>
              <a:t>å rydde opp i mitt og ditt</a:t>
            </a:r>
          </a:p>
          <a:p>
            <a:pPr lvl="1">
              <a:lnSpc>
                <a:spcPct val="85000"/>
              </a:lnSpc>
              <a:spcBef>
                <a:spcPts val="1100"/>
              </a:spcBef>
            </a:pPr>
            <a:r>
              <a:rPr lang="nb-NO" dirty="0">
                <a:latin typeface="Garamond" panose="02020404030301010803" pitchFamily="18" charset="0"/>
              </a:rPr>
              <a:t>å nullstille en konflikt ved å rekke ut en hånd</a:t>
            </a:r>
          </a:p>
          <a:p>
            <a:pPr lvl="1">
              <a:lnSpc>
                <a:spcPct val="85000"/>
              </a:lnSpc>
              <a:spcBef>
                <a:spcPts val="1100"/>
              </a:spcBef>
            </a:pPr>
            <a:r>
              <a:rPr lang="nb-NO" dirty="0">
                <a:latin typeface="Garamond" panose="02020404030301010803" pitchFamily="18" charset="0"/>
              </a:rPr>
              <a:t>å være ydmyk </a:t>
            </a:r>
          </a:p>
          <a:p>
            <a:pPr lvl="1">
              <a:lnSpc>
                <a:spcPct val="85000"/>
              </a:lnSpc>
              <a:spcBef>
                <a:spcPts val="1100"/>
              </a:spcBef>
            </a:pPr>
            <a:r>
              <a:rPr lang="nb-NO" dirty="0">
                <a:latin typeface="Garamond" panose="02020404030301010803" pitchFamily="18" charset="0"/>
              </a:rPr>
              <a:t>å kanskje ta tilbake ting som ble sagt, som man ikke mente, men som glapp ut fordi man var sliten eller overveldet</a:t>
            </a:r>
          </a:p>
        </p:txBody>
      </p:sp>
      <p:sp>
        <p:nvSpPr>
          <p:cNvPr id="5" name="Plassholder for lysbildenummer 4">
            <a:extLst>
              <a:ext uri="{FF2B5EF4-FFF2-40B4-BE49-F238E27FC236}">
                <a16:creationId xmlns:a16="http://schemas.microsoft.com/office/drawing/2014/main" id="{05A7A044-7130-E041-BAD0-FFC659CABF56}"/>
              </a:ext>
            </a:extLst>
          </p:cNvPr>
          <p:cNvSpPr>
            <a:spLocks noGrp="1"/>
          </p:cNvSpPr>
          <p:nvPr>
            <p:ph type="sldNum" sz="quarter" idx="12"/>
          </p:nvPr>
        </p:nvSpPr>
        <p:spPr/>
        <p:txBody>
          <a:bodyPr/>
          <a:lstStyle/>
          <a:p>
            <a:fld id="{2080C9EC-7E52-8F4A-8984-A7A00ADC55DD}" type="slidenum">
              <a:rPr lang="nb-NO" smtClean="0"/>
              <a:t>85</a:t>
            </a:fld>
            <a:endParaRPr lang="nb-NO"/>
          </a:p>
        </p:txBody>
      </p:sp>
      <p:pic>
        <p:nvPicPr>
          <p:cNvPr id="8" name="Bilde 7" descr="Et bilde som inneholder clip art, tegning, sketch, strektegning&#10;&#10;Automatisk generert beskrivelse">
            <a:extLst>
              <a:ext uri="{FF2B5EF4-FFF2-40B4-BE49-F238E27FC236}">
                <a16:creationId xmlns:a16="http://schemas.microsoft.com/office/drawing/2014/main" id="{D1BCF1B9-67FE-A160-C611-D0C8D8E0FF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22343" y="2993581"/>
            <a:ext cx="2374969" cy="1572768"/>
          </a:xfrm>
          <a:prstGeom prst="rect">
            <a:avLst/>
          </a:prstGeom>
        </p:spPr>
      </p:pic>
    </p:spTree>
    <p:extLst>
      <p:ext uri="{BB962C8B-B14F-4D97-AF65-F5344CB8AC3E}">
        <p14:creationId xmlns:p14="http://schemas.microsoft.com/office/powerpoint/2010/main" val="32026226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984D62-EC3C-4BD7-1136-BC4A014A0274}"/>
              </a:ext>
            </a:extLst>
          </p:cNvPr>
          <p:cNvSpPr>
            <a:spLocks noGrp="1"/>
          </p:cNvSpPr>
          <p:nvPr>
            <p:ph type="title"/>
          </p:nvPr>
        </p:nvSpPr>
        <p:spPr>
          <a:xfrm>
            <a:off x="803694" y="573199"/>
            <a:ext cx="5786887" cy="1325563"/>
          </a:xfrm>
        </p:spPr>
        <p:txBody>
          <a:bodyPr/>
          <a:lstStyle/>
          <a:p>
            <a:r>
              <a:rPr lang="nb-NO" dirty="0">
                <a:latin typeface="Garamond" panose="02020404030301010803" pitchFamily="18" charset="0"/>
              </a:rPr>
              <a:t>Øvelse 15: </a:t>
            </a:r>
            <a:br>
              <a:rPr lang="nb-NO" dirty="0">
                <a:latin typeface="Garamond" panose="02020404030301010803" pitchFamily="18" charset="0"/>
              </a:rPr>
            </a:br>
            <a:r>
              <a:rPr lang="nb-NO" dirty="0">
                <a:latin typeface="Garamond" panose="02020404030301010803" pitchFamily="18" charset="0"/>
              </a:rPr>
              <a:t>Innrømmelsesøvelsen</a:t>
            </a:r>
          </a:p>
        </p:txBody>
      </p:sp>
      <p:sp>
        <p:nvSpPr>
          <p:cNvPr id="3" name="Plassholder for innhold 2">
            <a:extLst>
              <a:ext uri="{FF2B5EF4-FFF2-40B4-BE49-F238E27FC236}">
                <a16:creationId xmlns:a16="http://schemas.microsoft.com/office/drawing/2014/main" id="{B8A07162-7F98-ED24-C509-41A9F5F41146}"/>
              </a:ext>
            </a:extLst>
          </p:cNvPr>
          <p:cNvSpPr>
            <a:spLocks noGrp="1"/>
          </p:cNvSpPr>
          <p:nvPr>
            <p:ph idx="1"/>
          </p:nvPr>
        </p:nvSpPr>
        <p:spPr>
          <a:xfrm>
            <a:off x="910805" y="2255216"/>
            <a:ext cx="10370389" cy="3558984"/>
          </a:xfrm>
        </p:spPr>
        <p:txBody>
          <a:bodyPr>
            <a:normAutofit/>
          </a:bodyPr>
          <a:lstStyle/>
          <a:p>
            <a:pPr>
              <a:spcAft>
                <a:spcPts val="1200"/>
              </a:spcAft>
            </a:pPr>
            <a:r>
              <a:rPr lang="nb-NO" dirty="0">
                <a:latin typeface="Garamond" panose="02020404030301010803" pitchFamily="18" charset="0"/>
              </a:rPr>
              <a:t>Ta for deg eget bidrag til negative samspill mellom dere, og beklag på områder der du selv føler deg utilstrekkelig eller «ikke god nok». Spør deg selv: Hva er det</a:t>
            </a:r>
            <a:r>
              <a:rPr lang="nb-NO" sz="3200" i="1" dirty="0">
                <a:latin typeface="Garamond" panose="02020404030301010803" pitchFamily="18" charset="0"/>
              </a:rPr>
              <a:t> jeg </a:t>
            </a:r>
            <a:r>
              <a:rPr lang="nb-NO" dirty="0">
                <a:latin typeface="Garamond" panose="02020404030301010803" pitchFamily="18" charset="0"/>
              </a:rPr>
              <a:t>ofte gjør galt når vi er sammen? </a:t>
            </a:r>
          </a:p>
          <a:p>
            <a:pPr>
              <a:spcAft>
                <a:spcPts val="1200"/>
              </a:spcAft>
            </a:pPr>
            <a:r>
              <a:rPr lang="nb-NO" dirty="0">
                <a:latin typeface="Garamond" panose="02020404030301010803" pitchFamily="18" charset="0"/>
              </a:rPr>
              <a:t>Fyll ut tre eksempler, ett etter ett, fra A til E</a:t>
            </a:r>
          </a:p>
          <a:p>
            <a:pPr>
              <a:spcAft>
                <a:spcPts val="1200"/>
              </a:spcAft>
            </a:pPr>
            <a:r>
              <a:rPr lang="nb-NO" dirty="0">
                <a:latin typeface="Garamond" panose="02020404030301010803" pitchFamily="18" charset="0"/>
              </a:rPr>
              <a:t>Når dere er ferdige, leser dere opp eksemplene annenhver gang for hverandre, uten diskusjon. </a:t>
            </a:r>
          </a:p>
        </p:txBody>
      </p:sp>
      <p:pic>
        <p:nvPicPr>
          <p:cNvPr id="5" name="Bilde 4">
            <a:extLst>
              <a:ext uri="{FF2B5EF4-FFF2-40B4-BE49-F238E27FC236}">
                <a16:creationId xmlns:a16="http://schemas.microsoft.com/office/drawing/2014/main" id="{3B5E42C7-1897-5C5D-982E-C75EF4FD1CE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90581" y="648644"/>
            <a:ext cx="2758963" cy="1174672"/>
          </a:xfrm>
          <a:prstGeom prst="rect">
            <a:avLst/>
          </a:prstGeom>
        </p:spPr>
      </p:pic>
      <p:sp>
        <p:nvSpPr>
          <p:cNvPr id="6" name="Plassholder for lysbildenummer 5">
            <a:extLst>
              <a:ext uri="{FF2B5EF4-FFF2-40B4-BE49-F238E27FC236}">
                <a16:creationId xmlns:a16="http://schemas.microsoft.com/office/drawing/2014/main" id="{EBF1303F-30C7-5BFB-2829-2B87B27ACCA2}"/>
              </a:ext>
            </a:extLst>
          </p:cNvPr>
          <p:cNvSpPr>
            <a:spLocks noGrp="1"/>
          </p:cNvSpPr>
          <p:nvPr>
            <p:ph type="sldNum" sz="quarter" idx="12"/>
          </p:nvPr>
        </p:nvSpPr>
        <p:spPr/>
        <p:txBody>
          <a:bodyPr/>
          <a:lstStyle/>
          <a:p>
            <a:fld id="{2080C9EC-7E52-8F4A-8984-A7A00ADC55DD}" type="slidenum">
              <a:rPr lang="nb-NO" smtClean="0"/>
              <a:t>86</a:t>
            </a:fld>
            <a:endParaRPr lang="nb-NO"/>
          </a:p>
        </p:txBody>
      </p:sp>
    </p:spTree>
    <p:extLst>
      <p:ext uri="{BB962C8B-B14F-4D97-AF65-F5344CB8AC3E}">
        <p14:creationId xmlns:p14="http://schemas.microsoft.com/office/powerpoint/2010/main" val="16822246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4E49A5-6521-0E64-6F03-6EC0ACAD7E85}"/>
              </a:ext>
            </a:extLst>
          </p:cNvPr>
          <p:cNvSpPr>
            <a:spLocks noGrp="1"/>
          </p:cNvSpPr>
          <p:nvPr>
            <p:ph type="title"/>
          </p:nvPr>
        </p:nvSpPr>
        <p:spPr/>
        <p:txBody>
          <a:bodyPr/>
          <a:lstStyle/>
          <a:p>
            <a:r>
              <a:rPr lang="nb-NO" dirty="0">
                <a:latin typeface="Garamond" panose="02020404030301010803" pitchFamily="18" charset="0"/>
              </a:rPr>
              <a:t>Innrømmelsesskjemaet</a:t>
            </a:r>
          </a:p>
        </p:txBody>
      </p:sp>
      <p:sp>
        <p:nvSpPr>
          <p:cNvPr id="3" name="Plassholder for innhold 2">
            <a:extLst>
              <a:ext uri="{FF2B5EF4-FFF2-40B4-BE49-F238E27FC236}">
                <a16:creationId xmlns:a16="http://schemas.microsoft.com/office/drawing/2014/main" id="{832F49C2-B5AE-3374-04A7-85F9B63815CC}"/>
              </a:ext>
            </a:extLst>
          </p:cNvPr>
          <p:cNvSpPr>
            <a:spLocks noGrp="1"/>
          </p:cNvSpPr>
          <p:nvPr>
            <p:ph idx="1"/>
          </p:nvPr>
        </p:nvSpPr>
        <p:spPr>
          <a:xfrm>
            <a:off x="838200" y="1536192"/>
            <a:ext cx="10515600" cy="4640771"/>
          </a:xfrm>
        </p:spPr>
        <p:txBody>
          <a:bodyPr>
            <a:normAutofit fontScale="85000" lnSpcReduction="10000"/>
          </a:bodyPr>
          <a:lstStyle/>
          <a:p>
            <a:pPr marL="514350" indent="-514350">
              <a:lnSpc>
                <a:spcPct val="100000"/>
              </a:lnSpc>
              <a:spcAft>
                <a:spcPts val="600"/>
              </a:spcAft>
              <a:buFont typeface="+mj-lt"/>
              <a:buAutoNum type="alphaUcPeriod"/>
            </a:pPr>
            <a:r>
              <a:rPr lang="nb-NO" dirty="0">
                <a:latin typeface="Garamond" panose="02020404030301010803" pitchFamily="18" charset="0"/>
                <a:ea typeface="Cambria Math" pitchFamily="18" charset="0"/>
              </a:rPr>
              <a:t>Beklager at jeg ofte gjør den feil at jeg …………..</a:t>
            </a:r>
          </a:p>
          <a:p>
            <a:pPr marL="514350" indent="-514350">
              <a:lnSpc>
                <a:spcPct val="100000"/>
              </a:lnSpc>
              <a:spcAft>
                <a:spcPts val="600"/>
              </a:spcAft>
              <a:buFont typeface="+mj-lt"/>
              <a:buAutoNum type="alphaUcPeriod"/>
            </a:pPr>
            <a:r>
              <a:rPr lang="nb-NO" dirty="0">
                <a:latin typeface="Garamond" panose="02020404030301010803" pitchFamily="18" charset="0"/>
                <a:ea typeface="Cambria Math" pitchFamily="18" charset="0"/>
              </a:rPr>
              <a:t>Jeg tror det skader deg og din selvfølelse, slik at du kan føle deg ………………..</a:t>
            </a:r>
          </a:p>
          <a:p>
            <a:pPr marL="514350" indent="-514350">
              <a:lnSpc>
                <a:spcPct val="100000"/>
              </a:lnSpc>
              <a:spcAft>
                <a:spcPts val="600"/>
              </a:spcAft>
              <a:buFont typeface="+mj-lt"/>
              <a:buAutoNum type="alphaUcPeriod"/>
            </a:pPr>
            <a:r>
              <a:rPr lang="nb-NO" dirty="0">
                <a:latin typeface="Garamond" panose="02020404030301010803" pitchFamily="18" charset="0"/>
                <a:ea typeface="Cambria Math" pitchFamily="18" charset="0"/>
              </a:rPr>
              <a:t>Jeg ønsker å gjøre noe med det, og jeg håper jeg kan gjøre noe med det, men jeg kan ikke garantere at jeg klarer å forandre meg, og jeg kan ikke forandre personlighet. Jeg vil likevel prøve å bli en bedre partner for deg ved at jeg prøver å gjøre én liten ting annerledes når situasjoner oppstår – begynne å ………………..</a:t>
            </a:r>
          </a:p>
          <a:p>
            <a:pPr marL="514350" indent="-514350">
              <a:lnSpc>
                <a:spcPct val="100000"/>
              </a:lnSpc>
              <a:spcAft>
                <a:spcPts val="600"/>
              </a:spcAft>
              <a:buFont typeface="+mj-lt"/>
              <a:buAutoNum type="alphaUcPeriod"/>
            </a:pPr>
            <a:r>
              <a:rPr lang="nb-NO" dirty="0">
                <a:latin typeface="Garamond" panose="02020404030301010803" pitchFamily="18" charset="0"/>
                <a:ea typeface="Cambria Math" pitchFamily="18" charset="0"/>
              </a:rPr>
              <a:t>Hvis jeg klarer å gjennomføre det, tror jeg du vil reagere positivt på en måte jeg vil merke slik …</a:t>
            </a:r>
          </a:p>
          <a:p>
            <a:pPr marL="514350" indent="-514350">
              <a:lnSpc>
                <a:spcPct val="100000"/>
              </a:lnSpc>
              <a:spcAft>
                <a:spcPts val="600"/>
              </a:spcAft>
              <a:buFont typeface="+mj-lt"/>
              <a:buAutoNum type="alphaUcPeriod"/>
            </a:pPr>
            <a:r>
              <a:rPr lang="nb-NO" dirty="0">
                <a:latin typeface="Garamond" panose="02020404030301010803" pitchFamily="18" charset="0"/>
                <a:ea typeface="Cambria Math" pitchFamily="18" charset="0"/>
              </a:rPr>
              <a:t>Vil det å være igangsetter av dine positive reaksjoner </a:t>
            </a:r>
            <a:r>
              <a:rPr lang="nb-NO" sz="2400" dirty="0">
                <a:latin typeface="Garamond" panose="02020404030301010803" pitchFamily="18" charset="0"/>
                <a:ea typeface="Cambria Math" pitchFamily="18" charset="0"/>
              </a:rPr>
              <a:t>(svaret i punkt D) </a:t>
            </a:r>
            <a:r>
              <a:rPr lang="nb-NO" dirty="0">
                <a:latin typeface="Garamond" panose="02020404030301010803" pitchFamily="18" charset="0"/>
                <a:ea typeface="Cambria Math" pitchFamily="18" charset="0"/>
              </a:rPr>
              <a:t>ha noen betydning for meg igjen? Ja, jeg vil føle meg mer ………………</a:t>
            </a:r>
          </a:p>
        </p:txBody>
      </p:sp>
      <p:sp>
        <p:nvSpPr>
          <p:cNvPr id="5" name="Plassholder for lysbildenummer 4">
            <a:extLst>
              <a:ext uri="{FF2B5EF4-FFF2-40B4-BE49-F238E27FC236}">
                <a16:creationId xmlns:a16="http://schemas.microsoft.com/office/drawing/2014/main" id="{196CA952-A982-6E3C-CDC0-F9D0180A2F28}"/>
              </a:ext>
            </a:extLst>
          </p:cNvPr>
          <p:cNvSpPr>
            <a:spLocks noGrp="1"/>
          </p:cNvSpPr>
          <p:nvPr>
            <p:ph type="sldNum" sz="quarter" idx="12"/>
          </p:nvPr>
        </p:nvSpPr>
        <p:spPr/>
        <p:txBody>
          <a:bodyPr/>
          <a:lstStyle/>
          <a:p>
            <a:fld id="{2080C9EC-7E52-8F4A-8984-A7A00ADC55DD}" type="slidenum">
              <a:rPr lang="nb-NO" smtClean="0"/>
              <a:t>87</a:t>
            </a:fld>
            <a:endParaRPr lang="nb-NO"/>
          </a:p>
        </p:txBody>
      </p:sp>
    </p:spTree>
    <p:extLst>
      <p:ext uri="{BB962C8B-B14F-4D97-AF65-F5344CB8AC3E}">
        <p14:creationId xmlns:p14="http://schemas.microsoft.com/office/powerpoint/2010/main" val="37714432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212558-B06C-30AC-2344-2293A0B8E557}"/>
              </a:ext>
            </a:extLst>
          </p:cNvPr>
          <p:cNvSpPr>
            <a:spLocks noGrp="1"/>
          </p:cNvSpPr>
          <p:nvPr>
            <p:ph type="title"/>
          </p:nvPr>
        </p:nvSpPr>
        <p:spPr>
          <a:xfrm>
            <a:off x="838199" y="812290"/>
            <a:ext cx="5873151" cy="1325563"/>
          </a:xfrm>
        </p:spPr>
        <p:txBody>
          <a:bodyPr/>
          <a:lstStyle/>
          <a:p>
            <a:pPr algn="ctr"/>
            <a:r>
              <a:rPr lang="nb-NO" dirty="0">
                <a:latin typeface="Garamond" panose="02020404030301010803" pitchFamily="18" charset="0"/>
              </a:rPr>
              <a:t>Gratulerer med innsatsen og med fullført kurs!</a:t>
            </a:r>
          </a:p>
        </p:txBody>
      </p:sp>
      <p:pic>
        <p:nvPicPr>
          <p:cNvPr id="5" name="Plassholder for innhold 4">
            <a:extLst>
              <a:ext uri="{FF2B5EF4-FFF2-40B4-BE49-F238E27FC236}">
                <a16:creationId xmlns:a16="http://schemas.microsoft.com/office/drawing/2014/main" id="{FC32F972-423E-92A5-3C1B-27662920FCFA}"/>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7640620" y="534749"/>
            <a:ext cx="3713181" cy="2346474"/>
          </a:xfrm>
        </p:spPr>
      </p:pic>
      <p:sp>
        <p:nvSpPr>
          <p:cNvPr id="3" name="Plassholder for innhold 2">
            <a:extLst>
              <a:ext uri="{FF2B5EF4-FFF2-40B4-BE49-F238E27FC236}">
                <a16:creationId xmlns:a16="http://schemas.microsoft.com/office/drawing/2014/main" id="{BA78AD28-F09C-D80D-01AA-701D65AAE6A5}"/>
              </a:ext>
            </a:extLst>
          </p:cNvPr>
          <p:cNvSpPr txBox="1">
            <a:spLocks/>
          </p:cNvSpPr>
          <p:nvPr/>
        </p:nvSpPr>
        <p:spPr>
          <a:xfrm>
            <a:off x="838199" y="2536166"/>
            <a:ext cx="10496910" cy="378708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nb-NO" dirty="0">
                <a:latin typeface="Garamond" panose="02020404030301010803" pitchFamily="18" charset="0"/>
              </a:rPr>
              <a:t>Husk de små kjærestevanene videre også!</a:t>
            </a:r>
          </a:p>
          <a:p>
            <a:pPr marL="0" indent="0">
              <a:spcAft>
                <a:spcPts val="1200"/>
              </a:spcAft>
              <a:buFont typeface="Arial" panose="020B0604020202020204" pitchFamily="34" charset="0"/>
              <a:buNone/>
            </a:pPr>
            <a:r>
              <a:rPr lang="nb-NO" dirty="0">
                <a:latin typeface="Garamond" panose="02020404030301010803" pitchFamily="18" charset="0"/>
              </a:rPr>
              <a:t>Se gjerne </a:t>
            </a:r>
            <a:r>
              <a:rPr lang="nb-NO" dirty="0" err="1">
                <a:latin typeface="Garamond" panose="02020404030301010803" pitchFamily="18" charset="0"/>
              </a:rPr>
              <a:t>folkom</a:t>
            </a:r>
            <a:r>
              <a:rPr lang="nb-NO" dirty="0">
                <a:latin typeface="Garamond" panose="02020404030301010803" pitchFamily="18" charset="0"/>
              </a:rPr>
              <a:t>-filmene, når dere trenger litt oppfriskning eller inspirasjon</a:t>
            </a:r>
          </a:p>
          <a:p>
            <a:pPr marL="0" indent="0">
              <a:spcAft>
                <a:spcPts val="1200"/>
              </a:spcAft>
              <a:buFont typeface="Arial" panose="020B0604020202020204" pitchFamily="34" charset="0"/>
              <a:buNone/>
            </a:pPr>
            <a:r>
              <a:rPr lang="nb-NO" dirty="0">
                <a:latin typeface="Garamond" panose="02020404030301010803" pitchFamily="18" charset="0"/>
              </a:rPr>
              <a:t>Ønsker dere å jobbe videre på noen av verktøyene, med litt ekstra veiledning, ta kontakt med familievernkontoret eller med en privatpraktiserende parterapeut. Ta gjerne med kursheftet og tren for eksempel på tuftesamtalen.</a:t>
            </a:r>
            <a:endParaRPr lang="nb-NO" sz="900" dirty="0">
              <a:latin typeface="Garamond" panose="02020404030301010803" pitchFamily="18" charset="0"/>
            </a:endParaRPr>
          </a:p>
          <a:p>
            <a:pPr marL="0" indent="0">
              <a:lnSpc>
                <a:spcPct val="105000"/>
              </a:lnSpc>
              <a:spcBef>
                <a:spcPts val="0"/>
              </a:spcBef>
              <a:buFont typeface="Arial" panose="020B0604020202020204" pitchFamily="34" charset="0"/>
              <a:buNone/>
            </a:pPr>
            <a:r>
              <a:rPr lang="nb-NO" dirty="0">
                <a:latin typeface="Garamond" panose="02020404030301010803" pitchFamily="18" charset="0"/>
              </a:rPr>
              <a:t>For lesehester: </a:t>
            </a:r>
          </a:p>
          <a:p>
            <a:pPr marL="0" indent="0">
              <a:lnSpc>
                <a:spcPct val="85000"/>
              </a:lnSpc>
              <a:spcBef>
                <a:spcPts val="0"/>
              </a:spcBef>
              <a:buFont typeface="Arial" panose="020B0604020202020204" pitchFamily="34" charset="0"/>
              <a:buNone/>
            </a:pPr>
            <a:r>
              <a:rPr lang="nb-NO" dirty="0">
                <a:latin typeface="Garamond" panose="02020404030301010803" pitchFamily="18" charset="0"/>
              </a:rPr>
              <a:t>Boka som bygger på stoffet i bufferkurset heter </a:t>
            </a:r>
            <a:r>
              <a:rPr lang="nb-NO" sz="3000" i="1" dirty="0">
                <a:latin typeface="Garamond" panose="02020404030301010803" pitchFamily="18" charset="0"/>
              </a:rPr>
              <a:t>Varig kjærleik. Ei handbok</a:t>
            </a:r>
          </a:p>
          <a:p>
            <a:pPr marL="0" indent="0">
              <a:buNone/>
            </a:pPr>
            <a:endParaRPr lang="nb-NO" dirty="0">
              <a:latin typeface="Garamond" panose="02020404030301010803" pitchFamily="18" charset="0"/>
            </a:endParaRPr>
          </a:p>
        </p:txBody>
      </p:sp>
      <p:sp>
        <p:nvSpPr>
          <p:cNvPr id="6" name="Plassholder for lysbildenummer 5">
            <a:extLst>
              <a:ext uri="{FF2B5EF4-FFF2-40B4-BE49-F238E27FC236}">
                <a16:creationId xmlns:a16="http://schemas.microsoft.com/office/drawing/2014/main" id="{A897DAAE-A664-B765-D26F-1E41ED6C69F7}"/>
              </a:ext>
            </a:extLst>
          </p:cNvPr>
          <p:cNvSpPr>
            <a:spLocks noGrp="1"/>
          </p:cNvSpPr>
          <p:nvPr>
            <p:ph type="sldNum" sz="quarter" idx="12"/>
          </p:nvPr>
        </p:nvSpPr>
        <p:spPr/>
        <p:txBody>
          <a:bodyPr/>
          <a:lstStyle/>
          <a:p>
            <a:fld id="{2080C9EC-7E52-8F4A-8984-A7A00ADC55DD}" type="slidenum">
              <a:rPr lang="nb-NO" smtClean="0"/>
              <a:t>88</a:t>
            </a:fld>
            <a:endParaRPr lang="nb-NO"/>
          </a:p>
        </p:txBody>
      </p:sp>
    </p:spTree>
    <p:extLst>
      <p:ext uri="{BB962C8B-B14F-4D97-AF65-F5344CB8AC3E}">
        <p14:creationId xmlns:p14="http://schemas.microsoft.com/office/powerpoint/2010/main" val="16452743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98B815-A324-6E7D-D31A-54852DC7C22C}"/>
              </a:ext>
            </a:extLst>
          </p:cNvPr>
          <p:cNvSpPr>
            <a:spLocks noGrp="1"/>
          </p:cNvSpPr>
          <p:nvPr>
            <p:ph type="title"/>
          </p:nvPr>
        </p:nvSpPr>
        <p:spPr/>
        <p:txBody>
          <a:bodyPr/>
          <a:lstStyle/>
          <a:p>
            <a:r>
              <a:rPr lang="nb-NO" dirty="0">
                <a:latin typeface="Garamond" panose="02020404030301010803" pitchFamily="18" charset="0"/>
              </a:rPr>
              <a:t>Evalueringsskjema</a:t>
            </a:r>
          </a:p>
        </p:txBody>
      </p:sp>
      <p:sp>
        <p:nvSpPr>
          <p:cNvPr id="3" name="Plassholder for innhold 2">
            <a:extLst>
              <a:ext uri="{FF2B5EF4-FFF2-40B4-BE49-F238E27FC236}">
                <a16:creationId xmlns:a16="http://schemas.microsoft.com/office/drawing/2014/main" id="{B9EC9B0E-67BF-38C4-9A24-65ECD36441BE}"/>
              </a:ext>
            </a:extLst>
          </p:cNvPr>
          <p:cNvSpPr>
            <a:spLocks noGrp="1"/>
          </p:cNvSpPr>
          <p:nvPr>
            <p:ph idx="1"/>
          </p:nvPr>
        </p:nvSpPr>
        <p:spPr>
          <a:xfrm>
            <a:off x="5745192" y="2940048"/>
            <a:ext cx="5570510" cy="2982769"/>
          </a:xfrm>
        </p:spPr>
        <p:txBody>
          <a:bodyPr/>
          <a:lstStyle/>
          <a:p>
            <a:pPr marL="0" indent="0">
              <a:buNone/>
            </a:pPr>
            <a:r>
              <a:rPr lang="nb-NO" dirty="0">
                <a:latin typeface="Garamond" panose="02020404030301010803" pitchFamily="18" charset="0"/>
              </a:rPr>
              <a:t>I dag evaluerer dere også hele kurset under ett</a:t>
            </a:r>
          </a:p>
          <a:p>
            <a:endParaRPr lang="nb-NO" dirty="0">
              <a:latin typeface="Optima" panose="02000503060000020004" pitchFamily="2" charset="0"/>
            </a:endParaRPr>
          </a:p>
        </p:txBody>
      </p:sp>
      <p:sp>
        <p:nvSpPr>
          <p:cNvPr id="6" name="Plassholder for lysbildenummer 5">
            <a:extLst>
              <a:ext uri="{FF2B5EF4-FFF2-40B4-BE49-F238E27FC236}">
                <a16:creationId xmlns:a16="http://schemas.microsoft.com/office/drawing/2014/main" id="{CB1715D4-05CD-912F-E5DA-BB26B035275F}"/>
              </a:ext>
            </a:extLst>
          </p:cNvPr>
          <p:cNvSpPr>
            <a:spLocks noGrp="1"/>
          </p:cNvSpPr>
          <p:nvPr>
            <p:ph type="sldNum" sz="quarter" idx="12"/>
          </p:nvPr>
        </p:nvSpPr>
        <p:spPr/>
        <p:txBody>
          <a:bodyPr/>
          <a:lstStyle/>
          <a:p>
            <a:fld id="{2080C9EC-7E52-8F4A-8984-A7A00ADC55DD}" type="slidenum">
              <a:rPr lang="nb-NO" smtClean="0"/>
              <a:t>89</a:t>
            </a:fld>
            <a:endParaRPr lang="nb-NO"/>
          </a:p>
        </p:txBody>
      </p:sp>
      <p:pic>
        <p:nvPicPr>
          <p:cNvPr id="7" name="Bilde 6">
            <a:extLst>
              <a:ext uri="{FF2B5EF4-FFF2-40B4-BE49-F238E27FC236}">
                <a16:creationId xmlns:a16="http://schemas.microsoft.com/office/drawing/2014/main" id="{E400A8F7-87C8-2C4F-AFEE-F65B3744964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flipH="1">
            <a:off x="1246830" y="2475900"/>
            <a:ext cx="3712683" cy="2736180"/>
          </a:xfrm>
          <a:prstGeom prst="rect">
            <a:avLst/>
          </a:prstGeom>
        </p:spPr>
      </p:pic>
    </p:spTree>
    <p:extLst>
      <p:ext uri="{BB962C8B-B14F-4D97-AF65-F5344CB8AC3E}">
        <p14:creationId xmlns:p14="http://schemas.microsoft.com/office/powerpoint/2010/main" val="1926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29E3DD-BBF0-C44C-FF65-2A9BF7D96587}"/>
              </a:ext>
            </a:extLst>
          </p:cNvPr>
          <p:cNvSpPr>
            <a:spLocks noGrp="1"/>
          </p:cNvSpPr>
          <p:nvPr>
            <p:ph type="title"/>
          </p:nvPr>
        </p:nvSpPr>
        <p:spPr>
          <a:xfrm>
            <a:off x="768470" y="556135"/>
            <a:ext cx="9514217" cy="1052709"/>
          </a:xfrm>
        </p:spPr>
        <p:txBody>
          <a:bodyPr>
            <a:normAutofit/>
          </a:bodyPr>
          <a:lstStyle/>
          <a:p>
            <a:r>
              <a:rPr lang="nb-NO" dirty="0" err="1">
                <a:latin typeface="Garamond" panose="02020404030301010803" pitchFamily="18" charset="0"/>
              </a:rPr>
              <a:t>Gottmans</a:t>
            </a:r>
            <a:r>
              <a:rPr lang="nb-NO" dirty="0">
                <a:latin typeface="Garamond" panose="02020404030301010803" pitchFamily="18" charset="0"/>
              </a:rPr>
              <a:t> overraskende oppdagelse</a:t>
            </a:r>
          </a:p>
        </p:txBody>
      </p:sp>
      <p:sp>
        <p:nvSpPr>
          <p:cNvPr id="3" name="Plassholder for innhold 2">
            <a:extLst>
              <a:ext uri="{FF2B5EF4-FFF2-40B4-BE49-F238E27FC236}">
                <a16:creationId xmlns:a16="http://schemas.microsoft.com/office/drawing/2014/main" id="{6ED21013-AFD6-145C-E58B-7F6E0C2F8E8B}"/>
              </a:ext>
            </a:extLst>
          </p:cNvPr>
          <p:cNvSpPr>
            <a:spLocks noGrp="1"/>
          </p:cNvSpPr>
          <p:nvPr>
            <p:ph idx="1"/>
          </p:nvPr>
        </p:nvSpPr>
        <p:spPr>
          <a:xfrm>
            <a:off x="838200" y="1608844"/>
            <a:ext cx="7888636" cy="4693021"/>
          </a:xfrm>
        </p:spPr>
        <p:txBody>
          <a:bodyPr>
            <a:normAutofit/>
          </a:bodyPr>
          <a:lstStyle/>
          <a:p>
            <a:r>
              <a:rPr lang="nb-NO" dirty="0">
                <a:latin typeface="Garamond" panose="02020404030301010803" pitchFamily="18" charset="0"/>
              </a:rPr>
              <a:t>Tre enkle, små vaner gjør underverker i parforholdet</a:t>
            </a:r>
          </a:p>
          <a:p>
            <a:r>
              <a:rPr lang="nb-NO" dirty="0">
                <a:latin typeface="Garamond" panose="02020404030301010803" pitchFamily="18" charset="0"/>
              </a:rPr>
              <a:t>Disse vanene praktiserer de fleste av oss automatisk når vi er forelsket eller er nye som par</a:t>
            </a:r>
          </a:p>
          <a:p>
            <a:r>
              <a:rPr lang="nb-NO" dirty="0">
                <a:latin typeface="Garamond" panose="02020404030301010803" pitchFamily="18" charset="0"/>
              </a:rPr>
              <a:t>De små vanene virket på filmopptakene så ubetydelige at </a:t>
            </a:r>
            <a:r>
              <a:rPr lang="nb-NO" dirty="0" err="1">
                <a:latin typeface="Garamond" panose="02020404030301010803" pitchFamily="18" charset="0"/>
              </a:rPr>
              <a:t>Gottman</a:t>
            </a:r>
            <a:r>
              <a:rPr lang="nb-NO" dirty="0">
                <a:latin typeface="Garamond" panose="02020404030301010803" pitchFamily="18" charset="0"/>
              </a:rPr>
              <a:t> først ikke trodde han hadde funnet noe som helst</a:t>
            </a:r>
          </a:p>
          <a:p>
            <a:r>
              <a:rPr lang="nb-NO" dirty="0">
                <a:latin typeface="Garamond" panose="02020404030301010803" pitchFamily="18" charset="0"/>
              </a:rPr>
              <a:t>MEN det viste seg at det var disse små bitene av hverdagslivet som mer enn noe annet fikk betydning for hvordan det gikk med forholdet over tid</a:t>
            </a:r>
          </a:p>
          <a:p>
            <a:r>
              <a:rPr lang="nb-NO" dirty="0">
                <a:latin typeface="Garamond" panose="02020404030301010803" pitchFamily="18" charset="0"/>
              </a:rPr>
              <a:t>Vi kan tenke på dem som forholdets grunnarbeid</a:t>
            </a:r>
          </a:p>
        </p:txBody>
      </p:sp>
      <p:sp>
        <p:nvSpPr>
          <p:cNvPr id="6" name="Plassholder for lysbildenummer 5">
            <a:extLst>
              <a:ext uri="{FF2B5EF4-FFF2-40B4-BE49-F238E27FC236}">
                <a16:creationId xmlns:a16="http://schemas.microsoft.com/office/drawing/2014/main" id="{500715BD-A975-252A-F6B9-CE7A16E4B77F}"/>
              </a:ext>
            </a:extLst>
          </p:cNvPr>
          <p:cNvSpPr>
            <a:spLocks noGrp="1"/>
          </p:cNvSpPr>
          <p:nvPr>
            <p:ph type="sldNum" sz="quarter" idx="12"/>
          </p:nvPr>
        </p:nvSpPr>
        <p:spPr/>
        <p:txBody>
          <a:bodyPr/>
          <a:lstStyle/>
          <a:p>
            <a:fld id="{2080C9EC-7E52-8F4A-8984-A7A00ADC55DD}" type="slidenum">
              <a:rPr lang="nb-NO" smtClean="0"/>
              <a:t>9</a:t>
            </a:fld>
            <a:endParaRPr lang="nb-NO"/>
          </a:p>
        </p:txBody>
      </p:sp>
      <p:pic>
        <p:nvPicPr>
          <p:cNvPr id="8" name="Bilde 7">
            <a:extLst>
              <a:ext uri="{FF2B5EF4-FFF2-40B4-BE49-F238E27FC236}">
                <a16:creationId xmlns:a16="http://schemas.microsoft.com/office/drawing/2014/main" id="{DD0C456E-811B-9E18-D6FF-2D8DD148A6C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810"/>
          <a:stretch/>
        </p:blipFill>
        <p:spPr>
          <a:xfrm>
            <a:off x="8610600" y="2277374"/>
            <a:ext cx="3101273" cy="3312543"/>
          </a:xfrm>
          <a:prstGeom prst="rect">
            <a:avLst/>
          </a:prstGeom>
        </p:spPr>
      </p:pic>
    </p:spTree>
    <p:extLst>
      <p:ext uri="{BB962C8B-B14F-4D97-AF65-F5344CB8AC3E}">
        <p14:creationId xmlns:p14="http://schemas.microsoft.com/office/powerpoint/2010/main" val="377311160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fferkurs juni 2023-mal" id="{5EB83664-F133-DC45-9680-5CD4EEF8BAD6}" vid="{4DC7E4E9-67C1-4149-88F0-983CFFF7548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7320</TotalTime>
  <Words>8092</Words>
  <Application>Microsoft Macintosh PowerPoint</Application>
  <PresentationFormat>Widescreen</PresentationFormat>
  <Paragraphs>750</Paragraphs>
  <Slides>89</Slides>
  <Notes>84</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89</vt:i4>
      </vt:variant>
    </vt:vector>
  </HeadingPairs>
  <TitlesOfParts>
    <vt:vector size="98" baseType="lpstr">
      <vt:lpstr>Arial</vt:lpstr>
      <vt:lpstr>Calibri</vt:lpstr>
      <vt:lpstr>Calibri Light</vt:lpstr>
      <vt:lpstr>Garamond</vt:lpstr>
      <vt:lpstr>Helvetica</vt:lpstr>
      <vt:lpstr>Optima</vt:lpstr>
      <vt:lpstr>Systemfont normal</vt:lpstr>
      <vt:lpstr>Wingdings</vt:lpstr>
      <vt:lpstr>Office-tema</vt:lpstr>
      <vt:lpstr>Velkommen til bufferkurs   - et kurs for par som har vært sammen lenge nok til å ha oppdaget at de samme konfliktene har en tendens til å gjenta seg! </vt:lpstr>
      <vt:lpstr>Bufferkurset i et nøtteskall</vt:lpstr>
      <vt:lpstr>Hva skal vi innom i bufferkurset?</vt:lpstr>
      <vt:lpstr>Tre ting å avtale før vi går i gang</vt:lpstr>
      <vt:lpstr>Hvordan skape seg et godt kurs</vt:lpstr>
      <vt:lpstr>Kort runde</vt:lpstr>
      <vt:lpstr>Kapittel 1 - læringsmål</vt:lpstr>
      <vt:lpstr>John Gottman – matematikeren som ble parforsker</vt:lpstr>
      <vt:lpstr>Gottmans overraskende oppdagelse</vt:lpstr>
      <vt:lpstr>Vaner som bygger tillit og tabbekvote</vt:lpstr>
      <vt:lpstr>Den første vanen:  Bygge og vedlikeholde kjærestekartet</vt:lpstr>
      <vt:lpstr>Den andre vanen:  Vise at du setter pris på partneren</vt:lpstr>
      <vt:lpstr>Den tredje vanen:  Praktisere imøtekommende svar på invitasjoner til kontakt</vt:lpstr>
      <vt:lpstr>Gottmans metafor: Kontoen i kjærlighetsbanken</vt:lpstr>
      <vt:lpstr>Øvelse 1: Følelsen av innskudd og uttak</vt:lpstr>
      <vt:lpstr>Pause!</vt:lpstr>
      <vt:lpstr>Det er i motbakke det går oppover!</vt:lpstr>
      <vt:lpstr>Øvelse 2: Våre invitasjoner og svar </vt:lpstr>
      <vt:lpstr>Øvelse 3:  Et innblikk i partnerens indre verden</vt:lpstr>
      <vt:lpstr>Hovedpoenger fra kapittel 1</vt:lpstr>
      <vt:lpstr>Evalueringsskjema</vt:lpstr>
      <vt:lpstr>Velkommen til bufferkurs, kapittel 2 –  Fra følelser til konfliktdanser</vt:lpstr>
      <vt:lpstr>Oppfriskning fra sist ...</vt:lpstr>
      <vt:lpstr>Læringsmål i kapittel 2</vt:lpstr>
      <vt:lpstr>Følelser –  hvor kommer de fra?</vt:lpstr>
      <vt:lpstr>Følelser – hvordan påvirker de oss?</vt:lpstr>
      <vt:lpstr>Følelsesfilosofiene vi har med oss</vt:lpstr>
      <vt:lpstr>Øvelse 4:  Følelsenes plass i oppvekst og i parforholdet</vt:lpstr>
      <vt:lpstr>Fra følelsesfilosofier til konfliktdanser</vt:lpstr>
      <vt:lpstr>Film: Konfliktdansen – når en krangel om syltetøy blir en samlivskrise</vt:lpstr>
      <vt:lpstr>Pause!</vt:lpstr>
      <vt:lpstr>Øvelse 5:  Kartlegge konfliktdansen og mulige veier ut</vt:lpstr>
      <vt:lpstr>Hvordan komme seg ut av dansen?</vt:lpstr>
      <vt:lpstr>Kroppens reaksjoner på konflikt</vt:lpstr>
      <vt:lpstr>Kunsten å ta pause ... og ta opp tråden igjen</vt:lpstr>
      <vt:lpstr>Øvelse 6: Pausesignal og omstart</vt:lpstr>
      <vt:lpstr>Øvelse 7: Verdsettelsesøvelse</vt:lpstr>
      <vt:lpstr>Avslutningsvis ...</vt:lpstr>
      <vt:lpstr>Velkommen til bufferkurs, kapittel 3 –  Sex og sånt</vt:lpstr>
      <vt:lpstr>Først litt oppfriskning...</vt:lpstr>
      <vt:lpstr>Kapittel 3 - læringsmål</vt:lpstr>
      <vt:lpstr>Hva pinnsvin kan lære oss om sex ...</vt:lpstr>
      <vt:lpstr>Hvordan forebygge konfliktdanser om seksuelle temaer</vt:lpstr>
      <vt:lpstr>Hvordan få en god start på samtaler om seksuelle temaer</vt:lpstr>
      <vt:lpstr>Generell instruks for øvelsene som følger</vt:lpstr>
      <vt:lpstr>Øvelse 8: Våre tanker om å snakke om sex</vt:lpstr>
      <vt:lpstr>Over til noen sexmyter ...</vt:lpstr>
      <vt:lpstr>Flere sexmyter ...</vt:lpstr>
      <vt:lpstr>Pause!</vt:lpstr>
      <vt:lpstr>Og enda flere sexmyter ...</vt:lpstr>
      <vt:lpstr>Litt mer om PÅ- og AV-knapper ...</vt:lpstr>
      <vt:lpstr>Øvelse 9: Vårt forhold til mytene</vt:lpstr>
      <vt:lpstr>Når sex blir masete</vt:lpstr>
      <vt:lpstr>Sex som en aktivitet med fem gir</vt:lpstr>
      <vt:lpstr>Alternativ øvelse 9: De seksuelle girene</vt:lpstr>
      <vt:lpstr>Verdsettelse</vt:lpstr>
      <vt:lpstr>Velkommen til bufferkurs   – kapittel 4 –   om de varige forskjellene ... </vt:lpstr>
      <vt:lpstr>Kort oppsummering fra forrige kapittel</vt:lpstr>
      <vt:lpstr>Fra roller til innhold i konfliktene</vt:lpstr>
      <vt:lpstr>Kapittel 4 - læringsmål</vt:lpstr>
      <vt:lpstr>Gottmans overraskende funn om konflikter</vt:lpstr>
      <vt:lpstr>Kjennetegn på fastlåste konflikter</vt:lpstr>
      <vt:lpstr>Ikke rart at dette blir skummelt ...!</vt:lpstr>
      <vt:lpstr>Hvilke varige forskjeller kan skjule seg bak fastlåste konflikter?</vt:lpstr>
      <vt:lpstr>Øvelse 10 og 11: Finn forskjeller, plukk ut én ...</vt:lpstr>
      <vt:lpstr>Når vi utforsker det som tidligere virket uforståelig, skaper vi mening</vt:lpstr>
      <vt:lpstr>Husk at i tuftesamtalen er det alltid én om gangen som utforsker den andres opplevelse. Det er en øvelse i å prøve å forstå den andre innenfra.</vt:lpstr>
      <vt:lpstr>Typiske utfordringer</vt:lpstr>
      <vt:lpstr>Pause!</vt:lpstr>
      <vt:lpstr>Tufte-rollespill</vt:lpstr>
      <vt:lpstr>Øvelse 12: Hensikt og et mentalt treningstips</vt:lpstr>
      <vt:lpstr>Øvelse 12: Tuftesamtalen ...</vt:lpstr>
      <vt:lpstr>Verdsettelse fra kurslederne</vt:lpstr>
      <vt:lpstr>Velkommen til bufferkurs, kapittel 5 –  om å komme på bølgelengde igjen...</vt:lpstr>
      <vt:lpstr>Rundtur tilbake til tabbekvoten ...</vt:lpstr>
      <vt:lpstr>Kapittel 5 - læringsmål</vt:lpstr>
      <vt:lpstr>Lost in translation?</vt:lpstr>
      <vt:lpstr>En innvending ...?</vt:lpstr>
      <vt:lpstr>Øvelse 13: Utforsk kjærlighetsspråkene</vt:lpstr>
      <vt:lpstr>Flere kjærlighetsspråk? (se bufferkurs.no)</vt:lpstr>
      <vt:lpstr>Hvorfor er det ofte så vanskelig å innrømme feil og skader vi påfører hverandre?</vt:lpstr>
      <vt:lpstr>Hva skal til for å klare å be om unnskyldning?</vt:lpstr>
      <vt:lpstr>Pause!</vt:lpstr>
      <vt:lpstr>Øvelse 14: Våre erfaringer med skam og skyld</vt:lpstr>
      <vt:lpstr>Mange lengter etter forsoning og en ny start</vt:lpstr>
      <vt:lpstr>Øvelse 15:  Innrømmelsesøvelsen</vt:lpstr>
      <vt:lpstr>Innrømmelsesskjemaet</vt:lpstr>
      <vt:lpstr>Gratulerer med innsatsen og med fullført kurs!</vt:lpstr>
      <vt:lpstr>Evalueringsskjema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bufferkurs - et kurs for par som har vært sammen lenge nok til å ha oppdaget at de samme konfliktene har en tendens til å gjenta seg! </dc:title>
  <dc:creator>Anne Marie Fosse Teigen</dc:creator>
  <cp:lastModifiedBy>Anne Marie Fosse Teigen</cp:lastModifiedBy>
  <cp:revision>225</cp:revision>
  <cp:lastPrinted>2024-01-06T10:16:34Z</cp:lastPrinted>
  <dcterms:created xsi:type="dcterms:W3CDTF">2023-06-02T14:31:20Z</dcterms:created>
  <dcterms:modified xsi:type="dcterms:W3CDTF">2024-10-30T13:10:05Z</dcterms:modified>
</cp:coreProperties>
</file>