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025" r:id="rId2"/>
  </p:sldMasterIdLst>
  <p:notesMasterIdLst>
    <p:notesMasterId r:id="rId16"/>
  </p:notesMasterIdLst>
  <p:sldIdLst>
    <p:sldId id="256" r:id="rId3"/>
    <p:sldId id="280" r:id="rId4"/>
    <p:sldId id="257" r:id="rId5"/>
    <p:sldId id="279" r:id="rId6"/>
    <p:sldId id="258" r:id="rId7"/>
    <p:sldId id="263" r:id="rId8"/>
    <p:sldId id="261" r:id="rId9"/>
    <p:sldId id="264" r:id="rId10"/>
    <p:sldId id="262" r:id="rId11"/>
    <p:sldId id="281" r:id="rId12"/>
    <p:sldId id="274" r:id="rId13"/>
    <p:sldId id="275" r:id="rId14"/>
    <p:sldId id="277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">
          <p15:clr>
            <a:srgbClr val="A4A3A4"/>
          </p15:clr>
        </p15:guide>
        <p15:guide id="2" orient="horz" pos="511">
          <p15:clr>
            <a:srgbClr val="A4A3A4"/>
          </p15:clr>
        </p15:guide>
        <p15:guide id="3" orient="horz" pos="2802">
          <p15:clr>
            <a:srgbClr val="A4A3A4"/>
          </p15:clr>
        </p15:guide>
        <p15:guide id="4" orient="horz" pos="2292">
          <p15:clr>
            <a:srgbClr val="A4A3A4"/>
          </p15:clr>
        </p15:guide>
        <p15:guide id="5" orient="horz" pos="3168">
          <p15:clr>
            <a:srgbClr val="A4A3A4"/>
          </p15:clr>
        </p15:guide>
        <p15:guide id="6" pos="375">
          <p15:clr>
            <a:srgbClr val="A4A3A4"/>
          </p15:clr>
        </p15:guide>
        <p15:guide id="7" pos="5308">
          <p15:clr>
            <a:srgbClr val="A4A3A4"/>
          </p15:clr>
        </p15:guide>
        <p15:guide id="8" pos="768">
          <p15:clr>
            <a:srgbClr val="A4A3A4"/>
          </p15:clr>
        </p15:guide>
        <p15:guide id="9" pos="1213">
          <p15:clr>
            <a:srgbClr val="A4A3A4"/>
          </p15:clr>
        </p15:guide>
        <p15:guide id="10" pos="2891">
          <p15:clr>
            <a:srgbClr val="A4A3A4"/>
          </p15:clr>
        </p15:guide>
        <p15:guide id="11" pos="1841">
          <p15:clr>
            <a:srgbClr val="A4A3A4"/>
          </p15:clr>
        </p15:guide>
        <p15:guide id="12" pos="5005">
          <p15:clr>
            <a:srgbClr val="A4A3A4"/>
          </p15:clr>
        </p15:guide>
        <p15:guide id="13" pos="4477">
          <p15:clr>
            <a:srgbClr val="A4A3A4"/>
          </p15:clr>
        </p15:guide>
        <p15:guide id="14" pos="3408">
          <p15:clr>
            <a:srgbClr val="A4A3A4"/>
          </p15:clr>
        </p15:guide>
        <p15:guide id="15" pos="3840">
          <p15:clr>
            <a:srgbClr val="A4A3A4"/>
          </p15:clr>
        </p15:guide>
        <p15:guide id="16" pos="23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1167"/>
    <a:srgbClr val="00688F"/>
    <a:srgbClr val="557924"/>
    <a:srgbClr val="996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16" autoAdjust="0"/>
    <p:restoredTop sz="94246" autoAdjust="0"/>
  </p:normalViewPr>
  <p:slideViewPr>
    <p:cSldViewPr snapToGrid="0">
      <p:cViewPr varScale="1">
        <p:scale>
          <a:sx n="87" d="100"/>
          <a:sy n="87" d="100"/>
        </p:scale>
        <p:origin x="720" y="60"/>
      </p:cViewPr>
      <p:guideLst>
        <p:guide orient="horz" pos="223"/>
        <p:guide orient="horz" pos="511"/>
        <p:guide orient="horz" pos="2802"/>
        <p:guide orient="horz" pos="2292"/>
        <p:guide orient="horz" pos="3168"/>
        <p:guide pos="375"/>
        <p:guide pos="5308"/>
        <p:guide pos="768"/>
        <p:guide pos="1213"/>
        <p:guide pos="2891"/>
        <p:guide pos="1841"/>
        <p:guide pos="5005"/>
        <p:guide pos="4477"/>
        <p:guide pos="3408"/>
        <p:guide pos="3840"/>
        <p:guide pos="23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79323308270677"/>
          <c:y val="0.32480871768614666"/>
          <c:w val="0.77161654135338342"/>
          <c:h val="0.513125000000000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Share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8FD-4B5B-A9C8-7E622FC7C75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8FD-4B5B-A9C8-7E622FC7C756}"/>
              </c:ext>
            </c:extLst>
          </c:dPt>
          <c:dLbls>
            <c:dLbl>
              <c:idx val="0"/>
              <c:layout>
                <c:manualLayout>
                  <c:x val="-0.17857142857142858"/>
                  <c:y val="-0.1297343792708471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8FD-4B5B-A9C8-7E622FC7C756}"/>
                </c:ext>
                <c:ext xmlns:c15="http://schemas.microsoft.com/office/drawing/2012/chart" uri="{CE6537A1-D6FC-4f65-9D91-7224C49458BB}">
                  <c15:layout>
                    <c:manualLayout>
                      <c:w val="0.32777255639097747"/>
                      <c:h val="0.16640625000000001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14097744360902256"/>
                  <c:y val="0.101620887966707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8FD-4B5B-A9C8-7E622FC7C756}"/>
                </c:ext>
                <c:ext xmlns:c15="http://schemas.microsoft.com/office/drawing/2012/chart" uri="{CE6537A1-D6FC-4f65-9D91-7224C49458BB}">
                  <c15:layout>
                    <c:manualLayout>
                      <c:w val="0.35479323308270677"/>
                      <c:h val="0.16640625000000001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National Cider Brands</c:v>
                </c:pt>
                <c:pt idx="1">
                  <c:v>Regional Cider Brands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0.52</c:v>
                </c:pt>
                <c:pt idx="1">
                  <c:v>0.48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8FD-4B5B-A9C8-7E622FC7C7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541041623296314E-2"/>
          <c:y val="0.12956254893219446"/>
          <c:w val="0.91435164888992293"/>
          <c:h val="0.733662313177486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$ % Chg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USACM South</c:v>
                </c:pt>
                <c:pt idx="1">
                  <c:v>USACM East</c:v>
                </c:pt>
                <c:pt idx="2">
                  <c:v>USACM Midwest</c:v>
                </c:pt>
                <c:pt idx="3">
                  <c:v>USACM Northwest</c:v>
                </c:pt>
                <c:pt idx="4">
                  <c:v>USACM Mountain/West</c:v>
                </c:pt>
                <c:pt idx="5">
                  <c:v>USACM Pacific Coast</c:v>
                </c:pt>
              </c:strCache>
            </c:strRef>
          </c:cat>
          <c:val>
            <c:numRef>
              <c:f>Sheet1!$B$2:$B$7</c:f>
              <c:numCache>
                <c:formatCode>0.0</c:formatCode>
                <c:ptCount val="6"/>
                <c:pt idx="0">
                  <c:v>3</c:v>
                </c:pt>
                <c:pt idx="1">
                  <c:v>11.3</c:v>
                </c:pt>
                <c:pt idx="2">
                  <c:v>8.4</c:v>
                </c:pt>
                <c:pt idx="3">
                  <c:v>26.8</c:v>
                </c:pt>
                <c:pt idx="4">
                  <c:v>1.2</c:v>
                </c:pt>
                <c:pt idx="5">
                  <c:v>11.2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29A-4DF1-838A-DB73CA85814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EQ % Chg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USACM South</c:v>
                </c:pt>
                <c:pt idx="1">
                  <c:v>USACM East</c:v>
                </c:pt>
                <c:pt idx="2">
                  <c:v>USACM Midwest</c:v>
                </c:pt>
                <c:pt idx="3">
                  <c:v>USACM Northwest</c:v>
                </c:pt>
                <c:pt idx="4">
                  <c:v>USACM Mountain/West</c:v>
                </c:pt>
                <c:pt idx="5">
                  <c:v>USACM Pacific Coast</c:v>
                </c:pt>
              </c:strCache>
            </c:strRef>
          </c:cat>
          <c:val>
            <c:numRef>
              <c:f>Sheet1!$C$2:$C$7</c:f>
              <c:numCache>
                <c:formatCode>0.0</c:formatCode>
                <c:ptCount val="6"/>
                <c:pt idx="0">
                  <c:v>0.2</c:v>
                </c:pt>
                <c:pt idx="1">
                  <c:v>7.7</c:v>
                </c:pt>
                <c:pt idx="2">
                  <c:v>6.4</c:v>
                </c:pt>
                <c:pt idx="3">
                  <c:v>23.8</c:v>
                </c:pt>
                <c:pt idx="4">
                  <c:v>-0.5</c:v>
                </c:pt>
                <c:pt idx="5">
                  <c:v>7.1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29A-4DF1-838A-DB73CA85814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84647816"/>
        <c:axId val="384648208"/>
      </c:barChart>
      <c:catAx>
        <c:axId val="3846478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low"/>
        <c:crossAx val="384648208"/>
        <c:crosses val="autoZero"/>
        <c:auto val="1"/>
        <c:lblAlgn val="ctr"/>
        <c:lblOffset val="100"/>
        <c:noMultiLvlLbl val="0"/>
      </c:catAx>
      <c:valAx>
        <c:axId val="384648208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4647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371695178849148"/>
          <c:y val="1.3035550364437031E-2"/>
          <c:w val="0.23611197511664075"/>
          <c:h val="7.98604300855934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Cider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Virginia</c:v>
                </c:pt>
                <c:pt idx="1">
                  <c:v>N Carolina</c:v>
                </c:pt>
                <c:pt idx="2">
                  <c:v>Florida</c:v>
                </c:pt>
                <c:pt idx="3">
                  <c:v>Georgia</c:v>
                </c:pt>
                <c:pt idx="4">
                  <c:v>Ohio</c:v>
                </c:pt>
                <c:pt idx="5">
                  <c:v>Michigan</c:v>
                </c:pt>
                <c:pt idx="6">
                  <c:v>Washington</c:v>
                </c:pt>
                <c:pt idx="7">
                  <c:v>Oregon</c:v>
                </c:pt>
                <c:pt idx="8">
                  <c:v>Idaho</c:v>
                </c:pt>
                <c:pt idx="9">
                  <c:v>Arizona</c:v>
                </c:pt>
                <c:pt idx="10">
                  <c:v>California</c:v>
                </c:pt>
                <c:pt idx="11">
                  <c:v>Nevada</c:v>
                </c:pt>
                <c:pt idx="12">
                  <c:v>Texas</c:v>
                </c:pt>
                <c:pt idx="13">
                  <c:v>Missouri</c:v>
                </c:pt>
              </c:strCache>
            </c:strRef>
          </c:cat>
          <c:val>
            <c:numRef>
              <c:f>Sheet1!$B$2:$B$15</c:f>
              <c:numCache>
                <c:formatCode>0.0</c:formatCode>
                <c:ptCount val="14"/>
                <c:pt idx="0">
                  <c:v>9.6999999999999993</c:v>
                </c:pt>
                <c:pt idx="1">
                  <c:v>15</c:v>
                </c:pt>
                <c:pt idx="2">
                  <c:v>-6.1</c:v>
                </c:pt>
                <c:pt idx="3">
                  <c:v>-4.9000000000000004</c:v>
                </c:pt>
                <c:pt idx="4">
                  <c:v>6.2</c:v>
                </c:pt>
                <c:pt idx="5">
                  <c:v>20.3</c:v>
                </c:pt>
                <c:pt idx="6">
                  <c:v>31.9</c:v>
                </c:pt>
                <c:pt idx="7">
                  <c:v>21.2</c:v>
                </c:pt>
                <c:pt idx="8">
                  <c:v>25.6</c:v>
                </c:pt>
                <c:pt idx="9">
                  <c:v>10.4</c:v>
                </c:pt>
                <c:pt idx="10">
                  <c:v>11.2</c:v>
                </c:pt>
                <c:pt idx="11">
                  <c:v>2.2000000000000002</c:v>
                </c:pt>
                <c:pt idx="12">
                  <c:v>-5.6</c:v>
                </c:pt>
                <c:pt idx="13">
                  <c:v>1.6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2FA-4003-BC3B-FC9B271E07C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National Brands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Virginia</c:v>
                </c:pt>
                <c:pt idx="1">
                  <c:v>N Carolina</c:v>
                </c:pt>
                <c:pt idx="2">
                  <c:v>Florida</c:v>
                </c:pt>
                <c:pt idx="3">
                  <c:v>Georgia</c:v>
                </c:pt>
                <c:pt idx="4">
                  <c:v>Ohio</c:v>
                </c:pt>
                <c:pt idx="5">
                  <c:v>Michigan</c:v>
                </c:pt>
                <c:pt idx="6">
                  <c:v>Washington</c:v>
                </c:pt>
                <c:pt idx="7">
                  <c:v>Oregon</c:v>
                </c:pt>
                <c:pt idx="8">
                  <c:v>Idaho</c:v>
                </c:pt>
                <c:pt idx="9">
                  <c:v>Arizona</c:v>
                </c:pt>
                <c:pt idx="10">
                  <c:v>California</c:v>
                </c:pt>
                <c:pt idx="11">
                  <c:v>Nevada</c:v>
                </c:pt>
                <c:pt idx="12">
                  <c:v>Texas</c:v>
                </c:pt>
                <c:pt idx="13">
                  <c:v>Missouri</c:v>
                </c:pt>
              </c:strCache>
            </c:strRef>
          </c:cat>
          <c:val>
            <c:numRef>
              <c:f>Sheet1!$C$2:$C$15</c:f>
              <c:numCache>
                <c:formatCode>0.0</c:formatCode>
                <c:ptCount val="14"/>
                <c:pt idx="0">
                  <c:v>-5.7</c:v>
                </c:pt>
                <c:pt idx="1">
                  <c:v>-4.8</c:v>
                </c:pt>
                <c:pt idx="2">
                  <c:v>-13.8</c:v>
                </c:pt>
                <c:pt idx="3">
                  <c:v>-12.9</c:v>
                </c:pt>
                <c:pt idx="4">
                  <c:v>-6.4</c:v>
                </c:pt>
                <c:pt idx="5">
                  <c:v>-1.5</c:v>
                </c:pt>
                <c:pt idx="6">
                  <c:v>-9.1999999999999993</c:v>
                </c:pt>
                <c:pt idx="7">
                  <c:v>-20.2</c:v>
                </c:pt>
                <c:pt idx="8">
                  <c:v>-6.5</c:v>
                </c:pt>
                <c:pt idx="9">
                  <c:v>-3.3</c:v>
                </c:pt>
                <c:pt idx="10">
                  <c:v>-7.7</c:v>
                </c:pt>
                <c:pt idx="11">
                  <c:v>-8.4</c:v>
                </c:pt>
                <c:pt idx="12">
                  <c:v>-10.1</c:v>
                </c:pt>
                <c:pt idx="13">
                  <c:v>-7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2FA-4003-BC3B-FC9B271E07C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Regional Brands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Virginia</c:v>
                </c:pt>
                <c:pt idx="1">
                  <c:v>N Carolina</c:v>
                </c:pt>
                <c:pt idx="2">
                  <c:v>Florida</c:v>
                </c:pt>
                <c:pt idx="3">
                  <c:v>Georgia</c:v>
                </c:pt>
                <c:pt idx="4">
                  <c:v>Ohio</c:v>
                </c:pt>
                <c:pt idx="5">
                  <c:v>Michigan</c:v>
                </c:pt>
                <c:pt idx="6">
                  <c:v>Washington</c:v>
                </c:pt>
                <c:pt idx="7">
                  <c:v>Oregon</c:v>
                </c:pt>
                <c:pt idx="8">
                  <c:v>Idaho</c:v>
                </c:pt>
                <c:pt idx="9">
                  <c:v>Arizona</c:v>
                </c:pt>
                <c:pt idx="10">
                  <c:v>California</c:v>
                </c:pt>
                <c:pt idx="11">
                  <c:v>Nevada</c:v>
                </c:pt>
                <c:pt idx="12">
                  <c:v>Texas</c:v>
                </c:pt>
                <c:pt idx="13">
                  <c:v>Missouri</c:v>
                </c:pt>
              </c:strCache>
            </c:strRef>
          </c:cat>
          <c:val>
            <c:numRef>
              <c:f>Sheet1!$D$2:$D$15</c:f>
              <c:numCache>
                <c:formatCode>0.0</c:formatCode>
                <c:ptCount val="14"/>
                <c:pt idx="0">
                  <c:v>19.5</c:v>
                </c:pt>
                <c:pt idx="1">
                  <c:v>35</c:v>
                </c:pt>
                <c:pt idx="2">
                  <c:v>53.4</c:v>
                </c:pt>
                <c:pt idx="3">
                  <c:v>50.6</c:v>
                </c:pt>
                <c:pt idx="4">
                  <c:v>31.9</c:v>
                </c:pt>
                <c:pt idx="5">
                  <c:v>52.4</c:v>
                </c:pt>
                <c:pt idx="6">
                  <c:v>57.9</c:v>
                </c:pt>
                <c:pt idx="7">
                  <c:v>33.6</c:v>
                </c:pt>
                <c:pt idx="8">
                  <c:v>69.900000000000006</c:v>
                </c:pt>
                <c:pt idx="9">
                  <c:v>78.900000000000006</c:v>
                </c:pt>
                <c:pt idx="10">
                  <c:v>44.8</c:v>
                </c:pt>
                <c:pt idx="11">
                  <c:v>64.099999999999994</c:v>
                </c:pt>
                <c:pt idx="12">
                  <c:v>0</c:v>
                </c:pt>
                <c:pt idx="13">
                  <c:v>32.299999999999997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2FA-4003-BC3B-FC9B271E07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4643504"/>
        <c:axId val="384650168"/>
      </c:barChart>
      <c:catAx>
        <c:axId val="384643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4650168"/>
        <c:crosses val="autoZero"/>
        <c:auto val="1"/>
        <c:lblAlgn val="ctr"/>
        <c:lblOffset val="100"/>
        <c:noMultiLvlLbl val="0"/>
      </c:catAx>
      <c:valAx>
        <c:axId val="384650168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4643504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Dollars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4.6385718555566049E-3"/>
                  <c:y val="7.8001861899889223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802F-4579-A127-2F97FE3932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6385718555565772E-3"/>
                  <c:y val="7.8001861899889223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02F-4579-A127-2F97FE3932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4.6385718555565772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802F-4579-A127-2F97FE3932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"/>
                  <c:y val="-3.403756930213267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02F-4579-A127-2F97FE3932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1.1338600217994354E-16"/>
                  <c:y val="-1.701878465106633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802F-4579-A127-2F97FE3932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1.5461906185189724E-3"/>
                  <c:y val="-2.127348081383292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802F-4579-A127-2F97FE3932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Total Cider</c:v>
                </c:pt>
                <c:pt idx="1">
                  <c:v>Bottle </c:v>
                </c:pt>
                <c:pt idx="2">
                  <c:v>Can</c:v>
                </c:pt>
                <c:pt idx="3">
                  <c:v>Rem. Packaging Type</c:v>
                </c:pt>
                <c:pt idx="4">
                  <c:v>Cider Apple Flavor</c:v>
                </c:pt>
                <c:pt idx="5">
                  <c:v>Cider Pear Flavor</c:v>
                </c:pt>
                <c:pt idx="6">
                  <c:v>Cider Pineapple Flavor</c:v>
                </c:pt>
                <c:pt idx="7">
                  <c:v>Cider Rose Flavor</c:v>
                </c:pt>
                <c:pt idx="8">
                  <c:v>Cider Cherry Flavor</c:v>
                </c:pt>
                <c:pt idx="9">
                  <c:v>Cider Hopped</c:v>
                </c:pt>
                <c:pt idx="10">
                  <c:v>Cider Botanical</c:v>
                </c:pt>
                <c:pt idx="11">
                  <c:v>Cider Spiced and Blends</c:v>
                </c:pt>
                <c:pt idx="12">
                  <c:v>Cider Berry/Berry Fruit Blends</c:v>
                </c:pt>
                <c:pt idx="13">
                  <c:v>Cider Sours</c:v>
                </c:pt>
                <c:pt idx="14">
                  <c:v>Cider All Other Flavor</c:v>
                </c:pt>
              </c:strCache>
            </c:strRef>
          </c:cat>
          <c:val>
            <c:numRef>
              <c:f>Sheet1!$B$2:$B$16</c:f>
              <c:numCache>
                <c:formatCode>0.0</c:formatCode>
                <c:ptCount val="15"/>
                <c:pt idx="0">
                  <c:v>5.8949999999999996</c:v>
                </c:pt>
                <c:pt idx="1">
                  <c:v>-3.8210000000000002</c:v>
                </c:pt>
                <c:pt idx="2">
                  <c:v>23.629000000000001</c:v>
                </c:pt>
                <c:pt idx="3">
                  <c:v>-6.7160000000000002</c:v>
                </c:pt>
                <c:pt idx="4">
                  <c:v>7.1079999999999997</c:v>
                </c:pt>
                <c:pt idx="5">
                  <c:v>-23.748999999999999</c:v>
                </c:pt>
                <c:pt idx="6">
                  <c:v>28.632999999999999</c:v>
                </c:pt>
                <c:pt idx="7">
                  <c:v>-31.7</c:v>
                </c:pt>
                <c:pt idx="8">
                  <c:v>-11.539</c:v>
                </c:pt>
                <c:pt idx="9">
                  <c:v>33.787999999999997</c:v>
                </c:pt>
                <c:pt idx="10">
                  <c:v>1.61</c:v>
                </c:pt>
                <c:pt idx="11">
                  <c:v>5.476</c:v>
                </c:pt>
                <c:pt idx="12">
                  <c:v>-13.21</c:v>
                </c:pt>
                <c:pt idx="13">
                  <c:v>34.17</c:v>
                </c:pt>
                <c:pt idx="14">
                  <c:v>9.5329999999999995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02F-4579-A127-2F97FE3932C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EQ Volume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2369524948150872E-2"/>
                  <c:y val="4.255031178212549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802F-4579-A127-2F97FE3932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0923812370376611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802F-4579-A127-2F97FE3932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5.6693001089971768E-17"/>
                  <c:y val="-1.2764088488299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802F-4579-A127-2F97FE3932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0"/>
                  <c:y val="-1.2764088488299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802F-4579-A127-2F97FE3932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3.092381237037718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802F-4579-A127-2F97FE3932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1.2369524948150872E-2"/>
                  <c:y val="7.8001861899889223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802F-4579-A127-2F97FE3932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6.1847624740753223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802F-4579-A127-2F97FE3932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Total Cider</c:v>
                </c:pt>
                <c:pt idx="1">
                  <c:v>Bottle </c:v>
                </c:pt>
                <c:pt idx="2">
                  <c:v>Can</c:v>
                </c:pt>
                <c:pt idx="3">
                  <c:v>Rem. Packaging Type</c:v>
                </c:pt>
                <c:pt idx="4">
                  <c:v>Cider Apple Flavor</c:v>
                </c:pt>
                <c:pt idx="5">
                  <c:v>Cider Pear Flavor</c:v>
                </c:pt>
                <c:pt idx="6">
                  <c:v>Cider Pineapple Flavor</c:v>
                </c:pt>
                <c:pt idx="7">
                  <c:v>Cider Rose Flavor</c:v>
                </c:pt>
                <c:pt idx="8">
                  <c:v>Cider Cherry Flavor</c:v>
                </c:pt>
                <c:pt idx="9">
                  <c:v>Cider Hopped</c:v>
                </c:pt>
                <c:pt idx="10">
                  <c:v>Cider Botanical</c:v>
                </c:pt>
                <c:pt idx="11">
                  <c:v>Cider Spiced and Blends</c:v>
                </c:pt>
                <c:pt idx="12">
                  <c:v>Cider Berry/Berry Fruit Blends</c:v>
                </c:pt>
                <c:pt idx="13">
                  <c:v>Cider Sours</c:v>
                </c:pt>
                <c:pt idx="14">
                  <c:v>Cider All Other Flavor</c:v>
                </c:pt>
              </c:strCache>
            </c:strRef>
          </c:cat>
          <c:val>
            <c:numRef>
              <c:f>Sheet1!$C$2:$C$16</c:f>
              <c:numCache>
                <c:formatCode>0.0</c:formatCode>
                <c:ptCount val="15"/>
                <c:pt idx="0">
                  <c:v>3.448</c:v>
                </c:pt>
                <c:pt idx="1">
                  <c:v>-4.47</c:v>
                </c:pt>
                <c:pt idx="2">
                  <c:v>18.617000000000001</c:v>
                </c:pt>
                <c:pt idx="3">
                  <c:v>-9.266</c:v>
                </c:pt>
                <c:pt idx="4">
                  <c:v>5.5380000000000003</c:v>
                </c:pt>
                <c:pt idx="5">
                  <c:v>-25.527000000000001</c:v>
                </c:pt>
                <c:pt idx="6">
                  <c:v>29.628</c:v>
                </c:pt>
                <c:pt idx="7">
                  <c:v>-34.466999999999999</c:v>
                </c:pt>
                <c:pt idx="8">
                  <c:v>-12.492000000000001</c:v>
                </c:pt>
                <c:pt idx="9">
                  <c:v>49.185000000000002</c:v>
                </c:pt>
                <c:pt idx="10">
                  <c:v>2.96</c:v>
                </c:pt>
                <c:pt idx="11">
                  <c:v>9.9459999999999997</c:v>
                </c:pt>
                <c:pt idx="12">
                  <c:v>-13.632</c:v>
                </c:pt>
                <c:pt idx="13">
                  <c:v>30.219000000000001</c:v>
                </c:pt>
                <c:pt idx="14">
                  <c:v>6.2679999999999998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802F-4579-A127-2F97FE3932C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84645072"/>
        <c:axId val="384644680"/>
      </c:barChart>
      <c:catAx>
        <c:axId val="384645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4644680"/>
        <c:crosses val="autoZero"/>
        <c:auto val="1"/>
        <c:lblAlgn val="ctr"/>
        <c:lblOffset val="100"/>
        <c:noMultiLvlLbl val="0"/>
      </c:catAx>
      <c:valAx>
        <c:axId val="384644680"/>
        <c:scaling>
          <c:orientation val="minMax"/>
          <c:max val="100"/>
          <c:min val="-50"/>
        </c:scaling>
        <c:delete val="1"/>
        <c:axPos val="l"/>
        <c:numFmt formatCode="0.0" sourceLinked="1"/>
        <c:majorTickMark val="none"/>
        <c:minorTickMark val="none"/>
        <c:tickLblPos val="nextTo"/>
        <c:crossAx val="384645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Dollars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4.6385718555566049E-3"/>
                  <c:y val="7.8001861899889223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996A-4098-A183-BD9AFAE71AF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National Cider Brands</c:v>
                </c:pt>
                <c:pt idx="1">
                  <c:v>Cider Apple Flavor</c:v>
                </c:pt>
                <c:pt idx="2">
                  <c:v>Cider Pear Flavor</c:v>
                </c:pt>
                <c:pt idx="3">
                  <c:v>Cider Pineapple Flavor</c:v>
                </c:pt>
                <c:pt idx="4">
                  <c:v>Cider Rose Flavor</c:v>
                </c:pt>
                <c:pt idx="5">
                  <c:v>Cider Cherry Flavor</c:v>
                </c:pt>
                <c:pt idx="6">
                  <c:v>Cider Hopped</c:v>
                </c:pt>
                <c:pt idx="7">
                  <c:v>Cider Spiced and Blends</c:v>
                </c:pt>
                <c:pt idx="8">
                  <c:v>Cider Berry/Berry Fruit Blends</c:v>
                </c:pt>
                <c:pt idx="9">
                  <c:v>Cider All Other Flavor</c:v>
                </c:pt>
              </c:strCache>
            </c:strRef>
          </c:cat>
          <c:val>
            <c:numRef>
              <c:f>Sheet1!$B$2:$B$11</c:f>
              <c:numCache>
                <c:formatCode>0.0</c:formatCode>
                <c:ptCount val="10"/>
                <c:pt idx="0">
                  <c:v>-7.1</c:v>
                </c:pt>
                <c:pt idx="1">
                  <c:v>1.6</c:v>
                </c:pt>
                <c:pt idx="2">
                  <c:v>-44.5</c:v>
                </c:pt>
                <c:pt idx="3">
                  <c:v>-5.2</c:v>
                </c:pt>
                <c:pt idx="4">
                  <c:v>-40.5</c:v>
                </c:pt>
                <c:pt idx="5">
                  <c:v>-77.3</c:v>
                </c:pt>
                <c:pt idx="6">
                  <c:v>-100</c:v>
                </c:pt>
                <c:pt idx="7">
                  <c:v>18.600000000000001</c:v>
                </c:pt>
                <c:pt idx="8">
                  <c:v>-77.3</c:v>
                </c:pt>
                <c:pt idx="9">
                  <c:v>-12.1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96A-4098-A183-BD9AFAE71AF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EQ Volume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2369524948150872E-2"/>
                  <c:y val="4.255031178212549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96A-4098-A183-BD9AFAE71AF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National Cider Brands</c:v>
                </c:pt>
                <c:pt idx="1">
                  <c:v>Cider Apple Flavor</c:v>
                </c:pt>
                <c:pt idx="2">
                  <c:v>Cider Pear Flavor</c:v>
                </c:pt>
                <c:pt idx="3">
                  <c:v>Cider Pineapple Flavor</c:v>
                </c:pt>
                <c:pt idx="4">
                  <c:v>Cider Rose Flavor</c:v>
                </c:pt>
                <c:pt idx="5">
                  <c:v>Cider Cherry Flavor</c:v>
                </c:pt>
                <c:pt idx="6">
                  <c:v>Cider Hopped</c:v>
                </c:pt>
                <c:pt idx="7">
                  <c:v>Cider Spiced and Blends</c:v>
                </c:pt>
                <c:pt idx="8">
                  <c:v>Cider Berry/Berry Fruit Blends</c:v>
                </c:pt>
                <c:pt idx="9">
                  <c:v>Cider All Other Flavor</c:v>
                </c:pt>
              </c:strCache>
            </c:strRef>
          </c:cat>
          <c:val>
            <c:numRef>
              <c:f>Sheet1!$C$2:$C$11</c:f>
              <c:numCache>
                <c:formatCode>0.0</c:formatCode>
                <c:ptCount val="10"/>
                <c:pt idx="0">
                  <c:v>-8.5</c:v>
                </c:pt>
                <c:pt idx="1">
                  <c:v>0.2</c:v>
                </c:pt>
                <c:pt idx="2">
                  <c:v>-45.6</c:v>
                </c:pt>
                <c:pt idx="3">
                  <c:v>-9.9</c:v>
                </c:pt>
                <c:pt idx="4">
                  <c:v>-41.6</c:v>
                </c:pt>
                <c:pt idx="5">
                  <c:v>-76.599999999999994</c:v>
                </c:pt>
                <c:pt idx="6">
                  <c:v>-100</c:v>
                </c:pt>
                <c:pt idx="7">
                  <c:v>15.2</c:v>
                </c:pt>
                <c:pt idx="8">
                  <c:v>-76.599999999999994</c:v>
                </c:pt>
                <c:pt idx="9">
                  <c:v>-15.3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96A-4098-A183-BD9AFAE71AF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70457632"/>
        <c:axId val="370462336"/>
      </c:barChart>
      <c:catAx>
        <c:axId val="370457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0462336"/>
        <c:crosses val="autoZero"/>
        <c:auto val="1"/>
        <c:lblAlgn val="ctr"/>
        <c:lblOffset val="100"/>
        <c:noMultiLvlLbl val="0"/>
      </c:catAx>
      <c:valAx>
        <c:axId val="370462336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370457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Dollars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4.6385718555566049E-3"/>
                  <c:y val="7.8001861899889223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1BD-46E5-AA15-C99C1000AD6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7.7309530925942947E-3"/>
                  <c:y val="-1.9500465474972306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1BD-46E5-AA15-C99C1000AD6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Regional Cider Brands</c:v>
                </c:pt>
                <c:pt idx="1">
                  <c:v>Cider Apple Flavor</c:v>
                </c:pt>
                <c:pt idx="2">
                  <c:v>Cider Pear Flavor</c:v>
                </c:pt>
                <c:pt idx="3">
                  <c:v>Cider Pineapple Flavor</c:v>
                </c:pt>
                <c:pt idx="4">
                  <c:v>Cider Rose Flavor</c:v>
                </c:pt>
                <c:pt idx="5">
                  <c:v>Cider Cherry Flavor</c:v>
                </c:pt>
                <c:pt idx="6">
                  <c:v>Cider Hopped</c:v>
                </c:pt>
                <c:pt idx="7">
                  <c:v>Cider Botanical</c:v>
                </c:pt>
                <c:pt idx="8">
                  <c:v>Cider Spiced and Blends</c:v>
                </c:pt>
                <c:pt idx="9">
                  <c:v>Cider Berry/Berry Fruit Blends</c:v>
                </c:pt>
                <c:pt idx="10">
                  <c:v>Cider Sours</c:v>
                </c:pt>
                <c:pt idx="11">
                  <c:v>Cider All Other Flavor</c:v>
                </c:pt>
              </c:strCache>
            </c:strRef>
          </c:cat>
          <c:val>
            <c:numRef>
              <c:f>Sheet1!$B$2:$B$13</c:f>
              <c:numCache>
                <c:formatCode>0.0</c:formatCode>
                <c:ptCount val="12"/>
                <c:pt idx="0">
                  <c:v>28.3</c:v>
                </c:pt>
                <c:pt idx="1">
                  <c:v>20.2</c:v>
                </c:pt>
                <c:pt idx="2">
                  <c:v>-1.7</c:v>
                </c:pt>
                <c:pt idx="3">
                  <c:v>29.4</c:v>
                </c:pt>
                <c:pt idx="4">
                  <c:v>42.1</c:v>
                </c:pt>
                <c:pt idx="5">
                  <c:v>21.6</c:v>
                </c:pt>
                <c:pt idx="6">
                  <c:v>33.9</c:v>
                </c:pt>
                <c:pt idx="7">
                  <c:v>1.6</c:v>
                </c:pt>
                <c:pt idx="8">
                  <c:v>5.4</c:v>
                </c:pt>
                <c:pt idx="9">
                  <c:v>16.8</c:v>
                </c:pt>
                <c:pt idx="10">
                  <c:v>34.200000000000003</c:v>
                </c:pt>
                <c:pt idx="11">
                  <c:v>27.9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1BD-46E5-AA15-C99C1000AD6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EQ Volume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546190618518859E-3"/>
                  <c:y val="4.255031178212471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1BD-46E5-AA15-C99C1000AD6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Regional Cider Brands</c:v>
                </c:pt>
                <c:pt idx="1">
                  <c:v>Cider Apple Flavor</c:v>
                </c:pt>
                <c:pt idx="2">
                  <c:v>Cider Pear Flavor</c:v>
                </c:pt>
                <c:pt idx="3">
                  <c:v>Cider Pineapple Flavor</c:v>
                </c:pt>
                <c:pt idx="4">
                  <c:v>Cider Rose Flavor</c:v>
                </c:pt>
                <c:pt idx="5">
                  <c:v>Cider Cherry Flavor</c:v>
                </c:pt>
                <c:pt idx="6">
                  <c:v>Cider Hopped</c:v>
                </c:pt>
                <c:pt idx="7">
                  <c:v>Cider Botanical</c:v>
                </c:pt>
                <c:pt idx="8">
                  <c:v>Cider Spiced and Blends</c:v>
                </c:pt>
                <c:pt idx="9">
                  <c:v>Cider Berry/Berry Fruit Blends</c:v>
                </c:pt>
                <c:pt idx="10">
                  <c:v>Cider Sours</c:v>
                </c:pt>
                <c:pt idx="11">
                  <c:v>Cider All Other Flavor</c:v>
                </c:pt>
              </c:strCache>
            </c:strRef>
          </c:cat>
          <c:val>
            <c:numRef>
              <c:f>Sheet1!$C$2:$C$13</c:f>
              <c:numCache>
                <c:formatCode>0.0</c:formatCode>
                <c:ptCount val="12"/>
                <c:pt idx="0">
                  <c:v>30.1</c:v>
                </c:pt>
                <c:pt idx="1">
                  <c:v>21.9</c:v>
                </c:pt>
                <c:pt idx="2">
                  <c:v>1.3</c:v>
                </c:pt>
                <c:pt idx="3">
                  <c:v>30.5</c:v>
                </c:pt>
                <c:pt idx="4">
                  <c:v>39.299999999999997</c:v>
                </c:pt>
                <c:pt idx="5">
                  <c:v>32.200000000000003</c:v>
                </c:pt>
                <c:pt idx="6">
                  <c:v>49.6</c:v>
                </c:pt>
                <c:pt idx="7">
                  <c:v>3</c:v>
                </c:pt>
                <c:pt idx="8">
                  <c:v>9.9</c:v>
                </c:pt>
                <c:pt idx="9">
                  <c:v>28</c:v>
                </c:pt>
                <c:pt idx="10">
                  <c:v>30.2</c:v>
                </c:pt>
                <c:pt idx="11">
                  <c:v>30.7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1BD-46E5-AA15-C99C1000AD6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78427920"/>
        <c:axId val="378428312"/>
      </c:barChart>
      <c:catAx>
        <c:axId val="378427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8428312"/>
        <c:crosses val="autoZero"/>
        <c:auto val="1"/>
        <c:lblAlgn val="ctr"/>
        <c:lblOffset val="100"/>
        <c:noMultiLvlLbl val="0"/>
      </c:catAx>
      <c:valAx>
        <c:axId val="378428312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378427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169055212165931E-2"/>
          <c:y val="5.2662341228434925E-2"/>
          <c:w val="0.88576060407146762"/>
          <c:h val="0.697017530657624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Dollars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9.984</c:v>
                </c:pt>
                <c:pt idx="1">
                  <c:v>-5.8979999999999997</c:v>
                </c:pt>
                <c:pt idx="2">
                  <c:v>34.154000000000003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409-46F5-8D2A-3EBA9BECEF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EQ Volume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Sheet1!$C$2:$C$4</c:f>
              <c:numCache>
                <c:formatCode>0.0</c:formatCode>
                <c:ptCount val="3"/>
                <c:pt idx="0">
                  <c:v>6.798</c:v>
                </c:pt>
                <c:pt idx="1">
                  <c:v>-7.8390000000000004</c:v>
                </c:pt>
                <c:pt idx="2">
                  <c:v>35.151000000000003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09-46F5-8D2A-3EBA9BECEFB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64113976"/>
        <c:axId val="364114760"/>
      </c:barChart>
      <c:catAx>
        <c:axId val="364113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4114760"/>
        <c:crosses val="autoZero"/>
        <c:auto val="1"/>
        <c:lblAlgn val="ctr"/>
        <c:lblOffset val="100"/>
        <c:noMultiLvlLbl val="0"/>
      </c:catAx>
      <c:valAx>
        <c:axId val="36411476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4113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95818203296458"/>
          <c:y val="0.10547209142021909"/>
          <c:w val="0.87290212568830727"/>
          <c:h val="0.7890558171595618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Apple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Sheet1!$B$2</c:f>
              <c:numCache>
                <c:formatCode>0.0%</c:formatCode>
                <c:ptCount val="1"/>
                <c:pt idx="0">
                  <c:v>0.62392999999999998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C98-43AE-87B1-B07AED5966E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Pear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4.580200574316279E-3"/>
                  <c:y val="0.29723953036607198"/>
                </c:manualLayout>
              </c:layout>
              <c:spPr>
                <a:solidFill>
                  <a:schemeClr val="accent2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C98-43AE-87B1-B07AED5966E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Sheet1!$C$2</c:f>
              <c:numCache>
                <c:formatCode>0.0%</c:formatCode>
                <c:ptCount val="1"/>
                <c:pt idx="0">
                  <c:v>1.521E-2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C98-43AE-87B1-B07AED5966E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Pineapple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5267335247720929E-3"/>
                  <c:y val="-0.29500023027192473"/>
                </c:manualLayout>
              </c:layout>
              <c:spPr>
                <a:solidFill>
                  <a:schemeClr val="accent3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C98-43AE-87B1-B07AED5966E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Sheet1!$D$2</c:f>
              <c:numCache>
                <c:formatCode>0.0%</c:formatCode>
                <c:ptCount val="1"/>
                <c:pt idx="0">
                  <c:v>4.7720000000000005E-2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C98-43AE-87B1-B07AED5966E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Rose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0534670495441858E-3"/>
                  <c:y val="1.917674389458528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C98-43AE-87B1-B07AED5966E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Sheet1!$E$2</c:f>
              <c:numCache>
                <c:formatCode>0.0%</c:formatCode>
                <c:ptCount val="1"/>
                <c:pt idx="0">
                  <c:v>5.9000000000000004E-2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C98-43AE-87B1-B07AED5966E5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Cherry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9443477799174198E-2"/>
                  <c:y val="-0.34518139010253518"/>
                </c:manualLayout>
              </c:layout>
              <c:spPr>
                <a:solidFill>
                  <a:schemeClr val="accent5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6C98-43AE-87B1-B07AED5966E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Sheet1!$F$2</c:f>
              <c:numCache>
                <c:formatCode>0.0%</c:formatCode>
                <c:ptCount val="1"/>
                <c:pt idx="0">
                  <c:v>6.5200000000000006E-3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C98-43AE-87B1-B07AED5966E5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Hopped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9007936970669765E-2"/>
                  <c:y val="0.3068279023133645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6C98-43AE-87B1-B07AED5966E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6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Sheet1!$G$2</c:f>
              <c:numCache>
                <c:formatCode>0.0%</c:formatCode>
                <c:ptCount val="1"/>
                <c:pt idx="0">
                  <c:v>5.3800000000000002E-3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6C98-43AE-87B1-B07AED5966E5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Botanical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9847535822037209E-2"/>
                  <c:y val="0.4122999937335836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6C98-43AE-87B1-B07AED5966E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rgbClr val="00688F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Sheet1!$H$2</c:f>
              <c:numCache>
                <c:formatCode>0.0%</c:formatCode>
                <c:ptCount val="1"/>
                <c:pt idx="0">
                  <c:v>6.9199999999999991E-3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6C98-43AE-87B1-B07AED5966E5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Spiced and Blends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4.307995789035843E-3"/>
                  <c:y val="-0.4196490655867291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6C98-43AE-87B1-B07AED5966E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rgbClr val="6B1167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Sheet1!$I$2</c:f>
              <c:numCache>
                <c:formatCode>0.0%</c:formatCode>
                <c:ptCount val="1"/>
                <c:pt idx="0">
                  <c:v>1.2669999999999999E-2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6C98-43AE-87B1-B07AED5966E5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Berry/Berry Fruit Blends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648914041656744E-2"/>
                  <c:y val="0.26847441452419396"/>
                </c:manualLayout>
              </c:layout>
              <c:spPr>
                <a:solidFill>
                  <a:srgbClr val="557924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6C98-43AE-87B1-B07AED5966E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Sheet1!$J$2</c:f>
              <c:numCache>
                <c:formatCode>0.0%</c:formatCode>
                <c:ptCount val="1"/>
                <c:pt idx="0">
                  <c:v>6.6600000000000001E-3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6C98-43AE-87B1-B07AED5966E5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Sours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4.258517771685371E-2"/>
                  <c:y val="-0.27806278647148669"/>
                </c:manualLayout>
              </c:layout>
              <c:spPr>
                <a:solidFill>
                  <a:srgbClr val="996A00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6C98-43AE-87B1-B07AED5966E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Sheet1!$K$2</c:f>
              <c:numCache>
                <c:formatCode>0.0%</c:formatCode>
                <c:ptCount val="1"/>
                <c:pt idx="0">
                  <c:v>3.9399999999999999E-3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6C98-43AE-87B1-B07AED5966E5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All Other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Sheet1!$L$2</c:f>
              <c:numCache>
                <c:formatCode>0.0%</c:formatCode>
                <c:ptCount val="1"/>
                <c:pt idx="0">
                  <c:v>0.13180999999999998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6C98-43AE-87B1-B07AED5966E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364116328"/>
        <c:axId val="370458416"/>
      </c:barChart>
      <c:catAx>
        <c:axId val="364116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0458416"/>
        <c:crosses val="autoZero"/>
        <c:auto val="1"/>
        <c:lblAlgn val="ctr"/>
        <c:lblOffset val="100"/>
        <c:noMultiLvlLbl val="0"/>
      </c:catAx>
      <c:valAx>
        <c:axId val="370458416"/>
        <c:scaling>
          <c:orientation val="minMax"/>
        </c:scaling>
        <c:delete val="1"/>
        <c:axPos val="b"/>
        <c:numFmt formatCode="0.0%" sourceLinked="1"/>
        <c:majorTickMark val="none"/>
        <c:minorTickMark val="none"/>
        <c:tickLblPos val="nextTo"/>
        <c:crossAx val="364116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Apple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13.3</c:v>
                </c:pt>
                <c:pt idx="1">
                  <c:v>7.5</c:v>
                </c:pt>
                <c:pt idx="2">
                  <c:v>26.1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8B7-42B3-B1DD-822E170DF14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Pear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Sheet1!$C$2:$C$4</c:f>
              <c:numCache>
                <c:formatCode>0.0</c:formatCode>
                <c:ptCount val="3"/>
                <c:pt idx="0">
                  <c:v>-10.199999999999999</c:v>
                </c:pt>
                <c:pt idx="1">
                  <c:v>-35.9</c:v>
                </c:pt>
                <c:pt idx="2">
                  <c:v>11.8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8B7-42B3-B1DD-822E170DF14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Pineapple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Sheet1!$D$2:$D$4</c:f>
              <c:numCache>
                <c:formatCode>0.0</c:formatCode>
                <c:ptCount val="3"/>
                <c:pt idx="0">
                  <c:v>32.9</c:v>
                </c:pt>
                <c:pt idx="1">
                  <c:v>-18.5</c:v>
                </c:pt>
                <c:pt idx="2">
                  <c:v>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8B7-42B3-B1DD-822E170DF14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Rose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Sheet1!$E$2:$E$4</c:f>
              <c:numCache>
                <c:formatCode>0.0</c:formatCode>
                <c:ptCount val="3"/>
                <c:pt idx="0">
                  <c:v>-40.4</c:v>
                </c:pt>
                <c:pt idx="1">
                  <c:v>-49.4</c:v>
                </c:pt>
                <c:pt idx="2">
                  <c:v>10.199999999999999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8B7-42B3-B1DD-822E170DF14C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Cherry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Sheet1!$F$2:$F$4</c:f>
              <c:numCache>
                <c:formatCode>0.0</c:formatCode>
                <c:ptCount val="3"/>
                <c:pt idx="0">
                  <c:v>11</c:v>
                </c:pt>
                <c:pt idx="1">
                  <c:v>-45.1</c:v>
                </c:pt>
                <c:pt idx="2">
                  <c:v>22.5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8B7-42B3-B1DD-822E170DF14C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Hopped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Sheet1!$G$2:$G$4</c:f>
              <c:numCache>
                <c:formatCode>0.0</c:formatCode>
                <c:ptCount val="3"/>
                <c:pt idx="0">
                  <c:v>36.5</c:v>
                </c:pt>
                <c:pt idx="1">
                  <c:v>0</c:v>
                </c:pt>
                <c:pt idx="2">
                  <c:v>36.5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F8B7-42B3-B1DD-822E170DF14C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Botanical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Sheet1!$H$2:$H$4</c:f>
              <c:numCache>
                <c:formatCode>0.0</c:formatCode>
                <c:ptCount val="3"/>
                <c:pt idx="0">
                  <c:v>6.7</c:v>
                </c:pt>
                <c:pt idx="1">
                  <c:v>0</c:v>
                </c:pt>
                <c:pt idx="2">
                  <c:v>6.7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8B7-42B3-B1DD-822E170DF14C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Spiced and Blends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Sheet1!$I$2:$I$4</c:f>
              <c:numCache>
                <c:formatCode>0.0</c:formatCode>
                <c:ptCount val="3"/>
                <c:pt idx="0">
                  <c:v>17.100000000000001</c:v>
                </c:pt>
                <c:pt idx="1">
                  <c:v>-15.5</c:v>
                </c:pt>
                <c:pt idx="2">
                  <c:v>17.399999999999999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8B7-42B3-B1DD-822E170DF14C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Berry/Berry Fruit Blends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Sheet1!$J$2:$J$4</c:f>
              <c:numCache>
                <c:formatCode>0.0</c:formatCode>
                <c:ptCount val="3"/>
                <c:pt idx="0">
                  <c:v>7.8</c:v>
                </c:pt>
                <c:pt idx="1">
                  <c:v>-45.1</c:v>
                </c:pt>
                <c:pt idx="2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F8B7-42B3-B1DD-822E170DF14C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Sours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Sheet1!$K$2:$K$4</c:f>
              <c:numCache>
                <c:formatCode>0.0</c:formatCode>
                <c:ptCount val="3"/>
                <c:pt idx="0">
                  <c:v>5.8</c:v>
                </c:pt>
                <c:pt idx="1">
                  <c:v>0</c:v>
                </c:pt>
                <c:pt idx="2">
                  <c:v>5.8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F8B7-42B3-B1DD-822E170DF14C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All Other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Sheet1!$L$2:$L$4</c:f>
              <c:numCache>
                <c:formatCode>0.0</c:formatCode>
                <c:ptCount val="3"/>
                <c:pt idx="0">
                  <c:v>5.9</c:v>
                </c:pt>
                <c:pt idx="1">
                  <c:v>-22.9</c:v>
                </c:pt>
                <c:pt idx="2">
                  <c:v>28.9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F8B7-42B3-B1DD-822E170DF14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70458808"/>
        <c:axId val="13690272"/>
      </c:barChart>
      <c:catAx>
        <c:axId val="370458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690272"/>
        <c:crosses val="autoZero"/>
        <c:auto val="1"/>
        <c:lblAlgn val="ctr"/>
        <c:lblOffset val="120"/>
        <c:tickLblSkip val="1"/>
        <c:noMultiLvlLbl val="0"/>
      </c:catAx>
      <c:valAx>
        <c:axId val="13690272"/>
        <c:scaling>
          <c:orientation val="minMax"/>
          <c:max val="200"/>
        </c:scaling>
        <c:delete val="1"/>
        <c:axPos val="l"/>
        <c:numFmt formatCode="0.0" sourceLinked="1"/>
        <c:majorTickMark val="none"/>
        <c:minorTickMark val="none"/>
        <c:tickLblPos val="nextTo"/>
        <c:crossAx val="370458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5105358781771536"/>
          <c:w val="0.97014753739196591"/>
          <c:h val="0.215754312250541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589932760663858"/>
          <c:y val="8.2791334941542963E-2"/>
          <c:w val="0.49590407013715304"/>
          <c:h val="0.8196826832895568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Absolute $ Chg (MM)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2.6416726988326717E-2"/>
                  <c:y val="-3.59962325832798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C7D-4625-A333-00575C2CE8E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numFmt formatCode="&quot;$&quot;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Rem. Packaging Type</c:v>
                </c:pt>
                <c:pt idx="1">
                  <c:v>Can</c:v>
                </c:pt>
                <c:pt idx="2">
                  <c:v>Bottle</c:v>
                </c:pt>
              </c:strCache>
            </c:strRef>
          </c:cat>
          <c:val>
            <c:numRef>
              <c:f>Sheet1!$B$2:$B$4</c:f>
              <c:numCache>
                <c:formatCode>_("$"* #,##0.0_);_("$"* \(#,##0.0\);_("$"* "-"??_);_(@_)</c:formatCode>
                <c:ptCount val="3"/>
                <c:pt idx="0">
                  <c:v>0</c:v>
                </c:pt>
                <c:pt idx="1">
                  <c:v>7.9</c:v>
                </c:pt>
                <c:pt idx="2">
                  <c:v>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C7D-4625-A333-00575C2CE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84645464"/>
        <c:axId val="384645856"/>
      </c:barChart>
      <c:catAx>
        <c:axId val="3846454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4645856"/>
        <c:crosses val="autoZero"/>
        <c:auto val="1"/>
        <c:lblAlgn val="ctr"/>
        <c:lblOffset val="100"/>
        <c:noMultiLvlLbl val="0"/>
      </c:catAx>
      <c:valAx>
        <c:axId val="384645856"/>
        <c:scaling>
          <c:orientation val="minMax"/>
        </c:scaling>
        <c:delete val="0"/>
        <c:axPos val="b"/>
        <c:numFmt formatCode="&quot;$&quot;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4645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Dollar % Chg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Bottle</c:v>
                </c:pt>
                <c:pt idx="1">
                  <c:v>Can</c:v>
                </c:pt>
                <c:pt idx="2">
                  <c:v>Rem. Packaging Type</c:v>
                </c:pt>
              </c:strCache>
            </c:strRef>
          </c:cat>
          <c:val>
            <c:numRef>
              <c:f>Sheet1!$B$2:$B$4</c:f>
              <c:numCache>
                <c:formatCode>#,##0.0</c:formatCode>
                <c:ptCount val="3"/>
                <c:pt idx="0">
                  <c:v>7.6</c:v>
                </c:pt>
                <c:pt idx="1">
                  <c:v>13.3</c:v>
                </c:pt>
                <c:pt idx="2">
                  <c:v>25.1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979-4BFC-B17B-E072AB9A302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EQ % Chg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Bottle</c:v>
                </c:pt>
                <c:pt idx="1">
                  <c:v>Can</c:v>
                </c:pt>
                <c:pt idx="2">
                  <c:v>Rem. Packaging Type</c:v>
                </c:pt>
              </c:strCache>
            </c:strRef>
          </c:cat>
          <c:val>
            <c:numRef>
              <c:f>Sheet1!$C$2:$C$4</c:f>
              <c:numCache>
                <c:formatCode>#,##0.0</c:formatCode>
                <c:ptCount val="3"/>
                <c:pt idx="0">
                  <c:v>7</c:v>
                </c:pt>
                <c:pt idx="1">
                  <c:v>6.4</c:v>
                </c:pt>
                <c:pt idx="2">
                  <c:v>37.1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979-4BFC-B17B-E072AB9A302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84649776"/>
        <c:axId val="384646248"/>
      </c:barChart>
      <c:catAx>
        <c:axId val="384649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4646248"/>
        <c:crosses val="autoZero"/>
        <c:auto val="1"/>
        <c:lblAlgn val="ctr"/>
        <c:lblOffset val="100"/>
        <c:noMultiLvlLbl val="0"/>
      </c:catAx>
      <c:valAx>
        <c:axId val="384646248"/>
        <c:scaling>
          <c:orientation val="minMax"/>
        </c:scaling>
        <c:delete val="0"/>
        <c:axPos val="l"/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4649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Bottle Share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7B1-44E4-AD3D-CEFE0DF5FA6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7B1-44E4-AD3D-CEFE0DF5FA6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7B1-44E4-AD3D-CEFE0DF5FA6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7B1-44E4-AD3D-CEFE0DF5FA6F}"/>
              </c:ext>
            </c:extLst>
          </c:dPt>
          <c:dLbls>
            <c:dLbl>
              <c:idx val="0"/>
              <c:layout>
                <c:manualLayout>
                  <c:x val="0.12863797489967785"/>
                  <c:y val="-1.997950658484682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7B1-44E4-AD3D-CEFE0DF5FA6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9.1884267785484239E-2"/>
                  <c:y val="-6.6598355282822767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7B1-44E4-AD3D-CEFE0DF5FA6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7B1-44E4-AD3D-CEFE0DF5FA6F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7565280335645228E-2"/>
                  <c:y val="-9.989753292423414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7B1-44E4-AD3D-CEFE0DF5FA6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6PK</c:v>
                </c:pt>
                <c:pt idx="1">
                  <c:v>12PK</c:v>
                </c:pt>
                <c:pt idx="2">
                  <c:v>4PK</c:v>
                </c:pt>
                <c:pt idx="3">
                  <c:v>1PK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0.6879943292131987</c:v>
                </c:pt>
                <c:pt idx="1">
                  <c:v>0.21370315069305942</c:v>
                </c:pt>
                <c:pt idx="2">
                  <c:v>6.8693666771565401E-3</c:v>
                </c:pt>
                <c:pt idx="3">
                  <c:v>8.1469002711248087E-2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7B1-44E4-AD3D-CEFE0DF5FA6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Can Share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37F-4848-9116-40880C460ED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37F-4848-9116-40880C460ED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37F-4848-9116-40880C460ED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37F-4848-9116-40880C460ED9}"/>
              </c:ext>
            </c:extLst>
          </c:dPt>
          <c:dLbls>
            <c:dLbl>
              <c:idx val="0"/>
              <c:layout>
                <c:manualLayout>
                  <c:x val="7.3507387637157112E-2"/>
                  <c:y val="-0.105617477613460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37F-4848-9116-40880C460ED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3507387637157029E-2"/>
                  <c:y val="7.9213108210095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37F-4848-9116-40880C460ED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10107265800109105"/>
                  <c:y val="3.30054617542063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37F-4848-9116-40880C460ED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14855293183058"/>
                  <c:y val="-2.64043694033652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637F-4848-9116-40880C460ED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6PK</c:v>
                </c:pt>
                <c:pt idx="1">
                  <c:v>12PK</c:v>
                </c:pt>
                <c:pt idx="2">
                  <c:v>4PK</c:v>
                </c:pt>
                <c:pt idx="3">
                  <c:v>1PK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0.41</c:v>
                </c:pt>
                <c:pt idx="1">
                  <c:v>0.13</c:v>
                </c:pt>
                <c:pt idx="2">
                  <c:v>0.24</c:v>
                </c:pt>
                <c:pt idx="3">
                  <c:v>0.18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37F-4848-9116-40880C460ED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1659176351012113E-2"/>
          <c:y val="6.2272973333437939E-2"/>
          <c:w val="0.85690231567088326"/>
          <c:h val="0.636222864674454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6PK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Can</c:v>
                </c:pt>
                <c:pt idx="1">
                  <c:v>Bottle</c:v>
                </c:pt>
              </c:strCache>
            </c:strRef>
          </c:cat>
          <c:val>
            <c:numRef>
              <c:f>Sheet1!$B$2:$C$2</c:f>
              <c:numCache>
                <c:formatCode>0.0</c:formatCode>
                <c:ptCount val="2"/>
                <c:pt idx="0">
                  <c:v>34.799999999999997</c:v>
                </c:pt>
                <c:pt idx="1">
                  <c:v>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0FE-4980-B407-247FA1779E7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12PK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Can</c:v>
                </c:pt>
                <c:pt idx="1">
                  <c:v>Bottle</c:v>
                </c:pt>
              </c:strCache>
            </c:strRef>
          </c:cat>
          <c:val>
            <c:numRef>
              <c:f>Sheet1!$B$3:$C$3</c:f>
              <c:numCache>
                <c:formatCode>0.0</c:formatCode>
                <c:ptCount val="2"/>
                <c:pt idx="0">
                  <c:v>-31</c:v>
                </c:pt>
                <c:pt idx="1">
                  <c:v>14.6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0FE-4980-B407-247FA1779E74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4PK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Can</c:v>
                </c:pt>
                <c:pt idx="1">
                  <c:v>Bottle</c:v>
                </c:pt>
              </c:strCache>
            </c:strRef>
          </c:cat>
          <c:val>
            <c:numRef>
              <c:f>Sheet1!$B$4:$C$4</c:f>
              <c:numCache>
                <c:formatCode>0.0</c:formatCode>
                <c:ptCount val="2"/>
                <c:pt idx="0">
                  <c:v>20.2</c:v>
                </c:pt>
                <c:pt idx="1">
                  <c:v>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0FE-4980-B407-247FA1779E74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1PK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Can</c:v>
                </c:pt>
                <c:pt idx="1">
                  <c:v>Bottle</c:v>
                </c:pt>
              </c:strCache>
            </c:strRef>
          </c:cat>
          <c:val>
            <c:numRef>
              <c:f>Sheet1!$B$5:$C$5</c:f>
              <c:numCache>
                <c:formatCode>0.0</c:formatCode>
                <c:ptCount val="2"/>
                <c:pt idx="0">
                  <c:v>10.8</c:v>
                </c:pt>
                <c:pt idx="1">
                  <c:v>-8.8000000000000007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0FE-4980-B407-247FA1779E7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84643896"/>
        <c:axId val="384647032"/>
      </c:barChart>
      <c:catAx>
        <c:axId val="384643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4647032"/>
        <c:crosses val="autoZero"/>
        <c:auto val="1"/>
        <c:lblAlgn val="ctr"/>
        <c:lblOffset val="100"/>
        <c:noMultiLvlLbl val="0"/>
      </c:catAx>
      <c:valAx>
        <c:axId val="384647032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464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342216224739475"/>
          <c:y val="0.82009910328561475"/>
          <c:w val="0.62209558523324027"/>
          <c:h val="0.179900896714385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912981-1CAE-42D1-99D7-03DCD7F0B15F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E71889-5191-43E3-AE5A-6B680E913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290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E71889-5191-43E3-AE5A-6B680E913F3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861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1_Title N-tab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3" name="Picture 1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5" name="Picture 14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0589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252422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_Quote Tex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3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11581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94472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5_Divider Tex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6_End Slide N-tab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7_End Slide Full Logo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26"/>
            <a:ext cx="9144000" cy="51450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0_Title N-tab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242687" y="2037157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1" name="Picture 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1_Title Full Logo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0" name="Picture 9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 smtClean="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391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1_Quote Tex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20329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2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4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7722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3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2821" y="3175289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82523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7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5356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7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89653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6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70935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7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3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8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31051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8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06624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9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4" name="Picture 3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6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00842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0_Quote Textur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1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899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0" name="Picture 9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50307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2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06806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3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3_Divider Textur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97391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4_End Slide N-tab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5_End Slide Full Logo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53994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8_Title N-tab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50609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9_Title Full Logo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 smtClean="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39065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0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4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42584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1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965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86885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7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03811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7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70464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4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60739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5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3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8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51751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6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52036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7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4" name="Picture 3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83193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8_Quote Textur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9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3135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07851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1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940564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1_Divider Textur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2_End Slide N-tab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3_End Slide Full Logo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21713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6_Title N-tab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7_Title Full Logo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8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 smtClean="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61891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8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4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42584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9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96537" y="3102721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297096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96581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7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03811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7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7046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4_Divider Tex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7" name="Picture 6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9" name="Picture 8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98293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2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72640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60739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3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3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8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51751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4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52036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5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4" name="Picture 3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83193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6_Quote Texture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7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3135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8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07851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9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9_Divider Texture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0_End Slide N-tab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5060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5_End Slide N-tab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5" name="Picture 4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43403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1_End Slide Full Logo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21713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4_Title N-tab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5_Title Full Logo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24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 smtClean="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08105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6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4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42584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7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96581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7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03811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7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70464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0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60739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1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3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8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517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6_End Slide Full Logo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26"/>
            <a:ext cx="9144000" cy="51450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5" name="Picture 4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26"/>
            <a:ext cx="9144000" cy="51450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07136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2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520365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3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4" name="Picture 3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831930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4_Quote Textur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5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31355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6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07851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7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7_Divider Textur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8_End Slide N-tab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506091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9_End Slide Full Logo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2171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9_Title N-tab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242687" y="2037157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1" name="Picture 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1203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0_Title Full Logo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7" y="1423176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8" name="Picture 7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29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2_Title Full Logo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7" y="1423176"/>
            <a:ext cx="950063" cy="336755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8" name="Picture 7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324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0" name="Picture 9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 smtClean="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3" name="Picture 12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6527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1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39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4"/>
            <a:ext cx="378376" cy="378969"/>
          </a:xfrm>
          <a:prstGeom prst="rect">
            <a:avLst/>
          </a:prstGeom>
        </p:spPr>
      </p:pic>
      <p:pic>
        <p:nvPicPr>
          <p:cNvPr id="11" name="Picture 10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349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2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2821" y="3175289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6"/>
            <a:ext cx="975939" cy="345927"/>
          </a:xfrm>
          <a:prstGeom prst="rect">
            <a:avLst/>
          </a:prstGeom>
        </p:spPr>
      </p:pic>
      <p:pic>
        <p:nvPicPr>
          <p:cNvPr id="14" name="Picture 13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9668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5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1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944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5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4511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3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7" name="Picture 1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4533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6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0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0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2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8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12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21" name="Picture 20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22" name="Rectangle 21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2735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7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8137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8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4" name="Picture 3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6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9382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9_Quote Textur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082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 smtClean="0"/>
              <a:t>Click to edit Master title style</a:t>
            </a:r>
            <a:endParaRPr lang="en-US" sz="3150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3" name="Picture 12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4" name="Rectangle 13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24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0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5494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1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5" name="Picture 4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3548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2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4" name="Picture 3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46692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2_Divider Textur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2780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3_End Slide N-tab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5" name="Picture 4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9592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4_End Slide Full Logo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5" name="Picture 4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656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7_Title N-tab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5897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8_Title Full Logo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7" y="1423176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6482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 smtClean="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1" name="Picture 10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4432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9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39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4"/>
            <a:ext cx="378376" cy="378969"/>
          </a:xfrm>
          <a:prstGeom prst="rect">
            <a:avLst/>
          </a:prstGeom>
        </p:spPr>
      </p:pic>
      <p:pic>
        <p:nvPicPr>
          <p:cNvPr id="11" name="Picture 10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525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3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39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4"/>
            <a:ext cx="378376" cy="378969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  <p:sp>
        <p:nvSpPr>
          <p:cNvPr id="13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9386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0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6"/>
            <a:ext cx="975939" cy="345927"/>
          </a:xfrm>
          <a:prstGeom prst="rect">
            <a:avLst/>
          </a:prstGeom>
        </p:spPr>
      </p:pic>
      <p:pic>
        <p:nvPicPr>
          <p:cNvPr id="14" name="Picture 13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2577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5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1" name="Picture 10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6154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5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47104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3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3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10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7" name="Picture 1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1310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4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0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0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2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8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21" name="Picture 20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2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4922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5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3724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6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4" name="Picture 3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6" name="Picture 5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2355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7_Quote Textur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7102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8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03467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9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5" name="Picture 4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800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4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6"/>
            <a:ext cx="975939" cy="345927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  <p:sp>
        <p:nvSpPr>
          <p:cNvPr id="16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83509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4" name="Picture 3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4511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0_Divider Textur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7" name="Picture 6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44234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1_End Slide N-tab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5" name="Picture 4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9447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2_End Slide Full Logo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5" name="Picture 4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951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5_Title N-tab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09242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6_Title Full Logo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7" y="1423176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0218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8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 smtClean="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3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64723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7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39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4"/>
            <a:ext cx="378376" cy="378969"/>
          </a:xfrm>
          <a:prstGeom prst="rect">
            <a:avLst/>
          </a:prstGeom>
        </p:spPr>
      </p:pic>
      <p:pic>
        <p:nvPicPr>
          <p:cNvPr id="11" name="Picture 10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71713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8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96537" y="3102721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297096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6"/>
            <a:ext cx="975939" cy="345927"/>
          </a:xfrm>
          <a:prstGeom prst="rect">
            <a:avLst/>
          </a:prstGeom>
        </p:spPr>
      </p:pic>
      <p:pic>
        <p:nvPicPr>
          <p:cNvPr id="14" name="Picture 13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8357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5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1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98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5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93865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5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0962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1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3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72640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10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7" name="Picture 1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8" name="Rectangle 10"/>
          <p:cNvSpPr>
            <a:spLocks noChangeArrowheads="1"/>
          </p:cNvSpPr>
          <p:nvPr/>
        </p:nvSpPr>
        <p:spPr bwMode="gray">
          <a:xfrm rot="16200000">
            <a:off x="-1273159" y="3272640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18878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2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0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0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2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8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21" name="Picture 20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2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969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3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37571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4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4" name="Picture 3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6" name="Picture 5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80384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5_Quote Texture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7300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6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73883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7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5" name="Picture 4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45244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8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4" name="Picture 3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617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8_Divider Texture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7" name="Picture 6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48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5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947103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9_End Slide N-tab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5" name="Picture 4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61772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0_End Slide Full Logo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5" name="Picture 4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37243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3_Title N-tab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02386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4_Title Full Logo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7" y="1423176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1422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24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 smtClean="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24"/>
            <a:ext cx="9141291" cy="5141976"/>
          </a:xfrm>
          <a:prstGeom prst="rect">
            <a:avLst/>
          </a:prstGeom>
        </p:spPr>
      </p:pic>
      <p:pic>
        <p:nvPicPr>
          <p:cNvPr id="11" name="Picture 10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4373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5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39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4"/>
            <a:ext cx="378376" cy="378969"/>
          </a:xfrm>
          <a:prstGeom prst="rect">
            <a:avLst/>
          </a:prstGeom>
        </p:spPr>
      </p:pic>
      <p:pic>
        <p:nvPicPr>
          <p:cNvPr id="11" name="Picture 10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86978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6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6"/>
            <a:ext cx="975939" cy="345927"/>
          </a:xfrm>
          <a:prstGeom prst="rect">
            <a:avLst/>
          </a:prstGeom>
        </p:spPr>
      </p:pic>
      <p:pic>
        <p:nvPicPr>
          <p:cNvPr id="14" name="Picture 13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86651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5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1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82514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5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03740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9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3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7" name="Picture 1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975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7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3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121486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0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0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0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2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8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21" name="Picture 20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2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26354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9993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2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4" name="Picture 3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6" name="Picture 5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52806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3_Quote Textur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0" name="Picture 9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57382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4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0" name="Picture 9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73589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5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5" name="Picture 4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48121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6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4" name="Picture 3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6500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6_Divider Textur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9" name="Picture 8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62237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7_End Slide N-tab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5" name="Picture 4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86094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8_End Slide Full Logo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5" name="Picture 4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516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9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809687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N-tab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3" name="Picture 1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</p:spTree>
    <p:extLst/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Full Logo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 smtClean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/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 smtClean="0"/>
              <a:t>Click to edit Master title style</a:t>
            </a:r>
            <a:endParaRPr lang="en-US" sz="3150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5029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4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3090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3090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7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50142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7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50142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50142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063227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7587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38" Type="http://schemas.openxmlformats.org/officeDocument/2006/relationships/slideLayout" Target="../slideLayouts/slideLayout138.xml"/><Relationship Id="rId154" Type="http://schemas.openxmlformats.org/officeDocument/2006/relationships/slideLayout" Target="../slideLayouts/slideLayout154.xml"/><Relationship Id="rId159" Type="http://schemas.openxmlformats.org/officeDocument/2006/relationships/slideLayout" Target="../slideLayouts/slideLayout159.xml"/><Relationship Id="rId175" Type="http://schemas.openxmlformats.org/officeDocument/2006/relationships/slideLayout" Target="../slideLayouts/slideLayout175.xml"/><Relationship Id="rId170" Type="http://schemas.openxmlformats.org/officeDocument/2006/relationships/slideLayout" Target="../slideLayouts/slideLayout170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28" Type="http://schemas.openxmlformats.org/officeDocument/2006/relationships/slideLayout" Target="../slideLayouts/slideLayout128.xml"/><Relationship Id="rId144" Type="http://schemas.openxmlformats.org/officeDocument/2006/relationships/slideLayout" Target="../slideLayouts/slideLayout144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65" Type="http://schemas.openxmlformats.org/officeDocument/2006/relationships/slideLayout" Target="../slideLayouts/slideLayout165.xml"/><Relationship Id="rId181" Type="http://schemas.openxmlformats.org/officeDocument/2006/relationships/image" Target="../media/image2.emf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134" Type="http://schemas.openxmlformats.org/officeDocument/2006/relationships/slideLayout" Target="../slideLayouts/slideLayout134.xml"/><Relationship Id="rId139" Type="http://schemas.openxmlformats.org/officeDocument/2006/relationships/slideLayout" Target="../slideLayouts/slideLayout13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55" Type="http://schemas.openxmlformats.org/officeDocument/2006/relationships/slideLayout" Target="../slideLayouts/slideLayout155.xml"/><Relationship Id="rId171" Type="http://schemas.openxmlformats.org/officeDocument/2006/relationships/slideLayout" Target="../slideLayouts/slideLayout171.xml"/><Relationship Id="rId176" Type="http://schemas.openxmlformats.org/officeDocument/2006/relationships/slideLayout" Target="../slideLayouts/slideLayout176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24" Type="http://schemas.openxmlformats.org/officeDocument/2006/relationships/slideLayout" Target="../slideLayouts/slideLayout124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45" Type="http://schemas.openxmlformats.org/officeDocument/2006/relationships/slideLayout" Target="../slideLayouts/slideLayout145.xml"/><Relationship Id="rId161" Type="http://schemas.openxmlformats.org/officeDocument/2006/relationships/slideLayout" Target="../slideLayouts/slideLayout161.xml"/><Relationship Id="rId166" Type="http://schemas.openxmlformats.org/officeDocument/2006/relationships/slideLayout" Target="../slideLayouts/slideLayout16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51" Type="http://schemas.openxmlformats.org/officeDocument/2006/relationships/slideLayout" Target="../slideLayouts/slideLayout151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72" Type="http://schemas.openxmlformats.org/officeDocument/2006/relationships/slideLayout" Target="../slideLayouts/slideLayout172.xml"/><Relationship Id="rId180" Type="http://schemas.openxmlformats.org/officeDocument/2006/relationships/image" Target="../media/image1.jpg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162" Type="http://schemas.openxmlformats.org/officeDocument/2006/relationships/slideLayout" Target="../slideLayouts/slideLayout16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ue Strip.jpg"/>
          <p:cNvPicPr>
            <a:picLocks noChangeAspect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361" y="361952"/>
            <a:ext cx="8155940" cy="428625"/>
          </a:xfrm>
          <a:prstGeom prst="rect">
            <a:avLst/>
          </a:prstGeom>
        </p:spPr>
        <p:txBody>
          <a:bodyPr vert="horz" wrap="square" lIns="91440" tIns="0" rIns="9144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1" y="1490472"/>
            <a:ext cx="8155940" cy="305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tx2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tx2"/>
              </a:solidFill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35" y="0"/>
            <a:ext cx="236347" cy="339912"/>
          </a:xfrm>
          <a:prstGeom prst="rect">
            <a:avLst/>
          </a:prstGeom>
        </p:spPr>
      </p:pic>
      <p:pic>
        <p:nvPicPr>
          <p:cNvPr id="9" name="Picture 8" descr="Blue Strip.jpg"/>
          <p:cNvPicPr>
            <a:picLocks noChangeAspect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 smtClean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 smtClean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36" y="0"/>
            <a:ext cx="236347" cy="33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70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  <p:sldLayoutId id="2147484038" r:id="rId13"/>
    <p:sldLayoutId id="2147484039" r:id="rId14"/>
    <p:sldLayoutId id="2147484040" r:id="rId15"/>
    <p:sldLayoutId id="2147484041" r:id="rId16"/>
    <p:sldLayoutId id="2147484042" r:id="rId17"/>
    <p:sldLayoutId id="2147484043" r:id="rId18"/>
    <p:sldLayoutId id="2147484044" r:id="rId19"/>
    <p:sldLayoutId id="2147484045" r:id="rId20"/>
    <p:sldLayoutId id="2147484046" r:id="rId21"/>
    <p:sldLayoutId id="2147484047" r:id="rId22"/>
    <p:sldLayoutId id="2147484048" r:id="rId23"/>
    <p:sldLayoutId id="2147484049" r:id="rId24"/>
    <p:sldLayoutId id="2147484050" r:id="rId25"/>
    <p:sldLayoutId id="2147484051" r:id="rId26"/>
    <p:sldLayoutId id="2147484052" r:id="rId27"/>
    <p:sldLayoutId id="2147484053" r:id="rId28"/>
    <p:sldLayoutId id="2147484054" r:id="rId29"/>
    <p:sldLayoutId id="2147484055" r:id="rId30"/>
    <p:sldLayoutId id="2147484056" r:id="rId31"/>
    <p:sldLayoutId id="2147484057" r:id="rId32"/>
    <p:sldLayoutId id="2147484058" r:id="rId33"/>
    <p:sldLayoutId id="2147484059" r:id="rId34"/>
    <p:sldLayoutId id="2147484060" r:id="rId35"/>
    <p:sldLayoutId id="2147484061" r:id="rId36"/>
    <p:sldLayoutId id="2147484062" r:id="rId37"/>
    <p:sldLayoutId id="2147484063" r:id="rId38"/>
    <p:sldLayoutId id="2147484064" r:id="rId39"/>
    <p:sldLayoutId id="2147484065" r:id="rId40"/>
    <p:sldLayoutId id="2147484066" r:id="rId41"/>
    <p:sldLayoutId id="2147484067" r:id="rId42"/>
    <p:sldLayoutId id="2147484068" r:id="rId43"/>
    <p:sldLayoutId id="2147484069" r:id="rId44"/>
    <p:sldLayoutId id="2147484070" r:id="rId45"/>
    <p:sldLayoutId id="2147484071" r:id="rId46"/>
    <p:sldLayoutId id="2147484072" r:id="rId47"/>
    <p:sldLayoutId id="2147484073" r:id="rId48"/>
    <p:sldLayoutId id="2147484074" r:id="rId49"/>
    <p:sldLayoutId id="2147484075" r:id="rId50"/>
    <p:sldLayoutId id="2147484076" r:id="rId51"/>
    <p:sldLayoutId id="2147484077" r:id="rId52"/>
    <p:sldLayoutId id="2147484078" r:id="rId53"/>
    <p:sldLayoutId id="2147484079" r:id="rId54"/>
    <p:sldLayoutId id="2147484080" r:id="rId55"/>
    <p:sldLayoutId id="2147484081" r:id="rId56"/>
    <p:sldLayoutId id="2147484082" r:id="rId57"/>
    <p:sldLayoutId id="2147484083" r:id="rId58"/>
    <p:sldLayoutId id="2147484084" r:id="rId59"/>
    <p:sldLayoutId id="2147484085" r:id="rId60"/>
    <p:sldLayoutId id="2147484086" r:id="rId61"/>
    <p:sldLayoutId id="2147484087" r:id="rId62"/>
    <p:sldLayoutId id="2147484088" r:id="rId63"/>
    <p:sldLayoutId id="2147484089" r:id="rId64"/>
    <p:sldLayoutId id="2147484090" r:id="rId65"/>
    <p:sldLayoutId id="2147484091" r:id="rId66"/>
    <p:sldLayoutId id="2147484092" r:id="rId67"/>
    <p:sldLayoutId id="2147484093" r:id="rId68"/>
    <p:sldLayoutId id="2147484094" r:id="rId69"/>
    <p:sldLayoutId id="2147484095" r:id="rId70"/>
    <p:sldLayoutId id="2147484096" r:id="rId71"/>
    <p:sldLayoutId id="2147484097" r:id="rId72"/>
    <p:sldLayoutId id="2147484098" r:id="rId73"/>
    <p:sldLayoutId id="2147484099" r:id="rId74"/>
    <p:sldLayoutId id="2147484100" r:id="rId75"/>
    <p:sldLayoutId id="2147484101" r:id="rId76"/>
    <p:sldLayoutId id="2147484102" r:id="rId77"/>
    <p:sldLayoutId id="2147484103" r:id="rId78"/>
    <p:sldLayoutId id="2147484104" r:id="rId79"/>
    <p:sldLayoutId id="2147484105" r:id="rId80"/>
    <p:sldLayoutId id="2147484106" r:id="rId81"/>
    <p:sldLayoutId id="2147484107" r:id="rId82"/>
    <p:sldLayoutId id="2147484108" r:id="rId83"/>
    <p:sldLayoutId id="2147484109" r:id="rId84"/>
    <p:sldLayoutId id="2147484110" r:id="rId85"/>
    <p:sldLayoutId id="2147484111" r:id="rId86"/>
    <p:sldLayoutId id="2147484112" r:id="rId87"/>
    <p:sldLayoutId id="2147484113" r:id="rId88"/>
    <p:sldLayoutId id="2147484114" r:id="rId89"/>
    <p:sldLayoutId id="2147483991" r:id="rId90"/>
    <p:sldLayoutId id="2147483992" r:id="rId91"/>
    <p:sldLayoutId id="2147484015" r:id="rId92"/>
    <p:sldLayoutId id="2147483877" r:id="rId93"/>
    <p:sldLayoutId id="2147483849" r:id="rId94"/>
    <p:sldLayoutId id="2147483851" r:id="rId95"/>
    <p:sldLayoutId id="2147483853" r:id="rId96"/>
    <p:sldLayoutId id="2147483855" r:id="rId97"/>
    <p:sldLayoutId id="2147483856" r:id="rId98"/>
    <p:sldLayoutId id="2147483888" r:id="rId99"/>
    <p:sldLayoutId id="2147483993" r:id="rId100"/>
    <p:sldLayoutId id="2147483899" r:id="rId101"/>
    <p:sldLayoutId id="2147483900" r:id="rId102"/>
    <p:sldLayoutId id="2147484020" r:id="rId103"/>
    <p:sldLayoutId id="2147483994" r:id="rId104"/>
    <p:sldLayoutId id="2147483995" r:id="rId105"/>
    <p:sldLayoutId id="2147483996" r:id="rId106"/>
    <p:sldLayoutId id="2147484002" r:id="rId107"/>
    <p:sldLayoutId id="2147484001" r:id="rId108"/>
    <p:sldLayoutId id="2147484016" r:id="rId109"/>
    <p:sldLayoutId id="2147483904" r:id="rId110"/>
    <p:sldLayoutId id="2147483905" r:id="rId111"/>
    <p:sldLayoutId id="2147483908" r:id="rId112"/>
    <p:sldLayoutId id="2147483909" r:id="rId113"/>
    <p:sldLayoutId id="2147483910" r:id="rId114"/>
    <p:sldLayoutId id="2147483911" r:id="rId115"/>
    <p:sldLayoutId id="2147483912" r:id="rId116"/>
    <p:sldLayoutId id="2147483914" r:id="rId117"/>
    <p:sldLayoutId id="2147484000" r:id="rId118"/>
    <p:sldLayoutId id="2147483917" r:id="rId119"/>
    <p:sldLayoutId id="2147483918" r:id="rId120"/>
    <p:sldLayoutId id="2147484021" r:id="rId121"/>
    <p:sldLayoutId id="2147483921" r:id="rId122"/>
    <p:sldLayoutId id="2147483999" r:id="rId123"/>
    <p:sldLayoutId id="2147483922" r:id="rId124"/>
    <p:sldLayoutId id="2147483943" r:id="rId125"/>
    <p:sldLayoutId id="2147484004" r:id="rId126"/>
    <p:sldLayoutId id="2147484017" r:id="rId127"/>
    <p:sldLayoutId id="2147483926" r:id="rId128"/>
    <p:sldLayoutId id="2147483927" r:id="rId129"/>
    <p:sldLayoutId id="2147483930" r:id="rId130"/>
    <p:sldLayoutId id="2147483931" r:id="rId131"/>
    <p:sldLayoutId id="2147483932" r:id="rId132"/>
    <p:sldLayoutId id="2147483933" r:id="rId133"/>
    <p:sldLayoutId id="2147483934" r:id="rId134"/>
    <p:sldLayoutId id="2147483936" r:id="rId135"/>
    <p:sldLayoutId id="2147484005" r:id="rId136"/>
    <p:sldLayoutId id="2147483939" r:id="rId137"/>
    <p:sldLayoutId id="2147483940" r:id="rId138"/>
    <p:sldLayoutId id="2147484022" r:id="rId139"/>
    <p:sldLayoutId id="2147484006" r:id="rId140"/>
    <p:sldLayoutId id="2147484003" r:id="rId141"/>
    <p:sldLayoutId id="2147483944" r:id="rId142"/>
    <p:sldLayoutId id="2147484007" r:id="rId143"/>
    <p:sldLayoutId id="2147484009" r:id="rId144"/>
    <p:sldLayoutId id="2147484018" r:id="rId145"/>
    <p:sldLayoutId id="2147483948" r:id="rId146"/>
    <p:sldLayoutId id="2147483949" r:id="rId147"/>
    <p:sldLayoutId id="2147483952" r:id="rId148"/>
    <p:sldLayoutId id="2147483953" r:id="rId149"/>
    <p:sldLayoutId id="2147483954" r:id="rId150"/>
    <p:sldLayoutId id="2147483955" r:id="rId151"/>
    <p:sldLayoutId id="2147483956" r:id="rId152"/>
    <p:sldLayoutId id="2147483958" r:id="rId153"/>
    <p:sldLayoutId id="2147484010" r:id="rId154"/>
    <p:sldLayoutId id="2147483961" r:id="rId155"/>
    <p:sldLayoutId id="2147483962" r:id="rId156"/>
    <p:sldLayoutId id="2147484023" r:id="rId157"/>
    <p:sldLayoutId id="2147484008" r:id="rId158"/>
    <p:sldLayoutId id="2147483965" r:id="rId159"/>
    <p:sldLayoutId id="2147483966" r:id="rId160"/>
    <p:sldLayoutId id="2147484011" r:id="rId161"/>
    <p:sldLayoutId id="2147484014" r:id="rId162"/>
    <p:sldLayoutId id="2147484019" r:id="rId163"/>
    <p:sldLayoutId id="2147483970" r:id="rId164"/>
    <p:sldLayoutId id="2147483971" r:id="rId165"/>
    <p:sldLayoutId id="2147483974" r:id="rId166"/>
    <p:sldLayoutId id="2147483975" r:id="rId167"/>
    <p:sldLayoutId id="2147483976" r:id="rId168"/>
    <p:sldLayoutId id="2147483977" r:id="rId169"/>
    <p:sldLayoutId id="2147483978" r:id="rId170"/>
    <p:sldLayoutId id="2147483980" r:id="rId171"/>
    <p:sldLayoutId id="2147484013" r:id="rId172"/>
    <p:sldLayoutId id="2147483983" r:id="rId173"/>
    <p:sldLayoutId id="2147483984" r:id="rId174"/>
    <p:sldLayoutId id="2147484024" r:id="rId175"/>
    <p:sldLayoutId id="2147484012" r:id="rId176"/>
    <p:sldLayoutId id="2147483987" r:id="rId177"/>
    <p:sldLayoutId id="2147483988" r:id="rId178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sz="225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0260" indent="-170260" algn="l" defTabSz="3429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Font typeface="Arial"/>
        <a:buChar char="•"/>
        <a:defRPr sz="135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0519" indent="-165497" algn="l" defTabSz="215504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Font typeface="Arial" pitchFamily="34" charset="0"/>
        <a:buChar char="•"/>
        <a:defRPr sz="12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516731" indent="-171450" algn="l" defTabSz="342900" rtl="0" eaLnBrk="1" latinLnBrk="0" hangingPunct="1">
        <a:lnSpc>
          <a:spcPct val="100000"/>
        </a:lnSpc>
        <a:spcBef>
          <a:spcPts val="525"/>
        </a:spcBef>
        <a:buClr>
          <a:schemeClr val="tx2"/>
        </a:buClr>
        <a:buFont typeface="Arial"/>
        <a:buChar char="•"/>
        <a:tabLst/>
        <a:defRPr sz="105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686991" indent="-169069" algn="l" defTabSz="170260" rtl="0" eaLnBrk="1" latinLnBrk="0" hangingPunct="1">
        <a:lnSpc>
          <a:spcPct val="100000"/>
        </a:lnSpc>
        <a:spcBef>
          <a:spcPts val="525"/>
        </a:spcBef>
        <a:buClr>
          <a:schemeClr val="tx2"/>
        </a:buClr>
        <a:buFont typeface="Arial" pitchFamily="34" charset="0"/>
        <a:buChar char="•"/>
        <a:defRPr sz="90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857250" indent="-172641" algn="l" defTabSz="342900" rtl="0" eaLnBrk="1" latinLnBrk="0" hangingPunct="1">
        <a:lnSpc>
          <a:spcPct val="100000"/>
        </a:lnSpc>
        <a:spcBef>
          <a:spcPts val="525"/>
        </a:spcBef>
        <a:buClr>
          <a:schemeClr val="tx2"/>
        </a:buClr>
        <a:buFont typeface="Arial" pitchFamily="34" charset="0"/>
        <a:buChar char="•"/>
        <a:defRPr sz="75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Jul. - Sept. 2020</a:t>
            </a:r>
          </a:p>
          <a:p>
            <a:r>
              <a:rPr lang="en-US" sz="1200" dirty="0" smtClean="0"/>
              <a:t>Reported October 2020</a:t>
            </a:r>
            <a:endParaRPr lang="en-US" sz="1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rPr lang="en-US" dirty="0" smtClean="0"/>
              <a:t>Client Delivery – Analysis and Reporting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Usacm</a:t>
            </a:r>
            <a:r>
              <a:rPr lang="en-US" dirty="0" smtClean="0"/>
              <a:t> q3 trends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12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- 52 weeks ending </a:t>
            </a:r>
            <a:r>
              <a:rPr lang="en-US" dirty="0" smtClean="0"/>
              <a:t>9/26</a:t>
            </a:r>
            <a:r>
              <a:rPr lang="en-US" dirty="0" smtClean="0"/>
              <a:t>/2020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3"/>
          </p:nvPr>
        </p:nvSpPr>
        <p:spPr>
          <a:xfrm>
            <a:off x="594360" y="819152"/>
            <a:ext cx="8722027" cy="170199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Regional Ciders growing as National Brands decline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3725" y="1055491"/>
            <a:ext cx="8165592" cy="3059906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Off Premise Cider </a:t>
            </a:r>
            <a:r>
              <a:rPr lang="en-US" dirty="0" smtClean="0">
                <a:solidFill>
                  <a:schemeClr val="tx1"/>
                </a:solidFill>
              </a:rPr>
              <a:t>is </a:t>
            </a:r>
            <a:r>
              <a:rPr lang="en-US" dirty="0" smtClean="0">
                <a:solidFill>
                  <a:schemeClr val="tx1"/>
                </a:solidFill>
              </a:rPr>
              <a:t>growing at +5.9% </a:t>
            </a:r>
            <a:r>
              <a:rPr lang="en-US" dirty="0" smtClean="0">
                <a:solidFill>
                  <a:schemeClr val="tx1"/>
                </a:solidFill>
              </a:rPr>
              <a:t>with National Cider declining at </a:t>
            </a:r>
            <a:r>
              <a:rPr lang="en-US" dirty="0" smtClean="0">
                <a:solidFill>
                  <a:schemeClr val="tx1"/>
                </a:solidFill>
              </a:rPr>
              <a:t>-</a:t>
            </a:r>
            <a:r>
              <a:rPr lang="en-US" dirty="0" smtClean="0">
                <a:solidFill>
                  <a:schemeClr val="tx1"/>
                </a:solidFill>
              </a:rPr>
              <a:t>7.1</a:t>
            </a:r>
            <a:r>
              <a:rPr lang="en-US" dirty="0" smtClean="0">
                <a:solidFill>
                  <a:schemeClr val="tx1"/>
                </a:solidFill>
              </a:rPr>
              <a:t>%. </a:t>
            </a:r>
            <a:r>
              <a:rPr lang="en-US" dirty="0" smtClean="0">
                <a:solidFill>
                  <a:schemeClr val="tx1"/>
                </a:solidFill>
              </a:rPr>
              <a:t>Regional Cider Brands are up </a:t>
            </a:r>
            <a:r>
              <a:rPr lang="en-US" dirty="0" smtClean="0">
                <a:solidFill>
                  <a:schemeClr val="tx1"/>
                </a:solidFill>
              </a:rPr>
              <a:t>28.3%. This trend continues to grow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chemeClr val="tx1"/>
                </a:solidFill>
              </a:rPr>
              <a:t>Packaging: </a:t>
            </a:r>
            <a:r>
              <a:rPr lang="en-US" dirty="0" smtClean="0">
                <a:solidFill>
                  <a:schemeClr val="tx1"/>
                </a:solidFill>
              </a:rPr>
              <a:t>Can grew </a:t>
            </a:r>
            <a:r>
              <a:rPr lang="en-US" dirty="0" smtClean="0">
                <a:solidFill>
                  <a:schemeClr val="tx1"/>
                </a:solidFill>
              </a:rPr>
              <a:t>23.6% within </a:t>
            </a:r>
            <a:r>
              <a:rPr lang="en-US" dirty="0" smtClean="0">
                <a:solidFill>
                  <a:schemeClr val="tx1"/>
                </a:solidFill>
              </a:rPr>
              <a:t>the latest 52 weeks, while Bottle declined </a:t>
            </a:r>
            <a:r>
              <a:rPr lang="en-US" dirty="0" smtClean="0">
                <a:solidFill>
                  <a:schemeClr val="tx1"/>
                </a:solidFill>
              </a:rPr>
              <a:t>-3.8% (slight improvement during Q3)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chemeClr val="tx1"/>
                </a:solidFill>
              </a:rPr>
              <a:t>Flavors:</a:t>
            </a:r>
            <a:r>
              <a:rPr lang="en-US" dirty="0" smtClean="0">
                <a:solidFill>
                  <a:schemeClr val="tx1"/>
                </a:solidFill>
              </a:rPr>
              <a:t> Emerging flavors saw highest growth, led by Sours, Hopped and Pineapple. Berry, Cherry, Rose and Pear saw most declines and share leader, Apple, was up at </a:t>
            </a:r>
            <a:r>
              <a:rPr lang="en-US" dirty="0" smtClean="0">
                <a:solidFill>
                  <a:schemeClr val="tx1"/>
                </a:solidFill>
              </a:rPr>
              <a:t>+7.1%.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All flavors declined Nationally, except </a:t>
            </a:r>
            <a:r>
              <a:rPr lang="en-US" dirty="0" smtClean="0">
                <a:solidFill>
                  <a:schemeClr val="tx1"/>
                </a:solidFill>
              </a:rPr>
              <a:t>Spiced and Apple.  </a:t>
            </a:r>
            <a:r>
              <a:rPr lang="en-US" dirty="0" smtClean="0">
                <a:solidFill>
                  <a:schemeClr val="tx1"/>
                </a:solidFill>
              </a:rPr>
              <a:t>Regionally, </a:t>
            </a:r>
            <a:r>
              <a:rPr lang="en-US" dirty="0" smtClean="0">
                <a:solidFill>
                  <a:schemeClr val="tx1"/>
                </a:solidFill>
              </a:rPr>
              <a:t>Hopped and Rose remain the </a:t>
            </a:r>
            <a:r>
              <a:rPr lang="en-US" dirty="0" smtClean="0">
                <a:solidFill>
                  <a:schemeClr val="tx1"/>
                </a:solidFill>
              </a:rPr>
              <a:t>growth </a:t>
            </a:r>
            <a:r>
              <a:rPr lang="en-US" dirty="0" smtClean="0">
                <a:solidFill>
                  <a:schemeClr val="tx1"/>
                </a:solidFill>
              </a:rPr>
              <a:t>drivers.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6" name="text_Source"/>
          <p:cNvSpPr>
            <a:spLocks noGrp="1"/>
          </p:cNvSpPr>
          <p:nvPr>
            <p:ph type="body" idx="15"/>
          </p:nvPr>
        </p:nvSpPr>
        <p:spPr>
          <a:xfrm>
            <a:off x="593725" y="4765287"/>
            <a:ext cx="8165592" cy="274320"/>
          </a:xfrm>
          <a:noFill/>
        </p:spPr>
        <p:txBody>
          <a:bodyPr/>
          <a:lstStyle/>
          <a:p>
            <a:r>
              <a:rPr lang="en-US" dirty="0"/>
              <a:t>Source: Nielsen Answers on Demand, Total US – All Nielsen Measured Outlets, Q3 2020 Ending 09/26/2020</a:t>
            </a:r>
          </a:p>
        </p:txBody>
      </p:sp>
    </p:spTree>
    <p:extLst>
      <p:ext uri="{BB962C8B-B14F-4D97-AF65-F5344CB8AC3E}">
        <p14:creationId xmlns:p14="http://schemas.microsoft.com/office/powerpoint/2010/main" val="1764830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ource"/>
          <p:cNvSpPr>
            <a:spLocks noGrp="1"/>
          </p:cNvSpPr>
          <p:nvPr>
            <p:ph type="body" idx="15"/>
          </p:nvPr>
        </p:nvSpPr>
        <p:spPr>
          <a:xfrm>
            <a:off x="593725" y="4765675"/>
            <a:ext cx="8166100" cy="274638"/>
          </a:xfrm>
          <a:noFill/>
        </p:spPr>
        <p:txBody>
          <a:bodyPr/>
          <a:lstStyle/>
          <a:p>
            <a:r>
              <a:rPr lang="en-US" dirty="0"/>
              <a:t>Source: Nielsen Answers on Demand, Total US – All Nielsen Measured Outlets, Q3 2020 Ending 09/26/2020</a:t>
            </a:r>
          </a:p>
        </p:txBody>
      </p:sp>
      <p:cxnSp>
        <p:nvCxnSpPr>
          <p:cNvPr id="13" name="Divider Line 2"/>
          <p:cNvCxnSpPr/>
          <p:nvPr/>
        </p:nvCxnSpPr>
        <p:spPr>
          <a:xfrm>
            <a:off x="2664091" y="1701498"/>
            <a:ext cx="11015" cy="281998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Divider Line 1"/>
          <p:cNvCxnSpPr/>
          <p:nvPr/>
        </p:nvCxnSpPr>
        <p:spPr>
          <a:xfrm>
            <a:off x="1088210" y="1701498"/>
            <a:ext cx="11015" cy="281998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1504955"/>
              </p:ext>
            </p:extLst>
          </p:nvPr>
        </p:nvGraphicFramePr>
        <p:xfrm>
          <a:off x="425731" y="1655744"/>
          <a:ext cx="8213735" cy="298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Chart 1 Title"/>
          <p:cNvSpPr txBox="1">
            <a:spLocks/>
          </p:cNvSpPr>
          <p:nvPr/>
        </p:nvSpPr>
        <p:spPr>
          <a:xfrm>
            <a:off x="593725" y="1292206"/>
            <a:ext cx="5242871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accent1"/>
                </a:solidFill>
              </a:rPr>
              <a:t>Off-Premise Total Cider Sales: $ and EQ % Change vs </a:t>
            </a:r>
            <a:r>
              <a:rPr lang="en-US" dirty="0" err="1" smtClean="0">
                <a:solidFill>
                  <a:schemeClr val="accent1"/>
                </a:solidFill>
              </a:rPr>
              <a:t>Yr</a:t>
            </a:r>
            <a:r>
              <a:rPr lang="en-US" dirty="0" smtClean="0">
                <a:solidFill>
                  <a:schemeClr val="accent1"/>
                </a:solidFill>
              </a:rPr>
              <a:t> Ago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7" name="Subtitle"/>
          <p:cNvSpPr>
            <a:spLocks noGrp="1"/>
          </p:cNvSpPr>
          <p:nvPr>
            <p:ph type="body" idx="13"/>
          </p:nvPr>
        </p:nvSpPr>
        <p:spPr>
          <a:xfrm>
            <a:off x="589342" y="780184"/>
            <a:ext cx="8160323" cy="236339"/>
          </a:xfrm>
        </p:spPr>
        <p:txBody>
          <a:bodyPr/>
          <a:lstStyle/>
          <a:p>
            <a:r>
              <a:rPr lang="en-US" dirty="0" smtClean="0"/>
              <a:t>Although Apple has highest share of Total Cider, it reports slight growth in dollars and EQ</a:t>
            </a:r>
            <a:endParaRPr lang="en-US" dirty="0"/>
          </a:p>
        </p:txBody>
      </p:sp>
      <p:sp>
        <p:nvSpPr>
          <p:cNvPr id="16" name="Title"/>
          <p:cNvSpPr>
            <a:spLocks noGrp="1"/>
          </p:cNvSpPr>
          <p:nvPr>
            <p:ph type="title"/>
          </p:nvPr>
        </p:nvSpPr>
        <p:spPr>
          <a:xfrm>
            <a:off x="593725" y="305805"/>
            <a:ext cx="8155940" cy="428625"/>
          </a:xfrm>
        </p:spPr>
        <p:txBody>
          <a:bodyPr/>
          <a:lstStyle/>
          <a:p>
            <a:r>
              <a:rPr lang="en-US" dirty="0" smtClean="0"/>
              <a:t>Total cider Hopped claims highest growth</a:t>
            </a:r>
            <a:endParaRPr lang="en-US" dirty="0"/>
          </a:p>
        </p:txBody>
      </p:sp>
      <p:sp>
        <p:nvSpPr>
          <p:cNvPr id="9" name="Slide Category"/>
          <p:cNvSpPr txBox="1"/>
          <p:nvPr/>
        </p:nvSpPr>
        <p:spPr>
          <a:xfrm>
            <a:off x="7365042" y="4026"/>
            <a:ext cx="1194017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Total Cider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0" name="Subtitle"/>
          <p:cNvSpPr txBox="1">
            <a:spLocks/>
          </p:cNvSpPr>
          <p:nvPr/>
        </p:nvSpPr>
        <p:spPr>
          <a:xfrm>
            <a:off x="589341" y="1032990"/>
            <a:ext cx="8160323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Cider Sours growth slows compared to Q2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099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rce"/>
          <p:cNvSpPr>
            <a:spLocks noGrp="1"/>
          </p:cNvSpPr>
          <p:nvPr>
            <p:ph type="body" idx="15"/>
          </p:nvPr>
        </p:nvSpPr>
        <p:spPr>
          <a:xfrm>
            <a:off x="593725" y="4765675"/>
            <a:ext cx="8166100" cy="274638"/>
          </a:xfrm>
          <a:noFill/>
        </p:spPr>
        <p:txBody>
          <a:bodyPr/>
          <a:lstStyle/>
          <a:p>
            <a:r>
              <a:rPr lang="en-US" dirty="0"/>
              <a:t>Source: Nielsen Answers on Demand, Total US – All Nielsen Measured Outlets, Q3 2020 Ending 09/26/2020</a:t>
            </a:r>
          </a:p>
        </p:txBody>
      </p:sp>
      <p:cxnSp>
        <p:nvCxnSpPr>
          <p:cNvPr id="12" name="Divider Line"/>
          <p:cNvCxnSpPr/>
          <p:nvPr/>
        </p:nvCxnSpPr>
        <p:spPr>
          <a:xfrm>
            <a:off x="1380040" y="1569974"/>
            <a:ext cx="11015" cy="281998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0892736"/>
              </p:ext>
            </p:extLst>
          </p:nvPr>
        </p:nvGraphicFramePr>
        <p:xfrm>
          <a:off x="425731" y="1655744"/>
          <a:ext cx="8213735" cy="298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Chart 1 Title"/>
          <p:cNvSpPr txBox="1">
            <a:spLocks/>
          </p:cNvSpPr>
          <p:nvPr/>
        </p:nvSpPr>
        <p:spPr>
          <a:xfrm>
            <a:off x="593725" y="1292206"/>
            <a:ext cx="5242871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accent1"/>
                </a:solidFill>
              </a:rPr>
              <a:t>Off-Premise National Cider Sales: $ and EQ % Change vs </a:t>
            </a:r>
            <a:r>
              <a:rPr lang="en-US" dirty="0" err="1" smtClean="0">
                <a:solidFill>
                  <a:schemeClr val="accent1"/>
                </a:solidFill>
              </a:rPr>
              <a:t>Yr</a:t>
            </a:r>
            <a:r>
              <a:rPr lang="en-US" dirty="0" smtClean="0">
                <a:solidFill>
                  <a:schemeClr val="accent1"/>
                </a:solidFill>
              </a:rPr>
              <a:t> Ago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4" name="Subtitle"/>
          <p:cNvSpPr>
            <a:spLocks noGrp="1"/>
          </p:cNvSpPr>
          <p:nvPr>
            <p:ph type="body" idx="13"/>
          </p:nvPr>
        </p:nvSpPr>
        <p:spPr>
          <a:xfrm>
            <a:off x="594360" y="819880"/>
            <a:ext cx="8160323" cy="236339"/>
          </a:xfrm>
        </p:spPr>
        <p:txBody>
          <a:bodyPr/>
          <a:lstStyle/>
          <a:p>
            <a:r>
              <a:rPr lang="en-US" dirty="0" smtClean="0"/>
              <a:t>Cherry and Berry flavors see steepest declines</a:t>
            </a:r>
            <a:endParaRPr lang="en-US" dirty="0"/>
          </a:p>
        </p:txBody>
      </p:sp>
      <p:sp>
        <p:nvSpPr>
          <p:cNvPr id="13" name="Title"/>
          <p:cNvSpPr>
            <a:spLocks noGrp="1"/>
          </p:cNvSpPr>
          <p:nvPr>
            <p:ph type="title"/>
          </p:nvPr>
        </p:nvSpPr>
        <p:spPr>
          <a:xfrm>
            <a:off x="594361" y="383397"/>
            <a:ext cx="8155940" cy="428625"/>
          </a:xfrm>
        </p:spPr>
        <p:txBody>
          <a:bodyPr/>
          <a:lstStyle/>
          <a:p>
            <a:r>
              <a:rPr lang="en-US" dirty="0" smtClean="0"/>
              <a:t>National Cider Brands down </a:t>
            </a:r>
            <a:br>
              <a:rPr lang="en-US" dirty="0" smtClean="0"/>
            </a:br>
            <a:r>
              <a:rPr lang="en-US" dirty="0" smtClean="0"/>
              <a:t>Across most flavors</a:t>
            </a:r>
            <a:endParaRPr lang="en-US" dirty="0"/>
          </a:p>
        </p:txBody>
      </p:sp>
      <p:sp>
        <p:nvSpPr>
          <p:cNvPr id="11" name="Slide Category"/>
          <p:cNvSpPr txBox="1"/>
          <p:nvPr/>
        </p:nvSpPr>
        <p:spPr>
          <a:xfrm>
            <a:off x="6585626" y="4026"/>
            <a:ext cx="1973434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National Cider Brands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69591" y="4020622"/>
            <a:ext cx="534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67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rce"/>
          <p:cNvSpPr>
            <a:spLocks noGrp="1"/>
          </p:cNvSpPr>
          <p:nvPr>
            <p:ph type="body" idx="15"/>
          </p:nvPr>
        </p:nvSpPr>
        <p:spPr>
          <a:xfrm>
            <a:off x="593725" y="4765675"/>
            <a:ext cx="8166100" cy="274638"/>
          </a:xfrm>
          <a:noFill/>
        </p:spPr>
        <p:txBody>
          <a:bodyPr/>
          <a:lstStyle/>
          <a:p>
            <a:r>
              <a:rPr lang="en-US" dirty="0"/>
              <a:t>Source: Nielsen Answers on Demand, Total US – All Nielsen Measured Outlets, Q3 2020 Ending 09/26/2020</a:t>
            </a:r>
          </a:p>
        </p:txBody>
      </p:sp>
      <p:cxnSp>
        <p:nvCxnSpPr>
          <p:cNvPr id="15" name="Divider Line"/>
          <p:cNvCxnSpPr/>
          <p:nvPr/>
        </p:nvCxnSpPr>
        <p:spPr>
          <a:xfrm>
            <a:off x="1243852" y="1707989"/>
            <a:ext cx="11015" cy="281998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7133830"/>
              </p:ext>
            </p:extLst>
          </p:nvPr>
        </p:nvGraphicFramePr>
        <p:xfrm>
          <a:off x="425731" y="1655744"/>
          <a:ext cx="8213735" cy="298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Chart Title"/>
          <p:cNvSpPr txBox="1">
            <a:spLocks/>
          </p:cNvSpPr>
          <p:nvPr/>
        </p:nvSpPr>
        <p:spPr>
          <a:xfrm>
            <a:off x="593725" y="1292206"/>
            <a:ext cx="5242871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accent1"/>
                </a:solidFill>
              </a:rPr>
              <a:t>Off-Premise Regional Cider Sales: $ and EQ % Change vs </a:t>
            </a:r>
            <a:r>
              <a:rPr lang="en-US" dirty="0" err="1" smtClean="0">
                <a:solidFill>
                  <a:schemeClr val="accent1"/>
                </a:solidFill>
              </a:rPr>
              <a:t>Yr</a:t>
            </a:r>
            <a:r>
              <a:rPr lang="en-US" dirty="0" smtClean="0">
                <a:solidFill>
                  <a:schemeClr val="accent1"/>
                </a:solidFill>
              </a:rPr>
              <a:t> Ago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Subtitle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 smtClean="0"/>
              <a:t>Hopped leading growth in Regional Brands. Previously lagging flavors(botanical, spiced) now growing in positives </a:t>
            </a:r>
            <a:endParaRPr lang="en-US" dirty="0"/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Regional Brands </a:t>
            </a:r>
            <a:r>
              <a:rPr lang="en-US" dirty="0" smtClean="0"/>
              <a:t>continue</a:t>
            </a:r>
            <a:br>
              <a:rPr lang="en-US" dirty="0" smtClean="0"/>
            </a:br>
            <a:r>
              <a:rPr lang="en-US" dirty="0" smtClean="0"/>
              <a:t>to </a:t>
            </a:r>
            <a:r>
              <a:rPr lang="en-US" dirty="0"/>
              <a:t>drive growth of Emerging Cider flavors</a:t>
            </a:r>
          </a:p>
        </p:txBody>
      </p:sp>
      <p:sp>
        <p:nvSpPr>
          <p:cNvPr id="8" name="Slide Category"/>
          <p:cNvSpPr txBox="1"/>
          <p:nvPr/>
        </p:nvSpPr>
        <p:spPr>
          <a:xfrm>
            <a:off x="6536986" y="4026"/>
            <a:ext cx="2022073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Regional Cider Brands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474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 - </a:t>
            </a:r>
            <a:r>
              <a:rPr lang="en-US" dirty="0" smtClean="0"/>
              <a:t>q3 </a:t>
            </a:r>
            <a:r>
              <a:rPr lang="en-US" dirty="0"/>
              <a:t>ending </a:t>
            </a:r>
            <a:r>
              <a:rPr lang="en-US" dirty="0" smtClean="0"/>
              <a:t>10/03/20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Total Cider category </a:t>
            </a:r>
            <a:r>
              <a:rPr lang="en-US" dirty="0" smtClean="0">
                <a:solidFill>
                  <a:schemeClr val="tx1"/>
                </a:solidFill>
              </a:rPr>
              <a:t>continuing to grow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3725" y="1055491"/>
            <a:ext cx="8165592" cy="342896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Off Premise Cider </a:t>
            </a:r>
            <a:r>
              <a:rPr lang="en-US" dirty="0" smtClean="0">
                <a:solidFill>
                  <a:schemeClr val="tx1"/>
                </a:solidFill>
              </a:rPr>
              <a:t>is up (+10%), growth driven by Regional Cider brands (+34.2%), while National Cider is declining (-5.9%).</a:t>
            </a:r>
          </a:p>
          <a:p>
            <a:r>
              <a:rPr lang="en-US" b="1" dirty="0">
                <a:solidFill>
                  <a:schemeClr val="tx1"/>
                </a:solidFill>
              </a:rPr>
              <a:t>Flavors: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Hopped, Pineapple, Spiced </a:t>
            </a:r>
            <a:r>
              <a:rPr lang="en-US" dirty="0">
                <a:solidFill>
                  <a:schemeClr val="tx1"/>
                </a:solidFill>
              </a:rPr>
              <a:t>&amp;</a:t>
            </a:r>
            <a:r>
              <a:rPr lang="en-US" dirty="0" smtClean="0">
                <a:solidFill>
                  <a:schemeClr val="tx1"/>
                </a:solidFill>
              </a:rPr>
              <a:t> Blends continue </a:t>
            </a:r>
            <a:r>
              <a:rPr lang="en-US" dirty="0" smtClean="0">
                <a:solidFill>
                  <a:schemeClr val="tx1"/>
                </a:solidFill>
              </a:rPr>
              <a:t>to grow rapidly.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All flavors declining Nationally, except Hopped, </a:t>
            </a:r>
            <a:r>
              <a:rPr lang="en-US" dirty="0" smtClean="0">
                <a:solidFill>
                  <a:schemeClr val="tx1"/>
                </a:solidFill>
              </a:rPr>
              <a:t>Botanical, Sours and </a:t>
            </a:r>
            <a:r>
              <a:rPr lang="en-US" dirty="0" smtClean="0">
                <a:solidFill>
                  <a:schemeClr val="tx1"/>
                </a:solidFill>
              </a:rPr>
              <a:t>Apple. Regional Brands driving growth of emerging flavors.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Packaging:</a:t>
            </a:r>
            <a:r>
              <a:rPr lang="en-US" dirty="0" smtClean="0">
                <a:solidFill>
                  <a:schemeClr val="tx1"/>
                </a:solidFill>
              </a:rPr>
              <a:t> Can continued to grow </a:t>
            </a:r>
            <a:r>
              <a:rPr lang="en-US" dirty="0" smtClean="0">
                <a:solidFill>
                  <a:schemeClr val="tx1"/>
                </a:solidFill>
              </a:rPr>
              <a:t>in dollars (+</a:t>
            </a:r>
            <a:r>
              <a:rPr lang="en-US" dirty="0" smtClean="0">
                <a:solidFill>
                  <a:schemeClr val="tx1"/>
                </a:solidFill>
              </a:rPr>
              <a:t>13</a:t>
            </a:r>
            <a:r>
              <a:rPr lang="en-US" dirty="0" smtClean="0">
                <a:solidFill>
                  <a:schemeClr val="tx1"/>
                </a:solidFill>
              </a:rPr>
              <a:t>.4%), but slowed since Q2, </a:t>
            </a:r>
            <a:r>
              <a:rPr lang="en-US" dirty="0" smtClean="0">
                <a:solidFill>
                  <a:schemeClr val="tx1"/>
                </a:solidFill>
              </a:rPr>
              <a:t>while Bottle </a:t>
            </a:r>
            <a:r>
              <a:rPr lang="en-US" dirty="0" smtClean="0">
                <a:solidFill>
                  <a:schemeClr val="tx1"/>
                </a:solidFill>
              </a:rPr>
              <a:t>continues to </a:t>
            </a:r>
            <a:r>
              <a:rPr lang="en-US" dirty="0" smtClean="0">
                <a:solidFill>
                  <a:schemeClr val="tx1"/>
                </a:solidFill>
              </a:rPr>
              <a:t>report growth </a:t>
            </a:r>
            <a:r>
              <a:rPr lang="en-US" dirty="0" smtClean="0">
                <a:solidFill>
                  <a:schemeClr val="tx1"/>
                </a:solidFill>
              </a:rPr>
              <a:t>(+</a:t>
            </a:r>
            <a:r>
              <a:rPr lang="en-US" dirty="0" smtClean="0">
                <a:solidFill>
                  <a:schemeClr val="tx1"/>
                </a:solidFill>
              </a:rPr>
              <a:t>7.6</a:t>
            </a:r>
            <a:r>
              <a:rPr lang="en-US" dirty="0" smtClean="0">
                <a:solidFill>
                  <a:schemeClr val="tx1"/>
                </a:solidFill>
              </a:rPr>
              <a:t>%). </a:t>
            </a:r>
            <a:endParaRPr lang="en-US" dirty="0" smtClean="0">
              <a:solidFill>
                <a:schemeClr val="tx1"/>
              </a:solidFill>
            </a:endParaRPr>
          </a:p>
          <a:p>
            <a:pPr lvl="1"/>
            <a:r>
              <a:rPr lang="en-US" b="1" dirty="0" smtClean="0">
                <a:solidFill>
                  <a:schemeClr val="tx1"/>
                </a:solidFill>
              </a:rPr>
              <a:t>Pack Size: </a:t>
            </a:r>
            <a:r>
              <a:rPr lang="en-US" dirty="0" smtClean="0">
                <a:solidFill>
                  <a:schemeClr val="tx1"/>
                </a:solidFill>
              </a:rPr>
              <a:t>6pk and 4pk grew most in Cans with 12pk </a:t>
            </a:r>
            <a:r>
              <a:rPr lang="en-US" dirty="0" smtClean="0">
                <a:solidFill>
                  <a:schemeClr val="tx1"/>
                </a:solidFill>
              </a:rPr>
              <a:t>still driving </a:t>
            </a:r>
            <a:r>
              <a:rPr lang="en-US" dirty="0" smtClean="0">
                <a:solidFill>
                  <a:schemeClr val="tx1"/>
                </a:solidFill>
              </a:rPr>
              <a:t>growth in Bottles.</a:t>
            </a:r>
          </a:p>
          <a:p>
            <a:r>
              <a:rPr lang="en-US" b="1" dirty="0">
                <a:solidFill>
                  <a:schemeClr val="tx1"/>
                </a:solidFill>
              </a:rPr>
              <a:t>Regions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smtClean="0">
                <a:solidFill>
                  <a:schemeClr val="tx1"/>
                </a:solidFill>
              </a:rPr>
              <a:t>Northwest driving substantial growth, with East and Pacific Coast honorable mentions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chemeClr val="tx1"/>
                </a:solidFill>
              </a:rPr>
              <a:t>States</a:t>
            </a:r>
            <a:r>
              <a:rPr lang="en-US" dirty="0" smtClean="0">
                <a:solidFill>
                  <a:schemeClr val="tx1"/>
                </a:solidFill>
              </a:rPr>
              <a:t>: Regional Brands growing in all focus states as National Brands decline across most focus states</a:t>
            </a:r>
            <a:r>
              <a:rPr lang="en-US" dirty="0" smtClean="0">
                <a:solidFill>
                  <a:schemeClr val="tx1"/>
                </a:solidFill>
              </a:rPr>
              <a:t>. Idaho and Arizona show greatest regional brand growth.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8" name="text_Source"/>
          <p:cNvSpPr>
            <a:spLocks noGrp="1"/>
          </p:cNvSpPr>
          <p:nvPr>
            <p:ph type="body" idx="15"/>
          </p:nvPr>
        </p:nvSpPr>
        <p:spPr>
          <a:noFill/>
        </p:spPr>
        <p:txBody>
          <a:bodyPr/>
          <a:lstStyle/>
          <a:p>
            <a:r>
              <a:rPr lang="en-US" dirty="0"/>
              <a:t>Source: Nielsen Answers on Demand, Total US – All Nielsen Measured Outlets, </a:t>
            </a:r>
            <a:r>
              <a:rPr lang="en-US" dirty="0" smtClean="0"/>
              <a:t>Q3 2020 </a:t>
            </a:r>
            <a:r>
              <a:rPr lang="en-US" dirty="0"/>
              <a:t>Ending </a:t>
            </a:r>
            <a:r>
              <a:rPr lang="en-US" dirty="0" smtClean="0"/>
              <a:t>09/26/2020</a:t>
            </a:r>
          </a:p>
        </p:txBody>
      </p:sp>
    </p:spTree>
    <p:extLst>
      <p:ext uri="{BB962C8B-B14F-4D97-AF65-F5344CB8AC3E}">
        <p14:creationId xmlns:p14="http://schemas.microsoft.com/office/powerpoint/2010/main" val="2287734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hart 2"/>
          <p:cNvGraphicFramePr/>
          <p:nvPr>
            <p:extLst>
              <p:ext uri="{D42A27DB-BD31-4B8C-83A1-F6EECF244321}">
                <p14:modId xmlns:p14="http://schemas.microsoft.com/office/powerpoint/2010/main" val="3376906834"/>
              </p:ext>
            </p:extLst>
          </p:nvPr>
        </p:nvGraphicFramePr>
        <p:xfrm>
          <a:off x="6273054" y="555126"/>
          <a:ext cx="2702560" cy="4357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Source"/>
          <p:cNvSpPr>
            <a:spLocks noGrp="1"/>
          </p:cNvSpPr>
          <p:nvPr>
            <p:ph type="body" idx="15"/>
          </p:nvPr>
        </p:nvSpPr>
        <p:spPr>
          <a:xfrm>
            <a:off x="593725" y="4765287"/>
            <a:ext cx="8165592" cy="274320"/>
          </a:xfrm>
          <a:noFill/>
        </p:spPr>
        <p:txBody>
          <a:bodyPr/>
          <a:lstStyle/>
          <a:p>
            <a:r>
              <a:rPr lang="en-US" dirty="0"/>
              <a:t>Source: Nielsen Answers on Demand, Total US – All Nielsen Measured Outlets, Q3 2020 Ending 09/26/2020</a:t>
            </a:r>
          </a:p>
        </p:txBody>
      </p:sp>
      <p:sp>
        <p:nvSpPr>
          <p:cNvPr id="21" name="Chart 2 Title"/>
          <p:cNvSpPr txBox="1">
            <a:spLocks/>
          </p:cNvSpPr>
          <p:nvPr/>
        </p:nvSpPr>
        <p:spPr>
          <a:xfrm>
            <a:off x="6196346" y="1127144"/>
            <a:ext cx="2947654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accent1"/>
                </a:solidFill>
              </a:rPr>
              <a:t>Off-Premise Cider Sales: $ Share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16" name="Divider Line"/>
          <p:cNvCxnSpPr/>
          <p:nvPr/>
        </p:nvCxnSpPr>
        <p:spPr>
          <a:xfrm>
            <a:off x="2732185" y="1490662"/>
            <a:ext cx="11015" cy="281998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Chart 1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29378116"/>
              </p:ext>
            </p:extLst>
          </p:nvPr>
        </p:nvGraphicFramePr>
        <p:xfrm>
          <a:off x="593726" y="1490662"/>
          <a:ext cx="5679328" cy="3388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hart 1 Title"/>
          <p:cNvSpPr>
            <a:spLocks noGrp="1"/>
          </p:cNvSpPr>
          <p:nvPr>
            <p:ph type="body" idx="13"/>
          </p:nvPr>
        </p:nvSpPr>
        <p:spPr>
          <a:xfrm>
            <a:off x="593725" y="1127145"/>
            <a:ext cx="4692149" cy="236339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Off-Premise Cider Sales: $ and EQ % Change vs </a:t>
            </a:r>
            <a:r>
              <a:rPr lang="en-US" dirty="0" err="1" smtClean="0">
                <a:solidFill>
                  <a:schemeClr val="accent1"/>
                </a:solidFill>
              </a:rPr>
              <a:t>Yr</a:t>
            </a:r>
            <a:r>
              <a:rPr lang="en-US" dirty="0" smtClean="0">
                <a:solidFill>
                  <a:schemeClr val="accent1"/>
                </a:solidFill>
              </a:rPr>
              <a:t> Ago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4" name="Subtitle"/>
          <p:cNvSpPr txBox="1">
            <a:spLocks/>
          </p:cNvSpPr>
          <p:nvPr/>
        </p:nvSpPr>
        <p:spPr>
          <a:xfrm>
            <a:off x="593725" y="820164"/>
            <a:ext cx="8165592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Regional cider brands see more growth in Q3, National brands see even greater decline than Q2</a:t>
            </a:r>
            <a:endParaRPr lang="en-US" dirty="0"/>
          </a:p>
        </p:txBody>
      </p:sp>
      <p:sp>
        <p:nvSpPr>
          <p:cNvPr id="15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Regional cider brands driving growth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65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ource"/>
          <p:cNvSpPr>
            <a:spLocks noGrp="1"/>
          </p:cNvSpPr>
          <p:nvPr>
            <p:ph type="body" idx="15"/>
          </p:nvPr>
        </p:nvSpPr>
        <p:spPr>
          <a:xfrm>
            <a:off x="593725" y="4780026"/>
            <a:ext cx="8165592" cy="274320"/>
          </a:xfrm>
          <a:noFill/>
        </p:spPr>
        <p:txBody>
          <a:bodyPr/>
          <a:lstStyle/>
          <a:p>
            <a:r>
              <a:rPr lang="en-US" dirty="0"/>
              <a:t>Source: Nielsen Answers on Demand, Total US – All Nielsen Measured Outlets, Q3 2020 Ending 09/26/2020</a:t>
            </a:r>
          </a:p>
        </p:txBody>
      </p:sp>
      <p:graphicFrame>
        <p:nvGraphicFramePr>
          <p:cNvPr id="16" name="Chart 2"/>
          <p:cNvGraphicFramePr/>
          <p:nvPr>
            <p:extLst>
              <p:ext uri="{D42A27DB-BD31-4B8C-83A1-F6EECF244321}">
                <p14:modId xmlns:p14="http://schemas.microsoft.com/office/powerpoint/2010/main" val="2556735737"/>
              </p:ext>
            </p:extLst>
          </p:nvPr>
        </p:nvGraphicFramePr>
        <p:xfrm>
          <a:off x="593725" y="3592665"/>
          <a:ext cx="8550275" cy="13245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7" name="Divider Line 2"/>
          <p:cNvCxnSpPr/>
          <p:nvPr/>
        </p:nvCxnSpPr>
        <p:spPr>
          <a:xfrm>
            <a:off x="5877481" y="1553671"/>
            <a:ext cx="11015" cy="1324563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Divider Line 1"/>
          <p:cNvCxnSpPr/>
          <p:nvPr/>
        </p:nvCxnSpPr>
        <p:spPr>
          <a:xfrm>
            <a:off x="3263983" y="1552092"/>
            <a:ext cx="11015" cy="1324563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Chart 1"/>
          <p:cNvGraphicFramePr/>
          <p:nvPr>
            <p:extLst>
              <p:ext uri="{D42A27DB-BD31-4B8C-83A1-F6EECF244321}">
                <p14:modId xmlns:p14="http://schemas.microsoft.com/office/powerpoint/2010/main" val="2177625570"/>
              </p:ext>
            </p:extLst>
          </p:nvPr>
        </p:nvGraphicFramePr>
        <p:xfrm>
          <a:off x="517947" y="1283869"/>
          <a:ext cx="8165591" cy="2295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Chart 1 Title"/>
          <p:cNvSpPr>
            <a:spLocks noGrp="1"/>
          </p:cNvSpPr>
          <p:nvPr>
            <p:ph type="body" idx="13"/>
          </p:nvPr>
        </p:nvSpPr>
        <p:spPr>
          <a:xfrm>
            <a:off x="593725" y="1338093"/>
            <a:ext cx="4692149" cy="236339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Off-Premise Cider Sales: $ % Change vs </a:t>
            </a:r>
            <a:r>
              <a:rPr lang="en-US" dirty="0" err="1" smtClean="0">
                <a:solidFill>
                  <a:schemeClr val="accent1"/>
                </a:solidFill>
              </a:rPr>
              <a:t>Yr</a:t>
            </a:r>
            <a:r>
              <a:rPr lang="en-US" dirty="0" smtClean="0">
                <a:solidFill>
                  <a:schemeClr val="accent1"/>
                </a:solidFill>
              </a:rPr>
              <a:t> Ago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8" name="Subtitle"/>
          <p:cNvSpPr txBox="1">
            <a:spLocks/>
          </p:cNvSpPr>
          <p:nvPr/>
        </p:nvSpPr>
        <p:spPr>
          <a:xfrm>
            <a:off x="746125" y="811951"/>
            <a:ext cx="8165592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Hopped, Pineapple, and Apple lead the way in regional brands</a:t>
            </a:r>
            <a:endParaRPr lang="en-US" dirty="0"/>
          </a:p>
        </p:txBody>
      </p:sp>
      <p:sp>
        <p:nvSpPr>
          <p:cNvPr id="27" name="Title"/>
          <p:cNvSpPr>
            <a:spLocks noGrp="1"/>
          </p:cNvSpPr>
          <p:nvPr>
            <p:ph type="title"/>
          </p:nvPr>
        </p:nvSpPr>
        <p:spPr>
          <a:xfrm>
            <a:off x="593725" y="354015"/>
            <a:ext cx="8242050" cy="428625"/>
          </a:xfrm>
        </p:spPr>
        <p:txBody>
          <a:bodyPr/>
          <a:lstStyle/>
          <a:p>
            <a:r>
              <a:rPr lang="en-US" dirty="0" smtClean="0"/>
              <a:t>regionally, Emerging flavors continue to grow</a:t>
            </a:r>
            <a:endParaRPr lang="en-US" dirty="0"/>
          </a:p>
        </p:txBody>
      </p:sp>
      <p:sp>
        <p:nvSpPr>
          <p:cNvPr id="10" name="Subtitle"/>
          <p:cNvSpPr txBox="1">
            <a:spLocks/>
          </p:cNvSpPr>
          <p:nvPr/>
        </p:nvSpPr>
        <p:spPr>
          <a:xfrm>
            <a:off x="746125" y="1067072"/>
            <a:ext cx="8165592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Rose, Cherry, Berry, and Pear driving declines in national cider brands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464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ource"/>
          <p:cNvSpPr>
            <a:spLocks noGrp="1"/>
          </p:cNvSpPr>
          <p:nvPr>
            <p:ph type="body" idx="15"/>
          </p:nvPr>
        </p:nvSpPr>
        <p:spPr>
          <a:xfrm>
            <a:off x="593725" y="4765287"/>
            <a:ext cx="8165592" cy="274320"/>
          </a:xfrm>
          <a:noFill/>
        </p:spPr>
        <p:txBody>
          <a:bodyPr/>
          <a:lstStyle/>
          <a:p>
            <a:r>
              <a:rPr lang="en-US" dirty="0"/>
              <a:t>Source: Nielsen Answers on Demand, Total US – All Nielsen Measured Outlets, Q3 2020 Ending 09/26/2020</a:t>
            </a:r>
          </a:p>
        </p:txBody>
      </p:sp>
      <p:graphicFrame>
        <p:nvGraphicFramePr>
          <p:cNvPr id="6" name="Chart 2"/>
          <p:cNvGraphicFramePr/>
          <p:nvPr>
            <p:extLst>
              <p:ext uri="{D42A27DB-BD31-4B8C-83A1-F6EECF244321}">
                <p14:modId xmlns:p14="http://schemas.microsoft.com/office/powerpoint/2010/main" val="1919792699"/>
              </p:ext>
            </p:extLst>
          </p:nvPr>
        </p:nvGraphicFramePr>
        <p:xfrm>
          <a:off x="5768502" y="1642783"/>
          <a:ext cx="3263072" cy="3027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Chart 2 Title"/>
          <p:cNvSpPr txBox="1">
            <a:spLocks/>
          </p:cNvSpPr>
          <p:nvPr/>
        </p:nvSpPr>
        <p:spPr>
          <a:xfrm>
            <a:off x="6430780" y="1189768"/>
            <a:ext cx="2713220" cy="358324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accent1"/>
                </a:solidFill>
              </a:rPr>
              <a:t>Off-Premise Cider Sales: Absolute Dollar </a:t>
            </a:r>
            <a:r>
              <a:rPr lang="en-US" dirty="0" err="1" smtClean="0">
                <a:solidFill>
                  <a:schemeClr val="accent1"/>
                </a:solidFill>
              </a:rPr>
              <a:t>Chg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 smtClean="0">
                <a:solidFill>
                  <a:schemeClr val="accent1"/>
                </a:solidFill>
              </a:rPr>
              <a:t>($MM)</a:t>
            </a:r>
            <a:endParaRPr lang="en-US" dirty="0">
              <a:solidFill>
                <a:schemeClr val="accent1"/>
              </a:solidFill>
            </a:endParaRPr>
          </a:p>
        </p:txBody>
      </p:sp>
      <p:graphicFrame>
        <p:nvGraphicFramePr>
          <p:cNvPr id="9" name="Chart 1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668473746"/>
              </p:ext>
            </p:extLst>
          </p:nvPr>
        </p:nvGraphicFramePr>
        <p:xfrm>
          <a:off x="593725" y="1729653"/>
          <a:ext cx="4902403" cy="2940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Chart 1 Title"/>
          <p:cNvSpPr>
            <a:spLocks noGrp="1"/>
          </p:cNvSpPr>
          <p:nvPr>
            <p:ph type="body" idx="13"/>
          </p:nvPr>
        </p:nvSpPr>
        <p:spPr>
          <a:xfrm>
            <a:off x="593725" y="1251880"/>
            <a:ext cx="4692149" cy="236339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Off-Premise Cider Sales: $ and EQ % Change vs </a:t>
            </a:r>
            <a:r>
              <a:rPr lang="en-US" dirty="0" err="1" smtClean="0">
                <a:solidFill>
                  <a:schemeClr val="accent1"/>
                </a:solidFill>
              </a:rPr>
              <a:t>Yr</a:t>
            </a:r>
            <a:r>
              <a:rPr lang="en-US" dirty="0" smtClean="0">
                <a:solidFill>
                  <a:schemeClr val="accent1"/>
                </a:solidFill>
              </a:rPr>
              <a:t> Ago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4" name="Subtitle"/>
          <p:cNvSpPr txBox="1">
            <a:spLocks/>
          </p:cNvSpPr>
          <p:nvPr/>
        </p:nvSpPr>
        <p:spPr>
          <a:xfrm>
            <a:off x="593725" y="830164"/>
            <a:ext cx="8165592" cy="23633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Can growth slows from Q2 (20.2, 14.7), but still steady. Bottle continues to report growth </a:t>
            </a:r>
            <a:endParaRPr lang="en-US" dirty="0"/>
          </a:p>
        </p:txBody>
      </p:sp>
      <p:sp>
        <p:nvSpPr>
          <p:cNvPr id="13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Bottle growing steadily, Enter others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026162" y="4250592"/>
            <a:ext cx="16573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*only $2,058 Q3 sales</a:t>
            </a:r>
            <a:endParaRPr lang="en-US" sz="900" dirty="0"/>
          </a:p>
        </p:txBody>
      </p:sp>
      <p:sp>
        <p:nvSpPr>
          <p:cNvPr id="3" name="TextBox 2"/>
          <p:cNvSpPr txBox="1"/>
          <p:nvPr/>
        </p:nvSpPr>
        <p:spPr>
          <a:xfrm>
            <a:off x="3973458" y="3824492"/>
            <a:ext cx="70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612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ource"/>
          <p:cNvSpPr>
            <a:spLocks noGrp="1"/>
          </p:cNvSpPr>
          <p:nvPr>
            <p:ph type="body" idx="15"/>
          </p:nvPr>
        </p:nvSpPr>
        <p:spPr>
          <a:xfrm>
            <a:off x="593725" y="4765287"/>
            <a:ext cx="8165592" cy="274320"/>
          </a:xfrm>
          <a:noFill/>
        </p:spPr>
        <p:txBody>
          <a:bodyPr/>
          <a:lstStyle/>
          <a:p>
            <a:r>
              <a:rPr lang="en-US" dirty="0"/>
              <a:t>Source: Nielsen Answers on Demand, Total US – All Nielsen Measured Outlets, Q3 2020 Ending 09/26/2020</a:t>
            </a:r>
          </a:p>
        </p:txBody>
      </p:sp>
      <p:sp>
        <p:nvSpPr>
          <p:cNvPr id="15" name="Chart 3 Label"/>
          <p:cNvSpPr txBox="1">
            <a:spLocks/>
          </p:cNvSpPr>
          <p:nvPr/>
        </p:nvSpPr>
        <p:spPr>
          <a:xfrm>
            <a:off x="7273819" y="3934969"/>
            <a:ext cx="789707" cy="21680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accent1"/>
                </a:solidFill>
              </a:rPr>
              <a:t>Bottles</a:t>
            </a:r>
            <a:endParaRPr lang="en-US" dirty="0">
              <a:solidFill>
                <a:schemeClr val="accent1"/>
              </a:solidFill>
            </a:endParaRPr>
          </a:p>
        </p:txBody>
      </p:sp>
      <p:graphicFrame>
        <p:nvGraphicFramePr>
          <p:cNvPr id="17" name="Chart 3"/>
          <p:cNvGraphicFramePr/>
          <p:nvPr>
            <p:extLst>
              <p:ext uri="{D42A27DB-BD31-4B8C-83A1-F6EECF244321}">
                <p14:modId xmlns:p14="http://schemas.microsoft.com/office/powerpoint/2010/main" val="4236875151"/>
              </p:ext>
            </p:extLst>
          </p:nvPr>
        </p:nvGraphicFramePr>
        <p:xfrm>
          <a:off x="6276109" y="3066655"/>
          <a:ext cx="2764347" cy="1906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Chart 2 Label"/>
          <p:cNvSpPr txBox="1">
            <a:spLocks/>
          </p:cNvSpPr>
          <p:nvPr/>
        </p:nvSpPr>
        <p:spPr>
          <a:xfrm>
            <a:off x="7346375" y="2079882"/>
            <a:ext cx="997526" cy="242427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accent1"/>
                </a:solidFill>
              </a:rPr>
              <a:t>Cans</a:t>
            </a:r>
            <a:endParaRPr lang="en-US" dirty="0">
              <a:solidFill>
                <a:schemeClr val="accent1"/>
              </a:solidFill>
            </a:endParaRPr>
          </a:p>
        </p:txBody>
      </p:sp>
      <p:graphicFrame>
        <p:nvGraphicFramePr>
          <p:cNvPr id="11" name="Chart 2"/>
          <p:cNvGraphicFramePr/>
          <p:nvPr>
            <p:extLst>
              <p:ext uri="{D42A27DB-BD31-4B8C-83A1-F6EECF244321}">
                <p14:modId xmlns:p14="http://schemas.microsoft.com/office/powerpoint/2010/main" val="2733550485"/>
              </p:ext>
            </p:extLst>
          </p:nvPr>
        </p:nvGraphicFramePr>
        <p:xfrm>
          <a:off x="6276108" y="1250508"/>
          <a:ext cx="2764348" cy="1923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Chart 2 Title"/>
          <p:cNvSpPr txBox="1">
            <a:spLocks/>
          </p:cNvSpPr>
          <p:nvPr/>
        </p:nvSpPr>
        <p:spPr>
          <a:xfrm>
            <a:off x="6181763" y="1154900"/>
            <a:ext cx="2973821" cy="225157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accent1"/>
                </a:solidFill>
              </a:rPr>
              <a:t>Off-Premise Cider Sales: $ Share</a:t>
            </a:r>
            <a:endParaRPr lang="en-US" dirty="0">
              <a:solidFill>
                <a:schemeClr val="accent1"/>
              </a:solidFill>
            </a:endParaRPr>
          </a:p>
        </p:txBody>
      </p:sp>
      <p:graphicFrame>
        <p:nvGraphicFramePr>
          <p:cNvPr id="9" name="Chart 1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660676967"/>
              </p:ext>
            </p:extLst>
          </p:nvPr>
        </p:nvGraphicFramePr>
        <p:xfrm>
          <a:off x="593726" y="1490663"/>
          <a:ext cx="5682384" cy="3193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Chart 1 Title"/>
          <p:cNvSpPr txBox="1">
            <a:spLocks/>
          </p:cNvSpPr>
          <p:nvPr/>
        </p:nvSpPr>
        <p:spPr>
          <a:xfrm>
            <a:off x="604116" y="1131971"/>
            <a:ext cx="4692149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accent1"/>
                </a:solidFill>
              </a:rPr>
              <a:t>Off-Premise Cider Sales: $ % Change vs </a:t>
            </a:r>
            <a:r>
              <a:rPr lang="en-US" dirty="0" err="1" smtClean="0">
                <a:solidFill>
                  <a:schemeClr val="accent1"/>
                </a:solidFill>
              </a:rPr>
              <a:t>Yr</a:t>
            </a:r>
            <a:r>
              <a:rPr lang="en-US" dirty="0" smtClean="0">
                <a:solidFill>
                  <a:schemeClr val="accent1"/>
                </a:solidFill>
              </a:rPr>
              <a:t> Ago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6" name="Subtitle"/>
          <p:cNvSpPr txBox="1">
            <a:spLocks/>
          </p:cNvSpPr>
          <p:nvPr/>
        </p:nvSpPr>
        <p:spPr>
          <a:xfrm>
            <a:off x="593725" y="786456"/>
            <a:ext cx="8165592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12pk cans take huge hit. Can growth dominated by 6pk &amp; 4pk</a:t>
            </a:r>
            <a:endParaRPr lang="en-US" dirty="0"/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6pk </a:t>
            </a:r>
            <a:r>
              <a:rPr lang="en-US" dirty="0" smtClean="0"/>
              <a:t>leads </a:t>
            </a:r>
            <a:r>
              <a:rPr lang="en-US" dirty="0"/>
              <a:t>share for both cans and bottles</a:t>
            </a:r>
          </a:p>
        </p:txBody>
      </p:sp>
    </p:spTree>
    <p:extLst>
      <p:ext uri="{BB962C8B-B14F-4D97-AF65-F5344CB8AC3E}">
        <p14:creationId xmlns:p14="http://schemas.microsoft.com/office/powerpoint/2010/main" val="194669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ource"/>
          <p:cNvSpPr>
            <a:spLocks noGrp="1"/>
          </p:cNvSpPr>
          <p:nvPr>
            <p:ph type="body" idx="15"/>
          </p:nvPr>
        </p:nvSpPr>
        <p:spPr>
          <a:noFill/>
        </p:spPr>
        <p:txBody>
          <a:bodyPr/>
          <a:lstStyle/>
          <a:p>
            <a:r>
              <a:rPr lang="en-US" dirty="0"/>
              <a:t>Source: Nielsen Answers on Demand, Total US – All Nielsen Measured Outlets, Q3 2020 Ending 09/26/2020</a:t>
            </a:r>
          </a:p>
        </p:txBody>
      </p:sp>
      <p:graphicFrame>
        <p:nvGraphicFramePr>
          <p:cNvPr id="6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388884"/>
              </p:ext>
            </p:extLst>
          </p:nvPr>
        </p:nvGraphicFramePr>
        <p:xfrm>
          <a:off x="339610" y="3531093"/>
          <a:ext cx="8356060" cy="1278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2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4222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4222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22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4222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4222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24222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158373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USACM South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USACM East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USACM Midwest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USACM Northwest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USACM Mountain/West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USACM Pacific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Coast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80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%ACV Where Beer/FMB/Cider Distributed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80.8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83.8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67.4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80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%ACV Where Beer/FMB/Cider Distributed CYA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" name="Chart 1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713677062"/>
              </p:ext>
            </p:extLst>
          </p:nvPr>
        </p:nvGraphicFramePr>
        <p:xfrm>
          <a:off x="593724" y="1399997"/>
          <a:ext cx="8166100" cy="2272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Chart 1 Title"/>
          <p:cNvSpPr>
            <a:spLocks noGrp="1"/>
          </p:cNvSpPr>
          <p:nvPr>
            <p:ph type="body" idx="13"/>
          </p:nvPr>
        </p:nvSpPr>
        <p:spPr>
          <a:xfrm>
            <a:off x="593724" y="1127146"/>
            <a:ext cx="6310509" cy="205056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Off-Premise Total Cider Sales by Region: $ and EQ % Change vs </a:t>
            </a:r>
            <a:r>
              <a:rPr lang="en-US" dirty="0" err="1" smtClean="0">
                <a:solidFill>
                  <a:schemeClr val="accent1"/>
                </a:solidFill>
              </a:rPr>
              <a:t>Yr</a:t>
            </a:r>
            <a:r>
              <a:rPr lang="en-US" dirty="0" smtClean="0">
                <a:solidFill>
                  <a:schemeClr val="accent1"/>
                </a:solidFill>
              </a:rPr>
              <a:t> Ago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Subtitle"/>
          <p:cNvSpPr>
            <a:spLocks noGrp="1"/>
          </p:cNvSpPr>
          <p:nvPr>
            <p:ph type="body" idx="13"/>
          </p:nvPr>
        </p:nvSpPr>
        <p:spPr>
          <a:xfrm>
            <a:off x="530078" y="815926"/>
            <a:ext cx="8165592" cy="236339"/>
          </a:xfrm>
        </p:spPr>
        <p:txBody>
          <a:bodyPr/>
          <a:lstStyle/>
          <a:p>
            <a:r>
              <a:rPr lang="en-US" dirty="0" smtClean="0"/>
              <a:t>Most markets reporting growth in both $ and EQ. South and Mountain/ West show struggles</a:t>
            </a:r>
            <a:endParaRPr lang="en-US" dirty="0"/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34844" y="319506"/>
            <a:ext cx="8165592" cy="428625"/>
          </a:xfrm>
        </p:spPr>
        <p:txBody>
          <a:bodyPr/>
          <a:lstStyle/>
          <a:p>
            <a:r>
              <a:rPr lang="en-US" dirty="0" smtClean="0"/>
              <a:t>northwest sees most growth in Q3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4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ource"/>
          <p:cNvSpPr>
            <a:spLocks noGrp="1"/>
          </p:cNvSpPr>
          <p:nvPr>
            <p:ph type="body" idx="15"/>
          </p:nvPr>
        </p:nvSpPr>
        <p:spPr>
          <a:noFill/>
        </p:spPr>
        <p:txBody>
          <a:bodyPr/>
          <a:lstStyle/>
          <a:p>
            <a:r>
              <a:rPr lang="en-US" dirty="0"/>
              <a:t>Source: Nielsen Answers on Demand, Total US – All Nielsen Measured Outlets, Q3 2020 Ending 09/26/2020</a:t>
            </a:r>
          </a:p>
        </p:txBody>
      </p:sp>
      <p:graphicFrame>
        <p:nvGraphicFramePr>
          <p:cNvPr id="5" name="Chart 1"/>
          <p:cNvGraphicFramePr/>
          <p:nvPr>
            <p:extLst>
              <p:ext uri="{D42A27DB-BD31-4B8C-83A1-F6EECF244321}">
                <p14:modId xmlns:p14="http://schemas.microsoft.com/office/powerpoint/2010/main" val="4084009291"/>
              </p:ext>
            </p:extLst>
          </p:nvPr>
        </p:nvGraphicFramePr>
        <p:xfrm>
          <a:off x="671209" y="1611414"/>
          <a:ext cx="8088108" cy="3168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Chart 1 Title"/>
          <p:cNvSpPr>
            <a:spLocks noGrp="1"/>
          </p:cNvSpPr>
          <p:nvPr>
            <p:ph type="body" idx="13"/>
          </p:nvPr>
        </p:nvSpPr>
        <p:spPr>
          <a:xfrm>
            <a:off x="593725" y="1127145"/>
            <a:ext cx="5146304" cy="236339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Off-Premise Total Cider Sales by State: $ % Change vs </a:t>
            </a:r>
            <a:r>
              <a:rPr lang="en-US" dirty="0" err="1" smtClean="0">
                <a:solidFill>
                  <a:schemeClr val="accent1"/>
                </a:solidFill>
              </a:rPr>
              <a:t>Yr</a:t>
            </a:r>
            <a:r>
              <a:rPr lang="en-US" dirty="0" smtClean="0">
                <a:solidFill>
                  <a:schemeClr val="accent1"/>
                </a:solidFill>
              </a:rPr>
              <a:t> Ago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3" name="Subtitle"/>
          <p:cNvSpPr txBox="1">
            <a:spLocks/>
          </p:cNvSpPr>
          <p:nvPr/>
        </p:nvSpPr>
        <p:spPr>
          <a:xfrm>
            <a:off x="594360" y="819152"/>
            <a:ext cx="8165592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National continues decline, biggest fall in Oregon and Florida</a:t>
            </a:r>
            <a:endParaRPr lang="en-US" dirty="0"/>
          </a:p>
        </p:txBody>
      </p:sp>
      <p:sp>
        <p:nvSpPr>
          <p:cNvPr id="12" name="Title"/>
          <p:cNvSpPr txBox="1">
            <a:spLocks/>
          </p:cNvSpPr>
          <p:nvPr/>
        </p:nvSpPr>
        <p:spPr>
          <a:xfrm>
            <a:off x="593725" y="354015"/>
            <a:ext cx="8165592" cy="428625"/>
          </a:xfrm>
          <a:prstGeom prst="rect">
            <a:avLst/>
          </a:prstGeom>
        </p:spPr>
        <p:txBody>
          <a:bodyPr vert="horz" wrap="square" lIns="91440" tIns="0" rIns="91440" bIns="0" rtlCol="0" anchor="b" anchorCtr="0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2250" b="1" kern="1200" cap="all" baseline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 smtClean="0"/>
              <a:t>Regional Brands continue to grow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249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52 weeks ending 9/26/20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036592"/>
      </p:ext>
    </p:extLst>
  </p:cSld>
  <p:clrMapOvr>
    <a:masterClrMapping/>
  </p:clrMapOvr>
</p:sld>
</file>

<file path=ppt/theme/theme1.xml><?xml version="1.0" encoding="utf-8"?>
<a:theme xmlns:a="http://schemas.openxmlformats.org/drawingml/2006/main" name="Nielsen 2018">
  <a:themeElements>
    <a:clrScheme name="Nielsen 05222017">
      <a:dk1>
        <a:srgbClr val="000000"/>
      </a:dk1>
      <a:lt1>
        <a:srgbClr val="FFFFFF"/>
      </a:lt1>
      <a:dk2>
        <a:srgbClr val="000000"/>
      </a:dk2>
      <a:lt2>
        <a:srgbClr val="707276"/>
      </a:lt2>
      <a:accent1>
        <a:srgbClr val="00AEEF"/>
      </a:accent1>
      <a:accent2>
        <a:srgbClr val="B21DAC"/>
      </a:accent2>
      <a:accent3>
        <a:srgbClr val="8DC63F"/>
      </a:accent3>
      <a:accent4>
        <a:srgbClr val="FFB100"/>
      </a:accent4>
      <a:accent5>
        <a:srgbClr val="DC0015"/>
      </a:accent5>
      <a:accent6>
        <a:srgbClr val="8B95A6"/>
      </a:accent6>
      <a:hlink>
        <a:srgbClr val="B21DAC"/>
      </a:hlink>
      <a:folHlink>
        <a:srgbClr val="DC0015"/>
      </a:folHlink>
    </a:clrScheme>
    <a:fontScheme name="Office Classic 2">
      <a:majorFont>
        <a:latin typeface="Arial"/>
        <a:ea typeface=""/>
        <a:cs typeface=""/>
        <a:font script="Jpan" typeface="?? ?????"/>
        <a:font script="Hang" typeface="??"/>
        <a:font script="Hans" typeface="??"/>
        <a:font script="Hant" typeface="?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?? ?????"/>
        <a:font script="Hang" typeface="??"/>
        <a:font script="Hans" typeface="??"/>
        <a:font script="Hant" typeface="?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</a:schemeClr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Deep Blue">
      <a:srgbClr val="00409E"/>
    </a:custClr>
    <a:custClr name="Dark Blue">
      <a:srgbClr val="0073C2"/>
    </a:custClr>
    <a:custClr name="Blue">
      <a:srgbClr val="00AEEF"/>
    </a:custClr>
    <a:custClr name="Light Blue">
      <a:srgbClr val="6BD6F7"/>
    </a:custClr>
    <a:custClr name="Pale Blue">
      <a:srgbClr val="BAEAF9"/>
    </a:custClr>
    <a:custClr name="Deep Violet">
      <a:srgbClr val="5C0A69"/>
    </a:custClr>
    <a:custClr name="Dark Violet">
      <a:srgbClr val="820C8E"/>
    </a:custClr>
    <a:custClr name="Violet">
      <a:srgbClr val="B21DAC"/>
    </a:custClr>
    <a:custClr name="Light Violet">
      <a:srgbClr val="E06EE5"/>
    </a:custClr>
    <a:custClr name="Pale Violet">
      <a:srgbClr val="F7BFF2"/>
    </a:custClr>
    <a:custClr name="Deep Green">
      <a:srgbClr val="21572B"/>
    </a:custClr>
    <a:custClr name="Dark Green">
      <a:srgbClr val="218535"/>
    </a:custClr>
    <a:custClr name="Green">
      <a:srgbClr val="8DC63F"/>
    </a:custClr>
    <a:custClr name="Light Green">
      <a:srgbClr val="C4DF9B"/>
    </a:custClr>
    <a:custClr name="Pale Green">
      <a:srgbClr val="E0EECB"/>
    </a:custClr>
    <a:custClr name="Deep Orange">
      <a:srgbClr val="ED721E"/>
    </a:custClr>
    <a:custClr name="Dark Orange">
      <a:srgbClr val="FF9305"/>
    </a:custClr>
    <a:custClr name="Orange">
      <a:srgbClr val="FFB100"/>
    </a:custClr>
    <a:custClr name="Light Orange">
      <a:srgbClr val="FFD147"/>
    </a:custClr>
    <a:custClr name="Pale Orange">
      <a:srgbClr val="FFE5AD"/>
    </a:custClr>
    <a:custClr name="Deep Red">
      <a:srgbClr val="761114"/>
    </a:custClr>
    <a:custClr name="Dark Red">
      <a:srgbClr val="A30000"/>
    </a:custClr>
    <a:custClr name="Red">
      <a:srgbClr val="DC0015"/>
    </a:custClr>
    <a:custClr name="Light Red">
      <a:srgbClr val="FA4F4F"/>
    </a:custClr>
    <a:custClr name="Pale Red">
      <a:srgbClr val="FFC9CC"/>
    </a:custClr>
    <a:custClr name="Deep Grey">
      <a:srgbClr val="000000"/>
    </a:custClr>
    <a:custClr name="Dark Grey">
      <a:srgbClr val="3E484E"/>
    </a:custClr>
    <a:custClr name="Grey">
      <a:srgbClr val="8B959B"/>
    </a:custClr>
    <a:custClr name="Light Grey">
      <a:srgbClr val="E4E8EB"/>
    </a:custClr>
    <a:custClr name="Pale Grey">
      <a:srgbClr val="F8F9FA"/>
    </a:custClr>
  </a:custClrLst>
  <a:extLst>
    <a:ext uri="{05A4C25C-085E-4340-85A3-A5531E510DB2}">
      <thm15:themeFamily xmlns:thm15="http://schemas.microsoft.com/office/thememl/2012/main" name="Nielsen 2018" id="{5DDC5DBB-84C5-497B-A1A3-3C69C478A887}" vid="{66697795-EEB4-4B3D-A51C-2EED60413A4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NielsenFMD xmlns="http://schemas.microsoft.com/vsto/samples">
  <FetchMyDataSave>
    <ExcelDataFile>C:\Users\wrsy9001\Desktop\BD Reporting\USACM - Q3\Fetch My Data\USACM Micro - Master - Copy.xlsx</ExcelDataFile>
    <MacroPre>False</MacroPre>
    <MacroPost>False</MacroPost>
    <AutoSavePPT>False</AutoSavePPT>
    <AutoSaveExcel>False</AutoSaveExcel>
  </FetchMyDataSave>
</NielsenFMD>
</file>

<file path=customXml/itemProps1.xml><?xml version="1.0" encoding="utf-8"?>
<ds:datastoreItem xmlns:ds="http://schemas.openxmlformats.org/officeDocument/2006/customXml" ds:itemID="{62618D98-F3F0-47F6-9606-E4677C5DDA0D}">
  <ds:schemaRefs>
    <ds:schemaRef ds:uri="http://schemas.microsoft.com/vsto/sampl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6473</TotalTime>
  <Words>947</Words>
  <Application>Microsoft Office PowerPoint</Application>
  <PresentationFormat>On-screen Show (16:9)</PresentationFormat>
  <Paragraphs>131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ＭＳ Ｐゴシック</vt:lpstr>
      <vt:lpstr>Arial</vt:lpstr>
      <vt:lpstr>Calibri</vt:lpstr>
      <vt:lpstr>Nielsen 2018</vt:lpstr>
      <vt:lpstr>Usacm q3 trends</vt:lpstr>
      <vt:lpstr>Overview  - q3 ending 10/03/20</vt:lpstr>
      <vt:lpstr>Regional cider brands driving growth</vt:lpstr>
      <vt:lpstr>regionally, Emerging flavors continue to grow</vt:lpstr>
      <vt:lpstr>Bottle growing steadily, Enter others</vt:lpstr>
      <vt:lpstr>6pk leads share for both cans and bottles</vt:lpstr>
      <vt:lpstr>northwest sees most growth in Q3</vt:lpstr>
      <vt:lpstr>PowerPoint Presentation</vt:lpstr>
      <vt:lpstr>52 weeks ending 9/26/20</vt:lpstr>
      <vt:lpstr>Overview - 52 weeks ending 9/26/2020</vt:lpstr>
      <vt:lpstr>Total cider Hopped claims highest growth</vt:lpstr>
      <vt:lpstr>National Cider Brands down  Across most flavors</vt:lpstr>
      <vt:lpstr>Regional Brands continue to drive growth of Emerging Cider flavors</vt:lpstr>
    </vt:vector>
  </TitlesOfParts>
  <Company>NIELSEN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Usacm q4 trends</dc:title>
  <dc:creator>Smith, Sarah</dc:creator>
  <cp:lastModifiedBy>Lannon, Brian</cp:lastModifiedBy>
  <cp:revision>369</cp:revision>
  <dcterms:created xsi:type="dcterms:W3CDTF">2018-08-09T19:44:00Z</dcterms:created>
  <dcterms:modified xsi:type="dcterms:W3CDTF">2020-10-16T18:16:02Z</dcterms:modified>
</cp:coreProperties>
</file>