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25" r:id="rId1"/>
  </p:sldMasterIdLst>
  <p:handoutMasterIdLst>
    <p:handoutMasterId r:id="rId8"/>
  </p:handoutMasterIdLst>
  <p:sldIdLst>
    <p:sldId id="256" r:id="rId2"/>
    <p:sldId id="271" r:id="rId3"/>
    <p:sldId id="272" r:id="rId4"/>
    <p:sldId id="273" r:id="rId5"/>
    <p:sldId id="274" r:id="rId6"/>
    <p:sldId id="275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">
          <p15:clr>
            <a:srgbClr val="A4A3A4"/>
          </p15:clr>
        </p15:guide>
        <p15:guide id="2" orient="horz" pos="511">
          <p15:clr>
            <a:srgbClr val="A4A3A4"/>
          </p15:clr>
        </p15:guide>
        <p15:guide id="3" orient="horz" pos="2802">
          <p15:clr>
            <a:srgbClr val="A4A3A4"/>
          </p15:clr>
        </p15:guide>
        <p15:guide id="4" orient="horz" pos="2292">
          <p15:clr>
            <a:srgbClr val="A4A3A4"/>
          </p15:clr>
        </p15:guide>
        <p15:guide id="5" orient="horz" pos="3168">
          <p15:clr>
            <a:srgbClr val="A4A3A4"/>
          </p15:clr>
        </p15:guide>
        <p15:guide id="6" pos="375">
          <p15:clr>
            <a:srgbClr val="A4A3A4"/>
          </p15:clr>
        </p15:guide>
        <p15:guide id="7" pos="5308">
          <p15:clr>
            <a:srgbClr val="A4A3A4"/>
          </p15:clr>
        </p15:guide>
        <p15:guide id="8" pos="768">
          <p15:clr>
            <a:srgbClr val="A4A3A4"/>
          </p15:clr>
        </p15:guide>
        <p15:guide id="9" pos="1213">
          <p15:clr>
            <a:srgbClr val="A4A3A4"/>
          </p15:clr>
        </p15:guide>
        <p15:guide id="10" pos="2891">
          <p15:clr>
            <a:srgbClr val="A4A3A4"/>
          </p15:clr>
        </p15:guide>
        <p15:guide id="11" pos="1841">
          <p15:clr>
            <a:srgbClr val="A4A3A4"/>
          </p15:clr>
        </p15:guide>
        <p15:guide id="12" pos="5005">
          <p15:clr>
            <a:srgbClr val="A4A3A4"/>
          </p15:clr>
        </p15:guide>
        <p15:guide id="13" pos="4477">
          <p15:clr>
            <a:srgbClr val="A4A3A4"/>
          </p15:clr>
        </p15:guide>
        <p15:guide id="14" pos="3408">
          <p15:clr>
            <a:srgbClr val="A4A3A4"/>
          </p15:clr>
        </p15:guide>
        <p15:guide id="15" pos="3840">
          <p15:clr>
            <a:srgbClr val="A4A3A4"/>
          </p15:clr>
        </p15:guide>
        <p15:guide id="16" pos="235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3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60" y="91"/>
      </p:cViewPr>
      <p:guideLst>
        <p:guide orient="horz" pos="223"/>
        <p:guide orient="horz" pos="511"/>
        <p:guide orient="horz" pos="2802"/>
        <p:guide orient="horz" pos="2292"/>
        <p:guide orient="horz" pos="3168"/>
        <p:guide pos="375"/>
        <p:guide pos="5308"/>
        <p:guide pos="768"/>
        <p:guide pos="1213"/>
        <p:guide pos="2891"/>
        <p:guide pos="1841"/>
        <p:guide pos="5005"/>
        <p:guide pos="4477"/>
        <p:guide pos="3408"/>
        <p:guide pos="3840"/>
        <p:guide pos="23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670814575245528E-2"/>
          <c:y val="4.4985755521213332E-2"/>
          <c:w val="0.89173120481859824"/>
          <c:h val="0.676554842910590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-0.38934071953620508</c:v>
                </c:pt>
                <c:pt idx="1">
                  <c:v>-0.40190812559238209</c:v>
                </c:pt>
                <c:pt idx="2">
                  <c:v>-0.37488520901345501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7E-4B4C-B288-3B126CFEC3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Volume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-0.40014423760735884</c:v>
                </c:pt>
                <c:pt idx="1">
                  <c:v>-0.41581811957669979</c:v>
                </c:pt>
                <c:pt idx="2">
                  <c:v>-0.37982229398156053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7E-4B4C-B288-3B126CFEC3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9054552"/>
        <c:axId val="259054944"/>
      </c:barChart>
      <c:catAx>
        <c:axId val="259054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054944"/>
        <c:crosses val="autoZero"/>
        <c:auto val="1"/>
        <c:lblAlgn val="ctr"/>
        <c:lblOffset val="100"/>
        <c:noMultiLvlLbl val="0"/>
      </c:catAx>
      <c:valAx>
        <c:axId val="259054944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054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81F-4DB7-B9B7-0BB147490E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81F-4DB7-B9B7-0BB147490E06}"/>
              </c:ext>
            </c:extLst>
          </c:dPt>
          <c:dLbls>
            <c:dLbl>
              <c:idx val="0"/>
              <c:layout>
                <c:manualLayout>
                  <c:x val="-0.13317775884180183"/>
                  <c:y val="9.424922004900030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110594471402747"/>
                      <c:h val="0.257427894925471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81F-4DB7-B9B7-0BB147490E06}"/>
                </c:ext>
              </c:extLst>
            </c:dLbl>
            <c:dLbl>
              <c:idx val="1"/>
              <c:layout>
                <c:manualLayout>
                  <c:x val="0.11838005746559482"/>
                  <c:y val="-1.518480872840079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73364331715835"/>
                      <c:h val="0.265822282803475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81F-4DB7-B9B7-0BB147490E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National Cider Brands</c:v>
                </c:pt>
                <c:pt idx="1">
                  <c:v>Regional Cider Brands</c:v>
                </c:pt>
              </c:strCache>
            </c:strRef>
          </c:cat>
          <c:val>
            <c:numRef>
              <c:f>Sheet1!$B$2:$B$3</c:f>
              <c:numCache>
                <c:formatCode>_-* #,##0_-;\-* #,##0_-;_-* "-"??_-;_-@_-</c:formatCode>
                <c:ptCount val="2"/>
                <c:pt idx="0">
                  <c:v>226533171.29125801</c:v>
                </c:pt>
                <c:pt idx="1">
                  <c:v>205842899.58757699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1F-4DB7-B9B7-0BB147490E06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080699477106573E-2"/>
          <c:y val="0.12959921376222044"/>
          <c:w val="0.92470163235816361"/>
          <c:h val="0.5919716556691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Apple 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Sheet1!$B$2</c:f>
              <c:numCache>
                <c:formatCode>0.0%</c:formatCode>
                <c:ptCount val="1"/>
                <c:pt idx="0">
                  <c:v>-0.39337781428160545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27-4093-BD74-5B3CDF9E7924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All other flavors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Sheet1!$D$2</c:f>
              <c:numCache>
                <c:formatCode>0.0%</c:formatCode>
                <c:ptCount val="1"/>
                <c:pt idx="0">
                  <c:v>-0.38018959541137409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27-4093-BD74-5B3CDF9E7924}"/>
            </c:ext>
          </c:extLst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Pear 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E1F-4F56-B4D6-201A0BBB6B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Sheet1!$C$2</c:f>
              <c:numCache>
                <c:formatCode>0.0%</c:formatCode>
                <c:ptCount val="1"/>
                <c:pt idx="0">
                  <c:v>-0.35469882654303053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27-4093-BD74-5B3CDF9E792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60644544"/>
        <c:axId val="360648464"/>
      </c:barChart>
      <c:catAx>
        <c:axId val="360644544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48464"/>
        <c:crosses val="autoZero"/>
        <c:auto val="1"/>
        <c:lblAlgn val="ctr"/>
        <c:lblOffset val="100"/>
        <c:noMultiLvlLbl val="0"/>
      </c:catAx>
      <c:valAx>
        <c:axId val="360648464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4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60191838884458"/>
          <c:y val="4.1680478111185137E-2"/>
          <c:w val="0.89839808161115542"/>
          <c:h val="0.8195619630935113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Apple 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B31B440-3D80-47E4-AF03-9EACA2F26C52}" type="CELLRANGE">
                      <a:rPr lang="en-GB"/>
                      <a:pPr/>
                      <a:t>[CELLRANGE]</a:t>
                    </a:fld>
                    <a:endParaRPr lang="en-GB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A6C8-4CA3-BC95-6EA5DC9CE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 $ share TY</c:v>
                </c:pt>
              </c:strCache>
            </c:strRef>
          </c:cat>
          <c:val>
            <c:numRef>
              <c:f>Sheet1!$B$2</c:f>
              <c:numCache>
                <c:formatCode>_-* #,##0_-;\-* #,##0_-;_-* "-"??_-;_-@_-</c:formatCode>
                <c:ptCount val="1"/>
                <c:pt idx="0">
                  <c:v>318007677.91810501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Sheet1!$B$3</c15:f>
                <c15:dlblRangeCache>
                  <c:ptCount val="1"/>
                  <c:pt idx="0">
                    <c:v>73.5%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1-A6C8-4CA3-BC95-6EA5DC9CE8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Pear 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A83A763-C4A1-488E-99CB-E795A838F7A1}" type="CELLRANGE">
                      <a:rPr lang="en-GB"/>
                      <a:pPr/>
                      <a:t>[CELLRANGE]</a:t>
                    </a:fld>
                    <a:endParaRPr lang="en-GB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A6C8-4CA3-BC95-6EA5DC9CE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 $ share TY</c:v>
                </c:pt>
              </c:strCache>
            </c:strRef>
          </c:cat>
          <c:val>
            <c:numRef>
              <c:f>Sheet1!$C$2</c:f>
              <c:numCache>
                <c:formatCode>_-* #,##0_-;\-* #,##0_-;_-* "-"??_-;_-@_-</c:formatCode>
                <c:ptCount val="1"/>
                <c:pt idx="0">
                  <c:v>10991416.969892999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Sheet1!$C$3</c15:f>
                <c15:dlblRangeCache>
                  <c:ptCount val="1"/>
                  <c:pt idx="0">
                    <c:v>2.5%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3-A6C8-4CA3-BC95-6EA5DC9CE8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All other flavors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112948783431599E-2"/>
                  <c:y val="0"/>
                </c:manualLayout>
              </c:layout>
              <c:tx>
                <c:rich>
                  <a:bodyPr/>
                  <a:lstStyle/>
                  <a:p>
                    <a:fld id="{AB677544-ABB3-4243-833B-3554FC2A2D2F}" type="CELLRANGE">
                      <a:rPr lang="en-US"/>
                      <a:pPr/>
                      <a:t>[CELLRANGE]</a:t>
                    </a:fld>
                    <a:endParaRPr lang="en-GB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A6C8-4CA3-BC95-6EA5DC9CE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 $ share TY</c:v>
                </c:pt>
              </c:strCache>
            </c:strRef>
          </c:cat>
          <c:val>
            <c:numRef>
              <c:f>Sheet1!$D$2</c:f>
              <c:numCache>
                <c:formatCode>_-* #,##0_-;\-* #,##0_-;_-* "-"??_-;_-@_-</c:formatCode>
                <c:ptCount val="1"/>
                <c:pt idx="0">
                  <c:v>103376975.99083699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Sheet1!$D$3</c15:f>
                <c15:dlblRangeCache>
                  <c:ptCount val="1"/>
                  <c:pt idx="0">
                    <c:v>23.9%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A6C8-4CA3-BC95-6EA5DC9CE8E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60647288"/>
        <c:axId val="360648856"/>
      </c:barChart>
      <c:catAx>
        <c:axId val="360647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48856"/>
        <c:crosses val="autoZero"/>
        <c:auto val="1"/>
        <c:lblAlgn val="ctr"/>
        <c:lblOffset val="100"/>
        <c:noMultiLvlLbl val="0"/>
      </c:catAx>
      <c:valAx>
        <c:axId val="360648856"/>
        <c:scaling>
          <c:orientation val="minMax"/>
          <c:min val="0"/>
        </c:scaling>
        <c:delete val="1"/>
        <c:axPos val="b"/>
        <c:numFmt formatCode="_-* #,##0_-;\-* #,##0_-;_-* &quot;-&quot;??_-;_-@_-" sourceLinked="1"/>
        <c:majorTickMark val="none"/>
        <c:minorTickMark val="none"/>
        <c:tickLblPos val="nextTo"/>
        <c:crossAx val="360647288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55468042916912"/>
          <c:y val="7.2051719465491187E-2"/>
          <c:w val="0.84699625877350349"/>
          <c:h val="0.723562136362384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 % Chg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Draft</c:v>
                </c:pt>
                <c:pt idx="1">
                  <c:v>Packaged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-0.39325933078171715</c:v>
                </c:pt>
                <c:pt idx="1">
                  <c:v>-0.38141059768678565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6-41DA-A9FE-AE3B118D7A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288oz EQ % Chg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Draft</c:v>
                </c:pt>
                <c:pt idx="1">
                  <c:v>Packaged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-0.4056046417460164</c:v>
                </c:pt>
                <c:pt idx="1">
                  <c:v>-0.38676619116572464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66-41DA-A9FE-AE3B118D7A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06519064"/>
        <c:axId val="406520240"/>
      </c:barChart>
      <c:catAx>
        <c:axId val="406519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20240"/>
        <c:crosses val="autoZero"/>
        <c:auto val="1"/>
        <c:lblAlgn val="ctr"/>
        <c:lblOffset val="100"/>
        <c:noMultiLvlLbl val="0"/>
      </c:catAx>
      <c:valAx>
        <c:axId val="406520240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19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113891175289824"/>
          <c:y val="8.2177842233101983E-2"/>
          <c:w val="0.61131379375140749"/>
          <c:h val="0.6665345566184572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20294428009769597"/>
                  <c:y val="-6.277401542394779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</a:t>
                    </a:r>
                    <a:fld id="{CDE2697A-A766-4A9C-8028-DD20BE9F5612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115D-4ABF-BEBB-20035F78E054}"/>
                </c:ext>
              </c:extLst>
            </c:dLbl>
            <c:dLbl>
              <c:idx val="1"/>
              <c:layout>
                <c:manualLayout>
                  <c:x val="-0.19582341832764039"/>
                  <c:y val="-3.424076759712582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</a:t>
                    </a:r>
                    <a:fld id="{F618A851-D475-4922-A2BC-5BED19BCE74E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15D-4ABF-BEBB-20035F78E054}"/>
                </c:ext>
              </c:extLst>
            </c:dLbl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Draft</c:v>
                </c:pt>
                <c:pt idx="1">
                  <c:v>Packaged</c:v>
                </c:pt>
              </c:strCache>
            </c:strRef>
          </c:cat>
          <c:val>
            <c:numRef>
              <c:f>Sheet1!$B$2:$B$3</c:f>
              <c:numCache>
                <c:formatCode>_-* #,##0_-;\-* #,##0_-;_-* "-"??_-;_-@_-</c:formatCode>
                <c:ptCount val="2"/>
                <c:pt idx="0">
                  <c:v>-186358698.462502</c:v>
                </c:pt>
                <c:pt idx="1">
                  <c:v>-89313212.096767008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3B-427A-BF28-33BE7953DE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2"/>
        <c:overlap val="-66"/>
        <c:axId val="406518280"/>
        <c:axId val="406516712"/>
      </c:barChart>
      <c:catAx>
        <c:axId val="406518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16712"/>
        <c:crosses val="autoZero"/>
        <c:auto val="1"/>
        <c:lblAlgn val="ctr"/>
        <c:lblOffset val="0"/>
        <c:noMultiLvlLbl val="0"/>
      </c:catAx>
      <c:valAx>
        <c:axId val="406516712"/>
        <c:scaling>
          <c:orientation val="minMax"/>
        </c:scaling>
        <c:delete val="0"/>
        <c:axPos val="b"/>
        <c:numFmt formatCode="&quot;$&quot;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18280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1EFB23-49D3-42D0-8614-43D6CB812E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3B4F46-849F-4D92-A916-EF579BBCD2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07775-9963-4020-B1DC-7CB72AAE3243}" type="datetimeFigureOut">
              <a:rPr lang="en-US" smtClean="0"/>
              <a:t>10/29/2020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4AF15B-3DB9-44B2-A2A6-FFBFE01ECD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A1D7D4-B1EC-4894-AE72-C136B6B7AD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6BFDD-422F-4A1B-A6CD-4EC9F2C7F3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52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1_Titl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9505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25242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7_End Slid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0_Titl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687" y="2037157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1_Titl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39128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2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772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3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2821" y="3175289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2523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025356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308965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0870935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83531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Quote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05620329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53606624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56400842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0_Quote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728994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5206806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3_Divider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3497391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4_End Slid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5_End Slid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975399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8_Titl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4350307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9_Titl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906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0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1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7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6885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8_Quote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9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1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1_Divider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2_End Slid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3_End Slid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6_Titl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7_Titl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18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40564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8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9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6537" y="3102721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297096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2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3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4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5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6_Quote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7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Divider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67298293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8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9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9_Divider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0_End Slid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1_End Slid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4_Titl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5_Titl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08105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6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7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End Slid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39743403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0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3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4_Quote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5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6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7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End Slid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6007136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7_Divider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8_End Slid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9_End Slid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Titl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687" y="2037157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519120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0_Titl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012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2_Titl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21324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3" name="Picture 12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652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1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349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2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2821" y="3175289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66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83944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247451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1624533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2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1273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378137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72938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9_Quote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25808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3" name="Picture 12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2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0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195494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583548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34669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2_Divider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87278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3_End Slid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709592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4_End Slid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88656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7_Titl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025897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8_Titl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94648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43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9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2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3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0529386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0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577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45615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5184710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231310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204922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8683724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6" name="Picture 5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122355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7_Quote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442710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8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010346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9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37480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4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8308350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064511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0_Divider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0354423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1_End Slid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8429447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2_End Slid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00951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5_Titl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080924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6_Titl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8740218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472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7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171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8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6537" y="3102721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297096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357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5098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3865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10096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2271887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2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23596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3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3033757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4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6" name="Picture 5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048038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5_Quote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117300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6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357388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7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5774524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8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6561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8_Divider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594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94710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9_End Slid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2176177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0_End Slid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8183724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3_Titl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240238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4_Titl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671422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pic>
        <p:nvPicPr>
          <p:cNvPr id="11" name="Picture 10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373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5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697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6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665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008251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6000374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9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19197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121486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0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052635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66999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6" name="Picture 5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335280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3_Quote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595738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4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7327358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5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204812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6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059650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6_Divider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7896223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7_End Slid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048609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8_End Slid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59516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9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80968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502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44309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44309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014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Quote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9231158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Divider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End Slid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2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image" Target="../media/image1.jpg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image" Target="../media/image2.emf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 Strip.jpg"/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1" y="361952"/>
            <a:ext cx="8155940" cy="428625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490472"/>
            <a:ext cx="8155940" cy="305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tx2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tx2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35" y="0"/>
            <a:ext cx="236347" cy="339912"/>
          </a:xfrm>
          <a:prstGeom prst="rect">
            <a:avLst/>
          </a:prstGeom>
        </p:spPr>
      </p:pic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36" y="0"/>
            <a:ext cx="236347" cy="33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7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  <p:sldLayoutId id="2147484038" r:id="rId13"/>
    <p:sldLayoutId id="2147484039" r:id="rId14"/>
    <p:sldLayoutId id="2147484040" r:id="rId15"/>
    <p:sldLayoutId id="2147484041" r:id="rId16"/>
    <p:sldLayoutId id="2147484042" r:id="rId17"/>
    <p:sldLayoutId id="2147484043" r:id="rId18"/>
    <p:sldLayoutId id="2147484044" r:id="rId19"/>
    <p:sldLayoutId id="2147484045" r:id="rId20"/>
    <p:sldLayoutId id="2147484046" r:id="rId21"/>
    <p:sldLayoutId id="2147484047" r:id="rId22"/>
    <p:sldLayoutId id="2147484048" r:id="rId23"/>
    <p:sldLayoutId id="2147484049" r:id="rId24"/>
    <p:sldLayoutId id="2147484050" r:id="rId25"/>
    <p:sldLayoutId id="2147484051" r:id="rId26"/>
    <p:sldLayoutId id="2147484052" r:id="rId27"/>
    <p:sldLayoutId id="2147484053" r:id="rId28"/>
    <p:sldLayoutId id="2147484054" r:id="rId29"/>
    <p:sldLayoutId id="2147484055" r:id="rId30"/>
    <p:sldLayoutId id="2147484056" r:id="rId31"/>
    <p:sldLayoutId id="2147484057" r:id="rId32"/>
    <p:sldLayoutId id="2147484058" r:id="rId33"/>
    <p:sldLayoutId id="2147484059" r:id="rId34"/>
    <p:sldLayoutId id="2147484060" r:id="rId35"/>
    <p:sldLayoutId id="2147484061" r:id="rId36"/>
    <p:sldLayoutId id="2147484062" r:id="rId37"/>
    <p:sldLayoutId id="2147484063" r:id="rId38"/>
    <p:sldLayoutId id="2147484064" r:id="rId39"/>
    <p:sldLayoutId id="2147484065" r:id="rId40"/>
    <p:sldLayoutId id="2147484066" r:id="rId41"/>
    <p:sldLayoutId id="2147484067" r:id="rId42"/>
    <p:sldLayoutId id="2147484068" r:id="rId43"/>
    <p:sldLayoutId id="2147484069" r:id="rId44"/>
    <p:sldLayoutId id="2147484070" r:id="rId45"/>
    <p:sldLayoutId id="2147484071" r:id="rId46"/>
    <p:sldLayoutId id="2147484072" r:id="rId47"/>
    <p:sldLayoutId id="2147484073" r:id="rId48"/>
    <p:sldLayoutId id="2147484074" r:id="rId49"/>
    <p:sldLayoutId id="2147484075" r:id="rId50"/>
    <p:sldLayoutId id="2147484076" r:id="rId51"/>
    <p:sldLayoutId id="2147484077" r:id="rId52"/>
    <p:sldLayoutId id="2147484078" r:id="rId53"/>
    <p:sldLayoutId id="2147484079" r:id="rId54"/>
    <p:sldLayoutId id="2147484080" r:id="rId55"/>
    <p:sldLayoutId id="2147484081" r:id="rId56"/>
    <p:sldLayoutId id="2147484082" r:id="rId57"/>
    <p:sldLayoutId id="2147484083" r:id="rId58"/>
    <p:sldLayoutId id="2147484084" r:id="rId59"/>
    <p:sldLayoutId id="2147484085" r:id="rId60"/>
    <p:sldLayoutId id="2147484086" r:id="rId61"/>
    <p:sldLayoutId id="2147484087" r:id="rId62"/>
    <p:sldLayoutId id="2147484088" r:id="rId63"/>
    <p:sldLayoutId id="2147484089" r:id="rId64"/>
    <p:sldLayoutId id="2147484090" r:id="rId65"/>
    <p:sldLayoutId id="2147484091" r:id="rId66"/>
    <p:sldLayoutId id="2147484092" r:id="rId67"/>
    <p:sldLayoutId id="2147484093" r:id="rId68"/>
    <p:sldLayoutId id="2147484094" r:id="rId69"/>
    <p:sldLayoutId id="2147484095" r:id="rId70"/>
    <p:sldLayoutId id="2147484096" r:id="rId71"/>
    <p:sldLayoutId id="2147484097" r:id="rId72"/>
    <p:sldLayoutId id="2147484098" r:id="rId73"/>
    <p:sldLayoutId id="2147484099" r:id="rId74"/>
    <p:sldLayoutId id="2147484100" r:id="rId75"/>
    <p:sldLayoutId id="2147484101" r:id="rId76"/>
    <p:sldLayoutId id="2147484102" r:id="rId77"/>
    <p:sldLayoutId id="2147484103" r:id="rId78"/>
    <p:sldLayoutId id="2147484104" r:id="rId79"/>
    <p:sldLayoutId id="2147484105" r:id="rId80"/>
    <p:sldLayoutId id="2147484106" r:id="rId81"/>
    <p:sldLayoutId id="2147484107" r:id="rId82"/>
    <p:sldLayoutId id="2147484108" r:id="rId83"/>
    <p:sldLayoutId id="2147484109" r:id="rId84"/>
    <p:sldLayoutId id="2147484110" r:id="rId85"/>
    <p:sldLayoutId id="2147484111" r:id="rId86"/>
    <p:sldLayoutId id="2147484112" r:id="rId87"/>
    <p:sldLayoutId id="2147484113" r:id="rId88"/>
    <p:sldLayoutId id="2147484114" r:id="rId89"/>
    <p:sldLayoutId id="2147483991" r:id="rId90"/>
    <p:sldLayoutId id="2147483992" r:id="rId91"/>
    <p:sldLayoutId id="2147484015" r:id="rId92"/>
    <p:sldLayoutId id="2147483877" r:id="rId93"/>
    <p:sldLayoutId id="2147483849" r:id="rId94"/>
    <p:sldLayoutId id="2147483855" r:id="rId95"/>
    <p:sldLayoutId id="2147483993" r:id="rId96"/>
    <p:sldLayoutId id="2147483899" r:id="rId97"/>
    <p:sldLayoutId id="2147483994" r:id="rId98"/>
    <p:sldLayoutId id="2147483995" r:id="rId99"/>
    <p:sldLayoutId id="2147483996" r:id="rId100"/>
    <p:sldLayoutId id="2147484002" r:id="rId101"/>
    <p:sldLayoutId id="2147484001" r:id="rId102"/>
    <p:sldLayoutId id="2147484016" r:id="rId103"/>
    <p:sldLayoutId id="2147483904" r:id="rId104"/>
    <p:sldLayoutId id="2147483905" r:id="rId105"/>
    <p:sldLayoutId id="2147483908" r:id="rId106"/>
    <p:sldLayoutId id="2147483909" r:id="rId107"/>
    <p:sldLayoutId id="2147483910" r:id="rId108"/>
    <p:sldLayoutId id="2147483911" r:id="rId109"/>
    <p:sldLayoutId id="2147483912" r:id="rId110"/>
    <p:sldLayoutId id="2147483914" r:id="rId111"/>
    <p:sldLayoutId id="2147484000" r:id="rId112"/>
    <p:sldLayoutId id="2147483917" r:id="rId113"/>
    <p:sldLayoutId id="2147483918" r:id="rId114"/>
    <p:sldLayoutId id="2147484021" r:id="rId115"/>
    <p:sldLayoutId id="2147483921" r:id="rId116"/>
    <p:sldLayoutId id="2147483999" r:id="rId117"/>
    <p:sldLayoutId id="2147483922" r:id="rId118"/>
    <p:sldLayoutId id="2147483943" r:id="rId119"/>
    <p:sldLayoutId id="2147484004" r:id="rId120"/>
    <p:sldLayoutId id="2147484017" r:id="rId121"/>
    <p:sldLayoutId id="2147483926" r:id="rId122"/>
    <p:sldLayoutId id="2147483927" r:id="rId123"/>
    <p:sldLayoutId id="2147483930" r:id="rId124"/>
    <p:sldLayoutId id="2147483931" r:id="rId125"/>
    <p:sldLayoutId id="2147483932" r:id="rId126"/>
    <p:sldLayoutId id="2147483933" r:id="rId127"/>
    <p:sldLayoutId id="2147483934" r:id="rId128"/>
    <p:sldLayoutId id="2147483936" r:id="rId129"/>
    <p:sldLayoutId id="2147484005" r:id="rId130"/>
    <p:sldLayoutId id="2147483939" r:id="rId131"/>
    <p:sldLayoutId id="2147483940" r:id="rId132"/>
    <p:sldLayoutId id="2147484022" r:id="rId133"/>
    <p:sldLayoutId id="2147484006" r:id="rId134"/>
    <p:sldLayoutId id="2147484003" r:id="rId135"/>
    <p:sldLayoutId id="2147483944" r:id="rId136"/>
    <p:sldLayoutId id="2147484007" r:id="rId137"/>
    <p:sldLayoutId id="2147484009" r:id="rId138"/>
    <p:sldLayoutId id="2147484018" r:id="rId139"/>
    <p:sldLayoutId id="2147483948" r:id="rId140"/>
    <p:sldLayoutId id="2147483949" r:id="rId141"/>
    <p:sldLayoutId id="2147483952" r:id="rId142"/>
    <p:sldLayoutId id="2147483953" r:id="rId143"/>
    <p:sldLayoutId id="2147483954" r:id="rId144"/>
    <p:sldLayoutId id="2147483955" r:id="rId145"/>
    <p:sldLayoutId id="2147483956" r:id="rId146"/>
    <p:sldLayoutId id="2147483958" r:id="rId147"/>
    <p:sldLayoutId id="2147484010" r:id="rId148"/>
    <p:sldLayoutId id="2147483961" r:id="rId149"/>
    <p:sldLayoutId id="2147483962" r:id="rId150"/>
    <p:sldLayoutId id="2147484023" r:id="rId151"/>
    <p:sldLayoutId id="2147484008" r:id="rId152"/>
    <p:sldLayoutId id="2147483965" r:id="rId153"/>
    <p:sldLayoutId id="2147483966" r:id="rId154"/>
    <p:sldLayoutId id="2147484011" r:id="rId155"/>
    <p:sldLayoutId id="2147484014" r:id="rId156"/>
    <p:sldLayoutId id="2147484019" r:id="rId157"/>
    <p:sldLayoutId id="2147483970" r:id="rId158"/>
    <p:sldLayoutId id="2147483971" r:id="rId159"/>
    <p:sldLayoutId id="2147483974" r:id="rId160"/>
    <p:sldLayoutId id="2147483975" r:id="rId161"/>
    <p:sldLayoutId id="2147483976" r:id="rId162"/>
    <p:sldLayoutId id="2147483977" r:id="rId163"/>
    <p:sldLayoutId id="2147483978" r:id="rId164"/>
    <p:sldLayoutId id="2147483980" r:id="rId165"/>
    <p:sldLayoutId id="2147484013" r:id="rId166"/>
    <p:sldLayoutId id="2147483983" r:id="rId167"/>
    <p:sldLayoutId id="2147483984" r:id="rId168"/>
    <p:sldLayoutId id="2147484024" r:id="rId169"/>
    <p:sldLayoutId id="2147484012" r:id="rId170"/>
    <p:sldLayoutId id="2147483987" r:id="rId171"/>
    <p:sldLayoutId id="2147483988" r:id="rId172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25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0260" indent="-170260" algn="l" defTabSz="3429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Font typeface="Arial"/>
        <a:buChar char="•"/>
        <a:defRPr sz="135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0519" indent="-165497" algn="l" defTabSz="215504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Font typeface="Arial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516731" indent="-171450" algn="l" defTabSz="34290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/>
        <a:buChar char="•"/>
        <a:tabLst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686991" indent="-169069" algn="l" defTabSz="17026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 pitchFamily="34" charset="0"/>
        <a:buChar char="•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857250" indent="-172641" algn="l" defTabSz="34290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 pitchFamily="34" charset="0"/>
        <a:buChar char="•"/>
        <a:defRPr sz="75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mailto:matthew.crompton.consultant@nielsen.com" TargetMode="External"/><Relationship Id="rId7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siobhan.madeley@nielsencga.com" TargetMode="External"/><Relationship Id="rId11" Type="http://schemas.openxmlformats.org/officeDocument/2006/relationships/image" Target="../media/image28.jpeg"/><Relationship Id="rId5" Type="http://schemas.openxmlformats.org/officeDocument/2006/relationships/hyperlink" Target="mailto:patrick.bannon@nielsencga.com" TargetMode="External"/><Relationship Id="rId10" Type="http://schemas.openxmlformats.org/officeDocument/2006/relationships/image" Target="../media/image27.jpeg"/><Relationship Id="rId4" Type="http://schemas.openxmlformats.org/officeDocument/2006/relationships/hyperlink" Target="mailto:amy.warren@nielsencga.com" TargetMode="External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October 2020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/>
              <a:t>Client Delivery – Analysis and Reporting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Usacm</a:t>
            </a:r>
            <a:r>
              <a:rPr lang="en-US" dirty="0"/>
              <a:t> Q3 trends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984A6F-DEA7-4491-8E5B-04903C43C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176" y="272081"/>
            <a:ext cx="3150451" cy="68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 - Q3 ending 09/05/20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>
          <a:xfrm>
            <a:off x="594360" y="888725"/>
            <a:ext cx="8165592" cy="236339"/>
          </a:xfrm>
        </p:spPr>
        <p:txBody>
          <a:bodyPr/>
          <a:lstStyle/>
          <a:p>
            <a:r>
              <a:rPr lang="en-US" dirty="0"/>
              <a:t>COVID-19 restrictions are driving strong category On-Premise declines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3725" y="1214515"/>
            <a:ext cx="8165592" cy="3059906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On Premise Cider </a:t>
            </a:r>
            <a:r>
              <a:rPr lang="en-US" dirty="0"/>
              <a:t>is down by -38.9% for $ sales, driven by National Cider brands with National Cider brands accounting for 55% of the dollar declines</a:t>
            </a:r>
          </a:p>
          <a:p>
            <a:r>
              <a:rPr lang="en-US" b="1" dirty="0"/>
              <a:t>Packaging: </a:t>
            </a:r>
            <a:r>
              <a:rPr lang="en-US" dirty="0"/>
              <a:t>Draft Cider loses -$186.4m on the year, and accounts for 68% of the dollar sales declines</a:t>
            </a:r>
          </a:p>
          <a:p>
            <a:pPr lvl="1"/>
            <a:r>
              <a:rPr lang="en-US" b="1" dirty="0"/>
              <a:t>Packaged</a:t>
            </a:r>
            <a:r>
              <a:rPr lang="en-US" dirty="0"/>
              <a:t>: </a:t>
            </a:r>
            <a:r>
              <a:rPr lang="en-US" sz="1350" dirty="0"/>
              <a:t>Dollar sales for Packaged Cider experienced declines on the year of -38.7% chg YA and volumes sales decline by -38.1% chg vs YA</a:t>
            </a:r>
          </a:p>
          <a:p>
            <a:pPr lvl="1"/>
            <a:r>
              <a:rPr lang="en-US" b="1" dirty="0"/>
              <a:t>Draft</a:t>
            </a:r>
            <a:r>
              <a:rPr lang="en-US" dirty="0"/>
              <a:t>: </a:t>
            </a:r>
            <a:r>
              <a:rPr lang="en-US" sz="1350" dirty="0"/>
              <a:t>Draft Cider is driving the declines of the category, with dollar sales declining by -40.6% chg YA and volume sales by -39.3% chg vs YA</a:t>
            </a:r>
          </a:p>
          <a:p>
            <a:r>
              <a:rPr lang="en-US" b="1" dirty="0"/>
              <a:t>Flavors:</a:t>
            </a:r>
            <a:r>
              <a:rPr lang="en-US" dirty="0"/>
              <a:t> Apple flavor, which accounts for 75% of the dollar sales, is driving the declines with a trend of -39.3% $ chg YA. All Other Flavors experiences a decline of -38.0% $ chg vs YA, and Pear flavor experiences a $ decline of -35.5% $ chg vs YA.</a:t>
            </a:r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393468" y="4848199"/>
            <a:ext cx="8165592" cy="274320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45"/>
              </a:spcBef>
              <a:buClr>
                <a:schemeClr val="tx2"/>
              </a:buClr>
              <a:buFont typeface="Arial"/>
              <a:buNone/>
              <a:defRPr sz="60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Source: Nielsen CGA On Premise data – 09/05/20 vs YA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A45550-C0D6-4DA8-AFBF-4DFD2A885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425" y="31128"/>
            <a:ext cx="2257839" cy="47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66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3725" y="354015"/>
            <a:ext cx="6194700" cy="475759"/>
          </a:xfrm>
        </p:spPr>
        <p:txBody>
          <a:bodyPr/>
          <a:lstStyle/>
          <a:p>
            <a:r>
              <a:rPr lang="en-US" dirty="0"/>
              <a:t>On premise cider is experiencing stronger declines due to COVID-19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593725" y="1127145"/>
            <a:ext cx="4692149" cy="236339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On-Premise Cider Sales: $ and EQ % Change vs Yr Ago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022190080"/>
              </p:ext>
            </p:extLst>
          </p:nvPr>
        </p:nvGraphicFramePr>
        <p:xfrm>
          <a:off x="550448" y="1484953"/>
          <a:ext cx="5679328" cy="3298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Source: Nielsen CGA On Premise data, volume, value, 288oz, $  – 09/05/20 vs YA 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615453" y="1490663"/>
            <a:ext cx="0" cy="26577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32834635"/>
              </p:ext>
            </p:extLst>
          </p:nvPr>
        </p:nvGraphicFramePr>
        <p:xfrm>
          <a:off x="6382793" y="929185"/>
          <a:ext cx="2574758" cy="34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 Placeholder 5"/>
          <p:cNvSpPr txBox="1">
            <a:spLocks/>
          </p:cNvSpPr>
          <p:nvPr/>
        </p:nvSpPr>
        <p:spPr>
          <a:xfrm>
            <a:off x="6196346" y="1127144"/>
            <a:ext cx="2947654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On-Premise Cider Sales: $ Share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2794" y="1535645"/>
            <a:ext cx="1104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</a:rPr>
              <a:t>+1.1pts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07071" y="3305091"/>
            <a:ext cx="1104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-1.1pts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04499" y="3864736"/>
            <a:ext cx="2461778" cy="1015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Regional Cider brands continue to gain share (</a:t>
            </a:r>
            <a:r>
              <a:rPr lang="en-US" sz="1200" dirty="0">
                <a:solidFill>
                  <a:srgbClr val="00B050"/>
                </a:solidFill>
              </a:rPr>
              <a:t>+1.1 </a:t>
            </a:r>
            <a:r>
              <a:rPr lang="en-US" sz="1200" dirty="0"/>
              <a:t>pts) from national Cider brands. Due to regional brands having a slightly more stable decline.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593725" y="839006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National Cider brands account for 55% of the dollar sales declines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52CE43-51F4-4DF3-8C36-1D99DC0C7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8425" y="-3794"/>
            <a:ext cx="2257839" cy="47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3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54015"/>
            <a:ext cx="6057688" cy="446881"/>
          </a:xfrm>
        </p:spPr>
        <p:txBody>
          <a:bodyPr/>
          <a:lstStyle/>
          <a:p>
            <a:r>
              <a:rPr lang="en-US" dirty="0"/>
              <a:t>Aligning with wider on-premise trends, all flavors decline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>
          <a:xfrm>
            <a:off x="594359" y="800896"/>
            <a:ext cx="8435340" cy="296199"/>
          </a:xfrm>
        </p:spPr>
        <p:txBody>
          <a:bodyPr/>
          <a:lstStyle/>
          <a:p>
            <a:r>
              <a:rPr lang="en-US" dirty="0"/>
              <a:t>Pear flavor declines at a slower rate than other flavors 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50616310"/>
              </p:ext>
            </p:extLst>
          </p:nvPr>
        </p:nvGraphicFramePr>
        <p:xfrm>
          <a:off x="593725" y="1269029"/>
          <a:ext cx="8166100" cy="2614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Placeholder 5"/>
          <p:cNvSpPr txBox="1">
            <a:spLocks/>
          </p:cNvSpPr>
          <p:nvPr/>
        </p:nvSpPr>
        <p:spPr>
          <a:xfrm>
            <a:off x="593725" y="1064893"/>
            <a:ext cx="4692149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On-Premise Cider Sales: $ % Change vs Yr Ago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7FCAB56-7587-4EC5-B584-A378899CF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425" y="-3794"/>
            <a:ext cx="2257839" cy="475759"/>
          </a:xfrm>
          <a:prstGeom prst="rect">
            <a:avLst/>
          </a:prstGeom>
        </p:spPr>
      </p:pic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D4B20F61-451C-4DCC-9F5A-CCBBFD7E0A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745878"/>
              </p:ext>
            </p:extLst>
          </p:nvPr>
        </p:nvGraphicFramePr>
        <p:xfrm>
          <a:off x="323849" y="3460169"/>
          <a:ext cx="8790710" cy="1523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A2DCDE2-5CBF-42AB-9B9B-59E0BBE79EF3}"/>
              </a:ext>
            </a:extLst>
          </p:cNvPr>
          <p:cNvSpPr txBox="1"/>
          <p:nvPr/>
        </p:nvSpPr>
        <p:spPr>
          <a:xfrm>
            <a:off x="1400060" y="4453199"/>
            <a:ext cx="7325592" cy="46166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Apple dominates the category accounting for just under 3/4ths of Cider share and for 75% of the category declines 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1AD34ADE-C61C-4817-A31B-952D26DE3191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94359" y="4813891"/>
            <a:ext cx="8165592" cy="274320"/>
          </a:xfrm>
        </p:spPr>
        <p:txBody>
          <a:bodyPr/>
          <a:lstStyle/>
          <a:p>
            <a:r>
              <a:rPr lang="en-US" dirty="0"/>
              <a:t>Source: Nielsen CGA On Premise data, volume, value, 288oz, $  – 09/05/20 vs YA </a:t>
            </a:r>
          </a:p>
        </p:txBody>
      </p:sp>
    </p:spTree>
    <p:extLst>
      <p:ext uri="{BB962C8B-B14F-4D97-AF65-F5344CB8AC3E}">
        <p14:creationId xmlns:p14="http://schemas.microsoft.com/office/powerpoint/2010/main" val="3357485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Packaged &amp; Draft down in dollars and 288oz Eq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655539355"/>
              </p:ext>
            </p:extLst>
          </p:nvPr>
        </p:nvGraphicFramePr>
        <p:xfrm>
          <a:off x="593725" y="1729653"/>
          <a:ext cx="4902403" cy="2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Placeholder 5"/>
          <p:cNvSpPr>
            <a:spLocks noGrp="1"/>
          </p:cNvSpPr>
          <p:nvPr>
            <p:ph type="body" idx="13"/>
          </p:nvPr>
        </p:nvSpPr>
        <p:spPr>
          <a:xfrm>
            <a:off x="593725" y="1251880"/>
            <a:ext cx="4692149" cy="236339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On-Premise Cider Sales: $ and 288oz EQ % Change vs Yr Ago</a:t>
            </a: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1212905363"/>
              </p:ext>
            </p:extLst>
          </p:nvPr>
        </p:nvGraphicFramePr>
        <p:xfrm>
          <a:off x="5577017" y="1191562"/>
          <a:ext cx="3566984" cy="3709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Placeholder 5"/>
          <p:cNvSpPr txBox="1">
            <a:spLocks/>
          </p:cNvSpPr>
          <p:nvPr/>
        </p:nvSpPr>
        <p:spPr>
          <a:xfrm>
            <a:off x="5366762" y="1251880"/>
            <a:ext cx="3672000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On-Premise Cider Sales: Absolute Dollar Chg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489204" y="782640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Draft Cider accounts for 68% of the dollar sales decline, losing -$186.4m vs last year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445EE61-D7BF-4A41-A10D-8410C8A7F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8425" y="3133"/>
            <a:ext cx="2257839" cy="475759"/>
          </a:xfrm>
          <a:prstGeom prst="rect">
            <a:avLst/>
          </a:prstGeom>
        </p:spPr>
      </p:pic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7465F67-01F3-4777-A019-3641E1B01181}"/>
              </a:ext>
            </a:extLst>
          </p:cNvPr>
          <p:cNvSpPr txBox="1">
            <a:spLocks/>
          </p:cNvSpPr>
          <p:nvPr/>
        </p:nvSpPr>
        <p:spPr>
          <a:xfrm>
            <a:off x="712892" y="4741069"/>
            <a:ext cx="8165592" cy="274320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45"/>
              </a:spcBef>
              <a:buClr>
                <a:schemeClr val="tx2"/>
              </a:buClr>
              <a:buFont typeface="Arial"/>
              <a:buNone/>
              <a:defRPr sz="60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Source: Nielsen CGA On Premise data, volume, value, 288oz, $  – 09/05/20 vs YA </a:t>
            </a:r>
          </a:p>
        </p:txBody>
      </p:sp>
    </p:spTree>
    <p:extLst>
      <p:ext uri="{BB962C8B-B14F-4D97-AF65-F5344CB8AC3E}">
        <p14:creationId xmlns:p14="http://schemas.microsoft.com/office/powerpoint/2010/main" val="3904265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BC960-10AE-4B72-8A77-8B40F3079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contacts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572786-3DF0-4956-9D15-954108306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425" y="-3794"/>
            <a:ext cx="2257839" cy="4757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B73159-ED89-4466-A2BC-B6EC9BE2C841}"/>
              </a:ext>
            </a:extLst>
          </p:cNvPr>
          <p:cNvSpPr txBox="1"/>
          <p:nvPr/>
        </p:nvSpPr>
        <p:spPr>
          <a:xfrm>
            <a:off x="1175826" y="1379662"/>
            <a:ext cx="4678748" cy="249299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Matt Crompton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Helvetica"/>
                <a:ea typeface="Calibri Light" charset="0"/>
                <a:cs typeface="Calibri Light" charset="0"/>
              </a:rPr>
              <a:t>Client Solutions Director: Nielsen CGA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>
                <a:solidFill>
                  <a:srgbClr val="007FC7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matthew.crompton.consultant@nielsen.com</a:t>
            </a:r>
            <a:endParaRPr lang="en-US" sz="1400" kern="0" dirty="0">
              <a:solidFill>
                <a:srgbClr val="007FC7"/>
              </a:solidFill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defTabSz="1219170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Helvetica"/>
              </a:rPr>
              <a:t>Mitch Stefani</a:t>
            </a:r>
          </a:p>
          <a:p>
            <a:pPr defTabSz="1219170">
              <a:defRPr/>
            </a:pPr>
            <a:r>
              <a:rPr lang="en-GB" sz="1400" kern="0" dirty="0">
                <a:solidFill>
                  <a:srgbClr val="58595B"/>
                </a:solidFill>
                <a:latin typeface="Helvetica"/>
                <a:cs typeface="Calibri Light" charset="0"/>
              </a:rPr>
              <a:t>Associate Client Manager</a:t>
            </a:r>
          </a:p>
          <a:p>
            <a:pPr lvl="0" defTabSz="1219170">
              <a:defRPr/>
            </a:pPr>
            <a:r>
              <a:rPr lang="en-US" sz="1400" u="sng" kern="0" dirty="0">
                <a:solidFill>
                  <a:srgbClr val="007FC7"/>
                </a:solidFill>
              </a:rPr>
              <a:t>mitch.stefani@nielsencga.com </a:t>
            </a:r>
            <a:endParaRPr lang="en-GB" sz="1400" u="sng" dirty="0">
              <a:solidFill>
                <a:prstClr val="black"/>
              </a:solidFill>
              <a:latin typeface="Helvetica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ACE10D-EFB3-4A75-ABCD-686EB700B87E}"/>
              </a:ext>
            </a:extLst>
          </p:cNvPr>
          <p:cNvSpPr/>
          <p:nvPr/>
        </p:nvSpPr>
        <p:spPr>
          <a:xfrm>
            <a:off x="5752368" y="1379662"/>
            <a:ext cx="36408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Amy Warren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Helvetica"/>
                <a:ea typeface="Calibri Light" charset="0"/>
                <a:cs typeface="Calibri Light" charset="0"/>
              </a:rPr>
              <a:t>Client Director: Nielsen CGA</a:t>
            </a:r>
          </a:p>
          <a:p>
            <a:pPr defTabSz="1219170">
              <a:defRPr/>
            </a:pPr>
            <a:r>
              <a:rPr lang="en-US" sz="1400" kern="0" dirty="0">
                <a:solidFill>
                  <a:srgbClr val="007FC7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amy.warren@nielsencga.com</a:t>
            </a:r>
            <a:endParaRPr lang="en-US" sz="1400" kern="0" dirty="0">
              <a:solidFill>
                <a:srgbClr val="007FC7"/>
              </a:solidFill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lvl="0" defTabSz="1219170">
              <a:defRPr/>
            </a:pPr>
            <a:r>
              <a:rPr lang="en-GB" sz="1400" kern="0" dirty="0"/>
              <a:t>Patrick Bannon</a:t>
            </a:r>
          </a:p>
          <a:p>
            <a:pPr lvl="0" defTabSz="1219170">
              <a:defRPr/>
            </a:pPr>
            <a:r>
              <a:rPr lang="en-US" sz="1400" kern="0" dirty="0">
                <a:solidFill>
                  <a:srgbClr val="58595B"/>
                </a:solidFill>
                <a:ea typeface="Calibri Light" charset="0"/>
                <a:cs typeface="Calibri Light" charset="0"/>
              </a:rPr>
              <a:t>Senior Insights and Analytics Manager</a:t>
            </a:r>
          </a:p>
          <a:p>
            <a:r>
              <a:rPr lang="en-GB" sz="1400" kern="0" dirty="0">
                <a:solidFill>
                  <a:srgbClr val="007FC7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patrick.bannon@nielsencga.com</a:t>
            </a:r>
            <a:endParaRPr lang="en-GB" sz="1400" kern="0" dirty="0">
              <a:solidFill>
                <a:srgbClr val="007FC7"/>
              </a:solidFill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lvl="0" defTabSz="1219170">
              <a:defRPr/>
            </a:pPr>
            <a:r>
              <a:rPr lang="en-GB" sz="1400" kern="0" dirty="0"/>
              <a:t>Matthew Gallagher</a:t>
            </a:r>
            <a:endParaRPr lang="en-US" sz="1400" kern="0" dirty="0">
              <a:solidFill>
                <a:srgbClr val="58595B"/>
              </a:solidFill>
            </a:endParaRPr>
          </a:p>
          <a:p>
            <a:pPr lvl="0" defTabSz="1219170">
              <a:defRPr/>
            </a:pPr>
            <a:r>
              <a:rPr lang="en-US" sz="1400" kern="0" dirty="0">
                <a:solidFill>
                  <a:srgbClr val="58595B"/>
                </a:solidFill>
              </a:rPr>
              <a:t>Client Manager</a:t>
            </a:r>
          </a:p>
          <a:p>
            <a:pPr lvl="0">
              <a:defRPr/>
            </a:pPr>
            <a:r>
              <a:rPr lang="en-GB" sz="1400" kern="0" dirty="0">
                <a:solidFill>
                  <a:srgbClr val="007FC7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matthew.gallagher@nielsencga.com</a:t>
            </a:r>
            <a:endParaRPr lang="en-GB" sz="1400" kern="0" dirty="0">
              <a:solidFill>
                <a:srgbClr val="007FC7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545048-CDB6-4211-9726-22C024DA899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"/>
          <a:stretch/>
        </p:blipFill>
        <p:spPr>
          <a:xfrm>
            <a:off x="382262" y="1252637"/>
            <a:ext cx="793564" cy="840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C4A26F-2F27-4497-A440-36DEEA6E7BD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937" y="1251210"/>
            <a:ext cx="674641" cy="843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 picture containing person, indoor, man, looking&#10;&#10;Description automatically generated">
            <a:extLst>
              <a:ext uri="{FF2B5EF4-FFF2-40B4-BE49-F238E27FC236}">
                <a16:creationId xmlns:a16="http://schemas.microsoft.com/office/drawing/2014/main" id="{5B0FCF07-7C90-44DA-BBFC-F84B6B5713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6231" y="2725844"/>
            <a:ext cx="996186" cy="664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C07FF239-3D9D-4C75-9DD8-DE29CE5F035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84" y="3892290"/>
            <a:ext cx="886713" cy="769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094E7FFA-E21D-4BBD-A45D-C97F758B8AD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505" y="2597236"/>
            <a:ext cx="737073" cy="921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378011"/>
      </p:ext>
    </p:extLst>
  </p:cSld>
  <p:clrMapOvr>
    <a:masterClrMapping/>
  </p:clrMapOvr>
</p:sld>
</file>

<file path=ppt/theme/theme1.xml><?xml version="1.0" encoding="utf-8"?>
<a:theme xmlns:a="http://schemas.openxmlformats.org/drawingml/2006/main" name="Nielsen 2018">
  <a:themeElements>
    <a:clrScheme name="Nielsen 05222017">
      <a:dk1>
        <a:srgbClr val="000000"/>
      </a:dk1>
      <a:lt1>
        <a:srgbClr val="FFFFFF"/>
      </a:lt1>
      <a:dk2>
        <a:srgbClr val="000000"/>
      </a:dk2>
      <a:lt2>
        <a:srgbClr val="707276"/>
      </a:lt2>
      <a:accent1>
        <a:srgbClr val="00AEEF"/>
      </a:accent1>
      <a:accent2>
        <a:srgbClr val="B21DAC"/>
      </a:accent2>
      <a:accent3>
        <a:srgbClr val="8DC63F"/>
      </a:accent3>
      <a:accent4>
        <a:srgbClr val="FFB100"/>
      </a:accent4>
      <a:accent5>
        <a:srgbClr val="DC0015"/>
      </a:accent5>
      <a:accent6>
        <a:srgbClr val="8B95A6"/>
      </a:accent6>
      <a:hlink>
        <a:srgbClr val="B21DAC"/>
      </a:hlink>
      <a:folHlink>
        <a:srgbClr val="DC0015"/>
      </a:folHlink>
    </a:clrScheme>
    <a:fontScheme name="Office Classic 2">
      <a:majorFont>
        <a:latin typeface="Arial"/>
        <a:ea typeface=""/>
        <a:cs typeface=""/>
        <a:font script="Jpan" typeface="?? ?????"/>
        <a:font script="Hang" typeface="??"/>
        <a:font script="Hans" typeface="??"/>
        <a:font script="Hant" typeface="?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?? ?????"/>
        <a:font script="Hang" typeface="??"/>
        <a:font script="Hans" typeface="??"/>
        <a:font script="Hant" typeface="?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Deep Blue">
      <a:srgbClr val="00409E"/>
    </a:custClr>
    <a:custClr name="Dark Blue">
      <a:srgbClr val="0073C2"/>
    </a:custClr>
    <a:custClr name="Blue">
      <a:srgbClr val="00AEEF"/>
    </a:custClr>
    <a:custClr name="Light Blue">
      <a:srgbClr val="6BD6F7"/>
    </a:custClr>
    <a:custClr name="Pale Blue">
      <a:srgbClr val="BAEAF9"/>
    </a:custClr>
    <a:custClr name="Deep Violet">
      <a:srgbClr val="5C0A69"/>
    </a:custClr>
    <a:custClr name="Dark Violet">
      <a:srgbClr val="820C8E"/>
    </a:custClr>
    <a:custClr name="Violet">
      <a:srgbClr val="B21DAC"/>
    </a:custClr>
    <a:custClr name="Light Violet">
      <a:srgbClr val="E06EE5"/>
    </a:custClr>
    <a:custClr name="Pale Violet">
      <a:srgbClr val="F7BFF2"/>
    </a:custClr>
    <a:custClr name="Deep Green">
      <a:srgbClr val="21572B"/>
    </a:custClr>
    <a:custClr name="Dark Green">
      <a:srgbClr val="218535"/>
    </a:custClr>
    <a:custClr name="Green">
      <a:srgbClr val="8DC63F"/>
    </a:custClr>
    <a:custClr name="Light Green">
      <a:srgbClr val="C4DF9B"/>
    </a:custClr>
    <a:custClr name="Pale Green">
      <a:srgbClr val="E0EECB"/>
    </a:custClr>
    <a:custClr name="Deep Orange">
      <a:srgbClr val="ED721E"/>
    </a:custClr>
    <a:custClr name="Dark Orange">
      <a:srgbClr val="FF9305"/>
    </a:custClr>
    <a:custClr name="Orange">
      <a:srgbClr val="FFB100"/>
    </a:custClr>
    <a:custClr name="Light Orange">
      <a:srgbClr val="FFD147"/>
    </a:custClr>
    <a:custClr name="Pale Orange">
      <a:srgbClr val="FFE5AD"/>
    </a:custClr>
    <a:custClr name="Deep Red">
      <a:srgbClr val="761114"/>
    </a:custClr>
    <a:custClr name="Dark Red">
      <a:srgbClr val="A30000"/>
    </a:custClr>
    <a:custClr name="Red">
      <a:srgbClr val="DC0015"/>
    </a:custClr>
    <a:custClr name="Light Red">
      <a:srgbClr val="FA4F4F"/>
    </a:custClr>
    <a:custClr name="Pale Red">
      <a:srgbClr val="FFC9CC"/>
    </a:custClr>
    <a:custClr name="Deep Grey">
      <a:srgbClr val="000000"/>
    </a:custClr>
    <a:custClr name="Dark Grey">
      <a:srgbClr val="3E484E"/>
    </a:custClr>
    <a:custClr name="Grey">
      <a:srgbClr val="8B959B"/>
    </a:custClr>
    <a:custClr name="Light Grey">
      <a:srgbClr val="E4E8EB"/>
    </a:custClr>
    <a:custClr name="Pale Grey">
      <a:srgbClr val="F8F9FA"/>
    </a:custClr>
  </a:custClrLst>
  <a:extLst>
    <a:ext uri="{05A4C25C-085E-4340-85A3-A5531E510DB2}">
      <thm15:themeFamily xmlns:thm15="http://schemas.microsoft.com/office/thememl/2012/main" name="Nielsen 2018" id="{5DDC5DBB-84C5-497B-A1A3-3C69C478A887}" vid="{66697795-EEB4-4B3D-A51C-2EED60413A4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</TotalTime>
  <Words>516</Words>
  <Application>Microsoft Office PowerPoint</Application>
  <PresentationFormat>On-screen Show (16:9)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Helvetica</vt:lpstr>
      <vt:lpstr>Nielsen 2018</vt:lpstr>
      <vt:lpstr>Usacm Q3 trends</vt:lpstr>
      <vt:lpstr>Overview  - Q3 ending 09/05/20</vt:lpstr>
      <vt:lpstr>On premise cider is experiencing stronger declines due to COVID-19</vt:lpstr>
      <vt:lpstr>Aligning with wider on-premise trends, all flavors decline </vt:lpstr>
      <vt:lpstr>Packaged &amp; Draft down in dollars and 288oz Eq</vt:lpstr>
      <vt:lpstr>Key contacts</vt:lpstr>
    </vt:vector>
  </TitlesOfParts>
  <Company>NIELSEN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Usacm q4 trends</dc:title>
  <dc:creator>Smith, Sarah</dc:creator>
  <cp:lastModifiedBy>Angelita Damola</cp:lastModifiedBy>
  <cp:revision>177</cp:revision>
  <dcterms:created xsi:type="dcterms:W3CDTF">2018-08-09T19:44:00Z</dcterms:created>
  <dcterms:modified xsi:type="dcterms:W3CDTF">2020-10-29T15:26:25Z</dcterms:modified>
</cp:coreProperties>
</file>