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4.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drawings/drawing1.xml" ContentType="application/vnd.openxmlformats-officedocument.drawingml.chartshape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6.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notesSlides/notesSlide7.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notesSlides/notesSlide8.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notesSlides/notesSlide12.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notesSlides/notesSlide13.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82" r:id="rId1"/>
  </p:sldMasterIdLst>
  <p:notesMasterIdLst>
    <p:notesMasterId r:id="rId15"/>
  </p:notesMasterIdLst>
  <p:sldIdLst>
    <p:sldId id="260" r:id="rId2"/>
    <p:sldId id="313" r:id="rId3"/>
    <p:sldId id="314" r:id="rId4"/>
    <p:sldId id="315" r:id="rId5"/>
    <p:sldId id="317" r:id="rId6"/>
    <p:sldId id="318" r:id="rId7"/>
    <p:sldId id="319" r:id="rId8"/>
    <p:sldId id="316" r:id="rId9"/>
    <p:sldId id="292" r:id="rId10"/>
    <p:sldId id="320" r:id="rId11"/>
    <p:sldId id="321" r:id="rId12"/>
    <p:sldId id="322" r:id="rId13"/>
    <p:sldId id="323" r:id="rId14"/>
  </p:sldIdLst>
  <p:sldSz cx="9144000" cy="5143500" type="screen16x9"/>
  <p:notesSz cx="6858000" cy="9144000"/>
  <p:embeddedFontLst>
    <p:embeddedFont>
      <p:font typeface="Avenir Next LT Pro" panose="020B0604020202020204" charset="0"/>
      <p:regular r:id="rId16"/>
      <p:bold r:id="rId17"/>
      <p:italic r:id="rId18"/>
      <p:boldItalic r:id="rId19"/>
    </p:embeddedFont>
    <p:embeddedFont>
      <p:font typeface="Montserrat Light" panose="00000400000000000000" pitchFamily="2" charset="0"/>
      <p:regular r:id="rId20"/>
      <p:italic r:id="rId21"/>
    </p:embeddedFont>
    <p:embeddedFont>
      <p:font typeface="Montserrat" panose="00000500000000000000" pitchFamily="2" charset="0"/>
      <p:regular r:id="rId22"/>
      <p:bold r:id="rId23"/>
      <p:italic r:id="rId24"/>
      <p:boldItalic r:id="rId2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osen, Sarah" initials="RS" lastIdx="17" clrIdx="0">
    <p:extLst>
      <p:ext uri="{19B8F6BF-5375-455C-9EA6-DF929625EA0E}">
        <p15:presenceInfo xmlns:p15="http://schemas.microsoft.com/office/powerpoint/2012/main" userId="S::Sarah.Rosen@nielseniq.com::8c07a17e-6f94-441f-91a8-fc07365ef9b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9242"/>
    <a:srgbClr val="8A0000"/>
    <a:srgbClr val="FF99CC"/>
    <a:srgbClr val="DBD600"/>
    <a:srgbClr val="B7FFB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AF10897-67E5-4082-9734-8743F603CC72}">
  <a:tblStyle styleId="{CAF10897-67E5-4082-9734-8743F603CC72}"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BBCFD69-0AC5-4C86-9190-CDABACD91DC4}" styleName="Table_1">
    <a:wholeTbl>
      <a:tcTxStyle b="off" i="off">
        <a:font>
          <a:latin typeface="Arial"/>
          <a:ea typeface="Arial"/>
          <a:cs typeface="Arial"/>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6F1FC"/>
          </a:solidFill>
        </a:fill>
      </a:tcStyle>
    </a:wholeTbl>
    <a:band1H>
      <a:tcTxStyle b="off" i="off"/>
      <a:tcStyle>
        <a:tcBdr/>
        <a:fill>
          <a:solidFill>
            <a:srgbClr val="CAE3F9"/>
          </a:solidFill>
        </a:fill>
      </a:tcStyle>
    </a:band1H>
    <a:band2H>
      <a:tcTxStyle b="off" i="off"/>
      <a:tcStyle>
        <a:tcBdr/>
      </a:tcStyle>
    </a:band2H>
    <a:band1V>
      <a:tcTxStyle b="off" i="off"/>
      <a:tcStyle>
        <a:tcBdr/>
        <a:fill>
          <a:solidFill>
            <a:srgbClr val="CAE3F9"/>
          </a:solidFill>
        </a:fill>
      </a:tcStyle>
    </a:band1V>
    <a:band2V>
      <a:tcTxStyle b="off" i="off"/>
      <a:tcStyle>
        <a:tcBdr/>
      </a:tcStyle>
    </a:band2V>
    <a:lastCol>
      <a:tcTxStyle b="on" i="off">
        <a:font>
          <a:latin typeface="Arial"/>
          <a:ea typeface="Arial"/>
          <a:cs typeface="Arial"/>
        </a:font>
        <a:srgbClr val="FFFFFF"/>
      </a:tcTxStyle>
      <a:tcStyle>
        <a:tcBdr/>
        <a:fill>
          <a:solidFill>
            <a:srgbClr val="00AEEF"/>
          </a:solidFill>
        </a:fill>
      </a:tcStyle>
    </a:lastCol>
    <a:firstCol>
      <a:tcTxStyle b="on" i="off">
        <a:font>
          <a:latin typeface="Arial"/>
          <a:ea typeface="Arial"/>
          <a:cs typeface="Arial"/>
        </a:font>
        <a:srgbClr val="FFFFFF"/>
      </a:tcTxStyle>
      <a:tcStyle>
        <a:tcBdr/>
        <a:fill>
          <a:solidFill>
            <a:srgbClr val="00AEEF"/>
          </a:solidFill>
        </a:fill>
      </a:tcStyle>
    </a:firstCol>
    <a:lastRow>
      <a:tcTxStyle b="on" i="off">
        <a:font>
          <a:latin typeface="Arial"/>
          <a:ea typeface="Arial"/>
          <a:cs typeface="Arial"/>
        </a:font>
        <a:srgbClr val="FFFFFF"/>
      </a:tcTxStyle>
      <a:tcStyle>
        <a:tcBdr>
          <a:top>
            <a:ln w="38100" cap="flat" cmpd="sng">
              <a:solidFill>
                <a:srgbClr val="FFFFFF"/>
              </a:solidFill>
              <a:prstDash val="solid"/>
              <a:round/>
              <a:headEnd type="none" w="sm" len="sm"/>
              <a:tailEnd type="none" w="sm" len="sm"/>
            </a:ln>
          </a:top>
        </a:tcBdr>
        <a:fill>
          <a:solidFill>
            <a:srgbClr val="00AEEF"/>
          </a:solidFill>
        </a:fill>
      </a:tcStyle>
    </a:lastRow>
    <a:seCell>
      <a:tcTxStyle b="off" i="off"/>
      <a:tcStyle>
        <a:tcBdr/>
      </a:tcStyle>
    </a:seCell>
    <a:swCell>
      <a:tcTxStyle b="off" i="off"/>
      <a:tcStyle>
        <a:tcBdr/>
      </a:tcStyle>
    </a:swCell>
    <a:firstRow>
      <a:tcTxStyle b="on" i="off">
        <a:font>
          <a:latin typeface="Arial"/>
          <a:ea typeface="Arial"/>
          <a:cs typeface="Arial"/>
        </a:font>
        <a:srgbClr val="FFFFFF"/>
      </a:tcTxStyle>
      <a:tcStyle>
        <a:tcBdr>
          <a:bottom>
            <a:ln w="38100" cap="flat" cmpd="sng">
              <a:solidFill>
                <a:srgbClr val="FFFFFF"/>
              </a:solidFill>
              <a:prstDash val="solid"/>
              <a:round/>
              <a:headEnd type="none" w="sm" len="sm"/>
              <a:tailEnd type="none" w="sm" len="sm"/>
            </a:ln>
          </a:bottom>
        </a:tcBdr>
        <a:fill>
          <a:solidFill>
            <a:srgbClr val="00AEEF"/>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412" autoAdjust="0"/>
    <p:restoredTop sz="94681"/>
  </p:normalViewPr>
  <p:slideViewPr>
    <p:cSldViewPr snapToGrid="0">
      <p:cViewPr varScale="1">
        <p:scale>
          <a:sx n="122" d="100"/>
          <a:sy n="122" d="100"/>
        </p:scale>
        <p:origin x="92" y="13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3.fntdata"/><Relationship Id="rId26"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font" Target="fonts/font6.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2.fntdata"/><Relationship Id="rId25" Type="http://schemas.openxmlformats.org/officeDocument/2006/relationships/font" Target="fonts/font10.fntdata"/><Relationship Id="rId2" Type="http://schemas.openxmlformats.org/officeDocument/2006/relationships/slide" Target="slides/slide1.xml"/><Relationship Id="rId16" Type="http://schemas.openxmlformats.org/officeDocument/2006/relationships/font" Target="fonts/font1.fntdata"/><Relationship Id="rId20" Type="http://schemas.openxmlformats.org/officeDocument/2006/relationships/font" Target="fonts/font5.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9.fntdata"/><Relationship Id="rId5" Type="http://schemas.openxmlformats.org/officeDocument/2006/relationships/slide" Target="slides/slide4.xml"/><Relationship Id="rId15" Type="http://schemas.openxmlformats.org/officeDocument/2006/relationships/notesMaster" Target="notesMasters/notesMaster1.xml"/><Relationship Id="rId23" Type="http://schemas.openxmlformats.org/officeDocument/2006/relationships/font" Target="fonts/font8.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7.fntdata"/><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_Worksheet10.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_Worksheet11.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_Worksheet12.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_Worksheet13.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_Worksheet14.xlsx"/><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3.xml"/><Relationship Id="rId1" Type="http://schemas.microsoft.com/office/2011/relationships/chartStyle" Target="style3.xml"/><Relationship Id="rId4" Type="http://schemas.openxmlformats.org/officeDocument/2006/relationships/chartUserShapes" Target="../drawings/drawing1.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6.xlsx"/><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_Worksheet7.xlsx"/><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_Worksheet8.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_Worksheet9.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5169055212165931E-2"/>
          <c:y val="9.0140425274483682E-2"/>
          <c:w val="0.88576060407146762"/>
          <c:h val="0.62955673892289965"/>
        </c:manualLayout>
      </c:layout>
      <c:barChart>
        <c:barDir val="col"/>
        <c:grouping val="clustered"/>
        <c:varyColors val="0"/>
        <c:ser>
          <c:idx val="0"/>
          <c:order val="0"/>
          <c:tx>
            <c:strRef>
              <c:f>Sheet1!$B$1</c:f>
              <c:strCache>
                <c:ptCount val="1"/>
                <c:pt idx="0">
                  <c:v>Dollars</c:v>
                </c:pt>
              </c:strCache>
            </c:strRef>
          </c:tx>
          <c:spPr>
            <a:solidFill>
              <a:srgbClr val="92D050"/>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Sheet1!$B$2:$B$4</c:f>
              <c:numCache>
                <c:formatCode>0.0</c:formatCode>
                <c:ptCount val="3"/>
                <c:pt idx="0">
                  <c:v>-14.912000000000001</c:v>
                </c:pt>
                <c:pt idx="1">
                  <c:v>-24.555</c:v>
                </c:pt>
                <c:pt idx="2">
                  <c:v>-3.4849999999999999</c:v>
                </c:pt>
              </c:numCache>
            </c:numRef>
          </c:val>
          <c:extLst xmlns:c16r2="http://schemas.microsoft.com/office/drawing/2015/06/chart">
            <c:ext xmlns:c16="http://schemas.microsoft.com/office/drawing/2014/chart" uri="{C3380CC4-5D6E-409C-BE32-E72D297353CC}">
              <c16:uniqueId val="{00000000-9409-46F5-8D2A-3EBA9BECEFBB}"/>
            </c:ext>
          </c:extLst>
        </c:ser>
        <c:ser>
          <c:idx val="1"/>
          <c:order val="1"/>
          <c:tx>
            <c:strRef>
              <c:f>Sheet1!$C$1</c:f>
              <c:strCache>
                <c:ptCount val="1"/>
                <c:pt idx="0">
                  <c:v>EQ Volume</c:v>
                </c:pt>
              </c:strCache>
            </c:strRef>
          </c:tx>
          <c:spPr>
            <a:solidFill>
              <a:srgbClr val="FFC000"/>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Sheet1!$C$2:$C$4</c:f>
              <c:numCache>
                <c:formatCode>0.0</c:formatCode>
                <c:ptCount val="3"/>
                <c:pt idx="0">
                  <c:v>-18.215</c:v>
                </c:pt>
                <c:pt idx="1">
                  <c:v>-26.86</c:v>
                </c:pt>
                <c:pt idx="2">
                  <c:v>-6</c:v>
                </c:pt>
              </c:numCache>
            </c:numRef>
          </c:val>
          <c:extLst xmlns:c16r2="http://schemas.microsoft.com/office/drawing/2015/06/chart">
            <c:ext xmlns:c16="http://schemas.microsoft.com/office/drawing/2014/chart" uri="{C3380CC4-5D6E-409C-BE32-E72D297353CC}">
              <c16:uniqueId val="{00000001-9409-46F5-8D2A-3EBA9BECEFBB}"/>
            </c:ext>
          </c:extLst>
        </c:ser>
        <c:dLbls>
          <c:dLblPos val="outEnd"/>
          <c:showLegendKey val="0"/>
          <c:showVal val="1"/>
          <c:showCatName val="0"/>
          <c:showSerName val="0"/>
          <c:showPercent val="0"/>
          <c:showBubbleSize val="0"/>
        </c:dLbls>
        <c:gapWidth val="219"/>
        <c:overlap val="-27"/>
        <c:axId val="370341024"/>
        <c:axId val="370342200"/>
      </c:barChart>
      <c:catAx>
        <c:axId val="370341024"/>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crossAx val="370342200"/>
        <c:crosses val="autoZero"/>
        <c:auto val="1"/>
        <c:lblAlgn val="ctr"/>
        <c:lblOffset val="100"/>
        <c:noMultiLvlLbl val="0"/>
      </c:catAx>
      <c:valAx>
        <c:axId val="370342200"/>
        <c:scaling>
          <c:orientation val="minMax"/>
        </c:scaling>
        <c:delete val="1"/>
        <c:axPos val="l"/>
        <c:numFmt formatCode="0.0" sourceLinked="1"/>
        <c:majorTickMark val="none"/>
        <c:minorTickMark val="none"/>
        <c:tickLblPos val="nextTo"/>
        <c:crossAx val="37034102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legend>
    <c:plotVisOnly val="1"/>
    <c:dispBlanksAs val="gap"/>
    <c:showDLblsOverMax val="0"/>
  </c:chart>
  <c:spPr>
    <a:noFill/>
    <a:ln>
      <a:noFill/>
    </a:ln>
    <a:effectLst/>
  </c:spPr>
  <c:txPr>
    <a:bodyPr/>
    <a:lstStyle/>
    <a:p>
      <a:pPr>
        <a:defRPr sz="1200">
          <a:latin typeface="Montserrat" panose="00000500000000000000" pitchFamily="2" charset="0"/>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6.8541041623296314E-2"/>
          <c:y val="0.22457737326919211"/>
          <c:w val="0.91435164888992293"/>
          <c:h val="0.71130588392172256"/>
        </c:manualLayout>
      </c:layout>
      <c:barChart>
        <c:barDir val="col"/>
        <c:grouping val="clustered"/>
        <c:varyColors val="0"/>
        <c:ser>
          <c:idx val="0"/>
          <c:order val="0"/>
          <c:tx>
            <c:strRef>
              <c:f>Sheet1!$B$1</c:f>
              <c:strCache>
                <c:ptCount val="1"/>
                <c:pt idx="0">
                  <c:v>$ % Chg</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USACM South</c:v>
                </c:pt>
                <c:pt idx="1">
                  <c:v>USACM East</c:v>
                </c:pt>
                <c:pt idx="2">
                  <c:v>USACM Midwest</c:v>
                </c:pt>
                <c:pt idx="3">
                  <c:v>USACM Northwest</c:v>
                </c:pt>
                <c:pt idx="4">
                  <c:v>USACM Mountain/West</c:v>
                </c:pt>
                <c:pt idx="5">
                  <c:v>USACM Pacific Coast</c:v>
                </c:pt>
              </c:strCache>
            </c:strRef>
          </c:cat>
          <c:val>
            <c:numRef>
              <c:f>Sheet1!$B$2:$B$7</c:f>
              <c:numCache>
                <c:formatCode>0.0</c:formatCode>
                <c:ptCount val="6"/>
                <c:pt idx="0">
                  <c:v>-15.494</c:v>
                </c:pt>
                <c:pt idx="1">
                  <c:v>-23.167000000000002</c:v>
                </c:pt>
                <c:pt idx="2">
                  <c:v>-17.826000000000001</c:v>
                </c:pt>
                <c:pt idx="3">
                  <c:v>0.32800000000000001</c:v>
                </c:pt>
                <c:pt idx="4">
                  <c:v>-20.018999999999998</c:v>
                </c:pt>
                <c:pt idx="5">
                  <c:v>-15.342000000000001</c:v>
                </c:pt>
              </c:numCache>
            </c:numRef>
          </c:val>
          <c:extLst xmlns:c16r2="http://schemas.microsoft.com/office/drawing/2015/06/chart">
            <c:ext xmlns:c16="http://schemas.microsoft.com/office/drawing/2014/chart" uri="{C3380CC4-5D6E-409C-BE32-E72D297353CC}">
              <c16:uniqueId val="{00000000-429A-4DF1-838A-DB73CA85814F}"/>
            </c:ext>
          </c:extLst>
        </c:ser>
        <c:ser>
          <c:idx val="1"/>
          <c:order val="1"/>
          <c:tx>
            <c:strRef>
              <c:f>Sheet1!$C$1</c:f>
              <c:strCache>
                <c:ptCount val="1"/>
                <c:pt idx="0">
                  <c:v>EQ % Chg</c:v>
                </c:pt>
              </c:strCache>
            </c:strRef>
          </c:tx>
          <c:spPr>
            <a:solidFill>
              <a:schemeClr val="accent5">
                <a:lumMod val="75000"/>
              </a:schemeClr>
            </a:solidFill>
            <a:ln>
              <a:noFill/>
            </a:ln>
            <a:effectLst/>
          </c:spPr>
          <c:invertIfNegative val="0"/>
          <c:dLbls>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Sheet1!$A$2:$A$7</c:f>
              <c:strCache>
                <c:ptCount val="6"/>
                <c:pt idx="0">
                  <c:v>USACM South</c:v>
                </c:pt>
                <c:pt idx="1">
                  <c:v>USACM East</c:v>
                </c:pt>
                <c:pt idx="2">
                  <c:v>USACM Midwest</c:v>
                </c:pt>
                <c:pt idx="3">
                  <c:v>USACM Northwest</c:v>
                </c:pt>
                <c:pt idx="4">
                  <c:v>USACM Mountain/West</c:v>
                </c:pt>
                <c:pt idx="5">
                  <c:v>USACM Pacific Coast</c:v>
                </c:pt>
              </c:strCache>
            </c:strRef>
          </c:cat>
          <c:val>
            <c:numRef>
              <c:f>Sheet1!$C$2:$C$7</c:f>
              <c:numCache>
                <c:formatCode>0.0</c:formatCode>
                <c:ptCount val="6"/>
                <c:pt idx="0">
                  <c:v>-16.181000000000001</c:v>
                </c:pt>
                <c:pt idx="1">
                  <c:v>-23.428000000000001</c:v>
                </c:pt>
                <c:pt idx="2">
                  <c:v>-24.739000000000001</c:v>
                </c:pt>
                <c:pt idx="3">
                  <c:v>-3.3450000000000002</c:v>
                </c:pt>
                <c:pt idx="4">
                  <c:v>-22.564</c:v>
                </c:pt>
                <c:pt idx="5">
                  <c:v>-18.686</c:v>
                </c:pt>
              </c:numCache>
            </c:numRef>
          </c:val>
          <c:extLst xmlns:c16r2="http://schemas.microsoft.com/office/drawing/2015/06/chart">
            <c:ext xmlns:c16="http://schemas.microsoft.com/office/drawing/2014/chart" uri="{C3380CC4-5D6E-409C-BE32-E72D297353CC}">
              <c16:uniqueId val="{00000001-429A-4DF1-838A-DB73CA85814F}"/>
            </c:ext>
          </c:extLst>
        </c:ser>
        <c:dLbls>
          <c:dLblPos val="outEnd"/>
          <c:showLegendKey val="0"/>
          <c:showVal val="1"/>
          <c:showCatName val="0"/>
          <c:showSerName val="0"/>
          <c:showPercent val="0"/>
          <c:showBubbleSize val="0"/>
        </c:dLbls>
        <c:gapWidth val="219"/>
        <c:overlap val="-27"/>
        <c:axId val="428188416"/>
        <c:axId val="428184888"/>
      </c:barChart>
      <c:catAx>
        <c:axId val="428188416"/>
        <c:scaling>
          <c:orientation val="minMax"/>
        </c:scaling>
        <c:delete val="1"/>
        <c:axPos val="b"/>
        <c:numFmt formatCode="General" sourceLinked="1"/>
        <c:majorTickMark val="none"/>
        <c:minorTickMark val="none"/>
        <c:tickLblPos val="low"/>
        <c:crossAx val="428184888"/>
        <c:crosses val="autoZero"/>
        <c:auto val="1"/>
        <c:lblAlgn val="ctr"/>
        <c:lblOffset val="100"/>
        <c:noMultiLvlLbl val="0"/>
      </c:catAx>
      <c:valAx>
        <c:axId val="428184888"/>
        <c:scaling>
          <c:orientation val="minMax"/>
        </c:scaling>
        <c:delete val="1"/>
        <c:axPos val="l"/>
        <c:numFmt formatCode="0.0" sourceLinked="1"/>
        <c:majorTickMark val="none"/>
        <c:minorTickMark val="none"/>
        <c:tickLblPos val="nextTo"/>
        <c:crossAx val="428188416"/>
        <c:crosses val="autoZero"/>
        <c:crossBetween val="between"/>
      </c:valAx>
      <c:spPr>
        <a:noFill/>
        <a:ln>
          <a:noFill/>
        </a:ln>
        <a:effectLst/>
      </c:spPr>
    </c:plotArea>
    <c:legend>
      <c:legendPos val="b"/>
      <c:layout>
        <c:manualLayout>
          <c:xMode val="edge"/>
          <c:yMode val="edge"/>
          <c:x val="0.40371695178849137"/>
          <c:y val="8.0104670337287229E-2"/>
          <c:w val="0.23611197511664075"/>
          <c:h val="7.9860430085593473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legend>
    <c:plotVisOnly val="1"/>
    <c:dispBlanksAs val="gap"/>
    <c:showDLblsOverMax val="0"/>
  </c:chart>
  <c:spPr>
    <a:noFill/>
    <a:ln>
      <a:noFill/>
    </a:ln>
    <a:effectLst/>
  </c:spPr>
  <c:txPr>
    <a:bodyPr/>
    <a:lstStyle/>
    <a:p>
      <a:pPr>
        <a:defRPr>
          <a:latin typeface="Montserrat" panose="00000500000000000000" pitchFamily="2" charset="0"/>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Cider</c:v>
                </c:pt>
              </c:strCache>
            </c:strRef>
          </c:tx>
          <c:spPr>
            <a:solidFill>
              <a:schemeClr val="tx1"/>
            </a:solidFill>
            <a:ln>
              <a:noFill/>
            </a:ln>
            <a:effectLst/>
          </c:spPr>
          <c:invertIfNegative val="0"/>
          <c:dLbls>
            <c:dLbl>
              <c:idx val="2"/>
              <c:layout>
                <c:manualLayout>
                  <c:x val="-6.28082612151077E-3"/>
                  <c:y val="-4.0080640987284026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F0B-46B8-969E-BF58D6B7D1FB}"/>
                </c:ext>
                <c:ext xmlns:c15="http://schemas.microsoft.com/office/drawing/2012/chart" uri="{CE6537A1-D6FC-4f65-9D91-7224C49458BB}">
                  <c15:layout/>
                </c:ext>
              </c:extLst>
            </c:dLbl>
            <c:dLbl>
              <c:idx val="3"/>
              <c:layout>
                <c:manualLayout>
                  <c:x val="-6.2808261215107995E-3"/>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FF0B-46B8-969E-BF58D6B7D1FB}"/>
                </c:ext>
                <c:ext xmlns:c15="http://schemas.microsoft.com/office/drawing/2012/chart" uri="{CE6537A1-D6FC-4f65-9D91-7224C49458BB}">
                  <c15:layout/>
                </c:ext>
              </c:extLst>
            </c:dLbl>
            <c:dLbl>
              <c:idx val="4"/>
              <c:layout>
                <c:manualLayout>
                  <c:x val="-6.2808261215107995E-3"/>
                  <c:y val="4.0083796943267275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FF0B-46B8-969E-BF58D6B7D1FB}"/>
                </c:ext>
                <c:ext xmlns:c15="http://schemas.microsoft.com/office/drawing/2012/chart" uri="{CE6537A1-D6FC-4f65-9D91-7224C49458BB}">
                  <c15:layout/>
                </c:ext>
              </c:extLst>
            </c:dLbl>
            <c:dLbl>
              <c:idx val="11"/>
              <c:layout>
                <c:manualLayout>
                  <c:x val="-1.2561652243021483E-2"/>
                  <c:y val="4.0080640987284026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FF0B-46B8-969E-BF58D6B7D1FB}"/>
                </c:ext>
                <c:ext xmlns:c15="http://schemas.microsoft.com/office/drawing/2012/chart" uri="{CE6537A1-D6FC-4f65-9D91-7224C49458BB}">
                  <c15:layout/>
                </c:ext>
              </c:extLst>
            </c:dLbl>
            <c:dLbl>
              <c:idx val="12"/>
              <c:layout>
                <c:manualLayout>
                  <c:x val="-1.2561652243021483E-2"/>
                  <c:y val="8.0161281974568052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FF0B-46B8-969E-BF58D6B7D1FB}"/>
                </c:ext>
                <c:ext xmlns:c15="http://schemas.microsoft.com/office/drawing/2012/chart" uri="{CE6537A1-D6FC-4f65-9D91-7224C49458BB}">
                  <c15:layout/>
                </c:ext>
              </c:extLst>
            </c:dLbl>
            <c:dLbl>
              <c:idx val="13"/>
              <c:layout>
                <c:manualLayout>
                  <c:x val="-7.8510326518885423E-3"/>
                  <c:y val="-4.0080640987284026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FF0B-46B8-969E-BF58D6B7D1FB}"/>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Virginia</c:v>
                </c:pt>
                <c:pt idx="1">
                  <c:v>N Carolina</c:v>
                </c:pt>
                <c:pt idx="2">
                  <c:v>Florida</c:v>
                </c:pt>
                <c:pt idx="3">
                  <c:v>Georgia</c:v>
                </c:pt>
                <c:pt idx="4">
                  <c:v>Ohio</c:v>
                </c:pt>
                <c:pt idx="5">
                  <c:v>Michigan</c:v>
                </c:pt>
                <c:pt idx="6">
                  <c:v>Washington</c:v>
                </c:pt>
                <c:pt idx="7">
                  <c:v>Oregon</c:v>
                </c:pt>
                <c:pt idx="8">
                  <c:v>Idaho</c:v>
                </c:pt>
                <c:pt idx="9">
                  <c:v>Arizona</c:v>
                </c:pt>
                <c:pt idx="10">
                  <c:v>California</c:v>
                </c:pt>
                <c:pt idx="11">
                  <c:v>Nevada</c:v>
                </c:pt>
                <c:pt idx="12">
                  <c:v>Texas</c:v>
                </c:pt>
                <c:pt idx="13">
                  <c:v>Missouri</c:v>
                </c:pt>
              </c:strCache>
            </c:strRef>
          </c:cat>
          <c:val>
            <c:numRef>
              <c:f>Sheet1!$B$2:$B$15</c:f>
              <c:numCache>
                <c:formatCode>0.0</c:formatCode>
                <c:ptCount val="14"/>
                <c:pt idx="0">
                  <c:v>-18.274000000000001</c:v>
                </c:pt>
                <c:pt idx="1">
                  <c:v>-11.396000000000001</c:v>
                </c:pt>
                <c:pt idx="2">
                  <c:v>-7.766</c:v>
                </c:pt>
                <c:pt idx="3">
                  <c:v>-17.478999999999999</c:v>
                </c:pt>
                <c:pt idx="4">
                  <c:v>-21.672999999999998</c:v>
                </c:pt>
                <c:pt idx="5">
                  <c:v>-10.693</c:v>
                </c:pt>
                <c:pt idx="6">
                  <c:v>-2.2949999999999999</c:v>
                </c:pt>
                <c:pt idx="7">
                  <c:v>3.347</c:v>
                </c:pt>
                <c:pt idx="8">
                  <c:v>5.1479999999999997</c:v>
                </c:pt>
                <c:pt idx="9">
                  <c:v>-8.15</c:v>
                </c:pt>
                <c:pt idx="10">
                  <c:v>-15.342000000000001</c:v>
                </c:pt>
                <c:pt idx="11">
                  <c:v>-8.2669999999999995</c:v>
                </c:pt>
                <c:pt idx="12">
                  <c:v>-25.913</c:v>
                </c:pt>
                <c:pt idx="13">
                  <c:v>-15.93</c:v>
                </c:pt>
              </c:numCache>
            </c:numRef>
          </c:val>
          <c:extLst xmlns:c16r2="http://schemas.microsoft.com/office/drawing/2015/06/chart">
            <c:ext xmlns:c16="http://schemas.microsoft.com/office/drawing/2014/chart" uri="{C3380CC4-5D6E-409C-BE32-E72D297353CC}">
              <c16:uniqueId val="{00000000-B2FA-4003-BC3B-FC9B271E07C2}"/>
            </c:ext>
          </c:extLst>
        </c:ser>
        <c:ser>
          <c:idx val="1"/>
          <c:order val="1"/>
          <c:tx>
            <c:strRef>
              <c:f>Sheet1!$C$1</c:f>
              <c:strCache>
                <c:ptCount val="1"/>
                <c:pt idx="0">
                  <c:v>National Brands</c:v>
                </c:pt>
              </c:strCache>
            </c:strRef>
          </c:tx>
          <c:spPr>
            <a:solidFill>
              <a:schemeClr val="accent2"/>
            </a:solidFill>
            <a:ln>
              <a:noFill/>
            </a:ln>
            <a:effectLst/>
          </c:spPr>
          <c:invertIfNegative val="0"/>
          <c:dLbls>
            <c:dLbl>
              <c:idx val="5"/>
              <c:layout>
                <c:manualLayout>
                  <c:x val="0"/>
                  <c:y val="1.8420474749300239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FF0B-46B8-969E-BF58D6B7D1FB}"/>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000" b="0" i="0" u="none" strike="noStrike" kern="1200" baseline="0">
                    <a:solidFill>
                      <a:srgbClr val="00B050"/>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Virginia</c:v>
                </c:pt>
                <c:pt idx="1">
                  <c:v>N Carolina</c:v>
                </c:pt>
                <c:pt idx="2">
                  <c:v>Florida</c:v>
                </c:pt>
                <c:pt idx="3">
                  <c:v>Georgia</c:v>
                </c:pt>
                <c:pt idx="4">
                  <c:v>Ohio</c:v>
                </c:pt>
                <c:pt idx="5">
                  <c:v>Michigan</c:v>
                </c:pt>
                <c:pt idx="6">
                  <c:v>Washington</c:v>
                </c:pt>
                <c:pt idx="7">
                  <c:v>Oregon</c:v>
                </c:pt>
                <c:pt idx="8">
                  <c:v>Idaho</c:v>
                </c:pt>
                <c:pt idx="9">
                  <c:v>Arizona</c:v>
                </c:pt>
                <c:pt idx="10">
                  <c:v>California</c:v>
                </c:pt>
                <c:pt idx="11">
                  <c:v>Nevada</c:v>
                </c:pt>
                <c:pt idx="12">
                  <c:v>Texas</c:v>
                </c:pt>
                <c:pt idx="13">
                  <c:v>Missouri</c:v>
                </c:pt>
              </c:strCache>
            </c:strRef>
          </c:cat>
          <c:val>
            <c:numRef>
              <c:f>Sheet1!$C$2:$C$15</c:f>
              <c:numCache>
                <c:formatCode>0.0</c:formatCode>
                <c:ptCount val="14"/>
                <c:pt idx="0">
                  <c:v>-17.898</c:v>
                </c:pt>
                <c:pt idx="1">
                  <c:v>-18.088999999999999</c:v>
                </c:pt>
                <c:pt idx="2">
                  <c:v>-11.598000000000001</c:v>
                </c:pt>
                <c:pt idx="3">
                  <c:v>-14.786</c:v>
                </c:pt>
                <c:pt idx="4">
                  <c:v>-29.837</c:v>
                </c:pt>
                <c:pt idx="5">
                  <c:v>-22.03</c:v>
                </c:pt>
                <c:pt idx="6">
                  <c:v>-27.184999999999999</c:v>
                </c:pt>
                <c:pt idx="7">
                  <c:v>-13.125</c:v>
                </c:pt>
                <c:pt idx="8">
                  <c:v>-1.9990000000000001</c:v>
                </c:pt>
                <c:pt idx="9">
                  <c:v>-23.065999999999999</c:v>
                </c:pt>
                <c:pt idx="10">
                  <c:v>-26.917000000000002</c:v>
                </c:pt>
                <c:pt idx="11">
                  <c:v>-21.82</c:v>
                </c:pt>
                <c:pt idx="12">
                  <c:v>-29.533999999999999</c:v>
                </c:pt>
                <c:pt idx="13">
                  <c:v>-19.626000000000001</c:v>
                </c:pt>
              </c:numCache>
            </c:numRef>
          </c:val>
          <c:extLst xmlns:c16r2="http://schemas.microsoft.com/office/drawing/2015/06/chart">
            <c:ext xmlns:c16="http://schemas.microsoft.com/office/drawing/2014/chart" uri="{C3380CC4-5D6E-409C-BE32-E72D297353CC}">
              <c16:uniqueId val="{00000001-B2FA-4003-BC3B-FC9B271E07C2}"/>
            </c:ext>
          </c:extLst>
        </c:ser>
        <c:ser>
          <c:idx val="2"/>
          <c:order val="2"/>
          <c:tx>
            <c:strRef>
              <c:f>Sheet1!$D$1</c:f>
              <c:strCache>
                <c:ptCount val="1"/>
                <c:pt idx="0">
                  <c:v>Regional Brands</c:v>
                </c:pt>
              </c:strCache>
            </c:strRef>
          </c:tx>
          <c:spPr>
            <a:solidFill>
              <a:schemeClr val="tx1">
                <a:lumMod val="50000"/>
                <a:lumOff val="50000"/>
              </a:schemeClr>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2">
                        <a:lumMod val="50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Sheet1!$A$2:$A$15</c:f>
              <c:strCache>
                <c:ptCount val="14"/>
                <c:pt idx="0">
                  <c:v>Virginia</c:v>
                </c:pt>
                <c:pt idx="1">
                  <c:v>N Carolina</c:v>
                </c:pt>
                <c:pt idx="2">
                  <c:v>Florida</c:v>
                </c:pt>
                <c:pt idx="3">
                  <c:v>Georgia</c:v>
                </c:pt>
                <c:pt idx="4">
                  <c:v>Ohio</c:v>
                </c:pt>
                <c:pt idx="5">
                  <c:v>Michigan</c:v>
                </c:pt>
                <c:pt idx="6">
                  <c:v>Washington</c:v>
                </c:pt>
                <c:pt idx="7">
                  <c:v>Oregon</c:v>
                </c:pt>
                <c:pt idx="8">
                  <c:v>Idaho</c:v>
                </c:pt>
                <c:pt idx="9">
                  <c:v>Arizona</c:v>
                </c:pt>
                <c:pt idx="10">
                  <c:v>California</c:v>
                </c:pt>
                <c:pt idx="11">
                  <c:v>Nevada</c:v>
                </c:pt>
                <c:pt idx="12">
                  <c:v>Texas</c:v>
                </c:pt>
                <c:pt idx="13">
                  <c:v>Missouri</c:v>
                </c:pt>
              </c:strCache>
            </c:strRef>
          </c:cat>
          <c:val>
            <c:numRef>
              <c:f>Sheet1!$D$2:$D$15</c:f>
              <c:numCache>
                <c:formatCode>0.0</c:formatCode>
                <c:ptCount val="14"/>
                <c:pt idx="0">
                  <c:v>-18.459</c:v>
                </c:pt>
                <c:pt idx="1">
                  <c:v>-6.242</c:v>
                </c:pt>
                <c:pt idx="2">
                  <c:v>7.7539999999999996</c:v>
                </c:pt>
                <c:pt idx="3">
                  <c:v>-30.576000000000001</c:v>
                </c:pt>
                <c:pt idx="4">
                  <c:v>-8.6519999999999992</c:v>
                </c:pt>
                <c:pt idx="5">
                  <c:v>2.0979999999999999</c:v>
                </c:pt>
                <c:pt idx="6">
                  <c:v>7.8920000000000003</c:v>
                </c:pt>
                <c:pt idx="7">
                  <c:v>6.569</c:v>
                </c:pt>
                <c:pt idx="8">
                  <c:v>11.526</c:v>
                </c:pt>
                <c:pt idx="9">
                  <c:v>43.808999999999997</c:v>
                </c:pt>
                <c:pt idx="10">
                  <c:v>-0.53200000000000003</c:v>
                </c:pt>
                <c:pt idx="11">
                  <c:v>46.497999999999998</c:v>
                </c:pt>
                <c:pt idx="12">
                  <c:v>-21.731000000000002</c:v>
                </c:pt>
                <c:pt idx="13">
                  <c:v>-5.9329999999999998</c:v>
                </c:pt>
              </c:numCache>
            </c:numRef>
          </c:val>
          <c:extLst xmlns:c16r2="http://schemas.microsoft.com/office/drawing/2015/06/chart">
            <c:ext xmlns:c16="http://schemas.microsoft.com/office/drawing/2014/chart" uri="{C3380CC4-5D6E-409C-BE32-E72D297353CC}">
              <c16:uniqueId val="{00000002-B2FA-4003-BC3B-FC9B271E07C2}"/>
            </c:ext>
          </c:extLst>
        </c:ser>
        <c:dLbls>
          <c:showLegendKey val="0"/>
          <c:showVal val="0"/>
          <c:showCatName val="0"/>
          <c:showSerName val="0"/>
          <c:showPercent val="0"/>
          <c:showBubbleSize val="0"/>
        </c:dLbls>
        <c:gapWidth val="219"/>
        <c:overlap val="-27"/>
        <c:axId val="428185280"/>
        <c:axId val="428185672"/>
      </c:barChart>
      <c:catAx>
        <c:axId val="42818528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crossAx val="428185672"/>
        <c:crosses val="autoZero"/>
        <c:auto val="1"/>
        <c:lblAlgn val="ctr"/>
        <c:lblOffset val="100"/>
        <c:noMultiLvlLbl val="0"/>
      </c:catAx>
      <c:valAx>
        <c:axId val="428185672"/>
        <c:scaling>
          <c:orientation val="minMax"/>
          <c:max val="105"/>
        </c:scaling>
        <c:delete val="1"/>
        <c:axPos val="l"/>
        <c:numFmt formatCode="0.0" sourceLinked="1"/>
        <c:majorTickMark val="none"/>
        <c:minorTickMark val="none"/>
        <c:tickLblPos val="nextTo"/>
        <c:crossAx val="428185280"/>
        <c:crosses val="autoZero"/>
        <c:crossBetween val="between"/>
        <c:majorUnit val="20"/>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legend>
    <c:plotVisOnly val="1"/>
    <c:dispBlanksAs val="gap"/>
    <c:showDLblsOverMax val="0"/>
  </c:chart>
  <c:spPr>
    <a:noFill/>
    <a:ln>
      <a:noFill/>
    </a:ln>
    <a:effectLst/>
  </c:spPr>
  <c:txPr>
    <a:bodyPr/>
    <a:lstStyle/>
    <a:p>
      <a:pPr>
        <a:defRPr sz="1000">
          <a:latin typeface="Montserrat" panose="00000500000000000000" pitchFamily="2" charset="0"/>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1228554873267367E-2"/>
          <c:y val="0"/>
          <c:w val="0.95322859581649244"/>
          <c:h val="0.71563989457733934"/>
        </c:manualLayout>
      </c:layout>
      <c:barChart>
        <c:barDir val="col"/>
        <c:grouping val="clustered"/>
        <c:varyColors val="0"/>
        <c:ser>
          <c:idx val="0"/>
          <c:order val="0"/>
          <c:tx>
            <c:strRef>
              <c:f>Sheet1!$B$1</c:f>
              <c:strCache>
                <c:ptCount val="1"/>
                <c:pt idx="0">
                  <c:v>Dollars</c:v>
                </c:pt>
              </c:strCache>
            </c:strRef>
          </c:tx>
          <c:spPr>
            <a:solidFill>
              <a:schemeClr val="accent2"/>
            </a:solidFill>
            <a:ln>
              <a:noFill/>
            </a:ln>
            <a:effectLst/>
          </c:spPr>
          <c:invertIfNegative val="0"/>
          <c:dLbls>
            <c:dLbl>
              <c:idx val="1"/>
              <c:layout>
                <c:manualLayout>
                  <c:x val="-4.6385718555566049E-3"/>
                  <c:y val="7.8001861899889223E-17"/>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802F-4579-A127-2F97FE3932C0}"/>
                </c:ext>
                <c:ext xmlns:c15="http://schemas.microsoft.com/office/drawing/2012/chart" uri="{CE6537A1-D6FC-4f65-9D91-7224C49458BB}">
                  <c15:layout/>
                </c:ext>
              </c:extLst>
            </c:dLbl>
            <c:dLbl>
              <c:idx val="4"/>
              <c:layout>
                <c:manualLayout>
                  <c:x val="-4.6385718555565772E-3"/>
                  <c:y val="7.8001861899889223E-17"/>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802F-4579-A127-2F97FE3932C0}"/>
                </c:ext>
                <c:ext xmlns:c15="http://schemas.microsoft.com/office/drawing/2012/chart" uri="{CE6537A1-D6FC-4f65-9D91-7224C49458BB}">
                  <c15:layout/>
                </c:ext>
              </c:extLst>
            </c:dLbl>
            <c:dLbl>
              <c:idx val="5"/>
              <c:layout>
                <c:manualLayout>
                  <c:x val="-4.6385718555565772E-3"/>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802F-4579-A127-2F97FE3932C0}"/>
                </c:ext>
                <c:ext xmlns:c15="http://schemas.microsoft.com/office/drawing/2012/chart" uri="{CE6537A1-D6FC-4f65-9D91-7224C49458BB}">
                  <c15:layout/>
                </c:ext>
              </c:extLst>
            </c:dLbl>
            <c:dLbl>
              <c:idx val="6"/>
              <c:layout>
                <c:manualLayout>
                  <c:x val="-1.4129863009309296E-2"/>
                  <c:y val="8.5100623564250202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802F-4579-A127-2F97FE3932C0}"/>
                </c:ext>
                <c:ext xmlns:c15="http://schemas.microsoft.com/office/drawing/2012/chart" uri="{CE6537A1-D6FC-4f65-9D91-7224C49458BB}">
                  <c15:layout/>
                </c:ext>
              </c:extLst>
            </c:dLbl>
            <c:dLbl>
              <c:idx val="9"/>
              <c:layout>
                <c:manualLayout>
                  <c:x val="-1.1338600217994354E-16"/>
                  <c:y val="-1.7018784651066338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802F-4579-A127-2F97FE3932C0}"/>
                </c:ext>
                <c:ext xmlns:c15="http://schemas.microsoft.com/office/drawing/2012/chart" uri="{CE6537A1-D6FC-4f65-9D91-7224C49458BB}">
                  <c15:layout/>
                </c:ext>
              </c:extLst>
            </c:dLbl>
            <c:dLbl>
              <c:idx val="12"/>
              <c:layout>
                <c:manualLayout>
                  <c:x val="-1.5461906185189724E-3"/>
                  <c:y val="-2.1273480813832922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802F-4579-A127-2F97FE3932C0}"/>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Total Cider</c:v>
                </c:pt>
                <c:pt idx="1">
                  <c:v>Bottle </c:v>
                </c:pt>
                <c:pt idx="2">
                  <c:v>Can</c:v>
                </c:pt>
                <c:pt idx="3">
                  <c:v>Rem. Packaging Type</c:v>
                </c:pt>
                <c:pt idx="4">
                  <c:v>Cider Apple Flavor</c:v>
                </c:pt>
                <c:pt idx="5">
                  <c:v>Cider Pear Flavor</c:v>
                </c:pt>
                <c:pt idx="6">
                  <c:v>Cider Pineapple Flavor</c:v>
                </c:pt>
                <c:pt idx="7">
                  <c:v>Cider Rose Flavor</c:v>
                </c:pt>
                <c:pt idx="8">
                  <c:v>Cider Cherry Flavor</c:v>
                </c:pt>
                <c:pt idx="9">
                  <c:v>Cider Hopped</c:v>
                </c:pt>
                <c:pt idx="10">
                  <c:v>Cider Botanical</c:v>
                </c:pt>
                <c:pt idx="11">
                  <c:v>Cider Spiced and Blends</c:v>
                </c:pt>
                <c:pt idx="12">
                  <c:v>Cider Berry/Berry Fruit Blends</c:v>
                </c:pt>
                <c:pt idx="13">
                  <c:v>Cider Sours</c:v>
                </c:pt>
                <c:pt idx="14">
                  <c:v>Cider All Other Flavor</c:v>
                </c:pt>
              </c:strCache>
            </c:strRef>
          </c:cat>
          <c:val>
            <c:numRef>
              <c:f>Sheet1!$B$2:$B$16</c:f>
              <c:numCache>
                <c:formatCode>0.0</c:formatCode>
                <c:ptCount val="15"/>
                <c:pt idx="0">
                  <c:v>1.853</c:v>
                </c:pt>
                <c:pt idx="1">
                  <c:v>-5.3940000000000001</c:v>
                </c:pt>
                <c:pt idx="2">
                  <c:v>12.071999999999999</c:v>
                </c:pt>
                <c:pt idx="3">
                  <c:v>152.81</c:v>
                </c:pt>
                <c:pt idx="4">
                  <c:v>1.0329999999999999</c:v>
                </c:pt>
                <c:pt idx="5">
                  <c:v>-16.247</c:v>
                </c:pt>
                <c:pt idx="6">
                  <c:v>18.428000000000001</c:v>
                </c:pt>
                <c:pt idx="7">
                  <c:v>-50.039000000000001</c:v>
                </c:pt>
                <c:pt idx="8">
                  <c:v>9.6579999999999995</c:v>
                </c:pt>
                <c:pt idx="9">
                  <c:v>6.242</c:v>
                </c:pt>
                <c:pt idx="10">
                  <c:v>-1.72</c:v>
                </c:pt>
                <c:pt idx="11">
                  <c:v>8.5229999999999997</c:v>
                </c:pt>
                <c:pt idx="12">
                  <c:v>5.2690000000000001</c:v>
                </c:pt>
                <c:pt idx="13">
                  <c:v>-1.7330000000000001</c:v>
                </c:pt>
                <c:pt idx="14">
                  <c:v>6.5389999999999997</c:v>
                </c:pt>
              </c:numCache>
            </c:numRef>
          </c:val>
          <c:extLst xmlns:c16r2="http://schemas.microsoft.com/office/drawing/2015/06/chart">
            <c:ext xmlns:c16="http://schemas.microsoft.com/office/drawing/2014/chart" uri="{C3380CC4-5D6E-409C-BE32-E72D297353CC}">
              <c16:uniqueId val="{00000006-802F-4579-A127-2F97FE3932C0}"/>
            </c:ext>
          </c:extLst>
        </c:ser>
        <c:ser>
          <c:idx val="1"/>
          <c:order val="1"/>
          <c:tx>
            <c:strRef>
              <c:f>Sheet1!$C$1</c:f>
              <c:strCache>
                <c:ptCount val="1"/>
                <c:pt idx="0">
                  <c:v>EQ Volume</c:v>
                </c:pt>
              </c:strCache>
            </c:strRef>
          </c:tx>
          <c:spPr>
            <a:solidFill>
              <a:schemeClr val="accent5">
                <a:lumMod val="75000"/>
              </a:schemeClr>
            </a:solidFill>
            <a:ln>
              <a:noFill/>
            </a:ln>
            <a:effectLst/>
          </c:spPr>
          <c:invertIfNegative val="0"/>
          <c:dLbls>
            <c:dLbl>
              <c:idx val="0"/>
              <c:layout>
                <c:manualLayout>
                  <c:x val="4.238958902792773E-3"/>
                  <c:y val="4.2546961627665065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0111-4B4C-9C84-5838455D830C}"/>
                </c:ext>
                <c:ext xmlns:c15="http://schemas.microsoft.com/office/drawing/2012/chart" uri="{CE6537A1-D6FC-4f65-9D91-7224C49458BB}">
                  <c15:layout/>
                </c:ext>
              </c:extLst>
            </c:dLbl>
            <c:dLbl>
              <c:idx val="1"/>
              <c:layout>
                <c:manualLayout>
                  <c:x val="1.2369524948150872E-2"/>
                  <c:y val="4.2550311782125491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802F-4579-A127-2F97FE3932C0}"/>
                </c:ext>
                <c:ext xmlns:c15="http://schemas.microsoft.com/office/drawing/2012/chart" uri="{CE6537A1-D6FC-4f65-9D91-7224C49458BB}">
                  <c15:layout/>
                </c:ext>
              </c:extLst>
            </c:dLbl>
            <c:dLbl>
              <c:idx val="2"/>
              <c:layout>
                <c:manualLayout>
                  <c:x val="9.89090410651647E-3"/>
                  <c:y val="1.2764088488299793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0111-4B4C-9C84-5838455D830C}"/>
                </c:ext>
                <c:ext xmlns:c15="http://schemas.microsoft.com/office/drawing/2012/chart" uri="{CE6537A1-D6FC-4f65-9D91-7224C49458BB}">
                  <c15:layout/>
                </c:ext>
              </c:extLst>
            </c:dLbl>
            <c:dLbl>
              <c:idx val="4"/>
              <c:layout>
                <c:manualLayout>
                  <c:x val="3.0923812370376611E-3"/>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802F-4579-A127-2F97FE3932C0}"/>
                </c:ext>
                <c:ext xmlns:c15="http://schemas.microsoft.com/office/drawing/2012/chart" uri="{CE6537A1-D6FC-4f65-9D91-7224C49458BB}">
                  <c15:layout/>
                </c:ext>
              </c:extLst>
            </c:dLbl>
            <c:dLbl>
              <c:idx val="5"/>
              <c:layout>
                <c:manualLayout>
                  <c:x val="4.238958902792773E-3"/>
                  <c:y val="-8.5093923255331692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802F-4579-A127-2F97FE3932C0}"/>
                </c:ext>
                <c:ext xmlns:c15="http://schemas.microsoft.com/office/drawing/2012/chart" uri="{CE6537A1-D6FC-4f65-9D91-7224C49458BB}">
                  <c15:layout/>
                </c:ext>
              </c:extLst>
            </c:dLbl>
            <c:dLbl>
              <c:idx val="6"/>
              <c:layout>
                <c:manualLayout>
                  <c:x val="7.0649315046546219E-3"/>
                  <c:y val="2.1273480813832922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0111-4B4C-9C84-5838455D830C}"/>
                </c:ext>
                <c:ext xmlns:c15="http://schemas.microsoft.com/office/drawing/2012/chart" uri="{CE6537A1-D6FC-4f65-9D91-7224C49458BB}">
                  <c15:layout/>
                </c:ext>
              </c:extLst>
            </c:dLbl>
            <c:dLbl>
              <c:idx val="7"/>
              <c:layout>
                <c:manualLayout>
                  <c:x val="0"/>
                  <c:y val="-1.2764088488299753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A-802F-4579-A127-2F97FE3932C0}"/>
                </c:ext>
                <c:ext xmlns:c15="http://schemas.microsoft.com/office/drawing/2012/chart" uri="{CE6537A1-D6FC-4f65-9D91-7224C49458BB}"/>
              </c:extLst>
            </c:dLbl>
            <c:dLbl>
              <c:idx val="9"/>
              <c:layout>
                <c:manualLayout>
                  <c:x val="3.092381237037718E-3"/>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802F-4579-A127-2F97FE3932C0}"/>
                </c:ext>
                <c:ext xmlns:c15="http://schemas.microsoft.com/office/drawing/2012/chart" uri="{CE6537A1-D6FC-4f65-9D91-7224C49458BB}">
                  <c15:layout/>
                </c:ext>
              </c:extLst>
            </c:dLbl>
            <c:dLbl>
              <c:idx val="11"/>
              <c:layout>
                <c:manualLayout>
                  <c:x val="1.2369524948150872E-2"/>
                  <c:y val="7.8001861899889223E-17"/>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C-802F-4579-A127-2F97FE3932C0}"/>
                </c:ext>
                <c:ext xmlns:c15="http://schemas.microsoft.com/office/drawing/2012/chart" uri="{CE6537A1-D6FC-4f65-9D91-7224C49458BB}">
                  <c15:layout/>
                </c:ext>
              </c:extLst>
            </c:dLbl>
            <c:dLbl>
              <c:idx val="12"/>
              <c:layout>
                <c:manualLayout>
                  <c:x val="6.1847624740753223E-3"/>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802F-4579-A127-2F97FE3932C0}"/>
                </c:ext>
                <c:ext xmlns:c15="http://schemas.microsoft.com/office/drawing/2012/chart" uri="{CE6537A1-D6FC-4f65-9D91-7224C49458BB}">
                  <c15:layout/>
                </c:ext>
              </c:extLst>
            </c:dLbl>
            <c:dLbl>
              <c:idx val="13"/>
              <c:layout>
                <c:manualLayout>
                  <c:x val="1.4129863009309242E-3"/>
                  <c:y val="4.2546961627665065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0111-4B4C-9C84-5838455D830C}"/>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0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Sheet1!$A$2:$A$16</c:f>
              <c:strCache>
                <c:ptCount val="15"/>
                <c:pt idx="0">
                  <c:v>Total Cider</c:v>
                </c:pt>
                <c:pt idx="1">
                  <c:v>Bottle </c:v>
                </c:pt>
                <c:pt idx="2">
                  <c:v>Can</c:v>
                </c:pt>
                <c:pt idx="3">
                  <c:v>Rem. Packaging Type</c:v>
                </c:pt>
                <c:pt idx="4">
                  <c:v>Cider Apple Flavor</c:v>
                </c:pt>
                <c:pt idx="5">
                  <c:v>Cider Pear Flavor</c:v>
                </c:pt>
                <c:pt idx="6">
                  <c:v>Cider Pineapple Flavor</c:v>
                </c:pt>
                <c:pt idx="7">
                  <c:v>Cider Rose Flavor</c:v>
                </c:pt>
                <c:pt idx="8">
                  <c:v>Cider Cherry Flavor</c:v>
                </c:pt>
                <c:pt idx="9">
                  <c:v>Cider Hopped</c:v>
                </c:pt>
                <c:pt idx="10">
                  <c:v>Cider Botanical</c:v>
                </c:pt>
                <c:pt idx="11">
                  <c:v>Cider Spiced and Blends</c:v>
                </c:pt>
                <c:pt idx="12">
                  <c:v>Cider Berry/Berry Fruit Blends</c:v>
                </c:pt>
                <c:pt idx="13">
                  <c:v>Cider Sours</c:v>
                </c:pt>
                <c:pt idx="14">
                  <c:v>Cider All Other Flavor</c:v>
                </c:pt>
              </c:strCache>
            </c:strRef>
          </c:cat>
          <c:val>
            <c:numRef>
              <c:f>Sheet1!$C$2:$C$16</c:f>
              <c:numCache>
                <c:formatCode>0.0</c:formatCode>
                <c:ptCount val="15"/>
                <c:pt idx="0">
                  <c:v>-0.70399999999999996</c:v>
                </c:pt>
                <c:pt idx="1">
                  <c:v>-6.5410000000000004</c:v>
                </c:pt>
                <c:pt idx="2">
                  <c:v>7.8570000000000002</c:v>
                </c:pt>
                <c:pt idx="3">
                  <c:v>97.923000000000002</c:v>
                </c:pt>
                <c:pt idx="4">
                  <c:v>-1.86</c:v>
                </c:pt>
                <c:pt idx="5">
                  <c:v>-19.358000000000001</c:v>
                </c:pt>
                <c:pt idx="6">
                  <c:v>18.329000000000001</c:v>
                </c:pt>
                <c:pt idx="7">
                  <c:v>-54.25</c:v>
                </c:pt>
                <c:pt idx="8">
                  <c:v>11.064</c:v>
                </c:pt>
                <c:pt idx="9">
                  <c:v>32.771999999999998</c:v>
                </c:pt>
                <c:pt idx="10">
                  <c:v>-2.4550000000000001</c:v>
                </c:pt>
                <c:pt idx="11">
                  <c:v>9.9879999999999995</c:v>
                </c:pt>
                <c:pt idx="12">
                  <c:v>7.5380000000000003</c:v>
                </c:pt>
                <c:pt idx="13">
                  <c:v>0.91800000000000004</c:v>
                </c:pt>
                <c:pt idx="14">
                  <c:v>8.4740000000000002</c:v>
                </c:pt>
              </c:numCache>
            </c:numRef>
          </c:val>
          <c:extLst xmlns:c16r2="http://schemas.microsoft.com/office/drawing/2015/06/chart">
            <c:ext xmlns:c16="http://schemas.microsoft.com/office/drawing/2014/chart" uri="{C3380CC4-5D6E-409C-BE32-E72D297353CC}">
              <c16:uniqueId val="{0000000E-802F-4579-A127-2F97FE3932C0}"/>
            </c:ext>
          </c:extLst>
        </c:ser>
        <c:dLbls>
          <c:dLblPos val="outEnd"/>
          <c:showLegendKey val="0"/>
          <c:showVal val="1"/>
          <c:showCatName val="0"/>
          <c:showSerName val="0"/>
          <c:showPercent val="0"/>
          <c:showBubbleSize val="0"/>
        </c:dLbls>
        <c:gapWidth val="219"/>
        <c:overlap val="-27"/>
        <c:axId val="428187240"/>
        <c:axId val="428188808"/>
      </c:barChart>
      <c:catAx>
        <c:axId val="42818724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700" b="1"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crossAx val="428188808"/>
        <c:crosses val="autoZero"/>
        <c:auto val="1"/>
        <c:lblAlgn val="ctr"/>
        <c:lblOffset val="100"/>
        <c:noMultiLvlLbl val="0"/>
      </c:catAx>
      <c:valAx>
        <c:axId val="428188808"/>
        <c:scaling>
          <c:orientation val="minMax"/>
          <c:max val="100"/>
          <c:min val="-50"/>
        </c:scaling>
        <c:delete val="1"/>
        <c:axPos val="l"/>
        <c:numFmt formatCode="0.0" sourceLinked="1"/>
        <c:majorTickMark val="none"/>
        <c:minorTickMark val="none"/>
        <c:tickLblPos val="nextTo"/>
        <c:crossAx val="42818724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legend>
    <c:plotVisOnly val="1"/>
    <c:dispBlanksAs val="gap"/>
    <c:showDLblsOverMax val="0"/>
  </c:chart>
  <c:spPr>
    <a:noFill/>
    <a:ln>
      <a:noFill/>
    </a:ln>
    <a:effectLst/>
  </c:spPr>
  <c:txPr>
    <a:bodyPr/>
    <a:lstStyle/>
    <a:p>
      <a:pPr>
        <a:defRPr sz="1200">
          <a:latin typeface="Montserrat" panose="00000500000000000000" pitchFamily="2" charset="0"/>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Dollars</c:v>
                </c:pt>
              </c:strCache>
            </c:strRef>
          </c:tx>
          <c:spPr>
            <a:solidFill>
              <a:schemeClr val="accent2"/>
            </a:solidFill>
            <a:ln>
              <a:noFill/>
            </a:ln>
            <a:effectLst/>
          </c:spPr>
          <c:invertIfNegative val="0"/>
          <c:dLbls>
            <c:dLbl>
              <c:idx val="1"/>
              <c:layout>
                <c:manualLayout>
                  <c:x val="-4.6385718555566049E-3"/>
                  <c:y val="7.8001861899889223E-17"/>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996A-4098-A183-BD9AFAE71AF7}"/>
                </c:ext>
                <c:ext xmlns:c15="http://schemas.microsoft.com/office/drawing/2012/chart" uri="{CE6537A1-D6FC-4f65-9D91-7224C49458BB}">
                  <c15:layout/>
                </c:ext>
              </c:extLst>
            </c:dLbl>
            <c:dLbl>
              <c:idx val="2"/>
              <c:layout>
                <c:manualLayout>
                  <c:x val="-7.1385699859218407E-3"/>
                  <c:y val="4.0840806075311091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A5E2-4982-A6FE-63839B316751}"/>
                </c:ext>
                <c:ext xmlns:c15="http://schemas.microsoft.com/office/drawing/2012/chart" uri="{CE6537A1-D6FC-4f65-9D91-7224C49458BB}">
                  <c15:layout/>
                </c:ext>
              </c:extLst>
            </c:dLbl>
            <c:dLbl>
              <c:idx val="5"/>
              <c:layout>
                <c:manualLayout>
                  <c:x val="-4.2831419915529993E-3"/>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A5E2-4982-A6FE-63839B316751}"/>
                </c:ext>
                <c:ext xmlns:c15="http://schemas.microsoft.com/office/drawing/2012/chart" uri="{CE6537A1-D6FC-4f65-9D91-7224C49458BB}">
                  <c15:layout/>
                </c:ext>
              </c:extLst>
            </c:dLbl>
            <c:dLbl>
              <c:idx val="6"/>
              <c:layout>
                <c:manualLayout>
                  <c:x val="-1.8560281963396787E-2"/>
                  <c:y val="4.0840806075311091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A5E2-4982-A6FE-63839B316751}"/>
                </c:ext>
                <c:ext xmlns:c15="http://schemas.microsoft.com/office/drawing/2012/chart" uri="{CE6537A1-D6FC-4f65-9D91-7224C49458BB}">
                  <c15:layout/>
                </c:ext>
              </c:extLst>
            </c:dLbl>
            <c:dLbl>
              <c:idx val="7"/>
              <c:layout>
                <c:manualLayout>
                  <c:x val="-1.4277139971843681E-2"/>
                  <c:y val="-4.0840806075311091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A5E2-4982-A6FE-63839B316751}"/>
                </c:ext>
                <c:ext xmlns:c15="http://schemas.microsoft.com/office/drawing/2012/chart" uri="{CE6537A1-D6FC-4f65-9D91-7224C49458BB}">
                  <c15:layout/>
                </c:ext>
              </c:extLst>
            </c:dLbl>
            <c:dLbl>
              <c:idx val="8"/>
              <c:layout>
                <c:manualLayout>
                  <c:x val="-1.4277139971843681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A5E2-4982-A6FE-63839B316751}"/>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National Cider Brands</c:v>
                </c:pt>
                <c:pt idx="1">
                  <c:v>Cider Apple Flavor</c:v>
                </c:pt>
                <c:pt idx="2">
                  <c:v>Cider Pear Flavor</c:v>
                </c:pt>
                <c:pt idx="3">
                  <c:v>Cider Pineapple Flavor</c:v>
                </c:pt>
                <c:pt idx="4">
                  <c:v>Cider Rose Flavor</c:v>
                </c:pt>
                <c:pt idx="5">
                  <c:v>Cider Cherry Flavor</c:v>
                </c:pt>
                <c:pt idx="6">
                  <c:v>Cider Hopped</c:v>
                </c:pt>
                <c:pt idx="7">
                  <c:v>Cider Spiced and Blends</c:v>
                </c:pt>
                <c:pt idx="8">
                  <c:v>Cider Berry/Berry Fruit Blends</c:v>
                </c:pt>
                <c:pt idx="9">
                  <c:v>Cider All Other Flavor</c:v>
                </c:pt>
              </c:strCache>
            </c:strRef>
          </c:cat>
          <c:val>
            <c:numRef>
              <c:f>Sheet1!$B$2:$B$11</c:f>
              <c:numCache>
                <c:formatCode>0.0</c:formatCode>
                <c:ptCount val="10"/>
                <c:pt idx="0">
                  <c:v>-13.592000000000001</c:v>
                </c:pt>
                <c:pt idx="1">
                  <c:v>-5.84</c:v>
                </c:pt>
                <c:pt idx="2">
                  <c:v>-43.798999999999999</c:v>
                </c:pt>
                <c:pt idx="3">
                  <c:v>-19.645</c:v>
                </c:pt>
                <c:pt idx="4">
                  <c:v>-61.33</c:v>
                </c:pt>
                <c:pt idx="5">
                  <c:v>-37.061</c:v>
                </c:pt>
                <c:pt idx="6">
                  <c:v>0</c:v>
                </c:pt>
                <c:pt idx="7">
                  <c:v>5.8620000000000001</c:v>
                </c:pt>
                <c:pt idx="8">
                  <c:v>-37.061</c:v>
                </c:pt>
                <c:pt idx="9">
                  <c:v>-19.137</c:v>
                </c:pt>
              </c:numCache>
            </c:numRef>
          </c:val>
          <c:extLst xmlns:c16r2="http://schemas.microsoft.com/office/drawing/2015/06/chart">
            <c:ext xmlns:c16="http://schemas.microsoft.com/office/drawing/2014/chart" uri="{C3380CC4-5D6E-409C-BE32-E72D297353CC}">
              <c16:uniqueId val="{00000001-996A-4098-A183-BD9AFAE71AF7}"/>
            </c:ext>
          </c:extLst>
        </c:ser>
        <c:ser>
          <c:idx val="1"/>
          <c:order val="1"/>
          <c:tx>
            <c:strRef>
              <c:f>Sheet1!$C$1</c:f>
              <c:strCache>
                <c:ptCount val="1"/>
                <c:pt idx="0">
                  <c:v>EQ Volume</c:v>
                </c:pt>
              </c:strCache>
            </c:strRef>
          </c:tx>
          <c:spPr>
            <a:solidFill>
              <a:schemeClr val="accent5">
                <a:lumMod val="75000"/>
              </a:schemeClr>
            </a:solidFill>
            <a:ln>
              <a:noFill/>
            </a:ln>
            <a:effectLst/>
          </c:spPr>
          <c:invertIfNegative val="0"/>
          <c:dLbls>
            <c:dLbl>
              <c:idx val="1"/>
              <c:layout>
                <c:manualLayout>
                  <c:x val="5.2309417325185695E-3"/>
                  <c:y val="-3.9129994356250815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996A-4098-A183-BD9AFAE71AF7}"/>
                </c:ext>
                <c:ext xmlns:c15="http://schemas.microsoft.com/office/drawing/2012/chart" uri="{CE6537A1-D6FC-4f65-9D91-7224C49458BB}">
                  <c15:layout/>
                </c:ext>
              </c:extLst>
            </c:dLbl>
            <c:dLbl>
              <c:idx val="2"/>
              <c:layout>
                <c:manualLayout>
                  <c:x val="7.1385699859218407E-3"/>
                  <c:y val="8.1681612150622182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A5E2-4982-A6FE-63839B316751}"/>
                </c:ext>
                <c:ext xmlns:c15="http://schemas.microsoft.com/office/drawing/2012/chart" uri="{CE6537A1-D6FC-4f65-9D91-7224C49458BB}">
                  <c15:layout/>
                </c:ext>
              </c:extLst>
            </c:dLbl>
            <c:dLbl>
              <c:idx val="4"/>
              <c:layout>
                <c:manualLayout>
                  <c:x val="1.2849425974659261E-2"/>
                  <c:y val="1.6336322430124436E-2"/>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A5E2-4982-A6FE-63839B316751}"/>
                </c:ext>
                <c:ext xmlns:c15="http://schemas.microsoft.com/office/drawing/2012/chart" uri="{CE6537A1-D6FC-4f65-9D91-7224C49458BB}">
                  <c15:layout/>
                </c:ext>
              </c:extLst>
            </c:dLbl>
            <c:dLbl>
              <c:idx val="5"/>
              <c:layout>
                <c:manualLayout>
                  <c:x val="1.7132567966212417E-2"/>
                  <c:y val="8.1681612150622182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A5E2-4982-A6FE-63839B316751}"/>
                </c:ext>
                <c:ext xmlns:c15="http://schemas.microsoft.com/office/drawing/2012/chart" uri="{CE6537A1-D6FC-4f65-9D91-7224C49458BB}">
                  <c15:layout/>
                </c:ext>
              </c:extLst>
            </c:dLbl>
            <c:dLbl>
              <c:idx val="6"/>
              <c:layout>
                <c:manualLayout>
                  <c:x val="1.1421711977474946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8-A5E2-4982-A6FE-63839B316751}"/>
                </c:ext>
                <c:ext xmlns:c15="http://schemas.microsoft.com/office/drawing/2012/chart" uri="{CE6537A1-D6FC-4f65-9D91-7224C49458BB}">
                  <c15:layout/>
                </c:ext>
              </c:extLst>
            </c:dLbl>
            <c:dLbl>
              <c:idx val="9"/>
              <c:layout>
                <c:manualLayout>
                  <c:x val="1.1421711977474946E-2"/>
                  <c:y val="0"/>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A5E2-4982-A6FE-63839B316751}"/>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05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National Cider Brands</c:v>
                </c:pt>
                <c:pt idx="1">
                  <c:v>Cider Apple Flavor</c:v>
                </c:pt>
                <c:pt idx="2">
                  <c:v>Cider Pear Flavor</c:v>
                </c:pt>
                <c:pt idx="3">
                  <c:v>Cider Pineapple Flavor</c:v>
                </c:pt>
                <c:pt idx="4">
                  <c:v>Cider Rose Flavor</c:v>
                </c:pt>
                <c:pt idx="5">
                  <c:v>Cider Cherry Flavor</c:v>
                </c:pt>
                <c:pt idx="6">
                  <c:v>Cider Hopped</c:v>
                </c:pt>
                <c:pt idx="7">
                  <c:v>Cider Spiced and Blends</c:v>
                </c:pt>
                <c:pt idx="8">
                  <c:v>Cider Berry/Berry Fruit Blends</c:v>
                </c:pt>
                <c:pt idx="9">
                  <c:v>Cider All Other Flavor</c:v>
                </c:pt>
              </c:strCache>
            </c:strRef>
          </c:cat>
          <c:val>
            <c:numRef>
              <c:f>Sheet1!$C$2:$C$11</c:f>
              <c:numCache>
                <c:formatCode>0.0</c:formatCode>
                <c:ptCount val="10"/>
                <c:pt idx="0">
                  <c:v>-15.52</c:v>
                </c:pt>
                <c:pt idx="1">
                  <c:v>-7.7869999999999999</c:v>
                </c:pt>
                <c:pt idx="2">
                  <c:v>-44.781999999999996</c:v>
                </c:pt>
                <c:pt idx="3">
                  <c:v>-16.414000000000001</c:v>
                </c:pt>
                <c:pt idx="4">
                  <c:v>-63.32</c:v>
                </c:pt>
                <c:pt idx="5">
                  <c:v>-39.01</c:v>
                </c:pt>
                <c:pt idx="6">
                  <c:v>0</c:v>
                </c:pt>
                <c:pt idx="7">
                  <c:v>0.36499999999999999</c:v>
                </c:pt>
                <c:pt idx="8">
                  <c:v>-39.01</c:v>
                </c:pt>
                <c:pt idx="9">
                  <c:v>-20.548999999999999</c:v>
                </c:pt>
              </c:numCache>
            </c:numRef>
          </c:val>
          <c:extLst xmlns:c16r2="http://schemas.microsoft.com/office/drawing/2015/06/chart">
            <c:ext xmlns:c16="http://schemas.microsoft.com/office/drawing/2014/chart" uri="{C3380CC4-5D6E-409C-BE32-E72D297353CC}">
              <c16:uniqueId val="{00000003-996A-4098-A183-BD9AFAE71AF7}"/>
            </c:ext>
          </c:extLst>
        </c:ser>
        <c:dLbls>
          <c:dLblPos val="outEnd"/>
          <c:showLegendKey val="0"/>
          <c:showVal val="1"/>
          <c:showCatName val="0"/>
          <c:showSerName val="0"/>
          <c:showPercent val="0"/>
          <c:showBubbleSize val="0"/>
        </c:dLbls>
        <c:gapWidth val="219"/>
        <c:overlap val="-27"/>
        <c:axId val="368985224"/>
        <c:axId val="368984440"/>
      </c:barChart>
      <c:catAx>
        <c:axId val="368985224"/>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crossAx val="368984440"/>
        <c:crosses val="autoZero"/>
        <c:auto val="1"/>
        <c:lblAlgn val="ctr"/>
        <c:lblOffset val="100"/>
        <c:noMultiLvlLbl val="0"/>
      </c:catAx>
      <c:valAx>
        <c:axId val="368984440"/>
        <c:scaling>
          <c:orientation val="minMax"/>
        </c:scaling>
        <c:delete val="1"/>
        <c:axPos val="l"/>
        <c:numFmt formatCode="0.0" sourceLinked="1"/>
        <c:majorTickMark val="none"/>
        <c:minorTickMark val="none"/>
        <c:tickLblPos val="nextTo"/>
        <c:crossAx val="36898522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legend>
    <c:plotVisOnly val="1"/>
    <c:dispBlanksAs val="gap"/>
    <c:showDLblsOverMax val="0"/>
  </c:chart>
  <c:spPr>
    <a:noFill/>
    <a:ln>
      <a:noFill/>
    </a:ln>
    <a:effectLst/>
  </c:spPr>
  <c:txPr>
    <a:bodyPr/>
    <a:lstStyle/>
    <a:p>
      <a:pPr>
        <a:defRPr sz="1200">
          <a:latin typeface="Montserrat" panose="00000500000000000000" pitchFamily="2" charset="0"/>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Dollars</c:v>
                </c:pt>
              </c:strCache>
            </c:strRef>
          </c:tx>
          <c:spPr>
            <a:solidFill>
              <a:schemeClr val="accent2"/>
            </a:solidFill>
            <a:ln>
              <a:noFill/>
            </a:ln>
            <a:effectLst/>
          </c:spPr>
          <c:invertIfNegative val="0"/>
          <c:dLbls>
            <c:dLbl>
              <c:idx val="1"/>
              <c:layout>
                <c:manualLayout>
                  <c:x val="-4.6385718555566049E-3"/>
                  <c:y val="7.8001861899889223E-17"/>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E1BD-46E5-AA15-C99C1000AD62}"/>
                </c:ext>
                <c:ext xmlns:c15="http://schemas.microsoft.com/office/drawing/2012/chart" uri="{CE6537A1-D6FC-4f65-9D91-7224C49458BB}">
                  <c15:layout/>
                </c:ext>
              </c:extLst>
            </c:dLbl>
            <c:dLbl>
              <c:idx val="3"/>
              <c:layout>
                <c:manualLayout>
                  <c:x val="-7.0427151208425067E-3"/>
                  <c:y val="4.0472347348344592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0D6E-41D0-BF46-2D7368266B04}"/>
                </c:ext>
                <c:ext xmlns:c15="http://schemas.microsoft.com/office/drawing/2012/chart" uri="{CE6537A1-D6FC-4f65-9D91-7224C49458BB}">
                  <c15:layout/>
                </c:ext>
              </c:extLst>
            </c:dLbl>
            <c:dLbl>
              <c:idx val="4"/>
              <c:layout>
                <c:manualLayout>
                  <c:x val="-7.7309530925942947E-3"/>
                  <c:y val="-1.9500465474972306E-17"/>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E1BD-46E5-AA15-C99C1000AD62}"/>
                </c:ext>
                <c:ext xmlns:c15="http://schemas.microsoft.com/office/drawing/2012/chart" uri="{CE6537A1-D6FC-4f65-9D91-7224C49458BB}">
                  <c15:layout/>
                </c:ext>
              </c:extLst>
            </c:dLbl>
            <c:dLbl>
              <c:idx val="5"/>
              <c:layout>
                <c:manualLayout>
                  <c:x val="-4.2256290725054728E-3"/>
                  <c:y val="4.0472347348344219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0D6E-41D0-BF46-2D7368266B04}"/>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Regional Cider Brands</c:v>
                </c:pt>
                <c:pt idx="1">
                  <c:v>Cider Apple Flavor</c:v>
                </c:pt>
                <c:pt idx="2">
                  <c:v>Cider Pear Flavor</c:v>
                </c:pt>
                <c:pt idx="3">
                  <c:v>Cider Pineapple Flavor</c:v>
                </c:pt>
                <c:pt idx="4">
                  <c:v>Cider Rose Flavor</c:v>
                </c:pt>
                <c:pt idx="5">
                  <c:v>Cider Cherry Flavor</c:v>
                </c:pt>
                <c:pt idx="6">
                  <c:v>Cider Hopped</c:v>
                </c:pt>
                <c:pt idx="7">
                  <c:v>Cider Botanical</c:v>
                </c:pt>
                <c:pt idx="8">
                  <c:v>Cider Spiced and Blends</c:v>
                </c:pt>
                <c:pt idx="9">
                  <c:v>Cider Berry/Berry Fruit Blends</c:v>
                </c:pt>
                <c:pt idx="10">
                  <c:v>Cider Sours</c:v>
                </c:pt>
                <c:pt idx="11">
                  <c:v>Cider All Other Flavor</c:v>
                </c:pt>
              </c:strCache>
            </c:strRef>
          </c:cat>
          <c:val>
            <c:numRef>
              <c:f>Sheet1!$B$2:$B$13</c:f>
              <c:numCache>
                <c:formatCode>0.0</c:formatCode>
                <c:ptCount val="12"/>
                <c:pt idx="0">
                  <c:v>22.484999999999999</c:v>
                </c:pt>
                <c:pt idx="1">
                  <c:v>2.3330000000000002</c:v>
                </c:pt>
                <c:pt idx="2">
                  <c:v>19.184000000000001</c:v>
                </c:pt>
                <c:pt idx="3">
                  <c:v>-2.6840000000000002</c:v>
                </c:pt>
                <c:pt idx="4">
                  <c:v>14.826000000000001</c:v>
                </c:pt>
                <c:pt idx="5">
                  <c:v>6.3230000000000004</c:v>
                </c:pt>
                <c:pt idx="6">
                  <c:v>-1.72</c:v>
                </c:pt>
                <c:pt idx="7">
                  <c:v>8.6950000000000003</c:v>
                </c:pt>
                <c:pt idx="8">
                  <c:v>9.77</c:v>
                </c:pt>
                <c:pt idx="9">
                  <c:v>-1.7330000000000001</c:v>
                </c:pt>
                <c:pt idx="10">
                  <c:v>23.42</c:v>
                </c:pt>
                <c:pt idx="11">
                  <c:v>-3.1160000000000001</c:v>
                </c:pt>
              </c:numCache>
            </c:numRef>
          </c:val>
          <c:extLst xmlns:c16r2="http://schemas.microsoft.com/office/drawing/2015/06/chart">
            <c:ext xmlns:c16="http://schemas.microsoft.com/office/drawing/2014/chart" uri="{C3380CC4-5D6E-409C-BE32-E72D297353CC}">
              <c16:uniqueId val="{00000002-E1BD-46E5-AA15-C99C1000AD62}"/>
            </c:ext>
          </c:extLst>
        </c:ser>
        <c:ser>
          <c:idx val="1"/>
          <c:order val="1"/>
          <c:tx>
            <c:strRef>
              <c:f>Sheet1!$C$1</c:f>
              <c:strCache>
                <c:ptCount val="1"/>
                <c:pt idx="0">
                  <c:v>EQ Volume</c:v>
                </c:pt>
              </c:strCache>
            </c:strRef>
          </c:tx>
          <c:spPr>
            <a:solidFill>
              <a:schemeClr val="accent5">
                <a:lumMod val="75000"/>
              </a:schemeClr>
            </a:solidFill>
            <a:ln>
              <a:noFill/>
            </a:ln>
            <a:effectLst/>
          </c:spPr>
          <c:invertIfNegative val="0"/>
          <c:dLbls>
            <c:dLbl>
              <c:idx val="1"/>
              <c:layout>
                <c:manualLayout>
                  <c:x val="1.546190618518859E-3"/>
                  <c:y val="4.2550311782124711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E1BD-46E5-AA15-C99C1000AD62}"/>
                </c:ext>
                <c:ext xmlns:c15="http://schemas.microsoft.com/office/drawing/2012/chart" uri="{CE6537A1-D6FC-4f65-9D91-7224C49458BB}">
                  <c15:layout/>
                </c:ext>
              </c:extLst>
            </c:dLbl>
            <c:dLbl>
              <c:idx val="2"/>
              <c:layout>
                <c:manualLayout>
                  <c:x val="4.2256290725054728E-3"/>
                  <c:y val="-4.0472347348344219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0D6E-41D0-BF46-2D7368266B04}"/>
                </c:ext>
                <c:ext xmlns:c15="http://schemas.microsoft.com/office/drawing/2012/chart" uri="{CE6537A1-D6FC-4f65-9D91-7224C49458BB}">
                  <c15:layout/>
                </c:ext>
              </c:extLst>
            </c:dLbl>
            <c:dLbl>
              <c:idx val="3"/>
              <c:layout>
                <c:manualLayout>
                  <c:x val="4.2256290725054728E-3"/>
                  <c:y val="8.0944694696688073E-3"/>
                </c:manualLayout>
              </c:layout>
              <c:dLblPos val="outEnd"/>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0D6E-41D0-BF46-2D7368266B04}"/>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Regional Cider Brands</c:v>
                </c:pt>
                <c:pt idx="1">
                  <c:v>Cider Apple Flavor</c:v>
                </c:pt>
                <c:pt idx="2">
                  <c:v>Cider Pear Flavor</c:v>
                </c:pt>
                <c:pt idx="3">
                  <c:v>Cider Pineapple Flavor</c:v>
                </c:pt>
                <c:pt idx="4">
                  <c:v>Cider Rose Flavor</c:v>
                </c:pt>
                <c:pt idx="5">
                  <c:v>Cider Cherry Flavor</c:v>
                </c:pt>
                <c:pt idx="6">
                  <c:v>Cider Hopped</c:v>
                </c:pt>
                <c:pt idx="7">
                  <c:v>Cider Botanical</c:v>
                </c:pt>
                <c:pt idx="8">
                  <c:v>Cider Spiced and Blends</c:v>
                </c:pt>
                <c:pt idx="9">
                  <c:v>Cider Berry/Berry Fruit Blends</c:v>
                </c:pt>
                <c:pt idx="10">
                  <c:v>Cider Sours</c:v>
                </c:pt>
                <c:pt idx="11">
                  <c:v>Cider All Other Flavor</c:v>
                </c:pt>
              </c:strCache>
            </c:strRef>
          </c:cat>
          <c:val>
            <c:numRef>
              <c:f>Sheet1!$C$2:$C$13</c:f>
              <c:numCache>
                <c:formatCode>0.0</c:formatCode>
                <c:ptCount val="12"/>
                <c:pt idx="0">
                  <c:v>23.495000000000001</c:v>
                </c:pt>
                <c:pt idx="1">
                  <c:v>1.454</c:v>
                </c:pt>
                <c:pt idx="2">
                  <c:v>18.963999999999999</c:v>
                </c:pt>
                <c:pt idx="3">
                  <c:v>-7.0350000000000001</c:v>
                </c:pt>
                <c:pt idx="4">
                  <c:v>18.405000000000001</c:v>
                </c:pt>
                <c:pt idx="5">
                  <c:v>33.051000000000002</c:v>
                </c:pt>
                <c:pt idx="6">
                  <c:v>-2.4550000000000001</c:v>
                </c:pt>
                <c:pt idx="7">
                  <c:v>10.233000000000001</c:v>
                </c:pt>
                <c:pt idx="8">
                  <c:v>14.198</c:v>
                </c:pt>
                <c:pt idx="9">
                  <c:v>0.91800000000000004</c:v>
                </c:pt>
                <c:pt idx="10">
                  <c:v>32.704000000000001</c:v>
                </c:pt>
                <c:pt idx="11">
                  <c:v>-3.7930000000000001</c:v>
                </c:pt>
              </c:numCache>
            </c:numRef>
          </c:val>
          <c:extLst xmlns:c16r2="http://schemas.microsoft.com/office/drawing/2015/06/chart">
            <c:ext xmlns:c16="http://schemas.microsoft.com/office/drawing/2014/chart" uri="{C3380CC4-5D6E-409C-BE32-E72D297353CC}">
              <c16:uniqueId val="{00000004-E1BD-46E5-AA15-C99C1000AD62}"/>
            </c:ext>
          </c:extLst>
        </c:ser>
        <c:dLbls>
          <c:dLblPos val="outEnd"/>
          <c:showLegendKey val="0"/>
          <c:showVal val="1"/>
          <c:showCatName val="0"/>
          <c:showSerName val="0"/>
          <c:showPercent val="0"/>
          <c:showBubbleSize val="0"/>
        </c:dLbls>
        <c:gapWidth val="219"/>
        <c:overlap val="-27"/>
        <c:axId val="368982480"/>
        <c:axId val="368984048"/>
      </c:barChart>
      <c:catAx>
        <c:axId val="36898248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crossAx val="368984048"/>
        <c:crosses val="autoZero"/>
        <c:auto val="1"/>
        <c:lblAlgn val="ctr"/>
        <c:lblOffset val="100"/>
        <c:noMultiLvlLbl val="0"/>
      </c:catAx>
      <c:valAx>
        <c:axId val="368984048"/>
        <c:scaling>
          <c:orientation val="minMax"/>
        </c:scaling>
        <c:delete val="1"/>
        <c:axPos val="l"/>
        <c:numFmt formatCode="0.0" sourceLinked="1"/>
        <c:majorTickMark val="none"/>
        <c:minorTickMark val="none"/>
        <c:tickLblPos val="nextTo"/>
        <c:crossAx val="368982480"/>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legend>
    <c:plotVisOnly val="1"/>
    <c:dispBlanksAs val="gap"/>
    <c:showDLblsOverMax val="0"/>
  </c:chart>
  <c:spPr>
    <a:noFill/>
    <a:ln>
      <a:noFill/>
    </a:ln>
    <a:effectLst/>
  </c:spPr>
  <c:txPr>
    <a:bodyPr/>
    <a:lstStyle/>
    <a:p>
      <a:pPr>
        <a:defRPr sz="1100">
          <a:latin typeface="Montserrat" panose="00000500000000000000" pitchFamily="2" charset="0"/>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9285714285714288E-2"/>
          <c:y val="0.13236119122436737"/>
          <c:w val="0.830123660529276"/>
          <c:h val="0.73904157716034846"/>
        </c:manualLayout>
      </c:layout>
      <c:pieChart>
        <c:varyColors val="1"/>
        <c:ser>
          <c:idx val="0"/>
          <c:order val="0"/>
          <c:tx>
            <c:strRef>
              <c:f>Sheet1!$B$1</c:f>
              <c:strCache>
                <c:ptCount val="1"/>
                <c:pt idx="0">
                  <c:v>Share</c:v>
                </c:pt>
              </c:strCache>
            </c:strRef>
          </c:tx>
          <c:dPt>
            <c:idx val="0"/>
            <c:bubble3D val="0"/>
            <c:spPr>
              <a:solidFill>
                <a:schemeClr val="bg2"/>
              </a:solidFill>
              <a:ln w="19050">
                <a:solidFill>
                  <a:schemeClr val="lt1"/>
                </a:solidFill>
              </a:ln>
              <a:effectLst/>
            </c:spPr>
            <c:extLst xmlns:c16r2="http://schemas.microsoft.com/office/drawing/2015/06/chart">
              <c:ext xmlns:c16="http://schemas.microsoft.com/office/drawing/2014/chart" uri="{C3380CC4-5D6E-409C-BE32-E72D297353CC}">
                <c16:uniqueId val="{00000001-F8FD-4B5B-A9C8-7E622FC7C756}"/>
              </c:ext>
            </c:extLst>
          </c:dPt>
          <c:dPt>
            <c:idx val="1"/>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3-F8FD-4B5B-A9C8-7E622FC7C756}"/>
              </c:ext>
            </c:extLst>
          </c:dPt>
          <c:dLbls>
            <c:dLbl>
              <c:idx val="0"/>
              <c:layout>
                <c:manualLayout>
                  <c:x val="-7.0488721804511281E-2"/>
                  <c:y val="1.55516164173996E-2"/>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1-F8FD-4B5B-A9C8-7E622FC7C756}"/>
                </c:ext>
                <c:ext xmlns:c15="http://schemas.microsoft.com/office/drawing/2012/chart" uri="{CE6537A1-D6FC-4f65-9D91-7224C49458BB}">
                  <c15:layout>
                    <c:manualLayout>
                      <c:w val="0.41235902255639095"/>
                      <c:h val="0.23752805428060642"/>
                    </c:manualLayout>
                  </c15:layout>
                </c:ext>
              </c:extLst>
            </c:dLbl>
            <c:dLbl>
              <c:idx val="1"/>
              <c:layout>
                <c:manualLayout>
                  <c:x val="0.10808289177668581"/>
                  <c:y val="-2.257931047659582E-2"/>
                </c:manualLayout>
              </c:layout>
              <c:showLegendKey val="0"/>
              <c:showVal val="1"/>
              <c:showCatName val="1"/>
              <c:showSerName val="0"/>
              <c:showPercent val="0"/>
              <c:showBubbleSize val="0"/>
              <c:extLst xmlns:c16r2="http://schemas.microsoft.com/office/drawing/2015/06/chart">
                <c:ext xmlns:c16="http://schemas.microsoft.com/office/drawing/2014/chart" uri="{C3380CC4-5D6E-409C-BE32-E72D297353CC}">
                  <c16:uniqueId val="{00000003-F8FD-4B5B-A9C8-7E622FC7C756}"/>
                </c:ext>
                <c:ext xmlns:c15="http://schemas.microsoft.com/office/drawing/2012/chart" uri="{CE6537A1-D6FC-4f65-9D91-7224C49458BB}">
                  <c15:layout>
                    <c:manualLayout>
                      <c:w val="0.38768796992481197"/>
                      <c:h val="0.25007897858535594"/>
                    </c:manualLayout>
                  </c15:layout>
                </c:ext>
              </c:extLst>
            </c:dLbl>
            <c:spPr>
              <a:noFill/>
              <a:ln>
                <a:noFill/>
              </a:ln>
              <a:effectLst/>
            </c:spPr>
            <c:txPr>
              <a:bodyPr rot="0" spcFirstLastPara="1" vertOverflow="ellipsis" vert="horz" wrap="square" anchor="ctr" anchorCtr="1"/>
              <a:lstStyle/>
              <a:p>
                <a:pPr>
                  <a:defRPr sz="1197" b="0" i="0" u="none" strike="noStrike" kern="1200" baseline="0">
                    <a:solidFill>
                      <a:schemeClr val="bg1"/>
                    </a:solidFill>
                    <a:latin typeface="Avenir Next LT Pro" panose="020B0604020202020204" charset="0"/>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Sheet1!$A$2:$A$3</c:f>
              <c:strCache>
                <c:ptCount val="2"/>
                <c:pt idx="0">
                  <c:v>National Cider Brands</c:v>
                </c:pt>
                <c:pt idx="1">
                  <c:v>Regional Cider Brands</c:v>
                </c:pt>
              </c:strCache>
            </c:strRef>
          </c:cat>
          <c:val>
            <c:numRef>
              <c:f>Sheet1!$B$2:$B$3</c:f>
              <c:numCache>
                <c:formatCode>0%</c:formatCode>
                <c:ptCount val="2"/>
                <c:pt idx="0">
                  <c:v>0.47783999999999999</c:v>
                </c:pt>
                <c:pt idx="1">
                  <c:v>0.52215999999999996</c:v>
                </c:pt>
              </c:numCache>
            </c:numRef>
          </c:val>
          <c:extLst xmlns:c16r2="http://schemas.microsoft.com/office/drawing/2015/06/chart">
            <c:ext xmlns:c16="http://schemas.microsoft.com/office/drawing/2014/chart" uri="{C3380CC4-5D6E-409C-BE32-E72D297353CC}">
              <c16:uniqueId val="{00000004-F8FD-4B5B-A9C8-7E622FC7C756}"/>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latin typeface="Avenir Next LT Pro" panose="020B0604020202020204" charset="0"/>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4053928245977558E-3"/>
          <c:y val="0.14383243303755194"/>
          <c:w val="0.97448623130891565"/>
          <c:h val="0.45939782909727506"/>
        </c:manualLayout>
      </c:layout>
      <c:barChart>
        <c:barDir val="col"/>
        <c:grouping val="clustered"/>
        <c:varyColors val="0"/>
        <c:ser>
          <c:idx val="0"/>
          <c:order val="0"/>
          <c:tx>
            <c:strRef>
              <c:f>Sheet1!$B$1</c:f>
              <c:strCache>
                <c:ptCount val="1"/>
                <c:pt idx="0">
                  <c:v>Apple</c:v>
                </c:pt>
              </c:strCache>
            </c:strRef>
          </c:tx>
          <c:spPr>
            <a:solidFill>
              <a:srgbClr val="FF0000"/>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Sheet1!$B$2:$B$4</c:f>
              <c:numCache>
                <c:formatCode>0.0</c:formatCode>
                <c:ptCount val="3"/>
                <c:pt idx="0">
                  <c:v>-17.823</c:v>
                </c:pt>
                <c:pt idx="1">
                  <c:v>-22.42</c:v>
                </c:pt>
                <c:pt idx="2">
                  <c:v>-8.3870000000000005</c:v>
                </c:pt>
              </c:numCache>
            </c:numRef>
          </c:val>
          <c:extLst xmlns:c16r2="http://schemas.microsoft.com/office/drawing/2015/06/chart">
            <c:ext xmlns:c16="http://schemas.microsoft.com/office/drawing/2014/chart" uri="{C3380CC4-5D6E-409C-BE32-E72D297353CC}">
              <c16:uniqueId val="{00000000-F8B7-42B3-B1DD-822E170DF14C}"/>
            </c:ext>
          </c:extLst>
        </c:ser>
        <c:ser>
          <c:idx val="1"/>
          <c:order val="1"/>
          <c:tx>
            <c:strRef>
              <c:f>Sheet1!$C$1</c:f>
              <c:strCache>
                <c:ptCount val="1"/>
                <c:pt idx="0">
                  <c:v>Pear</c:v>
                </c:pt>
              </c:strCache>
            </c:strRef>
          </c:tx>
          <c:spPr>
            <a:solidFill>
              <a:srgbClr val="92D050"/>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Sheet1!$C$2:$C$4</c:f>
              <c:numCache>
                <c:formatCode>0.0</c:formatCode>
                <c:ptCount val="3"/>
                <c:pt idx="0">
                  <c:v>-40.399000000000001</c:v>
                </c:pt>
                <c:pt idx="1">
                  <c:v>-61.67</c:v>
                </c:pt>
                <c:pt idx="2">
                  <c:v>-30.744</c:v>
                </c:pt>
              </c:numCache>
            </c:numRef>
          </c:val>
          <c:extLst xmlns:c16r2="http://schemas.microsoft.com/office/drawing/2015/06/chart">
            <c:ext xmlns:c16="http://schemas.microsoft.com/office/drawing/2014/chart" uri="{C3380CC4-5D6E-409C-BE32-E72D297353CC}">
              <c16:uniqueId val="{00000001-F8B7-42B3-B1DD-822E170DF14C}"/>
            </c:ext>
          </c:extLst>
        </c:ser>
        <c:ser>
          <c:idx val="2"/>
          <c:order val="2"/>
          <c:tx>
            <c:strRef>
              <c:f>Sheet1!$D$1</c:f>
              <c:strCache>
                <c:ptCount val="1"/>
                <c:pt idx="0">
                  <c:v>Pineapple</c:v>
                </c:pt>
              </c:strCache>
            </c:strRef>
          </c:tx>
          <c:spPr>
            <a:solidFill>
              <a:srgbClr val="DBD600"/>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Sheet1!$D$2:$D$4</c:f>
              <c:numCache>
                <c:formatCode>0.0</c:formatCode>
                <c:ptCount val="3"/>
                <c:pt idx="0">
                  <c:v>-11.217000000000001</c:v>
                </c:pt>
                <c:pt idx="1">
                  <c:v>-37.621000000000002</c:v>
                </c:pt>
                <c:pt idx="2">
                  <c:v>-10.737</c:v>
                </c:pt>
              </c:numCache>
            </c:numRef>
          </c:val>
          <c:extLst xmlns:c16r2="http://schemas.microsoft.com/office/drawing/2015/06/chart">
            <c:ext xmlns:c16="http://schemas.microsoft.com/office/drawing/2014/chart" uri="{C3380CC4-5D6E-409C-BE32-E72D297353CC}">
              <c16:uniqueId val="{00000002-F8B7-42B3-B1DD-822E170DF14C}"/>
            </c:ext>
          </c:extLst>
        </c:ser>
        <c:ser>
          <c:idx val="3"/>
          <c:order val="3"/>
          <c:tx>
            <c:strRef>
              <c:f>Sheet1!$E$1</c:f>
              <c:strCache>
                <c:ptCount val="1"/>
                <c:pt idx="0">
                  <c:v>Rose</c:v>
                </c:pt>
              </c:strCache>
            </c:strRef>
          </c:tx>
          <c:spPr>
            <a:solidFill>
              <a:srgbClr val="FF99CC"/>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Sheet1!$E$2:$E$4</c:f>
              <c:numCache>
                <c:formatCode>0.0</c:formatCode>
                <c:ptCount val="3"/>
                <c:pt idx="0">
                  <c:v>-68.852000000000004</c:v>
                </c:pt>
                <c:pt idx="1">
                  <c:v>-82.855999999999995</c:v>
                </c:pt>
                <c:pt idx="2">
                  <c:v>-28.196999999999999</c:v>
                </c:pt>
              </c:numCache>
            </c:numRef>
          </c:val>
          <c:extLst xmlns:c16r2="http://schemas.microsoft.com/office/drawing/2015/06/chart">
            <c:ext xmlns:c16="http://schemas.microsoft.com/office/drawing/2014/chart" uri="{C3380CC4-5D6E-409C-BE32-E72D297353CC}">
              <c16:uniqueId val="{00000004-F8B7-42B3-B1DD-822E170DF14C}"/>
            </c:ext>
          </c:extLst>
        </c:ser>
        <c:ser>
          <c:idx val="4"/>
          <c:order val="4"/>
          <c:tx>
            <c:strRef>
              <c:f>Sheet1!$F$1</c:f>
              <c:strCache>
                <c:ptCount val="1"/>
                <c:pt idx="0">
                  <c:v>Cherry</c:v>
                </c:pt>
              </c:strCache>
            </c:strRef>
          </c:tx>
          <c:spPr>
            <a:solidFill>
              <a:srgbClr val="8A0000"/>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Sheet1!$F$2:$F$4</c:f>
              <c:numCache>
                <c:formatCode>0.0</c:formatCode>
                <c:ptCount val="3"/>
                <c:pt idx="0">
                  <c:v>-21.702999999999999</c:v>
                </c:pt>
                <c:pt idx="1">
                  <c:v>-89.503</c:v>
                </c:pt>
                <c:pt idx="2">
                  <c:v>-16.012</c:v>
                </c:pt>
              </c:numCache>
            </c:numRef>
          </c:val>
          <c:extLst xmlns:c16r2="http://schemas.microsoft.com/office/drawing/2015/06/chart">
            <c:ext xmlns:c16="http://schemas.microsoft.com/office/drawing/2014/chart" uri="{C3380CC4-5D6E-409C-BE32-E72D297353CC}">
              <c16:uniqueId val="{00000006-F8B7-42B3-B1DD-822E170DF14C}"/>
            </c:ext>
          </c:extLst>
        </c:ser>
        <c:ser>
          <c:idx val="5"/>
          <c:order val="5"/>
          <c:tx>
            <c:strRef>
              <c:f>Sheet1!$G$1</c:f>
              <c:strCache>
                <c:ptCount val="1"/>
                <c:pt idx="0">
                  <c:v>Hopped</c:v>
                </c:pt>
              </c:strCache>
            </c:strRef>
          </c:tx>
          <c:spPr>
            <a:solidFill>
              <a:schemeClr val="bg1">
                <a:lumMod val="65000"/>
              </a:schemeClr>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Sheet1!$G$2:$G$4</c:f>
              <c:numCache>
                <c:formatCode>General</c:formatCode>
                <c:ptCount val="3"/>
                <c:pt idx="0" formatCode="0.0">
                  <c:v>-29.213999999999999</c:v>
                </c:pt>
                <c:pt idx="2" formatCode="0.0">
                  <c:v>-29.236000000000001</c:v>
                </c:pt>
              </c:numCache>
            </c:numRef>
          </c:val>
          <c:extLst xmlns:c16r2="http://schemas.microsoft.com/office/drawing/2015/06/chart">
            <c:ext xmlns:c16="http://schemas.microsoft.com/office/drawing/2014/chart" uri="{C3380CC4-5D6E-409C-BE32-E72D297353CC}">
              <c16:uniqueId val="{00000007-F8B7-42B3-B1DD-822E170DF14C}"/>
            </c:ext>
          </c:extLst>
        </c:ser>
        <c:ser>
          <c:idx val="6"/>
          <c:order val="6"/>
          <c:tx>
            <c:strRef>
              <c:f>Sheet1!$H$1</c:f>
              <c:strCache>
                <c:ptCount val="1"/>
                <c:pt idx="0">
                  <c:v>Botanical</c:v>
                </c:pt>
              </c:strCache>
            </c:strRef>
          </c:tx>
          <c:spPr>
            <a:solidFill>
              <a:srgbClr val="7030A0"/>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Sheet1!$H$2:$H$4</c:f>
              <c:numCache>
                <c:formatCode>General</c:formatCode>
                <c:ptCount val="3"/>
                <c:pt idx="0" formatCode="0.0">
                  <c:v>-25.108000000000001</c:v>
                </c:pt>
                <c:pt idx="2" formatCode="0.0">
                  <c:v>-25.108000000000001</c:v>
                </c:pt>
              </c:numCache>
            </c:numRef>
          </c:val>
          <c:extLst xmlns:c16r2="http://schemas.microsoft.com/office/drawing/2015/06/chart">
            <c:ext xmlns:c16="http://schemas.microsoft.com/office/drawing/2014/chart" uri="{C3380CC4-5D6E-409C-BE32-E72D297353CC}">
              <c16:uniqueId val="{00000008-F8B7-42B3-B1DD-822E170DF14C}"/>
            </c:ext>
          </c:extLst>
        </c:ser>
        <c:ser>
          <c:idx val="7"/>
          <c:order val="7"/>
          <c:tx>
            <c:strRef>
              <c:f>Sheet1!$I$1</c:f>
              <c:strCache>
                <c:ptCount val="1"/>
                <c:pt idx="0">
                  <c:v>Spiced and Blends</c:v>
                </c:pt>
              </c:strCache>
            </c:strRef>
          </c:tx>
          <c:spPr>
            <a:solidFill>
              <a:srgbClr val="009242"/>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Sheet1!$I$2:$I$4</c:f>
              <c:numCache>
                <c:formatCode>0.0</c:formatCode>
                <c:ptCount val="3"/>
                <c:pt idx="0">
                  <c:v>-9.2260000000000009</c:v>
                </c:pt>
                <c:pt idx="1">
                  <c:v>-36.622</c:v>
                </c:pt>
                <c:pt idx="2">
                  <c:v>-8.9239999999999995</c:v>
                </c:pt>
              </c:numCache>
            </c:numRef>
          </c:val>
          <c:extLst xmlns:c16r2="http://schemas.microsoft.com/office/drawing/2015/06/chart">
            <c:ext xmlns:c16="http://schemas.microsoft.com/office/drawing/2014/chart" uri="{C3380CC4-5D6E-409C-BE32-E72D297353CC}">
              <c16:uniqueId val="{00000009-F8B7-42B3-B1DD-822E170DF14C}"/>
            </c:ext>
          </c:extLst>
        </c:ser>
        <c:ser>
          <c:idx val="8"/>
          <c:order val="8"/>
          <c:tx>
            <c:strRef>
              <c:f>Sheet1!$J$1</c:f>
              <c:strCache>
                <c:ptCount val="1"/>
                <c:pt idx="0">
                  <c:v>Berry/Berry Fruit Blends</c:v>
                </c:pt>
              </c:strCache>
            </c:strRef>
          </c:tx>
          <c:spPr>
            <a:solidFill>
              <a:srgbClr val="0070C0"/>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Sheet1!$J$2:$J$4</c:f>
              <c:numCache>
                <c:formatCode>0.0</c:formatCode>
                <c:ptCount val="3"/>
                <c:pt idx="0">
                  <c:v>-24.141999999999999</c:v>
                </c:pt>
                <c:pt idx="1">
                  <c:v>-89.503</c:v>
                </c:pt>
                <c:pt idx="2">
                  <c:v>-18.782</c:v>
                </c:pt>
              </c:numCache>
            </c:numRef>
          </c:val>
          <c:extLst xmlns:c16r2="http://schemas.microsoft.com/office/drawing/2015/06/chart">
            <c:ext xmlns:c16="http://schemas.microsoft.com/office/drawing/2014/chart" uri="{C3380CC4-5D6E-409C-BE32-E72D297353CC}">
              <c16:uniqueId val="{0000000A-F8B7-42B3-B1DD-822E170DF14C}"/>
            </c:ext>
          </c:extLst>
        </c:ser>
        <c:ser>
          <c:idx val="9"/>
          <c:order val="9"/>
          <c:tx>
            <c:strRef>
              <c:f>Sheet1!$K$1</c:f>
              <c:strCache>
                <c:ptCount val="1"/>
                <c:pt idx="0">
                  <c:v>Sours</c:v>
                </c:pt>
              </c:strCache>
            </c:strRef>
          </c:tx>
          <c:spPr>
            <a:solidFill>
              <a:srgbClr val="FFC000"/>
            </a:solidFill>
            <a:ln>
              <a:no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Sheet1!$K$2:$K$4</c:f>
              <c:numCache>
                <c:formatCode>General</c:formatCode>
                <c:ptCount val="3"/>
                <c:pt idx="0" formatCode="0.0">
                  <c:v>-27.355</c:v>
                </c:pt>
                <c:pt idx="2" formatCode="0.0">
                  <c:v>-27.355</c:v>
                </c:pt>
              </c:numCache>
            </c:numRef>
          </c:val>
          <c:extLst xmlns:c16r2="http://schemas.microsoft.com/office/drawing/2015/06/chart">
            <c:ext xmlns:c16="http://schemas.microsoft.com/office/drawing/2014/chart" uri="{C3380CC4-5D6E-409C-BE32-E72D297353CC}">
              <c16:uniqueId val="{0000000B-F8B7-42B3-B1DD-822E170DF14C}"/>
            </c:ext>
          </c:extLst>
        </c:ser>
        <c:ser>
          <c:idx val="10"/>
          <c:order val="10"/>
          <c:tx>
            <c:strRef>
              <c:f>Sheet1!$L$1</c:f>
              <c:strCache>
                <c:ptCount val="1"/>
                <c:pt idx="0">
                  <c:v>All Other</c:v>
                </c:pt>
              </c:strCache>
            </c:strRef>
          </c:tx>
          <c:spPr>
            <a:solidFill>
              <a:schemeClr val="accent5">
                <a:lumMod val="60000"/>
              </a:schemeClr>
            </a:solidFill>
            <a:ln>
              <a:solidFill>
                <a:srgbClr val="000000"/>
              </a:solidFill>
            </a:ln>
            <a:effectLst/>
          </c:spPr>
          <c:invertIfNegative val="0"/>
          <c:dLbls>
            <c:spPr>
              <a:noFill/>
              <a:ln>
                <a:noFill/>
              </a:ln>
              <a:effectLst/>
            </c:spPr>
            <c:txPr>
              <a:bodyPr rot="0" spcFirstLastPara="1" vertOverflow="ellipsis" vert="horz" wrap="square" anchor="ctr" anchorCtr="1"/>
              <a:lstStyle/>
              <a:p>
                <a:pPr>
                  <a:defRPr sz="8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Total Cider</c:v>
                </c:pt>
                <c:pt idx="1">
                  <c:v>National Cider Brands</c:v>
                </c:pt>
                <c:pt idx="2">
                  <c:v>Regional Cider Brands</c:v>
                </c:pt>
              </c:strCache>
            </c:strRef>
          </c:cat>
          <c:val>
            <c:numRef>
              <c:f>Sheet1!$L$2:$L$4</c:f>
              <c:numCache>
                <c:formatCode>0.0</c:formatCode>
                <c:ptCount val="3"/>
                <c:pt idx="0">
                  <c:v>-1.292</c:v>
                </c:pt>
                <c:pt idx="1">
                  <c:v>-10.117000000000001</c:v>
                </c:pt>
                <c:pt idx="2">
                  <c:v>3.298</c:v>
                </c:pt>
              </c:numCache>
            </c:numRef>
          </c:val>
          <c:extLst xmlns:c16r2="http://schemas.microsoft.com/office/drawing/2015/06/chart">
            <c:ext xmlns:c16="http://schemas.microsoft.com/office/drawing/2014/chart" uri="{C3380CC4-5D6E-409C-BE32-E72D297353CC}">
              <c16:uniqueId val="{0000000C-F8B7-42B3-B1DD-822E170DF14C}"/>
            </c:ext>
          </c:extLst>
        </c:ser>
        <c:dLbls>
          <c:dLblPos val="outEnd"/>
          <c:showLegendKey val="0"/>
          <c:showVal val="1"/>
          <c:showCatName val="0"/>
          <c:showSerName val="0"/>
          <c:showPercent val="0"/>
          <c:showBubbleSize val="0"/>
        </c:dLbls>
        <c:gapWidth val="219"/>
        <c:overlap val="-27"/>
        <c:axId val="370336320"/>
        <c:axId val="370337496"/>
      </c:barChart>
      <c:catAx>
        <c:axId val="370336320"/>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1"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crossAx val="370337496"/>
        <c:crosses val="autoZero"/>
        <c:auto val="1"/>
        <c:lblAlgn val="ctr"/>
        <c:lblOffset val="120"/>
        <c:tickLblSkip val="1"/>
        <c:noMultiLvlLbl val="0"/>
      </c:catAx>
      <c:valAx>
        <c:axId val="370337496"/>
        <c:scaling>
          <c:orientation val="minMax"/>
        </c:scaling>
        <c:delete val="1"/>
        <c:axPos val="l"/>
        <c:numFmt formatCode="0.0" sourceLinked="1"/>
        <c:majorTickMark val="out"/>
        <c:minorTickMark val="none"/>
        <c:tickLblPos val="nextTo"/>
        <c:crossAx val="370336320"/>
        <c:crosses val="autoZero"/>
        <c:crossBetween val="between"/>
      </c:valAx>
      <c:spPr>
        <a:noFill/>
        <a:ln>
          <a:noFill/>
        </a:ln>
        <a:effectLst/>
      </c:spPr>
    </c:plotArea>
    <c:legend>
      <c:legendPos val="b"/>
      <c:layout>
        <c:manualLayout>
          <c:xMode val="edge"/>
          <c:yMode val="edge"/>
          <c:x val="0"/>
          <c:y val="0.75105358781771536"/>
          <c:w val="0.97014753739196591"/>
          <c:h val="0.21575431225054198"/>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legend>
    <c:plotVisOnly val="1"/>
    <c:dispBlanksAs val="gap"/>
    <c:showDLblsOverMax val="0"/>
  </c:chart>
  <c:spPr>
    <a:noFill/>
    <a:ln>
      <a:noFill/>
    </a:ln>
    <a:effectLst/>
  </c:spPr>
  <c:txPr>
    <a:bodyPr/>
    <a:lstStyle/>
    <a:p>
      <a:pPr>
        <a:defRPr sz="800">
          <a:latin typeface="Montserrat" panose="00000500000000000000" pitchFamily="2" charset="0"/>
        </a:defRPr>
      </a:pPr>
      <a:endParaRPr lang="en-US"/>
    </a:p>
  </c:txPr>
  <c:externalData r:id="rId3">
    <c:autoUpdate val="0"/>
  </c:externalData>
  <c:userShapes r:id="rId4"/>
</c:chartSpace>
</file>

<file path=ppt/charts/chart4.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565825289649206"/>
          <c:y val="0.10547209142021909"/>
          <c:w val="0.89434174710350789"/>
          <c:h val="0.78905581715956186"/>
        </c:manualLayout>
      </c:layout>
      <c:barChart>
        <c:barDir val="bar"/>
        <c:grouping val="stacked"/>
        <c:varyColors val="0"/>
        <c:ser>
          <c:idx val="0"/>
          <c:order val="0"/>
          <c:tx>
            <c:strRef>
              <c:f>Sheet1!$B$1</c:f>
              <c:strCache>
                <c:ptCount val="1"/>
                <c:pt idx="0">
                  <c:v>Apple</c:v>
                </c:pt>
              </c:strCache>
            </c:strRef>
          </c:tx>
          <c:spPr>
            <a:solidFill>
              <a:srgbClr val="FF0000"/>
            </a:solidFill>
            <a:ln>
              <a:noFill/>
            </a:ln>
            <a:effectLst/>
          </c:spPr>
          <c:invertIfNegative val="0"/>
          <c:dLbls>
            <c:spPr>
              <a:noFill/>
              <a:ln>
                <a:noFill/>
              </a:ln>
              <a:effectLst/>
            </c:spPr>
            <c:txPr>
              <a:bodyPr rot="0" spcFirstLastPara="1" vertOverflow="ellipsis" vert="horz" wrap="square" anchor="ctr" anchorCtr="1"/>
              <a:lstStyle/>
              <a:p>
                <a:pPr>
                  <a:defRPr sz="1100" b="1" i="0" u="none" strike="noStrike" kern="1200" baseline="0">
                    <a:solidFill>
                      <a:schemeClr val="bg1"/>
                    </a:solidFill>
                    <a:latin typeface="Montserrat" panose="00000500000000000000" pitchFamily="2" charset="0"/>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 Cider</c:v>
                </c:pt>
              </c:strCache>
            </c:strRef>
          </c:cat>
          <c:val>
            <c:numRef>
              <c:f>Sheet1!$B$2</c:f>
              <c:numCache>
                <c:formatCode>0.0%</c:formatCode>
                <c:ptCount val="1"/>
                <c:pt idx="0">
                  <c:v>0.60706000000000004</c:v>
                </c:pt>
              </c:numCache>
            </c:numRef>
          </c:val>
          <c:extLst xmlns:c16r2="http://schemas.microsoft.com/office/drawing/2015/06/chart">
            <c:ext xmlns:c16="http://schemas.microsoft.com/office/drawing/2014/chart" uri="{C3380CC4-5D6E-409C-BE32-E72D297353CC}">
              <c16:uniqueId val="{00000000-6C98-43AE-87B1-B07AED5966E5}"/>
            </c:ext>
          </c:extLst>
        </c:ser>
        <c:ser>
          <c:idx val="1"/>
          <c:order val="1"/>
          <c:tx>
            <c:strRef>
              <c:f>Sheet1!$C$1</c:f>
              <c:strCache>
                <c:ptCount val="1"/>
                <c:pt idx="0">
                  <c:v>Pear</c:v>
                </c:pt>
              </c:strCache>
            </c:strRef>
          </c:tx>
          <c:spPr>
            <a:solidFill>
              <a:srgbClr val="92D050"/>
            </a:solidFill>
            <a:ln>
              <a:noFill/>
            </a:ln>
            <a:effectLst/>
          </c:spPr>
          <c:invertIfNegative val="0"/>
          <c:dLbls>
            <c:dLbl>
              <c:idx val="0"/>
              <c:layout>
                <c:manualLayout>
                  <c:x val="4.580200574316279E-3"/>
                  <c:y val="0.29723953036607198"/>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C98-43AE-87B1-B07AED5966E5}"/>
                </c:ext>
                <c:ext xmlns:c15="http://schemas.microsoft.com/office/drawing/2012/chart" uri="{CE6537A1-D6FC-4f65-9D91-7224C49458BB}">
                  <c15:layout/>
                </c:ext>
              </c:extLst>
            </c:dLbl>
            <c:spPr>
              <a:solidFill>
                <a:srgbClr val="92D050"/>
              </a:solidFill>
              <a:ln>
                <a:noFill/>
              </a:ln>
              <a:effectLst/>
            </c:spPr>
            <c:txPr>
              <a:bodyPr rot="0" spcFirstLastPara="1" vertOverflow="ellipsis" vert="horz" wrap="square" anchor="ctr" anchorCtr="1"/>
              <a:lstStyle/>
              <a:p>
                <a:pPr>
                  <a:defRPr sz="1100" b="1" i="0" u="none" strike="noStrike" kern="1200" baseline="0">
                    <a:solidFill>
                      <a:schemeClr val="tx1"/>
                    </a:solidFill>
                    <a:latin typeface="Montserrat" panose="00000500000000000000" pitchFamily="2" charset="0"/>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 Cider</c:v>
                </c:pt>
              </c:strCache>
            </c:strRef>
          </c:cat>
          <c:val>
            <c:numRef>
              <c:f>Sheet1!$C$2</c:f>
              <c:numCache>
                <c:formatCode>0.0%</c:formatCode>
                <c:ptCount val="1"/>
                <c:pt idx="0">
                  <c:v>1.0740000000000001E-2</c:v>
                </c:pt>
              </c:numCache>
            </c:numRef>
          </c:val>
          <c:extLst xmlns:c16r2="http://schemas.microsoft.com/office/drawing/2015/06/chart">
            <c:ext xmlns:c16="http://schemas.microsoft.com/office/drawing/2014/chart" uri="{C3380CC4-5D6E-409C-BE32-E72D297353CC}">
              <c16:uniqueId val="{00000002-6C98-43AE-87B1-B07AED5966E5}"/>
            </c:ext>
          </c:extLst>
        </c:ser>
        <c:ser>
          <c:idx val="2"/>
          <c:order val="2"/>
          <c:tx>
            <c:strRef>
              <c:f>Sheet1!$D$1</c:f>
              <c:strCache>
                <c:ptCount val="1"/>
                <c:pt idx="0">
                  <c:v>Pineapple</c:v>
                </c:pt>
              </c:strCache>
            </c:strRef>
          </c:tx>
          <c:spPr>
            <a:solidFill>
              <a:srgbClr val="DBD600"/>
            </a:solidFill>
            <a:ln>
              <a:noFill/>
            </a:ln>
            <a:effectLst/>
          </c:spPr>
          <c:invertIfNegative val="0"/>
          <c:dLbls>
            <c:dLbl>
              <c:idx val="0"/>
              <c:layout>
                <c:manualLayout>
                  <c:x val="-1.526737696805E-3"/>
                  <c:y val="2.239300094147155E-3"/>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0B9A-4182-AA77-4BC146567819}"/>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00" b="1" i="0" u="none" strike="noStrike" kern="1200" baseline="0">
                    <a:solidFill>
                      <a:schemeClr val="tx1"/>
                    </a:solidFill>
                    <a:latin typeface="Montserrat" panose="00000500000000000000" pitchFamily="2" charset="0"/>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 Cider</c:v>
                </c:pt>
              </c:strCache>
            </c:strRef>
          </c:cat>
          <c:val>
            <c:numRef>
              <c:f>Sheet1!$D$2</c:f>
              <c:numCache>
                <c:formatCode>0.0%</c:formatCode>
                <c:ptCount val="1"/>
                <c:pt idx="0">
                  <c:v>4.5159999999999999E-2</c:v>
                </c:pt>
              </c:numCache>
            </c:numRef>
          </c:val>
          <c:extLst xmlns:c16r2="http://schemas.microsoft.com/office/drawing/2015/06/chart">
            <c:ext xmlns:c16="http://schemas.microsoft.com/office/drawing/2014/chart" uri="{C3380CC4-5D6E-409C-BE32-E72D297353CC}">
              <c16:uniqueId val="{00000004-6C98-43AE-87B1-B07AED5966E5}"/>
            </c:ext>
          </c:extLst>
        </c:ser>
        <c:ser>
          <c:idx val="3"/>
          <c:order val="3"/>
          <c:tx>
            <c:strRef>
              <c:f>Sheet1!$E$1</c:f>
              <c:strCache>
                <c:ptCount val="1"/>
                <c:pt idx="0">
                  <c:v>Rose</c:v>
                </c:pt>
              </c:strCache>
            </c:strRef>
          </c:tx>
          <c:spPr>
            <a:solidFill>
              <a:srgbClr val="FF99CC"/>
            </a:solidFill>
            <a:ln>
              <a:noFill/>
            </a:ln>
            <a:effectLst/>
          </c:spPr>
          <c:invertIfNegative val="0"/>
          <c:dLbls>
            <c:dLbl>
              <c:idx val="0"/>
              <c:layout>
                <c:manualLayout>
                  <c:x val="1.7271800113960344E-5"/>
                  <c:y val="9.5883719472926437E-3"/>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6C98-43AE-87B1-B07AED5966E5}"/>
                </c:ext>
                <c:ext xmlns:c15="http://schemas.microsoft.com/office/drawing/2012/chart" uri="{CE6537A1-D6FC-4f65-9D91-7224C49458BB}">
                  <c15:layout>
                    <c:manualLayout>
                      <c:w val="4.6669142220571856E-2"/>
                      <c:h val="0.13816843976048701"/>
                    </c:manualLayout>
                  </c15:layout>
                </c:ext>
              </c:extLst>
            </c:dLbl>
            <c:spPr>
              <a:noFill/>
              <a:ln>
                <a:noFill/>
              </a:ln>
              <a:effectLst/>
            </c:spPr>
            <c:txPr>
              <a:bodyPr rot="0" spcFirstLastPara="1" vertOverflow="ellipsis" vert="horz" wrap="square" anchor="ctr" anchorCtr="1"/>
              <a:lstStyle/>
              <a:p>
                <a:pPr>
                  <a:defRPr sz="1000" b="1" i="0" u="none" strike="noStrike" kern="1200" baseline="0">
                    <a:solidFill>
                      <a:schemeClr val="bg1"/>
                    </a:solidFill>
                    <a:latin typeface="Montserrat" panose="00000500000000000000" pitchFamily="2" charset="0"/>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 Cider</c:v>
                </c:pt>
              </c:strCache>
            </c:strRef>
          </c:cat>
          <c:val>
            <c:numRef>
              <c:f>Sheet1!$E$2</c:f>
              <c:numCache>
                <c:formatCode>0.0%</c:formatCode>
                <c:ptCount val="1"/>
                <c:pt idx="0">
                  <c:v>2.4080000000000001E-2</c:v>
                </c:pt>
              </c:numCache>
            </c:numRef>
          </c:val>
          <c:extLst xmlns:c16r2="http://schemas.microsoft.com/office/drawing/2015/06/chart">
            <c:ext xmlns:c16="http://schemas.microsoft.com/office/drawing/2014/chart" uri="{C3380CC4-5D6E-409C-BE32-E72D297353CC}">
              <c16:uniqueId val="{00000006-6C98-43AE-87B1-B07AED5966E5}"/>
            </c:ext>
          </c:extLst>
        </c:ser>
        <c:ser>
          <c:idx val="4"/>
          <c:order val="4"/>
          <c:tx>
            <c:strRef>
              <c:f>Sheet1!$F$1</c:f>
              <c:strCache>
                <c:ptCount val="1"/>
                <c:pt idx="0">
                  <c:v>Cherry</c:v>
                </c:pt>
              </c:strCache>
            </c:strRef>
          </c:tx>
          <c:spPr>
            <a:solidFill>
              <a:srgbClr val="8A0000"/>
            </a:solidFill>
            <a:ln>
              <a:noFill/>
            </a:ln>
            <a:effectLst/>
          </c:spPr>
          <c:invertIfNegative val="0"/>
          <c:dLbls>
            <c:dLbl>
              <c:idx val="0"/>
              <c:layout>
                <c:manualLayout>
                  <c:x val="-1.1619509314028021E-2"/>
                  <c:y val="-0.34518139010253518"/>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6C98-43AE-87B1-B07AED5966E5}"/>
                </c:ext>
                <c:ext xmlns:c15="http://schemas.microsoft.com/office/drawing/2012/chart" uri="{CE6537A1-D6FC-4f65-9D91-7224C49458BB}">
                  <c15:layout/>
                </c:ext>
              </c:extLst>
            </c:dLbl>
            <c:spPr>
              <a:solidFill>
                <a:srgbClr val="8A0000"/>
              </a:solidFill>
              <a:ln>
                <a:noFill/>
              </a:ln>
              <a:effectLst/>
            </c:spPr>
            <c:txPr>
              <a:bodyPr rot="0" spcFirstLastPara="1" vertOverflow="ellipsis" vert="horz" wrap="square" anchor="ctr" anchorCtr="1"/>
              <a:lstStyle/>
              <a:p>
                <a:pPr>
                  <a:defRPr sz="1100" b="1" i="0" u="none" strike="noStrike" kern="1200" baseline="0">
                    <a:solidFill>
                      <a:schemeClr val="bg1"/>
                    </a:solidFill>
                    <a:latin typeface="Montserrat" panose="00000500000000000000" pitchFamily="2" charset="0"/>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 Cider</c:v>
                </c:pt>
              </c:strCache>
            </c:strRef>
          </c:cat>
          <c:val>
            <c:numRef>
              <c:f>Sheet1!$F$2</c:f>
              <c:numCache>
                <c:formatCode>0.0%</c:formatCode>
                <c:ptCount val="1"/>
                <c:pt idx="0">
                  <c:v>6.0599999999999994E-3</c:v>
                </c:pt>
              </c:numCache>
            </c:numRef>
          </c:val>
          <c:extLst xmlns:c16r2="http://schemas.microsoft.com/office/drawing/2015/06/chart">
            <c:ext xmlns:c16="http://schemas.microsoft.com/office/drawing/2014/chart" uri="{C3380CC4-5D6E-409C-BE32-E72D297353CC}">
              <c16:uniqueId val="{00000008-6C98-43AE-87B1-B07AED5966E5}"/>
            </c:ext>
          </c:extLst>
        </c:ser>
        <c:ser>
          <c:idx val="5"/>
          <c:order val="5"/>
          <c:tx>
            <c:strRef>
              <c:f>Sheet1!$G$1</c:f>
              <c:strCache>
                <c:ptCount val="1"/>
                <c:pt idx="0">
                  <c:v>Hopped</c:v>
                </c:pt>
              </c:strCache>
            </c:strRef>
          </c:tx>
          <c:spPr>
            <a:solidFill>
              <a:schemeClr val="bg1">
                <a:lumMod val="65000"/>
              </a:schemeClr>
            </a:solidFill>
            <a:ln>
              <a:noFill/>
            </a:ln>
            <a:effectLst/>
          </c:spPr>
          <c:invertIfNegative val="0"/>
          <c:dLbls>
            <c:dLbl>
              <c:idx val="0"/>
              <c:layout>
                <c:manualLayout>
                  <c:x val="-2.9007936970669765E-2"/>
                  <c:y val="0.30682790231336454"/>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9-6C98-43AE-87B1-B07AED5966E5}"/>
                </c:ext>
                <c:ext xmlns:c15="http://schemas.microsoft.com/office/drawing/2012/chart" uri="{CE6537A1-D6FC-4f65-9D91-7224C49458BB}">
                  <c15:layout/>
                </c:ext>
              </c:extLst>
            </c:dLbl>
            <c:spPr>
              <a:solidFill>
                <a:schemeClr val="bg1">
                  <a:lumMod val="65000"/>
                </a:schemeClr>
              </a:solidFill>
              <a:ln>
                <a:noFill/>
              </a:ln>
              <a:effectLst/>
            </c:spPr>
            <c:txPr>
              <a:bodyPr rot="0" spcFirstLastPara="1" vertOverflow="ellipsis" vert="horz" wrap="square" anchor="ctr" anchorCtr="1"/>
              <a:lstStyle/>
              <a:p>
                <a:pPr>
                  <a:defRPr sz="1100" b="1" i="0" u="none" strike="noStrike" kern="1200" baseline="0">
                    <a:solidFill>
                      <a:schemeClr val="tx1"/>
                    </a:solidFill>
                    <a:latin typeface="Montserrat" panose="00000500000000000000" pitchFamily="2" charset="0"/>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 Cider</c:v>
                </c:pt>
              </c:strCache>
            </c:strRef>
          </c:cat>
          <c:val>
            <c:numRef>
              <c:f>Sheet1!$G$2</c:f>
              <c:numCache>
                <c:formatCode>0.0%</c:formatCode>
                <c:ptCount val="1"/>
                <c:pt idx="0">
                  <c:v>3.3900000000000002E-3</c:v>
                </c:pt>
              </c:numCache>
            </c:numRef>
          </c:val>
          <c:extLst xmlns:c16r2="http://schemas.microsoft.com/office/drawing/2015/06/chart">
            <c:ext xmlns:c16="http://schemas.microsoft.com/office/drawing/2014/chart" uri="{C3380CC4-5D6E-409C-BE32-E72D297353CC}">
              <c16:uniqueId val="{0000000A-6C98-43AE-87B1-B07AED5966E5}"/>
            </c:ext>
          </c:extLst>
        </c:ser>
        <c:ser>
          <c:idx val="6"/>
          <c:order val="6"/>
          <c:tx>
            <c:strRef>
              <c:f>Sheet1!$H$1</c:f>
              <c:strCache>
                <c:ptCount val="1"/>
                <c:pt idx="0">
                  <c:v>Botanical</c:v>
                </c:pt>
              </c:strCache>
            </c:strRef>
          </c:tx>
          <c:spPr>
            <a:solidFill>
              <a:srgbClr val="7030A0"/>
            </a:solidFill>
            <a:ln>
              <a:noFill/>
            </a:ln>
            <a:effectLst/>
          </c:spPr>
          <c:invertIfNegative val="0"/>
          <c:dLbls>
            <c:dLbl>
              <c:idx val="0"/>
              <c:layout>
                <c:manualLayout>
                  <c:x val="1.9847535822037209E-2"/>
                  <c:y val="0.41229999373358367"/>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B-6C98-43AE-87B1-B07AED5966E5}"/>
                </c:ext>
                <c:ext xmlns:c15="http://schemas.microsoft.com/office/drawing/2012/chart" uri="{CE6537A1-D6FC-4f65-9D91-7224C49458BB}">
                  <c15:layout/>
                </c:ext>
              </c:extLst>
            </c:dLbl>
            <c:spPr>
              <a:solidFill>
                <a:srgbClr val="7030A0"/>
              </a:solidFill>
              <a:ln>
                <a:noFill/>
              </a:ln>
              <a:effectLst/>
            </c:spPr>
            <c:txPr>
              <a:bodyPr rot="0" spcFirstLastPara="1" vertOverflow="ellipsis" vert="horz" wrap="square" anchor="ctr" anchorCtr="1"/>
              <a:lstStyle/>
              <a:p>
                <a:pPr>
                  <a:defRPr sz="1100" b="1" i="0" u="none" strike="noStrike" kern="1200" baseline="0">
                    <a:solidFill>
                      <a:schemeClr val="bg1"/>
                    </a:solidFill>
                    <a:latin typeface="Montserrat" panose="00000500000000000000" pitchFamily="2" charset="0"/>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 Cider</c:v>
                </c:pt>
              </c:strCache>
            </c:strRef>
          </c:cat>
          <c:val>
            <c:numRef>
              <c:f>Sheet1!$H$2</c:f>
              <c:numCache>
                <c:formatCode>0.0%</c:formatCode>
                <c:ptCount val="1"/>
                <c:pt idx="0">
                  <c:v>6.7300000000000007E-3</c:v>
                </c:pt>
              </c:numCache>
            </c:numRef>
          </c:val>
          <c:extLst xmlns:c16r2="http://schemas.microsoft.com/office/drawing/2015/06/chart">
            <c:ext xmlns:c16="http://schemas.microsoft.com/office/drawing/2014/chart" uri="{C3380CC4-5D6E-409C-BE32-E72D297353CC}">
              <c16:uniqueId val="{0000000C-6C98-43AE-87B1-B07AED5966E5}"/>
            </c:ext>
          </c:extLst>
        </c:ser>
        <c:ser>
          <c:idx val="7"/>
          <c:order val="7"/>
          <c:tx>
            <c:strRef>
              <c:f>Sheet1!$I$1</c:f>
              <c:strCache>
                <c:ptCount val="1"/>
                <c:pt idx="0">
                  <c:v>Spiced and Blends</c:v>
                </c:pt>
              </c:strCache>
            </c:strRef>
          </c:tx>
          <c:spPr>
            <a:solidFill>
              <a:schemeClr val="accent2">
                <a:lumMod val="60000"/>
              </a:schemeClr>
            </a:solidFill>
            <a:ln>
              <a:noFill/>
            </a:ln>
            <a:effectLst/>
          </c:spPr>
          <c:invertIfNegative val="0"/>
          <c:dLbls>
            <c:dLbl>
              <c:idx val="0"/>
              <c:layout>
                <c:manualLayout>
                  <c:x val="2.2132036688878427E-2"/>
                  <c:y val="-0.4196490655867291"/>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D-6C98-43AE-87B1-B07AED5966E5}"/>
                </c:ext>
                <c:ext xmlns:c15="http://schemas.microsoft.com/office/drawing/2012/chart" uri="{CE6537A1-D6FC-4f65-9D91-7224C49458BB}">
                  <c15:layout/>
                </c:ext>
              </c:extLst>
            </c:dLbl>
            <c:spPr>
              <a:solidFill>
                <a:srgbClr val="009242"/>
              </a:solidFill>
              <a:ln>
                <a:noFill/>
              </a:ln>
              <a:effectLst/>
            </c:spPr>
            <c:txPr>
              <a:bodyPr rot="0" spcFirstLastPara="1" vertOverflow="ellipsis" vert="horz" wrap="square" anchor="ctr" anchorCtr="1"/>
              <a:lstStyle/>
              <a:p>
                <a:pPr>
                  <a:defRPr sz="1100" b="1" i="0" u="none" strike="noStrike" kern="1200" baseline="0">
                    <a:solidFill>
                      <a:schemeClr val="bg1"/>
                    </a:solidFill>
                    <a:latin typeface="Montserrat" panose="00000500000000000000" pitchFamily="2" charset="0"/>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 Cider</c:v>
                </c:pt>
              </c:strCache>
            </c:strRef>
          </c:cat>
          <c:val>
            <c:numRef>
              <c:f>Sheet1!$I$2</c:f>
              <c:numCache>
                <c:formatCode>0.0%</c:formatCode>
                <c:ptCount val="1"/>
                <c:pt idx="0">
                  <c:v>1.2800000000000001E-2</c:v>
                </c:pt>
              </c:numCache>
            </c:numRef>
          </c:val>
          <c:extLst xmlns:c16r2="http://schemas.microsoft.com/office/drawing/2015/06/chart">
            <c:ext xmlns:c16="http://schemas.microsoft.com/office/drawing/2014/chart" uri="{C3380CC4-5D6E-409C-BE32-E72D297353CC}">
              <c16:uniqueId val="{0000000E-6C98-43AE-87B1-B07AED5966E5}"/>
            </c:ext>
          </c:extLst>
        </c:ser>
        <c:ser>
          <c:idx val="8"/>
          <c:order val="8"/>
          <c:tx>
            <c:strRef>
              <c:f>Sheet1!$J$1</c:f>
              <c:strCache>
                <c:ptCount val="1"/>
                <c:pt idx="0">
                  <c:v>Berry/Berry Fruit Blends</c:v>
                </c:pt>
              </c:strCache>
            </c:strRef>
          </c:tx>
          <c:spPr>
            <a:solidFill>
              <a:srgbClr val="0070C0"/>
            </a:solidFill>
            <a:ln>
              <a:noFill/>
            </a:ln>
            <a:effectLst/>
          </c:spPr>
          <c:invertIfNegative val="0"/>
          <c:dLbls>
            <c:dLbl>
              <c:idx val="0"/>
              <c:layout>
                <c:manualLayout>
                  <c:x val="5.648914041656744E-2"/>
                  <c:y val="0.26847441452419396"/>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F-6C98-43AE-87B1-B07AED5966E5}"/>
                </c:ext>
                <c:ext xmlns:c15="http://schemas.microsoft.com/office/drawing/2012/chart" uri="{CE6537A1-D6FC-4f65-9D91-7224C49458BB}">
                  <c15:layout/>
                </c:ext>
              </c:extLst>
            </c:dLbl>
            <c:spPr>
              <a:solidFill>
                <a:srgbClr val="0070C0"/>
              </a:solidFill>
              <a:ln>
                <a:noFill/>
              </a:ln>
              <a:effectLst/>
            </c:spPr>
            <c:txPr>
              <a:bodyPr rot="0" spcFirstLastPara="1" vertOverflow="ellipsis" vert="horz" wrap="square" anchor="ctr" anchorCtr="1"/>
              <a:lstStyle/>
              <a:p>
                <a:pPr>
                  <a:defRPr sz="1100" b="1" i="0" u="none" strike="noStrike" kern="1200" baseline="0">
                    <a:solidFill>
                      <a:schemeClr val="bg1"/>
                    </a:solidFill>
                    <a:latin typeface="Montserrat" panose="00000500000000000000" pitchFamily="2" charset="0"/>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 Cider</c:v>
                </c:pt>
              </c:strCache>
            </c:strRef>
          </c:cat>
          <c:val>
            <c:numRef>
              <c:f>Sheet1!$J$2</c:f>
              <c:numCache>
                <c:formatCode>0.0%</c:formatCode>
                <c:ptCount val="1"/>
                <c:pt idx="0">
                  <c:v>6.0000000000000001E-3</c:v>
                </c:pt>
              </c:numCache>
            </c:numRef>
          </c:val>
          <c:extLst xmlns:c16r2="http://schemas.microsoft.com/office/drawing/2015/06/chart">
            <c:ext xmlns:c16="http://schemas.microsoft.com/office/drawing/2014/chart" uri="{C3380CC4-5D6E-409C-BE32-E72D297353CC}">
              <c16:uniqueId val="{00000010-6C98-43AE-87B1-B07AED5966E5}"/>
            </c:ext>
          </c:extLst>
        </c:ser>
        <c:ser>
          <c:idx val="9"/>
          <c:order val="9"/>
          <c:tx>
            <c:strRef>
              <c:f>Sheet1!$K$1</c:f>
              <c:strCache>
                <c:ptCount val="1"/>
                <c:pt idx="0">
                  <c:v>Sours</c:v>
                </c:pt>
              </c:strCache>
            </c:strRef>
          </c:tx>
          <c:spPr>
            <a:solidFill>
              <a:srgbClr val="FFC000"/>
            </a:solidFill>
            <a:ln>
              <a:noFill/>
            </a:ln>
            <a:effectLst/>
          </c:spPr>
          <c:invertIfNegative val="0"/>
          <c:dLbls>
            <c:dLbl>
              <c:idx val="0"/>
              <c:layout>
                <c:manualLayout>
                  <c:x val="5.7438503439947726E-2"/>
                  <c:y val="-0.28765115841877931"/>
                </c:manualLayout>
              </c:layout>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11-6C98-43AE-87B1-B07AED5966E5}"/>
                </c:ext>
                <c:ext xmlns:c15="http://schemas.microsoft.com/office/drawing/2012/chart" uri="{CE6537A1-D6FC-4f65-9D91-7224C49458BB}">
                  <c15:layout/>
                </c:ext>
              </c:extLst>
            </c:dLbl>
            <c:spPr>
              <a:solidFill>
                <a:srgbClr val="FFC000"/>
              </a:solidFill>
              <a:ln>
                <a:noFill/>
              </a:ln>
              <a:effectLst/>
            </c:spPr>
            <c:txPr>
              <a:bodyPr rot="0" spcFirstLastPara="1" vertOverflow="ellipsis" vert="horz" wrap="square" anchor="ctr" anchorCtr="1"/>
              <a:lstStyle/>
              <a:p>
                <a:pPr>
                  <a:defRPr sz="1100" b="1" i="0" u="none" strike="noStrike" kern="1200" baseline="0">
                    <a:solidFill>
                      <a:schemeClr val="tx1"/>
                    </a:solidFill>
                    <a:latin typeface="Montserrat" panose="00000500000000000000" pitchFamily="2" charset="0"/>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 Cider</c:v>
                </c:pt>
              </c:strCache>
            </c:strRef>
          </c:cat>
          <c:val>
            <c:numRef>
              <c:f>Sheet1!$K$2</c:f>
              <c:numCache>
                <c:formatCode>0.0%</c:formatCode>
                <c:ptCount val="1"/>
                <c:pt idx="0">
                  <c:v>1.98E-3</c:v>
                </c:pt>
              </c:numCache>
            </c:numRef>
          </c:val>
          <c:extLst xmlns:c16r2="http://schemas.microsoft.com/office/drawing/2015/06/chart">
            <c:ext xmlns:c16="http://schemas.microsoft.com/office/drawing/2014/chart" uri="{C3380CC4-5D6E-409C-BE32-E72D297353CC}">
              <c16:uniqueId val="{00000012-6C98-43AE-87B1-B07AED5966E5}"/>
            </c:ext>
          </c:extLst>
        </c:ser>
        <c:ser>
          <c:idx val="10"/>
          <c:order val="10"/>
          <c:tx>
            <c:strRef>
              <c:f>Sheet1!$L$1</c:f>
              <c:strCache>
                <c:ptCount val="1"/>
                <c:pt idx="0">
                  <c:v>All Other</c:v>
                </c:pt>
              </c:strCache>
            </c:strRef>
          </c:tx>
          <c:spPr>
            <a:solidFill>
              <a:schemeClr val="bg2"/>
            </a:solidFill>
            <a:ln>
              <a:noFill/>
            </a:ln>
            <a:effectLst/>
          </c:spPr>
          <c:invertIfNegative val="0"/>
          <c:dLbls>
            <c:spPr>
              <a:noFill/>
              <a:ln>
                <a:noFill/>
              </a:ln>
              <a:effectLst/>
            </c:spPr>
            <c:txPr>
              <a:bodyPr rot="0" spcFirstLastPara="1" vertOverflow="ellipsis" vert="horz" wrap="square" anchor="ctr" anchorCtr="1"/>
              <a:lstStyle/>
              <a:p>
                <a:pPr>
                  <a:defRPr sz="1100" b="1" i="0" u="none" strike="noStrike" kern="1200" baseline="0">
                    <a:solidFill>
                      <a:schemeClr val="bg1"/>
                    </a:solidFill>
                    <a:latin typeface="Montserrat" panose="00000500000000000000" pitchFamily="2" charset="0"/>
                    <a:ea typeface="+mn-ea"/>
                    <a:cs typeface="+mn-cs"/>
                  </a:defRPr>
                </a:pPr>
                <a:endParaRPr lang="en-US"/>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Total Cider</c:v>
                </c:pt>
              </c:strCache>
            </c:strRef>
          </c:cat>
          <c:val>
            <c:numRef>
              <c:f>Sheet1!$L$2</c:f>
              <c:numCache>
                <c:formatCode>0.0%</c:formatCode>
                <c:ptCount val="1"/>
                <c:pt idx="0">
                  <c:v>0.15114</c:v>
                </c:pt>
              </c:numCache>
            </c:numRef>
          </c:val>
          <c:extLst xmlns:c16r2="http://schemas.microsoft.com/office/drawing/2015/06/chart">
            <c:ext xmlns:c16="http://schemas.microsoft.com/office/drawing/2014/chart" uri="{C3380CC4-5D6E-409C-BE32-E72D297353CC}">
              <c16:uniqueId val="{00000013-6C98-43AE-87B1-B07AED5966E5}"/>
            </c:ext>
          </c:extLst>
        </c:ser>
        <c:dLbls>
          <c:dLblPos val="ctr"/>
          <c:showLegendKey val="0"/>
          <c:showVal val="1"/>
          <c:showCatName val="0"/>
          <c:showSerName val="0"/>
          <c:showPercent val="0"/>
          <c:showBubbleSize val="0"/>
        </c:dLbls>
        <c:gapWidth val="150"/>
        <c:overlap val="100"/>
        <c:axId val="278468440"/>
        <c:axId val="278462168"/>
      </c:barChart>
      <c:catAx>
        <c:axId val="278468440"/>
        <c:scaling>
          <c:orientation val="minMax"/>
        </c:scaling>
        <c:delete val="0"/>
        <c:axPos val="l"/>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00" b="1" i="0" u="none" strike="noStrike" kern="1200" baseline="0">
                <a:solidFill>
                  <a:schemeClr val="tx1"/>
                </a:solidFill>
                <a:latin typeface="Montserrat" panose="00000500000000000000" pitchFamily="2" charset="0"/>
                <a:ea typeface="+mn-ea"/>
                <a:cs typeface="+mn-cs"/>
              </a:defRPr>
            </a:pPr>
            <a:endParaRPr lang="en-US"/>
          </a:p>
        </c:txPr>
        <c:crossAx val="278462168"/>
        <c:crosses val="autoZero"/>
        <c:auto val="1"/>
        <c:lblAlgn val="ctr"/>
        <c:lblOffset val="100"/>
        <c:noMultiLvlLbl val="0"/>
      </c:catAx>
      <c:valAx>
        <c:axId val="278462168"/>
        <c:scaling>
          <c:orientation val="minMax"/>
        </c:scaling>
        <c:delete val="1"/>
        <c:axPos val="b"/>
        <c:numFmt formatCode="0.0%" sourceLinked="1"/>
        <c:majorTickMark val="none"/>
        <c:minorTickMark val="none"/>
        <c:tickLblPos val="nextTo"/>
        <c:crossAx val="278468440"/>
        <c:crosses val="autoZero"/>
        <c:crossBetween val="between"/>
      </c:valAx>
      <c:spPr>
        <a:noFill/>
        <a:ln>
          <a:noFill/>
        </a:ln>
        <a:effectLst/>
      </c:spPr>
    </c:plotArea>
    <c:plotVisOnly val="1"/>
    <c:dispBlanksAs val="gap"/>
    <c:showDLblsOverMax val="0"/>
  </c:chart>
  <c:spPr>
    <a:noFill/>
    <a:ln>
      <a:noFill/>
    </a:ln>
    <a:effectLst/>
  </c:spPr>
  <c:txPr>
    <a:bodyPr/>
    <a:lstStyle/>
    <a:p>
      <a:pPr>
        <a:defRPr sz="1100">
          <a:solidFill>
            <a:schemeClr val="bg1"/>
          </a:solidFill>
          <a:latin typeface="Montserrat" panose="00000500000000000000" pitchFamily="2" charset="0"/>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2.8496229298162555E-2"/>
          <c:y val="0.12091359812141887"/>
          <c:w val="0.94300754140367493"/>
          <c:h val="0.72419458656628166"/>
        </c:manualLayout>
      </c:layout>
      <c:barChart>
        <c:barDir val="col"/>
        <c:grouping val="clustered"/>
        <c:varyColors val="0"/>
        <c:ser>
          <c:idx val="0"/>
          <c:order val="0"/>
          <c:tx>
            <c:strRef>
              <c:f>Sheet1!$B$1</c:f>
              <c:strCache>
                <c:ptCount val="1"/>
                <c:pt idx="0">
                  <c:v>Dollar % Chg</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Bottle</c:v>
                </c:pt>
                <c:pt idx="1">
                  <c:v>Can</c:v>
                </c:pt>
                <c:pt idx="2">
                  <c:v>Rem. Packaging Type</c:v>
                </c:pt>
              </c:strCache>
            </c:strRef>
          </c:cat>
          <c:val>
            <c:numRef>
              <c:f>Sheet1!$B$2:$B$4</c:f>
              <c:numCache>
                <c:formatCode>#,##0.0</c:formatCode>
                <c:ptCount val="3"/>
                <c:pt idx="0">
                  <c:v>-24.716000000000001</c:v>
                </c:pt>
                <c:pt idx="1">
                  <c:v>-1.4410000000000001</c:v>
                </c:pt>
                <c:pt idx="2">
                  <c:v>43.244</c:v>
                </c:pt>
              </c:numCache>
            </c:numRef>
          </c:val>
          <c:extLst xmlns:c16r2="http://schemas.microsoft.com/office/drawing/2015/06/chart">
            <c:ext xmlns:c16="http://schemas.microsoft.com/office/drawing/2014/chart" uri="{C3380CC4-5D6E-409C-BE32-E72D297353CC}">
              <c16:uniqueId val="{00000000-7979-4BFC-B17B-E072AB9A302A}"/>
            </c:ext>
          </c:extLst>
        </c:ser>
        <c:ser>
          <c:idx val="1"/>
          <c:order val="1"/>
          <c:tx>
            <c:strRef>
              <c:f>Sheet1!$C$1</c:f>
              <c:strCache>
                <c:ptCount val="1"/>
                <c:pt idx="0">
                  <c:v>EQ % Chg</c:v>
                </c:pt>
              </c:strCache>
            </c:strRef>
          </c:tx>
          <c:spPr>
            <a:solidFill>
              <a:schemeClr val="accent3">
                <a:lumMod val="75000"/>
                <a:lumOff val="25000"/>
              </a:schemeClr>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Bottle</c:v>
                </c:pt>
                <c:pt idx="1">
                  <c:v>Can</c:v>
                </c:pt>
                <c:pt idx="2">
                  <c:v>Rem. Packaging Type</c:v>
                </c:pt>
              </c:strCache>
            </c:strRef>
          </c:cat>
          <c:val>
            <c:numRef>
              <c:f>Sheet1!$C$2:$C$4</c:f>
              <c:numCache>
                <c:formatCode>#,##0.0</c:formatCode>
                <c:ptCount val="3"/>
                <c:pt idx="0">
                  <c:v>-26.49</c:v>
                </c:pt>
                <c:pt idx="1">
                  <c:v>-6.3029999999999999</c:v>
                </c:pt>
                <c:pt idx="2">
                  <c:v>17.529</c:v>
                </c:pt>
              </c:numCache>
            </c:numRef>
          </c:val>
          <c:extLst xmlns:c16r2="http://schemas.microsoft.com/office/drawing/2015/06/chart">
            <c:ext xmlns:c16="http://schemas.microsoft.com/office/drawing/2014/chart" uri="{C3380CC4-5D6E-409C-BE32-E72D297353CC}">
              <c16:uniqueId val="{00000001-7979-4BFC-B17B-E072AB9A302A}"/>
            </c:ext>
          </c:extLst>
        </c:ser>
        <c:dLbls>
          <c:dLblPos val="outEnd"/>
          <c:showLegendKey val="0"/>
          <c:showVal val="1"/>
          <c:showCatName val="0"/>
          <c:showSerName val="0"/>
          <c:showPercent val="0"/>
          <c:showBubbleSize val="0"/>
        </c:dLbls>
        <c:gapWidth val="182"/>
        <c:axId val="278903096"/>
        <c:axId val="278898392"/>
      </c:barChart>
      <c:catAx>
        <c:axId val="278903096"/>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crossAx val="278898392"/>
        <c:crosses val="autoZero"/>
        <c:auto val="1"/>
        <c:lblAlgn val="ctr"/>
        <c:lblOffset val="100"/>
        <c:noMultiLvlLbl val="0"/>
      </c:catAx>
      <c:valAx>
        <c:axId val="278898392"/>
        <c:scaling>
          <c:orientation val="minMax"/>
        </c:scaling>
        <c:delete val="1"/>
        <c:axPos val="l"/>
        <c:numFmt formatCode="#,##0.0" sourceLinked="1"/>
        <c:majorTickMark val="out"/>
        <c:minorTickMark val="none"/>
        <c:tickLblPos val="nextTo"/>
        <c:crossAx val="278903096"/>
        <c:crosses val="autoZero"/>
        <c:crossBetween val="between"/>
      </c:valAx>
      <c:spPr>
        <a:noFill/>
        <a:ln>
          <a:noFill/>
        </a:ln>
        <a:effectLst/>
      </c:spPr>
    </c:plotArea>
    <c:legend>
      <c:legendPos val="b"/>
      <c:layout>
        <c:manualLayout>
          <c:xMode val="edge"/>
          <c:yMode val="edge"/>
          <c:x val="0.22126495924549655"/>
          <c:y val="2.6305508131235458E-2"/>
          <c:w val="0.50565875551234774"/>
          <c:h val="8.8434219908376327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legend>
    <c:plotVisOnly val="1"/>
    <c:dispBlanksAs val="gap"/>
    <c:showDLblsOverMax val="0"/>
  </c:chart>
  <c:spPr>
    <a:noFill/>
    <a:ln>
      <a:noFill/>
    </a:ln>
    <a:effectLst/>
  </c:spPr>
  <c:txPr>
    <a:bodyPr/>
    <a:lstStyle/>
    <a:p>
      <a:pPr>
        <a:defRPr sz="1200">
          <a:latin typeface="Montserrat" panose="00000500000000000000" pitchFamily="2" charset="0"/>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43429075423404695"/>
          <c:y val="8.2791334941542963E-2"/>
          <c:w val="0.50410809200655093"/>
          <c:h val="0.81968268328955685"/>
        </c:manualLayout>
      </c:layout>
      <c:barChart>
        <c:barDir val="bar"/>
        <c:grouping val="clustered"/>
        <c:varyColors val="0"/>
        <c:ser>
          <c:idx val="0"/>
          <c:order val="0"/>
          <c:tx>
            <c:strRef>
              <c:f>Sheet1!$B$1</c:f>
              <c:strCache>
                <c:ptCount val="1"/>
                <c:pt idx="0">
                  <c:v>Absolute $ Chg (MM)</c:v>
                </c:pt>
              </c:strCache>
            </c:strRef>
          </c:tx>
          <c:spPr>
            <a:solidFill>
              <a:schemeClr val="accent1">
                <a:lumMod val="75000"/>
              </a:schemeClr>
            </a:solidFill>
            <a:ln>
              <a:noFill/>
            </a:ln>
            <a:effectLst/>
          </c:spPr>
          <c:invertIfNegative val="0"/>
          <c:dLbls>
            <c:dLbl>
              <c:idx val="1"/>
              <c:numFmt formatCode="&quot;$&quot;#,##0.0" sourceLinked="0"/>
              <c:spPr>
                <a:noFill/>
                <a:ln>
                  <a:noFill/>
                </a:ln>
                <a:effectLst/>
              </c:spPr>
              <c:txPr>
                <a:bodyPr rot="0" spcFirstLastPara="1" vertOverflow="ellipsis" vert="horz" wrap="square" anchor="ctr" anchorCtr="1"/>
                <a:lstStyle/>
                <a:p>
                  <a:pPr>
                    <a:defRPr sz="1200" b="0" i="0" u="none" strike="noStrike" kern="1200" baseline="0">
                      <a:solidFill>
                        <a:srgbClr val="FF0000"/>
                      </a:solidFill>
                      <a:latin typeface="Montserrat" panose="00000500000000000000" pitchFamily="2" charset="0"/>
                      <a:ea typeface="+mn-ea"/>
                      <a:cs typeface="+mn-cs"/>
                    </a:defRPr>
                  </a:pPr>
                  <a:endParaRPr lang="en-US"/>
                </a:p>
              </c:txPr>
              <c:showLegendKey val="0"/>
              <c:showVal val="1"/>
              <c:showCatName val="0"/>
              <c:showSerName val="0"/>
              <c:showPercent val="0"/>
              <c:showBubbleSize val="0"/>
            </c:dLbl>
            <c:dLbl>
              <c:idx val="2"/>
              <c:layout>
                <c:manualLayout>
                  <c:x val="-3.064290337448811E-3"/>
                  <c:y val="-3.5996278502007885E-3"/>
                </c:manualLayout>
              </c:layout>
              <c:numFmt formatCode="&quot;$&quot;#,##0.0" sourceLinked="0"/>
              <c:spPr>
                <a:noFill/>
                <a:ln>
                  <a:noFill/>
                </a:ln>
                <a:effectLst/>
              </c:spPr>
              <c:txPr>
                <a:bodyPr rot="0" spcFirstLastPara="1" vertOverflow="ellipsis" vert="horz" wrap="square" anchor="ctr" anchorCtr="1"/>
                <a:lstStyle/>
                <a:p>
                  <a:pPr>
                    <a:defRPr sz="1200" b="0" i="0" u="none" strike="noStrike" kern="1200" baseline="0">
                      <a:solidFill>
                        <a:srgbClr val="FF0000"/>
                      </a:solidFill>
                      <a:latin typeface="Montserrat" panose="00000500000000000000" pitchFamily="2" charset="0"/>
                      <a:ea typeface="+mn-ea"/>
                      <a:cs typeface="+mn-cs"/>
                    </a:defRPr>
                  </a:pPr>
                  <a:endParaRPr lang="en-US"/>
                </a:p>
              </c:txP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0-FC7D-4625-A333-00575C2CE8E9}"/>
                </c:ext>
                <c:ext xmlns:c15="http://schemas.microsoft.com/office/drawing/2012/chart" uri="{CE6537A1-D6FC-4f65-9D91-7224C49458BB}">
                  <c15:layout/>
                </c:ext>
              </c:extLst>
            </c:dLbl>
            <c:numFmt formatCode="&quot;$&quot;#,##0.0" sourceLinked="0"/>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Rem. Packaging Type</c:v>
                </c:pt>
                <c:pt idx="1">
                  <c:v>Can</c:v>
                </c:pt>
                <c:pt idx="2">
                  <c:v>Bottle</c:v>
                </c:pt>
              </c:strCache>
            </c:strRef>
          </c:cat>
          <c:val>
            <c:numRef>
              <c:f>Sheet1!$B$2:$B$4</c:f>
              <c:numCache>
                <c:formatCode>_("$"* #,##0.0_);_("$"* \(#,##0.0\);_("$"* "-"??_);_(@_)</c:formatCode>
                <c:ptCount val="3"/>
                <c:pt idx="0">
                  <c:v>1.6247041194689782E-2</c:v>
                </c:pt>
                <c:pt idx="1">
                  <c:v>-1</c:v>
                </c:pt>
                <c:pt idx="2">
                  <c:v>-23.3</c:v>
                </c:pt>
              </c:numCache>
            </c:numRef>
          </c:val>
          <c:extLst xmlns:c16r2="http://schemas.microsoft.com/office/drawing/2015/06/chart">
            <c:ext xmlns:c16="http://schemas.microsoft.com/office/drawing/2014/chart" uri="{C3380CC4-5D6E-409C-BE32-E72D297353CC}">
              <c16:uniqueId val="{00000001-FC7D-4625-A333-00575C2CE8E9}"/>
            </c:ext>
          </c:extLst>
        </c:ser>
        <c:dLbls>
          <c:showLegendKey val="0"/>
          <c:showVal val="0"/>
          <c:showCatName val="0"/>
          <c:showSerName val="0"/>
          <c:showPercent val="0"/>
          <c:showBubbleSize val="0"/>
        </c:dLbls>
        <c:gapWidth val="182"/>
        <c:axId val="428191160"/>
        <c:axId val="428187632"/>
      </c:barChart>
      <c:catAx>
        <c:axId val="428191160"/>
        <c:scaling>
          <c:orientation val="minMax"/>
        </c:scaling>
        <c:delete val="0"/>
        <c:axPos val="l"/>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crossAx val="428187632"/>
        <c:crosses val="autoZero"/>
        <c:auto val="1"/>
        <c:lblAlgn val="ctr"/>
        <c:lblOffset val="100"/>
        <c:noMultiLvlLbl val="0"/>
      </c:catAx>
      <c:valAx>
        <c:axId val="428187632"/>
        <c:scaling>
          <c:orientation val="minMax"/>
        </c:scaling>
        <c:delete val="0"/>
        <c:axPos val="b"/>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12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crossAx val="428191160"/>
        <c:crosses val="autoZero"/>
        <c:crossBetween val="between"/>
      </c:valAx>
      <c:spPr>
        <a:noFill/>
        <a:ln>
          <a:noFill/>
        </a:ln>
        <a:effectLst/>
      </c:spPr>
    </c:plotArea>
    <c:plotVisOnly val="1"/>
    <c:dispBlanksAs val="gap"/>
    <c:showDLblsOverMax val="0"/>
  </c:chart>
  <c:spPr>
    <a:noFill/>
    <a:ln>
      <a:noFill/>
    </a:ln>
    <a:effectLst/>
  </c:spPr>
  <c:txPr>
    <a:bodyPr/>
    <a:lstStyle/>
    <a:p>
      <a:pPr>
        <a:defRPr sz="1200">
          <a:latin typeface="Montserrat" panose="00000500000000000000" pitchFamily="2" charset="0"/>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Bottle Share</c:v>
                </c:pt>
              </c:strCache>
            </c:strRef>
          </c:tx>
          <c:dPt>
            <c:idx val="0"/>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1-A7B1-44E4-AD3D-CEFE0DF5FA6F}"/>
              </c:ext>
            </c:extLst>
          </c:dPt>
          <c:dPt>
            <c:idx val="1"/>
            <c:bubble3D val="0"/>
            <c:spPr>
              <a:solidFill>
                <a:schemeClr val="tx1">
                  <a:lumMod val="50000"/>
                  <a:lumOff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A7B1-44E4-AD3D-CEFE0DF5FA6F}"/>
              </c:ext>
            </c:extLst>
          </c:dPt>
          <c:dPt>
            <c:idx val="2"/>
            <c:bubble3D val="0"/>
            <c:spPr>
              <a:solidFill>
                <a:srgbClr val="92D050"/>
              </a:solidFill>
              <a:ln w="19050">
                <a:solidFill>
                  <a:schemeClr val="lt1"/>
                </a:solidFill>
              </a:ln>
              <a:effectLst/>
            </c:spPr>
            <c:extLst xmlns:c16r2="http://schemas.microsoft.com/office/drawing/2015/06/chart">
              <c:ext xmlns:c16="http://schemas.microsoft.com/office/drawing/2014/chart" uri="{C3380CC4-5D6E-409C-BE32-E72D297353CC}">
                <c16:uniqueId val="{00000005-A7B1-44E4-AD3D-CEFE0DF5FA6F}"/>
              </c:ext>
            </c:extLst>
          </c:dPt>
          <c:dPt>
            <c:idx val="3"/>
            <c:bubble3D val="0"/>
            <c:spPr>
              <a:solidFill>
                <a:srgbClr val="FFC000"/>
              </a:solidFill>
              <a:ln w="19050">
                <a:solidFill>
                  <a:schemeClr val="lt1"/>
                </a:solidFill>
              </a:ln>
              <a:effectLst/>
            </c:spPr>
            <c:extLst xmlns:c16r2="http://schemas.microsoft.com/office/drawing/2015/06/chart">
              <c:ext xmlns:c16="http://schemas.microsoft.com/office/drawing/2014/chart" uri="{C3380CC4-5D6E-409C-BE32-E72D297353CC}">
                <c16:uniqueId val="{00000007-A7B1-44E4-AD3D-CEFE0DF5FA6F}"/>
              </c:ext>
            </c:extLst>
          </c:dPt>
          <c:dLbls>
            <c:dLbl>
              <c:idx val="0"/>
              <c:layout>
                <c:manualLayout>
                  <c:x val="0.12863797489967785"/>
                  <c:y val="-1.9979506584846828E-2"/>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1-A7B1-44E4-AD3D-CEFE0DF5FA6F}"/>
                </c:ext>
                <c:ext xmlns:c15="http://schemas.microsoft.com/office/drawing/2012/chart" uri="{CE6537A1-D6FC-4f65-9D91-7224C49458BB}">
                  <c15:layout/>
                </c:ext>
              </c:extLst>
            </c:dLbl>
            <c:dLbl>
              <c:idx val="1"/>
              <c:layout>
                <c:manualLayout>
                  <c:x val="-9.1884267785484239E-2"/>
                  <c:y val="-6.6598355282822767E-3"/>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3-A7B1-44E4-AD3D-CEFE0DF5FA6F}"/>
                </c:ext>
                <c:ext xmlns:c15="http://schemas.microsoft.com/office/drawing/2012/chart" uri="{CE6537A1-D6FC-4f65-9D91-7224C49458BB}">
                  <c15:layout/>
                </c:ext>
              </c:extLst>
            </c:dLbl>
            <c:dLbl>
              <c:idx val="2"/>
              <c:delete val="1"/>
              <c:extLst xmlns:c16r2="http://schemas.microsoft.com/office/drawing/2015/06/chart">
                <c:ext xmlns:c16="http://schemas.microsoft.com/office/drawing/2014/chart" uri="{C3380CC4-5D6E-409C-BE32-E72D297353CC}">
                  <c16:uniqueId val="{00000005-A7B1-44E4-AD3D-CEFE0DF5FA6F}"/>
                </c:ext>
                <c:ext xmlns:c15="http://schemas.microsoft.com/office/drawing/2012/chart" uri="{CE6537A1-D6FC-4f65-9D91-7224C49458BB}"/>
              </c:extLst>
            </c:dLbl>
            <c:dLbl>
              <c:idx val="3"/>
              <c:layout>
                <c:manualLayout>
                  <c:x val="-2.7565280335645228E-2"/>
                  <c:y val="-9.9897532924234145E-2"/>
                </c:manualLayout>
              </c:layout>
              <c:showLegendKey val="0"/>
              <c:showVal val="0"/>
              <c:showCatName val="0"/>
              <c:showSerName val="0"/>
              <c:showPercent val="1"/>
              <c:showBubbleSize val="0"/>
              <c:extLst xmlns:c16r2="http://schemas.microsoft.com/office/drawing/2015/06/chart">
                <c:ext xmlns:c16="http://schemas.microsoft.com/office/drawing/2014/chart" uri="{C3380CC4-5D6E-409C-BE32-E72D297353CC}">
                  <c16:uniqueId val="{00000007-A7B1-44E4-AD3D-CEFE0DF5FA6F}"/>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showLegendKey val="0"/>
            <c:showVal val="0"/>
            <c:showCatName val="0"/>
            <c:showSerName val="0"/>
            <c:showPercent val="1"/>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6PK</c:v>
                </c:pt>
                <c:pt idx="1">
                  <c:v>12PK</c:v>
                </c:pt>
                <c:pt idx="2">
                  <c:v>4PK</c:v>
                </c:pt>
                <c:pt idx="3">
                  <c:v>1PK</c:v>
                </c:pt>
              </c:strCache>
            </c:strRef>
          </c:cat>
          <c:val>
            <c:numRef>
              <c:f>Sheet1!$B$2:$B$5</c:f>
              <c:numCache>
                <c:formatCode>0%</c:formatCode>
                <c:ptCount val="4"/>
                <c:pt idx="0">
                  <c:v>0.66634015133504443</c:v>
                </c:pt>
                <c:pt idx="1">
                  <c:v>0.23400434955030489</c:v>
                </c:pt>
                <c:pt idx="2">
                  <c:v>7.5856169005210378E-3</c:v>
                </c:pt>
                <c:pt idx="3">
                  <c:v>8.0836989855939498E-2</c:v>
                </c:pt>
              </c:numCache>
            </c:numRef>
          </c:val>
          <c:extLst xmlns:c16r2="http://schemas.microsoft.com/office/drawing/2015/06/chart">
            <c:ext xmlns:c16="http://schemas.microsoft.com/office/drawing/2014/chart" uri="{C3380CC4-5D6E-409C-BE32-E72D297353CC}">
              <c16:uniqueId val="{00000008-A7B1-44E4-AD3D-CEFE0DF5FA6F}"/>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Montserrat" panose="00000500000000000000" pitchFamily="2" charset="0"/>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Can Share</c:v>
                </c:pt>
              </c:strCache>
            </c:strRef>
          </c:tx>
          <c:dPt>
            <c:idx val="0"/>
            <c:bubble3D val="0"/>
            <c:spPr>
              <a:solidFill>
                <a:schemeClr val="accent2"/>
              </a:solidFill>
              <a:ln w="19050">
                <a:solidFill>
                  <a:schemeClr val="lt1"/>
                </a:solidFill>
              </a:ln>
              <a:effectLst/>
            </c:spPr>
            <c:extLst xmlns:c16r2="http://schemas.microsoft.com/office/drawing/2015/06/chart">
              <c:ext xmlns:c16="http://schemas.microsoft.com/office/drawing/2014/chart" uri="{C3380CC4-5D6E-409C-BE32-E72D297353CC}">
                <c16:uniqueId val="{00000001-637F-4848-9116-40880C460ED9}"/>
              </c:ext>
            </c:extLst>
          </c:dPt>
          <c:dPt>
            <c:idx val="1"/>
            <c:bubble3D val="0"/>
            <c:spPr>
              <a:solidFill>
                <a:schemeClr val="tx1">
                  <a:lumMod val="50000"/>
                  <a:lumOff val="50000"/>
                </a:schemeClr>
              </a:solidFill>
              <a:ln w="19050">
                <a:solidFill>
                  <a:schemeClr val="lt1"/>
                </a:solidFill>
              </a:ln>
              <a:effectLst/>
            </c:spPr>
            <c:extLst xmlns:c16r2="http://schemas.microsoft.com/office/drawing/2015/06/chart">
              <c:ext xmlns:c16="http://schemas.microsoft.com/office/drawing/2014/chart" uri="{C3380CC4-5D6E-409C-BE32-E72D297353CC}">
                <c16:uniqueId val="{00000003-637F-4848-9116-40880C460ED9}"/>
              </c:ext>
            </c:extLst>
          </c:dPt>
          <c:dPt>
            <c:idx val="2"/>
            <c:bubble3D val="0"/>
            <c:spPr>
              <a:solidFill>
                <a:srgbClr val="92D050"/>
              </a:solidFill>
              <a:ln w="19050">
                <a:solidFill>
                  <a:schemeClr val="lt1"/>
                </a:solidFill>
              </a:ln>
              <a:effectLst/>
            </c:spPr>
            <c:extLst xmlns:c16r2="http://schemas.microsoft.com/office/drawing/2015/06/chart">
              <c:ext xmlns:c16="http://schemas.microsoft.com/office/drawing/2014/chart" uri="{C3380CC4-5D6E-409C-BE32-E72D297353CC}">
                <c16:uniqueId val="{00000005-637F-4848-9116-40880C460ED9}"/>
              </c:ext>
            </c:extLst>
          </c:dPt>
          <c:dPt>
            <c:idx val="3"/>
            <c:bubble3D val="0"/>
            <c:spPr>
              <a:solidFill>
                <a:srgbClr val="FFC000"/>
              </a:solidFill>
              <a:ln w="19050">
                <a:solidFill>
                  <a:schemeClr val="lt1"/>
                </a:solidFill>
              </a:ln>
              <a:effectLst/>
            </c:spPr>
            <c:extLst xmlns:c16r2="http://schemas.microsoft.com/office/drawing/2015/06/chart">
              <c:ext xmlns:c16="http://schemas.microsoft.com/office/drawing/2014/chart" uri="{C3380CC4-5D6E-409C-BE32-E72D297353CC}">
                <c16:uniqueId val="{00000007-637F-4848-9116-40880C460ED9}"/>
              </c:ext>
            </c:extLst>
          </c:dPt>
          <c:dLbls>
            <c:dLbl>
              <c:idx val="0"/>
              <c:layout>
                <c:manualLayout>
                  <c:x val="7.3507387637157112E-2"/>
                  <c:y val="-0.1056174776134608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1-637F-4848-9116-40880C460ED9}"/>
                </c:ext>
                <c:ext xmlns:c15="http://schemas.microsoft.com/office/drawing/2012/chart" uri="{CE6537A1-D6FC-4f65-9D91-7224C49458BB}">
                  <c15:layout/>
                </c:ext>
              </c:extLst>
            </c:dLbl>
            <c:dLbl>
              <c:idx val="1"/>
              <c:layout>
                <c:manualLayout>
                  <c:x val="7.3507387637157029E-2"/>
                  <c:y val="7.9213108210095501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637F-4848-9116-40880C460ED9}"/>
                </c:ext>
                <c:ext xmlns:c15="http://schemas.microsoft.com/office/drawing/2012/chart" uri="{CE6537A1-D6FC-4f65-9D91-7224C49458BB}">
                  <c15:layout/>
                </c:ext>
              </c:extLst>
            </c:dLbl>
            <c:dLbl>
              <c:idx val="2"/>
              <c:layout>
                <c:manualLayout>
                  <c:x val="-0.10107265800109105"/>
                  <c:y val="3.3005461754206385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637F-4848-9116-40880C460ED9}"/>
                </c:ext>
                <c:ext xmlns:c15="http://schemas.microsoft.com/office/drawing/2012/chart" uri="{CE6537A1-D6FC-4f65-9D91-7224C49458BB}">
                  <c15:layout/>
                </c:ext>
              </c:extLst>
            </c:dLbl>
            <c:dLbl>
              <c:idx val="3"/>
              <c:layout>
                <c:manualLayout>
                  <c:x val="-0.114855293183058"/>
                  <c:y val="-2.640436940336523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637F-4848-9116-40880C460ED9}"/>
                </c:ext>
                <c:ext xmlns:c15="http://schemas.microsoft.com/office/drawing/2012/chart" uri="{CE6537A1-D6FC-4f65-9D91-7224C49458BB}">
                  <c15:layout/>
                </c:ext>
              </c:extLst>
            </c:dLbl>
            <c:spPr>
              <a:noFill/>
              <a:ln>
                <a:noFill/>
              </a:ln>
              <a:effectLst/>
            </c:spPr>
            <c:txPr>
              <a:bodyPr rot="0" spcFirstLastPara="1" vertOverflow="ellipsis" vert="horz" wrap="square" anchor="ctr" anchorCtr="1"/>
              <a:lstStyle/>
              <a:p>
                <a:pPr>
                  <a:defRPr sz="1197"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xmlns:c16r2="http://schemas.microsoft.com/office/drawing/2015/06/chart">
              <c:ext xmlns:c15="http://schemas.microsoft.com/office/drawing/2012/chart" uri="{CE6537A1-D6FC-4f65-9D91-7224C49458BB}"/>
            </c:extLst>
          </c:dLbls>
          <c:cat>
            <c:strRef>
              <c:f>Sheet1!$A$2:$A$5</c:f>
              <c:strCache>
                <c:ptCount val="4"/>
                <c:pt idx="0">
                  <c:v>6PK</c:v>
                </c:pt>
                <c:pt idx="1">
                  <c:v>12PK</c:v>
                </c:pt>
                <c:pt idx="2">
                  <c:v>4PK</c:v>
                </c:pt>
                <c:pt idx="3">
                  <c:v>1PK</c:v>
                </c:pt>
              </c:strCache>
            </c:strRef>
          </c:cat>
          <c:val>
            <c:numRef>
              <c:f>Sheet1!$B$2:$B$5</c:f>
              <c:numCache>
                <c:formatCode>0%</c:formatCode>
                <c:ptCount val="4"/>
                <c:pt idx="0">
                  <c:v>0.47147202486751411</c:v>
                </c:pt>
                <c:pt idx="1">
                  <c:v>0.11526834810835117</c:v>
                </c:pt>
                <c:pt idx="2">
                  <c:v>0.21526047638645177</c:v>
                </c:pt>
                <c:pt idx="3">
                  <c:v>0.15965108057981589</c:v>
                </c:pt>
              </c:numCache>
            </c:numRef>
          </c:val>
          <c:extLst xmlns:c16r2="http://schemas.microsoft.com/office/drawing/2015/06/chart">
            <c:ext xmlns:c16="http://schemas.microsoft.com/office/drawing/2014/chart" uri="{C3380CC4-5D6E-409C-BE32-E72D297353CC}">
              <c16:uniqueId val="{00000008-637F-4848-9116-40880C460ED9}"/>
            </c:ext>
          </c:extLst>
        </c:ser>
        <c:dLbls>
          <c:showLegendKey val="0"/>
          <c:showVal val="1"/>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a:latin typeface="Montserrat" panose="00000500000000000000" pitchFamily="2" charset="0"/>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manualLayout>
          <c:layoutTarget val="inner"/>
          <c:xMode val="edge"/>
          <c:yMode val="edge"/>
          <c:x val="7.1659176351012113E-2"/>
          <c:y val="0.1338573874660397"/>
          <c:w val="0.85690231567088326"/>
          <c:h val="0.75950700123628589"/>
        </c:manualLayout>
      </c:layout>
      <c:barChart>
        <c:barDir val="col"/>
        <c:grouping val="clustered"/>
        <c:varyColors val="0"/>
        <c:ser>
          <c:idx val="0"/>
          <c:order val="0"/>
          <c:tx>
            <c:strRef>
              <c:f>Sheet1!$A$2</c:f>
              <c:strCache>
                <c:ptCount val="1"/>
                <c:pt idx="0">
                  <c:v>6PK</c:v>
                </c:pt>
              </c:strCache>
            </c:strRef>
          </c:tx>
          <c:spPr>
            <a:solidFill>
              <a:schemeClr val="accent2"/>
            </a:solidFill>
            <a:ln>
              <a:noFill/>
            </a:ln>
            <a:effectLst/>
          </c:spPr>
          <c:invertIfNegative val="0"/>
          <c:dLbls>
            <c:numFmt formatCode="#,##0.0" sourceLinked="0"/>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Can</c:v>
                </c:pt>
                <c:pt idx="1">
                  <c:v>Bottle</c:v>
                </c:pt>
              </c:strCache>
            </c:strRef>
          </c:cat>
          <c:val>
            <c:numRef>
              <c:f>Sheet1!$B$2:$C$2</c:f>
              <c:numCache>
                <c:formatCode>0.0</c:formatCode>
                <c:ptCount val="2"/>
                <c:pt idx="0">
                  <c:v>18.501000000000001</c:v>
                </c:pt>
                <c:pt idx="1">
                  <c:v>-27.568999999999999</c:v>
                </c:pt>
              </c:numCache>
            </c:numRef>
          </c:val>
          <c:extLst xmlns:c16r2="http://schemas.microsoft.com/office/drawing/2015/06/chart">
            <c:ext xmlns:c16="http://schemas.microsoft.com/office/drawing/2014/chart" uri="{C3380CC4-5D6E-409C-BE32-E72D297353CC}">
              <c16:uniqueId val="{00000000-30FE-4980-B407-247FA1779E74}"/>
            </c:ext>
          </c:extLst>
        </c:ser>
        <c:ser>
          <c:idx val="1"/>
          <c:order val="1"/>
          <c:tx>
            <c:strRef>
              <c:f>Sheet1!$A$3</c:f>
              <c:strCache>
                <c:ptCount val="1"/>
                <c:pt idx="0">
                  <c:v>12PK</c:v>
                </c:pt>
              </c:strCache>
            </c:strRef>
          </c:tx>
          <c:spPr>
            <a:solidFill>
              <a:schemeClr val="tx1">
                <a:lumMod val="50000"/>
                <a:lumOff val="50000"/>
              </a:schemeClr>
            </a:solidFill>
            <a:ln>
              <a:noFill/>
            </a:ln>
            <a:effectLst/>
          </c:spPr>
          <c:invertIfNegative val="0"/>
          <c:dLbls>
            <c:numFmt formatCode="#,##0.0" sourceLinked="0"/>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Can</c:v>
                </c:pt>
                <c:pt idx="1">
                  <c:v>Bottle</c:v>
                </c:pt>
              </c:strCache>
            </c:strRef>
          </c:cat>
          <c:val>
            <c:numRef>
              <c:f>Sheet1!$B$3:$C$3</c:f>
              <c:numCache>
                <c:formatCode>0.0</c:formatCode>
                <c:ptCount val="2"/>
                <c:pt idx="0">
                  <c:v>-29.184999999999999</c:v>
                </c:pt>
                <c:pt idx="1">
                  <c:v>-14.951000000000001</c:v>
                </c:pt>
              </c:numCache>
            </c:numRef>
          </c:val>
          <c:extLst xmlns:c16r2="http://schemas.microsoft.com/office/drawing/2015/06/chart">
            <c:ext xmlns:c16="http://schemas.microsoft.com/office/drawing/2014/chart" uri="{C3380CC4-5D6E-409C-BE32-E72D297353CC}">
              <c16:uniqueId val="{00000001-30FE-4980-B407-247FA1779E74}"/>
            </c:ext>
          </c:extLst>
        </c:ser>
        <c:ser>
          <c:idx val="2"/>
          <c:order val="2"/>
          <c:tx>
            <c:strRef>
              <c:f>Sheet1!$A$4</c:f>
              <c:strCache>
                <c:ptCount val="1"/>
                <c:pt idx="0">
                  <c:v>4PK</c:v>
                </c:pt>
              </c:strCache>
            </c:strRef>
          </c:tx>
          <c:spPr>
            <a:solidFill>
              <a:srgbClr val="92D050"/>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Can</c:v>
                </c:pt>
                <c:pt idx="1">
                  <c:v>Bottle</c:v>
                </c:pt>
              </c:strCache>
            </c:strRef>
          </c:cat>
          <c:val>
            <c:numRef>
              <c:f>Sheet1!$B$4:$C$4</c:f>
              <c:numCache>
                <c:formatCode>0.0</c:formatCode>
                <c:ptCount val="2"/>
                <c:pt idx="0">
                  <c:v>-8.7550000000000008</c:v>
                </c:pt>
                <c:pt idx="1">
                  <c:v>-18.827999999999999</c:v>
                </c:pt>
              </c:numCache>
            </c:numRef>
          </c:val>
          <c:extLst xmlns:c16r2="http://schemas.microsoft.com/office/drawing/2015/06/chart">
            <c:ext xmlns:c16="http://schemas.microsoft.com/office/drawing/2014/chart" uri="{C3380CC4-5D6E-409C-BE32-E72D297353CC}">
              <c16:uniqueId val="{00000002-30FE-4980-B407-247FA1779E74}"/>
            </c:ext>
          </c:extLst>
        </c:ser>
        <c:ser>
          <c:idx val="3"/>
          <c:order val="3"/>
          <c:tx>
            <c:strRef>
              <c:f>Sheet1!$A$5</c:f>
              <c:strCache>
                <c:ptCount val="1"/>
                <c:pt idx="0">
                  <c:v>1PK</c:v>
                </c:pt>
              </c:strCache>
            </c:strRef>
          </c:tx>
          <c:spPr>
            <a:solidFill>
              <a:srgbClr val="FFC000"/>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tx1">
                        <a:lumMod val="75000"/>
                        <a:lumOff val="25000"/>
                      </a:schemeClr>
                    </a:solidFill>
                    <a:latin typeface="Montserrat" panose="00000500000000000000" pitchFamily="2" charset="0"/>
                    <a:ea typeface="+mn-ea"/>
                    <a:cs typeface="+mn-cs"/>
                  </a:defRPr>
                </a:pPr>
                <a:endParaRPr lang="en-US"/>
              </a:p>
            </c:txPr>
            <c:dLblPos val="outEnd"/>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Sheet1!$B$1:$C$1</c:f>
              <c:strCache>
                <c:ptCount val="2"/>
                <c:pt idx="0">
                  <c:v>Can</c:v>
                </c:pt>
                <c:pt idx="1">
                  <c:v>Bottle</c:v>
                </c:pt>
              </c:strCache>
            </c:strRef>
          </c:cat>
          <c:val>
            <c:numRef>
              <c:f>Sheet1!$B$5:$C$5</c:f>
              <c:numCache>
                <c:formatCode>0.0</c:formatCode>
                <c:ptCount val="2"/>
                <c:pt idx="0">
                  <c:v>-10.987</c:v>
                </c:pt>
                <c:pt idx="1">
                  <c:v>-27.4</c:v>
                </c:pt>
              </c:numCache>
            </c:numRef>
          </c:val>
          <c:extLst xmlns:c16r2="http://schemas.microsoft.com/office/drawing/2015/06/chart">
            <c:ext xmlns:c16="http://schemas.microsoft.com/office/drawing/2014/chart" uri="{C3380CC4-5D6E-409C-BE32-E72D297353CC}">
              <c16:uniqueId val="{00000003-30FE-4980-B407-247FA1779E74}"/>
            </c:ext>
          </c:extLst>
        </c:ser>
        <c:dLbls>
          <c:dLblPos val="outEnd"/>
          <c:showLegendKey val="0"/>
          <c:showVal val="1"/>
          <c:showCatName val="0"/>
          <c:showSerName val="0"/>
          <c:showPercent val="0"/>
          <c:showBubbleSize val="0"/>
        </c:dLbls>
        <c:gapWidth val="182"/>
        <c:axId val="428189984"/>
        <c:axId val="428191552"/>
      </c:barChart>
      <c:catAx>
        <c:axId val="428189984"/>
        <c:scaling>
          <c:orientation val="minMax"/>
        </c:scaling>
        <c:delete val="0"/>
        <c:axPos val="b"/>
        <c:numFmt formatCode="General" sourceLinked="1"/>
        <c:majorTickMark val="out"/>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1"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crossAx val="428191552"/>
        <c:crosses val="autoZero"/>
        <c:auto val="1"/>
        <c:lblAlgn val="ctr"/>
        <c:lblOffset val="100"/>
        <c:noMultiLvlLbl val="0"/>
      </c:catAx>
      <c:valAx>
        <c:axId val="428191552"/>
        <c:scaling>
          <c:orientation val="minMax"/>
        </c:scaling>
        <c:delete val="1"/>
        <c:axPos val="l"/>
        <c:numFmt formatCode="0.0" sourceLinked="1"/>
        <c:majorTickMark val="out"/>
        <c:minorTickMark val="none"/>
        <c:tickLblPos val="nextTo"/>
        <c:crossAx val="428189984"/>
        <c:crosses val="autoZero"/>
        <c:crossBetween val="between"/>
      </c:valAx>
      <c:spPr>
        <a:noFill/>
        <a:ln>
          <a:noFill/>
        </a:ln>
        <a:effectLst/>
      </c:spPr>
    </c:plotArea>
    <c:legend>
      <c:legendPos val="b"/>
      <c:layout>
        <c:manualLayout>
          <c:xMode val="edge"/>
          <c:yMode val="edge"/>
          <c:x val="0.15766252333527617"/>
          <c:y val="4.0625207456795757E-2"/>
          <c:w val="0.66854721539410222"/>
          <c:h val="8.1442058021516647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tx1">
                  <a:lumMod val="65000"/>
                  <a:lumOff val="35000"/>
                </a:schemeClr>
              </a:solidFill>
              <a:latin typeface="Montserrat" panose="00000500000000000000" pitchFamily="2" charset="0"/>
              <a:ea typeface="+mn-ea"/>
              <a:cs typeface="+mn-cs"/>
            </a:defRPr>
          </a:pPr>
          <a:endParaRPr lang="en-US"/>
        </a:p>
      </c:txPr>
    </c:legend>
    <c:plotVisOnly val="1"/>
    <c:dispBlanksAs val="gap"/>
    <c:showDLblsOverMax val="0"/>
  </c:chart>
  <c:spPr>
    <a:noFill/>
    <a:ln>
      <a:noFill/>
    </a:ln>
    <a:effectLst/>
  </c:spPr>
  <c:txPr>
    <a:bodyPr/>
    <a:lstStyle/>
    <a:p>
      <a:pPr>
        <a:defRPr sz="1200">
          <a:latin typeface="Montserrat" panose="00000500000000000000" pitchFamily="2" charset="0"/>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0.65866</cdr:x>
      <cdr:y>0.10295</cdr:y>
    </cdr:from>
    <cdr:to>
      <cdr:x>0.66001</cdr:x>
      <cdr:y>0.67992</cdr:y>
    </cdr:to>
    <cdr:cxnSp macro="">
      <cdr:nvCxnSpPr>
        <cdr:cNvPr id="2" name="Divider Line 2">
          <a:extLst xmlns:a="http://schemas.openxmlformats.org/drawingml/2006/main">
            <a:ext uri="{FF2B5EF4-FFF2-40B4-BE49-F238E27FC236}">
              <a16:creationId xmlns:a16="http://schemas.microsoft.com/office/drawing/2014/main" xmlns="" id="{E552448C-EF08-45DA-83CF-F75E11678396}"/>
            </a:ext>
          </a:extLst>
        </cdr:cNvPr>
        <cdr:cNvCxnSpPr/>
      </cdr:nvCxnSpPr>
      <cdr:spPr>
        <a:xfrm xmlns:a="http://schemas.openxmlformats.org/drawingml/2006/main">
          <a:off x="5378316" y="236339"/>
          <a:ext cx="11015" cy="1324563"/>
        </a:xfrm>
        <a:prstGeom xmlns:a="http://schemas.openxmlformats.org/drawingml/2006/main" prst="line">
          <a:avLst/>
        </a:prstGeom>
        <a:ln xmlns:a="http://schemas.openxmlformats.org/drawingml/2006/main" w="28575">
          <a:solidFill>
            <a:schemeClr val="bg2"/>
          </a:solidFill>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0.33859</cdr:x>
      <cdr:y>0.10295</cdr:y>
    </cdr:from>
    <cdr:to>
      <cdr:x>0.33994</cdr:x>
      <cdr:y>0.67992</cdr:y>
    </cdr:to>
    <cdr:cxnSp macro="">
      <cdr:nvCxnSpPr>
        <cdr:cNvPr id="3" name="Divider Line 1">
          <a:extLst xmlns:a="http://schemas.openxmlformats.org/drawingml/2006/main">
            <a:ext uri="{FF2B5EF4-FFF2-40B4-BE49-F238E27FC236}">
              <a16:creationId xmlns:a16="http://schemas.microsoft.com/office/drawing/2014/main" xmlns="" id="{956A3DE4-4831-4E03-8081-9F8BE342D824}"/>
            </a:ext>
          </a:extLst>
        </cdr:cNvPr>
        <cdr:cNvCxnSpPr/>
      </cdr:nvCxnSpPr>
      <cdr:spPr>
        <a:xfrm xmlns:a="http://schemas.openxmlformats.org/drawingml/2006/main">
          <a:off x="2764818" y="236339"/>
          <a:ext cx="11015" cy="1324563"/>
        </a:xfrm>
        <a:prstGeom xmlns:a="http://schemas.openxmlformats.org/drawingml/2006/main" prst="line">
          <a:avLst/>
        </a:prstGeom>
        <a:ln xmlns:a="http://schemas.openxmlformats.org/drawingml/2006/main" w="28575">
          <a:solidFill>
            <a:schemeClr val="bg2"/>
          </a:solidFill>
        </a:ln>
      </cdr:spPr>
      <cdr:style>
        <a:lnRef xmlns:a="http://schemas.openxmlformats.org/drawingml/2006/main" idx="2">
          <a:schemeClr val="accent1"/>
        </a:lnRef>
        <a:fillRef xmlns:a="http://schemas.openxmlformats.org/drawingml/2006/main" idx="0">
          <a:schemeClr val="accent1"/>
        </a:fillRef>
        <a:effectRef xmlns:a="http://schemas.openxmlformats.org/drawingml/2006/main" idx="1">
          <a:schemeClr val="accent1"/>
        </a:effectRef>
        <a:fontRef xmlns:a="http://schemas.openxmlformats.org/drawingml/2006/main" idx="minor">
          <a:schemeClr val="tx1"/>
        </a:fontRef>
      </cdr:style>
    </cdr:cxnSp>
  </cdr:relSizeAnchor>
  <cdr:relSizeAnchor xmlns:cdr="http://schemas.openxmlformats.org/drawingml/2006/chartDrawing">
    <cdr:from>
      <cdr:x>0.07156</cdr:x>
      <cdr:y>0.16201</cdr:y>
    </cdr:from>
    <cdr:to>
      <cdr:x>0.11185</cdr:x>
      <cdr:y>0.36503</cdr:y>
    </cdr:to>
    <cdr:sp macro="" textlink="">
      <cdr:nvSpPr>
        <cdr:cNvPr id="4" name="Oval 3"/>
        <cdr:cNvSpPr/>
      </cdr:nvSpPr>
      <cdr:spPr>
        <a:xfrm xmlns:a="http://schemas.openxmlformats.org/drawingml/2006/main">
          <a:off x="584351" y="371931"/>
          <a:ext cx="328986" cy="466070"/>
        </a:xfrm>
        <a:prstGeom xmlns:a="http://schemas.openxmlformats.org/drawingml/2006/main" prst="ellipse">
          <a:avLst/>
        </a:prstGeom>
        <a:noFill xmlns:a="http://schemas.openxmlformats.org/drawingml/2006/main"/>
        <a:ln xmlns:a="http://schemas.openxmlformats.org/drawingml/2006/main" w="12700">
          <a:solidFill>
            <a:srgbClr val="218535"/>
          </a:solidFill>
        </a:ln>
        <a:effectLst xmlns:a="http://schemas.openxmlformats.org/drawingml/2006/main"/>
      </cdr:spPr>
      <cdr:style>
        <a:lnRef xmlns:a="http://schemas.openxmlformats.org/drawingml/2006/main" idx="1">
          <a:schemeClr val="accent1"/>
        </a:lnRef>
        <a:fillRef xmlns:a="http://schemas.openxmlformats.org/drawingml/2006/main" idx="3">
          <a:schemeClr val="accent1"/>
        </a:fillRef>
        <a:effectRef xmlns:a="http://schemas.openxmlformats.org/drawingml/2006/main" idx="2">
          <a:schemeClr val="accent1"/>
        </a:effectRef>
        <a:fontRef xmlns:a="http://schemas.openxmlformats.org/drawingml/2006/main" idx="minor">
          <a:schemeClr val="lt1"/>
        </a:fontRef>
      </cdr:style>
      <cdr:txBody>
        <a:bodyPr xmlns:a="http://schemas.openxmlformats.org/drawingml/2006/main" rtlCol="0" anchor="ctr"/>
        <a:lstStyle xmlns:a="http://schemas.openxmlformats.org/drawingml/2006/main">
          <a:defPPr>
            <a:defRPr lang="en-US"/>
          </a:defPPr>
          <a:lvl1pPr marL="0" algn="l" defTabSz="457200" rtl="0" eaLnBrk="1" latinLnBrk="0" hangingPunct="1">
            <a:defRPr sz="1800" kern="1200">
              <a:solidFill>
                <a:schemeClr val="lt1"/>
              </a:solidFill>
              <a:latin typeface="+mn-lt"/>
              <a:ea typeface="+mn-ea"/>
              <a:cs typeface="+mn-cs"/>
            </a:defRPr>
          </a:lvl1pPr>
          <a:lvl2pPr marL="457200" algn="l" defTabSz="457200" rtl="0" eaLnBrk="1" latinLnBrk="0" hangingPunct="1">
            <a:defRPr sz="1800" kern="1200">
              <a:solidFill>
                <a:schemeClr val="lt1"/>
              </a:solidFill>
              <a:latin typeface="+mn-lt"/>
              <a:ea typeface="+mn-ea"/>
              <a:cs typeface="+mn-cs"/>
            </a:defRPr>
          </a:lvl2pPr>
          <a:lvl3pPr marL="914400" algn="l" defTabSz="457200" rtl="0" eaLnBrk="1" latinLnBrk="0" hangingPunct="1">
            <a:defRPr sz="1800" kern="1200">
              <a:solidFill>
                <a:schemeClr val="lt1"/>
              </a:solidFill>
              <a:latin typeface="+mn-lt"/>
              <a:ea typeface="+mn-ea"/>
              <a:cs typeface="+mn-cs"/>
            </a:defRPr>
          </a:lvl3pPr>
          <a:lvl4pPr marL="1371600" algn="l" defTabSz="457200" rtl="0" eaLnBrk="1" latinLnBrk="0" hangingPunct="1">
            <a:defRPr sz="1800" kern="1200">
              <a:solidFill>
                <a:schemeClr val="lt1"/>
              </a:solidFill>
              <a:latin typeface="+mn-lt"/>
              <a:ea typeface="+mn-ea"/>
              <a:cs typeface="+mn-cs"/>
            </a:defRPr>
          </a:lvl4pPr>
          <a:lvl5pPr marL="1828800" algn="l" defTabSz="457200" rtl="0" eaLnBrk="1" latinLnBrk="0" hangingPunct="1">
            <a:defRPr sz="1800" kern="1200">
              <a:solidFill>
                <a:schemeClr val="lt1"/>
              </a:solidFill>
              <a:latin typeface="+mn-lt"/>
              <a:ea typeface="+mn-ea"/>
              <a:cs typeface="+mn-cs"/>
            </a:defRPr>
          </a:lvl5pPr>
          <a:lvl6pPr marL="2286000" algn="l" defTabSz="457200" rtl="0" eaLnBrk="1" latinLnBrk="0" hangingPunct="1">
            <a:defRPr sz="1800" kern="1200">
              <a:solidFill>
                <a:schemeClr val="lt1"/>
              </a:solidFill>
              <a:latin typeface="+mn-lt"/>
              <a:ea typeface="+mn-ea"/>
              <a:cs typeface="+mn-cs"/>
            </a:defRPr>
          </a:lvl6pPr>
          <a:lvl7pPr marL="2743200" algn="l" defTabSz="457200" rtl="0" eaLnBrk="1" latinLnBrk="0" hangingPunct="1">
            <a:defRPr sz="1800" kern="1200">
              <a:solidFill>
                <a:schemeClr val="lt1"/>
              </a:solidFill>
              <a:latin typeface="+mn-lt"/>
              <a:ea typeface="+mn-ea"/>
              <a:cs typeface="+mn-cs"/>
            </a:defRPr>
          </a:lvl7pPr>
          <a:lvl8pPr marL="3200400" algn="l" defTabSz="457200" rtl="0" eaLnBrk="1" latinLnBrk="0" hangingPunct="1">
            <a:defRPr sz="1800" kern="1200">
              <a:solidFill>
                <a:schemeClr val="lt1"/>
              </a:solidFill>
              <a:latin typeface="+mn-lt"/>
              <a:ea typeface="+mn-ea"/>
              <a:cs typeface="+mn-cs"/>
            </a:defRPr>
          </a:lvl8pPr>
          <a:lvl9pPr marL="3657600" algn="l" defTabSz="457200" rtl="0" eaLnBrk="1" latinLnBrk="0" hangingPunct="1">
            <a:defRPr sz="1800" kern="1200">
              <a:solidFill>
                <a:schemeClr val="lt1"/>
              </a:solidFill>
              <a:latin typeface="+mn-lt"/>
              <a:ea typeface="+mn-ea"/>
              <a:cs typeface="+mn-cs"/>
            </a:defRPr>
          </a:lvl9pPr>
        </a:lstStyle>
        <a:p xmlns:a="http://schemas.openxmlformats.org/drawingml/2006/main">
          <a:pPr algn="ctr"/>
          <a:endParaRPr lang="en-US"/>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38882732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9ff12ebbc7_0_7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9ff12ebbc7_0_7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810453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b199e0e4ef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3" name="Google Shape;1133;gb199e0e4ef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5482706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b199e0e4ef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3" name="Google Shape;1133;gb199e0e4ef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181468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b199e0e4ef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3" name="Google Shape;1133;gb199e0e4ef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012453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b199e0e4ef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3" name="Google Shape;1133;gb199e0e4ef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94322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b199e0e4ef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3" name="Google Shape;1133;gb199e0e4ef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690033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b199e0e4ef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3" name="Google Shape;1133;gb199e0e4ef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251839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b199e0e4ef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3" name="Google Shape;1133;gb199e0e4ef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909746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b199e0e4ef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3" name="Google Shape;1133;gb199e0e4ef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0971601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b199e0e4ef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3" name="Google Shape;1133;gb199e0e4ef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660123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b199e0e4ef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3" name="Google Shape;1133;gb199e0e4ef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810185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1"/>
        <p:cNvGrpSpPr/>
        <p:nvPr/>
      </p:nvGrpSpPr>
      <p:grpSpPr>
        <a:xfrm>
          <a:off x="0" y="0"/>
          <a:ext cx="0" cy="0"/>
          <a:chOff x="0" y="0"/>
          <a:chExt cx="0" cy="0"/>
        </a:xfrm>
      </p:grpSpPr>
      <p:sp>
        <p:nvSpPr>
          <p:cNvPr id="1132" name="Google Shape;1132;gb199e0e4ef_1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33" name="Google Shape;1133;gb199e0e4ef_1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968009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0"/>
        <p:cNvGrpSpPr/>
        <p:nvPr/>
      </p:nvGrpSpPr>
      <p:grpSpPr>
        <a:xfrm>
          <a:off x="0" y="0"/>
          <a:ext cx="0" cy="0"/>
          <a:chOff x="0" y="0"/>
          <a:chExt cx="0" cy="0"/>
        </a:xfrm>
      </p:grpSpPr>
      <p:sp>
        <p:nvSpPr>
          <p:cNvPr id="871" name="Google Shape;871;gab6fe300f2_0_18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72" name="Google Shape;872;gab6fe300f2_0_18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1202150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white">
  <p:cSld name="TITLE_1_1_1_2">
    <p:bg>
      <p:bgPr>
        <a:solidFill>
          <a:srgbClr val="FFFFFF"/>
        </a:solidFill>
        <a:effectLst/>
      </p:bgPr>
    </p:bg>
    <p:spTree>
      <p:nvGrpSpPr>
        <p:cNvPr id="1" name="Shape 34"/>
        <p:cNvGrpSpPr/>
        <p:nvPr/>
      </p:nvGrpSpPr>
      <p:grpSpPr>
        <a:xfrm>
          <a:off x="0" y="0"/>
          <a:ext cx="0" cy="0"/>
          <a:chOff x="0" y="0"/>
          <a:chExt cx="0" cy="0"/>
        </a:xfrm>
      </p:grpSpPr>
      <p:pic>
        <p:nvPicPr>
          <p:cNvPr id="35" name="Google Shape;35;p5"/>
          <p:cNvPicPr preferRelativeResize="0"/>
          <p:nvPr/>
        </p:nvPicPr>
        <p:blipFill>
          <a:blip r:embed="rId2" cstate="screen">
            <a:alphaModFix/>
            <a:extLst>
              <a:ext uri="{28A0092B-C50C-407E-A947-70E740481C1C}">
                <a14:useLocalDpi xmlns:a14="http://schemas.microsoft.com/office/drawing/2010/main"/>
              </a:ext>
            </a:extLst>
          </a:blip>
          <a:stretch>
            <a:fillRect/>
          </a:stretch>
        </p:blipFill>
        <p:spPr>
          <a:xfrm>
            <a:off x="0" y="643"/>
            <a:ext cx="9143995" cy="5142212"/>
          </a:xfrm>
          <a:prstGeom prst="rect">
            <a:avLst/>
          </a:prstGeom>
          <a:noFill/>
          <a:ln>
            <a:noFill/>
          </a:ln>
        </p:spPr>
      </p:pic>
      <p:sp>
        <p:nvSpPr>
          <p:cNvPr id="36" name="Google Shape;36;p5"/>
          <p:cNvSpPr txBox="1">
            <a:spLocks noGrp="1"/>
          </p:cNvSpPr>
          <p:nvPr>
            <p:ph type="ctrTitle"/>
          </p:nvPr>
        </p:nvSpPr>
        <p:spPr>
          <a:xfrm>
            <a:off x="354650" y="1097925"/>
            <a:ext cx="6280500" cy="1744200"/>
          </a:xfrm>
          <a:prstGeom prst="rect">
            <a:avLst/>
          </a:prstGeom>
        </p:spPr>
        <p:txBody>
          <a:bodyPr spcFirstLastPara="1" wrap="square" lIns="0" tIns="91425" rIns="0" bIns="91425" anchor="b" anchorCtr="0">
            <a:noAutofit/>
          </a:bodyPr>
          <a:lstStyle>
            <a:lvl1pPr lvl="0" rtl="0">
              <a:spcBef>
                <a:spcPts val="0"/>
              </a:spcBef>
              <a:spcAft>
                <a:spcPts val="0"/>
              </a:spcAft>
              <a:buClr>
                <a:srgbClr val="000000"/>
              </a:buClr>
              <a:buSzPts val="3600"/>
              <a:buFont typeface="Montserrat"/>
              <a:buNone/>
              <a:defRPr sz="3600" b="1">
                <a:solidFill>
                  <a:srgbClr val="000000"/>
                </a:solidFill>
                <a:latin typeface="Avenir Next LT Pro" panose="020B0504020202020204" pitchFamily="34" charset="0"/>
                <a:ea typeface="Avenir Next LT Pro" panose="020B0504020202020204" pitchFamily="34" charset="0"/>
                <a:cs typeface="Avenir Next LT Pro" panose="020B0504020202020204" pitchFamily="34" charset="0"/>
                <a:sym typeface="Montserrat"/>
              </a:defRPr>
            </a:lvl1pPr>
            <a:lvl2pPr lvl="1" algn="ctr" rtl="0">
              <a:spcBef>
                <a:spcPts val="0"/>
              </a:spcBef>
              <a:spcAft>
                <a:spcPts val="0"/>
              </a:spcAft>
              <a:buClr>
                <a:srgbClr val="000000"/>
              </a:buClr>
              <a:buSzPts val="5200"/>
              <a:buNone/>
              <a:defRPr sz="5200">
                <a:solidFill>
                  <a:srgbClr val="000000"/>
                </a:solidFill>
              </a:defRPr>
            </a:lvl2pPr>
            <a:lvl3pPr lvl="2" algn="ctr" rtl="0">
              <a:spcBef>
                <a:spcPts val="0"/>
              </a:spcBef>
              <a:spcAft>
                <a:spcPts val="0"/>
              </a:spcAft>
              <a:buClr>
                <a:srgbClr val="000000"/>
              </a:buClr>
              <a:buSzPts val="5200"/>
              <a:buNone/>
              <a:defRPr sz="5200">
                <a:solidFill>
                  <a:srgbClr val="000000"/>
                </a:solidFill>
              </a:defRPr>
            </a:lvl3pPr>
            <a:lvl4pPr lvl="3" algn="ctr" rtl="0">
              <a:spcBef>
                <a:spcPts val="0"/>
              </a:spcBef>
              <a:spcAft>
                <a:spcPts val="0"/>
              </a:spcAft>
              <a:buClr>
                <a:srgbClr val="000000"/>
              </a:buClr>
              <a:buSzPts val="5200"/>
              <a:buNone/>
              <a:defRPr sz="5200">
                <a:solidFill>
                  <a:srgbClr val="000000"/>
                </a:solidFill>
              </a:defRPr>
            </a:lvl4pPr>
            <a:lvl5pPr lvl="4" algn="ctr" rtl="0">
              <a:spcBef>
                <a:spcPts val="0"/>
              </a:spcBef>
              <a:spcAft>
                <a:spcPts val="0"/>
              </a:spcAft>
              <a:buClr>
                <a:srgbClr val="000000"/>
              </a:buClr>
              <a:buSzPts val="5200"/>
              <a:buNone/>
              <a:defRPr sz="5200">
                <a:solidFill>
                  <a:srgbClr val="000000"/>
                </a:solidFill>
              </a:defRPr>
            </a:lvl5pPr>
            <a:lvl6pPr lvl="5" algn="ctr" rtl="0">
              <a:spcBef>
                <a:spcPts val="0"/>
              </a:spcBef>
              <a:spcAft>
                <a:spcPts val="0"/>
              </a:spcAft>
              <a:buClr>
                <a:srgbClr val="000000"/>
              </a:buClr>
              <a:buSzPts val="5200"/>
              <a:buNone/>
              <a:defRPr sz="5200">
                <a:solidFill>
                  <a:srgbClr val="000000"/>
                </a:solidFill>
              </a:defRPr>
            </a:lvl6pPr>
            <a:lvl7pPr lvl="6" algn="ctr" rtl="0">
              <a:spcBef>
                <a:spcPts val="0"/>
              </a:spcBef>
              <a:spcAft>
                <a:spcPts val="0"/>
              </a:spcAft>
              <a:buClr>
                <a:srgbClr val="000000"/>
              </a:buClr>
              <a:buSzPts val="5200"/>
              <a:buNone/>
              <a:defRPr sz="5200">
                <a:solidFill>
                  <a:srgbClr val="000000"/>
                </a:solidFill>
              </a:defRPr>
            </a:lvl7pPr>
            <a:lvl8pPr lvl="7" algn="ctr" rtl="0">
              <a:spcBef>
                <a:spcPts val="0"/>
              </a:spcBef>
              <a:spcAft>
                <a:spcPts val="0"/>
              </a:spcAft>
              <a:buClr>
                <a:srgbClr val="000000"/>
              </a:buClr>
              <a:buSzPts val="5200"/>
              <a:buNone/>
              <a:defRPr sz="5200">
                <a:solidFill>
                  <a:srgbClr val="000000"/>
                </a:solidFill>
              </a:defRPr>
            </a:lvl8pPr>
            <a:lvl9pPr lvl="8" algn="ctr" rtl="0">
              <a:spcBef>
                <a:spcPts val="0"/>
              </a:spcBef>
              <a:spcAft>
                <a:spcPts val="0"/>
              </a:spcAft>
              <a:buClr>
                <a:srgbClr val="000000"/>
              </a:buClr>
              <a:buSzPts val="5200"/>
              <a:buNone/>
              <a:defRPr sz="5200">
                <a:solidFill>
                  <a:srgbClr val="000000"/>
                </a:solidFill>
              </a:defRPr>
            </a:lvl9pPr>
          </a:lstStyle>
          <a:p>
            <a:endParaRPr dirty="0"/>
          </a:p>
        </p:txBody>
      </p:sp>
      <p:sp>
        <p:nvSpPr>
          <p:cNvPr id="37" name="Google Shape;37;p5"/>
          <p:cNvSpPr txBox="1">
            <a:spLocks noGrp="1"/>
          </p:cNvSpPr>
          <p:nvPr>
            <p:ph type="subTitle" idx="1"/>
          </p:nvPr>
        </p:nvSpPr>
        <p:spPr>
          <a:xfrm>
            <a:off x="354650" y="2802800"/>
            <a:ext cx="6280500" cy="792600"/>
          </a:xfrm>
          <a:prstGeom prst="rect">
            <a:avLst/>
          </a:prstGeom>
        </p:spPr>
        <p:txBody>
          <a:bodyPr spcFirstLastPara="1" wrap="square" lIns="0" tIns="91425" rIns="0" bIns="91425" anchor="t" anchorCtr="0">
            <a:noAutofit/>
          </a:bodyPr>
          <a:lstStyle>
            <a:lvl1pPr marL="0" lvl="0" indent="0" rtl="0">
              <a:lnSpc>
                <a:spcPct val="100000"/>
              </a:lnSpc>
              <a:spcBef>
                <a:spcPts val="0"/>
              </a:spcBef>
              <a:spcAft>
                <a:spcPts val="0"/>
              </a:spcAft>
              <a:buClr>
                <a:schemeClr val="accent5"/>
              </a:buClr>
              <a:buSzPts val="1800"/>
              <a:buFont typeface="Montserrat"/>
              <a:buNone/>
              <a:defRPr sz="1800">
                <a:solidFill>
                  <a:schemeClr val="accent5"/>
                </a:solidFill>
                <a:latin typeface="Avenir Next LT Pro" panose="020B0504020202020204" pitchFamily="34" charset="0"/>
                <a:ea typeface="Avenir Next LT Pro" panose="020B0504020202020204" pitchFamily="34" charset="0"/>
                <a:cs typeface="Avenir Next LT Pro" panose="020B0504020202020204" pitchFamily="34" charset="0"/>
                <a:sym typeface="Montserrat"/>
              </a:defRPr>
            </a:lvl1pPr>
            <a:lvl2pPr lvl="1" rtl="0">
              <a:lnSpc>
                <a:spcPct val="100000"/>
              </a:lnSpc>
              <a:spcBef>
                <a:spcPts val="0"/>
              </a:spcBef>
              <a:spcAft>
                <a:spcPts val="0"/>
              </a:spcAft>
              <a:buSzPts val="1800"/>
              <a:buFont typeface="Montserrat"/>
              <a:buNone/>
              <a:defRPr sz="1800">
                <a:latin typeface="Montserrat"/>
                <a:ea typeface="Montserrat"/>
                <a:cs typeface="Montserrat"/>
                <a:sym typeface="Montserrat"/>
              </a:defRPr>
            </a:lvl2pPr>
            <a:lvl3pPr lvl="2" rtl="0">
              <a:lnSpc>
                <a:spcPct val="100000"/>
              </a:lnSpc>
              <a:spcBef>
                <a:spcPts val="0"/>
              </a:spcBef>
              <a:spcAft>
                <a:spcPts val="0"/>
              </a:spcAft>
              <a:buSzPts val="1800"/>
              <a:buFont typeface="Montserrat"/>
              <a:buNone/>
              <a:defRPr sz="1800">
                <a:latin typeface="Montserrat"/>
                <a:ea typeface="Montserrat"/>
                <a:cs typeface="Montserrat"/>
                <a:sym typeface="Montserrat"/>
              </a:defRPr>
            </a:lvl3pPr>
            <a:lvl4pPr lvl="3" rtl="0">
              <a:lnSpc>
                <a:spcPct val="100000"/>
              </a:lnSpc>
              <a:spcBef>
                <a:spcPts val="0"/>
              </a:spcBef>
              <a:spcAft>
                <a:spcPts val="0"/>
              </a:spcAft>
              <a:buSzPts val="1800"/>
              <a:buFont typeface="Montserrat"/>
              <a:buNone/>
              <a:defRPr sz="1800">
                <a:latin typeface="Montserrat"/>
                <a:ea typeface="Montserrat"/>
                <a:cs typeface="Montserrat"/>
                <a:sym typeface="Montserrat"/>
              </a:defRPr>
            </a:lvl4pPr>
            <a:lvl5pPr lvl="4" rtl="0">
              <a:lnSpc>
                <a:spcPct val="100000"/>
              </a:lnSpc>
              <a:spcBef>
                <a:spcPts val="0"/>
              </a:spcBef>
              <a:spcAft>
                <a:spcPts val="0"/>
              </a:spcAft>
              <a:buSzPts val="1800"/>
              <a:buFont typeface="Montserrat"/>
              <a:buNone/>
              <a:defRPr sz="1800">
                <a:latin typeface="Montserrat"/>
                <a:ea typeface="Montserrat"/>
                <a:cs typeface="Montserrat"/>
                <a:sym typeface="Montserrat"/>
              </a:defRPr>
            </a:lvl5pPr>
            <a:lvl6pPr lvl="5" rtl="0">
              <a:lnSpc>
                <a:spcPct val="100000"/>
              </a:lnSpc>
              <a:spcBef>
                <a:spcPts val="0"/>
              </a:spcBef>
              <a:spcAft>
                <a:spcPts val="0"/>
              </a:spcAft>
              <a:buSzPts val="1800"/>
              <a:buFont typeface="Montserrat"/>
              <a:buNone/>
              <a:defRPr sz="1800">
                <a:latin typeface="Montserrat"/>
                <a:ea typeface="Montserrat"/>
                <a:cs typeface="Montserrat"/>
                <a:sym typeface="Montserrat"/>
              </a:defRPr>
            </a:lvl6pPr>
            <a:lvl7pPr lvl="6" rtl="0">
              <a:lnSpc>
                <a:spcPct val="100000"/>
              </a:lnSpc>
              <a:spcBef>
                <a:spcPts val="0"/>
              </a:spcBef>
              <a:spcAft>
                <a:spcPts val="0"/>
              </a:spcAft>
              <a:buSzPts val="1800"/>
              <a:buFont typeface="Montserrat"/>
              <a:buNone/>
              <a:defRPr sz="1800">
                <a:latin typeface="Montserrat"/>
                <a:ea typeface="Montserrat"/>
                <a:cs typeface="Montserrat"/>
                <a:sym typeface="Montserrat"/>
              </a:defRPr>
            </a:lvl7pPr>
            <a:lvl8pPr lvl="7" rtl="0">
              <a:lnSpc>
                <a:spcPct val="100000"/>
              </a:lnSpc>
              <a:spcBef>
                <a:spcPts val="0"/>
              </a:spcBef>
              <a:spcAft>
                <a:spcPts val="0"/>
              </a:spcAft>
              <a:buSzPts val="1800"/>
              <a:buFont typeface="Montserrat"/>
              <a:buNone/>
              <a:defRPr sz="1800">
                <a:latin typeface="Montserrat"/>
                <a:ea typeface="Montserrat"/>
                <a:cs typeface="Montserrat"/>
                <a:sym typeface="Montserrat"/>
              </a:defRPr>
            </a:lvl8pPr>
            <a:lvl9pPr lvl="8" rtl="0">
              <a:lnSpc>
                <a:spcPct val="100000"/>
              </a:lnSpc>
              <a:spcBef>
                <a:spcPts val="0"/>
              </a:spcBef>
              <a:spcAft>
                <a:spcPts val="0"/>
              </a:spcAft>
              <a:buSzPts val="1800"/>
              <a:buFont typeface="Montserrat"/>
              <a:buNone/>
              <a:defRPr sz="1800">
                <a:latin typeface="Montserrat"/>
                <a:ea typeface="Montserrat"/>
                <a:cs typeface="Montserrat"/>
                <a:sym typeface="Montserrat"/>
              </a:defRPr>
            </a:lvl9pPr>
          </a:lstStyle>
          <a:p>
            <a:endParaRPr dirty="0"/>
          </a:p>
        </p:txBody>
      </p:sp>
      <p:pic>
        <p:nvPicPr>
          <p:cNvPr id="38" name="Google Shape;38;p5"/>
          <p:cNvPicPr preferRelativeResize="0"/>
          <p:nvPr/>
        </p:nvPicPr>
        <p:blipFill rotWithShape="1">
          <a:blip r:embed="rId3" cstate="screen">
            <a:alphaModFix/>
            <a:extLst>
              <a:ext uri="{28A0092B-C50C-407E-A947-70E740481C1C}">
                <a14:useLocalDpi xmlns:a14="http://schemas.microsoft.com/office/drawing/2010/main"/>
              </a:ext>
            </a:extLst>
          </a:blip>
          <a:srcRect/>
          <a:stretch/>
        </p:blipFill>
        <p:spPr>
          <a:xfrm>
            <a:off x="354643" y="453914"/>
            <a:ext cx="1714500" cy="396636"/>
          </a:xfrm>
          <a:prstGeom prst="rect">
            <a:avLst/>
          </a:prstGeom>
          <a:noFill/>
          <a:ln>
            <a:noFill/>
          </a:ln>
        </p:spPr>
      </p:pic>
      <p:sp>
        <p:nvSpPr>
          <p:cNvPr id="39" name="Google Shape;39;p5"/>
          <p:cNvSpPr txBox="1">
            <a:spLocks noGrp="1"/>
          </p:cNvSpPr>
          <p:nvPr>
            <p:ph type="subTitle" idx="2"/>
          </p:nvPr>
        </p:nvSpPr>
        <p:spPr>
          <a:xfrm>
            <a:off x="354650" y="4290000"/>
            <a:ext cx="6280500" cy="307500"/>
          </a:xfrm>
          <a:prstGeom prst="rect">
            <a:avLst/>
          </a:prstGeom>
        </p:spPr>
        <p:txBody>
          <a:bodyPr spcFirstLastPara="1" wrap="square" lIns="0" tIns="91425" rIns="0" bIns="91425" anchor="t" anchorCtr="0">
            <a:noAutofit/>
          </a:bodyPr>
          <a:lstStyle>
            <a:lvl1pPr marL="0" lvl="0" indent="0" rtl="0">
              <a:lnSpc>
                <a:spcPct val="100000"/>
              </a:lnSpc>
              <a:spcBef>
                <a:spcPts val="0"/>
              </a:spcBef>
              <a:spcAft>
                <a:spcPts val="0"/>
              </a:spcAft>
              <a:buClr>
                <a:schemeClr val="accent5"/>
              </a:buClr>
              <a:buSzPts val="1200"/>
              <a:buNone/>
              <a:defRPr sz="1200">
                <a:solidFill>
                  <a:schemeClr val="accent5"/>
                </a:solidFill>
                <a:latin typeface="Avenir Next LT Pro" panose="020B0504020202020204" pitchFamily="34" charset="0"/>
              </a:defRPr>
            </a:lvl1pPr>
            <a:lvl2pPr lvl="1" rtl="0">
              <a:lnSpc>
                <a:spcPct val="100000"/>
              </a:lnSpc>
              <a:spcBef>
                <a:spcPts val="0"/>
              </a:spcBef>
              <a:spcAft>
                <a:spcPts val="0"/>
              </a:spcAft>
              <a:buClr>
                <a:schemeClr val="accent5"/>
              </a:buClr>
              <a:buSzPts val="1800"/>
              <a:buNone/>
              <a:defRPr sz="1800" b="1">
                <a:solidFill>
                  <a:schemeClr val="accent5"/>
                </a:solidFill>
              </a:defRPr>
            </a:lvl2pPr>
            <a:lvl3pPr lvl="2" rtl="0">
              <a:lnSpc>
                <a:spcPct val="100000"/>
              </a:lnSpc>
              <a:spcBef>
                <a:spcPts val="0"/>
              </a:spcBef>
              <a:spcAft>
                <a:spcPts val="0"/>
              </a:spcAft>
              <a:buClr>
                <a:schemeClr val="accent5"/>
              </a:buClr>
              <a:buSzPts val="1800"/>
              <a:buNone/>
              <a:defRPr sz="1800" b="1">
                <a:solidFill>
                  <a:schemeClr val="accent5"/>
                </a:solidFill>
              </a:defRPr>
            </a:lvl3pPr>
            <a:lvl4pPr lvl="3" rtl="0">
              <a:lnSpc>
                <a:spcPct val="100000"/>
              </a:lnSpc>
              <a:spcBef>
                <a:spcPts val="0"/>
              </a:spcBef>
              <a:spcAft>
                <a:spcPts val="0"/>
              </a:spcAft>
              <a:buClr>
                <a:schemeClr val="accent5"/>
              </a:buClr>
              <a:buSzPts val="1800"/>
              <a:buNone/>
              <a:defRPr sz="1800" b="1">
                <a:solidFill>
                  <a:schemeClr val="accent5"/>
                </a:solidFill>
              </a:defRPr>
            </a:lvl4pPr>
            <a:lvl5pPr lvl="4" rtl="0">
              <a:lnSpc>
                <a:spcPct val="100000"/>
              </a:lnSpc>
              <a:spcBef>
                <a:spcPts val="0"/>
              </a:spcBef>
              <a:spcAft>
                <a:spcPts val="0"/>
              </a:spcAft>
              <a:buClr>
                <a:schemeClr val="accent5"/>
              </a:buClr>
              <a:buSzPts val="1800"/>
              <a:buNone/>
              <a:defRPr sz="1800" b="1">
                <a:solidFill>
                  <a:schemeClr val="accent5"/>
                </a:solidFill>
              </a:defRPr>
            </a:lvl5pPr>
            <a:lvl6pPr lvl="5" rtl="0">
              <a:lnSpc>
                <a:spcPct val="100000"/>
              </a:lnSpc>
              <a:spcBef>
                <a:spcPts val="0"/>
              </a:spcBef>
              <a:spcAft>
                <a:spcPts val="0"/>
              </a:spcAft>
              <a:buClr>
                <a:schemeClr val="accent5"/>
              </a:buClr>
              <a:buSzPts val="1800"/>
              <a:buNone/>
              <a:defRPr sz="1800" b="1">
                <a:solidFill>
                  <a:schemeClr val="accent5"/>
                </a:solidFill>
              </a:defRPr>
            </a:lvl6pPr>
            <a:lvl7pPr lvl="6" rtl="0">
              <a:lnSpc>
                <a:spcPct val="100000"/>
              </a:lnSpc>
              <a:spcBef>
                <a:spcPts val="0"/>
              </a:spcBef>
              <a:spcAft>
                <a:spcPts val="0"/>
              </a:spcAft>
              <a:buClr>
                <a:schemeClr val="accent5"/>
              </a:buClr>
              <a:buSzPts val="1800"/>
              <a:buNone/>
              <a:defRPr sz="1800" b="1">
                <a:solidFill>
                  <a:schemeClr val="accent5"/>
                </a:solidFill>
              </a:defRPr>
            </a:lvl7pPr>
            <a:lvl8pPr lvl="7" rtl="0">
              <a:lnSpc>
                <a:spcPct val="100000"/>
              </a:lnSpc>
              <a:spcBef>
                <a:spcPts val="0"/>
              </a:spcBef>
              <a:spcAft>
                <a:spcPts val="0"/>
              </a:spcAft>
              <a:buClr>
                <a:schemeClr val="accent5"/>
              </a:buClr>
              <a:buSzPts val="1800"/>
              <a:buNone/>
              <a:defRPr sz="1800" b="1">
                <a:solidFill>
                  <a:schemeClr val="accent5"/>
                </a:solidFill>
              </a:defRPr>
            </a:lvl8pPr>
            <a:lvl9pPr lvl="8" rtl="0">
              <a:lnSpc>
                <a:spcPct val="100000"/>
              </a:lnSpc>
              <a:spcBef>
                <a:spcPts val="0"/>
              </a:spcBef>
              <a:spcAft>
                <a:spcPts val="0"/>
              </a:spcAft>
              <a:buClr>
                <a:schemeClr val="accent5"/>
              </a:buClr>
              <a:buSzPts val="1800"/>
              <a:buNone/>
              <a:defRPr sz="1800" b="1">
                <a:solidFill>
                  <a:schemeClr val="accent5"/>
                </a:solidFill>
              </a:defRPr>
            </a:lvl9pPr>
          </a:lstStyle>
          <a:p>
            <a:endParaRPr dirty="0"/>
          </a:p>
        </p:txBody>
      </p:sp>
      <p:sp>
        <p:nvSpPr>
          <p:cNvPr id="40" name="Google Shape;40;p5"/>
          <p:cNvSpPr/>
          <p:nvPr/>
        </p:nvSpPr>
        <p:spPr>
          <a:xfrm>
            <a:off x="354650" y="4966350"/>
            <a:ext cx="5064000" cy="184800"/>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500" dirty="0">
                <a:solidFill>
                  <a:srgbClr val="888888"/>
                </a:solidFill>
                <a:latin typeface="Avenir Next LT Pro" panose="020B0504020202020204" pitchFamily="34" charset="0"/>
                <a:ea typeface="Montserrat Light"/>
                <a:cs typeface="Montserrat Light"/>
                <a:sym typeface="Montserrat Light"/>
              </a:rPr>
              <a:t>© 2021 Nielsen Consumer LLC. All Rights Reserved.</a:t>
            </a:r>
            <a:endParaRPr sz="500" i="0" u="none" strike="noStrike" cap="none" dirty="0">
              <a:solidFill>
                <a:srgbClr val="888888"/>
              </a:solidFill>
              <a:latin typeface="Avenir Next LT Pro" panose="020B0504020202020204" pitchFamily="34" charset="0"/>
              <a:ea typeface="Montserrat Light"/>
              <a:cs typeface="Montserrat Light"/>
              <a:sym typeface="Montserrat Light"/>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Divider - White/text left">
  <p:cSld name="TITLE_AND_BODY_1_3_3_1">
    <p:spTree>
      <p:nvGrpSpPr>
        <p:cNvPr id="1" name="Shape 195"/>
        <p:cNvGrpSpPr/>
        <p:nvPr/>
      </p:nvGrpSpPr>
      <p:grpSpPr>
        <a:xfrm>
          <a:off x="0" y="0"/>
          <a:ext cx="0" cy="0"/>
          <a:chOff x="0" y="0"/>
          <a:chExt cx="0" cy="0"/>
        </a:xfrm>
      </p:grpSpPr>
      <p:pic>
        <p:nvPicPr>
          <p:cNvPr id="196" name="Google Shape;196;p22"/>
          <p:cNvPicPr preferRelativeResize="0"/>
          <p:nvPr/>
        </p:nvPicPr>
        <p:blipFill>
          <a:blip r:embed="rId2" cstate="screen">
            <a:alphaModFix/>
            <a:extLst>
              <a:ext uri="{28A0092B-C50C-407E-A947-70E740481C1C}">
                <a14:useLocalDpi xmlns:a14="http://schemas.microsoft.com/office/drawing/2010/main"/>
              </a:ext>
            </a:extLst>
          </a:blip>
          <a:stretch>
            <a:fillRect/>
          </a:stretch>
        </p:blipFill>
        <p:spPr>
          <a:xfrm>
            <a:off x="0" y="6"/>
            <a:ext cx="9142225" cy="5143501"/>
          </a:xfrm>
          <a:prstGeom prst="rect">
            <a:avLst/>
          </a:prstGeom>
          <a:noFill/>
          <a:ln>
            <a:noFill/>
          </a:ln>
        </p:spPr>
      </p:pic>
      <p:sp>
        <p:nvSpPr>
          <p:cNvPr id="197" name="Google Shape;197;p22"/>
          <p:cNvSpPr/>
          <p:nvPr/>
        </p:nvSpPr>
        <p:spPr>
          <a:xfrm>
            <a:off x="354650" y="4966350"/>
            <a:ext cx="5064000" cy="184800"/>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500" dirty="0">
                <a:solidFill>
                  <a:srgbClr val="888888"/>
                </a:solidFill>
                <a:latin typeface="Avenir Next LT Pro" panose="020B0504020202020204" pitchFamily="34" charset="0"/>
                <a:ea typeface="Montserrat Light"/>
                <a:cs typeface="Montserrat Light"/>
                <a:sym typeface="Montserrat Light"/>
              </a:rPr>
              <a:t>© 2021 Nielsen Consumer LLC. All Rights Reserved.</a:t>
            </a:r>
            <a:endParaRPr sz="500" i="0" u="none" strike="noStrike" cap="none" dirty="0">
              <a:solidFill>
                <a:srgbClr val="888888"/>
              </a:solidFill>
              <a:latin typeface="Avenir Next LT Pro" panose="020B0504020202020204" pitchFamily="34" charset="0"/>
              <a:ea typeface="Montserrat Light"/>
              <a:cs typeface="Montserrat Light"/>
              <a:sym typeface="Montserrat Light"/>
            </a:endParaRPr>
          </a:p>
        </p:txBody>
      </p:sp>
      <p:sp>
        <p:nvSpPr>
          <p:cNvPr id="198" name="Google Shape;198;p22"/>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lvl1pPr lvl="0" algn="r" rtl="0">
              <a:buNone/>
              <a:defRPr sz="1000">
                <a:latin typeface="Avenir Next LT Pro" panose="020B0504020202020204" pitchFamily="34" charset="0"/>
                <a:ea typeface="Avenir Next LT Pro" panose="020B0504020202020204" pitchFamily="34" charset="0"/>
                <a:cs typeface="Avenir Next LT Pro" panose="020B0504020202020204" pitchFamily="34" charset="0"/>
                <a:sym typeface="Montserrat Light"/>
              </a:defRPr>
            </a:lvl1pPr>
            <a:lvl2pPr lvl="1" algn="r" rtl="0">
              <a:buNone/>
              <a:defRPr sz="1000">
                <a:latin typeface="Montserrat Light"/>
                <a:ea typeface="Montserrat Light"/>
                <a:cs typeface="Montserrat Light"/>
                <a:sym typeface="Montserrat Light"/>
              </a:defRPr>
            </a:lvl2pPr>
            <a:lvl3pPr lvl="2" algn="r" rtl="0">
              <a:buNone/>
              <a:defRPr sz="1000">
                <a:latin typeface="Montserrat Light"/>
                <a:ea typeface="Montserrat Light"/>
                <a:cs typeface="Montserrat Light"/>
                <a:sym typeface="Montserrat Light"/>
              </a:defRPr>
            </a:lvl3pPr>
            <a:lvl4pPr lvl="3" algn="r" rtl="0">
              <a:buNone/>
              <a:defRPr sz="1000">
                <a:latin typeface="Montserrat Light"/>
                <a:ea typeface="Montserrat Light"/>
                <a:cs typeface="Montserrat Light"/>
                <a:sym typeface="Montserrat Light"/>
              </a:defRPr>
            </a:lvl4pPr>
            <a:lvl5pPr lvl="4" algn="r" rtl="0">
              <a:buNone/>
              <a:defRPr sz="1000">
                <a:latin typeface="Montserrat Light"/>
                <a:ea typeface="Montserrat Light"/>
                <a:cs typeface="Montserrat Light"/>
                <a:sym typeface="Montserrat Light"/>
              </a:defRPr>
            </a:lvl5pPr>
            <a:lvl6pPr lvl="5" algn="r" rtl="0">
              <a:buNone/>
              <a:defRPr sz="1000">
                <a:latin typeface="Montserrat Light"/>
                <a:ea typeface="Montserrat Light"/>
                <a:cs typeface="Montserrat Light"/>
                <a:sym typeface="Montserrat Light"/>
              </a:defRPr>
            </a:lvl6pPr>
            <a:lvl7pPr lvl="6" algn="r" rtl="0">
              <a:buNone/>
              <a:defRPr sz="1000">
                <a:latin typeface="Montserrat Light"/>
                <a:ea typeface="Montserrat Light"/>
                <a:cs typeface="Montserrat Light"/>
                <a:sym typeface="Montserrat Light"/>
              </a:defRPr>
            </a:lvl7pPr>
            <a:lvl8pPr lvl="7" algn="r" rtl="0">
              <a:buNone/>
              <a:defRPr sz="1000">
                <a:latin typeface="Montserrat Light"/>
                <a:ea typeface="Montserrat Light"/>
                <a:cs typeface="Montserrat Light"/>
                <a:sym typeface="Montserrat Light"/>
              </a:defRPr>
            </a:lvl8pPr>
            <a:lvl9pPr lvl="8" algn="r" rtl="0">
              <a:buNone/>
              <a:defRPr sz="1000">
                <a:latin typeface="Montserrat Light"/>
                <a:ea typeface="Montserrat Light"/>
                <a:cs typeface="Montserrat Light"/>
                <a:sym typeface="Montserrat Light"/>
              </a:defRPr>
            </a:lvl9pPr>
          </a:lstStyle>
          <a:p>
            <a:fld id="{00000000-1234-1234-1234-123412341234}" type="slidenum">
              <a:rPr lang="en" smtClean="0"/>
              <a:pPr/>
              <a:t>‹#›</a:t>
            </a:fld>
            <a:endParaRPr lang="en">
              <a:latin typeface="Avenir Next LT Pro" panose="020B0504020202020204" pitchFamily="34" charset="0"/>
            </a:endParaRPr>
          </a:p>
        </p:txBody>
      </p:sp>
      <p:pic>
        <p:nvPicPr>
          <p:cNvPr id="199" name="Google Shape;199;p22"/>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0" y="-23876"/>
            <a:ext cx="354650" cy="355945"/>
          </a:xfrm>
          <a:prstGeom prst="rect">
            <a:avLst/>
          </a:prstGeom>
          <a:noFill/>
          <a:ln>
            <a:noFill/>
          </a:ln>
        </p:spPr>
      </p:pic>
      <p:sp>
        <p:nvSpPr>
          <p:cNvPr id="200" name="Google Shape;200;p22"/>
          <p:cNvSpPr txBox="1">
            <a:spLocks noGrp="1"/>
          </p:cNvSpPr>
          <p:nvPr>
            <p:ph type="subTitle" idx="1"/>
          </p:nvPr>
        </p:nvSpPr>
        <p:spPr>
          <a:xfrm>
            <a:off x="354650" y="4857012"/>
            <a:ext cx="8159100" cy="184800"/>
          </a:xfrm>
          <a:prstGeom prst="rect">
            <a:avLst/>
          </a:prstGeom>
        </p:spPr>
        <p:txBody>
          <a:bodyPr spcFirstLastPara="1" wrap="square" lIns="0" tIns="91425" rIns="0" bIns="91425" anchor="b" anchorCtr="0">
            <a:noAutofit/>
          </a:bodyPr>
          <a:lstStyle>
            <a:lvl1pPr marL="0" lvl="0" indent="0" rtl="0">
              <a:lnSpc>
                <a:spcPct val="100000"/>
              </a:lnSpc>
              <a:spcBef>
                <a:spcPts val="0"/>
              </a:spcBef>
              <a:spcAft>
                <a:spcPts val="0"/>
              </a:spcAft>
              <a:buClr>
                <a:schemeClr val="accent5"/>
              </a:buClr>
              <a:buSzPts val="600"/>
              <a:buNone/>
              <a:defRPr sz="600">
                <a:solidFill>
                  <a:schemeClr val="accent5"/>
                </a:solidFill>
                <a:latin typeface="Avenir Next LT Pro" panose="020B0504020202020204" pitchFamily="34" charset="0"/>
              </a:defRPr>
            </a:lvl1pPr>
            <a:lvl2pPr lvl="1" rtl="0">
              <a:lnSpc>
                <a:spcPct val="100000"/>
              </a:lnSpc>
              <a:spcBef>
                <a:spcPts val="0"/>
              </a:spcBef>
              <a:spcAft>
                <a:spcPts val="0"/>
              </a:spcAft>
              <a:buClr>
                <a:schemeClr val="accent5"/>
              </a:buClr>
              <a:buSzPts val="600"/>
              <a:buNone/>
              <a:defRPr sz="600">
                <a:solidFill>
                  <a:schemeClr val="accent5"/>
                </a:solidFill>
              </a:defRPr>
            </a:lvl2pPr>
            <a:lvl3pPr lvl="2" rtl="0">
              <a:lnSpc>
                <a:spcPct val="100000"/>
              </a:lnSpc>
              <a:spcBef>
                <a:spcPts val="0"/>
              </a:spcBef>
              <a:spcAft>
                <a:spcPts val="0"/>
              </a:spcAft>
              <a:buClr>
                <a:schemeClr val="accent5"/>
              </a:buClr>
              <a:buSzPts val="600"/>
              <a:buNone/>
              <a:defRPr sz="600">
                <a:solidFill>
                  <a:schemeClr val="accent5"/>
                </a:solidFill>
              </a:defRPr>
            </a:lvl3pPr>
            <a:lvl4pPr lvl="3" rtl="0">
              <a:lnSpc>
                <a:spcPct val="100000"/>
              </a:lnSpc>
              <a:spcBef>
                <a:spcPts val="0"/>
              </a:spcBef>
              <a:spcAft>
                <a:spcPts val="0"/>
              </a:spcAft>
              <a:buClr>
                <a:schemeClr val="accent5"/>
              </a:buClr>
              <a:buSzPts val="600"/>
              <a:buNone/>
              <a:defRPr sz="600">
                <a:solidFill>
                  <a:schemeClr val="accent5"/>
                </a:solidFill>
              </a:defRPr>
            </a:lvl4pPr>
            <a:lvl5pPr lvl="4" rtl="0">
              <a:lnSpc>
                <a:spcPct val="100000"/>
              </a:lnSpc>
              <a:spcBef>
                <a:spcPts val="0"/>
              </a:spcBef>
              <a:spcAft>
                <a:spcPts val="0"/>
              </a:spcAft>
              <a:buClr>
                <a:schemeClr val="accent5"/>
              </a:buClr>
              <a:buSzPts val="600"/>
              <a:buNone/>
              <a:defRPr sz="600">
                <a:solidFill>
                  <a:schemeClr val="accent5"/>
                </a:solidFill>
              </a:defRPr>
            </a:lvl5pPr>
            <a:lvl6pPr lvl="5" rtl="0">
              <a:lnSpc>
                <a:spcPct val="100000"/>
              </a:lnSpc>
              <a:spcBef>
                <a:spcPts val="0"/>
              </a:spcBef>
              <a:spcAft>
                <a:spcPts val="0"/>
              </a:spcAft>
              <a:buClr>
                <a:schemeClr val="accent5"/>
              </a:buClr>
              <a:buSzPts val="600"/>
              <a:buNone/>
              <a:defRPr sz="600">
                <a:solidFill>
                  <a:schemeClr val="accent5"/>
                </a:solidFill>
              </a:defRPr>
            </a:lvl6pPr>
            <a:lvl7pPr lvl="6" rtl="0">
              <a:lnSpc>
                <a:spcPct val="100000"/>
              </a:lnSpc>
              <a:spcBef>
                <a:spcPts val="0"/>
              </a:spcBef>
              <a:spcAft>
                <a:spcPts val="0"/>
              </a:spcAft>
              <a:buClr>
                <a:schemeClr val="accent5"/>
              </a:buClr>
              <a:buSzPts val="600"/>
              <a:buNone/>
              <a:defRPr sz="600">
                <a:solidFill>
                  <a:schemeClr val="accent5"/>
                </a:solidFill>
              </a:defRPr>
            </a:lvl7pPr>
            <a:lvl8pPr lvl="7" rtl="0">
              <a:lnSpc>
                <a:spcPct val="100000"/>
              </a:lnSpc>
              <a:spcBef>
                <a:spcPts val="0"/>
              </a:spcBef>
              <a:spcAft>
                <a:spcPts val="0"/>
              </a:spcAft>
              <a:buClr>
                <a:schemeClr val="accent5"/>
              </a:buClr>
              <a:buSzPts val="600"/>
              <a:buNone/>
              <a:defRPr sz="600">
                <a:solidFill>
                  <a:schemeClr val="accent5"/>
                </a:solidFill>
              </a:defRPr>
            </a:lvl8pPr>
            <a:lvl9pPr lvl="8" rtl="0">
              <a:lnSpc>
                <a:spcPct val="100000"/>
              </a:lnSpc>
              <a:spcBef>
                <a:spcPts val="0"/>
              </a:spcBef>
              <a:spcAft>
                <a:spcPts val="0"/>
              </a:spcAft>
              <a:buClr>
                <a:schemeClr val="accent5"/>
              </a:buClr>
              <a:buSzPts val="600"/>
              <a:buNone/>
              <a:defRPr sz="600">
                <a:solidFill>
                  <a:schemeClr val="accent5"/>
                </a:solidFill>
              </a:defRPr>
            </a:lvl9pPr>
          </a:lstStyle>
          <a:p>
            <a:endParaRPr/>
          </a:p>
        </p:txBody>
      </p:sp>
      <p:sp>
        <p:nvSpPr>
          <p:cNvPr id="201" name="Google Shape;201;p22"/>
          <p:cNvSpPr txBox="1">
            <a:spLocks noGrp="1"/>
          </p:cNvSpPr>
          <p:nvPr>
            <p:ph type="ctrTitle"/>
          </p:nvPr>
        </p:nvSpPr>
        <p:spPr>
          <a:xfrm>
            <a:off x="354650" y="991550"/>
            <a:ext cx="4041600" cy="1578000"/>
          </a:xfrm>
          <a:prstGeom prst="rect">
            <a:avLst/>
          </a:prstGeom>
        </p:spPr>
        <p:txBody>
          <a:bodyPr spcFirstLastPara="1" wrap="square" lIns="0" tIns="91425" rIns="0" bIns="91425" anchor="b" anchorCtr="0">
            <a:noAutofit/>
          </a:bodyPr>
          <a:lstStyle>
            <a:lvl1pPr lvl="0" rtl="0">
              <a:spcBef>
                <a:spcPts val="0"/>
              </a:spcBef>
              <a:spcAft>
                <a:spcPts val="0"/>
              </a:spcAft>
              <a:buClr>
                <a:srgbClr val="000000"/>
              </a:buClr>
              <a:buSzPts val="3000"/>
              <a:buFont typeface="Montserrat"/>
              <a:buNone/>
              <a:defRPr sz="3000" b="1">
                <a:solidFill>
                  <a:srgbClr val="000000"/>
                </a:solidFill>
                <a:latin typeface="Avenir Next LT Pro" panose="020B0504020202020204" pitchFamily="34" charset="0"/>
                <a:ea typeface="Avenir Next LT Pro" panose="020B0504020202020204" pitchFamily="34" charset="0"/>
                <a:cs typeface="Avenir Next LT Pro" panose="020B0504020202020204" pitchFamily="34" charset="0"/>
                <a:sym typeface="Montserrat"/>
              </a:defRPr>
            </a:lvl1pPr>
            <a:lvl2pPr lvl="1" algn="ctr" rtl="0">
              <a:spcBef>
                <a:spcPts val="0"/>
              </a:spcBef>
              <a:spcAft>
                <a:spcPts val="0"/>
              </a:spcAft>
              <a:buClr>
                <a:srgbClr val="000000"/>
              </a:buClr>
              <a:buSzPts val="5200"/>
              <a:buNone/>
              <a:defRPr sz="5200">
                <a:solidFill>
                  <a:srgbClr val="000000"/>
                </a:solidFill>
              </a:defRPr>
            </a:lvl2pPr>
            <a:lvl3pPr lvl="2" algn="ctr" rtl="0">
              <a:spcBef>
                <a:spcPts val="0"/>
              </a:spcBef>
              <a:spcAft>
                <a:spcPts val="0"/>
              </a:spcAft>
              <a:buClr>
                <a:srgbClr val="000000"/>
              </a:buClr>
              <a:buSzPts val="5200"/>
              <a:buNone/>
              <a:defRPr sz="5200">
                <a:solidFill>
                  <a:srgbClr val="000000"/>
                </a:solidFill>
              </a:defRPr>
            </a:lvl3pPr>
            <a:lvl4pPr lvl="3" algn="ctr" rtl="0">
              <a:spcBef>
                <a:spcPts val="0"/>
              </a:spcBef>
              <a:spcAft>
                <a:spcPts val="0"/>
              </a:spcAft>
              <a:buClr>
                <a:srgbClr val="000000"/>
              </a:buClr>
              <a:buSzPts val="5200"/>
              <a:buNone/>
              <a:defRPr sz="5200">
                <a:solidFill>
                  <a:srgbClr val="000000"/>
                </a:solidFill>
              </a:defRPr>
            </a:lvl4pPr>
            <a:lvl5pPr lvl="4" algn="ctr" rtl="0">
              <a:spcBef>
                <a:spcPts val="0"/>
              </a:spcBef>
              <a:spcAft>
                <a:spcPts val="0"/>
              </a:spcAft>
              <a:buClr>
                <a:srgbClr val="000000"/>
              </a:buClr>
              <a:buSzPts val="5200"/>
              <a:buNone/>
              <a:defRPr sz="5200">
                <a:solidFill>
                  <a:srgbClr val="000000"/>
                </a:solidFill>
              </a:defRPr>
            </a:lvl5pPr>
            <a:lvl6pPr lvl="5" algn="ctr" rtl="0">
              <a:spcBef>
                <a:spcPts val="0"/>
              </a:spcBef>
              <a:spcAft>
                <a:spcPts val="0"/>
              </a:spcAft>
              <a:buClr>
                <a:srgbClr val="000000"/>
              </a:buClr>
              <a:buSzPts val="5200"/>
              <a:buNone/>
              <a:defRPr sz="5200">
                <a:solidFill>
                  <a:srgbClr val="000000"/>
                </a:solidFill>
              </a:defRPr>
            </a:lvl6pPr>
            <a:lvl7pPr lvl="6" algn="ctr" rtl="0">
              <a:spcBef>
                <a:spcPts val="0"/>
              </a:spcBef>
              <a:spcAft>
                <a:spcPts val="0"/>
              </a:spcAft>
              <a:buClr>
                <a:srgbClr val="000000"/>
              </a:buClr>
              <a:buSzPts val="5200"/>
              <a:buNone/>
              <a:defRPr sz="5200">
                <a:solidFill>
                  <a:srgbClr val="000000"/>
                </a:solidFill>
              </a:defRPr>
            </a:lvl7pPr>
            <a:lvl8pPr lvl="7" algn="ctr" rtl="0">
              <a:spcBef>
                <a:spcPts val="0"/>
              </a:spcBef>
              <a:spcAft>
                <a:spcPts val="0"/>
              </a:spcAft>
              <a:buClr>
                <a:srgbClr val="000000"/>
              </a:buClr>
              <a:buSzPts val="5200"/>
              <a:buNone/>
              <a:defRPr sz="5200">
                <a:solidFill>
                  <a:srgbClr val="000000"/>
                </a:solidFill>
              </a:defRPr>
            </a:lvl8pPr>
            <a:lvl9pPr lvl="8" algn="ctr" rtl="0">
              <a:spcBef>
                <a:spcPts val="0"/>
              </a:spcBef>
              <a:spcAft>
                <a:spcPts val="0"/>
              </a:spcAft>
              <a:buClr>
                <a:srgbClr val="000000"/>
              </a:buClr>
              <a:buSzPts val="5200"/>
              <a:buNone/>
              <a:defRPr sz="5200">
                <a:solidFill>
                  <a:srgbClr val="000000"/>
                </a:solidFill>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Divider - White/photo">
  <p:cSld name="TITLE_AND_BODY_1_3_3_1_1_1_1_1">
    <p:bg>
      <p:bgPr>
        <a:solidFill>
          <a:srgbClr val="000000"/>
        </a:solidFill>
        <a:effectLst/>
      </p:bgPr>
    </p:bg>
    <p:spTree>
      <p:nvGrpSpPr>
        <p:cNvPr id="1" name="Shape 245"/>
        <p:cNvGrpSpPr/>
        <p:nvPr/>
      </p:nvGrpSpPr>
      <p:grpSpPr>
        <a:xfrm>
          <a:off x="0" y="0"/>
          <a:ext cx="0" cy="0"/>
          <a:chOff x="0" y="0"/>
          <a:chExt cx="0" cy="0"/>
        </a:xfrm>
      </p:grpSpPr>
      <p:pic>
        <p:nvPicPr>
          <p:cNvPr id="246" name="Google Shape;246;p28"/>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23875"/>
            <a:ext cx="9182656" cy="5166855"/>
          </a:xfrm>
          <a:prstGeom prst="rect">
            <a:avLst/>
          </a:prstGeom>
          <a:noFill/>
          <a:ln>
            <a:noFill/>
          </a:ln>
        </p:spPr>
      </p:pic>
      <p:sp>
        <p:nvSpPr>
          <p:cNvPr id="247" name="Google Shape;247;p28"/>
          <p:cNvSpPr/>
          <p:nvPr/>
        </p:nvSpPr>
        <p:spPr>
          <a:xfrm>
            <a:off x="4566525" y="2600750"/>
            <a:ext cx="2541900" cy="25422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8"/>
          <p:cNvSpPr/>
          <p:nvPr/>
        </p:nvSpPr>
        <p:spPr>
          <a:xfrm rot="10800000">
            <a:off x="1953125" y="-23775"/>
            <a:ext cx="2609700" cy="2610000"/>
          </a:xfrm>
          <a:prstGeom prst="rtTriangl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28"/>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lvl1pPr lvl="0" algn="r" rtl="0">
              <a:buNone/>
              <a:defRPr sz="1000">
                <a:solidFill>
                  <a:schemeClr val="bg1"/>
                </a:solidFill>
                <a:latin typeface="Avenir Next LT Pro" panose="020B0504020202020204" pitchFamily="34" charset="0"/>
                <a:ea typeface="Avenir Next LT Pro" panose="020B0504020202020204" pitchFamily="34" charset="0"/>
                <a:cs typeface="Avenir Next LT Pro" panose="020B0504020202020204" pitchFamily="34" charset="0"/>
                <a:sym typeface="Montserrat Light"/>
              </a:defRPr>
            </a:lvl1pPr>
            <a:lvl2pPr lvl="1" algn="r" rtl="0">
              <a:buNone/>
              <a:defRPr sz="1000">
                <a:latin typeface="Montserrat Light"/>
                <a:ea typeface="Montserrat Light"/>
                <a:cs typeface="Montserrat Light"/>
                <a:sym typeface="Montserrat Light"/>
              </a:defRPr>
            </a:lvl2pPr>
            <a:lvl3pPr lvl="2" algn="r" rtl="0">
              <a:buNone/>
              <a:defRPr sz="1000">
                <a:latin typeface="Montserrat Light"/>
                <a:ea typeface="Montserrat Light"/>
                <a:cs typeface="Montserrat Light"/>
                <a:sym typeface="Montserrat Light"/>
              </a:defRPr>
            </a:lvl3pPr>
            <a:lvl4pPr lvl="3" algn="r" rtl="0">
              <a:buNone/>
              <a:defRPr sz="1000">
                <a:latin typeface="Montserrat Light"/>
                <a:ea typeface="Montserrat Light"/>
                <a:cs typeface="Montserrat Light"/>
                <a:sym typeface="Montserrat Light"/>
              </a:defRPr>
            </a:lvl4pPr>
            <a:lvl5pPr lvl="4" algn="r" rtl="0">
              <a:buNone/>
              <a:defRPr sz="1000">
                <a:latin typeface="Montserrat Light"/>
                <a:ea typeface="Montserrat Light"/>
                <a:cs typeface="Montserrat Light"/>
                <a:sym typeface="Montserrat Light"/>
              </a:defRPr>
            </a:lvl5pPr>
            <a:lvl6pPr lvl="5" algn="r" rtl="0">
              <a:buNone/>
              <a:defRPr sz="1000">
                <a:latin typeface="Montserrat Light"/>
                <a:ea typeface="Montserrat Light"/>
                <a:cs typeface="Montserrat Light"/>
                <a:sym typeface="Montserrat Light"/>
              </a:defRPr>
            </a:lvl6pPr>
            <a:lvl7pPr lvl="6" algn="r" rtl="0">
              <a:buNone/>
              <a:defRPr sz="1000">
                <a:latin typeface="Montserrat Light"/>
                <a:ea typeface="Montserrat Light"/>
                <a:cs typeface="Montserrat Light"/>
                <a:sym typeface="Montserrat Light"/>
              </a:defRPr>
            </a:lvl7pPr>
            <a:lvl8pPr lvl="7" algn="r" rtl="0">
              <a:buNone/>
              <a:defRPr sz="1000">
                <a:latin typeface="Montserrat Light"/>
                <a:ea typeface="Montserrat Light"/>
                <a:cs typeface="Montserrat Light"/>
                <a:sym typeface="Montserrat Light"/>
              </a:defRPr>
            </a:lvl8pPr>
            <a:lvl9pPr lvl="8" algn="r" rtl="0">
              <a:buNone/>
              <a:defRPr sz="1000">
                <a:latin typeface="Montserrat Light"/>
                <a:ea typeface="Montserrat Light"/>
                <a:cs typeface="Montserrat Light"/>
                <a:sym typeface="Montserrat Light"/>
              </a:defRPr>
            </a:lvl9pPr>
          </a:lstStyle>
          <a:p>
            <a:fld id="{00000000-1234-1234-1234-123412341234}" type="slidenum">
              <a:rPr lang="en" smtClean="0"/>
              <a:pPr/>
              <a:t>‹#›</a:t>
            </a:fld>
            <a:endParaRPr lang="en"/>
          </a:p>
        </p:txBody>
      </p:sp>
      <p:pic>
        <p:nvPicPr>
          <p:cNvPr id="250" name="Google Shape;250;p28"/>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0" y="-23876"/>
            <a:ext cx="354650" cy="355945"/>
          </a:xfrm>
          <a:prstGeom prst="rect">
            <a:avLst/>
          </a:prstGeom>
          <a:noFill/>
          <a:ln>
            <a:noFill/>
          </a:ln>
        </p:spPr>
      </p:pic>
      <p:sp>
        <p:nvSpPr>
          <p:cNvPr id="251" name="Google Shape;251;p28"/>
          <p:cNvSpPr txBox="1">
            <a:spLocks noGrp="1"/>
          </p:cNvSpPr>
          <p:nvPr>
            <p:ph type="ctrTitle"/>
          </p:nvPr>
        </p:nvSpPr>
        <p:spPr>
          <a:xfrm>
            <a:off x="354650" y="1619600"/>
            <a:ext cx="3941400" cy="1578000"/>
          </a:xfrm>
          <a:prstGeom prst="rect">
            <a:avLst/>
          </a:prstGeom>
        </p:spPr>
        <p:txBody>
          <a:bodyPr spcFirstLastPara="1" wrap="square" lIns="0" tIns="91425" rIns="0" bIns="91425" anchor="t" anchorCtr="0">
            <a:noAutofit/>
          </a:bodyPr>
          <a:lstStyle>
            <a:lvl1pPr lvl="0" rtl="0">
              <a:spcBef>
                <a:spcPts val="0"/>
              </a:spcBef>
              <a:spcAft>
                <a:spcPts val="0"/>
              </a:spcAft>
              <a:buClr>
                <a:srgbClr val="FFFFFF"/>
              </a:buClr>
              <a:buSzPts val="3000"/>
              <a:buFont typeface="Montserrat"/>
              <a:buNone/>
              <a:defRPr sz="3000" b="1">
                <a:solidFill>
                  <a:schemeClr val="bg1"/>
                </a:solidFill>
                <a:latin typeface="Avenir Next LT Pro" panose="020B0504020202020204" pitchFamily="34" charset="0"/>
                <a:ea typeface="Avenir Next LT Pro" panose="020B0504020202020204" pitchFamily="34" charset="0"/>
                <a:cs typeface="Avenir Next LT Pro" panose="020B0504020202020204" pitchFamily="34" charset="0"/>
                <a:sym typeface="Montserrat"/>
              </a:defRPr>
            </a:lvl1pPr>
            <a:lvl2pPr lvl="1" algn="ctr" rtl="0">
              <a:spcBef>
                <a:spcPts val="0"/>
              </a:spcBef>
              <a:spcAft>
                <a:spcPts val="0"/>
              </a:spcAft>
              <a:buClr>
                <a:srgbClr val="FFFFFF"/>
              </a:buClr>
              <a:buSzPts val="3000"/>
              <a:buNone/>
              <a:defRPr sz="3000">
                <a:solidFill>
                  <a:srgbClr val="FFFFFF"/>
                </a:solidFill>
              </a:defRPr>
            </a:lvl2pPr>
            <a:lvl3pPr lvl="2" algn="ctr" rtl="0">
              <a:spcBef>
                <a:spcPts val="0"/>
              </a:spcBef>
              <a:spcAft>
                <a:spcPts val="0"/>
              </a:spcAft>
              <a:buClr>
                <a:srgbClr val="FFFFFF"/>
              </a:buClr>
              <a:buSzPts val="3000"/>
              <a:buNone/>
              <a:defRPr sz="3000">
                <a:solidFill>
                  <a:srgbClr val="FFFFFF"/>
                </a:solidFill>
              </a:defRPr>
            </a:lvl3pPr>
            <a:lvl4pPr lvl="3" algn="ctr" rtl="0">
              <a:spcBef>
                <a:spcPts val="0"/>
              </a:spcBef>
              <a:spcAft>
                <a:spcPts val="0"/>
              </a:spcAft>
              <a:buClr>
                <a:srgbClr val="FFFFFF"/>
              </a:buClr>
              <a:buSzPts val="3000"/>
              <a:buNone/>
              <a:defRPr sz="3000">
                <a:solidFill>
                  <a:srgbClr val="FFFFFF"/>
                </a:solidFill>
              </a:defRPr>
            </a:lvl4pPr>
            <a:lvl5pPr lvl="4" algn="ctr" rtl="0">
              <a:spcBef>
                <a:spcPts val="0"/>
              </a:spcBef>
              <a:spcAft>
                <a:spcPts val="0"/>
              </a:spcAft>
              <a:buClr>
                <a:srgbClr val="FFFFFF"/>
              </a:buClr>
              <a:buSzPts val="3000"/>
              <a:buNone/>
              <a:defRPr sz="3000">
                <a:solidFill>
                  <a:srgbClr val="FFFFFF"/>
                </a:solidFill>
              </a:defRPr>
            </a:lvl5pPr>
            <a:lvl6pPr lvl="5" algn="ctr" rtl="0">
              <a:spcBef>
                <a:spcPts val="0"/>
              </a:spcBef>
              <a:spcAft>
                <a:spcPts val="0"/>
              </a:spcAft>
              <a:buClr>
                <a:srgbClr val="FFFFFF"/>
              </a:buClr>
              <a:buSzPts val="3000"/>
              <a:buNone/>
              <a:defRPr sz="3000">
                <a:solidFill>
                  <a:srgbClr val="FFFFFF"/>
                </a:solidFill>
              </a:defRPr>
            </a:lvl6pPr>
            <a:lvl7pPr lvl="6" algn="ctr" rtl="0">
              <a:spcBef>
                <a:spcPts val="0"/>
              </a:spcBef>
              <a:spcAft>
                <a:spcPts val="0"/>
              </a:spcAft>
              <a:buClr>
                <a:srgbClr val="FFFFFF"/>
              </a:buClr>
              <a:buSzPts val="3000"/>
              <a:buNone/>
              <a:defRPr sz="3000">
                <a:solidFill>
                  <a:srgbClr val="FFFFFF"/>
                </a:solidFill>
              </a:defRPr>
            </a:lvl7pPr>
            <a:lvl8pPr lvl="7" algn="ctr" rtl="0">
              <a:spcBef>
                <a:spcPts val="0"/>
              </a:spcBef>
              <a:spcAft>
                <a:spcPts val="0"/>
              </a:spcAft>
              <a:buClr>
                <a:srgbClr val="FFFFFF"/>
              </a:buClr>
              <a:buSzPts val="3000"/>
              <a:buNone/>
              <a:defRPr sz="3000">
                <a:solidFill>
                  <a:srgbClr val="FFFFFF"/>
                </a:solidFill>
              </a:defRPr>
            </a:lvl8pPr>
            <a:lvl9pPr lvl="8" algn="ctr" rtl="0">
              <a:spcBef>
                <a:spcPts val="0"/>
              </a:spcBef>
              <a:spcAft>
                <a:spcPts val="0"/>
              </a:spcAft>
              <a:buClr>
                <a:srgbClr val="FFFFFF"/>
              </a:buClr>
              <a:buSzPts val="3000"/>
              <a:buNone/>
              <a:defRPr sz="3000">
                <a:solidFill>
                  <a:srgbClr val="FFFFFF"/>
                </a:solidFill>
              </a:defRPr>
            </a:lvl9pPr>
          </a:lstStyle>
          <a:p>
            <a:endParaRPr dirty="0"/>
          </a:p>
        </p:txBody>
      </p:sp>
      <p:sp>
        <p:nvSpPr>
          <p:cNvPr id="252" name="Google Shape;252;p28"/>
          <p:cNvSpPr/>
          <p:nvPr/>
        </p:nvSpPr>
        <p:spPr>
          <a:xfrm rot="10800000">
            <a:off x="6572950" y="-23775"/>
            <a:ext cx="2609700" cy="2610000"/>
          </a:xfrm>
          <a:prstGeom prst="rtTriangl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3" name="Google Shape;253;p28"/>
          <p:cNvSpPr/>
          <p:nvPr/>
        </p:nvSpPr>
        <p:spPr>
          <a:xfrm>
            <a:off x="0" y="2639380"/>
            <a:ext cx="2503200" cy="2503500"/>
          </a:xfrm>
          <a:prstGeom prst="rtTriangle">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4" name="Google Shape;254;p28"/>
          <p:cNvSpPr/>
          <p:nvPr/>
        </p:nvSpPr>
        <p:spPr>
          <a:xfrm>
            <a:off x="354650" y="4966350"/>
            <a:ext cx="5064000" cy="184800"/>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500" dirty="0">
                <a:solidFill>
                  <a:srgbClr val="888888"/>
                </a:solidFill>
                <a:latin typeface="Avenir Next LT Pro" panose="020B0504020202020204" pitchFamily="34" charset="0"/>
                <a:ea typeface="Montserrat Light"/>
                <a:cs typeface="Montserrat Light"/>
                <a:sym typeface="Montserrat Light"/>
              </a:rPr>
              <a:t>© 2021 Nielsen Consumer LLC. All Rights Reserved.</a:t>
            </a:r>
            <a:endParaRPr sz="500" i="0" u="none" strike="noStrike" cap="none" dirty="0">
              <a:solidFill>
                <a:srgbClr val="888888"/>
              </a:solidFill>
              <a:latin typeface="Avenir Next LT Pro" panose="020B0504020202020204" pitchFamily="34" charset="0"/>
              <a:ea typeface="Montserrat Light"/>
              <a:cs typeface="Montserrat Light"/>
              <a:sym typeface="Montserrat Light"/>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Divider - Black/photo ">
  <p:cSld name="TITLE_AND_BODY_1_3_3_1_1_1_1_1_1">
    <p:bg>
      <p:bgPr>
        <a:solidFill>
          <a:srgbClr val="000000"/>
        </a:solidFill>
        <a:effectLst/>
      </p:bgPr>
    </p:bg>
    <p:spTree>
      <p:nvGrpSpPr>
        <p:cNvPr id="1" name="Shape 255"/>
        <p:cNvGrpSpPr/>
        <p:nvPr/>
      </p:nvGrpSpPr>
      <p:grpSpPr>
        <a:xfrm>
          <a:off x="0" y="0"/>
          <a:ext cx="0" cy="0"/>
          <a:chOff x="0" y="0"/>
          <a:chExt cx="0" cy="0"/>
        </a:xfrm>
      </p:grpSpPr>
      <p:pic>
        <p:nvPicPr>
          <p:cNvPr id="256" name="Google Shape;256;p29"/>
          <p:cNvPicPr preferRelativeResize="0"/>
          <p:nvPr/>
        </p:nvPicPr>
        <p:blipFill rotWithShape="1">
          <a:blip r:embed="rId2" cstate="screen">
            <a:alphaModFix/>
            <a:extLst>
              <a:ext uri="{28A0092B-C50C-407E-A947-70E740481C1C}">
                <a14:useLocalDpi xmlns:a14="http://schemas.microsoft.com/office/drawing/2010/main"/>
              </a:ext>
            </a:extLst>
          </a:blip>
          <a:srcRect/>
          <a:stretch/>
        </p:blipFill>
        <p:spPr>
          <a:xfrm>
            <a:off x="0" y="-23775"/>
            <a:ext cx="9182650" cy="5198825"/>
          </a:xfrm>
          <a:prstGeom prst="rect">
            <a:avLst/>
          </a:prstGeom>
          <a:noFill/>
          <a:ln>
            <a:noFill/>
          </a:ln>
        </p:spPr>
      </p:pic>
      <p:sp>
        <p:nvSpPr>
          <p:cNvPr id="257" name="Google Shape;257;p29"/>
          <p:cNvSpPr/>
          <p:nvPr/>
        </p:nvSpPr>
        <p:spPr>
          <a:xfrm>
            <a:off x="4566537" y="2600742"/>
            <a:ext cx="2574000" cy="2574300"/>
          </a:xfrm>
          <a:prstGeom prst="rtTriangl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9"/>
          <p:cNvSpPr/>
          <p:nvPr/>
        </p:nvSpPr>
        <p:spPr>
          <a:xfrm rot="10800000">
            <a:off x="1953125" y="-23775"/>
            <a:ext cx="2609700" cy="2610000"/>
          </a:xfrm>
          <a:prstGeom prst="rtTriangl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9"/>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lvl1pPr lvl="0" algn="r" rtl="0">
              <a:buNone/>
              <a:defRPr sz="1000">
                <a:solidFill>
                  <a:schemeClr val="bg1"/>
                </a:solidFill>
                <a:latin typeface="Avenir Next LT Pro" panose="020B0504020202020204" pitchFamily="34" charset="0"/>
                <a:ea typeface="Avenir Next LT Pro" panose="020B0504020202020204" pitchFamily="34" charset="0"/>
                <a:cs typeface="Avenir Next LT Pro" panose="020B0504020202020204" pitchFamily="34" charset="0"/>
                <a:sym typeface="Montserrat Light"/>
              </a:defRPr>
            </a:lvl1pPr>
            <a:lvl2pPr lvl="1" algn="r" rtl="0">
              <a:buNone/>
              <a:defRPr sz="1000">
                <a:latin typeface="Montserrat Light"/>
                <a:ea typeface="Montserrat Light"/>
                <a:cs typeface="Montserrat Light"/>
                <a:sym typeface="Montserrat Light"/>
              </a:defRPr>
            </a:lvl2pPr>
            <a:lvl3pPr lvl="2" algn="r" rtl="0">
              <a:buNone/>
              <a:defRPr sz="1000">
                <a:latin typeface="Montserrat Light"/>
                <a:ea typeface="Montserrat Light"/>
                <a:cs typeface="Montserrat Light"/>
                <a:sym typeface="Montserrat Light"/>
              </a:defRPr>
            </a:lvl3pPr>
            <a:lvl4pPr lvl="3" algn="r" rtl="0">
              <a:buNone/>
              <a:defRPr sz="1000">
                <a:latin typeface="Montserrat Light"/>
                <a:ea typeface="Montserrat Light"/>
                <a:cs typeface="Montserrat Light"/>
                <a:sym typeface="Montserrat Light"/>
              </a:defRPr>
            </a:lvl4pPr>
            <a:lvl5pPr lvl="4" algn="r" rtl="0">
              <a:buNone/>
              <a:defRPr sz="1000">
                <a:latin typeface="Montserrat Light"/>
                <a:ea typeface="Montserrat Light"/>
                <a:cs typeface="Montserrat Light"/>
                <a:sym typeface="Montserrat Light"/>
              </a:defRPr>
            </a:lvl5pPr>
            <a:lvl6pPr lvl="5" algn="r" rtl="0">
              <a:buNone/>
              <a:defRPr sz="1000">
                <a:latin typeface="Montserrat Light"/>
                <a:ea typeface="Montserrat Light"/>
                <a:cs typeface="Montserrat Light"/>
                <a:sym typeface="Montserrat Light"/>
              </a:defRPr>
            </a:lvl6pPr>
            <a:lvl7pPr lvl="6" algn="r" rtl="0">
              <a:buNone/>
              <a:defRPr sz="1000">
                <a:latin typeface="Montserrat Light"/>
                <a:ea typeface="Montserrat Light"/>
                <a:cs typeface="Montserrat Light"/>
                <a:sym typeface="Montserrat Light"/>
              </a:defRPr>
            </a:lvl7pPr>
            <a:lvl8pPr lvl="7" algn="r" rtl="0">
              <a:buNone/>
              <a:defRPr sz="1000">
                <a:latin typeface="Montserrat Light"/>
                <a:ea typeface="Montserrat Light"/>
                <a:cs typeface="Montserrat Light"/>
                <a:sym typeface="Montserrat Light"/>
              </a:defRPr>
            </a:lvl8pPr>
            <a:lvl9pPr lvl="8" algn="r" rtl="0">
              <a:buNone/>
              <a:defRPr sz="1000">
                <a:latin typeface="Montserrat Light"/>
                <a:ea typeface="Montserrat Light"/>
                <a:cs typeface="Montserrat Light"/>
                <a:sym typeface="Montserrat Light"/>
              </a:defRPr>
            </a:lvl9pPr>
          </a:lstStyle>
          <a:p>
            <a:fld id="{00000000-1234-1234-1234-123412341234}" type="slidenum">
              <a:rPr lang="en" smtClean="0"/>
              <a:pPr/>
              <a:t>‹#›</a:t>
            </a:fld>
            <a:endParaRPr lang="en"/>
          </a:p>
        </p:txBody>
      </p:sp>
      <p:pic>
        <p:nvPicPr>
          <p:cNvPr id="260" name="Google Shape;260;p29"/>
          <p:cNvPicPr preferRelativeResize="0"/>
          <p:nvPr/>
        </p:nvPicPr>
        <p:blipFill>
          <a:blip r:embed="rId3" cstate="screen">
            <a:alphaModFix/>
            <a:extLst>
              <a:ext uri="{28A0092B-C50C-407E-A947-70E740481C1C}">
                <a14:useLocalDpi xmlns:a14="http://schemas.microsoft.com/office/drawing/2010/main"/>
              </a:ext>
            </a:extLst>
          </a:blip>
          <a:stretch>
            <a:fillRect/>
          </a:stretch>
        </p:blipFill>
        <p:spPr>
          <a:xfrm>
            <a:off x="0" y="-23876"/>
            <a:ext cx="354650" cy="355945"/>
          </a:xfrm>
          <a:prstGeom prst="rect">
            <a:avLst/>
          </a:prstGeom>
          <a:noFill/>
          <a:ln>
            <a:noFill/>
          </a:ln>
        </p:spPr>
      </p:pic>
      <p:sp>
        <p:nvSpPr>
          <p:cNvPr id="261" name="Google Shape;261;p29"/>
          <p:cNvSpPr txBox="1">
            <a:spLocks noGrp="1"/>
          </p:cNvSpPr>
          <p:nvPr>
            <p:ph type="ctrTitle"/>
          </p:nvPr>
        </p:nvSpPr>
        <p:spPr>
          <a:xfrm>
            <a:off x="354650" y="1619600"/>
            <a:ext cx="3941400" cy="1578000"/>
          </a:xfrm>
          <a:prstGeom prst="rect">
            <a:avLst/>
          </a:prstGeom>
        </p:spPr>
        <p:txBody>
          <a:bodyPr spcFirstLastPara="1" wrap="square" lIns="0" tIns="91425" rIns="0" bIns="91425" anchor="t" anchorCtr="0">
            <a:noAutofit/>
          </a:bodyPr>
          <a:lstStyle>
            <a:lvl1pPr lvl="0" rtl="0">
              <a:spcBef>
                <a:spcPts val="0"/>
              </a:spcBef>
              <a:spcAft>
                <a:spcPts val="0"/>
              </a:spcAft>
              <a:buClr>
                <a:srgbClr val="FFFFFF"/>
              </a:buClr>
              <a:buSzPts val="3000"/>
              <a:buFont typeface="Montserrat"/>
              <a:buNone/>
              <a:defRPr sz="3000" b="1">
                <a:solidFill>
                  <a:schemeClr val="bg1"/>
                </a:solidFill>
                <a:latin typeface="Avenir Next LT Pro" panose="020B0504020202020204" pitchFamily="34" charset="0"/>
                <a:ea typeface="Avenir Next LT Pro" panose="020B0504020202020204" pitchFamily="34" charset="0"/>
                <a:cs typeface="Avenir Next LT Pro" panose="020B0504020202020204" pitchFamily="34" charset="0"/>
                <a:sym typeface="Montserrat"/>
              </a:defRPr>
            </a:lvl1pPr>
            <a:lvl2pPr lvl="1" algn="ctr" rtl="0">
              <a:spcBef>
                <a:spcPts val="0"/>
              </a:spcBef>
              <a:spcAft>
                <a:spcPts val="0"/>
              </a:spcAft>
              <a:buClr>
                <a:srgbClr val="FFFFFF"/>
              </a:buClr>
              <a:buSzPts val="3000"/>
              <a:buNone/>
              <a:defRPr sz="3000">
                <a:solidFill>
                  <a:srgbClr val="FFFFFF"/>
                </a:solidFill>
              </a:defRPr>
            </a:lvl2pPr>
            <a:lvl3pPr lvl="2" algn="ctr" rtl="0">
              <a:spcBef>
                <a:spcPts val="0"/>
              </a:spcBef>
              <a:spcAft>
                <a:spcPts val="0"/>
              </a:spcAft>
              <a:buClr>
                <a:srgbClr val="FFFFFF"/>
              </a:buClr>
              <a:buSzPts val="3000"/>
              <a:buNone/>
              <a:defRPr sz="3000">
                <a:solidFill>
                  <a:srgbClr val="FFFFFF"/>
                </a:solidFill>
              </a:defRPr>
            </a:lvl3pPr>
            <a:lvl4pPr lvl="3" algn="ctr" rtl="0">
              <a:spcBef>
                <a:spcPts val="0"/>
              </a:spcBef>
              <a:spcAft>
                <a:spcPts val="0"/>
              </a:spcAft>
              <a:buClr>
                <a:srgbClr val="FFFFFF"/>
              </a:buClr>
              <a:buSzPts val="3000"/>
              <a:buNone/>
              <a:defRPr sz="3000">
                <a:solidFill>
                  <a:srgbClr val="FFFFFF"/>
                </a:solidFill>
              </a:defRPr>
            </a:lvl4pPr>
            <a:lvl5pPr lvl="4" algn="ctr" rtl="0">
              <a:spcBef>
                <a:spcPts val="0"/>
              </a:spcBef>
              <a:spcAft>
                <a:spcPts val="0"/>
              </a:spcAft>
              <a:buClr>
                <a:srgbClr val="FFFFFF"/>
              </a:buClr>
              <a:buSzPts val="3000"/>
              <a:buNone/>
              <a:defRPr sz="3000">
                <a:solidFill>
                  <a:srgbClr val="FFFFFF"/>
                </a:solidFill>
              </a:defRPr>
            </a:lvl5pPr>
            <a:lvl6pPr lvl="5" algn="ctr" rtl="0">
              <a:spcBef>
                <a:spcPts val="0"/>
              </a:spcBef>
              <a:spcAft>
                <a:spcPts val="0"/>
              </a:spcAft>
              <a:buClr>
                <a:srgbClr val="FFFFFF"/>
              </a:buClr>
              <a:buSzPts val="3000"/>
              <a:buNone/>
              <a:defRPr sz="3000">
                <a:solidFill>
                  <a:srgbClr val="FFFFFF"/>
                </a:solidFill>
              </a:defRPr>
            </a:lvl6pPr>
            <a:lvl7pPr lvl="6" algn="ctr" rtl="0">
              <a:spcBef>
                <a:spcPts val="0"/>
              </a:spcBef>
              <a:spcAft>
                <a:spcPts val="0"/>
              </a:spcAft>
              <a:buClr>
                <a:srgbClr val="FFFFFF"/>
              </a:buClr>
              <a:buSzPts val="3000"/>
              <a:buNone/>
              <a:defRPr sz="3000">
                <a:solidFill>
                  <a:srgbClr val="FFFFFF"/>
                </a:solidFill>
              </a:defRPr>
            </a:lvl7pPr>
            <a:lvl8pPr lvl="7" algn="ctr" rtl="0">
              <a:spcBef>
                <a:spcPts val="0"/>
              </a:spcBef>
              <a:spcAft>
                <a:spcPts val="0"/>
              </a:spcAft>
              <a:buClr>
                <a:srgbClr val="FFFFFF"/>
              </a:buClr>
              <a:buSzPts val="3000"/>
              <a:buNone/>
              <a:defRPr sz="3000">
                <a:solidFill>
                  <a:srgbClr val="FFFFFF"/>
                </a:solidFill>
              </a:defRPr>
            </a:lvl8pPr>
            <a:lvl9pPr lvl="8" algn="ctr" rtl="0">
              <a:spcBef>
                <a:spcPts val="0"/>
              </a:spcBef>
              <a:spcAft>
                <a:spcPts val="0"/>
              </a:spcAft>
              <a:buClr>
                <a:srgbClr val="FFFFFF"/>
              </a:buClr>
              <a:buSzPts val="3000"/>
              <a:buNone/>
              <a:defRPr sz="3000">
                <a:solidFill>
                  <a:srgbClr val="FFFFFF"/>
                </a:solidFill>
              </a:defRPr>
            </a:lvl9pPr>
          </a:lstStyle>
          <a:p>
            <a:endParaRPr dirty="0"/>
          </a:p>
        </p:txBody>
      </p:sp>
      <p:sp>
        <p:nvSpPr>
          <p:cNvPr id="262" name="Google Shape;262;p29"/>
          <p:cNvSpPr/>
          <p:nvPr/>
        </p:nvSpPr>
        <p:spPr>
          <a:xfrm rot="10800000">
            <a:off x="6572950" y="-23775"/>
            <a:ext cx="2609700" cy="2610000"/>
          </a:xfrm>
          <a:prstGeom prst="rtTriangl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9"/>
          <p:cNvSpPr/>
          <p:nvPr/>
        </p:nvSpPr>
        <p:spPr>
          <a:xfrm>
            <a:off x="0" y="2639379"/>
            <a:ext cx="2535300" cy="2535600"/>
          </a:xfrm>
          <a:prstGeom prst="rtTriangle">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9"/>
          <p:cNvSpPr/>
          <p:nvPr/>
        </p:nvSpPr>
        <p:spPr>
          <a:xfrm>
            <a:off x="354650" y="4966350"/>
            <a:ext cx="5064000" cy="184800"/>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500" dirty="0">
                <a:solidFill>
                  <a:srgbClr val="888888"/>
                </a:solidFill>
                <a:latin typeface="Avenir Next LT Pro" panose="020B0504020202020204" pitchFamily="34" charset="0"/>
                <a:ea typeface="Montserrat Light"/>
                <a:cs typeface="Montserrat Light"/>
                <a:sym typeface="Montserrat Light"/>
              </a:rPr>
              <a:t>© 2021 Nielsen Consumer LLC. All Rights Reserved.</a:t>
            </a:r>
            <a:endParaRPr sz="500" i="0" u="none" strike="noStrike" cap="none" dirty="0">
              <a:solidFill>
                <a:srgbClr val="888888"/>
              </a:solidFill>
              <a:latin typeface="Avenir Next LT Pro" panose="020B0504020202020204" pitchFamily="34" charset="0"/>
              <a:ea typeface="Montserrat Light"/>
              <a:cs typeface="Montserrat Light"/>
              <a:sym typeface="Montserrat Light"/>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Inside - White blank" type="blank">
  <p:cSld name="BLANK">
    <p:spTree>
      <p:nvGrpSpPr>
        <p:cNvPr id="1" name="Shape 265"/>
        <p:cNvGrpSpPr/>
        <p:nvPr/>
      </p:nvGrpSpPr>
      <p:grpSpPr>
        <a:xfrm>
          <a:off x="0" y="0"/>
          <a:ext cx="0" cy="0"/>
          <a:chOff x="0" y="0"/>
          <a:chExt cx="0" cy="0"/>
        </a:xfrm>
      </p:grpSpPr>
      <p:sp>
        <p:nvSpPr>
          <p:cNvPr id="266" name="Google Shape;266;p30"/>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lvl1pPr lvl="0" rtl="0">
              <a:buNone/>
              <a:defRPr>
                <a:latin typeface="Avenir Next LT Pro" panose="020B0504020202020204" pitchFamily="34" charset="0"/>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fld id="{00000000-1234-1234-1234-123412341234}" type="slidenum">
              <a:rPr lang="en" smtClean="0"/>
              <a:pPr/>
              <a:t>‹#›</a:t>
            </a:fld>
            <a:endParaRPr lang="en">
              <a:latin typeface="Avenir Next LT Pro" panose="020B0504020202020204" pitchFamily="34" charset="0"/>
            </a:endParaRPr>
          </a:p>
        </p:txBody>
      </p:sp>
      <p:sp>
        <p:nvSpPr>
          <p:cNvPr id="267" name="Google Shape;267;p30"/>
          <p:cNvSpPr/>
          <p:nvPr/>
        </p:nvSpPr>
        <p:spPr>
          <a:xfrm>
            <a:off x="354650" y="4966350"/>
            <a:ext cx="5064000" cy="184800"/>
          </a:xfrm>
          <a:prstGeom prst="rect">
            <a:avLst/>
          </a:prstGeom>
          <a:noFill/>
          <a:ln>
            <a:noFill/>
          </a:ln>
        </p:spPr>
        <p:txBody>
          <a:bodyPr spcFirstLastPara="1" wrap="square" lIns="0" tIns="45700" rIns="0" bIns="45700"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 sz="500" dirty="0">
                <a:solidFill>
                  <a:srgbClr val="888888"/>
                </a:solidFill>
                <a:latin typeface="Avenir Next LT Pro" panose="020B0504020202020204" pitchFamily="34" charset="0"/>
                <a:ea typeface="Montserrat Light"/>
                <a:cs typeface="Montserrat Light"/>
                <a:sym typeface="Montserrat Light"/>
              </a:rPr>
              <a:t>© 2021 Nielsen Consumer LLC. All Rights Reserved.</a:t>
            </a:r>
            <a:endParaRPr sz="500" i="0" u="none" strike="noStrike" cap="none" dirty="0">
              <a:solidFill>
                <a:srgbClr val="888888"/>
              </a:solidFill>
              <a:latin typeface="Avenir Next LT Pro" panose="020B0504020202020204" pitchFamily="34" charset="0"/>
              <a:ea typeface="Montserrat Light"/>
              <a:cs typeface="Montserrat Light"/>
              <a:sym typeface="Montserrat Light"/>
            </a:endParaRPr>
          </a:p>
        </p:txBody>
      </p:sp>
      <p:sp>
        <p:nvSpPr>
          <p:cNvPr id="268" name="Google Shape;268;p30"/>
          <p:cNvSpPr txBox="1">
            <a:spLocks noGrp="1"/>
          </p:cNvSpPr>
          <p:nvPr>
            <p:ph type="subTitle" idx="1"/>
          </p:nvPr>
        </p:nvSpPr>
        <p:spPr>
          <a:xfrm>
            <a:off x="354650" y="4857012"/>
            <a:ext cx="8159100" cy="184800"/>
          </a:xfrm>
          <a:prstGeom prst="rect">
            <a:avLst/>
          </a:prstGeom>
        </p:spPr>
        <p:txBody>
          <a:bodyPr spcFirstLastPara="1" wrap="square" lIns="0" tIns="91425" rIns="0" bIns="91425" anchor="b" anchorCtr="0">
            <a:noAutofit/>
          </a:bodyPr>
          <a:lstStyle>
            <a:lvl1pPr marL="0" lvl="0" indent="0" rtl="0">
              <a:lnSpc>
                <a:spcPct val="100000"/>
              </a:lnSpc>
              <a:spcBef>
                <a:spcPts val="0"/>
              </a:spcBef>
              <a:spcAft>
                <a:spcPts val="0"/>
              </a:spcAft>
              <a:buClr>
                <a:schemeClr val="accent5"/>
              </a:buClr>
              <a:buSzPts val="600"/>
              <a:buNone/>
              <a:defRPr sz="600">
                <a:solidFill>
                  <a:schemeClr val="accent5"/>
                </a:solidFill>
                <a:latin typeface="Avenir Next LT Pro" panose="020B0504020202020204" pitchFamily="34" charset="0"/>
              </a:defRPr>
            </a:lvl1pPr>
            <a:lvl2pPr lvl="1" rtl="0">
              <a:lnSpc>
                <a:spcPct val="100000"/>
              </a:lnSpc>
              <a:spcBef>
                <a:spcPts val="0"/>
              </a:spcBef>
              <a:spcAft>
                <a:spcPts val="0"/>
              </a:spcAft>
              <a:buClr>
                <a:schemeClr val="accent5"/>
              </a:buClr>
              <a:buSzPts val="600"/>
              <a:buNone/>
              <a:defRPr sz="600">
                <a:solidFill>
                  <a:schemeClr val="accent5"/>
                </a:solidFill>
              </a:defRPr>
            </a:lvl2pPr>
            <a:lvl3pPr lvl="2" rtl="0">
              <a:lnSpc>
                <a:spcPct val="100000"/>
              </a:lnSpc>
              <a:spcBef>
                <a:spcPts val="0"/>
              </a:spcBef>
              <a:spcAft>
                <a:spcPts val="0"/>
              </a:spcAft>
              <a:buClr>
                <a:schemeClr val="accent5"/>
              </a:buClr>
              <a:buSzPts val="600"/>
              <a:buNone/>
              <a:defRPr sz="600">
                <a:solidFill>
                  <a:schemeClr val="accent5"/>
                </a:solidFill>
              </a:defRPr>
            </a:lvl3pPr>
            <a:lvl4pPr lvl="3" rtl="0">
              <a:lnSpc>
                <a:spcPct val="100000"/>
              </a:lnSpc>
              <a:spcBef>
                <a:spcPts val="0"/>
              </a:spcBef>
              <a:spcAft>
                <a:spcPts val="0"/>
              </a:spcAft>
              <a:buClr>
                <a:schemeClr val="accent5"/>
              </a:buClr>
              <a:buSzPts val="600"/>
              <a:buNone/>
              <a:defRPr sz="600">
                <a:solidFill>
                  <a:schemeClr val="accent5"/>
                </a:solidFill>
              </a:defRPr>
            </a:lvl4pPr>
            <a:lvl5pPr lvl="4" rtl="0">
              <a:lnSpc>
                <a:spcPct val="100000"/>
              </a:lnSpc>
              <a:spcBef>
                <a:spcPts val="0"/>
              </a:spcBef>
              <a:spcAft>
                <a:spcPts val="0"/>
              </a:spcAft>
              <a:buClr>
                <a:schemeClr val="accent5"/>
              </a:buClr>
              <a:buSzPts val="600"/>
              <a:buNone/>
              <a:defRPr sz="600">
                <a:solidFill>
                  <a:schemeClr val="accent5"/>
                </a:solidFill>
              </a:defRPr>
            </a:lvl5pPr>
            <a:lvl6pPr lvl="5" rtl="0">
              <a:lnSpc>
                <a:spcPct val="100000"/>
              </a:lnSpc>
              <a:spcBef>
                <a:spcPts val="0"/>
              </a:spcBef>
              <a:spcAft>
                <a:spcPts val="0"/>
              </a:spcAft>
              <a:buClr>
                <a:schemeClr val="accent5"/>
              </a:buClr>
              <a:buSzPts val="600"/>
              <a:buNone/>
              <a:defRPr sz="600">
                <a:solidFill>
                  <a:schemeClr val="accent5"/>
                </a:solidFill>
              </a:defRPr>
            </a:lvl6pPr>
            <a:lvl7pPr lvl="6" rtl="0">
              <a:lnSpc>
                <a:spcPct val="100000"/>
              </a:lnSpc>
              <a:spcBef>
                <a:spcPts val="0"/>
              </a:spcBef>
              <a:spcAft>
                <a:spcPts val="0"/>
              </a:spcAft>
              <a:buClr>
                <a:schemeClr val="accent5"/>
              </a:buClr>
              <a:buSzPts val="600"/>
              <a:buNone/>
              <a:defRPr sz="600">
                <a:solidFill>
                  <a:schemeClr val="accent5"/>
                </a:solidFill>
              </a:defRPr>
            </a:lvl7pPr>
            <a:lvl8pPr lvl="7" rtl="0">
              <a:lnSpc>
                <a:spcPct val="100000"/>
              </a:lnSpc>
              <a:spcBef>
                <a:spcPts val="0"/>
              </a:spcBef>
              <a:spcAft>
                <a:spcPts val="0"/>
              </a:spcAft>
              <a:buClr>
                <a:schemeClr val="accent5"/>
              </a:buClr>
              <a:buSzPts val="600"/>
              <a:buNone/>
              <a:defRPr sz="600">
                <a:solidFill>
                  <a:schemeClr val="accent5"/>
                </a:solidFill>
              </a:defRPr>
            </a:lvl8pPr>
            <a:lvl9pPr lvl="8" rtl="0">
              <a:lnSpc>
                <a:spcPct val="100000"/>
              </a:lnSpc>
              <a:spcBef>
                <a:spcPts val="0"/>
              </a:spcBef>
              <a:spcAft>
                <a:spcPts val="0"/>
              </a:spcAft>
              <a:buClr>
                <a:schemeClr val="accent5"/>
              </a:buClr>
              <a:buSzPts val="600"/>
              <a:buNone/>
              <a:defRPr sz="600">
                <a:solidFill>
                  <a:schemeClr val="accent5"/>
                </a:solidFill>
              </a:defRPr>
            </a:lvl9pPr>
          </a:lstStyle>
          <a:p>
            <a:endParaRPr dirty="0"/>
          </a:p>
        </p:txBody>
      </p:sp>
      <p:pic>
        <p:nvPicPr>
          <p:cNvPr id="269" name="Google Shape;269;p30"/>
          <p:cNvPicPr preferRelativeResize="0"/>
          <p:nvPr/>
        </p:nvPicPr>
        <p:blipFill>
          <a:blip r:embed="rId2" cstate="screen">
            <a:alphaModFix/>
            <a:extLst>
              <a:ext uri="{28A0092B-C50C-407E-A947-70E740481C1C}">
                <a14:useLocalDpi xmlns:a14="http://schemas.microsoft.com/office/drawing/2010/main"/>
              </a:ext>
            </a:extLst>
          </a:blip>
          <a:stretch>
            <a:fillRect/>
          </a:stretch>
        </p:blipFill>
        <p:spPr>
          <a:xfrm>
            <a:off x="0" y="-23876"/>
            <a:ext cx="354650" cy="355945"/>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54650" y="292625"/>
            <a:ext cx="8434800" cy="393600"/>
          </a:xfrm>
          <a:prstGeom prst="rect">
            <a:avLst/>
          </a:prstGeom>
          <a:noFill/>
          <a:ln>
            <a:noFill/>
          </a:ln>
        </p:spPr>
        <p:txBody>
          <a:bodyPr spcFirstLastPara="1" wrap="square" lIns="0" tIns="91425" rIns="0" bIns="91425" anchor="t" anchorCtr="0">
            <a:noAutofit/>
          </a:bodyPr>
          <a:lstStyle>
            <a:lvl1pPr lvl="0" rtl="0">
              <a:spcBef>
                <a:spcPts val="0"/>
              </a:spcBef>
              <a:spcAft>
                <a:spcPts val="0"/>
              </a:spcAft>
              <a:buClr>
                <a:schemeClr val="dk1"/>
              </a:buClr>
              <a:buSzPts val="1900"/>
              <a:buFont typeface="Montserrat"/>
              <a:buNone/>
              <a:defRPr sz="1900" b="1">
                <a:solidFill>
                  <a:schemeClr val="dk1"/>
                </a:solidFill>
                <a:latin typeface="Montserrat"/>
                <a:ea typeface="Montserrat"/>
                <a:cs typeface="Montserrat"/>
                <a:sym typeface="Montserrat"/>
              </a:defRPr>
            </a:lvl1pPr>
            <a:lvl2pPr lvl="1" rtl="0">
              <a:spcBef>
                <a:spcPts val="0"/>
              </a:spcBef>
              <a:spcAft>
                <a:spcPts val="0"/>
              </a:spcAft>
              <a:buClr>
                <a:schemeClr val="dk1"/>
              </a:buClr>
              <a:buSzPts val="1900"/>
              <a:buFont typeface="Montserrat"/>
              <a:buNone/>
              <a:defRPr sz="1900" b="1">
                <a:solidFill>
                  <a:schemeClr val="dk1"/>
                </a:solidFill>
                <a:latin typeface="Montserrat"/>
                <a:ea typeface="Montserrat"/>
                <a:cs typeface="Montserrat"/>
                <a:sym typeface="Montserrat"/>
              </a:defRPr>
            </a:lvl2pPr>
            <a:lvl3pPr lvl="2" rtl="0">
              <a:spcBef>
                <a:spcPts val="0"/>
              </a:spcBef>
              <a:spcAft>
                <a:spcPts val="0"/>
              </a:spcAft>
              <a:buClr>
                <a:schemeClr val="dk1"/>
              </a:buClr>
              <a:buSzPts val="1900"/>
              <a:buFont typeface="Montserrat"/>
              <a:buNone/>
              <a:defRPr sz="1900" b="1">
                <a:solidFill>
                  <a:schemeClr val="dk1"/>
                </a:solidFill>
                <a:latin typeface="Montserrat"/>
                <a:ea typeface="Montserrat"/>
                <a:cs typeface="Montserrat"/>
                <a:sym typeface="Montserrat"/>
              </a:defRPr>
            </a:lvl3pPr>
            <a:lvl4pPr lvl="3" rtl="0">
              <a:spcBef>
                <a:spcPts val="0"/>
              </a:spcBef>
              <a:spcAft>
                <a:spcPts val="0"/>
              </a:spcAft>
              <a:buClr>
                <a:schemeClr val="dk1"/>
              </a:buClr>
              <a:buSzPts val="1900"/>
              <a:buFont typeface="Montserrat"/>
              <a:buNone/>
              <a:defRPr sz="1900" b="1">
                <a:solidFill>
                  <a:schemeClr val="dk1"/>
                </a:solidFill>
                <a:latin typeface="Montserrat"/>
                <a:ea typeface="Montserrat"/>
                <a:cs typeface="Montserrat"/>
                <a:sym typeface="Montserrat"/>
              </a:defRPr>
            </a:lvl4pPr>
            <a:lvl5pPr lvl="4" rtl="0">
              <a:spcBef>
                <a:spcPts val="0"/>
              </a:spcBef>
              <a:spcAft>
                <a:spcPts val="0"/>
              </a:spcAft>
              <a:buClr>
                <a:schemeClr val="dk1"/>
              </a:buClr>
              <a:buSzPts val="1900"/>
              <a:buFont typeface="Montserrat"/>
              <a:buNone/>
              <a:defRPr sz="1900" b="1">
                <a:solidFill>
                  <a:schemeClr val="dk1"/>
                </a:solidFill>
                <a:latin typeface="Montserrat"/>
                <a:ea typeface="Montserrat"/>
                <a:cs typeface="Montserrat"/>
                <a:sym typeface="Montserrat"/>
              </a:defRPr>
            </a:lvl5pPr>
            <a:lvl6pPr lvl="5" rtl="0">
              <a:spcBef>
                <a:spcPts val="0"/>
              </a:spcBef>
              <a:spcAft>
                <a:spcPts val="0"/>
              </a:spcAft>
              <a:buClr>
                <a:schemeClr val="dk1"/>
              </a:buClr>
              <a:buSzPts val="1900"/>
              <a:buFont typeface="Montserrat"/>
              <a:buNone/>
              <a:defRPr sz="1900" b="1">
                <a:solidFill>
                  <a:schemeClr val="dk1"/>
                </a:solidFill>
                <a:latin typeface="Montserrat"/>
                <a:ea typeface="Montserrat"/>
                <a:cs typeface="Montserrat"/>
                <a:sym typeface="Montserrat"/>
              </a:defRPr>
            </a:lvl6pPr>
            <a:lvl7pPr lvl="6" rtl="0">
              <a:spcBef>
                <a:spcPts val="0"/>
              </a:spcBef>
              <a:spcAft>
                <a:spcPts val="0"/>
              </a:spcAft>
              <a:buClr>
                <a:schemeClr val="dk1"/>
              </a:buClr>
              <a:buSzPts val="1900"/>
              <a:buFont typeface="Montserrat"/>
              <a:buNone/>
              <a:defRPr sz="1900" b="1">
                <a:solidFill>
                  <a:schemeClr val="dk1"/>
                </a:solidFill>
                <a:latin typeface="Montserrat"/>
                <a:ea typeface="Montserrat"/>
                <a:cs typeface="Montserrat"/>
                <a:sym typeface="Montserrat"/>
              </a:defRPr>
            </a:lvl7pPr>
            <a:lvl8pPr lvl="7" rtl="0">
              <a:spcBef>
                <a:spcPts val="0"/>
              </a:spcBef>
              <a:spcAft>
                <a:spcPts val="0"/>
              </a:spcAft>
              <a:buClr>
                <a:schemeClr val="dk1"/>
              </a:buClr>
              <a:buSzPts val="1900"/>
              <a:buFont typeface="Montserrat"/>
              <a:buNone/>
              <a:defRPr sz="1900" b="1">
                <a:solidFill>
                  <a:schemeClr val="dk1"/>
                </a:solidFill>
                <a:latin typeface="Montserrat"/>
                <a:ea typeface="Montserrat"/>
                <a:cs typeface="Montserrat"/>
                <a:sym typeface="Montserrat"/>
              </a:defRPr>
            </a:lvl8pPr>
            <a:lvl9pPr lvl="8" rtl="0">
              <a:spcBef>
                <a:spcPts val="0"/>
              </a:spcBef>
              <a:spcAft>
                <a:spcPts val="0"/>
              </a:spcAft>
              <a:buClr>
                <a:schemeClr val="dk1"/>
              </a:buClr>
              <a:buSzPts val="1900"/>
              <a:buFont typeface="Montserrat"/>
              <a:buNone/>
              <a:defRPr sz="1900" b="1">
                <a:solidFill>
                  <a:schemeClr val="dk1"/>
                </a:solidFill>
                <a:latin typeface="Montserrat"/>
                <a:ea typeface="Montserrat"/>
                <a:cs typeface="Montserrat"/>
                <a:sym typeface="Montserrat"/>
              </a:defRPr>
            </a:lvl9pPr>
          </a:lstStyle>
          <a:p>
            <a:endParaRPr dirty="0"/>
          </a:p>
        </p:txBody>
      </p:sp>
      <p:sp>
        <p:nvSpPr>
          <p:cNvPr id="7" name="Google Shape;7;p1"/>
          <p:cNvSpPr txBox="1">
            <a:spLocks noGrp="1"/>
          </p:cNvSpPr>
          <p:nvPr>
            <p:ph type="body" idx="1"/>
          </p:nvPr>
        </p:nvSpPr>
        <p:spPr>
          <a:xfrm>
            <a:off x="354650" y="1152475"/>
            <a:ext cx="8434800" cy="3416400"/>
          </a:xfrm>
          <a:prstGeom prst="rect">
            <a:avLst/>
          </a:prstGeom>
          <a:noFill/>
          <a:ln>
            <a:noFill/>
          </a:ln>
        </p:spPr>
        <p:txBody>
          <a:bodyPr spcFirstLastPara="1" wrap="square" lIns="0" tIns="91425" rIns="0" bIns="91425" anchor="t" anchorCtr="0">
            <a:noAutofit/>
          </a:bodyPr>
          <a:lstStyle>
            <a:lvl1pPr marL="457200" lvl="0" indent="-298450" rtl="0">
              <a:lnSpc>
                <a:spcPct val="100000"/>
              </a:lnSpc>
              <a:spcBef>
                <a:spcPts val="0"/>
              </a:spcBef>
              <a:spcAft>
                <a:spcPts val="0"/>
              </a:spcAft>
              <a:buSzPts val="1100"/>
              <a:buFont typeface="Montserrat"/>
              <a:buChar char="■"/>
              <a:defRPr sz="1100">
                <a:latin typeface="Montserrat"/>
                <a:ea typeface="Montserrat"/>
                <a:cs typeface="Montserrat"/>
                <a:sym typeface="Montserrat"/>
              </a:defRPr>
            </a:lvl1pPr>
            <a:lvl2pPr marL="914400" lvl="1" indent="-292100" rtl="0">
              <a:lnSpc>
                <a:spcPct val="100000"/>
              </a:lnSpc>
              <a:spcBef>
                <a:spcPts val="1600"/>
              </a:spcBef>
              <a:spcAft>
                <a:spcPts val="0"/>
              </a:spcAft>
              <a:buSzPts val="1000"/>
              <a:buFont typeface="Montserrat"/>
              <a:buChar char="⎼"/>
              <a:defRPr sz="1000">
                <a:latin typeface="Montserrat"/>
                <a:ea typeface="Montserrat"/>
                <a:cs typeface="Montserrat"/>
                <a:sym typeface="Montserrat"/>
              </a:defRPr>
            </a:lvl2pPr>
            <a:lvl3pPr marL="1371600" lvl="2" indent="-292100" rtl="0">
              <a:lnSpc>
                <a:spcPct val="100000"/>
              </a:lnSpc>
              <a:spcBef>
                <a:spcPts val="1600"/>
              </a:spcBef>
              <a:spcAft>
                <a:spcPts val="0"/>
              </a:spcAft>
              <a:buSzPts val="1000"/>
              <a:buFont typeface="Montserrat"/>
              <a:buChar char="○"/>
              <a:defRPr sz="1000">
                <a:latin typeface="Montserrat"/>
                <a:ea typeface="Montserrat"/>
                <a:cs typeface="Montserrat"/>
                <a:sym typeface="Montserrat"/>
              </a:defRPr>
            </a:lvl3pPr>
            <a:lvl4pPr marL="1828800" lvl="3" indent="-292100" rtl="0">
              <a:lnSpc>
                <a:spcPct val="100000"/>
              </a:lnSpc>
              <a:spcBef>
                <a:spcPts val="1600"/>
              </a:spcBef>
              <a:spcAft>
                <a:spcPts val="0"/>
              </a:spcAft>
              <a:buSzPts val="1000"/>
              <a:buFont typeface="Montserrat"/>
              <a:buChar char="■"/>
              <a:defRPr sz="1000">
                <a:latin typeface="Montserrat"/>
                <a:ea typeface="Montserrat"/>
                <a:cs typeface="Montserrat"/>
                <a:sym typeface="Montserrat"/>
              </a:defRPr>
            </a:lvl4pPr>
            <a:lvl5pPr marL="2286000" lvl="4" indent="-292100" rtl="0">
              <a:lnSpc>
                <a:spcPct val="100000"/>
              </a:lnSpc>
              <a:spcBef>
                <a:spcPts val="1600"/>
              </a:spcBef>
              <a:spcAft>
                <a:spcPts val="0"/>
              </a:spcAft>
              <a:buSzPts val="1000"/>
              <a:buFont typeface="Montserrat"/>
              <a:buChar char="⎼"/>
              <a:defRPr sz="1000">
                <a:latin typeface="Montserrat"/>
                <a:ea typeface="Montserrat"/>
                <a:cs typeface="Montserrat"/>
                <a:sym typeface="Montserrat"/>
              </a:defRPr>
            </a:lvl5pPr>
            <a:lvl6pPr marL="2743200" lvl="5" indent="-292100" rtl="0">
              <a:lnSpc>
                <a:spcPct val="100000"/>
              </a:lnSpc>
              <a:spcBef>
                <a:spcPts val="1600"/>
              </a:spcBef>
              <a:spcAft>
                <a:spcPts val="0"/>
              </a:spcAft>
              <a:buSzPts val="1000"/>
              <a:buFont typeface="Montserrat"/>
              <a:buChar char="○"/>
              <a:defRPr sz="1000">
                <a:latin typeface="Montserrat"/>
                <a:ea typeface="Montserrat"/>
                <a:cs typeface="Montserrat"/>
                <a:sym typeface="Montserrat"/>
              </a:defRPr>
            </a:lvl6pPr>
            <a:lvl7pPr marL="3200400" lvl="6" indent="-292100" rtl="0">
              <a:lnSpc>
                <a:spcPct val="100000"/>
              </a:lnSpc>
              <a:spcBef>
                <a:spcPts val="1600"/>
              </a:spcBef>
              <a:spcAft>
                <a:spcPts val="0"/>
              </a:spcAft>
              <a:buSzPts val="1000"/>
              <a:buFont typeface="Montserrat"/>
              <a:buChar char="■"/>
              <a:defRPr sz="1000">
                <a:latin typeface="Montserrat"/>
                <a:ea typeface="Montserrat"/>
                <a:cs typeface="Montserrat"/>
                <a:sym typeface="Montserrat"/>
              </a:defRPr>
            </a:lvl7pPr>
            <a:lvl8pPr marL="3657600" lvl="7" indent="-292100" rtl="0">
              <a:lnSpc>
                <a:spcPct val="100000"/>
              </a:lnSpc>
              <a:spcBef>
                <a:spcPts val="1600"/>
              </a:spcBef>
              <a:spcAft>
                <a:spcPts val="0"/>
              </a:spcAft>
              <a:buSzPts val="1000"/>
              <a:buFont typeface="Montserrat"/>
              <a:buChar char="⎼"/>
              <a:defRPr sz="1000">
                <a:latin typeface="Montserrat"/>
                <a:ea typeface="Montserrat"/>
                <a:cs typeface="Montserrat"/>
                <a:sym typeface="Montserrat"/>
              </a:defRPr>
            </a:lvl8pPr>
            <a:lvl9pPr marL="4114800" lvl="8" indent="-292100" rtl="0">
              <a:lnSpc>
                <a:spcPct val="100000"/>
              </a:lnSpc>
              <a:spcBef>
                <a:spcPts val="1600"/>
              </a:spcBef>
              <a:spcAft>
                <a:spcPts val="1600"/>
              </a:spcAft>
              <a:buSzPts val="1000"/>
              <a:buFont typeface="Montserrat"/>
              <a:buChar char="○"/>
              <a:defRPr sz="1000">
                <a:latin typeface="Montserrat"/>
                <a:ea typeface="Montserrat"/>
                <a:cs typeface="Montserrat"/>
                <a:sym typeface="Montserrat"/>
              </a:defRPr>
            </a:lvl9pPr>
          </a:lstStyle>
          <a:p>
            <a:endParaRPr dirty="0"/>
          </a:p>
        </p:txBody>
      </p:sp>
      <p:sp>
        <p:nvSpPr>
          <p:cNvPr id="8" name="Google Shape;8;p1"/>
          <p:cNvSpPr txBox="1">
            <a:spLocks noGrp="1"/>
          </p:cNvSpPr>
          <p:nvPr>
            <p:ph type="sldNum" idx="12"/>
          </p:nvPr>
        </p:nvSpPr>
        <p:spPr>
          <a:xfrm>
            <a:off x="8396258" y="4749892"/>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latin typeface="Avenir Next LT Pro" panose="020B0504020202020204" pitchFamily="34" charset="0"/>
                <a:ea typeface="Avenir Next LT Pro" panose="020B0504020202020204" pitchFamily="34" charset="0"/>
                <a:cs typeface="Avenir Next LT Pro" panose="020B0504020202020204" pitchFamily="34" charset="0"/>
                <a:sym typeface="Montserrat Light"/>
              </a:defRPr>
            </a:lvl1pPr>
            <a:lvl2pPr lvl="1" algn="r" rtl="0">
              <a:buNone/>
              <a:defRPr sz="1000">
                <a:latin typeface="Montserrat Light"/>
                <a:ea typeface="Montserrat Light"/>
                <a:cs typeface="Montserrat Light"/>
                <a:sym typeface="Montserrat Light"/>
              </a:defRPr>
            </a:lvl2pPr>
            <a:lvl3pPr lvl="2" algn="r" rtl="0">
              <a:buNone/>
              <a:defRPr sz="1000">
                <a:latin typeface="Montserrat Light"/>
                <a:ea typeface="Montserrat Light"/>
                <a:cs typeface="Montserrat Light"/>
                <a:sym typeface="Montserrat Light"/>
              </a:defRPr>
            </a:lvl3pPr>
            <a:lvl4pPr lvl="3" algn="r" rtl="0">
              <a:buNone/>
              <a:defRPr sz="1000">
                <a:latin typeface="Montserrat Light"/>
                <a:ea typeface="Montserrat Light"/>
                <a:cs typeface="Montserrat Light"/>
                <a:sym typeface="Montserrat Light"/>
              </a:defRPr>
            </a:lvl4pPr>
            <a:lvl5pPr lvl="4" algn="r" rtl="0">
              <a:buNone/>
              <a:defRPr sz="1000">
                <a:latin typeface="Montserrat Light"/>
                <a:ea typeface="Montserrat Light"/>
                <a:cs typeface="Montserrat Light"/>
                <a:sym typeface="Montserrat Light"/>
              </a:defRPr>
            </a:lvl5pPr>
            <a:lvl6pPr lvl="5" algn="r" rtl="0">
              <a:buNone/>
              <a:defRPr sz="1000">
                <a:latin typeface="Montserrat Light"/>
                <a:ea typeface="Montserrat Light"/>
                <a:cs typeface="Montserrat Light"/>
                <a:sym typeface="Montserrat Light"/>
              </a:defRPr>
            </a:lvl6pPr>
            <a:lvl7pPr lvl="6" algn="r" rtl="0">
              <a:buNone/>
              <a:defRPr sz="1000">
                <a:latin typeface="Montserrat Light"/>
                <a:ea typeface="Montserrat Light"/>
                <a:cs typeface="Montserrat Light"/>
                <a:sym typeface="Montserrat Light"/>
              </a:defRPr>
            </a:lvl7pPr>
            <a:lvl8pPr lvl="7" algn="r" rtl="0">
              <a:buNone/>
              <a:defRPr sz="1000">
                <a:latin typeface="Montserrat Light"/>
                <a:ea typeface="Montserrat Light"/>
                <a:cs typeface="Montserrat Light"/>
                <a:sym typeface="Montserrat Light"/>
              </a:defRPr>
            </a:lvl8pPr>
            <a:lvl9pPr lvl="8" algn="r" rtl="0">
              <a:buNone/>
              <a:defRPr sz="1000">
                <a:latin typeface="Montserrat Light"/>
                <a:ea typeface="Montserrat Light"/>
                <a:cs typeface="Montserrat Light"/>
                <a:sym typeface="Montserrat Light"/>
              </a:defRPr>
            </a:lvl9pPr>
          </a:lstStyle>
          <a:p>
            <a:fld id="{00000000-1234-1234-1234-123412341234}" type="slidenum">
              <a:rPr lang="en" smtClean="0"/>
              <a:pPr/>
              <a:t>‹#›</a:t>
            </a:fld>
            <a:endParaRPr lang="en" dirty="0">
              <a:latin typeface="Avenir Next LT Pro" panose="020B0504020202020204" pitchFamily="34" charset="0"/>
            </a:endParaRPr>
          </a:p>
        </p:txBody>
      </p:sp>
    </p:spTree>
  </p:cSld>
  <p:clrMap bg1="lt1" tx1="dk1" bg2="dk2" tx2="lt2" accent1="accent1" accent2="accent2" accent3="accent3" accent4="accent4" accent5="accent5" accent6="accent6" hlink="hlink" folHlink="folHlink"/>
  <p:sldLayoutIdLst>
    <p:sldLayoutId id="2147483651" r:id="rId1"/>
    <p:sldLayoutId id="2147483668" r:id="rId2"/>
    <p:sldLayoutId id="2147483674" r:id="rId3"/>
    <p:sldLayoutId id="2147483675" r:id="rId4"/>
    <p:sldLayoutId id="2147483676" r:id="rId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chart" Target="../charts/chart2.xml"/></Relationships>
</file>

<file path=ppt/slides/_rels/slide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4.xml"/><Relationship Id="rId1" Type="http://schemas.openxmlformats.org/officeDocument/2006/relationships/slideLayout" Target="../slideLayouts/slideLayout5.xml"/><Relationship Id="rId4" Type="http://schemas.openxmlformats.org/officeDocument/2006/relationships/chart" Target="../charts/chart4.xml"/></Relationships>
</file>

<file path=ppt/slides/_rels/slide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chart" Target="../charts/chart6.xml"/></Relationships>
</file>

<file path=ppt/slides/_rels/slide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6.xml"/><Relationship Id="rId1" Type="http://schemas.openxmlformats.org/officeDocument/2006/relationships/slideLayout" Target="../slideLayouts/slideLayout5.xml"/><Relationship Id="rId6" Type="http://schemas.openxmlformats.org/officeDocument/2006/relationships/image" Target="../media/image7.png"/><Relationship Id="rId5" Type="http://schemas.openxmlformats.org/officeDocument/2006/relationships/chart" Target="../charts/chart9.xml"/><Relationship Id="rId4" Type="http://schemas.openxmlformats.org/officeDocument/2006/relationships/chart" Target="../charts/chart8.xml"/></Relationships>
</file>

<file path=ppt/slides/_rels/slide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40"/>
          <p:cNvSpPr txBox="1">
            <a:spLocks noGrp="1"/>
          </p:cNvSpPr>
          <p:nvPr>
            <p:ph type="ctrTitle"/>
          </p:nvPr>
        </p:nvSpPr>
        <p:spPr>
          <a:xfrm>
            <a:off x="354650" y="1097925"/>
            <a:ext cx="6280500" cy="1744200"/>
          </a:xfrm>
          <a:prstGeom prst="rect">
            <a:avLst/>
          </a:prstGeom>
        </p:spPr>
        <p:txBody>
          <a:bodyPr spcFirstLastPara="1" wrap="square" lIns="0" tIns="91425" rIns="0" bIns="91425" anchor="b" anchorCtr="0">
            <a:noAutofit/>
          </a:bodyPr>
          <a:lstStyle/>
          <a:p>
            <a:pPr marL="0" lvl="0" indent="0" algn="l" rtl="0">
              <a:spcBef>
                <a:spcPts val="0"/>
              </a:spcBef>
              <a:spcAft>
                <a:spcPts val="0"/>
              </a:spcAft>
              <a:buNone/>
            </a:pPr>
            <a:r>
              <a:rPr lang="en" dirty="0"/>
              <a:t>USACM 2021 Q2 Trends</a:t>
            </a:r>
            <a:endParaRPr dirty="0"/>
          </a:p>
        </p:txBody>
      </p:sp>
      <p:sp>
        <p:nvSpPr>
          <p:cNvPr id="347" name="Google Shape;347;p40"/>
          <p:cNvSpPr txBox="1">
            <a:spLocks noGrp="1"/>
          </p:cNvSpPr>
          <p:nvPr>
            <p:ph type="subTitle" idx="1"/>
          </p:nvPr>
        </p:nvSpPr>
        <p:spPr>
          <a:xfrm>
            <a:off x="354650" y="2802800"/>
            <a:ext cx="6280500" cy="792600"/>
          </a:xfrm>
          <a:prstGeom prst="rect">
            <a:avLst/>
          </a:prstGeom>
        </p:spPr>
        <p:txBody>
          <a:bodyPr spcFirstLastPara="1" wrap="square" lIns="0" tIns="91425" rIns="0" bIns="91425" anchor="t" anchorCtr="0">
            <a:noAutofit/>
          </a:bodyPr>
          <a:lstStyle/>
          <a:p>
            <a:pPr marL="0" lvl="0" indent="0" algn="l" rtl="0">
              <a:spcBef>
                <a:spcPts val="0"/>
              </a:spcBef>
              <a:spcAft>
                <a:spcPts val="0"/>
              </a:spcAft>
              <a:buNone/>
            </a:pPr>
            <a:r>
              <a:rPr lang="en" dirty="0"/>
              <a:t>April – June 2021 &amp; Latest 52 Weeks</a:t>
            </a:r>
            <a:endParaRPr dirty="0"/>
          </a:p>
        </p:txBody>
      </p:sp>
      <p:sp>
        <p:nvSpPr>
          <p:cNvPr id="348" name="Google Shape;348;p40"/>
          <p:cNvSpPr txBox="1">
            <a:spLocks noGrp="1"/>
          </p:cNvSpPr>
          <p:nvPr>
            <p:ph type="subTitle" idx="2"/>
          </p:nvPr>
        </p:nvSpPr>
        <p:spPr>
          <a:xfrm>
            <a:off x="354650" y="4290000"/>
            <a:ext cx="6280500" cy="307500"/>
          </a:xfrm>
          <a:prstGeom prst="rect">
            <a:avLst/>
          </a:prstGeom>
        </p:spPr>
        <p:txBody>
          <a:bodyPr spcFirstLastPara="1" wrap="square" lIns="0" tIns="91425" rIns="0" bIns="91425" anchor="t" anchorCtr="0">
            <a:noAutofit/>
          </a:bodyPr>
          <a:lstStyle/>
          <a:p>
            <a:pPr marL="0" lvl="0" indent="0" algn="l" rtl="0">
              <a:spcBef>
                <a:spcPts val="0"/>
              </a:spcBef>
              <a:spcAft>
                <a:spcPts val="0"/>
              </a:spcAft>
              <a:buNone/>
            </a:pPr>
            <a:r>
              <a:rPr lang="en-US" dirty="0"/>
              <a:t>Reported July 2021 – Client Delivery Analytics</a:t>
            </a:r>
            <a:endParaRPr dirty="0"/>
          </a:p>
        </p:txBody>
      </p:sp>
      <p:cxnSp>
        <p:nvCxnSpPr>
          <p:cNvPr id="349" name="Google Shape;349;p40"/>
          <p:cNvCxnSpPr>
            <a:cxnSpLocks/>
          </p:cNvCxnSpPr>
          <p:nvPr/>
        </p:nvCxnSpPr>
        <p:spPr>
          <a:xfrm>
            <a:off x="2166731" y="2690192"/>
            <a:ext cx="3650973" cy="6625"/>
          </a:xfrm>
          <a:prstGeom prst="straightConnector1">
            <a:avLst/>
          </a:prstGeom>
          <a:noFill/>
          <a:ln w="19050" cap="flat" cmpd="sng">
            <a:solidFill>
              <a:schemeClr val="accent1"/>
            </a:solidFill>
            <a:prstDash val="solid"/>
            <a:round/>
            <a:headEnd type="none" w="med" len="med"/>
            <a:tailEnd type="none" w="med" len="med"/>
          </a:ln>
        </p:spPr>
      </p:cxn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93"/>
          <p:cNvSpPr txBox="1">
            <a:spLocks noGrp="1"/>
          </p:cNvSpPr>
          <p:nvPr>
            <p:ph type="title" idx="4294967295"/>
          </p:nvPr>
        </p:nvSpPr>
        <p:spPr>
          <a:xfrm>
            <a:off x="354650" y="292625"/>
            <a:ext cx="8434800" cy="393600"/>
          </a:xfrm>
          <a:prstGeom prst="rect">
            <a:avLst/>
          </a:prstGeom>
        </p:spPr>
        <p:txBody>
          <a:bodyPr spcFirstLastPara="1" wrap="square" lIns="0" tIns="91425" rIns="0" bIns="91425" anchor="t" anchorCtr="0">
            <a:noAutofit/>
          </a:bodyPr>
          <a:lstStyle/>
          <a:p>
            <a:pPr lvl="0"/>
            <a:r>
              <a:rPr lang="en-US" dirty="0"/>
              <a:t>Overview - 52 Weeks ending 07/03/21</a:t>
            </a:r>
            <a:endParaRPr dirty="0">
              <a:latin typeface="Avenir Next LT Pro" panose="020B0504020202020204" pitchFamily="34" charset="0"/>
            </a:endParaRPr>
          </a:p>
        </p:txBody>
      </p:sp>
      <p:sp>
        <p:nvSpPr>
          <p:cNvPr id="1136" name="Google Shape;1136;p93"/>
          <p:cNvSpPr txBox="1">
            <a:spLocks noGrp="1"/>
          </p:cNvSpPr>
          <p:nvPr>
            <p:ph type="subTitle" idx="1"/>
          </p:nvPr>
        </p:nvSpPr>
        <p:spPr>
          <a:xfrm>
            <a:off x="354650" y="4857012"/>
            <a:ext cx="8159100" cy="184800"/>
          </a:xfrm>
          <a:prstGeom prst="rect">
            <a:avLst/>
          </a:prstGeom>
        </p:spPr>
        <p:txBody>
          <a:bodyPr spcFirstLastPara="1" wrap="square" lIns="0" tIns="91425" rIns="0" bIns="91425" anchor="b" anchorCtr="0">
            <a:noAutofit/>
          </a:bodyPr>
          <a:lstStyle/>
          <a:p>
            <a:r>
              <a:rPr lang="en-US" sz="600" dirty="0"/>
              <a:t>Source: Nielsen Answers on Demand, Total US – All Nielsen Measured Outlets, Q2 2021 Ending 07/03/2021</a:t>
            </a:r>
          </a:p>
        </p:txBody>
      </p:sp>
      <p:sp>
        <p:nvSpPr>
          <p:cNvPr id="1143" name="Google Shape;1143;p93"/>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000">
                <a:sym typeface="Montserrat Light"/>
              </a:rPr>
              <a:t>10</a:t>
            </a:fld>
            <a:endParaRPr sz="1000" dirty="0">
              <a:sym typeface="Montserrat Light"/>
            </a:endParaRPr>
          </a:p>
        </p:txBody>
      </p:sp>
      <p:sp>
        <p:nvSpPr>
          <p:cNvPr id="16" name="Google Shape;1106;p91"/>
          <p:cNvSpPr txBox="1">
            <a:spLocks/>
          </p:cNvSpPr>
          <p:nvPr/>
        </p:nvSpPr>
        <p:spPr>
          <a:xfrm>
            <a:off x="354650" y="620550"/>
            <a:ext cx="8434800" cy="384300"/>
          </a:xfrm>
          <a:prstGeom prst="rect">
            <a:avLst/>
          </a:prstGeom>
        </p:spPr>
        <p:txBody>
          <a:bodyPr spcFirstLastPara="1" wrap="square" lIns="0" tIns="91425" rIns="0" bIns="91425" anchor="t" anchorCtr="0">
            <a:noAutofit/>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2">
                    <a:lumMod val="60000"/>
                    <a:lumOff val="40000"/>
                  </a:schemeClr>
                </a:solidFill>
              </a:rPr>
              <a:t>Regional Ciders growing as National Brands decline</a:t>
            </a:r>
          </a:p>
        </p:txBody>
      </p:sp>
      <p:sp>
        <p:nvSpPr>
          <p:cNvPr id="7" name="Content Placeholder 4"/>
          <p:cNvSpPr txBox="1">
            <a:spLocks/>
          </p:cNvSpPr>
          <p:nvPr/>
        </p:nvSpPr>
        <p:spPr>
          <a:xfrm>
            <a:off x="354650" y="1162493"/>
            <a:ext cx="8404667" cy="3244779"/>
          </a:xfrm>
          <a:prstGeom prst="rect">
            <a:avLst/>
          </a:prstGeom>
        </p:spPr>
        <p:txBody>
          <a:bodyPr>
            <a:normAutofit/>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a:r>
              <a:rPr lang="en-US" b="1" dirty="0">
                <a:solidFill>
                  <a:schemeClr val="tx1"/>
                </a:solidFill>
                <a:latin typeface="Montserrat" panose="00000500000000000000" pitchFamily="2" charset="0"/>
              </a:rPr>
              <a:t>Off Premise Cider </a:t>
            </a:r>
            <a:r>
              <a:rPr lang="en-US" dirty="0">
                <a:solidFill>
                  <a:schemeClr val="tx1"/>
                </a:solidFill>
                <a:latin typeface="Montserrat" panose="00000500000000000000" pitchFamily="2" charset="0"/>
              </a:rPr>
              <a:t>is growing at +1.9% total.</a:t>
            </a:r>
          </a:p>
          <a:p>
            <a:pPr lvl="1">
              <a:spcAft>
                <a:spcPts val="600"/>
              </a:spcAft>
            </a:pPr>
            <a:r>
              <a:rPr lang="en-US" i="1" dirty="0">
                <a:solidFill>
                  <a:schemeClr val="tx1"/>
                </a:solidFill>
                <a:latin typeface="Montserrat" panose="00000500000000000000" pitchFamily="2" charset="0"/>
              </a:rPr>
              <a:t>	</a:t>
            </a:r>
            <a:r>
              <a:rPr lang="en-US" sz="1200" i="1" dirty="0">
                <a:solidFill>
                  <a:schemeClr val="tx1"/>
                </a:solidFill>
                <a:latin typeface="Montserrat" panose="00000500000000000000" pitchFamily="2" charset="0"/>
              </a:rPr>
              <a:t>National Cider Brands are down -13.6% YoY, while Regional Cider Brands are up +22.5% YoY.</a:t>
            </a:r>
          </a:p>
          <a:p>
            <a:pPr marL="0"/>
            <a:r>
              <a:rPr lang="en-US" b="1" dirty="0">
                <a:solidFill>
                  <a:schemeClr val="tx1"/>
                </a:solidFill>
                <a:latin typeface="Montserrat" panose="00000500000000000000" pitchFamily="2" charset="0"/>
              </a:rPr>
              <a:t>Packaging: </a:t>
            </a:r>
            <a:r>
              <a:rPr lang="en-US" dirty="0">
                <a:solidFill>
                  <a:schemeClr val="tx1"/>
                </a:solidFill>
                <a:latin typeface="Montserrat" panose="00000500000000000000" pitchFamily="2" charset="0"/>
              </a:rPr>
              <a:t>Can grew 12.1% within the latest 52 weeks, while Bottle declined by -5.4%. </a:t>
            </a:r>
          </a:p>
          <a:p>
            <a:pPr marL="0"/>
            <a:r>
              <a:rPr lang="en-US" i="1" dirty="0">
                <a:solidFill>
                  <a:schemeClr val="tx1"/>
                </a:solidFill>
                <a:latin typeface="Montserrat" panose="00000500000000000000" pitchFamily="2" charset="0"/>
              </a:rPr>
              <a:t>	</a:t>
            </a:r>
            <a:r>
              <a:rPr lang="en-US" sz="1200" i="1" dirty="0">
                <a:solidFill>
                  <a:schemeClr val="tx1"/>
                </a:solidFill>
                <a:latin typeface="Montserrat" panose="00000500000000000000" pitchFamily="2" charset="0"/>
              </a:rPr>
              <a:t>Remaining Packaging Types saw intense growth in latest year.</a:t>
            </a:r>
          </a:p>
          <a:p>
            <a:pPr marL="0"/>
            <a:r>
              <a:rPr lang="en-US" b="1" dirty="0">
                <a:solidFill>
                  <a:schemeClr val="tx1"/>
                </a:solidFill>
                <a:latin typeface="Montserrat" panose="00000500000000000000" pitchFamily="2" charset="0"/>
              </a:rPr>
              <a:t>Flavors:</a:t>
            </a:r>
            <a:r>
              <a:rPr lang="en-US" dirty="0">
                <a:solidFill>
                  <a:schemeClr val="tx1"/>
                </a:solidFill>
                <a:latin typeface="Montserrat" panose="00000500000000000000" pitchFamily="2" charset="0"/>
              </a:rPr>
              <a:t> Of National Brands, Spiced &amp; Blends (+5.9%) was the only flavor to see growth. All remaining flavors of National Brands saw declines in sales YoY, with Pear, Rose, Cherry, and Berry falling the most. In Regional Brands, we see growth across all flavors except Rose, Botanical, and Sours, led by Pineapple, Apple, and Other (Hopped made huge gains in EQ, but not much in terms of $).</a:t>
            </a:r>
          </a:p>
          <a:p>
            <a:pPr lvl="1">
              <a:spcAft>
                <a:spcPts val="600"/>
              </a:spcAft>
            </a:pPr>
            <a:r>
              <a:rPr lang="en-US" i="1" dirty="0">
                <a:solidFill>
                  <a:schemeClr val="tx1"/>
                </a:solidFill>
                <a:latin typeface="Montserrat" panose="00000500000000000000" pitchFamily="2" charset="0"/>
              </a:rPr>
              <a:t>	</a:t>
            </a:r>
            <a:r>
              <a:rPr lang="en-US" sz="1200" i="1" dirty="0">
                <a:solidFill>
                  <a:schemeClr val="tx1"/>
                </a:solidFill>
                <a:latin typeface="Montserrat" panose="00000500000000000000" pitchFamily="2" charset="0"/>
              </a:rPr>
              <a:t>When looking at Total Cider, Other shows most promising overall growth.</a:t>
            </a:r>
          </a:p>
        </p:txBody>
      </p:sp>
    </p:spTree>
    <p:extLst>
      <p:ext uri="{BB962C8B-B14F-4D97-AF65-F5344CB8AC3E}">
        <p14:creationId xmlns:p14="http://schemas.microsoft.com/office/powerpoint/2010/main" val="28023190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93"/>
          <p:cNvSpPr txBox="1">
            <a:spLocks noGrp="1"/>
          </p:cNvSpPr>
          <p:nvPr>
            <p:ph type="title" idx="4294967295"/>
          </p:nvPr>
        </p:nvSpPr>
        <p:spPr>
          <a:xfrm>
            <a:off x="354650" y="292625"/>
            <a:ext cx="8434800" cy="393600"/>
          </a:xfrm>
          <a:prstGeom prst="rect">
            <a:avLst/>
          </a:prstGeom>
        </p:spPr>
        <p:txBody>
          <a:bodyPr spcFirstLastPara="1" wrap="square" lIns="0" tIns="91425" rIns="0" bIns="91425" anchor="t" anchorCtr="0">
            <a:noAutofit/>
          </a:bodyPr>
          <a:lstStyle/>
          <a:p>
            <a:r>
              <a:rPr lang="en-US" dirty="0"/>
              <a:t>Pineapple flavor claims highest $ growth in total cider</a:t>
            </a:r>
          </a:p>
        </p:txBody>
      </p:sp>
      <p:sp>
        <p:nvSpPr>
          <p:cNvPr id="1143" name="Google Shape;1143;p93"/>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000">
                <a:sym typeface="Montserrat Light"/>
              </a:rPr>
              <a:t>11</a:t>
            </a:fld>
            <a:endParaRPr sz="1000" dirty="0">
              <a:sym typeface="Montserrat Light"/>
            </a:endParaRPr>
          </a:p>
        </p:txBody>
      </p:sp>
      <p:sp>
        <p:nvSpPr>
          <p:cNvPr id="9" name="Source"/>
          <p:cNvSpPr txBox="1">
            <a:spLocks/>
          </p:cNvSpPr>
          <p:nvPr/>
        </p:nvSpPr>
        <p:spPr>
          <a:xfrm>
            <a:off x="354650" y="4854292"/>
            <a:ext cx="8159100" cy="184800"/>
          </a:xfrm>
          <a:prstGeom prst="rect">
            <a:avLst/>
          </a:prstGeom>
          <a:noFill/>
          <a:ln>
            <a:noFill/>
          </a:ln>
        </p:spPr>
        <p:txBody>
          <a:bodyPr spcFirstLastPara="1" wrap="square" lIns="0" tIns="91425" rIns="0" bIns="91425" anchor="b"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Avenir Next LT Pro" panose="020B0504020202020204" pitchFamily="34" charset="0"/>
                <a:ea typeface="Montserrat"/>
                <a:cs typeface="Montserrat"/>
                <a:sym typeface="Montserrat"/>
              </a:defRPr>
            </a:lvl1pPr>
            <a:lvl2pPr marL="914400" marR="0" lvl="1"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2pPr>
            <a:lvl3pPr marL="1371600" marR="0" lvl="2"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3pPr>
            <a:lvl4pPr marL="1828800" marR="0" lvl="3"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4pPr>
            <a:lvl5pPr marL="2286000" marR="0" lvl="4"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5pPr>
            <a:lvl6pPr marL="2743200" marR="0" lvl="5"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6pPr>
            <a:lvl7pPr marL="3200400" marR="0" lvl="6"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7pPr>
            <a:lvl8pPr marL="3657600" marR="0" lvl="7"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8pPr>
            <a:lvl9pPr marL="4114800" marR="0" lvl="8"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9pPr>
          </a:lstStyle>
          <a:p>
            <a:r>
              <a:rPr lang="en-US" sz="700" dirty="0"/>
              <a:t>Source: Nielsen Answers on Demand, Total US – All Nielsen Measured Outlets, Q2 2021 Ending 07/03/2021</a:t>
            </a:r>
          </a:p>
        </p:txBody>
      </p:sp>
      <p:sp>
        <p:nvSpPr>
          <p:cNvPr id="8" name="Subtitle"/>
          <p:cNvSpPr txBox="1">
            <a:spLocks/>
          </p:cNvSpPr>
          <p:nvPr/>
        </p:nvSpPr>
        <p:spPr>
          <a:xfrm>
            <a:off x="354651" y="672455"/>
            <a:ext cx="8590307" cy="252806"/>
          </a:xfrm>
          <a:prstGeom prst="rect">
            <a:avLst/>
          </a:prstGeom>
        </p:spPr>
        <p:txBody>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2">
                    <a:lumMod val="60000"/>
                    <a:lumOff val="40000"/>
                  </a:schemeClr>
                </a:solidFill>
                <a:latin typeface="Avenir Next LT Pro" panose="020B0604020202020204" charset="0"/>
              </a:rPr>
              <a:t>Hopped grows substantially in EQ, however there were only $6.2 M total Hopped sales in L52.</a:t>
            </a:r>
          </a:p>
        </p:txBody>
      </p:sp>
      <p:sp>
        <p:nvSpPr>
          <p:cNvPr id="10" name="Subtitle"/>
          <p:cNvSpPr txBox="1">
            <a:spLocks/>
          </p:cNvSpPr>
          <p:nvPr/>
        </p:nvSpPr>
        <p:spPr>
          <a:xfrm>
            <a:off x="354650" y="925261"/>
            <a:ext cx="8160323" cy="236339"/>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400" dirty="0">
                <a:solidFill>
                  <a:schemeClr val="bg2">
                    <a:lumMod val="60000"/>
                    <a:lumOff val="40000"/>
                  </a:schemeClr>
                </a:solidFill>
                <a:latin typeface="Avenir Next LT Pro" panose="020B0604020202020204" charset="0"/>
              </a:rPr>
              <a:t>Cider Sours and Pineapple growth in L52 slows compared to 52 weeks ending Q1, Rose continues to decline.</a:t>
            </a:r>
          </a:p>
        </p:txBody>
      </p:sp>
      <p:sp>
        <p:nvSpPr>
          <p:cNvPr id="11" name="Chart 1 Title"/>
          <p:cNvSpPr txBox="1">
            <a:spLocks/>
          </p:cNvSpPr>
          <p:nvPr/>
        </p:nvSpPr>
        <p:spPr>
          <a:xfrm>
            <a:off x="354650" y="1372320"/>
            <a:ext cx="5242871" cy="236339"/>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200" b="1" dirty="0">
                <a:solidFill>
                  <a:schemeClr val="bg2"/>
                </a:solidFill>
                <a:latin typeface="Montserrat" panose="00000500000000000000" pitchFamily="2" charset="0"/>
              </a:rPr>
              <a:t>Off-Premise Total Cider Sales: $ and EQ % Change vs </a:t>
            </a:r>
            <a:r>
              <a:rPr lang="en-US" sz="1200" b="1" dirty="0" err="1">
                <a:solidFill>
                  <a:schemeClr val="bg2"/>
                </a:solidFill>
                <a:latin typeface="Montserrat" panose="00000500000000000000" pitchFamily="2" charset="0"/>
              </a:rPr>
              <a:t>Yr</a:t>
            </a:r>
            <a:r>
              <a:rPr lang="en-US" sz="1200" b="1" dirty="0">
                <a:solidFill>
                  <a:schemeClr val="bg2"/>
                </a:solidFill>
                <a:latin typeface="Montserrat" panose="00000500000000000000" pitchFamily="2" charset="0"/>
              </a:rPr>
              <a:t> Ago</a:t>
            </a:r>
          </a:p>
        </p:txBody>
      </p:sp>
      <p:graphicFrame>
        <p:nvGraphicFramePr>
          <p:cNvPr id="12" name="Chart 1"/>
          <p:cNvGraphicFramePr>
            <a:graphicFrameLocks/>
          </p:cNvGraphicFramePr>
          <p:nvPr>
            <p:extLst>
              <p:ext uri="{D42A27DB-BD31-4B8C-83A1-F6EECF244321}">
                <p14:modId xmlns:p14="http://schemas.microsoft.com/office/powerpoint/2010/main" val="1517751184"/>
              </p:ext>
            </p:extLst>
          </p:nvPr>
        </p:nvGraphicFramePr>
        <p:xfrm>
          <a:off x="155945" y="1655744"/>
          <a:ext cx="8988056" cy="2984937"/>
        </p:xfrm>
        <a:graphic>
          <a:graphicData uri="http://schemas.openxmlformats.org/drawingml/2006/chart">
            <c:chart xmlns:c="http://schemas.openxmlformats.org/drawingml/2006/chart" xmlns:r="http://schemas.openxmlformats.org/officeDocument/2006/relationships" r:id="rId3"/>
          </a:graphicData>
        </a:graphic>
      </p:graphicFrame>
      <p:cxnSp>
        <p:nvCxnSpPr>
          <p:cNvPr id="13" name="Divider Line 2"/>
          <p:cNvCxnSpPr/>
          <p:nvPr/>
        </p:nvCxnSpPr>
        <p:spPr>
          <a:xfrm>
            <a:off x="2700564" y="1713059"/>
            <a:ext cx="11015" cy="2819980"/>
          </a:xfrm>
          <a:prstGeom prst="line">
            <a:avLst/>
          </a:prstGeom>
          <a:ln w="28575">
            <a:solidFill>
              <a:schemeClr val="bg2"/>
            </a:solidFill>
          </a:ln>
        </p:spPr>
        <p:style>
          <a:lnRef idx="2">
            <a:schemeClr val="accent1"/>
          </a:lnRef>
          <a:fillRef idx="0">
            <a:schemeClr val="accent1"/>
          </a:fillRef>
          <a:effectRef idx="1">
            <a:schemeClr val="accent1"/>
          </a:effectRef>
          <a:fontRef idx="minor">
            <a:schemeClr val="tx1"/>
          </a:fontRef>
        </p:style>
      </p:cxnSp>
      <p:cxnSp>
        <p:nvCxnSpPr>
          <p:cNvPr id="14" name="Divider Line 1"/>
          <p:cNvCxnSpPr/>
          <p:nvPr/>
        </p:nvCxnSpPr>
        <p:spPr>
          <a:xfrm>
            <a:off x="1017327" y="1715950"/>
            <a:ext cx="11015" cy="2819980"/>
          </a:xfrm>
          <a:prstGeom prst="line">
            <a:avLst/>
          </a:prstGeom>
          <a:ln w="28575">
            <a:solidFill>
              <a:schemeClr val="bg2"/>
            </a:solidFill>
          </a:ln>
        </p:spPr>
        <p:style>
          <a:lnRef idx="2">
            <a:schemeClr val="accent1"/>
          </a:lnRef>
          <a:fillRef idx="0">
            <a:schemeClr val="accent1"/>
          </a:fillRef>
          <a:effectRef idx="1">
            <a:schemeClr val="accent1"/>
          </a:effectRef>
          <a:fontRef idx="minor">
            <a:schemeClr val="tx1"/>
          </a:fontRef>
        </p:style>
      </p:cxnSp>
      <p:sp>
        <p:nvSpPr>
          <p:cNvPr id="15" name="Slide Category"/>
          <p:cNvSpPr txBox="1"/>
          <p:nvPr/>
        </p:nvSpPr>
        <p:spPr>
          <a:xfrm>
            <a:off x="7605480" y="79522"/>
            <a:ext cx="1339478" cy="307777"/>
          </a:xfrm>
          <a:prstGeom prst="rect">
            <a:avLst/>
          </a:prstGeom>
          <a:solidFill>
            <a:schemeClr val="accent2"/>
          </a:solidFill>
        </p:spPr>
        <p:txBody>
          <a:bodyPr wrap="square" rtlCol="0">
            <a:spAutoFit/>
          </a:bodyPr>
          <a:lstStyle/>
          <a:p>
            <a:pPr algn="ctr"/>
            <a:r>
              <a:rPr lang="en-US" sz="1400" b="1" dirty="0">
                <a:solidFill>
                  <a:schemeClr val="bg1"/>
                </a:solidFill>
                <a:latin typeface="Montserrat" panose="00000500000000000000" pitchFamily="2" charset="0"/>
              </a:rPr>
              <a:t>Total Cider</a:t>
            </a:r>
          </a:p>
        </p:txBody>
      </p:sp>
    </p:spTree>
    <p:extLst>
      <p:ext uri="{BB962C8B-B14F-4D97-AF65-F5344CB8AC3E}">
        <p14:creationId xmlns:p14="http://schemas.microsoft.com/office/powerpoint/2010/main" val="299243648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graphicFrame>
        <p:nvGraphicFramePr>
          <p:cNvPr id="13" name="Chart 1"/>
          <p:cNvGraphicFramePr>
            <a:graphicFrameLocks/>
          </p:cNvGraphicFramePr>
          <p:nvPr>
            <p:extLst>
              <p:ext uri="{D42A27DB-BD31-4B8C-83A1-F6EECF244321}">
                <p14:modId xmlns:p14="http://schemas.microsoft.com/office/powerpoint/2010/main" val="298808149"/>
              </p:ext>
            </p:extLst>
          </p:nvPr>
        </p:nvGraphicFramePr>
        <p:xfrm>
          <a:off x="120502" y="1531046"/>
          <a:ext cx="8895339" cy="3109635"/>
        </p:xfrm>
        <a:graphic>
          <a:graphicData uri="http://schemas.openxmlformats.org/drawingml/2006/chart">
            <c:chart xmlns:c="http://schemas.openxmlformats.org/drawingml/2006/chart" xmlns:r="http://schemas.openxmlformats.org/officeDocument/2006/relationships" r:id="rId3"/>
          </a:graphicData>
        </a:graphic>
      </p:graphicFrame>
      <p:sp>
        <p:nvSpPr>
          <p:cNvPr id="1135" name="Google Shape;1135;p93"/>
          <p:cNvSpPr txBox="1">
            <a:spLocks noGrp="1"/>
          </p:cNvSpPr>
          <p:nvPr>
            <p:ph type="title" idx="4294967295"/>
          </p:nvPr>
        </p:nvSpPr>
        <p:spPr>
          <a:xfrm>
            <a:off x="354650" y="292625"/>
            <a:ext cx="8434800" cy="393600"/>
          </a:xfrm>
          <a:prstGeom prst="rect">
            <a:avLst/>
          </a:prstGeom>
        </p:spPr>
        <p:txBody>
          <a:bodyPr spcFirstLastPara="1" wrap="square" lIns="0" tIns="91425" rIns="0" bIns="91425" anchor="t" anchorCtr="0">
            <a:noAutofit/>
          </a:bodyPr>
          <a:lstStyle/>
          <a:p>
            <a:r>
              <a:rPr lang="en-US" dirty="0"/>
              <a:t>Spiced &amp; blends is the only flavor to show growth</a:t>
            </a:r>
          </a:p>
        </p:txBody>
      </p:sp>
      <p:sp>
        <p:nvSpPr>
          <p:cNvPr id="1143" name="Google Shape;1143;p93"/>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000">
                <a:sym typeface="Montserrat Light"/>
              </a:rPr>
              <a:t>12</a:t>
            </a:fld>
            <a:endParaRPr sz="1000" dirty="0">
              <a:sym typeface="Montserrat Light"/>
            </a:endParaRPr>
          </a:p>
        </p:txBody>
      </p:sp>
      <p:sp>
        <p:nvSpPr>
          <p:cNvPr id="9" name="Source"/>
          <p:cNvSpPr txBox="1">
            <a:spLocks/>
          </p:cNvSpPr>
          <p:nvPr/>
        </p:nvSpPr>
        <p:spPr>
          <a:xfrm>
            <a:off x="354650" y="4854292"/>
            <a:ext cx="8159100" cy="184800"/>
          </a:xfrm>
          <a:prstGeom prst="rect">
            <a:avLst/>
          </a:prstGeom>
          <a:noFill/>
          <a:ln>
            <a:noFill/>
          </a:ln>
        </p:spPr>
        <p:txBody>
          <a:bodyPr spcFirstLastPara="1" wrap="square" lIns="0" tIns="91425" rIns="0" bIns="91425" anchor="b"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Avenir Next LT Pro" panose="020B0504020202020204" pitchFamily="34" charset="0"/>
                <a:ea typeface="Montserrat"/>
                <a:cs typeface="Montserrat"/>
                <a:sym typeface="Montserrat"/>
              </a:defRPr>
            </a:lvl1pPr>
            <a:lvl2pPr marL="914400" marR="0" lvl="1"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2pPr>
            <a:lvl3pPr marL="1371600" marR="0" lvl="2"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3pPr>
            <a:lvl4pPr marL="1828800" marR="0" lvl="3"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4pPr>
            <a:lvl5pPr marL="2286000" marR="0" lvl="4"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5pPr>
            <a:lvl6pPr marL="2743200" marR="0" lvl="5"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6pPr>
            <a:lvl7pPr marL="3200400" marR="0" lvl="6"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7pPr>
            <a:lvl8pPr marL="3657600" marR="0" lvl="7"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8pPr>
            <a:lvl9pPr marL="4114800" marR="0" lvl="8"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9pPr>
          </a:lstStyle>
          <a:p>
            <a:r>
              <a:rPr lang="en-US" sz="700" dirty="0"/>
              <a:t>Source: Nielsen Answers on Demand, Total US – All Nielsen Measured Outlets, Q2 2021 Ending 07/03/2021</a:t>
            </a:r>
          </a:p>
        </p:txBody>
      </p:sp>
      <p:sp>
        <p:nvSpPr>
          <p:cNvPr id="8" name="Slide Category"/>
          <p:cNvSpPr txBox="1"/>
          <p:nvPr/>
        </p:nvSpPr>
        <p:spPr>
          <a:xfrm>
            <a:off x="6556744" y="86537"/>
            <a:ext cx="2459098" cy="307777"/>
          </a:xfrm>
          <a:prstGeom prst="rect">
            <a:avLst/>
          </a:prstGeom>
          <a:solidFill>
            <a:schemeClr val="accent2"/>
          </a:solidFill>
        </p:spPr>
        <p:txBody>
          <a:bodyPr wrap="square" rtlCol="0">
            <a:spAutoFit/>
          </a:bodyPr>
          <a:lstStyle/>
          <a:p>
            <a:pPr algn="ctr"/>
            <a:r>
              <a:rPr lang="en-US" b="1" dirty="0">
                <a:solidFill>
                  <a:schemeClr val="bg1"/>
                </a:solidFill>
                <a:latin typeface="Montserrat" panose="00000500000000000000" pitchFamily="2" charset="0"/>
              </a:rPr>
              <a:t>National </a:t>
            </a:r>
            <a:r>
              <a:rPr lang="en-US" sz="1400" b="1" dirty="0">
                <a:solidFill>
                  <a:schemeClr val="bg1"/>
                </a:solidFill>
                <a:latin typeface="Montserrat" panose="00000500000000000000" pitchFamily="2" charset="0"/>
              </a:rPr>
              <a:t>Cider Brands</a:t>
            </a:r>
          </a:p>
        </p:txBody>
      </p:sp>
      <p:sp>
        <p:nvSpPr>
          <p:cNvPr id="10" name="Subtitle"/>
          <p:cNvSpPr txBox="1">
            <a:spLocks/>
          </p:cNvSpPr>
          <p:nvPr/>
        </p:nvSpPr>
        <p:spPr>
          <a:xfrm>
            <a:off x="353427" y="686225"/>
            <a:ext cx="8160323" cy="451221"/>
          </a:xfrm>
          <a:prstGeom prst="rect">
            <a:avLst/>
          </a:prstGeom>
        </p:spPr>
        <p:txBody>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a:spcAft>
                <a:spcPts val="0"/>
              </a:spcAft>
            </a:pPr>
            <a:r>
              <a:rPr lang="en-US" dirty="0">
                <a:solidFill>
                  <a:schemeClr val="tx2">
                    <a:lumMod val="50000"/>
                  </a:schemeClr>
                </a:solidFill>
                <a:latin typeface="Avenir Next LT Pro" panose="020B0604020202020204" charset="0"/>
              </a:rPr>
              <a:t>Rose sees steepest decline in both $ and EQ.</a:t>
            </a:r>
          </a:p>
          <a:p>
            <a:pPr marL="0">
              <a:spcAft>
                <a:spcPts val="0"/>
              </a:spcAft>
            </a:pPr>
            <a:r>
              <a:rPr lang="en-US" dirty="0">
                <a:solidFill>
                  <a:schemeClr val="tx2">
                    <a:lumMod val="50000"/>
                  </a:schemeClr>
                </a:solidFill>
                <a:latin typeface="Avenir Next LT Pro" panose="020B0604020202020204" charset="0"/>
              </a:rPr>
              <a:t>While spiced and blends grew the most, while all other flavors declined</a:t>
            </a:r>
          </a:p>
        </p:txBody>
      </p:sp>
      <p:sp>
        <p:nvSpPr>
          <p:cNvPr id="11" name="Chart 1 Title"/>
          <p:cNvSpPr txBox="1">
            <a:spLocks/>
          </p:cNvSpPr>
          <p:nvPr/>
        </p:nvSpPr>
        <p:spPr>
          <a:xfrm>
            <a:off x="235935" y="1311187"/>
            <a:ext cx="5242871" cy="236339"/>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200" b="1" dirty="0">
                <a:solidFill>
                  <a:schemeClr val="bg2"/>
                </a:solidFill>
                <a:latin typeface="Montserrat" panose="00000500000000000000" pitchFamily="2" charset="0"/>
              </a:rPr>
              <a:t>Off-Premise National Cider Sales: $ and EQ % Change vs </a:t>
            </a:r>
            <a:r>
              <a:rPr lang="en-US" sz="1200" b="1" dirty="0" err="1">
                <a:solidFill>
                  <a:schemeClr val="bg2"/>
                </a:solidFill>
                <a:latin typeface="Montserrat" panose="00000500000000000000" pitchFamily="2" charset="0"/>
              </a:rPr>
              <a:t>Yr</a:t>
            </a:r>
            <a:r>
              <a:rPr lang="en-US" sz="1200" b="1" dirty="0">
                <a:solidFill>
                  <a:schemeClr val="bg2"/>
                </a:solidFill>
                <a:latin typeface="Montserrat" panose="00000500000000000000" pitchFamily="2" charset="0"/>
              </a:rPr>
              <a:t> Ago</a:t>
            </a:r>
          </a:p>
        </p:txBody>
      </p:sp>
      <p:cxnSp>
        <p:nvCxnSpPr>
          <p:cNvPr id="12" name="Divider Line 1"/>
          <p:cNvCxnSpPr/>
          <p:nvPr/>
        </p:nvCxnSpPr>
        <p:spPr>
          <a:xfrm>
            <a:off x="1152006" y="1721267"/>
            <a:ext cx="11015" cy="2819980"/>
          </a:xfrm>
          <a:prstGeom prst="line">
            <a:avLst/>
          </a:prstGeom>
          <a:ln w="28575">
            <a:solidFill>
              <a:schemeClr val="bg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716059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93"/>
          <p:cNvSpPr txBox="1">
            <a:spLocks noGrp="1"/>
          </p:cNvSpPr>
          <p:nvPr>
            <p:ph type="title" idx="4294967295"/>
          </p:nvPr>
        </p:nvSpPr>
        <p:spPr>
          <a:xfrm>
            <a:off x="354650" y="377684"/>
            <a:ext cx="8434800" cy="393600"/>
          </a:xfrm>
          <a:prstGeom prst="rect">
            <a:avLst/>
          </a:prstGeom>
        </p:spPr>
        <p:txBody>
          <a:bodyPr spcFirstLastPara="1" wrap="square" lIns="0" tIns="91425" rIns="0" bIns="91425" anchor="t" anchorCtr="0">
            <a:noAutofit/>
          </a:bodyPr>
          <a:lstStyle/>
          <a:p>
            <a:r>
              <a:rPr lang="en-US" dirty="0"/>
              <a:t>Regional brands continue to grow across most flavor groups</a:t>
            </a:r>
          </a:p>
        </p:txBody>
      </p:sp>
      <p:sp>
        <p:nvSpPr>
          <p:cNvPr id="1143" name="Google Shape;1143;p93"/>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000">
                <a:sym typeface="Montserrat Light"/>
              </a:rPr>
              <a:t>13</a:t>
            </a:fld>
            <a:endParaRPr sz="1000" dirty="0">
              <a:sym typeface="Montserrat Light"/>
            </a:endParaRPr>
          </a:p>
        </p:txBody>
      </p:sp>
      <p:sp>
        <p:nvSpPr>
          <p:cNvPr id="16" name="Google Shape;1106;p91"/>
          <p:cNvSpPr txBox="1">
            <a:spLocks/>
          </p:cNvSpPr>
          <p:nvPr/>
        </p:nvSpPr>
        <p:spPr>
          <a:xfrm>
            <a:off x="304865" y="828878"/>
            <a:ext cx="8661859" cy="384300"/>
          </a:xfrm>
          <a:prstGeom prst="rect">
            <a:avLst/>
          </a:prstGeom>
        </p:spPr>
        <p:txBody>
          <a:bodyPr spcFirstLastPara="1" wrap="square" lIns="0" tIns="91425" rIns="0" bIns="91425" anchor="t" anchorCtr="0">
            <a:noAutofit/>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a:spcAft>
                <a:spcPts val="0"/>
              </a:spcAft>
            </a:pPr>
            <a:r>
              <a:rPr lang="en-US" dirty="0">
                <a:solidFill>
                  <a:schemeClr val="tx2">
                    <a:lumMod val="50000"/>
                  </a:schemeClr>
                </a:solidFill>
              </a:rPr>
              <a:t>Sours leads growth, Cherry grows EQ much faster than $. Pear growth rate continues to increase from Q1.</a:t>
            </a:r>
          </a:p>
        </p:txBody>
      </p:sp>
      <p:sp>
        <p:nvSpPr>
          <p:cNvPr id="9" name="Source"/>
          <p:cNvSpPr txBox="1">
            <a:spLocks/>
          </p:cNvSpPr>
          <p:nvPr/>
        </p:nvSpPr>
        <p:spPr>
          <a:xfrm>
            <a:off x="354650" y="4854292"/>
            <a:ext cx="8159100" cy="184800"/>
          </a:xfrm>
          <a:prstGeom prst="rect">
            <a:avLst/>
          </a:prstGeom>
          <a:noFill/>
          <a:ln>
            <a:noFill/>
          </a:ln>
        </p:spPr>
        <p:txBody>
          <a:bodyPr spcFirstLastPara="1" wrap="square" lIns="0" tIns="91425" rIns="0" bIns="91425" anchor="b"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Avenir Next LT Pro" panose="020B0504020202020204" pitchFamily="34" charset="0"/>
                <a:ea typeface="Montserrat"/>
                <a:cs typeface="Montserrat"/>
                <a:sym typeface="Montserrat"/>
              </a:defRPr>
            </a:lvl1pPr>
            <a:lvl2pPr marL="914400" marR="0" lvl="1"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2pPr>
            <a:lvl3pPr marL="1371600" marR="0" lvl="2"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3pPr>
            <a:lvl4pPr marL="1828800" marR="0" lvl="3"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4pPr>
            <a:lvl5pPr marL="2286000" marR="0" lvl="4"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5pPr>
            <a:lvl6pPr marL="2743200" marR="0" lvl="5"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6pPr>
            <a:lvl7pPr marL="3200400" marR="0" lvl="6"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7pPr>
            <a:lvl8pPr marL="3657600" marR="0" lvl="7"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8pPr>
            <a:lvl9pPr marL="4114800" marR="0" lvl="8"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9pPr>
          </a:lstStyle>
          <a:p>
            <a:r>
              <a:rPr lang="en-US" sz="700" dirty="0"/>
              <a:t>Source: Nielsen Answers on Demand, Total US – All Nielsen Measured Outlets, Q2 2021 Ending 07/03/2021</a:t>
            </a:r>
          </a:p>
        </p:txBody>
      </p:sp>
      <p:sp>
        <p:nvSpPr>
          <p:cNvPr id="8" name="Slide Category"/>
          <p:cNvSpPr txBox="1"/>
          <p:nvPr/>
        </p:nvSpPr>
        <p:spPr>
          <a:xfrm>
            <a:off x="6556744" y="86537"/>
            <a:ext cx="2459098" cy="307777"/>
          </a:xfrm>
          <a:prstGeom prst="rect">
            <a:avLst/>
          </a:prstGeom>
          <a:solidFill>
            <a:schemeClr val="accent2"/>
          </a:solidFill>
        </p:spPr>
        <p:txBody>
          <a:bodyPr wrap="square" rtlCol="0">
            <a:spAutoFit/>
          </a:bodyPr>
          <a:lstStyle/>
          <a:p>
            <a:pPr algn="ctr"/>
            <a:r>
              <a:rPr lang="en-US" b="1" dirty="0">
                <a:solidFill>
                  <a:schemeClr val="bg1"/>
                </a:solidFill>
                <a:latin typeface="Montserrat" panose="00000500000000000000" pitchFamily="2" charset="0"/>
              </a:rPr>
              <a:t>Regional </a:t>
            </a:r>
            <a:r>
              <a:rPr lang="en-US" sz="1400" b="1" dirty="0">
                <a:solidFill>
                  <a:schemeClr val="bg1"/>
                </a:solidFill>
                <a:latin typeface="Montserrat" panose="00000500000000000000" pitchFamily="2" charset="0"/>
              </a:rPr>
              <a:t>Cider Brands</a:t>
            </a:r>
          </a:p>
        </p:txBody>
      </p:sp>
      <p:sp>
        <p:nvSpPr>
          <p:cNvPr id="10" name="Chart 1 Title"/>
          <p:cNvSpPr txBox="1">
            <a:spLocks/>
          </p:cNvSpPr>
          <p:nvPr/>
        </p:nvSpPr>
        <p:spPr>
          <a:xfrm>
            <a:off x="235935" y="1374980"/>
            <a:ext cx="5576530" cy="191548"/>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200" b="1" dirty="0">
                <a:solidFill>
                  <a:schemeClr val="bg2"/>
                </a:solidFill>
                <a:latin typeface="Montserrat" panose="00000500000000000000" pitchFamily="2" charset="0"/>
              </a:rPr>
              <a:t>Off-Premise Regional Cider Sales: $ and EQ % Change vs </a:t>
            </a:r>
            <a:r>
              <a:rPr lang="en-US" sz="1200" b="1" dirty="0" err="1">
                <a:solidFill>
                  <a:schemeClr val="bg2"/>
                </a:solidFill>
                <a:latin typeface="Montserrat" panose="00000500000000000000" pitchFamily="2" charset="0"/>
              </a:rPr>
              <a:t>Yr</a:t>
            </a:r>
            <a:r>
              <a:rPr lang="en-US" sz="1200" b="1" dirty="0">
                <a:solidFill>
                  <a:schemeClr val="bg2"/>
                </a:solidFill>
                <a:latin typeface="Montserrat" panose="00000500000000000000" pitchFamily="2" charset="0"/>
              </a:rPr>
              <a:t> Ago</a:t>
            </a:r>
          </a:p>
        </p:txBody>
      </p:sp>
      <p:graphicFrame>
        <p:nvGraphicFramePr>
          <p:cNvPr id="11" name="Chart 1"/>
          <p:cNvGraphicFramePr>
            <a:graphicFrameLocks/>
          </p:cNvGraphicFramePr>
          <p:nvPr>
            <p:extLst>
              <p:ext uri="{D42A27DB-BD31-4B8C-83A1-F6EECF244321}">
                <p14:modId xmlns:p14="http://schemas.microsoft.com/office/powerpoint/2010/main" val="3247657466"/>
              </p:ext>
            </p:extLst>
          </p:nvPr>
        </p:nvGraphicFramePr>
        <p:xfrm>
          <a:off x="127591" y="1587794"/>
          <a:ext cx="9016409" cy="3137945"/>
        </p:xfrm>
        <a:graphic>
          <a:graphicData uri="http://schemas.openxmlformats.org/drawingml/2006/chart">
            <c:chart xmlns:c="http://schemas.openxmlformats.org/drawingml/2006/chart" xmlns:r="http://schemas.openxmlformats.org/officeDocument/2006/relationships" r:id="rId3"/>
          </a:graphicData>
        </a:graphic>
      </p:graphicFrame>
      <p:cxnSp>
        <p:nvCxnSpPr>
          <p:cNvPr id="12" name="Divider Line 1"/>
          <p:cNvCxnSpPr/>
          <p:nvPr/>
        </p:nvCxnSpPr>
        <p:spPr>
          <a:xfrm>
            <a:off x="974797" y="1716347"/>
            <a:ext cx="11015" cy="2819980"/>
          </a:xfrm>
          <a:prstGeom prst="line">
            <a:avLst/>
          </a:prstGeom>
          <a:ln w="28575">
            <a:solidFill>
              <a:schemeClr val="bg2"/>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7912311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93"/>
          <p:cNvSpPr txBox="1">
            <a:spLocks noGrp="1"/>
          </p:cNvSpPr>
          <p:nvPr>
            <p:ph type="title" idx="4294967295"/>
          </p:nvPr>
        </p:nvSpPr>
        <p:spPr>
          <a:xfrm>
            <a:off x="354650" y="292625"/>
            <a:ext cx="8434800" cy="393600"/>
          </a:xfrm>
          <a:prstGeom prst="rect">
            <a:avLst/>
          </a:prstGeom>
        </p:spPr>
        <p:txBody>
          <a:bodyPr spcFirstLastPara="1" wrap="square" lIns="0" tIns="91425" rIns="0" bIns="91425" anchor="t" anchorCtr="0">
            <a:noAutofit/>
          </a:bodyPr>
          <a:lstStyle/>
          <a:p>
            <a:pPr lvl="0"/>
            <a:r>
              <a:rPr lang="en-US" dirty="0"/>
              <a:t>Overview - Q2 ending 07/03/21</a:t>
            </a:r>
            <a:endParaRPr dirty="0">
              <a:latin typeface="Avenir Next LT Pro" panose="020B0504020202020204" pitchFamily="34" charset="0"/>
            </a:endParaRPr>
          </a:p>
        </p:txBody>
      </p:sp>
      <p:sp>
        <p:nvSpPr>
          <p:cNvPr id="1136" name="Google Shape;1136;p93"/>
          <p:cNvSpPr txBox="1">
            <a:spLocks noGrp="1"/>
          </p:cNvSpPr>
          <p:nvPr>
            <p:ph type="subTitle" idx="1"/>
          </p:nvPr>
        </p:nvSpPr>
        <p:spPr>
          <a:xfrm>
            <a:off x="354650" y="4857012"/>
            <a:ext cx="8159100" cy="184800"/>
          </a:xfrm>
          <a:prstGeom prst="rect">
            <a:avLst/>
          </a:prstGeom>
        </p:spPr>
        <p:txBody>
          <a:bodyPr spcFirstLastPara="1" wrap="square" lIns="0" tIns="91425" rIns="0" bIns="91425" anchor="b" anchorCtr="0">
            <a:noAutofit/>
          </a:bodyPr>
          <a:lstStyle/>
          <a:p>
            <a:r>
              <a:rPr lang="en-US" sz="600" dirty="0"/>
              <a:t>Source: Nielsen Answers on Demand, Total US – All Nielsen Measured Outlets, Q2 2021 Ending 07/03/2021</a:t>
            </a:r>
          </a:p>
        </p:txBody>
      </p:sp>
      <p:sp>
        <p:nvSpPr>
          <p:cNvPr id="1143" name="Google Shape;1143;p93"/>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000">
                <a:sym typeface="Montserrat Light"/>
              </a:rPr>
              <a:t>2</a:t>
            </a:fld>
            <a:endParaRPr sz="1000" dirty="0">
              <a:sym typeface="Montserrat Light"/>
            </a:endParaRPr>
          </a:p>
        </p:txBody>
      </p:sp>
      <p:sp>
        <p:nvSpPr>
          <p:cNvPr id="16" name="Google Shape;1106;p91"/>
          <p:cNvSpPr txBox="1">
            <a:spLocks/>
          </p:cNvSpPr>
          <p:nvPr/>
        </p:nvSpPr>
        <p:spPr>
          <a:xfrm>
            <a:off x="354650" y="620550"/>
            <a:ext cx="8434800" cy="384300"/>
          </a:xfrm>
          <a:prstGeom prst="rect">
            <a:avLst/>
          </a:prstGeom>
        </p:spPr>
        <p:txBody>
          <a:bodyPr spcFirstLastPara="1" wrap="square" lIns="0" tIns="91425" rIns="0" bIns="91425" anchor="t" anchorCtr="0">
            <a:noAutofit/>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tx2">
                    <a:lumMod val="50000"/>
                  </a:schemeClr>
                </a:solidFill>
              </a:rPr>
              <a:t>Total cider category $ growth and EQ significantly decrease </a:t>
            </a:r>
          </a:p>
        </p:txBody>
      </p:sp>
      <p:sp>
        <p:nvSpPr>
          <p:cNvPr id="17" name="Content Placeholder 4"/>
          <p:cNvSpPr txBox="1">
            <a:spLocks/>
          </p:cNvSpPr>
          <p:nvPr/>
        </p:nvSpPr>
        <p:spPr>
          <a:xfrm>
            <a:off x="348158" y="1162891"/>
            <a:ext cx="8596800" cy="3428960"/>
          </a:xfrm>
          <a:prstGeom prst="rect">
            <a:avLst/>
          </a:prstGeom>
        </p:spPr>
        <p:txBody>
          <a:bodyPr>
            <a:normAutofit/>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indent="0"/>
            <a:r>
              <a:rPr lang="en-US" b="1" dirty="0">
                <a:solidFill>
                  <a:schemeClr val="tx1"/>
                </a:solidFill>
                <a:latin typeface="Montserrat" panose="00000500000000000000" pitchFamily="2" charset="0"/>
              </a:rPr>
              <a:t>Off Premise Cider $ </a:t>
            </a:r>
            <a:r>
              <a:rPr lang="en-US" dirty="0">
                <a:solidFill>
                  <a:schemeClr val="tx1"/>
                </a:solidFill>
                <a:latin typeface="Montserrat" panose="00000500000000000000" pitchFamily="2" charset="0"/>
              </a:rPr>
              <a:t>is down </a:t>
            </a:r>
            <a:r>
              <a:rPr lang="en-US" dirty="0" smtClean="0">
                <a:solidFill>
                  <a:schemeClr val="tx1"/>
                </a:solidFill>
                <a:latin typeface="Montserrat" panose="00000500000000000000" pitchFamily="2" charset="0"/>
              </a:rPr>
              <a:t>-</a:t>
            </a:r>
            <a:r>
              <a:rPr lang="en-US" dirty="0">
                <a:solidFill>
                  <a:schemeClr val="tx1"/>
                </a:solidFill>
                <a:latin typeface="Montserrat" panose="00000500000000000000" pitchFamily="2" charset="0"/>
              </a:rPr>
              <a:t>14.9</a:t>
            </a:r>
            <a:r>
              <a:rPr lang="en-US" dirty="0" smtClean="0">
                <a:solidFill>
                  <a:schemeClr val="tx1"/>
                </a:solidFill>
                <a:latin typeface="Montserrat" panose="00000500000000000000" pitchFamily="2" charset="0"/>
              </a:rPr>
              <a:t>%, </a:t>
            </a:r>
            <a:r>
              <a:rPr lang="en-US" dirty="0">
                <a:solidFill>
                  <a:schemeClr val="tx1"/>
                </a:solidFill>
                <a:latin typeface="Montserrat" panose="00000500000000000000" pitchFamily="2" charset="0"/>
              </a:rPr>
              <a:t>driven by national cider brands (-24.6%). Regional brands are also down -3.5</a:t>
            </a:r>
            <a:r>
              <a:rPr lang="en-US" dirty="0" smtClean="0">
                <a:solidFill>
                  <a:schemeClr val="tx1"/>
                </a:solidFill>
                <a:latin typeface="Montserrat" panose="00000500000000000000" pitchFamily="2" charset="0"/>
              </a:rPr>
              <a:t>%.</a:t>
            </a:r>
            <a:endParaRPr lang="en-US" dirty="0">
              <a:solidFill>
                <a:schemeClr val="tx1"/>
              </a:solidFill>
              <a:latin typeface="Montserrat" panose="00000500000000000000" pitchFamily="2" charset="0"/>
            </a:endParaRPr>
          </a:p>
          <a:p>
            <a:pPr lvl="4">
              <a:spcAft>
                <a:spcPts val="600"/>
              </a:spcAft>
            </a:pPr>
            <a:r>
              <a:rPr lang="en-US" b="1" dirty="0">
                <a:solidFill>
                  <a:schemeClr val="tx1"/>
                </a:solidFill>
                <a:latin typeface="Montserrat" panose="00000500000000000000" pitchFamily="2" charset="0"/>
              </a:rPr>
              <a:t>Flavors:</a:t>
            </a:r>
            <a:r>
              <a:rPr lang="en-US" dirty="0">
                <a:solidFill>
                  <a:schemeClr val="tx1"/>
                </a:solidFill>
                <a:latin typeface="Montserrat" panose="00000500000000000000" pitchFamily="2" charset="0"/>
              </a:rPr>
              <a:t> </a:t>
            </a:r>
            <a:r>
              <a:rPr lang="en-US" dirty="0" smtClean="0">
                <a:solidFill>
                  <a:schemeClr val="tx1"/>
                </a:solidFill>
                <a:latin typeface="Montserrat" panose="00000500000000000000" pitchFamily="2" charset="0"/>
              </a:rPr>
              <a:t>Pineapple, Spiced and Blends, &amp; Other see less harsh declines.</a:t>
            </a:r>
          </a:p>
          <a:p>
            <a:pPr lvl="3">
              <a:spcAft>
                <a:spcPts val="600"/>
              </a:spcAft>
            </a:pPr>
            <a:r>
              <a:rPr lang="en-US" sz="1200" i="1" dirty="0" smtClean="0">
                <a:solidFill>
                  <a:schemeClr val="tx1"/>
                </a:solidFill>
                <a:latin typeface="Montserrat" panose="00000500000000000000" pitchFamily="2" charset="0"/>
              </a:rPr>
              <a:t>	National brands still struggling across the board. Regional Brands also struggle across all flavors 	besides Other.</a:t>
            </a:r>
          </a:p>
          <a:p>
            <a:pPr marL="0" indent="0"/>
            <a:r>
              <a:rPr lang="en-US" b="1" dirty="0" smtClean="0">
                <a:solidFill>
                  <a:schemeClr val="tx1"/>
                </a:solidFill>
                <a:latin typeface="Montserrat" panose="00000500000000000000" pitchFamily="2" charset="0"/>
              </a:rPr>
              <a:t>Packaging</a:t>
            </a:r>
            <a:r>
              <a:rPr lang="en-US" b="1" dirty="0">
                <a:solidFill>
                  <a:schemeClr val="tx1"/>
                </a:solidFill>
                <a:latin typeface="Montserrat" panose="00000500000000000000" pitchFamily="2" charset="0"/>
              </a:rPr>
              <a:t>:</a:t>
            </a:r>
            <a:r>
              <a:rPr lang="en-US" dirty="0">
                <a:solidFill>
                  <a:schemeClr val="tx1"/>
                </a:solidFill>
                <a:latin typeface="Montserrat" panose="00000500000000000000" pitchFamily="2" charset="0"/>
              </a:rPr>
              <a:t> Can and Bottle both fall negative in $ and </a:t>
            </a:r>
            <a:r>
              <a:rPr lang="en-US" dirty="0" smtClean="0">
                <a:solidFill>
                  <a:schemeClr val="tx1"/>
                </a:solidFill>
                <a:latin typeface="Montserrat" panose="00000500000000000000" pitchFamily="2" charset="0"/>
              </a:rPr>
              <a:t>EQ % change. </a:t>
            </a:r>
            <a:endParaRPr lang="en-US" dirty="0">
              <a:solidFill>
                <a:schemeClr val="tx1"/>
              </a:solidFill>
              <a:latin typeface="Montserrat" panose="00000500000000000000" pitchFamily="2" charset="0"/>
            </a:endParaRPr>
          </a:p>
          <a:p>
            <a:pPr marL="0" indent="0"/>
            <a:r>
              <a:rPr lang="en-US" b="1" i="1" dirty="0">
                <a:solidFill>
                  <a:schemeClr val="tx1"/>
                </a:solidFill>
                <a:latin typeface="Montserrat" panose="00000500000000000000" pitchFamily="2" charset="0"/>
              </a:rPr>
              <a:t>	</a:t>
            </a:r>
            <a:r>
              <a:rPr lang="en-US" sz="1200" b="1" i="1" dirty="0">
                <a:solidFill>
                  <a:schemeClr val="tx1"/>
                </a:solidFill>
                <a:latin typeface="Montserrat" panose="00000500000000000000" pitchFamily="2" charset="0"/>
              </a:rPr>
              <a:t>Pack Size: </a:t>
            </a:r>
            <a:r>
              <a:rPr lang="en-US" sz="1200" i="1" dirty="0">
                <a:solidFill>
                  <a:schemeClr val="tx1"/>
                </a:solidFill>
                <a:latin typeface="Montserrat" panose="00000500000000000000" pitchFamily="2" charset="0"/>
              </a:rPr>
              <a:t>6pk lead growth of Cans, while all Bottle sizes </a:t>
            </a:r>
            <a:r>
              <a:rPr lang="en-US" sz="1200" i="1" dirty="0" smtClean="0">
                <a:solidFill>
                  <a:schemeClr val="tx1"/>
                </a:solidFill>
                <a:latin typeface="Montserrat" panose="00000500000000000000" pitchFamily="2" charset="0"/>
              </a:rPr>
              <a:t>volume fell</a:t>
            </a:r>
            <a:r>
              <a:rPr lang="en-US" sz="1200" i="1" dirty="0">
                <a:solidFill>
                  <a:schemeClr val="tx1"/>
                </a:solidFill>
                <a:latin typeface="Montserrat" panose="00000500000000000000" pitchFamily="2" charset="0"/>
              </a:rPr>
              <a:t>.</a:t>
            </a:r>
            <a:endParaRPr lang="en-US" sz="1200" i="1" dirty="0">
              <a:solidFill>
                <a:schemeClr val="tx1"/>
              </a:solidFill>
              <a:latin typeface="Montserrat" panose="00000500000000000000" pitchFamily="2" charset="0"/>
            </a:endParaRPr>
          </a:p>
          <a:p>
            <a:pPr marL="0" indent="0"/>
            <a:r>
              <a:rPr lang="en-US" b="1" dirty="0">
                <a:solidFill>
                  <a:schemeClr val="tx1"/>
                </a:solidFill>
                <a:latin typeface="Montserrat" panose="00000500000000000000" pitchFamily="2" charset="0"/>
              </a:rPr>
              <a:t>Regions</a:t>
            </a:r>
            <a:r>
              <a:rPr lang="en-US" dirty="0">
                <a:solidFill>
                  <a:schemeClr val="tx1"/>
                </a:solidFill>
                <a:latin typeface="Montserrat" panose="00000500000000000000" pitchFamily="2" charset="0"/>
              </a:rPr>
              <a:t>: Northwest </a:t>
            </a:r>
            <a:r>
              <a:rPr lang="en-US" dirty="0" smtClean="0">
                <a:solidFill>
                  <a:schemeClr val="tx1"/>
                </a:solidFill>
                <a:latin typeface="Montserrat" panose="00000500000000000000" pitchFamily="2" charset="0"/>
              </a:rPr>
              <a:t>is only region with flat/ positive $ % growth (+0.3%), </a:t>
            </a:r>
            <a:r>
              <a:rPr lang="en-US" dirty="0">
                <a:solidFill>
                  <a:schemeClr val="tx1"/>
                </a:solidFill>
                <a:latin typeface="Montserrat" panose="00000500000000000000" pitchFamily="2" charset="0"/>
              </a:rPr>
              <a:t>East and Midwest growth from Q1 stops.</a:t>
            </a:r>
          </a:p>
          <a:p>
            <a:pPr marL="0" indent="0">
              <a:spcAft>
                <a:spcPts val="0"/>
              </a:spcAft>
            </a:pPr>
            <a:r>
              <a:rPr lang="en-US" b="1" dirty="0">
                <a:solidFill>
                  <a:schemeClr val="tx1"/>
                </a:solidFill>
                <a:latin typeface="Montserrat" panose="00000500000000000000" pitchFamily="2" charset="0"/>
              </a:rPr>
              <a:t>States</a:t>
            </a:r>
            <a:r>
              <a:rPr lang="en-US" dirty="0">
                <a:solidFill>
                  <a:schemeClr val="tx1"/>
                </a:solidFill>
                <a:latin typeface="Montserrat" panose="00000500000000000000" pitchFamily="2" charset="0"/>
              </a:rPr>
              <a:t>: Regional Brands growing in </a:t>
            </a:r>
            <a:r>
              <a:rPr lang="en-US" dirty="0" smtClean="0">
                <a:solidFill>
                  <a:schemeClr val="tx1"/>
                </a:solidFill>
                <a:latin typeface="Montserrat" panose="00000500000000000000" pitchFamily="2" charset="0"/>
              </a:rPr>
              <a:t>all focus </a:t>
            </a:r>
            <a:r>
              <a:rPr lang="en-US" dirty="0">
                <a:solidFill>
                  <a:schemeClr val="tx1"/>
                </a:solidFill>
                <a:latin typeface="Montserrat" panose="00000500000000000000" pitchFamily="2" charset="0"/>
              </a:rPr>
              <a:t>states except Virginia, North Carolina, Georgia,</a:t>
            </a:r>
          </a:p>
          <a:p>
            <a:pPr marL="0" indent="0">
              <a:spcAft>
                <a:spcPts val="0"/>
              </a:spcAft>
            </a:pPr>
            <a:r>
              <a:rPr lang="en-US" dirty="0">
                <a:solidFill>
                  <a:schemeClr val="tx1"/>
                </a:solidFill>
                <a:latin typeface="Montserrat" panose="00000500000000000000" pitchFamily="2" charset="0"/>
              </a:rPr>
              <a:t>               Ohio, California, Texas, &amp; Missouri. Growth is being led by Arizona, Nevada, &amp; Idaho</a:t>
            </a:r>
          </a:p>
          <a:p>
            <a:pPr lvl="6"/>
            <a:endParaRPr lang="en-US" sz="1200" i="1" dirty="0">
              <a:solidFill>
                <a:schemeClr val="tx1"/>
              </a:solidFill>
              <a:latin typeface="Montserrat" panose="00000500000000000000" pitchFamily="2" charset="0"/>
            </a:endParaRPr>
          </a:p>
          <a:p>
            <a:pPr lvl="8"/>
            <a:r>
              <a:rPr lang="en-US" sz="1200" i="1" dirty="0">
                <a:solidFill>
                  <a:schemeClr val="tx1"/>
                </a:solidFill>
                <a:latin typeface="Montserrat" panose="00000500000000000000" pitchFamily="2" charset="0"/>
              </a:rPr>
              <a:t>                       National Brands down across all states. </a:t>
            </a:r>
          </a:p>
          <a:p>
            <a:pPr lvl="6"/>
            <a:r>
              <a:rPr lang="en-US" sz="1200" i="1" dirty="0">
                <a:solidFill>
                  <a:schemeClr val="tx1"/>
                </a:solidFill>
                <a:latin typeface="Montserrat" panose="00000500000000000000" pitchFamily="2" charset="0"/>
              </a:rPr>
              <a:t>	Idaho leads focus states in total cider growth.</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93"/>
          <p:cNvSpPr txBox="1">
            <a:spLocks noGrp="1"/>
          </p:cNvSpPr>
          <p:nvPr>
            <p:ph type="title" idx="4294967295"/>
          </p:nvPr>
        </p:nvSpPr>
        <p:spPr>
          <a:xfrm>
            <a:off x="354650" y="292625"/>
            <a:ext cx="8434800" cy="393600"/>
          </a:xfrm>
          <a:prstGeom prst="rect">
            <a:avLst/>
          </a:prstGeom>
        </p:spPr>
        <p:txBody>
          <a:bodyPr spcFirstLastPara="1" wrap="square" lIns="0" tIns="91425" rIns="0" bIns="91425" anchor="t" anchorCtr="0">
            <a:noAutofit/>
          </a:bodyPr>
          <a:lstStyle/>
          <a:p>
            <a:pPr lvl="0"/>
            <a:r>
              <a:rPr lang="en-US" dirty="0" smtClean="0"/>
              <a:t>Total Cider declines as Regional Brands fall into negative</a:t>
            </a:r>
            <a:endParaRPr dirty="0">
              <a:latin typeface="Avenir Next LT Pro" panose="020B0504020202020204" pitchFamily="34" charset="0"/>
            </a:endParaRPr>
          </a:p>
        </p:txBody>
      </p:sp>
      <p:sp>
        <p:nvSpPr>
          <p:cNvPr id="1143" name="Google Shape;1143;p93"/>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000">
                <a:sym typeface="Montserrat Light"/>
              </a:rPr>
              <a:t>3</a:t>
            </a:fld>
            <a:endParaRPr sz="1000" dirty="0">
              <a:sym typeface="Montserrat Light"/>
            </a:endParaRPr>
          </a:p>
        </p:txBody>
      </p:sp>
      <p:sp>
        <p:nvSpPr>
          <p:cNvPr id="16" name="Google Shape;1106;p91"/>
          <p:cNvSpPr txBox="1">
            <a:spLocks/>
          </p:cNvSpPr>
          <p:nvPr/>
        </p:nvSpPr>
        <p:spPr>
          <a:xfrm>
            <a:off x="354650" y="664092"/>
            <a:ext cx="8656828" cy="384300"/>
          </a:xfrm>
          <a:prstGeom prst="rect">
            <a:avLst/>
          </a:prstGeom>
        </p:spPr>
        <p:txBody>
          <a:bodyPr spcFirstLastPara="1" wrap="square" lIns="0" tIns="91425" rIns="0" bIns="91425" anchor="t" anchorCtr="0">
            <a:noAutofit/>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indent="0">
              <a:spcAft>
                <a:spcPts val="0"/>
              </a:spcAft>
            </a:pPr>
            <a:r>
              <a:rPr lang="en-US" sz="1200" dirty="0">
                <a:solidFill>
                  <a:schemeClr val="tx2">
                    <a:lumMod val="50000"/>
                  </a:schemeClr>
                </a:solidFill>
              </a:rPr>
              <a:t>Regional brands growth fell from </a:t>
            </a:r>
            <a:r>
              <a:rPr lang="en-US" sz="1200" dirty="0" smtClean="0">
                <a:solidFill>
                  <a:schemeClr val="tx2">
                    <a:lumMod val="50000"/>
                  </a:schemeClr>
                </a:solidFill>
              </a:rPr>
              <a:t>Q1. National </a:t>
            </a:r>
            <a:r>
              <a:rPr lang="en-US" sz="1200" dirty="0">
                <a:solidFill>
                  <a:schemeClr val="tx2">
                    <a:lumMod val="50000"/>
                  </a:schemeClr>
                </a:solidFill>
              </a:rPr>
              <a:t>declines intensify from </a:t>
            </a:r>
            <a:r>
              <a:rPr lang="en-US" sz="1200" dirty="0" smtClean="0">
                <a:solidFill>
                  <a:schemeClr val="tx2">
                    <a:lumMod val="50000"/>
                  </a:schemeClr>
                </a:solidFill>
              </a:rPr>
              <a:t>Q1.</a:t>
            </a:r>
            <a:endParaRPr lang="en-US" sz="1200" dirty="0">
              <a:solidFill>
                <a:schemeClr val="tx2">
                  <a:lumMod val="50000"/>
                </a:schemeClr>
              </a:solidFill>
            </a:endParaRPr>
          </a:p>
        </p:txBody>
      </p:sp>
      <p:graphicFrame>
        <p:nvGraphicFramePr>
          <p:cNvPr id="6" name="Chart 1"/>
          <p:cNvGraphicFramePr>
            <a:graphicFrameLocks/>
          </p:cNvGraphicFramePr>
          <p:nvPr>
            <p:extLst>
              <p:ext uri="{D42A27DB-BD31-4B8C-83A1-F6EECF244321}">
                <p14:modId xmlns:p14="http://schemas.microsoft.com/office/powerpoint/2010/main" val="702136035"/>
              </p:ext>
            </p:extLst>
          </p:nvPr>
        </p:nvGraphicFramePr>
        <p:xfrm>
          <a:off x="0" y="1468377"/>
          <a:ext cx="5679328" cy="338863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2"/>
          <p:cNvGraphicFramePr/>
          <p:nvPr>
            <p:extLst>
              <p:ext uri="{D42A27DB-BD31-4B8C-83A1-F6EECF244321}">
                <p14:modId xmlns:p14="http://schemas.microsoft.com/office/powerpoint/2010/main" val="4051619335"/>
              </p:ext>
            </p:extLst>
          </p:nvPr>
        </p:nvGraphicFramePr>
        <p:xfrm>
          <a:off x="5887848" y="1226462"/>
          <a:ext cx="2702560" cy="3035633"/>
        </p:xfrm>
        <a:graphic>
          <a:graphicData uri="http://schemas.openxmlformats.org/drawingml/2006/chart">
            <c:chart xmlns:c="http://schemas.openxmlformats.org/drawingml/2006/chart" xmlns:r="http://schemas.openxmlformats.org/officeDocument/2006/relationships" r:id="rId4"/>
          </a:graphicData>
        </a:graphic>
      </p:graphicFrame>
      <p:sp>
        <p:nvSpPr>
          <p:cNvPr id="8" name="Chart 2 Title"/>
          <p:cNvSpPr txBox="1">
            <a:spLocks/>
          </p:cNvSpPr>
          <p:nvPr/>
        </p:nvSpPr>
        <p:spPr>
          <a:xfrm>
            <a:off x="5841796" y="1174023"/>
            <a:ext cx="2947654" cy="236339"/>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200" b="1" dirty="0">
                <a:solidFill>
                  <a:schemeClr val="bg2"/>
                </a:solidFill>
                <a:latin typeface="Montserrat" panose="00000500000000000000" pitchFamily="2" charset="0"/>
              </a:rPr>
              <a:t>Off-Premise Cider Sales: $ Share</a:t>
            </a:r>
          </a:p>
        </p:txBody>
      </p:sp>
      <p:sp>
        <p:nvSpPr>
          <p:cNvPr id="9" name="Chart 1 Title"/>
          <p:cNvSpPr txBox="1">
            <a:spLocks/>
          </p:cNvSpPr>
          <p:nvPr/>
        </p:nvSpPr>
        <p:spPr>
          <a:xfrm>
            <a:off x="493589" y="1121589"/>
            <a:ext cx="4692149" cy="236339"/>
          </a:xfrm>
          <a:prstGeom prst="rect">
            <a:avLst/>
          </a:prstGeom>
        </p:spPr>
        <p:txBody>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200" b="1" dirty="0">
                <a:solidFill>
                  <a:schemeClr val="bg2"/>
                </a:solidFill>
                <a:latin typeface="Montserrat" panose="00000500000000000000" pitchFamily="2" charset="0"/>
              </a:rPr>
              <a:t>Off-Premise Cider Sales: $ and EQ % Change vs </a:t>
            </a:r>
            <a:r>
              <a:rPr lang="en-US" sz="1200" b="1" dirty="0" err="1">
                <a:solidFill>
                  <a:schemeClr val="bg2"/>
                </a:solidFill>
                <a:latin typeface="Montserrat" panose="00000500000000000000" pitchFamily="2" charset="0"/>
              </a:rPr>
              <a:t>Yr</a:t>
            </a:r>
            <a:r>
              <a:rPr lang="en-US" sz="1200" b="1" dirty="0">
                <a:solidFill>
                  <a:schemeClr val="bg2"/>
                </a:solidFill>
                <a:latin typeface="Montserrat" panose="00000500000000000000" pitchFamily="2" charset="0"/>
              </a:rPr>
              <a:t> Ago</a:t>
            </a:r>
          </a:p>
        </p:txBody>
      </p:sp>
      <p:cxnSp>
        <p:nvCxnSpPr>
          <p:cNvPr id="10" name="Divider Line"/>
          <p:cNvCxnSpPr/>
          <p:nvPr/>
        </p:nvCxnSpPr>
        <p:spPr>
          <a:xfrm>
            <a:off x="2097754" y="1483818"/>
            <a:ext cx="11015" cy="2819980"/>
          </a:xfrm>
          <a:prstGeom prst="line">
            <a:avLst/>
          </a:prstGeom>
          <a:ln w="28575">
            <a:solidFill>
              <a:schemeClr val="bg2"/>
            </a:solidFill>
          </a:ln>
        </p:spPr>
        <p:style>
          <a:lnRef idx="2">
            <a:schemeClr val="accent1"/>
          </a:lnRef>
          <a:fillRef idx="0">
            <a:schemeClr val="accent1"/>
          </a:fillRef>
          <a:effectRef idx="1">
            <a:schemeClr val="accent1"/>
          </a:effectRef>
          <a:fontRef idx="minor">
            <a:schemeClr val="tx1"/>
          </a:fontRef>
        </p:style>
      </p:cxnSp>
      <p:sp>
        <p:nvSpPr>
          <p:cNvPr id="12" name="Source"/>
          <p:cNvSpPr>
            <a:spLocks noGrp="1"/>
          </p:cNvSpPr>
          <p:nvPr>
            <p:ph type="subTitle" idx="1"/>
          </p:nvPr>
        </p:nvSpPr>
        <p:spPr>
          <a:noFill/>
        </p:spPr>
        <p:txBody>
          <a:bodyPr/>
          <a:lstStyle/>
          <a:p>
            <a:r>
              <a:rPr lang="en-US" sz="700" dirty="0"/>
              <a:t>Source: Nielsen Answers on Demand, Total US – All Nielsen Measured Outlets, Q2 2021 Ending 07/03/2021</a:t>
            </a:r>
          </a:p>
        </p:txBody>
      </p:sp>
    </p:spTree>
    <p:extLst>
      <p:ext uri="{BB962C8B-B14F-4D97-AF65-F5344CB8AC3E}">
        <p14:creationId xmlns:p14="http://schemas.microsoft.com/office/powerpoint/2010/main" val="24292936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93"/>
          <p:cNvSpPr txBox="1">
            <a:spLocks noGrp="1"/>
          </p:cNvSpPr>
          <p:nvPr>
            <p:ph type="title" idx="4294967295"/>
          </p:nvPr>
        </p:nvSpPr>
        <p:spPr>
          <a:xfrm>
            <a:off x="354650" y="292625"/>
            <a:ext cx="8434800" cy="393600"/>
          </a:xfrm>
          <a:prstGeom prst="rect">
            <a:avLst/>
          </a:prstGeom>
        </p:spPr>
        <p:txBody>
          <a:bodyPr spcFirstLastPara="1" wrap="square" lIns="0" tIns="91425" rIns="0" bIns="91425" anchor="t" anchorCtr="0">
            <a:noAutofit/>
          </a:bodyPr>
          <a:lstStyle/>
          <a:p>
            <a:pPr lvl="0"/>
            <a:r>
              <a:rPr lang="en-US" dirty="0"/>
              <a:t>Emerging flavors </a:t>
            </a:r>
            <a:r>
              <a:rPr lang="en-US" dirty="0" smtClean="0"/>
              <a:t>all falling as total cider declines</a:t>
            </a:r>
            <a:endParaRPr dirty="0">
              <a:latin typeface="Avenir Next LT Pro" panose="020B0504020202020204" pitchFamily="34" charset="0"/>
            </a:endParaRPr>
          </a:p>
        </p:txBody>
      </p:sp>
      <p:sp>
        <p:nvSpPr>
          <p:cNvPr id="1143" name="Google Shape;1143;p93"/>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000">
                <a:sym typeface="Montserrat Light"/>
              </a:rPr>
              <a:t>4</a:t>
            </a:fld>
            <a:endParaRPr sz="1000" dirty="0">
              <a:sym typeface="Montserrat Light"/>
            </a:endParaRPr>
          </a:p>
        </p:txBody>
      </p:sp>
      <p:sp>
        <p:nvSpPr>
          <p:cNvPr id="8" name="Subtitle"/>
          <p:cNvSpPr txBox="1">
            <a:spLocks/>
          </p:cNvSpPr>
          <p:nvPr/>
        </p:nvSpPr>
        <p:spPr>
          <a:xfrm>
            <a:off x="288925" y="891972"/>
            <a:ext cx="8165592" cy="236339"/>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200" dirty="0">
                <a:solidFill>
                  <a:schemeClr val="tx2">
                    <a:lumMod val="50000"/>
                  </a:schemeClr>
                </a:solidFill>
                <a:latin typeface="Montserrat" panose="00000500000000000000" pitchFamily="2" charset="0"/>
              </a:rPr>
              <a:t>Pineapple and Spiced and Blends see the least harsh declines.</a:t>
            </a:r>
          </a:p>
        </p:txBody>
      </p:sp>
      <p:sp>
        <p:nvSpPr>
          <p:cNvPr id="9" name="Subtitle"/>
          <p:cNvSpPr txBox="1">
            <a:spLocks/>
          </p:cNvSpPr>
          <p:nvPr/>
        </p:nvSpPr>
        <p:spPr>
          <a:xfrm>
            <a:off x="288925" y="1108367"/>
            <a:ext cx="8165592" cy="236339"/>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200" dirty="0">
                <a:solidFill>
                  <a:schemeClr val="tx2">
                    <a:lumMod val="50000"/>
                  </a:schemeClr>
                </a:solidFill>
                <a:latin typeface="Montserrat" panose="00000500000000000000" pitchFamily="2" charset="0"/>
              </a:rPr>
              <a:t>Cherry, Pear, Berry, and Rose continue to </a:t>
            </a:r>
            <a:r>
              <a:rPr lang="en-US" sz="1200" dirty="0" smtClean="0">
                <a:solidFill>
                  <a:schemeClr val="tx2">
                    <a:lumMod val="50000"/>
                  </a:schemeClr>
                </a:solidFill>
                <a:latin typeface="Montserrat" panose="00000500000000000000" pitchFamily="2" charset="0"/>
              </a:rPr>
              <a:t>lead declines </a:t>
            </a:r>
            <a:r>
              <a:rPr lang="en-US" sz="1200" dirty="0">
                <a:solidFill>
                  <a:schemeClr val="tx2">
                    <a:lumMod val="50000"/>
                  </a:schemeClr>
                </a:solidFill>
                <a:latin typeface="Montserrat" panose="00000500000000000000" pitchFamily="2" charset="0"/>
              </a:rPr>
              <a:t>in National Brands.</a:t>
            </a:r>
          </a:p>
        </p:txBody>
      </p:sp>
      <p:sp>
        <p:nvSpPr>
          <p:cNvPr id="10" name="Subtitle"/>
          <p:cNvSpPr txBox="1">
            <a:spLocks/>
          </p:cNvSpPr>
          <p:nvPr/>
        </p:nvSpPr>
        <p:spPr>
          <a:xfrm>
            <a:off x="288925" y="675175"/>
            <a:ext cx="8165592" cy="236339"/>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200" dirty="0">
                <a:solidFill>
                  <a:schemeClr val="tx2">
                    <a:lumMod val="50000"/>
                  </a:schemeClr>
                </a:solidFill>
                <a:latin typeface="Montserrat" panose="00000500000000000000" pitchFamily="2" charset="0"/>
              </a:rPr>
              <a:t>Apple declines cause flavor to lose </a:t>
            </a:r>
            <a:r>
              <a:rPr lang="en-US" sz="1200" dirty="0" smtClean="0">
                <a:solidFill>
                  <a:schemeClr val="tx2">
                    <a:lumMod val="50000"/>
                  </a:schemeClr>
                </a:solidFill>
                <a:latin typeface="Montserrat" panose="00000500000000000000" pitchFamily="2" charset="0"/>
              </a:rPr>
              <a:t>2.5 </a:t>
            </a:r>
            <a:r>
              <a:rPr lang="en-US" sz="1200" dirty="0">
                <a:solidFill>
                  <a:schemeClr val="tx2">
                    <a:lumMod val="50000"/>
                  </a:schemeClr>
                </a:solidFill>
                <a:latin typeface="Montserrat" panose="00000500000000000000" pitchFamily="2" charset="0"/>
              </a:rPr>
              <a:t>share points in latest quarter.</a:t>
            </a:r>
          </a:p>
        </p:txBody>
      </p:sp>
      <p:sp>
        <p:nvSpPr>
          <p:cNvPr id="11" name="Chart 1 Title"/>
          <p:cNvSpPr txBox="1">
            <a:spLocks/>
          </p:cNvSpPr>
          <p:nvPr/>
        </p:nvSpPr>
        <p:spPr>
          <a:xfrm>
            <a:off x="288925" y="1331377"/>
            <a:ext cx="4692149" cy="236339"/>
          </a:xfrm>
          <a:prstGeom prst="rect">
            <a:avLst/>
          </a:prstGeom>
        </p:spPr>
        <p:txBody>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200" b="1" dirty="0">
                <a:solidFill>
                  <a:schemeClr val="bg2"/>
                </a:solidFill>
                <a:latin typeface="Montserrat" panose="00000500000000000000" pitchFamily="2" charset="0"/>
              </a:rPr>
              <a:t>Off-Premise Cider Sales: $ % Change vs </a:t>
            </a:r>
            <a:r>
              <a:rPr lang="en-US" sz="1200" b="1" dirty="0" err="1">
                <a:solidFill>
                  <a:schemeClr val="bg2"/>
                </a:solidFill>
                <a:latin typeface="Montserrat" panose="00000500000000000000" pitchFamily="2" charset="0"/>
              </a:rPr>
              <a:t>Yr</a:t>
            </a:r>
            <a:r>
              <a:rPr lang="en-US" sz="1200" b="1" dirty="0">
                <a:solidFill>
                  <a:schemeClr val="bg2"/>
                </a:solidFill>
                <a:latin typeface="Montserrat" panose="00000500000000000000" pitchFamily="2" charset="0"/>
              </a:rPr>
              <a:t> Ago</a:t>
            </a:r>
          </a:p>
        </p:txBody>
      </p:sp>
      <p:graphicFrame>
        <p:nvGraphicFramePr>
          <p:cNvPr id="12" name="Chart 1"/>
          <p:cNvGraphicFramePr/>
          <p:nvPr>
            <p:extLst>
              <p:ext uri="{D42A27DB-BD31-4B8C-83A1-F6EECF244321}">
                <p14:modId xmlns:p14="http://schemas.microsoft.com/office/powerpoint/2010/main" val="624938209"/>
              </p:ext>
            </p:extLst>
          </p:nvPr>
        </p:nvGraphicFramePr>
        <p:xfrm>
          <a:off x="285985" y="1359862"/>
          <a:ext cx="8165591" cy="229572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2"/>
          <p:cNvGraphicFramePr/>
          <p:nvPr>
            <p:extLst>
              <p:ext uri="{D42A27DB-BD31-4B8C-83A1-F6EECF244321}">
                <p14:modId xmlns:p14="http://schemas.microsoft.com/office/powerpoint/2010/main" val="1648936822"/>
              </p:ext>
            </p:extLst>
          </p:nvPr>
        </p:nvGraphicFramePr>
        <p:xfrm>
          <a:off x="354650" y="3540480"/>
          <a:ext cx="8945217" cy="1324521"/>
        </p:xfrm>
        <a:graphic>
          <a:graphicData uri="http://schemas.openxmlformats.org/drawingml/2006/chart">
            <c:chart xmlns:c="http://schemas.openxmlformats.org/drawingml/2006/chart" xmlns:r="http://schemas.openxmlformats.org/officeDocument/2006/relationships" r:id="rId4"/>
          </a:graphicData>
        </a:graphic>
      </p:graphicFrame>
      <p:sp>
        <p:nvSpPr>
          <p:cNvPr id="15" name="Source"/>
          <p:cNvSpPr>
            <a:spLocks noGrp="1"/>
          </p:cNvSpPr>
          <p:nvPr>
            <p:ph type="subTitle" idx="1"/>
          </p:nvPr>
        </p:nvSpPr>
        <p:spPr>
          <a:xfrm>
            <a:off x="354650" y="4857012"/>
            <a:ext cx="8159100" cy="184800"/>
          </a:xfrm>
          <a:noFill/>
        </p:spPr>
        <p:txBody>
          <a:bodyPr/>
          <a:lstStyle/>
          <a:p>
            <a:r>
              <a:rPr lang="en-US" sz="700" dirty="0"/>
              <a:t>Source: Nielsen Answers on Demand, Total US – All Nielsen Measured Outlets, Q2 2021 Ending 07/03/2021</a:t>
            </a:r>
          </a:p>
        </p:txBody>
      </p:sp>
    </p:spTree>
    <p:extLst>
      <p:ext uri="{BB962C8B-B14F-4D97-AF65-F5344CB8AC3E}">
        <p14:creationId xmlns:p14="http://schemas.microsoft.com/office/powerpoint/2010/main" val="3783173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93"/>
          <p:cNvSpPr txBox="1">
            <a:spLocks noGrp="1"/>
          </p:cNvSpPr>
          <p:nvPr>
            <p:ph type="title" idx="4294967295"/>
          </p:nvPr>
        </p:nvSpPr>
        <p:spPr>
          <a:xfrm>
            <a:off x="354650" y="292625"/>
            <a:ext cx="8434800" cy="393600"/>
          </a:xfrm>
          <a:prstGeom prst="rect">
            <a:avLst/>
          </a:prstGeom>
        </p:spPr>
        <p:txBody>
          <a:bodyPr spcFirstLastPara="1" wrap="square" lIns="0" tIns="91425" rIns="0" bIns="91425" anchor="t" anchorCtr="0">
            <a:noAutofit/>
          </a:bodyPr>
          <a:lstStyle/>
          <a:p>
            <a:pPr lvl="0"/>
            <a:r>
              <a:rPr lang="en-US" dirty="0"/>
              <a:t>Bottle and Can both show declines</a:t>
            </a:r>
            <a:endParaRPr dirty="0">
              <a:latin typeface="Avenir Next LT Pro" panose="020B0504020202020204" pitchFamily="34" charset="0"/>
            </a:endParaRPr>
          </a:p>
        </p:txBody>
      </p:sp>
      <p:sp>
        <p:nvSpPr>
          <p:cNvPr id="1143" name="Google Shape;1143;p93"/>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000">
                <a:sym typeface="Montserrat Light"/>
              </a:rPr>
              <a:t>5</a:t>
            </a:fld>
            <a:endParaRPr sz="1000" dirty="0">
              <a:sym typeface="Montserrat Light"/>
            </a:endParaRPr>
          </a:p>
        </p:txBody>
      </p:sp>
      <p:sp>
        <p:nvSpPr>
          <p:cNvPr id="16" name="Google Shape;1106;p91"/>
          <p:cNvSpPr txBox="1">
            <a:spLocks/>
          </p:cNvSpPr>
          <p:nvPr/>
        </p:nvSpPr>
        <p:spPr>
          <a:xfrm>
            <a:off x="354650" y="681563"/>
            <a:ext cx="8434800" cy="384300"/>
          </a:xfrm>
          <a:prstGeom prst="rect">
            <a:avLst/>
          </a:prstGeom>
        </p:spPr>
        <p:txBody>
          <a:bodyPr spcFirstLastPara="1" wrap="square" lIns="0" tIns="91425" rIns="0" bIns="91425" anchor="t" anchorCtr="0">
            <a:noAutofit/>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a:spcAft>
                <a:spcPts val="0"/>
              </a:spcAft>
            </a:pPr>
            <a:r>
              <a:rPr lang="en-US" dirty="0">
                <a:solidFill>
                  <a:schemeClr val="tx2">
                    <a:lumMod val="50000"/>
                  </a:schemeClr>
                </a:solidFill>
              </a:rPr>
              <a:t>Can </a:t>
            </a:r>
            <a:r>
              <a:rPr lang="en-US" dirty="0">
                <a:solidFill>
                  <a:schemeClr val="tx2">
                    <a:lumMod val="50000"/>
                  </a:schemeClr>
                </a:solidFill>
              </a:rPr>
              <a:t>dollar sales decreased </a:t>
            </a:r>
            <a:r>
              <a:rPr lang="en-US" dirty="0" smtClean="0">
                <a:solidFill>
                  <a:schemeClr val="tx2">
                    <a:lumMod val="50000"/>
                  </a:schemeClr>
                </a:solidFill>
              </a:rPr>
              <a:t>-$</a:t>
            </a:r>
            <a:r>
              <a:rPr lang="en-US" dirty="0" smtClean="0">
                <a:solidFill>
                  <a:schemeClr val="tx2">
                    <a:lumMod val="50000"/>
                  </a:schemeClr>
                </a:solidFill>
              </a:rPr>
              <a:t>1.0</a:t>
            </a:r>
            <a:r>
              <a:rPr lang="en-US" dirty="0" smtClean="0">
                <a:solidFill>
                  <a:schemeClr val="tx2">
                    <a:lumMod val="50000"/>
                  </a:schemeClr>
                </a:solidFill>
              </a:rPr>
              <a:t>M </a:t>
            </a:r>
            <a:r>
              <a:rPr lang="en-US" dirty="0">
                <a:solidFill>
                  <a:schemeClr val="tx2">
                    <a:lumMod val="50000"/>
                  </a:schemeClr>
                </a:solidFill>
              </a:rPr>
              <a:t>in Q2 2021, vs. </a:t>
            </a:r>
            <a:r>
              <a:rPr lang="en-US" dirty="0" smtClean="0">
                <a:solidFill>
                  <a:schemeClr val="tx2">
                    <a:lumMod val="50000"/>
                  </a:schemeClr>
                </a:solidFill>
              </a:rPr>
              <a:t>increasing +$</a:t>
            </a:r>
            <a:r>
              <a:rPr lang="en-US" dirty="0">
                <a:solidFill>
                  <a:schemeClr val="tx2">
                    <a:lumMod val="50000"/>
                  </a:schemeClr>
                </a:solidFill>
              </a:rPr>
              <a:t>5.5 MM in Q1 2021 sales YoY.</a:t>
            </a:r>
          </a:p>
        </p:txBody>
      </p:sp>
      <p:sp>
        <p:nvSpPr>
          <p:cNvPr id="7" name="Source"/>
          <p:cNvSpPr>
            <a:spLocks noGrp="1"/>
          </p:cNvSpPr>
          <p:nvPr>
            <p:ph type="subTitle" idx="1"/>
          </p:nvPr>
        </p:nvSpPr>
        <p:spPr>
          <a:xfrm>
            <a:off x="354650" y="4857012"/>
            <a:ext cx="8159100" cy="184800"/>
          </a:xfrm>
          <a:noFill/>
        </p:spPr>
        <p:txBody>
          <a:bodyPr/>
          <a:lstStyle/>
          <a:p>
            <a:r>
              <a:rPr lang="en-US" sz="700" dirty="0"/>
              <a:t>Source: Nielsen Answers on Demand, Total US – All Nielsen Measured Outlets, Q2 2021 Ending 07/03/2021</a:t>
            </a:r>
          </a:p>
        </p:txBody>
      </p:sp>
      <p:sp>
        <p:nvSpPr>
          <p:cNvPr id="8" name="Chart 2 Title"/>
          <p:cNvSpPr txBox="1">
            <a:spLocks/>
          </p:cNvSpPr>
          <p:nvPr/>
        </p:nvSpPr>
        <p:spPr>
          <a:xfrm>
            <a:off x="6076230" y="1283387"/>
            <a:ext cx="2713220" cy="358324"/>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200" b="1" dirty="0">
                <a:solidFill>
                  <a:schemeClr val="bg2"/>
                </a:solidFill>
                <a:latin typeface="Montserrat" panose="00000500000000000000" pitchFamily="2" charset="0"/>
              </a:rPr>
              <a:t>Off-Premise Cider Sales: Absolute Dollar </a:t>
            </a:r>
            <a:r>
              <a:rPr lang="en-US" sz="1200" b="1" dirty="0" err="1">
                <a:solidFill>
                  <a:schemeClr val="bg2"/>
                </a:solidFill>
                <a:latin typeface="Montserrat" panose="00000500000000000000" pitchFamily="2" charset="0"/>
              </a:rPr>
              <a:t>Chg</a:t>
            </a:r>
            <a:r>
              <a:rPr lang="en-US" sz="1200" b="1" dirty="0">
                <a:solidFill>
                  <a:schemeClr val="bg2"/>
                </a:solidFill>
                <a:latin typeface="Montserrat" panose="00000500000000000000" pitchFamily="2" charset="0"/>
              </a:rPr>
              <a:t> ($MM)</a:t>
            </a:r>
          </a:p>
        </p:txBody>
      </p:sp>
      <p:sp>
        <p:nvSpPr>
          <p:cNvPr id="9" name="Chart 1 Title"/>
          <p:cNvSpPr txBox="1">
            <a:spLocks/>
          </p:cNvSpPr>
          <p:nvPr/>
        </p:nvSpPr>
        <p:spPr>
          <a:xfrm>
            <a:off x="239175" y="1109191"/>
            <a:ext cx="4692149" cy="236339"/>
          </a:xfrm>
          <a:prstGeom prst="rect">
            <a:avLst/>
          </a:prstGeom>
        </p:spPr>
        <p:txBody>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200" b="1" dirty="0">
                <a:solidFill>
                  <a:schemeClr val="bg2"/>
                </a:solidFill>
                <a:latin typeface="Montserrat" panose="00000500000000000000" pitchFamily="2" charset="0"/>
              </a:rPr>
              <a:t>Off-Premise Cider Sales: $ and EQ % Change vs </a:t>
            </a:r>
            <a:r>
              <a:rPr lang="en-US" sz="1200" b="1" dirty="0" err="1">
                <a:solidFill>
                  <a:schemeClr val="bg2"/>
                </a:solidFill>
                <a:latin typeface="Montserrat" panose="00000500000000000000" pitchFamily="2" charset="0"/>
              </a:rPr>
              <a:t>Yr</a:t>
            </a:r>
            <a:r>
              <a:rPr lang="en-US" sz="1200" b="1" dirty="0">
                <a:solidFill>
                  <a:schemeClr val="bg2"/>
                </a:solidFill>
                <a:latin typeface="Montserrat" panose="00000500000000000000" pitchFamily="2" charset="0"/>
              </a:rPr>
              <a:t> Ago</a:t>
            </a:r>
          </a:p>
        </p:txBody>
      </p:sp>
      <p:graphicFrame>
        <p:nvGraphicFramePr>
          <p:cNvPr id="10" name="Chart 1"/>
          <p:cNvGraphicFramePr>
            <a:graphicFrameLocks/>
          </p:cNvGraphicFramePr>
          <p:nvPr>
            <p:extLst>
              <p:ext uri="{D42A27DB-BD31-4B8C-83A1-F6EECF244321}">
                <p14:modId xmlns:p14="http://schemas.microsoft.com/office/powerpoint/2010/main" val="1507754201"/>
              </p:ext>
            </p:extLst>
          </p:nvPr>
        </p:nvGraphicFramePr>
        <p:xfrm>
          <a:off x="239175" y="1398317"/>
          <a:ext cx="4902403" cy="294094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1" name="Chart 2"/>
          <p:cNvGraphicFramePr/>
          <p:nvPr>
            <p:extLst>
              <p:ext uri="{D42A27DB-BD31-4B8C-83A1-F6EECF244321}">
                <p14:modId xmlns:p14="http://schemas.microsoft.com/office/powerpoint/2010/main" val="2545717475"/>
              </p:ext>
            </p:extLst>
          </p:nvPr>
        </p:nvGraphicFramePr>
        <p:xfrm>
          <a:off x="5681886" y="1641711"/>
          <a:ext cx="3263072" cy="3027813"/>
        </p:xfrm>
        <a:graphic>
          <a:graphicData uri="http://schemas.openxmlformats.org/drawingml/2006/chart">
            <c:chart xmlns:c="http://schemas.openxmlformats.org/drawingml/2006/chart" xmlns:r="http://schemas.openxmlformats.org/officeDocument/2006/relationships" r:id="rId4"/>
          </a:graphicData>
        </a:graphic>
      </p:graphicFrame>
    </p:spTree>
    <p:extLst>
      <p:ext uri="{BB962C8B-B14F-4D97-AF65-F5344CB8AC3E}">
        <p14:creationId xmlns:p14="http://schemas.microsoft.com/office/powerpoint/2010/main" val="2130628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93"/>
          <p:cNvSpPr txBox="1">
            <a:spLocks noGrp="1"/>
          </p:cNvSpPr>
          <p:nvPr>
            <p:ph type="title" idx="4294967295"/>
          </p:nvPr>
        </p:nvSpPr>
        <p:spPr>
          <a:xfrm>
            <a:off x="354650" y="292625"/>
            <a:ext cx="8434800" cy="393600"/>
          </a:xfrm>
          <a:prstGeom prst="rect">
            <a:avLst/>
          </a:prstGeom>
        </p:spPr>
        <p:txBody>
          <a:bodyPr spcFirstLastPara="1" wrap="square" lIns="0" tIns="91425" rIns="0" bIns="91425" anchor="t" anchorCtr="0">
            <a:noAutofit/>
          </a:bodyPr>
          <a:lstStyle/>
          <a:p>
            <a:pPr lvl="0"/>
            <a:r>
              <a:rPr lang="en-US" dirty="0"/>
              <a:t>6pk cans continue to grow, 6pk bottles see declines</a:t>
            </a:r>
            <a:endParaRPr dirty="0">
              <a:latin typeface="Avenir Next LT Pro" panose="020B0504020202020204" pitchFamily="34" charset="0"/>
            </a:endParaRPr>
          </a:p>
        </p:txBody>
      </p:sp>
      <p:sp>
        <p:nvSpPr>
          <p:cNvPr id="1143" name="Google Shape;1143;p93"/>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000">
                <a:sym typeface="Montserrat Light"/>
              </a:rPr>
              <a:t>6</a:t>
            </a:fld>
            <a:endParaRPr sz="1000" dirty="0">
              <a:sym typeface="Montserrat Light"/>
            </a:endParaRPr>
          </a:p>
        </p:txBody>
      </p:sp>
      <p:sp>
        <p:nvSpPr>
          <p:cNvPr id="16" name="Google Shape;1106;p91"/>
          <p:cNvSpPr txBox="1">
            <a:spLocks/>
          </p:cNvSpPr>
          <p:nvPr/>
        </p:nvSpPr>
        <p:spPr>
          <a:xfrm>
            <a:off x="354650" y="656835"/>
            <a:ext cx="8434800" cy="384300"/>
          </a:xfrm>
          <a:prstGeom prst="rect">
            <a:avLst/>
          </a:prstGeom>
        </p:spPr>
        <p:txBody>
          <a:bodyPr spcFirstLastPara="1" wrap="square" lIns="0" tIns="91425" rIns="0" bIns="91425" anchor="t" anchorCtr="0">
            <a:noAutofit/>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2">
                    <a:lumMod val="60000"/>
                    <a:lumOff val="40000"/>
                  </a:schemeClr>
                </a:solidFill>
              </a:rPr>
              <a:t>6PK cans had 40% of cans share in Q1 2021, increases to 47% in Q2 2021.</a:t>
            </a:r>
          </a:p>
        </p:txBody>
      </p:sp>
      <p:graphicFrame>
        <p:nvGraphicFramePr>
          <p:cNvPr id="6" name="Chart 3"/>
          <p:cNvGraphicFramePr/>
          <p:nvPr>
            <p:extLst>
              <p:ext uri="{D42A27DB-BD31-4B8C-83A1-F6EECF244321}">
                <p14:modId xmlns:p14="http://schemas.microsoft.com/office/powerpoint/2010/main" val="3285653221"/>
              </p:ext>
            </p:extLst>
          </p:nvPr>
        </p:nvGraphicFramePr>
        <p:xfrm>
          <a:off x="5958055" y="2996382"/>
          <a:ext cx="2764347" cy="190695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7" name="Chart 2"/>
          <p:cNvGraphicFramePr/>
          <p:nvPr>
            <p:extLst>
              <p:ext uri="{D42A27DB-BD31-4B8C-83A1-F6EECF244321}">
                <p14:modId xmlns:p14="http://schemas.microsoft.com/office/powerpoint/2010/main" val="2130360652"/>
              </p:ext>
            </p:extLst>
          </p:nvPr>
        </p:nvGraphicFramePr>
        <p:xfrm>
          <a:off x="5958055" y="1230507"/>
          <a:ext cx="2764348" cy="1923924"/>
        </p:xfrm>
        <a:graphic>
          <a:graphicData uri="http://schemas.openxmlformats.org/drawingml/2006/chart">
            <c:chart xmlns:c="http://schemas.openxmlformats.org/drawingml/2006/chart" xmlns:r="http://schemas.openxmlformats.org/officeDocument/2006/relationships" r:id="rId4"/>
          </a:graphicData>
        </a:graphic>
      </p:graphicFrame>
      <p:sp>
        <p:nvSpPr>
          <p:cNvPr id="8" name="Chart 2 Title"/>
          <p:cNvSpPr txBox="1">
            <a:spLocks/>
          </p:cNvSpPr>
          <p:nvPr/>
        </p:nvSpPr>
        <p:spPr>
          <a:xfrm>
            <a:off x="5863710" y="1134899"/>
            <a:ext cx="2973821" cy="225157"/>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200" b="1" dirty="0">
                <a:solidFill>
                  <a:schemeClr val="bg2"/>
                </a:solidFill>
                <a:latin typeface="Montserrat" panose="00000500000000000000" pitchFamily="2" charset="0"/>
              </a:rPr>
              <a:t>Off-Premise Cider Sales: $ Share</a:t>
            </a:r>
          </a:p>
        </p:txBody>
      </p:sp>
      <p:graphicFrame>
        <p:nvGraphicFramePr>
          <p:cNvPr id="9" name="Chart 1"/>
          <p:cNvGraphicFramePr>
            <a:graphicFrameLocks/>
          </p:cNvGraphicFramePr>
          <p:nvPr>
            <p:extLst>
              <p:ext uri="{D42A27DB-BD31-4B8C-83A1-F6EECF244321}">
                <p14:modId xmlns:p14="http://schemas.microsoft.com/office/powerpoint/2010/main" val="4163976313"/>
              </p:ext>
            </p:extLst>
          </p:nvPr>
        </p:nvGraphicFramePr>
        <p:xfrm>
          <a:off x="275673" y="1470662"/>
          <a:ext cx="5682384" cy="3193436"/>
        </p:xfrm>
        <a:graphic>
          <a:graphicData uri="http://schemas.openxmlformats.org/drawingml/2006/chart">
            <c:chart xmlns:c="http://schemas.openxmlformats.org/drawingml/2006/chart" xmlns:r="http://schemas.openxmlformats.org/officeDocument/2006/relationships" r:id="rId5"/>
          </a:graphicData>
        </a:graphic>
      </p:graphicFrame>
      <p:sp>
        <p:nvSpPr>
          <p:cNvPr id="10" name="Chart 1 Title"/>
          <p:cNvSpPr txBox="1">
            <a:spLocks/>
          </p:cNvSpPr>
          <p:nvPr/>
        </p:nvSpPr>
        <p:spPr>
          <a:xfrm>
            <a:off x="286063" y="1111970"/>
            <a:ext cx="4692149" cy="236339"/>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200" b="1" dirty="0">
                <a:solidFill>
                  <a:schemeClr val="bg2"/>
                </a:solidFill>
                <a:latin typeface="Montserrat" panose="00000500000000000000" pitchFamily="2" charset="0"/>
              </a:rPr>
              <a:t>Off-Premise Cider Sales: $ % Change vs </a:t>
            </a:r>
            <a:r>
              <a:rPr lang="en-US" sz="1200" b="1" dirty="0" err="1">
                <a:solidFill>
                  <a:schemeClr val="bg2"/>
                </a:solidFill>
                <a:latin typeface="Montserrat" panose="00000500000000000000" pitchFamily="2" charset="0"/>
              </a:rPr>
              <a:t>Yr</a:t>
            </a:r>
            <a:r>
              <a:rPr lang="en-US" sz="1200" b="1" dirty="0">
                <a:solidFill>
                  <a:schemeClr val="bg2"/>
                </a:solidFill>
                <a:latin typeface="Montserrat" panose="00000500000000000000" pitchFamily="2" charset="0"/>
              </a:rPr>
              <a:t> Ago</a:t>
            </a:r>
          </a:p>
        </p:txBody>
      </p:sp>
      <p:sp>
        <p:nvSpPr>
          <p:cNvPr id="11" name="Chart 3 Label"/>
          <p:cNvSpPr txBox="1">
            <a:spLocks/>
          </p:cNvSpPr>
          <p:nvPr/>
        </p:nvSpPr>
        <p:spPr>
          <a:xfrm>
            <a:off x="6975645" y="3903196"/>
            <a:ext cx="789707" cy="216809"/>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200" b="1" dirty="0">
                <a:solidFill>
                  <a:schemeClr val="bg2"/>
                </a:solidFill>
                <a:latin typeface="Montserrat" panose="00000500000000000000" pitchFamily="2" charset="0"/>
              </a:rPr>
              <a:t>Bottles</a:t>
            </a:r>
          </a:p>
        </p:txBody>
      </p:sp>
      <p:sp>
        <p:nvSpPr>
          <p:cNvPr id="12" name="Chart 2 Label"/>
          <p:cNvSpPr txBox="1">
            <a:spLocks/>
          </p:cNvSpPr>
          <p:nvPr/>
        </p:nvSpPr>
        <p:spPr>
          <a:xfrm>
            <a:off x="7048201" y="2048109"/>
            <a:ext cx="997526" cy="242427"/>
          </a:xfrm>
          <a:prstGeom prst="rect">
            <a:avLst/>
          </a:prstGeom>
        </p:spPr>
        <p:txBody>
          <a:bodyPr vert="horz" wrap="square" lIns="91440" tIns="0" rIns="91440" bIns="0" rtlCol="0" anchor="t" anchorCtr="0">
            <a:noAutofit/>
          </a:bodyPr>
          <a:lstStyle>
            <a:lvl1pPr marL="0" indent="0" algn="l" defTabSz="342900" rtl="0" eaLnBrk="1" latinLnBrk="0" hangingPunct="1">
              <a:lnSpc>
                <a:spcPct val="100000"/>
              </a:lnSpc>
              <a:spcBef>
                <a:spcPts val="0"/>
              </a:spcBef>
              <a:buClr>
                <a:schemeClr val="tx2"/>
              </a:buClr>
              <a:buFont typeface="Arial"/>
              <a:buNone/>
              <a:defRPr sz="1350" b="0" kern="1200" baseline="0">
                <a:solidFill>
                  <a:schemeClr val="tx2"/>
                </a:solidFill>
                <a:latin typeface="Arial"/>
                <a:ea typeface="+mn-ea"/>
                <a:cs typeface="Arial"/>
              </a:defRPr>
            </a:lvl1pPr>
            <a:lvl2pPr marL="342900" indent="0" algn="l" defTabSz="215504" rtl="0" eaLnBrk="1" latinLnBrk="0" hangingPunct="1">
              <a:lnSpc>
                <a:spcPct val="100000"/>
              </a:lnSpc>
              <a:spcBef>
                <a:spcPts val="600"/>
              </a:spcBef>
              <a:buClr>
                <a:schemeClr val="tx2"/>
              </a:buClr>
              <a:buFont typeface="Arial" pitchFamily="34" charset="0"/>
              <a:buNone/>
              <a:defRPr sz="1500" b="1" kern="1200" baseline="0">
                <a:solidFill>
                  <a:schemeClr val="tx2"/>
                </a:solidFill>
                <a:latin typeface="+mn-lt"/>
                <a:ea typeface="+mn-ea"/>
                <a:cs typeface="+mn-cs"/>
              </a:defRPr>
            </a:lvl2pPr>
            <a:lvl3pPr marL="685800" indent="0" algn="l" defTabSz="342900" rtl="0" eaLnBrk="1" latinLnBrk="0" hangingPunct="1">
              <a:lnSpc>
                <a:spcPct val="100000"/>
              </a:lnSpc>
              <a:spcBef>
                <a:spcPts val="525"/>
              </a:spcBef>
              <a:buClr>
                <a:schemeClr val="tx2"/>
              </a:buClr>
              <a:buFont typeface="Arial"/>
              <a:buNone/>
              <a:tabLst/>
              <a:defRPr sz="1350" b="1" kern="1200" baseline="0">
                <a:solidFill>
                  <a:schemeClr val="tx2"/>
                </a:solidFill>
                <a:latin typeface="+mn-lt"/>
                <a:ea typeface="+mn-ea"/>
                <a:cs typeface="+mn-cs"/>
              </a:defRPr>
            </a:lvl3pPr>
            <a:lvl4pPr marL="1028700" indent="0" algn="l" defTabSz="17026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4pPr>
            <a:lvl5pPr marL="1371600" indent="0" algn="l" defTabSz="342900" rtl="0" eaLnBrk="1" latinLnBrk="0" hangingPunct="1">
              <a:lnSpc>
                <a:spcPct val="100000"/>
              </a:lnSpc>
              <a:spcBef>
                <a:spcPts val="525"/>
              </a:spcBef>
              <a:buClr>
                <a:schemeClr val="tx2"/>
              </a:buClr>
              <a:buFont typeface="Arial" pitchFamily="34" charset="0"/>
              <a:buNone/>
              <a:defRPr sz="1200" b="1" kern="1200" baseline="0">
                <a:solidFill>
                  <a:schemeClr val="tx2"/>
                </a:solidFill>
                <a:latin typeface="+mn-lt"/>
                <a:ea typeface="+mn-ea"/>
                <a:cs typeface="+mn-cs"/>
              </a:defRPr>
            </a:lvl5pPr>
            <a:lvl6pPr marL="1714500" indent="0" algn="l" defTabSz="342900" rtl="0" eaLnBrk="1" latinLnBrk="0" hangingPunct="1">
              <a:spcBef>
                <a:spcPct val="20000"/>
              </a:spcBef>
              <a:buFont typeface="Arial"/>
              <a:buNone/>
              <a:defRPr sz="1200" b="1" kern="1200">
                <a:solidFill>
                  <a:schemeClr val="tx1"/>
                </a:solidFill>
                <a:latin typeface="+mn-lt"/>
                <a:ea typeface="+mn-ea"/>
                <a:cs typeface="+mn-cs"/>
              </a:defRPr>
            </a:lvl6pPr>
            <a:lvl7pPr marL="2057400" indent="0" algn="l" defTabSz="342900" rtl="0" eaLnBrk="1" latinLnBrk="0" hangingPunct="1">
              <a:spcBef>
                <a:spcPct val="20000"/>
              </a:spcBef>
              <a:buFont typeface="Arial"/>
              <a:buNone/>
              <a:defRPr sz="1200" b="1" kern="1200">
                <a:solidFill>
                  <a:schemeClr val="tx1"/>
                </a:solidFill>
                <a:latin typeface="+mn-lt"/>
                <a:ea typeface="+mn-ea"/>
                <a:cs typeface="+mn-cs"/>
              </a:defRPr>
            </a:lvl7pPr>
            <a:lvl8pPr marL="2400300" indent="0" algn="l" defTabSz="342900" rtl="0" eaLnBrk="1" latinLnBrk="0" hangingPunct="1">
              <a:spcBef>
                <a:spcPct val="20000"/>
              </a:spcBef>
              <a:buFont typeface="Arial"/>
              <a:buNone/>
              <a:defRPr sz="1200" b="1" kern="1200">
                <a:solidFill>
                  <a:schemeClr val="tx1"/>
                </a:solidFill>
                <a:latin typeface="+mn-lt"/>
                <a:ea typeface="+mn-ea"/>
                <a:cs typeface="+mn-cs"/>
              </a:defRPr>
            </a:lvl8pPr>
            <a:lvl9pPr marL="2743200" indent="0" algn="l" defTabSz="342900" rtl="0" eaLnBrk="1" latinLnBrk="0" hangingPunct="1">
              <a:spcBef>
                <a:spcPct val="20000"/>
              </a:spcBef>
              <a:buFont typeface="Arial"/>
              <a:buNone/>
              <a:defRPr sz="1200" b="1" kern="1200">
                <a:solidFill>
                  <a:schemeClr val="tx1"/>
                </a:solidFill>
                <a:latin typeface="+mn-lt"/>
                <a:ea typeface="+mn-ea"/>
                <a:cs typeface="+mn-cs"/>
              </a:defRPr>
            </a:lvl9pPr>
          </a:lstStyle>
          <a:p>
            <a:r>
              <a:rPr lang="en-US" sz="1200" b="1" dirty="0">
                <a:solidFill>
                  <a:schemeClr val="bg2"/>
                </a:solidFill>
                <a:latin typeface="Montserrat" panose="00000500000000000000" pitchFamily="2" charset="0"/>
              </a:rPr>
              <a:t>Cans</a:t>
            </a:r>
          </a:p>
        </p:txBody>
      </p:sp>
      <p:sp>
        <p:nvSpPr>
          <p:cNvPr id="13" name="Source"/>
          <p:cNvSpPr txBox="1">
            <a:spLocks/>
          </p:cNvSpPr>
          <p:nvPr/>
        </p:nvSpPr>
        <p:spPr>
          <a:xfrm>
            <a:off x="354650" y="4854292"/>
            <a:ext cx="8159100" cy="184800"/>
          </a:xfrm>
          <a:prstGeom prst="rect">
            <a:avLst/>
          </a:prstGeom>
          <a:noFill/>
          <a:ln>
            <a:noFill/>
          </a:ln>
        </p:spPr>
        <p:txBody>
          <a:bodyPr spcFirstLastPara="1" wrap="square" lIns="0" tIns="91425" rIns="0" bIns="91425" anchor="b"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Avenir Next LT Pro" panose="020B0504020202020204" pitchFamily="34" charset="0"/>
                <a:ea typeface="Montserrat"/>
                <a:cs typeface="Montserrat"/>
                <a:sym typeface="Montserrat"/>
              </a:defRPr>
            </a:lvl1pPr>
            <a:lvl2pPr marL="914400" marR="0" lvl="1"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2pPr>
            <a:lvl3pPr marL="1371600" marR="0" lvl="2"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3pPr>
            <a:lvl4pPr marL="1828800" marR="0" lvl="3"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4pPr>
            <a:lvl5pPr marL="2286000" marR="0" lvl="4"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5pPr>
            <a:lvl6pPr marL="2743200" marR="0" lvl="5"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6pPr>
            <a:lvl7pPr marL="3200400" marR="0" lvl="6"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7pPr>
            <a:lvl8pPr marL="3657600" marR="0" lvl="7"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8pPr>
            <a:lvl9pPr marL="4114800" marR="0" lvl="8"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9pPr>
          </a:lstStyle>
          <a:p>
            <a:r>
              <a:rPr lang="en-US" sz="700" dirty="0"/>
              <a:t>Source: Nielsen Answers on Demand, Total US – All Nielsen Measured Outlets, Q2 2021 Ending 07/03/2021</a:t>
            </a:r>
          </a:p>
        </p:txBody>
      </p:sp>
      <p:pic>
        <p:nvPicPr>
          <p:cNvPr id="2" name="Picture 1"/>
          <p:cNvPicPr>
            <a:picLocks noChangeAspect="1"/>
          </p:cNvPicPr>
          <p:nvPr/>
        </p:nvPicPr>
        <p:blipFill>
          <a:blip r:embed="rId6"/>
          <a:stretch>
            <a:fillRect/>
          </a:stretch>
        </p:blipFill>
        <p:spPr>
          <a:xfrm>
            <a:off x="8137723" y="2416925"/>
            <a:ext cx="752054" cy="1233707"/>
          </a:xfrm>
          <a:prstGeom prst="rect">
            <a:avLst/>
          </a:prstGeom>
        </p:spPr>
      </p:pic>
    </p:spTree>
    <p:extLst>
      <p:ext uri="{BB962C8B-B14F-4D97-AF65-F5344CB8AC3E}">
        <p14:creationId xmlns:p14="http://schemas.microsoft.com/office/powerpoint/2010/main" val="1342907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93"/>
          <p:cNvSpPr txBox="1">
            <a:spLocks noGrp="1"/>
          </p:cNvSpPr>
          <p:nvPr>
            <p:ph type="title" idx="4294967295"/>
          </p:nvPr>
        </p:nvSpPr>
        <p:spPr>
          <a:xfrm>
            <a:off x="354650" y="292625"/>
            <a:ext cx="8434800" cy="393600"/>
          </a:xfrm>
          <a:prstGeom prst="rect">
            <a:avLst/>
          </a:prstGeom>
        </p:spPr>
        <p:txBody>
          <a:bodyPr spcFirstLastPara="1" wrap="square" lIns="0" tIns="91425" rIns="0" bIns="91425" anchor="t" anchorCtr="0">
            <a:noAutofit/>
          </a:bodyPr>
          <a:lstStyle/>
          <a:p>
            <a:pPr lvl="0"/>
            <a:r>
              <a:rPr lang="en-US" dirty="0"/>
              <a:t>Northwest remains the highest growing region as others decline</a:t>
            </a:r>
            <a:endParaRPr dirty="0">
              <a:latin typeface="Avenir Next LT Pro" panose="020B0504020202020204" pitchFamily="34" charset="0"/>
            </a:endParaRPr>
          </a:p>
        </p:txBody>
      </p:sp>
      <p:sp>
        <p:nvSpPr>
          <p:cNvPr id="1143" name="Google Shape;1143;p93"/>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000">
                <a:sym typeface="Montserrat Light"/>
              </a:rPr>
              <a:t>7</a:t>
            </a:fld>
            <a:endParaRPr sz="1000" dirty="0">
              <a:sym typeface="Montserrat Light"/>
            </a:endParaRPr>
          </a:p>
        </p:txBody>
      </p:sp>
      <p:sp>
        <p:nvSpPr>
          <p:cNvPr id="16" name="Google Shape;1106;p91"/>
          <p:cNvSpPr txBox="1">
            <a:spLocks/>
          </p:cNvSpPr>
          <p:nvPr/>
        </p:nvSpPr>
        <p:spPr>
          <a:xfrm>
            <a:off x="354650" y="620550"/>
            <a:ext cx="8590308" cy="384300"/>
          </a:xfrm>
          <a:prstGeom prst="rect">
            <a:avLst/>
          </a:prstGeom>
        </p:spPr>
        <p:txBody>
          <a:bodyPr spcFirstLastPara="1" wrap="square" lIns="0" tIns="91425" rIns="0" bIns="91425" anchor="t" anchorCtr="0">
            <a:noAutofit/>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2">
                    <a:lumMod val="60000"/>
                    <a:lumOff val="40000"/>
                  </a:schemeClr>
                </a:solidFill>
              </a:rPr>
              <a:t>Growth in Q1 for East &amp; Mountain/West didn’t continue into Q2 as they both fall negative. </a:t>
            </a:r>
          </a:p>
        </p:txBody>
      </p:sp>
      <p:sp>
        <p:nvSpPr>
          <p:cNvPr id="6" name="Chart 1 Title"/>
          <p:cNvSpPr txBox="1">
            <a:spLocks/>
          </p:cNvSpPr>
          <p:nvPr/>
        </p:nvSpPr>
        <p:spPr>
          <a:xfrm>
            <a:off x="339610" y="1231805"/>
            <a:ext cx="6310509" cy="205056"/>
          </a:xfrm>
          <a:prstGeom prst="rect">
            <a:avLst/>
          </a:prstGeom>
        </p:spPr>
        <p:txBody>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200" b="1" dirty="0">
                <a:solidFill>
                  <a:schemeClr val="bg2"/>
                </a:solidFill>
                <a:latin typeface="Montserrat" panose="00000500000000000000" pitchFamily="2" charset="0"/>
              </a:rPr>
              <a:t>Off-Premise Total Cider Sales by Region: $ and EQ % Change vs </a:t>
            </a:r>
            <a:r>
              <a:rPr lang="en-US" sz="1200" b="1" dirty="0" err="1">
                <a:solidFill>
                  <a:schemeClr val="bg2"/>
                </a:solidFill>
                <a:latin typeface="Montserrat" panose="00000500000000000000" pitchFamily="2" charset="0"/>
              </a:rPr>
              <a:t>Yr</a:t>
            </a:r>
            <a:r>
              <a:rPr lang="en-US" sz="1200" b="1" dirty="0">
                <a:solidFill>
                  <a:schemeClr val="bg2"/>
                </a:solidFill>
                <a:latin typeface="Montserrat" panose="00000500000000000000" pitchFamily="2" charset="0"/>
              </a:rPr>
              <a:t> Ago</a:t>
            </a:r>
          </a:p>
        </p:txBody>
      </p:sp>
      <p:graphicFrame>
        <p:nvGraphicFramePr>
          <p:cNvPr id="7" name="Table 1"/>
          <p:cNvGraphicFramePr>
            <a:graphicFrameLocks noGrp="1"/>
          </p:cNvGraphicFramePr>
          <p:nvPr>
            <p:extLst>
              <p:ext uri="{D42A27DB-BD31-4B8C-83A1-F6EECF244321}">
                <p14:modId xmlns:p14="http://schemas.microsoft.com/office/powerpoint/2010/main" val="3570370159"/>
              </p:ext>
            </p:extLst>
          </p:nvPr>
        </p:nvGraphicFramePr>
        <p:xfrm>
          <a:off x="339610" y="3531093"/>
          <a:ext cx="8356060" cy="1230501"/>
        </p:xfrm>
        <a:graphic>
          <a:graphicData uri="http://schemas.openxmlformats.org/drawingml/2006/table">
            <a:tbl>
              <a:tblPr firstRow="1" bandRow="1">
                <a:tableStyleId>{5C22544A-7EE6-4342-B048-85BDC9FD1C3A}</a:tableStyleId>
              </a:tblPr>
              <a:tblGrid>
                <a:gridCol w="902686">
                  <a:extLst>
                    <a:ext uri="{9D8B030D-6E8A-4147-A177-3AD203B41FA5}">
                      <a16:colId xmlns:a16="http://schemas.microsoft.com/office/drawing/2014/main" xmlns="" val="20000"/>
                    </a:ext>
                  </a:extLst>
                </a:gridCol>
                <a:gridCol w="1242229">
                  <a:extLst>
                    <a:ext uri="{9D8B030D-6E8A-4147-A177-3AD203B41FA5}">
                      <a16:colId xmlns:a16="http://schemas.microsoft.com/office/drawing/2014/main" xmlns="" val="20001"/>
                    </a:ext>
                  </a:extLst>
                </a:gridCol>
                <a:gridCol w="1242229">
                  <a:extLst>
                    <a:ext uri="{9D8B030D-6E8A-4147-A177-3AD203B41FA5}">
                      <a16:colId xmlns:a16="http://schemas.microsoft.com/office/drawing/2014/main" xmlns="" val="20002"/>
                    </a:ext>
                  </a:extLst>
                </a:gridCol>
                <a:gridCol w="1242229">
                  <a:extLst>
                    <a:ext uri="{9D8B030D-6E8A-4147-A177-3AD203B41FA5}">
                      <a16:colId xmlns:a16="http://schemas.microsoft.com/office/drawing/2014/main" xmlns="" val="20003"/>
                    </a:ext>
                  </a:extLst>
                </a:gridCol>
                <a:gridCol w="1242229">
                  <a:extLst>
                    <a:ext uri="{9D8B030D-6E8A-4147-A177-3AD203B41FA5}">
                      <a16:colId xmlns:a16="http://schemas.microsoft.com/office/drawing/2014/main" xmlns="" val="20004"/>
                    </a:ext>
                  </a:extLst>
                </a:gridCol>
                <a:gridCol w="1242229">
                  <a:extLst>
                    <a:ext uri="{9D8B030D-6E8A-4147-A177-3AD203B41FA5}">
                      <a16:colId xmlns:a16="http://schemas.microsoft.com/office/drawing/2014/main" xmlns="" val="20005"/>
                    </a:ext>
                  </a:extLst>
                </a:gridCol>
                <a:gridCol w="1242229">
                  <a:extLst>
                    <a:ext uri="{9D8B030D-6E8A-4147-A177-3AD203B41FA5}">
                      <a16:colId xmlns:a16="http://schemas.microsoft.com/office/drawing/2014/main" xmlns="" val="20006"/>
                    </a:ext>
                  </a:extLst>
                </a:gridCol>
              </a:tblGrid>
              <a:tr h="158373">
                <a:tc>
                  <a:txBody>
                    <a:bodyPr/>
                    <a:lstStyle/>
                    <a:p>
                      <a:pPr algn="l" fontAlgn="b"/>
                      <a:endParaRPr lang="en-US" sz="1000" b="0" i="0" u="none" strike="noStrike" dirty="0">
                        <a:solidFill>
                          <a:srgbClr val="000000"/>
                        </a:solidFill>
                        <a:effectLst/>
                        <a:latin typeface="Montserrat" panose="00000500000000000000" pitchFamily="2" charset="0"/>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1" i="0" u="none" strike="noStrike" dirty="0">
                          <a:solidFill>
                            <a:srgbClr val="000000"/>
                          </a:solidFill>
                          <a:effectLst/>
                          <a:latin typeface="Montserrat" panose="00000500000000000000" pitchFamily="2" charset="0"/>
                        </a:rPr>
                        <a:t>USACM South</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1" i="0" u="none" strike="noStrike" dirty="0">
                          <a:solidFill>
                            <a:srgbClr val="000000"/>
                          </a:solidFill>
                          <a:effectLst/>
                          <a:latin typeface="Montserrat" panose="00000500000000000000" pitchFamily="2" charset="0"/>
                        </a:rPr>
                        <a:t>USACM East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1" i="0" u="none" strike="noStrike" dirty="0">
                          <a:solidFill>
                            <a:srgbClr val="000000"/>
                          </a:solidFill>
                          <a:effectLst/>
                          <a:latin typeface="Montserrat" panose="00000500000000000000" pitchFamily="2" charset="0"/>
                        </a:rPr>
                        <a:t>USACM Midwest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1" i="0" u="none" strike="noStrike" dirty="0">
                          <a:solidFill>
                            <a:srgbClr val="000000"/>
                          </a:solidFill>
                          <a:effectLst/>
                          <a:latin typeface="Montserrat" panose="00000500000000000000" pitchFamily="2" charset="0"/>
                        </a:rPr>
                        <a:t>USACM Northwest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1" i="0" u="none" strike="noStrike" dirty="0">
                          <a:solidFill>
                            <a:srgbClr val="000000"/>
                          </a:solidFill>
                          <a:effectLst/>
                          <a:latin typeface="Montserrat" panose="00000500000000000000" pitchFamily="2" charset="0"/>
                        </a:rPr>
                        <a:t>USACM Mountain/West</a:t>
                      </a: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1" i="0" u="none" strike="noStrike" dirty="0">
                          <a:solidFill>
                            <a:srgbClr val="000000"/>
                          </a:solidFill>
                          <a:effectLst/>
                          <a:latin typeface="Montserrat" panose="00000500000000000000" pitchFamily="2" charset="0"/>
                        </a:rPr>
                        <a:t>USACM Pacific</a:t>
                      </a:r>
                      <a:r>
                        <a:rPr lang="en-US" sz="1000" b="1" i="0" u="none" strike="noStrike" baseline="0" dirty="0">
                          <a:solidFill>
                            <a:srgbClr val="000000"/>
                          </a:solidFill>
                          <a:effectLst/>
                          <a:latin typeface="Montserrat" panose="00000500000000000000" pitchFamily="2" charset="0"/>
                        </a:rPr>
                        <a:t> Coast</a:t>
                      </a:r>
                      <a:endParaRPr lang="en-US" sz="1000" b="1" i="0" u="none" strike="noStrike" dirty="0">
                        <a:solidFill>
                          <a:srgbClr val="000000"/>
                        </a:solidFill>
                        <a:effectLst/>
                        <a:latin typeface="Montserrat" panose="00000500000000000000" pitchFamily="2" charset="0"/>
                      </a:endParaRPr>
                    </a:p>
                  </a:txBody>
                  <a:tcPr marL="9525" marR="9525" marT="9525" marB="0" anchor="b">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bg2"/>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458088">
                <a:tc>
                  <a:txBody>
                    <a:bodyPr/>
                    <a:lstStyle/>
                    <a:p>
                      <a:pPr algn="ctr" fontAlgn="b"/>
                      <a:r>
                        <a:rPr lang="en-US" sz="800" b="1" i="0" u="none" strike="noStrike" dirty="0">
                          <a:solidFill>
                            <a:srgbClr val="000000"/>
                          </a:solidFill>
                          <a:effectLst/>
                          <a:latin typeface="Montserrat" panose="00000500000000000000" pitchFamily="2" charset="0"/>
                        </a:rPr>
                        <a:t>%ACV Where Beer/FMB/Cider Distributed</a:t>
                      </a:r>
                    </a:p>
                  </a:txBody>
                  <a:tcPr marL="9525" marR="9525" marT="9525" marB="0" anchor="ctr">
                    <a:lnL w="12700" cap="flat" cmpd="sng" algn="ctr">
                      <a:solidFill>
                        <a:schemeClr val="bg2"/>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100" b="0" i="0" u="none" strike="noStrike" dirty="0">
                          <a:solidFill>
                            <a:srgbClr val="000000"/>
                          </a:solidFill>
                          <a:effectLst/>
                          <a:latin typeface="Montserrat" panose="00000500000000000000" pitchFamily="2" charset="0"/>
                        </a:rPr>
                        <a:t>80.7</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r>
                        <a:rPr lang="en-US" sz="1100" b="0" i="0" u="none" strike="noStrike" dirty="0">
                          <a:solidFill>
                            <a:srgbClr val="000000"/>
                          </a:solidFill>
                          <a:effectLst/>
                          <a:latin typeface="Montserrat" panose="00000500000000000000" pitchFamily="2" charset="0"/>
                        </a:rPr>
                        <a:t>72.3</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r>
                        <a:rPr lang="en-US" sz="1100" b="0" i="0" u="none" strike="noStrike" dirty="0">
                          <a:solidFill>
                            <a:srgbClr val="000000"/>
                          </a:solidFill>
                          <a:effectLst/>
                          <a:latin typeface="Montserrat" panose="00000500000000000000" pitchFamily="2" charset="0"/>
                        </a:rPr>
                        <a:t>82.2</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r>
                        <a:rPr lang="en-US" sz="1100" b="0" i="0" u="none" strike="noStrike" dirty="0">
                          <a:solidFill>
                            <a:srgbClr val="000000"/>
                          </a:solidFill>
                          <a:effectLst/>
                          <a:latin typeface="Montserrat" panose="00000500000000000000" pitchFamily="2" charset="0"/>
                        </a:rPr>
                        <a:t>96.3</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r>
                        <a:rPr lang="en-US" sz="1100" b="0" i="0" u="none" strike="noStrike" dirty="0">
                          <a:solidFill>
                            <a:srgbClr val="000000"/>
                          </a:solidFill>
                          <a:effectLst/>
                          <a:latin typeface="Montserrat" panose="00000500000000000000" pitchFamily="2" charset="0"/>
                        </a:rPr>
                        <a:t>65.6</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tc>
                  <a:txBody>
                    <a:bodyPr/>
                    <a:lstStyle/>
                    <a:p>
                      <a:pPr algn="ctr" fontAlgn="b"/>
                      <a:r>
                        <a:rPr lang="en-US" sz="1100" b="0" i="0" u="none" strike="noStrike" dirty="0">
                          <a:solidFill>
                            <a:srgbClr val="000000"/>
                          </a:solidFill>
                          <a:effectLst/>
                          <a:latin typeface="Montserrat" panose="00000500000000000000" pitchFamily="2" charset="0"/>
                        </a:rPr>
                        <a:t>86.4</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bg2"/>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bg2"/>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458088">
                <a:tc>
                  <a:txBody>
                    <a:bodyPr/>
                    <a:lstStyle/>
                    <a:p>
                      <a:pPr algn="ctr" fontAlgn="b"/>
                      <a:r>
                        <a:rPr lang="en-US" sz="800" b="1" i="0" u="none" strike="noStrike" dirty="0">
                          <a:solidFill>
                            <a:srgbClr val="000000"/>
                          </a:solidFill>
                          <a:effectLst/>
                          <a:latin typeface="Montserrat" panose="00000500000000000000" pitchFamily="2" charset="0"/>
                        </a:rPr>
                        <a:t>%ACV Where Beer/FMB/Cider Distributed CYA</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100" b="0" i="0" u="none" strike="noStrike" dirty="0">
                          <a:solidFill>
                            <a:srgbClr val="FF0000"/>
                          </a:solidFill>
                          <a:effectLst/>
                          <a:latin typeface="Montserrat" panose="00000500000000000000" pitchFamily="2" charset="0"/>
                        </a:rPr>
                        <a:t>-0.7</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100" b="0" i="0" u="none" strike="noStrike" dirty="0">
                          <a:solidFill>
                            <a:srgbClr val="FF0000"/>
                          </a:solidFill>
                          <a:effectLst/>
                          <a:latin typeface="Montserrat" panose="00000500000000000000" pitchFamily="2" charset="0"/>
                        </a:rPr>
                        <a:t>-2.2</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100" b="0" i="0" u="none" strike="noStrike" dirty="0">
                          <a:solidFill>
                            <a:srgbClr val="FF0000"/>
                          </a:solidFill>
                          <a:effectLst/>
                          <a:latin typeface="Montserrat" panose="00000500000000000000" pitchFamily="2" charset="0"/>
                        </a:rPr>
                        <a:t>-2.1</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100" b="0" i="0" u="none" strike="noStrike" dirty="0">
                          <a:solidFill>
                            <a:srgbClr val="FF0000"/>
                          </a:solidFill>
                          <a:effectLst/>
                          <a:latin typeface="Montserrat" panose="00000500000000000000" pitchFamily="2" charset="0"/>
                        </a:rPr>
                        <a:t>-0.9</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100" b="0" i="0" u="none" strike="noStrike" dirty="0">
                          <a:solidFill>
                            <a:srgbClr val="FF0000"/>
                          </a:solidFill>
                          <a:effectLst/>
                          <a:latin typeface="Montserrat" panose="00000500000000000000" pitchFamily="2" charset="0"/>
                        </a:rPr>
                        <a:t>-2.5</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algn="ctr" fontAlgn="b"/>
                      <a:r>
                        <a:rPr lang="en-US" sz="1100" b="0" i="0" u="none" strike="noStrike" dirty="0">
                          <a:solidFill>
                            <a:srgbClr val="FF0000"/>
                          </a:solidFill>
                          <a:effectLst/>
                          <a:latin typeface="Montserrat" panose="00000500000000000000" pitchFamily="2" charset="0"/>
                        </a:rPr>
                        <a:t>-2.2</a:t>
                      </a:r>
                    </a:p>
                  </a:txBody>
                  <a:tcPr marL="6350" marR="6350" marT="635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bg2"/>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bl>
          </a:graphicData>
        </a:graphic>
      </p:graphicFrame>
      <p:graphicFrame>
        <p:nvGraphicFramePr>
          <p:cNvPr id="8" name="Chart 1"/>
          <p:cNvGraphicFramePr>
            <a:graphicFrameLocks/>
          </p:cNvGraphicFramePr>
          <p:nvPr>
            <p:extLst>
              <p:ext uri="{D42A27DB-BD31-4B8C-83A1-F6EECF244321}">
                <p14:modId xmlns:p14="http://schemas.microsoft.com/office/powerpoint/2010/main" val="2136174789"/>
              </p:ext>
            </p:extLst>
          </p:nvPr>
        </p:nvGraphicFramePr>
        <p:xfrm>
          <a:off x="593724" y="1399997"/>
          <a:ext cx="8166100" cy="2272277"/>
        </p:xfrm>
        <a:graphic>
          <a:graphicData uri="http://schemas.openxmlformats.org/drawingml/2006/chart">
            <c:chart xmlns:c="http://schemas.openxmlformats.org/drawingml/2006/chart" xmlns:r="http://schemas.openxmlformats.org/officeDocument/2006/relationships" r:id="rId3"/>
          </a:graphicData>
        </a:graphic>
      </p:graphicFrame>
      <p:sp>
        <p:nvSpPr>
          <p:cNvPr id="10" name="Source"/>
          <p:cNvSpPr txBox="1">
            <a:spLocks/>
          </p:cNvSpPr>
          <p:nvPr/>
        </p:nvSpPr>
        <p:spPr>
          <a:xfrm>
            <a:off x="354650" y="4854292"/>
            <a:ext cx="8159100" cy="184800"/>
          </a:xfrm>
          <a:prstGeom prst="rect">
            <a:avLst/>
          </a:prstGeom>
          <a:noFill/>
          <a:ln>
            <a:noFill/>
          </a:ln>
        </p:spPr>
        <p:txBody>
          <a:bodyPr spcFirstLastPara="1" wrap="square" lIns="0" tIns="91425" rIns="0" bIns="91425" anchor="b"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Avenir Next LT Pro" panose="020B0504020202020204" pitchFamily="34" charset="0"/>
                <a:ea typeface="Montserrat"/>
                <a:cs typeface="Montserrat"/>
                <a:sym typeface="Montserrat"/>
              </a:defRPr>
            </a:lvl1pPr>
            <a:lvl2pPr marL="914400" marR="0" lvl="1"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2pPr>
            <a:lvl3pPr marL="1371600" marR="0" lvl="2"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3pPr>
            <a:lvl4pPr marL="1828800" marR="0" lvl="3"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4pPr>
            <a:lvl5pPr marL="2286000" marR="0" lvl="4"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5pPr>
            <a:lvl6pPr marL="2743200" marR="0" lvl="5"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6pPr>
            <a:lvl7pPr marL="3200400" marR="0" lvl="6"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7pPr>
            <a:lvl8pPr marL="3657600" marR="0" lvl="7"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8pPr>
            <a:lvl9pPr marL="4114800" marR="0" lvl="8"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9pPr>
          </a:lstStyle>
          <a:p>
            <a:r>
              <a:rPr lang="en-US" sz="700" dirty="0"/>
              <a:t>Source: Nielsen Answers on Demand, Total US – All Nielsen Measured Outlets, Q2 2021 Ending 07/03/2021</a:t>
            </a:r>
          </a:p>
        </p:txBody>
      </p:sp>
      <p:sp>
        <p:nvSpPr>
          <p:cNvPr id="9" name="Google Shape;1106;p91"/>
          <p:cNvSpPr txBox="1">
            <a:spLocks/>
          </p:cNvSpPr>
          <p:nvPr/>
        </p:nvSpPr>
        <p:spPr>
          <a:xfrm>
            <a:off x="354650" y="840734"/>
            <a:ext cx="8590308" cy="384300"/>
          </a:xfrm>
          <a:prstGeom prst="rect">
            <a:avLst/>
          </a:prstGeom>
        </p:spPr>
        <p:txBody>
          <a:bodyPr spcFirstLastPara="1" wrap="square" lIns="0" tIns="91425" rIns="0" bIns="91425" anchor="t" anchorCtr="0">
            <a:noAutofit/>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2">
                    <a:lumMod val="60000"/>
                    <a:lumOff val="40000"/>
                  </a:schemeClr>
                </a:solidFill>
              </a:rPr>
              <a:t>Distribution falls vs. YA across all regions.</a:t>
            </a:r>
          </a:p>
        </p:txBody>
      </p:sp>
    </p:spTree>
    <p:extLst>
      <p:ext uri="{BB962C8B-B14F-4D97-AF65-F5344CB8AC3E}">
        <p14:creationId xmlns:p14="http://schemas.microsoft.com/office/powerpoint/2010/main" val="333956220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134"/>
        <p:cNvGrpSpPr/>
        <p:nvPr/>
      </p:nvGrpSpPr>
      <p:grpSpPr>
        <a:xfrm>
          <a:off x="0" y="0"/>
          <a:ext cx="0" cy="0"/>
          <a:chOff x="0" y="0"/>
          <a:chExt cx="0" cy="0"/>
        </a:xfrm>
      </p:grpSpPr>
      <p:sp>
        <p:nvSpPr>
          <p:cNvPr id="1135" name="Google Shape;1135;p93"/>
          <p:cNvSpPr txBox="1">
            <a:spLocks noGrp="1"/>
          </p:cNvSpPr>
          <p:nvPr>
            <p:ph type="title" idx="4294967295"/>
          </p:nvPr>
        </p:nvSpPr>
        <p:spPr>
          <a:xfrm>
            <a:off x="354650" y="292625"/>
            <a:ext cx="8434800" cy="393600"/>
          </a:xfrm>
          <a:prstGeom prst="rect">
            <a:avLst/>
          </a:prstGeom>
        </p:spPr>
        <p:txBody>
          <a:bodyPr spcFirstLastPara="1" wrap="square" lIns="0" tIns="91425" rIns="0" bIns="91425" anchor="t" anchorCtr="0">
            <a:noAutofit/>
          </a:bodyPr>
          <a:lstStyle/>
          <a:p>
            <a:r>
              <a:rPr lang="en-US" dirty="0"/>
              <a:t>Regional brands grew the most in Idaho, Arizona, &amp; Nevada</a:t>
            </a:r>
          </a:p>
        </p:txBody>
      </p:sp>
      <p:sp>
        <p:nvSpPr>
          <p:cNvPr id="1143" name="Google Shape;1143;p93"/>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000">
                <a:sym typeface="Montserrat Light"/>
              </a:rPr>
              <a:t>8</a:t>
            </a:fld>
            <a:endParaRPr sz="1000" dirty="0">
              <a:sym typeface="Montserrat Light"/>
            </a:endParaRPr>
          </a:p>
        </p:txBody>
      </p:sp>
      <p:sp>
        <p:nvSpPr>
          <p:cNvPr id="16" name="Google Shape;1106;p91"/>
          <p:cNvSpPr txBox="1">
            <a:spLocks/>
          </p:cNvSpPr>
          <p:nvPr/>
        </p:nvSpPr>
        <p:spPr>
          <a:xfrm>
            <a:off x="354650" y="649578"/>
            <a:ext cx="8434800" cy="384300"/>
          </a:xfrm>
          <a:prstGeom prst="rect">
            <a:avLst/>
          </a:prstGeom>
        </p:spPr>
        <p:txBody>
          <a:bodyPr spcFirstLastPara="1" wrap="square" lIns="0" tIns="91425" rIns="0" bIns="91425" anchor="t" anchorCtr="0">
            <a:noAutofit/>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dirty="0">
                <a:solidFill>
                  <a:schemeClr val="bg2">
                    <a:lumMod val="60000"/>
                    <a:lumOff val="40000"/>
                  </a:schemeClr>
                </a:solidFill>
              </a:rPr>
              <a:t>National continues decline, biggest fall in Ohio, Texas, and Washington.</a:t>
            </a:r>
          </a:p>
        </p:txBody>
      </p:sp>
      <p:sp>
        <p:nvSpPr>
          <p:cNvPr id="6" name="Chart 1 Title"/>
          <p:cNvSpPr txBox="1">
            <a:spLocks/>
          </p:cNvSpPr>
          <p:nvPr/>
        </p:nvSpPr>
        <p:spPr>
          <a:xfrm>
            <a:off x="354650" y="1014150"/>
            <a:ext cx="5146304" cy="236339"/>
          </a:xfrm>
          <a:prstGeom prst="rect">
            <a:avLst/>
          </a:prstGeom>
        </p:spPr>
        <p:txBody>
          <a:bodyPr/>
          <a:lstStyle>
            <a:defPPr marR="0" lvl="0" algn="l" rtl="0">
              <a:lnSpc>
                <a:spcPct val="100000"/>
              </a:lnSpc>
              <a:spcBef>
                <a:spcPts val="0"/>
              </a:spcBef>
              <a:spcAft>
                <a:spcPts val="0"/>
              </a:spcAft>
            </a:defPPr>
            <a:lvl1pPr marL="274320" marR="0" lvl="0" indent="-274320" algn="l" rtl="0">
              <a:lnSpc>
                <a:spcPct val="100000"/>
              </a:lnSpc>
              <a:spcBef>
                <a:spcPts val="0"/>
              </a:spcBef>
              <a:spcAft>
                <a:spcPts val="600"/>
              </a:spcAft>
              <a:buClr>
                <a:srgbClr val="000000"/>
              </a:buClr>
              <a:buFont typeface="Arial"/>
              <a:defRPr sz="1400" b="0" i="0" u="none" strike="noStrike" cap="none">
                <a:solidFill>
                  <a:srgbClr val="000000"/>
                </a:solidFill>
                <a:latin typeface="Avenir Next LT Pro" panose="020B0504020202020204" pitchFamily="34" charset="0"/>
                <a:ea typeface="Avenir Next LT Pro" panose="020B0504020202020204" pitchFamily="34" charset="0"/>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1200" b="1" dirty="0">
                <a:solidFill>
                  <a:schemeClr val="bg2"/>
                </a:solidFill>
                <a:latin typeface="Montserrat" panose="00000500000000000000" pitchFamily="2" charset="0"/>
              </a:rPr>
              <a:t>Off-Premise Total Cider Sales by State: $ % Change vs </a:t>
            </a:r>
            <a:r>
              <a:rPr lang="en-US" sz="1200" b="1" dirty="0" err="1">
                <a:solidFill>
                  <a:schemeClr val="bg2"/>
                </a:solidFill>
                <a:latin typeface="Montserrat" panose="00000500000000000000" pitchFamily="2" charset="0"/>
              </a:rPr>
              <a:t>Yr</a:t>
            </a:r>
            <a:r>
              <a:rPr lang="en-US" sz="1200" b="1" dirty="0">
                <a:solidFill>
                  <a:schemeClr val="bg2"/>
                </a:solidFill>
                <a:latin typeface="Montserrat" panose="00000500000000000000" pitchFamily="2" charset="0"/>
              </a:rPr>
              <a:t> Ago</a:t>
            </a:r>
          </a:p>
        </p:txBody>
      </p:sp>
      <p:graphicFrame>
        <p:nvGraphicFramePr>
          <p:cNvPr id="7" name="Chart 1"/>
          <p:cNvGraphicFramePr/>
          <p:nvPr>
            <p:extLst>
              <p:ext uri="{D42A27DB-BD31-4B8C-83A1-F6EECF244321}">
                <p14:modId xmlns:p14="http://schemas.microsoft.com/office/powerpoint/2010/main" val="602901868"/>
              </p:ext>
            </p:extLst>
          </p:nvPr>
        </p:nvGraphicFramePr>
        <p:xfrm>
          <a:off x="297712" y="1332775"/>
          <a:ext cx="8647246" cy="3447251"/>
        </p:xfrm>
        <a:graphic>
          <a:graphicData uri="http://schemas.openxmlformats.org/drawingml/2006/chart">
            <c:chart xmlns:c="http://schemas.openxmlformats.org/drawingml/2006/chart" xmlns:r="http://schemas.openxmlformats.org/officeDocument/2006/relationships" r:id="rId3"/>
          </a:graphicData>
        </a:graphic>
      </p:graphicFrame>
      <p:sp>
        <p:nvSpPr>
          <p:cNvPr id="9" name="Source"/>
          <p:cNvSpPr txBox="1">
            <a:spLocks/>
          </p:cNvSpPr>
          <p:nvPr/>
        </p:nvSpPr>
        <p:spPr>
          <a:xfrm>
            <a:off x="354650" y="4854292"/>
            <a:ext cx="8159100" cy="184800"/>
          </a:xfrm>
          <a:prstGeom prst="rect">
            <a:avLst/>
          </a:prstGeom>
          <a:noFill/>
          <a:ln>
            <a:noFill/>
          </a:ln>
        </p:spPr>
        <p:txBody>
          <a:bodyPr spcFirstLastPara="1" wrap="square" lIns="0" tIns="91425" rIns="0" bIns="91425" anchor="b" anchorCtr="0">
            <a:noAutofit/>
          </a:bodyPr>
          <a:lstStyle>
            <a:defPPr marR="0" lvl="0" algn="l" rtl="0">
              <a:lnSpc>
                <a:spcPct val="100000"/>
              </a:lnSpc>
              <a:spcBef>
                <a:spcPts val="0"/>
              </a:spcBef>
              <a:spcAft>
                <a:spcPts val="0"/>
              </a:spcAft>
            </a:defPPr>
            <a:lvl1pPr marL="0" marR="0" lvl="0" indent="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Avenir Next LT Pro" panose="020B0504020202020204" pitchFamily="34" charset="0"/>
                <a:ea typeface="Montserrat"/>
                <a:cs typeface="Montserrat"/>
                <a:sym typeface="Montserrat"/>
              </a:defRPr>
            </a:lvl1pPr>
            <a:lvl2pPr marL="914400" marR="0" lvl="1"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2pPr>
            <a:lvl3pPr marL="1371600" marR="0" lvl="2"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3pPr>
            <a:lvl4pPr marL="1828800" marR="0" lvl="3"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4pPr>
            <a:lvl5pPr marL="2286000" marR="0" lvl="4"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5pPr>
            <a:lvl6pPr marL="2743200" marR="0" lvl="5"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6pPr>
            <a:lvl7pPr marL="3200400" marR="0" lvl="6"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7pPr>
            <a:lvl8pPr marL="3657600" marR="0" lvl="7"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8pPr>
            <a:lvl9pPr marL="4114800" marR="0" lvl="8" indent="-292100" algn="l" rtl="0">
              <a:lnSpc>
                <a:spcPct val="100000"/>
              </a:lnSpc>
              <a:spcBef>
                <a:spcPts val="0"/>
              </a:spcBef>
              <a:spcAft>
                <a:spcPts val="0"/>
              </a:spcAft>
              <a:buClr>
                <a:schemeClr val="accent5"/>
              </a:buClr>
              <a:buSzPts val="600"/>
              <a:buFont typeface="Montserrat"/>
              <a:buNone/>
              <a:defRPr sz="600" b="0" i="0" u="none" strike="noStrike" cap="none">
                <a:solidFill>
                  <a:schemeClr val="accent5"/>
                </a:solidFill>
                <a:latin typeface="Montserrat"/>
                <a:ea typeface="Montserrat"/>
                <a:cs typeface="Montserrat"/>
                <a:sym typeface="Montserrat"/>
              </a:defRPr>
            </a:lvl9pPr>
          </a:lstStyle>
          <a:p>
            <a:r>
              <a:rPr lang="en-US" sz="700" dirty="0"/>
              <a:t>Source: Nielsen Answers on Demand, Total US – All Nielsen Measured Outlets, Q2 2021 Ending 07/03/2021</a:t>
            </a:r>
          </a:p>
        </p:txBody>
      </p:sp>
    </p:spTree>
    <p:extLst>
      <p:ext uri="{BB962C8B-B14F-4D97-AF65-F5344CB8AC3E}">
        <p14:creationId xmlns:p14="http://schemas.microsoft.com/office/powerpoint/2010/main" val="181520994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sp>
        <p:nvSpPr>
          <p:cNvPr id="875" name="Google Shape;875;p72"/>
          <p:cNvSpPr txBox="1">
            <a:spLocks noGrp="1"/>
          </p:cNvSpPr>
          <p:nvPr>
            <p:ph type="ctrTitle"/>
          </p:nvPr>
        </p:nvSpPr>
        <p:spPr>
          <a:xfrm>
            <a:off x="308267" y="1071063"/>
            <a:ext cx="4568534" cy="1578000"/>
          </a:xfrm>
          <a:prstGeom prst="rect">
            <a:avLst/>
          </a:prstGeom>
        </p:spPr>
        <p:txBody>
          <a:bodyPr spcFirstLastPara="1" wrap="square" lIns="0" tIns="91425" rIns="0" bIns="91425" anchor="b" anchorCtr="0">
            <a:noAutofit/>
          </a:bodyPr>
          <a:lstStyle/>
          <a:p>
            <a:pPr marL="0" lvl="0" indent="0" algn="l" rtl="0">
              <a:spcBef>
                <a:spcPts val="0"/>
              </a:spcBef>
              <a:spcAft>
                <a:spcPts val="0"/>
              </a:spcAft>
              <a:buNone/>
            </a:pPr>
            <a:r>
              <a:rPr lang="en" dirty="0"/>
              <a:t>52 Weeks E</a:t>
            </a:r>
            <a:r>
              <a:rPr lang="en-US" dirty="0"/>
              <a:t>n</a:t>
            </a:r>
            <a:r>
              <a:rPr lang="en" dirty="0"/>
              <a:t>ding 7/03/21 </a:t>
            </a:r>
            <a:endParaRPr dirty="0"/>
          </a:p>
        </p:txBody>
      </p:sp>
      <p:cxnSp>
        <p:nvCxnSpPr>
          <p:cNvPr id="876" name="Google Shape;876;p72"/>
          <p:cNvCxnSpPr/>
          <p:nvPr/>
        </p:nvCxnSpPr>
        <p:spPr>
          <a:xfrm>
            <a:off x="365734" y="2562885"/>
            <a:ext cx="1398300" cy="0"/>
          </a:xfrm>
          <a:prstGeom prst="straightConnector1">
            <a:avLst/>
          </a:prstGeom>
          <a:noFill/>
          <a:ln w="19050" cap="flat" cmpd="sng">
            <a:solidFill>
              <a:schemeClr val="accent1"/>
            </a:solidFill>
            <a:prstDash val="solid"/>
            <a:round/>
            <a:headEnd type="none" w="med" len="med"/>
            <a:tailEnd type="none" w="med" len="med"/>
          </a:ln>
        </p:spPr>
      </p:cxnSp>
      <p:sp>
        <p:nvSpPr>
          <p:cNvPr id="877" name="Google Shape;877;p72"/>
          <p:cNvSpPr txBox="1">
            <a:spLocks noGrp="1"/>
          </p:cNvSpPr>
          <p:nvPr>
            <p:ph type="sldNum" idx="12"/>
          </p:nvPr>
        </p:nvSpPr>
        <p:spPr>
          <a:xfrm>
            <a:off x="8396258" y="4749892"/>
            <a:ext cx="548700" cy="393600"/>
          </a:xfrm>
          <a:prstGeom prst="rect">
            <a:avLst/>
          </a:prstGeom>
        </p:spPr>
        <p:txBody>
          <a:bodyPr spcFirstLastPara="1" wrap="square" lIns="91425" tIns="91425" rIns="91425" bIns="91425" anchor="ctr" anchorCtr="0">
            <a:noAutofit/>
          </a:bodyPr>
          <a:lstStyle/>
          <a:p>
            <a:pPr marL="0" lvl="0" indent="0" algn="r" rtl="0">
              <a:spcBef>
                <a:spcPts val="0"/>
              </a:spcBef>
              <a:spcAft>
                <a:spcPts val="0"/>
              </a:spcAft>
              <a:buNone/>
            </a:pPr>
            <a:fld id="{00000000-1234-1234-1234-123412341234}" type="slidenum">
              <a:rPr lang="en" sz="1000">
                <a:ea typeface="Montserrat Light"/>
                <a:cs typeface="Montserrat Light"/>
                <a:sym typeface="Montserrat Light"/>
              </a:rPr>
              <a:t>9</a:t>
            </a:fld>
            <a:endParaRPr sz="1000" dirty="0">
              <a:ea typeface="Montserrat Light"/>
              <a:cs typeface="Montserrat Light"/>
              <a:sym typeface="Montserrat Light"/>
            </a:endParaRPr>
          </a:p>
        </p:txBody>
      </p:sp>
    </p:spTree>
  </p:cSld>
  <p:clrMapOvr>
    <a:masterClrMapping/>
  </p:clrMapOvr>
</p:sld>
</file>

<file path=ppt/theme/theme1.xml><?xml version="1.0" encoding="utf-8"?>
<a:theme xmlns:a="http://schemas.openxmlformats.org/drawingml/2006/main" name="NIQ-report-template-landscape">
  <a:themeElements>
    <a:clrScheme name="NielsenIQ">
      <a:dk1>
        <a:srgbClr val="000000"/>
      </a:dk1>
      <a:lt1>
        <a:srgbClr val="FFFFFF"/>
      </a:lt1>
      <a:dk2>
        <a:srgbClr val="333333"/>
      </a:dk2>
      <a:lt2>
        <a:srgbClr val="E5E5E5"/>
      </a:lt2>
      <a:accent1>
        <a:srgbClr val="00F000"/>
      </a:accent1>
      <a:accent2>
        <a:srgbClr val="00A346"/>
      </a:accent2>
      <a:accent3>
        <a:srgbClr val="1A1A1A"/>
      </a:accent3>
      <a:accent4>
        <a:srgbClr val="333333"/>
      </a:accent4>
      <a:accent5>
        <a:srgbClr val="666666"/>
      </a:accent5>
      <a:accent6>
        <a:srgbClr val="BDFFBB"/>
      </a:accent6>
      <a:hlink>
        <a:srgbClr val="000000"/>
      </a:hlink>
      <a:folHlink>
        <a:srgbClr val="00000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1990</TotalTime>
  <Words>874</Words>
  <Application>Microsoft Office PowerPoint</Application>
  <PresentationFormat>On-screen Show (16:9)</PresentationFormat>
  <Paragraphs>170</Paragraphs>
  <Slides>13</Slides>
  <Notes>13</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13</vt:i4>
      </vt:variant>
    </vt:vector>
  </HeadingPairs>
  <TitlesOfParts>
    <vt:vector size="18" baseType="lpstr">
      <vt:lpstr>Avenir Next LT Pro</vt:lpstr>
      <vt:lpstr>Montserrat Light</vt:lpstr>
      <vt:lpstr>Montserrat</vt:lpstr>
      <vt:lpstr>Arial</vt:lpstr>
      <vt:lpstr>NIQ-report-template-landscape</vt:lpstr>
      <vt:lpstr>USACM 2021 Q2 Trends</vt:lpstr>
      <vt:lpstr>Overview - Q2 ending 07/03/21</vt:lpstr>
      <vt:lpstr>Total Cider declines as Regional Brands fall into negative</vt:lpstr>
      <vt:lpstr>Emerging flavors all falling as total cider declines</vt:lpstr>
      <vt:lpstr>Bottle and Can both show declines</vt:lpstr>
      <vt:lpstr>6pk cans continue to grow, 6pk bottles see declines</vt:lpstr>
      <vt:lpstr>Northwest remains the highest growing region as others decline</vt:lpstr>
      <vt:lpstr>Regional brands grew the most in Idaho, Arizona, &amp; Nevada</vt:lpstr>
      <vt:lpstr>52 Weeks Ending 7/03/21 </vt:lpstr>
      <vt:lpstr>Overview - 52 Weeks ending 07/03/21</vt:lpstr>
      <vt:lpstr>Pineapple flavor claims highest $ growth in total cider</vt:lpstr>
      <vt:lpstr>Spiced &amp; blends is the only flavor to show growth</vt:lpstr>
      <vt:lpstr>Regional brands continue to grow across most flavor groups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Lorem ipsum dolor sit amet consectetur</dc:title>
  <dc:creator>KD-NBK-32</dc:creator>
  <cp:lastModifiedBy>Lannon, Brian</cp:lastModifiedBy>
  <cp:revision>115</cp:revision>
  <dcterms:modified xsi:type="dcterms:W3CDTF">2021-07-29T21:21:40Z</dcterms:modified>
</cp:coreProperties>
</file>