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4025" r:id="rId1"/>
  </p:sldMasterIdLst>
  <p:handoutMasterIdLst>
    <p:handoutMasterId r:id="rId8"/>
  </p:handoutMasterIdLst>
  <p:sldIdLst>
    <p:sldId id="256" r:id="rId2"/>
    <p:sldId id="271" r:id="rId3"/>
    <p:sldId id="272" r:id="rId4"/>
    <p:sldId id="273" r:id="rId5"/>
    <p:sldId id="274" r:id="rId6"/>
    <p:sldId id="275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3">
          <p15:clr>
            <a:srgbClr val="A4A3A4"/>
          </p15:clr>
        </p15:guide>
        <p15:guide id="2" orient="horz" pos="511">
          <p15:clr>
            <a:srgbClr val="A4A3A4"/>
          </p15:clr>
        </p15:guide>
        <p15:guide id="3" orient="horz" pos="2802">
          <p15:clr>
            <a:srgbClr val="A4A3A4"/>
          </p15:clr>
        </p15:guide>
        <p15:guide id="4" orient="horz" pos="2292">
          <p15:clr>
            <a:srgbClr val="A4A3A4"/>
          </p15:clr>
        </p15:guide>
        <p15:guide id="5" orient="horz" pos="3168">
          <p15:clr>
            <a:srgbClr val="A4A3A4"/>
          </p15:clr>
        </p15:guide>
        <p15:guide id="6" pos="375">
          <p15:clr>
            <a:srgbClr val="A4A3A4"/>
          </p15:clr>
        </p15:guide>
        <p15:guide id="7" pos="5308">
          <p15:clr>
            <a:srgbClr val="A4A3A4"/>
          </p15:clr>
        </p15:guide>
        <p15:guide id="8" pos="768">
          <p15:clr>
            <a:srgbClr val="A4A3A4"/>
          </p15:clr>
        </p15:guide>
        <p15:guide id="9" pos="1213">
          <p15:clr>
            <a:srgbClr val="A4A3A4"/>
          </p15:clr>
        </p15:guide>
        <p15:guide id="10" pos="2891">
          <p15:clr>
            <a:srgbClr val="A4A3A4"/>
          </p15:clr>
        </p15:guide>
        <p15:guide id="11" pos="1841">
          <p15:clr>
            <a:srgbClr val="A4A3A4"/>
          </p15:clr>
        </p15:guide>
        <p15:guide id="12" pos="5005">
          <p15:clr>
            <a:srgbClr val="A4A3A4"/>
          </p15:clr>
        </p15:guide>
        <p15:guide id="13" pos="4477">
          <p15:clr>
            <a:srgbClr val="A4A3A4"/>
          </p15:clr>
        </p15:guide>
        <p15:guide id="14" pos="3408">
          <p15:clr>
            <a:srgbClr val="A4A3A4"/>
          </p15:clr>
        </p15:guide>
        <p15:guide id="15" pos="3840">
          <p15:clr>
            <a:srgbClr val="A4A3A4"/>
          </p15:clr>
        </p15:guide>
        <p15:guide id="16" pos="235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533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360" y="91"/>
      </p:cViewPr>
      <p:guideLst>
        <p:guide orient="horz" pos="223"/>
        <p:guide orient="horz" pos="511"/>
        <p:guide orient="horz" pos="2802"/>
        <p:guide orient="horz" pos="2292"/>
        <p:guide orient="horz" pos="3168"/>
        <p:guide pos="375"/>
        <p:guide pos="5308"/>
        <p:guide pos="768"/>
        <p:guide pos="1213"/>
        <p:guide pos="2891"/>
        <p:guide pos="1841"/>
        <p:guide pos="5005"/>
        <p:guide pos="4477"/>
        <p:guide pos="3408"/>
        <p:guide pos="3840"/>
        <p:guide pos="235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5" d="100"/>
          <a:sy n="55" d="100"/>
        </p:scale>
        <p:origin x="2880" y="9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8.3670814575245528E-2"/>
          <c:y val="4.4985755521213332E-2"/>
          <c:w val="0.89173120481859824"/>
          <c:h val="0.6765548429105905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Dollars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Sheet1!$B$2:$B$4</c:f>
              <c:numCache>
                <c:formatCode>0.0%</c:formatCode>
                <c:ptCount val="3"/>
                <c:pt idx="0">
                  <c:v>-0.35499999999999998</c:v>
                </c:pt>
                <c:pt idx="1">
                  <c:v>-0.33200000000000002</c:v>
                </c:pt>
                <c:pt idx="2">
                  <c:v>-0.38100000000000001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F7E-4B4C-B288-3B126CFEC30C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EQ Volume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Sheet1!$A$2:$A$4</c:f>
              <c:strCache>
                <c:ptCount val="3"/>
                <c:pt idx="0">
                  <c:v>Total Cider</c:v>
                </c:pt>
                <c:pt idx="1">
                  <c:v>National Cider Brands</c:v>
                </c:pt>
                <c:pt idx="2">
                  <c:v>Regional Cider Brands</c:v>
                </c:pt>
              </c:strCache>
            </c:strRef>
          </c:cat>
          <c:val>
            <c:numRef>
              <c:f>Sheet1!$C$2:$C$4</c:f>
              <c:numCache>
                <c:formatCode>0.0%</c:formatCode>
                <c:ptCount val="3"/>
                <c:pt idx="0">
                  <c:v>-0.35899999999999999</c:v>
                </c:pt>
                <c:pt idx="1">
                  <c:v>-0.35099999999999998</c:v>
                </c:pt>
                <c:pt idx="2">
                  <c:v>-0.36899999999999999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F7E-4B4C-B288-3B126CFEC30C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259054552"/>
        <c:axId val="259054944"/>
      </c:barChart>
      <c:catAx>
        <c:axId val="2590545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054944"/>
        <c:crosses val="autoZero"/>
        <c:auto val="1"/>
        <c:lblAlgn val="ctr"/>
        <c:lblOffset val="100"/>
        <c:noMultiLvlLbl val="0"/>
      </c:catAx>
      <c:valAx>
        <c:axId val="259054944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590545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81F-4DB7-B9B7-0BB147490E06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81F-4DB7-B9B7-0BB147490E06}"/>
              </c:ext>
            </c:extLst>
          </c:dPt>
          <c:dLbls>
            <c:dLbl>
              <c:idx val="0"/>
              <c:layout>
                <c:manualLayout>
                  <c:x val="-0.13317775884180183"/>
                  <c:y val="9.4249220049000305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110594471402747"/>
                      <c:h val="0.2574278949254713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81F-4DB7-B9B7-0BB147490E06}"/>
                </c:ext>
              </c:extLst>
            </c:dLbl>
            <c:dLbl>
              <c:idx val="1"/>
              <c:layout>
                <c:manualLayout>
                  <c:x val="0.11838005746559482"/>
                  <c:y val="-1.5184808728400793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0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bestFit"/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3773364331715835"/>
                      <c:h val="0.26582228280347586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3-481F-4DB7-B9B7-0BB147490E0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bestFit"/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National Cider Brands</c:v>
                </c:pt>
                <c:pt idx="1">
                  <c:v>Regional Cider Brands</c:v>
                </c:pt>
              </c:strCache>
            </c:strRef>
          </c:cat>
          <c:val>
            <c:numRef>
              <c:f>Sheet1!$B$2:$B$3</c:f>
              <c:numCache>
                <c:formatCode>_-* #,##0.0_-;\-* #,##0.0_-;_-* "-"??_-;_-@_-</c:formatCode>
                <c:ptCount val="2"/>
                <c:pt idx="0">
                  <c:v>190755953.88750601</c:v>
                </c:pt>
                <c:pt idx="1">
                  <c:v>158178711.30000001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81F-4DB7-B9B7-0BB147490E06}"/>
            </c:ext>
          </c:extLst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0080699477106573E-2"/>
          <c:y val="0.11988596492905312"/>
          <c:w val="0.92470163235816361"/>
          <c:h val="0.591971655669153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Apple 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Sheet1!$B$2</c:f>
              <c:numCache>
                <c:formatCode>0.00</c:formatCode>
                <c:ptCount val="1"/>
                <c:pt idx="0">
                  <c:v>-34.1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6827-4093-BD74-5B3CDF9E7924}"/>
            </c:ext>
          </c:extLst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All other flavors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Sheet1!$D$2</c:f>
              <c:numCache>
                <c:formatCode>0.00</c:formatCode>
                <c:ptCount val="1"/>
                <c:pt idx="0">
                  <c:v>-39.799999999999997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6827-4093-BD74-5B3CDF9E7924}"/>
            </c:ext>
          </c:extLst>
        </c:ser>
        <c:ser>
          <c:idx val="2"/>
          <c:order val="2"/>
          <c:tx>
            <c:strRef>
              <c:f>Sheet1!$C$1</c:f>
              <c:strCache>
                <c:ptCount val="1"/>
                <c:pt idx="0">
                  <c:v>Pear Total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1197" b="1" i="0" u="none" strike="noStrike" kern="1200" baseline="0">
                      <a:solidFill>
                        <a:schemeClr val="bg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6="http://schemas.microsoft.com/office/drawing/2014/chart" uri="{C3380CC4-5D6E-409C-BE32-E72D297353CC}">
                  <c16:uniqueId val="{00000000-8E1F-4F56-B4D6-201A0BBB6BD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</c:v>
                </c:pt>
              </c:strCache>
            </c:strRef>
          </c:cat>
          <c:val>
            <c:numRef>
              <c:f>Sheet1!$C$2</c:f>
              <c:numCache>
                <c:formatCode>0.00</c:formatCode>
                <c:ptCount val="1"/>
                <c:pt idx="0">
                  <c:v>-34.5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6827-4093-BD74-5B3CDF9E7924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360644544"/>
        <c:axId val="360648464"/>
      </c:barChart>
      <c:catAx>
        <c:axId val="360644544"/>
        <c:scaling>
          <c:orientation val="minMax"/>
        </c:scaling>
        <c:delete val="0"/>
        <c:axPos val="b"/>
        <c:numFmt formatCode="#,##0.00" sourceLinked="0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48464"/>
        <c:crosses val="autoZero"/>
        <c:auto val="1"/>
        <c:lblAlgn val="ctr"/>
        <c:lblOffset val="100"/>
        <c:noMultiLvlLbl val="0"/>
      </c:catAx>
      <c:valAx>
        <c:axId val="360648464"/>
        <c:scaling>
          <c:orientation val="minMax"/>
        </c:scaling>
        <c:delete val="0"/>
        <c:axPos val="l"/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445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160191838884458"/>
          <c:y val="4.1680478111185137E-2"/>
          <c:w val="0.89839808161115542"/>
          <c:h val="0.81956196309351137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Apple Total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F8D5E489-5929-42FE-ACC8-63E032AFF35A}" type="CELLRANGE">
                      <a:rPr lang="en-GB"/>
                      <a:pPr/>
                      <a:t>[CELLRANGE]</a:t>
                    </a:fld>
                    <a:endParaRPr lang="en-GB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0-A6C8-4CA3-BC95-6EA5DC9CE8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 $ share TY</c:v>
                </c:pt>
              </c:strCache>
            </c:strRef>
          </c:cat>
          <c:val>
            <c:numRef>
              <c:f>Sheet1!$B$2</c:f>
              <c:numCache>
                <c:formatCode>_-* #,##0_-;\-* #,##0_-;_-* "-"??_-;_-@_-</c:formatCode>
                <c:ptCount val="1"/>
                <c:pt idx="0">
                  <c:v>262662116.69999999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Sheet1!$B$3</c15:f>
                <c15:dlblRangeCache>
                  <c:ptCount val="1"/>
                  <c:pt idx="0">
                    <c:v>75.3%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1-A6C8-4CA3-BC95-6EA5DC9CE8E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Pear Total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fld id="{82D8AF7E-7B47-48B6-AC02-A883956727CB}" type="CELLRANGE">
                      <a:rPr lang="en-GB"/>
                      <a:pPr/>
                      <a:t>[CELLRANGE]</a:t>
                    </a:fld>
                    <a:endParaRPr lang="en-GB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xForSave val="1"/>
                  <c15:showDataLabelsRange val="1"/>
                </c:ext>
                <c:ext xmlns:c16="http://schemas.microsoft.com/office/drawing/2014/chart" uri="{C3380CC4-5D6E-409C-BE32-E72D297353CC}">
                  <c16:uniqueId val="{00000002-A6C8-4CA3-BC95-6EA5DC9CE8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 $ share TY</c:v>
                </c:pt>
              </c:strCache>
            </c:strRef>
          </c:cat>
          <c:val>
            <c:numRef>
              <c:f>Sheet1!$C$2</c:f>
              <c:numCache>
                <c:formatCode>_-* #,##0_-;\-* #,##0_-;_-* "-"??_-;_-@_-</c:formatCode>
                <c:ptCount val="1"/>
                <c:pt idx="0">
                  <c:v>8880008.5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Sheet1!$C$3</c15:f>
                <c15:dlblRangeCache>
                  <c:ptCount val="1"/>
                  <c:pt idx="0">
                    <c:v>2.5%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3-A6C8-4CA3-BC95-6EA5DC9CE8E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All other flavors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0112948783431599E-2"/>
                  <c:y val="0"/>
                </c:manualLayout>
              </c:layout>
              <c:tx>
                <c:rich>
                  <a:bodyPr/>
                  <a:lstStyle/>
                  <a:p>
                    <a:fld id="{889612C3-84E2-4920-80C6-41A68A34C564}" type="CELLRANGE">
                      <a:rPr lang="en-US"/>
                      <a:pPr/>
                      <a:t>[CELLRANGE]</a:t>
                    </a:fld>
                    <a:endParaRPr lang="en-GB"/>
                  </a:p>
                </c:rich>
              </c:tx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1"/>
                </c:ext>
                <c:ext xmlns:c16="http://schemas.microsoft.com/office/drawing/2014/chart" uri="{C3380CC4-5D6E-409C-BE32-E72D297353CC}">
                  <c16:uniqueId val="{00000004-A6C8-4CA3-BC95-6EA5DC9CE8E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DataLabelsRange val="1"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</c:f>
              <c:strCache>
                <c:ptCount val="1"/>
                <c:pt idx="0">
                  <c:v>Total Cider $ share TY</c:v>
                </c:pt>
              </c:strCache>
            </c:strRef>
          </c:cat>
          <c:val>
            <c:numRef>
              <c:f>Sheet1!$D$2</c:f>
              <c:numCache>
                <c:formatCode>_-* #,##0_-;\-* #,##0_-;_-* "-"??_-;_-@_-</c:formatCode>
                <c:ptCount val="1"/>
                <c:pt idx="0">
                  <c:v>77392540.099999994</c:v>
                </c:pt>
              </c:numCache>
            </c:numRef>
          </c:val>
          <c:extLst>
            <c:ext xmlns:c15="http://schemas.microsoft.com/office/drawing/2012/chart" uri="{02D57815-91ED-43cb-92C2-25804820EDAC}">
              <c15:datalabelsRange>
                <c15:f>Sheet1!$D$3</c15:f>
                <c15:dlblRangeCache>
                  <c:ptCount val="1"/>
                  <c:pt idx="0">
                    <c:v>22.2%</c:v>
                  </c:pt>
                </c15:dlblRangeCache>
              </c15:datalabelsRange>
            </c:ext>
            <c:ext xmlns:c16="http://schemas.microsoft.com/office/drawing/2014/chart" uri="{C3380CC4-5D6E-409C-BE32-E72D297353CC}">
              <c16:uniqueId val="{00000005-A6C8-4CA3-BC95-6EA5DC9CE8E5}"/>
            </c:ext>
          </c:extLst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100"/>
        <c:axId val="360647288"/>
        <c:axId val="360648856"/>
      </c:barChart>
      <c:catAx>
        <c:axId val="360647288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60648856"/>
        <c:crosses val="autoZero"/>
        <c:auto val="1"/>
        <c:lblAlgn val="ctr"/>
        <c:lblOffset val="100"/>
        <c:noMultiLvlLbl val="0"/>
      </c:catAx>
      <c:valAx>
        <c:axId val="360648856"/>
        <c:scaling>
          <c:orientation val="minMax"/>
          <c:min val="0"/>
        </c:scaling>
        <c:delete val="1"/>
        <c:axPos val="b"/>
        <c:numFmt formatCode="_-* #,##0_-;\-* #,##0_-;_-* &quot;-&quot;??_-;_-@_-" sourceLinked="1"/>
        <c:majorTickMark val="none"/>
        <c:minorTickMark val="none"/>
        <c:tickLblPos val="nextTo"/>
        <c:crossAx val="360647288"/>
        <c:crosses val="autoZero"/>
        <c:crossBetween val="between"/>
        <c:majorUnit val="1"/>
        <c:min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0.11155468042916912"/>
          <c:y val="7.2051719465491187E-2"/>
          <c:w val="0.84699625877350349"/>
          <c:h val="0.7235621363623844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Dollar % Chg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Draft</c:v>
                </c:pt>
                <c:pt idx="1">
                  <c:v>Packaged</c:v>
                </c:pt>
              </c:strCache>
            </c:strRef>
          </c:cat>
          <c:val>
            <c:numRef>
              <c:f>Sheet1!$B$2:$B$3</c:f>
              <c:numCache>
                <c:formatCode>0.0%</c:formatCode>
                <c:ptCount val="2"/>
                <c:pt idx="0">
                  <c:v>-0.35199999999999998</c:v>
                </c:pt>
                <c:pt idx="1">
                  <c:v>-0.36199999999999999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B66-41DA-A9FE-AE3B118D7AC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288oz EQ % Chg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Draft</c:v>
                </c:pt>
                <c:pt idx="1">
                  <c:v>Packaged</c:v>
                </c:pt>
              </c:strCache>
            </c:strRef>
          </c:cat>
          <c:val>
            <c:numRef>
              <c:f>Sheet1!$C$2:$C$3</c:f>
              <c:numCache>
                <c:formatCode>0.0%</c:formatCode>
                <c:ptCount val="2"/>
                <c:pt idx="0">
                  <c:v>-0.35899999999999999</c:v>
                </c:pt>
                <c:pt idx="1">
                  <c:v>-0.36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5B66-41DA-A9FE-AE3B118D7AC9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82"/>
        <c:axId val="406519064"/>
        <c:axId val="406520240"/>
      </c:barChart>
      <c:catAx>
        <c:axId val="4065190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20240"/>
        <c:crosses val="autoZero"/>
        <c:auto val="1"/>
        <c:lblAlgn val="ctr"/>
        <c:lblOffset val="100"/>
        <c:noMultiLvlLbl val="0"/>
      </c:catAx>
      <c:valAx>
        <c:axId val="406520240"/>
        <c:scaling>
          <c:orientation val="minMax"/>
        </c:scaling>
        <c:delete val="0"/>
        <c:axPos val="l"/>
        <c:numFmt formatCode="0.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190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8113891175289824"/>
          <c:y val="8.2177842233101983E-2"/>
          <c:w val="0.61131379375140749"/>
          <c:h val="0.66653455661845729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0.20294428009769597"/>
                  <c:y val="-6.277401542394779E-17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(</a:t>
                    </a:r>
                    <a:fld id="{CDE2697A-A766-4A9C-8028-DD20BE9F5612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0-115D-4ABF-BEBB-20035F78E054}"/>
                </c:ext>
              </c:extLst>
            </c:dLbl>
            <c:dLbl>
              <c:idx val="1"/>
              <c:layout>
                <c:manualLayout>
                  <c:x val="-0.19582341832764039"/>
                  <c:y val="-3.4240767597125826E-3"/>
                </c:manualLayout>
              </c:layout>
              <c:tx>
                <c:rich>
                  <a:bodyPr/>
                  <a:lstStyle/>
                  <a:p>
                    <a:r>
                      <a:rPr lang="en-US" dirty="0"/>
                      <a:t>(</a:t>
                    </a:r>
                    <a:fld id="{F618A851-D475-4922-A2BC-5BED19BCE74E}" type="VALUE">
                      <a:rPr lang="en-US" smtClean="0"/>
                      <a:pPr/>
                      <a:t>[VALUE]</a:t>
                    </a:fld>
                    <a:r>
                      <a:rPr lang="en-US" dirty="0"/>
                      <a:t>)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115D-4ABF-BEBB-20035F78E054}"/>
                </c:ext>
              </c:extLst>
            </c:dLbl>
            <c:numFmt formatCode="&quot;$&quot;#,##0.0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</c:f>
              <c:strCache>
                <c:ptCount val="2"/>
                <c:pt idx="0">
                  <c:v>Draft</c:v>
                </c:pt>
                <c:pt idx="1">
                  <c:v>Packaged</c:v>
                </c:pt>
              </c:strCache>
            </c:strRef>
          </c:cat>
          <c:val>
            <c:numRef>
              <c:f>Sheet1!$B$2:$B$3</c:f>
              <c:numCache>
                <c:formatCode>_(* #,##0.00_);_(* \(#,##0.00\);_(* "-"??_);_(@_)</c:formatCode>
                <c:ptCount val="2"/>
                <c:pt idx="0">
                  <c:v>-126709168.59999999</c:v>
                </c:pt>
                <c:pt idx="1">
                  <c:v>-65291357.840000004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63B-427A-BF28-33BE7953DE0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92"/>
        <c:overlap val="-66"/>
        <c:axId val="406518280"/>
        <c:axId val="406516712"/>
      </c:barChart>
      <c:catAx>
        <c:axId val="406518280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low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0" spcFirstLastPara="1" vertOverflow="ellipsis" wrap="square" anchor="t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16712"/>
        <c:crosses val="autoZero"/>
        <c:auto val="1"/>
        <c:lblAlgn val="ctr"/>
        <c:lblOffset val="0"/>
        <c:noMultiLvlLbl val="0"/>
      </c:catAx>
      <c:valAx>
        <c:axId val="406516712"/>
        <c:scaling>
          <c:orientation val="minMax"/>
        </c:scaling>
        <c:delete val="0"/>
        <c:axPos val="b"/>
        <c:numFmt formatCode="&quot;$&quot;#,##0" sourceLinked="0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06518280"/>
        <c:crosses val="autoZero"/>
        <c:crossBetween val="between"/>
        <c:dispUnits>
          <c:builtInUnit val="millions"/>
          <c:dispUnits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</c:dispUnitsLbl>
        </c:dispUnits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1EFB23-49D3-42D0-8614-43D6CB812E4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83B4F46-849F-4D92-A916-EF579BBCD22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F07775-9963-4020-B1DC-7CB72AAE3243}" type="datetimeFigureOut">
              <a:rPr lang="en-US" smtClean="0"/>
              <a:t>8/19/2021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D4AF15B-3DB9-44B2-A2A6-FFBFE01ECD9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3A1D7D4-B1EC-4894-AE72-C136B6B7AD4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E6BFDD-422F-4A1B-A6CD-4EC9F2C7F35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95207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1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1_Titl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8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9505899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0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82524223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7_End Slid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0_Titl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687" y="2037157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1_Titl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4391282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2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0777220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3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2821" y="3175289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0825231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025356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308965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008709351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8353105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1_Quote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056203296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53606624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9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564008428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0_Quote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1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72899491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52068061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3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3_Divider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3497391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4_End Slid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5_End Slid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997539946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8_Titl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605060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943503076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9_Titl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39065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0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25841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1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6581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24038112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425704640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55607396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5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66517513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640520365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7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8983193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3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1868850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8_Quote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9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4363135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95078519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1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1_Divider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2_End Slid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3_End Slid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93217134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6_Titl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7_Titl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86189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4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0940564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8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25841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9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6537" y="3102721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297096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65819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2403811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425704640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2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72640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55607396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3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6651751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4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640520365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5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89831930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6_Quote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7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436313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4_Divider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9" name="Picture 8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672982935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8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95078519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9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9_Divider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0_End Slid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60506091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1_End Slid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93217134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4_Titl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5_Titl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081052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6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425841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7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965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_End Slid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397434039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7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24038112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9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7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4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425704640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0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55607396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1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3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6651751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64052036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3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8983193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4_Quote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5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43631355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6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95078519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7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6_End Slid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526"/>
            <a:ext cx="9144000" cy="514502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60071362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7_Divider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8_End Slid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6050609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9_End Slid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9321713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9_Titl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687" y="2037157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5191203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0_Titl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3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601294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2_Titl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2132497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3" name="Picture 12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26527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1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953491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2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2821" y="3175289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9668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38394418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24745112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5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16245331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6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1" name="Picture 20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22" name="Rectangle 2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6127356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7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0378137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8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9729382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9_Quote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1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2580822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3" name="Picture 12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4" name="Rectangle 13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82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0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Purpl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1954941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1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15835481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2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4" name="Picture 3" descr="Purpl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33466922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2_Divider Texture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8727804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3_End Slide N-tab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709592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4_End Slide Full Logo PURP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Purpl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886561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7_Titl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30258971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8_Titl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19464828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1" name="Picture 10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944324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9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5258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3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  <p:sp>
        <p:nvSpPr>
          <p:cNvPr id="13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05293865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0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425776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1" name="Picture 10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14561548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51847104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3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2313108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4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1" name="Picture 20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2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32049226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5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86837240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6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6" name="Picture 5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912235547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7_Quote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44271028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8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Green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90103467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9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3748001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04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  <p:sp>
        <p:nvSpPr>
          <p:cNvPr id="16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83083509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0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4" name="Picture 3" descr="Green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762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06451165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0_Divider Texture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9" y="0"/>
            <a:ext cx="9141291" cy="51435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035442342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1_End Slide N-tab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84294477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2_End Slide Full Logo GREE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Gree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70095176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5_Titl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0809242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6_Titl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874021875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264723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7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5717133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8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96537" y="3102721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297096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83576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15098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9386540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0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100962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1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72640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72640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22718878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2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1" name="Picture 20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2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2359696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3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30337571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4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6" name="Picture 5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04803841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5_Quote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11730090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6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Orang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83573883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7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57745244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68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4" name="Picture 3" descr="Orang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0656177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8_Divider Texture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559488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9471039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69_End Slide N-tab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217617724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0_End Slide Full Logo GOL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Oran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818372438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3_Titl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17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24023868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4_Titl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0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0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7" y="1423176"/>
            <a:ext cx="950063" cy="33675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7"/>
          </p:nvPr>
        </p:nvSpPr>
        <p:spPr>
          <a:xfrm>
            <a:off x="247429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14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867142247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4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524"/>
            <a:ext cx="9141291" cy="5141976"/>
          </a:xfrm>
          <a:prstGeom prst="rect">
            <a:avLst/>
          </a:prstGeom>
        </p:spPr>
      </p:pic>
      <p:pic>
        <p:nvPicPr>
          <p:cNvPr id="11" name="Picture 10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5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437303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5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39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4"/>
            <a:ext cx="378376" cy="378969"/>
          </a:xfrm>
          <a:prstGeom prst="rect">
            <a:avLst/>
          </a:prstGeom>
        </p:spPr>
      </p:pic>
      <p:pic>
        <p:nvPicPr>
          <p:cNvPr id="11" name="Picture 10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869781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76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6"/>
            <a:ext cx="975939" cy="345927"/>
          </a:xfrm>
          <a:prstGeom prst="rect">
            <a:avLst/>
          </a:prstGeom>
        </p:spPr>
      </p:pic>
      <p:pic>
        <p:nvPicPr>
          <p:cNvPr id="14" name="Picture 1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9866511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3725" y="354015"/>
            <a:ext cx="8165592" cy="428625"/>
          </a:xfrm>
        </p:spPr>
        <p:txBody>
          <a:bodyPr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4360" y="1490472"/>
            <a:ext cx="8165592" cy="3059906"/>
          </a:xfrm>
        </p:spPr>
        <p:txBody>
          <a:bodyPr/>
          <a:lstStyle>
            <a:lvl1pPr>
              <a:spcBef>
                <a:spcPts val="600"/>
              </a:spcBef>
              <a:defRPr>
                <a:solidFill>
                  <a:schemeClr val="tx2"/>
                </a:solidFill>
                <a:latin typeface="Arial"/>
                <a:cs typeface="Arial"/>
              </a:defRPr>
            </a:lvl1pPr>
            <a:lvl2pPr>
              <a:defRPr>
                <a:solidFill>
                  <a:schemeClr val="tx2"/>
                </a:solidFill>
                <a:latin typeface="Arial"/>
                <a:cs typeface="Arial"/>
              </a:defRPr>
            </a:lvl2pPr>
            <a:lvl3pPr>
              <a:defRPr>
                <a:solidFill>
                  <a:schemeClr val="tx2"/>
                </a:solidFill>
                <a:latin typeface="Arial"/>
                <a:cs typeface="Arial"/>
              </a:defRPr>
            </a:lvl3pPr>
            <a:lvl4pPr>
              <a:defRPr>
                <a:solidFill>
                  <a:schemeClr val="tx2"/>
                </a:solidFill>
                <a:latin typeface="Arial"/>
                <a:cs typeface="Arial"/>
              </a:defRPr>
            </a:lvl4pPr>
            <a:lvl5pPr>
              <a:defRPr>
                <a:solidFill>
                  <a:schemeClr val="tx2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Rectangle 11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40082514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8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hasCustomPrompt="1"/>
          </p:nvPr>
        </p:nvSpPr>
        <p:spPr>
          <a:xfrm>
            <a:off x="594360" y="353485"/>
            <a:ext cx="8166672" cy="433917"/>
          </a:xfrm>
        </p:spPr>
        <p:txBody>
          <a:bodyPr wrap="square">
            <a:noAutofit/>
          </a:bodyPr>
          <a:lstStyle>
            <a:lvl1pPr>
              <a:defRPr b="1" baseline="0">
                <a:solidFill>
                  <a:schemeClr val="tx2"/>
                </a:solidFill>
                <a:latin typeface="+mj-lt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6" hasCustomPrompt="1"/>
          </p:nvPr>
        </p:nvSpPr>
        <p:spPr>
          <a:xfrm>
            <a:off x="594360" y="819152"/>
            <a:ext cx="8165592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  <a:latin typeface="Arial"/>
                <a:cs typeface="Arial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600037409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79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17" name="Picture 1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1919754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7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3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0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0121486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0_Side-by-s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0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0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Chart Placeholder 12"/>
          <p:cNvSpPr>
            <a:spLocks noGrp="1"/>
          </p:cNvSpPr>
          <p:nvPr>
            <p:ph type="chart" sz="quarter" idx="18"/>
          </p:nvPr>
        </p:nvSpPr>
        <p:spPr>
          <a:xfrm>
            <a:off x="4862512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5" name="Text Placeholder 2"/>
          <p:cNvSpPr>
            <a:spLocks noGrp="1"/>
          </p:cNvSpPr>
          <p:nvPr>
            <p:ph type="body" idx="19"/>
          </p:nvPr>
        </p:nvSpPr>
        <p:spPr>
          <a:xfrm>
            <a:off x="4761665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2"/>
          <p:cNvSpPr>
            <a:spLocks noGrp="1"/>
          </p:cNvSpPr>
          <p:nvPr>
            <p:ph type="body" idx="15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4"/>
          </p:nvPr>
        </p:nvSpPr>
        <p:spPr>
          <a:xfrm>
            <a:off x="594361" y="1316738"/>
            <a:ext cx="4087179" cy="132755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711201" y="1922023"/>
            <a:ext cx="3970339" cy="2429066"/>
          </a:xfrm>
        </p:spPr>
        <p:txBody>
          <a:bodyPr wrap="none"/>
          <a:lstStyle>
            <a:lvl1pPr>
              <a:buFontTx/>
              <a:buNone/>
              <a:defRPr/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19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21" name="Picture 20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2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60526354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1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7" name="Picture 6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6699931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2_Quot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tx2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4" name="Picture 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6" name="Picture 5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33528068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3_Quote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rm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0" name="Picture 9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1059573821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4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8" name="Picture 7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0" name="Picture 9" descr="Red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73273589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5_Divider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000000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3720481213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6_Divider_No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7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4" name="Picture 3" descr="Red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5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05965002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6_Divider Texture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0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9" name="Picture 8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7896223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7_End Slide N-tab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4004860946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88_End Slide Full Logo 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2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5" name="Picture 4" descr="Red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1291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03692" y="1770502"/>
            <a:ext cx="3736616" cy="1324464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6595164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09_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ble Placeholder 5"/>
          <p:cNvSpPr>
            <a:spLocks noGrp="1"/>
          </p:cNvSpPr>
          <p:nvPr>
            <p:ph type="tbl" sz="quarter" idx="13"/>
          </p:nvPr>
        </p:nvSpPr>
        <p:spPr>
          <a:xfrm>
            <a:off x="613020" y="1682020"/>
            <a:ext cx="7616952" cy="2596754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table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>
          <a:xfrm>
            <a:off x="594361" y="354213"/>
            <a:ext cx="8155940" cy="428625"/>
          </a:xfrm>
        </p:spPr>
        <p:txBody>
          <a:bodyPr wrap="square"/>
          <a:lstStyle>
            <a:lvl1pPr>
              <a:defRPr b="1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type="body" idx="15" hasCustomPrompt="1"/>
          </p:nvPr>
        </p:nvSpPr>
        <p:spPr>
          <a:xfrm>
            <a:off x="594360" y="819880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2"/>
          <p:cNvSpPr>
            <a:spLocks noGrp="1"/>
          </p:cNvSpPr>
          <p:nvPr>
            <p:ph type="body" idx="16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8096878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2_Titl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019821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0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038350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3_Title Full Logo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87931" y="3136392"/>
            <a:ext cx="6919293" cy="49887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rgbClr val="FFFFFF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5" name="Title 1"/>
          <p:cNvSpPr>
            <a:spLocks noGrp="1"/>
          </p:cNvSpPr>
          <p:nvPr>
            <p:ph type="ctrTitle" hasCustomPrompt="1"/>
          </p:nvPr>
        </p:nvSpPr>
        <p:spPr>
          <a:xfrm>
            <a:off x="242831" y="2112264"/>
            <a:ext cx="6919972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invGray">
          <a:xfrm>
            <a:off x="365178" y="1423178"/>
            <a:ext cx="950063" cy="336755"/>
          </a:xfrm>
          <a:prstGeom prst="rect">
            <a:avLst/>
          </a:prstGeom>
        </p:spPr>
      </p:pic>
      <p:sp>
        <p:nvSpPr>
          <p:cNvPr id="9" name="Text Placeholder 2"/>
          <p:cNvSpPr>
            <a:spLocks noGrp="1"/>
          </p:cNvSpPr>
          <p:nvPr>
            <p:ph type="body" idx="17"/>
          </p:nvPr>
        </p:nvSpPr>
        <p:spPr>
          <a:xfrm>
            <a:off x="247430" y="4106104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rgbClr val="FFFFFF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sp>
        <p:nvSpPr>
          <p:cNvPr id="5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8" name="Picture 7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4"/>
          <p:cNvSpPr>
            <a:spLocks noGrp="1"/>
          </p:cNvSpPr>
          <p:nvPr>
            <p:ph type="ctrTitle"/>
          </p:nvPr>
        </p:nvSpPr>
        <p:spPr>
          <a:xfrm>
            <a:off x="296537" y="486990"/>
            <a:ext cx="7880979" cy="649210"/>
          </a:xfrm>
        </p:spPr>
        <p:txBody>
          <a:bodyPr/>
          <a:lstStyle>
            <a:lvl1pPr>
              <a:defRPr b="1"/>
            </a:lvl1pPr>
          </a:lstStyle>
          <a:p>
            <a:r>
              <a:rPr lang="en-US" sz="3150"/>
              <a:t>Click to edit Master title style</a:t>
            </a:r>
            <a:endParaRPr lang="en-US" sz="3150" dirty="0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845029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4_Title N-tab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9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21" name="Text Placeholder 2"/>
          <p:cNvSpPr>
            <a:spLocks noGrp="1"/>
          </p:cNvSpPr>
          <p:nvPr>
            <p:ph type="body" idx="17"/>
          </p:nvPr>
        </p:nvSpPr>
        <p:spPr>
          <a:xfrm>
            <a:off x="296541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51" y="1380256"/>
            <a:ext cx="378376" cy="378969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8443090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5_Title Full Log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Title 1"/>
          <p:cNvSpPr>
            <a:spLocks noGrp="1"/>
          </p:cNvSpPr>
          <p:nvPr>
            <p:ph type="ctrTitle" hasCustomPrompt="1"/>
          </p:nvPr>
        </p:nvSpPr>
        <p:spPr>
          <a:xfrm>
            <a:off x="296537" y="2113300"/>
            <a:ext cx="7020155" cy="982664"/>
          </a:xfrm>
        </p:spPr>
        <p:txBody>
          <a:bodyPr wrap="square" tIns="0" bIns="0">
            <a:noAutofit/>
          </a:bodyPr>
          <a:lstStyle>
            <a:lvl1pPr algn="l">
              <a:lnSpc>
                <a:spcPct val="90000"/>
              </a:lnSpc>
              <a:tabLst>
                <a:tab pos="381000" algn="l"/>
              </a:tabLst>
              <a:defRPr sz="3150" b="1" cap="all" baseline="0"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1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69105" y="3139005"/>
            <a:ext cx="7020155" cy="427422"/>
          </a:xfrm>
        </p:spPr>
        <p:txBody>
          <a:bodyPr wrap="square" tIns="0" bIns="0"/>
          <a:lstStyle>
            <a:lvl1pPr marL="0" indent="0" algn="l">
              <a:lnSpc>
                <a:spcPct val="100000"/>
              </a:lnSpc>
              <a:buNone/>
              <a:defRPr sz="1500" cap="none" baseline="0">
                <a:solidFill>
                  <a:schemeClr val="tx2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Text Placeholder 2"/>
          <p:cNvSpPr>
            <a:spLocks noGrp="1"/>
          </p:cNvSpPr>
          <p:nvPr>
            <p:ph type="body" idx="17"/>
          </p:nvPr>
        </p:nvSpPr>
        <p:spPr>
          <a:xfrm>
            <a:off x="292173" y="4496658"/>
            <a:ext cx="2891063" cy="523046"/>
          </a:xfrm>
        </p:spPr>
        <p:txBody>
          <a:bodyPr wrap="square" anchor="b" anchorCtr="0"/>
          <a:lstStyle>
            <a:lvl1pPr marL="0" indent="0" algn="l">
              <a:lnSpc>
                <a:spcPct val="100000"/>
              </a:lnSpc>
              <a:spcBef>
                <a:spcPts val="0"/>
              </a:spcBef>
              <a:buNone/>
              <a:defRPr sz="900" b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50" y="1412348"/>
            <a:ext cx="975939" cy="345927"/>
          </a:xfrm>
          <a:prstGeom prst="rect">
            <a:avLst/>
          </a:prstGeom>
        </p:spPr>
      </p:pic>
      <p:sp>
        <p:nvSpPr>
          <p:cNvPr id="8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284430908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8_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/>
          <p:cNvSpPr>
            <a:spLocks noGrp="1"/>
          </p:cNvSpPr>
          <p:nvPr>
            <p:ph type="body" idx="14"/>
          </p:nvPr>
        </p:nvSpPr>
        <p:spPr>
          <a:xfrm>
            <a:off x="594362" y="1327685"/>
            <a:ext cx="7876476" cy="188714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900" b="0" baseline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Chart Placeholder 12"/>
          <p:cNvSpPr>
            <a:spLocks noGrp="1"/>
          </p:cNvSpPr>
          <p:nvPr>
            <p:ph type="chart" sz="quarter" idx="16"/>
          </p:nvPr>
        </p:nvSpPr>
        <p:spPr>
          <a:xfrm>
            <a:off x="591174" y="2016353"/>
            <a:ext cx="7882287" cy="2429066"/>
          </a:xfrm>
        </p:spPr>
        <p:txBody>
          <a:bodyPr wrap="none"/>
          <a:lstStyle>
            <a:lvl1pPr>
              <a:buFontTx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icon to add chart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594362" y="354215"/>
            <a:ext cx="8155940" cy="428625"/>
          </a:xfrm>
        </p:spPr>
        <p:txBody>
          <a:bodyPr wrap="square"/>
          <a:lstStyle>
            <a:lvl1pPr>
              <a:defRPr b="1" baseline="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2"/>
          <p:cNvSpPr>
            <a:spLocks noGrp="1"/>
          </p:cNvSpPr>
          <p:nvPr>
            <p:ph type="body" idx="13" hasCustomPrompt="1"/>
          </p:nvPr>
        </p:nvSpPr>
        <p:spPr>
          <a:xfrm>
            <a:off x="594361" y="819882"/>
            <a:ext cx="8160323" cy="236339"/>
          </a:xfrm>
        </p:spPr>
        <p:txBody>
          <a:bodyPr wrap="square" tIns="0" bIns="0" anchor="t" anchorCtr="0"/>
          <a:lstStyle>
            <a:lvl1pPr marL="0" indent="0">
              <a:spcBef>
                <a:spcPts val="0"/>
              </a:spcBef>
              <a:buNone/>
              <a:defRPr sz="135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2"/>
          <p:cNvSpPr>
            <a:spLocks noGrp="1"/>
          </p:cNvSpPr>
          <p:nvPr>
            <p:ph type="body" idx="17"/>
          </p:nvPr>
        </p:nvSpPr>
        <p:spPr>
          <a:xfrm>
            <a:off x="594359" y="4780026"/>
            <a:ext cx="8165592" cy="274320"/>
          </a:xfrm>
        </p:spPr>
        <p:txBody>
          <a:bodyPr wrap="square" tIns="0" bIns="0" anchor="b" anchorCtr="0"/>
          <a:lstStyle>
            <a:lvl1pPr marL="0" indent="0">
              <a:spcBef>
                <a:spcPts val="45"/>
              </a:spcBef>
              <a:buNone/>
              <a:defRPr sz="600" b="0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8650142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2_Quote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1979453" y="1987550"/>
            <a:ext cx="6978811" cy="438912"/>
          </a:xfrm>
        </p:spPr>
        <p:txBody>
          <a:bodyPr wrap="square" anchor="t">
            <a:noAutofit/>
          </a:bodyPr>
          <a:lstStyle>
            <a:lvl1pPr algn="l">
              <a:defRPr sz="2400" b="1" cap="all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1981200" y="3087240"/>
            <a:ext cx="6976872" cy="533400"/>
          </a:xfrm>
        </p:spPr>
        <p:txBody>
          <a:bodyPr/>
          <a:lstStyle>
            <a:lvl1pPr marL="0" indent="0">
              <a:buNone/>
              <a:defRPr b="0">
                <a:solidFill>
                  <a:schemeClr val="bg1"/>
                </a:solidFill>
              </a:defRPr>
            </a:lvl1pPr>
            <a:lvl2pPr marL="338138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3_Divid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762"/>
            <a:ext cx="9141291" cy="5141976"/>
          </a:xfrm>
          <a:prstGeom prst="rect">
            <a:avLst/>
          </a:prstGeom>
        </p:spPr>
      </p:pic>
      <p:pic>
        <p:nvPicPr>
          <p:cNvPr id="12" name="Picture 11" descr="Blue Strip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D7D805D-F6E5-43ED-9D8A-77676030D49C}" type="slidenum">
              <a:rPr kumimoji="0" lang="en-US" sz="675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675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335280" y="518622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9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  <p:extLst>
      <p:ext uri="{BB962C8B-B14F-4D97-AF65-F5344CB8AC3E}">
        <p14:creationId xmlns:p14="http://schemas.microsoft.com/office/powerpoint/2010/main" val="92311581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5_Divider Textur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304800" y="2064684"/>
            <a:ext cx="8046720" cy="438912"/>
          </a:xfrm>
        </p:spPr>
        <p:txBody>
          <a:bodyPr wrap="square" anchor="t">
            <a:noAutofit/>
          </a:bodyPr>
          <a:lstStyle>
            <a:lvl1pPr algn="l">
              <a:defRPr sz="3750" b="1" cap="all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1851" y="0"/>
            <a:ext cx="235247" cy="338328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Text Box 17"/>
          <p:cNvSpPr txBox="1">
            <a:spLocks noChangeArrowheads="1"/>
          </p:cNvSpPr>
          <p:nvPr/>
        </p:nvSpPr>
        <p:spPr bwMode="auto">
          <a:xfrm>
            <a:off x="8895190" y="4950261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bg1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bg1"/>
              </a:solidFill>
            </a:endParaRPr>
          </a:p>
        </p:txBody>
      </p:sp>
      <p:sp>
        <p:nvSpPr>
          <p:cNvPr id="13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16_End Slide N-tab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lu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502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9616" y="1767943"/>
            <a:ext cx="1604768" cy="1607280"/>
          </a:xfrm>
          <a:prstGeom prst="rect">
            <a:avLst/>
          </a:prstGeom>
        </p:spPr>
      </p:pic>
      <p:sp>
        <p:nvSpPr>
          <p:cNvPr id="9" name="Rectangle 10"/>
          <p:cNvSpPr>
            <a:spLocks noChangeArrowheads="1"/>
          </p:cNvSpPr>
          <p:nvPr/>
        </p:nvSpPr>
        <p:spPr bwMode="gray">
          <a:xfrm>
            <a:off x="256821" y="4705354"/>
            <a:ext cx="2702984" cy="2654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marL="0" marR="0" indent="0" algn="l" defTabSz="3429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450" kern="1200" dirty="0">
                <a:solidFill>
                  <a:schemeClr val="bg1"/>
                </a:solidFill>
                <a:latin typeface="+mn-lt"/>
                <a:ea typeface="ＭＳ Ｐゴシック" charset="0"/>
                <a:cs typeface="Calibri" charset="0"/>
              </a:rPr>
              <a:t>This artwork was created using Nielsen data.</a:t>
            </a:r>
            <a:endParaRPr lang="en-US" sz="450" dirty="0">
              <a:solidFill>
                <a:schemeClr val="bg1"/>
              </a:solidFill>
              <a:latin typeface="+mn-lt"/>
              <a:cs typeface="Calibri" charset="0"/>
            </a:endParaRPr>
          </a:p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7" Type="http://schemas.openxmlformats.org/officeDocument/2006/relationships/slideLayout" Target="../slideLayouts/slideLayout117.xml"/><Relationship Id="rId21" Type="http://schemas.openxmlformats.org/officeDocument/2006/relationships/slideLayout" Target="../slideLayouts/slideLayout21.xml"/><Relationship Id="rId42" Type="http://schemas.openxmlformats.org/officeDocument/2006/relationships/slideLayout" Target="../slideLayouts/slideLayout42.xml"/><Relationship Id="rId63" Type="http://schemas.openxmlformats.org/officeDocument/2006/relationships/slideLayout" Target="../slideLayouts/slideLayout63.xml"/><Relationship Id="rId84" Type="http://schemas.openxmlformats.org/officeDocument/2006/relationships/slideLayout" Target="../slideLayouts/slideLayout84.xml"/><Relationship Id="rId138" Type="http://schemas.openxmlformats.org/officeDocument/2006/relationships/slideLayout" Target="../slideLayouts/slideLayout138.xml"/><Relationship Id="rId159" Type="http://schemas.openxmlformats.org/officeDocument/2006/relationships/slideLayout" Target="../slideLayouts/slideLayout159.xml"/><Relationship Id="rId170" Type="http://schemas.openxmlformats.org/officeDocument/2006/relationships/slideLayout" Target="../slideLayouts/slideLayout170.xml"/><Relationship Id="rId107" Type="http://schemas.openxmlformats.org/officeDocument/2006/relationships/slideLayout" Target="../slideLayouts/slideLayout107.xml"/><Relationship Id="rId11" Type="http://schemas.openxmlformats.org/officeDocument/2006/relationships/slideLayout" Target="../slideLayouts/slideLayout11.xml"/><Relationship Id="rId32" Type="http://schemas.openxmlformats.org/officeDocument/2006/relationships/slideLayout" Target="../slideLayouts/slideLayout32.xml"/><Relationship Id="rId53" Type="http://schemas.openxmlformats.org/officeDocument/2006/relationships/slideLayout" Target="../slideLayouts/slideLayout53.xml"/><Relationship Id="rId74" Type="http://schemas.openxmlformats.org/officeDocument/2006/relationships/slideLayout" Target="../slideLayouts/slideLayout74.xml"/><Relationship Id="rId128" Type="http://schemas.openxmlformats.org/officeDocument/2006/relationships/slideLayout" Target="../slideLayouts/slideLayout128.xml"/><Relationship Id="rId149" Type="http://schemas.openxmlformats.org/officeDocument/2006/relationships/slideLayout" Target="../slideLayouts/slideLayout149.xml"/><Relationship Id="rId5" Type="http://schemas.openxmlformats.org/officeDocument/2006/relationships/slideLayout" Target="../slideLayouts/slideLayout5.xml"/><Relationship Id="rId95" Type="http://schemas.openxmlformats.org/officeDocument/2006/relationships/slideLayout" Target="../slideLayouts/slideLayout95.xml"/><Relationship Id="rId160" Type="http://schemas.openxmlformats.org/officeDocument/2006/relationships/slideLayout" Target="../slideLayouts/slideLayout160.xml"/><Relationship Id="rId22" Type="http://schemas.openxmlformats.org/officeDocument/2006/relationships/slideLayout" Target="../slideLayouts/slideLayout22.xml"/><Relationship Id="rId43" Type="http://schemas.openxmlformats.org/officeDocument/2006/relationships/slideLayout" Target="../slideLayouts/slideLayout43.xml"/><Relationship Id="rId64" Type="http://schemas.openxmlformats.org/officeDocument/2006/relationships/slideLayout" Target="../slideLayouts/slideLayout64.xml"/><Relationship Id="rId118" Type="http://schemas.openxmlformats.org/officeDocument/2006/relationships/slideLayout" Target="../slideLayouts/slideLayout118.xml"/><Relationship Id="rId139" Type="http://schemas.openxmlformats.org/officeDocument/2006/relationships/slideLayout" Target="../slideLayouts/slideLayout139.xml"/><Relationship Id="rId85" Type="http://schemas.openxmlformats.org/officeDocument/2006/relationships/slideLayout" Target="../slideLayouts/slideLayout85.xml"/><Relationship Id="rId150" Type="http://schemas.openxmlformats.org/officeDocument/2006/relationships/slideLayout" Target="../slideLayouts/slideLayout150.xml"/><Relationship Id="rId171" Type="http://schemas.openxmlformats.org/officeDocument/2006/relationships/slideLayout" Target="../slideLayouts/slideLayout171.xml"/><Relationship Id="rId12" Type="http://schemas.openxmlformats.org/officeDocument/2006/relationships/slideLayout" Target="../slideLayouts/slideLayout12.xml"/><Relationship Id="rId33" Type="http://schemas.openxmlformats.org/officeDocument/2006/relationships/slideLayout" Target="../slideLayouts/slideLayout33.xml"/><Relationship Id="rId108" Type="http://schemas.openxmlformats.org/officeDocument/2006/relationships/slideLayout" Target="../slideLayouts/slideLayout108.xml"/><Relationship Id="rId129" Type="http://schemas.openxmlformats.org/officeDocument/2006/relationships/slideLayout" Target="../slideLayouts/slideLayout129.xml"/><Relationship Id="rId54" Type="http://schemas.openxmlformats.org/officeDocument/2006/relationships/slideLayout" Target="../slideLayouts/slideLayout54.xml"/><Relationship Id="rId75" Type="http://schemas.openxmlformats.org/officeDocument/2006/relationships/slideLayout" Target="../slideLayouts/slideLayout75.xml"/><Relationship Id="rId96" Type="http://schemas.openxmlformats.org/officeDocument/2006/relationships/slideLayout" Target="../slideLayouts/slideLayout96.xml"/><Relationship Id="rId140" Type="http://schemas.openxmlformats.org/officeDocument/2006/relationships/slideLayout" Target="../slideLayouts/slideLayout140.xml"/><Relationship Id="rId161" Type="http://schemas.openxmlformats.org/officeDocument/2006/relationships/slideLayout" Target="../slideLayouts/slideLayout16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49" Type="http://schemas.openxmlformats.org/officeDocument/2006/relationships/slideLayout" Target="../slideLayouts/slideLayout49.xml"/><Relationship Id="rId114" Type="http://schemas.openxmlformats.org/officeDocument/2006/relationships/slideLayout" Target="../slideLayouts/slideLayout114.xml"/><Relationship Id="rId119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44.xml"/><Relationship Id="rId60" Type="http://schemas.openxmlformats.org/officeDocument/2006/relationships/slideLayout" Target="../slideLayouts/slideLayout60.xml"/><Relationship Id="rId65" Type="http://schemas.openxmlformats.org/officeDocument/2006/relationships/slideLayout" Target="../slideLayouts/slideLayout65.xml"/><Relationship Id="rId81" Type="http://schemas.openxmlformats.org/officeDocument/2006/relationships/slideLayout" Target="../slideLayouts/slideLayout81.xml"/><Relationship Id="rId86" Type="http://schemas.openxmlformats.org/officeDocument/2006/relationships/slideLayout" Target="../slideLayouts/slideLayout86.xml"/><Relationship Id="rId130" Type="http://schemas.openxmlformats.org/officeDocument/2006/relationships/slideLayout" Target="../slideLayouts/slideLayout130.xml"/><Relationship Id="rId135" Type="http://schemas.openxmlformats.org/officeDocument/2006/relationships/slideLayout" Target="../slideLayouts/slideLayout135.xml"/><Relationship Id="rId151" Type="http://schemas.openxmlformats.org/officeDocument/2006/relationships/slideLayout" Target="../slideLayouts/slideLayout151.xml"/><Relationship Id="rId156" Type="http://schemas.openxmlformats.org/officeDocument/2006/relationships/slideLayout" Target="../slideLayouts/slideLayout156.xml"/><Relationship Id="rId172" Type="http://schemas.openxmlformats.org/officeDocument/2006/relationships/slideLayout" Target="../slideLayouts/slideLayout172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Relationship Id="rId109" Type="http://schemas.openxmlformats.org/officeDocument/2006/relationships/slideLayout" Target="../slideLayouts/slideLayout109.xml"/><Relationship Id="rId34" Type="http://schemas.openxmlformats.org/officeDocument/2006/relationships/slideLayout" Target="../slideLayouts/slideLayout34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6" Type="http://schemas.openxmlformats.org/officeDocument/2006/relationships/slideLayout" Target="../slideLayouts/slideLayout76.xml"/><Relationship Id="rId97" Type="http://schemas.openxmlformats.org/officeDocument/2006/relationships/slideLayout" Target="../slideLayouts/slideLayout97.xml"/><Relationship Id="rId104" Type="http://schemas.openxmlformats.org/officeDocument/2006/relationships/slideLayout" Target="../slideLayouts/slideLayout104.xml"/><Relationship Id="rId120" Type="http://schemas.openxmlformats.org/officeDocument/2006/relationships/slideLayout" Target="../slideLayouts/slideLayout120.xml"/><Relationship Id="rId125" Type="http://schemas.openxmlformats.org/officeDocument/2006/relationships/slideLayout" Target="../slideLayouts/slideLayout125.xml"/><Relationship Id="rId141" Type="http://schemas.openxmlformats.org/officeDocument/2006/relationships/slideLayout" Target="../slideLayouts/slideLayout141.xml"/><Relationship Id="rId146" Type="http://schemas.openxmlformats.org/officeDocument/2006/relationships/slideLayout" Target="../slideLayouts/slideLayout146.xml"/><Relationship Id="rId167" Type="http://schemas.openxmlformats.org/officeDocument/2006/relationships/slideLayout" Target="../slideLayouts/slideLayout167.xml"/><Relationship Id="rId7" Type="http://schemas.openxmlformats.org/officeDocument/2006/relationships/slideLayout" Target="../slideLayouts/slideLayout7.xml"/><Relationship Id="rId71" Type="http://schemas.openxmlformats.org/officeDocument/2006/relationships/slideLayout" Target="../slideLayouts/slideLayout71.xml"/><Relationship Id="rId92" Type="http://schemas.openxmlformats.org/officeDocument/2006/relationships/slideLayout" Target="../slideLayouts/slideLayout92.xml"/><Relationship Id="rId162" Type="http://schemas.openxmlformats.org/officeDocument/2006/relationships/slideLayout" Target="../slideLayouts/slideLayout162.xml"/><Relationship Id="rId2" Type="http://schemas.openxmlformats.org/officeDocument/2006/relationships/slideLayout" Target="../slideLayouts/slideLayout2.xml"/><Relationship Id="rId29" Type="http://schemas.openxmlformats.org/officeDocument/2006/relationships/slideLayout" Target="../slideLayouts/slideLayout29.xml"/><Relationship Id="rId24" Type="http://schemas.openxmlformats.org/officeDocument/2006/relationships/slideLayout" Target="../slideLayouts/slideLayout24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66" Type="http://schemas.openxmlformats.org/officeDocument/2006/relationships/slideLayout" Target="../slideLayouts/slideLayout66.xml"/><Relationship Id="rId87" Type="http://schemas.openxmlformats.org/officeDocument/2006/relationships/slideLayout" Target="../slideLayouts/slideLayout87.xml"/><Relationship Id="rId110" Type="http://schemas.openxmlformats.org/officeDocument/2006/relationships/slideLayout" Target="../slideLayouts/slideLayout110.xml"/><Relationship Id="rId115" Type="http://schemas.openxmlformats.org/officeDocument/2006/relationships/slideLayout" Target="../slideLayouts/slideLayout115.xml"/><Relationship Id="rId131" Type="http://schemas.openxmlformats.org/officeDocument/2006/relationships/slideLayout" Target="../slideLayouts/slideLayout131.xml"/><Relationship Id="rId136" Type="http://schemas.openxmlformats.org/officeDocument/2006/relationships/slideLayout" Target="../slideLayouts/slideLayout136.xml"/><Relationship Id="rId157" Type="http://schemas.openxmlformats.org/officeDocument/2006/relationships/slideLayout" Target="../slideLayouts/slideLayout157.xml"/><Relationship Id="rId61" Type="http://schemas.openxmlformats.org/officeDocument/2006/relationships/slideLayout" Target="../slideLayouts/slideLayout61.xml"/><Relationship Id="rId82" Type="http://schemas.openxmlformats.org/officeDocument/2006/relationships/slideLayout" Target="../slideLayouts/slideLayout82.xml"/><Relationship Id="rId152" Type="http://schemas.openxmlformats.org/officeDocument/2006/relationships/slideLayout" Target="../slideLayouts/slideLayout152.xml"/><Relationship Id="rId173" Type="http://schemas.openxmlformats.org/officeDocument/2006/relationships/theme" Target="../theme/theme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56" Type="http://schemas.openxmlformats.org/officeDocument/2006/relationships/slideLayout" Target="../slideLayouts/slideLayout56.xml"/><Relationship Id="rId77" Type="http://schemas.openxmlformats.org/officeDocument/2006/relationships/slideLayout" Target="../slideLayouts/slideLayout77.xml"/><Relationship Id="rId100" Type="http://schemas.openxmlformats.org/officeDocument/2006/relationships/slideLayout" Target="../slideLayouts/slideLayout100.xml"/><Relationship Id="rId105" Type="http://schemas.openxmlformats.org/officeDocument/2006/relationships/slideLayout" Target="../slideLayouts/slideLayout105.xml"/><Relationship Id="rId126" Type="http://schemas.openxmlformats.org/officeDocument/2006/relationships/slideLayout" Target="../slideLayouts/slideLayout126.xml"/><Relationship Id="rId147" Type="http://schemas.openxmlformats.org/officeDocument/2006/relationships/slideLayout" Target="../slideLayouts/slideLayout147.xml"/><Relationship Id="rId168" Type="http://schemas.openxmlformats.org/officeDocument/2006/relationships/slideLayout" Target="../slideLayouts/slideLayout16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72" Type="http://schemas.openxmlformats.org/officeDocument/2006/relationships/slideLayout" Target="../slideLayouts/slideLayout72.xml"/><Relationship Id="rId93" Type="http://schemas.openxmlformats.org/officeDocument/2006/relationships/slideLayout" Target="../slideLayouts/slideLayout93.xml"/><Relationship Id="rId98" Type="http://schemas.openxmlformats.org/officeDocument/2006/relationships/slideLayout" Target="../slideLayouts/slideLayout98.xml"/><Relationship Id="rId121" Type="http://schemas.openxmlformats.org/officeDocument/2006/relationships/slideLayout" Target="../slideLayouts/slideLayout121.xml"/><Relationship Id="rId142" Type="http://schemas.openxmlformats.org/officeDocument/2006/relationships/slideLayout" Target="../slideLayouts/slideLayout142.xml"/><Relationship Id="rId163" Type="http://schemas.openxmlformats.org/officeDocument/2006/relationships/slideLayout" Target="../slideLayouts/slideLayout163.xml"/><Relationship Id="rId3" Type="http://schemas.openxmlformats.org/officeDocument/2006/relationships/slideLayout" Target="../slideLayouts/slideLayout3.xml"/><Relationship Id="rId25" Type="http://schemas.openxmlformats.org/officeDocument/2006/relationships/slideLayout" Target="../slideLayouts/slideLayout25.xml"/><Relationship Id="rId46" Type="http://schemas.openxmlformats.org/officeDocument/2006/relationships/slideLayout" Target="../slideLayouts/slideLayout46.xml"/><Relationship Id="rId67" Type="http://schemas.openxmlformats.org/officeDocument/2006/relationships/slideLayout" Target="../slideLayouts/slideLayout67.xml"/><Relationship Id="rId116" Type="http://schemas.openxmlformats.org/officeDocument/2006/relationships/slideLayout" Target="../slideLayouts/slideLayout116.xml"/><Relationship Id="rId137" Type="http://schemas.openxmlformats.org/officeDocument/2006/relationships/slideLayout" Target="../slideLayouts/slideLayout137.xml"/><Relationship Id="rId158" Type="http://schemas.openxmlformats.org/officeDocument/2006/relationships/slideLayout" Target="../slideLayouts/slideLayout158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62" Type="http://schemas.openxmlformats.org/officeDocument/2006/relationships/slideLayout" Target="../slideLayouts/slideLayout62.xml"/><Relationship Id="rId83" Type="http://schemas.openxmlformats.org/officeDocument/2006/relationships/slideLayout" Target="../slideLayouts/slideLayout83.xml"/><Relationship Id="rId88" Type="http://schemas.openxmlformats.org/officeDocument/2006/relationships/slideLayout" Target="../slideLayouts/slideLayout88.xml"/><Relationship Id="rId111" Type="http://schemas.openxmlformats.org/officeDocument/2006/relationships/slideLayout" Target="../slideLayouts/slideLayout111.xml"/><Relationship Id="rId132" Type="http://schemas.openxmlformats.org/officeDocument/2006/relationships/slideLayout" Target="../slideLayouts/slideLayout132.xml"/><Relationship Id="rId153" Type="http://schemas.openxmlformats.org/officeDocument/2006/relationships/slideLayout" Target="../slideLayouts/slideLayout153.xml"/><Relationship Id="rId174" Type="http://schemas.openxmlformats.org/officeDocument/2006/relationships/image" Target="../media/image1.jpg"/><Relationship Id="rId15" Type="http://schemas.openxmlformats.org/officeDocument/2006/relationships/slideLayout" Target="../slideLayouts/slideLayout15.xml"/><Relationship Id="rId36" Type="http://schemas.openxmlformats.org/officeDocument/2006/relationships/slideLayout" Target="../slideLayouts/slideLayout36.xml"/><Relationship Id="rId57" Type="http://schemas.openxmlformats.org/officeDocument/2006/relationships/slideLayout" Target="../slideLayouts/slideLayout57.xml"/><Relationship Id="rId106" Type="http://schemas.openxmlformats.org/officeDocument/2006/relationships/slideLayout" Target="../slideLayouts/slideLayout106.xml"/><Relationship Id="rId127" Type="http://schemas.openxmlformats.org/officeDocument/2006/relationships/slideLayout" Target="../slideLayouts/slideLayout12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52" Type="http://schemas.openxmlformats.org/officeDocument/2006/relationships/slideLayout" Target="../slideLayouts/slideLayout52.xml"/><Relationship Id="rId73" Type="http://schemas.openxmlformats.org/officeDocument/2006/relationships/slideLayout" Target="../slideLayouts/slideLayout73.xml"/><Relationship Id="rId78" Type="http://schemas.openxmlformats.org/officeDocument/2006/relationships/slideLayout" Target="../slideLayouts/slideLayout78.xml"/><Relationship Id="rId94" Type="http://schemas.openxmlformats.org/officeDocument/2006/relationships/slideLayout" Target="../slideLayouts/slideLayout94.xml"/><Relationship Id="rId99" Type="http://schemas.openxmlformats.org/officeDocument/2006/relationships/slideLayout" Target="../slideLayouts/slideLayout99.xml"/><Relationship Id="rId101" Type="http://schemas.openxmlformats.org/officeDocument/2006/relationships/slideLayout" Target="../slideLayouts/slideLayout101.xml"/><Relationship Id="rId122" Type="http://schemas.openxmlformats.org/officeDocument/2006/relationships/slideLayout" Target="../slideLayouts/slideLayout122.xml"/><Relationship Id="rId143" Type="http://schemas.openxmlformats.org/officeDocument/2006/relationships/slideLayout" Target="../slideLayouts/slideLayout143.xml"/><Relationship Id="rId148" Type="http://schemas.openxmlformats.org/officeDocument/2006/relationships/slideLayout" Target="../slideLayouts/slideLayout148.xml"/><Relationship Id="rId164" Type="http://schemas.openxmlformats.org/officeDocument/2006/relationships/slideLayout" Target="../slideLayouts/slideLayout164.xml"/><Relationship Id="rId169" Type="http://schemas.openxmlformats.org/officeDocument/2006/relationships/slideLayout" Target="../slideLayouts/slideLayout16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47" Type="http://schemas.openxmlformats.org/officeDocument/2006/relationships/slideLayout" Target="../slideLayouts/slideLayout47.xml"/><Relationship Id="rId68" Type="http://schemas.openxmlformats.org/officeDocument/2006/relationships/slideLayout" Target="../slideLayouts/slideLayout68.xml"/><Relationship Id="rId89" Type="http://schemas.openxmlformats.org/officeDocument/2006/relationships/slideLayout" Target="../slideLayouts/slideLayout89.xml"/><Relationship Id="rId112" Type="http://schemas.openxmlformats.org/officeDocument/2006/relationships/slideLayout" Target="../slideLayouts/slideLayout112.xml"/><Relationship Id="rId133" Type="http://schemas.openxmlformats.org/officeDocument/2006/relationships/slideLayout" Target="../slideLayouts/slideLayout133.xml"/><Relationship Id="rId154" Type="http://schemas.openxmlformats.org/officeDocument/2006/relationships/slideLayout" Target="../slideLayouts/slideLayout154.xml"/><Relationship Id="rId175" Type="http://schemas.openxmlformats.org/officeDocument/2006/relationships/image" Target="../media/image2.emf"/><Relationship Id="rId16" Type="http://schemas.openxmlformats.org/officeDocument/2006/relationships/slideLayout" Target="../slideLayouts/slideLayout16.xml"/><Relationship Id="rId37" Type="http://schemas.openxmlformats.org/officeDocument/2006/relationships/slideLayout" Target="../slideLayouts/slideLayout37.xml"/><Relationship Id="rId58" Type="http://schemas.openxmlformats.org/officeDocument/2006/relationships/slideLayout" Target="../slideLayouts/slideLayout58.xml"/><Relationship Id="rId79" Type="http://schemas.openxmlformats.org/officeDocument/2006/relationships/slideLayout" Target="../slideLayouts/slideLayout79.xml"/><Relationship Id="rId102" Type="http://schemas.openxmlformats.org/officeDocument/2006/relationships/slideLayout" Target="../slideLayouts/slideLayout102.xml"/><Relationship Id="rId123" Type="http://schemas.openxmlformats.org/officeDocument/2006/relationships/slideLayout" Target="../slideLayouts/slideLayout123.xml"/><Relationship Id="rId144" Type="http://schemas.openxmlformats.org/officeDocument/2006/relationships/slideLayout" Target="../slideLayouts/slideLayout144.xml"/><Relationship Id="rId90" Type="http://schemas.openxmlformats.org/officeDocument/2006/relationships/slideLayout" Target="../slideLayouts/slideLayout90.xml"/><Relationship Id="rId165" Type="http://schemas.openxmlformats.org/officeDocument/2006/relationships/slideLayout" Target="../slideLayouts/slideLayout165.xml"/><Relationship Id="rId27" Type="http://schemas.openxmlformats.org/officeDocument/2006/relationships/slideLayout" Target="../slideLayouts/slideLayout27.xml"/><Relationship Id="rId48" Type="http://schemas.openxmlformats.org/officeDocument/2006/relationships/slideLayout" Target="../slideLayouts/slideLayout48.xml"/><Relationship Id="rId69" Type="http://schemas.openxmlformats.org/officeDocument/2006/relationships/slideLayout" Target="../slideLayouts/slideLayout69.xml"/><Relationship Id="rId113" Type="http://schemas.openxmlformats.org/officeDocument/2006/relationships/slideLayout" Target="../slideLayouts/slideLayout113.xml"/><Relationship Id="rId134" Type="http://schemas.openxmlformats.org/officeDocument/2006/relationships/slideLayout" Target="../slideLayouts/slideLayout134.xml"/><Relationship Id="rId80" Type="http://schemas.openxmlformats.org/officeDocument/2006/relationships/slideLayout" Target="../slideLayouts/slideLayout80.xml"/><Relationship Id="rId155" Type="http://schemas.openxmlformats.org/officeDocument/2006/relationships/slideLayout" Target="../slideLayouts/slideLayout155.xml"/><Relationship Id="rId17" Type="http://schemas.openxmlformats.org/officeDocument/2006/relationships/slideLayout" Target="../slideLayouts/slideLayout17.xml"/><Relationship Id="rId38" Type="http://schemas.openxmlformats.org/officeDocument/2006/relationships/slideLayout" Target="../slideLayouts/slideLayout38.xml"/><Relationship Id="rId59" Type="http://schemas.openxmlformats.org/officeDocument/2006/relationships/slideLayout" Target="../slideLayouts/slideLayout59.xml"/><Relationship Id="rId103" Type="http://schemas.openxmlformats.org/officeDocument/2006/relationships/slideLayout" Target="../slideLayouts/slideLayout103.xml"/><Relationship Id="rId124" Type="http://schemas.openxmlformats.org/officeDocument/2006/relationships/slideLayout" Target="../slideLayouts/slideLayout124.xml"/><Relationship Id="rId70" Type="http://schemas.openxmlformats.org/officeDocument/2006/relationships/slideLayout" Target="../slideLayouts/slideLayout70.xml"/><Relationship Id="rId91" Type="http://schemas.openxmlformats.org/officeDocument/2006/relationships/slideLayout" Target="../slideLayouts/slideLayout91.xml"/><Relationship Id="rId145" Type="http://schemas.openxmlformats.org/officeDocument/2006/relationships/slideLayout" Target="../slideLayouts/slideLayout145.xml"/><Relationship Id="rId166" Type="http://schemas.openxmlformats.org/officeDocument/2006/relationships/slideLayout" Target="../slideLayouts/slideLayout16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lue Strip.jpg"/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76732" cy="51435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4361" y="361952"/>
            <a:ext cx="8155940" cy="428625"/>
          </a:xfrm>
          <a:prstGeom prst="rect">
            <a:avLst/>
          </a:prstGeom>
        </p:spPr>
        <p:txBody>
          <a:bodyPr vert="horz" wrap="square" lIns="91440" tIns="0" rIns="91440" bIns="0" rtlCol="0" anchor="b" anchorCtr="0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4361" y="1490472"/>
            <a:ext cx="8155940" cy="30586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ext Box 17"/>
          <p:cNvSpPr txBox="1">
            <a:spLocks noChangeArrowheads="1"/>
          </p:cNvSpPr>
          <p:nvPr/>
        </p:nvSpPr>
        <p:spPr bwMode="auto">
          <a:xfrm>
            <a:off x="8895188" y="4950259"/>
            <a:ext cx="105798" cy="10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 anchor="ctr" anchorCtr="0">
            <a:spAutoFit/>
          </a:bodyPr>
          <a:lstStyle/>
          <a:p>
            <a:pPr algn="ctr" defTabSz="685800">
              <a:spcBef>
                <a:spcPts val="0"/>
              </a:spcBef>
            </a:pPr>
            <a:fld id="{0D7D805D-F6E5-43ED-9D8A-77676030D49C}" type="slidenum">
              <a:rPr lang="en-US" sz="675" b="0">
                <a:solidFill>
                  <a:schemeClr val="tx2"/>
                </a:solidFill>
              </a:rPr>
              <a:pPr algn="ctr" defTabSz="685800">
                <a:spcBef>
                  <a:spcPts val="0"/>
                </a:spcBef>
              </a:pPr>
              <a:t>‹#›</a:t>
            </a:fld>
            <a:endParaRPr lang="en-US" sz="675" b="0" dirty="0">
              <a:solidFill>
                <a:schemeClr val="tx2"/>
              </a:solidFill>
            </a:endParaRP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1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35" y="0"/>
            <a:ext cx="236347" cy="339912"/>
          </a:xfrm>
          <a:prstGeom prst="rect">
            <a:avLst/>
          </a:prstGeom>
        </p:spPr>
      </p:pic>
      <p:pic>
        <p:nvPicPr>
          <p:cNvPr id="9" name="Picture 8" descr="Blue Strip.jpg"/>
          <p:cNvPicPr>
            <a:picLocks noChangeAspect="1"/>
          </p:cNvPicPr>
          <p:nvPr/>
        </p:nvPicPr>
        <p:blipFill>
          <a:blip r:embed="rId17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176732" cy="5143500"/>
          </a:xfrm>
          <a:prstGeom prst="rect">
            <a:avLst/>
          </a:prstGeom>
        </p:spPr>
      </p:pic>
      <p:sp>
        <p:nvSpPr>
          <p:cNvPr id="10" name="Rectangle 10"/>
          <p:cNvSpPr>
            <a:spLocks noChangeArrowheads="1"/>
          </p:cNvSpPr>
          <p:nvPr/>
        </p:nvSpPr>
        <p:spPr bwMode="gray">
          <a:xfrm rot="16200000">
            <a:off x="-1273159" y="3290429"/>
            <a:ext cx="2702984" cy="161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Copyright © 2018 The Nielsen Company</a:t>
            </a:r>
            <a:r>
              <a:rPr lang="en-US" sz="450" baseline="0" dirty="0">
                <a:solidFill>
                  <a:schemeClr val="bg1"/>
                </a:solidFill>
                <a:latin typeface="+mn-lt"/>
                <a:cs typeface="Calibri" charset="0"/>
              </a:rPr>
              <a:t> </a:t>
            </a:r>
            <a:r>
              <a:rPr lang="en-US" sz="450" dirty="0">
                <a:solidFill>
                  <a:schemeClr val="bg1"/>
                </a:solidFill>
                <a:latin typeface="+mn-lt"/>
                <a:cs typeface="Calibri" charset="0"/>
              </a:rPr>
              <a:t>(US), LLC. Confidential and proprietary. Do not distribute.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17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0636" y="0"/>
            <a:ext cx="236347" cy="339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8370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6" r:id="rId1"/>
    <p:sldLayoutId id="2147484027" r:id="rId2"/>
    <p:sldLayoutId id="2147484028" r:id="rId3"/>
    <p:sldLayoutId id="2147484029" r:id="rId4"/>
    <p:sldLayoutId id="2147484030" r:id="rId5"/>
    <p:sldLayoutId id="2147484031" r:id="rId6"/>
    <p:sldLayoutId id="2147484032" r:id="rId7"/>
    <p:sldLayoutId id="2147484033" r:id="rId8"/>
    <p:sldLayoutId id="2147484034" r:id="rId9"/>
    <p:sldLayoutId id="2147484035" r:id="rId10"/>
    <p:sldLayoutId id="2147484036" r:id="rId11"/>
    <p:sldLayoutId id="2147484037" r:id="rId12"/>
    <p:sldLayoutId id="2147484038" r:id="rId13"/>
    <p:sldLayoutId id="2147484039" r:id="rId14"/>
    <p:sldLayoutId id="2147484040" r:id="rId15"/>
    <p:sldLayoutId id="2147484041" r:id="rId16"/>
    <p:sldLayoutId id="2147484042" r:id="rId17"/>
    <p:sldLayoutId id="2147484043" r:id="rId18"/>
    <p:sldLayoutId id="2147484044" r:id="rId19"/>
    <p:sldLayoutId id="2147484045" r:id="rId20"/>
    <p:sldLayoutId id="2147484046" r:id="rId21"/>
    <p:sldLayoutId id="2147484047" r:id="rId22"/>
    <p:sldLayoutId id="2147484048" r:id="rId23"/>
    <p:sldLayoutId id="2147484049" r:id="rId24"/>
    <p:sldLayoutId id="2147484050" r:id="rId25"/>
    <p:sldLayoutId id="2147484051" r:id="rId26"/>
    <p:sldLayoutId id="2147484052" r:id="rId27"/>
    <p:sldLayoutId id="2147484053" r:id="rId28"/>
    <p:sldLayoutId id="2147484054" r:id="rId29"/>
    <p:sldLayoutId id="2147484055" r:id="rId30"/>
    <p:sldLayoutId id="2147484056" r:id="rId31"/>
    <p:sldLayoutId id="2147484057" r:id="rId32"/>
    <p:sldLayoutId id="2147484058" r:id="rId33"/>
    <p:sldLayoutId id="2147484059" r:id="rId34"/>
    <p:sldLayoutId id="2147484060" r:id="rId35"/>
    <p:sldLayoutId id="2147484061" r:id="rId36"/>
    <p:sldLayoutId id="2147484062" r:id="rId37"/>
    <p:sldLayoutId id="2147484063" r:id="rId38"/>
    <p:sldLayoutId id="2147484064" r:id="rId39"/>
    <p:sldLayoutId id="2147484065" r:id="rId40"/>
    <p:sldLayoutId id="2147484066" r:id="rId41"/>
    <p:sldLayoutId id="2147484067" r:id="rId42"/>
    <p:sldLayoutId id="2147484068" r:id="rId43"/>
    <p:sldLayoutId id="2147484069" r:id="rId44"/>
    <p:sldLayoutId id="2147484070" r:id="rId45"/>
    <p:sldLayoutId id="2147484071" r:id="rId46"/>
    <p:sldLayoutId id="2147484072" r:id="rId47"/>
    <p:sldLayoutId id="2147484073" r:id="rId48"/>
    <p:sldLayoutId id="2147484074" r:id="rId49"/>
    <p:sldLayoutId id="2147484075" r:id="rId50"/>
    <p:sldLayoutId id="2147484076" r:id="rId51"/>
    <p:sldLayoutId id="2147484077" r:id="rId52"/>
    <p:sldLayoutId id="2147484078" r:id="rId53"/>
    <p:sldLayoutId id="2147484079" r:id="rId54"/>
    <p:sldLayoutId id="2147484080" r:id="rId55"/>
    <p:sldLayoutId id="2147484081" r:id="rId56"/>
    <p:sldLayoutId id="2147484082" r:id="rId57"/>
    <p:sldLayoutId id="2147484083" r:id="rId58"/>
    <p:sldLayoutId id="2147484084" r:id="rId59"/>
    <p:sldLayoutId id="2147484085" r:id="rId60"/>
    <p:sldLayoutId id="2147484086" r:id="rId61"/>
    <p:sldLayoutId id="2147484087" r:id="rId62"/>
    <p:sldLayoutId id="2147484088" r:id="rId63"/>
    <p:sldLayoutId id="2147484089" r:id="rId64"/>
    <p:sldLayoutId id="2147484090" r:id="rId65"/>
    <p:sldLayoutId id="2147484091" r:id="rId66"/>
    <p:sldLayoutId id="2147484092" r:id="rId67"/>
    <p:sldLayoutId id="2147484093" r:id="rId68"/>
    <p:sldLayoutId id="2147484094" r:id="rId69"/>
    <p:sldLayoutId id="2147484095" r:id="rId70"/>
    <p:sldLayoutId id="2147484096" r:id="rId71"/>
    <p:sldLayoutId id="2147484097" r:id="rId72"/>
    <p:sldLayoutId id="2147484098" r:id="rId73"/>
    <p:sldLayoutId id="2147484099" r:id="rId74"/>
    <p:sldLayoutId id="2147484100" r:id="rId75"/>
    <p:sldLayoutId id="2147484101" r:id="rId76"/>
    <p:sldLayoutId id="2147484102" r:id="rId77"/>
    <p:sldLayoutId id="2147484103" r:id="rId78"/>
    <p:sldLayoutId id="2147484104" r:id="rId79"/>
    <p:sldLayoutId id="2147484105" r:id="rId80"/>
    <p:sldLayoutId id="2147484106" r:id="rId81"/>
    <p:sldLayoutId id="2147484107" r:id="rId82"/>
    <p:sldLayoutId id="2147484108" r:id="rId83"/>
    <p:sldLayoutId id="2147484109" r:id="rId84"/>
    <p:sldLayoutId id="2147484110" r:id="rId85"/>
    <p:sldLayoutId id="2147484111" r:id="rId86"/>
    <p:sldLayoutId id="2147484112" r:id="rId87"/>
    <p:sldLayoutId id="2147484113" r:id="rId88"/>
    <p:sldLayoutId id="2147484114" r:id="rId89"/>
    <p:sldLayoutId id="2147483991" r:id="rId90"/>
    <p:sldLayoutId id="2147483992" r:id="rId91"/>
    <p:sldLayoutId id="2147484015" r:id="rId92"/>
    <p:sldLayoutId id="2147483877" r:id="rId93"/>
    <p:sldLayoutId id="2147483849" r:id="rId94"/>
    <p:sldLayoutId id="2147483855" r:id="rId95"/>
    <p:sldLayoutId id="2147483993" r:id="rId96"/>
    <p:sldLayoutId id="2147483899" r:id="rId97"/>
    <p:sldLayoutId id="2147483994" r:id="rId98"/>
    <p:sldLayoutId id="2147483995" r:id="rId99"/>
    <p:sldLayoutId id="2147483996" r:id="rId100"/>
    <p:sldLayoutId id="2147484002" r:id="rId101"/>
    <p:sldLayoutId id="2147484001" r:id="rId102"/>
    <p:sldLayoutId id="2147484016" r:id="rId103"/>
    <p:sldLayoutId id="2147483904" r:id="rId104"/>
    <p:sldLayoutId id="2147483905" r:id="rId105"/>
    <p:sldLayoutId id="2147483908" r:id="rId106"/>
    <p:sldLayoutId id="2147483909" r:id="rId107"/>
    <p:sldLayoutId id="2147483910" r:id="rId108"/>
    <p:sldLayoutId id="2147483911" r:id="rId109"/>
    <p:sldLayoutId id="2147483912" r:id="rId110"/>
    <p:sldLayoutId id="2147483914" r:id="rId111"/>
    <p:sldLayoutId id="2147484000" r:id="rId112"/>
    <p:sldLayoutId id="2147483917" r:id="rId113"/>
    <p:sldLayoutId id="2147483918" r:id="rId114"/>
    <p:sldLayoutId id="2147484021" r:id="rId115"/>
    <p:sldLayoutId id="2147483921" r:id="rId116"/>
    <p:sldLayoutId id="2147483999" r:id="rId117"/>
    <p:sldLayoutId id="2147483922" r:id="rId118"/>
    <p:sldLayoutId id="2147483943" r:id="rId119"/>
    <p:sldLayoutId id="2147484004" r:id="rId120"/>
    <p:sldLayoutId id="2147484017" r:id="rId121"/>
    <p:sldLayoutId id="2147483926" r:id="rId122"/>
    <p:sldLayoutId id="2147483927" r:id="rId123"/>
    <p:sldLayoutId id="2147483930" r:id="rId124"/>
    <p:sldLayoutId id="2147483931" r:id="rId125"/>
    <p:sldLayoutId id="2147483932" r:id="rId126"/>
    <p:sldLayoutId id="2147483933" r:id="rId127"/>
    <p:sldLayoutId id="2147483934" r:id="rId128"/>
    <p:sldLayoutId id="2147483936" r:id="rId129"/>
    <p:sldLayoutId id="2147484005" r:id="rId130"/>
    <p:sldLayoutId id="2147483939" r:id="rId131"/>
    <p:sldLayoutId id="2147483940" r:id="rId132"/>
    <p:sldLayoutId id="2147484022" r:id="rId133"/>
    <p:sldLayoutId id="2147484006" r:id="rId134"/>
    <p:sldLayoutId id="2147484003" r:id="rId135"/>
    <p:sldLayoutId id="2147483944" r:id="rId136"/>
    <p:sldLayoutId id="2147484007" r:id="rId137"/>
    <p:sldLayoutId id="2147484009" r:id="rId138"/>
    <p:sldLayoutId id="2147484018" r:id="rId139"/>
    <p:sldLayoutId id="2147483948" r:id="rId140"/>
    <p:sldLayoutId id="2147483949" r:id="rId141"/>
    <p:sldLayoutId id="2147483952" r:id="rId142"/>
    <p:sldLayoutId id="2147483953" r:id="rId143"/>
    <p:sldLayoutId id="2147483954" r:id="rId144"/>
    <p:sldLayoutId id="2147483955" r:id="rId145"/>
    <p:sldLayoutId id="2147483956" r:id="rId146"/>
    <p:sldLayoutId id="2147483958" r:id="rId147"/>
    <p:sldLayoutId id="2147484010" r:id="rId148"/>
    <p:sldLayoutId id="2147483961" r:id="rId149"/>
    <p:sldLayoutId id="2147483962" r:id="rId150"/>
    <p:sldLayoutId id="2147484023" r:id="rId151"/>
    <p:sldLayoutId id="2147484008" r:id="rId152"/>
    <p:sldLayoutId id="2147483965" r:id="rId153"/>
    <p:sldLayoutId id="2147483966" r:id="rId154"/>
    <p:sldLayoutId id="2147484011" r:id="rId155"/>
    <p:sldLayoutId id="2147484014" r:id="rId156"/>
    <p:sldLayoutId id="2147484019" r:id="rId157"/>
    <p:sldLayoutId id="2147483970" r:id="rId158"/>
    <p:sldLayoutId id="2147483971" r:id="rId159"/>
    <p:sldLayoutId id="2147483974" r:id="rId160"/>
    <p:sldLayoutId id="2147483975" r:id="rId161"/>
    <p:sldLayoutId id="2147483976" r:id="rId162"/>
    <p:sldLayoutId id="2147483977" r:id="rId163"/>
    <p:sldLayoutId id="2147483978" r:id="rId164"/>
    <p:sldLayoutId id="2147483980" r:id="rId165"/>
    <p:sldLayoutId id="2147484013" r:id="rId166"/>
    <p:sldLayoutId id="2147483983" r:id="rId167"/>
    <p:sldLayoutId id="2147483984" r:id="rId168"/>
    <p:sldLayoutId id="2147484024" r:id="rId169"/>
    <p:sldLayoutId id="2147484012" r:id="rId170"/>
    <p:sldLayoutId id="2147483987" r:id="rId171"/>
    <p:sldLayoutId id="2147483988" r:id="rId172"/>
  </p:sldLayoutIdLst>
  <p:hf hdr="0" ftr="0" dt="0"/>
  <p:txStyles>
    <p:titleStyle>
      <a:lvl1pPr algn="l" defTabSz="342900" rtl="0" eaLnBrk="1" latinLnBrk="0" hangingPunct="1">
        <a:spcBef>
          <a:spcPct val="0"/>
        </a:spcBef>
        <a:buNone/>
        <a:defRPr sz="2250" kern="120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70260" indent="-170260" algn="l" defTabSz="342900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Font typeface="Arial"/>
        <a:buChar char="•"/>
        <a:defRPr sz="135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340519" indent="-165497" algn="l" defTabSz="215504" rtl="0" eaLnBrk="1" latinLnBrk="0" hangingPunct="1">
        <a:lnSpc>
          <a:spcPct val="100000"/>
        </a:lnSpc>
        <a:spcBef>
          <a:spcPts val="600"/>
        </a:spcBef>
        <a:buClr>
          <a:schemeClr val="tx2"/>
        </a:buClr>
        <a:buFont typeface="Arial" pitchFamily="34" charset="0"/>
        <a:buChar char="•"/>
        <a:defRPr sz="1200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516731" indent="-171450" algn="l" defTabSz="342900" rtl="0" eaLnBrk="1" latinLnBrk="0" hangingPunct="1">
        <a:lnSpc>
          <a:spcPct val="100000"/>
        </a:lnSpc>
        <a:spcBef>
          <a:spcPts val="525"/>
        </a:spcBef>
        <a:buClr>
          <a:schemeClr val="tx2"/>
        </a:buClr>
        <a:buFont typeface="Arial"/>
        <a:buChar char="•"/>
        <a:tabLst/>
        <a:defRPr sz="105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686991" indent="-169069" algn="l" defTabSz="170260" rtl="0" eaLnBrk="1" latinLnBrk="0" hangingPunct="1">
        <a:lnSpc>
          <a:spcPct val="100000"/>
        </a:lnSpc>
        <a:spcBef>
          <a:spcPts val="525"/>
        </a:spcBef>
        <a:buClr>
          <a:schemeClr val="tx2"/>
        </a:buClr>
        <a:buFont typeface="Arial" pitchFamily="34" charset="0"/>
        <a:buChar char="•"/>
        <a:defRPr sz="900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857250" indent="-172641" algn="l" defTabSz="342900" rtl="0" eaLnBrk="1" latinLnBrk="0" hangingPunct="1">
        <a:lnSpc>
          <a:spcPct val="100000"/>
        </a:lnSpc>
        <a:spcBef>
          <a:spcPts val="525"/>
        </a:spcBef>
        <a:buClr>
          <a:schemeClr val="tx2"/>
        </a:buClr>
        <a:buFont typeface="Arial" pitchFamily="34" charset="0"/>
        <a:buChar char="•"/>
        <a:defRPr sz="75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hyperlink" Target="mailto:amy.warren@nielsencga.com" TargetMode="External"/><Relationship Id="rId7" Type="http://schemas.openxmlformats.org/officeDocument/2006/relationships/image" Target="../media/image24.jpeg"/><Relationship Id="rId2" Type="http://schemas.openxmlformats.org/officeDocument/2006/relationships/hyperlink" Target="mailto:matthew.crompton.consultant@nielsen.com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jpeg"/><Relationship Id="rId11" Type="http://schemas.openxmlformats.org/officeDocument/2006/relationships/image" Target="../media/image22.png"/><Relationship Id="rId5" Type="http://schemas.openxmlformats.org/officeDocument/2006/relationships/hyperlink" Target="mailto:siobhan.madeley@nielsencga.com" TargetMode="External"/><Relationship Id="rId10" Type="http://schemas.openxmlformats.org/officeDocument/2006/relationships/image" Target="../media/image27.jpeg"/><Relationship Id="rId4" Type="http://schemas.openxmlformats.org/officeDocument/2006/relationships/hyperlink" Target="mailto:patrick.bannon@nielsencga.com" TargetMode="External"/><Relationship Id="rId9" Type="http://schemas.openxmlformats.org/officeDocument/2006/relationships/image" Target="../media/image2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July 2021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7"/>
          </p:nvPr>
        </p:nvSpPr>
        <p:spPr/>
        <p:txBody>
          <a:bodyPr/>
          <a:lstStyle/>
          <a:p>
            <a:r>
              <a:rPr lang="en-US" dirty="0"/>
              <a:t>Client Delivery – Analysis and Reporting</a:t>
            </a:r>
          </a:p>
        </p:txBody>
      </p:sp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err="1"/>
              <a:t>Usacm</a:t>
            </a:r>
            <a:r>
              <a:rPr lang="en-US" dirty="0"/>
              <a:t> Q2 trends</a:t>
            </a:r>
          </a:p>
        </p:txBody>
      </p:sp>
    </p:spTree>
    <p:extLst>
      <p:ext uri="{BB962C8B-B14F-4D97-AF65-F5344CB8AC3E}">
        <p14:creationId xmlns:p14="http://schemas.microsoft.com/office/powerpoint/2010/main" val="3315121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  - Q2 ending 06/19/21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idx="13"/>
          </p:nvPr>
        </p:nvSpPr>
        <p:spPr>
          <a:xfrm>
            <a:off x="594360" y="888725"/>
            <a:ext cx="8165592" cy="236339"/>
          </a:xfrm>
        </p:spPr>
        <p:txBody>
          <a:bodyPr/>
          <a:lstStyle/>
          <a:p>
            <a:r>
              <a:rPr lang="en-US" dirty="0"/>
              <a:t>COVID-19 restrictions over the 52 weeks are driving strong category On-Premise declines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14"/>
          </p:nvPr>
        </p:nvSpPr>
        <p:spPr>
          <a:xfrm>
            <a:off x="593725" y="1214515"/>
            <a:ext cx="8165592" cy="3059906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On Premise Cider </a:t>
            </a:r>
            <a:r>
              <a:rPr lang="en-US" dirty="0"/>
              <a:t>is down by -35.5% for $ sales driven by National Cider brands, with National Cider brands accounting for 49.4% of the dollar declines</a:t>
            </a:r>
          </a:p>
          <a:p>
            <a:r>
              <a:rPr lang="en-US" b="1" dirty="0"/>
              <a:t>Packaging: </a:t>
            </a:r>
            <a:r>
              <a:rPr lang="en-US" dirty="0"/>
              <a:t>Draft Cider loses -$126.7m on the year, and accounts for 66.0% of the dollar sales declines</a:t>
            </a:r>
          </a:p>
          <a:p>
            <a:pPr lvl="1"/>
            <a:r>
              <a:rPr lang="en-US" b="1" dirty="0"/>
              <a:t>Packaged</a:t>
            </a:r>
            <a:r>
              <a:rPr lang="en-US" dirty="0"/>
              <a:t>: </a:t>
            </a:r>
            <a:r>
              <a:rPr lang="en-US" sz="1350" dirty="0"/>
              <a:t>Dollar sales for Packaged Cider experienced declines of -36.2% </a:t>
            </a:r>
            <a:r>
              <a:rPr lang="en-US" sz="1350" dirty="0" err="1"/>
              <a:t>chg</a:t>
            </a:r>
            <a:r>
              <a:rPr lang="en-US" sz="1350" dirty="0"/>
              <a:t> vs YA and a volume sales decline of -36.0% chg vs YA</a:t>
            </a:r>
          </a:p>
          <a:p>
            <a:pPr lvl="1"/>
            <a:r>
              <a:rPr lang="en-US" b="1" dirty="0"/>
              <a:t>Draft</a:t>
            </a:r>
            <a:r>
              <a:rPr lang="en-US" dirty="0"/>
              <a:t>: </a:t>
            </a:r>
            <a:r>
              <a:rPr lang="en-US" sz="1350" dirty="0"/>
              <a:t>Draft Cider is driving the declines of the category, with dollar sales declining by -35.2% </a:t>
            </a:r>
            <a:r>
              <a:rPr lang="en-US" sz="1350" dirty="0" err="1"/>
              <a:t>chg</a:t>
            </a:r>
            <a:r>
              <a:rPr lang="en-US" sz="1350" dirty="0"/>
              <a:t> vs YA and volume sales by -35.9% chg vs YA</a:t>
            </a:r>
          </a:p>
          <a:p>
            <a:r>
              <a:rPr lang="en-US" b="1" dirty="0"/>
              <a:t>Flavors:</a:t>
            </a:r>
            <a:r>
              <a:rPr lang="en-US" dirty="0"/>
              <a:t> Apple flavor, which accounts for 75.3% of the dollar sales, is experiencing declines with a trend of -34.1% $ </a:t>
            </a:r>
            <a:r>
              <a:rPr lang="en-US" dirty="0" err="1"/>
              <a:t>chg</a:t>
            </a:r>
            <a:r>
              <a:rPr lang="en-US" dirty="0"/>
              <a:t> vs YA. All Other Flavors drives decline of -39.8% $ chg vs YA, and Pear flavor experiences a $ decline of -34.5% $ chg vs YA.</a:t>
            </a:r>
          </a:p>
        </p:txBody>
      </p:sp>
      <p:sp>
        <p:nvSpPr>
          <p:cNvPr id="7" name="Text Placeholder 7"/>
          <p:cNvSpPr txBox="1">
            <a:spLocks/>
          </p:cNvSpPr>
          <p:nvPr/>
        </p:nvSpPr>
        <p:spPr>
          <a:xfrm>
            <a:off x="393468" y="4848199"/>
            <a:ext cx="8165592" cy="274320"/>
          </a:xfrm>
          <a:prstGeom prst="rect">
            <a:avLst/>
          </a:prstGeom>
        </p:spPr>
        <p:txBody>
          <a:bodyPr vert="horz" wrap="square" lIns="91440" tIns="0" rIns="91440" bIns="0" rtlCol="0" anchor="b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45"/>
              </a:spcBef>
              <a:buClr>
                <a:schemeClr val="tx2"/>
              </a:buClr>
              <a:buFont typeface="Arial"/>
              <a:buNone/>
              <a:defRPr sz="60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Source: CGA On Premise data – 06/19/21 vs YA 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28438FA8-73BB-45F1-8B4E-5E4BEA188FE6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0129" y="142315"/>
            <a:ext cx="947843" cy="48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26609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593725" y="354015"/>
            <a:ext cx="6194700" cy="475759"/>
          </a:xfrm>
        </p:spPr>
        <p:txBody>
          <a:bodyPr/>
          <a:lstStyle/>
          <a:p>
            <a:r>
              <a:rPr lang="en-US" dirty="0"/>
              <a:t>On premise cider is experiencing strong declines due to COVID-19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idx="13"/>
          </p:nvPr>
        </p:nvSpPr>
        <p:spPr>
          <a:xfrm>
            <a:off x="593725" y="1127145"/>
            <a:ext cx="4692149" cy="236339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On-Premise Cider Sales: $ and EQ % Change vs Yr Ago</a:t>
            </a: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3821759063"/>
              </p:ext>
            </p:extLst>
          </p:nvPr>
        </p:nvGraphicFramePr>
        <p:xfrm>
          <a:off x="550448" y="1484953"/>
          <a:ext cx="5679328" cy="329882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8" name="Text Placeholder 7"/>
          <p:cNvSpPr>
            <a:spLocks noGrp="1"/>
          </p:cNvSpPr>
          <p:nvPr>
            <p:ph type="body" idx="15"/>
          </p:nvPr>
        </p:nvSpPr>
        <p:spPr/>
        <p:txBody>
          <a:bodyPr/>
          <a:lstStyle/>
          <a:p>
            <a:r>
              <a:rPr lang="en-US" dirty="0"/>
              <a:t>Source: CGA On Premise data, volume, value, 288oz, $  – 06/19/21 vs YA 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2615453" y="1490663"/>
            <a:ext cx="0" cy="2657755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Chart 19"/>
          <p:cNvGraphicFramePr/>
          <p:nvPr>
            <p:extLst>
              <p:ext uri="{D42A27DB-BD31-4B8C-83A1-F6EECF244321}">
                <p14:modId xmlns:p14="http://schemas.microsoft.com/office/powerpoint/2010/main" val="2488742475"/>
              </p:ext>
            </p:extLst>
          </p:nvPr>
        </p:nvGraphicFramePr>
        <p:xfrm>
          <a:off x="6382793" y="929185"/>
          <a:ext cx="2574758" cy="34040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Text Placeholder 5"/>
          <p:cNvSpPr txBox="1">
            <a:spLocks/>
          </p:cNvSpPr>
          <p:nvPr/>
        </p:nvSpPr>
        <p:spPr>
          <a:xfrm>
            <a:off x="6196346" y="1127144"/>
            <a:ext cx="2947654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On-Premise Cider Sales: $ Share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6382794" y="1535645"/>
            <a:ext cx="1104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2"/>
                </a:solidFill>
              </a:rPr>
              <a:t>-1.9pts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207071" y="3305091"/>
            <a:ext cx="110449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accent1"/>
                </a:solidFill>
              </a:rPr>
              <a:t>+1.9pts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504499" y="3864736"/>
            <a:ext cx="2461778" cy="1015663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National Cider brands gained share (+</a:t>
            </a:r>
            <a:r>
              <a:rPr lang="en-US" sz="1200" dirty="0">
                <a:solidFill>
                  <a:srgbClr val="00B050"/>
                </a:solidFill>
              </a:rPr>
              <a:t>1.9 </a:t>
            </a:r>
            <a:r>
              <a:rPr lang="en-US" sz="1200" dirty="0"/>
              <a:t>pts) from regional Cider brands. Due to national brands experiencing slightly less decline </a:t>
            </a:r>
          </a:p>
        </p:txBody>
      </p:sp>
      <p:sp>
        <p:nvSpPr>
          <p:cNvPr id="14" name="Text Placeholder 2"/>
          <p:cNvSpPr txBox="1">
            <a:spLocks/>
          </p:cNvSpPr>
          <p:nvPr/>
        </p:nvSpPr>
        <p:spPr>
          <a:xfrm>
            <a:off x="593725" y="839006"/>
            <a:ext cx="8165592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National Cider brands account for 49.4% of the dollar sales declines</a:t>
            </a:r>
          </a:p>
        </p:txBody>
      </p:sp>
      <p:pic>
        <p:nvPicPr>
          <p:cNvPr id="16" name="Picture 15" descr="Logo&#10;&#10;Description automatically generated">
            <a:extLst>
              <a:ext uri="{FF2B5EF4-FFF2-40B4-BE49-F238E27FC236}">
                <a16:creationId xmlns:a16="http://schemas.microsoft.com/office/drawing/2014/main" id="{E51F01C7-AFAC-4C51-A102-8F812AD70DB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9143" y="192848"/>
            <a:ext cx="947843" cy="48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0380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3725" y="354015"/>
            <a:ext cx="6057688" cy="446881"/>
          </a:xfrm>
        </p:spPr>
        <p:txBody>
          <a:bodyPr/>
          <a:lstStyle/>
          <a:p>
            <a:r>
              <a:rPr lang="en-US" dirty="0"/>
              <a:t>Aligning with wider on-premise 52-week trends, all flavors decline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3"/>
          </p:nvPr>
        </p:nvSpPr>
        <p:spPr>
          <a:xfrm>
            <a:off x="594359" y="800896"/>
            <a:ext cx="8435340" cy="296199"/>
          </a:xfrm>
        </p:spPr>
        <p:txBody>
          <a:bodyPr/>
          <a:lstStyle/>
          <a:p>
            <a:r>
              <a:rPr lang="en-US" dirty="0"/>
              <a:t>Apple and Pear flavor declines at a less strong rate than all other flavors 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4129131529"/>
              </p:ext>
            </p:extLst>
          </p:nvPr>
        </p:nvGraphicFramePr>
        <p:xfrm>
          <a:off x="593725" y="1269029"/>
          <a:ext cx="8166100" cy="26149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Text Placeholder 5"/>
          <p:cNvSpPr txBox="1">
            <a:spLocks/>
          </p:cNvSpPr>
          <p:nvPr/>
        </p:nvSpPr>
        <p:spPr>
          <a:xfrm>
            <a:off x="593725" y="1064893"/>
            <a:ext cx="4692149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On-Premise Cider Sales: $ % Change vs Yr Ago</a:t>
            </a:r>
          </a:p>
        </p:txBody>
      </p:sp>
      <p:graphicFrame>
        <p:nvGraphicFramePr>
          <p:cNvPr id="12" name="Chart 11">
            <a:extLst>
              <a:ext uri="{FF2B5EF4-FFF2-40B4-BE49-F238E27FC236}">
                <a16:creationId xmlns:a16="http://schemas.microsoft.com/office/drawing/2014/main" id="{D4B20F61-451C-4DCC-9F5A-CCBBFD7E0A2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944563"/>
              </p:ext>
            </p:extLst>
          </p:nvPr>
        </p:nvGraphicFramePr>
        <p:xfrm>
          <a:off x="323849" y="3460169"/>
          <a:ext cx="8790710" cy="15234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0A2DCDE2-5CBF-42AB-9B9B-59E0BBE79EF3}"/>
              </a:ext>
            </a:extLst>
          </p:cNvPr>
          <p:cNvSpPr txBox="1"/>
          <p:nvPr/>
        </p:nvSpPr>
        <p:spPr>
          <a:xfrm>
            <a:off x="1400060" y="4453199"/>
            <a:ext cx="7325592" cy="276999"/>
          </a:xfrm>
          <a:prstGeom prst="rect">
            <a:avLst/>
          </a:prstGeom>
          <a:noFill/>
          <a:ln w="12700">
            <a:solidFill>
              <a:schemeClr val="tx1"/>
            </a:solidFill>
            <a:prstDash val="dash"/>
          </a:ln>
        </p:spPr>
        <p:txBody>
          <a:bodyPr wrap="square" rtlCol="0">
            <a:spAutoFit/>
          </a:bodyPr>
          <a:lstStyle/>
          <a:p>
            <a:r>
              <a:rPr lang="en-US" sz="1200" dirty="0"/>
              <a:t>Apple dominates the category accounting for 3/4ths of Cider share and for 70.9% of the category declines 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1AD34ADE-C61C-4817-A31B-952D26DE3191}"/>
              </a:ext>
            </a:extLst>
          </p:cNvPr>
          <p:cNvSpPr>
            <a:spLocks noGrp="1"/>
          </p:cNvSpPr>
          <p:nvPr>
            <p:ph type="body" idx="15"/>
          </p:nvPr>
        </p:nvSpPr>
        <p:spPr>
          <a:xfrm>
            <a:off x="594359" y="4813891"/>
            <a:ext cx="8165592" cy="274320"/>
          </a:xfrm>
        </p:spPr>
        <p:txBody>
          <a:bodyPr/>
          <a:lstStyle/>
          <a:p>
            <a:r>
              <a:rPr lang="en-US" dirty="0"/>
              <a:t>Source: CGA On Premise data, volume, value, 288oz, $  – 06/19/21 vs YA </a:t>
            </a:r>
          </a:p>
        </p:txBody>
      </p:sp>
      <p:pic>
        <p:nvPicPr>
          <p:cNvPr id="15" name="Picture 14" descr="Logo&#10;&#10;Description automatically generated">
            <a:extLst>
              <a:ext uri="{FF2B5EF4-FFF2-40B4-BE49-F238E27FC236}">
                <a16:creationId xmlns:a16="http://schemas.microsoft.com/office/drawing/2014/main" id="{25008788-CE04-4ED7-8666-53431F422811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2369" y="230460"/>
            <a:ext cx="947843" cy="4844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74855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204" y="354015"/>
            <a:ext cx="8165592" cy="428625"/>
          </a:xfrm>
        </p:spPr>
        <p:txBody>
          <a:bodyPr/>
          <a:lstStyle/>
          <a:p>
            <a:br>
              <a:rPr lang="en-US" dirty="0"/>
            </a:br>
            <a:br>
              <a:rPr lang="en-US" dirty="0"/>
            </a:br>
            <a:r>
              <a:rPr lang="en-US" dirty="0"/>
              <a:t>Packaged &amp; Draft down in dollars and 288oz Eq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407654845"/>
              </p:ext>
            </p:extLst>
          </p:nvPr>
        </p:nvGraphicFramePr>
        <p:xfrm>
          <a:off x="593725" y="1729653"/>
          <a:ext cx="4902403" cy="294094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1" name="Text Placeholder 5"/>
          <p:cNvSpPr>
            <a:spLocks noGrp="1"/>
          </p:cNvSpPr>
          <p:nvPr>
            <p:ph type="body" idx="13"/>
          </p:nvPr>
        </p:nvSpPr>
        <p:spPr>
          <a:xfrm>
            <a:off x="593725" y="1251880"/>
            <a:ext cx="4692149" cy="236339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</a:rPr>
              <a:t>On-Premise Cider Sales: $ and 288oz EQ % Change vs Yr Ago</a:t>
            </a:r>
          </a:p>
        </p:txBody>
      </p:sp>
      <p:graphicFrame>
        <p:nvGraphicFramePr>
          <p:cNvPr id="15" name="Chart 14"/>
          <p:cNvGraphicFramePr/>
          <p:nvPr>
            <p:extLst>
              <p:ext uri="{D42A27DB-BD31-4B8C-83A1-F6EECF244321}">
                <p14:modId xmlns:p14="http://schemas.microsoft.com/office/powerpoint/2010/main" val="2592617624"/>
              </p:ext>
            </p:extLst>
          </p:nvPr>
        </p:nvGraphicFramePr>
        <p:xfrm>
          <a:off x="5577017" y="1191562"/>
          <a:ext cx="3566984" cy="37090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6" name="Text Placeholder 5"/>
          <p:cNvSpPr txBox="1">
            <a:spLocks/>
          </p:cNvSpPr>
          <p:nvPr/>
        </p:nvSpPr>
        <p:spPr>
          <a:xfrm>
            <a:off x="5366762" y="1251880"/>
            <a:ext cx="3672000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solidFill>
                  <a:schemeClr val="accent1"/>
                </a:solidFill>
              </a:rPr>
              <a:t>On-Premise Cider Sales: Absolute Dollar Chg</a:t>
            </a:r>
          </a:p>
        </p:txBody>
      </p:sp>
      <p:sp>
        <p:nvSpPr>
          <p:cNvPr id="17" name="Text Placeholder 2"/>
          <p:cNvSpPr txBox="1">
            <a:spLocks/>
          </p:cNvSpPr>
          <p:nvPr/>
        </p:nvSpPr>
        <p:spPr>
          <a:xfrm>
            <a:off x="489204" y="782640"/>
            <a:ext cx="8165592" cy="236339"/>
          </a:xfrm>
          <a:prstGeom prst="rect">
            <a:avLst/>
          </a:prstGeom>
        </p:spPr>
        <p:txBody>
          <a:bodyPr vert="horz" wrap="square" lIns="91440" tIns="0" rIns="91440" bIns="0" rtlCol="0" anchor="t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0"/>
              </a:spcBef>
              <a:buClr>
                <a:schemeClr val="tx2"/>
              </a:buClr>
              <a:buFont typeface="Arial"/>
              <a:buNone/>
              <a:defRPr sz="135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Draft Cider accounts for 66.0% of the dollar sales decline, losing -$126.7m vs last year</a:t>
            </a:r>
          </a:p>
        </p:txBody>
      </p:sp>
      <p:sp>
        <p:nvSpPr>
          <p:cNvPr id="14" name="Text Placeholder 7">
            <a:extLst>
              <a:ext uri="{FF2B5EF4-FFF2-40B4-BE49-F238E27FC236}">
                <a16:creationId xmlns:a16="http://schemas.microsoft.com/office/drawing/2014/main" id="{47465F67-01F3-4777-A019-3641E1B01181}"/>
              </a:ext>
            </a:extLst>
          </p:cNvPr>
          <p:cNvSpPr txBox="1">
            <a:spLocks/>
          </p:cNvSpPr>
          <p:nvPr/>
        </p:nvSpPr>
        <p:spPr>
          <a:xfrm>
            <a:off x="712892" y="4741069"/>
            <a:ext cx="8165592" cy="274320"/>
          </a:xfrm>
          <a:prstGeom prst="rect">
            <a:avLst/>
          </a:prstGeom>
        </p:spPr>
        <p:txBody>
          <a:bodyPr vert="horz" wrap="square" lIns="91440" tIns="0" rIns="91440" bIns="0" rtlCol="0" anchor="b" anchorCtr="0">
            <a:noAutofit/>
          </a:bodyPr>
          <a:lstStyle>
            <a:lvl1pPr marL="0" indent="0" algn="l" defTabSz="342900" rtl="0" eaLnBrk="1" latinLnBrk="0" hangingPunct="1">
              <a:lnSpc>
                <a:spcPct val="100000"/>
              </a:lnSpc>
              <a:spcBef>
                <a:spcPts val="45"/>
              </a:spcBef>
              <a:buClr>
                <a:schemeClr val="tx2"/>
              </a:buClr>
              <a:buFont typeface="Arial"/>
              <a:buNone/>
              <a:defRPr sz="600" b="0" kern="1200" baseline="0">
                <a:solidFill>
                  <a:schemeClr val="tx2"/>
                </a:solidFill>
                <a:latin typeface="Arial"/>
                <a:ea typeface="+mn-ea"/>
                <a:cs typeface="Arial"/>
              </a:defRPr>
            </a:lvl1pPr>
            <a:lvl2pPr marL="342900" indent="0" algn="l" defTabSz="215504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tx2"/>
              </a:buClr>
              <a:buFont typeface="Arial" pitchFamily="34" charset="0"/>
              <a:buNone/>
              <a:defRPr sz="15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/>
              <a:buNone/>
              <a:tabLst/>
              <a:defRPr sz="135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17026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342900" rtl="0" eaLnBrk="1" latinLnBrk="0" hangingPunct="1">
              <a:lnSpc>
                <a:spcPct val="100000"/>
              </a:lnSpc>
              <a:spcBef>
                <a:spcPts val="525"/>
              </a:spcBef>
              <a:buClr>
                <a:schemeClr val="tx2"/>
              </a:buClr>
              <a:buFont typeface="Arial" pitchFamily="34" charset="0"/>
              <a:buNone/>
              <a:defRPr sz="1200" b="1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7145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l" defTabSz="342900" rtl="0" eaLnBrk="1" latinLnBrk="0" hangingPunct="1">
              <a:spcBef>
                <a:spcPct val="20000"/>
              </a:spcBef>
              <a:buFont typeface="Arial"/>
              <a:buNone/>
              <a:defRPr sz="1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Source: CGA On Premise data, volume, value, 288oz, $  – 06/19/21 vs YA </a:t>
            </a:r>
          </a:p>
        </p:txBody>
      </p:sp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076EBDED-9EF7-46AD-9F9A-45C35FCF36F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7516" y="17381"/>
            <a:ext cx="846244" cy="432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2650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6BC960-10AE-4B72-8A77-8B40F3079A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Key contacts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CB73159-ED89-4466-A2BC-B6EC9BE2C841}"/>
              </a:ext>
            </a:extLst>
          </p:cNvPr>
          <p:cNvSpPr txBox="1"/>
          <p:nvPr/>
        </p:nvSpPr>
        <p:spPr>
          <a:xfrm>
            <a:off x="1175826" y="1379662"/>
            <a:ext cx="4678748" cy="2492990"/>
          </a:xfrm>
          <a:prstGeom prst="rect">
            <a:avLst/>
          </a:prstGeom>
          <a:noFill/>
        </p:spPr>
        <p:txBody>
          <a:bodyPr wrap="square" lIns="91440" tIns="45720" rIns="91440" bIns="45720" rtlCol="0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Matt Crompton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Helvetica"/>
                <a:ea typeface="Calibri Light" charset="0"/>
                <a:cs typeface="Calibri Light" charset="0"/>
              </a:rPr>
              <a:t>Client Solutions Director: CGA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400" kern="0" dirty="0">
                <a:solidFill>
                  <a:srgbClr val="007FC7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matthew.crompton.consultant@nielsen.com</a:t>
            </a:r>
            <a:endParaRPr lang="en-US" sz="1400" kern="0" dirty="0">
              <a:solidFill>
                <a:srgbClr val="007FC7"/>
              </a:solidFill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>
              <a:solidFill>
                <a:srgbClr val="007FC7"/>
              </a:solidFill>
              <a:latin typeface="Helvetica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defTabSz="1219170">
              <a:defRPr/>
            </a:pPr>
            <a:r>
              <a:rPr lang="en-US" sz="1400" kern="0" dirty="0">
                <a:solidFill>
                  <a:sysClr val="windowText" lastClr="000000"/>
                </a:solidFill>
                <a:latin typeface="Helvetica"/>
              </a:rPr>
              <a:t>Mitch Stefani</a:t>
            </a:r>
          </a:p>
          <a:p>
            <a:pPr defTabSz="1219170">
              <a:defRPr/>
            </a:pPr>
            <a:r>
              <a:rPr lang="en-GB" sz="1400" kern="0" dirty="0">
                <a:solidFill>
                  <a:srgbClr val="58595B"/>
                </a:solidFill>
                <a:latin typeface="Helvetica"/>
                <a:cs typeface="Calibri Light" charset="0"/>
              </a:rPr>
              <a:t>Client Solution Manager</a:t>
            </a:r>
          </a:p>
          <a:p>
            <a:pPr lvl="0" defTabSz="1219170">
              <a:defRPr/>
            </a:pPr>
            <a:r>
              <a:rPr lang="en-US" sz="1400" u="sng" kern="0" dirty="0">
                <a:solidFill>
                  <a:srgbClr val="007FC7"/>
                </a:solidFill>
              </a:rPr>
              <a:t>mitch.stefani@cgastrategy.com </a:t>
            </a:r>
            <a:endParaRPr lang="en-GB" sz="1400" u="sng" dirty="0">
              <a:solidFill>
                <a:prstClr val="black"/>
              </a:solidFill>
              <a:latin typeface="Helvetica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6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AACE10D-EFB3-4A75-ABCD-686EB700B87E}"/>
              </a:ext>
            </a:extLst>
          </p:cNvPr>
          <p:cNvSpPr/>
          <p:nvPr/>
        </p:nvSpPr>
        <p:spPr>
          <a:xfrm>
            <a:off x="5752368" y="1379662"/>
            <a:ext cx="3640818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Helvetica"/>
                <a:ea typeface="+mn-ea"/>
                <a:cs typeface="+mn-cs"/>
              </a:rPr>
              <a:t>Amy Warren</a:t>
            </a: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58595B"/>
                </a:solidFill>
                <a:effectLst/>
                <a:uLnTx/>
                <a:uFillTx/>
                <a:latin typeface="Helvetica"/>
                <a:ea typeface="Calibri Light" charset="0"/>
                <a:cs typeface="Calibri Light" charset="0"/>
              </a:rPr>
              <a:t>Director of Client Services</a:t>
            </a:r>
          </a:p>
          <a:p>
            <a:pPr defTabSz="1219170">
              <a:defRPr/>
            </a:pPr>
            <a:r>
              <a:rPr lang="en-US" sz="1400" kern="0" dirty="0">
                <a:solidFill>
                  <a:srgbClr val="007FC7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amy.warren@cgastrategy.com</a:t>
            </a:r>
            <a:endParaRPr lang="en-US" sz="1400" kern="0" dirty="0">
              <a:solidFill>
                <a:srgbClr val="007FC7"/>
              </a:solidFill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>
              <a:solidFill>
                <a:srgbClr val="007FC7"/>
              </a:solidFill>
              <a:latin typeface="Helvetica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>
              <a:solidFill>
                <a:srgbClr val="007FC7"/>
              </a:solidFill>
              <a:latin typeface="Helvetica"/>
            </a:endParaRPr>
          </a:p>
          <a:p>
            <a:pPr lvl="0" defTabSz="1219170">
              <a:defRPr/>
            </a:pPr>
            <a:r>
              <a:rPr lang="en-GB" sz="1400" kern="0" dirty="0"/>
              <a:t>Patrick Bannon</a:t>
            </a:r>
          </a:p>
          <a:p>
            <a:pPr lvl="0" defTabSz="1219170">
              <a:defRPr/>
            </a:pPr>
            <a:r>
              <a:rPr lang="en-US" sz="1400" kern="0" dirty="0">
                <a:solidFill>
                  <a:srgbClr val="58595B"/>
                </a:solidFill>
                <a:ea typeface="Calibri Light" charset="0"/>
                <a:cs typeface="Calibri Light" charset="0"/>
              </a:rPr>
              <a:t>Client Director</a:t>
            </a:r>
          </a:p>
          <a:p>
            <a:r>
              <a:rPr lang="en-GB" sz="1400" kern="0" dirty="0">
                <a:solidFill>
                  <a:srgbClr val="007FC7"/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patrick.bannon@cgastrategy.com</a:t>
            </a:r>
            <a:endParaRPr lang="en-GB" sz="1400" kern="0" dirty="0">
              <a:solidFill>
                <a:srgbClr val="007FC7"/>
              </a:solidFill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400" b="0" i="0" u="none" strike="noStrike" kern="0" cap="none" spc="0" normalizeH="0" baseline="0" noProof="0" dirty="0">
              <a:ln>
                <a:noFill/>
              </a:ln>
              <a:solidFill>
                <a:srgbClr val="007FC7"/>
              </a:solidFill>
              <a:effectLst/>
              <a:uLnTx/>
              <a:uFillTx/>
              <a:latin typeface="Helvetica"/>
              <a:ea typeface="+mn-ea"/>
              <a:cs typeface="+mn-cs"/>
            </a:endParaRPr>
          </a:p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400" kern="0" dirty="0">
              <a:solidFill>
                <a:srgbClr val="007FC7"/>
              </a:solidFill>
              <a:latin typeface="Helvetica"/>
            </a:endParaRPr>
          </a:p>
          <a:p>
            <a:pPr lvl="0" defTabSz="1219170">
              <a:defRPr/>
            </a:pPr>
            <a:r>
              <a:rPr lang="en-GB" sz="1400" kern="0" dirty="0"/>
              <a:t>Matthew Gallagher</a:t>
            </a:r>
            <a:endParaRPr lang="en-US" sz="1400" kern="0" dirty="0">
              <a:solidFill>
                <a:srgbClr val="58595B"/>
              </a:solidFill>
            </a:endParaRPr>
          </a:p>
          <a:p>
            <a:pPr lvl="0" defTabSz="1219170">
              <a:defRPr/>
            </a:pPr>
            <a:r>
              <a:rPr lang="en-US" sz="1400" kern="0" dirty="0">
                <a:solidFill>
                  <a:srgbClr val="58595B"/>
                </a:solidFill>
              </a:rPr>
              <a:t>Senior Client Manager</a:t>
            </a:r>
          </a:p>
          <a:p>
            <a:pPr lvl="0">
              <a:defRPr/>
            </a:pPr>
            <a:r>
              <a:rPr lang="en-GB" sz="1400" kern="0" dirty="0">
                <a:solidFill>
                  <a:srgbClr val="007FC7"/>
                </a:solidFill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matthew.gallagher@cgastrategy.com</a:t>
            </a:r>
            <a:endParaRPr lang="en-GB" sz="1400" kern="0" dirty="0">
              <a:solidFill>
                <a:srgbClr val="007FC7"/>
              </a:solidFill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E545048-CDB6-4211-9726-22C024DA899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60"/>
          <a:stretch/>
        </p:blipFill>
        <p:spPr>
          <a:xfrm>
            <a:off x="382262" y="1252637"/>
            <a:ext cx="793564" cy="84092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6C4A26F-2F27-4497-A440-36DEEA6E7BD7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20937" y="1251210"/>
            <a:ext cx="674641" cy="84377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Picture 12" descr="A picture containing person, indoor, man, looking&#10;&#10;Description automatically generated">
            <a:extLst>
              <a:ext uri="{FF2B5EF4-FFF2-40B4-BE49-F238E27FC236}">
                <a16:creationId xmlns:a16="http://schemas.microsoft.com/office/drawing/2014/main" id="{5B0FCF07-7C90-44DA-BBFC-F84B6B571337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216231" y="2725844"/>
            <a:ext cx="996186" cy="664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Picture 13" descr="A person wearing a suit and tie smiling at the camera&#10;&#10;Description generated with very high confidence">
            <a:extLst>
              <a:ext uri="{FF2B5EF4-FFF2-40B4-BE49-F238E27FC236}">
                <a16:creationId xmlns:a16="http://schemas.microsoft.com/office/drawing/2014/main" id="{C07FF239-3D9D-4C75-9DD8-DE29CE5F035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3684" y="3892290"/>
            <a:ext cx="886713" cy="76944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Picture 14" descr="A person wearing glasses and smiling at the camera&#10;&#10;Description automatically generated">
            <a:extLst>
              <a:ext uri="{FF2B5EF4-FFF2-40B4-BE49-F238E27FC236}">
                <a16:creationId xmlns:a16="http://schemas.microsoft.com/office/drawing/2014/main" id="{094E7FFA-E21D-4BBD-A45D-C97F758B8AD1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8505" y="2597236"/>
            <a:ext cx="737073" cy="92134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DD061462-D654-4319-A894-209FC1EECBB7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3717" y="197616"/>
            <a:ext cx="1144575" cy="585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78011"/>
      </p:ext>
    </p:extLst>
  </p:cSld>
  <p:clrMapOvr>
    <a:masterClrMapping/>
  </p:clrMapOvr>
</p:sld>
</file>

<file path=ppt/theme/theme1.xml><?xml version="1.0" encoding="utf-8"?>
<a:theme xmlns:a="http://schemas.openxmlformats.org/drawingml/2006/main" name="Nielsen 2018">
  <a:themeElements>
    <a:clrScheme name="Nielsen 05222017">
      <a:dk1>
        <a:srgbClr val="000000"/>
      </a:dk1>
      <a:lt1>
        <a:srgbClr val="FFFFFF"/>
      </a:lt1>
      <a:dk2>
        <a:srgbClr val="000000"/>
      </a:dk2>
      <a:lt2>
        <a:srgbClr val="707276"/>
      </a:lt2>
      <a:accent1>
        <a:srgbClr val="00AEEF"/>
      </a:accent1>
      <a:accent2>
        <a:srgbClr val="B21DAC"/>
      </a:accent2>
      <a:accent3>
        <a:srgbClr val="8DC63F"/>
      </a:accent3>
      <a:accent4>
        <a:srgbClr val="FFB100"/>
      </a:accent4>
      <a:accent5>
        <a:srgbClr val="DC0015"/>
      </a:accent5>
      <a:accent6>
        <a:srgbClr val="8B95A6"/>
      </a:accent6>
      <a:hlink>
        <a:srgbClr val="B21DAC"/>
      </a:hlink>
      <a:folHlink>
        <a:srgbClr val="DC0015"/>
      </a:folHlink>
    </a:clrScheme>
    <a:fontScheme name="Office Classic 2">
      <a:majorFont>
        <a:latin typeface="Arial"/>
        <a:ea typeface=""/>
        <a:cs typeface=""/>
        <a:font script="Jpan" typeface="?? ?????"/>
        <a:font script="Hang" typeface="??"/>
        <a:font script="Hans" typeface="??"/>
        <a:font script="Hant" typeface="?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?? ?????"/>
        <a:font script="Hang" typeface="??"/>
        <a:font script="Hans" typeface="??"/>
        <a:font script="Hant" typeface="?????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Coutur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8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9050" h="3175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4"/>
        </a:solidFill>
        <a:ln>
          <a:noFill/>
        </a:ln>
      </a:spPr>
      <a:bodyPr/>
      <a:lstStyle/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custClrLst>
    <a:custClr name="Deep Blue">
      <a:srgbClr val="00409E"/>
    </a:custClr>
    <a:custClr name="Dark Blue">
      <a:srgbClr val="0073C2"/>
    </a:custClr>
    <a:custClr name="Blue">
      <a:srgbClr val="00AEEF"/>
    </a:custClr>
    <a:custClr name="Light Blue">
      <a:srgbClr val="6BD6F7"/>
    </a:custClr>
    <a:custClr name="Pale Blue">
      <a:srgbClr val="BAEAF9"/>
    </a:custClr>
    <a:custClr name="Deep Violet">
      <a:srgbClr val="5C0A69"/>
    </a:custClr>
    <a:custClr name="Dark Violet">
      <a:srgbClr val="820C8E"/>
    </a:custClr>
    <a:custClr name="Violet">
      <a:srgbClr val="B21DAC"/>
    </a:custClr>
    <a:custClr name="Light Violet">
      <a:srgbClr val="E06EE5"/>
    </a:custClr>
    <a:custClr name="Pale Violet">
      <a:srgbClr val="F7BFF2"/>
    </a:custClr>
    <a:custClr name="Deep Green">
      <a:srgbClr val="21572B"/>
    </a:custClr>
    <a:custClr name="Dark Green">
      <a:srgbClr val="218535"/>
    </a:custClr>
    <a:custClr name="Green">
      <a:srgbClr val="8DC63F"/>
    </a:custClr>
    <a:custClr name="Light Green">
      <a:srgbClr val="C4DF9B"/>
    </a:custClr>
    <a:custClr name="Pale Green">
      <a:srgbClr val="E0EECB"/>
    </a:custClr>
    <a:custClr name="Deep Orange">
      <a:srgbClr val="ED721E"/>
    </a:custClr>
    <a:custClr name="Dark Orange">
      <a:srgbClr val="FF9305"/>
    </a:custClr>
    <a:custClr name="Orange">
      <a:srgbClr val="FFB100"/>
    </a:custClr>
    <a:custClr name="Light Orange">
      <a:srgbClr val="FFD147"/>
    </a:custClr>
    <a:custClr name="Pale Orange">
      <a:srgbClr val="FFE5AD"/>
    </a:custClr>
    <a:custClr name="Deep Red">
      <a:srgbClr val="761114"/>
    </a:custClr>
    <a:custClr name="Dark Red">
      <a:srgbClr val="A30000"/>
    </a:custClr>
    <a:custClr name="Red">
      <a:srgbClr val="DC0015"/>
    </a:custClr>
    <a:custClr name="Light Red">
      <a:srgbClr val="FA4F4F"/>
    </a:custClr>
    <a:custClr name="Pale Red">
      <a:srgbClr val="FFC9CC"/>
    </a:custClr>
    <a:custClr name="Deep Grey">
      <a:srgbClr val="000000"/>
    </a:custClr>
    <a:custClr name="Dark Grey">
      <a:srgbClr val="3E484E"/>
    </a:custClr>
    <a:custClr name="Grey">
      <a:srgbClr val="8B959B"/>
    </a:custClr>
    <a:custClr name="Light Grey">
      <a:srgbClr val="E4E8EB"/>
    </a:custClr>
    <a:custClr name="Pale Grey">
      <a:srgbClr val="F8F9FA"/>
    </a:custClr>
  </a:custClrLst>
  <a:extLst>
    <a:ext uri="{05A4C25C-085E-4340-85A3-A5531E510DB2}">
      <thm15:themeFamily xmlns:thm15="http://schemas.microsoft.com/office/thememl/2012/main" name="Nielsen 2018" id="{5DDC5DBB-84C5-497B-A1A3-3C69C478A887}" vid="{66697795-EEB4-4B3D-A51C-2EED60413A4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422</TotalTime>
  <Words>511</Words>
  <Application>Microsoft Office PowerPoint</Application>
  <PresentationFormat>On-screen Show (16:9)</PresentationFormat>
  <Paragraphs>60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Helvetica</vt:lpstr>
      <vt:lpstr>Nielsen 2018</vt:lpstr>
      <vt:lpstr>Usacm Q2 trends</vt:lpstr>
      <vt:lpstr>Overview  - Q2 ending 06/19/21</vt:lpstr>
      <vt:lpstr>On premise cider is experiencing strong declines due to COVID-19</vt:lpstr>
      <vt:lpstr>Aligning with wider on-premise 52-week trends, all flavors decline </vt:lpstr>
      <vt:lpstr>  Packaged &amp; Draft down in dollars and 288oz Eq</vt:lpstr>
      <vt:lpstr>Key contacts</vt:lpstr>
    </vt:vector>
  </TitlesOfParts>
  <Company>NIELSEN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Usacm q4 trends</dc:title>
  <dc:creator>Smith, Sarah</dc:creator>
  <cp:lastModifiedBy>Matthew Gallagher</cp:lastModifiedBy>
  <cp:revision>193</cp:revision>
  <dcterms:created xsi:type="dcterms:W3CDTF">2018-08-09T19:44:00Z</dcterms:created>
  <dcterms:modified xsi:type="dcterms:W3CDTF">2021-08-19T16:34:09Z</dcterms:modified>
</cp:coreProperties>
</file>