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63" r:id="rId5"/>
    <p:sldId id="264" r:id="rId6"/>
    <p:sldId id="266" r:id="rId7"/>
    <p:sldId id="268" r:id="rId8"/>
    <p:sldId id="275" r:id="rId9"/>
    <p:sldId id="260" r:id="rId10"/>
    <p:sldId id="270" r:id="rId11"/>
    <p:sldId id="261" r:id="rId12"/>
    <p:sldId id="282" r:id="rId13"/>
    <p:sldId id="269" r:id="rId14"/>
    <p:sldId id="272" r:id="rId15"/>
    <p:sldId id="273" r:id="rId16"/>
    <p:sldId id="262" r:id="rId17"/>
    <p:sldId id="274" r:id="rId18"/>
    <p:sldId id="276" r:id="rId19"/>
    <p:sldId id="277" r:id="rId20"/>
    <p:sldId id="279" r:id="rId21"/>
    <p:sldId id="280" r:id="rId22"/>
    <p:sldId id="310" r:id="rId23"/>
    <p:sldId id="307" r:id="rId24"/>
    <p:sldId id="309" r:id="rId25"/>
    <p:sldId id="298" r:id="rId26"/>
    <p:sldId id="284" r:id="rId27"/>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0"/>
  </p:normalViewPr>
  <p:slideViewPr>
    <p:cSldViewPr snapToGrid="0" snapToObjects="1">
      <p:cViewPr varScale="1">
        <p:scale>
          <a:sx n="115" d="100"/>
          <a:sy n="115" d="100"/>
        </p:scale>
        <p:origin x="499"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c:style val="2"/>
  <c:chart>
    <c:autoTitleDeleted val="1"/>
    <c:plotArea>
      <c:layout/>
      <c:barChart>
        <c:barDir val="col"/>
        <c:grouping val="clustered"/>
        <c:varyColors val="0"/>
        <c:ser>
          <c:idx val="0"/>
          <c:order val="0"/>
          <c:tx>
            <c:strRef>
              <c:f>Sheet1!$B$1</c:f>
              <c:strCache>
                <c:ptCount val="1"/>
                <c:pt idx="0">
                  <c:v>Istanze CN</c:v>
                </c:pt>
              </c:strCache>
            </c:strRef>
          </c:tx>
          <c:spPr>
            <a:solidFill>
              <a:srgbClr val="C32420"/>
            </a:solidFill>
            <a:ln>
              <a:noFill/>
            </a:ln>
            <a:effectLst>
              <a:outerShdw blurRad="38100" dist="12700" dir="5400000" algn="ctr" rotWithShape="0">
                <a:srgbClr val="000000">
                  <a:alpha val="5000"/>
                </a:srgbClr>
              </a:outerShdw>
            </a:effectLst>
          </c:spPr>
          <c:invertIfNegative val="0"/>
          <c:dLbls>
            <c:numFmt formatCode="#,##0" sourceLinked="0"/>
            <c:spPr>
              <a:noFill/>
              <a:ln>
                <a:noFill/>
              </a:ln>
              <a:effectLst/>
            </c:spPr>
            <c:txPr>
              <a:bodyPr/>
              <a:lstStyle/>
              <a:p>
                <a:pPr>
                  <a:defRPr sz="1000" b="1" i="0" u="none" strike="noStrike">
                    <a:solidFill>
                      <a:srgbClr val="4A4F62"/>
                    </a:solidFill>
                    <a:latin typeface="Montserrat"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2021</c:v>
                </c:pt>
                <c:pt idx="1">
                  <c:v>2022</c:v>
                </c:pt>
                <c:pt idx="2">
                  <c:v>2023</c:v>
                </c:pt>
                <c:pt idx="3">
                  <c:v>2024</c:v>
                </c:pt>
                <c:pt idx="4">
                  <c:v>2025</c:v>
                </c:pt>
              </c:strCache>
            </c:strRef>
          </c:cat>
          <c:val>
            <c:numRef>
              <c:f>Sheet1!$B$2:$B$6</c:f>
              <c:numCache>
                <c:formatCode>General</c:formatCode>
                <c:ptCount val="5"/>
                <c:pt idx="0">
                  <c:v>39</c:v>
                </c:pt>
                <c:pt idx="1">
                  <c:v>499</c:v>
                </c:pt>
                <c:pt idx="2">
                  <c:v>817</c:v>
                </c:pt>
                <c:pt idx="3">
                  <c:v>1048</c:v>
                </c:pt>
                <c:pt idx="4">
                  <c:v>1776</c:v>
                </c:pt>
              </c:numCache>
            </c:numRef>
          </c:val>
          <c:extLst>
            <c:ext xmlns:c16="http://schemas.microsoft.com/office/drawing/2014/chart" uri="{C3380CC4-5D6E-409C-BE32-E72D297353CC}">
              <c16:uniqueId val="{00000000-6BE1-4081-A885-A63B48FB1CBE}"/>
            </c:ext>
          </c:extLst>
        </c:ser>
        <c:dLbls>
          <c:showLegendKey val="0"/>
          <c:showVal val="1"/>
          <c:showCatName val="0"/>
          <c:showSerName val="0"/>
          <c:showPercent val="0"/>
          <c:showBubbleSize val="0"/>
        </c:dLbls>
        <c:gapWidth val="100"/>
        <c:axId val="2094734554"/>
        <c:axId val="2094734552"/>
      </c:barChart>
      <c:catAx>
        <c:axId val="2094734554"/>
        <c:scaling>
          <c:orientation val="minMax"/>
        </c:scaling>
        <c:delete val="0"/>
        <c:axPos val="b"/>
        <c:numFmt formatCode="General" sourceLinked="1"/>
        <c:majorTickMark val="none"/>
        <c:minorTickMark val="none"/>
        <c:tickLblPos val="low"/>
        <c:spPr>
          <a:ln w="9525" cap="flat">
            <a:solidFill>
              <a:srgbClr val="DDDDDD"/>
            </a:solidFill>
            <a:prstDash val="solid"/>
            <a:round/>
          </a:ln>
        </c:spPr>
        <c:txPr>
          <a:bodyPr/>
          <a:lstStyle/>
          <a:p>
            <a:pPr>
              <a:defRPr sz="950" b="0" i="0" u="none" strike="noStrike">
                <a:solidFill>
                  <a:srgbClr val="4A4F62"/>
                </a:solidFill>
                <a:latin typeface="Montserrat" pitchFamily="34" charset="0"/>
              </a:defRPr>
            </a:pPr>
            <a:endParaRPr lang="en-US"/>
          </a:p>
        </c:txPr>
        <c:crossAx val="2094734552"/>
        <c:crosses val="autoZero"/>
        <c:auto val="1"/>
        <c:lblAlgn val="ctr"/>
        <c:lblOffset val="100"/>
        <c:noMultiLvlLbl val="1"/>
      </c:catAx>
      <c:valAx>
        <c:axId val="2094734552"/>
        <c:scaling>
          <c:orientation val="minMax"/>
        </c:scaling>
        <c:delete val="1"/>
        <c:axPos val="l"/>
        <c:majorGridlines>
          <c:spPr>
            <a:ln w="6350" cap="flat">
              <a:solidFill>
                <a:srgbClr val="E8E8E8"/>
              </a:solidFill>
              <a:prstDash val="dot"/>
              <a:round/>
            </a:ln>
          </c:spPr>
        </c:majorGridlines>
        <c:numFmt formatCode="General" sourceLinked="0"/>
        <c:majorTickMark val="none"/>
        <c:minorTickMark val="none"/>
        <c:tickLblPos val="nextTo"/>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4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Copertina BLB Crisis Monitor — Settimana 13, Marzo 2026</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Data Story S12 — Tasso recupero creditori dal 31% al 41%</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Semaforo Rischio PMI — 5 indicatori macro</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Il Commento BLB — editoriale del Partner</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Infografica S12 — 12 fasi della Liquidazione Giudiziale</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Caso Pratico S12 — Impresa metalmeccanica, AdR efficacia estesa</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Indicatori di Crisi — dashboard KPI</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Lo Sapevi Che? — 1 su 2 imprenditori senza successore</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Checklist Operativa — 7 azioni</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Domanda della Settimana S12 — Misure protettive nella CNC</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Glossario S12 — Segnalazione anticipata, Programma liquidazione, Debt/Equity</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Executive Summary — 6 punti chiave della settimana</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Toolbox S12 — Calcolatore DSCR, Principi Esperto CN, Archivio BLB</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Segnalazioni S12 — S.I.S.CO. Milano, CCIAA Modena, CNDCEC, Bluenext</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Variante 1: Approfondiamo Insieme — CTA orientata al dialogo con 3 aree tematiche.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Variante 2: 4 credenziali su sfondo scuro — fondazione, struttura, presenza, specializzazione.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Slide team con competence tags.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Chiusura — contatti, sedi, QR code iscrizione</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Sommario S12 con navigazione interna cliccabile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Sezione 01: Notizie Generali S12</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Sezione 02: Normativa e Prassi S12 — Rottamazione quinquies, D.Lgs. 186/2025, Transazione fiscale CNC</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Sezione 03: Giurisprudenza S12 — Cass. 623, 624/2026, Trib. Milano buona fede</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Sezione 04: Approfondimenti S12 — La Perla, art. 18 CCII, segnalazione crisi</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Voce dell’Esperto — Avv. Anna Raviele</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Il Numero della Settimana — 9.795 liquidazioni giudiziali 2025</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4.png"/><Relationship Id="rId4" Type="http://schemas.openxmlformats.org/officeDocument/2006/relationships/hyperlink" Target="https://www.unioncamere.gov.it/agenda/composizione-negoziata-della-crisi-di-impresa-il-bilancio-di-quattro-anni"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istat.it/en/press-release/employment-and-unemployment-provisional-estimates-january-2026/" TargetMode="External"/><Relationship Id="rId3" Type="http://schemas.openxmlformats.org/officeDocument/2006/relationships/hyperlink" Target="https://www.ansa.it/sito/notizie/topnews/2026/03/14/abi-aumentano-ancora-i-prestiti-a-febbraio-21_11029626-de20-48c8-b597-46e7d854e43f.html" TargetMode="External"/><Relationship Id="rId7" Type="http://schemas.openxmlformats.org/officeDocument/2006/relationships/hyperlink" Target="https://www.cribis.com/it/approfondimenti/liquidazioni-giudiziali-2025/"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istat.it/en/press-release/consumer-and-business-confidence-march-2026/" TargetMode="External"/><Relationship Id="rId5" Type="http://schemas.openxmlformats.org/officeDocument/2006/relationships/hyperlink" Target="https://it.tradingeconomics.com/commodity/eu-natural-gas"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ioncamere.gov.it/comunicazione/comunicati-stampa/pmi-italiane-difficolta-cresce-il-peso-della-medio-grande-dimensione-dazienda"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brocardi.it/codice-civile/libro-quinto/titolo-ii/capo-i/sezione-i/art2086.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commercialisti.it/documents/20182/1236821/codice+crisi_definizioni+indici+(ott+2019).pdf" TargetMode="Externa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brocardi.it/codice-civile/libro-quinto/titolo-ii/capo-i/sezione-i/art2086.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blblex.it/attivita.php?id=16&amp;lang=it"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dirittodellacrisi.it/articolo/composizione-negoziata-della-crisi-e-transazione-fiscale" TargetMode="External"/><Relationship Id="rId5" Type="http://schemas.openxmlformats.org/officeDocument/2006/relationships/image" Target="../media/image4.png"/><Relationship Id="rId4" Type="http://schemas.openxmlformats.org/officeDocument/2006/relationships/hyperlink" Target="https://commercialisti.it/wp-content/uploads/2024/12/non-Quotate.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vicenza.commercialisti.it/eventi/odcec-verona-terza-edizione-convegno-sul-codice-della-crisi-dimpresa-e-dellinsolvenza-17-e-18-aprile-2026-teatrino-palazzo-maffei-vr/" TargetMode="External"/><Relationship Id="rId7"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aigi.it/2026/03/19/milano-ciclo-di-incontri-su-adeguati-assetti-2026/" TargetMode="External"/><Relationship Id="rId5" Type="http://schemas.openxmlformats.org/officeDocument/2006/relationships/hyperlink" Target="https://fncformazione.it/prodotto/codice-della-crisi-dimpresa-e-dellinsolvenza-corso-di-aggiornamento-per-il-mantenimento-delliscrizione-nellelenco-ex-art-356-ccii/" TargetMode="External"/><Relationship Id="rId4" Type="http://schemas.openxmlformats.org/officeDocument/2006/relationships/hyperlink" Target="https://dirittodellacrisi.it/evento/crisi-dimpresa-tra-uso-del-tempo-conservazione-del-valore-governance-e-responsabilit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forms/d/e/1FAIpQLScqna2SEPO8h5rOiyVWOwfQqSwC-jt6GAYQ_uNPkfuSMhG07w/viewform?usp=preview"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sv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s://blblex.it/copia-di-blog-home-newsletter" TargetMode="Externa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hyperlink" Target="https://www.edotto.com/articolo/legge-annuale-pmi-agevolazioni-fiscali-per-reti-di-imprese" TargetMode="External"/><Relationship Id="rId7"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dirittobancario.it/art/la-seconda-direttiva-insolvency-in-gazzetta-ufficiale-ue/" TargetMode="External"/><Relationship Id="rId5" Type="http://schemas.openxmlformats.org/officeDocument/2006/relationships/hyperlink" Target="https://www.unioncamere.gov.it/agenda/composizione-negoziata-della-crisi-di-impresa-il-bilancio-di-quattro-anni"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gazzettaufficiale.it/eli/id/2026/03/23/26G00048/sg" TargetMode="External"/><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ommercialisti.it/documenti-studio/" TargetMode="External"/><Relationship Id="rId5" Type="http://schemas.openxmlformats.org/officeDocument/2006/relationships/hyperlink" Target="https://www.dirittobancario.it/art/la-seconda-direttiva-insolvency-in-gazzetta-ufficiale-ue/"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unijuris.it/node/9016" TargetMode="External"/><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adicu.it/2026/03/15/tribunale-di-bologna-sez-4-10-03-2026-n-56/" TargetMode="External"/><Relationship Id="rId5" Type="http://schemas.openxmlformats.org/officeDocument/2006/relationships/hyperlink" Target="https://www.cortedicassazione.it/it/civile_dettaglio.page?contentId=SZC48290"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dirittodellacrisi.it/articolo/obblighi-di-segnalazione-nel-codice-della-crisi-responsabilita-dei-sindaci-e-dei-revisori-per-i-danni-relativi-alla-perdita-di-valore-della-societa-e-dei-crediti-conseguente-alla-mancata-o-tardiva-attivazione-delle-misure-e-degli-strumenti-di-regolazione-della-crisi-e-dellinsolvenza" TargetMode="External"/><Relationship Id="rId7"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dirittobancario.it/art/la-seconda-direttiva-insolvency-in-gazzetta-ufficiale-ue/" TargetMode="External"/><Relationship Id="rId5" Type="http://schemas.openxmlformats.org/officeDocument/2006/relationships/hyperlink" Target="https://www.dirittobancario.it/art/lambito-di-applicazione-dellart-94-bis-ccii-dopo-il-decreto-correttivo-ter/"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ww.corrierenazionale.net/2026/03/27/crisi-dimpresa-13-500-le-procedure-avviate-nel-2025-155/"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C1C21"/>
        </a:solidFill>
        <a:effectLst/>
      </p:bgPr>
    </p:bg>
    <p:spTree>
      <p:nvGrpSpPr>
        <p:cNvPr id="1" name=""/>
        <p:cNvGrpSpPr/>
        <p:nvPr/>
      </p:nvGrpSpPr>
      <p:grpSpPr>
        <a:xfrm>
          <a:off x="0" y="0"/>
          <a:ext cx="0" cy="0"/>
          <a:chOff x="0" y="0"/>
          <a:chExt cx="0" cy="0"/>
        </a:xfrm>
      </p:grpSpPr>
      <p:pic>
        <p:nvPicPr>
          <p:cNvPr id="29" name="Elemento grafico 28">
            <a:extLst>
              <a:ext uri="{FF2B5EF4-FFF2-40B4-BE49-F238E27FC236}">
                <a16:creationId xmlns:a16="http://schemas.microsoft.com/office/drawing/2014/main" id="{4BAC79DF-ED43-8ED0-CE44-D10221DE0EC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8640" y="455580"/>
            <a:ext cx="504000" cy="504000"/>
          </a:xfrm>
          <a:prstGeom prst="rect">
            <a:avLst/>
          </a:prstGeom>
        </p:spPr>
      </p:pic>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5" name="Text 2"/>
          <p:cNvSpPr/>
          <p:nvPr/>
        </p:nvSpPr>
        <p:spPr>
          <a:xfrm>
            <a:off x="1188720" y="502920"/>
            <a:ext cx="2743200" cy="411480"/>
          </a:xfrm>
          <a:prstGeom prst="rect">
            <a:avLst/>
          </a:prstGeom>
          <a:noFill/>
          <a:ln/>
        </p:spPr>
        <p:txBody>
          <a:bodyPr wrap="square" lIns="0" tIns="0" rIns="0" bIns="0" rtlCol="0" anchor="ctr"/>
          <a:lstStyle/>
          <a:p>
            <a:pPr marL="0" indent="0">
              <a:buNone/>
            </a:pPr>
            <a:r>
              <a:rPr lang="en-US" sz="1100" kern="0" spc="300" dirty="0">
                <a:solidFill>
                  <a:srgbClr val="999999"/>
                </a:solidFill>
                <a:latin typeface="Space Grotesk" pitchFamily="34" charset="0"/>
                <a:ea typeface="Space Grotesk" pitchFamily="34" charset="-122"/>
                <a:cs typeface="Space Grotesk" pitchFamily="34" charset="-120"/>
              </a:rPr>
              <a:t>BLB STUDIO LEGALE</a:t>
            </a:r>
            <a:endParaRPr lang="en-US" sz="1100" dirty="0"/>
          </a:p>
        </p:txBody>
      </p:sp>
      <p:sp>
        <p:nvSpPr>
          <p:cNvPr id="6" name="Text 3"/>
          <p:cNvSpPr/>
          <p:nvPr/>
        </p:nvSpPr>
        <p:spPr>
          <a:xfrm>
            <a:off x="548640" y="1371600"/>
            <a:ext cx="5486400" cy="685800"/>
          </a:xfrm>
          <a:prstGeom prst="rect">
            <a:avLst/>
          </a:prstGeom>
          <a:noFill/>
          <a:ln/>
        </p:spPr>
        <p:txBody>
          <a:bodyPr wrap="square" lIns="0" tIns="0" rIns="0" bIns="0" rtlCol="0" anchor="ctr"/>
          <a:lstStyle/>
          <a:p>
            <a:pPr marL="0" indent="0">
              <a:buNone/>
            </a:pPr>
            <a:r>
              <a:rPr lang="en-US" sz="4200" b="1" kern="0" spc="400" dirty="0">
                <a:solidFill>
                  <a:srgbClr val="FFFFFF"/>
                </a:solidFill>
                <a:latin typeface="Montserrat" pitchFamily="34" charset="0"/>
                <a:ea typeface="Montserrat" pitchFamily="34" charset="-122"/>
                <a:cs typeface="Montserrat" pitchFamily="34" charset="-120"/>
              </a:rPr>
              <a:t>CRISIS MONITOR</a:t>
            </a:r>
            <a:endParaRPr lang="en-US" sz="4200" dirty="0"/>
          </a:p>
        </p:txBody>
      </p:sp>
      <p:sp>
        <p:nvSpPr>
          <p:cNvPr id="7" name="Shape 4"/>
          <p:cNvSpPr/>
          <p:nvPr/>
        </p:nvSpPr>
        <p:spPr>
          <a:xfrm>
            <a:off x="548640" y="2148840"/>
            <a:ext cx="3200400" cy="45720"/>
          </a:xfrm>
          <a:prstGeom prst="rect">
            <a:avLst/>
          </a:prstGeom>
          <a:solidFill>
            <a:srgbClr val="C32420"/>
          </a:solidFill>
          <a:ln/>
        </p:spPr>
        <p:txBody>
          <a:bodyPr/>
          <a:lstStyle/>
          <a:p>
            <a:endParaRPr lang="it-IT"/>
          </a:p>
        </p:txBody>
      </p:sp>
      <p:sp>
        <p:nvSpPr>
          <p:cNvPr id="8" name="Text 5"/>
          <p:cNvSpPr/>
          <p:nvPr/>
        </p:nvSpPr>
        <p:spPr>
          <a:xfrm>
            <a:off x="548640" y="2377440"/>
            <a:ext cx="4572000" cy="365760"/>
          </a:xfrm>
          <a:prstGeom prst="rect">
            <a:avLst/>
          </a:prstGeom>
          <a:noFill/>
          <a:ln/>
        </p:spPr>
        <p:txBody>
          <a:bodyPr wrap="square" lIns="0" tIns="0" rIns="0" bIns="0" rtlCol="0" anchor="ctr"/>
          <a:lstStyle/>
          <a:p>
            <a:pPr marL="0" indent="0">
              <a:buNone/>
            </a:pPr>
            <a:r>
              <a:rPr lang="en-US" sz="1400" kern="0" spc="200" dirty="0">
                <a:solidFill>
                  <a:srgbClr val="C32420"/>
                </a:solidFill>
                <a:latin typeface="Space Grotesk" pitchFamily="34" charset="0"/>
                <a:ea typeface="Space Grotesk" pitchFamily="34" charset="-122"/>
                <a:cs typeface="Space Grotesk" pitchFamily="34" charset="-120"/>
              </a:rPr>
              <a:t>SETTIMANA 14  ·  APRILE 2026</a:t>
            </a:r>
            <a:endParaRPr lang="en-US" sz="1400" dirty="0"/>
          </a:p>
        </p:txBody>
      </p:sp>
      <p:sp>
        <p:nvSpPr>
          <p:cNvPr id="9" name="Text 6"/>
          <p:cNvSpPr/>
          <p:nvPr/>
        </p:nvSpPr>
        <p:spPr>
          <a:xfrm>
            <a:off x="548640" y="2880360"/>
            <a:ext cx="5029200" cy="640080"/>
          </a:xfrm>
          <a:prstGeom prst="rect">
            <a:avLst/>
          </a:prstGeom>
          <a:noFill/>
          <a:ln/>
        </p:spPr>
        <p:txBody>
          <a:bodyPr wrap="square" lIns="0" tIns="0" rIns="0" bIns="0" rtlCol="0" anchor="ctr"/>
          <a:lstStyle/>
          <a:p>
            <a:pPr marL="0" indent="0">
              <a:lnSpc>
                <a:spcPct val="140000"/>
              </a:lnSpc>
              <a:buNone/>
            </a:pPr>
            <a:r>
              <a:rPr lang="en-US" sz="1200" dirty="0">
                <a:solidFill>
                  <a:srgbClr val="999999"/>
                </a:solidFill>
                <a:latin typeface="Source Sans Pro" pitchFamily="34" charset="0"/>
                <a:ea typeface="Source Sans Pro" pitchFamily="34" charset="-122"/>
                <a:cs typeface="Source Sans Pro" pitchFamily="34" charset="-120"/>
              </a:rPr>
              <a:t>Rassegna settimanale di novità in materia di</a:t>
            </a:r>
            <a:endParaRPr lang="en-US" sz="1200" dirty="0"/>
          </a:p>
          <a:p>
            <a:pPr marL="0" indent="0">
              <a:lnSpc>
                <a:spcPct val="140000"/>
              </a:lnSpc>
              <a:buNone/>
            </a:pPr>
            <a:r>
              <a:rPr lang="en-US" sz="1200" dirty="0">
                <a:solidFill>
                  <a:srgbClr val="999999"/>
                </a:solidFill>
                <a:latin typeface="Source Sans Pro" pitchFamily="34" charset="0"/>
                <a:ea typeface="Source Sans Pro" pitchFamily="34" charset="-122"/>
                <a:cs typeface="Source Sans Pro" pitchFamily="34" charset="-120"/>
              </a:rPr>
              <a:t>crisi d’impresa e ristrutturazione aziendale</a:t>
            </a:r>
            <a:endParaRPr lang="en-US" sz="1200" dirty="0"/>
          </a:p>
        </p:txBody>
      </p:sp>
      <p:sp>
        <p:nvSpPr>
          <p:cNvPr id="10" name="Shape 7"/>
          <p:cNvSpPr/>
          <p:nvPr/>
        </p:nvSpPr>
        <p:spPr>
          <a:xfrm>
            <a:off x="6217920" y="1371600"/>
            <a:ext cx="2560320" cy="64008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1" name="Shape 8"/>
          <p:cNvSpPr/>
          <p:nvPr/>
        </p:nvSpPr>
        <p:spPr>
          <a:xfrm>
            <a:off x="6217920" y="1371600"/>
            <a:ext cx="54864" cy="640080"/>
          </a:xfrm>
          <a:prstGeom prst="rect">
            <a:avLst/>
          </a:prstGeom>
          <a:solidFill>
            <a:srgbClr val="C32420"/>
          </a:solidFill>
          <a:ln/>
        </p:spPr>
        <p:txBody>
          <a:bodyPr/>
          <a:lstStyle/>
          <a:p>
            <a:endParaRPr lang="it-IT"/>
          </a:p>
        </p:txBody>
      </p:sp>
      <p:sp>
        <p:nvSpPr>
          <p:cNvPr id="12" name="Text 9"/>
          <p:cNvSpPr/>
          <p:nvPr/>
        </p:nvSpPr>
        <p:spPr>
          <a:xfrm>
            <a:off x="6400800" y="1463040"/>
            <a:ext cx="457200" cy="457200"/>
          </a:xfrm>
          <a:prstGeom prst="rect">
            <a:avLst/>
          </a:prstGeom>
          <a:noFill/>
          <a:ln/>
        </p:spPr>
        <p:txBody>
          <a:bodyPr wrap="square" lIns="0" tIns="0" rIns="0" bIns="0" rtlCol="0" anchor="ctr"/>
          <a:lstStyle/>
          <a:p>
            <a:pPr marL="0" indent="0">
              <a:buNone/>
            </a:pPr>
            <a:r>
              <a:rPr lang="en-US" sz="1800" b="1" dirty="0">
                <a:solidFill>
                  <a:srgbClr val="C32420"/>
                </a:solidFill>
                <a:latin typeface="Montserrat" pitchFamily="34" charset="0"/>
                <a:ea typeface="Montserrat" pitchFamily="34" charset="-122"/>
                <a:cs typeface="Montserrat" pitchFamily="34" charset="-120"/>
              </a:rPr>
              <a:t>01</a:t>
            </a:r>
            <a:endParaRPr lang="en-US" sz="1800" dirty="0"/>
          </a:p>
        </p:txBody>
      </p:sp>
      <p:sp>
        <p:nvSpPr>
          <p:cNvPr id="13" name="Text 10"/>
          <p:cNvSpPr/>
          <p:nvPr/>
        </p:nvSpPr>
        <p:spPr>
          <a:xfrm>
            <a:off x="6903720" y="1463040"/>
            <a:ext cx="1737360" cy="457200"/>
          </a:xfrm>
          <a:prstGeom prst="rect">
            <a:avLst/>
          </a:prstGeom>
          <a:noFill/>
          <a:ln/>
        </p:spPr>
        <p:txBody>
          <a:bodyPr wrap="square" lIns="0" tIns="0" rIns="0" bIns="0" rtlCol="0" anchor="ctr"/>
          <a:lstStyle/>
          <a:p>
            <a:pPr marL="0" indent="0">
              <a:buNone/>
            </a:pPr>
            <a:r>
              <a:rPr lang="en-US" sz="950" kern="0" spc="150" dirty="0">
                <a:solidFill>
                  <a:srgbClr val="FFFFFF"/>
                </a:solidFill>
                <a:latin typeface="Space Grotesk" pitchFamily="34" charset="0"/>
                <a:ea typeface="Space Grotesk" pitchFamily="34" charset="-122"/>
                <a:cs typeface="Space Grotesk" pitchFamily="34" charset="-120"/>
              </a:rPr>
              <a:t>NOTIZIE GENERALI</a:t>
            </a:r>
            <a:endParaRPr lang="en-US" sz="950" dirty="0"/>
          </a:p>
        </p:txBody>
      </p:sp>
      <p:sp>
        <p:nvSpPr>
          <p:cNvPr id="14" name="Shape 11"/>
          <p:cNvSpPr/>
          <p:nvPr/>
        </p:nvSpPr>
        <p:spPr>
          <a:xfrm>
            <a:off x="6217920" y="2148840"/>
            <a:ext cx="2560320" cy="64008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5" name="Shape 12"/>
          <p:cNvSpPr/>
          <p:nvPr/>
        </p:nvSpPr>
        <p:spPr>
          <a:xfrm>
            <a:off x="6217920" y="2148840"/>
            <a:ext cx="54864" cy="640080"/>
          </a:xfrm>
          <a:prstGeom prst="rect">
            <a:avLst/>
          </a:prstGeom>
          <a:solidFill>
            <a:srgbClr val="C32420"/>
          </a:solidFill>
          <a:ln/>
        </p:spPr>
        <p:txBody>
          <a:bodyPr/>
          <a:lstStyle/>
          <a:p>
            <a:endParaRPr lang="it-IT"/>
          </a:p>
        </p:txBody>
      </p:sp>
      <p:sp>
        <p:nvSpPr>
          <p:cNvPr id="16" name="Text 13"/>
          <p:cNvSpPr/>
          <p:nvPr/>
        </p:nvSpPr>
        <p:spPr>
          <a:xfrm>
            <a:off x="6400800" y="2240280"/>
            <a:ext cx="457200" cy="457200"/>
          </a:xfrm>
          <a:prstGeom prst="rect">
            <a:avLst/>
          </a:prstGeom>
          <a:noFill/>
          <a:ln/>
        </p:spPr>
        <p:txBody>
          <a:bodyPr wrap="square" lIns="0" tIns="0" rIns="0" bIns="0" rtlCol="0" anchor="ctr"/>
          <a:lstStyle/>
          <a:p>
            <a:pPr marL="0" indent="0">
              <a:buNone/>
            </a:pPr>
            <a:r>
              <a:rPr lang="en-US" sz="1800" b="1" dirty="0">
                <a:solidFill>
                  <a:srgbClr val="C32420"/>
                </a:solidFill>
                <a:latin typeface="Montserrat" pitchFamily="34" charset="0"/>
                <a:ea typeface="Montserrat" pitchFamily="34" charset="-122"/>
                <a:cs typeface="Montserrat" pitchFamily="34" charset="-120"/>
              </a:rPr>
              <a:t>02</a:t>
            </a:r>
            <a:endParaRPr lang="en-US" sz="1800" dirty="0"/>
          </a:p>
        </p:txBody>
      </p:sp>
      <p:sp>
        <p:nvSpPr>
          <p:cNvPr id="17" name="Text 14"/>
          <p:cNvSpPr/>
          <p:nvPr/>
        </p:nvSpPr>
        <p:spPr>
          <a:xfrm>
            <a:off x="6903720" y="2240280"/>
            <a:ext cx="1737360" cy="457200"/>
          </a:xfrm>
          <a:prstGeom prst="rect">
            <a:avLst/>
          </a:prstGeom>
          <a:noFill/>
          <a:ln/>
        </p:spPr>
        <p:txBody>
          <a:bodyPr wrap="square" lIns="0" tIns="0" rIns="0" bIns="0" rtlCol="0" anchor="ctr"/>
          <a:lstStyle/>
          <a:p>
            <a:pPr marL="0" indent="0">
              <a:buNone/>
            </a:pPr>
            <a:r>
              <a:rPr lang="en-US" sz="950" kern="0" spc="150" dirty="0">
                <a:solidFill>
                  <a:srgbClr val="FFFFFF"/>
                </a:solidFill>
                <a:latin typeface="Space Grotesk" pitchFamily="34" charset="0"/>
                <a:ea typeface="Space Grotesk" pitchFamily="34" charset="-122"/>
                <a:cs typeface="Space Grotesk" pitchFamily="34" charset="-120"/>
              </a:rPr>
              <a:t>NORMATIVA E PRASSI</a:t>
            </a:r>
            <a:endParaRPr lang="en-US" sz="950" dirty="0"/>
          </a:p>
        </p:txBody>
      </p:sp>
      <p:sp>
        <p:nvSpPr>
          <p:cNvPr id="18" name="Shape 15"/>
          <p:cNvSpPr/>
          <p:nvPr/>
        </p:nvSpPr>
        <p:spPr>
          <a:xfrm>
            <a:off x="6217920" y="2926080"/>
            <a:ext cx="2560320" cy="64008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9" name="Shape 16"/>
          <p:cNvSpPr/>
          <p:nvPr/>
        </p:nvSpPr>
        <p:spPr>
          <a:xfrm>
            <a:off x="6217920" y="2926080"/>
            <a:ext cx="54864" cy="640080"/>
          </a:xfrm>
          <a:prstGeom prst="rect">
            <a:avLst/>
          </a:prstGeom>
          <a:solidFill>
            <a:srgbClr val="C32420"/>
          </a:solidFill>
          <a:ln/>
        </p:spPr>
        <p:txBody>
          <a:bodyPr/>
          <a:lstStyle/>
          <a:p>
            <a:endParaRPr lang="it-IT"/>
          </a:p>
        </p:txBody>
      </p:sp>
      <p:sp>
        <p:nvSpPr>
          <p:cNvPr id="20" name="Text 17"/>
          <p:cNvSpPr/>
          <p:nvPr/>
        </p:nvSpPr>
        <p:spPr>
          <a:xfrm>
            <a:off x="6400800" y="3017520"/>
            <a:ext cx="457200" cy="457200"/>
          </a:xfrm>
          <a:prstGeom prst="rect">
            <a:avLst/>
          </a:prstGeom>
          <a:noFill/>
          <a:ln/>
        </p:spPr>
        <p:txBody>
          <a:bodyPr wrap="square" lIns="0" tIns="0" rIns="0" bIns="0" rtlCol="0" anchor="ctr"/>
          <a:lstStyle/>
          <a:p>
            <a:pPr marL="0" indent="0">
              <a:buNone/>
            </a:pPr>
            <a:r>
              <a:rPr lang="en-US" sz="1800" b="1" dirty="0">
                <a:solidFill>
                  <a:srgbClr val="C32420"/>
                </a:solidFill>
                <a:latin typeface="Montserrat" pitchFamily="34" charset="0"/>
                <a:ea typeface="Montserrat" pitchFamily="34" charset="-122"/>
                <a:cs typeface="Montserrat" pitchFamily="34" charset="-120"/>
              </a:rPr>
              <a:t>03</a:t>
            </a:r>
            <a:endParaRPr lang="en-US" sz="1800" dirty="0"/>
          </a:p>
        </p:txBody>
      </p:sp>
      <p:sp>
        <p:nvSpPr>
          <p:cNvPr id="21" name="Text 18"/>
          <p:cNvSpPr/>
          <p:nvPr/>
        </p:nvSpPr>
        <p:spPr>
          <a:xfrm>
            <a:off x="6903720" y="3017520"/>
            <a:ext cx="1737360" cy="457200"/>
          </a:xfrm>
          <a:prstGeom prst="rect">
            <a:avLst/>
          </a:prstGeom>
          <a:noFill/>
          <a:ln/>
        </p:spPr>
        <p:txBody>
          <a:bodyPr wrap="square" lIns="0" tIns="0" rIns="0" bIns="0" rtlCol="0" anchor="ctr"/>
          <a:lstStyle/>
          <a:p>
            <a:pPr marL="0" indent="0">
              <a:buNone/>
            </a:pPr>
            <a:r>
              <a:rPr lang="en-US" sz="950" kern="0" spc="150" dirty="0">
                <a:solidFill>
                  <a:srgbClr val="FFFFFF"/>
                </a:solidFill>
                <a:latin typeface="Space Grotesk" pitchFamily="34" charset="0"/>
                <a:ea typeface="Space Grotesk" pitchFamily="34" charset="-122"/>
                <a:cs typeface="Space Grotesk" pitchFamily="34" charset="-120"/>
              </a:rPr>
              <a:t>GIURISPRUDENZA</a:t>
            </a:r>
            <a:endParaRPr lang="en-US" sz="950" dirty="0"/>
          </a:p>
        </p:txBody>
      </p:sp>
      <p:sp>
        <p:nvSpPr>
          <p:cNvPr id="22" name="Shape 19"/>
          <p:cNvSpPr/>
          <p:nvPr/>
        </p:nvSpPr>
        <p:spPr>
          <a:xfrm>
            <a:off x="6217920" y="3703320"/>
            <a:ext cx="2560320" cy="64008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23" name="Shape 20"/>
          <p:cNvSpPr/>
          <p:nvPr/>
        </p:nvSpPr>
        <p:spPr>
          <a:xfrm>
            <a:off x="6217920" y="3703320"/>
            <a:ext cx="54864" cy="640080"/>
          </a:xfrm>
          <a:prstGeom prst="rect">
            <a:avLst/>
          </a:prstGeom>
          <a:solidFill>
            <a:srgbClr val="C32420"/>
          </a:solidFill>
          <a:ln/>
        </p:spPr>
        <p:txBody>
          <a:bodyPr/>
          <a:lstStyle/>
          <a:p>
            <a:endParaRPr lang="it-IT"/>
          </a:p>
        </p:txBody>
      </p:sp>
      <p:sp>
        <p:nvSpPr>
          <p:cNvPr id="24" name="Text 21"/>
          <p:cNvSpPr/>
          <p:nvPr/>
        </p:nvSpPr>
        <p:spPr>
          <a:xfrm>
            <a:off x="6400800" y="3794760"/>
            <a:ext cx="457200" cy="457200"/>
          </a:xfrm>
          <a:prstGeom prst="rect">
            <a:avLst/>
          </a:prstGeom>
          <a:noFill/>
          <a:ln/>
        </p:spPr>
        <p:txBody>
          <a:bodyPr wrap="square" lIns="0" tIns="0" rIns="0" bIns="0" rtlCol="0" anchor="ctr"/>
          <a:lstStyle/>
          <a:p>
            <a:pPr marL="0" indent="0">
              <a:buNone/>
            </a:pPr>
            <a:r>
              <a:rPr lang="en-US" sz="1800" b="1" dirty="0">
                <a:solidFill>
                  <a:srgbClr val="C32420"/>
                </a:solidFill>
                <a:latin typeface="Montserrat" pitchFamily="34" charset="0"/>
                <a:ea typeface="Montserrat" pitchFamily="34" charset="-122"/>
                <a:cs typeface="Montserrat" pitchFamily="34" charset="-120"/>
              </a:rPr>
              <a:t>04</a:t>
            </a:r>
            <a:endParaRPr lang="en-US" sz="1800" dirty="0"/>
          </a:p>
        </p:txBody>
      </p:sp>
      <p:sp>
        <p:nvSpPr>
          <p:cNvPr id="25" name="Text 22"/>
          <p:cNvSpPr/>
          <p:nvPr/>
        </p:nvSpPr>
        <p:spPr>
          <a:xfrm>
            <a:off x="6903720" y="3794760"/>
            <a:ext cx="1737360" cy="457200"/>
          </a:xfrm>
          <a:prstGeom prst="rect">
            <a:avLst/>
          </a:prstGeom>
          <a:noFill/>
          <a:ln/>
        </p:spPr>
        <p:txBody>
          <a:bodyPr wrap="square" lIns="0" tIns="0" rIns="0" bIns="0" rtlCol="0" anchor="ctr"/>
          <a:lstStyle/>
          <a:p>
            <a:pPr marL="0" indent="0">
              <a:buNone/>
            </a:pPr>
            <a:r>
              <a:rPr lang="en-US" sz="950" kern="0" spc="150" dirty="0">
                <a:solidFill>
                  <a:srgbClr val="FFFFFF"/>
                </a:solidFill>
                <a:latin typeface="Space Grotesk" pitchFamily="34" charset="0"/>
                <a:ea typeface="Space Grotesk" pitchFamily="34" charset="-122"/>
                <a:cs typeface="Space Grotesk" pitchFamily="34" charset="-120"/>
              </a:rPr>
              <a:t>APPROFONDIMENTI</a:t>
            </a:r>
            <a:endParaRPr lang="en-US" sz="950" dirty="0"/>
          </a:p>
        </p:txBody>
      </p:sp>
      <p:sp>
        <p:nvSpPr>
          <p:cNvPr id="26" name="Text 23"/>
          <p:cNvSpPr/>
          <p:nvPr/>
        </p:nvSpPr>
        <p:spPr>
          <a:xfrm>
            <a:off x="548640" y="3931920"/>
            <a:ext cx="5486400" cy="182880"/>
          </a:xfrm>
          <a:prstGeom prst="rect">
            <a:avLst/>
          </a:prstGeom>
          <a:noFill/>
          <a:ln/>
        </p:spPr>
        <p:txBody>
          <a:bodyPr wrap="square" lIns="0" tIns="0" rIns="0" bIns="0" rtlCol="0" anchor="ctr"/>
          <a:lstStyle/>
          <a:p>
            <a:r>
              <a:rPr lang="en-US" sz="600" kern="0" spc="50" dirty="0">
                <a:solidFill>
                  <a:srgbClr val="C32420"/>
                </a:solidFill>
                <a:latin typeface="Space Grotesk" pitchFamily="34" charset="0"/>
                <a:ea typeface="Space Grotesk" pitchFamily="34" charset="-122"/>
                <a:cs typeface="Space Grotesk" pitchFamily="34" charset="-120"/>
              </a:rPr>
              <a:t>+ </a:t>
            </a:r>
            <a:r>
              <a:rPr lang="it-IT" sz="600" kern="0" spc="50" dirty="0">
                <a:solidFill>
                  <a:srgbClr val="C32420"/>
                </a:solidFill>
                <a:latin typeface="Space Grotesk" pitchFamily="34" charset="0"/>
                <a:ea typeface="Space Grotesk" pitchFamily="34" charset="-122"/>
                <a:cs typeface="Space Grotesk" pitchFamily="34" charset="-120"/>
              </a:rPr>
              <a:t>EXECUTIVE SUMMARY  ·  BAROMETRO  ·  DATA STORY  ·  INFOGRAFICA · </a:t>
            </a:r>
            <a:r>
              <a:rPr lang="en-US" sz="600" kern="0" spc="50" dirty="0">
                <a:solidFill>
                  <a:srgbClr val="C32420"/>
                </a:solidFill>
                <a:latin typeface="Space Grotesk" pitchFamily="34" charset="0"/>
                <a:ea typeface="Space Grotesk" pitchFamily="34" charset="-122"/>
              </a:rPr>
              <a:t>VOCE</a:t>
            </a:r>
            <a:r>
              <a:rPr lang="en-US" sz="600" kern="0" spc="30" dirty="0">
                <a:solidFill>
                  <a:srgbClr val="4A4F62"/>
                </a:solidFill>
                <a:latin typeface="Space Grotesk" pitchFamily="34" charset="0"/>
                <a:ea typeface="Space Grotesk" pitchFamily="34" charset="-122"/>
                <a:cs typeface="Space Grotesk" pitchFamily="34" charset="-120"/>
              </a:rPr>
              <a:t> </a:t>
            </a:r>
            <a:r>
              <a:rPr lang="en-US" sz="600" kern="0" spc="50" dirty="0">
                <a:solidFill>
                  <a:srgbClr val="C32420"/>
                </a:solidFill>
                <a:latin typeface="Space Grotesk" pitchFamily="34" charset="0"/>
                <a:ea typeface="Space Grotesk" pitchFamily="34" charset="-122"/>
              </a:rPr>
              <a:t>DELL’ESPERTO</a:t>
            </a:r>
            <a:r>
              <a:rPr lang="it-IT" sz="600" kern="0" spc="50" dirty="0">
                <a:solidFill>
                  <a:srgbClr val="C32420"/>
                </a:solidFill>
                <a:latin typeface="Space Grotesk" pitchFamily="34" charset="0"/>
                <a:ea typeface="Space Grotesk" pitchFamily="34" charset="-122"/>
                <a:cs typeface="Space Grotesk" pitchFamily="34" charset="-120"/>
              </a:rPr>
              <a:t> · SONDAGGIO</a:t>
            </a:r>
            <a:endParaRPr lang="en-US" sz="600" dirty="0"/>
          </a:p>
        </p:txBody>
      </p:sp>
      <p:sp>
        <p:nvSpPr>
          <p:cNvPr id="28" name="Text 25"/>
          <p:cNvSpPr/>
          <p:nvPr/>
        </p:nvSpPr>
        <p:spPr>
          <a:xfrm>
            <a:off x="548640" y="4823460"/>
            <a:ext cx="3657600" cy="182880"/>
          </a:xfrm>
          <a:prstGeom prst="rect">
            <a:avLst/>
          </a:prstGeom>
          <a:noFill/>
          <a:ln/>
        </p:spPr>
        <p:txBody>
          <a:bodyPr wrap="square" lIns="0" tIns="0" rIns="0" bIns="0" rtlCol="0" anchor="ctr"/>
          <a:lstStyle/>
          <a:p>
            <a:pPr marL="0" indent="0">
              <a:buNone/>
            </a:pPr>
            <a:r>
              <a:rPr lang="en-US" sz="750" dirty="0">
                <a:solidFill>
                  <a:srgbClr val="999999"/>
                </a:solidFill>
                <a:latin typeface="Source Sans Pro" pitchFamily="34" charset="0"/>
                <a:ea typeface="Source Sans Pro" pitchFamily="34" charset="-122"/>
                <a:cs typeface="Source Sans Pro" pitchFamily="34" charset="-120"/>
              </a:rPr>
              <a:t>blblex.it  ·  studio@blblex.it</a:t>
            </a:r>
            <a:endParaRPr lang="en-US" sz="750" dirty="0"/>
          </a:p>
        </p:txBody>
      </p:sp>
      <p:pic>
        <p:nvPicPr>
          <p:cNvPr id="3" name="Elemento grafico 2">
            <a:extLst>
              <a:ext uri="{FF2B5EF4-FFF2-40B4-BE49-F238E27FC236}">
                <a16:creationId xmlns:a16="http://schemas.microsoft.com/office/drawing/2014/main" id="{B44B1DBD-566A-A39C-E969-D018D31977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87320" y="180276"/>
            <a:ext cx="1645200" cy="6655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5">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IL PARERE DEI NUMERI — DATA STORY</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60120"/>
            <a:ext cx="8412480" cy="274320"/>
          </a:xfrm>
          <a:prstGeom prst="rect">
            <a:avLst/>
          </a:prstGeom>
          <a:noFill/>
          <a:ln/>
        </p:spPr>
        <p:txBody>
          <a:bodyPr wrap="square" lIns="0" tIns="0" rIns="0" bIns="0" rtlCol="0" anchor="ctr"/>
          <a:lstStyle/>
          <a:p>
            <a:pPr marL="0" indent="0">
              <a:buNone/>
            </a:pPr>
            <a:r>
              <a:rPr lang="en-US" sz="1200" b="1" dirty="0">
                <a:solidFill>
                  <a:srgbClr val="1C1C21"/>
                </a:solidFill>
                <a:latin typeface="Montserrat" pitchFamily="34" charset="0"/>
                <a:ea typeface="Montserrat" pitchFamily="34" charset="-122"/>
                <a:cs typeface="Montserrat" pitchFamily="34" charset="-120"/>
              </a:rPr>
              <a:t>Evoluzione istanze composizione negoziata (2021-2025)</a:t>
            </a:r>
            <a:endParaRPr lang="en-US" sz="1200" dirty="0"/>
          </a:p>
        </p:txBody>
      </p:sp>
      <p:graphicFrame>
        <p:nvGraphicFramePr>
          <p:cNvPr id="7" name="Chart 0"/>
          <p:cNvGraphicFramePr/>
          <p:nvPr>
            <p:extLst>
              <p:ext uri="{D42A27DB-BD31-4B8C-83A1-F6EECF244321}">
                <p14:modId xmlns:p14="http://schemas.microsoft.com/office/powerpoint/2010/main" val="2169561303"/>
              </p:ext>
            </p:extLst>
          </p:nvPr>
        </p:nvGraphicFramePr>
        <p:xfrm>
          <a:off x="457200" y="1371600"/>
          <a:ext cx="5029200" cy="2926080"/>
        </p:xfrm>
        <a:graphic>
          <a:graphicData uri="http://schemas.openxmlformats.org/drawingml/2006/chart">
            <c:chart xmlns:c="http://schemas.openxmlformats.org/drawingml/2006/chart" xmlns:r="http://schemas.openxmlformats.org/officeDocument/2006/relationships" r:id="rId3"/>
          </a:graphicData>
        </a:graphic>
      </p:graphicFrame>
      <p:sp>
        <p:nvSpPr>
          <p:cNvPr id="8" name="Shape 5"/>
          <p:cNvSpPr/>
          <p:nvPr/>
        </p:nvSpPr>
        <p:spPr>
          <a:xfrm>
            <a:off x="5852160" y="1371600"/>
            <a:ext cx="29260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9" name="Shape 6"/>
          <p:cNvSpPr/>
          <p:nvPr/>
        </p:nvSpPr>
        <p:spPr>
          <a:xfrm>
            <a:off x="5852160" y="1371600"/>
            <a:ext cx="45720" cy="621792"/>
          </a:xfrm>
          <a:prstGeom prst="rect">
            <a:avLst/>
          </a:prstGeom>
          <a:solidFill>
            <a:srgbClr val="C32420"/>
          </a:solidFill>
          <a:ln/>
        </p:spPr>
        <p:txBody>
          <a:bodyPr/>
          <a:lstStyle/>
          <a:p>
            <a:endParaRPr lang="it-IT"/>
          </a:p>
        </p:txBody>
      </p:sp>
      <p:sp>
        <p:nvSpPr>
          <p:cNvPr id="10" name="Text 7"/>
          <p:cNvSpPr/>
          <p:nvPr/>
        </p:nvSpPr>
        <p:spPr>
          <a:xfrm>
            <a:off x="5989320" y="1417320"/>
            <a:ext cx="2651760" cy="137160"/>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2021</a:t>
            </a:r>
            <a:endParaRPr lang="en-US" sz="650" dirty="0"/>
          </a:p>
        </p:txBody>
      </p:sp>
      <p:sp>
        <p:nvSpPr>
          <p:cNvPr id="11" name="Text 8"/>
          <p:cNvSpPr/>
          <p:nvPr/>
        </p:nvSpPr>
        <p:spPr>
          <a:xfrm>
            <a:off x="5989320" y="1554480"/>
            <a:ext cx="2651760" cy="201168"/>
          </a:xfrm>
          <a:prstGeom prst="rect">
            <a:avLst/>
          </a:prstGeom>
          <a:noFill/>
          <a:ln/>
        </p:spPr>
        <p:txBody>
          <a:bodyPr wrap="square" lIns="0" tIns="0" rIns="0" bIns="0" rtlCol="0" anchor="ctr"/>
          <a:lstStyle/>
          <a:p>
            <a:pPr marL="0" indent="0">
              <a:buNone/>
            </a:pPr>
            <a:r>
              <a:rPr lang="en-US" sz="1400" b="1" dirty="0">
                <a:solidFill>
                  <a:srgbClr val="C32420"/>
                </a:solidFill>
                <a:latin typeface="Montserrat" pitchFamily="34" charset="0"/>
                <a:ea typeface="Montserrat" pitchFamily="34" charset="-122"/>
                <a:cs typeface="Montserrat" pitchFamily="34" charset="-120"/>
              </a:rPr>
              <a:t>39</a:t>
            </a:r>
            <a:endParaRPr lang="en-US" sz="1400" dirty="0"/>
          </a:p>
        </p:txBody>
      </p:sp>
      <p:sp>
        <p:nvSpPr>
          <p:cNvPr id="12" name="Text 9"/>
          <p:cNvSpPr/>
          <p:nvPr/>
        </p:nvSpPr>
        <p:spPr>
          <a:xfrm>
            <a:off x="5989320" y="1773936"/>
            <a:ext cx="2651760" cy="164592"/>
          </a:xfrm>
          <a:prstGeom prst="rect">
            <a:avLst/>
          </a:prstGeom>
          <a:noFill/>
          <a:ln/>
        </p:spPr>
        <p:txBody>
          <a:bodyPr wrap="square" lIns="0" tIns="0" rIns="0" bIns="0" rtlCol="0" anchor="ctr"/>
          <a:lstStyle/>
          <a:p>
            <a:pPr marL="0" indent="0">
              <a:buNone/>
            </a:pPr>
            <a:r>
              <a:rPr lang="en-US" sz="700" dirty="0">
                <a:solidFill>
                  <a:srgbClr val="4A4F62"/>
                </a:solidFill>
                <a:latin typeface="Source Sans Pro" pitchFamily="34" charset="0"/>
                <a:ea typeface="Source Sans Pro" pitchFamily="34" charset="-122"/>
                <a:cs typeface="Source Sans Pro" pitchFamily="34" charset="-120"/>
              </a:rPr>
              <a:t>Istanze composizione negoziata</a:t>
            </a:r>
            <a:endParaRPr lang="en-US" sz="700" dirty="0"/>
          </a:p>
        </p:txBody>
      </p:sp>
      <p:sp>
        <p:nvSpPr>
          <p:cNvPr id="13" name="Shape 10"/>
          <p:cNvSpPr/>
          <p:nvPr/>
        </p:nvSpPr>
        <p:spPr>
          <a:xfrm>
            <a:off x="5852160" y="2103120"/>
            <a:ext cx="29260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4" name="Shape 11"/>
          <p:cNvSpPr/>
          <p:nvPr/>
        </p:nvSpPr>
        <p:spPr>
          <a:xfrm>
            <a:off x="5852160" y="2103120"/>
            <a:ext cx="45720" cy="621792"/>
          </a:xfrm>
          <a:prstGeom prst="rect">
            <a:avLst/>
          </a:prstGeom>
          <a:solidFill>
            <a:srgbClr val="C32420"/>
          </a:solidFill>
          <a:ln/>
        </p:spPr>
        <p:txBody>
          <a:bodyPr/>
          <a:lstStyle/>
          <a:p>
            <a:endParaRPr lang="it-IT"/>
          </a:p>
        </p:txBody>
      </p:sp>
      <p:sp>
        <p:nvSpPr>
          <p:cNvPr id="15" name="Text 12"/>
          <p:cNvSpPr/>
          <p:nvPr/>
        </p:nvSpPr>
        <p:spPr>
          <a:xfrm>
            <a:off x="5989320" y="2148840"/>
            <a:ext cx="2651760" cy="137160"/>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2022</a:t>
            </a:r>
            <a:endParaRPr lang="en-US" sz="650" dirty="0"/>
          </a:p>
        </p:txBody>
      </p:sp>
      <p:sp>
        <p:nvSpPr>
          <p:cNvPr id="16" name="Text 13"/>
          <p:cNvSpPr/>
          <p:nvPr/>
        </p:nvSpPr>
        <p:spPr>
          <a:xfrm>
            <a:off x="5989320" y="2286000"/>
            <a:ext cx="2651760" cy="201168"/>
          </a:xfrm>
          <a:prstGeom prst="rect">
            <a:avLst/>
          </a:prstGeom>
          <a:noFill/>
          <a:ln/>
        </p:spPr>
        <p:txBody>
          <a:bodyPr wrap="square" lIns="0" tIns="0" rIns="0" bIns="0" rtlCol="0" anchor="ctr"/>
          <a:lstStyle/>
          <a:p>
            <a:pPr marL="0" indent="0">
              <a:buNone/>
            </a:pPr>
            <a:r>
              <a:rPr lang="en-US" sz="1400" b="1" dirty="0">
                <a:solidFill>
                  <a:srgbClr val="C32420"/>
                </a:solidFill>
                <a:latin typeface="Montserrat" pitchFamily="34" charset="0"/>
                <a:ea typeface="Montserrat" pitchFamily="34" charset="-122"/>
                <a:cs typeface="Montserrat" pitchFamily="34" charset="-120"/>
              </a:rPr>
              <a:t>499</a:t>
            </a:r>
            <a:endParaRPr lang="en-US" sz="1400" dirty="0"/>
          </a:p>
        </p:txBody>
      </p:sp>
      <p:sp>
        <p:nvSpPr>
          <p:cNvPr id="17" name="Text 14"/>
          <p:cNvSpPr/>
          <p:nvPr/>
        </p:nvSpPr>
        <p:spPr>
          <a:xfrm>
            <a:off x="5989320" y="2505456"/>
            <a:ext cx="2651760" cy="164592"/>
          </a:xfrm>
          <a:prstGeom prst="rect">
            <a:avLst/>
          </a:prstGeom>
          <a:noFill/>
          <a:ln/>
        </p:spPr>
        <p:txBody>
          <a:bodyPr wrap="square" lIns="0" tIns="0" rIns="0" bIns="0" rtlCol="0" anchor="ctr"/>
          <a:lstStyle/>
          <a:p>
            <a:pPr marL="0" indent="0">
              <a:buNone/>
            </a:pPr>
            <a:r>
              <a:rPr lang="en-US" sz="700" dirty="0">
                <a:solidFill>
                  <a:srgbClr val="4A4F62"/>
                </a:solidFill>
                <a:latin typeface="Source Sans Pro" pitchFamily="34" charset="0"/>
                <a:ea typeface="Source Sans Pro" pitchFamily="34" charset="-122"/>
                <a:cs typeface="Source Sans Pro" pitchFamily="34" charset="-120"/>
              </a:rPr>
              <a:t>dalla presentazione del ricorso all’esito</a:t>
            </a:r>
            <a:endParaRPr lang="en-US" sz="700" dirty="0"/>
          </a:p>
        </p:txBody>
      </p:sp>
      <p:sp>
        <p:nvSpPr>
          <p:cNvPr id="18" name="Shape 15"/>
          <p:cNvSpPr/>
          <p:nvPr/>
        </p:nvSpPr>
        <p:spPr>
          <a:xfrm>
            <a:off x="5852160" y="2834640"/>
            <a:ext cx="29260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9" name="Shape 16"/>
          <p:cNvSpPr/>
          <p:nvPr/>
        </p:nvSpPr>
        <p:spPr>
          <a:xfrm>
            <a:off x="5852160" y="2834640"/>
            <a:ext cx="45720" cy="621792"/>
          </a:xfrm>
          <a:prstGeom prst="rect">
            <a:avLst/>
          </a:prstGeom>
          <a:solidFill>
            <a:srgbClr val="C32420"/>
          </a:solidFill>
          <a:ln/>
        </p:spPr>
        <p:txBody>
          <a:bodyPr/>
          <a:lstStyle/>
          <a:p>
            <a:endParaRPr lang="it-IT"/>
          </a:p>
        </p:txBody>
      </p:sp>
      <p:sp>
        <p:nvSpPr>
          <p:cNvPr id="20" name="Text 17"/>
          <p:cNvSpPr/>
          <p:nvPr/>
        </p:nvSpPr>
        <p:spPr>
          <a:xfrm>
            <a:off x="5989320" y="2880360"/>
            <a:ext cx="2651760" cy="137160"/>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2023</a:t>
            </a:r>
            <a:endParaRPr lang="en-US" sz="650" dirty="0"/>
          </a:p>
        </p:txBody>
      </p:sp>
      <p:sp>
        <p:nvSpPr>
          <p:cNvPr id="21" name="Text 18"/>
          <p:cNvSpPr/>
          <p:nvPr/>
        </p:nvSpPr>
        <p:spPr>
          <a:xfrm>
            <a:off x="5989320" y="3017520"/>
            <a:ext cx="2651760" cy="201168"/>
          </a:xfrm>
          <a:prstGeom prst="rect">
            <a:avLst/>
          </a:prstGeom>
          <a:noFill/>
          <a:ln/>
        </p:spPr>
        <p:txBody>
          <a:bodyPr wrap="square" lIns="0" tIns="0" rIns="0" bIns="0" rtlCol="0" anchor="ctr"/>
          <a:lstStyle/>
          <a:p>
            <a:pPr marL="0" indent="0">
              <a:buNone/>
            </a:pPr>
            <a:r>
              <a:rPr lang="en-US" sz="1400" b="1" dirty="0">
                <a:solidFill>
                  <a:srgbClr val="C32420"/>
                </a:solidFill>
                <a:latin typeface="Montserrat" pitchFamily="34" charset="0"/>
                <a:ea typeface="Montserrat" pitchFamily="34" charset="-122"/>
                <a:cs typeface="Montserrat" pitchFamily="34" charset="-120"/>
              </a:rPr>
              <a:t>817</a:t>
            </a:r>
            <a:endParaRPr lang="en-US" sz="1400" dirty="0"/>
          </a:p>
        </p:txBody>
      </p:sp>
      <p:sp>
        <p:nvSpPr>
          <p:cNvPr id="22" name="Text 19"/>
          <p:cNvSpPr/>
          <p:nvPr/>
        </p:nvSpPr>
        <p:spPr>
          <a:xfrm>
            <a:off x="5989320" y="3236976"/>
            <a:ext cx="2651760" cy="164592"/>
          </a:xfrm>
          <a:prstGeom prst="rect">
            <a:avLst/>
          </a:prstGeom>
          <a:noFill/>
          <a:ln/>
        </p:spPr>
        <p:txBody>
          <a:bodyPr wrap="square" lIns="0" tIns="0" rIns="0" bIns="0" rtlCol="0" anchor="ctr"/>
          <a:lstStyle/>
          <a:p>
            <a:pPr marL="0" indent="0">
              <a:buNone/>
            </a:pPr>
            <a:r>
              <a:rPr lang="en-US" sz="700" dirty="0">
                <a:solidFill>
                  <a:srgbClr val="4A4F62"/>
                </a:solidFill>
                <a:latin typeface="Source Sans Pro" pitchFamily="34" charset="0"/>
                <a:ea typeface="Source Sans Pro" pitchFamily="34" charset="-122"/>
                <a:cs typeface="Source Sans Pro" pitchFamily="34" charset="-120"/>
              </a:rPr>
              <a:t>Istanze composizione negoziata</a:t>
            </a:r>
            <a:endParaRPr lang="en-US" sz="700" dirty="0"/>
          </a:p>
        </p:txBody>
      </p:sp>
      <p:sp>
        <p:nvSpPr>
          <p:cNvPr id="23" name="Shape 20"/>
          <p:cNvSpPr/>
          <p:nvPr/>
        </p:nvSpPr>
        <p:spPr>
          <a:xfrm>
            <a:off x="5852160" y="3566160"/>
            <a:ext cx="29260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4" name="Shape 21"/>
          <p:cNvSpPr/>
          <p:nvPr/>
        </p:nvSpPr>
        <p:spPr>
          <a:xfrm>
            <a:off x="5852160" y="3566160"/>
            <a:ext cx="45720" cy="621792"/>
          </a:xfrm>
          <a:prstGeom prst="rect">
            <a:avLst/>
          </a:prstGeom>
          <a:solidFill>
            <a:srgbClr val="C32420"/>
          </a:solidFill>
          <a:ln/>
        </p:spPr>
        <p:txBody>
          <a:bodyPr/>
          <a:lstStyle/>
          <a:p>
            <a:endParaRPr lang="it-IT"/>
          </a:p>
        </p:txBody>
      </p:sp>
      <p:sp>
        <p:nvSpPr>
          <p:cNvPr id="25" name="Text 22"/>
          <p:cNvSpPr/>
          <p:nvPr/>
        </p:nvSpPr>
        <p:spPr>
          <a:xfrm>
            <a:off x="5989320" y="3611880"/>
            <a:ext cx="2651760" cy="137160"/>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2025</a:t>
            </a:r>
            <a:endParaRPr lang="en-US" sz="650" dirty="0"/>
          </a:p>
        </p:txBody>
      </p:sp>
      <p:sp>
        <p:nvSpPr>
          <p:cNvPr id="26" name="Text 23"/>
          <p:cNvSpPr/>
          <p:nvPr/>
        </p:nvSpPr>
        <p:spPr>
          <a:xfrm>
            <a:off x="5989320" y="3749040"/>
            <a:ext cx="2651760" cy="201168"/>
          </a:xfrm>
          <a:prstGeom prst="rect">
            <a:avLst/>
          </a:prstGeom>
          <a:noFill/>
          <a:ln/>
        </p:spPr>
        <p:txBody>
          <a:bodyPr wrap="square" lIns="0" tIns="0" rIns="0" bIns="0" rtlCol="0" anchor="ctr"/>
          <a:lstStyle/>
          <a:p>
            <a:pPr marL="0" indent="0">
              <a:buNone/>
            </a:pPr>
            <a:r>
              <a:rPr lang="en-US" sz="1400" b="1" dirty="0">
                <a:solidFill>
                  <a:srgbClr val="C32420"/>
                </a:solidFill>
                <a:latin typeface="Montserrat" pitchFamily="34" charset="0"/>
                <a:ea typeface="Montserrat" pitchFamily="34" charset="-122"/>
                <a:cs typeface="Montserrat" pitchFamily="34" charset="-120"/>
              </a:rPr>
              <a:t>1.776</a:t>
            </a:r>
            <a:endParaRPr lang="en-US" sz="1400" dirty="0"/>
          </a:p>
        </p:txBody>
      </p:sp>
      <p:sp>
        <p:nvSpPr>
          <p:cNvPr id="27" name="Text 24"/>
          <p:cNvSpPr/>
          <p:nvPr/>
        </p:nvSpPr>
        <p:spPr>
          <a:xfrm>
            <a:off x="5989320" y="3968496"/>
            <a:ext cx="2651760" cy="164592"/>
          </a:xfrm>
          <a:prstGeom prst="rect">
            <a:avLst/>
          </a:prstGeom>
          <a:noFill/>
          <a:ln/>
        </p:spPr>
        <p:txBody>
          <a:bodyPr wrap="square" lIns="0" tIns="0" rIns="0" bIns="0" rtlCol="0" anchor="ctr"/>
          <a:lstStyle/>
          <a:p>
            <a:pPr marL="0" indent="0">
              <a:buNone/>
            </a:pPr>
            <a:r>
              <a:rPr lang="en-US" sz="700" dirty="0">
                <a:solidFill>
                  <a:srgbClr val="4A4F62"/>
                </a:solidFill>
                <a:latin typeface="Source Sans Pro" pitchFamily="34" charset="0"/>
                <a:ea typeface="Source Sans Pro" pitchFamily="34" charset="-122"/>
                <a:cs typeface="Source Sans Pro" pitchFamily="34" charset="-120"/>
              </a:rPr>
              <a:t>Istanze composizione negoziata</a:t>
            </a:r>
            <a:endParaRPr lang="en-US" sz="700" dirty="0"/>
          </a:p>
        </p:txBody>
      </p:sp>
      <p:pic>
        <p:nvPicPr>
          <p:cNvPr id="28" name="Text 25">
            <a:hlinkClick r:id="rId4">
              <a:extLst>
                <a:ext uri="{A12FA001-AC4F-418D-AE19-62706E023703}">
                  <ahyp:hlinkClr xmlns:ahyp="http://schemas.microsoft.com/office/drawing/2018/hyperlinkcolor" val="tx"/>
                </a:ext>
              </a:extLst>
            </a:hlinkClick>
          </p:cNvPr>
          <p:cNvPicPr>
            <a:picLocks noChangeAspect="1"/>
          </p:cNvPicPr>
          <p:nvPr/>
        </p:nvPicPr>
        <p:blipFill>
          <a:blip r:embed="rId5"/>
          <a:stretch>
            <a:fillRect/>
          </a:stretch>
        </p:blipFill>
        <p:spPr>
          <a:xfrm>
            <a:off x="2606040" y="4315572"/>
            <a:ext cx="137160" cy="137160"/>
          </a:xfrm>
          <a:prstGeom prst="rect">
            <a:avLst/>
          </a:prstGeom>
        </p:spPr>
      </p:pic>
      <p:sp>
        <p:nvSpPr>
          <p:cNvPr id="31" name="Text 27"/>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Data Story</a:t>
            </a:r>
            <a:endParaRPr lang="en-US" sz="650" dirty="0"/>
          </a:p>
        </p:txBody>
      </p:sp>
      <p:sp>
        <p:nvSpPr>
          <p:cNvPr id="29" name="Text 25">
            <a:extLst>
              <a:ext uri="{FF2B5EF4-FFF2-40B4-BE49-F238E27FC236}">
                <a16:creationId xmlns:a16="http://schemas.microsoft.com/office/drawing/2014/main" id="{746455B4-8B11-E098-052A-8277AA9E7BF7}"/>
              </a:ext>
            </a:extLst>
          </p:cNvPr>
          <p:cNvSpPr/>
          <p:nvPr/>
        </p:nvSpPr>
        <p:spPr>
          <a:xfrm>
            <a:off x="457200" y="4315572"/>
            <a:ext cx="4572000" cy="137160"/>
          </a:xfrm>
          <a:prstGeom prst="rect">
            <a:avLst/>
          </a:prstGeom>
          <a:noFill/>
          <a:ln/>
        </p:spPr>
        <p:txBody>
          <a:bodyPr wrap="square" lIns="0" tIns="0" rIns="0" bIns="0" rtlCol="0" anchor="ctr"/>
          <a:lstStyle/>
          <a:p>
            <a:pPr marL="0" indent="0">
              <a:buNone/>
            </a:pPr>
            <a:r>
              <a:rPr lang="en-US" sz="600" i="1" dirty="0">
                <a:solidFill/>
                <a:latin typeface="Source Sans Pro" pitchFamily="34" charset="0"/>
                <a:ea typeface="Source Sans Pro" pitchFamily="34" charset="-122"/>
                <a:cs typeface="Source Sans Pro" pitchFamily="34" charset="-120"/>
              </a:rPr>
              <a:t>Fonte: Unioncamere — Movimprese / Osservatorio CNC (2022–2025)</a:t>
            </a:r>
            <a:endParaRPr lang="en-US" sz="600" dirty="0"/>
          </a:p>
        </p:txBody>
      </p:sp>
      <p:sp>
        <p:nvSpPr>
          <p:cNvPr id="33" name="Text 22">
            <a:extLst>
              <a:ext uri="{FF2B5EF4-FFF2-40B4-BE49-F238E27FC236}">
                <a16:creationId xmlns:a16="http://schemas.microsoft.com/office/drawing/2014/main" id="{D76F421B-52FF-5D1A-B0DE-E005B84F1C58}"/>
              </a:ext>
            </a:extLst>
          </p:cNvPr>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pic>
        <p:nvPicPr>
          <p:cNvPr id="34" name="Elemento grafico 33">
            <a:extLst>
              <a:ext uri="{FF2B5EF4-FFF2-40B4-BE49-F238E27FC236}">
                <a16:creationId xmlns:a16="http://schemas.microsoft.com/office/drawing/2014/main" id="{84F74527-CB2A-3774-B90A-251D2F3E502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4620" y="4633740"/>
            <a:ext cx="288000" cy="28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6">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SEMAFORO RISCHIO PMI</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14400"/>
            <a:ext cx="8412480" cy="228600"/>
          </a:xfrm>
          <a:prstGeom prst="rect">
            <a:avLst/>
          </a:prstGeom>
          <a:noFill/>
          <a:ln/>
        </p:spPr>
        <p:txBody>
          <a:bodyPr wrap="square" lIns="0" tIns="0" rIns="0" bIns="0" rtlCol="0" anchor="ctr"/>
          <a:lstStyle/>
          <a:p>
            <a:pPr marL="0" indent="0">
              <a:buNone/>
            </a:pPr>
            <a:r>
              <a:rPr lang="en-US" sz="900" dirty="0">
                <a:solidFill>
                  <a:srgbClr val="4A4F62"/>
                </a:solidFill>
                <a:latin typeface="Source Sans Pro" pitchFamily="34" charset="0"/>
                <a:ea typeface="Source Sans Pro" pitchFamily="34" charset="-122"/>
                <a:cs typeface="Source Sans Pro" pitchFamily="34" charset="-120"/>
              </a:rPr>
              <a:t>Indicatori macroeconomici rilevanti per la stabilità delle PMI italiane</a:t>
            </a:r>
            <a:endParaRPr lang="en-US" sz="900" dirty="0"/>
          </a:p>
        </p:txBody>
      </p:sp>
      <p:sp>
        <p:nvSpPr>
          <p:cNvPr id="7" name="Shape 5"/>
          <p:cNvSpPr/>
          <p:nvPr/>
        </p:nvSpPr>
        <p:spPr>
          <a:xfrm>
            <a:off x="365760" y="1280160"/>
            <a:ext cx="84124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502920" y="1417320"/>
            <a:ext cx="347472" cy="347472"/>
          </a:xfrm>
          <a:prstGeom prst="ellipse">
            <a:avLst/>
          </a:prstGeom>
          <a:solidFill>
            <a:srgbClr val="D4930A"/>
          </a:solidFill>
          <a:ln/>
        </p:spPr>
        <p:txBody>
          <a:bodyPr/>
          <a:lstStyle/>
          <a:p>
            <a:endParaRPr lang="it-IT"/>
          </a:p>
        </p:txBody>
      </p:sp>
      <p:sp>
        <p:nvSpPr>
          <p:cNvPr id="9" name="Text 7"/>
          <p:cNvSpPr/>
          <p:nvPr/>
        </p:nvSpPr>
        <p:spPr>
          <a:xfrm>
            <a:off x="502920" y="1417320"/>
            <a:ext cx="347472" cy="347472"/>
          </a:xfrm>
          <a:prstGeom prst="rect">
            <a:avLst/>
          </a:prstGeom>
          <a:noFill/>
          <a:ln/>
        </p:spPr>
        <p:txBody>
          <a:bodyPr wrap="square" lIns="0" tIns="0" rIns="0" bIns="0" rtlCol="0" anchor="ctr"/>
          <a:lstStyle/>
          <a:p>
            <a:pPr marL="0" indent="0" algn="ctr">
              <a:buNone/>
            </a:pPr>
            <a:r>
              <a:rPr lang="en-US" sz="2000" dirty="0">
                <a:solidFill>
                  <a:srgbClr val="FFFFFF"/>
                </a:solidFill>
                <a:latin typeface="Montserrat" pitchFamily="34" charset="0"/>
                <a:ea typeface="Montserrat" pitchFamily="34" charset="-122"/>
                <a:cs typeface="Montserrat" pitchFamily="34" charset="-120"/>
              </a:rPr>
              <a:t>✓</a:t>
            </a:r>
            <a:endParaRPr lang="en-US" sz="1600" dirty="0"/>
          </a:p>
        </p:txBody>
      </p:sp>
      <p:sp>
        <p:nvSpPr>
          <p:cNvPr id="10" name="Text 8"/>
          <p:cNvSpPr/>
          <p:nvPr/>
        </p:nvSpPr>
        <p:spPr>
          <a:xfrm>
            <a:off x="1051560" y="1335024"/>
            <a:ext cx="2286000" cy="22860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ACCESSO AL CREDITO</a:t>
            </a:r>
            <a:endParaRPr lang="en-US" sz="1000" dirty="0"/>
          </a:p>
        </p:txBody>
      </p:sp>
      <p:sp>
        <p:nvSpPr>
          <p:cNvPr id="11" name="Text 9"/>
          <p:cNvSpPr/>
          <p:nvPr/>
        </p:nvSpPr>
        <p:spPr>
          <a:xfrm>
            <a:off x="1051560" y="1581912"/>
            <a:ext cx="2286000" cy="280000"/>
          </a:xfrm>
          <a:prstGeom prst="rect">
            <a:avLst/>
          </a:prstGeom>
          <a:noFill/>
          <a:ln/>
        </p:spPr>
        <p:txBody>
          <a:bodyPr wrap="square" lIns="0" tIns="0" rIns="0" bIns="0" rtlCol="0" anchor="ctr"/>
          <a:lstStyle/>
          <a:p>
            <a:pPr marL="0" indent="0">
              <a:buNone/>
            </a:pPr>
            <a:r>
              <a:rPr lang="en-US" sz="800" b="1" kern="0" spc="100" dirty="0">
                <a:solidFill>
                  <a:srgbClr val="D4930A"/>
                </a:solidFill>
                <a:latin typeface="Space Grotesk" pitchFamily="34" charset="0"/>
                <a:ea typeface="Space Grotesk" pitchFamily="34" charset="-122"/>
                <a:cs typeface="Space Grotesk" pitchFamily="34" charset="-120"/>
              </a:rPr>
              <a:t>VERDE — Prestiti imprese +2,1% YoY feb 2026</a:t>
            </a:r>
            <a:endParaRPr lang="en-US" sz="800" dirty="0"/>
          </a:p>
        </p:txBody>
      </p:sp>
      <p:sp>
        <p:nvSpPr>
          <p:cNvPr id="12" name="Text 10"/>
          <p:cNvSpPr/>
          <p:nvPr/>
        </p:nvSpPr>
        <p:spPr>
          <a:xfrm>
            <a:off x="3474720" y="1353312"/>
            <a:ext cx="4389120" cy="475488"/>
          </a:xfrm>
          <a:prstGeom prst="rect">
            <a:avLst/>
          </a:prstGeom>
          <a:noFill/>
          <a:ln/>
        </p:spPr>
        <p:txBody>
          <a:bodyPr wrap="square" lIns="0" tIns="0" rIns="0" bIns="0" rtlCol="0" anchor="ctr"/>
          <a:lstStyle/>
          <a:p>
            <a:pPr marL="0" indent="0">
              <a:lnSpc>
                <a:spcPct val="125000"/>
              </a:lnSpc>
              <a:buNone/>
            </a:pPr>
            <a:r>
              <a:rPr lang="en-US" sz="750" dirty="0">
                <a:solidFill>
                  <a:srgbClr val="4A4F62"/>
                </a:solidFill>
                <a:latin typeface="Source Sans Pro" pitchFamily="34" charset="0"/>
                <a:ea typeface="Source Sans Pro" pitchFamily="34" charset="-122"/>
                <a:cs typeface="Source Sans Pro" pitchFamily="34" charset="-120"/>
              </a:rPr>
              <a:t>Prestiti imprese +2,1% YoY feb 2026. Tasso medio nuove operazioni 3,45%. Credito ai servizi in espansione, costruzioni stabili.</a:t>
            </a:r>
            <a:endParaRPr lang="en-US" sz="750" dirty="0"/>
          </a:p>
        </p:txBody>
      </p:sp>
      <p:pic>
        <p:nvPicPr>
          <p:cNvPr id="13" name="Text 11">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412480" y="1335024"/>
            <a:ext cx="182880" cy="182880"/>
          </a:xfrm>
          <a:prstGeom prst="rect">
            <a:avLst/>
          </a:prstGeom>
        </p:spPr>
      </p:pic>
      <p:sp>
        <p:nvSpPr>
          <p:cNvPr id="14" name="Shape 12"/>
          <p:cNvSpPr/>
          <p:nvPr/>
        </p:nvSpPr>
        <p:spPr>
          <a:xfrm>
            <a:off x="365760" y="1993392"/>
            <a:ext cx="84124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5" name="Shape 13"/>
          <p:cNvSpPr/>
          <p:nvPr/>
        </p:nvSpPr>
        <p:spPr>
          <a:xfrm>
            <a:off x="502920" y="2130552"/>
            <a:ext cx="347472" cy="347472"/>
          </a:xfrm>
          <a:prstGeom prst="ellipse">
            <a:avLst/>
          </a:prstGeom>
          <a:solidFill>
            <a:srgbClr val="3B7A3B"/>
          </a:solidFill>
          <a:ln/>
        </p:spPr>
        <p:txBody>
          <a:bodyPr/>
          <a:lstStyle/>
          <a:p>
            <a:endParaRPr lang="it-IT"/>
          </a:p>
        </p:txBody>
      </p:sp>
      <p:sp>
        <p:nvSpPr>
          <p:cNvPr id="16" name="Text 14"/>
          <p:cNvSpPr/>
          <p:nvPr/>
        </p:nvSpPr>
        <p:spPr>
          <a:xfrm>
            <a:off x="502920" y="2130552"/>
            <a:ext cx="347472" cy="347472"/>
          </a:xfrm>
          <a:prstGeom prst="rect">
            <a:avLst/>
          </a:prstGeom>
          <a:noFill/>
          <a:ln/>
        </p:spPr>
        <p:txBody>
          <a:bodyPr wrap="square" lIns="0" tIns="0" rIns="0" bIns="0" rtlCol="0" anchor="ctr"/>
          <a:lstStyle/>
          <a:p>
            <a:pPr marL="0" indent="0" algn="ctr">
              <a:buNone/>
            </a:pPr>
            <a:r>
              <a:rPr lang="en-US" sz="2000" dirty="0">
                <a:solidFill>
                  <a:srgbClr val="FFFFFF"/>
                </a:solidFill>
                <a:latin typeface="Montserrat" pitchFamily="34" charset="0"/>
                <a:ea typeface="Montserrat" pitchFamily="34" charset="-122"/>
                <a:cs typeface="Montserrat" pitchFamily="34" charset="-120"/>
              </a:rPr>
              <a:t>✗</a:t>
            </a:r>
            <a:endParaRPr lang="en-US" sz="1600" dirty="0"/>
          </a:p>
        </p:txBody>
      </p:sp>
      <p:sp>
        <p:nvSpPr>
          <p:cNvPr id="17" name="Text 15"/>
          <p:cNvSpPr/>
          <p:nvPr/>
        </p:nvSpPr>
        <p:spPr>
          <a:xfrm>
            <a:off x="1051560" y="2048256"/>
            <a:ext cx="2286000" cy="22860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COSTO ENERGIA</a:t>
            </a:r>
            <a:endParaRPr lang="en-US" sz="1000" dirty="0"/>
          </a:p>
        </p:txBody>
      </p:sp>
      <p:sp>
        <p:nvSpPr>
          <p:cNvPr id="18" name="Text 16"/>
          <p:cNvSpPr/>
          <p:nvPr/>
        </p:nvSpPr>
        <p:spPr>
          <a:xfrm>
            <a:off x="1051560" y="2295144"/>
            <a:ext cx="2286000" cy="280000"/>
          </a:xfrm>
          <a:prstGeom prst="rect">
            <a:avLst/>
          </a:prstGeom>
          <a:noFill/>
          <a:ln/>
        </p:spPr>
        <p:txBody>
          <a:bodyPr wrap="square" lIns="0" tIns="0" rIns="0" bIns="0" rtlCol="0" anchor="ctr"/>
          <a:lstStyle/>
          <a:p>
            <a:pPr marL="0" indent="0">
              <a:buNone/>
            </a:pPr>
            <a:r>
              <a:rPr lang="en-US" sz="800" b="1" kern="0" spc="100" dirty="0">
                <a:solidFill>
                  <a:srgbClr val="3B7A3B"/>
                </a:solidFill>
                <a:latin typeface="Space Grotesk" pitchFamily="34" charset="0"/>
                <a:ea typeface="Space Grotesk" pitchFamily="34" charset="-122"/>
                <a:cs typeface="Space Grotesk" pitchFamily="34" charset="-120"/>
              </a:rPr>
              <a:t>ROSSO — PUN medio marzo 2026: 144,53 EUR/MWh</a:t>
            </a:r>
            <a:endParaRPr lang="en-US" sz="800" dirty="0"/>
          </a:p>
        </p:txBody>
      </p:sp>
      <p:sp>
        <p:nvSpPr>
          <p:cNvPr id="19" name="Text 17"/>
          <p:cNvSpPr/>
          <p:nvPr/>
        </p:nvSpPr>
        <p:spPr>
          <a:xfrm>
            <a:off x="3474720" y="2066544"/>
            <a:ext cx="4389120" cy="475488"/>
          </a:xfrm>
          <a:prstGeom prst="rect">
            <a:avLst/>
          </a:prstGeom>
          <a:noFill/>
          <a:ln/>
        </p:spPr>
        <p:txBody>
          <a:bodyPr wrap="square" lIns="0" tIns="0" rIns="0" bIns="0" rtlCol="0" anchor="ctr"/>
          <a:lstStyle/>
          <a:p>
            <a:pPr marL="0" indent="0">
              <a:lnSpc>
                <a:spcPct val="125000"/>
              </a:lnSpc>
              <a:buNone/>
            </a:pPr>
            <a:r>
              <a:rPr lang="en-US" sz="750" dirty="0">
                <a:solidFill>
                  <a:srgbClr val="4A4F62"/>
                </a:solidFill>
                <a:latin typeface="Source Sans Pro" pitchFamily="34" charset="0"/>
                <a:ea typeface="Source Sans Pro" pitchFamily="34" charset="-122"/>
                <a:cs typeface="Source Sans Pro" pitchFamily="34" charset="-120"/>
              </a:rPr>
              <a:t>PUN medio marzo 2026: 144,53 EUR/MWh. TTF gas 54,97 EUR/MWh con picco 62,52. Entrambi oltre soglia critica (TTF &gt;50).</a:t>
            </a:r>
            <a:endParaRPr lang="en-US" sz="750" dirty="0"/>
          </a:p>
        </p:txBody>
      </p:sp>
      <p:pic>
        <p:nvPicPr>
          <p:cNvPr id="20" name="Text 18">
            <a:hlinkClick r:id="rId5">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412480" y="2048256"/>
            <a:ext cx="182880" cy="182880"/>
          </a:xfrm>
          <a:prstGeom prst="rect">
            <a:avLst/>
          </a:prstGeom>
        </p:spPr>
      </p:pic>
      <p:sp>
        <p:nvSpPr>
          <p:cNvPr id="21" name="Shape 19"/>
          <p:cNvSpPr/>
          <p:nvPr/>
        </p:nvSpPr>
        <p:spPr>
          <a:xfrm>
            <a:off x="365760" y="2706624"/>
            <a:ext cx="84124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2" name="Shape 20"/>
          <p:cNvSpPr/>
          <p:nvPr/>
        </p:nvSpPr>
        <p:spPr>
          <a:xfrm>
            <a:off x="502920" y="2843784"/>
            <a:ext cx="347472" cy="347472"/>
          </a:xfrm>
          <a:prstGeom prst="ellipse">
            <a:avLst/>
          </a:prstGeom>
          <a:solidFill>
            <a:srgbClr val="C32420"/>
          </a:solidFill>
          <a:ln/>
        </p:spPr>
        <p:txBody>
          <a:bodyPr/>
          <a:lstStyle/>
          <a:p>
            <a:endParaRPr lang="it-IT"/>
          </a:p>
        </p:txBody>
      </p:sp>
      <p:sp>
        <p:nvSpPr>
          <p:cNvPr id="23" name="Text 21"/>
          <p:cNvSpPr/>
          <p:nvPr/>
        </p:nvSpPr>
        <p:spPr>
          <a:xfrm>
            <a:off x="502920" y="2843784"/>
            <a:ext cx="347472" cy="347472"/>
          </a:xfrm>
          <a:prstGeom prst="rect">
            <a:avLst/>
          </a:prstGeom>
          <a:noFill/>
          <a:ln/>
        </p:spPr>
        <p:txBody>
          <a:bodyPr wrap="square" lIns="0" tIns="0" rIns="0" bIns="0" rtlCol="0" anchor="ctr"/>
          <a:lstStyle/>
          <a:p>
            <a:pPr marL="0" indent="0" algn="ctr">
              <a:buNone/>
            </a:pPr>
            <a:r>
              <a:rPr lang="en-US" sz="2000" dirty="0">
                <a:solidFill>
                  <a:srgbClr val="FFFFFF"/>
                </a:solidFill>
                <a:latin typeface="Montserrat" pitchFamily="34" charset="0"/>
                <a:ea typeface="Montserrat" pitchFamily="34" charset="-122"/>
                <a:cs typeface="Montserrat" pitchFamily="34" charset="-120"/>
              </a:rPr>
              <a:t>⚠</a:t>
            </a:r>
            <a:endParaRPr lang="en-US" sz="1600" dirty="0"/>
          </a:p>
        </p:txBody>
      </p:sp>
      <p:sp>
        <p:nvSpPr>
          <p:cNvPr id="24" name="Text 22"/>
          <p:cNvSpPr/>
          <p:nvPr/>
        </p:nvSpPr>
        <p:spPr>
          <a:xfrm>
            <a:off x="1051560" y="2761488"/>
            <a:ext cx="2286000" cy="22860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FIDUCIA IMPRESE</a:t>
            </a:r>
            <a:endParaRPr lang="en-US" sz="1000" dirty="0"/>
          </a:p>
        </p:txBody>
      </p:sp>
      <p:sp>
        <p:nvSpPr>
          <p:cNvPr id="25" name="Text 23"/>
          <p:cNvSpPr/>
          <p:nvPr/>
        </p:nvSpPr>
        <p:spPr>
          <a:xfrm>
            <a:off x="1051560" y="3008376"/>
            <a:ext cx="2286000" cy="280000"/>
          </a:xfrm>
          <a:prstGeom prst="rect">
            <a:avLst/>
          </a:prstGeom>
          <a:noFill/>
          <a:ln/>
        </p:spPr>
        <p:txBody>
          <a:bodyPr wrap="square" lIns="0" tIns="0" rIns="0" bIns="0" rtlCol="0" anchor="ctr"/>
          <a:lstStyle/>
          <a:p>
            <a:pPr marL="0" indent="0">
              <a:buNone/>
            </a:pPr>
            <a:r>
              <a:rPr lang="en-US" sz="800" b="1" kern="0" spc="100" dirty="0">
                <a:solidFill>
                  <a:srgbClr val="C32420"/>
                </a:solidFill>
                <a:latin typeface="Space Grotesk" pitchFamily="34" charset="0"/>
                <a:ea typeface="Space Grotesk" pitchFamily="34" charset="-122"/>
                <a:cs typeface="Space Grotesk" pitchFamily="34" charset="-120"/>
              </a:rPr>
              <a:t>GIALLO — IESI 97,3 (stabile)</a:t>
            </a:r>
            <a:endParaRPr lang="en-US" sz="800" dirty="0"/>
          </a:p>
        </p:txBody>
      </p:sp>
      <p:sp>
        <p:nvSpPr>
          <p:cNvPr id="26" name="Text 24"/>
          <p:cNvSpPr/>
          <p:nvPr/>
        </p:nvSpPr>
        <p:spPr>
          <a:xfrm>
            <a:off x="3474720" y="2779776"/>
            <a:ext cx="4389120" cy="475488"/>
          </a:xfrm>
          <a:prstGeom prst="rect">
            <a:avLst/>
          </a:prstGeom>
          <a:noFill/>
          <a:ln/>
        </p:spPr>
        <p:txBody>
          <a:bodyPr wrap="square" lIns="0" tIns="0" rIns="0" bIns="0" rtlCol="0" anchor="ctr"/>
          <a:lstStyle/>
          <a:p>
            <a:pPr marL="0" indent="0">
              <a:lnSpc>
                <a:spcPct val="125000"/>
              </a:lnSpc>
              <a:buNone/>
            </a:pPr>
            <a:r>
              <a:rPr lang="en-US" sz="750" dirty="0">
                <a:solidFill>
                  <a:srgbClr val="4A4F62"/>
                </a:solidFill>
                <a:latin typeface="Source Sans Pro" pitchFamily="34" charset="0"/>
                <a:ea typeface="Source Sans Pro" pitchFamily="34" charset="-122"/>
                <a:cs typeface="Source Sans Pro" pitchFamily="34" charset="-120"/>
              </a:rPr>
              <a:t>IESI 97,3 (stabile). Manifattura 88,8, servizi 102,7, costruzioni 103,6. Forte calo commercio dettaglio: 100,6 da 104,9.</a:t>
            </a:r>
            <a:endParaRPr lang="en-US" sz="750" dirty="0"/>
          </a:p>
        </p:txBody>
      </p:sp>
      <p:pic>
        <p:nvPicPr>
          <p:cNvPr id="27" name="Text 25">
            <a:hlinkClick r:id="rId6">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412480" y="2761488"/>
            <a:ext cx="182880" cy="182880"/>
          </a:xfrm>
          <a:prstGeom prst="rect">
            <a:avLst/>
          </a:prstGeom>
        </p:spPr>
      </p:pic>
      <p:sp>
        <p:nvSpPr>
          <p:cNvPr id="28" name="Shape 26"/>
          <p:cNvSpPr/>
          <p:nvPr/>
        </p:nvSpPr>
        <p:spPr>
          <a:xfrm>
            <a:off x="365760" y="3419856"/>
            <a:ext cx="84124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9" name="Shape 27"/>
          <p:cNvSpPr/>
          <p:nvPr/>
        </p:nvSpPr>
        <p:spPr>
          <a:xfrm>
            <a:off x="502920" y="3557016"/>
            <a:ext cx="347472" cy="347472"/>
          </a:xfrm>
          <a:prstGeom prst="ellipse">
            <a:avLst/>
          </a:prstGeom>
          <a:solidFill>
            <a:srgbClr val="C32420"/>
          </a:solidFill>
          <a:ln/>
        </p:spPr>
        <p:txBody>
          <a:bodyPr/>
          <a:lstStyle/>
          <a:p>
            <a:endParaRPr lang="it-IT"/>
          </a:p>
        </p:txBody>
      </p:sp>
      <p:sp>
        <p:nvSpPr>
          <p:cNvPr id="30" name="Text 28"/>
          <p:cNvSpPr/>
          <p:nvPr/>
        </p:nvSpPr>
        <p:spPr>
          <a:xfrm>
            <a:off x="502920" y="3557016"/>
            <a:ext cx="347472" cy="347472"/>
          </a:xfrm>
          <a:prstGeom prst="rect">
            <a:avLst/>
          </a:prstGeom>
          <a:noFill/>
          <a:ln/>
        </p:spPr>
        <p:txBody>
          <a:bodyPr wrap="square" lIns="0" tIns="0" rIns="0" bIns="0" rtlCol="0" anchor="ctr"/>
          <a:lstStyle/>
          <a:p>
            <a:pPr marL="0" indent="0" algn="ctr">
              <a:buNone/>
            </a:pPr>
            <a:r>
              <a:rPr lang="en-US" sz="2000" dirty="0">
                <a:solidFill>
                  <a:srgbClr val="FFFFFF"/>
                </a:solidFill>
                <a:latin typeface="Montserrat" pitchFamily="34" charset="0"/>
                <a:ea typeface="Montserrat" pitchFamily="34" charset="-122"/>
                <a:cs typeface="Montserrat" pitchFamily="34" charset="-120"/>
              </a:rPr>
              <a:t>✗</a:t>
            </a:r>
            <a:endParaRPr lang="en-US" sz="1600" dirty="0"/>
          </a:p>
        </p:txBody>
      </p:sp>
      <p:sp>
        <p:nvSpPr>
          <p:cNvPr id="31" name="Text 29"/>
          <p:cNvSpPr/>
          <p:nvPr/>
        </p:nvSpPr>
        <p:spPr>
          <a:xfrm>
            <a:off x="1051560" y="3474720"/>
            <a:ext cx="2286000" cy="22860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TASSO INSOLVENZE</a:t>
            </a:r>
            <a:endParaRPr lang="en-US" sz="1000" dirty="0"/>
          </a:p>
        </p:txBody>
      </p:sp>
      <p:sp>
        <p:nvSpPr>
          <p:cNvPr id="32" name="Text 30"/>
          <p:cNvSpPr/>
          <p:nvPr/>
        </p:nvSpPr>
        <p:spPr>
          <a:xfrm>
            <a:off x="1051560" y="3721608"/>
            <a:ext cx="2286000" cy="280000"/>
          </a:xfrm>
          <a:prstGeom prst="rect">
            <a:avLst/>
          </a:prstGeom>
          <a:noFill/>
          <a:ln/>
        </p:spPr>
        <p:txBody>
          <a:bodyPr wrap="square" lIns="0" tIns="0" rIns="0" bIns="0" rtlCol="0" anchor="ctr"/>
          <a:lstStyle/>
          <a:p>
            <a:pPr marL="0" indent="0">
              <a:buNone/>
            </a:pPr>
            <a:r>
              <a:rPr lang="en-US" sz="800" b="1" kern="0" spc="100" dirty="0">
                <a:solidFill>
                  <a:srgbClr val="C32420"/>
                </a:solidFill>
                <a:latin typeface="Space Grotesk" pitchFamily="34" charset="0"/>
                <a:ea typeface="Space Grotesk" pitchFamily="34" charset="-122"/>
                <a:cs typeface="Space Grotesk" pitchFamily="34" charset="-120"/>
              </a:rPr>
              <a:t>ROSSO — Default rate previsto 3,9% nel 2026</a:t>
            </a:r>
            <a:endParaRPr lang="en-US" sz="800" dirty="0"/>
          </a:p>
        </p:txBody>
      </p:sp>
      <p:sp>
        <p:nvSpPr>
          <p:cNvPr id="33" name="Text 31"/>
          <p:cNvSpPr/>
          <p:nvPr/>
        </p:nvSpPr>
        <p:spPr>
          <a:xfrm>
            <a:off x="3474720" y="3493008"/>
            <a:ext cx="4389120" cy="475488"/>
          </a:xfrm>
          <a:prstGeom prst="rect">
            <a:avLst/>
          </a:prstGeom>
          <a:noFill/>
          <a:ln/>
        </p:spPr>
        <p:txBody>
          <a:bodyPr wrap="square" lIns="0" tIns="0" rIns="0" bIns="0" rtlCol="0" anchor="ctr"/>
          <a:lstStyle/>
          <a:p>
            <a:pPr marL="0" indent="0">
              <a:lnSpc>
                <a:spcPct val="125000"/>
              </a:lnSpc>
              <a:buNone/>
            </a:pPr>
            <a:r>
              <a:rPr lang="en-US" sz="750" dirty="0">
                <a:solidFill>
                  <a:srgbClr val="4A4F62"/>
                </a:solidFill>
                <a:latin typeface="Source Sans Pro" pitchFamily="34" charset="0"/>
                <a:ea typeface="Source Sans Pro" pitchFamily="34" charset="-122"/>
                <a:cs typeface="Source Sans Pro" pitchFamily="34" charset="-120"/>
              </a:rPr>
              <a:t>Default rate previsto 3,9% nel 2026 (CRIF). LG 2025: 9.795 (+30% in 2 anni). Allianz Trade: ~13.400 insolvenze 2026 (+3%).</a:t>
            </a:r>
            <a:endParaRPr lang="en-US" sz="750" dirty="0"/>
          </a:p>
        </p:txBody>
      </p:sp>
      <p:pic>
        <p:nvPicPr>
          <p:cNvPr id="34" name="Text 32">
            <a:hlinkClick r:id="rId7">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412480" y="3474720"/>
            <a:ext cx="182880" cy="182880"/>
          </a:xfrm>
          <a:prstGeom prst="rect">
            <a:avLst/>
          </a:prstGeom>
        </p:spPr>
      </p:pic>
      <p:sp>
        <p:nvSpPr>
          <p:cNvPr id="35" name="Shape 33"/>
          <p:cNvSpPr/>
          <p:nvPr/>
        </p:nvSpPr>
        <p:spPr>
          <a:xfrm>
            <a:off x="365760" y="4133088"/>
            <a:ext cx="8412480" cy="62179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6" name="Shape 34"/>
          <p:cNvSpPr/>
          <p:nvPr/>
        </p:nvSpPr>
        <p:spPr>
          <a:xfrm>
            <a:off x="502920" y="4270248"/>
            <a:ext cx="347472" cy="347472"/>
          </a:xfrm>
          <a:prstGeom prst="ellipse">
            <a:avLst/>
          </a:prstGeom>
          <a:solidFill>
            <a:srgbClr val="3B7A3B"/>
          </a:solidFill>
          <a:ln/>
        </p:spPr>
        <p:txBody>
          <a:bodyPr/>
          <a:lstStyle/>
          <a:p>
            <a:endParaRPr lang="it-IT"/>
          </a:p>
        </p:txBody>
      </p:sp>
      <p:sp>
        <p:nvSpPr>
          <p:cNvPr id="37" name="Text 35"/>
          <p:cNvSpPr/>
          <p:nvPr/>
        </p:nvSpPr>
        <p:spPr>
          <a:xfrm>
            <a:off x="502920" y="4270248"/>
            <a:ext cx="347472" cy="347472"/>
          </a:xfrm>
          <a:prstGeom prst="rect">
            <a:avLst/>
          </a:prstGeom>
          <a:noFill/>
          <a:ln/>
        </p:spPr>
        <p:txBody>
          <a:bodyPr wrap="square" lIns="0" tIns="0" rIns="0" bIns="0" rtlCol="0" anchor="ctr"/>
          <a:lstStyle/>
          <a:p>
            <a:pPr marL="0" indent="0" algn="ctr">
              <a:buNone/>
            </a:pPr>
            <a:r>
              <a:rPr lang="en-US" sz="2000" dirty="0">
                <a:solidFill>
                  <a:srgbClr val="FFFFFF"/>
                </a:solidFill>
                <a:latin typeface="Montserrat" pitchFamily="34" charset="0"/>
                <a:ea typeface="Montserrat" pitchFamily="34" charset="-122"/>
                <a:cs typeface="Montserrat" pitchFamily="34" charset="-120"/>
              </a:rPr>
              <a:t>✓</a:t>
            </a:r>
            <a:endParaRPr lang="en-US" sz="1600" dirty="0"/>
          </a:p>
        </p:txBody>
      </p:sp>
      <p:sp>
        <p:nvSpPr>
          <p:cNvPr id="38" name="Text 36"/>
          <p:cNvSpPr/>
          <p:nvPr/>
        </p:nvSpPr>
        <p:spPr>
          <a:xfrm>
            <a:off x="1051560" y="4187952"/>
            <a:ext cx="2286000" cy="22860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OCCUPAZIONE PMI</a:t>
            </a:r>
            <a:endParaRPr lang="en-US" sz="1000" dirty="0"/>
          </a:p>
        </p:txBody>
      </p:sp>
      <p:sp>
        <p:nvSpPr>
          <p:cNvPr id="39" name="Text 37"/>
          <p:cNvSpPr/>
          <p:nvPr/>
        </p:nvSpPr>
        <p:spPr>
          <a:xfrm>
            <a:off x="1051560" y="4434840"/>
            <a:ext cx="2286000" cy="280000"/>
          </a:xfrm>
          <a:prstGeom prst="rect">
            <a:avLst/>
          </a:prstGeom>
          <a:noFill/>
          <a:ln/>
        </p:spPr>
        <p:txBody>
          <a:bodyPr wrap="square" lIns="0" tIns="0" rIns="0" bIns="0" rtlCol="0" anchor="ctr"/>
          <a:lstStyle/>
          <a:p>
            <a:pPr marL="0" indent="0">
              <a:buNone/>
            </a:pPr>
            <a:r>
              <a:rPr lang="en-US" sz="800" b="1" kern="0" spc="100" dirty="0">
                <a:solidFill>
                  <a:srgbClr val="3B7A3B"/>
                </a:solidFill>
                <a:latin typeface="Space Grotesk" pitchFamily="34" charset="0"/>
                <a:ea typeface="Space Grotesk" pitchFamily="34" charset="-122"/>
                <a:cs typeface="Space Grotesk" pitchFamily="34" charset="-120"/>
              </a:rPr>
              <a:t>VERDE — Occupati +80.000 su base mensile</a:t>
            </a:r>
            <a:endParaRPr lang="en-US" sz="800" dirty="0"/>
          </a:p>
        </p:txBody>
      </p:sp>
      <p:sp>
        <p:nvSpPr>
          <p:cNvPr id="40" name="Text 38"/>
          <p:cNvSpPr/>
          <p:nvPr/>
        </p:nvSpPr>
        <p:spPr>
          <a:xfrm>
            <a:off x="3474720" y="4206240"/>
            <a:ext cx="4389120" cy="475488"/>
          </a:xfrm>
          <a:prstGeom prst="rect">
            <a:avLst/>
          </a:prstGeom>
          <a:noFill/>
          <a:ln/>
        </p:spPr>
        <p:txBody>
          <a:bodyPr wrap="square" lIns="0" tIns="0" rIns="0" bIns="0" rtlCol="0" anchor="ctr"/>
          <a:lstStyle/>
          <a:p>
            <a:pPr marL="0" indent="0">
              <a:lnSpc>
                <a:spcPct val="125000"/>
              </a:lnSpc>
              <a:buNone/>
            </a:pPr>
            <a:r>
              <a:rPr lang="en-US" sz="750" dirty="0">
                <a:solidFill>
                  <a:srgbClr val="4A4F62"/>
                </a:solidFill>
                <a:latin typeface="Source Sans Pro" pitchFamily="34" charset="0"/>
                <a:ea typeface="Source Sans Pro" pitchFamily="34" charset="-122"/>
                <a:cs typeface="Source Sans Pro" pitchFamily="34" charset="-120"/>
              </a:rPr>
              <a:t>Occupati +80.000 su base mensile (+0,3%). Disoccupazione 5,1% (-0,4pp): minimo dal 2004. Tasso occupazione 62,6%.</a:t>
            </a:r>
            <a:endParaRPr lang="en-US" sz="750" dirty="0"/>
          </a:p>
        </p:txBody>
      </p:sp>
      <p:pic>
        <p:nvPicPr>
          <p:cNvPr id="41" name="Text 39">
            <a:hlinkClick r:id="rId8">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412480" y="4187952"/>
            <a:ext cx="182880" cy="182880"/>
          </a:xfrm>
          <a:prstGeom prst="rect">
            <a:avLst/>
          </a:prstGeom>
        </p:spPr>
      </p:pic>
      <p:sp>
        <p:nvSpPr>
          <p:cNvPr id="42" name="Text 40"/>
          <p:cNvSpPr/>
          <p:nvPr/>
        </p:nvSpPr>
        <p:spPr>
          <a:xfrm>
            <a:off x="365760" y="4819154"/>
            <a:ext cx="8229600" cy="118872"/>
          </a:xfrm>
          <a:prstGeom prst="rect">
            <a:avLst/>
          </a:prstGeom>
          <a:noFill/>
          <a:ln/>
        </p:spPr>
        <p:txBody>
          <a:bodyPr wrap="square" lIns="0" tIns="0" rIns="0" bIns="0" rtlCol="0" anchor="ctr"/>
          <a:lstStyle/>
          <a:p>
            <a:pPr marL="0" indent="0">
              <a:buNone/>
            </a:pPr>
            <a:r>
              <a:rPr lang="en-US" sz="600" i="1" dirty="0">
                <a:solidFill/>
                <a:latin typeface="Source Sans Pro" pitchFamily="34" charset="0"/>
                <a:ea typeface="Source Sans Pro" pitchFamily="34" charset="-122"/>
                <a:cs typeface="Source Sans Pro" pitchFamily="34" charset="-120"/>
              </a:rPr>
              <a:t>Fonti: Banca d’Italia, ISTAT, CERVED/CRIF, Trading Economics — Aggiornamento Marzo 2026</a:t>
            </a:r>
            <a:endParaRPr lang="en-US" sz="600" dirty="0"/>
          </a:p>
        </p:txBody>
      </p:sp>
      <p:sp>
        <p:nvSpPr>
          <p:cNvPr id="45" name="Text 42"/>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Semaforo Rischio PMI</a:t>
            </a:r>
            <a:endParaRPr lang="en-US" sz="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7">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3" name="Text 1"/>
          <p:cNvSpPr/>
          <p:nvPr/>
        </p:nvSpPr>
        <p:spPr>
          <a:xfrm>
            <a:off x="457200" y="274320"/>
            <a:ext cx="4572000" cy="365760"/>
          </a:xfrm>
          <a:prstGeom prst="rect">
            <a:avLst/>
          </a:prstGeom>
          <a:noFill/>
          <a:ln/>
        </p:spPr>
        <p:txBody>
          <a:bodyPr wrap="square" lIns="0" tIns="0" rIns="0" bIns="0" rtlCol="0" anchor="ctr"/>
          <a:lstStyle/>
          <a:p>
            <a:pPr marL="0" indent="0">
              <a:buNone/>
            </a:pPr>
            <a:r>
              <a:rPr lang="en-US" sz="1200" kern="0" spc="200" dirty="0">
                <a:solidFill>
                  <a:srgbClr val="C32420"/>
                </a:solidFill>
                <a:latin typeface="Space Grotesk" pitchFamily="34" charset="0"/>
                <a:ea typeface="Space Grotesk" pitchFamily="34" charset="-122"/>
                <a:cs typeface="Space Grotesk" pitchFamily="34" charset="-120"/>
              </a:rPr>
              <a:t>05  ·  COMMENTO BLB</a:t>
            </a:r>
            <a:endParaRPr lang="en-US" sz="1200" dirty="0"/>
          </a:p>
        </p:txBody>
      </p:sp>
      <p:sp>
        <p:nvSpPr>
          <p:cNvPr id="4" name="Text 2"/>
          <p:cNvSpPr/>
          <p:nvPr/>
        </p:nvSpPr>
        <p:spPr>
          <a:xfrm>
            <a:off x="457200" y="777240"/>
            <a:ext cx="5943600" cy="777240"/>
          </a:xfrm>
          <a:prstGeom prst="rect">
            <a:avLst/>
          </a:prstGeom>
          <a:noFill/>
          <a:ln/>
        </p:spPr>
        <p:txBody>
          <a:bodyPr wrap="square" lIns="0" tIns="0" rIns="0" bIns="0" rtlCol="0" anchor="ctr"/>
          <a:lstStyle/>
          <a:p>
            <a:pPr marL="0" indent="0">
              <a:lnSpc>
                <a:spcPct val="120000"/>
              </a:lnSpc>
              <a:buNone/>
            </a:pPr>
            <a:r>
              <a:rPr lang="en-US" sz="1300" b="1" dirty="0">
                <a:solidFill>
                  <a:srgbClr val="FFFFFF"/>
                </a:solidFill>
                <a:latin typeface="Montserrat" pitchFamily="34" charset="0"/>
                <a:ea typeface="Montserrat" pitchFamily="34" charset="-122"/>
                <a:cs typeface="Montserrat" pitchFamily="34" charset="-120"/>
              </a:rPr>
              <a:t>Qualificazione fiscale dei proventi transattivi nel concordato preventivo</a:t>
            </a:r>
            <a:endParaRPr lang="en-US" sz="1300" dirty="0"/>
          </a:p>
        </p:txBody>
      </p:sp>
      <p:sp>
        <p:nvSpPr>
          <p:cNvPr id="5" name="Shape 3"/>
          <p:cNvSpPr/>
          <p:nvPr/>
        </p:nvSpPr>
        <p:spPr>
          <a:xfrm>
            <a:off x="457200" y="1645920"/>
            <a:ext cx="2743200" cy="36576"/>
          </a:xfrm>
          <a:prstGeom prst="rect">
            <a:avLst/>
          </a:prstGeom>
          <a:solidFill>
            <a:srgbClr val="C32420"/>
          </a:solidFill>
          <a:ln/>
        </p:spPr>
        <p:txBody>
          <a:bodyPr/>
          <a:lstStyle/>
          <a:p>
            <a:endParaRPr lang="it-IT"/>
          </a:p>
        </p:txBody>
      </p:sp>
      <p:sp>
        <p:nvSpPr>
          <p:cNvPr id="6" name="Text 4"/>
          <p:cNvSpPr/>
          <p:nvPr/>
        </p:nvSpPr>
        <p:spPr>
          <a:xfrm>
            <a:off x="457200" y="1828800"/>
            <a:ext cx="5486400" cy="2011680"/>
          </a:xfrm>
          <a:prstGeom prst="rect">
            <a:avLst/>
          </a:prstGeom>
          <a:noFill/>
          <a:ln/>
        </p:spPr>
        <p:txBody>
          <a:bodyPr wrap="square" lIns="0" tIns="0" rIns="0" bIns="0" rtlCol="0" anchor="t"/>
          <a:lstStyle/>
          <a:p>
            <a:pPr marL="0" indent="0">
              <a:lnSpc>
                <a:spcPct val="135000"/>
              </a:lnSpc>
              <a:buNone/>
            </a:pPr>
            <a:r>
              <a:rPr lang="it-IT" sz="800" dirty="0">
                <a:solidFill>
                  <a:srgbClr val="CCCCCC"/>
                </a:solidFill>
                <a:latin typeface="Source Sans Pro" pitchFamily="34" charset="0"/>
                <a:ea typeface="Source Sans Pro" pitchFamily="34" charset="-122"/>
                <a:cs typeface="Source Sans Pro" pitchFamily="34" charset="-120"/>
              </a:rPr>
              <a:t>La Risposta a interpello n. 96/2026 dell'Agenzia delle Entrate affronta un nodo cruciale: la qualificazione fiscale dei proventi derivanti da accordi transattivi conclusi nell'ambito del concordato preventivo. L'art. 88, co. 4-ter, TUIR prevede l'esenzione delle sopravvenienze attive da riduzione dei debiti in sede concordataria, ma la norma non disciplina espressamente i proventi generati da transazioni accessorie al piano. Il tema incrocia il principio di capacità contributiva (art. 53 Cost.) con l'esigenza di non disincentivare il risanamento.</a:t>
            </a:r>
          </a:p>
          <a:p>
            <a:pPr marL="0" indent="0">
              <a:lnSpc>
                <a:spcPct val="135000"/>
              </a:lnSpc>
              <a:buNone/>
            </a:pPr>
            <a:endParaRPr lang="it-IT" sz="800" dirty="0">
              <a:solidFill>
                <a:srgbClr val="CCCCCC"/>
              </a:solidFill>
              <a:latin typeface="Source Sans Pro" pitchFamily="34" charset="0"/>
              <a:ea typeface="Source Sans Pro" pitchFamily="34" charset="-122"/>
              <a:cs typeface="Source Sans Pro" pitchFamily="34" charset="-120"/>
            </a:endParaRPr>
          </a:p>
          <a:p>
            <a:pPr marL="0" indent="0">
              <a:lnSpc>
                <a:spcPct val="135000"/>
              </a:lnSpc>
              <a:buNone/>
            </a:pPr>
            <a:r>
              <a:rPr lang="it-IT" sz="800" dirty="0">
                <a:solidFill>
                  <a:srgbClr val="CCCCCC"/>
                </a:solidFill>
                <a:latin typeface="Source Sans Pro" pitchFamily="34" charset="0"/>
                <a:ea typeface="Source Sans Pro" pitchFamily="34" charset="-122"/>
                <a:cs typeface="Source Sans Pro" pitchFamily="34" charset="-120"/>
              </a:rPr>
              <a:t>L'AdE adotta un approccio sostanzialistico: i proventi transattivi funzionali all'esecuzione del piano concordatario beneficiano del regime di esenzione ex art. 88, co. 4-ter, TUIR, purché esista un nesso causale documentato tra transazione e falcidia. Diversamente, i proventi con autonomia economica rispetto al piano concorrono alla formazione del reddito imponibile secondo le regole ordinarie. La soluzione impone al debitore concordatario un onere di documentazione rigoroso: delibera del commissario giudiziale, parere dell'attestatore e coerenza con il piano omologato.</a:t>
            </a:r>
            <a:endParaRPr lang="en-US" sz="800" dirty="0"/>
          </a:p>
        </p:txBody>
      </p:sp>
      <p:sp>
        <p:nvSpPr>
          <p:cNvPr id="7" name="Shape 5"/>
          <p:cNvSpPr/>
          <p:nvPr/>
        </p:nvSpPr>
        <p:spPr>
          <a:xfrm>
            <a:off x="6583680" y="1371600"/>
            <a:ext cx="2103120" cy="256032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6583680" y="1371600"/>
            <a:ext cx="2103120" cy="45720"/>
          </a:xfrm>
          <a:prstGeom prst="rect">
            <a:avLst/>
          </a:prstGeom>
          <a:solidFill>
            <a:srgbClr val="C32420"/>
          </a:solidFill>
          <a:ln/>
        </p:spPr>
        <p:txBody>
          <a:bodyPr/>
          <a:lstStyle/>
          <a:p>
            <a:endParaRPr lang="it-IT"/>
          </a:p>
        </p:txBody>
      </p:sp>
      <p:sp>
        <p:nvSpPr>
          <p:cNvPr id="9" name="Shape 7"/>
          <p:cNvSpPr/>
          <p:nvPr/>
        </p:nvSpPr>
        <p:spPr>
          <a:xfrm>
            <a:off x="7086600" y="1600200"/>
            <a:ext cx="1097280" cy="1097280"/>
          </a:xfrm>
          <a:prstGeom prst="ellipse">
            <a:avLst/>
          </a:prstGeom>
          <a:blipFill dpi="0" rotWithShape="1">
            <a:blip r:embed="rId3">
              <a:extLst>
                <a:ext uri="{28A0092B-C50C-407E-A947-70E740481C1C}">
                  <a14:useLocalDpi xmlns:a14="http://schemas.microsoft.com/office/drawing/2010/main" val="0"/>
                </a:ext>
              </a:extLst>
            </a:blip>
            <a:srcRect/>
            <a:stretch>
              <a:fillRect t="-4167" b="-45625"/>
            </a:stretch>
          </a:blipFill>
          <a:ln/>
        </p:spPr>
        <p:txBody>
          <a:bodyPr/>
          <a:lstStyle/>
          <a:p>
            <a:endParaRPr lang="it-IT"/>
          </a:p>
        </p:txBody>
      </p:sp>
      <p:sp>
        <p:nvSpPr>
          <p:cNvPr id="11" name="Text 9"/>
          <p:cNvSpPr/>
          <p:nvPr/>
        </p:nvSpPr>
        <p:spPr>
          <a:xfrm>
            <a:off x="6675120" y="2834640"/>
            <a:ext cx="192024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Montserrat" pitchFamily="34" charset="0"/>
                <a:ea typeface="Montserrat" pitchFamily="34" charset="-122"/>
                <a:cs typeface="Montserrat" pitchFamily="34" charset="-120"/>
              </a:rPr>
              <a:t>Dr. Simmaco Riccio</a:t>
            </a:r>
            <a:endParaRPr lang="en-US" sz="1000" dirty="0"/>
          </a:p>
        </p:txBody>
      </p:sp>
      <p:sp>
        <p:nvSpPr>
          <p:cNvPr id="12" name="Text 10"/>
          <p:cNvSpPr/>
          <p:nvPr/>
        </p:nvSpPr>
        <p:spPr>
          <a:xfrm>
            <a:off x="6675120" y="3108960"/>
            <a:ext cx="1920240" cy="228600"/>
          </a:xfrm>
          <a:prstGeom prst="rect">
            <a:avLst/>
          </a:prstGeom>
          <a:noFill/>
          <a:ln/>
        </p:spPr>
        <p:txBody>
          <a:bodyPr wrap="square" lIns="0" tIns="0" rIns="0" bIns="0" rtlCol="0" anchor="ctr"/>
          <a:lstStyle/>
          <a:p>
            <a:pPr marL="0" indent="0" algn="ctr">
              <a:buNone/>
            </a:pPr>
            <a:r>
              <a:rPr lang="en-US" sz="800" dirty="0">
                <a:solidFill>
                  <a:srgbClr val="999999"/>
                </a:solidFill>
                <a:latin typeface="Source Sans Pro" pitchFamily="34" charset="0"/>
                <a:ea typeface="Source Sans Pro" pitchFamily="34" charset="-122"/>
                <a:cs typeface="Source Sans Pro" pitchFamily="34" charset="-120"/>
              </a:rPr>
              <a:t>Partner  ·  BLB Studio Legale</a:t>
            </a:r>
            <a:endParaRPr lang="en-US" sz="800" dirty="0"/>
          </a:p>
        </p:txBody>
      </p:sp>
      <p:sp>
        <p:nvSpPr>
          <p:cNvPr id="13" name="Shape 11"/>
          <p:cNvSpPr/>
          <p:nvPr/>
        </p:nvSpPr>
        <p:spPr>
          <a:xfrm>
            <a:off x="457200" y="4069080"/>
            <a:ext cx="5486400" cy="720000"/>
          </a:xfrm>
          <a:prstGeom prst="rect">
            <a:avLst/>
          </a:prstGeom>
          <a:solidFill>
            <a:srgbClr val="4A4F62"/>
          </a:solidFill>
          <a:ln/>
        </p:spPr>
        <p:txBody>
          <a:bodyPr/>
          <a:lstStyle/>
          <a:p>
            <a:endParaRPr lang="it-IT"/>
          </a:p>
        </p:txBody>
      </p:sp>
      <p:sp>
        <p:nvSpPr>
          <p:cNvPr id="14" name="Shape 12"/>
          <p:cNvSpPr/>
          <p:nvPr/>
        </p:nvSpPr>
        <p:spPr>
          <a:xfrm>
            <a:off x="457200" y="4069080"/>
            <a:ext cx="54864" cy="720000"/>
          </a:xfrm>
          <a:prstGeom prst="rect">
            <a:avLst/>
          </a:prstGeom>
          <a:solidFill>
            <a:srgbClr val="C32420"/>
          </a:solidFill>
          <a:ln/>
        </p:spPr>
        <p:txBody>
          <a:bodyPr/>
          <a:lstStyle/>
          <a:p>
            <a:endParaRPr lang="it-IT"/>
          </a:p>
        </p:txBody>
      </p:sp>
      <p:sp>
        <p:nvSpPr>
          <p:cNvPr id="15" name="Text 13"/>
          <p:cNvSpPr/>
          <p:nvPr/>
        </p:nvSpPr>
        <p:spPr>
          <a:xfrm>
            <a:off x="685800" y="4114800"/>
            <a:ext cx="1097280" cy="182880"/>
          </a:xfrm>
          <a:prstGeom prst="rect">
            <a:avLst/>
          </a:prstGeom>
          <a:noFill/>
          <a:ln/>
        </p:spPr>
        <p:txBody>
          <a:bodyPr wrap="square" lIns="0" tIns="0" rIns="0" bIns="0" rtlCol="0" anchor="ctr"/>
          <a:lstStyle/>
          <a:p>
            <a:pPr marL="0" indent="0">
              <a:buNone/>
            </a:pPr>
            <a:r>
              <a:rPr lang="en-US" sz="750" kern="0" spc="150" dirty="0">
                <a:solidFill>
                  <a:srgbClr val="C32420"/>
                </a:solidFill>
                <a:latin typeface="Space Grotesk" pitchFamily="34" charset="0"/>
                <a:ea typeface="Space Grotesk" pitchFamily="34" charset="-122"/>
                <a:cs typeface="Space Grotesk" pitchFamily="34" charset="-120"/>
              </a:rPr>
              <a:t>TAKE-AWAY</a:t>
            </a:r>
            <a:endParaRPr lang="en-US" sz="750" dirty="0"/>
          </a:p>
        </p:txBody>
      </p:sp>
      <p:sp>
        <p:nvSpPr>
          <p:cNvPr id="16" name="Text 14"/>
          <p:cNvSpPr/>
          <p:nvPr/>
        </p:nvSpPr>
        <p:spPr>
          <a:xfrm>
            <a:off x="685800" y="4297680"/>
            <a:ext cx="5120640" cy="320040"/>
          </a:xfrm>
          <a:prstGeom prst="rect">
            <a:avLst/>
          </a:prstGeom>
          <a:noFill/>
          <a:ln/>
        </p:spPr>
        <p:txBody>
          <a:bodyPr wrap="square" lIns="0" tIns="0" rIns="0" bIns="0" rtlCol="0" anchor="ctr"/>
          <a:lstStyle/>
          <a:p>
            <a:pPr marL="0" indent="0">
              <a:lnSpc>
                <a:spcPct val="125000"/>
              </a:lnSpc>
              <a:buNone/>
            </a:pPr>
            <a:r>
              <a:rPr lang="en-US" sz="850" i="1" dirty="0">
                <a:solidFill>
                  <a:srgbClr val="FFFFFF"/>
                </a:solidFill>
                <a:latin typeface="Source Sans Pro" pitchFamily="34" charset="0"/>
                <a:ea typeface="Source Sans Pro" pitchFamily="34" charset="-122"/>
                <a:cs typeface="Source Sans Pro" pitchFamily="34" charset="-120"/>
              </a:rPr>
              <a:t>I proventi transattivi nel concordato preventivo richiedono qualificazione caso per caso: solo quelli funzionali alla falcidia godono dell’esenzione ex art. 88, co. 4-ter, TUIR. L’AdE (Risp. 96/2026) impone documentazione rigorosa del nesso tra transazione e piano omologato.</a:t>
            </a:r>
            <a:endParaRPr lang="en-US" sz="850" dirty="0"/>
          </a:p>
        </p:txBody>
      </p:sp>
      <p:pic>
        <p:nvPicPr>
          <p:cNvPr id="10" name="Elemento grafico 9">
            <a:extLst>
              <a:ext uri="{FF2B5EF4-FFF2-40B4-BE49-F238E27FC236}">
                <a16:creationId xmlns:a16="http://schemas.microsoft.com/office/drawing/2014/main" id="{51C50FB6-50F6-5AA7-0774-D8CEAF8670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29600" y="4435920"/>
            <a:ext cx="410400" cy="410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INFOGRAFICA — RISTRUTTURAZIONE DEBITI DEL CONSUMATORE (RDC)</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365760" y="1097280"/>
            <a:ext cx="1234440" cy="45720"/>
          </a:xfrm>
          <a:prstGeom prst="rect">
            <a:avLst/>
          </a:prstGeom>
          <a:solidFill>
            <a:srgbClr val="C32420"/>
          </a:solidFill>
          <a:ln/>
        </p:spPr>
        <p:txBody>
          <a:bodyPr/>
          <a:lstStyle/>
          <a:p>
            <a:endParaRPr lang="it-IT"/>
          </a:p>
        </p:txBody>
      </p:sp>
      <p:sp>
        <p:nvSpPr>
          <p:cNvPr id="8" name="Shape 6"/>
          <p:cNvSpPr/>
          <p:nvPr/>
        </p:nvSpPr>
        <p:spPr>
          <a:xfrm>
            <a:off x="781812" y="1280160"/>
            <a:ext cx="402336" cy="402336"/>
          </a:xfrm>
          <a:prstGeom prst="ellipse">
            <a:avLst/>
          </a:prstGeom>
          <a:solidFill>
            <a:srgbClr val="C32420"/>
          </a:solidFill>
          <a:ln/>
        </p:spPr>
        <p:txBody>
          <a:bodyPr/>
          <a:lstStyle/>
          <a:p>
            <a:endParaRPr lang="it-IT"/>
          </a:p>
        </p:txBody>
      </p:sp>
      <p:sp>
        <p:nvSpPr>
          <p:cNvPr id="9" name="Text 7"/>
          <p:cNvSpPr/>
          <p:nvPr/>
        </p:nvSpPr>
        <p:spPr>
          <a:xfrm>
            <a:off x="78181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1</a:t>
            </a:r>
            <a:endParaRPr lang="en-US" sz="1800" dirty="0"/>
          </a:p>
        </p:txBody>
      </p:sp>
      <p:sp>
        <p:nvSpPr>
          <p:cNvPr id="10" name="Text 8"/>
          <p:cNvSpPr/>
          <p:nvPr/>
        </p:nvSpPr>
        <p:spPr>
          <a:xfrm>
            <a:off x="457200" y="1828800"/>
            <a:ext cx="1051560"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ea typeface="Montserrat" pitchFamily="34" charset="-122"/>
                <a:cs typeface="Montserrat" pitchFamily="34" charset="-120"/>
              </a:rPr>
              <a:t>SOGGETTI</a:t>
            </a:r>
            <a:endParaRPr lang="en-US" sz="900" dirty="0"/>
          </a:p>
        </p:txBody>
      </p:sp>
      <p:sp>
        <p:nvSpPr>
          <p:cNvPr id="11" name="Text 9"/>
          <p:cNvSpPr/>
          <p:nvPr/>
        </p:nvSpPr>
        <p:spPr>
          <a:xfrm>
            <a:off x="45720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Persona fisica non imprenditrice</a:t>
            </a:r>
            <a:endParaRPr lang="en-US" sz="600" dirty="0"/>
          </a:p>
          <a:p>
            <a:pPr marL="0" indent="0" algn="ctr">
              <a:lnSpc>
                <a:spcPct val="130000"/>
              </a:lnSpc>
              <a:buNone/>
            </a:pPr>
            <a:endParaRPr lang="en-US" sz="600" dirty="0"/>
          </a:p>
        </p:txBody>
      </p:sp>
      <p:sp>
        <p:nvSpPr>
          <p:cNvPr id="12" name="Text 10"/>
          <p:cNvSpPr/>
          <p:nvPr/>
        </p:nvSpPr>
        <p:spPr>
          <a:xfrm>
            <a:off x="1618488" y="1600200"/>
            <a:ext cx="164592" cy="274320"/>
          </a:xfrm>
          <a:prstGeom prst="rect">
            <a:avLst/>
          </a:prstGeom>
          <a:noFill/>
          <a:ln/>
        </p:spPr>
        <p:txBody>
          <a:bodyPr wrap="square" lIns="0" tIns="0" rIns="0" bIns="0" rtlCol="0" anchor="ctr"/>
          <a:lstStyle/>
          <a:p>
            <a:pPr marL="0" indent="0" algn="ctr">
              <a:buNone/>
            </a:pPr>
            <a:r>
              <a:rPr lang="en-US" sz="1200" dirty="0">
                <a:solidFill>
                  <a:srgbClr val="C32420"/>
                </a:solidFill>
                <a:latin typeface="Montserrat" pitchFamily="34" charset="0"/>
                <a:ea typeface="Montserrat" pitchFamily="34" charset="-122"/>
                <a:cs typeface="Montserrat" pitchFamily="34" charset="-120"/>
              </a:rPr>
              <a:t>▶</a:t>
            </a:r>
            <a:endParaRPr lang="en-US" sz="1200" dirty="0"/>
          </a:p>
        </p:txBody>
      </p:sp>
      <p:sp>
        <p:nvSpPr>
          <p:cNvPr id="13" name="Shape 11"/>
          <p:cNvSpPr/>
          <p:nvPr/>
        </p:nvSpPr>
        <p:spPr>
          <a:xfrm>
            <a:off x="178308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4" name="Shape 12"/>
          <p:cNvSpPr/>
          <p:nvPr/>
        </p:nvSpPr>
        <p:spPr>
          <a:xfrm>
            <a:off x="1783080" y="1097280"/>
            <a:ext cx="1234440" cy="45720"/>
          </a:xfrm>
          <a:prstGeom prst="rect">
            <a:avLst/>
          </a:prstGeom>
          <a:solidFill>
            <a:srgbClr val="D4760A"/>
          </a:solidFill>
          <a:ln/>
        </p:spPr>
        <p:txBody>
          <a:bodyPr/>
          <a:lstStyle/>
          <a:p>
            <a:endParaRPr lang="it-IT"/>
          </a:p>
        </p:txBody>
      </p:sp>
      <p:sp>
        <p:nvSpPr>
          <p:cNvPr id="15" name="Shape 13"/>
          <p:cNvSpPr/>
          <p:nvPr/>
        </p:nvSpPr>
        <p:spPr>
          <a:xfrm>
            <a:off x="2199132" y="1280160"/>
            <a:ext cx="402336" cy="402336"/>
          </a:xfrm>
          <a:prstGeom prst="ellipse">
            <a:avLst/>
          </a:prstGeom>
          <a:solidFill>
            <a:srgbClr val="D4760A"/>
          </a:solidFill>
          <a:ln/>
        </p:spPr>
        <p:txBody>
          <a:bodyPr/>
          <a:lstStyle/>
          <a:p>
            <a:endParaRPr lang="it-IT"/>
          </a:p>
        </p:txBody>
      </p:sp>
      <p:sp>
        <p:nvSpPr>
          <p:cNvPr id="16" name="Text 14"/>
          <p:cNvSpPr/>
          <p:nvPr/>
        </p:nvSpPr>
        <p:spPr>
          <a:xfrm>
            <a:off x="219913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2</a:t>
            </a:r>
            <a:endParaRPr lang="en-US" sz="1800" dirty="0"/>
          </a:p>
        </p:txBody>
      </p:sp>
      <p:sp>
        <p:nvSpPr>
          <p:cNvPr id="17" name="Text 15"/>
          <p:cNvSpPr/>
          <p:nvPr/>
        </p:nvSpPr>
        <p:spPr>
          <a:xfrm>
            <a:off x="1874520" y="1828800"/>
            <a:ext cx="1051560"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ea typeface="Montserrat" pitchFamily="34" charset="-122"/>
                <a:cs typeface="Montserrat" pitchFamily="34" charset="-120"/>
              </a:rPr>
              <a:t>CONDIZIONE</a:t>
            </a:r>
            <a:endParaRPr lang="en-US" sz="900" dirty="0"/>
          </a:p>
        </p:txBody>
      </p:sp>
      <p:sp>
        <p:nvSpPr>
          <p:cNvPr id="18" name="Text 16"/>
          <p:cNvSpPr/>
          <p:nvPr/>
        </p:nvSpPr>
        <p:spPr>
          <a:xfrm>
            <a:off x="187452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Stato di sovraindebitamento: squilibrio perdurante tra obbligazioni e patrimonio</a:t>
            </a:r>
            <a:endParaRPr lang="en-US" sz="600" dirty="0"/>
          </a:p>
          <a:p>
            <a:pPr marL="0" indent="0" algn="ctr">
              <a:lnSpc>
                <a:spcPct val="130000"/>
              </a:lnSpc>
              <a:buNone/>
            </a:pPr>
            <a:endParaRPr lang="en-US" sz="600" dirty="0"/>
          </a:p>
        </p:txBody>
      </p:sp>
      <p:sp>
        <p:nvSpPr>
          <p:cNvPr id="19" name="Text 17"/>
          <p:cNvSpPr/>
          <p:nvPr/>
        </p:nvSpPr>
        <p:spPr>
          <a:xfrm>
            <a:off x="3035808" y="1600200"/>
            <a:ext cx="164592" cy="274320"/>
          </a:xfrm>
          <a:prstGeom prst="rect">
            <a:avLst/>
          </a:prstGeom>
          <a:noFill/>
          <a:ln/>
        </p:spPr>
        <p:txBody>
          <a:bodyPr wrap="square" lIns="0" tIns="0" rIns="0" bIns="0" rtlCol="0" anchor="ctr"/>
          <a:lstStyle/>
          <a:p>
            <a:pPr marL="0" indent="0" algn="ctr">
              <a:buNone/>
            </a:pPr>
            <a:r>
              <a:rPr lang="en-US" sz="1200" dirty="0">
                <a:solidFill>
                  <a:srgbClr val="C32420"/>
                </a:solidFill>
                <a:latin typeface="Montserrat" pitchFamily="34" charset="0"/>
                <a:ea typeface="Montserrat" pitchFamily="34" charset="-122"/>
                <a:cs typeface="Montserrat" pitchFamily="34" charset="-120"/>
              </a:rPr>
              <a:t>▶</a:t>
            </a:r>
            <a:endParaRPr lang="en-US" sz="1200" dirty="0"/>
          </a:p>
        </p:txBody>
      </p:sp>
      <p:sp>
        <p:nvSpPr>
          <p:cNvPr id="20" name="Shape 18"/>
          <p:cNvSpPr/>
          <p:nvPr/>
        </p:nvSpPr>
        <p:spPr>
          <a:xfrm>
            <a:off x="320040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1" name="Shape 19"/>
          <p:cNvSpPr/>
          <p:nvPr/>
        </p:nvSpPr>
        <p:spPr>
          <a:xfrm>
            <a:off x="3200400" y="1097280"/>
            <a:ext cx="1234440" cy="45720"/>
          </a:xfrm>
          <a:prstGeom prst="rect">
            <a:avLst/>
          </a:prstGeom>
          <a:solidFill>
            <a:srgbClr val="4A4F62"/>
          </a:solidFill>
          <a:ln/>
        </p:spPr>
        <p:txBody>
          <a:bodyPr/>
          <a:lstStyle/>
          <a:p>
            <a:endParaRPr lang="it-IT"/>
          </a:p>
        </p:txBody>
      </p:sp>
      <p:sp>
        <p:nvSpPr>
          <p:cNvPr id="22" name="Shape 20"/>
          <p:cNvSpPr/>
          <p:nvPr/>
        </p:nvSpPr>
        <p:spPr>
          <a:xfrm>
            <a:off x="3616452" y="1280160"/>
            <a:ext cx="402336" cy="402336"/>
          </a:xfrm>
          <a:prstGeom prst="ellipse">
            <a:avLst/>
          </a:prstGeom>
          <a:solidFill>
            <a:srgbClr val="4A4F62"/>
          </a:solidFill>
          <a:ln/>
        </p:spPr>
        <p:txBody>
          <a:bodyPr/>
          <a:lstStyle/>
          <a:p>
            <a:endParaRPr lang="it-IT"/>
          </a:p>
        </p:txBody>
      </p:sp>
      <p:sp>
        <p:nvSpPr>
          <p:cNvPr id="23" name="Text 21"/>
          <p:cNvSpPr/>
          <p:nvPr/>
        </p:nvSpPr>
        <p:spPr>
          <a:xfrm>
            <a:off x="361645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3</a:t>
            </a:r>
            <a:endParaRPr lang="en-US" sz="1800" dirty="0"/>
          </a:p>
        </p:txBody>
      </p:sp>
      <p:sp>
        <p:nvSpPr>
          <p:cNvPr id="24" name="Text 22"/>
          <p:cNvSpPr/>
          <p:nvPr/>
        </p:nvSpPr>
        <p:spPr>
          <a:xfrm>
            <a:off x="3291840" y="1828800"/>
            <a:ext cx="1051560"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ea typeface="Montserrat" pitchFamily="34" charset="-122"/>
                <a:cs typeface="Montserrat" pitchFamily="34" charset="-120"/>
              </a:rPr>
              <a:t>ESCLUSIONI</a:t>
            </a:r>
            <a:endParaRPr lang="en-US" sz="900" dirty="0"/>
          </a:p>
        </p:txBody>
      </p:sp>
      <p:sp>
        <p:nvSpPr>
          <p:cNvPr id="25" name="Text 23"/>
          <p:cNvSpPr/>
          <p:nvPr/>
        </p:nvSpPr>
        <p:spPr>
          <a:xfrm>
            <a:off x="329184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No esdebitazione nei 5 anni precedenti; no colpa grave/frode</a:t>
            </a:r>
            <a:endParaRPr lang="en-US" sz="600" dirty="0"/>
          </a:p>
          <a:p>
            <a:pPr marL="0" indent="0" algn="ctr">
              <a:lnSpc>
                <a:spcPct val="130000"/>
              </a:lnSpc>
              <a:buNone/>
            </a:pPr>
            <a:endParaRPr lang="en-US" sz="600" dirty="0"/>
          </a:p>
        </p:txBody>
      </p:sp>
      <p:sp>
        <p:nvSpPr>
          <p:cNvPr id="26" name="Text 24"/>
          <p:cNvSpPr/>
          <p:nvPr/>
        </p:nvSpPr>
        <p:spPr>
          <a:xfrm>
            <a:off x="4453128" y="1600200"/>
            <a:ext cx="164592" cy="274320"/>
          </a:xfrm>
          <a:prstGeom prst="rect">
            <a:avLst/>
          </a:prstGeom>
          <a:noFill/>
          <a:ln/>
        </p:spPr>
        <p:txBody>
          <a:bodyPr wrap="square" lIns="0" tIns="0" rIns="0" bIns="0" rtlCol="0" anchor="ctr"/>
          <a:lstStyle/>
          <a:p>
            <a:pPr marL="0" indent="0" algn="ctr">
              <a:buNone/>
            </a:pPr>
            <a:r>
              <a:rPr lang="en-US" sz="1200" dirty="0">
                <a:solidFill>
                  <a:srgbClr val="C32420"/>
                </a:solidFill>
                <a:latin typeface="Montserrat" pitchFamily="34" charset="0"/>
                <a:ea typeface="Montserrat" pitchFamily="34" charset="-122"/>
                <a:cs typeface="Montserrat" pitchFamily="34" charset="-120"/>
              </a:rPr>
              <a:t>▶</a:t>
            </a:r>
            <a:endParaRPr lang="en-US" sz="1200" dirty="0"/>
          </a:p>
        </p:txBody>
      </p:sp>
      <p:sp>
        <p:nvSpPr>
          <p:cNvPr id="27" name="Shape 25"/>
          <p:cNvSpPr/>
          <p:nvPr/>
        </p:nvSpPr>
        <p:spPr>
          <a:xfrm>
            <a:off x="461772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8" name="Shape 26"/>
          <p:cNvSpPr/>
          <p:nvPr/>
        </p:nvSpPr>
        <p:spPr>
          <a:xfrm>
            <a:off x="4617720" y="1097280"/>
            <a:ext cx="1234440" cy="45720"/>
          </a:xfrm>
          <a:prstGeom prst="rect">
            <a:avLst/>
          </a:prstGeom>
          <a:solidFill>
            <a:srgbClr val="4A4F62"/>
          </a:solidFill>
          <a:ln/>
        </p:spPr>
        <p:txBody>
          <a:bodyPr/>
          <a:lstStyle/>
          <a:p>
            <a:endParaRPr lang="it-IT"/>
          </a:p>
        </p:txBody>
      </p:sp>
      <p:sp>
        <p:nvSpPr>
          <p:cNvPr id="29" name="Shape 27"/>
          <p:cNvSpPr/>
          <p:nvPr/>
        </p:nvSpPr>
        <p:spPr>
          <a:xfrm>
            <a:off x="5033772" y="1280160"/>
            <a:ext cx="402336" cy="402336"/>
          </a:xfrm>
          <a:prstGeom prst="ellipse">
            <a:avLst/>
          </a:prstGeom>
          <a:solidFill>
            <a:srgbClr val="4A4F62"/>
          </a:solidFill>
          <a:ln/>
        </p:spPr>
        <p:txBody>
          <a:bodyPr/>
          <a:lstStyle/>
          <a:p>
            <a:endParaRPr lang="it-IT"/>
          </a:p>
        </p:txBody>
      </p:sp>
      <p:sp>
        <p:nvSpPr>
          <p:cNvPr id="30" name="Text 28"/>
          <p:cNvSpPr/>
          <p:nvPr/>
        </p:nvSpPr>
        <p:spPr>
          <a:xfrm>
            <a:off x="503377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4</a:t>
            </a:r>
            <a:endParaRPr lang="en-US" sz="1800" dirty="0"/>
          </a:p>
        </p:txBody>
      </p:sp>
      <p:sp>
        <p:nvSpPr>
          <p:cNvPr id="31" name="Text 29"/>
          <p:cNvSpPr/>
          <p:nvPr/>
        </p:nvSpPr>
        <p:spPr>
          <a:xfrm>
            <a:off x="4709160" y="1828800"/>
            <a:ext cx="1051560"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ea typeface="Montserrat" pitchFamily="34" charset="-122"/>
                <a:cs typeface="Montserrat" pitchFamily="34" charset="-120"/>
              </a:rPr>
              <a:t>DATI STATISTICI</a:t>
            </a:r>
            <a:endParaRPr lang="en-US" sz="900" dirty="0"/>
          </a:p>
        </p:txBody>
      </p:sp>
      <p:sp>
        <p:nvSpPr>
          <p:cNvPr id="32" name="Text 30"/>
          <p:cNvSpPr/>
          <p:nvPr/>
        </p:nvSpPr>
        <p:spPr>
          <a:xfrm>
            <a:off x="470916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Solo 33% delle istanze si conclude con omologa</a:t>
            </a:r>
            <a:endParaRPr lang="en-US" sz="600" dirty="0"/>
          </a:p>
          <a:p>
            <a:pPr marL="0" indent="0" algn="ctr">
              <a:lnSpc>
                <a:spcPct val="130000"/>
              </a:lnSpc>
              <a:buNone/>
            </a:pPr>
            <a:endParaRPr lang="en-US" sz="600" dirty="0"/>
          </a:p>
        </p:txBody>
      </p:sp>
      <p:sp>
        <p:nvSpPr>
          <p:cNvPr id="33" name="Text 31"/>
          <p:cNvSpPr/>
          <p:nvPr/>
        </p:nvSpPr>
        <p:spPr>
          <a:xfrm>
            <a:off x="5870448" y="1600200"/>
            <a:ext cx="164592" cy="274320"/>
          </a:xfrm>
          <a:prstGeom prst="rect">
            <a:avLst/>
          </a:prstGeom>
          <a:noFill/>
          <a:ln/>
        </p:spPr>
        <p:txBody>
          <a:bodyPr wrap="square" lIns="0" tIns="0" rIns="0" bIns="0" rtlCol="0" anchor="ctr"/>
          <a:lstStyle/>
          <a:p>
            <a:pPr marL="0" indent="0" algn="ctr">
              <a:buNone/>
            </a:pPr>
            <a:r>
              <a:rPr lang="en-US" sz="1200" dirty="0">
                <a:solidFill>
                  <a:srgbClr val="C32420"/>
                </a:solidFill>
                <a:latin typeface="Montserrat" pitchFamily="34" charset="0"/>
                <a:ea typeface="Montserrat" pitchFamily="34" charset="-122"/>
                <a:cs typeface="Montserrat" pitchFamily="34" charset="-120"/>
              </a:rPr>
              <a:t>▶</a:t>
            </a:r>
            <a:endParaRPr lang="en-US" sz="1200" dirty="0"/>
          </a:p>
        </p:txBody>
      </p:sp>
      <p:sp>
        <p:nvSpPr>
          <p:cNvPr id="34" name="Shape 32"/>
          <p:cNvSpPr/>
          <p:nvPr/>
        </p:nvSpPr>
        <p:spPr>
          <a:xfrm>
            <a:off x="603504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5" name="Shape 33"/>
          <p:cNvSpPr/>
          <p:nvPr/>
        </p:nvSpPr>
        <p:spPr>
          <a:xfrm>
            <a:off x="6035040" y="1097280"/>
            <a:ext cx="1234440" cy="45720"/>
          </a:xfrm>
          <a:prstGeom prst="rect">
            <a:avLst/>
          </a:prstGeom>
          <a:solidFill>
            <a:srgbClr val="D4760A"/>
          </a:solidFill>
          <a:ln/>
        </p:spPr>
        <p:txBody>
          <a:bodyPr/>
          <a:lstStyle/>
          <a:p>
            <a:endParaRPr lang="it-IT"/>
          </a:p>
        </p:txBody>
      </p:sp>
      <p:sp>
        <p:nvSpPr>
          <p:cNvPr id="36" name="Shape 34"/>
          <p:cNvSpPr/>
          <p:nvPr/>
        </p:nvSpPr>
        <p:spPr>
          <a:xfrm>
            <a:off x="6451092" y="1280160"/>
            <a:ext cx="402336" cy="402336"/>
          </a:xfrm>
          <a:prstGeom prst="ellipse">
            <a:avLst/>
          </a:prstGeom>
          <a:solidFill>
            <a:srgbClr val="D4760A"/>
          </a:solidFill>
          <a:ln/>
        </p:spPr>
        <p:txBody>
          <a:bodyPr/>
          <a:lstStyle/>
          <a:p>
            <a:endParaRPr lang="it-IT"/>
          </a:p>
        </p:txBody>
      </p:sp>
      <p:sp>
        <p:nvSpPr>
          <p:cNvPr id="37" name="Text 35"/>
          <p:cNvSpPr/>
          <p:nvPr/>
        </p:nvSpPr>
        <p:spPr>
          <a:xfrm>
            <a:off x="645109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5</a:t>
            </a:r>
            <a:endParaRPr lang="en-US" sz="1800" dirty="0"/>
          </a:p>
        </p:txBody>
      </p:sp>
      <p:sp>
        <p:nvSpPr>
          <p:cNvPr id="38" name="Text 36"/>
          <p:cNvSpPr/>
          <p:nvPr/>
        </p:nvSpPr>
        <p:spPr>
          <a:xfrm>
            <a:off x="6053328" y="1828800"/>
            <a:ext cx="1216152"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rPr>
              <a:t>DURATA</a:t>
            </a:r>
          </a:p>
        </p:txBody>
      </p:sp>
      <p:sp>
        <p:nvSpPr>
          <p:cNvPr id="39" name="Text 37"/>
          <p:cNvSpPr/>
          <p:nvPr/>
        </p:nvSpPr>
        <p:spPr>
          <a:xfrm>
            <a:off x="612648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3-5 anni dalla apertura (art. 268 ss. CCII). Possibile esdebitazione del debitore persona fisica alla chiusura (art. 282 CCII)</a:t>
            </a:r>
            <a:endParaRPr lang="en-US" sz="600" dirty="0"/>
          </a:p>
          <a:p>
            <a:pPr marL="0" indent="0" algn="ctr">
              <a:lnSpc>
                <a:spcPct val="130000"/>
              </a:lnSpc>
              <a:buNone/>
            </a:pPr>
            <a:endParaRPr lang="en-US" sz="600" dirty="0"/>
          </a:p>
        </p:txBody>
      </p:sp>
      <p:sp>
        <p:nvSpPr>
          <p:cNvPr id="40" name="Text 38"/>
          <p:cNvSpPr/>
          <p:nvPr/>
        </p:nvSpPr>
        <p:spPr>
          <a:xfrm>
            <a:off x="7287768" y="1600200"/>
            <a:ext cx="164592" cy="274320"/>
          </a:xfrm>
          <a:prstGeom prst="rect">
            <a:avLst/>
          </a:prstGeom>
          <a:noFill/>
          <a:ln/>
        </p:spPr>
        <p:txBody>
          <a:bodyPr wrap="square" lIns="0" tIns="0" rIns="0" bIns="0" rtlCol="0" anchor="ctr"/>
          <a:lstStyle/>
          <a:p>
            <a:pPr marL="0" indent="0" algn="ctr">
              <a:buNone/>
            </a:pPr>
            <a:r>
              <a:rPr lang="en-US" sz="1200" dirty="0">
                <a:solidFill>
                  <a:srgbClr val="C32420"/>
                </a:solidFill>
                <a:latin typeface="Montserrat" pitchFamily="34" charset="0"/>
                <a:ea typeface="Montserrat" pitchFamily="34" charset="-122"/>
                <a:cs typeface="Montserrat" pitchFamily="34" charset="-120"/>
              </a:rPr>
              <a:t>▶</a:t>
            </a:r>
            <a:endParaRPr lang="en-US" sz="1200" dirty="0"/>
          </a:p>
        </p:txBody>
      </p:sp>
      <p:sp>
        <p:nvSpPr>
          <p:cNvPr id="41" name="Shape 39"/>
          <p:cNvSpPr/>
          <p:nvPr/>
        </p:nvSpPr>
        <p:spPr>
          <a:xfrm>
            <a:off x="7452360" y="1097280"/>
            <a:ext cx="1234440" cy="16459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42" name="Shape 40"/>
          <p:cNvSpPr/>
          <p:nvPr/>
        </p:nvSpPr>
        <p:spPr>
          <a:xfrm>
            <a:off x="7452360" y="1097280"/>
            <a:ext cx="1234440" cy="45720"/>
          </a:xfrm>
          <a:prstGeom prst="rect">
            <a:avLst/>
          </a:prstGeom>
          <a:solidFill>
            <a:srgbClr val="3B7A3B"/>
          </a:solidFill>
          <a:ln/>
        </p:spPr>
        <p:txBody>
          <a:bodyPr/>
          <a:lstStyle/>
          <a:p>
            <a:endParaRPr lang="it-IT"/>
          </a:p>
        </p:txBody>
      </p:sp>
      <p:sp>
        <p:nvSpPr>
          <p:cNvPr id="43" name="Shape 41"/>
          <p:cNvSpPr/>
          <p:nvPr/>
        </p:nvSpPr>
        <p:spPr>
          <a:xfrm>
            <a:off x="7868412" y="1280160"/>
            <a:ext cx="402336" cy="402336"/>
          </a:xfrm>
          <a:prstGeom prst="ellipse">
            <a:avLst/>
          </a:prstGeom>
          <a:solidFill>
            <a:srgbClr val="3B7A3B"/>
          </a:solidFill>
          <a:ln/>
        </p:spPr>
        <p:txBody>
          <a:bodyPr/>
          <a:lstStyle/>
          <a:p>
            <a:endParaRPr lang="it-IT"/>
          </a:p>
        </p:txBody>
      </p:sp>
      <p:sp>
        <p:nvSpPr>
          <p:cNvPr id="44" name="Text 42"/>
          <p:cNvSpPr/>
          <p:nvPr/>
        </p:nvSpPr>
        <p:spPr>
          <a:xfrm>
            <a:off x="7868412" y="1280160"/>
            <a:ext cx="402336" cy="402336"/>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6</a:t>
            </a:r>
            <a:endParaRPr lang="en-US" sz="1800" dirty="0"/>
          </a:p>
        </p:txBody>
      </p:sp>
      <p:sp>
        <p:nvSpPr>
          <p:cNvPr id="45" name="Text 43"/>
          <p:cNvSpPr/>
          <p:nvPr/>
        </p:nvSpPr>
        <p:spPr>
          <a:xfrm>
            <a:off x="7543800" y="1828800"/>
            <a:ext cx="1051560" cy="274320"/>
          </a:xfrm>
          <a:prstGeom prst="rect">
            <a:avLst/>
          </a:prstGeom>
          <a:noFill/>
          <a:ln/>
        </p:spPr>
        <p:txBody>
          <a:bodyPr wrap="square" lIns="0" tIns="0" rIns="0" bIns="0" rtlCol="0" anchor="ctr"/>
          <a:lstStyle/>
          <a:p>
            <a:pPr marL="0" indent="0" algn="ctr">
              <a:buNone/>
            </a:pPr>
            <a:r>
              <a:rPr lang="en-US" sz="900" b="1" kern="0" spc="100" dirty="0">
                <a:solidFill>
                  <a:srgbClr val="1C1C21"/>
                </a:solidFill>
                <a:latin typeface="Montserrat" pitchFamily="34" charset="0"/>
                <a:ea typeface="Montserrat" pitchFamily="34" charset="-122"/>
                <a:cs typeface="Montserrat" pitchFamily="34" charset="-120"/>
              </a:rPr>
              <a:t>DURATA</a:t>
            </a:r>
            <a:endParaRPr lang="en-US" sz="900" dirty="0"/>
          </a:p>
        </p:txBody>
      </p:sp>
      <p:sp>
        <p:nvSpPr>
          <p:cNvPr id="46" name="Text 44"/>
          <p:cNvSpPr/>
          <p:nvPr/>
        </p:nvSpPr>
        <p:spPr>
          <a:xfrm>
            <a:off x="7543800" y="2148840"/>
            <a:ext cx="1051560" cy="457200"/>
          </a:xfrm>
          <a:prstGeom prst="rect">
            <a:avLst/>
          </a:prstGeom>
          <a:noFill/>
          <a:ln/>
        </p:spPr>
        <p:txBody>
          <a:bodyPr wrap="square" lIns="0" tIns="0" rIns="0" bIns="0" rtlCol="0" anchor="ctr"/>
          <a:lstStyle/>
          <a:p>
            <a:pPr marL="0" indent="0" algn="ctr">
              <a:lnSpc>
                <a:spcPct val="130000"/>
              </a:lnSpc>
              <a:buNone/>
            </a:pPr>
            <a:r>
              <a:rPr lang="en-US" sz="600" dirty="0">
                <a:solidFill>
                  <a:srgbClr val="4A4F62"/>
                </a:solidFill>
                <a:latin typeface="Source Sans Pro" pitchFamily="34" charset="0"/>
                <a:ea typeface="Source Sans Pro" pitchFamily="34" charset="-122"/>
                <a:cs typeface="Source Sans Pro" pitchFamily="34" charset="-120"/>
              </a:rPr>
              <a:t>55% procedure verso liquidazione controllata, 34% verso RDC. Solo 33% omologa. 7% fallimento alternativo.</a:t>
            </a:r>
            <a:endParaRPr lang="en-US" sz="600" dirty="0"/>
          </a:p>
          <a:p>
            <a:pPr marL="0" indent="0" algn="ctr">
              <a:lnSpc>
                <a:spcPct val="130000"/>
              </a:lnSpc>
              <a:buNone/>
            </a:pPr>
            <a:endParaRPr lang="en-US" sz="600" dirty="0"/>
          </a:p>
        </p:txBody>
      </p:sp>
      <p:sp>
        <p:nvSpPr>
          <p:cNvPr id="47" name="Shape 45"/>
          <p:cNvSpPr/>
          <p:nvPr/>
        </p:nvSpPr>
        <p:spPr>
          <a:xfrm>
            <a:off x="457200" y="3063240"/>
            <a:ext cx="2560320" cy="7315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48" name="Shape 46"/>
          <p:cNvSpPr/>
          <p:nvPr/>
        </p:nvSpPr>
        <p:spPr>
          <a:xfrm>
            <a:off x="457200" y="3063240"/>
            <a:ext cx="2560320" cy="36576"/>
          </a:xfrm>
          <a:prstGeom prst="rect">
            <a:avLst/>
          </a:prstGeom>
          <a:solidFill>
            <a:srgbClr val="C32420"/>
          </a:solidFill>
          <a:ln/>
        </p:spPr>
        <p:txBody>
          <a:bodyPr/>
          <a:lstStyle/>
          <a:p>
            <a:endParaRPr lang="it-IT"/>
          </a:p>
        </p:txBody>
      </p:sp>
      <p:sp>
        <p:nvSpPr>
          <p:cNvPr id="49" name="Text 47"/>
          <p:cNvSpPr/>
          <p:nvPr/>
        </p:nvSpPr>
        <p:spPr>
          <a:xfrm>
            <a:off x="594360" y="3154680"/>
            <a:ext cx="2286000" cy="137160"/>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IDENTITÀ STRUMENTO</a:t>
            </a:r>
            <a:endParaRPr lang="en-US" sz="650" dirty="0"/>
          </a:p>
        </p:txBody>
      </p:sp>
      <p:sp>
        <p:nvSpPr>
          <p:cNvPr id="50" name="Text 48"/>
          <p:cNvSpPr/>
          <p:nvPr/>
        </p:nvSpPr>
        <p:spPr>
          <a:xfrm>
            <a:off x="594360" y="3319272"/>
            <a:ext cx="2286000" cy="228600"/>
          </a:xfrm>
          <a:prstGeom prst="rect">
            <a:avLst/>
          </a:prstGeom>
          <a:noFill/>
          <a:ln/>
        </p:spPr>
        <p:txBody>
          <a:bodyPr wrap="square" lIns="0" tIns="0" rIns="0" bIns="0" rtlCol="0" anchor="ctr"/>
          <a:lstStyle/>
          <a:p>
            <a:pPr marL="0" indent="0">
              <a:buNone/>
            </a:pPr>
            <a:r>
              <a:rPr lang="en-US" sz="1600" b="1" dirty="0">
                <a:solidFill>
                  <a:srgbClr val="C32420"/>
                </a:solidFill>
                <a:latin typeface="Montserrat" pitchFamily="34" charset="0"/>
                <a:ea typeface="Montserrat" pitchFamily="34" charset="-122"/>
                <a:cs typeface="Montserrat" pitchFamily="34" charset="-120"/>
              </a:rPr>
              <a:t>Art. 67-73 CCII</a:t>
            </a:r>
            <a:endParaRPr lang="en-US" sz="1600" dirty="0"/>
          </a:p>
        </p:txBody>
      </p:sp>
      <p:sp>
        <p:nvSpPr>
          <p:cNvPr id="51" name="Text 49"/>
          <p:cNvSpPr/>
          <p:nvPr/>
        </p:nvSpPr>
        <p:spPr>
          <a:xfrm>
            <a:off x="594360" y="3566160"/>
            <a:ext cx="2286000" cy="164592"/>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Sovraindebitamento</a:t>
            </a:r>
            <a:endParaRPr lang="en-US" sz="750" dirty="0"/>
          </a:p>
        </p:txBody>
      </p:sp>
      <p:sp>
        <p:nvSpPr>
          <p:cNvPr id="52" name="Shape 50"/>
          <p:cNvSpPr/>
          <p:nvPr/>
        </p:nvSpPr>
        <p:spPr>
          <a:xfrm>
            <a:off x="3337560" y="3063240"/>
            <a:ext cx="2560320" cy="7315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53" name="Shape 51"/>
          <p:cNvSpPr/>
          <p:nvPr/>
        </p:nvSpPr>
        <p:spPr>
          <a:xfrm>
            <a:off x="3337560" y="3063240"/>
            <a:ext cx="2560320" cy="36576"/>
          </a:xfrm>
          <a:prstGeom prst="rect">
            <a:avLst/>
          </a:prstGeom>
          <a:solidFill>
            <a:srgbClr val="C32420"/>
          </a:solidFill>
          <a:ln/>
        </p:spPr>
        <p:txBody>
          <a:bodyPr/>
          <a:lstStyle/>
          <a:p>
            <a:endParaRPr lang="it-IT"/>
          </a:p>
        </p:txBody>
      </p:sp>
      <p:sp>
        <p:nvSpPr>
          <p:cNvPr id="54" name="Text 52"/>
          <p:cNvSpPr/>
          <p:nvPr/>
        </p:nvSpPr>
        <p:spPr>
          <a:xfrm>
            <a:off x="3474720" y="3154680"/>
            <a:ext cx="2286000" cy="137160"/>
          </a:xfrm>
          <a:prstGeom prst="rect">
            <a:avLst/>
          </a:prstGeom>
          <a:noFill/>
          <a:ln/>
        </p:spPr>
        <p:txBody>
          <a:bodyPr wrap="square" lIns="0" tIns="0" rIns="0" bIns="0" rtlCol="0" anchor="ctr"/>
          <a:lstStyle/>
          <a:p>
            <a:pPr marL="0" indent="0">
              <a:buNone/>
            </a:pPr>
            <a:r>
              <a:rPr lang="en-US" sz="1600" b="1" dirty="0">
                <a:solidFill>
                  <a:srgbClr val="C32420"/>
                </a:solidFill>
                <a:latin typeface="Montserrat" pitchFamily="34" charset="0"/>
              </a:rPr>
              <a:t>NOTA</a:t>
            </a:r>
          </a:p>
        </p:txBody>
      </p:sp>
      <p:sp>
        <p:nvSpPr>
          <p:cNvPr id="56" name="Text 54"/>
          <p:cNvSpPr/>
          <p:nvPr/>
        </p:nvSpPr>
        <p:spPr>
          <a:xfrm>
            <a:off x="3474720" y="3464120"/>
            <a:ext cx="2286000" cy="228600"/>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L. 3/2012 → D.Lgs. 14/2019 (CCII), in vigore dal 15/07/2022. D.Lgs. 136/2024 (Correttivo-ter)</a:t>
            </a:r>
            <a:endParaRPr lang="en-US" sz="750" dirty="0"/>
          </a:p>
        </p:txBody>
      </p:sp>
      <p:sp>
        <p:nvSpPr>
          <p:cNvPr id="62" name="Text 60"/>
          <p:cNvSpPr/>
          <p:nvPr/>
        </p:nvSpPr>
        <p:spPr>
          <a:xfrm>
            <a:off x="365760" y="3891502"/>
            <a:ext cx="8229600" cy="137160"/>
          </a:xfrm>
          <a:prstGeom prst="rect">
            <a:avLst/>
          </a:prstGeom>
          <a:noFill/>
          <a:ln/>
        </p:spPr>
        <p:txBody>
          <a:bodyPr wrap="square" lIns="0" tIns="0" rIns="0" bIns="0" rtlCol="0" anchor="ctr"/>
          <a:lstStyle/>
          <a:p>
            <a:pPr marL="0" indent="0">
              <a:buNone/>
            </a:pPr>
            <a:r>
              <a:rPr lang="en-US" sz="600" i="1" dirty="0">
                <a:solidFill/>
                <a:latin typeface="Source Sans Pro" pitchFamily="34" charset="0"/>
                <a:ea typeface="Source Sans Pro" pitchFamily="34" charset="-122"/>
                <a:cs typeface="Source Sans Pro" pitchFamily="34" charset="-120"/>
              </a:rPr>
              <a:t>Rif.: artt. 268-277 CCII</a:t>
            </a:r>
            <a:endParaRPr lang="en-US" sz="600" dirty="0"/>
          </a:p>
        </p:txBody>
      </p:sp>
      <p:sp>
        <p:nvSpPr>
          <p:cNvPr id="65" name="Text 62"/>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Infografica</a:t>
            </a:r>
            <a:endParaRPr lang="en-US" sz="650" dirty="0"/>
          </a:p>
        </p:txBody>
      </p:sp>
      <p:sp>
        <p:nvSpPr>
          <p:cNvPr id="66" name="Text 22">
            <a:extLst>
              <a:ext uri="{FF2B5EF4-FFF2-40B4-BE49-F238E27FC236}">
                <a16:creationId xmlns:a16="http://schemas.microsoft.com/office/drawing/2014/main" id="{2D33EF0D-9E00-AD15-3043-EF115E061599}"/>
              </a:ext>
            </a:extLst>
          </p:cNvPr>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pic>
        <p:nvPicPr>
          <p:cNvPr id="67" name="Elemento grafico 66">
            <a:extLst>
              <a:ext uri="{FF2B5EF4-FFF2-40B4-BE49-F238E27FC236}">
                <a16:creationId xmlns:a16="http://schemas.microsoft.com/office/drawing/2014/main" id="{7944148F-7445-386E-5FBE-858891313A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7">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CASO PRATICO DELLA SETTIMANA</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60120"/>
            <a:ext cx="8412480" cy="274320"/>
          </a:xfrm>
          <a:prstGeom prst="rect">
            <a:avLst/>
          </a:prstGeom>
          <a:noFill/>
          <a:ln/>
        </p:spPr>
        <p:txBody>
          <a:bodyPr wrap="square" lIns="0" tIns="0" rIns="0" bIns="0" rtlCol="0" anchor="ctr"/>
          <a:lstStyle/>
          <a:p>
            <a:pPr marL="0" indent="0">
              <a:buNone/>
            </a:pPr>
            <a:r>
              <a:rPr lang="en-US" sz="1200" b="1" dirty="0">
                <a:solidFill>
                  <a:srgbClr val="1C1C21"/>
                </a:solidFill>
                <a:latin typeface="Montserrat" pitchFamily="34" charset="0"/>
                <a:ea typeface="Montserrat" pitchFamily="34" charset="-122"/>
                <a:cs typeface="Montserrat" pitchFamily="34" charset="-120"/>
              </a:rPr>
              <a:t>Impresa edile — Accordo di Ristrutturazione (art. 57 CCII)</a:t>
            </a:r>
            <a:endParaRPr lang="en-US" sz="1200" dirty="0"/>
          </a:p>
        </p:txBody>
      </p:sp>
      <p:sp>
        <p:nvSpPr>
          <p:cNvPr id="7" name="Shape 5"/>
          <p:cNvSpPr/>
          <p:nvPr/>
        </p:nvSpPr>
        <p:spPr>
          <a:xfrm>
            <a:off x="365760" y="1371600"/>
            <a:ext cx="2651760" cy="320040"/>
          </a:xfrm>
          <a:prstGeom prst="rect">
            <a:avLst/>
          </a:prstGeom>
          <a:solidFill>
            <a:srgbClr val="C32420"/>
          </a:solidFill>
          <a:ln/>
        </p:spPr>
        <p:txBody>
          <a:bodyPr/>
          <a:lstStyle/>
          <a:p>
            <a:endParaRPr lang="it-IT"/>
          </a:p>
        </p:txBody>
      </p:sp>
      <p:sp>
        <p:nvSpPr>
          <p:cNvPr id="8" name="Text 6"/>
          <p:cNvSpPr/>
          <p:nvPr/>
        </p:nvSpPr>
        <p:spPr>
          <a:xfrm>
            <a:off x="365760" y="1371600"/>
            <a:ext cx="2651760" cy="32004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Montserrat" pitchFamily="34" charset="0"/>
                <a:ea typeface="Montserrat" pitchFamily="34" charset="-122"/>
                <a:cs typeface="Montserrat" pitchFamily="34" charset="-120"/>
              </a:rPr>
              <a:t>PRIMA</a:t>
            </a:r>
            <a:endParaRPr lang="en-US" sz="1000" dirty="0"/>
          </a:p>
        </p:txBody>
      </p:sp>
      <p:sp>
        <p:nvSpPr>
          <p:cNvPr id="9" name="Shape 7"/>
          <p:cNvSpPr/>
          <p:nvPr/>
        </p:nvSpPr>
        <p:spPr>
          <a:xfrm>
            <a:off x="365760" y="1691640"/>
            <a:ext cx="2651760" cy="2468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0" name="Shape 8"/>
          <p:cNvSpPr/>
          <p:nvPr/>
        </p:nvSpPr>
        <p:spPr>
          <a:xfrm>
            <a:off x="365760" y="1691640"/>
            <a:ext cx="36576" cy="2468880"/>
          </a:xfrm>
          <a:prstGeom prst="rect">
            <a:avLst/>
          </a:prstGeom>
          <a:solidFill>
            <a:srgbClr val="C32420"/>
          </a:solidFill>
          <a:ln/>
        </p:spPr>
        <p:txBody>
          <a:bodyPr/>
          <a:lstStyle/>
          <a:p>
            <a:endParaRPr lang="it-IT"/>
          </a:p>
        </p:txBody>
      </p:sp>
      <p:sp>
        <p:nvSpPr>
          <p:cNvPr id="11" name="Shape 9"/>
          <p:cNvSpPr/>
          <p:nvPr/>
        </p:nvSpPr>
        <p:spPr>
          <a:xfrm>
            <a:off x="548640" y="1892808"/>
            <a:ext cx="109728" cy="109728"/>
          </a:xfrm>
          <a:prstGeom prst="ellipse">
            <a:avLst/>
          </a:prstGeom>
          <a:solidFill>
            <a:srgbClr val="C32420"/>
          </a:solidFill>
          <a:ln/>
        </p:spPr>
        <p:txBody>
          <a:bodyPr/>
          <a:lstStyle/>
          <a:p>
            <a:endParaRPr lang="it-IT"/>
          </a:p>
        </p:txBody>
      </p:sp>
      <p:sp>
        <p:nvSpPr>
          <p:cNvPr id="12" name="Text 10"/>
          <p:cNvSpPr/>
          <p:nvPr/>
        </p:nvSpPr>
        <p:spPr>
          <a:xfrm>
            <a:off x="731520" y="18745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DSCR prospettico inferiore alla soglia critica con cash flow operativo insufficiente a servire il debito corrente</a:t>
            </a:r>
            <a:endParaRPr lang="en-US" sz="800" dirty="0"/>
          </a:p>
        </p:txBody>
      </p:sp>
      <p:sp>
        <p:nvSpPr>
          <p:cNvPr id="13" name="Shape 11"/>
          <p:cNvSpPr/>
          <p:nvPr/>
        </p:nvSpPr>
        <p:spPr>
          <a:xfrm>
            <a:off x="548640" y="2350008"/>
            <a:ext cx="109728" cy="109728"/>
          </a:xfrm>
          <a:prstGeom prst="ellipse">
            <a:avLst/>
          </a:prstGeom>
          <a:solidFill>
            <a:srgbClr val="C32420"/>
          </a:solidFill>
          <a:ln/>
        </p:spPr>
        <p:txBody>
          <a:bodyPr/>
          <a:lstStyle/>
          <a:p>
            <a:endParaRPr lang="it-IT"/>
          </a:p>
        </p:txBody>
      </p:sp>
      <p:sp>
        <p:nvSpPr>
          <p:cNvPr id="14" name="Text 12"/>
          <p:cNvSpPr/>
          <p:nvPr/>
        </p:nvSpPr>
        <p:spPr>
          <a:xfrm>
            <a:off x="731520" y="23317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Debiti tributari e contributivi significativi con piani di rateizzazione in ritardo</a:t>
            </a:r>
            <a:endParaRPr lang="en-US" sz="800" dirty="0"/>
          </a:p>
        </p:txBody>
      </p:sp>
      <p:sp>
        <p:nvSpPr>
          <p:cNvPr id="15" name="Shape 13"/>
          <p:cNvSpPr/>
          <p:nvPr/>
        </p:nvSpPr>
        <p:spPr>
          <a:xfrm>
            <a:off x="548640" y="2807208"/>
            <a:ext cx="109728" cy="109728"/>
          </a:xfrm>
          <a:prstGeom prst="ellipse">
            <a:avLst/>
          </a:prstGeom>
          <a:solidFill>
            <a:srgbClr val="C32420"/>
          </a:solidFill>
          <a:ln/>
        </p:spPr>
        <p:txBody>
          <a:bodyPr/>
          <a:lstStyle/>
          <a:p>
            <a:endParaRPr lang="it-IT"/>
          </a:p>
        </p:txBody>
      </p:sp>
      <p:sp>
        <p:nvSpPr>
          <p:cNvPr id="16" name="Text 14"/>
          <p:cNvSpPr/>
          <p:nvPr/>
        </p:nvSpPr>
        <p:spPr>
          <a:xfrm>
            <a:off x="731520" y="27889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Patrimonio netto eroso con rapporto PN/DT sotto la soglia settoriale critica</a:t>
            </a:r>
            <a:endParaRPr lang="en-US" sz="800" dirty="0"/>
          </a:p>
        </p:txBody>
      </p:sp>
      <p:sp>
        <p:nvSpPr>
          <p:cNvPr id="17" name="Shape 15"/>
          <p:cNvSpPr/>
          <p:nvPr/>
        </p:nvSpPr>
        <p:spPr>
          <a:xfrm>
            <a:off x="548640" y="3264408"/>
            <a:ext cx="109728" cy="109728"/>
          </a:xfrm>
          <a:prstGeom prst="ellipse">
            <a:avLst/>
          </a:prstGeom>
          <a:solidFill>
            <a:srgbClr val="C32420"/>
          </a:solidFill>
          <a:ln/>
        </p:spPr>
        <p:txBody>
          <a:bodyPr/>
          <a:lstStyle/>
          <a:p>
            <a:endParaRPr lang="it-IT"/>
          </a:p>
        </p:txBody>
      </p:sp>
      <p:sp>
        <p:nvSpPr>
          <p:cNvPr id="18" name="Text 16"/>
          <p:cNvSpPr/>
          <p:nvPr/>
        </p:nvSpPr>
        <p:spPr>
          <a:xfrm>
            <a:off x="731520" y="32461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Concentrazione del portafoglio lavori su pochi committenti con ritardi nei pagamenti</a:t>
            </a:r>
            <a:endParaRPr lang="en-US" sz="800" dirty="0"/>
          </a:p>
        </p:txBody>
      </p:sp>
      <p:sp>
        <p:nvSpPr>
          <p:cNvPr id="19" name="Shape 17"/>
          <p:cNvSpPr/>
          <p:nvPr/>
        </p:nvSpPr>
        <p:spPr>
          <a:xfrm>
            <a:off x="548640" y="3721608"/>
            <a:ext cx="109728" cy="109728"/>
          </a:xfrm>
          <a:prstGeom prst="ellipse">
            <a:avLst/>
          </a:prstGeom>
          <a:solidFill>
            <a:srgbClr val="C32420"/>
          </a:solidFill>
          <a:ln/>
        </p:spPr>
        <p:txBody>
          <a:bodyPr/>
          <a:lstStyle/>
          <a:p>
            <a:endParaRPr lang="it-IT"/>
          </a:p>
        </p:txBody>
      </p:sp>
      <p:sp>
        <p:nvSpPr>
          <p:cNvPr id="20" name="Text 18"/>
          <p:cNvSpPr/>
          <p:nvPr/>
        </p:nvSpPr>
        <p:spPr>
          <a:xfrm>
            <a:off x="731520" y="37033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Assenza di pianificazione finanziaria strutturata e budget di tesoreria</a:t>
            </a:r>
            <a:endParaRPr lang="en-US" sz="800" dirty="0"/>
          </a:p>
        </p:txBody>
      </p:sp>
      <p:sp>
        <p:nvSpPr>
          <p:cNvPr id="21" name="Shape 19"/>
          <p:cNvSpPr/>
          <p:nvPr/>
        </p:nvSpPr>
        <p:spPr>
          <a:xfrm>
            <a:off x="3246120" y="1371600"/>
            <a:ext cx="2651760" cy="320040"/>
          </a:xfrm>
          <a:prstGeom prst="rect">
            <a:avLst/>
          </a:prstGeom>
          <a:solidFill>
            <a:srgbClr val="4A4F62"/>
          </a:solidFill>
          <a:ln/>
        </p:spPr>
        <p:txBody>
          <a:bodyPr/>
          <a:lstStyle/>
          <a:p>
            <a:endParaRPr lang="it-IT"/>
          </a:p>
        </p:txBody>
      </p:sp>
      <p:sp>
        <p:nvSpPr>
          <p:cNvPr id="22" name="Text 20"/>
          <p:cNvSpPr/>
          <p:nvPr/>
        </p:nvSpPr>
        <p:spPr>
          <a:xfrm>
            <a:off x="3246120" y="1371600"/>
            <a:ext cx="2651760" cy="32004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Montserrat" pitchFamily="34" charset="0"/>
                <a:ea typeface="Montserrat" pitchFamily="34" charset="-122"/>
                <a:cs typeface="Montserrat" pitchFamily="34" charset="-120"/>
              </a:rPr>
              <a:t>INTERVENTO BLB</a:t>
            </a:r>
            <a:endParaRPr lang="en-US" sz="1000" dirty="0"/>
          </a:p>
        </p:txBody>
      </p:sp>
      <p:sp>
        <p:nvSpPr>
          <p:cNvPr id="23" name="Shape 21"/>
          <p:cNvSpPr/>
          <p:nvPr/>
        </p:nvSpPr>
        <p:spPr>
          <a:xfrm>
            <a:off x="3246120" y="1691640"/>
            <a:ext cx="2651760" cy="2468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4" name="Shape 22"/>
          <p:cNvSpPr/>
          <p:nvPr/>
        </p:nvSpPr>
        <p:spPr>
          <a:xfrm>
            <a:off x="3246120" y="1691640"/>
            <a:ext cx="36576" cy="2468880"/>
          </a:xfrm>
          <a:prstGeom prst="rect">
            <a:avLst/>
          </a:prstGeom>
          <a:solidFill>
            <a:srgbClr val="4A4F62"/>
          </a:solidFill>
          <a:ln/>
        </p:spPr>
        <p:txBody>
          <a:bodyPr/>
          <a:lstStyle/>
          <a:p>
            <a:endParaRPr lang="it-IT"/>
          </a:p>
        </p:txBody>
      </p:sp>
      <p:sp>
        <p:nvSpPr>
          <p:cNvPr id="25" name="Shape 23"/>
          <p:cNvSpPr/>
          <p:nvPr/>
        </p:nvSpPr>
        <p:spPr>
          <a:xfrm>
            <a:off x="3429000" y="1892808"/>
            <a:ext cx="109728" cy="109728"/>
          </a:xfrm>
          <a:prstGeom prst="ellipse">
            <a:avLst/>
          </a:prstGeom>
          <a:solidFill>
            <a:srgbClr val="4A4F62"/>
          </a:solidFill>
          <a:ln/>
        </p:spPr>
        <p:txBody>
          <a:bodyPr/>
          <a:lstStyle/>
          <a:p>
            <a:endParaRPr lang="it-IT"/>
          </a:p>
        </p:txBody>
      </p:sp>
      <p:sp>
        <p:nvSpPr>
          <p:cNvPr id="26" name="Text 24"/>
          <p:cNvSpPr/>
          <p:nvPr/>
        </p:nvSpPr>
        <p:spPr>
          <a:xfrm>
            <a:off x="3611880" y="18745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Analisi bilancio con calcolo DSCR prospettico e indicatori CNDCEC</a:t>
            </a:r>
            <a:endParaRPr lang="en-US" sz="800" dirty="0"/>
          </a:p>
        </p:txBody>
      </p:sp>
      <p:sp>
        <p:nvSpPr>
          <p:cNvPr id="27" name="Shape 25"/>
          <p:cNvSpPr/>
          <p:nvPr/>
        </p:nvSpPr>
        <p:spPr>
          <a:xfrm>
            <a:off x="3429000" y="2350008"/>
            <a:ext cx="109728" cy="109728"/>
          </a:xfrm>
          <a:prstGeom prst="ellipse">
            <a:avLst/>
          </a:prstGeom>
          <a:solidFill>
            <a:srgbClr val="4A4F62"/>
          </a:solidFill>
          <a:ln/>
        </p:spPr>
        <p:txBody>
          <a:bodyPr/>
          <a:lstStyle/>
          <a:p>
            <a:endParaRPr lang="it-IT"/>
          </a:p>
        </p:txBody>
      </p:sp>
      <p:sp>
        <p:nvSpPr>
          <p:cNvPr id="28" name="Text 26"/>
          <p:cNvSpPr/>
          <p:nvPr/>
        </p:nvSpPr>
        <p:spPr>
          <a:xfrm>
            <a:off x="3611880" y="23317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Predisposizione piano di ristrutturazione con attestazione ex art. 64 CCII</a:t>
            </a:r>
            <a:endParaRPr lang="en-US" sz="800" dirty="0"/>
          </a:p>
        </p:txBody>
      </p:sp>
      <p:sp>
        <p:nvSpPr>
          <p:cNvPr id="29" name="Shape 27"/>
          <p:cNvSpPr/>
          <p:nvPr/>
        </p:nvSpPr>
        <p:spPr>
          <a:xfrm>
            <a:off x="3429000" y="2807208"/>
            <a:ext cx="109728" cy="109728"/>
          </a:xfrm>
          <a:prstGeom prst="ellipse">
            <a:avLst/>
          </a:prstGeom>
          <a:solidFill>
            <a:srgbClr val="4A4F62"/>
          </a:solidFill>
          <a:ln/>
        </p:spPr>
        <p:txBody>
          <a:bodyPr/>
          <a:lstStyle/>
          <a:p>
            <a:endParaRPr lang="it-IT"/>
          </a:p>
        </p:txBody>
      </p:sp>
      <p:sp>
        <p:nvSpPr>
          <p:cNvPr id="30" name="Text 28"/>
          <p:cNvSpPr/>
          <p:nvPr/>
        </p:nvSpPr>
        <p:spPr>
          <a:xfrm>
            <a:off x="3611880" y="27889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Negoziazione con istituti di credito per ristrutturazione esposizioni bancarie</a:t>
            </a:r>
            <a:endParaRPr lang="en-US" sz="800" dirty="0"/>
          </a:p>
        </p:txBody>
      </p:sp>
      <p:sp>
        <p:nvSpPr>
          <p:cNvPr id="31" name="Shape 29"/>
          <p:cNvSpPr/>
          <p:nvPr/>
        </p:nvSpPr>
        <p:spPr>
          <a:xfrm>
            <a:off x="3429000" y="3264408"/>
            <a:ext cx="109728" cy="109728"/>
          </a:xfrm>
          <a:prstGeom prst="ellipse">
            <a:avLst/>
          </a:prstGeom>
          <a:solidFill>
            <a:srgbClr val="4A4F62"/>
          </a:solidFill>
          <a:ln/>
        </p:spPr>
        <p:txBody>
          <a:bodyPr/>
          <a:lstStyle/>
          <a:p>
            <a:endParaRPr lang="it-IT"/>
          </a:p>
        </p:txBody>
      </p:sp>
      <p:sp>
        <p:nvSpPr>
          <p:cNvPr id="32" name="Text 30"/>
          <p:cNvSpPr/>
          <p:nvPr/>
        </p:nvSpPr>
        <p:spPr>
          <a:xfrm>
            <a:off x="3611880" y="32461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Implementazione piano di tesoreria prospettico e sistema di controllo</a:t>
            </a:r>
            <a:endParaRPr lang="en-US" sz="800" dirty="0"/>
          </a:p>
        </p:txBody>
      </p:sp>
      <p:sp>
        <p:nvSpPr>
          <p:cNvPr id="33" name="Shape 31"/>
          <p:cNvSpPr/>
          <p:nvPr/>
        </p:nvSpPr>
        <p:spPr>
          <a:xfrm>
            <a:off x="3429000" y="3721608"/>
            <a:ext cx="109728" cy="109728"/>
          </a:xfrm>
          <a:prstGeom prst="ellipse">
            <a:avLst/>
          </a:prstGeom>
          <a:solidFill>
            <a:srgbClr val="4A4F62"/>
          </a:solidFill>
          <a:ln/>
        </p:spPr>
        <p:txBody>
          <a:bodyPr/>
          <a:lstStyle/>
          <a:p>
            <a:endParaRPr lang="it-IT"/>
          </a:p>
        </p:txBody>
      </p:sp>
      <p:sp>
        <p:nvSpPr>
          <p:cNvPr id="34" name="Text 32"/>
          <p:cNvSpPr/>
          <p:nvPr/>
        </p:nvSpPr>
        <p:spPr>
          <a:xfrm>
            <a:off x="3611880" y="37033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Redazione proposta accordo di ristrutturazione ex art. 57 CCII</a:t>
            </a:r>
            <a:endParaRPr lang="en-US" sz="800" dirty="0"/>
          </a:p>
        </p:txBody>
      </p:sp>
      <p:sp>
        <p:nvSpPr>
          <p:cNvPr id="35" name="Shape 33"/>
          <p:cNvSpPr/>
          <p:nvPr/>
        </p:nvSpPr>
        <p:spPr>
          <a:xfrm>
            <a:off x="6126480" y="1371600"/>
            <a:ext cx="2651760" cy="320040"/>
          </a:xfrm>
          <a:prstGeom prst="rect">
            <a:avLst/>
          </a:prstGeom>
          <a:solidFill>
            <a:srgbClr val="3B7A3B"/>
          </a:solidFill>
          <a:ln/>
        </p:spPr>
        <p:txBody>
          <a:bodyPr/>
          <a:lstStyle/>
          <a:p>
            <a:endParaRPr lang="it-IT"/>
          </a:p>
        </p:txBody>
      </p:sp>
      <p:sp>
        <p:nvSpPr>
          <p:cNvPr id="36" name="Text 34"/>
          <p:cNvSpPr/>
          <p:nvPr/>
        </p:nvSpPr>
        <p:spPr>
          <a:xfrm>
            <a:off x="6126480" y="1371600"/>
            <a:ext cx="2651760" cy="32004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Montserrat" pitchFamily="34" charset="0"/>
                <a:ea typeface="Montserrat" pitchFamily="34" charset="-122"/>
                <a:cs typeface="Montserrat" pitchFamily="34" charset="-120"/>
              </a:rPr>
              <a:t>DOPO</a:t>
            </a:r>
            <a:endParaRPr lang="en-US" sz="1000" dirty="0"/>
          </a:p>
        </p:txBody>
      </p:sp>
      <p:sp>
        <p:nvSpPr>
          <p:cNvPr id="37" name="Shape 35"/>
          <p:cNvSpPr/>
          <p:nvPr/>
        </p:nvSpPr>
        <p:spPr>
          <a:xfrm>
            <a:off x="6126480" y="1691640"/>
            <a:ext cx="2651760" cy="2468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8" name="Shape 36"/>
          <p:cNvSpPr/>
          <p:nvPr/>
        </p:nvSpPr>
        <p:spPr>
          <a:xfrm>
            <a:off x="6126480" y="1691640"/>
            <a:ext cx="36576" cy="2468880"/>
          </a:xfrm>
          <a:prstGeom prst="rect">
            <a:avLst/>
          </a:prstGeom>
          <a:solidFill>
            <a:srgbClr val="3B7A3B"/>
          </a:solidFill>
          <a:ln/>
        </p:spPr>
        <p:txBody>
          <a:bodyPr/>
          <a:lstStyle/>
          <a:p>
            <a:endParaRPr lang="it-IT"/>
          </a:p>
        </p:txBody>
      </p:sp>
      <p:sp>
        <p:nvSpPr>
          <p:cNvPr id="39" name="Shape 37"/>
          <p:cNvSpPr/>
          <p:nvPr/>
        </p:nvSpPr>
        <p:spPr>
          <a:xfrm>
            <a:off x="6309360" y="1892808"/>
            <a:ext cx="109728" cy="109728"/>
          </a:xfrm>
          <a:prstGeom prst="ellipse">
            <a:avLst/>
          </a:prstGeom>
          <a:solidFill>
            <a:srgbClr val="3B7A3B"/>
          </a:solidFill>
          <a:ln/>
        </p:spPr>
        <p:txBody>
          <a:bodyPr/>
          <a:lstStyle/>
          <a:p>
            <a:endParaRPr lang="it-IT"/>
          </a:p>
        </p:txBody>
      </p:sp>
      <p:sp>
        <p:nvSpPr>
          <p:cNvPr id="40" name="Text 38"/>
          <p:cNvSpPr/>
          <p:nvPr/>
        </p:nvSpPr>
        <p:spPr>
          <a:xfrm>
            <a:off x="6492240" y="18745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DSCR riportato sopra soglia di sostenibilità con piano di rimborso strutturato</a:t>
            </a:r>
            <a:endParaRPr lang="en-US" sz="800" dirty="0"/>
          </a:p>
        </p:txBody>
      </p:sp>
      <p:sp>
        <p:nvSpPr>
          <p:cNvPr id="41" name="Shape 39"/>
          <p:cNvSpPr/>
          <p:nvPr/>
        </p:nvSpPr>
        <p:spPr>
          <a:xfrm>
            <a:off x="6309360" y="2350008"/>
            <a:ext cx="109728" cy="109728"/>
          </a:xfrm>
          <a:prstGeom prst="ellipse">
            <a:avLst/>
          </a:prstGeom>
          <a:solidFill>
            <a:srgbClr val="3B7A3B"/>
          </a:solidFill>
          <a:ln/>
        </p:spPr>
        <p:txBody>
          <a:bodyPr/>
          <a:lstStyle/>
          <a:p>
            <a:endParaRPr lang="it-IT"/>
          </a:p>
        </p:txBody>
      </p:sp>
      <p:sp>
        <p:nvSpPr>
          <p:cNvPr id="42" name="Text 40"/>
          <p:cNvSpPr/>
          <p:nvPr/>
        </p:nvSpPr>
        <p:spPr>
          <a:xfrm>
            <a:off x="6492240" y="23317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Transazione fiscale per stralcio sanzioni e rateizzazione del debito residuo</a:t>
            </a:r>
            <a:endParaRPr lang="en-US" sz="800" dirty="0"/>
          </a:p>
        </p:txBody>
      </p:sp>
      <p:sp>
        <p:nvSpPr>
          <p:cNvPr id="43" name="Shape 41"/>
          <p:cNvSpPr/>
          <p:nvPr/>
        </p:nvSpPr>
        <p:spPr>
          <a:xfrm>
            <a:off x="6309360" y="2807208"/>
            <a:ext cx="109728" cy="109728"/>
          </a:xfrm>
          <a:prstGeom prst="ellipse">
            <a:avLst/>
          </a:prstGeom>
          <a:solidFill>
            <a:srgbClr val="3B7A3B"/>
          </a:solidFill>
          <a:ln/>
        </p:spPr>
        <p:txBody>
          <a:bodyPr/>
          <a:lstStyle/>
          <a:p>
            <a:endParaRPr lang="it-IT"/>
          </a:p>
        </p:txBody>
      </p:sp>
      <p:sp>
        <p:nvSpPr>
          <p:cNvPr id="44" name="Text 42"/>
          <p:cNvSpPr/>
          <p:nvPr/>
        </p:nvSpPr>
        <p:spPr>
          <a:xfrm>
            <a:off x="6492240" y="27889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Patrimonio netto riequilibrato con versamenti soci e operazioni sul capitale</a:t>
            </a:r>
            <a:endParaRPr lang="en-US" sz="800" dirty="0"/>
          </a:p>
        </p:txBody>
      </p:sp>
      <p:sp>
        <p:nvSpPr>
          <p:cNvPr id="45" name="Shape 43"/>
          <p:cNvSpPr/>
          <p:nvPr/>
        </p:nvSpPr>
        <p:spPr>
          <a:xfrm>
            <a:off x="6309360" y="3264408"/>
            <a:ext cx="109728" cy="109728"/>
          </a:xfrm>
          <a:prstGeom prst="ellipse">
            <a:avLst/>
          </a:prstGeom>
          <a:solidFill>
            <a:srgbClr val="3B7A3B"/>
          </a:solidFill>
          <a:ln/>
        </p:spPr>
        <p:txBody>
          <a:bodyPr/>
          <a:lstStyle/>
          <a:p>
            <a:endParaRPr lang="it-IT"/>
          </a:p>
        </p:txBody>
      </p:sp>
      <p:sp>
        <p:nvSpPr>
          <p:cNvPr id="46" name="Text 44"/>
          <p:cNvSpPr/>
          <p:nvPr/>
        </p:nvSpPr>
        <p:spPr>
          <a:xfrm>
            <a:off x="6492240" y="32461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Diversificazione committenza e miglioramento ciclo incassi</a:t>
            </a:r>
            <a:endParaRPr lang="en-US" sz="800" dirty="0"/>
          </a:p>
        </p:txBody>
      </p:sp>
      <p:sp>
        <p:nvSpPr>
          <p:cNvPr id="47" name="Shape 45"/>
          <p:cNvSpPr/>
          <p:nvPr/>
        </p:nvSpPr>
        <p:spPr>
          <a:xfrm>
            <a:off x="6309360" y="3721608"/>
            <a:ext cx="109728" cy="109728"/>
          </a:xfrm>
          <a:prstGeom prst="ellipse">
            <a:avLst/>
          </a:prstGeom>
          <a:solidFill>
            <a:srgbClr val="3B7A3B"/>
          </a:solidFill>
          <a:ln/>
        </p:spPr>
        <p:txBody>
          <a:bodyPr/>
          <a:lstStyle/>
          <a:p>
            <a:endParaRPr lang="it-IT"/>
          </a:p>
        </p:txBody>
      </p:sp>
      <p:sp>
        <p:nvSpPr>
          <p:cNvPr id="48" name="Text 46"/>
          <p:cNvSpPr/>
          <p:nvPr/>
        </p:nvSpPr>
        <p:spPr>
          <a:xfrm>
            <a:off x="6492240" y="3703320"/>
            <a:ext cx="2148840" cy="365760"/>
          </a:xfrm>
          <a:prstGeom prst="rect">
            <a:avLst/>
          </a:prstGeom>
          <a:noFill/>
          <a:ln/>
        </p:spPr>
        <p:txBody>
          <a:bodyPr wrap="square" lIns="0" tIns="0" rIns="0" bIns="0" rtlCol="0" anchor="t"/>
          <a:lstStyle/>
          <a:p>
            <a:pPr marL="0" indent="0">
              <a:lnSpc>
                <a:spcPct val="120000"/>
              </a:lnSpc>
              <a:buNone/>
            </a:pPr>
            <a:r>
              <a:rPr lang="en-US" sz="800" dirty="0">
                <a:solidFill>
                  <a:srgbClr val="4A4F62"/>
                </a:solidFill>
                <a:latin typeface="Source Sans Pro" pitchFamily="34" charset="0"/>
                <a:ea typeface="Source Sans Pro" pitchFamily="34" charset="-122"/>
                <a:cs typeface="Source Sans Pro" pitchFamily="34" charset="-120"/>
              </a:rPr>
              <a:t>Adeguati assetti implementati con reporting mensile e sistema early warning</a:t>
            </a:r>
            <a:endParaRPr lang="en-US" sz="800" dirty="0"/>
          </a:p>
        </p:txBody>
      </p:sp>
      <p:sp>
        <p:nvSpPr>
          <p:cNvPr id="49" name="Text 47"/>
          <p:cNvSpPr/>
          <p:nvPr/>
        </p:nvSpPr>
        <p:spPr>
          <a:xfrm>
            <a:off x="365760" y="4222808"/>
            <a:ext cx="8412480" cy="137160"/>
          </a:xfrm>
          <a:prstGeom prst="rect">
            <a:avLst/>
          </a:prstGeom>
          <a:noFill/>
          <a:ln/>
        </p:spPr>
        <p:txBody>
          <a:bodyPr wrap="square" lIns="0" tIns="0" rIns="0" bIns="0" rtlCol="0" anchor="ctr"/>
          <a:lstStyle/>
          <a:p>
            <a:pPr marL="0" indent="0">
              <a:buNone/>
            </a:pPr>
            <a:r>
              <a:rPr lang="en-US" sz="650" i="1" dirty="0">
                <a:solidFill/>
                <a:latin typeface="Source Sans Pro" pitchFamily="34" charset="0"/>
                <a:ea typeface="Source Sans Pro" pitchFamily="34" charset="-122"/>
                <a:cs typeface="Source Sans Pro" pitchFamily="34" charset="-120"/>
              </a:rPr>
              <a:t>Caso anonimizzato a scopo illustrativo. Per un’analisi personalizzata contattare lo Studio.</a:t>
            </a:r>
            <a:endParaRPr lang="en-US" sz="650" dirty="0"/>
          </a:p>
        </p:txBody>
      </p:sp>
      <p:sp>
        <p:nvSpPr>
          <p:cNvPr id="52" name="Text 49"/>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Caso Pratico</a:t>
            </a:r>
            <a:endParaRPr lang="en-US" sz="650" dirty="0"/>
          </a:p>
        </p:txBody>
      </p:sp>
      <p:sp>
        <p:nvSpPr>
          <p:cNvPr id="50" name="Text 22">
            <a:extLst>
              <a:ext uri="{FF2B5EF4-FFF2-40B4-BE49-F238E27FC236}">
                <a16:creationId xmlns:a16="http://schemas.microsoft.com/office/drawing/2014/main" id="{B35806A7-29A8-E4A3-28DF-240E923ADC33}"/>
              </a:ext>
            </a:extLst>
          </p:cNvPr>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pic>
        <p:nvPicPr>
          <p:cNvPr id="54" name="Elemento grafico 53">
            <a:extLst>
              <a:ext uri="{FF2B5EF4-FFF2-40B4-BE49-F238E27FC236}">
                <a16:creationId xmlns:a16="http://schemas.microsoft.com/office/drawing/2014/main" id="{EBD39F36-C6CD-39ED-CA0C-57B5D33150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8">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INDICATORI DI CRISI</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Card 6 BG"/>
          <p:cNvSpPr/>
          <p:nvPr/>
        </p:nvSpPr>
        <p:spPr>
          <a:xfrm>
            <a:off x="365760" y="92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Card 7 Accent"/>
          <p:cNvSpPr/>
          <p:nvPr/>
        </p:nvSpPr>
        <p:spPr>
          <a:xfrm>
            <a:off x="365760" y="920000"/>
            <a:ext cx="4023360" cy="36576"/>
          </a:xfrm>
          <a:prstGeom prst="rect">
            <a:avLst/>
          </a:prstGeom>
          <a:solidFill>
            <a:srgbClr val="C32420"/>
          </a:solidFill>
          <a:ln/>
        </p:spPr>
        <p:txBody>
          <a:bodyPr/>
          <a:lstStyle/>
          <a:p>
            <a:endParaRPr lang="it-IT"/>
          </a:p>
        </p:txBody>
      </p:sp>
      <p:sp>
        <p:nvSpPr>
          <p:cNvPr id="8" name="Card 8 Title"/>
          <p:cNvSpPr/>
          <p:nvPr/>
        </p:nvSpPr>
        <p:spPr>
          <a:xfrm>
            <a:off x="502920" y="99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DSCR</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Debt Service Coverage Ratio</a:t>
            </a:r>
            <a:endParaRPr lang="en-US" dirty="0"/>
          </a:p>
        </p:txBody>
      </p:sp>
      <p:sp>
        <p:nvSpPr>
          <p:cNvPr id="9" name="Card 9 Threshold"/>
          <p:cNvSpPr/>
          <p:nvPr/>
        </p:nvSpPr>
        <p:spPr>
          <a:xfrm>
            <a:off x="502920" y="134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Soglie invariate. &lt;1,0 critico; 1,0-1,1 attenzione; &gt;1,1 OK. Nessuna modifica normativa CCII art. 3 nel Q1 2026.</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10" name="Card 10 Arrow"/>
          <p:cNvSpPr/>
          <p:nvPr/>
        </p:nvSpPr>
        <p:spPr>
          <a:xfrm>
            <a:off x="3931920" y="993152"/>
            <a:ext cx="274320" cy="274320"/>
          </a:xfrm>
          <a:prstGeom prst="rect">
            <a:avLst/>
          </a:prstGeom>
          <a:noFill/>
          <a:ln/>
        </p:spPr>
        <p:txBody>
          <a:bodyPr wrap="square" lIns="0" tIns="0" rIns="0" bIns="0" rtlCol="0" anchor="ctr"/>
          <a:lstStyle/>
          <a:p>
            <a:pPr marL="0" indent="0" algn="ctr">
              <a:buNone/>
            </a:pPr>
            <a:r>
              <a:rPr lang="en-US" sz="1400" b="1" dirty="0">
                <a:solidFill>
                  <a:srgbClr val="C32420"/>
                </a:solidFill>
                <a:latin typeface="Montserrat" pitchFamily="34" charset="0"/>
                <a:ea typeface="Montserrat" pitchFamily="34" charset="-122"/>
                <a:cs typeface="Montserrat" pitchFamily="34" charset="-120"/>
              </a:rPr>
              <a:t>↓</a:t>
            </a:r>
            <a:endParaRPr lang="en-US" dirty="0"/>
          </a:p>
        </p:txBody>
      </p:sp>
      <p:sp>
        <p:nvSpPr>
          <p:cNvPr id="11" name="Card 11 Frequency"/>
          <p:cNvSpPr/>
          <p:nvPr/>
        </p:nvSpPr>
        <p:spPr>
          <a:xfrm>
            <a:off x="3474720" y="197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Trimestrale (min.)</a:t>
            </a:r>
            <a:endParaRPr lang="en-US" dirty="0"/>
          </a:p>
        </p:txBody>
      </p:sp>
      <p:sp>
        <p:nvSpPr>
          <p:cNvPr id="12" name="Card 12 BG"/>
          <p:cNvSpPr/>
          <p:nvPr/>
        </p:nvSpPr>
        <p:spPr>
          <a:xfrm>
            <a:off x="4663440" y="92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3" name="Card 13 Accent"/>
          <p:cNvSpPr/>
          <p:nvPr/>
        </p:nvSpPr>
        <p:spPr>
          <a:xfrm>
            <a:off x="4663440" y="920000"/>
            <a:ext cx="4023360" cy="36576"/>
          </a:xfrm>
          <a:prstGeom prst="rect">
            <a:avLst/>
          </a:prstGeom>
          <a:solidFill>
            <a:srgbClr val="C32420"/>
          </a:solidFill>
          <a:ln/>
        </p:spPr>
        <p:txBody>
          <a:bodyPr/>
          <a:lstStyle/>
          <a:p>
            <a:endParaRPr lang="it-IT"/>
          </a:p>
        </p:txBody>
      </p:sp>
      <p:sp>
        <p:nvSpPr>
          <p:cNvPr id="14" name="Card 14 Title"/>
          <p:cNvSpPr/>
          <p:nvPr/>
        </p:nvSpPr>
        <p:spPr>
          <a:xfrm>
            <a:off x="4800600" y="99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PN / DT</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Patrimonio Netto / Debiti Totali</a:t>
            </a:r>
            <a:endParaRPr lang="en-US" dirty="0"/>
          </a:p>
        </p:txBody>
      </p:sp>
      <p:sp>
        <p:nvSpPr>
          <p:cNvPr id="15" name="Card 15 Threshold"/>
          <p:cNvSpPr/>
          <p:nvPr/>
        </p:nvSpPr>
        <p:spPr>
          <a:xfrm>
            <a:off x="4800600" y="134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Soglie settoriali invariate (2,3%-9,4%). PN negativo = presupposto autonomo crisi. Art. 2086 c.c. invariato.</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16" name="Card 16 Arrow"/>
          <p:cNvSpPr/>
          <p:nvPr/>
        </p:nvSpPr>
        <p:spPr>
          <a:xfrm>
            <a:off x="8229600" y="993152"/>
            <a:ext cx="274320" cy="274320"/>
          </a:xfrm>
          <a:prstGeom prst="rect">
            <a:avLst/>
          </a:prstGeom>
          <a:noFill/>
          <a:ln/>
        </p:spPr>
        <p:txBody>
          <a:bodyPr wrap="square" lIns="0" tIns="0" rIns="0" bIns="0" rtlCol="0" anchor="ctr"/>
          <a:lstStyle/>
          <a:p>
            <a:pPr marL="0" indent="0" algn="ctr">
              <a:buNone/>
            </a:pPr>
            <a:r>
              <a:rPr lang="en-US" sz="1400" b="1" dirty="0">
                <a:solidFill>
                  <a:srgbClr val="C32420"/>
                </a:solidFill>
                <a:latin typeface="Montserrat" pitchFamily="34" charset="0"/>
                <a:ea typeface="Montserrat" pitchFamily="34" charset="-122"/>
                <a:cs typeface="Montserrat" pitchFamily="34" charset="-120"/>
              </a:rPr>
              <a:t>→</a:t>
            </a:r>
            <a:endParaRPr lang="en-US" dirty="0"/>
          </a:p>
        </p:txBody>
      </p:sp>
      <p:sp>
        <p:nvSpPr>
          <p:cNvPr id="17" name="Card 17 Frequency"/>
          <p:cNvSpPr/>
          <p:nvPr/>
        </p:nvSpPr>
        <p:spPr>
          <a:xfrm>
            <a:off x="7772400" y="197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Semestrale (min.)</a:t>
            </a:r>
            <a:endParaRPr lang="en-US" dirty="0"/>
          </a:p>
        </p:txBody>
      </p:sp>
      <p:sp>
        <p:nvSpPr>
          <p:cNvPr id="18" name="Card 18 BG"/>
          <p:cNvSpPr/>
          <p:nvPr/>
        </p:nvSpPr>
        <p:spPr>
          <a:xfrm>
            <a:off x="365760" y="228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9" name="Card 19 Accent"/>
          <p:cNvSpPr/>
          <p:nvPr/>
        </p:nvSpPr>
        <p:spPr>
          <a:xfrm>
            <a:off x="365760" y="2280000"/>
            <a:ext cx="4023360" cy="36576"/>
          </a:xfrm>
          <a:prstGeom prst="rect">
            <a:avLst/>
          </a:prstGeom>
          <a:solidFill>
            <a:srgbClr val="C32420"/>
          </a:solidFill>
          <a:ln/>
        </p:spPr>
        <p:txBody>
          <a:bodyPr/>
          <a:lstStyle/>
          <a:p>
            <a:endParaRPr lang="it-IT"/>
          </a:p>
        </p:txBody>
      </p:sp>
      <p:sp>
        <p:nvSpPr>
          <p:cNvPr id="20" name="Card 20 Title"/>
          <p:cNvSpPr/>
          <p:nvPr/>
        </p:nvSpPr>
        <p:spPr>
          <a:xfrm>
            <a:off x="502920" y="235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OF / Ricavi</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Oneri Finanziari / Ricavi</a:t>
            </a:r>
            <a:endParaRPr lang="en-US" dirty="0"/>
          </a:p>
        </p:txBody>
      </p:sp>
      <p:sp>
        <p:nvSpPr>
          <p:cNvPr id="21" name="Card 21 Threshold"/>
          <p:cNvSpPr/>
          <p:nvPr/>
        </p:nvSpPr>
        <p:spPr>
          <a:xfrm>
            <a:off x="502920" y="270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Soglie invariate (1,5%-3,8%). Sensibile a tassi BCE e Euribor. Nessuna modifica normativa.</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22" name="Card 22 Arrow"/>
          <p:cNvSpPr/>
          <p:nvPr/>
        </p:nvSpPr>
        <p:spPr>
          <a:xfrm>
            <a:off x="3931920" y="2353152"/>
            <a:ext cx="274320" cy="274320"/>
          </a:xfrm>
          <a:prstGeom prst="rect">
            <a:avLst/>
          </a:prstGeom>
          <a:noFill/>
          <a:ln/>
        </p:spPr>
        <p:txBody>
          <a:bodyPr wrap="square" lIns="0" tIns="0" rIns="0" bIns="0" rtlCol="0" anchor="ctr"/>
          <a:lstStyle/>
          <a:p>
            <a:pPr marL="0" indent="0" algn="ctr">
              <a:buNone/>
            </a:pPr>
            <a:r>
              <a:rPr lang="en-US" sz="1400" b="1" dirty="0">
                <a:solidFill>
                  <a:srgbClr val="C32420"/>
                </a:solidFill>
                <a:latin typeface="Montserrat" pitchFamily="34" charset="0"/>
                <a:ea typeface="Montserrat" pitchFamily="34" charset="-122"/>
                <a:cs typeface="Montserrat" pitchFamily="34" charset="-120"/>
              </a:rPr>
              <a:t>↑</a:t>
            </a:r>
            <a:endParaRPr lang="en-US" dirty="0"/>
          </a:p>
        </p:txBody>
      </p:sp>
      <p:sp>
        <p:nvSpPr>
          <p:cNvPr id="23" name="Card 23 Frequency"/>
          <p:cNvSpPr/>
          <p:nvPr/>
        </p:nvSpPr>
        <p:spPr>
          <a:xfrm>
            <a:off x="3474720" y="333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N/A</a:t>
            </a:r>
            <a:endParaRPr lang="en-US" dirty="0"/>
          </a:p>
        </p:txBody>
      </p:sp>
      <p:sp>
        <p:nvSpPr>
          <p:cNvPr id="24" name="Card 24 BG"/>
          <p:cNvSpPr/>
          <p:nvPr/>
        </p:nvSpPr>
        <p:spPr>
          <a:xfrm>
            <a:off x="4663440" y="228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5" name="Card 25 Accent"/>
          <p:cNvSpPr/>
          <p:nvPr/>
        </p:nvSpPr>
        <p:spPr>
          <a:xfrm>
            <a:off x="4663440" y="2280000"/>
            <a:ext cx="4023360" cy="36576"/>
          </a:xfrm>
          <a:prstGeom prst="rect">
            <a:avLst/>
          </a:prstGeom>
          <a:solidFill>
            <a:srgbClr val="C32420"/>
          </a:solidFill>
          <a:ln/>
        </p:spPr>
        <p:txBody>
          <a:bodyPr/>
          <a:lstStyle/>
          <a:p>
            <a:endParaRPr lang="it-IT"/>
          </a:p>
        </p:txBody>
      </p:sp>
      <p:sp>
        <p:nvSpPr>
          <p:cNvPr id="26" name="Card 26 Title"/>
          <p:cNvSpPr/>
          <p:nvPr/>
        </p:nvSpPr>
        <p:spPr>
          <a:xfrm>
            <a:off x="4800600" y="235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CF / Attivo</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Cash Flow / Attivo</a:t>
            </a:r>
            <a:endParaRPr lang="en-US" dirty="0"/>
          </a:p>
        </p:txBody>
      </p:sp>
      <p:sp>
        <p:nvSpPr>
          <p:cNvPr id="27" name="Card 27 Threshold"/>
          <p:cNvSpPr/>
          <p:nvPr/>
        </p:nvSpPr>
        <p:spPr>
          <a:xfrm>
            <a:off x="4800600" y="270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Soglie invariate (0,3%-1,9%). OIC: emendamenti a OIC 13, 16, 24, 25, 31 in vigore dal 01/01/2026.</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28" name="Card 28 Arrow"/>
          <p:cNvSpPr/>
          <p:nvPr/>
        </p:nvSpPr>
        <p:spPr>
          <a:xfrm>
            <a:off x="8229600" y="2353152"/>
            <a:ext cx="274320" cy="274320"/>
          </a:xfrm>
          <a:prstGeom prst="rect">
            <a:avLst/>
          </a:prstGeom>
          <a:noFill/>
          <a:ln/>
        </p:spPr>
        <p:txBody>
          <a:bodyPr wrap="square" lIns="0" tIns="0" rIns="0" bIns="0" rtlCol="0" anchor="ctr"/>
          <a:lstStyle/>
          <a:p>
            <a:pPr marL="0" indent="0" algn="ctr">
              <a:buNone/>
            </a:pPr>
            <a:r>
              <a:rPr lang="en-US" sz="1400" b="1" dirty="0">
                <a:solidFill>
                  <a:srgbClr val="C32420"/>
                </a:solidFill>
                <a:latin typeface="Montserrat" pitchFamily="34" charset="0"/>
                <a:ea typeface="Montserrat" pitchFamily="34" charset="-122"/>
                <a:cs typeface="Montserrat" pitchFamily="34" charset="-120"/>
              </a:rPr>
              <a:t>→</a:t>
            </a:r>
            <a:endParaRPr lang="en-US" dirty="0"/>
          </a:p>
        </p:txBody>
      </p:sp>
      <p:sp>
        <p:nvSpPr>
          <p:cNvPr id="29" name="Card 29 Frequency"/>
          <p:cNvSpPr/>
          <p:nvPr/>
        </p:nvSpPr>
        <p:spPr>
          <a:xfrm>
            <a:off x="7772400" y="333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N/A</a:t>
            </a:r>
            <a:endParaRPr lang="en-US" dirty="0"/>
          </a:p>
        </p:txBody>
      </p:sp>
      <p:sp>
        <p:nvSpPr>
          <p:cNvPr id="30" name="Card 30 BG"/>
          <p:cNvSpPr/>
          <p:nvPr/>
        </p:nvSpPr>
        <p:spPr>
          <a:xfrm>
            <a:off x="365760" y="364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1" name="Card 31 Accent"/>
          <p:cNvSpPr/>
          <p:nvPr/>
        </p:nvSpPr>
        <p:spPr>
          <a:xfrm>
            <a:off x="365760" y="3640000"/>
            <a:ext cx="4023360" cy="36576"/>
          </a:xfrm>
          <a:prstGeom prst="rect">
            <a:avLst/>
          </a:prstGeom>
          <a:solidFill>
            <a:srgbClr val="C32420"/>
          </a:solidFill>
          <a:ln/>
        </p:spPr>
        <p:txBody>
          <a:bodyPr/>
          <a:lstStyle/>
          <a:p>
            <a:endParaRPr lang="it-IT"/>
          </a:p>
        </p:txBody>
      </p:sp>
      <p:sp>
        <p:nvSpPr>
          <p:cNvPr id="32" name="Card 32 Title"/>
          <p:cNvSpPr/>
          <p:nvPr/>
        </p:nvSpPr>
        <p:spPr>
          <a:xfrm>
            <a:off x="502920" y="371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Liquidità</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Attività breve / Passività breve</a:t>
            </a:r>
            <a:endParaRPr lang="en-US" dirty="0"/>
          </a:p>
        </p:txBody>
      </p:sp>
      <p:sp>
        <p:nvSpPr>
          <p:cNvPr id="33" name="Card 33 Threshold"/>
          <p:cNvSpPr/>
          <p:nvPr/>
        </p:nvSpPr>
        <p:spPr>
          <a:xfrm>
            <a:off x="502920" y="406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Soglie invariate (69,8%-108,0%). Art. 3 CCII invariato.</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34" name="Card 34 Arrow"/>
          <p:cNvSpPr/>
          <p:nvPr/>
        </p:nvSpPr>
        <p:spPr>
          <a:xfrm>
            <a:off x="3931920" y="3713152"/>
            <a:ext cx="274320" cy="274320"/>
          </a:xfrm>
          <a:prstGeom prst="rect">
            <a:avLst/>
          </a:prstGeom>
          <a:noFill/>
          <a:ln/>
        </p:spPr>
        <p:txBody>
          <a:bodyPr wrap="square" lIns="0" tIns="0" rIns="0" bIns="0" rtlCol="0" anchor="ctr"/>
          <a:lstStyle/>
          <a:p>
            <a:pPr marL="0" indent="0" algn="ctr">
              <a:buNone/>
            </a:pPr>
            <a:r>
              <a:rPr lang="en-US" sz="1400" b="1" dirty="0">
                <a:solidFill>
                  <a:srgbClr val="ED7D31"/>
                </a:solidFill>
                <a:latin typeface="Montserrat" pitchFamily="34" charset="0"/>
                <a:ea typeface="Montserrat" pitchFamily="34" charset="-122"/>
                <a:cs typeface="Montserrat" pitchFamily="34" charset="-120"/>
              </a:rPr>
              <a:t>↓</a:t>
            </a:r>
            <a:endParaRPr lang="en-US" dirty="0"/>
          </a:p>
        </p:txBody>
      </p:sp>
      <p:sp>
        <p:nvSpPr>
          <p:cNvPr id="35" name="Card 35 Frequency"/>
          <p:cNvSpPr/>
          <p:nvPr/>
        </p:nvSpPr>
        <p:spPr>
          <a:xfrm>
            <a:off x="3474720" y="469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Mensile</a:t>
            </a:r>
            <a:endParaRPr lang="en-US" dirty="0"/>
          </a:p>
        </p:txBody>
      </p:sp>
      <p:sp>
        <p:nvSpPr>
          <p:cNvPr id="36" name="Card 36 BG"/>
          <p:cNvSpPr/>
          <p:nvPr/>
        </p:nvSpPr>
        <p:spPr>
          <a:xfrm>
            <a:off x="4663440" y="3640000"/>
            <a:ext cx="4023360" cy="128000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7" name="Card 37 Accent"/>
          <p:cNvSpPr/>
          <p:nvPr/>
        </p:nvSpPr>
        <p:spPr>
          <a:xfrm>
            <a:off x="4663440" y="3640000"/>
            <a:ext cx="4023360" cy="36576"/>
          </a:xfrm>
          <a:prstGeom prst="rect">
            <a:avLst/>
          </a:prstGeom>
          <a:solidFill>
            <a:srgbClr val="C32420"/>
          </a:solidFill>
          <a:ln/>
        </p:spPr>
        <p:txBody>
          <a:bodyPr/>
          <a:lstStyle/>
          <a:p>
            <a:endParaRPr lang="it-IT"/>
          </a:p>
        </p:txBody>
      </p:sp>
      <p:sp>
        <p:nvSpPr>
          <p:cNvPr id="38" name="Card 38 Title"/>
          <p:cNvSpPr/>
          <p:nvPr/>
        </p:nvSpPr>
        <p:spPr>
          <a:xfrm>
            <a:off x="4800600" y="3713152"/>
            <a:ext cx="3749040" cy="32004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Ritardi</a:t>
            </a:r>
            <a:endParaRPr lang="en-US" dirty="0"/>
          </a:p>
          <a:p>
            <a:pPr marL="0" indent="0">
              <a:buNone/>
            </a:pPr>
            <a:r>
              <a:rPr lang="en-US" sz="700" dirty="0">
                <a:solidFill>
                  <a:srgbClr val="666666"/>
                </a:solidFill>
                <a:latin typeface="Source Sans Pro" pitchFamily="34" charset="0"/>
                <a:ea typeface="Source Sans Pro" pitchFamily="34" charset="-122"/>
                <a:cs typeface="Source Sans Pro" pitchFamily="34" charset="-120"/>
              </a:rPr>
              <a:t>Ritardi Pagamenti Reiterati</a:t>
            </a:r>
            <a:endParaRPr lang="en-US" dirty="0"/>
          </a:p>
        </p:txBody>
      </p:sp>
      <p:sp>
        <p:nvSpPr>
          <p:cNvPr id="39" name="Card 39 Threshold"/>
          <p:cNvSpPr/>
          <p:nvPr/>
        </p:nvSpPr>
        <p:spPr>
          <a:xfrm>
            <a:off x="4800600" y="4060000"/>
            <a:ext cx="3749040" cy="400000"/>
          </a:xfrm>
          <a:prstGeom prst="rect">
            <a:avLst/>
          </a:prstGeom>
          <a:noFill/>
          <a:ln/>
        </p:spPr>
        <p:txBody>
          <a:bodyPr wrap="square" lIns="0" tIns="0" rIns="0" bIns="0" rtlCol="0" anchor="ctr"/>
          <a:lstStyle/>
          <a:p>
            <a:pPr marL="0" indent="0">
              <a:buNone/>
            </a:pPr>
            <a:r>
              <a:rPr lang="en-US" sz="700" dirty="0">
                <a:solidFill>
                  <a:srgbClr val="333333"/>
                </a:solidFill>
                <a:latin typeface="Source Sans Pro" pitchFamily="34" charset="0"/>
                <a:ea typeface="Source Sans Pro" pitchFamily="34" charset="-122"/>
                <a:cs typeface="Source Sans Pro" pitchFamily="34" charset="-120"/>
              </a:rPr>
              <a:t>Art. 3 CCII: soglie invariate. Cass. 5593/2026: segnalazione CR illegittima se basata su dati errati.</a:t>
            </a:r>
            <a:br>
              <a:rPr lang="en-US" sz="700" dirty="0">
                <a:solidFill>
                  <a:srgbClr val="333333"/>
                </a:solidFill>
                <a:latin typeface="Source Sans Pro" pitchFamily="34" charset="0"/>
                <a:ea typeface="Source Sans Pro" pitchFamily="34" charset="-122"/>
                <a:cs typeface="Source Sans Pro" pitchFamily="34" charset="-120"/>
              </a:rPr>
            </a:br>
            <a:br>
              <a:rPr lang="en-US" sz="700" dirty="0">
                <a:solidFill>
                  <a:srgbClr val="333333"/>
                </a:solidFill>
                <a:latin typeface="Source Sans Pro" pitchFamily="34" charset="0"/>
                <a:ea typeface="Source Sans Pro" pitchFamily="34" charset="-122"/>
                <a:cs typeface="Source Sans Pro" pitchFamily="34" charset="-120"/>
              </a:rPr>
            </a:br>
            <a:endParaRPr lang="en-US" dirty="0"/>
          </a:p>
        </p:txBody>
      </p:sp>
      <p:sp>
        <p:nvSpPr>
          <p:cNvPr id="40" name="Card 40 Arrow"/>
          <p:cNvSpPr/>
          <p:nvPr/>
        </p:nvSpPr>
        <p:spPr>
          <a:xfrm>
            <a:off x="8229600" y="3713152"/>
            <a:ext cx="274320" cy="274320"/>
          </a:xfrm>
          <a:prstGeom prst="rect">
            <a:avLst/>
          </a:prstGeom>
          <a:noFill/>
          <a:ln/>
        </p:spPr>
        <p:txBody>
          <a:bodyPr wrap="square" lIns="0" tIns="0" rIns="0" bIns="0" rtlCol="0" anchor="ctr"/>
          <a:lstStyle/>
          <a:p>
            <a:pPr marL="0" indent="0" algn="ctr">
              <a:buNone/>
            </a:pPr>
            <a:r>
              <a:rPr lang="en-US" sz="1400" b="1" dirty="0">
                <a:solidFill>
                  <a:srgbClr val="C32420"/>
                </a:solidFill>
                <a:latin typeface="Montserrat" pitchFamily="34" charset="0"/>
                <a:ea typeface="Montserrat" pitchFamily="34" charset="-122"/>
                <a:cs typeface="Montserrat" pitchFamily="34" charset="-120"/>
              </a:rPr>
              <a:t>↑</a:t>
            </a:r>
            <a:endParaRPr lang="en-US" dirty="0"/>
          </a:p>
        </p:txBody>
      </p:sp>
      <p:sp>
        <p:nvSpPr>
          <p:cNvPr id="41" name="Card 41 Frequency"/>
          <p:cNvSpPr/>
          <p:nvPr/>
        </p:nvSpPr>
        <p:spPr>
          <a:xfrm>
            <a:off x="7772400" y="4691400"/>
            <a:ext cx="731520" cy="182880"/>
          </a:xfrm>
          <a:prstGeom prst="rect">
            <a:avLst/>
          </a:prstGeom>
          <a:noFill/>
          <a:ln/>
        </p:spPr>
        <p:txBody>
          <a:bodyPr wrap="square" lIns="0" tIns="0" rIns="0" bIns="0" rtlCol="0" anchor="ctr"/>
          <a:lstStyle/>
          <a:p>
            <a:pPr marL="0" indent="0" algn="r">
              <a:buNone/>
            </a:pPr>
            <a:r>
              <a:rPr lang="en-US" sz="600" dirty="0">
                <a:solidFill>
                  <a:srgbClr val="999999"/>
                </a:solidFill>
                <a:latin typeface="Source Sans Pro" pitchFamily="34" charset="0"/>
                <a:ea typeface="Source Sans Pro" pitchFamily="34" charset="-122"/>
                <a:cs typeface="Source Sans Pro" pitchFamily="34" charset="-120"/>
              </a:rPr>
              <a:t>Mensile</a:t>
            </a:r>
            <a:endParaRPr lang="en-US" dirty="0"/>
          </a:p>
        </p:txBody>
      </p:sp>
      <p:sp>
        <p:nvSpPr>
          <p:cNvPr id="42" name="Card 42 Source"/>
          <p:cNvSpPr/>
          <p:nvPr/>
        </p:nvSpPr>
        <p:spPr>
          <a:xfrm>
            <a:off x="365760" y="4960000"/>
            <a:ext cx="8412480" cy="137160"/>
          </a:xfrm>
          <a:prstGeom prst="rect">
            <a:avLst/>
          </a:prstGeom>
          <a:noFill/>
          <a:ln/>
        </p:spPr>
        <p:txBody>
          <a:bodyPr wrap="square" lIns="0" tIns="0" rIns="0" bIns="0" rtlCol="0" anchor="ctr"/>
          <a:lstStyle/>
          <a:p>
            <a:pPr marL="0" indent="0">
              <a:buNone/>
            </a:pPr>
            <a:r>
              <a:rPr lang="en-US" sz="550" dirty="0">
                <a:solidFill>
                  <a:srgbClr val="999999"/>
                </a:solidFill>
                <a:latin typeface="Source Sans Pro" pitchFamily="34" charset="0"/>
                <a:ea typeface="Source Sans Pro" pitchFamily="34" charset="-122"/>
                <a:cs typeface="Source Sans Pro" pitchFamily="34" charset="-120"/>
              </a:rPr>
              <a:t>Fonte: CNDCEC — Indici allerta CCII · Aggiornamento Aprile 2026</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7">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3" name="Text 1"/>
          <p:cNvSpPr/>
          <p:nvPr/>
        </p:nvSpPr>
        <p:spPr>
          <a:xfrm>
            <a:off x="457200" y="228600"/>
            <a:ext cx="4572000" cy="274320"/>
          </a:xfrm>
          <a:prstGeom prst="rect">
            <a:avLst/>
          </a:prstGeom>
          <a:noFill/>
          <a:ln/>
        </p:spPr>
        <p:txBody>
          <a:bodyPr wrap="square" lIns="0" tIns="0" rIns="0" bIns="0" rtlCol="0" anchor="ctr"/>
          <a:lstStyle/>
          <a:p>
            <a:pPr marL="0" indent="0">
              <a:buNone/>
            </a:pPr>
            <a:r>
              <a:rPr lang="en-US" sz="1100" kern="0" spc="250" dirty="0">
                <a:solidFill>
                  <a:srgbClr val="C32420"/>
                </a:solidFill>
                <a:latin typeface="Space Grotesk" pitchFamily="34" charset="0"/>
                <a:ea typeface="Space Grotesk" pitchFamily="34" charset="-122"/>
                <a:cs typeface="Space Grotesk" pitchFamily="34" charset="-120"/>
              </a:rPr>
              <a:t>LO SAPEVI CHE?</a:t>
            </a:r>
            <a:endParaRPr lang="en-US" sz="1100" dirty="0"/>
          </a:p>
        </p:txBody>
      </p:sp>
      <p:sp>
        <p:nvSpPr>
          <p:cNvPr id="4" name="Shape 2"/>
          <p:cNvSpPr/>
          <p:nvPr/>
        </p:nvSpPr>
        <p:spPr>
          <a:xfrm>
            <a:off x="457200" y="548640"/>
            <a:ext cx="1828800" cy="36576"/>
          </a:xfrm>
          <a:prstGeom prst="rect">
            <a:avLst/>
          </a:prstGeom>
          <a:solidFill>
            <a:srgbClr val="C32420"/>
          </a:solidFill>
          <a:ln/>
        </p:spPr>
        <p:txBody>
          <a:bodyPr/>
          <a:lstStyle/>
          <a:p>
            <a:endParaRPr lang="it-IT"/>
          </a:p>
        </p:txBody>
      </p:sp>
      <p:sp>
        <p:nvSpPr>
          <p:cNvPr id="5" name="Text 3"/>
          <p:cNvSpPr/>
          <p:nvPr/>
        </p:nvSpPr>
        <p:spPr>
          <a:xfrm>
            <a:off x="1371600" y="1097280"/>
            <a:ext cx="6400800" cy="1463040"/>
          </a:xfrm>
          <a:prstGeom prst="rect">
            <a:avLst/>
          </a:prstGeom>
          <a:noFill/>
          <a:ln/>
        </p:spPr>
        <p:txBody>
          <a:bodyPr wrap="square" lIns="0" tIns="0" rIns="0" bIns="0" rtlCol="0" anchor="ctr"/>
          <a:lstStyle/>
          <a:p>
            <a:pPr marL="0" indent="0" algn="ctr">
              <a:buNone/>
            </a:pPr>
            <a:r>
              <a:rPr lang="en-US" sz="7200" b="1" dirty="0">
                <a:solidFill>
                  <a:srgbClr val="FFFFFF"/>
                </a:solidFill>
                <a:latin typeface="Montserrat" pitchFamily="34" charset="0"/>
                <a:ea typeface="Montserrat" pitchFamily="34" charset="-122"/>
                <a:cs typeface="Montserrat" pitchFamily="34" charset="-120"/>
              </a:rPr>
              <a:t>49% → 42%</a:t>
            </a:r>
            <a:endParaRPr lang="en-US" sz="11000" dirty="0"/>
          </a:p>
        </p:txBody>
      </p:sp>
      <p:sp>
        <p:nvSpPr>
          <p:cNvPr id="6" name="Text 4"/>
          <p:cNvSpPr/>
          <p:nvPr/>
        </p:nvSpPr>
        <p:spPr>
          <a:xfrm>
            <a:off x="914400" y="2651760"/>
            <a:ext cx="7315200" cy="640080"/>
          </a:xfrm>
          <a:prstGeom prst="rect">
            <a:avLst/>
          </a:prstGeom>
          <a:noFill/>
          <a:ln/>
        </p:spPr>
        <p:txBody>
          <a:bodyPr wrap="square" lIns="0" tIns="0" rIns="0" bIns="0" rtlCol="0" anchor="ctr"/>
          <a:lstStyle/>
          <a:p>
            <a:pPr marL="0" indent="0" algn="ctr">
              <a:lnSpc>
                <a:spcPct val="130000"/>
              </a:lnSpc>
              <a:buNone/>
            </a:pPr>
            <a:r>
              <a:rPr lang="en-US" sz="1800" dirty="0">
                <a:solidFill>
                  <a:srgbClr val="CCCCCC"/>
                </a:solidFill>
                <a:latin typeface="Montserrat" pitchFamily="34" charset="0"/>
                <a:ea typeface="Montserrat" pitchFamily="34" charset="-122"/>
                <a:cs typeface="Montserrat" pitchFamily="34" charset="-120"/>
              </a:rPr>
              <a:t>il fatturato prodotto dalle piccole imprese in Italia: 7 punti persi in 10 anni</a:t>
            </a:r>
            <a:endParaRPr lang="en-US" sz="1800" dirty="0"/>
          </a:p>
          <a:p>
            <a:pPr marL="0" indent="0" algn="ctr">
              <a:lnSpc>
                <a:spcPct val="130000"/>
              </a:lnSpc>
              <a:buNone/>
            </a:pPr>
            <a:endParaRPr lang="en-US" sz="1800" dirty="0"/>
          </a:p>
        </p:txBody>
      </p:sp>
      <p:sp>
        <p:nvSpPr>
          <p:cNvPr id="7" name="Shape 5"/>
          <p:cNvSpPr/>
          <p:nvPr/>
        </p:nvSpPr>
        <p:spPr>
          <a:xfrm>
            <a:off x="3200400" y="3429000"/>
            <a:ext cx="2743200" cy="36576"/>
          </a:xfrm>
          <a:prstGeom prst="rect">
            <a:avLst/>
          </a:prstGeom>
          <a:solidFill>
            <a:srgbClr val="C32420"/>
          </a:solidFill>
          <a:ln/>
        </p:spPr>
        <p:txBody>
          <a:bodyPr/>
          <a:lstStyle/>
          <a:p>
            <a:endParaRPr lang="it-IT"/>
          </a:p>
        </p:txBody>
      </p:sp>
      <p:sp>
        <p:nvSpPr>
          <p:cNvPr id="8" name="Text 6"/>
          <p:cNvSpPr/>
          <p:nvPr/>
        </p:nvSpPr>
        <p:spPr>
          <a:xfrm>
            <a:off x="1371600" y="3664888"/>
            <a:ext cx="6400800" cy="640080"/>
          </a:xfrm>
          <a:prstGeom prst="rect">
            <a:avLst/>
          </a:prstGeom>
          <a:noFill/>
          <a:ln/>
        </p:spPr>
        <p:txBody>
          <a:bodyPr wrap="square" lIns="0" tIns="0" rIns="0" bIns="0" rtlCol="0" anchor="ctr"/>
          <a:lstStyle/>
          <a:p>
            <a:pPr marL="0" indent="0" algn="ctr">
              <a:lnSpc>
                <a:spcPct val="140000"/>
              </a:lnSpc>
              <a:buNone/>
            </a:pPr>
            <a:r>
              <a:rPr lang="en-US" sz="1000" dirty="0">
                <a:solidFill>
                  <a:srgbClr val="999999"/>
                </a:solidFill>
                <a:latin typeface="Source Sans Pro" pitchFamily="34" charset="0"/>
                <a:ea typeface="Source Sans Pro" pitchFamily="34" charset="-122"/>
                <a:cs typeface="Source Sans Pro" pitchFamily="34" charset="-120"/>
              </a:rPr>
              <a:t>Unioncamere fotografa il lento declino delle piccole imprese italiane: nel 2012 le aziende con meno di 49 dipendenti producevano il 49% del fatturato nazionale, nel 2022 sono scese al 42%. Nello stesso periodo, il peso delle medie e grandi imprese è cresciuto proporzionalmente. Senza adeguati assetti organizzativi e strategie di crescita, le micro-imprese rischiano una progressiva marginalizzazione.</a:t>
            </a:r>
            <a:endParaRPr lang="en-US" sz="1000" dirty="0"/>
          </a:p>
          <a:p>
            <a:pPr marL="0" indent="0" algn="ctr">
              <a:lnSpc>
                <a:spcPct val="140000"/>
              </a:lnSpc>
              <a:buNone/>
            </a:pPr>
            <a:endParaRPr lang="en-US" sz="1000" dirty="0"/>
          </a:p>
        </p:txBody>
      </p:sp>
      <p:pic>
        <p:nvPicPr>
          <p:cNvPr id="9" name="Text 7">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5325055" y="4435920"/>
            <a:ext cx="137160" cy="137160"/>
          </a:xfrm>
          <a:prstGeom prst="rect">
            <a:avLst/>
          </a:prstGeom>
        </p:spPr>
      </p:pic>
      <p:sp>
        <p:nvSpPr>
          <p:cNvPr id="10" name="Shape 8"/>
          <p:cNvSpPr/>
          <p:nvPr/>
        </p:nvSpPr>
        <p:spPr>
          <a:xfrm>
            <a:off x="0" y="5070348"/>
            <a:ext cx="9144000" cy="73152"/>
          </a:xfrm>
          <a:prstGeom prst="rect">
            <a:avLst/>
          </a:prstGeom>
          <a:solidFill>
            <a:srgbClr val="C32420"/>
          </a:solidFill>
          <a:ln/>
        </p:spPr>
        <p:txBody>
          <a:bodyPr/>
          <a:lstStyle/>
          <a:p>
            <a:endParaRPr lang="it-IT"/>
          </a:p>
        </p:txBody>
      </p:sp>
      <p:pic>
        <p:nvPicPr>
          <p:cNvPr id="11" name="Elemento grafico 10">
            <a:extLst>
              <a:ext uri="{FF2B5EF4-FFF2-40B4-BE49-F238E27FC236}">
                <a16:creationId xmlns:a16="http://schemas.microsoft.com/office/drawing/2014/main" id="{10C53A12-4A52-0F15-26A5-F89E714A353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9600" y="4435920"/>
            <a:ext cx="410400" cy="410400"/>
          </a:xfrm>
          <a:prstGeom prst="rect">
            <a:avLst/>
          </a:prstGeom>
        </p:spPr>
      </p:pic>
      <p:sp>
        <p:nvSpPr>
          <p:cNvPr id="12" name="Text 7">
            <a:extLst>
              <a:ext uri="{FF2B5EF4-FFF2-40B4-BE49-F238E27FC236}">
                <a16:creationId xmlns:a16="http://schemas.microsoft.com/office/drawing/2014/main" id="{356980AC-93C2-CEC3-30E8-AA875B437DE5}"/>
              </a:ext>
            </a:extLst>
          </p:cNvPr>
          <p:cNvSpPr/>
          <p:nvPr/>
        </p:nvSpPr>
        <p:spPr>
          <a:xfrm>
            <a:off x="1828800" y="4434840"/>
            <a:ext cx="5486400" cy="137160"/>
          </a:xfrm>
          <a:prstGeom prst="rect">
            <a:avLst/>
          </a:prstGeom>
          <a:noFill/>
          <a:ln/>
        </p:spPr>
        <p:txBody>
          <a:bodyPr wrap="square" lIns="0" tIns="0" rIns="0" bIns="0" rtlCol="0" anchor="ctr"/>
          <a:lstStyle/>
          <a:p>
            <a:pPr marL="0" indent="0" algn="ctr">
              <a:buNone/>
            </a:pPr>
            <a:r>
              <a:rPr lang="en-US" sz="600" i="1" dirty="0">
                <a:solidFill>
                  <a:srgbClr val="999999"/>
                </a:solidFill>
                <a:latin typeface="Source Sans Pro" pitchFamily="34" charset="0"/>
                <a:ea typeface="Source Sans Pro" pitchFamily="34" charset="-122"/>
                <a:cs typeface="Source Sans Pro" pitchFamily="34" charset="-120"/>
              </a:rPr>
              <a:t>Fonte: Unioncamere / Censimento permanente imprese ISTAT</a:t>
            </a:r>
            <a:endParaRPr lang="en-US" sz="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9">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CHECKLIST OPERATIVA DELLA SETTIMANA</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14400"/>
            <a:ext cx="8412480" cy="228600"/>
          </a:xfrm>
          <a:prstGeom prst="rect">
            <a:avLst/>
          </a:prstGeom>
          <a:noFill/>
          <a:ln/>
        </p:spPr>
        <p:txBody>
          <a:bodyPr wrap="square" lIns="0" tIns="0" rIns="0" bIns="0" rtlCol="0" anchor="ctr"/>
          <a:lstStyle/>
          <a:p>
            <a:pPr marL="0" indent="0">
              <a:buNone/>
            </a:pPr>
            <a:r>
              <a:rPr lang="en-US" sz="900" dirty="0">
                <a:solidFill>
                  <a:srgbClr val="4A4F62"/>
                </a:solidFill>
                <a:latin typeface="Source Sans Pro" pitchFamily="34" charset="0"/>
                <a:ea typeface="Source Sans Pro" pitchFamily="34" charset="-122"/>
                <a:cs typeface="Source Sans Pro" pitchFamily="34" charset="-120"/>
              </a:rPr>
              <a:t>Azioni da intraprendere alla luce delle novità della settimana</a:t>
            </a:r>
            <a:endParaRPr lang="en-US" sz="900" dirty="0"/>
          </a:p>
        </p:txBody>
      </p:sp>
      <p:sp>
        <p:nvSpPr>
          <p:cNvPr id="7" name="Shape 5"/>
          <p:cNvSpPr/>
          <p:nvPr/>
        </p:nvSpPr>
        <p:spPr>
          <a:xfrm>
            <a:off x="365760" y="1234440"/>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502920" y="1325880"/>
            <a:ext cx="228600" cy="228600"/>
          </a:xfrm>
          <a:prstGeom prst="rect">
            <a:avLst/>
          </a:prstGeom>
          <a:noFill/>
          <a:ln w="19050">
            <a:solidFill>
              <a:srgbClr val="C32420"/>
            </a:solidFill>
            <a:prstDash val="solid"/>
          </a:ln>
        </p:spPr>
        <p:txBody>
          <a:bodyPr/>
          <a:lstStyle/>
          <a:p>
            <a:endParaRPr lang="it-IT"/>
          </a:p>
        </p:txBody>
      </p:sp>
      <p:sp>
        <p:nvSpPr>
          <p:cNvPr id="9" name="Text 7"/>
          <p:cNvSpPr/>
          <p:nvPr/>
        </p:nvSpPr>
        <p:spPr>
          <a:xfrm>
            <a:off x="502920" y="1325880"/>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1</a:t>
            </a:r>
            <a:endParaRPr lang="en-US" sz="800" dirty="0"/>
          </a:p>
        </p:txBody>
      </p:sp>
      <p:sp>
        <p:nvSpPr>
          <p:cNvPr id="10" name="Text 8"/>
          <p:cNvSpPr/>
          <p:nvPr/>
        </p:nvSpPr>
        <p:spPr>
          <a:xfrm>
            <a:off x="914400" y="1261872"/>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Integrare proposte concordato semplificato in corso con argomentazione specifica utilità concreta per chirografari oltre la mera celerità (Cass. 624/2026)</a:t>
            </a:r>
            <a:endParaRPr lang="en-US" sz="800" dirty="0"/>
          </a:p>
        </p:txBody>
      </p:sp>
      <p:sp>
        <p:nvSpPr>
          <p:cNvPr id="11" name="Text 9"/>
          <p:cNvSpPr/>
          <p:nvPr/>
        </p:nvSpPr>
        <p:spPr>
          <a:xfrm>
            <a:off x="914400" y="1490472"/>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Commercialista</a:t>
            </a:r>
            <a:endParaRPr lang="en-US" sz="650" dirty="0"/>
          </a:p>
        </p:txBody>
      </p:sp>
      <p:sp>
        <p:nvSpPr>
          <p:cNvPr id="12" name="Shape 10"/>
          <p:cNvSpPr/>
          <p:nvPr/>
        </p:nvSpPr>
        <p:spPr>
          <a:xfrm>
            <a:off x="7772400" y="1371600"/>
            <a:ext cx="137160" cy="137160"/>
          </a:xfrm>
          <a:prstGeom prst="ellipse">
            <a:avLst/>
          </a:prstGeom>
          <a:solidFill>
            <a:srgbClr val="C32420"/>
          </a:solidFill>
          <a:ln/>
        </p:spPr>
        <p:txBody>
          <a:bodyPr/>
          <a:lstStyle/>
          <a:p>
            <a:endParaRPr lang="it-IT"/>
          </a:p>
        </p:txBody>
      </p:sp>
      <p:sp>
        <p:nvSpPr>
          <p:cNvPr id="13" name="Text 11"/>
          <p:cNvSpPr/>
          <p:nvPr/>
        </p:nvSpPr>
        <p:spPr>
          <a:xfrm>
            <a:off x="7936992" y="1371600"/>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ALTO</a:t>
            </a:r>
            <a:endParaRPr lang="en-US" sz="650" dirty="0"/>
          </a:p>
        </p:txBody>
      </p:sp>
      <p:sp>
        <p:nvSpPr>
          <p:cNvPr id="14" name="Shape 12"/>
          <p:cNvSpPr/>
          <p:nvPr/>
        </p:nvSpPr>
        <p:spPr>
          <a:xfrm>
            <a:off x="365760" y="1719072"/>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5" name="Shape 13"/>
          <p:cNvSpPr/>
          <p:nvPr/>
        </p:nvSpPr>
        <p:spPr>
          <a:xfrm>
            <a:off x="502920" y="1810512"/>
            <a:ext cx="228600" cy="228600"/>
          </a:xfrm>
          <a:prstGeom prst="rect">
            <a:avLst/>
          </a:prstGeom>
          <a:noFill/>
          <a:ln w="19050">
            <a:solidFill>
              <a:srgbClr val="C32420"/>
            </a:solidFill>
            <a:prstDash val="solid"/>
          </a:ln>
        </p:spPr>
        <p:txBody>
          <a:bodyPr/>
          <a:lstStyle/>
          <a:p>
            <a:endParaRPr lang="it-IT"/>
          </a:p>
        </p:txBody>
      </p:sp>
      <p:sp>
        <p:nvSpPr>
          <p:cNvPr id="16" name="Text 14"/>
          <p:cNvSpPr/>
          <p:nvPr/>
        </p:nvSpPr>
        <p:spPr>
          <a:xfrm>
            <a:off x="502920" y="1810512"/>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2</a:t>
            </a:r>
            <a:endParaRPr lang="en-US" sz="800" dirty="0"/>
          </a:p>
        </p:txBody>
      </p:sp>
      <p:sp>
        <p:nvSpPr>
          <p:cNvPr id="17" name="Text 15"/>
          <p:cNvSpPr/>
          <p:nvPr/>
        </p:nvSpPr>
        <p:spPr>
          <a:xfrm>
            <a:off x="914400" y="1746504"/>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Monitorare recepimento Direttiva UE 2026/799: verificare impatto su azioni revocatorie, pre-pack e doveri amministratori per procedure in corso</a:t>
            </a:r>
            <a:endParaRPr lang="en-US" sz="800" dirty="0"/>
          </a:p>
        </p:txBody>
      </p:sp>
      <p:sp>
        <p:nvSpPr>
          <p:cNvPr id="18" name="Text 16"/>
          <p:cNvSpPr/>
          <p:nvPr/>
        </p:nvSpPr>
        <p:spPr>
          <a:xfrm>
            <a:off x="914400" y="1975104"/>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Legale</a:t>
            </a:r>
            <a:endParaRPr lang="en-US" sz="650" dirty="0"/>
          </a:p>
        </p:txBody>
      </p:sp>
      <p:sp>
        <p:nvSpPr>
          <p:cNvPr id="19" name="Shape 17"/>
          <p:cNvSpPr/>
          <p:nvPr/>
        </p:nvSpPr>
        <p:spPr>
          <a:xfrm>
            <a:off x="7772400" y="1856232"/>
            <a:ext cx="137160" cy="137160"/>
          </a:xfrm>
          <a:prstGeom prst="ellipse">
            <a:avLst/>
          </a:prstGeom>
          <a:solidFill>
            <a:srgbClr val="C32420"/>
          </a:solidFill>
          <a:ln/>
        </p:spPr>
        <p:txBody>
          <a:bodyPr/>
          <a:lstStyle/>
          <a:p>
            <a:endParaRPr lang="it-IT"/>
          </a:p>
        </p:txBody>
      </p:sp>
      <p:sp>
        <p:nvSpPr>
          <p:cNvPr id="20" name="Text 18"/>
          <p:cNvSpPr/>
          <p:nvPr/>
        </p:nvSpPr>
        <p:spPr>
          <a:xfrm>
            <a:off x="7936992" y="1856232"/>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ALTO</a:t>
            </a:r>
            <a:endParaRPr lang="en-US" sz="650" dirty="0"/>
          </a:p>
        </p:txBody>
      </p:sp>
      <p:sp>
        <p:nvSpPr>
          <p:cNvPr id="21" name="Shape 19"/>
          <p:cNvSpPr/>
          <p:nvPr/>
        </p:nvSpPr>
        <p:spPr>
          <a:xfrm>
            <a:off x="365760" y="2203704"/>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2" name="Shape 20"/>
          <p:cNvSpPr/>
          <p:nvPr/>
        </p:nvSpPr>
        <p:spPr>
          <a:xfrm>
            <a:off x="502920" y="2295144"/>
            <a:ext cx="228600" cy="228600"/>
          </a:xfrm>
          <a:prstGeom prst="rect">
            <a:avLst/>
          </a:prstGeom>
          <a:noFill/>
          <a:ln w="19050">
            <a:solidFill>
              <a:srgbClr val="C32420"/>
            </a:solidFill>
            <a:prstDash val="solid"/>
          </a:ln>
        </p:spPr>
        <p:txBody>
          <a:bodyPr/>
          <a:lstStyle/>
          <a:p>
            <a:endParaRPr lang="it-IT"/>
          </a:p>
        </p:txBody>
      </p:sp>
      <p:sp>
        <p:nvSpPr>
          <p:cNvPr id="23" name="Text 21"/>
          <p:cNvSpPr/>
          <p:nvPr/>
        </p:nvSpPr>
        <p:spPr>
          <a:xfrm>
            <a:off x="502920" y="2295144"/>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3</a:t>
            </a:r>
            <a:endParaRPr lang="en-US" sz="800" dirty="0"/>
          </a:p>
        </p:txBody>
      </p:sp>
      <p:sp>
        <p:nvSpPr>
          <p:cNvPr id="24" name="Text 22"/>
          <p:cNvSpPr/>
          <p:nvPr/>
        </p:nvSpPr>
        <p:spPr>
          <a:xfrm>
            <a:off x="914400" y="2231136"/>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Verificare requisiti accesso Fondo salvaguardia occupazionale ex L. 34/2026 per imprese in crisi con marchi storici</a:t>
            </a:r>
            <a:endParaRPr lang="en-US" sz="800" dirty="0"/>
          </a:p>
        </p:txBody>
      </p:sp>
      <p:sp>
        <p:nvSpPr>
          <p:cNvPr id="25" name="Text 23"/>
          <p:cNvSpPr/>
          <p:nvPr/>
        </p:nvSpPr>
        <p:spPr>
          <a:xfrm>
            <a:off x="914400" y="2459736"/>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Advisor</a:t>
            </a:r>
            <a:endParaRPr lang="en-US" sz="650" dirty="0"/>
          </a:p>
        </p:txBody>
      </p:sp>
      <p:sp>
        <p:nvSpPr>
          <p:cNvPr id="26" name="Shape 24"/>
          <p:cNvSpPr/>
          <p:nvPr/>
        </p:nvSpPr>
        <p:spPr>
          <a:xfrm>
            <a:off x="7772400" y="2340864"/>
            <a:ext cx="137160" cy="137160"/>
          </a:xfrm>
          <a:prstGeom prst="ellipse">
            <a:avLst/>
          </a:prstGeom>
          <a:solidFill>
            <a:srgbClr val="C32420"/>
          </a:solidFill>
          <a:ln/>
        </p:spPr>
        <p:txBody>
          <a:bodyPr/>
          <a:lstStyle/>
          <a:p>
            <a:endParaRPr lang="it-IT"/>
          </a:p>
        </p:txBody>
      </p:sp>
      <p:sp>
        <p:nvSpPr>
          <p:cNvPr id="27" name="Text 25"/>
          <p:cNvSpPr/>
          <p:nvPr/>
        </p:nvSpPr>
        <p:spPr>
          <a:xfrm>
            <a:off x="7936992" y="2340864"/>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MEDIO</a:t>
            </a:r>
            <a:endParaRPr lang="en-US" sz="650" dirty="0"/>
          </a:p>
        </p:txBody>
      </p:sp>
      <p:sp>
        <p:nvSpPr>
          <p:cNvPr id="28" name="Shape 26"/>
          <p:cNvSpPr/>
          <p:nvPr/>
        </p:nvSpPr>
        <p:spPr>
          <a:xfrm>
            <a:off x="365760" y="2688336"/>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9" name="Shape 27"/>
          <p:cNvSpPr/>
          <p:nvPr/>
        </p:nvSpPr>
        <p:spPr>
          <a:xfrm>
            <a:off x="502920" y="2779776"/>
            <a:ext cx="228600" cy="228600"/>
          </a:xfrm>
          <a:prstGeom prst="rect">
            <a:avLst/>
          </a:prstGeom>
          <a:noFill/>
          <a:ln w="19050">
            <a:solidFill>
              <a:srgbClr val="C32420"/>
            </a:solidFill>
            <a:prstDash val="solid"/>
          </a:ln>
        </p:spPr>
        <p:txBody>
          <a:bodyPr/>
          <a:lstStyle/>
          <a:p>
            <a:endParaRPr lang="it-IT"/>
          </a:p>
        </p:txBody>
      </p:sp>
      <p:sp>
        <p:nvSpPr>
          <p:cNvPr id="30" name="Text 28"/>
          <p:cNvSpPr/>
          <p:nvPr/>
        </p:nvSpPr>
        <p:spPr>
          <a:xfrm>
            <a:off x="502920" y="2779776"/>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4</a:t>
            </a:r>
            <a:endParaRPr lang="en-US" sz="800" dirty="0"/>
          </a:p>
        </p:txBody>
      </p:sp>
      <p:sp>
        <p:nvSpPr>
          <p:cNvPr id="31" name="Text 29"/>
          <p:cNvSpPr/>
          <p:nvPr/>
        </p:nvSpPr>
        <p:spPr>
          <a:xfrm>
            <a:off x="914400" y="2715768"/>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Aggiornare protocollo fase analisi preliminare CNC secondo nuovi principi di comportamento esperto in consultazione CNDCEC</a:t>
            </a:r>
            <a:endParaRPr lang="en-US" sz="800" dirty="0"/>
          </a:p>
        </p:txBody>
      </p:sp>
      <p:sp>
        <p:nvSpPr>
          <p:cNvPr id="32" name="Text 30"/>
          <p:cNvSpPr/>
          <p:nvPr/>
        </p:nvSpPr>
        <p:spPr>
          <a:xfrm>
            <a:off x="914400" y="2944368"/>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Organo di controllo</a:t>
            </a:r>
            <a:endParaRPr lang="en-US" sz="650" dirty="0"/>
          </a:p>
        </p:txBody>
      </p:sp>
      <p:sp>
        <p:nvSpPr>
          <p:cNvPr id="33" name="Shape 31"/>
          <p:cNvSpPr/>
          <p:nvPr/>
        </p:nvSpPr>
        <p:spPr>
          <a:xfrm>
            <a:off x="7772400" y="2825496"/>
            <a:ext cx="137160" cy="137160"/>
          </a:xfrm>
          <a:prstGeom prst="ellipse">
            <a:avLst/>
          </a:prstGeom>
          <a:solidFill>
            <a:srgbClr val="D4760A"/>
          </a:solidFill>
          <a:ln/>
        </p:spPr>
        <p:txBody>
          <a:bodyPr/>
          <a:lstStyle/>
          <a:p>
            <a:endParaRPr lang="it-IT"/>
          </a:p>
        </p:txBody>
      </p:sp>
      <p:sp>
        <p:nvSpPr>
          <p:cNvPr id="34" name="Text 32"/>
          <p:cNvSpPr/>
          <p:nvPr/>
        </p:nvSpPr>
        <p:spPr>
          <a:xfrm>
            <a:off x="7936992" y="2825496"/>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MEDIO</a:t>
            </a:r>
            <a:endParaRPr lang="en-US" sz="650" dirty="0"/>
          </a:p>
        </p:txBody>
      </p:sp>
      <p:sp>
        <p:nvSpPr>
          <p:cNvPr id="35" name="Shape 33"/>
          <p:cNvSpPr/>
          <p:nvPr/>
        </p:nvSpPr>
        <p:spPr>
          <a:xfrm>
            <a:off x="365760" y="3172968"/>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6" name="Shape 34"/>
          <p:cNvSpPr/>
          <p:nvPr/>
        </p:nvSpPr>
        <p:spPr>
          <a:xfrm>
            <a:off x="502920" y="3264408"/>
            <a:ext cx="228600" cy="228600"/>
          </a:xfrm>
          <a:prstGeom prst="rect">
            <a:avLst/>
          </a:prstGeom>
          <a:noFill/>
          <a:ln w="19050">
            <a:solidFill>
              <a:srgbClr val="C32420"/>
            </a:solidFill>
            <a:prstDash val="solid"/>
          </a:ln>
        </p:spPr>
        <p:txBody>
          <a:bodyPr/>
          <a:lstStyle/>
          <a:p>
            <a:endParaRPr lang="it-IT"/>
          </a:p>
        </p:txBody>
      </p:sp>
      <p:sp>
        <p:nvSpPr>
          <p:cNvPr id="37" name="Text 35"/>
          <p:cNvSpPr/>
          <p:nvPr/>
        </p:nvSpPr>
        <p:spPr>
          <a:xfrm>
            <a:off x="502920" y="3264408"/>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5</a:t>
            </a:r>
            <a:endParaRPr lang="en-US" sz="800" dirty="0"/>
          </a:p>
        </p:txBody>
      </p:sp>
      <p:sp>
        <p:nvSpPr>
          <p:cNvPr id="38" name="Text 36"/>
          <p:cNvSpPr/>
          <p:nvPr/>
        </p:nvSpPr>
        <p:spPr>
          <a:xfrm>
            <a:off x="914400" y="3200400"/>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Aggiornare relazione collegio sindacale bilancio 2025 con nuovi modelli CNDCEC, integrando verifiche continuità aziendale</a:t>
            </a:r>
            <a:endParaRPr lang="en-US" sz="800" dirty="0"/>
          </a:p>
        </p:txBody>
      </p:sp>
      <p:sp>
        <p:nvSpPr>
          <p:cNvPr id="39" name="Text 37"/>
          <p:cNvSpPr/>
          <p:nvPr/>
        </p:nvSpPr>
        <p:spPr>
          <a:xfrm>
            <a:off x="914400" y="3429000"/>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Legale</a:t>
            </a:r>
            <a:endParaRPr lang="en-US" sz="650" dirty="0"/>
          </a:p>
        </p:txBody>
      </p:sp>
      <p:sp>
        <p:nvSpPr>
          <p:cNvPr id="40" name="Shape 38"/>
          <p:cNvSpPr/>
          <p:nvPr/>
        </p:nvSpPr>
        <p:spPr>
          <a:xfrm>
            <a:off x="7772400" y="3310128"/>
            <a:ext cx="137160" cy="137160"/>
          </a:xfrm>
          <a:prstGeom prst="ellipse">
            <a:avLst/>
          </a:prstGeom>
          <a:solidFill>
            <a:srgbClr val="D4760A"/>
          </a:solidFill>
          <a:ln/>
        </p:spPr>
        <p:txBody>
          <a:bodyPr/>
          <a:lstStyle/>
          <a:p>
            <a:endParaRPr lang="it-IT"/>
          </a:p>
        </p:txBody>
      </p:sp>
      <p:sp>
        <p:nvSpPr>
          <p:cNvPr id="41" name="Text 39"/>
          <p:cNvSpPr/>
          <p:nvPr/>
        </p:nvSpPr>
        <p:spPr>
          <a:xfrm>
            <a:off x="7936992" y="3310128"/>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MEDIO</a:t>
            </a:r>
            <a:endParaRPr lang="en-US" sz="650" dirty="0"/>
          </a:p>
        </p:txBody>
      </p:sp>
      <p:sp>
        <p:nvSpPr>
          <p:cNvPr id="42" name="Shape 40"/>
          <p:cNvSpPr/>
          <p:nvPr/>
        </p:nvSpPr>
        <p:spPr>
          <a:xfrm>
            <a:off x="365760" y="3657600"/>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43" name="Shape 41"/>
          <p:cNvSpPr/>
          <p:nvPr/>
        </p:nvSpPr>
        <p:spPr>
          <a:xfrm>
            <a:off x="502920" y="3749040"/>
            <a:ext cx="228600" cy="228600"/>
          </a:xfrm>
          <a:prstGeom prst="rect">
            <a:avLst/>
          </a:prstGeom>
          <a:noFill/>
          <a:ln w="19050">
            <a:solidFill>
              <a:srgbClr val="C32420"/>
            </a:solidFill>
            <a:prstDash val="solid"/>
          </a:ln>
        </p:spPr>
        <p:txBody>
          <a:bodyPr/>
          <a:lstStyle/>
          <a:p>
            <a:endParaRPr lang="it-IT"/>
          </a:p>
        </p:txBody>
      </p:sp>
      <p:sp>
        <p:nvSpPr>
          <p:cNvPr id="44" name="Text 42"/>
          <p:cNvSpPr/>
          <p:nvPr/>
        </p:nvSpPr>
        <p:spPr>
          <a:xfrm>
            <a:off x="502920" y="3749040"/>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6</a:t>
            </a:r>
            <a:endParaRPr lang="en-US" sz="800" dirty="0"/>
          </a:p>
        </p:txBody>
      </p:sp>
      <p:sp>
        <p:nvSpPr>
          <p:cNvPr id="45" name="Text 43"/>
          <p:cNvSpPr/>
          <p:nvPr/>
        </p:nvSpPr>
        <p:spPr>
          <a:xfrm>
            <a:off x="914400" y="3685032"/>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Nelle proposte di AdR: verificare numero congruo creditori aderenti prima del cram down fiscale (Cass. 4365/2026)</a:t>
            </a:r>
            <a:endParaRPr lang="en-US" sz="800" dirty="0"/>
          </a:p>
        </p:txBody>
      </p:sp>
      <p:sp>
        <p:nvSpPr>
          <p:cNvPr id="46" name="Text 44"/>
          <p:cNvSpPr/>
          <p:nvPr/>
        </p:nvSpPr>
        <p:spPr>
          <a:xfrm>
            <a:off x="914400" y="3913632"/>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CFO</a:t>
            </a:r>
            <a:endParaRPr lang="en-US" sz="650" dirty="0"/>
          </a:p>
        </p:txBody>
      </p:sp>
      <p:sp>
        <p:nvSpPr>
          <p:cNvPr id="47" name="Shape 45"/>
          <p:cNvSpPr/>
          <p:nvPr/>
        </p:nvSpPr>
        <p:spPr>
          <a:xfrm>
            <a:off x="7772400" y="3794760"/>
            <a:ext cx="137160" cy="137160"/>
          </a:xfrm>
          <a:prstGeom prst="ellipse">
            <a:avLst/>
          </a:prstGeom>
          <a:solidFill>
            <a:srgbClr val="D4760A"/>
          </a:solidFill>
          <a:ln/>
        </p:spPr>
        <p:txBody>
          <a:bodyPr/>
          <a:lstStyle/>
          <a:p>
            <a:endParaRPr lang="it-IT"/>
          </a:p>
        </p:txBody>
      </p:sp>
      <p:sp>
        <p:nvSpPr>
          <p:cNvPr id="48" name="Text 46"/>
          <p:cNvSpPr/>
          <p:nvPr/>
        </p:nvSpPr>
        <p:spPr>
          <a:xfrm>
            <a:off x="7936992" y="3794760"/>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BASSO</a:t>
            </a:r>
            <a:endParaRPr lang="en-US" sz="650" dirty="0"/>
          </a:p>
        </p:txBody>
      </p:sp>
      <p:sp>
        <p:nvSpPr>
          <p:cNvPr id="49" name="Shape 47"/>
          <p:cNvSpPr/>
          <p:nvPr/>
        </p:nvSpPr>
        <p:spPr>
          <a:xfrm>
            <a:off x="365760" y="4142232"/>
            <a:ext cx="8412480" cy="4114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50" name="Shape 48"/>
          <p:cNvSpPr/>
          <p:nvPr/>
        </p:nvSpPr>
        <p:spPr>
          <a:xfrm>
            <a:off x="502920" y="4233672"/>
            <a:ext cx="228600" cy="228600"/>
          </a:xfrm>
          <a:prstGeom prst="rect">
            <a:avLst/>
          </a:prstGeom>
          <a:noFill/>
          <a:ln w="19050">
            <a:solidFill>
              <a:srgbClr val="C32420"/>
            </a:solidFill>
            <a:prstDash val="solid"/>
          </a:ln>
        </p:spPr>
        <p:txBody>
          <a:bodyPr/>
          <a:lstStyle/>
          <a:p>
            <a:endParaRPr lang="it-IT"/>
          </a:p>
        </p:txBody>
      </p:sp>
      <p:sp>
        <p:nvSpPr>
          <p:cNvPr id="51" name="Text 49"/>
          <p:cNvSpPr/>
          <p:nvPr/>
        </p:nvSpPr>
        <p:spPr>
          <a:xfrm>
            <a:off x="502920" y="4233672"/>
            <a:ext cx="228600" cy="228600"/>
          </a:xfrm>
          <a:prstGeom prst="rect">
            <a:avLst/>
          </a:prstGeom>
          <a:noFill/>
          <a:ln/>
        </p:spPr>
        <p:txBody>
          <a:bodyPr wrap="square" lIns="0" tIns="0" rIns="0" bIns="0" rtlCol="0" anchor="ctr"/>
          <a:lstStyle/>
          <a:p>
            <a:pPr marL="0" indent="0" algn="ctr">
              <a:buNone/>
            </a:pPr>
            <a:r>
              <a:rPr lang="en-US" sz="800" dirty="0">
                <a:solidFill>
                  <a:srgbClr val="C32420"/>
                </a:solidFill>
                <a:latin typeface="Montserrat" pitchFamily="34" charset="0"/>
                <a:ea typeface="Montserrat" pitchFamily="34" charset="-122"/>
                <a:cs typeface="Montserrat" pitchFamily="34" charset="-120"/>
              </a:rPr>
              <a:t>7</a:t>
            </a:r>
            <a:endParaRPr lang="en-US" sz="800" dirty="0"/>
          </a:p>
        </p:txBody>
      </p:sp>
      <p:sp>
        <p:nvSpPr>
          <p:cNvPr id="52" name="Text 50"/>
          <p:cNvSpPr/>
          <p:nvPr/>
        </p:nvSpPr>
        <p:spPr>
          <a:xfrm>
            <a:off x="914400" y="4169664"/>
            <a:ext cx="5943600" cy="237744"/>
          </a:xfrm>
          <a:prstGeom prst="rect">
            <a:avLst/>
          </a:prstGeom>
          <a:noFill/>
          <a:ln/>
        </p:spPr>
        <p:txBody>
          <a:bodyPr wrap="square" lIns="0" tIns="0" rIns="0" bIns="0" rtlCol="0" anchor="ctr"/>
          <a:lstStyle/>
          <a:p>
            <a:pPr marL="0" indent="0">
              <a:buNone/>
            </a:pPr>
            <a:r>
              <a:rPr lang="en-US" sz="800" dirty="0">
                <a:solidFill>
                  <a:srgbClr val="1C1C21"/>
                </a:solidFill>
                <a:latin typeface="Source Sans Pro" pitchFamily="34" charset="0"/>
                <a:ea typeface="Source Sans Pro" pitchFamily="34" charset="-122"/>
                <a:cs typeface="Source Sans Pro" pitchFamily="34" charset="-120"/>
              </a:rPr>
              <a:t>Predisporre dossier aggiornato stato salute aziendale per istituti credito con analisi pre-erogazione aggiornata</a:t>
            </a:r>
            <a:endParaRPr lang="en-US" sz="800" dirty="0"/>
          </a:p>
        </p:txBody>
      </p:sp>
      <p:sp>
        <p:nvSpPr>
          <p:cNvPr id="53" name="Text 51"/>
          <p:cNvSpPr/>
          <p:nvPr/>
        </p:nvSpPr>
        <p:spPr>
          <a:xfrm>
            <a:off x="914400" y="4398264"/>
            <a:ext cx="5943600" cy="137160"/>
          </a:xfrm>
          <a:prstGeom prst="rect">
            <a:avLst/>
          </a:prstGeom>
          <a:noFill/>
          <a:ln/>
        </p:spPr>
        <p:txBody>
          <a:bodyPr wrap="square" lIns="0" tIns="0" rIns="0" bIns="0" rtlCol="0" anchor="ctr"/>
          <a:lstStyle/>
          <a:p>
            <a:pPr marL="0" indent="0">
              <a:buNone/>
            </a:pPr>
            <a:r>
              <a:rPr lang="en-US" sz="650" dirty="0">
                <a:solidFill/>
                <a:latin typeface="Space Grotesk" pitchFamily="34" charset="0"/>
                <a:ea typeface="Space Grotesk" pitchFamily="34" charset="-122"/>
                <a:cs typeface="Space Grotesk" pitchFamily="34" charset="-120"/>
              </a:rPr>
              <a:t>Commercialista</a:t>
            </a:r>
            <a:endParaRPr lang="en-US" sz="650" dirty="0"/>
          </a:p>
        </p:txBody>
      </p:sp>
      <p:sp>
        <p:nvSpPr>
          <p:cNvPr id="54" name="Shape 52"/>
          <p:cNvSpPr/>
          <p:nvPr/>
        </p:nvSpPr>
        <p:spPr>
          <a:xfrm>
            <a:off x="7772400" y="4279392"/>
            <a:ext cx="137160" cy="137160"/>
          </a:xfrm>
          <a:prstGeom prst="ellipse">
            <a:avLst/>
          </a:prstGeom>
          <a:solidFill>
            <a:srgbClr val="3B7A3B"/>
          </a:solidFill>
          <a:ln/>
        </p:spPr>
        <p:txBody>
          <a:bodyPr/>
          <a:lstStyle/>
          <a:p>
            <a:endParaRPr lang="it-IT"/>
          </a:p>
        </p:txBody>
      </p:sp>
      <p:sp>
        <p:nvSpPr>
          <p:cNvPr id="55" name="Text 53"/>
          <p:cNvSpPr/>
          <p:nvPr/>
        </p:nvSpPr>
        <p:spPr>
          <a:xfrm>
            <a:off x="7936992" y="4279392"/>
            <a:ext cx="548640" cy="137160"/>
          </a:xfrm>
          <a:prstGeom prst="rect">
            <a:avLst/>
          </a:prstGeom>
          <a:noFill/>
          <a:ln/>
        </p:spPr>
        <p:txBody>
          <a:bodyPr wrap="square" lIns="0" tIns="0" rIns="0" bIns="0" rtlCol="0" anchor="ctr"/>
          <a:lstStyle/>
          <a:p>
            <a:pPr marL="0" indent="0">
              <a:buNone/>
            </a:pPr>
            <a:r>
              <a:rPr lang="en-US" sz="650" b="1" kern="0" spc="100" dirty="0">
                <a:solidFill>
                  <a:srgbClr val="3B7A3B"/>
                </a:solidFill>
                <a:latin typeface="Space Grotesk" pitchFamily="34" charset="0"/>
                <a:ea typeface="Space Grotesk" pitchFamily="34" charset="-122"/>
                <a:cs typeface="Space Grotesk" pitchFamily="34" charset="-120"/>
              </a:rPr>
              <a:t>BASSO</a:t>
            </a:r>
            <a:endParaRPr lang="en-US" sz="650" dirty="0"/>
          </a:p>
        </p:txBody>
      </p:sp>
      <p:sp>
        <p:nvSpPr>
          <p:cNvPr id="57" name="Text 54"/>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58" name="Text 55"/>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Checklist Operativa</a:t>
            </a:r>
            <a:endParaRPr lang="en-US" sz="650" dirty="0"/>
          </a:p>
        </p:txBody>
      </p:sp>
      <p:pic>
        <p:nvPicPr>
          <p:cNvPr id="59" name="Elemento grafico 58">
            <a:extLst>
              <a:ext uri="{FF2B5EF4-FFF2-40B4-BE49-F238E27FC236}">
                <a16:creationId xmlns:a16="http://schemas.microsoft.com/office/drawing/2014/main" id="{E61CFA38-00D9-E560-3AC4-7F3C222ADB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1">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DOMANDA DELLA SETTIMANA</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457200" y="1051560"/>
            <a:ext cx="731520" cy="777240"/>
          </a:xfrm>
          <a:prstGeom prst="rect">
            <a:avLst/>
          </a:prstGeom>
          <a:noFill/>
          <a:ln/>
        </p:spPr>
        <p:txBody>
          <a:bodyPr wrap="square" lIns="0" tIns="0" rIns="0" bIns="0" rtlCol="0" anchor="ctr"/>
          <a:lstStyle/>
          <a:p>
            <a:pPr marL="0" indent="0">
              <a:buNone/>
            </a:pPr>
            <a:r>
              <a:rPr lang="en-US" sz="5200" b="1" dirty="0">
                <a:solidFill>
                  <a:srgbClr val="C32420"/>
                </a:solidFill>
                <a:latin typeface="Montserrat" pitchFamily="34" charset="0"/>
                <a:ea typeface="Montserrat" pitchFamily="34" charset="-122"/>
                <a:cs typeface="Montserrat" pitchFamily="34" charset="-120"/>
              </a:rPr>
              <a:t>Q</a:t>
            </a:r>
            <a:endParaRPr lang="en-US" sz="5200" dirty="0"/>
          </a:p>
        </p:txBody>
      </p:sp>
      <p:sp>
        <p:nvSpPr>
          <p:cNvPr id="7" name="Text 5"/>
          <p:cNvSpPr/>
          <p:nvPr/>
        </p:nvSpPr>
        <p:spPr>
          <a:xfrm>
            <a:off x="1280160" y="1097280"/>
            <a:ext cx="7315200" cy="685800"/>
          </a:xfrm>
          <a:prstGeom prst="rect">
            <a:avLst/>
          </a:prstGeom>
          <a:noFill/>
          <a:ln/>
        </p:spPr>
        <p:txBody>
          <a:bodyPr wrap="square" lIns="0" tIns="0" rIns="0" bIns="0" rtlCol="0" anchor="ctr"/>
          <a:lstStyle/>
          <a:p>
            <a:pPr marL="0" indent="0">
              <a:lnSpc>
                <a:spcPct val="130000"/>
              </a:lnSpc>
              <a:buNone/>
            </a:pPr>
            <a:r>
              <a:rPr lang="en-US" sz="1600" b="1" dirty="0">
                <a:solidFill>
                  <a:srgbClr val="1C1C21"/>
                </a:solidFill>
                <a:latin typeface="Montserrat" pitchFamily="34" charset="0"/>
                <a:ea typeface="Montserrat" pitchFamily="34" charset="-122"/>
                <a:cs typeface="Montserrat" pitchFamily="34" charset="-120"/>
              </a:rPr>
              <a:t>Quali sono i 7 indici di allerta elaborati dal CNDCEC e come devono essere applicati per rilevare tempestivamente la crisi d'impresa?</a:t>
            </a:r>
            <a:endParaRPr lang="en-US" sz="1600" dirty="0"/>
          </a:p>
          <a:p>
            <a:pPr marL="0" indent="0">
              <a:lnSpc>
                <a:spcPct val="130000"/>
              </a:lnSpc>
              <a:buNone/>
            </a:pPr>
            <a:endParaRPr lang="en-US" sz="1600" dirty="0"/>
          </a:p>
        </p:txBody>
      </p:sp>
      <p:sp>
        <p:nvSpPr>
          <p:cNvPr id="8" name="Shape 6"/>
          <p:cNvSpPr/>
          <p:nvPr/>
        </p:nvSpPr>
        <p:spPr>
          <a:xfrm>
            <a:off x="457200" y="1965960"/>
            <a:ext cx="8229600" cy="36576"/>
          </a:xfrm>
          <a:prstGeom prst="rect">
            <a:avLst/>
          </a:prstGeom>
          <a:solidFill>
            <a:srgbClr val="C32420"/>
          </a:solidFill>
          <a:ln/>
        </p:spPr>
        <p:txBody>
          <a:bodyPr/>
          <a:lstStyle/>
          <a:p>
            <a:endParaRPr lang="it-IT"/>
          </a:p>
        </p:txBody>
      </p:sp>
      <p:sp>
        <p:nvSpPr>
          <p:cNvPr id="9" name="Text 7"/>
          <p:cNvSpPr/>
          <p:nvPr/>
        </p:nvSpPr>
        <p:spPr>
          <a:xfrm>
            <a:off x="457200" y="2148840"/>
            <a:ext cx="8229600" cy="2286000"/>
          </a:xfrm>
          <a:prstGeom prst="rect">
            <a:avLst/>
          </a:prstGeom>
          <a:noFill/>
          <a:ln/>
        </p:spPr>
        <p:txBody>
          <a:bodyPr wrap="square" lIns="0" tIns="0" rIns="0" bIns="0" rtlCol="0" anchor="t"/>
          <a:lstStyle/>
          <a:p>
            <a:pPr marL="0" indent="0">
              <a:lnSpc>
                <a:spcPct val="140000"/>
              </a:lnSpc>
              <a:buNone/>
            </a:pPr>
            <a:r>
              <a:rPr lang="en-US" sz="800" dirty="0">
                <a:solidFill>
                  <a:srgbClr val="4A4F62"/>
                </a:solidFill>
                <a:latin typeface="Source Sans Pro" pitchFamily="34" charset="0"/>
                <a:ea typeface="Source Sans Pro" pitchFamily="34" charset="-122"/>
                <a:cs typeface="Source Sans Pro" pitchFamily="34" charset="-120"/>
              </a:rPr>
              <a:t>Il CNDCEC ha elaborato nel documento dell’ottobre 2019, su delega dell’allora art. 13, co. 2, CCII, un sistema di 7 indici di allerta della crisi d’impresa, strutturati in sequenza gerarchica. Sebbene la norma originaria sia stata abrogata dal D.L. 118/2021, i 7 indici restano lo standard tecnico di riferimento per gli adeguati assetti ex art. 2086 c.c. e art. 3 CCII.
• Il DSCR prospettico a 6 mesi è l’indicatore primario: se &gt;= 1, si presume ragionevole la sostenibilità dei debiti nei 6 mesi successivi (art. 3, co. 3, lett. b, CCII)
• Se il DSCR non è calcolabile, si applicano i 5 indici settoriali: (1) patrimonio netto negativo; (2) DSCR storico; (3) oneri finanziari / ricavi; (4) cash flow / attivo; (5) indebitamento previdenziale e tributario
• Le soglie sono differenziate per settore ATECO e dimensione d’impresa, con aggiornamento periodico
• Il superamento congiunto di più soglie attiva l’obbligo di segnalazione dell’organo di controllo ex art. 25-octies CCII
• L’art. 3, co. 4, CCII (mod. D.Lgs. 136/2024) integra i segnali con: debiti retributivi scaduti da 30 gg, fornitori da 90 gg, banche da 60 gg
ATTENZIONE: Il D.Lgs. 136/2024 (Correttivo-ter) ha rafforzato il legame tra adeguati assetti e indici CNDCEC. L’organo di controllo deve verificare almeno trimestralmente il DSCR prospettico e gli indicatori settoriali.</a:t>
            </a:r>
            <a:endParaRPr lang="en-US" sz="800" dirty="0"/>
          </a:p>
        </p:txBody>
      </p:sp>
      <p:sp>
        <p:nvSpPr>
          <p:cNvPr id="10" name="Text 8">
            <a:hlinkClick r:id="rId3"/>
          </p:cNvPr>
          <p:cNvSpPr/>
          <p:nvPr/>
        </p:nvSpPr>
        <p:spPr>
          <a:xfrm>
            <a:off x="457200" y="4466646"/>
            <a:ext cx="8229600" cy="137160"/>
          </a:xfrm>
          <a:prstGeom prst="rect">
            <a:avLst/>
          </a:prstGeom>
          <a:noFill/>
          <a:ln/>
        </p:spPr>
        <p:txBody>
          <a:bodyPr wrap="square" lIns="0" tIns="0" rIns="0" bIns="0" rtlCol="0" anchor="ctr"/>
          <a:lstStyle/>
          <a:p>
            <a:pPr marL="0" indent="0">
              <a:buNone/>
            </a:pPr>
            <a:r>
              <a:rPr lang="en-US" sz="700" i="1" dirty="0">
                <a:solidFill/>
                <a:latin typeface="Source Sans Pro" pitchFamily="34" charset="0"/>
                <a:ea typeface="Source Sans Pro" pitchFamily="34" charset="-122"/>
                <a:cs typeface="Source Sans Pro" pitchFamily="34" charset="-120"/>
              </a:rPr>
              <a:t>Rif.: Art. 3 CCII; Art. 2086 co. 2 c.c.; CNDCEC Documento Ottobre 2019; D.Lgs. 136/2024</a:t>
            </a:r>
            <a:endParaRPr lang="en-US" sz="700" dirty="0"/>
          </a:p>
        </p:txBody>
      </p:sp>
      <p:sp>
        <p:nvSpPr>
          <p:cNvPr id="12" name="Text 9"/>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13" name="Text 10"/>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Domanda della Settimana</a:t>
            </a:r>
            <a:endParaRPr lang="en-US" sz="650" dirty="0"/>
          </a:p>
        </p:txBody>
      </p:sp>
      <p:pic>
        <p:nvPicPr>
          <p:cNvPr id="14" name="Elemento grafico 13">
            <a:extLst>
              <a:ext uri="{FF2B5EF4-FFF2-40B4-BE49-F238E27FC236}">
                <a16:creationId xmlns:a16="http://schemas.microsoft.com/office/drawing/2014/main" id="{5251FE68-51CB-A9E9-AF00-ED7C3D06B1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4620" y="4633740"/>
            <a:ext cx="288000" cy="288000"/>
          </a:xfrm>
          <a:prstGeom prst="rect">
            <a:avLst/>
          </a:prstGeom>
        </p:spPr>
      </p:pic>
      <p:pic>
        <p:nvPicPr>
          <p:cNvPr id="11" name="Text 7">
            <a:hlinkClick r:id="rId5">
              <a:extLst>
                <a:ext uri="{A12FA001-AC4F-418D-AE19-62706E023703}">
                  <ahyp:hlinkClr xmlns:ahyp="http://schemas.microsoft.com/office/drawing/2018/hyperlinkcolor" val="tx"/>
                </a:ext>
              </a:extLst>
            </a:hlinkClick>
            <a:extLst>
              <a:ext uri="{FF2B5EF4-FFF2-40B4-BE49-F238E27FC236}">
                <a16:creationId xmlns:a16="http://schemas.microsoft.com/office/drawing/2014/main" id="{3412B6DD-F758-8BAC-70F2-32157D853BCB}"/>
              </a:ext>
            </a:extLst>
          </p:cNvPr>
          <p:cNvPicPr>
            <a:picLocks noChangeAspect="1"/>
          </p:cNvPicPr>
          <p:nvPr/>
        </p:nvPicPr>
        <p:blipFill>
          <a:blip r:embed="rId6"/>
          <a:stretch>
            <a:fillRect/>
          </a:stretch>
        </p:blipFill>
        <p:spPr>
          <a:xfrm>
            <a:off x="3597966" y="4481613"/>
            <a:ext cx="137160" cy="1371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2">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GLOSSARIO DELLA SETTIMANA</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1005840"/>
            <a:ext cx="8412480" cy="10972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365760" y="1005840"/>
            <a:ext cx="54864" cy="1097280"/>
          </a:xfrm>
          <a:prstGeom prst="rect">
            <a:avLst/>
          </a:prstGeom>
          <a:solidFill>
            <a:srgbClr val="C32420"/>
          </a:solidFill>
          <a:ln/>
        </p:spPr>
        <p:txBody>
          <a:bodyPr/>
          <a:lstStyle/>
          <a:p>
            <a:endParaRPr lang="it-IT"/>
          </a:p>
        </p:txBody>
      </p:sp>
      <p:sp>
        <p:nvSpPr>
          <p:cNvPr id="8" name="Shape 6"/>
          <p:cNvSpPr/>
          <p:nvPr/>
        </p:nvSpPr>
        <p:spPr>
          <a:xfrm>
            <a:off x="594360" y="1097280"/>
            <a:ext cx="1005840" cy="201168"/>
          </a:xfrm>
          <a:prstGeom prst="rect">
            <a:avLst/>
          </a:prstGeom>
          <a:solidFill>
            <a:srgbClr val="4A4F62"/>
          </a:solidFill>
          <a:ln/>
        </p:spPr>
        <p:txBody>
          <a:bodyPr/>
          <a:lstStyle/>
          <a:p>
            <a:endParaRPr lang="it-IT"/>
          </a:p>
        </p:txBody>
      </p:sp>
      <p:sp>
        <p:nvSpPr>
          <p:cNvPr id="9" name="Text 7"/>
          <p:cNvSpPr/>
          <p:nvPr/>
        </p:nvSpPr>
        <p:spPr>
          <a:xfrm>
            <a:off x="594360" y="1097280"/>
            <a:ext cx="1005840"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OBBLIGO</a:t>
            </a:r>
            <a:endParaRPr lang="en-US" sz="650" dirty="0"/>
          </a:p>
        </p:txBody>
      </p:sp>
      <p:sp>
        <p:nvSpPr>
          <p:cNvPr id="10" name="Text 8"/>
          <p:cNvSpPr/>
          <p:nvPr/>
        </p:nvSpPr>
        <p:spPr>
          <a:xfrm>
            <a:off x="1737360" y="1078992"/>
            <a:ext cx="68580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ASSETTI</a:t>
            </a:r>
            <a:endParaRPr lang="en-US" sz="1100" dirty="0"/>
          </a:p>
        </p:txBody>
      </p:sp>
      <p:sp>
        <p:nvSpPr>
          <p:cNvPr id="11" name="Text 9"/>
          <p:cNvSpPr/>
          <p:nvPr/>
        </p:nvSpPr>
        <p:spPr>
          <a:xfrm>
            <a:off x="594360" y="1389888"/>
            <a:ext cx="7955280" cy="640080"/>
          </a:xfrm>
          <a:prstGeom prst="rect">
            <a:avLst/>
          </a:prstGeom>
          <a:noFill/>
          <a:ln/>
        </p:spPr>
        <p:txBody>
          <a:bodyPr wrap="square" lIns="0" tIns="0" rIns="0" bIns="0" rtlCol="0" anchor="t"/>
          <a:lstStyle/>
          <a:p>
            <a:pPr marL="0" indent="0">
              <a:lnSpc>
                <a:spcPct val="135000"/>
              </a:lnSpc>
              <a:buNone/>
            </a:pPr>
            <a:r>
              <a:rPr lang="en-US" sz="850" dirty="0">
                <a:solidFill>
                  <a:srgbClr val="4A4F62"/>
                </a:solidFill>
                <a:latin typeface="Source Sans Pro" pitchFamily="34" charset="0"/>
                <a:ea typeface="Source Sans Pro" pitchFamily="34" charset="-122"/>
                <a:cs typeface="Source Sans Pro" pitchFamily="34" charset="-120"/>
              </a:rPr>
              <a:t>Obbligo per ogni imprenditore collettivo di istituire strutture organizzative, amministrative e contabili adeguate alla natura e dimensioni dell'impresa, idonee a rilevare tempestivamente squilibri patrimoniali, economici e finanziari. Rif.: Art. 2086 co. 2 c.c.; Art. 3 CCII; D.Lgs. 136/2024</a:t>
            </a:r>
            <a:endParaRPr lang="en-US" sz="850" dirty="0"/>
          </a:p>
        </p:txBody>
      </p:sp>
      <p:sp>
        <p:nvSpPr>
          <p:cNvPr id="12" name="Shape 10"/>
          <p:cNvSpPr/>
          <p:nvPr/>
        </p:nvSpPr>
        <p:spPr>
          <a:xfrm>
            <a:off x="365760" y="2240280"/>
            <a:ext cx="8412480" cy="10972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3" name="Shape 11"/>
          <p:cNvSpPr/>
          <p:nvPr/>
        </p:nvSpPr>
        <p:spPr>
          <a:xfrm>
            <a:off x="365760" y="2240280"/>
            <a:ext cx="54864" cy="1097280"/>
          </a:xfrm>
          <a:prstGeom prst="rect">
            <a:avLst/>
          </a:prstGeom>
          <a:solidFill>
            <a:srgbClr val="C32420"/>
          </a:solidFill>
          <a:ln/>
        </p:spPr>
        <p:txBody>
          <a:bodyPr/>
          <a:lstStyle/>
          <a:p>
            <a:endParaRPr lang="it-IT"/>
          </a:p>
        </p:txBody>
      </p:sp>
      <p:sp>
        <p:nvSpPr>
          <p:cNvPr id="14" name="Shape 12"/>
          <p:cNvSpPr/>
          <p:nvPr/>
        </p:nvSpPr>
        <p:spPr>
          <a:xfrm>
            <a:off x="594360" y="2331720"/>
            <a:ext cx="1005840" cy="201168"/>
          </a:xfrm>
          <a:prstGeom prst="rect">
            <a:avLst/>
          </a:prstGeom>
          <a:solidFill>
            <a:srgbClr val="4A4F62"/>
          </a:solidFill>
          <a:ln/>
        </p:spPr>
        <p:txBody>
          <a:bodyPr/>
          <a:lstStyle/>
          <a:p>
            <a:endParaRPr lang="it-IT"/>
          </a:p>
        </p:txBody>
      </p:sp>
      <p:sp>
        <p:nvSpPr>
          <p:cNvPr id="15" name="Text 13"/>
          <p:cNvSpPr/>
          <p:nvPr/>
        </p:nvSpPr>
        <p:spPr>
          <a:xfrm>
            <a:off x="594360" y="2331720"/>
            <a:ext cx="1005840"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DEFINIZIONE</a:t>
            </a:r>
            <a:endParaRPr lang="en-US" sz="650" dirty="0"/>
          </a:p>
        </p:txBody>
      </p:sp>
      <p:sp>
        <p:nvSpPr>
          <p:cNvPr id="16" name="Text 14"/>
          <p:cNvSpPr/>
          <p:nvPr/>
        </p:nvSpPr>
        <p:spPr>
          <a:xfrm>
            <a:off x="1737360" y="2313432"/>
            <a:ext cx="68580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Stato di crisi</a:t>
            </a:r>
            <a:endParaRPr lang="en-US" sz="1100" dirty="0"/>
          </a:p>
        </p:txBody>
      </p:sp>
      <p:sp>
        <p:nvSpPr>
          <p:cNvPr id="17" name="Text 15"/>
          <p:cNvSpPr/>
          <p:nvPr/>
        </p:nvSpPr>
        <p:spPr>
          <a:xfrm>
            <a:off x="594360" y="2624328"/>
            <a:ext cx="7955280" cy="640080"/>
          </a:xfrm>
          <a:prstGeom prst="rect">
            <a:avLst/>
          </a:prstGeom>
          <a:noFill/>
          <a:ln/>
        </p:spPr>
        <p:txBody>
          <a:bodyPr wrap="square" lIns="0" tIns="0" rIns="0" bIns="0" rtlCol="0" anchor="t"/>
          <a:lstStyle/>
          <a:p>
            <a:pPr marL="0" indent="0">
              <a:lnSpc>
                <a:spcPct val="135000"/>
              </a:lnSpc>
              <a:buNone/>
            </a:pPr>
            <a:r>
              <a:rPr lang="en-US" sz="850" dirty="0">
                <a:solidFill>
                  <a:srgbClr val="4A4F62"/>
                </a:solidFill>
                <a:latin typeface="Source Sans Pro" pitchFamily="34" charset="0"/>
                <a:ea typeface="Source Sans Pro" pitchFamily="34" charset="-122"/>
                <a:cs typeface="Source Sans Pro" pitchFamily="34" charset="-120"/>
              </a:rPr>
              <a:t>Stato del debitore che rende probabile l'insolvenza, manifestandosi con l'inadeguatezza dei flussi di cassa prospettici a far fronte alle obbligazioni nei successivi dodici mesi. Presupposto per l'accesso alla composizione negoziata e agli strumenti di regolazione della crisi. Rif.: Art. 2, co. 1, lett. a) CCII</a:t>
            </a:r>
            <a:endParaRPr lang="en-US" sz="850" dirty="0"/>
          </a:p>
        </p:txBody>
      </p:sp>
      <p:sp>
        <p:nvSpPr>
          <p:cNvPr id="18" name="Shape 16"/>
          <p:cNvSpPr/>
          <p:nvPr/>
        </p:nvSpPr>
        <p:spPr>
          <a:xfrm>
            <a:off x="365760" y="3474720"/>
            <a:ext cx="8412480" cy="10972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9" name="Shape 17"/>
          <p:cNvSpPr/>
          <p:nvPr/>
        </p:nvSpPr>
        <p:spPr>
          <a:xfrm>
            <a:off x="365760" y="3474720"/>
            <a:ext cx="54864" cy="1097280"/>
          </a:xfrm>
          <a:prstGeom prst="rect">
            <a:avLst/>
          </a:prstGeom>
          <a:solidFill>
            <a:srgbClr val="C32420"/>
          </a:solidFill>
          <a:ln/>
        </p:spPr>
        <p:txBody>
          <a:bodyPr/>
          <a:lstStyle/>
          <a:p>
            <a:endParaRPr lang="it-IT"/>
          </a:p>
        </p:txBody>
      </p:sp>
      <p:sp>
        <p:nvSpPr>
          <p:cNvPr id="20" name="Shape 18"/>
          <p:cNvSpPr/>
          <p:nvPr/>
        </p:nvSpPr>
        <p:spPr>
          <a:xfrm>
            <a:off x="594360" y="3566160"/>
            <a:ext cx="1005840" cy="201168"/>
          </a:xfrm>
          <a:prstGeom prst="rect">
            <a:avLst/>
          </a:prstGeom>
          <a:solidFill>
            <a:srgbClr val="4A4F62"/>
          </a:solidFill>
          <a:ln/>
        </p:spPr>
        <p:txBody>
          <a:bodyPr/>
          <a:lstStyle/>
          <a:p>
            <a:endParaRPr lang="it-IT"/>
          </a:p>
        </p:txBody>
      </p:sp>
      <p:sp>
        <p:nvSpPr>
          <p:cNvPr id="21" name="Text 19"/>
          <p:cNvSpPr/>
          <p:nvPr/>
        </p:nvSpPr>
        <p:spPr>
          <a:xfrm>
            <a:off x="594360" y="3566160"/>
            <a:ext cx="1005840"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SOGGETTO</a:t>
            </a:r>
            <a:endParaRPr lang="en-US" sz="650" dirty="0"/>
          </a:p>
        </p:txBody>
      </p:sp>
      <p:sp>
        <p:nvSpPr>
          <p:cNvPr id="22" name="Text 20"/>
          <p:cNvSpPr/>
          <p:nvPr/>
        </p:nvSpPr>
        <p:spPr>
          <a:xfrm>
            <a:off x="1737360" y="3547872"/>
            <a:ext cx="68580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Esperto indipendente</a:t>
            </a:r>
            <a:endParaRPr lang="en-US" sz="1100" dirty="0"/>
          </a:p>
        </p:txBody>
      </p:sp>
      <p:sp>
        <p:nvSpPr>
          <p:cNvPr id="23" name="Text 21"/>
          <p:cNvSpPr/>
          <p:nvPr/>
        </p:nvSpPr>
        <p:spPr>
          <a:xfrm>
            <a:off x="594360" y="3858768"/>
            <a:ext cx="7955280" cy="640080"/>
          </a:xfrm>
          <a:prstGeom prst="rect">
            <a:avLst/>
          </a:prstGeom>
          <a:noFill/>
          <a:ln/>
        </p:spPr>
        <p:txBody>
          <a:bodyPr wrap="square" lIns="0" tIns="0" rIns="0" bIns="0" rtlCol="0" anchor="t"/>
          <a:lstStyle/>
          <a:p>
            <a:pPr marL="0" indent="0">
              <a:lnSpc>
                <a:spcPct val="135000"/>
              </a:lnSpc>
              <a:buNone/>
            </a:pPr>
            <a:r>
              <a:rPr lang="en-US" sz="850" dirty="0">
                <a:solidFill>
                  <a:srgbClr val="4A4F62"/>
                </a:solidFill>
                <a:latin typeface="Source Sans Pro" pitchFamily="34" charset="0"/>
                <a:ea typeface="Source Sans Pro" pitchFamily="34" charset="-122"/>
                <a:cs typeface="Source Sans Pro" pitchFamily="34" charset="-120"/>
              </a:rPr>
              <a:t>Professionista terzo e indipendente, nominato dal segretario generale della CCIAA, incaricato di agevolare le trattative tra imprenditore in crisi, creditori e altri soggetti interessati nella composizione negoziata. Deve possedere requisiti di terzietà e competenza. Rif.: Art. 12 CCII; Art. 356 CCII</a:t>
            </a:r>
            <a:endParaRPr lang="en-US" sz="850" dirty="0"/>
          </a:p>
        </p:txBody>
      </p:sp>
      <p:sp>
        <p:nvSpPr>
          <p:cNvPr id="26" name="Text 23"/>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Glossario</a:t>
            </a:r>
            <a:endParaRPr lang="en-US" sz="650" dirty="0"/>
          </a:p>
        </p:txBody>
      </p:sp>
      <p:sp>
        <p:nvSpPr>
          <p:cNvPr id="27" name="Text 9">
            <a:extLst>
              <a:ext uri="{FF2B5EF4-FFF2-40B4-BE49-F238E27FC236}">
                <a16:creationId xmlns:a16="http://schemas.microsoft.com/office/drawing/2014/main" id="{F4D8BC3B-1FDB-FFA7-AE59-D031B787158F}"/>
              </a:ext>
            </a:extLst>
          </p:cNvPr>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pic>
        <p:nvPicPr>
          <p:cNvPr id="28" name="Elemento grafico 27">
            <a:extLst>
              <a:ext uri="{FF2B5EF4-FFF2-40B4-BE49-F238E27FC236}">
                <a16:creationId xmlns:a16="http://schemas.microsoft.com/office/drawing/2014/main" id="{E8BAF743-35B6-0A08-3962-D2A52E7ED1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pic>
        <p:nvPicPr>
          <p:cNvPr id="29" name="Text 7">
            <a:hlinkClick r:id="rId4">
              <a:extLst>
                <a:ext uri="{A12FA001-AC4F-418D-AE19-62706E023703}">
                  <ahyp:hlinkClr xmlns:ahyp="http://schemas.microsoft.com/office/drawing/2018/hyperlinkcolor" val="tx"/>
                </a:ext>
              </a:extLst>
            </a:hlinkClick>
            <a:extLst>
              <a:ext uri="{FF2B5EF4-FFF2-40B4-BE49-F238E27FC236}">
                <a16:creationId xmlns:a16="http://schemas.microsoft.com/office/drawing/2014/main" id="{D00EB913-57B3-8596-D42E-01E911D0E367}"/>
              </a:ext>
            </a:extLst>
          </p:cNvPr>
          <p:cNvPicPr>
            <a:picLocks noChangeAspect="1"/>
          </p:cNvPicPr>
          <p:nvPr/>
        </p:nvPicPr>
        <p:blipFill>
          <a:blip r:embed="rId5"/>
          <a:stretch>
            <a:fillRect/>
          </a:stretch>
        </p:blipFill>
        <p:spPr>
          <a:xfrm>
            <a:off x="3460806" y="4481613"/>
            <a:ext cx="137160" cy="1371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3" name="Text 1"/>
          <p:cNvSpPr/>
          <p:nvPr/>
        </p:nvSpPr>
        <p:spPr>
          <a:xfrm>
            <a:off x="457200" y="228600"/>
            <a:ext cx="4572000" cy="274320"/>
          </a:xfrm>
          <a:prstGeom prst="rect">
            <a:avLst/>
          </a:prstGeom>
          <a:noFill/>
          <a:ln/>
        </p:spPr>
        <p:txBody>
          <a:bodyPr wrap="square" lIns="0" tIns="0" rIns="0" bIns="0" rtlCol="0" anchor="ctr"/>
          <a:lstStyle/>
          <a:p>
            <a:pPr marL="0" indent="0">
              <a:buNone/>
            </a:pPr>
            <a:r>
              <a:rPr lang="en-US" sz="1100" kern="0" spc="250" dirty="0">
                <a:solidFill>
                  <a:srgbClr val="C32420"/>
                </a:solidFill>
                <a:latin typeface="Space Grotesk" pitchFamily="34" charset="0"/>
                <a:ea typeface="Space Grotesk" pitchFamily="34" charset="-122"/>
                <a:cs typeface="Space Grotesk" pitchFamily="34" charset="-120"/>
              </a:rPr>
              <a:t>EXECUTIVE SUMMARY</a:t>
            </a:r>
            <a:endParaRPr lang="en-US" sz="1100" dirty="0"/>
          </a:p>
        </p:txBody>
      </p:sp>
      <p:sp>
        <p:nvSpPr>
          <p:cNvPr id="4" name="Shape 2"/>
          <p:cNvSpPr/>
          <p:nvPr/>
        </p:nvSpPr>
        <p:spPr>
          <a:xfrm>
            <a:off x="457200" y="548640"/>
            <a:ext cx="2286000" cy="36576"/>
          </a:xfrm>
          <a:prstGeom prst="rect">
            <a:avLst/>
          </a:prstGeom>
          <a:solidFill>
            <a:srgbClr val="C32420"/>
          </a:solidFill>
          <a:ln/>
        </p:spPr>
        <p:txBody>
          <a:bodyPr/>
          <a:lstStyle/>
          <a:p>
            <a:endParaRPr lang="it-IT"/>
          </a:p>
        </p:txBody>
      </p:sp>
      <p:sp>
        <p:nvSpPr>
          <p:cNvPr id="5" name="Text 3"/>
          <p:cNvSpPr/>
          <p:nvPr/>
        </p:nvSpPr>
        <p:spPr>
          <a:xfrm>
            <a:off x="457200" y="640080"/>
            <a:ext cx="5486400" cy="228600"/>
          </a:xfrm>
          <a:prstGeom prst="rect">
            <a:avLst/>
          </a:prstGeom>
          <a:noFill/>
          <a:ln/>
        </p:spPr>
        <p:txBody>
          <a:bodyPr wrap="square" lIns="0" tIns="0" rIns="0" bIns="0" rtlCol="0" anchor="ctr"/>
          <a:lstStyle/>
          <a:p>
            <a:pPr marL="0" indent="0">
              <a:buNone/>
            </a:pPr>
            <a:r>
              <a:rPr lang="en-US" sz="1000" dirty="0">
                <a:solidFill>
                  <a:srgbClr val="999999"/>
                </a:solidFill>
                <a:latin typeface="Source Sans Pro" pitchFamily="34" charset="0"/>
                <a:ea typeface="Source Sans Pro" pitchFamily="34" charset="-122"/>
                <a:cs typeface="Source Sans Pro" pitchFamily="34" charset="-120"/>
              </a:rPr>
              <a:t>I 6 punti chiave della settimana in 60 secondi</a:t>
            </a:r>
            <a:endParaRPr lang="en-US" sz="1000" dirty="0"/>
          </a:p>
        </p:txBody>
      </p:sp>
      <p:sp>
        <p:nvSpPr>
          <p:cNvPr id="6" name="Shape 4"/>
          <p:cNvSpPr/>
          <p:nvPr/>
        </p:nvSpPr>
        <p:spPr>
          <a:xfrm>
            <a:off x="457200" y="100584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457200" y="1005840"/>
            <a:ext cx="45720" cy="530352"/>
          </a:xfrm>
          <a:prstGeom prst="rect">
            <a:avLst/>
          </a:prstGeom>
          <a:solidFill>
            <a:srgbClr val="C32420"/>
          </a:solidFill>
          <a:ln/>
        </p:spPr>
        <p:txBody>
          <a:bodyPr/>
          <a:lstStyle/>
          <a:p>
            <a:endParaRPr lang="it-IT"/>
          </a:p>
        </p:txBody>
      </p:sp>
      <p:sp>
        <p:nvSpPr>
          <p:cNvPr id="8" name="Text 6"/>
          <p:cNvSpPr/>
          <p:nvPr/>
        </p:nvSpPr>
        <p:spPr>
          <a:xfrm>
            <a:off x="640080" y="107899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1</a:t>
            </a:r>
            <a:endParaRPr lang="en-US" sz="2000" dirty="0"/>
          </a:p>
        </p:txBody>
      </p:sp>
      <p:sp>
        <p:nvSpPr>
          <p:cNvPr id="9" name="Text 7"/>
          <p:cNvSpPr/>
          <p:nvPr/>
        </p:nvSpPr>
        <p:spPr>
          <a:xfrm>
            <a:off x="1097280" y="106070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DATO CHIAVE: Liquidazioni coatte amministrative quasi raddoppiate nel 2025: 439 casi vs 236 nel 2024 (+86%). Procedure crisi totali: 13.500 (+15,5%). CNC: +69,5% (1.776 istanze). Fonte: Unioncamere, IV Rapporto Osservatorio, marzo 2026.</a:t>
            </a:r>
            <a:endParaRPr lang="en-US" sz="850" dirty="0"/>
          </a:p>
        </p:txBody>
      </p:sp>
      <p:sp>
        <p:nvSpPr>
          <p:cNvPr id="10" name="Shape 8"/>
          <p:cNvSpPr/>
          <p:nvPr/>
        </p:nvSpPr>
        <p:spPr>
          <a:xfrm>
            <a:off x="7498080" y="1143000"/>
            <a:ext cx="1005840" cy="201168"/>
          </a:xfrm>
          <a:prstGeom prst="rect">
            <a:avLst/>
          </a:prstGeom>
          <a:solidFill>
            <a:srgbClr val="C32420"/>
          </a:solidFill>
          <a:ln/>
        </p:spPr>
        <p:txBody>
          <a:bodyPr/>
          <a:lstStyle/>
          <a:p>
            <a:endParaRPr lang="it-IT"/>
          </a:p>
        </p:txBody>
      </p:sp>
      <p:sp>
        <p:nvSpPr>
          <p:cNvPr id="11" name="Text 9"/>
          <p:cNvSpPr/>
          <p:nvPr/>
        </p:nvSpPr>
        <p:spPr>
          <a:xfrm>
            <a:off x="7498080" y="114300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DATO CHIAVE</a:t>
            </a:r>
            <a:endParaRPr lang="en-US" sz="550" dirty="0"/>
          </a:p>
        </p:txBody>
      </p:sp>
      <p:sp>
        <p:nvSpPr>
          <p:cNvPr id="12" name="Shape 10"/>
          <p:cNvSpPr/>
          <p:nvPr/>
        </p:nvSpPr>
        <p:spPr>
          <a:xfrm>
            <a:off x="457200" y="164592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3" name="Shape 11"/>
          <p:cNvSpPr/>
          <p:nvPr/>
        </p:nvSpPr>
        <p:spPr>
          <a:xfrm>
            <a:off x="457200" y="1645920"/>
            <a:ext cx="45720" cy="530352"/>
          </a:xfrm>
          <a:prstGeom prst="rect">
            <a:avLst/>
          </a:prstGeom>
          <a:solidFill>
            <a:srgbClr val="C32420"/>
          </a:solidFill>
          <a:ln/>
        </p:spPr>
        <p:txBody>
          <a:bodyPr/>
          <a:lstStyle/>
          <a:p>
            <a:endParaRPr lang="it-IT"/>
          </a:p>
        </p:txBody>
      </p:sp>
      <p:sp>
        <p:nvSpPr>
          <p:cNvPr id="14" name="Text 12"/>
          <p:cNvSpPr/>
          <p:nvPr/>
        </p:nvSpPr>
        <p:spPr>
          <a:xfrm>
            <a:off x="640080" y="171907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2</a:t>
            </a:r>
            <a:endParaRPr lang="en-US" sz="2000" dirty="0"/>
          </a:p>
        </p:txBody>
      </p:sp>
      <p:sp>
        <p:nvSpPr>
          <p:cNvPr id="15" name="Text 13"/>
          <p:cNvSpPr/>
          <p:nvPr/>
        </p:nvSpPr>
        <p:spPr>
          <a:xfrm>
            <a:off x="1097280" y="170078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NORMATIVA: Seconda Direttiva Insolvency (UE 2026/799) pubblicata in GUUE il 1° aprile 2026: armonizzazione azioni revocatorie, pre-pack e doveri amministratori. Legge annuale PMI (L. 34/2026): fondo salvaguardia occupazionale e incentivi aggregazione. DL Maltempo: proroga 3 mesi rottamazione-quinquies.</a:t>
            </a:r>
            <a:endParaRPr lang="en-US" sz="850" dirty="0"/>
          </a:p>
        </p:txBody>
      </p:sp>
      <p:sp>
        <p:nvSpPr>
          <p:cNvPr id="16" name="Shape 14"/>
          <p:cNvSpPr/>
          <p:nvPr/>
        </p:nvSpPr>
        <p:spPr>
          <a:xfrm>
            <a:off x="7498080" y="1783080"/>
            <a:ext cx="1005840" cy="201168"/>
          </a:xfrm>
          <a:prstGeom prst="rect">
            <a:avLst/>
          </a:prstGeom>
          <a:solidFill>
            <a:srgbClr val="C32420"/>
          </a:solidFill>
          <a:ln/>
        </p:spPr>
        <p:txBody>
          <a:bodyPr/>
          <a:lstStyle/>
          <a:p>
            <a:endParaRPr lang="it-IT"/>
          </a:p>
        </p:txBody>
      </p:sp>
      <p:sp>
        <p:nvSpPr>
          <p:cNvPr id="17" name="Text 15"/>
          <p:cNvSpPr/>
          <p:nvPr/>
        </p:nvSpPr>
        <p:spPr>
          <a:xfrm>
            <a:off x="7498080" y="178308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NORMATIVA</a:t>
            </a:r>
            <a:endParaRPr lang="en-US" sz="550" dirty="0"/>
          </a:p>
        </p:txBody>
      </p:sp>
      <p:sp>
        <p:nvSpPr>
          <p:cNvPr id="18" name="Shape 16"/>
          <p:cNvSpPr/>
          <p:nvPr/>
        </p:nvSpPr>
        <p:spPr>
          <a:xfrm>
            <a:off x="457200" y="228600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9" name="Shape 17"/>
          <p:cNvSpPr/>
          <p:nvPr/>
        </p:nvSpPr>
        <p:spPr>
          <a:xfrm>
            <a:off x="457200" y="2286000"/>
            <a:ext cx="45720" cy="530352"/>
          </a:xfrm>
          <a:prstGeom prst="rect">
            <a:avLst/>
          </a:prstGeom>
          <a:solidFill>
            <a:srgbClr val="C32420"/>
          </a:solidFill>
          <a:ln/>
        </p:spPr>
        <p:txBody>
          <a:bodyPr/>
          <a:lstStyle/>
          <a:p>
            <a:endParaRPr lang="it-IT"/>
          </a:p>
        </p:txBody>
      </p:sp>
      <p:sp>
        <p:nvSpPr>
          <p:cNvPr id="20" name="Text 18"/>
          <p:cNvSpPr/>
          <p:nvPr/>
        </p:nvSpPr>
        <p:spPr>
          <a:xfrm>
            <a:off x="640080" y="235915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3</a:t>
            </a:r>
            <a:endParaRPr lang="en-US" sz="2000" dirty="0"/>
          </a:p>
        </p:txBody>
      </p:sp>
      <p:sp>
        <p:nvSpPr>
          <p:cNvPr id="21" name="Text 19"/>
          <p:cNvSpPr/>
          <p:nvPr/>
        </p:nvSpPr>
        <p:spPr>
          <a:xfrm>
            <a:off x="1097280" y="234086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GIURISPRUDENZA: Cass. 500/2026: inammissibile ricorso straordinario contro diniego misure protettive in CNC. Cass. 4365/2026: cram down fiscale inammissibile senza numero congruo di creditori aderenti. Trib. Parma: durata misure protettive deve essere proporzionata.</a:t>
            </a:r>
            <a:endParaRPr lang="en-US" sz="850" dirty="0"/>
          </a:p>
        </p:txBody>
      </p:sp>
      <p:sp>
        <p:nvSpPr>
          <p:cNvPr id="22" name="Shape 20"/>
          <p:cNvSpPr/>
          <p:nvPr/>
        </p:nvSpPr>
        <p:spPr>
          <a:xfrm>
            <a:off x="7498080" y="2423160"/>
            <a:ext cx="1005840" cy="201168"/>
          </a:xfrm>
          <a:prstGeom prst="rect">
            <a:avLst/>
          </a:prstGeom>
          <a:solidFill>
            <a:srgbClr val="C32420"/>
          </a:solidFill>
          <a:ln/>
        </p:spPr>
        <p:txBody>
          <a:bodyPr/>
          <a:lstStyle/>
          <a:p>
            <a:endParaRPr lang="it-IT"/>
          </a:p>
        </p:txBody>
      </p:sp>
      <p:sp>
        <p:nvSpPr>
          <p:cNvPr id="23" name="Text 21"/>
          <p:cNvSpPr/>
          <p:nvPr/>
        </p:nvSpPr>
        <p:spPr>
          <a:xfrm>
            <a:off x="7498080" y="242316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GIURISPRUDENZA</a:t>
            </a:r>
            <a:endParaRPr lang="en-US" sz="550" dirty="0"/>
          </a:p>
        </p:txBody>
      </p:sp>
      <p:sp>
        <p:nvSpPr>
          <p:cNvPr id="24" name="Shape 22"/>
          <p:cNvSpPr/>
          <p:nvPr/>
        </p:nvSpPr>
        <p:spPr>
          <a:xfrm>
            <a:off x="457200" y="292608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25" name="Shape 23"/>
          <p:cNvSpPr/>
          <p:nvPr/>
        </p:nvSpPr>
        <p:spPr>
          <a:xfrm>
            <a:off x="457200" y="2926080"/>
            <a:ext cx="45720" cy="530352"/>
          </a:xfrm>
          <a:prstGeom prst="rect">
            <a:avLst/>
          </a:prstGeom>
          <a:solidFill>
            <a:srgbClr val="C32420"/>
          </a:solidFill>
          <a:ln/>
        </p:spPr>
        <p:txBody>
          <a:bodyPr/>
          <a:lstStyle/>
          <a:p>
            <a:endParaRPr lang="it-IT"/>
          </a:p>
        </p:txBody>
      </p:sp>
      <p:sp>
        <p:nvSpPr>
          <p:cNvPr id="26" name="Text 24"/>
          <p:cNvSpPr/>
          <p:nvPr/>
        </p:nvSpPr>
        <p:spPr>
          <a:xfrm>
            <a:off x="640080" y="299923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4</a:t>
            </a:r>
            <a:endParaRPr lang="en-US" sz="2000" dirty="0"/>
          </a:p>
        </p:txBody>
      </p:sp>
      <p:sp>
        <p:nvSpPr>
          <p:cNvPr id="27" name="Text 25"/>
          <p:cNvSpPr/>
          <p:nvPr/>
        </p:nvSpPr>
        <p:spPr>
          <a:xfrm>
            <a:off x="1097280" y="298094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RISCHIO: Semaforo PMI: credito VERDE (tassi in calo 3,49%), energia ROSSO (PUN 159,99 €/MWh +60% YoY), fiducia GIALLO (IESI 97,3), insolvenze ROSSO (proiezione 13.400 casi 2026), occupazione GIALLO (tasso scende a 62,4%). Rischio complessivo MODERATO-ALTO.</a:t>
            </a:r>
            <a:endParaRPr lang="en-US" sz="850" dirty="0"/>
          </a:p>
        </p:txBody>
      </p:sp>
      <p:sp>
        <p:nvSpPr>
          <p:cNvPr id="28" name="Shape 26"/>
          <p:cNvSpPr/>
          <p:nvPr/>
        </p:nvSpPr>
        <p:spPr>
          <a:xfrm>
            <a:off x="7498080" y="3063240"/>
            <a:ext cx="1005840" cy="201168"/>
          </a:xfrm>
          <a:prstGeom prst="rect">
            <a:avLst/>
          </a:prstGeom>
          <a:solidFill>
            <a:srgbClr val="C32420"/>
          </a:solidFill>
          <a:ln/>
        </p:spPr>
        <p:txBody>
          <a:bodyPr/>
          <a:lstStyle/>
          <a:p>
            <a:endParaRPr lang="it-IT"/>
          </a:p>
        </p:txBody>
      </p:sp>
      <p:sp>
        <p:nvSpPr>
          <p:cNvPr id="29" name="Text 27"/>
          <p:cNvSpPr/>
          <p:nvPr/>
        </p:nvSpPr>
        <p:spPr>
          <a:xfrm>
            <a:off x="7498080" y="306324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RISCHIO</a:t>
            </a:r>
            <a:endParaRPr lang="en-US" sz="550" dirty="0"/>
          </a:p>
        </p:txBody>
      </p:sp>
      <p:sp>
        <p:nvSpPr>
          <p:cNvPr id="30" name="Shape 28"/>
          <p:cNvSpPr/>
          <p:nvPr/>
        </p:nvSpPr>
        <p:spPr>
          <a:xfrm>
            <a:off x="457200" y="356616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31" name="Shape 29"/>
          <p:cNvSpPr/>
          <p:nvPr/>
        </p:nvSpPr>
        <p:spPr>
          <a:xfrm>
            <a:off x="457200" y="3566160"/>
            <a:ext cx="45720" cy="530352"/>
          </a:xfrm>
          <a:prstGeom prst="rect">
            <a:avLst/>
          </a:prstGeom>
          <a:solidFill>
            <a:srgbClr val="C32420"/>
          </a:solidFill>
          <a:ln/>
        </p:spPr>
        <p:txBody>
          <a:bodyPr/>
          <a:lstStyle/>
          <a:p>
            <a:endParaRPr lang="it-IT"/>
          </a:p>
        </p:txBody>
      </p:sp>
      <p:sp>
        <p:nvSpPr>
          <p:cNvPr id="32" name="Text 30"/>
          <p:cNvSpPr/>
          <p:nvPr/>
        </p:nvSpPr>
        <p:spPr>
          <a:xfrm>
            <a:off x="640080" y="363931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5</a:t>
            </a:r>
            <a:endParaRPr lang="en-US" sz="2000" dirty="0"/>
          </a:p>
        </p:txBody>
      </p:sp>
      <p:sp>
        <p:nvSpPr>
          <p:cNvPr id="33" name="Text 31"/>
          <p:cNvSpPr/>
          <p:nvPr/>
        </p:nvSpPr>
        <p:spPr>
          <a:xfrm>
            <a:off x="1097280" y="362102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PROFESSIONI: CNDCEC pubblica Quaderno su digitalizzazione, IA e fattori ESG nella gestione della crisi. Principi di comportamento esperto CNC in consultazione pubblica. Nuovi modelli relazione collegio sindacale per bilanci 2025.</a:t>
            </a:r>
            <a:endParaRPr lang="en-US" sz="850" dirty="0"/>
          </a:p>
        </p:txBody>
      </p:sp>
      <p:sp>
        <p:nvSpPr>
          <p:cNvPr id="34" name="Shape 32"/>
          <p:cNvSpPr/>
          <p:nvPr/>
        </p:nvSpPr>
        <p:spPr>
          <a:xfrm>
            <a:off x="7498080" y="3703320"/>
            <a:ext cx="1005840" cy="201168"/>
          </a:xfrm>
          <a:prstGeom prst="rect">
            <a:avLst/>
          </a:prstGeom>
          <a:solidFill>
            <a:srgbClr val="C32420"/>
          </a:solidFill>
          <a:ln/>
        </p:spPr>
        <p:txBody>
          <a:bodyPr/>
          <a:lstStyle/>
          <a:p>
            <a:endParaRPr lang="it-IT"/>
          </a:p>
        </p:txBody>
      </p:sp>
      <p:sp>
        <p:nvSpPr>
          <p:cNvPr id="35" name="Text 33"/>
          <p:cNvSpPr/>
          <p:nvPr/>
        </p:nvSpPr>
        <p:spPr>
          <a:xfrm>
            <a:off x="7498080" y="370332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PROFESSIONI</a:t>
            </a:r>
            <a:endParaRPr lang="en-US" sz="550" dirty="0"/>
          </a:p>
        </p:txBody>
      </p:sp>
      <p:sp>
        <p:nvSpPr>
          <p:cNvPr id="36" name="Shape 34"/>
          <p:cNvSpPr/>
          <p:nvPr/>
        </p:nvSpPr>
        <p:spPr>
          <a:xfrm>
            <a:off x="457200" y="4206240"/>
            <a:ext cx="8229600" cy="530352"/>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37" name="Shape 35"/>
          <p:cNvSpPr/>
          <p:nvPr/>
        </p:nvSpPr>
        <p:spPr>
          <a:xfrm>
            <a:off x="457200" y="4206240"/>
            <a:ext cx="45720" cy="530352"/>
          </a:xfrm>
          <a:prstGeom prst="rect">
            <a:avLst/>
          </a:prstGeom>
          <a:solidFill>
            <a:srgbClr val="C32420"/>
          </a:solidFill>
          <a:ln/>
        </p:spPr>
        <p:txBody>
          <a:bodyPr/>
          <a:lstStyle/>
          <a:p>
            <a:endParaRPr lang="it-IT"/>
          </a:p>
        </p:txBody>
      </p:sp>
      <p:sp>
        <p:nvSpPr>
          <p:cNvPr id="38" name="Text 36"/>
          <p:cNvSpPr/>
          <p:nvPr/>
        </p:nvSpPr>
        <p:spPr>
          <a:xfrm>
            <a:off x="640080" y="4279392"/>
            <a:ext cx="365760" cy="384048"/>
          </a:xfrm>
          <a:prstGeom prst="rect">
            <a:avLst/>
          </a:prstGeom>
          <a:noFill/>
          <a:ln/>
        </p:spPr>
        <p:txBody>
          <a:bodyPr wrap="square" lIns="0" tIns="0" rIns="0" bIns="0" rtlCol="0" anchor="ctr"/>
          <a:lstStyle/>
          <a:p>
            <a:pPr marL="0" indent="0">
              <a:buNone/>
            </a:pPr>
            <a:r>
              <a:rPr lang="en-US" sz="2000" b="1" dirty="0">
                <a:solidFill>
                  <a:srgbClr val="C32420"/>
                </a:solidFill>
                <a:latin typeface="Montserrat" pitchFamily="34" charset="0"/>
                <a:ea typeface="Montserrat" pitchFamily="34" charset="-122"/>
                <a:cs typeface="Montserrat" pitchFamily="34" charset="-120"/>
              </a:rPr>
              <a:t>6</a:t>
            </a:r>
            <a:endParaRPr lang="en-US" sz="2000" dirty="0"/>
          </a:p>
        </p:txBody>
      </p:sp>
      <p:sp>
        <p:nvSpPr>
          <p:cNvPr id="39" name="Text 37"/>
          <p:cNvSpPr/>
          <p:nvPr/>
        </p:nvSpPr>
        <p:spPr>
          <a:xfrm>
            <a:off x="1097280" y="4261104"/>
            <a:ext cx="6217920" cy="420624"/>
          </a:xfrm>
          <a:prstGeom prst="rect">
            <a:avLst/>
          </a:prstGeom>
          <a:noFill/>
          <a:ln/>
        </p:spPr>
        <p:txBody>
          <a:bodyPr wrap="square" lIns="0" tIns="0" rIns="0" bIns="0" rtlCol="0" anchor="ctr"/>
          <a:lstStyle/>
          <a:p>
            <a:pPr marL="0" indent="0">
              <a:lnSpc>
                <a:spcPct val="130000"/>
              </a:lnSpc>
              <a:buNone/>
            </a:pPr>
            <a:r>
              <a:rPr lang="en-US" sz="850" dirty="0">
                <a:solidFill>
                  <a:srgbClr val="CCCCCC"/>
                </a:solidFill>
                <a:latin typeface="Source Sans Pro" pitchFamily="34" charset="0"/>
                <a:ea typeface="Source Sans Pro" pitchFamily="34" charset="-122"/>
                <a:cs typeface="Source Sans Pro" pitchFamily="34" charset="-120"/>
              </a:rPr>
              <a:t>TO DO: Monitorare recepimento Direttiva UE 2026/799 (pre-pack, revocatorie armonizzate). Verificare requisiti Fondo salvaguardia occupazionale L. 34/2026. Integrare argomentazione utilità concreta chirografari nel concordato semplificato (Cass. 624/2026).</a:t>
            </a:r>
            <a:endParaRPr lang="en-US" sz="850" dirty="0"/>
          </a:p>
        </p:txBody>
      </p:sp>
      <p:sp>
        <p:nvSpPr>
          <p:cNvPr id="40" name="Shape 38"/>
          <p:cNvSpPr/>
          <p:nvPr/>
        </p:nvSpPr>
        <p:spPr>
          <a:xfrm>
            <a:off x="7498080" y="4343400"/>
            <a:ext cx="1005840" cy="201168"/>
          </a:xfrm>
          <a:prstGeom prst="rect">
            <a:avLst/>
          </a:prstGeom>
          <a:solidFill>
            <a:srgbClr val="C32420"/>
          </a:solidFill>
          <a:ln/>
        </p:spPr>
        <p:txBody>
          <a:bodyPr/>
          <a:lstStyle/>
          <a:p>
            <a:endParaRPr lang="it-IT"/>
          </a:p>
        </p:txBody>
      </p:sp>
      <p:sp>
        <p:nvSpPr>
          <p:cNvPr id="41" name="Text 39"/>
          <p:cNvSpPr/>
          <p:nvPr/>
        </p:nvSpPr>
        <p:spPr>
          <a:xfrm>
            <a:off x="7498080" y="4343400"/>
            <a:ext cx="1005840" cy="201168"/>
          </a:xfrm>
          <a:prstGeom prst="rect">
            <a:avLst/>
          </a:prstGeom>
          <a:noFill/>
          <a:ln/>
        </p:spPr>
        <p:txBody>
          <a:bodyPr wrap="square" lIns="0" tIns="0" rIns="0" bIns="0" rtlCol="0" anchor="ctr"/>
          <a:lstStyle/>
          <a:p>
            <a:pPr marL="0" indent="0" algn="ctr">
              <a:buNone/>
            </a:pPr>
            <a:r>
              <a:rPr lang="en-US" sz="550" dirty="0">
                <a:solidFill>
                  <a:srgbClr val="FFFFFF"/>
                </a:solidFill>
                <a:latin typeface="Space Grotesk" pitchFamily="34" charset="0"/>
                <a:ea typeface="Space Grotesk" pitchFamily="34" charset="-122"/>
                <a:cs typeface="Space Grotesk" pitchFamily="34" charset="-120"/>
              </a:rPr>
              <a:t>TO DO</a:t>
            </a:r>
            <a:endParaRPr lang="en-US" sz="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4">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TOOLBOX — MODELLI E RISORSE</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14400"/>
            <a:ext cx="8412480" cy="228600"/>
          </a:xfrm>
          <a:prstGeom prst="rect">
            <a:avLst/>
          </a:prstGeom>
          <a:noFill/>
          <a:ln/>
        </p:spPr>
        <p:txBody>
          <a:bodyPr wrap="square" lIns="0" tIns="0" rIns="0" bIns="0" rtlCol="0" anchor="ctr"/>
          <a:lstStyle/>
          <a:p>
            <a:pPr marL="0" indent="0">
              <a:buNone/>
            </a:pPr>
            <a:r>
              <a:rPr lang="en-US" sz="900" dirty="0">
                <a:solidFill>
                  <a:srgbClr val="4A4F62"/>
                </a:solidFill>
                <a:latin typeface="Source Sans Pro" pitchFamily="34" charset="0"/>
                <a:ea typeface="Source Sans Pro" pitchFamily="34" charset="-122"/>
                <a:cs typeface="Source Sans Pro" pitchFamily="34" charset="-120"/>
              </a:rPr>
              <a:t>Risorse operative selezionate dalla redazione BLB</a:t>
            </a:r>
            <a:endParaRPr lang="en-US" sz="900" dirty="0"/>
          </a:p>
        </p:txBody>
      </p:sp>
      <p:sp>
        <p:nvSpPr>
          <p:cNvPr id="7" name="Shape 5"/>
          <p:cNvSpPr/>
          <p:nvPr/>
        </p:nvSpPr>
        <p:spPr>
          <a:xfrm>
            <a:off x="365760" y="1280160"/>
            <a:ext cx="8412480" cy="9601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365760" y="1280160"/>
            <a:ext cx="54864" cy="960120"/>
          </a:xfrm>
          <a:prstGeom prst="rect">
            <a:avLst/>
          </a:prstGeom>
          <a:solidFill>
            <a:srgbClr val="C32420"/>
          </a:solidFill>
          <a:ln/>
        </p:spPr>
        <p:txBody>
          <a:bodyPr/>
          <a:lstStyle/>
          <a:p>
            <a:endParaRPr lang="it-IT"/>
          </a:p>
        </p:txBody>
      </p:sp>
      <p:sp>
        <p:nvSpPr>
          <p:cNvPr id="9" name="Shape 7"/>
          <p:cNvSpPr/>
          <p:nvPr/>
        </p:nvSpPr>
        <p:spPr>
          <a:xfrm>
            <a:off x="594360" y="1371600"/>
            <a:ext cx="411480" cy="411480"/>
          </a:xfrm>
          <a:prstGeom prst="rect">
            <a:avLst/>
          </a:prstGeom>
          <a:solidFill>
            <a:srgbClr val="C32420"/>
          </a:solidFill>
          <a:ln/>
        </p:spPr>
        <p:txBody>
          <a:bodyPr/>
          <a:lstStyle/>
          <a:p>
            <a:endParaRPr lang="it-IT"/>
          </a:p>
        </p:txBody>
      </p:sp>
      <p:sp>
        <p:nvSpPr>
          <p:cNvPr id="10" name="Text 8"/>
          <p:cNvSpPr/>
          <p:nvPr/>
        </p:nvSpPr>
        <p:spPr>
          <a:xfrm>
            <a:off x="594360" y="1371600"/>
            <a:ext cx="41148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1</a:t>
            </a:r>
            <a:endParaRPr lang="en-US" sz="1800" dirty="0"/>
          </a:p>
        </p:txBody>
      </p:sp>
      <p:sp>
        <p:nvSpPr>
          <p:cNvPr id="11" name="Text 9"/>
          <p:cNvSpPr/>
          <p:nvPr/>
        </p:nvSpPr>
        <p:spPr>
          <a:xfrm>
            <a:off x="1188720" y="1353312"/>
            <a:ext cx="6400800" cy="274320"/>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Check-list Operative per Assetti Organizzativi, Amministrativi e Contabili</a:t>
            </a:r>
            <a:endParaRPr lang="en-US" sz="1100" dirty="0"/>
          </a:p>
        </p:txBody>
      </p:sp>
      <p:sp>
        <p:nvSpPr>
          <p:cNvPr id="12" name="Text 10"/>
          <p:cNvSpPr/>
          <p:nvPr/>
        </p:nvSpPr>
        <p:spPr>
          <a:xfrm>
            <a:off x="1188720" y="1627632"/>
            <a:ext cx="6400800" cy="164592"/>
          </a:xfrm>
          <a:prstGeom prst="rect">
            <a:avLst/>
          </a:prstGeom>
          <a:noFill/>
          <a:ln/>
        </p:spPr>
        <p:txBody>
          <a:bodyPr wrap="square" lIns="0" tIns="0" rIns="0" bIns="0" rtlCol="0" anchor="ctr"/>
          <a:lstStyle/>
          <a:p>
            <a:pPr marL="0" indent="0">
              <a:buNone/>
            </a:pPr>
            <a:r>
              <a:rPr lang="en-US" sz="750" kern="0" spc="100" dirty="0">
                <a:solidFill/>
                <a:latin typeface="Space Grotesk" pitchFamily="34" charset="0"/>
                <a:ea typeface="Space Grotesk" pitchFamily="34" charset="-122"/>
                <a:cs typeface="Space Grotesk" pitchFamily="34" charset="-120"/>
              </a:rPr>
              <a:t>CNDCEC</a:t>
            </a:r>
            <a:endParaRPr lang="en-US" sz="750" dirty="0"/>
          </a:p>
        </p:txBody>
      </p:sp>
      <p:sp>
        <p:nvSpPr>
          <p:cNvPr id="13" name="Text 11"/>
          <p:cNvSpPr/>
          <p:nvPr/>
        </p:nvSpPr>
        <p:spPr>
          <a:xfrm>
            <a:off x="1188720" y="1810512"/>
            <a:ext cx="7406640" cy="36576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5 aree di indagine con domande strutturate per valutare adeguatezza degli assetti e rilevare tempestivamente la crisi. Strumento personalizzabile per professionisti e organi di controllo.</a:t>
            </a:r>
            <a:endParaRPr lang="en-US" sz="800" dirty="0"/>
          </a:p>
        </p:txBody>
      </p:sp>
      <p:sp>
        <p:nvSpPr>
          <p:cNvPr id="14" name="Shape 12"/>
          <p:cNvSpPr/>
          <p:nvPr/>
        </p:nvSpPr>
        <p:spPr>
          <a:xfrm>
            <a:off x="365760" y="2377440"/>
            <a:ext cx="8412480" cy="9601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5" name="Shape 13"/>
          <p:cNvSpPr/>
          <p:nvPr/>
        </p:nvSpPr>
        <p:spPr>
          <a:xfrm>
            <a:off x="365760" y="2377440"/>
            <a:ext cx="54864" cy="960120"/>
          </a:xfrm>
          <a:prstGeom prst="rect">
            <a:avLst/>
          </a:prstGeom>
          <a:solidFill>
            <a:srgbClr val="C32420"/>
          </a:solidFill>
          <a:ln/>
        </p:spPr>
        <p:txBody>
          <a:bodyPr/>
          <a:lstStyle/>
          <a:p>
            <a:endParaRPr lang="it-IT"/>
          </a:p>
        </p:txBody>
      </p:sp>
      <p:sp>
        <p:nvSpPr>
          <p:cNvPr id="16" name="Shape 14"/>
          <p:cNvSpPr/>
          <p:nvPr/>
        </p:nvSpPr>
        <p:spPr>
          <a:xfrm>
            <a:off x="594360" y="2468880"/>
            <a:ext cx="411480" cy="411480"/>
          </a:xfrm>
          <a:prstGeom prst="rect">
            <a:avLst/>
          </a:prstGeom>
          <a:solidFill>
            <a:srgbClr val="C32420"/>
          </a:solidFill>
          <a:ln/>
        </p:spPr>
        <p:txBody>
          <a:bodyPr/>
          <a:lstStyle/>
          <a:p>
            <a:endParaRPr lang="it-IT"/>
          </a:p>
        </p:txBody>
      </p:sp>
      <p:sp>
        <p:nvSpPr>
          <p:cNvPr id="17" name="Text 15"/>
          <p:cNvSpPr/>
          <p:nvPr/>
        </p:nvSpPr>
        <p:spPr>
          <a:xfrm>
            <a:off x="594360" y="2468880"/>
            <a:ext cx="41148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2</a:t>
            </a:r>
            <a:endParaRPr lang="en-US" sz="1800" dirty="0"/>
          </a:p>
        </p:txBody>
      </p:sp>
      <p:sp>
        <p:nvSpPr>
          <p:cNvPr id="18" name="Text 16"/>
          <p:cNvSpPr/>
          <p:nvPr/>
        </p:nvSpPr>
        <p:spPr>
          <a:xfrm>
            <a:off x="1188720" y="2450592"/>
            <a:ext cx="6400800" cy="274320"/>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Composizione negoziata della crisi e transazione fiscale — Guida operativa</a:t>
            </a:r>
            <a:endParaRPr lang="en-US" sz="1100" dirty="0"/>
          </a:p>
        </p:txBody>
      </p:sp>
      <p:sp>
        <p:nvSpPr>
          <p:cNvPr id="19" name="Text 17"/>
          <p:cNvSpPr/>
          <p:nvPr/>
        </p:nvSpPr>
        <p:spPr>
          <a:xfrm>
            <a:off x="1188720" y="2724912"/>
            <a:ext cx="6400800" cy="164592"/>
          </a:xfrm>
          <a:prstGeom prst="rect">
            <a:avLst/>
          </a:prstGeom>
          <a:noFill/>
          <a:ln/>
        </p:spPr>
        <p:txBody>
          <a:bodyPr wrap="square" lIns="0" tIns="0" rIns="0" bIns="0" rtlCol="0" anchor="ctr"/>
          <a:lstStyle/>
          <a:p>
            <a:pPr marL="0" indent="0">
              <a:buNone/>
            </a:pPr>
            <a:r>
              <a:rPr lang="en-US" sz="750" kern="0" spc="100" dirty="0">
                <a:solidFill/>
                <a:latin typeface="Space Grotesk" pitchFamily="34" charset="0"/>
                <a:ea typeface="Space Grotesk" pitchFamily="34" charset="-122"/>
                <a:cs typeface="Space Grotesk" pitchFamily="34" charset="-120"/>
              </a:rPr>
              <a:t>CNDCEC</a:t>
            </a:r>
            <a:endParaRPr lang="en-US" sz="750" dirty="0"/>
          </a:p>
        </p:txBody>
      </p:sp>
      <p:sp>
        <p:nvSpPr>
          <p:cNvPr id="20" name="Text 18"/>
          <p:cNvSpPr/>
          <p:nvPr/>
        </p:nvSpPr>
        <p:spPr>
          <a:xfrm>
            <a:off x="1188720" y="2907792"/>
            <a:ext cx="7406640" cy="36576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Guida operativa (lug. 2025) sul trattamento crediti tributari nella CNC. Analizza misure premiali art. 25-bis e transazione fiscale art. 23 co. 2-bis CCII post correttivo-ter.</a:t>
            </a:r>
            <a:endParaRPr lang="en-US" sz="800" dirty="0"/>
          </a:p>
        </p:txBody>
      </p:sp>
      <p:sp>
        <p:nvSpPr>
          <p:cNvPr id="21" name="Shape 19"/>
          <p:cNvSpPr/>
          <p:nvPr/>
        </p:nvSpPr>
        <p:spPr>
          <a:xfrm>
            <a:off x="365760" y="3474720"/>
            <a:ext cx="8412480" cy="96012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2" name="Shape 20"/>
          <p:cNvSpPr/>
          <p:nvPr/>
        </p:nvSpPr>
        <p:spPr>
          <a:xfrm>
            <a:off x="365760" y="3474720"/>
            <a:ext cx="54864" cy="960120"/>
          </a:xfrm>
          <a:prstGeom prst="rect">
            <a:avLst/>
          </a:prstGeom>
          <a:solidFill>
            <a:srgbClr val="C32420"/>
          </a:solidFill>
          <a:ln/>
        </p:spPr>
        <p:txBody>
          <a:bodyPr/>
          <a:lstStyle/>
          <a:p>
            <a:endParaRPr lang="it-IT"/>
          </a:p>
        </p:txBody>
      </p:sp>
      <p:sp>
        <p:nvSpPr>
          <p:cNvPr id="23" name="Shape 21"/>
          <p:cNvSpPr/>
          <p:nvPr/>
        </p:nvSpPr>
        <p:spPr>
          <a:xfrm>
            <a:off x="594360" y="3566160"/>
            <a:ext cx="411480" cy="411480"/>
          </a:xfrm>
          <a:prstGeom prst="rect">
            <a:avLst/>
          </a:prstGeom>
          <a:solidFill>
            <a:srgbClr val="C32420"/>
          </a:solidFill>
          <a:ln/>
        </p:spPr>
        <p:txBody>
          <a:bodyPr/>
          <a:lstStyle/>
          <a:p>
            <a:endParaRPr lang="it-IT"/>
          </a:p>
        </p:txBody>
      </p:sp>
      <p:sp>
        <p:nvSpPr>
          <p:cNvPr id="24" name="Text 22"/>
          <p:cNvSpPr/>
          <p:nvPr/>
        </p:nvSpPr>
        <p:spPr>
          <a:xfrm>
            <a:off x="594360" y="3566160"/>
            <a:ext cx="41148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3</a:t>
            </a:r>
            <a:endParaRPr lang="en-US" sz="1800" dirty="0"/>
          </a:p>
        </p:txBody>
      </p:sp>
      <p:sp>
        <p:nvSpPr>
          <p:cNvPr id="25" name="Text 23"/>
          <p:cNvSpPr/>
          <p:nvPr/>
        </p:nvSpPr>
        <p:spPr>
          <a:xfrm>
            <a:off x="1188720" y="3547872"/>
            <a:ext cx="6400800" cy="274320"/>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Guida Operativa — Valutazione Aziende in Crisi</a:t>
            </a:r>
            <a:endParaRPr lang="en-US" sz="1100" dirty="0"/>
          </a:p>
        </p:txBody>
      </p:sp>
      <p:sp>
        <p:nvSpPr>
          <p:cNvPr id="26" name="Text 24"/>
          <p:cNvSpPr/>
          <p:nvPr/>
        </p:nvSpPr>
        <p:spPr>
          <a:xfrm>
            <a:off x="1188720" y="3822192"/>
            <a:ext cx="6400800" cy="164592"/>
          </a:xfrm>
          <a:prstGeom prst="rect">
            <a:avLst/>
          </a:prstGeom>
          <a:noFill/>
          <a:ln/>
        </p:spPr>
        <p:txBody>
          <a:bodyPr wrap="square" lIns="0" tIns="0" rIns="0" bIns="0" rtlCol="0" anchor="ctr"/>
          <a:lstStyle/>
          <a:p>
            <a:pPr marL="0" indent="0">
              <a:buNone/>
            </a:pPr>
            <a:r>
              <a:rPr lang="en-US" sz="750" kern="0" spc="100" dirty="0">
                <a:solidFill/>
                <a:latin typeface="Space Grotesk" pitchFamily="34" charset="0"/>
                <a:ea typeface="Space Grotesk" pitchFamily="34" charset="-122"/>
                <a:cs typeface="Space Grotesk" pitchFamily="34" charset="-120"/>
              </a:rPr>
              <a:t>CNDCEC</a:t>
            </a:r>
            <a:endParaRPr lang="en-US" sz="750" dirty="0"/>
          </a:p>
        </p:txBody>
      </p:sp>
      <p:sp>
        <p:nvSpPr>
          <p:cNvPr id="27" name="Text 25"/>
          <p:cNvSpPr/>
          <p:nvPr/>
        </p:nvSpPr>
        <p:spPr>
          <a:xfrm>
            <a:off x="1188720" y="4005072"/>
            <a:ext cx="7406640" cy="36576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Documento operativo (ago 2025) su metodo DCF e valutazione going concern per imprese in crisi. Approccio pratico a cause crisi, tasso di sconto e scenari.</a:t>
            </a:r>
            <a:endParaRPr lang="en-US" sz="800" dirty="0"/>
          </a:p>
        </p:txBody>
      </p:sp>
      <p:sp>
        <p:nvSpPr>
          <p:cNvPr id="29" name="Text 26"/>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30" name="Text 27"/>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Toolbox</a:t>
            </a:r>
            <a:endParaRPr lang="en-US" sz="650" dirty="0"/>
          </a:p>
        </p:txBody>
      </p:sp>
      <p:pic>
        <p:nvPicPr>
          <p:cNvPr id="31" name="Elemento grafico 30">
            <a:extLst>
              <a:ext uri="{FF2B5EF4-FFF2-40B4-BE49-F238E27FC236}">
                <a16:creationId xmlns:a16="http://schemas.microsoft.com/office/drawing/2014/main" id="{C184B0CD-8EBA-1E26-DEDE-257BB429C8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pic>
        <p:nvPicPr>
          <p:cNvPr id="33" name="Text 7">
            <a:hlinkClick r:id="rId4">
              <a:extLst>
                <a:ext uri="{A12FA001-AC4F-418D-AE19-62706E023703}">
                  <ahyp:hlinkClr xmlns:ahyp="http://schemas.microsoft.com/office/drawing/2018/hyperlinkcolor" val="tx"/>
                </a:ext>
              </a:extLst>
            </a:hlinkClick>
            <a:extLst>
              <a:ext uri="{FF2B5EF4-FFF2-40B4-BE49-F238E27FC236}">
                <a16:creationId xmlns:a16="http://schemas.microsoft.com/office/drawing/2014/main" id="{B3D847F9-CDE4-7544-5382-18BD008050BA}"/>
              </a:ext>
            </a:extLst>
          </p:cNvPr>
          <p:cNvPicPr>
            <a:picLocks noChangeAspect="1"/>
          </p:cNvPicPr>
          <p:nvPr/>
        </p:nvPicPr>
        <p:blipFill>
          <a:blip r:embed="rId5"/>
          <a:stretch>
            <a:fillRect/>
          </a:stretch>
        </p:blipFill>
        <p:spPr>
          <a:xfrm>
            <a:off x="3134141" y="1645920"/>
            <a:ext cx="137160" cy="137160"/>
          </a:xfrm>
          <a:prstGeom prst="rect">
            <a:avLst/>
          </a:prstGeom>
        </p:spPr>
      </p:pic>
      <p:pic>
        <p:nvPicPr>
          <p:cNvPr id="34" name="Text 7">
            <a:hlinkClick r:id="rId6">
              <a:extLst>
                <a:ext uri="{A12FA001-AC4F-418D-AE19-62706E023703}">
                  <ahyp:hlinkClr xmlns:ahyp="http://schemas.microsoft.com/office/drawing/2018/hyperlinkcolor" val="tx"/>
                </a:ext>
              </a:extLst>
            </a:hlinkClick>
            <a:extLst>
              <a:ext uri="{FF2B5EF4-FFF2-40B4-BE49-F238E27FC236}">
                <a16:creationId xmlns:a16="http://schemas.microsoft.com/office/drawing/2014/main" id="{9374CE8B-A6E5-752F-E1E6-7909BD611AC8}"/>
              </a:ext>
            </a:extLst>
          </p:cNvPr>
          <p:cNvPicPr>
            <a:picLocks noChangeAspect="1"/>
          </p:cNvPicPr>
          <p:nvPr/>
        </p:nvPicPr>
        <p:blipFill>
          <a:blip r:embed="rId5"/>
          <a:stretch>
            <a:fillRect/>
          </a:stretch>
        </p:blipFill>
        <p:spPr>
          <a:xfrm>
            <a:off x="2866446" y="2752344"/>
            <a:ext cx="137160" cy="137160"/>
          </a:xfrm>
          <a:prstGeom prst="rect">
            <a:avLst/>
          </a:prstGeom>
        </p:spPr>
      </p:pic>
      <p:pic>
        <p:nvPicPr>
          <p:cNvPr id="35" name="Text 7">
            <a:hlinkClick r:id="rId7"/>
            <a:extLst>
              <a:ext uri="{FF2B5EF4-FFF2-40B4-BE49-F238E27FC236}">
                <a16:creationId xmlns:a16="http://schemas.microsoft.com/office/drawing/2014/main" id="{56BE8F45-196B-08CC-0C11-1F12EFF04D67}"/>
              </a:ext>
            </a:extLst>
          </p:cNvPr>
          <p:cNvPicPr>
            <a:picLocks noChangeAspect="1"/>
          </p:cNvPicPr>
          <p:nvPr/>
        </p:nvPicPr>
        <p:blipFill>
          <a:blip r:embed="rId5"/>
          <a:stretch>
            <a:fillRect/>
          </a:stretch>
        </p:blipFill>
        <p:spPr>
          <a:xfrm>
            <a:off x="2142215" y="3840480"/>
            <a:ext cx="137160" cy="1371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5">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Shape 1"/>
          <p:cNvSpPr/>
          <p:nvPr/>
        </p:nvSpPr>
        <p:spPr>
          <a:xfrm>
            <a:off x="365760" y="201168"/>
            <a:ext cx="73152" cy="365760"/>
          </a:xfrm>
          <a:prstGeom prst="rect">
            <a:avLst/>
          </a:prstGeom>
          <a:solidFill>
            <a:srgbClr val="C32420"/>
          </a:solidFill>
          <a:ln/>
        </p:spPr>
        <p:txBody>
          <a:bodyPr/>
          <a:lstStyle/>
          <a:p>
            <a:endParaRPr lang="it-IT"/>
          </a:p>
        </p:txBody>
      </p:sp>
      <p:sp>
        <p:nvSpPr>
          <p:cNvPr id="4" name="Text 2"/>
          <p:cNvSpPr/>
          <p:nvPr/>
        </p:nvSpPr>
        <p:spPr>
          <a:xfrm>
            <a:off x="594360" y="137160"/>
            <a:ext cx="6400800" cy="502920"/>
          </a:xfrm>
          <a:prstGeom prst="rect">
            <a:avLst/>
          </a:prstGeom>
          <a:noFill/>
          <a:ln/>
        </p:spPr>
        <p:txBody>
          <a:bodyPr wrap="square" lIns="0" tIns="0" rIns="0" bIns="0" rtlCol="0" anchor="ctr"/>
          <a:lstStyle/>
          <a:p>
            <a:pPr marL="0" indent="0">
              <a:buNone/>
            </a:pPr>
            <a:r>
              <a:rPr lang="en-US" sz="1500" b="1" kern="0" spc="200" dirty="0">
                <a:solidFill>
                  <a:srgbClr val="FFFFFF"/>
                </a:solidFill>
                <a:latin typeface="Montserrat" pitchFamily="34" charset="0"/>
                <a:ea typeface="Montserrat" pitchFamily="34" charset="-122"/>
                <a:cs typeface="Montserrat" pitchFamily="34" charset="-120"/>
              </a:rPr>
              <a:t>SEGNALAZIONI — EVENTI E FORMAZIONE</a:t>
            </a:r>
            <a:endParaRPr lang="en-US" sz="15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Text 4"/>
          <p:cNvSpPr/>
          <p:nvPr/>
        </p:nvSpPr>
        <p:spPr>
          <a:xfrm>
            <a:off x="365760" y="914400"/>
            <a:ext cx="8412480" cy="228600"/>
          </a:xfrm>
          <a:prstGeom prst="rect">
            <a:avLst/>
          </a:prstGeom>
          <a:noFill/>
          <a:ln/>
        </p:spPr>
        <p:txBody>
          <a:bodyPr wrap="square" lIns="0" tIns="0" rIns="0" bIns="0" rtlCol="0" anchor="ctr"/>
          <a:lstStyle/>
          <a:p>
            <a:pPr marL="0" indent="0">
              <a:buNone/>
            </a:pPr>
            <a:r>
              <a:rPr lang="en-US" sz="900" dirty="0">
                <a:solidFill>
                  <a:srgbClr val="4A4F62"/>
                </a:solidFill>
                <a:latin typeface="Source Sans Pro" pitchFamily="34" charset="0"/>
                <a:ea typeface="Source Sans Pro" pitchFamily="34" charset="-122"/>
                <a:cs typeface="Source Sans Pro" pitchFamily="34" charset="-120"/>
              </a:rPr>
              <a:t>Appuntamenti selezionati per la settimana prossima</a:t>
            </a:r>
            <a:endParaRPr lang="en-US" sz="900" dirty="0"/>
          </a:p>
        </p:txBody>
      </p:sp>
      <p:sp>
        <p:nvSpPr>
          <p:cNvPr id="7" name="Shape 5"/>
          <p:cNvSpPr/>
          <p:nvPr/>
        </p:nvSpPr>
        <p:spPr>
          <a:xfrm>
            <a:off x="365760" y="1234440"/>
            <a:ext cx="8412480" cy="749808"/>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548640" y="1307592"/>
            <a:ext cx="1097280" cy="201168"/>
          </a:xfrm>
          <a:prstGeom prst="rect">
            <a:avLst/>
          </a:prstGeom>
          <a:solidFill>
            <a:srgbClr val="C32420"/>
          </a:solidFill>
          <a:ln/>
        </p:spPr>
        <p:txBody>
          <a:bodyPr/>
          <a:lstStyle/>
          <a:p>
            <a:endParaRPr lang="it-IT"/>
          </a:p>
        </p:txBody>
      </p:sp>
      <p:sp>
        <p:nvSpPr>
          <p:cNvPr id="9" name="Text 7"/>
          <p:cNvSpPr/>
          <p:nvPr/>
        </p:nvSpPr>
        <p:spPr>
          <a:xfrm>
            <a:off x="548640" y="1307592"/>
            <a:ext cx="1097280" cy="201168"/>
          </a:xfrm>
          <a:prstGeom prst="rect">
            <a:avLst/>
          </a:prstGeom>
          <a:noFill/>
          <a:ln/>
        </p:spPr>
        <p:txBody>
          <a:bodyPr wrap="square" lIns="0" tIns="0" rIns="0" bIns="0" rtlCol="0" anchor="ctr"/>
          <a:lstStyle/>
          <a:p>
            <a:pPr marL="0" indent="0" algn="ctr">
              <a:buNone/>
            </a:pPr>
            <a:r>
              <a:rPr lang="en-US" sz="750" kern="0" spc="100" dirty="0">
                <a:solidFill>
                  <a:srgbClr val="FFFFFF"/>
                </a:solidFill>
                <a:latin typeface="Space Grotesk" pitchFamily="34" charset="0"/>
                <a:ea typeface="Space Grotesk" pitchFamily="34" charset="-122"/>
                <a:cs typeface="Space Grotesk" pitchFamily="34" charset="-120"/>
              </a:rPr>
              <a:t>CONVEGNO</a:t>
            </a:r>
            <a:endParaRPr lang="en-US" sz="650" dirty="0"/>
          </a:p>
        </p:txBody>
      </p:sp>
      <p:sp>
        <p:nvSpPr>
          <p:cNvPr id="10" name="Text 8"/>
          <p:cNvSpPr/>
          <p:nvPr/>
        </p:nvSpPr>
        <p:spPr>
          <a:xfrm>
            <a:off x="1783080" y="1307592"/>
            <a:ext cx="1828800" cy="201168"/>
          </a:xfrm>
          <a:prstGeom prst="rect">
            <a:avLst/>
          </a:prstGeom>
          <a:noFill/>
          <a:ln/>
        </p:spPr>
        <p:txBody>
          <a:bodyPr wrap="square" lIns="0" tIns="0" rIns="0" bIns="0" rtlCol="0" anchor="ctr"/>
          <a:lstStyle/>
          <a:p>
            <a:pPr marL="0" indent="0">
              <a:buNone/>
            </a:pPr>
            <a:r>
              <a:rPr lang="en-US" sz="800" dirty="0">
                <a:solidFill/>
                <a:latin typeface="Space Grotesk" pitchFamily="34" charset="0"/>
                <a:ea typeface="Space Grotesk" pitchFamily="34" charset="-122"/>
                <a:cs typeface="Space Grotesk" pitchFamily="34" charset="-120"/>
              </a:rPr>
              <a:t>ODCEC Verona</a:t>
            </a:r>
            <a:endParaRPr lang="en-US" sz="800" dirty="0"/>
          </a:p>
        </p:txBody>
      </p:sp>
      <p:sp>
        <p:nvSpPr>
          <p:cNvPr id="11" name="Shape 9"/>
          <p:cNvSpPr/>
          <p:nvPr/>
        </p:nvSpPr>
        <p:spPr>
          <a:xfrm>
            <a:off x="7772400" y="1307592"/>
            <a:ext cx="822960" cy="201168"/>
          </a:xfrm>
          <a:prstGeom prst="rect">
            <a:avLst/>
          </a:prstGeom>
          <a:solidFill>
            <a:srgbClr val="C32420"/>
          </a:solidFill>
          <a:ln/>
        </p:spPr>
        <p:txBody>
          <a:bodyPr/>
          <a:lstStyle/>
          <a:p>
            <a:endParaRPr lang="it-IT"/>
          </a:p>
        </p:txBody>
      </p:sp>
      <p:sp>
        <p:nvSpPr>
          <p:cNvPr id="12" name="Text 10"/>
          <p:cNvSpPr/>
          <p:nvPr/>
        </p:nvSpPr>
        <p:spPr>
          <a:xfrm>
            <a:off x="7772400" y="1307592"/>
            <a:ext cx="822960" cy="201168"/>
          </a:xfrm>
          <a:prstGeom prst="rect">
            <a:avLst/>
          </a:prstGeom>
          <a:noFill/>
          <a:ln/>
        </p:spPr>
        <p:txBody>
          <a:bodyPr wrap="square" lIns="0" tIns="0" rIns="0" bIns="0" rtlCol="0" anchor="ctr"/>
          <a:lstStyle/>
          <a:p>
            <a:pPr marL="0" indent="0" algn="ctr">
              <a:buNone/>
            </a:pPr>
            <a:r>
              <a:rPr lang="en-US" sz="700" dirty="0">
                <a:solidFill>
                  <a:srgbClr val="FFFFFF"/>
                </a:solidFill>
                <a:latin typeface="Space Grotesk" pitchFamily="34" charset="0"/>
                <a:ea typeface="Space Grotesk" pitchFamily="34" charset="-122"/>
                <a:cs typeface="Space Grotesk" pitchFamily="34" charset="-120"/>
              </a:rPr>
              <a:t>17/04/2026</a:t>
            </a:r>
            <a:endParaRPr lang="en-US" sz="550" dirty="0"/>
          </a:p>
        </p:txBody>
      </p:sp>
      <p:sp>
        <p:nvSpPr>
          <p:cNvPr id="13" name="Text 11"/>
          <p:cNvSpPr/>
          <p:nvPr/>
        </p:nvSpPr>
        <p:spPr>
          <a:xfrm>
            <a:off x="8321040" y="1307592"/>
            <a:ext cx="274320" cy="201168"/>
          </a:xfrm>
          <a:prstGeom prst="rect">
            <a:avLst/>
          </a:prstGeom>
          <a:noFill/>
          <a:ln/>
        </p:spPr>
        <p:txBody>
          <a:bodyPr wrap="square" lIns="0" tIns="0" rIns="0" bIns="0" rtlCol="0" anchor="ctr"/>
          <a:lstStyle/>
          <a:p>
            <a:pPr marL="0" indent="0" algn="ctr">
              <a:buNone/>
            </a:pPr>
            <a:r>
              <a:rPr lang="en-US" sz="1000" b="1" u="sng" dirty="0">
                <a:solidFill>
                  <a:srgbClr val="C32420"/>
                </a:solidFill>
                <a:latin typeface="Space Grotesk" pitchFamily="34" charset="0"/>
                <a:ea typeface="Space Grotesk" pitchFamily="34" charset="-122"/>
                <a:cs typeface="Space Grotesk" pitchFamily="34" charset="-120"/>
                <a:hlinkClick r:id="rId3">
                  <a:extLst>
                    <a:ext uri="{A12FA001-AC4F-418D-AE19-62706E023703}">
                      <ahyp:hlinkClr xmlns:ahyp="http://schemas.microsoft.com/office/drawing/2018/hyperlinkcolor" val="tx"/>
                    </a:ext>
                  </a:extLst>
                </a:hlinkClick>
              </a:rPr>
              <a:t>↗</a:t>
            </a:r>
            <a:endParaRPr lang="en-US" sz="1000" dirty="0"/>
          </a:p>
        </p:txBody>
      </p:sp>
      <p:sp>
        <p:nvSpPr>
          <p:cNvPr id="14" name="Text 12"/>
          <p:cNvSpPr/>
          <p:nvPr/>
        </p:nvSpPr>
        <p:spPr>
          <a:xfrm>
            <a:off x="548640" y="1554480"/>
            <a:ext cx="8046720" cy="201168"/>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III Convegno sul Codice della Crisi d'Impresa e dell'Insolvenza</a:t>
            </a:r>
            <a:endParaRPr lang="en-US" sz="1000" dirty="0"/>
          </a:p>
        </p:txBody>
      </p:sp>
      <p:sp>
        <p:nvSpPr>
          <p:cNvPr id="15" name="Text 13"/>
          <p:cNvSpPr/>
          <p:nvPr/>
        </p:nvSpPr>
        <p:spPr>
          <a:xfrm>
            <a:off x="548640" y="1755648"/>
            <a:ext cx="8046720" cy="182880"/>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Verona</a:t>
            </a:r>
            <a:endParaRPr lang="en-US" sz="750" dirty="0"/>
          </a:p>
        </p:txBody>
      </p:sp>
      <p:sp>
        <p:nvSpPr>
          <p:cNvPr id="16" name="Shape 14"/>
          <p:cNvSpPr/>
          <p:nvPr/>
        </p:nvSpPr>
        <p:spPr>
          <a:xfrm>
            <a:off x="365760" y="2103120"/>
            <a:ext cx="8412480" cy="749808"/>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7" name="Shape 15"/>
          <p:cNvSpPr/>
          <p:nvPr/>
        </p:nvSpPr>
        <p:spPr>
          <a:xfrm>
            <a:off x="548640" y="2176272"/>
            <a:ext cx="1097280" cy="201168"/>
          </a:xfrm>
          <a:prstGeom prst="rect">
            <a:avLst/>
          </a:prstGeom>
          <a:solidFill>
            <a:srgbClr val="4A4F62"/>
          </a:solidFill>
          <a:ln/>
        </p:spPr>
        <p:txBody>
          <a:bodyPr/>
          <a:lstStyle/>
          <a:p>
            <a:endParaRPr lang="it-IT"/>
          </a:p>
        </p:txBody>
      </p:sp>
      <p:sp>
        <p:nvSpPr>
          <p:cNvPr id="18" name="Text 16"/>
          <p:cNvSpPr/>
          <p:nvPr/>
        </p:nvSpPr>
        <p:spPr>
          <a:xfrm>
            <a:off x="548640" y="2176272"/>
            <a:ext cx="1097280" cy="201168"/>
          </a:xfrm>
          <a:prstGeom prst="rect">
            <a:avLst/>
          </a:prstGeom>
          <a:noFill/>
          <a:ln/>
        </p:spPr>
        <p:txBody>
          <a:bodyPr wrap="square" lIns="0" tIns="0" rIns="0" bIns="0" rtlCol="0" anchor="ctr"/>
          <a:lstStyle/>
          <a:p>
            <a:pPr marL="0" indent="0" algn="ctr">
              <a:buNone/>
            </a:pPr>
            <a:r>
              <a:rPr lang="en-US" sz="750" kern="0" spc="100" dirty="0">
                <a:solidFill>
                  <a:srgbClr val="FFFFFF"/>
                </a:solidFill>
                <a:latin typeface="Space Grotesk" pitchFamily="34" charset="0"/>
                <a:ea typeface="Space Grotesk" pitchFamily="34" charset="-122"/>
                <a:cs typeface="Space Grotesk" pitchFamily="34" charset="-120"/>
              </a:rPr>
              <a:t>CORSO</a:t>
            </a:r>
            <a:endParaRPr lang="en-US" sz="650" dirty="0"/>
          </a:p>
        </p:txBody>
      </p:sp>
      <p:sp>
        <p:nvSpPr>
          <p:cNvPr id="19" name="Text 17"/>
          <p:cNvSpPr/>
          <p:nvPr/>
        </p:nvSpPr>
        <p:spPr>
          <a:xfrm>
            <a:off x="1783080" y="2176272"/>
            <a:ext cx="1828800" cy="201168"/>
          </a:xfrm>
          <a:prstGeom prst="rect">
            <a:avLst/>
          </a:prstGeom>
          <a:noFill/>
          <a:ln/>
        </p:spPr>
        <p:txBody>
          <a:bodyPr wrap="square" lIns="0" tIns="0" rIns="0" bIns="0" rtlCol="0" anchor="ctr"/>
          <a:lstStyle/>
          <a:p>
            <a:pPr marL="0" indent="0">
              <a:buNone/>
            </a:pPr>
            <a:r>
              <a:rPr lang="en-US" sz="800" dirty="0">
                <a:solidFill/>
                <a:latin typeface="Space Grotesk" pitchFamily="34" charset="0"/>
                <a:ea typeface="Space Grotesk" pitchFamily="34" charset="-122"/>
                <a:cs typeface="Space Grotesk" pitchFamily="34" charset="-120"/>
              </a:rPr>
              <a:t>Ed. 2026</a:t>
            </a:r>
            <a:endParaRPr lang="en-US" sz="800" dirty="0"/>
          </a:p>
        </p:txBody>
      </p:sp>
      <p:sp>
        <p:nvSpPr>
          <p:cNvPr id="20" name="Text 18"/>
          <p:cNvSpPr/>
          <p:nvPr/>
        </p:nvSpPr>
        <p:spPr>
          <a:xfrm>
            <a:off x="8321040" y="2176272"/>
            <a:ext cx="274320" cy="201168"/>
          </a:xfrm>
          <a:prstGeom prst="rect">
            <a:avLst/>
          </a:prstGeom>
          <a:noFill/>
          <a:ln/>
        </p:spPr>
        <p:txBody>
          <a:bodyPr wrap="square" lIns="0" tIns="0" rIns="0" bIns="0" rtlCol="0" anchor="ctr"/>
          <a:lstStyle/>
          <a:p>
            <a:pPr marL="0" indent="0" algn="ctr">
              <a:buNone/>
            </a:pPr>
            <a:r>
              <a:rPr lang="en-US" sz="1000" b="1" u="sng" dirty="0">
                <a:solidFill>
                  <a:srgbClr val="C32420"/>
                </a:solidFill>
                <a:latin typeface="Space Grotesk" pitchFamily="34" charset="0"/>
                <a:ea typeface="Space Grotesk" pitchFamily="34" charset="-122"/>
                <a:cs typeface="Space Grotesk" pitchFamily="34" charset="-120"/>
                <a:hlinkClick r:id="rId4">
                  <a:extLst>
                    <a:ext uri="{A12FA001-AC4F-418D-AE19-62706E023703}">
                      <ahyp:hlinkClr xmlns:ahyp="http://schemas.microsoft.com/office/drawing/2018/hyperlinkcolor" val="tx"/>
                    </a:ext>
                  </a:extLst>
                </a:hlinkClick>
              </a:rPr>
              <a:t>↗</a:t>
            </a:r>
            <a:endParaRPr lang="en-US" sz="1000" dirty="0"/>
          </a:p>
        </p:txBody>
      </p:sp>
      <p:sp>
        <p:nvSpPr>
          <p:cNvPr id="21" name="Text 19"/>
          <p:cNvSpPr/>
          <p:nvPr/>
        </p:nvSpPr>
        <p:spPr>
          <a:xfrm>
            <a:off x="548640" y="2423160"/>
            <a:ext cx="8046720" cy="201168"/>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Corso Aggiornamento Art. 356 CCII — E-learning 18 ore</a:t>
            </a:r>
            <a:endParaRPr lang="en-US" sz="1000" dirty="0"/>
          </a:p>
        </p:txBody>
      </p:sp>
      <p:sp>
        <p:nvSpPr>
          <p:cNvPr id="22" name="Text 20"/>
          <p:cNvSpPr/>
          <p:nvPr/>
        </p:nvSpPr>
        <p:spPr>
          <a:xfrm>
            <a:off x="548640" y="2624328"/>
            <a:ext cx="8046720" cy="182880"/>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CNDCEC/FNC</a:t>
            </a:r>
            <a:endParaRPr lang="en-US" sz="750" dirty="0"/>
          </a:p>
        </p:txBody>
      </p:sp>
      <p:sp>
        <p:nvSpPr>
          <p:cNvPr id="23" name="Shape 21"/>
          <p:cNvSpPr/>
          <p:nvPr/>
        </p:nvSpPr>
        <p:spPr>
          <a:xfrm>
            <a:off x="365760" y="2971800"/>
            <a:ext cx="8412480" cy="749808"/>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4" name="Shape 22"/>
          <p:cNvSpPr/>
          <p:nvPr/>
        </p:nvSpPr>
        <p:spPr>
          <a:xfrm>
            <a:off x="548640" y="3044952"/>
            <a:ext cx="1097280" cy="201168"/>
          </a:xfrm>
          <a:prstGeom prst="rect">
            <a:avLst/>
          </a:prstGeom>
          <a:solidFill>
            <a:srgbClr val="1C1C21"/>
          </a:solidFill>
          <a:ln/>
        </p:spPr>
        <p:txBody>
          <a:bodyPr/>
          <a:lstStyle/>
          <a:p>
            <a:endParaRPr lang="it-IT"/>
          </a:p>
        </p:txBody>
      </p:sp>
      <p:sp>
        <p:nvSpPr>
          <p:cNvPr id="25" name="Text 23"/>
          <p:cNvSpPr/>
          <p:nvPr/>
        </p:nvSpPr>
        <p:spPr>
          <a:xfrm>
            <a:off x="548640" y="3044952"/>
            <a:ext cx="1097280" cy="201168"/>
          </a:xfrm>
          <a:prstGeom prst="rect">
            <a:avLst/>
          </a:prstGeom>
          <a:noFill/>
          <a:ln/>
        </p:spPr>
        <p:txBody>
          <a:bodyPr wrap="square" lIns="0" tIns="0" rIns="0" bIns="0" rtlCol="0" anchor="ctr"/>
          <a:lstStyle/>
          <a:p>
            <a:pPr marL="0" indent="0" algn="ctr">
              <a:buNone/>
            </a:pPr>
            <a:r>
              <a:rPr lang="en-US" sz="750" kern="0" spc="100" dirty="0">
                <a:solidFill>
                  <a:srgbClr val="FFFFFF"/>
                </a:solidFill>
                <a:latin typeface="Space Grotesk" pitchFamily="34" charset="0"/>
                <a:ea typeface="Space Grotesk" pitchFamily="34" charset="-122"/>
                <a:cs typeface="Space Grotesk" pitchFamily="34" charset="-120"/>
              </a:rPr>
              <a:t>CONVEGNO</a:t>
            </a:r>
            <a:endParaRPr lang="en-US" sz="650" dirty="0"/>
          </a:p>
        </p:txBody>
      </p:sp>
      <p:sp>
        <p:nvSpPr>
          <p:cNvPr id="26" name="Text 24"/>
          <p:cNvSpPr/>
          <p:nvPr/>
        </p:nvSpPr>
        <p:spPr>
          <a:xfrm>
            <a:off x="1783080" y="3044952"/>
            <a:ext cx="1828800" cy="201168"/>
          </a:xfrm>
          <a:prstGeom prst="rect">
            <a:avLst/>
          </a:prstGeom>
          <a:noFill/>
          <a:ln/>
        </p:spPr>
        <p:txBody>
          <a:bodyPr wrap="square" lIns="0" tIns="0" rIns="0" bIns="0" rtlCol="0" anchor="ctr"/>
          <a:lstStyle/>
          <a:p>
            <a:pPr marL="0" indent="0">
              <a:buNone/>
            </a:pPr>
            <a:r>
              <a:rPr lang="en-US" sz="800" dirty="0">
                <a:solidFill/>
                <a:latin typeface="Space Grotesk" pitchFamily="34" charset="0"/>
                <a:ea typeface="Space Grotesk" pitchFamily="34" charset="-122"/>
                <a:cs typeface="Space Grotesk" pitchFamily="34" charset="-120"/>
              </a:rPr>
              <a:t>Ed. 2026</a:t>
            </a:r>
            <a:endParaRPr lang="en-US" sz="800" dirty="0"/>
          </a:p>
        </p:txBody>
      </p:sp>
      <p:sp>
        <p:nvSpPr>
          <p:cNvPr id="27" name="Text 25"/>
          <p:cNvSpPr/>
          <p:nvPr/>
        </p:nvSpPr>
        <p:spPr>
          <a:xfrm>
            <a:off x="8321040" y="3044952"/>
            <a:ext cx="274320" cy="201168"/>
          </a:xfrm>
          <a:prstGeom prst="rect">
            <a:avLst/>
          </a:prstGeom>
          <a:noFill/>
          <a:ln/>
        </p:spPr>
        <p:txBody>
          <a:bodyPr wrap="square" lIns="0" tIns="0" rIns="0" bIns="0" rtlCol="0" anchor="ctr"/>
          <a:lstStyle/>
          <a:p>
            <a:pPr marL="0" indent="0" algn="ctr">
              <a:buNone/>
            </a:pPr>
            <a:r>
              <a:rPr lang="en-US" sz="1000" b="1" u="sng" dirty="0">
                <a:solidFill>
                  <a:srgbClr val="C32420"/>
                </a:solidFill>
                <a:latin typeface="Space Grotesk" pitchFamily="34" charset="0"/>
                <a:ea typeface="Space Grotesk" pitchFamily="34" charset="-122"/>
                <a:cs typeface="Space Grotesk" pitchFamily="34" charset="-120"/>
                <a:hlinkClick r:id="rId5">
                  <a:extLst>
                    <a:ext uri="{A12FA001-AC4F-418D-AE19-62706E023703}">
                      <ahyp:hlinkClr xmlns:ahyp="http://schemas.microsoft.com/office/drawing/2018/hyperlinkcolor" val="tx"/>
                    </a:ext>
                  </a:extLst>
                </a:hlinkClick>
              </a:rPr>
              <a:t>↗</a:t>
            </a:r>
            <a:endParaRPr lang="en-US" sz="1000" dirty="0"/>
          </a:p>
        </p:txBody>
      </p:sp>
      <p:sp>
        <p:nvSpPr>
          <p:cNvPr id="28" name="Text 26"/>
          <p:cNvSpPr/>
          <p:nvPr/>
        </p:nvSpPr>
        <p:spPr>
          <a:xfrm>
            <a:off x="548640" y="3291840"/>
            <a:ext cx="8046720" cy="201168"/>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Ciclo di Incontri su Adeguati Assetti 2026</a:t>
            </a:r>
            <a:endParaRPr lang="en-US" sz="1000" dirty="0"/>
          </a:p>
        </p:txBody>
      </p:sp>
      <p:sp>
        <p:nvSpPr>
          <p:cNvPr id="29" name="Text 27"/>
          <p:cNvSpPr/>
          <p:nvPr/>
        </p:nvSpPr>
        <p:spPr>
          <a:xfrm>
            <a:off x="548640" y="3493008"/>
            <a:ext cx="8046720" cy="182880"/>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Entro 30/04/2026</a:t>
            </a:r>
            <a:endParaRPr lang="en-US" sz="750" dirty="0"/>
          </a:p>
        </p:txBody>
      </p:sp>
      <p:sp>
        <p:nvSpPr>
          <p:cNvPr id="30" name="Shape 28"/>
          <p:cNvSpPr/>
          <p:nvPr/>
        </p:nvSpPr>
        <p:spPr>
          <a:xfrm>
            <a:off x="365760" y="3840480"/>
            <a:ext cx="8412480" cy="749808"/>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31" name="Shape 29"/>
          <p:cNvSpPr/>
          <p:nvPr/>
        </p:nvSpPr>
        <p:spPr>
          <a:xfrm>
            <a:off x="548640" y="3913632"/>
            <a:ext cx="1097280" cy="201168"/>
          </a:xfrm>
          <a:prstGeom prst="rect">
            <a:avLst/>
          </a:prstGeom>
          <a:solidFill>
            <a:srgbClr val="D4760A"/>
          </a:solidFill>
          <a:ln/>
        </p:spPr>
        <p:txBody>
          <a:bodyPr/>
          <a:lstStyle/>
          <a:p>
            <a:endParaRPr lang="it-IT"/>
          </a:p>
        </p:txBody>
      </p:sp>
      <p:sp>
        <p:nvSpPr>
          <p:cNvPr id="32" name="Text 30"/>
          <p:cNvSpPr/>
          <p:nvPr/>
        </p:nvSpPr>
        <p:spPr>
          <a:xfrm>
            <a:off x="548640" y="3913632"/>
            <a:ext cx="1097280" cy="201168"/>
          </a:xfrm>
          <a:prstGeom prst="rect">
            <a:avLst/>
          </a:prstGeom>
          <a:noFill/>
          <a:ln/>
        </p:spPr>
        <p:txBody>
          <a:bodyPr wrap="square" lIns="0" tIns="0" rIns="0" bIns="0" rtlCol="0" anchor="ctr"/>
          <a:lstStyle/>
          <a:p>
            <a:pPr marL="0" indent="0" algn="ctr">
              <a:buNone/>
            </a:pPr>
            <a:r>
              <a:rPr lang="en-US" sz="750" kern="0" spc="100" dirty="0">
                <a:solidFill>
                  <a:srgbClr val="FFFFFF"/>
                </a:solidFill>
                <a:latin typeface="Space Grotesk" pitchFamily="34" charset="0"/>
                <a:ea typeface="Space Grotesk" pitchFamily="34" charset="-122"/>
                <a:cs typeface="Space Grotesk" pitchFamily="34" charset="-120"/>
              </a:rPr>
              <a:t>CORSO</a:t>
            </a:r>
            <a:endParaRPr lang="en-US" sz="650" dirty="0"/>
          </a:p>
        </p:txBody>
      </p:sp>
      <p:sp>
        <p:nvSpPr>
          <p:cNvPr id="33" name="Text 31"/>
          <p:cNvSpPr/>
          <p:nvPr/>
        </p:nvSpPr>
        <p:spPr>
          <a:xfrm>
            <a:off x="1783080" y="3913632"/>
            <a:ext cx="1828800" cy="201168"/>
          </a:xfrm>
          <a:prstGeom prst="rect">
            <a:avLst/>
          </a:prstGeom>
          <a:noFill/>
          <a:ln/>
        </p:spPr>
        <p:txBody>
          <a:bodyPr wrap="square" lIns="0" tIns="0" rIns="0" bIns="0" rtlCol="0" anchor="ctr"/>
          <a:lstStyle/>
          <a:p>
            <a:pPr marL="0" indent="0">
              <a:buNone/>
            </a:pPr>
            <a:r>
              <a:rPr lang="en-US" sz="800" dirty="0">
                <a:solidFill/>
                <a:latin typeface="Space Grotesk" pitchFamily="34" charset="0"/>
                <a:ea typeface="Space Grotesk" pitchFamily="34" charset="-122"/>
                <a:cs typeface="Space Grotesk" pitchFamily="34" charset="-120"/>
              </a:rPr>
              <a:t>COA Milano/AIGI</a:t>
            </a:r>
            <a:endParaRPr lang="en-US" sz="800" dirty="0"/>
          </a:p>
        </p:txBody>
      </p:sp>
      <p:sp>
        <p:nvSpPr>
          <p:cNvPr id="34" name="Shape 32"/>
          <p:cNvSpPr/>
          <p:nvPr/>
        </p:nvSpPr>
        <p:spPr>
          <a:xfrm>
            <a:off x="7772400" y="3913632"/>
            <a:ext cx="822960" cy="201168"/>
          </a:xfrm>
          <a:prstGeom prst="rect">
            <a:avLst/>
          </a:prstGeom>
          <a:solidFill>
            <a:srgbClr val="C32420"/>
          </a:solidFill>
          <a:ln/>
        </p:spPr>
        <p:txBody>
          <a:bodyPr/>
          <a:lstStyle/>
          <a:p>
            <a:endParaRPr lang="it-IT"/>
          </a:p>
        </p:txBody>
      </p:sp>
      <p:sp>
        <p:nvSpPr>
          <p:cNvPr id="35" name="Text 33"/>
          <p:cNvSpPr/>
          <p:nvPr/>
        </p:nvSpPr>
        <p:spPr>
          <a:xfrm>
            <a:off x="7772400" y="3913632"/>
            <a:ext cx="822960" cy="201168"/>
          </a:xfrm>
          <a:prstGeom prst="rect">
            <a:avLst/>
          </a:prstGeom>
          <a:noFill/>
          <a:ln/>
        </p:spPr>
        <p:txBody>
          <a:bodyPr wrap="square" lIns="0" tIns="0" rIns="0" bIns="0" rtlCol="0" anchor="ctr"/>
          <a:lstStyle/>
          <a:p>
            <a:pPr marL="0" indent="0" algn="ctr">
              <a:buNone/>
            </a:pPr>
            <a:r>
              <a:rPr lang="en-US" sz="700" dirty="0">
                <a:solidFill>
                  <a:srgbClr val="FFFFFF"/>
                </a:solidFill>
                <a:latin typeface="Space Grotesk" pitchFamily="34" charset="0"/>
                <a:ea typeface="Space Grotesk" pitchFamily="34" charset="-122"/>
                <a:cs typeface="Space Grotesk" pitchFamily="34" charset="-120"/>
              </a:rPr>
              <a:t>CONVEGNO</a:t>
            </a:r>
            <a:endParaRPr lang="en-US" sz="550" dirty="0"/>
          </a:p>
        </p:txBody>
      </p:sp>
      <p:sp>
        <p:nvSpPr>
          <p:cNvPr id="36" name="Text 34"/>
          <p:cNvSpPr/>
          <p:nvPr/>
        </p:nvSpPr>
        <p:spPr>
          <a:xfrm>
            <a:off x="8321040" y="3913632"/>
            <a:ext cx="274320" cy="201168"/>
          </a:xfrm>
          <a:prstGeom prst="rect">
            <a:avLst/>
          </a:prstGeom>
          <a:noFill/>
          <a:ln/>
        </p:spPr>
        <p:txBody>
          <a:bodyPr wrap="square" lIns="0" tIns="0" rIns="0" bIns="0" rtlCol="0" anchor="ctr"/>
          <a:lstStyle/>
          <a:p>
            <a:pPr marL="0" indent="0" algn="ctr">
              <a:buNone/>
            </a:pPr>
            <a:r>
              <a:rPr lang="en-US" sz="1000" b="1" u="sng" dirty="0">
                <a:solidFill>
                  <a:srgbClr val="C32420"/>
                </a:solidFill>
                <a:latin typeface="Space Grotesk" pitchFamily="34" charset="0"/>
                <a:ea typeface="Space Grotesk" pitchFamily="34" charset="-122"/>
                <a:cs typeface="Space Grotesk" pitchFamily="34" charset="-120"/>
                <a:hlinkClick r:id="rId6">
                  <a:extLst>
                    <a:ext uri="{A12FA001-AC4F-418D-AE19-62706E023703}">
                      <ahyp:hlinkClr xmlns:ahyp="http://schemas.microsoft.com/office/drawing/2018/hyperlinkcolor" val="tx"/>
                    </a:ext>
                  </a:extLst>
                </a:hlinkClick>
              </a:rPr>
              <a:t>↗</a:t>
            </a:r>
            <a:endParaRPr lang="en-US" sz="1000" dirty="0"/>
          </a:p>
        </p:txBody>
      </p:sp>
      <p:sp>
        <p:nvSpPr>
          <p:cNvPr id="37" name="Text 35"/>
          <p:cNvSpPr/>
          <p:nvPr/>
        </p:nvSpPr>
        <p:spPr>
          <a:xfrm>
            <a:off x="548640" y="4160520"/>
            <a:ext cx="8046720" cy="201168"/>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Il risanamento dell'impresa in crisi: la scelta del percorso</a:t>
            </a:r>
            <a:endParaRPr lang="en-US" sz="1000" dirty="0"/>
          </a:p>
        </p:txBody>
      </p:sp>
      <p:sp>
        <p:nvSpPr>
          <p:cNvPr id="38" name="Text 36"/>
          <p:cNvSpPr/>
          <p:nvPr/>
        </p:nvSpPr>
        <p:spPr>
          <a:xfrm>
            <a:off x="548640" y="4361688"/>
            <a:ext cx="8046720" cy="182880"/>
          </a:xfrm>
          <a:prstGeom prst="rect">
            <a:avLst/>
          </a:prstGeom>
          <a:noFill/>
          <a:ln/>
        </p:spPr>
        <p:txBody>
          <a:bodyPr wrap="square" lIns="0" tIns="0" rIns="0" bIns="0" rtlCol="0" anchor="ctr"/>
          <a:lstStyle/>
          <a:p>
            <a:pPr marL="0" indent="0">
              <a:buNone/>
            </a:pPr>
            <a:r>
              <a:rPr lang="en-US" sz="750" dirty="0">
                <a:solidFill>
                  <a:srgbClr val="4A4F62"/>
                </a:solidFill>
                <a:latin typeface="Source Sans Pro" pitchFamily="34" charset="0"/>
                <a:ea typeface="Source Sans Pro" pitchFamily="34" charset="-122"/>
                <a:cs typeface="Source Sans Pro" pitchFamily="34" charset="-120"/>
              </a:rPr>
              <a:t>21/04/2026</a:t>
            </a:r>
            <a:endParaRPr lang="en-US" sz="750" dirty="0"/>
          </a:p>
        </p:txBody>
      </p:sp>
      <p:sp>
        <p:nvSpPr>
          <p:cNvPr id="40" name="Text 37"/>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41" name="Text 38"/>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Segnalazioni</a:t>
            </a:r>
            <a:endParaRPr lang="en-US" sz="650" dirty="0"/>
          </a:p>
        </p:txBody>
      </p:sp>
      <p:pic>
        <p:nvPicPr>
          <p:cNvPr id="42" name="Elemento grafico 41">
            <a:extLst>
              <a:ext uri="{FF2B5EF4-FFF2-40B4-BE49-F238E27FC236}">
                <a16:creationId xmlns:a16="http://schemas.microsoft.com/office/drawing/2014/main" id="{F1CF5C9F-1454-26D3-9123-0A648EA424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620" y="4633740"/>
            <a:ext cx="288000" cy="28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1C21"/>
        </a:solidFill>
        <a:effectLst/>
      </p:bgPr>
    </p:bg>
    <p:spTree>
      <p:nvGrpSpPr>
        <p:cNvPr id="1" name=""/>
        <p:cNvGrpSpPr/>
        <p:nvPr/>
      </p:nvGrpSpPr>
      <p:grpSpPr>
        <a:xfrm>
          <a:off x="0" y="0"/>
          <a:ext cx="0" cy="0"/>
          <a:chOff x="0" y="0"/>
          <a:chExt cx="0" cy="0"/>
        </a:xfrm>
      </p:grpSpPr>
      <p:sp>
        <p:nvSpPr>
          <p:cNvPr id="3" name="Text 1"/>
          <p:cNvSpPr/>
          <p:nvPr/>
        </p:nvSpPr>
        <p:spPr>
          <a:xfrm>
            <a:off x="411480" y="228600"/>
            <a:ext cx="4114800" cy="25603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400" normalizeH="0" baseline="0" noProof="0" dirty="0">
                <a:ln>
                  <a:noFill/>
                </a:ln>
                <a:solidFill>
                  <a:srgbClr val="C32420"/>
                </a:solidFill>
                <a:effectLst/>
                <a:uLnTx/>
                <a:uFillTx/>
                <a:latin typeface="Montserrat" pitchFamily="34" charset="0"/>
                <a:ea typeface="Montserrat" pitchFamily="34" charset="-122"/>
                <a:cs typeface="Montserrat" pitchFamily="34" charset="-120"/>
              </a:rPr>
              <a:t>SONDAGGIO DELLA SETTIMANA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411480" y="521208"/>
            <a:ext cx="201168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411480" y="658368"/>
            <a:ext cx="5486400" cy="4572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La voce della professione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411480" y="1234440"/>
            <a:ext cx="5303520" cy="109728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411480" y="1234440"/>
            <a:ext cx="54864" cy="109728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612648" y="1325880"/>
            <a:ext cx="54864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300" normalizeH="0" baseline="0" noProof="0" dirty="0">
                <a:ln>
                  <a:noFill/>
                </a:ln>
                <a:solidFill>
                  <a:srgbClr val="C32420"/>
                </a:solidFill>
                <a:effectLst/>
                <a:uLnTx/>
                <a:uFillTx/>
                <a:latin typeface="Montserrat" pitchFamily="34" charset="0"/>
                <a:ea typeface="Montserrat" pitchFamily="34" charset="-122"/>
                <a:cs typeface="Montserrat" pitchFamily="34" charset="-120"/>
              </a:rPr>
              <a:t>TEMA</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612648" y="1527048"/>
            <a:ext cx="4937760" cy="25603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Piano di tesoreria e governance PMI</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612648" y="1828800"/>
            <a:ext cx="4937760" cy="411480"/>
          </a:xfrm>
          <a:prstGeom prst="rect">
            <a:avLst/>
          </a:prstGeom>
          <a:noFill/>
          <a:ln/>
        </p:spPr>
        <p:txBody>
          <a:bodyPr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L'importanza della gestione della tesoreria e della liquidità nel monitoraggio della salute finanziaria dell'azienda, con focus su strumenti di governance e pianificazione finanziaria prospettica.</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411480" y="2514600"/>
            <a:ext cx="2578608" cy="132588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411480" y="2514600"/>
            <a:ext cx="2578608"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548640" y="2642616"/>
            <a:ext cx="36576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32420"/>
                </a:solidFill>
                <a:effectLst/>
                <a:uLnTx/>
                <a:uFillTx/>
                <a:latin typeface="Montserrat" pitchFamily="34" charset="0"/>
                <a:ea typeface="Montserrat" pitchFamily="34" charset="-122"/>
                <a:cs typeface="Montserrat" pitchFamily="34" charset="-120"/>
              </a:rPr>
              <a:t>01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914400" y="2651760"/>
            <a:ext cx="1938528" cy="25603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DSCR (Debt Service Coverage Ratio)</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p:cNvSpPr/>
          <p:nvPr/>
        </p:nvSpPr>
        <p:spPr>
          <a:xfrm>
            <a:off x="548640" y="2990088"/>
            <a:ext cx="2304288" cy="758952"/>
          </a:xfrm>
          <a:prstGeom prst="rect">
            <a:avLst/>
          </a:prstGeom>
          <a:noFill/>
          <a:ln/>
        </p:spPr>
        <p:txBody>
          <a:bodyPr wrap="square" lIns="0" tIns="0" rIns="0" bIns="0" rtlCol="0" anchor="ctr"/>
          <a:lstStyle/>
          <a:p>
            <a:pPr marL="0" marR="0" lvl="0" indent="0" algn="l" defTabSz="914400" rtl="0" eaLnBrk="1" fontAlgn="auto" latinLnBrk="0" hangingPunct="1">
              <a:lnSpc>
                <a:spcPct val="118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L'indicatore primario monitorato per la rilevazione tempestiva della crisi: rapporto tra flussi di cassa operativi e oneri finanziari.</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4"/>
          <p:cNvSpPr/>
          <p:nvPr/>
        </p:nvSpPr>
        <p:spPr>
          <a:xfrm>
            <a:off x="3127248" y="2514600"/>
            <a:ext cx="2578608" cy="132588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p:cNvSpPr/>
          <p:nvPr/>
        </p:nvSpPr>
        <p:spPr>
          <a:xfrm>
            <a:off x="3127248" y="2514600"/>
            <a:ext cx="2578608"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3264408" y="2642616"/>
            <a:ext cx="36576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32420"/>
                </a:solidFill>
                <a:effectLst/>
                <a:uLnTx/>
                <a:uFillTx/>
                <a:latin typeface="Montserrat" pitchFamily="34" charset="0"/>
                <a:ea typeface="Montserrat" pitchFamily="34" charset="-122"/>
                <a:cs typeface="Montserrat" pitchFamily="34" charset="-120"/>
              </a:rPr>
              <a:t>02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3630168" y="2651760"/>
            <a:ext cx="1938528" cy="25603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Ritardi nei pagamenti</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3264408" y="2990088"/>
            <a:ext cx="2304288" cy="758952"/>
          </a:xfrm>
          <a:prstGeom prst="rect">
            <a:avLst/>
          </a:prstGeom>
          <a:noFill/>
          <a:ln/>
        </p:spPr>
        <p:txBody>
          <a:bodyPr wrap="square" lIns="0" tIns="0" rIns="0" bIns="0" rtlCol="0" anchor="ctr"/>
          <a:lstStyle/>
          <a:p>
            <a:pPr marL="0" marR="0" lvl="0" indent="0" algn="l" defTabSz="914400" rtl="0" eaLnBrk="1" fontAlgn="auto" latinLnBrk="0" hangingPunct="1">
              <a:lnSpc>
                <a:spcPct val="118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Il ritardo nel pagamento di obbligazioni, fornitori o scadenzari come segnale di difficoltà di liquidità e deterioramento della gestione finanziaria.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5843016" y="2514600"/>
            <a:ext cx="2578608" cy="132588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0"/>
          <p:cNvSpPr/>
          <p:nvPr/>
        </p:nvSpPr>
        <p:spPr>
          <a:xfrm>
            <a:off x="5843016" y="2514600"/>
            <a:ext cx="2578608"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p:cNvSpPr/>
          <p:nvPr/>
        </p:nvSpPr>
        <p:spPr>
          <a:xfrm>
            <a:off x="5980176" y="2642616"/>
            <a:ext cx="36576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32420"/>
                </a:solidFill>
                <a:effectLst/>
                <a:uLnTx/>
                <a:uFillTx/>
                <a:latin typeface="Montserrat" pitchFamily="34" charset="0"/>
                <a:ea typeface="Montserrat" pitchFamily="34" charset="-122"/>
                <a:cs typeface="Montserrat" pitchFamily="34" charset="-120"/>
              </a:rPr>
              <a:t>03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2"/>
          <p:cNvSpPr/>
          <p:nvPr/>
        </p:nvSpPr>
        <p:spPr>
          <a:xfrm>
            <a:off x="6345936" y="2651760"/>
            <a:ext cx="1938528" cy="25603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Patrimonio netto negativo</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23"/>
          <p:cNvSpPr/>
          <p:nvPr/>
        </p:nvSpPr>
        <p:spPr>
          <a:xfrm>
            <a:off x="5980176" y="2990088"/>
            <a:ext cx="2304288" cy="758952"/>
          </a:xfrm>
          <a:prstGeom prst="rect">
            <a:avLst/>
          </a:prstGeom>
          <a:noFill/>
          <a:ln/>
        </p:spPr>
        <p:txBody>
          <a:bodyPr wrap="square" lIns="0" tIns="0" rIns="0" bIns="0" rtlCol="0" anchor="ctr"/>
          <a:lstStyle/>
          <a:p>
            <a:pPr marL="0" marR="0" lvl="0" indent="0" algn="l" defTabSz="914400" rtl="0" eaLnBrk="1" fontAlgn="auto" latinLnBrk="0" hangingPunct="1">
              <a:lnSpc>
                <a:spcPct val="118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La situazione di squilibrio patrimoniale che implica l'erosione del capitale sociale e la perdita di capacità di rimborso dei debiti.</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Shape 24"/>
          <p:cNvSpPr/>
          <p:nvPr/>
        </p:nvSpPr>
        <p:spPr>
          <a:xfrm>
            <a:off x="6035040" y="1234440"/>
            <a:ext cx="2743200" cy="109728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5"/>
          <p:cNvSpPr/>
          <p:nvPr/>
        </p:nvSpPr>
        <p:spPr>
          <a:xfrm>
            <a:off x="6035040" y="1344168"/>
            <a:ext cx="2743200" cy="237744"/>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400" normalizeH="0" baseline="0" noProof="0" dirty="0">
                <a:ln>
                  <a:noFill/>
                </a:ln>
                <a:solidFill>
                  <a:srgbClr val="FFFFFF"/>
                </a:solidFill>
                <a:effectLst/>
                <a:uLnTx/>
                <a:uFillTx/>
                <a:latin typeface="Montserrat" pitchFamily="34" charset="0"/>
                <a:ea typeface="Montserrat" pitchFamily="34" charset="-122"/>
                <a:cs typeface="Montserrat" pitchFamily="34" charset="-120"/>
              </a:rPr>
              <a:t>PARTECIPA</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812280" y="1645920"/>
            <a:ext cx="502920" cy="5029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9999"/>
                </a:solidFill>
                <a:effectLst/>
                <a:uLnTx/>
                <a:uFillTx/>
                <a:latin typeface="Montserrat" pitchFamily="34" charset="0"/>
                <a:ea typeface="Montserrat" pitchFamily="34" charset="-122"/>
                <a:cs typeface="Montserrat" pitchFamily="34" charset="-120"/>
              </a:rPr>
              <a:t>QR</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8"/>
          <p:cNvSpPr/>
          <p:nvPr/>
        </p:nvSpPr>
        <p:spPr>
          <a:xfrm>
            <a:off x="7406640" y="1673352"/>
            <a:ext cx="1234440" cy="411480"/>
          </a:xfrm>
          <a:prstGeom prst="rect">
            <a:avLst/>
          </a:prstGeom>
          <a:noFill/>
          <a:ln/>
        </p:spPr>
        <p:txBody>
          <a:bodyPr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Scansiona il QR code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per rispondere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 43"/>
          <p:cNvSpPr/>
          <p:nvPr/>
        </p:nvSpPr>
        <p:spPr>
          <a:xfrm>
            <a:off x="6035040" y="4005072"/>
            <a:ext cx="2743200" cy="320040"/>
          </a:xfrm>
          <a:prstGeom prst="rect">
            <a:avLst/>
          </a:prstGeom>
          <a:noFill/>
          <a:ln/>
        </p:spPr>
        <p:txBody>
          <a:bodyPr wrap="squar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I risultati saranno pubblicati</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nel prossimo numero</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Shape 0">
            <a:extLst>
              <a:ext uri="{FF2B5EF4-FFF2-40B4-BE49-F238E27FC236}">
                <a16:creationId xmlns:a16="http://schemas.microsoft.com/office/drawing/2014/main" id="{A2D7020B-6A09-BF5D-EE65-F6741B8B1BFE}"/>
              </a:ext>
            </a:extLst>
          </p:cNvPr>
          <p:cNvSpPr/>
          <p:nvPr/>
        </p:nvSpPr>
        <p:spPr>
          <a:xfrm>
            <a:off x="0" y="0"/>
            <a:ext cx="91440" cy="51435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17">
            <a:extLst>
              <a:ext uri="{FF2B5EF4-FFF2-40B4-BE49-F238E27FC236}">
                <a16:creationId xmlns:a16="http://schemas.microsoft.com/office/drawing/2014/main" id="{ECCD3498-839C-755C-5E42-F1FD73F93580}"/>
              </a:ext>
            </a:extLst>
          </p:cNvPr>
          <p:cNvSpPr/>
          <p:nvPr/>
        </p:nvSpPr>
        <p:spPr>
          <a:xfrm>
            <a:off x="411480" y="3897466"/>
            <a:ext cx="5029200" cy="182880"/>
          </a:xfrm>
          <a:prstGeom prst="rect">
            <a:avLst/>
          </a:prstGeom>
          <a:noFill/>
          <a:ln/>
        </p:spPr>
        <p:txBody>
          <a:bodyPr wrap="square" lIns="0" tIns="0" rIns="0" bIns="0" rtlCol="0" anchor="ctr"/>
          <a:lstStyle/>
          <a:p>
            <a:pPr marL="0" indent="0">
              <a:buNone/>
            </a:pPr>
            <a:r>
              <a:rPr lang="en-US" sz="700" b="1" spc="150" dirty="0">
                <a:solidFill>
                  <a:srgbClr val="C32420"/>
                </a:solidFill>
                <a:latin typeface="Space Grotesk" pitchFamily="34" charset="0"/>
                <a:ea typeface="Space Grotesk" pitchFamily="34" charset="-122"/>
                <a:cs typeface="Space Grotesk" pitchFamily="34" charset="-120"/>
              </a:rPr>
              <a:t>RISULTATI SETTIMANA SCORSA</a:t>
            </a:r>
            <a:endParaRPr lang="en-US" sz="700" dirty="0"/>
          </a:p>
        </p:txBody>
      </p:sp>
      <p:sp>
        <p:nvSpPr>
          <p:cNvPr id="49" name="Text 18">
            <a:extLst>
              <a:ext uri="{FF2B5EF4-FFF2-40B4-BE49-F238E27FC236}">
                <a16:creationId xmlns:a16="http://schemas.microsoft.com/office/drawing/2014/main" id="{9E17A38E-CB7D-0FAE-5A00-5ABEB1B653A4}"/>
              </a:ext>
            </a:extLst>
          </p:cNvPr>
          <p:cNvSpPr/>
          <p:nvPr/>
        </p:nvSpPr>
        <p:spPr>
          <a:xfrm>
            <a:off x="411480" y="4080346"/>
            <a:ext cx="5029200" cy="146304"/>
          </a:xfrm>
          <a:prstGeom prst="rect">
            <a:avLst/>
          </a:prstGeom>
          <a:noFill/>
          <a:ln/>
        </p:spPr>
        <p:txBody>
          <a:bodyPr wrap="square" lIns="0" tIns="0" rIns="0" bIns="0" rtlCol="0" anchor="ctr"/>
          <a:lstStyle/>
          <a:p>
            <a:pPr marL="0" indent="0">
              <a:buNone/>
            </a:pPr>
            <a:r>
              <a:rPr lang="en-US" sz="650" i="1" dirty="0">
                <a:solidFill>
                  <a:srgbClr val="999999"/>
                </a:solidFill>
                <a:latin typeface="Source Sans Pro" pitchFamily="34" charset="0"/>
                <a:ea typeface="Source Sans Pro" pitchFamily="34" charset="-122"/>
                <a:cs typeface="Source Sans Pro" pitchFamily="34" charset="-120"/>
              </a:rPr>
              <a:t>Con quale frequenza aggiornate il piano di tesoreria prospettico nella vostra azienda o studio?</a:t>
            </a:r>
            <a:endParaRPr lang="en-US" sz="650" dirty="0"/>
          </a:p>
        </p:txBody>
      </p:sp>
      <p:sp>
        <p:nvSpPr>
          <p:cNvPr id="50" name="Text 20">
            <a:extLst>
              <a:ext uri="{FF2B5EF4-FFF2-40B4-BE49-F238E27FC236}">
                <a16:creationId xmlns:a16="http://schemas.microsoft.com/office/drawing/2014/main" id="{538CD2B0-B882-A485-696A-5569E6220A0F}"/>
              </a:ext>
            </a:extLst>
          </p:cNvPr>
          <p:cNvSpPr/>
          <p:nvPr/>
        </p:nvSpPr>
        <p:spPr>
          <a:xfrm>
            <a:off x="411480" y="4263226"/>
            <a:ext cx="1554480" cy="146304"/>
          </a:xfrm>
          <a:prstGeom prst="rect">
            <a:avLst/>
          </a:prstGeom>
          <a:noFill/>
          <a:ln/>
        </p:spPr>
        <p:txBody>
          <a:bodyPr wrap="square" lIns="0" tIns="0" rIns="0" bIns="0" rtlCol="0" anchor="ctr"/>
          <a:lstStyle/>
          <a:p>
            <a:pPr marL="0" indent="0" algn="l">
              <a:buNone/>
            </a:pPr>
            <a:r>
              <a:rPr lang="en-US" sz="600" dirty="0">
                <a:solidFill>
                  <a:srgbClr val="CCCCCC"/>
                </a:solidFill>
                <a:latin typeface="Source Sans Pro" pitchFamily="34" charset="0"/>
                <a:ea typeface="Source Sans Pro" pitchFamily="34" charset="-122"/>
                <a:cs typeface="Source Sans Pro" pitchFamily="34" charset="-120"/>
              </a:rPr>
              <a:t>Mai: non utilizziamo un piano di tesoreria strutturato</a:t>
            </a:r>
            <a:endParaRPr lang="en-US" sz="600" dirty="0"/>
          </a:p>
        </p:txBody>
      </p:sp>
      <p:sp>
        <p:nvSpPr>
          <p:cNvPr id="51" name="Shape 21">
            <a:extLst>
              <a:ext uri="{FF2B5EF4-FFF2-40B4-BE49-F238E27FC236}">
                <a16:creationId xmlns:a16="http://schemas.microsoft.com/office/drawing/2014/main" id="{21371417-486A-B86E-73BC-82B9584413C0}"/>
              </a:ext>
            </a:extLst>
          </p:cNvPr>
          <p:cNvSpPr/>
          <p:nvPr/>
        </p:nvSpPr>
        <p:spPr>
          <a:xfrm>
            <a:off x="2011680" y="4281514"/>
            <a:ext cx="1737000" cy="109728"/>
          </a:xfrm>
          <a:prstGeom prst="rect">
            <a:avLst/>
          </a:prstGeom>
          <a:solidFill>
            <a:srgbClr val="C32420"/>
          </a:solidFill>
          <a:ln/>
        </p:spPr>
        <p:txBody>
          <a:bodyPr/>
          <a:lstStyle/>
          <a:p>
            <a:endParaRPr lang="it-IT"/>
          </a:p>
        </p:txBody>
      </p:sp>
      <p:sp>
        <p:nvSpPr>
          <p:cNvPr id="52" name="Text 22">
            <a:extLst>
              <a:ext uri="{FF2B5EF4-FFF2-40B4-BE49-F238E27FC236}">
                <a16:creationId xmlns:a16="http://schemas.microsoft.com/office/drawing/2014/main" id="{4BDEB19E-2A38-01E9-8052-5F2BE43ECABE}"/>
              </a:ext>
            </a:extLst>
          </p:cNvPr>
          <p:cNvSpPr/>
          <p:nvPr/>
        </p:nvSpPr>
        <p:spPr>
          <a:xfrm>
            <a:off x="3794400" y="4263226"/>
            <a:ext cx="365760" cy="146304"/>
          </a:xfrm>
          <a:prstGeom prst="rect">
            <a:avLst/>
          </a:prstGeom>
          <a:noFill/>
          <a:ln/>
        </p:spPr>
        <p:txBody>
          <a:bodyPr wrap="square" lIns="0" tIns="0" rIns="0" bIns="0" rtlCol="0" anchor="ctr"/>
          <a:lstStyle/>
          <a:p>
            <a:pPr marL="0" indent="0">
              <a:buNone/>
            </a:pPr>
            <a:r>
              <a:rPr lang="en-US" sz="650" dirty="0">
                <a:solidFill>
                  <a:srgbClr val="CCCCCC"/>
                </a:solidFill>
                <a:latin typeface="Space Grotesk" pitchFamily="34" charset="0"/>
                <a:ea typeface="Space Grotesk" pitchFamily="34" charset="-122"/>
                <a:cs typeface="Space Grotesk" pitchFamily="34" charset="-120"/>
              </a:rPr>
              <a:t>45%</a:t>
            </a:r>
            <a:endParaRPr lang="en-US" sz="650" dirty="0"/>
          </a:p>
        </p:txBody>
      </p:sp>
      <p:sp>
        <p:nvSpPr>
          <p:cNvPr id="53" name="Text 23">
            <a:extLst>
              <a:ext uri="{FF2B5EF4-FFF2-40B4-BE49-F238E27FC236}">
                <a16:creationId xmlns:a16="http://schemas.microsoft.com/office/drawing/2014/main" id="{E38C944A-5C57-1A14-588A-C2D267BDAE46}"/>
              </a:ext>
            </a:extLst>
          </p:cNvPr>
          <p:cNvSpPr/>
          <p:nvPr/>
        </p:nvSpPr>
        <p:spPr>
          <a:xfrm>
            <a:off x="411480" y="4427818"/>
            <a:ext cx="1554480" cy="146304"/>
          </a:xfrm>
          <a:prstGeom prst="rect">
            <a:avLst/>
          </a:prstGeom>
          <a:noFill/>
          <a:ln/>
        </p:spPr>
        <p:txBody>
          <a:bodyPr wrap="square" lIns="0" tIns="0" rIns="0" bIns="0" rtlCol="0" anchor="ctr"/>
          <a:lstStyle/>
          <a:p>
            <a:pPr marL="0" indent="0" algn="l">
              <a:buNone/>
            </a:pPr>
            <a:r>
              <a:rPr lang="en-US" sz="600" dirty="0">
                <a:solidFill>
                  <a:srgbClr val="CCCCCC"/>
                </a:solidFill>
                <a:latin typeface="Source Sans Pro" pitchFamily="34" charset="0"/>
                <a:ea typeface="Source Sans Pro" pitchFamily="34" charset="-122"/>
                <a:cs typeface="Source Sans Pro" pitchFamily="34" charset="-120"/>
              </a:rPr>
              <a:t>Solo in caso di emergenza o crisi finanziaria</a:t>
            </a:r>
            <a:endParaRPr lang="en-US" sz="600" dirty="0"/>
          </a:p>
        </p:txBody>
      </p:sp>
      <p:sp>
        <p:nvSpPr>
          <p:cNvPr id="54" name="Shape 24">
            <a:extLst>
              <a:ext uri="{FF2B5EF4-FFF2-40B4-BE49-F238E27FC236}">
                <a16:creationId xmlns:a16="http://schemas.microsoft.com/office/drawing/2014/main" id="{CCD9A434-A6BC-57C2-286C-E15074240AE6}"/>
              </a:ext>
            </a:extLst>
          </p:cNvPr>
          <p:cNvSpPr/>
          <p:nvPr/>
        </p:nvSpPr>
        <p:spPr>
          <a:xfrm>
            <a:off x="2011680" y="4446106"/>
            <a:ext cx="549000" cy="109728"/>
          </a:xfrm>
          <a:prstGeom prst="rect">
            <a:avLst/>
          </a:prstGeom>
          <a:solidFill>
            <a:srgbClr val="C32420"/>
          </a:solidFill>
          <a:ln/>
        </p:spPr>
        <p:txBody>
          <a:bodyPr/>
          <a:lstStyle/>
          <a:p>
            <a:endParaRPr lang="it-IT"/>
          </a:p>
        </p:txBody>
      </p:sp>
      <p:sp>
        <p:nvSpPr>
          <p:cNvPr id="55" name="Text 25">
            <a:extLst>
              <a:ext uri="{FF2B5EF4-FFF2-40B4-BE49-F238E27FC236}">
                <a16:creationId xmlns:a16="http://schemas.microsoft.com/office/drawing/2014/main" id="{A7FC7596-C7CC-EE4E-FBCD-7F6B1C0C419B}"/>
              </a:ext>
            </a:extLst>
          </p:cNvPr>
          <p:cNvSpPr/>
          <p:nvPr/>
        </p:nvSpPr>
        <p:spPr>
          <a:xfrm>
            <a:off x="2606400" y="4427818"/>
            <a:ext cx="365760" cy="146304"/>
          </a:xfrm>
          <a:prstGeom prst="rect">
            <a:avLst/>
          </a:prstGeom>
          <a:noFill/>
          <a:ln/>
        </p:spPr>
        <p:txBody>
          <a:bodyPr wrap="square" lIns="0" tIns="0" rIns="0" bIns="0" rtlCol="0" anchor="ctr"/>
          <a:lstStyle/>
          <a:p>
            <a:pPr marL="0" indent="0">
              <a:buNone/>
            </a:pPr>
            <a:r>
              <a:rPr lang="en-US" sz="650" dirty="0">
                <a:solidFill>
                  <a:srgbClr val="CCCCCC"/>
                </a:solidFill>
                <a:latin typeface="Space Grotesk" pitchFamily="34" charset="0"/>
                <a:ea typeface="Space Grotesk" pitchFamily="34" charset="-122"/>
                <a:cs typeface="Space Grotesk" pitchFamily="34" charset="-120"/>
              </a:rPr>
              <a:t>28%</a:t>
            </a:r>
            <a:endParaRPr lang="en-US" sz="650" dirty="0"/>
          </a:p>
        </p:txBody>
      </p:sp>
      <p:sp>
        <p:nvSpPr>
          <p:cNvPr id="56" name="Text 26">
            <a:extLst>
              <a:ext uri="{FF2B5EF4-FFF2-40B4-BE49-F238E27FC236}">
                <a16:creationId xmlns:a16="http://schemas.microsoft.com/office/drawing/2014/main" id="{EF975EF1-5F0B-1EBF-4EA3-F089363161CF}"/>
              </a:ext>
            </a:extLst>
          </p:cNvPr>
          <p:cNvSpPr/>
          <p:nvPr/>
        </p:nvSpPr>
        <p:spPr>
          <a:xfrm>
            <a:off x="411480" y="4592410"/>
            <a:ext cx="1554480" cy="146304"/>
          </a:xfrm>
          <a:prstGeom prst="rect">
            <a:avLst/>
          </a:prstGeom>
          <a:noFill/>
          <a:ln/>
        </p:spPr>
        <p:txBody>
          <a:bodyPr wrap="square" lIns="0" tIns="0" rIns="0" bIns="0" rtlCol="0" anchor="ctr"/>
          <a:lstStyle/>
          <a:p>
            <a:pPr marL="0" indent="0" algn="l">
              <a:buNone/>
            </a:pPr>
            <a:r>
              <a:rPr lang="en-US" sz="600" dirty="0">
                <a:solidFill>
                  <a:srgbClr val="CCCCCC"/>
                </a:solidFill>
                <a:latin typeface="Source Sans Pro" pitchFamily="34" charset="0"/>
                <a:ea typeface="Source Sans Pro" pitchFamily="34" charset="-122"/>
                <a:cs typeface="Source Sans Pro" pitchFamily="34" charset="-120"/>
              </a:rPr>
              <a:t>Trimestralmente (4 volte l'anno)</a:t>
            </a:r>
            <a:endParaRPr lang="en-US" sz="600" dirty="0"/>
          </a:p>
        </p:txBody>
      </p:sp>
      <p:sp>
        <p:nvSpPr>
          <p:cNvPr id="57" name="Shape 27">
            <a:extLst>
              <a:ext uri="{FF2B5EF4-FFF2-40B4-BE49-F238E27FC236}">
                <a16:creationId xmlns:a16="http://schemas.microsoft.com/office/drawing/2014/main" id="{4B69370F-2945-EE43-4307-70AFEC51C4E2}"/>
              </a:ext>
            </a:extLst>
          </p:cNvPr>
          <p:cNvSpPr/>
          <p:nvPr/>
        </p:nvSpPr>
        <p:spPr>
          <a:xfrm>
            <a:off x="2011680" y="4610698"/>
            <a:ext cx="366000" cy="109728"/>
          </a:xfrm>
          <a:prstGeom prst="rect">
            <a:avLst/>
          </a:prstGeom>
          <a:solidFill>
            <a:srgbClr val="C32420"/>
          </a:solidFill>
          <a:ln/>
        </p:spPr>
        <p:txBody>
          <a:bodyPr/>
          <a:lstStyle/>
          <a:p>
            <a:endParaRPr lang="it-IT"/>
          </a:p>
        </p:txBody>
      </p:sp>
      <p:sp>
        <p:nvSpPr>
          <p:cNvPr id="58" name="Text 28">
            <a:extLst>
              <a:ext uri="{FF2B5EF4-FFF2-40B4-BE49-F238E27FC236}">
                <a16:creationId xmlns:a16="http://schemas.microsoft.com/office/drawing/2014/main" id="{405A4488-5C91-23D8-2649-4A4036B1ED89}"/>
              </a:ext>
            </a:extLst>
          </p:cNvPr>
          <p:cNvSpPr/>
          <p:nvPr/>
        </p:nvSpPr>
        <p:spPr>
          <a:xfrm>
            <a:off x="2423400" y="4592410"/>
            <a:ext cx="365760" cy="146304"/>
          </a:xfrm>
          <a:prstGeom prst="rect">
            <a:avLst/>
          </a:prstGeom>
          <a:noFill/>
          <a:ln/>
        </p:spPr>
        <p:txBody>
          <a:bodyPr wrap="square" lIns="0" tIns="0" rIns="0" bIns="0" rtlCol="0" anchor="ctr"/>
          <a:lstStyle/>
          <a:p>
            <a:pPr marL="0" indent="0">
              <a:buNone/>
            </a:pPr>
            <a:r>
              <a:rPr lang="en-US" sz="650" dirty="0">
                <a:solidFill>
                  <a:srgbClr val="CCCCCC"/>
                </a:solidFill>
                <a:latin typeface="Space Grotesk" pitchFamily="34" charset="0"/>
                <a:ea typeface="Space Grotesk" pitchFamily="34" charset="-122"/>
                <a:cs typeface="Space Grotesk" pitchFamily="34" charset="-120"/>
              </a:rPr>
              <a:t>15%</a:t>
            </a:r>
            <a:endParaRPr lang="en-US" sz="650" dirty="0"/>
          </a:p>
        </p:txBody>
      </p:sp>
      <p:sp>
        <p:nvSpPr>
          <p:cNvPr id="59" name="Text 29">
            <a:extLst>
              <a:ext uri="{FF2B5EF4-FFF2-40B4-BE49-F238E27FC236}">
                <a16:creationId xmlns:a16="http://schemas.microsoft.com/office/drawing/2014/main" id="{BF71BFDB-DE7E-9C88-1A63-9D4FFC65CD6C}"/>
              </a:ext>
            </a:extLst>
          </p:cNvPr>
          <p:cNvSpPr/>
          <p:nvPr/>
        </p:nvSpPr>
        <p:spPr>
          <a:xfrm>
            <a:off x="411480" y="4757002"/>
            <a:ext cx="1554480" cy="146304"/>
          </a:xfrm>
          <a:prstGeom prst="rect">
            <a:avLst/>
          </a:prstGeom>
          <a:noFill/>
          <a:ln/>
        </p:spPr>
        <p:txBody>
          <a:bodyPr wrap="square" lIns="0" tIns="0" rIns="0" bIns="0" rtlCol="0" anchor="ctr"/>
          <a:lstStyle/>
          <a:p>
            <a:pPr marL="0" indent="0" algn="l">
              <a:buNone/>
            </a:pPr>
            <a:r>
              <a:rPr lang="en-US" sz="600" dirty="0">
                <a:solidFill>
                  <a:srgbClr val="CCCCCC"/>
                </a:solidFill>
                <a:latin typeface="Source Sans Pro" pitchFamily="34" charset="0"/>
                <a:ea typeface="Source Sans Pro" pitchFamily="34" charset="-122"/>
                <a:cs typeface="Source Sans Pro" pitchFamily="34" charset="-120"/>
              </a:rPr>
              <a:t>Mensilmente</a:t>
            </a:r>
            <a:endParaRPr lang="en-US" sz="600" dirty="0"/>
          </a:p>
        </p:txBody>
      </p:sp>
      <p:sp>
        <p:nvSpPr>
          <p:cNvPr id="60" name="Shape 30">
            <a:extLst>
              <a:ext uri="{FF2B5EF4-FFF2-40B4-BE49-F238E27FC236}">
                <a16:creationId xmlns:a16="http://schemas.microsoft.com/office/drawing/2014/main" id="{92276CF5-5247-9DEB-7ED0-B32B870D8320}"/>
              </a:ext>
            </a:extLst>
          </p:cNvPr>
          <p:cNvSpPr/>
          <p:nvPr/>
        </p:nvSpPr>
        <p:spPr>
          <a:xfrm>
            <a:off x="2011680" y="4775290"/>
            <a:ext cx="288000" cy="109728"/>
          </a:xfrm>
          <a:prstGeom prst="rect">
            <a:avLst/>
          </a:prstGeom>
          <a:solidFill>
            <a:srgbClr val="C32420"/>
          </a:solidFill>
          <a:ln/>
        </p:spPr>
        <p:txBody>
          <a:bodyPr/>
          <a:lstStyle/>
          <a:p>
            <a:endParaRPr lang="it-IT"/>
          </a:p>
        </p:txBody>
      </p:sp>
      <p:sp>
        <p:nvSpPr>
          <p:cNvPr id="61" name="Text 31">
            <a:extLst>
              <a:ext uri="{FF2B5EF4-FFF2-40B4-BE49-F238E27FC236}">
                <a16:creationId xmlns:a16="http://schemas.microsoft.com/office/drawing/2014/main" id="{E9ED8ACC-7679-83DE-A9CF-CBD93D20461D}"/>
              </a:ext>
            </a:extLst>
          </p:cNvPr>
          <p:cNvSpPr/>
          <p:nvPr/>
        </p:nvSpPr>
        <p:spPr>
          <a:xfrm>
            <a:off x="2389672" y="4757002"/>
            <a:ext cx="365760" cy="146304"/>
          </a:xfrm>
          <a:prstGeom prst="rect">
            <a:avLst/>
          </a:prstGeom>
          <a:noFill/>
          <a:ln/>
        </p:spPr>
        <p:txBody>
          <a:bodyPr wrap="square" lIns="0" tIns="0" rIns="0" bIns="0" rtlCol="0" anchor="ctr"/>
          <a:lstStyle/>
          <a:p>
            <a:pPr marL="0" indent="0">
              <a:buNone/>
            </a:pPr>
            <a:r>
              <a:rPr lang="en-US" sz="650" dirty="0">
                <a:solidFill>
                  <a:srgbClr val="CCCCCC"/>
                </a:solidFill>
                <a:latin typeface="Space Grotesk" pitchFamily="34" charset="0"/>
                <a:ea typeface="Space Grotesk" pitchFamily="34" charset="-122"/>
                <a:cs typeface="Space Grotesk" pitchFamily="34" charset="-120"/>
              </a:rPr>
              <a:t>12%</a:t>
            </a:r>
            <a:endParaRPr lang="en-US" sz="650" dirty="0"/>
          </a:p>
        </p:txBody>
      </p:sp>
      <p:sp>
        <p:nvSpPr>
          <p:cNvPr id="62" name="Text 32">
            <a:extLst>
              <a:ext uri="{FF2B5EF4-FFF2-40B4-BE49-F238E27FC236}">
                <a16:creationId xmlns:a16="http://schemas.microsoft.com/office/drawing/2014/main" id="{405A4488-5C91-23D8-2649-4A4036B1ED89}"/>
              </a:ext>
            </a:extLst>
          </p:cNvPr>
          <p:cNvSpPr/>
          <p:nvPr/>
        </p:nvSpPr>
        <p:spPr>
          <a:xfrm>
            <a:off x="2196065" y="4932989"/>
            <a:ext cx="365760" cy="146304"/>
          </a:xfrm>
          <a:prstGeom prst="rect">
            <a:avLst/>
          </a:prstGeom>
          <a:noFill/>
          <a:ln/>
        </p:spPr>
        <p:txBody>
          <a:bodyPr wrap="square" lIns="0" tIns="0" rIns="0" bIns="0" rtlCol="0" anchor="ctr"/>
          <a:lstStyle/>
          <a:p>
            <a:pPr marL="0" indent="0">
              <a:buNone/>
            </a:pPr>
            <a:r>
              <a:rPr lang="en-US" sz="650" dirty="0">
                <a:solidFill>
                  <a:srgbClr val="CCCCCC"/>
                </a:solidFill>
                <a:latin typeface="Space Grotesk" pitchFamily="34" charset="0"/>
                <a:ea typeface="Space Grotesk" pitchFamily="34" charset="-122"/>
                <a:cs typeface="Space Grotesk" pitchFamily="34" charset="-120"/>
              </a:rPr>
              <a:t>5%</a:t>
            </a:r>
            <a:endParaRPr lang="en-US" sz="650" dirty="0"/>
          </a:p>
        </p:txBody>
      </p:sp>
      <p:sp>
        <p:nvSpPr>
          <p:cNvPr id="63" name="Text 33">
            <a:extLst>
              <a:ext uri="{FF2B5EF4-FFF2-40B4-BE49-F238E27FC236}">
                <a16:creationId xmlns:a16="http://schemas.microsoft.com/office/drawing/2014/main" id="{405A4488-5C91-23D8-2649-4A4036B1ED89}"/>
              </a:ext>
            </a:extLst>
          </p:cNvPr>
          <p:cNvSpPr/>
          <p:nvPr/>
        </p:nvSpPr>
        <p:spPr>
          <a:xfrm>
            <a:off x="411480" y="4852410"/>
            <a:ext cx="2377680" cy="233776"/>
          </a:xfrm>
          <a:prstGeom prst="rect">
            <a:avLst/>
          </a:prstGeom>
          <a:noFill/>
          <a:ln/>
        </p:spPr>
        <p:txBody>
          <a:bodyPr wrap="square" lIns="0" tIns="0" rIns="0" bIns="0" rtlCol="0" anchor="ctr"/>
          <a:lstStyle/>
          <a:p>
            <a:pPr marL="0" indent="0">
              <a:buNone/>
            </a:pPr>
            <a:r>
              <a:rPr lang="en-US" sz="650" dirty="0" err="1">
                <a:solidFill>
                  <a:srgbClr val="CCCCCC"/>
                </a:solidFill>
                <a:latin typeface="Space Grotesk" pitchFamily="34" charset="0"/>
                <a:ea typeface="Space Grotesk" pitchFamily="34" charset="-122"/>
                <a:cs typeface="Space Grotesk" pitchFamily="34" charset="-120"/>
              </a:rPr>
              <a:t>INtempo</a:t>
            </a:r>
            <a:r>
              <a:rPr lang="en-US" sz="650" dirty="0">
                <a:solidFill>
                  <a:srgbClr val="CCCCCC"/>
                </a:solidFill>
                <a:latin typeface="Space Grotesk" pitchFamily="34" charset="0"/>
                <a:ea typeface="Space Grotesk" pitchFamily="34" charset="-122"/>
                <a:cs typeface="Space Grotesk" pitchFamily="34" charset="-120"/>
              </a:rPr>
              <a:t> reale con strumenti digitali</a:t>
            </a:r>
            <a:endParaRPr lang="en-US" sz="650" dirty="0"/>
          </a:p>
        </p:txBody>
      </p:sp>
      <p:pic>
        <p:nvPicPr>
          <p:cNvPr id="64" name="Immagine 61">
            <a:hlinkClick r:id="rId3"/>
            <a:extLst>
              <a:ext uri="{FF2B5EF4-FFF2-40B4-BE49-F238E27FC236}">
                <a16:creationId xmlns:a16="http://schemas.microsoft.com/office/drawing/2014/main" id="{E2101927-D7A3-5AF1-9869-34F109764181}"/>
              </a:ext>
            </a:extLst>
          </p:cNvPr>
          <p:cNvPicPr>
            <a:picLocks noChangeAspect="1"/>
          </p:cNvPicPr>
          <p:nvPr/>
        </p:nvPicPr>
        <p:blipFill>
          <a:blip r:embed="rId4"/>
          <a:stretch>
            <a:fillRect/>
          </a:stretch>
        </p:blipFill>
        <p:spPr>
          <a:xfrm>
            <a:off x="6675120" y="1631952"/>
            <a:ext cx="540000" cy="540000"/>
          </a:xfrm>
          <a:prstGeom prst="rect">
            <a:avLst/>
          </a:prstGeom>
        </p:spPr>
      </p:pic>
      <p:pic>
        <p:nvPicPr>
          <p:cNvPr id="65" name="Elemento grafico 62">
            <a:extLst>
              <a:ext uri="{FF2B5EF4-FFF2-40B4-BE49-F238E27FC236}">
                <a16:creationId xmlns:a16="http://schemas.microsoft.com/office/drawing/2014/main" id="{B5D58D85-9290-2597-3808-2EB4CCA97F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9600" y="4435920"/>
            <a:ext cx="410400" cy="410400"/>
          </a:xfrm>
          <a:prstGeom prst="rect">
            <a:avLst/>
          </a:prstGeom>
        </p:spPr>
      </p:pic>
      <p:sp>
        <p:nvSpPr>
          <p:cNvPr id="2" name="Shape 27">
            <a:extLst>
              <a:ext uri="{FF2B5EF4-FFF2-40B4-BE49-F238E27FC236}">
                <a16:creationId xmlns:a16="http://schemas.microsoft.com/office/drawing/2014/main" id="{9D0FC3EF-904F-1F7C-7074-88ABC12C596E}"/>
              </a:ext>
            </a:extLst>
          </p:cNvPr>
          <p:cNvSpPr/>
          <p:nvPr/>
        </p:nvSpPr>
        <p:spPr>
          <a:xfrm>
            <a:off x="2011680" y="4937491"/>
            <a:ext cx="118800" cy="109728"/>
          </a:xfrm>
          <a:prstGeom prst="rect">
            <a:avLst/>
          </a:prstGeom>
          <a:solidFill>
            <a:srgbClr val="C32420"/>
          </a:solidFill>
          <a:ln/>
        </p:spPr>
        <p:txBody>
          <a:bodyPr/>
          <a:lstStyle/>
          <a:p>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640080" y="457200"/>
            <a:ext cx="4297680" cy="1463040"/>
          </a:xfrm>
          <a:prstGeom prst="rect">
            <a:avLst/>
          </a:prstGeom>
          <a:noFill/>
          <a:ln/>
        </p:spPr>
        <p:txBody>
          <a:bodyPr wrap="square" lIns="0" tIns="0" rIns="0" bIns="0"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Approfondiamo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Insieme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640080" y="2286000"/>
            <a:ext cx="3931920" cy="822960"/>
          </a:xfrm>
          <a:prstGeom prst="rect">
            <a:avLst/>
          </a:prstGeom>
          <a:noFill/>
          <a:ln/>
        </p:spPr>
        <p:txBody>
          <a:bodyPr wrap="square" lIns="0" tIns="0" rIns="0" bIns="0" rtlCol="0" anchor="ct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Ogni realtà imprenditoriale ha esigenze specifiche.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BLB Studio Legale offre un percorso personalizzato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di adeguamento e prevenzione.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3"/>
          <p:cNvSpPr/>
          <p:nvPr/>
        </p:nvSpPr>
        <p:spPr>
          <a:xfrm>
            <a:off x="5120640" y="548640"/>
            <a:ext cx="3657600" cy="1234440"/>
          </a:xfrm>
          <a:prstGeom prst="rect">
            <a:avLst/>
          </a:prstGeom>
          <a:solidFill>
            <a:srgbClr val="2A2A30"/>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5120640" y="548640"/>
            <a:ext cx="54864" cy="123444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5303520" y="685800"/>
            <a:ext cx="411480" cy="411480"/>
          </a:xfrm>
          <a:prstGeom prst="rect">
            <a:avLst/>
          </a:prstGeom>
          <a:solidFill>
            <a:srgbClr val="C32420"/>
          </a:solid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5852160" y="685800"/>
            <a:ext cx="27432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Diagnosi degli Assetti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5852160" y="1005840"/>
            <a:ext cx="2743200" cy="59436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Gap analysis personalizzata e priorità di intervento per la vostra struttura societaria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p:cNvSpPr/>
          <p:nvPr/>
        </p:nvSpPr>
        <p:spPr>
          <a:xfrm>
            <a:off x="5120640" y="1965960"/>
            <a:ext cx="3657600" cy="1234440"/>
          </a:xfrm>
          <a:prstGeom prst="rect">
            <a:avLst/>
          </a:prstGeom>
          <a:solidFill>
            <a:srgbClr val="2A2A30"/>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5120640" y="1965960"/>
            <a:ext cx="54864" cy="123444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5303520" y="2103120"/>
            <a:ext cx="411480" cy="411480"/>
          </a:xfrm>
          <a:prstGeom prst="rect">
            <a:avLst/>
          </a:prstGeom>
          <a:solidFill>
            <a:srgbClr val="C32420"/>
          </a:solid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5852160" y="2103120"/>
            <a:ext cx="27432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Strategia di Adeguamento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5852160" y="2423160"/>
            <a:ext cx="2743200" cy="59436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Piano operativo su misura con tempistiche, costi e responsabilità definiti</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5120640" y="3383280"/>
            <a:ext cx="3657600" cy="1234440"/>
          </a:xfrm>
          <a:prstGeom prst="rect">
            <a:avLst/>
          </a:prstGeom>
          <a:solidFill>
            <a:srgbClr val="2A2A30"/>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p:cNvSpPr/>
          <p:nvPr/>
        </p:nvSpPr>
        <p:spPr>
          <a:xfrm>
            <a:off x="5120640" y="3383280"/>
            <a:ext cx="54864" cy="123444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5303520" y="3520440"/>
            <a:ext cx="411480" cy="411480"/>
          </a:xfrm>
          <a:prstGeom prst="rect">
            <a:avLst/>
          </a:prstGeom>
          <a:solidFill>
            <a:srgbClr val="C32420"/>
          </a:solid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5852160" y="3520440"/>
            <a:ext cx="27432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Monitoraggio Continuo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5852160" y="3840480"/>
            <a:ext cx="2743200" cy="59436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Sistema di early warning e reporting periodico integrato nei vostri processi</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Shape 18"/>
          <p:cNvSpPr/>
          <p:nvPr/>
        </p:nvSpPr>
        <p:spPr>
          <a:xfrm>
            <a:off x="640080" y="3794760"/>
            <a:ext cx="2743200" cy="4572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640080" y="3794760"/>
            <a:ext cx="274320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Richiedi una Consulenza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640080" y="4343400"/>
            <a:ext cx="3200400" cy="2286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info@blblex.it  ·  +39 02 36 51 55 80</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 5">
            <a:extLst>
              <a:ext uri="{FF2B5EF4-FFF2-40B4-BE49-F238E27FC236}">
                <a16:creationId xmlns:a16="http://schemas.microsoft.com/office/drawing/2014/main" id="{23526E93-B374-608A-50B8-9DC1B3202C0D}"/>
              </a:ext>
            </a:extLst>
          </p:cNvPr>
          <p:cNvSpPr/>
          <p:nvPr/>
        </p:nvSpPr>
        <p:spPr>
          <a:xfrm>
            <a:off x="5303520" y="2103120"/>
            <a:ext cx="474428" cy="411480"/>
          </a:xfrm>
          <a:prstGeom prst="rect">
            <a:avLst/>
          </a:prstGeom>
          <a:solidFill>
            <a:srgbClr val="C32420"/>
          </a:solid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Elemento grafico 25">
            <a:extLst>
              <a:ext uri="{FF2B5EF4-FFF2-40B4-BE49-F238E27FC236}">
                <a16:creationId xmlns:a16="http://schemas.microsoft.com/office/drawing/2014/main" id="{B4DFD6D9-F342-6A77-BCAD-3D03D57F13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28800" y="4600620"/>
            <a:ext cx="360000" cy="360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548640" y="365760"/>
            <a:ext cx="8046720" cy="5029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Perché </a:t>
            </a:r>
            <a:r>
              <a:rPr kumimoji="0" lang="en-US" sz="2600" b="1" i="0" u="none" strike="noStrike" kern="1200" cap="none" spc="0" normalizeH="0" baseline="0" noProof="0" dirty="0">
                <a:ln>
                  <a:noFill/>
                </a:ln>
                <a:solidFill>
                  <a:srgbClr val="C32420"/>
                </a:solidFill>
                <a:effectLst/>
                <a:uLnTx/>
                <a:uFillTx/>
                <a:latin typeface="Montserrat" pitchFamily="34" charset="0"/>
                <a:ea typeface="Montserrat" pitchFamily="34" charset="-122"/>
                <a:cs typeface="Montserrat" pitchFamily="34" charset="-120"/>
              </a:rPr>
              <a:t>BLB</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548640" y="1005840"/>
            <a:ext cx="7772400" cy="548640"/>
          </a:xfrm>
          <a:prstGeom prst="rect">
            <a:avLst/>
          </a:prstGeom>
          <a:noFill/>
          <a:ln/>
        </p:spPr>
        <p:txBody>
          <a:bodyPr wrap="square" lIns="0" tIns="0" rIns="0" bIns="0" rtlCol="0" anchor="ct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BLB Studio Legale riunisce avvocati e dottori commercialisti in un'unica struttura professionale, con oltre venticinque anni di esperienza nella prevenzione e gestione della crisi d'impresa.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3"/>
          <p:cNvSpPr/>
          <p:nvPr/>
        </p:nvSpPr>
        <p:spPr>
          <a:xfrm>
            <a:off x="365760" y="1874520"/>
            <a:ext cx="2011680" cy="237744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365760" y="1874520"/>
            <a:ext cx="201168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502920" y="2057400"/>
            <a:ext cx="173736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200" normalizeH="0" baseline="0" noProof="0" dirty="0">
                <a:ln>
                  <a:noFill/>
                </a:ln>
                <a:solidFill>
                  <a:srgbClr val="C32420"/>
                </a:solidFill>
                <a:effectLst/>
                <a:uLnTx/>
                <a:uFillTx/>
                <a:latin typeface="Space Grotesk" pitchFamily="34" charset="0"/>
                <a:ea typeface="Space Grotesk" pitchFamily="34" charset="-122"/>
                <a:cs typeface="Space Grotesk" pitchFamily="34" charset="-120"/>
              </a:rPr>
              <a:t>FONDAZIONE</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502920" y="2331720"/>
            <a:ext cx="1737360"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Dal 1998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502920" y="2834640"/>
            <a:ext cx="1737360" cy="91440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Oltre 25 anni di attività continuativa in diritto societario e crisi d'impresa</a:t>
            </a:r>
            <a:endParaRPr kumimoji="0" lang="en-US" sz="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p:cNvSpPr/>
          <p:nvPr/>
        </p:nvSpPr>
        <p:spPr>
          <a:xfrm>
            <a:off x="2560320" y="1874520"/>
            <a:ext cx="2011680" cy="237744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2560320" y="1874520"/>
            <a:ext cx="201168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2697480" y="2057400"/>
            <a:ext cx="173736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200" normalizeH="0" baseline="0" noProof="0" dirty="0">
                <a:ln>
                  <a:noFill/>
                </a:ln>
                <a:solidFill>
                  <a:srgbClr val="C32420"/>
                </a:solidFill>
                <a:effectLst/>
                <a:uLnTx/>
                <a:uFillTx/>
                <a:latin typeface="Space Grotesk" pitchFamily="34" charset="0"/>
                <a:ea typeface="Space Grotesk" pitchFamily="34" charset="-122"/>
                <a:cs typeface="Space Grotesk" pitchFamily="34" charset="-120"/>
              </a:rPr>
              <a:t>STRUTTURA</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2697480" y="2331720"/>
            <a:ext cx="1737360"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Multidisciplinare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697480" y="2834640"/>
            <a:ext cx="1737360" cy="91440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Avvocati e commercialisti integrati in team unico per ogni incarico</a:t>
            </a:r>
            <a:endParaRPr kumimoji="0" lang="en-US" sz="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4754880" y="1874520"/>
            <a:ext cx="2011680" cy="237744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p:cNvSpPr/>
          <p:nvPr/>
        </p:nvSpPr>
        <p:spPr>
          <a:xfrm>
            <a:off x="4754880" y="1874520"/>
            <a:ext cx="201168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4892040" y="2057400"/>
            <a:ext cx="173736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200" normalizeH="0" baseline="0" noProof="0" dirty="0">
                <a:ln>
                  <a:noFill/>
                </a:ln>
                <a:solidFill>
                  <a:srgbClr val="C32420"/>
                </a:solidFill>
                <a:effectLst/>
                <a:uLnTx/>
                <a:uFillTx/>
                <a:latin typeface="Space Grotesk" pitchFamily="34" charset="0"/>
                <a:ea typeface="Space Grotesk" pitchFamily="34" charset="-122"/>
                <a:cs typeface="Space Grotesk" pitchFamily="34" charset="-120"/>
              </a:rPr>
              <a:t>PRESENZA</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4892040" y="2331720"/>
            <a:ext cx="1737360"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3 Sedi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7"/>
          <p:cNvSpPr/>
          <p:nvPr/>
        </p:nvSpPr>
        <p:spPr>
          <a:xfrm>
            <a:off x="4892040" y="2834640"/>
            <a:ext cx="1737360" cy="91440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Milano, Roma e Lussemburgo per assistenza nazionale e internazionale</a:t>
            </a:r>
            <a:endParaRPr kumimoji="0" lang="en-US" sz="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Shape 18"/>
          <p:cNvSpPr/>
          <p:nvPr/>
        </p:nvSpPr>
        <p:spPr>
          <a:xfrm>
            <a:off x="6949440" y="1874520"/>
            <a:ext cx="2011680" cy="2377440"/>
          </a:xfrm>
          <a:prstGeom prst="rect">
            <a:avLst/>
          </a:prstGeom>
          <a:solidFill>
            <a:srgbClr val="2A2A3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9"/>
          <p:cNvSpPr/>
          <p:nvPr/>
        </p:nvSpPr>
        <p:spPr>
          <a:xfrm>
            <a:off x="6949440" y="1874520"/>
            <a:ext cx="201168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7086600" y="2057400"/>
            <a:ext cx="173736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200" normalizeH="0" baseline="0" noProof="0" dirty="0">
                <a:ln>
                  <a:noFill/>
                </a:ln>
                <a:solidFill>
                  <a:srgbClr val="C32420"/>
                </a:solidFill>
                <a:effectLst/>
                <a:uLnTx/>
                <a:uFillTx/>
                <a:latin typeface="Space Grotesk" pitchFamily="34" charset="0"/>
                <a:ea typeface="Space Grotesk" pitchFamily="34" charset="-122"/>
                <a:cs typeface="Space Grotesk" pitchFamily="34" charset="-120"/>
              </a:rPr>
              <a:t>SPECIALIZZAZIONE</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7086600" y="2331720"/>
            <a:ext cx="1737360"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Prevenzione e Gestione della Crisi</a:t>
            </a:r>
          </a:p>
        </p:txBody>
      </p:sp>
      <p:sp>
        <p:nvSpPr>
          <p:cNvPr id="24" name="Text 22"/>
          <p:cNvSpPr/>
          <p:nvPr/>
        </p:nvSpPr>
        <p:spPr>
          <a:xfrm>
            <a:off x="7086600" y="2834640"/>
            <a:ext cx="1737360" cy="914400"/>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it-IT" sz="850" b="0" i="0" u="none" strike="noStrike" kern="1200" cap="none" spc="0" normalizeH="0" baseline="0" noProof="0" dirty="0">
                <a:ln>
                  <a:noFill/>
                </a:ln>
                <a:solidFill>
                  <a:srgbClr val="999999"/>
                </a:solidFill>
                <a:effectLst/>
                <a:uLnTx/>
                <a:uFillTx/>
                <a:latin typeface="Source Sans Pro" pitchFamily="34" charset="0"/>
                <a:ea typeface="Source Sans Pro" pitchFamily="34" charset="-122"/>
                <a:cs typeface="Source Sans Pro" pitchFamily="34" charset="-120"/>
              </a:rPr>
              <a:t>Composizione negoziata, procedure di allerta, piani attestati e accordi di ristrutturazione dei debiti</a:t>
            </a:r>
          </a:p>
        </p:txBody>
      </p:sp>
      <p:pic>
        <p:nvPicPr>
          <p:cNvPr id="28" name="Elemento grafico 27">
            <a:extLst>
              <a:ext uri="{FF2B5EF4-FFF2-40B4-BE49-F238E27FC236}">
                <a16:creationId xmlns:a16="http://schemas.microsoft.com/office/drawing/2014/main" id="{A5C3AC17-0FF0-9ACC-7549-A134AFDB12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29600" y="4435920"/>
            <a:ext cx="410400" cy="410400"/>
          </a:xfrm>
          <a:prstGeom prst="rect">
            <a:avLst/>
          </a:prstGeom>
        </p:spPr>
      </p:pic>
      <p:pic>
        <p:nvPicPr>
          <p:cNvPr id="29" name="Elemento grafico 28">
            <a:extLst>
              <a:ext uri="{FF2B5EF4-FFF2-40B4-BE49-F238E27FC236}">
                <a16:creationId xmlns:a16="http://schemas.microsoft.com/office/drawing/2014/main" id="{31EA7D8D-8CFA-C58D-14DC-284E28960C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87320" y="180276"/>
            <a:ext cx="1645200" cy="66554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2" name="Text 0"/>
          <p:cNvSpPr/>
          <p:nvPr/>
        </p:nvSpPr>
        <p:spPr>
          <a:xfrm>
            <a:off x="548640" y="274320"/>
            <a:ext cx="7315200" cy="43891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Il Team </a:t>
            </a:r>
            <a:r>
              <a:rPr kumimoji="0" lang="en-US" sz="2200" b="1" i="0" u="none" strike="noStrike" kern="1200" cap="none" spc="0" normalizeH="0" baseline="0" noProof="0" dirty="0">
                <a:ln>
                  <a:noFill/>
                </a:ln>
                <a:solidFill>
                  <a:srgbClr val="C32420"/>
                </a:solidFill>
                <a:effectLst/>
                <a:uLnTx/>
                <a:uFillTx/>
                <a:latin typeface="Montserrat" pitchFamily="34" charset="0"/>
                <a:ea typeface="Montserrat" pitchFamily="34" charset="-122"/>
                <a:cs typeface="Montserrat" pitchFamily="34" charset="-120"/>
              </a:rPr>
              <a:t>Crisi</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548640" y="731520"/>
            <a:ext cx="2286000" cy="36576"/>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548640" y="804672"/>
            <a:ext cx="7680960" cy="2286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A4F62"/>
                </a:solidFill>
                <a:effectLst/>
                <a:uLnTx/>
                <a:uFillTx/>
                <a:latin typeface="Source Sans Pro" pitchFamily="34" charset="0"/>
                <a:ea typeface="Source Sans Pro" pitchFamily="34" charset="-122"/>
                <a:cs typeface="Source Sans Pro" pitchFamily="34" charset="-120"/>
              </a:rPr>
              <a:t>I professionisti BLB specializzati in ristrutturazioni e prevenzione della crisi d'impresa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3"/>
          <p:cNvSpPr/>
          <p:nvPr/>
        </p:nvSpPr>
        <p:spPr>
          <a:xfrm>
            <a:off x="320040" y="1097280"/>
            <a:ext cx="1965960" cy="1188720"/>
          </a:xfrm>
          <a:prstGeom prst="rect">
            <a:avLst/>
          </a:prstGeom>
          <a:blipFill dpi="0" rotWithShape="1">
            <a:blip r:embed="rId3">
              <a:extLst>
                <a:ext uri="{28A0092B-C50C-407E-A947-70E740481C1C}">
                  <a14:useLocalDpi xmlns:a14="http://schemas.microsoft.com/office/drawing/2010/main" val="0"/>
                </a:ext>
              </a:extLst>
            </a:blip>
            <a:srcRect/>
            <a:stretch>
              <a:fillRect t="-18077" b="-130001"/>
            </a:stretch>
          </a:blip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320040" y="2331720"/>
            <a:ext cx="1965960" cy="1920240"/>
          </a:xfrm>
          <a:prstGeom prst="rect">
            <a:avLst/>
          </a:prstGeom>
          <a:solidFill>
            <a:srgbClr val="FFFFFF"/>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320040" y="2331720"/>
            <a:ext cx="1965960" cy="54864"/>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411480" y="2423160"/>
            <a:ext cx="17830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ALESSANDRO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BENEDETTI</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411480" y="2907792"/>
            <a:ext cx="1783080" cy="20116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32420"/>
                </a:solidFill>
                <a:effectLst/>
                <a:uLnTx/>
                <a:uFillTx/>
                <a:latin typeface="Source Sans Pro" pitchFamily="34" charset="0"/>
                <a:ea typeface="Source Sans Pro" pitchFamily="34" charset="-122"/>
                <a:cs typeface="Source Sans Pro" pitchFamily="34" charset="-120"/>
              </a:rPr>
              <a:t>Avvocato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457200" y="3200400"/>
            <a:ext cx="1691640" cy="2286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457200" y="3200400"/>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Diritto Societario</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1"/>
          <p:cNvSpPr/>
          <p:nvPr/>
        </p:nvSpPr>
        <p:spPr>
          <a:xfrm>
            <a:off x="457200" y="3493008"/>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457200" y="3493008"/>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Compliance</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457200" y="3785616"/>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457200" y="3785616"/>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Due Diligence</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hape 15"/>
          <p:cNvSpPr/>
          <p:nvPr/>
        </p:nvSpPr>
        <p:spPr>
          <a:xfrm>
            <a:off x="2514600" y="1097280"/>
            <a:ext cx="1965960" cy="1188720"/>
          </a:xfrm>
          <a:prstGeom prst="rect">
            <a:avLst/>
          </a:prstGeom>
          <a:blipFill dpi="0" rotWithShape="1">
            <a:blip r:embed="rId4">
              <a:extLst>
                <a:ext uri="{28A0092B-C50C-407E-A947-70E740481C1C}">
                  <a14:useLocalDpi xmlns:a14="http://schemas.microsoft.com/office/drawing/2010/main" val="0"/>
                </a:ext>
              </a:extLst>
            </a:blip>
            <a:srcRect/>
            <a:stretch>
              <a:fillRect t="-29231" b="-118847"/>
            </a:stretch>
          </a:blip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2514600" y="2331720"/>
            <a:ext cx="1965960" cy="1920240"/>
          </a:xfrm>
          <a:prstGeom prst="rect">
            <a:avLst/>
          </a:prstGeom>
          <a:solidFill>
            <a:srgbClr val="FFFFFF"/>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p:cNvSpPr/>
          <p:nvPr/>
        </p:nvSpPr>
        <p:spPr>
          <a:xfrm>
            <a:off x="2514600" y="2331720"/>
            <a:ext cx="1965960" cy="54864"/>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2606040" y="2423160"/>
            <a:ext cx="17830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DONATO SILVANO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LORUSSO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p:cNvSpPr/>
          <p:nvPr/>
        </p:nvSpPr>
        <p:spPr>
          <a:xfrm>
            <a:off x="2606040" y="2907792"/>
            <a:ext cx="1783080" cy="20116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32420"/>
                </a:solidFill>
                <a:effectLst/>
                <a:uLnTx/>
                <a:uFillTx/>
                <a:latin typeface="Source Sans Pro" pitchFamily="34" charset="0"/>
                <a:ea typeface="Source Sans Pro" pitchFamily="34" charset="-122"/>
                <a:cs typeface="Source Sans Pro" pitchFamily="34" charset="-120"/>
              </a:rPr>
              <a:t>Avvocato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hape 21"/>
          <p:cNvSpPr/>
          <p:nvPr/>
        </p:nvSpPr>
        <p:spPr>
          <a:xfrm>
            <a:off x="2651760" y="3200400"/>
            <a:ext cx="1691640" cy="2286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p:cNvSpPr/>
          <p:nvPr/>
        </p:nvSpPr>
        <p:spPr>
          <a:xfrm>
            <a:off x="2651760" y="3200400"/>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Governance</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Shape 23"/>
          <p:cNvSpPr/>
          <p:nvPr/>
        </p:nvSpPr>
        <p:spPr>
          <a:xfrm>
            <a:off x="2651760" y="3493008"/>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4"/>
          <p:cNvSpPr/>
          <p:nvPr/>
        </p:nvSpPr>
        <p:spPr>
          <a:xfrm>
            <a:off x="2651760" y="3493008"/>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Ristrutturazioni</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2651760" y="3785616"/>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2651760" y="3785616"/>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Contrattualistica Straordinaria</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Shape 27"/>
          <p:cNvSpPr/>
          <p:nvPr/>
        </p:nvSpPr>
        <p:spPr>
          <a:xfrm>
            <a:off x="4709160" y="1097280"/>
            <a:ext cx="1965960" cy="1188720"/>
          </a:xfrm>
          <a:prstGeom prst="rect">
            <a:avLst/>
          </a:prstGeom>
          <a:blipFill dpi="0" rotWithShape="1">
            <a:blip r:embed="rId5">
              <a:extLst>
                <a:ext uri="{28A0092B-C50C-407E-A947-70E740481C1C}">
                  <a14:useLocalDpi xmlns:a14="http://schemas.microsoft.com/office/drawing/2010/main" val="0"/>
                </a:ext>
              </a:extLst>
            </a:blip>
            <a:srcRect/>
            <a:stretch>
              <a:fillRect t="-12732" b="-135000"/>
            </a:stretch>
          </a:blip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hape 29"/>
          <p:cNvSpPr/>
          <p:nvPr/>
        </p:nvSpPr>
        <p:spPr>
          <a:xfrm>
            <a:off x="4709160" y="2331720"/>
            <a:ext cx="1965960" cy="1920240"/>
          </a:xfrm>
          <a:prstGeom prst="rect">
            <a:avLst/>
          </a:prstGeom>
          <a:solidFill>
            <a:srgbClr val="FFFFFF"/>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Shape 30"/>
          <p:cNvSpPr/>
          <p:nvPr/>
        </p:nvSpPr>
        <p:spPr>
          <a:xfrm>
            <a:off x="4709160" y="2331720"/>
            <a:ext cx="1965960" cy="54864"/>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31"/>
          <p:cNvSpPr/>
          <p:nvPr/>
        </p:nvSpPr>
        <p:spPr>
          <a:xfrm>
            <a:off x="4800600" y="2423160"/>
            <a:ext cx="17830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SIMMACO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RICCIO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 32"/>
          <p:cNvSpPr/>
          <p:nvPr/>
        </p:nvSpPr>
        <p:spPr>
          <a:xfrm>
            <a:off x="4800600" y="2907792"/>
            <a:ext cx="1783080" cy="20116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32420"/>
                </a:solidFill>
                <a:effectLst/>
                <a:uLnTx/>
                <a:uFillTx/>
                <a:latin typeface="Source Sans Pro" pitchFamily="34" charset="0"/>
                <a:ea typeface="Source Sans Pro" pitchFamily="34" charset="-122"/>
                <a:cs typeface="Source Sans Pro" pitchFamily="34" charset="-120"/>
              </a:rPr>
              <a:t>Dott. Commercialista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hape 33"/>
          <p:cNvSpPr/>
          <p:nvPr/>
        </p:nvSpPr>
        <p:spPr>
          <a:xfrm>
            <a:off x="4846320" y="3200400"/>
            <a:ext cx="1691640" cy="2286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 34"/>
          <p:cNvSpPr/>
          <p:nvPr/>
        </p:nvSpPr>
        <p:spPr>
          <a:xfrm>
            <a:off x="4846320" y="3200400"/>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Transazioni fiscali</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Shape 35"/>
          <p:cNvSpPr/>
          <p:nvPr/>
        </p:nvSpPr>
        <p:spPr>
          <a:xfrm>
            <a:off x="4846320" y="3493008"/>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 36"/>
          <p:cNvSpPr/>
          <p:nvPr/>
        </p:nvSpPr>
        <p:spPr>
          <a:xfrm>
            <a:off x="4846320" y="3493008"/>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Business Plan</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Shape 37"/>
          <p:cNvSpPr/>
          <p:nvPr/>
        </p:nvSpPr>
        <p:spPr>
          <a:xfrm>
            <a:off x="4846320" y="3785616"/>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 38"/>
          <p:cNvSpPr/>
          <p:nvPr/>
        </p:nvSpPr>
        <p:spPr>
          <a:xfrm>
            <a:off x="4846320" y="3785616"/>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Analisi di Sostenibilità del Debito</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9"/>
          <p:cNvSpPr/>
          <p:nvPr/>
        </p:nvSpPr>
        <p:spPr>
          <a:xfrm>
            <a:off x="6903720" y="1097280"/>
            <a:ext cx="1965960" cy="1188720"/>
          </a:xfrm>
          <a:prstGeom prst="rect">
            <a:avLst/>
          </a:prstGeom>
          <a:blipFill dpi="0" rotWithShape="1">
            <a:blip r:embed="rId6">
              <a:extLst>
                <a:ext uri="{28A0092B-C50C-407E-A947-70E740481C1C}">
                  <a14:useLocalDpi xmlns:a14="http://schemas.microsoft.com/office/drawing/2010/main" val="0"/>
                </a:ext>
              </a:extLst>
            </a:blip>
            <a:srcRect/>
            <a:stretch>
              <a:fillRect t="-21539" b="-126193"/>
            </a:stretch>
          </a:blip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Shape 41"/>
          <p:cNvSpPr/>
          <p:nvPr/>
        </p:nvSpPr>
        <p:spPr>
          <a:xfrm>
            <a:off x="6903720" y="2331720"/>
            <a:ext cx="1965960" cy="1920240"/>
          </a:xfrm>
          <a:prstGeom prst="rect">
            <a:avLst/>
          </a:prstGeom>
          <a:solidFill>
            <a:srgbClr val="FFFFFF"/>
          </a:solidFill>
          <a:ln/>
          <a:effectLst>
            <a:outerShdw blurRad="50800" dist="1905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Shape 42"/>
          <p:cNvSpPr/>
          <p:nvPr/>
        </p:nvSpPr>
        <p:spPr>
          <a:xfrm>
            <a:off x="6903720" y="2331720"/>
            <a:ext cx="1965960" cy="54864"/>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43"/>
          <p:cNvSpPr/>
          <p:nvPr/>
        </p:nvSpPr>
        <p:spPr>
          <a:xfrm>
            <a:off x="6995160" y="2423160"/>
            <a:ext cx="17830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ANNA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1C21"/>
                </a:solidFill>
                <a:effectLst/>
                <a:uLnTx/>
                <a:uFillTx/>
                <a:latin typeface="Montserrat" pitchFamily="34" charset="0"/>
                <a:ea typeface="Montserrat" pitchFamily="34" charset="-122"/>
                <a:cs typeface="Montserrat" pitchFamily="34" charset="-120"/>
              </a:rPr>
              <a:t>RAVIELE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 44"/>
          <p:cNvSpPr/>
          <p:nvPr/>
        </p:nvSpPr>
        <p:spPr>
          <a:xfrm>
            <a:off x="6995160" y="2907792"/>
            <a:ext cx="1783080" cy="20116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32420"/>
                </a:solidFill>
                <a:effectLst/>
                <a:uLnTx/>
                <a:uFillTx/>
                <a:latin typeface="Source Sans Pro" pitchFamily="34" charset="0"/>
                <a:ea typeface="Source Sans Pro" pitchFamily="34" charset="-122"/>
                <a:cs typeface="Source Sans Pro" pitchFamily="34" charset="-120"/>
              </a:rPr>
              <a:t>Avvocato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Shape 45"/>
          <p:cNvSpPr/>
          <p:nvPr/>
        </p:nvSpPr>
        <p:spPr>
          <a:xfrm>
            <a:off x="7040880" y="3200400"/>
            <a:ext cx="1691640" cy="22860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46"/>
          <p:cNvSpPr/>
          <p:nvPr/>
        </p:nvSpPr>
        <p:spPr>
          <a:xfrm>
            <a:off x="7040880" y="3200400"/>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Codice della Crisi (CCII)</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Shape 47"/>
          <p:cNvSpPr/>
          <p:nvPr/>
        </p:nvSpPr>
        <p:spPr>
          <a:xfrm>
            <a:off x="7040880" y="3493008"/>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 48"/>
          <p:cNvSpPr/>
          <p:nvPr/>
        </p:nvSpPr>
        <p:spPr>
          <a:xfrm>
            <a:off x="7040880" y="3493008"/>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Composizione Negoziata</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Shape 49"/>
          <p:cNvSpPr/>
          <p:nvPr/>
        </p:nvSpPr>
        <p:spPr>
          <a:xfrm>
            <a:off x="7040880" y="3785616"/>
            <a:ext cx="1691640" cy="228600"/>
          </a:xfrm>
          <a:prstGeom prst="rect">
            <a:avLst/>
          </a:prstGeom>
          <a:solidFill>
            <a:srgbClr val="4A4F6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Text 50"/>
          <p:cNvSpPr/>
          <p:nvPr/>
        </p:nvSpPr>
        <p:spPr>
          <a:xfrm>
            <a:off x="7040880" y="3785616"/>
            <a:ext cx="169164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ource Sans Pro" pitchFamily="34" charset="0"/>
                <a:ea typeface="Source Sans Pro" pitchFamily="34" charset="-122"/>
                <a:cs typeface="Source Sans Pro" pitchFamily="34" charset="-120"/>
              </a:rPr>
              <a:t>Responsabilità degli Amministratori</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 52"/>
          <p:cNvSpPr/>
          <p:nvPr/>
        </p:nvSpPr>
        <p:spPr>
          <a:xfrm>
            <a:off x="7772400" y="4663440"/>
            <a:ext cx="914400" cy="27432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effectLst/>
                <a:uLnTx/>
                <a:uFillTx/>
                <a:latin typeface="Source Sans Pro" pitchFamily="34" charset="0"/>
                <a:ea typeface="Source Sans Pro" pitchFamily="34" charset="-122"/>
                <a:cs typeface="Source Sans Pro" pitchFamily="34" charset="-120"/>
              </a:rPr>
              <a:t>25 / 26</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Shape 53"/>
          <p:cNvSpPr/>
          <p:nvPr/>
        </p:nvSpPr>
        <p:spPr>
          <a:xfrm>
            <a:off x="0" y="5052060"/>
            <a:ext cx="9144000" cy="91440"/>
          </a:xfrm>
          <a:prstGeom prst="rect">
            <a:avLst/>
          </a:prstGeom>
          <a:solidFill>
            <a:srgbClr val="C3242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 0" descr="preencoded.png">
            <a:extLst>
              <a:ext uri="{FF2B5EF4-FFF2-40B4-BE49-F238E27FC236}">
                <a16:creationId xmlns:a16="http://schemas.microsoft.com/office/drawing/2014/main" id="{322621CE-07AE-C3DB-74FF-C71A943B25D6}"/>
              </a:ext>
            </a:extLst>
          </p:cNvPr>
          <p:cNvPicPr>
            <a:picLocks noChangeAspect="1"/>
          </p:cNvPicPr>
          <p:nvPr/>
        </p:nvPicPr>
        <p:blipFill>
          <a:blip r:embed="rId7"/>
          <a:stretch>
            <a:fillRect/>
          </a:stretch>
        </p:blipFill>
        <p:spPr>
          <a:xfrm>
            <a:off x="274320" y="4663440"/>
            <a:ext cx="228600" cy="228600"/>
          </a:xfrm>
          <a:prstGeom prst="rect">
            <a:avLst/>
          </a:prstGeom>
        </p:spPr>
      </p:pic>
      <p:sp>
        <p:nvSpPr>
          <p:cNvPr id="18" name="Text 37">
            <a:extLst>
              <a:ext uri="{FF2B5EF4-FFF2-40B4-BE49-F238E27FC236}">
                <a16:creationId xmlns:a16="http://schemas.microsoft.com/office/drawing/2014/main" id="{81C1FB9A-AB58-1A02-FDFB-0C81855B94FD}"/>
              </a:ext>
            </a:extLst>
          </p:cNvPr>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9">
    <p:bg>
      <p:bgPr>
        <a:solidFill>
          <a:srgbClr val="1C1C21"/>
        </a:solidFill>
        <a:effectLst/>
      </p:bgPr>
    </p:bg>
    <p:spTree>
      <p:nvGrpSpPr>
        <p:cNvPr id="1" name=""/>
        <p:cNvGrpSpPr/>
        <p:nvPr/>
      </p:nvGrpSpPr>
      <p:grpSpPr>
        <a:xfrm>
          <a:off x="0" y="0"/>
          <a:ext cx="0" cy="0"/>
          <a:chOff x="0" y="0"/>
          <a:chExt cx="0" cy="0"/>
        </a:xfrm>
      </p:grpSpPr>
      <p:pic>
        <p:nvPicPr>
          <p:cNvPr id="36" name="Elemento grafico 35">
            <a:extLst>
              <a:ext uri="{FF2B5EF4-FFF2-40B4-BE49-F238E27FC236}">
                <a16:creationId xmlns:a16="http://schemas.microsoft.com/office/drawing/2014/main" id="{E6768218-A33E-2C97-6D94-420F3A2167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9000" y="272030"/>
            <a:ext cx="594000" cy="594000"/>
          </a:xfrm>
          <a:prstGeom prst="rect">
            <a:avLst/>
          </a:prstGeom>
        </p:spPr>
      </p:pic>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4" name="Text 1"/>
          <p:cNvSpPr/>
          <p:nvPr/>
        </p:nvSpPr>
        <p:spPr>
          <a:xfrm>
            <a:off x="1280160" y="365760"/>
            <a:ext cx="2743200" cy="274320"/>
          </a:xfrm>
          <a:prstGeom prst="rect">
            <a:avLst/>
          </a:prstGeom>
          <a:noFill/>
          <a:ln/>
        </p:spPr>
        <p:txBody>
          <a:bodyPr wrap="square" lIns="0" tIns="0" rIns="0" bIns="0" rtlCol="0" anchor="ctr"/>
          <a:lstStyle/>
          <a:p>
            <a:pPr marL="0" indent="0">
              <a:buNone/>
            </a:pPr>
            <a:r>
              <a:rPr lang="en-US" sz="1300" kern="0" spc="300" dirty="0">
                <a:solidFill>
                  <a:srgbClr val="FFFFFF"/>
                </a:solidFill>
                <a:latin typeface="Space Grotesk" pitchFamily="34" charset="0"/>
                <a:ea typeface="Space Grotesk" pitchFamily="34" charset="-122"/>
                <a:cs typeface="Space Grotesk" pitchFamily="34" charset="-120"/>
              </a:rPr>
              <a:t>BLB STUDIO LEGALE</a:t>
            </a:r>
            <a:endParaRPr lang="en-US" sz="1300" dirty="0"/>
          </a:p>
        </p:txBody>
      </p:sp>
      <p:sp>
        <p:nvSpPr>
          <p:cNvPr id="5" name="Text 2"/>
          <p:cNvSpPr/>
          <p:nvPr/>
        </p:nvSpPr>
        <p:spPr>
          <a:xfrm>
            <a:off x="1280160" y="658368"/>
            <a:ext cx="2743200" cy="228600"/>
          </a:xfrm>
          <a:prstGeom prst="rect">
            <a:avLst/>
          </a:prstGeom>
          <a:noFill/>
          <a:ln/>
        </p:spPr>
        <p:txBody>
          <a:bodyPr wrap="square" lIns="0" tIns="0" rIns="0" bIns="0" rtlCol="0" anchor="ctr"/>
          <a:lstStyle/>
          <a:p>
            <a:pPr marL="0" indent="0">
              <a:buNone/>
            </a:pPr>
            <a:r>
              <a:rPr lang="en-US" sz="900" kern="0" spc="300" dirty="0">
                <a:solidFill>
                  <a:srgbClr val="C32420"/>
                </a:solidFill>
                <a:latin typeface="Space Grotesk" pitchFamily="34" charset="0"/>
                <a:ea typeface="Space Grotesk" pitchFamily="34" charset="-122"/>
                <a:cs typeface="Space Grotesk" pitchFamily="34" charset="-120"/>
              </a:rPr>
              <a:t>CRISIS MONITOR</a:t>
            </a:r>
            <a:endParaRPr lang="en-US" sz="900" dirty="0"/>
          </a:p>
        </p:txBody>
      </p:sp>
      <p:sp>
        <p:nvSpPr>
          <p:cNvPr id="6" name="Shape 3"/>
          <p:cNvSpPr/>
          <p:nvPr/>
        </p:nvSpPr>
        <p:spPr>
          <a:xfrm>
            <a:off x="548640" y="1051560"/>
            <a:ext cx="4114800" cy="36576"/>
          </a:xfrm>
          <a:prstGeom prst="rect">
            <a:avLst/>
          </a:prstGeom>
          <a:solidFill>
            <a:srgbClr val="C32420"/>
          </a:solidFill>
          <a:ln/>
        </p:spPr>
        <p:txBody>
          <a:bodyPr/>
          <a:lstStyle/>
          <a:p>
            <a:endParaRPr lang="it-IT"/>
          </a:p>
        </p:txBody>
      </p:sp>
      <p:sp>
        <p:nvSpPr>
          <p:cNvPr id="7" name="Text 4"/>
          <p:cNvSpPr/>
          <p:nvPr/>
        </p:nvSpPr>
        <p:spPr>
          <a:xfrm>
            <a:off x="548640" y="1234440"/>
            <a:ext cx="5029200" cy="457200"/>
          </a:xfrm>
          <a:prstGeom prst="rect">
            <a:avLst/>
          </a:prstGeom>
          <a:noFill/>
          <a:ln/>
        </p:spPr>
        <p:txBody>
          <a:bodyPr wrap="square" lIns="0" tIns="0" rIns="0" bIns="0" rtlCol="0" anchor="ctr"/>
          <a:lstStyle/>
          <a:p>
            <a:pPr marL="0" indent="0">
              <a:lnSpc>
                <a:spcPct val="140000"/>
              </a:lnSpc>
              <a:buNone/>
            </a:pPr>
            <a:r>
              <a:rPr lang="en-US" sz="850" dirty="0">
                <a:solidFill>
                  <a:srgbClr val="999999"/>
                </a:solidFill>
                <a:latin typeface="Source Sans Pro" pitchFamily="34" charset="0"/>
                <a:ea typeface="Source Sans Pro" pitchFamily="34" charset="-122"/>
                <a:cs typeface="Source Sans Pro" pitchFamily="34" charset="-120"/>
              </a:rPr>
              <a:t>Il presente documento ha finalità meramente informativa e non costituisce parere legale.</a:t>
            </a:r>
            <a:endParaRPr lang="en-US" sz="850" dirty="0"/>
          </a:p>
          <a:p>
            <a:pPr marL="0" indent="0">
              <a:lnSpc>
                <a:spcPct val="140000"/>
              </a:lnSpc>
              <a:buNone/>
            </a:pPr>
            <a:r>
              <a:rPr lang="en-US" sz="850" dirty="0">
                <a:solidFill>
                  <a:srgbClr val="999999"/>
                </a:solidFill>
                <a:latin typeface="Source Sans Pro" pitchFamily="34" charset="0"/>
                <a:ea typeface="Source Sans Pro" pitchFamily="34" charset="-122"/>
                <a:cs typeface="Source Sans Pro" pitchFamily="34" charset="-120"/>
              </a:rPr>
              <a:t>Per approfondimenti specifici si prega di contattare lo Studio.</a:t>
            </a:r>
            <a:endParaRPr lang="en-US" sz="850" dirty="0"/>
          </a:p>
        </p:txBody>
      </p:sp>
      <p:sp>
        <p:nvSpPr>
          <p:cNvPr id="8" name="Shape 5"/>
          <p:cNvSpPr/>
          <p:nvPr/>
        </p:nvSpPr>
        <p:spPr>
          <a:xfrm>
            <a:off x="457200" y="1920240"/>
            <a:ext cx="1828800" cy="150876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9" name="Shape 6"/>
          <p:cNvSpPr/>
          <p:nvPr/>
        </p:nvSpPr>
        <p:spPr>
          <a:xfrm>
            <a:off x="457200" y="1920240"/>
            <a:ext cx="1828800" cy="36576"/>
          </a:xfrm>
          <a:prstGeom prst="rect">
            <a:avLst/>
          </a:prstGeom>
          <a:solidFill>
            <a:srgbClr val="C32420"/>
          </a:solidFill>
          <a:ln/>
        </p:spPr>
        <p:txBody>
          <a:bodyPr/>
          <a:lstStyle/>
          <a:p>
            <a:endParaRPr lang="it-IT"/>
          </a:p>
        </p:txBody>
      </p:sp>
      <p:sp>
        <p:nvSpPr>
          <p:cNvPr id="10" name="Text 7"/>
          <p:cNvSpPr/>
          <p:nvPr/>
        </p:nvSpPr>
        <p:spPr>
          <a:xfrm>
            <a:off x="594360" y="2057400"/>
            <a:ext cx="1554480" cy="228600"/>
          </a:xfrm>
          <a:prstGeom prst="rect">
            <a:avLst/>
          </a:prstGeom>
          <a:noFill/>
          <a:ln/>
        </p:spPr>
        <p:txBody>
          <a:bodyPr wrap="square" lIns="0" tIns="0" rIns="0" bIns="0" rtlCol="0" anchor="ctr"/>
          <a:lstStyle/>
          <a:p>
            <a:pPr marL="0" indent="0">
              <a:buNone/>
            </a:pPr>
            <a:r>
              <a:rPr lang="en-US" sz="1000" b="1" kern="0" spc="200" dirty="0">
                <a:solidFill>
                  <a:srgbClr val="FFFFFF"/>
                </a:solidFill>
                <a:latin typeface="Montserrat" pitchFamily="34" charset="0"/>
                <a:ea typeface="Montserrat" pitchFamily="34" charset="-122"/>
                <a:cs typeface="Montserrat" pitchFamily="34" charset="-120"/>
              </a:rPr>
              <a:t>MILANO</a:t>
            </a:r>
            <a:endParaRPr lang="en-US" sz="1000" dirty="0"/>
          </a:p>
        </p:txBody>
      </p:sp>
      <p:sp>
        <p:nvSpPr>
          <p:cNvPr id="11" name="Text 8"/>
          <p:cNvSpPr/>
          <p:nvPr/>
        </p:nvSpPr>
        <p:spPr>
          <a:xfrm>
            <a:off x="594360" y="2331720"/>
            <a:ext cx="1554480" cy="411480"/>
          </a:xfrm>
          <a:prstGeom prst="rect">
            <a:avLst/>
          </a:prstGeom>
          <a:noFill/>
          <a:ln/>
        </p:spPr>
        <p:txBody>
          <a:bodyPr wrap="square" lIns="0" tIns="0" rIns="0" bIns="0" rtlCol="0" anchor="ctr"/>
          <a:lstStyle/>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Via Carducci, 38</a:t>
            </a:r>
            <a:endParaRPr lang="en-US" sz="800" dirty="0"/>
          </a:p>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20123 Milano</a:t>
            </a:r>
            <a:endParaRPr lang="en-US" sz="800" dirty="0"/>
          </a:p>
        </p:txBody>
      </p:sp>
      <p:sp>
        <p:nvSpPr>
          <p:cNvPr id="12" name="Text 9"/>
          <p:cNvSpPr/>
          <p:nvPr/>
        </p:nvSpPr>
        <p:spPr>
          <a:xfrm>
            <a:off x="594360" y="2788920"/>
            <a:ext cx="1554480" cy="182880"/>
          </a:xfrm>
          <a:prstGeom prst="rect">
            <a:avLst/>
          </a:prstGeom>
          <a:noFill/>
          <a:ln/>
        </p:spPr>
        <p:txBody>
          <a:bodyPr wrap="square" lIns="0" tIns="0" rIns="0" bIns="0" rtlCol="0" anchor="ctr"/>
          <a:lstStyle/>
          <a:p>
            <a:pPr marL="0" indent="0">
              <a:buNone/>
            </a:pPr>
            <a:r>
              <a:rPr lang="en-US" sz="800" dirty="0">
                <a:solidFill>
                  <a:srgbClr val="FFFFFF"/>
                </a:solidFill>
                <a:latin typeface="Source Sans Pro" pitchFamily="34" charset="0"/>
                <a:ea typeface="Source Sans Pro" pitchFamily="34" charset="-122"/>
                <a:cs typeface="Source Sans Pro" pitchFamily="34" charset="-120"/>
              </a:rPr>
              <a:t>+39 02 36 51 55 80</a:t>
            </a:r>
            <a:endParaRPr lang="en-US" sz="800" dirty="0"/>
          </a:p>
        </p:txBody>
      </p:sp>
      <p:sp>
        <p:nvSpPr>
          <p:cNvPr id="13" name="Text 10"/>
          <p:cNvSpPr/>
          <p:nvPr/>
        </p:nvSpPr>
        <p:spPr>
          <a:xfrm>
            <a:off x="594360" y="2999232"/>
            <a:ext cx="1554480" cy="182880"/>
          </a:xfrm>
          <a:prstGeom prst="rect">
            <a:avLst/>
          </a:prstGeom>
          <a:noFill/>
          <a:ln/>
        </p:spPr>
        <p:txBody>
          <a:bodyPr wrap="square" lIns="0" tIns="0" rIns="0" bIns="0" rtlCol="0" anchor="ctr"/>
          <a:lstStyle/>
          <a:p>
            <a:pPr marL="0" indent="0">
              <a:buNone/>
            </a:pPr>
            <a:r>
              <a:rPr lang="en-US" sz="850" dirty="0">
                <a:solidFill>
                  <a:srgbClr val="C32420"/>
                </a:solidFill>
                <a:latin typeface="Source Sans Pro" pitchFamily="34" charset="0"/>
                <a:ea typeface="Source Sans Pro" pitchFamily="34" charset="-122"/>
                <a:cs typeface="Source Sans Pro" pitchFamily="34" charset="-120"/>
              </a:rPr>
              <a:t>milano@blblex.it</a:t>
            </a:r>
            <a:endParaRPr lang="en-US" sz="700" dirty="0"/>
          </a:p>
        </p:txBody>
      </p:sp>
      <p:sp>
        <p:nvSpPr>
          <p:cNvPr id="14" name="Shape 11"/>
          <p:cNvSpPr/>
          <p:nvPr/>
        </p:nvSpPr>
        <p:spPr>
          <a:xfrm>
            <a:off x="2468880" y="1920240"/>
            <a:ext cx="1828800" cy="150876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5" name="Shape 12"/>
          <p:cNvSpPr/>
          <p:nvPr/>
        </p:nvSpPr>
        <p:spPr>
          <a:xfrm>
            <a:off x="2468880" y="1920240"/>
            <a:ext cx="1828800" cy="36576"/>
          </a:xfrm>
          <a:prstGeom prst="rect">
            <a:avLst/>
          </a:prstGeom>
          <a:solidFill>
            <a:srgbClr val="C32420"/>
          </a:solidFill>
          <a:ln/>
        </p:spPr>
        <p:txBody>
          <a:bodyPr/>
          <a:lstStyle/>
          <a:p>
            <a:endParaRPr lang="it-IT"/>
          </a:p>
        </p:txBody>
      </p:sp>
      <p:sp>
        <p:nvSpPr>
          <p:cNvPr id="16" name="Text 13"/>
          <p:cNvSpPr/>
          <p:nvPr/>
        </p:nvSpPr>
        <p:spPr>
          <a:xfrm>
            <a:off x="2606040" y="2057400"/>
            <a:ext cx="1554480" cy="228600"/>
          </a:xfrm>
          <a:prstGeom prst="rect">
            <a:avLst/>
          </a:prstGeom>
          <a:noFill/>
          <a:ln/>
        </p:spPr>
        <p:txBody>
          <a:bodyPr wrap="square" lIns="0" tIns="0" rIns="0" bIns="0" rtlCol="0" anchor="ctr"/>
          <a:lstStyle/>
          <a:p>
            <a:pPr marL="0" indent="0">
              <a:buNone/>
            </a:pPr>
            <a:r>
              <a:rPr lang="en-US" sz="1000" b="1" kern="0" spc="200" dirty="0">
                <a:solidFill>
                  <a:srgbClr val="FFFFFF"/>
                </a:solidFill>
                <a:latin typeface="Montserrat" pitchFamily="34" charset="0"/>
                <a:ea typeface="Montserrat" pitchFamily="34" charset="-122"/>
                <a:cs typeface="Montserrat" pitchFamily="34" charset="-120"/>
              </a:rPr>
              <a:t>ROMA</a:t>
            </a:r>
            <a:endParaRPr lang="en-US" sz="1000" dirty="0"/>
          </a:p>
        </p:txBody>
      </p:sp>
      <p:sp>
        <p:nvSpPr>
          <p:cNvPr id="17" name="Text 14"/>
          <p:cNvSpPr/>
          <p:nvPr/>
        </p:nvSpPr>
        <p:spPr>
          <a:xfrm>
            <a:off x="2606040" y="2331720"/>
            <a:ext cx="1554480" cy="411480"/>
          </a:xfrm>
          <a:prstGeom prst="rect">
            <a:avLst/>
          </a:prstGeom>
          <a:noFill/>
          <a:ln/>
        </p:spPr>
        <p:txBody>
          <a:bodyPr wrap="square" lIns="0" tIns="0" rIns="0" bIns="0" rtlCol="0" anchor="ctr"/>
          <a:lstStyle/>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Via di Torre Argentina, 21</a:t>
            </a:r>
            <a:endParaRPr lang="en-US" sz="800" dirty="0"/>
          </a:p>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00186 Roma</a:t>
            </a:r>
            <a:endParaRPr lang="en-US" sz="800" dirty="0"/>
          </a:p>
        </p:txBody>
      </p:sp>
      <p:sp>
        <p:nvSpPr>
          <p:cNvPr id="18" name="Text 15"/>
          <p:cNvSpPr/>
          <p:nvPr/>
        </p:nvSpPr>
        <p:spPr>
          <a:xfrm>
            <a:off x="2606040" y="2788920"/>
            <a:ext cx="1554480" cy="182880"/>
          </a:xfrm>
          <a:prstGeom prst="rect">
            <a:avLst/>
          </a:prstGeom>
          <a:noFill/>
          <a:ln/>
        </p:spPr>
        <p:txBody>
          <a:bodyPr wrap="square" lIns="0" tIns="0" rIns="0" bIns="0" rtlCol="0" anchor="ctr"/>
          <a:lstStyle/>
          <a:p>
            <a:pPr marL="0" indent="0">
              <a:buNone/>
            </a:pPr>
            <a:r>
              <a:rPr lang="en-US" sz="800" dirty="0">
                <a:solidFill>
                  <a:srgbClr val="FFFFFF"/>
                </a:solidFill>
                <a:latin typeface="Source Sans Pro" pitchFamily="34" charset="0"/>
                <a:ea typeface="Source Sans Pro" pitchFamily="34" charset="-122"/>
                <a:cs typeface="Source Sans Pro" pitchFamily="34" charset="-120"/>
              </a:rPr>
              <a:t>+39 06 35 40 16 37</a:t>
            </a:r>
            <a:endParaRPr lang="en-US" sz="800" dirty="0"/>
          </a:p>
        </p:txBody>
      </p:sp>
      <p:sp>
        <p:nvSpPr>
          <p:cNvPr id="19" name="Text 16"/>
          <p:cNvSpPr/>
          <p:nvPr/>
        </p:nvSpPr>
        <p:spPr>
          <a:xfrm>
            <a:off x="2606040" y="2999232"/>
            <a:ext cx="1554480" cy="182880"/>
          </a:xfrm>
          <a:prstGeom prst="rect">
            <a:avLst/>
          </a:prstGeom>
          <a:noFill/>
          <a:ln/>
        </p:spPr>
        <p:txBody>
          <a:bodyPr wrap="square" lIns="0" tIns="0" rIns="0" bIns="0" rtlCol="0" anchor="ctr"/>
          <a:lstStyle/>
          <a:p>
            <a:pPr marL="0" indent="0">
              <a:buNone/>
            </a:pPr>
            <a:r>
              <a:rPr lang="en-US" sz="850" dirty="0">
                <a:solidFill>
                  <a:srgbClr val="C32420"/>
                </a:solidFill>
                <a:latin typeface="Source Sans Pro" pitchFamily="34" charset="0"/>
                <a:ea typeface="Source Sans Pro" pitchFamily="34" charset="-122"/>
                <a:cs typeface="Source Sans Pro" pitchFamily="34" charset="-120"/>
              </a:rPr>
              <a:t>roma@blblex.it</a:t>
            </a:r>
            <a:endParaRPr lang="en-US" sz="700" dirty="0"/>
          </a:p>
        </p:txBody>
      </p:sp>
      <p:sp>
        <p:nvSpPr>
          <p:cNvPr id="20" name="Shape 17"/>
          <p:cNvSpPr/>
          <p:nvPr/>
        </p:nvSpPr>
        <p:spPr>
          <a:xfrm>
            <a:off x="4480560" y="1920240"/>
            <a:ext cx="1828800" cy="150876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21" name="Shape 18"/>
          <p:cNvSpPr/>
          <p:nvPr/>
        </p:nvSpPr>
        <p:spPr>
          <a:xfrm>
            <a:off x="4480560" y="1920240"/>
            <a:ext cx="1828800" cy="36576"/>
          </a:xfrm>
          <a:prstGeom prst="rect">
            <a:avLst/>
          </a:prstGeom>
          <a:solidFill>
            <a:srgbClr val="C32420"/>
          </a:solidFill>
          <a:ln/>
        </p:spPr>
        <p:txBody>
          <a:bodyPr/>
          <a:lstStyle/>
          <a:p>
            <a:endParaRPr lang="it-IT"/>
          </a:p>
        </p:txBody>
      </p:sp>
      <p:sp>
        <p:nvSpPr>
          <p:cNvPr id="22" name="Text 19"/>
          <p:cNvSpPr/>
          <p:nvPr/>
        </p:nvSpPr>
        <p:spPr>
          <a:xfrm>
            <a:off x="4617720" y="2057400"/>
            <a:ext cx="1554480" cy="228600"/>
          </a:xfrm>
          <a:prstGeom prst="rect">
            <a:avLst/>
          </a:prstGeom>
          <a:noFill/>
          <a:ln/>
        </p:spPr>
        <p:txBody>
          <a:bodyPr wrap="square" lIns="0" tIns="0" rIns="0" bIns="0" rtlCol="0" anchor="ctr"/>
          <a:lstStyle/>
          <a:p>
            <a:pPr marL="0" indent="0">
              <a:buNone/>
            </a:pPr>
            <a:r>
              <a:rPr lang="en-US" sz="1000" b="1" kern="0" spc="200" dirty="0">
                <a:solidFill>
                  <a:srgbClr val="FFFFFF"/>
                </a:solidFill>
                <a:latin typeface="Montserrat" pitchFamily="34" charset="0"/>
                <a:ea typeface="Montserrat" pitchFamily="34" charset="-122"/>
                <a:cs typeface="Montserrat" pitchFamily="34" charset="-120"/>
              </a:rPr>
              <a:t>LUSSEMBURGO</a:t>
            </a:r>
            <a:endParaRPr lang="en-US" sz="1000" dirty="0"/>
          </a:p>
        </p:txBody>
      </p:sp>
      <p:sp>
        <p:nvSpPr>
          <p:cNvPr id="23" name="Text 20"/>
          <p:cNvSpPr/>
          <p:nvPr/>
        </p:nvSpPr>
        <p:spPr>
          <a:xfrm>
            <a:off x="4617720" y="2331720"/>
            <a:ext cx="1554480" cy="411480"/>
          </a:xfrm>
          <a:prstGeom prst="rect">
            <a:avLst/>
          </a:prstGeom>
          <a:noFill/>
          <a:ln/>
        </p:spPr>
        <p:txBody>
          <a:bodyPr wrap="square" lIns="0" tIns="0" rIns="0" bIns="0" rtlCol="0" anchor="ctr"/>
          <a:lstStyle/>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63, Rue de Rollingergrund</a:t>
            </a:r>
            <a:endParaRPr lang="en-US" sz="800" dirty="0"/>
          </a:p>
          <a:p>
            <a:pPr marL="0" indent="0">
              <a:lnSpc>
                <a:spcPct val="130000"/>
              </a:lnSpc>
              <a:buNone/>
            </a:pPr>
            <a:r>
              <a:rPr lang="en-US" sz="800" dirty="0">
                <a:solidFill>
                  <a:srgbClr val="999999"/>
                </a:solidFill>
                <a:latin typeface="Source Sans Pro" pitchFamily="34" charset="0"/>
                <a:ea typeface="Source Sans Pro" pitchFamily="34" charset="-122"/>
                <a:cs typeface="Source Sans Pro" pitchFamily="34" charset="-120"/>
              </a:rPr>
              <a:t>L-2440 Luxembourg</a:t>
            </a:r>
            <a:endParaRPr lang="en-US" sz="800" dirty="0"/>
          </a:p>
        </p:txBody>
      </p:sp>
      <p:sp>
        <p:nvSpPr>
          <p:cNvPr id="24" name="Text 21"/>
          <p:cNvSpPr/>
          <p:nvPr/>
        </p:nvSpPr>
        <p:spPr>
          <a:xfrm>
            <a:off x="4617720" y="2788920"/>
            <a:ext cx="1554480" cy="182880"/>
          </a:xfrm>
          <a:prstGeom prst="rect">
            <a:avLst/>
          </a:prstGeom>
          <a:noFill/>
          <a:ln/>
        </p:spPr>
        <p:txBody>
          <a:bodyPr wrap="square" lIns="0" tIns="0" rIns="0" bIns="0" rtlCol="0" anchor="ctr"/>
          <a:lstStyle/>
          <a:p>
            <a:pPr marL="0" indent="0">
              <a:buNone/>
            </a:pPr>
            <a:r>
              <a:rPr lang="en-US" sz="800" dirty="0">
                <a:solidFill>
                  <a:srgbClr val="FFFFFF"/>
                </a:solidFill>
                <a:latin typeface="Source Sans Pro" pitchFamily="34" charset="0"/>
                <a:ea typeface="Source Sans Pro" pitchFamily="34" charset="-122"/>
                <a:cs typeface="Source Sans Pro" pitchFamily="34" charset="-120"/>
              </a:rPr>
              <a:t>+352 26 10 38 23</a:t>
            </a:r>
            <a:endParaRPr lang="en-US" sz="800" dirty="0"/>
          </a:p>
        </p:txBody>
      </p:sp>
      <p:sp>
        <p:nvSpPr>
          <p:cNvPr id="25" name="Text 22"/>
          <p:cNvSpPr/>
          <p:nvPr/>
        </p:nvSpPr>
        <p:spPr>
          <a:xfrm>
            <a:off x="4617720" y="2999232"/>
            <a:ext cx="1554480" cy="182880"/>
          </a:xfrm>
          <a:prstGeom prst="rect">
            <a:avLst/>
          </a:prstGeom>
          <a:noFill/>
          <a:ln/>
        </p:spPr>
        <p:txBody>
          <a:bodyPr wrap="square" lIns="0" tIns="0" rIns="0" bIns="0" rtlCol="0" anchor="ctr"/>
          <a:lstStyle/>
          <a:p>
            <a:pPr marL="0" indent="0">
              <a:buNone/>
            </a:pPr>
            <a:r>
              <a:rPr lang="en-US" sz="700" dirty="0">
                <a:solidFill>
                  <a:srgbClr val="C32420"/>
                </a:solidFill>
                <a:latin typeface="Source Sans Pro" pitchFamily="34" charset="0"/>
                <a:ea typeface="Source Sans Pro" pitchFamily="34" charset="-122"/>
                <a:cs typeface="Source Sans Pro" pitchFamily="34" charset="-120"/>
              </a:rPr>
              <a:t>contact@blbinlawluxembourg.com</a:t>
            </a:r>
            <a:endParaRPr lang="en-US" sz="700" dirty="0"/>
          </a:p>
        </p:txBody>
      </p:sp>
      <p:sp>
        <p:nvSpPr>
          <p:cNvPr id="26" name="Shape 23"/>
          <p:cNvSpPr/>
          <p:nvPr/>
        </p:nvSpPr>
        <p:spPr>
          <a:xfrm>
            <a:off x="6492240" y="1920240"/>
            <a:ext cx="2286000" cy="260976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27" name="Shape 24"/>
          <p:cNvSpPr/>
          <p:nvPr/>
        </p:nvSpPr>
        <p:spPr>
          <a:xfrm>
            <a:off x="6492240" y="1920240"/>
            <a:ext cx="2286000" cy="36576"/>
          </a:xfrm>
          <a:prstGeom prst="rect">
            <a:avLst/>
          </a:prstGeom>
          <a:solidFill>
            <a:srgbClr val="C32420"/>
          </a:solidFill>
          <a:ln/>
        </p:spPr>
        <p:txBody>
          <a:bodyPr/>
          <a:lstStyle/>
          <a:p>
            <a:endParaRPr lang="it-IT"/>
          </a:p>
        </p:txBody>
      </p:sp>
      <p:sp>
        <p:nvSpPr>
          <p:cNvPr id="28" name="Text 25"/>
          <p:cNvSpPr/>
          <p:nvPr/>
        </p:nvSpPr>
        <p:spPr>
          <a:xfrm>
            <a:off x="6492240" y="2011680"/>
            <a:ext cx="2286000" cy="228600"/>
          </a:xfrm>
          <a:prstGeom prst="rect">
            <a:avLst/>
          </a:prstGeom>
          <a:noFill/>
          <a:ln/>
        </p:spPr>
        <p:txBody>
          <a:bodyPr wrap="square" lIns="0" tIns="0" rIns="0" bIns="0" rtlCol="0" anchor="ctr"/>
          <a:lstStyle/>
          <a:p>
            <a:pPr marL="0" indent="0" algn="ctr">
              <a:buNone/>
            </a:pPr>
            <a:r>
              <a:rPr lang="en-US" sz="900" b="1" kern="0" spc="200" dirty="0">
                <a:solidFill>
                  <a:srgbClr val="FFFFFF"/>
                </a:solidFill>
                <a:latin typeface="Montserrat" pitchFamily="34" charset="0"/>
                <a:ea typeface="Montserrat" pitchFamily="34" charset="-122"/>
                <a:cs typeface="Montserrat" pitchFamily="34" charset="-120"/>
              </a:rPr>
              <a:t>ISCRIVITI</a:t>
            </a:r>
            <a:endParaRPr lang="en-US" sz="900" dirty="0"/>
          </a:p>
        </p:txBody>
      </p:sp>
      <p:sp>
        <p:nvSpPr>
          <p:cNvPr id="30" name="Text 26"/>
          <p:cNvSpPr/>
          <p:nvPr/>
        </p:nvSpPr>
        <p:spPr>
          <a:xfrm>
            <a:off x="6492240" y="3886200"/>
            <a:ext cx="2286000" cy="411480"/>
          </a:xfrm>
          <a:prstGeom prst="rect">
            <a:avLst/>
          </a:prstGeom>
          <a:noFill/>
          <a:ln/>
        </p:spPr>
        <p:txBody>
          <a:bodyPr wrap="square" lIns="0" tIns="0" rIns="0" bIns="0" rtlCol="0" anchor="ctr"/>
          <a:lstStyle/>
          <a:p>
            <a:pPr marL="0" indent="0" algn="ctr">
              <a:lnSpc>
                <a:spcPct val="130000"/>
              </a:lnSpc>
              <a:buNone/>
            </a:pPr>
            <a:r>
              <a:rPr lang="en-US" sz="750" dirty="0">
                <a:solidFill>
                  <a:srgbClr val="999999"/>
                </a:solidFill>
                <a:latin typeface="Source Sans Pro" pitchFamily="34" charset="0"/>
                <a:ea typeface="Source Sans Pro" pitchFamily="34" charset="-122"/>
                <a:cs typeface="Source Sans Pro" pitchFamily="34" charset="-120"/>
              </a:rPr>
              <a:t>Scansiona per ricevere</a:t>
            </a:r>
            <a:endParaRPr lang="en-US" sz="750" dirty="0"/>
          </a:p>
          <a:p>
            <a:pPr marL="0" indent="0" algn="ctr">
              <a:lnSpc>
                <a:spcPct val="130000"/>
              </a:lnSpc>
              <a:buNone/>
            </a:pPr>
            <a:r>
              <a:rPr lang="en-US" sz="750" dirty="0">
                <a:solidFill>
                  <a:srgbClr val="999999"/>
                </a:solidFill>
                <a:latin typeface="Source Sans Pro" pitchFamily="34" charset="0"/>
                <a:ea typeface="Source Sans Pro" pitchFamily="34" charset="-122"/>
                <a:cs typeface="Source Sans Pro" pitchFamily="34" charset="-120"/>
              </a:rPr>
              <a:t>il Crisis Monitor ogni settimana</a:t>
            </a:r>
            <a:endParaRPr lang="en-US" sz="750" dirty="0"/>
          </a:p>
        </p:txBody>
      </p:sp>
      <p:sp>
        <p:nvSpPr>
          <p:cNvPr id="31" name="Text 27"/>
          <p:cNvSpPr/>
          <p:nvPr/>
        </p:nvSpPr>
        <p:spPr>
          <a:xfrm>
            <a:off x="6492240" y="4297680"/>
            <a:ext cx="2286000" cy="182880"/>
          </a:xfrm>
          <a:prstGeom prst="rect">
            <a:avLst/>
          </a:prstGeom>
          <a:noFill/>
          <a:ln/>
        </p:spPr>
        <p:txBody>
          <a:bodyPr wrap="square" lIns="0" tIns="0" rIns="0" bIns="0" rtlCol="0" anchor="ctr"/>
          <a:lstStyle/>
          <a:p>
            <a:pPr algn="ctr"/>
            <a:r>
              <a:rPr lang="en-US" sz="850" u="sng" dirty="0">
                <a:solidFill>
                  <a:srgbClr val="C32420"/>
                </a:solidFill>
                <a:latin typeface="Space Grotesk" pitchFamily="34" charset="0"/>
                <a:ea typeface="Space Grotesk" pitchFamily="34" charset="-122"/>
                <a:cs typeface="Space Grotesk" pitchFamily="34" charset="-120"/>
              </a:rPr>
              <a:t>blblex.it/ristrutturazioni-e-</a:t>
            </a:r>
            <a:r>
              <a:rPr lang="en-US" sz="850" u="sng" dirty="0" err="1">
                <a:solidFill>
                  <a:srgbClr val="C32420"/>
                </a:solidFill>
                <a:latin typeface="Space Grotesk" pitchFamily="34" charset="0"/>
                <a:ea typeface="Space Grotesk" pitchFamily="34" charset="-122"/>
                <a:cs typeface="Space Grotesk" pitchFamily="34" charset="-120"/>
              </a:rPr>
              <a:t>crisi</a:t>
            </a:r>
            <a:r>
              <a:rPr lang="en-US" sz="850" u="sng" dirty="0">
                <a:solidFill>
                  <a:srgbClr val="C32420"/>
                </a:solidFill>
                <a:latin typeface="Space Grotesk" pitchFamily="34" charset="0"/>
                <a:ea typeface="Space Grotesk" pitchFamily="34" charset="-122"/>
                <a:cs typeface="Space Grotesk" pitchFamily="34" charset="-120"/>
              </a:rPr>
              <a:t>-d-impresa</a:t>
            </a:r>
            <a:endParaRPr lang="en-US" sz="700" dirty="0"/>
          </a:p>
        </p:txBody>
      </p:sp>
      <p:sp>
        <p:nvSpPr>
          <p:cNvPr id="32" name="Text 28"/>
          <p:cNvSpPr/>
          <p:nvPr/>
        </p:nvSpPr>
        <p:spPr>
          <a:xfrm>
            <a:off x="457200" y="4617720"/>
            <a:ext cx="4572000" cy="182880"/>
          </a:xfrm>
          <a:prstGeom prst="rect">
            <a:avLst/>
          </a:prstGeom>
          <a:noFill/>
          <a:ln/>
        </p:spPr>
        <p:txBody>
          <a:bodyPr wrap="square" lIns="0" tIns="0" rIns="0" bIns="0" rtlCol="0" anchor="ctr"/>
          <a:lstStyle/>
          <a:p>
            <a:pPr marL="0" indent="0">
              <a:buNone/>
            </a:pPr>
            <a:r>
              <a:rPr lang="en-US" sz="850" dirty="0">
                <a:solidFill>
                  <a:srgbClr val="C32420"/>
                </a:solidFill>
                <a:latin typeface="Source Sans Pro" pitchFamily="34" charset="0"/>
                <a:ea typeface="Source Sans Pro" pitchFamily="34" charset="-122"/>
                <a:cs typeface="Source Sans Pro" pitchFamily="34" charset="-120"/>
              </a:rPr>
              <a:t>info@blblex.it  ·  blblex.it</a:t>
            </a:r>
            <a:endParaRPr lang="en-US" sz="850" dirty="0"/>
          </a:p>
        </p:txBody>
      </p:sp>
      <p:sp>
        <p:nvSpPr>
          <p:cNvPr id="34" name="Text 30"/>
          <p:cNvSpPr/>
          <p:nvPr/>
        </p:nvSpPr>
        <p:spPr>
          <a:xfrm>
            <a:off x="2286000" y="4823460"/>
            <a:ext cx="4572000" cy="182880"/>
          </a:xfrm>
          <a:prstGeom prst="rect">
            <a:avLst/>
          </a:prstGeom>
          <a:noFill/>
          <a:ln/>
        </p:spPr>
        <p:txBody>
          <a:bodyPr wrap="square" lIns="0" tIns="0" rIns="0" bIns="0" rtlCol="0" anchor="ctr"/>
          <a:lstStyle/>
          <a:p>
            <a:pPr marL="0" indent="0" algn="ctr">
              <a:buNone/>
            </a:pPr>
            <a:r>
              <a:rPr lang="en-US" sz="750" dirty="0">
                <a:solidFill>
                  <a:srgbClr val="999999"/>
                </a:solidFill>
                <a:latin typeface="Source Sans Pro" pitchFamily="34" charset="0"/>
                <a:ea typeface="Source Sans Pro" pitchFamily="34" charset="-122"/>
                <a:cs typeface="Source Sans Pro" pitchFamily="34" charset="-120"/>
              </a:rPr>
              <a:t>© 2026 BLB Studio Legale. Tutti i diritti riservati.</a:t>
            </a:r>
            <a:endParaRPr lang="en-US" sz="700" dirty="0"/>
          </a:p>
        </p:txBody>
      </p:sp>
      <p:pic>
        <p:nvPicPr>
          <p:cNvPr id="35" name="Elemento grafico 34">
            <a:extLst>
              <a:ext uri="{FF2B5EF4-FFF2-40B4-BE49-F238E27FC236}">
                <a16:creationId xmlns:a16="http://schemas.microsoft.com/office/drawing/2014/main" id="{A46EEE3B-9A79-EE78-CCBD-88E7FA572A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87320" y="180276"/>
            <a:ext cx="1645200" cy="665544"/>
          </a:xfrm>
          <a:prstGeom prst="rect">
            <a:avLst/>
          </a:prstGeom>
        </p:spPr>
      </p:pic>
      <p:sp>
        <p:nvSpPr>
          <p:cNvPr id="3" name="Text 35"/>
          <p:cNvSpPr/>
          <p:nvPr/>
        </p:nvSpPr>
        <p:spPr>
          <a:xfrm>
            <a:off x="457200" y="3501000"/>
            <a:ext cx="6477360" cy="182880"/>
          </a:xfrm>
          <a:prstGeom prst="rect">
            <a:avLst/>
          </a:prstGeom>
          <a:noFill/>
          <a:ln/>
        </p:spPr>
        <p:txBody>
          <a:bodyPr wrap="square" lIns="0" tIns="0" rIns="0" bIns="0" rtlCol="0" anchor="ctr"/>
          <a:lstStyle/>
          <a:p>
            <a:pPr marL="0" indent="0">
              <a:buNone/>
            </a:pPr>
            <a:r>
              <a:rPr lang="it-IT" sz="850" b="1" kern="0" spc="300" dirty="0">
                <a:solidFill>
                  <a:srgbClr val="4A4F62"/>
                </a:solidFill>
                <a:latin typeface="Montserrat" pitchFamily="34" charset="0"/>
                <a:ea typeface="Montserrat" pitchFamily="34" charset="-122"/>
                <a:cs typeface="Montserrat" pitchFamily="34" charset="-120"/>
              </a:rPr>
              <a:t>DESK INTERNAZIONALI</a:t>
            </a:r>
            <a:endParaRPr lang="it-IT" sz="850" dirty="0"/>
          </a:p>
        </p:txBody>
      </p:sp>
      <p:sp>
        <p:nvSpPr>
          <p:cNvPr id="37" name="Shape 36"/>
          <p:cNvSpPr/>
          <p:nvPr/>
        </p:nvSpPr>
        <p:spPr>
          <a:xfrm>
            <a:off x="457200" y="3730000"/>
            <a:ext cx="1828800" cy="800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38" name="Shape 37"/>
          <p:cNvSpPr/>
          <p:nvPr/>
        </p:nvSpPr>
        <p:spPr>
          <a:xfrm>
            <a:off x="457200" y="3730000"/>
            <a:ext cx="1828800" cy="36576"/>
          </a:xfrm>
          <a:prstGeom prst="rect">
            <a:avLst/>
          </a:prstGeom>
          <a:solidFill>
            <a:srgbClr val="C32420"/>
          </a:solidFill>
          <a:ln/>
        </p:spPr>
        <p:txBody>
          <a:bodyPr/>
          <a:lstStyle/>
          <a:p>
            <a:endParaRPr lang="it-IT"/>
          </a:p>
        </p:txBody>
      </p:sp>
      <p:sp>
        <p:nvSpPr>
          <p:cNvPr id="39" name="Text 38"/>
          <p:cNvSpPr/>
          <p:nvPr/>
        </p:nvSpPr>
        <p:spPr>
          <a:xfrm>
            <a:off x="594360" y="3867160"/>
            <a:ext cx="1554480" cy="457200"/>
          </a:xfrm>
          <a:prstGeom prst="rect">
            <a:avLst/>
          </a:prstGeom>
          <a:noFill/>
          <a:ln/>
        </p:spPr>
        <p:txBody>
          <a:bodyPr wrap="square" lIns="0" tIns="0" rIns="0" bIns="0" rtlCol="0" anchor="ctr"/>
          <a:lstStyle/>
          <a:p>
            <a:pPr marL="0" indent="0">
              <a:buNone/>
            </a:pPr>
            <a:r>
              <a:rPr lang="en-US" sz="900" b="1" kern="0" spc="200" dirty="0">
                <a:solidFill>
                  <a:srgbClr val="FFFFFF"/>
                </a:solidFill>
                <a:latin typeface="Montserrat" pitchFamily="34" charset="0"/>
                <a:ea typeface="Montserrat" pitchFamily="34" charset="-122"/>
                <a:cs typeface="Montserrat" pitchFamily="34" charset="-120"/>
              </a:rPr>
              <a:t>DESK CINA</a:t>
            </a:r>
            <a:endParaRPr lang="en-US" sz="900" dirty="0"/>
          </a:p>
        </p:txBody>
      </p:sp>
      <p:sp>
        <p:nvSpPr>
          <p:cNvPr id="40" name="Shape 39"/>
          <p:cNvSpPr/>
          <p:nvPr/>
        </p:nvSpPr>
        <p:spPr>
          <a:xfrm>
            <a:off x="2469240" y="3730000"/>
            <a:ext cx="1828800" cy="800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41" name="Shape 40"/>
          <p:cNvSpPr/>
          <p:nvPr/>
        </p:nvSpPr>
        <p:spPr>
          <a:xfrm>
            <a:off x="2469240" y="3730000"/>
            <a:ext cx="1828800" cy="36576"/>
          </a:xfrm>
          <a:prstGeom prst="rect">
            <a:avLst/>
          </a:prstGeom>
          <a:solidFill>
            <a:srgbClr val="C32420"/>
          </a:solidFill>
          <a:ln/>
        </p:spPr>
        <p:txBody>
          <a:bodyPr/>
          <a:lstStyle/>
          <a:p>
            <a:endParaRPr lang="it-IT"/>
          </a:p>
        </p:txBody>
      </p:sp>
      <p:sp>
        <p:nvSpPr>
          <p:cNvPr id="42" name="Text 41"/>
          <p:cNvSpPr/>
          <p:nvPr/>
        </p:nvSpPr>
        <p:spPr>
          <a:xfrm>
            <a:off x="2606400" y="3867160"/>
            <a:ext cx="1554480" cy="457200"/>
          </a:xfrm>
          <a:prstGeom prst="rect">
            <a:avLst/>
          </a:prstGeom>
          <a:noFill/>
          <a:ln/>
        </p:spPr>
        <p:txBody>
          <a:bodyPr wrap="square" lIns="0" tIns="0" rIns="0" bIns="0" rtlCol="0" anchor="ctr"/>
          <a:lstStyle/>
          <a:p>
            <a:pPr marL="0" indent="0">
              <a:buNone/>
            </a:pPr>
            <a:r>
              <a:rPr lang="en-US" sz="900" b="1" kern="0" spc="200" dirty="0">
                <a:solidFill>
                  <a:srgbClr val="FFFFFF"/>
                </a:solidFill>
                <a:latin typeface="Montserrat" pitchFamily="34" charset="0"/>
                <a:ea typeface="Montserrat" pitchFamily="34" charset="-122"/>
                <a:cs typeface="Montserrat" pitchFamily="34" charset="-120"/>
              </a:rPr>
              <a:t>DESK USA</a:t>
            </a:r>
            <a:endParaRPr lang="en-US" sz="900" dirty="0"/>
          </a:p>
        </p:txBody>
      </p:sp>
      <p:sp>
        <p:nvSpPr>
          <p:cNvPr id="43" name="Shape 42"/>
          <p:cNvSpPr/>
          <p:nvPr/>
        </p:nvSpPr>
        <p:spPr>
          <a:xfrm>
            <a:off x="4481280" y="3730000"/>
            <a:ext cx="1828800" cy="800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44" name="Shape 43"/>
          <p:cNvSpPr/>
          <p:nvPr/>
        </p:nvSpPr>
        <p:spPr>
          <a:xfrm>
            <a:off x="4481280" y="3730000"/>
            <a:ext cx="1828800" cy="36576"/>
          </a:xfrm>
          <a:prstGeom prst="rect">
            <a:avLst/>
          </a:prstGeom>
          <a:solidFill>
            <a:srgbClr val="C32420"/>
          </a:solidFill>
          <a:ln/>
        </p:spPr>
        <p:txBody>
          <a:bodyPr/>
          <a:lstStyle/>
          <a:p>
            <a:endParaRPr lang="it-IT"/>
          </a:p>
        </p:txBody>
      </p:sp>
      <p:sp>
        <p:nvSpPr>
          <p:cNvPr id="45" name="Text 44"/>
          <p:cNvSpPr/>
          <p:nvPr/>
        </p:nvSpPr>
        <p:spPr>
          <a:xfrm>
            <a:off x="4618440" y="3867160"/>
            <a:ext cx="1554480" cy="457200"/>
          </a:xfrm>
          <a:prstGeom prst="rect">
            <a:avLst/>
          </a:prstGeom>
          <a:noFill/>
          <a:ln/>
        </p:spPr>
        <p:txBody>
          <a:bodyPr wrap="square" lIns="0" tIns="0" rIns="0" bIns="0" rtlCol="0" anchor="ctr"/>
          <a:lstStyle/>
          <a:p>
            <a:pPr marL="0" indent="0">
              <a:buNone/>
            </a:pPr>
            <a:r>
              <a:rPr lang="en-US" sz="750" b="1" kern="0" spc="200" dirty="0">
                <a:solidFill>
                  <a:srgbClr val="FFFFFF"/>
                </a:solidFill>
                <a:latin typeface="Montserrat" pitchFamily="34" charset="0"/>
                <a:ea typeface="Montserrat" pitchFamily="34" charset="-122"/>
                <a:cs typeface="Montserrat" pitchFamily="34" charset="-120"/>
              </a:rPr>
              <a:t>DESK EMIRATI ARABI UNITI</a:t>
            </a:r>
            <a:endParaRPr lang="en-US" sz="750" dirty="0"/>
          </a:p>
        </p:txBody>
      </p:sp>
      <p:pic>
        <p:nvPicPr>
          <p:cNvPr id="33" name="Immagine 32">
            <a:hlinkClick r:id="rId5"/>
            <a:extLst>
              <a:ext uri="{FF2B5EF4-FFF2-40B4-BE49-F238E27FC236}">
                <a16:creationId xmlns:a16="http://schemas.microsoft.com/office/drawing/2014/main" id="{7B1A7E55-EA9C-283D-A6C8-AB3AA80EB2B4}"/>
              </a:ext>
            </a:extLst>
          </p:cNvPr>
          <p:cNvPicPr>
            <a:picLocks noChangeAspect="1"/>
          </p:cNvPicPr>
          <p:nvPr/>
        </p:nvPicPr>
        <p:blipFill>
          <a:blip r:embed="rId6"/>
          <a:stretch>
            <a:fillRect/>
          </a:stretch>
        </p:blipFill>
        <p:spPr>
          <a:xfrm>
            <a:off x="6915240" y="2290000"/>
            <a:ext cx="1440000" cy="144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F5F5"/>
        </a:solidFill>
        <a:effectLst/>
      </p:bgPr>
    </p:bg>
    <p:spTree>
      <p:nvGrpSpPr>
        <p:cNvPr id="1" name=""/>
        <p:cNvGrpSpPr/>
        <p:nvPr/>
      </p:nvGrpSpPr>
      <p:grpSpPr>
        <a:xfrm>
          <a:off x="0" y="0"/>
          <a:ext cx="0" cy="0"/>
          <a:chOff x="0" y="0"/>
          <a:chExt cx="0" cy="0"/>
        </a:xfrm>
      </p:grpSpPr>
      <p:pic>
        <p:nvPicPr>
          <p:cNvPr id="30" name="Elemento grafico 29">
            <a:extLst>
              <a:ext uri="{FF2B5EF4-FFF2-40B4-BE49-F238E27FC236}">
                <a16:creationId xmlns:a16="http://schemas.microsoft.com/office/drawing/2014/main" id="{BEC51B0D-DCD1-FDAC-2738-70D01B8715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620" y="4633740"/>
            <a:ext cx="288000" cy="288000"/>
          </a:xfrm>
          <a:prstGeom prst="rect">
            <a:avLst/>
          </a:prstGeom>
        </p:spPr>
      </p:pic>
      <p:sp>
        <p:nvSpPr>
          <p:cNvPr id="2" name="Text 0"/>
          <p:cNvSpPr/>
          <p:nvPr/>
        </p:nvSpPr>
        <p:spPr>
          <a:xfrm>
            <a:off x="457200" y="228600"/>
            <a:ext cx="4572000" cy="411480"/>
          </a:xfrm>
          <a:prstGeom prst="rect">
            <a:avLst/>
          </a:prstGeom>
          <a:noFill/>
          <a:ln/>
        </p:spPr>
        <p:txBody>
          <a:bodyPr wrap="square" lIns="0" tIns="0" rIns="0" bIns="0" rtlCol="0" anchor="ctr"/>
          <a:lstStyle/>
          <a:p>
            <a:pPr marL="0" indent="0">
              <a:buNone/>
            </a:pPr>
            <a:r>
              <a:rPr lang="en-US" sz="2000" b="1" dirty="0">
                <a:solidFill>
                  <a:srgbClr val="1C1C21"/>
                </a:solidFill>
                <a:latin typeface="Montserrat" pitchFamily="34" charset="0"/>
                <a:ea typeface="Montserrat" pitchFamily="34" charset="-122"/>
                <a:cs typeface="Montserrat" pitchFamily="34" charset="-120"/>
              </a:rPr>
              <a:t>SOMMARIO</a:t>
            </a:r>
            <a:endParaRPr lang="en-US" sz="2000" dirty="0"/>
          </a:p>
        </p:txBody>
      </p:sp>
      <p:sp>
        <p:nvSpPr>
          <p:cNvPr id="3" name="Shape 1"/>
          <p:cNvSpPr/>
          <p:nvPr/>
        </p:nvSpPr>
        <p:spPr>
          <a:xfrm>
            <a:off x="457200" y="658368"/>
            <a:ext cx="2011680" cy="36576"/>
          </a:xfrm>
          <a:prstGeom prst="rect">
            <a:avLst/>
          </a:prstGeom>
          <a:solidFill>
            <a:srgbClr val="C32420"/>
          </a:solidFill>
          <a:ln/>
        </p:spPr>
        <p:txBody>
          <a:bodyPr/>
          <a:lstStyle/>
          <a:p>
            <a:endParaRPr lang="it-IT"/>
          </a:p>
        </p:txBody>
      </p:sp>
      <p:sp>
        <p:nvSpPr>
          <p:cNvPr id="4" name="Text 2"/>
          <p:cNvSpPr/>
          <p:nvPr/>
        </p:nvSpPr>
        <p:spPr>
          <a:xfrm>
            <a:off x="457200" y="749808"/>
            <a:ext cx="4572000" cy="228600"/>
          </a:xfrm>
          <a:prstGeom prst="rect">
            <a:avLst/>
          </a:prstGeom>
          <a:noFill/>
          <a:ln/>
        </p:spPr>
        <p:txBody>
          <a:bodyPr wrap="square" lIns="0" tIns="0" rIns="0" bIns="0" rtlCol="0" anchor="ctr"/>
          <a:lstStyle/>
          <a:p>
            <a:pPr marL="0" indent="0">
              <a:buNone/>
            </a:pPr>
            <a:r>
              <a:rPr lang="en-US" sz="1000" dirty="0">
                <a:solidFill>
                  <a:srgbClr val="4A4F62"/>
                </a:solidFill>
                <a:latin typeface="Source Sans Pro" pitchFamily="34" charset="0"/>
                <a:ea typeface="Source Sans Pro" pitchFamily="34" charset="-122"/>
                <a:cs typeface="Source Sans Pro" pitchFamily="34" charset="-120"/>
              </a:rPr>
              <a:t>Clicca su una sezione per raggiungerla direttamente</a:t>
            </a:r>
            <a:endParaRPr lang="en-US" sz="1000" dirty="0"/>
          </a:p>
        </p:txBody>
      </p:sp>
      <p:sp>
        <p:nvSpPr>
          <p:cNvPr id="5" name="Shape 3"/>
          <p:cNvSpPr/>
          <p:nvPr/>
        </p:nvSpPr>
        <p:spPr>
          <a:xfrm>
            <a:off x="457200" y="1051560"/>
            <a:ext cx="3840480" cy="1325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6" name="Shape 4"/>
          <p:cNvSpPr/>
          <p:nvPr/>
        </p:nvSpPr>
        <p:spPr>
          <a:xfrm>
            <a:off x="457200" y="1051560"/>
            <a:ext cx="3840480" cy="45720"/>
          </a:xfrm>
          <a:prstGeom prst="rect">
            <a:avLst/>
          </a:prstGeom>
          <a:solidFill>
            <a:srgbClr val="C32420"/>
          </a:solidFill>
          <a:ln/>
        </p:spPr>
        <p:txBody>
          <a:bodyPr/>
          <a:lstStyle/>
          <a:p>
            <a:endParaRPr lang="it-IT"/>
          </a:p>
        </p:txBody>
      </p:sp>
      <p:sp>
        <p:nvSpPr>
          <p:cNvPr id="7" name="Text 5">
            <a:hlinkClick r:id="rId4" action="ppaction://hlinksldjump"/>
          </p:cNvPr>
          <p:cNvSpPr/>
          <p:nvPr/>
        </p:nvSpPr>
        <p:spPr>
          <a:xfrm>
            <a:off x="594360" y="1216152"/>
            <a:ext cx="731520" cy="274320"/>
          </a:xfrm>
          <a:prstGeom prst="rect">
            <a:avLst/>
          </a:prstGeom>
          <a:solidFill>
            <a:srgbClr val="C32420"/>
          </a:solidFill>
          <a:ln/>
        </p:spPr>
        <p:txBody>
          <a:bodyPr wrap="square" lIns="0" tIns="0" rIns="0" bIns="0" rtlCol="0" anchor="ctr"/>
          <a:lstStyle/>
          <a:p>
            <a:pPr marL="0" indent="0" algn="ctr">
              <a:buNone/>
            </a:pPr>
            <a:r>
              <a:rPr lang="en-US" sz="1200" b="1" u="sng" dirty="0">
                <a:solidFill>
                  <a:srgbClr val="FFFFFF"/>
                </a:solidFill>
                <a:latin typeface="Montserrat" pitchFamily="34" charset="0"/>
                <a:ea typeface="Montserrat" pitchFamily="34" charset="-122"/>
                <a:cs typeface="Montserrat" pitchFamily="34" charset="-120"/>
                <a:hlinkClick r:id="rId4" action="ppaction://hlinksldjump">
                  <a:extLst>
                    <a:ext uri="{A12FA001-AC4F-418D-AE19-62706E023703}">
                      <ahyp:hlinkClr xmlns:ahyp="http://schemas.microsoft.com/office/drawing/2018/hyperlinkcolor" val="tx"/>
                    </a:ext>
                  </a:extLst>
                </a:hlinkClick>
              </a:rPr>
              <a:t>01</a:t>
            </a:r>
            <a:endParaRPr lang="en-US" sz="1200" dirty="0"/>
          </a:p>
        </p:txBody>
      </p:sp>
      <p:sp>
        <p:nvSpPr>
          <p:cNvPr id="8" name="Text 6">
            <a:hlinkClick r:id="rId4" action="ppaction://hlinksldjump"/>
          </p:cNvPr>
          <p:cNvSpPr/>
          <p:nvPr/>
        </p:nvSpPr>
        <p:spPr>
          <a:xfrm>
            <a:off x="1417320" y="1188720"/>
            <a:ext cx="2651760" cy="320040"/>
          </a:xfrm>
          <a:prstGeom prst="rect">
            <a:avLst/>
          </a:prstGeom>
          <a:noFill/>
          <a:ln/>
        </p:spPr>
        <p:txBody>
          <a:bodyPr wrap="square" lIns="0" tIns="0" rIns="0" bIns="0" rtlCol="0" anchor="ctr"/>
          <a:lstStyle/>
          <a:p>
            <a:pPr marL="0" indent="0">
              <a:buNone/>
            </a:pPr>
            <a:r>
              <a:rPr lang="en-US" sz="1000" u="sng" kern="0" spc="150" dirty="0">
                <a:solidFill>
                  <a:srgbClr val="1C1C21"/>
                </a:solidFill>
                <a:latin typeface="Space Grotesk" pitchFamily="34" charset="0"/>
                <a:ea typeface="Space Grotesk" pitchFamily="34" charset="-122"/>
                <a:cs typeface="Space Grotesk" pitchFamily="34" charset="-120"/>
              </a:rPr>
              <a:t>NOTIZIE GENERALI</a:t>
            </a:r>
            <a:endParaRPr lang="en-US" sz="1000" dirty="0"/>
          </a:p>
        </p:txBody>
      </p:sp>
      <p:sp>
        <p:nvSpPr>
          <p:cNvPr id="9" name="Text 7"/>
          <p:cNvSpPr/>
          <p:nvPr/>
        </p:nvSpPr>
        <p:spPr>
          <a:xfrm>
            <a:off x="594360" y="1581912"/>
            <a:ext cx="3566160" cy="667512"/>
          </a:xfrm>
          <a:prstGeom prst="rect">
            <a:avLst/>
          </a:prstGeom>
          <a:noFill/>
          <a:ln/>
        </p:spPr>
        <p:txBody>
          <a:bodyPr wrap="square" lIns="0" tIns="0" rIns="0" bIns="0" rtlCol="0" anchor="t"/>
          <a:lstStyle/>
          <a:p>
            <a:pPr marL="0" indent="0">
              <a:lnSpc>
                <a:spcPct val="140000"/>
              </a:lnSpc>
              <a:buNone/>
            </a:pPr>
            <a:r>
              <a:rPr lang="en-US" sz="750" dirty="0">
                <a:solidFill>
                  <a:srgbClr val="4A4F62"/>
                </a:solidFill>
                <a:latin typeface="Source Sans Pro" pitchFamily="34" charset="0"/>
                <a:ea typeface="Source Sans Pro" pitchFamily="34" charset="-122"/>
                <a:cs typeface="Source Sans Pro" pitchFamily="34" charset="-120"/>
              </a:rPr>
              <a:t>• Legge annuale PMI: semplificazioni e incentivi fiscali
• Unioncamere: composizione negoziata, bilancio di 4 anni
• Seconda Direttiva Insolvency in GUUE
• Cram down fiscale: limiti negli accordi di ristrutturazione</a:t>
            </a:r>
            <a:endParaRPr lang="en-US" sz="750" dirty="0"/>
          </a:p>
        </p:txBody>
      </p:sp>
      <p:sp>
        <p:nvSpPr>
          <p:cNvPr id="10" name="Shape 8"/>
          <p:cNvSpPr/>
          <p:nvPr/>
        </p:nvSpPr>
        <p:spPr>
          <a:xfrm>
            <a:off x="4709160" y="1051560"/>
            <a:ext cx="3840480" cy="1325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1" name="Shape 9"/>
          <p:cNvSpPr/>
          <p:nvPr/>
        </p:nvSpPr>
        <p:spPr>
          <a:xfrm>
            <a:off x="4709160" y="1051560"/>
            <a:ext cx="3840480" cy="45720"/>
          </a:xfrm>
          <a:prstGeom prst="rect">
            <a:avLst/>
          </a:prstGeom>
          <a:solidFill>
            <a:srgbClr val="C32420"/>
          </a:solidFill>
          <a:ln/>
        </p:spPr>
        <p:txBody>
          <a:bodyPr/>
          <a:lstStyle/>
          <a:p>
            <a:endParaRPr lang="it-IT"/>
          </a:p>
        </p:txBody>
      </p:sp>
      <p:sp>
        <p:nvSpPr>
          <p:cNvPr id="12" name="Text 10">
            <a:hlinkClick r:id="rId5" action="ppaction://hlinksldjump"/>
          </p:cNvPr>
          <p:cNvSpPr/>
          <p:nvPr/>
        </p:nvSpPr>
        <p:spPr>
          <a:xfrm>
            <a:off x="4846320" y="1216152"/>
            <a:ext cx="731520" cy="274320"/>
          </a:xfrm>
          <a:prstGeom prst="rect">
            <a:avLst/>
          </a:prstGeom>
          <a:solidFill>
            <a:srgbClr val="C32420"/>
          </a:solidFill>
          <a:ln/>
        </p:spPr>
        <p:txBody>
          <a:bodyPr wrap="square" lIns="0" tIns="0" rIns="0" bIns="0" rtlCol="0" anchor="ctr"/>
          <a:lstStyle/>
          <a:p>
            <a:pPr marL="0" indent="0" algn="ctr">
              <a:buNone/>
            </a:pPr>
            <a:r>
              <a:rPr lang="en-US" sz="1200" b="1" u="sng" dirty="0">
                <a:solidFill>
                  <a:srgbClr val="FFFFFF"/>
                </a:solidFill>
                <a:latin typeface="Montserrat" pitchFamily="34" charset="0"/>
                <a:ea typeface="Montserrat" pitchFamily="34" charset="-122"/>
                <a:cs typeface="Montserrat" pitchFamily="34" charset="-120"/>
                <a:hlinkClick r:id="rId5" action="ppaction://hlinksldjump">
                  <a:extLst>
                    <a:ext uri="{A12FA001-AC4F-418D-AE19-62706E023703}">
                      <ahyp:hlinkClr xmlns:ahyp="http://schemas.microsoft.com/office/drawing/2018/hyperlinkcolor" val="tx"/>
                    </a:ext>
                  </a:extLst>
                </a:hlinkClick>
              </a:rPr>
              <a:t>02</a:t>
            </a:r>
            <a:endParaRPr lang="en-US" sz="1200" dirty="0"/>
          </a:p>
        </p:txBody>
      </p:sp>
      <p:sp>
        <p:nvSpPr>
          <p:cNvPr id="13" name="Text 11">
            <a:hlinkClick r:id="rId5" action="ppaction://hlinksldjump"/>
          </p:cNvPr>
          <p:cNvSpPr/>
          <p:nvPr/>
        </p:nvSpPr>
        <p:spPr>
          <a:xfrm>
            <a:off x="5669280" y="1188720"/>
            <a:ext cx="2651760" cy="320040"/>
          </a:xfrm>
          <a:prstGeom prst="rect">
            <a:avLst/>
          </a:prstGeom>
          <a:noFill/>
          <a:ln/>
        </p:spPr>
        <p:txBody>
          <a:bodyPr wrap="square" lIns="0" tIns="0" rIns="0" bIns="0" rtlCol="0" anchor="ctr"/>
          <a:lstStyle/>
          <a:p>
            <a:pPr marL="0" indent="0">
              <a:buNone/>
            </a:pPr>
            <a:r>
              <a:rPr lang="en-US" sz="1000" u="sng" kern="0" spc="150" dirty="0">
                <a:solidFill>
                  <a:srgbClr val="1C1C21"/>
                </a:solidFill>
                <a:latin typeface="Space Grotesk" pitchFamily="34" charset="0"/>
                <a:ea typeface="Space Grotesk" pitchFamily="34" charset="-122"/>
                <a:cs typeface="Space Grotesk" pitchFamily="34" charset="-120"/>
              </a:rPr>
              <a:t>NORMATIVA E PRASSI </a:t>
            </a:r>
            <a:endParaRPr lang="en-US" sz="1000" dirty="0"/>
          </a:p>
        </p:txBody>
      </p:sp>
      <p:sp>
        <p:nvSpPr>
          <p:cNvPr id="14" name="Text 12"/>
          <p:cNvSpPr/>
          <p:nvPr/>
        </p:nvSpPr>
        <p:spPr>
          <a:xfrm>
            <a:off x="4846320" y="1581912"/>
            <a:ext cx="3566160" cy="667512"/>
          </a:xfrm>
          <a:prstGeom prst="rect">
            <a:avLst/>
          </a:prstGeom>
          <a:noFill/>
          <a:ln/>
        </p:spPr>
        <p:txBody>
          <a:bodyPr wrap="square" lIns="0" tIns="0" rIns="0" bIns="0" rtlCol="0" anchor="t"/>
          <a:lstStyle/>
          <a:p>
            <a:pPr marL="0" indent="0">
              <a:lnSpc>
                <a:spcPct val="140000"/>
              </a:lnSpc>
              <a:buNone/>
            </a:pPr>
            <a:r>
              <a:rPr lang="en-US" sz="750" dirty="0">
                <a:solidFill>
                  <a:srgbClr val="4A4F62"/>
                </a:solidFill>
                <a:latin typeface="Source Sans Pro" pitchFamily="34" charset="0"/>
                <a:ea typeface="Source Sans Pro" pitchFamily="34" charset="-122"/>
                <a:cs typeface="Source Sans Pro" pitchFamily="34" charset="-120"/>
              </a:rPr>
              <a:t>• Direttiva UE 2026/799: armonizzazione insolvenza UE
• Legge PMI L. 34/2026: fondo occupazionale e crisi
• DL Maltempo: proroga rottamazione-quinquies
• CNDCEC: IA, ESG e digitalizzazione nella crisi</a:t>
            </a:r>
            <a:endParaRPr lang="en-US" sz="750" dirty="0"/>
          </a:p>
        </p:txBody>
      </p:sp>
      <p:sp>
        <p:nvSpPr>
          <p:cNvPr id="15" name="Shape 13"/>
          <p:cNvSpPr/>
          <p:nvPr/>
        </p:nvSpPr>
        <p:spPr>
          <a:xfrm>
            <a:off x="457200" y="2560320"/>
            <a:ext cx="3840480" cy="1325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6" name="Shape 14"/>
          <p:cNvSpPr/>
          <p:nvPr/>
        </p:nvSpPr>
        <p:spPr>
          <a:xfrm>
            <a:off x="457200" y="2560320"/>
            <a:ext cx="3840480" cy="45720"/>
          </a:xfrm>
          <a:prstGeom prst="rect">
            <a:avLst/>
          </a:prstGeom>
          <a:solidFill>
            <a:srgbClr val="C32420"/>
          </a:solidFill>
          <a:ln/>
        </p:spPr>
        <p:txBody>
          <a:bodyPr/>
          <a:lstStyle/>
          <a:p>
            <a:endParaRPr lang="it-IT"/>
          </a:p>
        </p:txBody>
      </p:sp>
      <p:sp>
        <p:nvSpPr>
          <p:cNvPr id="17" name="Text 15">
            <a:hlinkClick r:id="rId6" action="ppaction://hlinksldjump"/>
          </p:cNvPr>
          <p:cNvSpPr/>
          <p:nvPr/>
        </p:nvSpPr>
        <p:spPr>
          <a:xfrm>
            <a:off x="594360" y="2724912"/>
            <a:ext cx="731520" cy="274320"/>
          </a:xfrm>
          <a:prstGeom prst="rect">
            <a:avLst/>
          </a:prstGeom>
          <a:solidFill>
            <a:srgbClr val="C32420"/>
          </a:solidFill>
          <a:ln/>
        </p:spPr>
        <p:txBody>
          <a:bodyPr wrap="square" lIns="0" tIns="0" rIns="0" bIns="0" rtlCol="0" anchor="ctr"/>
          <a:lstStyle/>
          <a:p>
            <a:pPr marL="0" indent="0" algn="ctr">
              <a:buNone/>
            </a:pPr>
            <a:r>
              <a:rPr lang="en-US" sz="1200" b="1" u="sng" dirty="0">
                <a:solidFill>
                  <a:srgbClr val="FFFFFF"/>
                </a:solidFill>
                <a:latin typeface="Montserrat" pitchFamily="34" charset="0"/>
                <a:ea typeface="Montserrat" pitchFamily="34" charset="-122"/>
                <a:cs typeface="Montserrat" pitchFamily="34" charset="-120"/>
                <a:hlinkClick r:id="rId6" action="ppaction://hlinksldjump">
                  <a:extLst>
                    <a:ext uri="{A12FA001-AC4F-418D-AE19-62706E023703}">
                      <ahyp:hlinkClr xmlns:ahyp="http://schemas.microsoft.com/office/drawing/2018/hyperlinkcolor" val="tx"/>
                    </a:ext>
                  </a:extLst>
                </a:hlinkClick>
              </a:rPr>
              <a:t>03</a:t>
            </a:r>
            <a:endParaRPr lang="en-US" sz="1200" dirty="0"/>
          </a:p>
        </p:txBody>
      </p:sp>
      <p:sp>
        <p:nvSpPr>
          <p:cNvPr id="18" name="Text 16">
            <a:hlinkClick r:id="rId6" action="ppaction://hlinksldjump"/>
          </p:cNvPr>
          <p:cNvSpPr/>
          <p:nvPr/>
        </p:nvSpPr>
        <p:spPr>
          <a:xfrm>
            <a:off x="1417320" y="2697480"/>
            <a:ext cx="2651760" cy="320040"/>
          </a:xfrm>
          <a:prstGeom prst="rect">
            <a:avLst/>
          </a:prstGeom>
          <a:noFill/>
          <a:ln/>
        </p:spPr>
        <p:txBody>
          <a:bodyPr wrap="square" lIns="0" tIns="0" rIns="0" bIns="0" rtlCol="0" anchor="ctr"/>
          <a:lstStyle/>
          <a:p>
            <a:pPr marL="0" indent="0">
              <a:buNone/>
            </a:pPr>
            <a:r>
              <a:rPr lang="en-US" sz="1000" u="sng" kern="0" spc="150" dirty="0">
                <a:solidFill>
                  <a:srgbClr val="1C1C21"/>
                </a:solidFill>
                <a:latin typeface="Space Grotesk" pitchFamily="34" charset="0"/>
                <a:ea typeface="Space Grotesk" pitchFamily="34" charset="-122"/>
                <a:cs typeface="Space Grotesk" pitchFamily="34" charset="-120"/>
              </a:rPr>
              <a:t>GIURISPRUDENZA</a:t>
            </a:r>
            <a:endParaRPr lang="en-US" sz="1000" dirty="0"/>
          </a:p>
        </p:txBody>
      </p:sp>
      <p:sp>
        <p:nvSpPr>
          <p:cNvPr id="19" name="Text 17"/>
          <p:cNvSpPr/>
          <p:nvPr/>
        </p:nvSpPr>
        <p:spPr>
          <a:xfrm>
            <a:off x="594360" y="3090672"/>
            <a:ext cx="3566160" cy="667512"/>
          </a:xfrm>
          <a:prstGeom prst="rect">
            <a:avLst/>
          </a:prstGeom>
          <a:noFill/>
          <a:ln/>
        </p:spPr>
        <p:txBody>
          <a:bodyPr wrap="square" lIns="0" tIns="0" rIns="0" bIns="0" rtlCol="0" anchor="t"/>
          <a:lstStyle/>
          <a:p>
            <a:pPr marL="0" indent="0">
              <a:lnSpc>
                <a:spcPct val="140000"/>
              </a:lnSpc>
              <a:buNone/>
            </a:pPr>
            <a:r>
              <a:rPr lang="en-US" sz="750" dirty="0">
                <a:solidFill>
                  <a:srgbClr val="4A4F62"/>
                </a:solidFill>
                <a:latin typeface="Source Sans Pro" pitchFamily="34" charset="0"/>
                <a:ea typeface="Source Sans Pro" pitchFamily="34" charset="-122"/>
                <a:cs typeface="Source Sans Pro" pitchFamily="34" charset="-120"/>
              </a:rPr>
              <a:t>• Cass. 500/2026: misure protettive in CNC
• Cass. 4365/2026: cram down fiscale e creditori
• Trib. Parma: durata proporzionata misure protettive
• Cass. 624/2026: utilità concordato semplificato</a:t>
            </a:r>
            <a:endParaRPr lang="en-US" sz="750" dirty="0"/>
          </a:p>
        </p:txBody>
      </p:sp>
      <p:sp>
        <p:nvSpPr>
          <p:cNvPr id="20" name="Shape 18"/>
          <p:cNvSpPr/>
          <p:nvPr/>
        </p:nvSpPr>
        <p:spPr>
          <a:xfrm>
            <a:off x="4709160" y="2560320"/>
            <a:ext cx="3840480" cy="132588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1" name="Shape 19"/>
          <p:cNvSpPr/>
          <p:nvPr/>
        </p:nvSpPr>
        <p:spPr>
          <a:xfrm>
            <a:off x="4709160" y="2560320"/>
            <a:ext cx="3840480" cy="45720"/>
          </a:xfrm>
          <a:prstGeom prst="rect">
            <a:avLst/>
          </a:prstGeom>
          <a:solidFill>
            <a:srgbClr val="C32420"/>
          </a:solidFill>
          <a:ln/>
        </p:spPr>
        <p:txBody>
          <a:bodyPr/>
          <a:lstStyle/>
          <a:p>
            <a:endParaRPr lang="it-IT"/>
          </a:p>
        </p:txBody>
      </p:sp>
      <p:sp>
        <p:nvSpPr>
          <p:cNvPr id="22" name="Text 20">
            <a:hlinkClick r:id="rId7" action="ppaction://hlinksldjump"/>
          </p:cNvPr>
          <p:cNvSpPr/>
          <p:nvPr/>
        </p:nvSpPr>
        <p:spPr>
          <a:xfrm>
            <a:off x="4846320" y="2724912"/>
            <a:ext cx="731520" cy="274320"/>
          </a:xfrm>
          <a:prstGeom prst="rect">
            <a:avLst/>
          </a:prstGeom>
          <a:solidFill>
            <a:srgbClr val="C32420"/>
          </a:solidFill>
          <a:ln/>
        </p:spPr>
        <p:txBody>
          <a:bodyPr wrap="square" lIns="0" tIns="0" rIns="0" bIns="0" rtlCol="0" anchor="ctr"/>
          <a:lstStyle/>
          <a:p>
            <a:pPr marL="0" indent="0" algn="ctr">
              <a:buNone/>
            </a:pPr>
            <a:r>
              <a:rPr lang="en-US" sz="1200" b="1" u="sng" dirty="0">
                <a:solidFill>
                  <a:srgbClr val="FFFFFF"/>
                </a:solidFill>
                <a:latin typeface="Montserrat" pitchFamily="34" charset="0"/>
                <a:ea typeface="Montserrat" pitchFamily="34" charset="-122"/>
                <a:cs typeface="Montserrat" pitchFamily="34" charset="-120"/>
                <a:hlinkClick r:id="rId7" action="ppaction://hlinksldjump">
                  <a:extLst>
                    <a:ext uri="{A12FA001-AC4F-418D-AE19-62706E023703}">
                      <ahyp:hlinkClr xmlns:ahyp="http://schemas.microsoft.com/office/drawing/2018/hyperlinkcolor" val="tx"/>
                    </a:ext>
                  </a:extLst>
                </a:hlinkClick>
              </a:rPr>
              <a:t>04</a:t>
            </a:r>
            <a:endParaRPr lang="en-US" sz="1200" dirty="0"/>
          </a:p>
        </p:txBody>
      </p:sp>
      <p:sp>
        <p:nvSpPr>
          <p:cNvPr id="23" name="Text 21">
            <a:hlinkClick r:id="rId7" action="ppaction://hlinksldjump"/>
          </p:cNvPr>
          <p:cNvSpPr/>
          <p:nvPr/>
        </p:nvSpPr>
        <p:spPr>
          <a:xfrm>
            <a:off x="5669280" y="2697480"/>
            <a:ext cx="2651760" cy="320040"/>
          </a:xfrm>
          <a:prstGeom prst="rect">
            <a:avLst/>
          </a:prstGeom>
          <a:noFill/>
          <a:ln/>
        </p:spPr>
        <p:txBody>
          <a:bodyPr wrap="square" lIns="0" tIns="0" rIns="0" bIns="0" rtlCol="0" anchor="ctr"/>
          <a:lstStyle/>
          <a:p>
            <a:pPr marL="0" indent="0">
              <a:buNone/>
            </a:pPr>
            <a:r>
              <a:rPr lang="en-US" sz="1000" u="sng" kern="0" spc="150" dirty="0">
                <a:solidFill>
                  <a:srgbClr val="1C1C21"/>
                </a:solidFill>
                <a:latin typeface="Space Grotesk" pitchFamily="34" charset="0"/>
                <a:ea typeface="Space Grotesk" pitchFamily="34" charset="-122"/>
                <a:cs typeface="Space Grotesk" pitchFamily="34" charset="-120"/>
              </a:rPr>
              <a:t>APPROFONDIMENTI </a:t>
            </a:r>
            <a:endParaRPr lang="en-US" sz="1000" dirty="0"/>
          </a:p>
        </p:txBody>
      </p:sp>
      <p:sp>
        <p:nvSpPr>
          <p:cNvPr id="24" name="Text 22"/>
          <p:cNvSpPr/>
          <p:nvPr/>
        </p:nvSpPr>
        <p:spPr>
          <a:xfrm>
            <a:off x="4846320" y="3090672"/>
            <a:ext cx="3566160" cy="667512"/>
          </a:xfrm>
          <a:prstGeom prst="rect">
            <a:avLst/>
          </a:prstGeom>
          <a:noFill/>
          <a:ln/>
        </p:spPr>
        <p:txBody>
          <a:bodyPr wrap="square" lIns="0" tIns="0" rIns="0" bIns="0" rtlCol="0" anchor="t"/>
          <a:lstStyle/>
          <a:p>
            <a:pPr marL="0" indent="0">
              <a:lnSpc>
                <a:spcPct val="140000"/>
              </a:lnSpc>
              <a:buNone/>
            </a:pPr>
            <a:r>
              <a:rPr lang="en-US" sz="750" dirty="0">
                <a:solidFill>
                  <a:srgbClr val="4A4F62"/>
                </a:solidFill>
                <a:latin typeface="Source Sans Pro" pitchFamily="34" charset="0"/>
                <a:ea typeface="Source Sans Pro" pitchFamily="34" charset="-122"/>
                <a:cs typeface="Source Sans Pro" pitchFamily="34" charset="-120"/>
              </a:rPr>
              <a:t>• Responsabilità amministratori post scioglimento
• Cessione azienda nella Composizione Negoziata
• Seconda Direttiva Insolvency: analisi
• Principi esperto CNC: fase analisi preliminare</a:t>
            </a:r>
            <a:endParaRPr lang="en-US" sz="750" dirty="0"/>
          </a:p>
        </p:txBody>
      </p:sp>
      <p:sp>
        <p:nvSpPr>
          <p:cNvPr id="25" name="Shape 23"/>
          <p:cNvSpPr/>
          <p:nvPr/>
        </p:nvSpPr>
        <p:spPr>
          <a:xfrm>
            <a:off x="457200" y="3977640"/>
            <a:ext cx="7863840" cy="27432"/>
          </a:xfrm>
          <a:prstGeom prst="rect">
            <a:avLst/>
          </a:prstGeom>
          <a:solidFill>
            <a:srgbClr val="C32420"/>
          </a:solidFill>
          <a:ln/>
        </p:spPr>
        <p:txBody>
          <a:bodyPr/>
          <a:lstStyle/>
          <a:p>
            <a:endParaRPr lang="it-IT"/>
          </a:p>
        </p:txBody>
      </p:sp>
      <p:sp>
        <p:nvSpPr>
          <p:cNvPr id="26" name="Text 24"/>
          <p:cNvSpPr/>
          <p:nvPr/>
        </p:nvSpPr>
        <p:spPr>
          <a:xfrm>
            <a:off x="457200" y="4041648"/>
            <a:ext cx="7863840" cy="164592"/>
          </a:xfrm>
          <a:prstGeom prst="rect">
            <a:avLst/>
          </a:prstGeom>
          <a:noFill/>
          <a:ln/>
        </p:spPr>
        <p:txBody>
          <a:bodyPr wrap="square" lIns="0" tIns="0" rIns="0" bIns="0" rtlCol="0" anchor="ctr"/>
          <a:lstStyle/>
          <a:p>
            <a:r>
              <a:rPr lang="en-US" sz="600" kern="0" spc="30" dirty="0">
                <a:solidFill>
                  <a:srgbClr val="4A4F62"/>
                </a:solidFill>
                <a:latin typeface="Space Grotesk" pitchFamily="34" charset="0"/>
                <a:ea typeface="Space Grotesk" pitchFamily="34" charset="-122"/>
                <a:cs typeface="Space Grotesk" pitchFamily="34" charset="-120"/>
              </a:rPr>
              <a:t>IN PIÙ: Data Story · Barometro · Semaforo PMI · Infografica · Caso Pratico · Checklist · Glossario · Sondaggio</a:t>
            </a:r>
            <a:endParaRPr lang="en-US" sz="600" dirty="0"/>
          </a:p>
        </p:txBody>
      </p:sp>
      <p:sp>
        <p:nvSpPr>
          <p:cNvPr id="28" name="Text 25"/>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8">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Text 1"/>
          <p:cNvSpPr/>
          <p:nvPr/>
        </p:nvSpPr>
        <p:spPr>
          <a:xfrm>
            <a:off x="365760" y="137160"/>
            <a:ext cx="548640" cy="502920"/>
          </a:xfrm>
          <a:prstGeom prst="rect">
            <a:avLst/>
          </a:prstGeom>
          <a:noFill/>
          <a:ln/>
        </p:spPr>
        <p:txBody>
          <a:bodyPr wrap="square" lIns="0" tIns="0" rIns="0" bIns="0" rtlCol="0" anchor="ctr"/>
          <a:lstStyle/>
          <a:p>
            <a:pPr marL="0" indent="0">
              <a:buNone/>
            </a:pPr>
            <a:r>
              <a:rPr lang="en-US" sz="2200" b="1" dirty="0">
                <a:solidFill>
                  <a:srgbClr val="C32420"/>
                </a:solidFill>
                <a:latin typeface="Montserrat" pitchFamily="34" charset="0"/>
                <a:ea typeface="Montserrat" pitchFamily="34" charset="-122"/>
                <a:cs typeface="Montserrat" pitchFamily="34" charset="-120"/>
              </a:rPr>
              <a:t>01</a:t>
            </a:r>
            <a:endParaRPr lang="en-US" sz="2200" dirty="0"/>
          </a:p>
        </p:txBody>
      </p:sp>
      <p:sp>
        <p:nvSpPr>
          <p:cNvPr id="4" name="Text 2"/>
          <p:cNvSpPr/>
          <p:nvPr/>
        </p:nvSpPr>
        <p:spPr>
          <a:xfrm>
            <a:off x="1005840" y="137160"/>
            <a:ext cx="4572000" cy="502920"/>
          </a:xfrm>
          <a:prstGeom prst="rect">
            <a:avLst/>
          </a:prstGeom>
          <a:noFill/>
          <a:ln/>
        </p:spPr>
        <p:txBody>
          <a:bodyPr wrap="square" lIns="0" tIns="0" rIns="0" bIns="0" rtlCol="0" anchor="ctr"/>
          <a:lstStyle/>
          <a:p>
            <a:pPr marL="0" indent="0">
              <a:buNone/>
            </a:pPr>
            <a:r>
              <a:rPr lang="en-US" sz="1600" b="1" kern="0" spc="200" dirty="0">
                <a:solidFill>
                  <a:srgbClr val="FFFFFF"/>
                </a:solidFill>
                <a:latin typeface="Montserrat" pitchFamily="34" charset="0"/>
                <a:ea typeface="Montserrat" pitchFamily="34" charset="-122"/>
                <a:cs typeface="Montserrat" pitchFamily="34" charset="-120"/>
              </a:rPr>
              <a:t>NOTIZIE GENERALI</a:t>
            </a:r>
            <a:endParaRPr lang="en-US" sz="16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914400"/>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365760" y="914400"/>
            <a:ext cx="54864" cy="1051560"/>
          </a:xfrm>
          <a:prstGeom prst="rect">
            <a:avLst/>
          </a:prstGeom>
          <a:solidFill>
            <a:srgbClr val="C32420"/>
          </a:solidFill>
          <a:ln/>
        </p:spPr>
        <p:txBody>
          <a:bodyPr/>
          <a:lstStyle/>
          <a:p>
            <a:endParaRPr lang="it-IT"/>
          </a:p>
        </p:txBody>
      </p:sp>
      <p:sp>
        <p:nvSpPr>
          <p:cNvPr id="8" name="Text 6"/>
          <p:cNvSpPr/>
          <p:nvPr/>
        </p:nvSpPr>
        <p:spPr>
          <a:xfrm>
            <a:off x="640080" y="987552"/>
            <a:ext cx="6400800" cy="201168"/>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Edotto · 28/03/2026</a:t>
            </a:r>
            <a:endParaRPr lang="en-US" sz="650" dirty="0"/>
          </a:p>
        </p:txBody>
      </p:sp>
      <p:pic>
        <p:nvPicPr>
          <p:cNvPr id="9" name="Text 7">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987552"/>
            <a:ext cx="164592" cy="164592"/>
          </a:xfrm>
          <a:prstGeom prst="rect">
            <a:avLst/>
          </a:prstGeom>
        </p:spPr>
      </p:pic>
      <p:sp>
        <p:nvSpPr>
          <p:cNvPr id="10" name="Text 8"/>
          <p:cNvSpPr/>
          <p:nvPr/>
        </p:nvSpPr>
        <p:spPr>
          <a:xfrm>
            <a:off x="640080" y="1188720"/>
            <a:ext cx="7772400" cy="256032"/>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Semplificazioni e incentivi fiscali nella Legge annuale PMI</a:t>
            </a:r>
            <a:endParaRPr lang="en-US" sz="1050" dirty="0"/>
          </a:p>
        </p:txBody>
      </p:sp>
      <p:sp>
        <p:nvSpPr>
          <p:cNvPr id="11" name="Text 9"/>
          <p:cNvSpPr/>
          <p:nvPr/>
        </p:nvSpPr>
        <p:spPr>
          <a:xfrm>
            <a:off x="640080" y="1444752"/>
            <a:ext cx="7955280" cy="50292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La L. 34/2026 introduce semplificazioni amministrative e incentivi fiscali per le PMI, con agevolazioni per reti d'impresa, credito d'imposta per aggregazioni e misure specifiche per il ricambio generazionale. Previsti fondi dedicati per le aree di crisi industriale e strumenti di supporto alla transizione digitale ed ecologica.</a:t>
            </a:r>
            <a:endParaRPr lang="en-US" sz="800" dirty="0"/>
          </a:p>
        </p:txBody>
      </p:sp>
      <p:sp>
        <p:nvSpPr>
          <p:cNvPr id="12" name="Shape 10"/>
          <p:cNvSpPr/>
          <p:nvPr/>
        </p:nvSpPr>
        <p:spPr>
          <a:xfrm>
            <a:off x="365760" y="2084832"/>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dirty="0"/>
          </a:p>
        </p:txBody>
      </p:sp>
      <p:sp>
        <p:nvSpPr>
          <p:cNvPr id="13" name="Shape 11"/>
          <p:cNvSpPr/>
          <p:nvPr/>
        </p:nvSpPr>
        <p:spPr>
          <a:xfrm>
            <a:off x="365760" y="2084832"/>
            <a:ext cx="54864" cy="1051560"/>
          </a:xfrm>
          <a:prstGeom prst="rect">
            <a:avLst/>
          </a:prstGeom>
          <a:solidFill>
            <a:srgbClr val="C32420"/>
          </a:solidFill>
          <a:ln/>
        </p:spPr>
        <p:txBody>
          <a:bodyPr/>
          <a:lstStyle/>
          <a:p>
            <a:endParaRPr lang="it-IT"/>
          </a:p>
        </p:txBody>
      </p:sp>
      <p:sp>
        <p:nvSpPr>
          <p:cNvPr id="14" name="Text 12"/>
          <p:cNvSpPr/>
          <p:nvPr/>
        </p:nvSpPr>
        <p:spPr>
          <a:xfrm>
            <a:off x="640080" y="2157984"/>
            <a:ext cx="6400800" cy="201168"/>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Unioncamere · 26/03/2026</a:t>
            </a:r>
            <a:endParaRPr lang="en-US" sz="650" dirty="0"/>
          </a:p>
        </p:txBody>
      </p:sp>
      <p:pic>
        <p:nvPicPr>
          <p:cNvPr id="15" name="Text 13">
            <a:hlinkClick r:id="rId5">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2157984"/>
            <a:ext cx="164592" cy="164592"/>
          </a:xfrm>
          <a:prstGeom prst="rect">
            <a:avLst/>
          </a:prstGeom>
        </p:spPr>
      </p:pic>
      <p:sp>
        <p:nvSpPr>
          <p:cNvPr id="16" name="Text 14"/>
          <p:cNvSpPr/>
          <p:nvPr/>
        </p:nvSpPr>
        <p:spPr>
          <a:xfrm>
            <a:off x="640080" y="2359152"/>
            <a:ext cx="7772400" cy="256032"/>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Composizione negoziata della crisi di impresa, il bilancio di quattro anni</a:t>
            </a:r>
            <a:endParaRPr lang="en-US" sz="1050" dirty="0"/>
          </a:p>
        </p:txBody>
      </p:sp>
      <p:sp>
        <p:nvSpPr>
          <p:cNvPr id="17" name="Text 15"/>
          <p:cNvSpPr/>
          <p:nvPr/>
        </p:nvSpPr>
        <p:spPr>
          <a:xfrm>
            <a:off x="640080" y="2615184"/>
            <a:ext cx="7955280" cy="50292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Unioncamere presenta il quarto rapporto sulla composizione negoziata: 1.776 istanze nel 2025 (+69,5% rispetto al 2024). Il valore medio di produzione delle imprese in CNC è quadruplicato dal 2021. Il tasso di successo delle trattative rimane significativamente superiore nelle imprese che accedono tempestivamente allo strumento.</a:t>
            </a:r>
            <a:endParaRPr lang="en-US" sz="800" dirty="0"/>
          </a:p>
        </p:txBody>
      </p:sp>
      <p:sp>
        <p:nvSpPr>
          <p:cNvPr id="18" name="Shape 16"/>
          <p:cNvSpPr/>
          <p:nvPr/>
        </p:nvSpPr>
        <p:spPr>
          <a:xfrm>
            <a:off x="365760" y="3255264"/>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9" name="Shape 17"/>
          <p:cNvSpPr/>
          <p:nvPr/>
        </p:nvSpPr>
        <p:spPr>
          <a:xfrm>
            <a:off x="365760" y="3255264"/>
            <a:ext cx="54864" cy="1051560"/>
          </a:xfrm>
          <a:prstGeom prst="rect">
            <a:avLst/>
          </a:prstGeom>
          <a:solidFill>
            <a:srgbClr val="C32420"/>
          </a:solidFill>
          <a:ln/>
        </p:spPr>
        <p:txBody>
          <a:bodyPr/>
          <a:lstStyle/>
          <a:p>
            <a:endParaRPr lang="it-IT"/>
          </a:p>
        </p:txBody>
      </p:sp>
      <p:sp>
        <p:nvSpPr>
          <p:cNvPr id="20" name="Text 18"/>
          <p:cNvSpPr/>
          <p:nvPr/>
        </p:nvSpPr>
        <p:spPr>
          <a:xfrm>
            <a:off x="640080" y="3328416"/>
            <a:ext cx="6400800" cy="201168"/>
          </a:xfrm>
          <a:prstGeom prst="rect">
            <a:avLst/>
          </a:prstGeom>
          <a:noFill/>
          <a:ln/>
        </p:spPr>
        <p:txBody>
          <a:bodyPr wrap="square" lIns="0" tIns="0" rIns="0" bIns="0" rtlCol="0" anchor="ctr"/>
          <a:lstStyle/>
          <a:p>
            <a:pPr marL="0" indent="0">
              <a:buNone/>
            </a:pPr>
            <a:r>
              <a:rPr lang="en-US" sz="650" kern="0" spc="100" dirty="0">
                <a:solidFill/>
                <a:latin typeface="Space Grotesk" pitchFamily="34" charset="0"/>
                <a:ea typeface="Space Grotesk" pitchFamily="34" charset="-122"/>
                <a:cs typeface="Space Grotesk" pitchFamily="34" charset="-120"/>
              </a:rPr>
              <a:t>Diritto Bancario · 01/04/2026</a:t>
            </a:r>
            <a:endParaRPr lang="en-US" sz="650" dirty="0"/>
          </a:p>
        </p:txBody>
      </p:sp>
      <p:pic>
        <p:nvPicPr>
          <p:cNvPr id="21" name="Text 19">
            <a:hlinkClick r:id="rId6">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3328416"/>
            <a:ext cx="164592" cy="164592"/>
          </a:xfrm>
          <a:prstGeom prst="rect">
            <a:avLst/>
          </a:prstGeom>
        </p:spPr>
      </p:pic>
      <p:sp>
        <p:nvSpPr>
          <p:cNvPr id="22" name="Text 20"/>
          <p:cNvSpPr/>
          <p:nvPr/>
        </p:nvSpPr>
        <p:spPr>
          <a:xfrm>
            <a:off x="640080" y="3529584"/>
            <a:ext cx="7772400" cy="256032"/>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La seconda Direttiva Insolvency in Gazzetta Ufficiale UE</a:t>
            </a:r>
            <a:endParaRPr lang="en-US" sz="1050" dirty="0"/>
          </a:p>
        </p:txBody>
      </p:sp>
      <p:sp>
        <p:nvSpPr>
          <p:cNvPr id="23" name="Text 21"/>
          <p:cNvSpPr/>
          <p:nvPr/>
        </p:nvSpPr>
        <p:spPr>
          <a:xfrm>
            <a:off x="640080" y="3785616"/>
            <a:ext cx="7955280" cy="502920"/>
          </a:xfrm>
          <a:prstGeom prst="rect">
            <a:avLst/>
          </a:prstGeom>
          <a:noFill/>
          <a:ln/>
        </p:spPr>
        <p:txBody>
          <a:bodyPr wrap="square" lIns="0" tIns="0" rIns="0" bIns="0" rtlCol="0" anchor="t"/>
          <a:lstStyle/>
          <a:p>
            <a:pPr marL="0" indent="0">
              <a:lnSpc>
                <a:spcPct val="130000"/>
              </a:lnSpc>
              <a:buNone/>
            </a:pPr>
            <a:r>
              <a:rPr lang="en-US" sz="800" dirty="0">
                <a:solidFill>
                  <a:srgbClr val="4A4F62"/>
                </a:solidFill>
                <a:latin typeface="Source Sans Pro" pitchFamily="34" charset="0"/>
                <a:ea typeface="Source Sans Pro" pitchFamily="34" charset="-122"/>
                <a:cs typeface="Source Sans Pro" pitchFamily="34" charset="-120"/>
              </a:rPr>
              <a:t>Pubblicata in GUUE la Direttiva (UE) 2026/799 che armonizza il diritto dell’insolvenza nell’Unione. Introduce norme comuni su azioni revocatorie (periodi sospetti 3-12 mesi), vendite pre-pack, doveri degli amministratori e tutela dei creditori. Gli Stati membri hanno 2 anni per il recepimento. Impatto significativo sulla gestione cross-border delle procedure.</a:t>
            </a:r>
            <a:endParaRPr lang="en-US" sz="800" dirty="0"/>
          </a:p>
        </p:txBody>
      </p:sp>
      <p:sp>
        <p:nvSpPr>
          <p:cNvPr id="25" name="Text 22"/>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26" name="Text 23"/>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01 — Notizie Generali</a:t>
            </a:r>
            <a:endParaRPr lang="en-US" sz="650" dirty="0"/>
          </a:p>
        </p:txBody>
      </p:sp>
      <p:pic>
        <p:nvPicPr>
          <p:cNvPr id="27" name="Elemento grafico 26">
            <a:extLst>
              <a:ext uri="{FF2B5EF4-FFF2-40B4-BE49-F238E27FC236}">
                <a16:creationId xmlns:a16="http://schemas.microsoft.com/office/drawing/2014/main" id="{1D342B82-58AB-8662-5A6A-7D9FD5A1F00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620" y="4633740"/>
            <a:ext cx="288000" cy="28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9">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Text 1"/>
          <p:cNvSpPr/>
          <p:nvPr/>
        </p:nvSpPr>
        <p:spPr>
          <a:xfrm>
            <a:off x="365760" y="137160"/>
            <a:ext cx="548640" cy="502920"/>
          </a:xfrm>
          <a:prstGeom prst="rect">
            <a:avLst/>
          </a:prstGeom>
          <a:noFill/>
          <a:ln/>
        </p:spPr>
        <p:txBody>
          <a:bodyPr wrap="square" lIns="0" tIns="0" rIns="0" bIns="0" rtlCol="0" anchor="ctr"/>
          <a:lstStyle/>
          <a:p>
            <a:pPr marL="0" indent="0">
              <a:buNone/>
            </a:pPr>
            <a:r>
              <a:rPr lang="en-US" sz="2200" b="1" dirty="0">
                <a:solidFill>
                  <a:srgbClr val="C32420"/>
                </a:solidFill>
                <a:latin typeface="Montserrat" pitchFamily="34" charset="0"/>
                <a:ea typeface="Montserrat" pitchFamily="34" charset="-122"/>
                <a:cs typeface="Montserrat" pitchFamily="34" charset="-120"/>
              </a:rPr>
              <a:t>02</a:t>
            </a:r>
            <a:endParaRPr lang="en-US" sz="2200" dirty="0"/>
          </a:p>
        </p:txBody>
      </p:sp>
      <p:sp>
        <p:nvSpPr>
          <p:cNvPr id="4" name="Text 2"/>
          <p:cNvSpPr/>
          <p:nvPr/>
        </p:nvSpPr>
        <p:spPr>
          <a:xfrm>
            <a:off x="1005840" y="137160"/>
            <a:ext cx="4572000" cy="502920"/>
          </a:xfrm>
          <a:prstGeom prst="rect">
            <a:avLst/>
          </a:prstGeom>
          <a:noFill/>
          <a:ln/>
        </p:spPr>
        <p:txBody>
          <a:bodyPr wrap="square" lIns="0" tIns="0" rIns="0" bIns="0" rtlCol="0" anchor="ctr"/>
          <a:lstStyle/>
          <a:p>
            <a:pPr marL="0" indent="0">
              <a:buNone/>
            </a:pPr>
            <a:r>
              <a:rPr lang="en-US" sz="1600" b="1" kern="0" spc="200" dirty="0">
                <a:solidFill>
                  <a:srgbClr val="FFFFFF"/>
                </a:solidFill>
                <a:latin typeface="Montserrat" pitchFamily="34" charset="0"/>
                <a:ea typeface="Montserrat" pitchFamily="34" charset="-122"/>
                <a:cs typeface="Montserrat" pitchFamily="34" charset="-120"/>
              </a:rPr>
              <a:t>NORMATIVA E PRASSI</a:t>
            </a:r>
            <a:endParaRPr lang="en-US" sz="16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91440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548640" y="987552"/>
            <a:ext cx="1554480" cy="210312"/>
          </a:xfrm>
          <a:prstGeom prst="rect">
            <a:avLst/>
          </a:prstGeom>
          <a:solidFill>
            <a:srgbClr val="C32420"/>
          </a:solidFill>
          <a:ln/>
        </p:spPr>
        <p:txBody>
          <a:bodyPr/>
          <a:lstStyle/>
          <a:p>
            <a:endParaRPr lang="it-IT"/>
          </a:p>
        </p:txBody>
      </p:sp>
      <p:sp>
        <p:nvSpPr>
          <p:cNvPr id="8" name="Text 6"/>
          <p:cNvSpPr/>
          <p:nvPr/>
        </p:nvSpPr>
        <p:spPr>
          <a:xfrm>
            <a:off x="548640" y="987552"/>
            <a:ext cx="1554480" cy="210312"/>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LEGGE</a:t>
            </a:r>
            <a:endParaRPr lang="en-US" sz="650" dirty="0"/>
          </a:p>
        </p:txBody>
      </p:sp>
      <p:sp>
        <p:nvSpPr>
          <p:cNvPr id="9" name="Text 7"/>
          <p:cNvSpPr/>
          <p:nvPr/>
        </p:nvSpPr>
        <p:spPr>
          <a:xfrm>
            <a:off x="2240280" y="987552"/>
            <a:ext cx="4572000" cy="210312"/>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L. 34/2026, GU n. 68 del 23/03/2026</a:t>
            </a:r>
            <a:endParaRPr lang="en-US" sz="750" dirty="0"/>
          </a:p>
        </p:txBody>
      </p:sp>
      <p:sp>
        <p:nvSpPr>
          <p:cNvPr id="10" name="Shape 8"/>
          <p:cNvSpPr/>
          <p:nvPr/>
        </p:nvSpPr>
        <p:spPr>
          <a:xfrm>
            <a:off x="7315200" y="1024128"/>
            <a:ext cx="137160" cy="137160"/>
          </a:xfrm>
          <a:prstGeom prst="ellipse">
            <a:avLst/>
          </a:prstGeom>
          <a:solidFill>
            <a:srgbClr val="C32420"/>
          </a:solidFill>
          <a:ln/>
        </p:spPr>
        <p:txBody>
          <a:bodyPr/>
          <a:lstStyle/>
          <a:p>
            <a:endParaRPr lang="it-IT"/>
          </a:p>
        </p:txBody>
      </p:sp>
      <p:sp>
        <p:nvSpPr>
          <p:cNvPr id="11" name="Text 9"/>
          <p:cNvSpPr/>
          <p:nvPr/>
        </p:nvSpPr>
        <p:spPr>
          <a:xfrm>
            <a:off x="7479792" y="1024128"/>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ALTO</a:t>
            </a:r>
            <a:endParaRPr lang="en-US" sz="800" dirty="0"/>
          </a:p>
        </p:txBody>
      </p:sp>
      <p:pic>
        <p:nvPicPr>
          <p:cNvPr id="12" name="Text 10">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1655064"/>
            <a:ext cx="164592" cy="164592"/>
          </a:xfrm>
          <a:prstGeom prst="rect">
            <a:avLst/>
          </a:prstGeom>
        </p:spPr>
      </p:pic>
      <p:sp>
        <p:nvSpPr>
          <p:cNvPr id="13" name="Text 11"/>
          <p:cNvSpPr/>
          <p:nvPr/>
        </p:nvSpPr>
        <p:spPr>
          <a:xfrm>
            <a:off x="548640" y="1243584"/>
            <a:ext cx="7955280" cy="201168"/>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Legge annuale PMI — Fondo salvaguardia occupazionale e incentivi aggregazione</a:t>
            </a:r>
            <a:endParaRPr lang="en-US" sz="1050" dirty="0"/>
          </a:p>
        </p:txBody>
      </p:sp>
      <p:sp>
        <p:nvSpPr>
          <p:cNvPr id="14" name="Text 12"/>
          <p:cNvSpPr/>
          <p:nvPr/>
        </p:nvSpPr>
        <p:spPr>
          <a:xfrm>
            <a:off x="548640" y="1444752"/>
            <a:ext cx="7955280" cy="320040"/>
          </a:xfrm>
          <a:prstGeom prst="rect">
            <a:avLst/>
          </a:prstGeom>
          <a:noFill/>
          <a:ln/>
        </p:spPr>
        <p:txBody>
          <a:bodyPr wrap="square" lIns="0" tIns="0" rIns="0" bIns="0" rtlCol="0" anchor="t"/>
          <a:lstStyle/>
          <a:p>
            <a:pPr marL="0" indent="0">
              <a:lnSpc>
                <a:spcPct val="125000"/>
              </a:lnSpc>
              <a:buNone/>
            </a:pPr>
            <a:r>
              <a:rPr lang="en-US" sz="800" dirty="0">
                <a:solidFill>
                  <a:srgbClr val="4A4F62"/>
                </a:solidFill>
                <a:latin typeface="Source Sans Pro" pitchFamily="34" charset="0"/>
                <a:ea typeface="Source Sans Pro" pitchFamily="34" charset="-122"/>
                <a:cs typeface="Source Sans Pro" pitchFamily="34" charset="-120"/>
              </a:rPr>
              <a:t>La L. 34/2026 (in vigore dal 7/04/2026) estende il Fondo per la salvaguardia occupazionale alle acquisizioni di imprese in crisi con marchi storici. Destina fino a 100 mln € a PMI della filiera moda in aree di crisi industriale. Prevede incentivi fiscali per aggregazioni e reti d'impresa.</a:t>
            </a:r>
            <a:endParaRPr lang="en-US" sz="800" dirty="0"/>
          </a:p>
        </p:txBody>
      </p:sp>
      <p:sp>
        <p:nvSpPr>
          <p:cNvPr id="15" name="Shape 13"/>
          <p:cNvSpPr/>
          <p:nvPr/>
        </p:nvSpPr>
        <p:spPr>
          <a:xfrm>
            <a:off x="365760" y="196596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6" name="Shape 14"/>
          <p:cNvSpPr/>
          <p:nvPr/>
        </p:nvSpPr>
        <p:spPr>
          <a:xfrm>
            <a:off x="548640" y="2039112"/>
            <a:ext cx="1554480" cy="210312"/>
          </a:xfrm>
          <a:prstGeom prst="rect">
            <a:avLst/>
          </a:prstGeom>
          <a:solidFill>
            <a:srgbClr val="C32420"/>
          </a:solidFill>
          <a:ln/>
        </p:spPr>
        <p:txBody>
          <a:bodyPr/>
          <a:lstStyle/>
          <a:p>
            <a:endParaRPr lang="it-IT"/>
          </a:p>
        </p:txBody>
      </p:sp>
      <p:sp>
        <p:nvSpPr>
          <p:cNvPr id="17" name="Text 15"/>
          <p:cNvSpPr/>
          <p:nvPr/>
        </p:nvSpPr>
        <p:spPr>
          <a:xfrm>
            <a:off x="548640" y="2039112"/>
            <a:ext cx="1554480" cy="210312"/>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DOCUMENTO</a:t>
            </a:r>
            <a:endParaRPr lang="en-US" sz="650" dirty="0"/>
          </a:p>
        </p:txBody>
      </p:sp>
      <p:sp>
        <p:nvSpPr>
          <p:cNvPr id="18" name="Text 16"/>
          <p:cNvSpPr/>
          <p:nvPr/>
        </p:nvSpPr>
        <p:spPr>
          <a:xfrm>
            <a:off x="2240280" y="2039112"/>
            <a:ext cx="4572000" cy="210312"/>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GUUE, 01/04/2026</a:t>
            </a:r>
            <a:endParaRPr lang="en-US" sz="750" dirty="0"/>
          </a:p>
        </p:txBody>
      </p:sp>
      <p:sp>
        <p:nvSpPr>
          <p:cNvPr id="19" name="Shape 17"/>
          <p:cNvSpPr/>
          <p:nvPr/>
        </p:nvSpPr>
        <p:spPr>
          <a:xfrm>
            <a:off x="7315200" y="2075688"/>
            <a:ext cx="137160" cy="137160"/>
          </a:xfrm>
          <a:prstGeom prst="ellipse">
            <a:avLst/>
          </a:prstGeom>
          <a:solidFill>
            <a:srgbClr val="D4760A"/>
          </a:solidFill>
          <a:ln/>
        </p:spPr>
        <p:txBody>
          <a:bodyPr/>
          <a:lstStyle/>
          <a:p>
            <a:endParaRPr lang="it-IT"/>
          </a:p>
        </p:txBody>
      </p:sp>
      <p:sp>
        <p:nvSpPr>
          <p:cNvPr id="20" name="Text 18"/>
          <p:cNvSpPr/>
          <p:nvPr/>
        </p:nvSpPr>
        <p:spPr>
          <a:xfrm>
            <a:off x="7479792" y="2075688"/>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ALTO</a:t>
            </a:r>
            <a:endParaRPr lang="en-US" sz="800" dirty="0"/>
          </a:p>
        </p:txBody>
      </p:sp>
      <p:pic>
        <p:nvPicPr>
          <p:cNvPr id="21" name="Text 19">
            <a:hlinkClick r:id="rId5">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2706624"/>
            <a:ext cx="164592" cy="164592"/>
          </a:xfrm>
          <a:prstGeom prst="rect">
            <a:avLst/>
          </a:prstGeom>
        </p:spPr>
      </p:pic>
      <p:sp>
        <p:nvSpPr>
          <p:cNvPr id="22" name="Text 20"/>
          <p:cNvSpPr/>
          <p:nvPr/>
        </p:nvSpPr>
        <p:spPr>
          <a:xfrm>
            <a:off x="548640" y="2295144"/>
            <a:ext cx="7955280" cy="201168"/>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Seconda Direttiva Insolvency — Armonizzazione UE del diritto dell'insolvenza</a:t>
            </a:r>
            <a:endParaRPr lang="en-US" sz="1050" dirty="0"/>
          </a:p>
        </p:txBody>
      </p:sp>
      <p:sp>
        <p:nvSpPr>
          <p:cNvPr id="23" name="Text 21"/>
          <p:cNvSpPr/>
          <p:nvPr/>
        </p:nvSpPr>
        <p:spPr>
          <a:xfrm>
            <a:off x="548640" y="2496312"/>
            <a:ext cx="7955280" cy="320040"/>
          </a:xfrm>
          <a:prstGeom prst="rect">
            <a:avLst/>
          </a:prstGeom>
          <a:noFill/>
          <a:ln/>
        </p:spPr>
        <p:txBody>
          <a:bodyPr wrap="square" lIns="0" tIns="0" rIns="0" bIns="0" rtlCol="0" anchor="t"/>
          <a:lstStyle/>
          <a:p>
            <a:pPr marL="0" indent="0">
              <a:lnSpc>
                <a:spcPct val="125000"/>
              </a:lnSpc>
              <a:buNone/>
            </a:pPr>
            <a:r>
              <a:rPr lang="en-US" sz="800" dirty="0">
                <a:solidFill>
                  <a:srgbClr val="4A4F62"/>
                </a:solidFill>
                <a:latin typeface="Source Sans Pro" pitchFamily="34" charset="0"/>
                <a:ea typeface="Source Sans Pro" pitchFamily="34" charset="-122"/>
                <a:cs typeface="Source Sans Pro" pitchFamily="34" charset="-120"/>
              </a:rPr>
              <a:t>Pubblicata in GUUE il 1° aprile 2026, la Direttiva (UE) 2026/799 armonizza il diritto dell'insolvenza UE. Introduce discipline comuni su azioni revocatorie (periodi sospetti 3-12 mesi), vendita pre-pack, doveri degli amministratori in prossimità dell'insolvenza e diritti dei creditori. Recepimento entro 2 anni.</a:t>
            </a:r>
            <a:endParaRPr lang="en-US" sz="800" dirty="0"/>
          </a:p>
        </p:txBody>
      </p:sp>
      <p:sp>
        <p:nvSpPr>
          <p:cNvPr id="24" name="Shape 22"/>
          <p:cNvSpPr/>
          <p:nvPr/>
        </p:nvSpPr>
        <p:spPr>
          <a:xfrm>
            <a:off x="365760" y="301752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5" name="Shape 23"/>
          <p:cNvSpPr/>
          <p:nvPr/>
        </p:nvSpPr>
        <p:spPr>
          <a:xfrm>
            <a:off x="548640" y="3090672"/>
            <a:ext cx="1554480" cy="210312"/>
          </a:xfrm>
          <a:prstGeom prst="rect">
            <a:avLst/>
          </a:prstGeom>
          <a:solidFill>
            <a:srgbClr val="C32420"/>
          </a:solidFill>
          <a:ln/>
        </p:spPr>
        <p:txBody>
          <a:bodyPr/>
          <a:lstStyle/>
          <a:p>
            <a:endParaRPr lang="it-IT"/>
          </a:p>
        </p:txBody>
      </p:sp>
      <p:sp>
        <p:nvSpPr>
          <p:cNvPr id="26" name="Text 24"/>
          <p:cNvSpPr/>
          <p:nvPr/>
        </p:nvSpPr>
        <p:spPr>
          <a:xfrm>
            <a:off x="548640" y="3090672"/>
            <a:ext cx="1554480" cy="210312"/>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DOCUMENTO</a:t>
            </a:r>
            <a:endParaRPr lang="en-US" sz="650" dirty="0"/>
          </a:p>
        </p:txBody>
      </p:sp>
      <p:sp>
        <p:nvSpPr>
          <p:cNvPr id="27" name="Text 25"/>
          <p:cNvSpPr/>
          <p:nvPr/>
        </p:nvSpPr>
        <p:spPr>
          <a:xfrm>
            <a:off x="2240280" y="3090672"/>
            <a:ext cx="4572000" cy="210312"/>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CNDCEC, 02/04/2026</a:t>
            </a:r>
            <a:endParaRPr lang="en-US" sz="750" dirty="0"/>
          </a:p>
        </p:txBody>
      </p:sp>
      <p:sp>
        <p:nvSpPr>
          <p:cNvPr id="28" name="Shape 26"/>
          <p:cNvSpPr/>
          <p:nvPr/>
        </p:nvSpPr>
        <p:spPr>
          <a:xfrm>
            <a:off x="7315200" y="3127248"/>
            <a:ext cx="137160" cy="137160"/>
          </a:xfrm>
          <a:prstGeom prst="ellipse">
            <a:avLst/>
          </a:prstGeom>
          <a:solidFill>
            <a:srgbClr val="D4760A"/>
          </a:solidFill>
          <a:ln/>
        </p:spPr>
        <p:txBody>
          <a:bodyPr/>
          <a:lstStyle/>
          <a:p>
            <a:endParaRPr lang="it-IT"/>
          </a:p>
        </p:txBody>
      </p:sp>
      <p:sp>
        <p:nvSpPr>
          <p:cNvPr id="29" name="Text 27"/>
          <p:cNvSpPr/>
          <p:nvPr/>
        </p:nvSpPr>
        <p:spPr>
          <a:xfrm>
            <a:off x="7479792" y="3127248"/>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ALTO</a:t>
            </a:r>
            <a:endParaRPr lang="en-US" sz="800" dirty="0"/>
          </a:p>
        </p:txBody>
      </p:sp>
      <p:pic>
        <p:nvPicPr>
          <p:cNvPr id="30" name="Text 28">
            <a:hlinkClick r:id="rId6">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3758184"/>
            <a:ext cx="164592" cy="164592"/>
          </a:xfrm>
          <a:prstGeom prst="rect">
            <a:avLst/>
          </a:prstGeom>
        </p:spPr>
      </p:pic>
      <p:sp>
        <p:nvSpPr>
          <p:cNvPr id="31" name="Text 29"/>
          <p:cNvSpPr/>
          <p:nvPr/>
        </p:nvSpPr>
        <p:spPr>
          <a:xfrm>
            <a:off x="548640" y="3346704"/>
            <a:ext cx="7955280" cy="201168"/>
          </a:xfrm>
          <a:prstGeom prst="rect">
            <a:avLst/>
          </a:prstGeom>
          <a:noFill/>
          <a:ln/>
        </p:spPr>
        <p:txBody>
          <a:bodyPr wrap="square" lIns="0" tIns="0" rIns="0" bIns="0" rtlCol="0" anchor="ctr"/>
          <a:lstStyle/>
          <a:p>
            <a:pPr marL="0" indent="0">
              <a:buNone/>
            </a:pPr>
            <a:r>
              <a:rPr lang="en-US" sz="1050" b="1" dirty="0">
                <a:solidFill>
                  <a:srgbClr val="1C1C21"/>
                </a:solidFill>
                <a:latin typeface="Montserrat" pitchFamily="34" charset="0"/>
                <a:ea typeface="Montserrat" pitchFamily="34" charset="-122"/>
                <a:cs typeface="Montserrat" pitchFamily="34" charset="-120"/>
              </a:rPr>
              <a:t>Quaderni di Economia Aziendale — Digitalizzazione, IA e fattori ESG nella gestione della crisi</a:t>
            </a:r>
            <a:endParaRPr lang="en-US" sz="1050" dirty="0"/>
          </a:p>
        </p:txBody>
      </p:sp>
      <p:sp>
        <p:nvSpPr>
          <p:cNvPr id="32" name="Text 30"/>
          <p:cNvSpPr/>
          <p:nvPr/>
        </p:nvSpPr>
        <p:spPr>
          <a:xfrm>
            <a:off x="548640" y="3547872"/>
            <a:ext cx="7955280" cy="320040"/>
          </a:xfrm>
          <a:prstGeom prst="rect">
            <a:avLst/>
          </a:prstGeom>
          <a:noFill/>
          <a:ln/>
        </p:spPr>
        <p:txBody>
          <a:bodyPr wrap="square" lIns="0" tIns="0" rIns="0" bIns="0" rtlCol="0" anchor="t"/>
          <a:lstStyle/>
          <a:p>
            <a:pPr marL="0" indent="0">
              <a:lnSpc>
                <a:spcPct val="125000"/>
              </a:lnSpc>
              <a:buNone/>
            </a:pPr>
            <a:r>
              <a:rPr lang="en-US" sz="800" dirty="0">
                <a:solidFill>
                  <a:srgbClr val="4A4F62"/>
                </a:solidFill>
                <a:latin typeface="Source Sans Pro" pitchFamily="34" charset="0"/>
                <a:ea typeface="Source Sans Pro" pitchFamily="34" charset="-122"/>
                <a:cs typeface="Source Sans Pro" pitchFamily="34" charset="-120"/>
              </a:rPr>
              <a:t>Il CNDCEC pubblica un nuovo Quaderno su digitalizzazione, intelligenza artificiale e fattori ESG nella gestione della crisi d'impresa. Il documento analizza l'impatto delle tecnologie digitali sui sistemi di early warning e il ruolo dei fattori ESG nella prevenzione degli squilibri.</a:t>
            </a:r>
            <a:endParaRPr lang="en-US" sz="800" dirty="0"/>
          </a:p>
        </p:txBody>
      </p:sp>
      <p:sp>
        <p:nvSpPr>
          <p:cNvPr id="33" name="Shape 31"/>
          <p:cNvSpPr/>
          <p:nvPr/>
        </p:nvSpPr>
        <p:spPr>
          <a:xfrm>
            <a:off x="365760" y="4114800"/>
            <a:ext cx="8412480" cy="502920"/>
          </a:xfrm>
          <a:prstGeom prst="rect">
            <a:avLst/>
          </a:prstGeom>
          <a:solidFill>
            <a:srgbClr val="1C1C21"/>
          </a:solidFill>
          <a:ln/>
          <a:effectLst>
            <a:outerShdw blurRad="50800" dist="19050" dir="8100000" algn="bl" rotWithShape="0">
              <a:srgbClr val="000000">
                <a:alpha val="8000"/>
              </a:srgbClr>
            </a:outerShdw>
          </a:effectLst>
        </p:spPr>
        <p:txBody>
          <a:bodyPr/>
          <a:lstStyle/>
          <a:p>
            <a:endParaRPr lang="it-IT"/>
          </a:p>
        </p:txBody>
      </p:sp>
      <p:sp>
        <p:nvSpPr>
          <p:cNvPr id="34" name="Shape 32"/>
          <p:cNvSpPr/>
          <p:nvPr/>
        </p:nvSpPr>
        <p:spPr>
          <a:xfrm>
            <a:off x="365760" y="4114800"/>
            <a:ext cx="54864" cy="502920"/>
          </a:xfrm>
          <a:prstGeom prst="rect">
            <a:avLst/>
          </a:prstGeom>
          <a:solidFill>
            <a:srgbClr val="C32420"/>
          </a:solidFill>
          <a:ln/>
        </p:spPr>
        <p:txBody>
          <a:bodyPr/>
          <a:lstStyle/>
          <a:p>
            <a:endParaRPr lang="it-IT"/>
          </a:p>
        </p:txBody>
      </p:sp>
      <p:sp>
        <p:nvSpPr>
          <p:cNvPr id="35" name="Text 33"/>
          <p:cNvSpPr/>
          <p:nvPr/>
        </p:nvSpPr>
        <p:spPr>
          <a:xfrm>
            <a:off x="594360" y="4151376"/>
            <a:ext cx="1828800" cy="182880"/>
          </a:xfrm>
          <a:prstGeom prst="rect">
            <a:avLst/>
          </a:prstGeom>
          <a:noFill/>
          <a:ln/>
        </p:spPr>
        <p:txBody>
          <a:bodyPr wrap="square" lIns="0" tIns="0" rIns="0" bIns="0" rtlCol="0" anchor="ctr"/>
          <a:lstStyle/>
          <a:p>
            <a:pPr marL="0" indent="0">
              <a:buNone/>
            </a:pPr>
            <a:r>
              <a:rPr lang="en-US" sz="750" b="1" kern="0" spc="150" dirty="0">
                <a:solidFill>
                  <a:srgbClr val="C32420"/>
                </a:solidFill>
                <a:latin typeface="Space Grotesk" pitchFamily="34" charset="0"/>
                <a:ea typeface="Space Grotesk" pitchFamily="34" charset="-122"/>
                <a:cs typeface="Space Grotesk" pitchFamily="34" charset="-120"/>
              </a:rPr>
              <a:t>⚡ COSA FARE SUBITO</a:t>
            </a:r>
            <a:endParaRPr lang="en-US" sz="750" dirty="0"/>
          </a:p>
        </p:txBody>
      </p:sp>
      <p:sp>
        <p:nvSpPr>
          <p:cNvPr id="36" name="Text 34"/>
          <p:cNvSpPr/>
          <p:nvPr/>
        </p:nvSpPr>
        <p:spPr>
          <a:xfrm>
            <a:off x="594360" y="4334256"/>
            <a:ext cx="7955280" cy="256032"/>
          </a:xfrm>
          <a:prstGeom prst="rect">
            <a:avLst/>
          </a:prstGeom>
          <a:noFill/>
          <a:ln/>
        </p:spPr>
        <p:txBody>
          <a:bodyPr wrap="square" lIns="0" tIns="0" rIns="0" bIns="0" rtlCol="0" anchor="ctr"/>
          <a:lstStyle/>
          <a:p>
            <a:pPr marL="0" indent="0">
              <a:lnSpc>
                <a:spcPct val="120000"/>
              </a:lnSpc>
              <a:buNone/>
            </a:pPr>
            <a:r>
              <a:rPr lang="en-US" sz="750" dirty="0">
                <a:solidFill>
                  <a:srgbClr val="FFFFFF"/>
                </a:solidFill>
                <a:latin typeface="Source Sans Pro" pitchFamily="34" charset="0"/>
                <a:ea typeface="Source Sans Pro" pitchFamily="34" charset="-122"/>
                <a:cs typeface="Source Sans Pro" pitchFamily="34" charset="-120"/>
              </a:rPr>
              <a:t>Monitorare recepimento Direttiva UE 2026/799: pre-pack e azioni revocatorie armonizzate. Verificare requisiti accesso Fondo occupazionale L. 34/2026 per imprese in crisi. Integrare analisi ESG e IA nei sistemi di monitoraggio adeguati assetti.</a:t>
            </a:r>
            <a:endParaRPr lang="en-US" sz="750" dirty="0"/>
          </a:p>
        </p:txBody>
      </p:sp>
      <p:sp>
        <p:nvSpPr>
          <p:cNvPr id="38" name="Text 35"/>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39" name="Text 36"/>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02 — Normativa e Prassi</a:t>
            </a:r>
            <a:endParaRPr lang="en-US" sz="650" dirty="0"/>
          </a:p>
        </p:txBody>
      </p:sp>
      <p:pic>
        <p:nvPicPr>
          <p:cNvPr id="40" name="Elemento grafico 39">
            <a:extLst>
              <a:ext uri="{FF2B5EF4-FFF2-40B4-BE49-F238E27FC236}">
                <a16:creationId xmlns:a16="http://schemas.microsoft.com/office/drawing/2014/main" id="{72E3A6D8-3CCD-F2B0-ECD9-2AF1C62DF9C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620" y="4633740"/>
            <a:ext cx="288000" cy="28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1">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Text 1"/>
          <p:cNvSpPr/>
          <p:nvPr/>
        </p:nvSpPr>
        <p:spPr>
          <a:xfrm>
            <a:off x="365760" y="137160"/>
            <a:ext cx="548640" cy="502920"/>
          </a:xfrm>
          <a:prstGeom prst="rect">
            <a:avLst/>
          </a:prstGeom>
          <a:noFill/>
          <a:ln/>
        </p:spPr>
        <p:txBody>
          <a:bodyPr wrap="square" lIns="0" tIns="0" rIns="0" bIns="0" rtlCol="0" anchor="ctr"/>
          <a:lstStyle/>
          <a:p>
            <a:pPr marL="0" indent="0">
              <a:buNone/>
            </a:pPr>
            <a:r>
              <a:rPr lang="en-US" sz="2200" b="1" dirty="0">
                <a:solidFill>
                  <a:srgbClr val="C32420"/>
                </a:solidFill>
                <a:latin typeface="Montserrat" pitchFamily="34" charset="0"/>
                <a:ea typeface="Montserrat" pitchFamily="34" charset="-122"/>
                <a:cs typeface="Montserrat" pitchFamily="34" charset="-120"/>
              </a:rPr>
              <a:t>03</a:t>
            </a:r>
            <a:endParaRPr lang="en-US" sz="2200" dirty="0"/>
          </a:p>
        </p:txBody>
      </p:sp>
      <p:sp>
        <p:nvSpPr>
          <p:cNvPr id="4" name="Text 2"/>
          <p:cNvSpPr/>
          <p:nvPr/>
        </p:nvSpPr>
        <p:spPr>
          <a:xfrm>
            <a:off x="1005840" y="137160"/>
            <a:ext cx="4572000" cy="502920"/>
          </a:xfrm>
          <a:prstGeom prst="rect">
            <a:avLst/>
          </a:prstGeom>
          <a:noFill/>
          <a:ln/>
        </p:spPr>
        <p:txBody>
          <a:bodyPr wrap="square" lIns="0" tIns="0" rIns="0" bIns="0" rtlCol="0" anchor="ctr"/>
          <a:lstStyle/>
          <a:p>
            <a:pPr marL="0" indent="0">
              <a:buNone/>
            </a:pPr>
            <a:r>
              <a:rPr lang="en-US" sz="1600" b="1" kern="0" spc="200" dirty="0">
                <a:solidFill>
                  <a:srgbClr val="FFFFFF"/>
                </a:solidFill>
                <a:latin typeface="Montserrat" pitchFamily="34" charset="0"/>
                <a:ea typeface="Montserrat" pitchFamily="34" charset="-122"/>
                <a:cs typeface="Montserrat" pitchFamily="34" charset="-120"/>
              </a:rPr>
              <a:t>GIURISPRUDENZA</a:t>
            </a:r>
            <a:endParaRPr lang="en-US" sz="16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91440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548640" y="978408"/>
            <a:ext cx="1485900" cy="201168"/>
          </a:xfrm>
          <a:prstGeom prst="rect">
            <a:avLst/>
          </a:prstGeom>
          <a:solidFill>
            <a:srgbClr val="1C1C21"/>
          </a:solidFill>
          <a:ln/>
        </p:spPr>
        <p:txBody>
          <a:bodyPr/>
          <a:lstStyle/>
          <a:p>
            <a:endParaRPr lang="it-IT"/>
          </a:p>
        </p:txBody>
      </p:sp>
      <p:sp>
        <p:nvSpPr>
          <p:cNvPr id="8" name="Text 6"/>
          <p:cNvSpPr/>
          <p:nvPr/>
        </p:nvSpPr>
        <p:spPr>
          <a:xfrm>
            <a:off x="548640" y="978408"/>
            <a:ext cx="1485900"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CASSAZIONE</a:t>
            </a:r>
            <a:endParaRPr lang="en-US" sz="650" dirty="0"/>
          </a:p>
        </p:txBody>
      </p:sp>
      <p:sp>
        <p:nvSpPr>
          <p:cNvPr id="9" name="Text 7"/>
          <p:cNvSpPr/>
          <p:nvPr/>
        </p:nvSpPr>
        <p:spPr>
          <a:xfrm>
            <a:off x="2171700" y="978408"/>
            <a:ext cx="4114800" cy="201168"/>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Cass. Sez. I, 19/01/2026, n. 500</a:t>
            </a:r>
            <a:endParaRPr lang="en-US" sz="750" dirty="0"/>
          </a:p>
        </p:txBody>
      </p:sp>
      <p:sp>
        <p:nvSpPr>
          <p:cNvPr id="10" name="Shape 8"/>
          <p:cNvSpPr/>
          <p:nvPr/>
        </p:nvSpPr>
        <p:spPr>
          <a:xfrm>
            <a:off x="7315200" y="1014984"/>
            <a:ext cx="137160" cy="137160"/>
          </a:xfrm>
          <a:prstGeom prst="ellipse">
            <a:avLst/>
          </a:prstGeom>
          <a:solidFill>
            <a:srgbClr val="C32420"/>
          </a:solidFill>
          <a:ln/>
        </p:spPr>
        <p:txBody>
          <a:bodyPr/>
          <a:lstStyle/>
          <a:p>
            <a:endParaRPr lang="it-IT"/>
          </a:p>
        </p:txBody>
      </p:sp>
      <p:sp>
        <p:nvSpPr>
          <p:cNvPr id="11" name="Text 9"/>
          <p:cNvSpPr/>
          <p:nvPr/>
        </p:nvSpPr>
        <p:spPr>
          <a:xfrm>
            <a:off x="7479792" y="1014984"/>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ALTO</a:t>
            </a:r>
            <a:endParaRPr lang="en-US" sz="800" dirty="0"/>
          </a:p>
        </p:txBody>
      </p:sp>
      <p:pic>
        <p:nvPicPr>
          <p:cNvPr id="12" name="Text 10">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1655064"/>
            <a:ext cx="164592" cy="164592"/>
          </a:xfrm>
          <a:prstGeom prst="rect">
            <a:avLst/>
          </a:prstGeom>
        </p:spPr>
      </p:pic>
      <p:sp>
        <p:nvSpPr>
          <p:cNvPr id="13" name="Text 11"/>
          <p:cNvSpPr/>
          <p:nvPr/>
        </p:nvSpPr>
        <p:spPr>
          <a:xfrm>
            <a:off x="548640" y="1225296"/>
            <a:ext cx="7955280" cy="18288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Misure protettive in CNC: inammissibile ricorso straordinario per Cassazione</a:t>
            </a:r>
            <a:endParaRPr lang="en-US" sz="1000" dirty="0"/>
          </a:p>
        </p:txBody>
      </p:sp>
      <p:sp>
        <p:nvSpPr>
          <p:cNvPr id="14" name="Shape 12"/>
          <p:cNvSpPr/>
          <p:nvPr/>
        </p:nvSpPr>
        <p:spPr>
          <a:xfrm>
            <a:off x="548640" y="1444752"/>
            <a:ext cx="36576" cy="347472"/>
          </a:xfrm>
          <a:prstGeom prst="rect">
            <a:avLst/>
          </a:prstGeom>
          <a:solidFill>
            <a:srgbClr val="C32420"/>
          </a:solidFill>
          <a:ln/>
        </p:spPr>
        <p:txBody>
          <a:bodyPr/>
          <a:lstStyle/>
          <a:p>
            <a:endParaRPr lang="it-IT"/>
          </a:p>
        </p:txBody>
      </p:sp>
      <p:sp>
        <p:nvSpPr>
          <p:cNvPr id="15" name="Text 13"/>
          <p:cNvSpPr/>
          <p:nvPr/>
        </p:nvSpPr>
        <p:spPr>
          <a:xfrm>
            <a:off x="731520" y="1444752"/>
            <a:ext cx="7772400" cy="347472"/>
          </a:xfrm>
          <a:prstGeom prst="rect">
            <a:avLst/>
          </a:prstGeom>
          <a:noFill/>
          <a:ln/>
        </p:spPr>
        <p:txBody>
          <a:bodyPr wrap="square" lIns="0" tIns="0" rIns="0" bIns="0" rtlCol="0" anchor="t"/>
          <a:lstStyle/>
          <a:p>
            <a:pPr marL="0" indent="0">
              <a:lnSpc>
                <a:spcPct val="125000"/>
              </a:lnSpc>
              <a:buNone/>
            </a:pPr>
            <a:r>
              <a:rPr lang="en-US" sz="750" i="1" dirty="0">
                <a:solidFill>
                  <a:srgbClr val="4A4F62"/>
                </a:solidFill>
                <a:latin typeface="Source Sans Pro" pitchFamily="34" charset="0"/>
                <a:ea typeface="Source Sans Pro" pitchFamily="34" charset="-122"/>
                <a:cs typeface="Source Sans Pro" pitchFamily="34" charset="-120"/>
              </a:rPr>
              <a:t>È inammissibile il ricorso straordinario per Cassazione contro il decreto del tribunale reiettivo del reclamo proposto avverso il mancato riconoscimento di misure protettive in composizione negoziata. La decisione conferma la natura non definitiva dei provvedimenti sulle misure protettive.</a:t>
            </a:r>
            <a:endParaRPr lang="en-US" sz="750" dirty="0"/>
          </a:p>
        </p:txBody>
      </p:sp>
      <p:sp>
        <p:nvSpPr>
          <p:cNvPr id="16" name="Shape 14"/>
          <p:cNvSpPr/>
          <p:nvPr/>
        </p:nvSpPr>
        <p:spPr>
          <a:xfrm>
            <a:off x="365760" y="196596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7" name="Shape 15"/>
          <p:cNvSpPr/>
          <p:nvPr/>
        </p:nvSpPr>
        <p:spPr>
          <a:xfrm>
            <a:off x="548640" y="2029968"/>
            <a:ext cx="1019556" cy="201168"/>
          </a:xfrm>
          <a:prstGeom prst="rect">
            <a:avLst/>
          </a:prstGeom>
          <a:solidFill>
            <a:srgbClr val="1C1C21"/>
          </a:solidFill>
          <a:ln/>
        </p:spPr>
        <p:txBody>
          <a:bodyPr/>
          <a:lstStyle/>
          <a:p>
            <a:endParaRPr lang="it-IT"/>
          </a:p>
        </p:txBody>
      </p:sp>
      <p:sp>
        <p:nvSpPr>
          <p:cNvPr id="18" name="Text 16"/>
          <p:cNvSpPr/>
          <p:nvPr/>
        </p:nvSpPr>
        <p:spPr>
          <a:xfrm>
            <a:off x="548640" y="2029968"/>
            <a:ext cx="1019556"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CASSAZIONE</a:t>
            </a:r>
            <a:endParaRPr lang="en-US" sz="650" dirty="0"/>
          </a:p>
        </p:txBody>
      </p:sp>
      <p:sp>
        <p:nvSpPr>
          <p:cNvPr id="19" name="Text 17"/>
          <p:cNvSpPr/>
          <p:nvPr/>
        </p:nvSpPr>
        <p:spPr>
          <a:xfrm>
            <a:off x="1705356" y="2029968"/>
            <a:ext cx="4114800" cy="201168"/>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Cass. Sez. I, 26/02/2026, n. 4365</a:t>
            </a:r>
            <a:endParaRPr lang="en-US" sz="750" dirty="0"/>
          </a:p>
        </p:txBody>
      </p:sp>
      <p:sp>
        <p:nvSpPr>
          <p:cNvPr id="20" name="Shape 18"/>
          <p:cNvSpPr/>
          <p:nvPr/>
        </p:nvSpPr>
        <p:spPr>
          <a:xfrm>
            <a:off x="7315200" y="2066544"/>
            <a:ext cx="137160" cy="137160"/>
          </a:xfrm>
          <a:prstGeom prst="ellipse">
            <a:avLst/>
          </a:prstGeom>
          <a:solidFill>
            <a:srgbClr val="D4760A"/>
          </a:solidFill>
          <a:ln/>
        </p:spPr>
        <p:txBody>
          <a:bodyPr/>
          <a:lstStyle/>
          <a:p>
            <a:endParaRPr lang="it-IT"/>
          </a:p>
        </p:txBody>
      </p:sp>
      <p:sp>
        <p:nvSpPr>
          <p:cNvPr id="21" name="Text 19"/>
          <p:cNvSpPr/>
          <p:nvPr/>
        </p:nvSpPr>
        <p:spPr>
          <a:xfrm>
            <a:off x="7479792" y="2066544"/>
            <a:ext cx="548640" cy="137160"/>
          </a:xfrm>
          <a:prstGeom prst="rect">
            <a:avLst/>
          </a:prstGeom>
          <a:noFill/>
          <a:ln/>
        </p:spPr>
        <p:txBody>
          <a:bodyPr wrap="square" lIns="0" tIns="0" rIns="0" bIns="0" rtlCol="0" anchor="ctr"/>
          <a:lstStyle/>
          <a:p>
            <a:pPr marL="0" indent="0">
              <a:buNone/>
            </a:pPr>
            <a:r>
              <a:rPr lang="en-US" sz="650" b="1" kern="0" spc="100" dirty="0">
                <a:solidFill>
                  <a:srgbClr val="D4760A"/>
                </a:solidFill>
                <a:latin typeface="Space Grotesk" pitchFamily="34" charset="0"/>
                <a:ea typeface="Space Grotesk" pitchFamily="34" charset="-122"/>
                <a:cs typeface="Space Grotesk" pitchFamily="34" charset="-120"/>
              </a:rPr>
              <a:t>ALTO</a:t>
            </a:r>
            <a:endParaRPr lang="en-US" sz="800" dirty="0"/>
          </a:p>
        </p:txBody>
      </p:sp>
      <p:pic>
        <p:nvPicPr>
          <p:cNvPr id="22" name="Text 20">
            <a:hlinkClick r:id="rId5">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2706624"/>
            <a:ext cx="164592" cy="164592"/>
          </a:xfrm>
          <a:prstGeom prst="rect">
            <a:avLst/>
          </a:prstGeom>
        </p:spPr>
      </p:pic>
      <p:sp>
        <p:nvSpPr>
          <p:cNvPr id="23" name="Text 21"/>
          <p:cNvSpPr/>
          <p:nvPr/>
        </p:nvSpPr>
        <p:spPr>
          <a:xfrm>
            <a:off x="548640" y="2276856"/>
            <a:ext cx="7955280" cy="18288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Cram down fiscale: utilizzo distorto senza numero congruo di creditori aderenti</a:t>
            </a:r>
            <a:endParaRPr lang="en-US" sz="1000" dirty="0"/>
          </a:p>
        </p:txBody>
      </p:sp>
      <p:sp>
        <p:nvSpPr>
          <p:cNvPr id="24" name="Shape 22"/>
          <p:cNvSpPr/>
          <p:nvPr/>
        </p:nvSpPr>
        <p:spPr>
          <a:xfrm>
            <a:off x="548640" y="2496312"/>
            <a:ext cx="36576" cy="347472"/>
          </a:xfrm>
          <a:prstGeom prst="rect">
            <a:avLst/>
          </a:prstGeom>
          <a:solidFill>
            <a:srgbClr val="C32420"/>
          </a:solidFill>
          <a:ln/>
        </p:spPr>
        <p:txBody>
          <a:bodyPr/>
          <a:lstStyle/>
          <a:p>
            <a:endParaRPr lang="it-IT"/>
          </a:p>
        </p:txBody>
      </p:sp>
      <p:sp>
        <p:nvSpPr>
          <p:cNvPr id="25" name="Text 23"/>
          <p:cNvSpPr/>
          <p:nvPr/>
        </p:nvSpPr>
        <p:spPr>
          <a:xfrm>
            <a:off x="731520" y="2496312"/>
            <a:ext cx="7772400" cy="347472"/>
          </a:xfrm>
          <a:prstGeom prst="rect">
            <a:avLst/>
          </a:prstGeom>
          <a:noFill/>
          <a:ln/>
        </p:spPr>
        <p:txBody>
          <a:bodyPr wrap="square" lIns="0" tIns="0" rIns="0" bIns="0" rtlCol="0" anchor="t"/>
          <a:lstStyle/>
          <a:p>
            <a:pPr marL="0" indent="0">
              <a:lnSpc>
                <a:spcPct val="125000"/>
              </a:lnSpc>
              <a:buNone/>
            </a:pPr>
            <a:r>
              <a:rPr lang="en-US" sz="750" i="1" dirty="0">
                <a:solidFill>
                  <a:srgbClr val="4A4F62"/>
                </a:solidFill>
                <a:latin typeface="Source Sans Pro" pitchFamily="34" charset="0"/>
                <a:ea typeface="Source Sans Pro" pitchFamily="34" charset="-122"/>
                <a:cs typeface="Source Sans Pro" pitchFamily="34" charset="-120"/>
              </a:rPr>
              <a:t>In assenza di un numero congruo di creditori aderenti all'accordo di ristrutturazione, la richiesta di applicazione del cram down fiscale ex art. 63 co. 2-bis CCII costituisce un utilizzo distorto dello strumento. Il tribunale deve verificare la sussistenza di un effettivo consenso del ceto creditorio.</a:t>
            </a:r>
            <a:endParaRPr lang="en-US" sz="750" dirty="0"/>
          </a:p>
        </p:txBody>
      </p:sp>
      <p:sp>
        <p:nvSpPr>
          <p:cNvPr id="26" name="Shape 24"/>
          <p:cNvSpPr/>
          <p:nvPr/>
        </p:nvSpPr>
        <p:spPr>
          <a:xfrm>
            <a:off x="365760" y="3017520"/>
            <a:ext cx="8412480" cy="941832"/>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27" name="Shape 25"/>
          <p:cNvSpPr/>
          <p:nvPr/>
        </p:nvSpPr>
        <p:spPr>
          <a:xfrm>
            <a:off x="548640" y="3081528"/>
            <a:ext cx="1641348" cy="201168"/>
          </a:xfrm>
          <a:prstGeom prst="rect">
            <a:avLst/>
          </a:prstGeom>
          <a:solidFill>
            <a:srgbClr val="1C1C21"/>
          </a:solidFill>
          <a:ln/>
        </p:spPr>
        <p:txBody>
          <a:bodyPr/>
          <a:lstStyle/>
          <a:p>
            <a:endParaRPr lang="it-IT"/>
          </a:p>
        </p:txBody>
      </p:sp>
      <p:sp>
        <p:nvSpPr>
          <p:cNvPr id="28" name="Text 26"/>
          <p:cNvSpPr/>
          <p:nvPr/>
        </p:nvSpPr>
        <p:spPr>
          <a:xfrm>
            <a:off x="548640" y="3081528"/>
            <a:ext cx="1641348" cy="201168"/>
          </a:xfrm>
          <a:prstGeom prst="rect">
            <a:avLst/>
          </a:prstGeom>
          <a:noFill/>
          <a:ln/>
        </p:spPr>
        <p:txBody>
          <a:bodyPr wrap="square" lIns="0" tIns="0" rIns="0" bIns="0" rtlCol="0" anchor="ctr"/>
          <a:lstStyle/>
          <a:p>
            <a:pPr marL="0" indent="0" algn="ctr">
              <a:buNone/>
            </a:pPr>
            <a:r>
              <a:rPr lang="en-US" sz="650" kern="0" spc="100" dirty="0">
                <a:solidFill>
                  <a:srgbClr val="FFFFFF"/>
                </a:solidFill>
                <a:latin typeface="Space Grotesk" pitchFamily="34" charset="0"/>
                <a:ea typeface="Space Grotesk" pitchFamily="34" charset="-122"/>
                <a:cs typeface="Space Grotesk" pitchFamily="34" charset="-120"/>
              </a:rPr>
              <a:t>TRIBUNALE</a:t>
            </a:r>
            <a:endParaRPr lang="en-US" sz="650" dirty="0"/>
          </a:p>
        </p:txBody>
      </p:sp>
      <p:sp>
        <p:nvSpPr>
          <p:cNvPr id="29" name="Text 27"/>
          <p:cNvSpPr/>
          <p:nvPr/>
        </p:nvSpPr>
        <p:spPr>
          <a:xfrm>
            <a:off x="2327148" y="3081528"/>
            <a:ext cx="4114800" cy="201168"/>
          </a:xfrm>
          <a:prstGeom prst="rect">
            <a:avLst/>
          </a:prstGeom>
          <a:noFill/>
          <a:ln/>
        </p:spPr>
        <p:txBody>
          <a:bodyPr wrap="square" lIns="0" tIns="0" rIns="0" bIns="0" rtlCol="0" anchor="ctr"/>
          <a:lstStyle/>
          <a:p>
            <a:pPr marL="0" indent="0">
              <a:buNone/>
            </a:pPr>
            <a:r>
              <a:rPr lang="en-US" sz="850" dirty="0">
                <a:solidFill/>
                <a:latin typeface="Space Grotesk" pitchFamily="34" charset="0"/>
                <a:ea typeface="Space Grotesk" pitchFamily="34" charset="-122"/>
                <a:cs typeface="Space Grotesk" pitchFamily="34" charset="-120"/>
              </a:rPr>
              <a:t>Trib. Parma, Sez. II civ., 26/01/2026</a:t>
            </a:r>
            <a:endParaRPr lang="en-US" sz="750" dirty="0"/>
          </a:p>
        </p:txBody>
      </p:sp>
      <p:sp>
        <p:nvSpPr>
          <p:cNvPr id="30" name="Shape 28"/>
          <p:cNvSpPr/>
          <p:nvPr/>
        </p:nvSpPr>
        <p:spPr>
          <a:xfrm>
            <a:off x="7315200" y="3118104"/>
            <a:ext cx="137160" cy="137160"/>
          </a:xfrm>
          <a:prstGeom prst="ellipse">
            <a:avLst/>
          </a:prstGeom>
          <a:solidFill>
            <a:srgbClr val="C32420"/>
          </a:solidFill>
          <a:ln/>
        </p:spPr>
        <p:txBody>
          <a:bodyPr/>
          <a:lstStyle/>
          <a:p>
            <a:endParaRPr lang="it-IT"/>
          </a:p>
        </p:txBody>
      </p:sp>
      <p:sp>
        <p:nvSpPr>
          <p:cNvPr id="31" name="Text 29"/>
          <p:cNvSpPr/>
          <p:nvPr/>
        </p:nvSpPr>
        <p:spPr>
          <a:xfrm>
            <a:off x="7479792" y="3118104"/>
            <a:ext cx="548640" cy="137160"/>
          </a:xfrm>
          <a:prstGeom prst="rect">
            <a:avLst/>
          </a:prstGeom>
          <a:noFill/>
          <a:ln/>
        </p:spPr>
        <p:txBody>
          <a:bodyPr wrap="square" lIns="0" tIns="0" rIns="0" bIns="0" rtlCol="0" anchor="ctr"/>
          <a:lstStyle/>
          <a:p>
            <a:pPr marL="0" indent="0">
              <a:buNone/>
            </a:pPr>
            <a:r>
              <a:rPr lang="en-US" sz="650" b="1" kern="0" spc="100" dirty="0">
                <a:solidFill>
                  <a:srgbClr val="C32420"/>
                </a:solidFill>
                <a:latin typeface="Space Grotesk" pitchFamily="34" charset="0"/>
                <a:ea typeface="Space Grotesk" pitchFamily="34" charset="-122"/>
                <a:cs typeface="Space Grotesk" pitchFamily="34" charset="-120"/>
              </a:rPr>
              <a:t>ALTO</a:t>
            </a:r>
            <a:endParaRPr lang="en-US" sz="800" dirty="0"/>
          </a:p>
        </p:txBody>
      </p:sp>
      <p:pic>
        <p:nvPicPr>
          <p:cNvPr id="32" name="Text 30">
            <a:hlinkClick r:id="rId6">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3758184"/>
            <a:ext cx="164592" cy="164592"/>
          </a:xfrm>
          <a:prstGeom prst="rect">
            <a:avLst/>
          </a:prstGeom>
        </p:spPr>
      </p:pic>
      <p:sp>
        <p:nvSpPr>
          <p:cNvPr id="33" name="Text 31"/>
          <p:cNvSpPr/>
          <p:nvPr/>
        </p:nvSpPr>
        <p:spPr>
          <a:xfrm>
            <a:off x="548640" y="3328416"/>
            <a:ext cx="7955280" cy="182880"/>
          </a:xfrm>
          <a:prstGeom prst="rect">
            <a:avLst/>
          </a:prstGeom>
          <a:noFill/>
          <a:ln/>
        </p:spPr>
        <p:txBody>
          <a:bodyPr wrap="square" lIns="0" tIns="0" rIns="0" bIns="0" rtlCol="0" anchor="ctr"/>
          <a:lstStyle/>
          <a:p>
            <a:pPr marL="0" indent="0">
              <a:buNone/>
            </a:pPr>
            <a:r>
              <a:rPr lang="en-US" sz="1000" b="1" dirty="0">
                <a:solidFill>
                  <a:srgbClr val="1C1C21"/>
                </a:solidFill>
                <a:latin typeface="Montserrat" pitchFamily="34" charset="0"/>
                <a:ea typeface="Montserrat" pitchFamily="34" charset="-122"/>
                <a:cs typeface="Montserrat" pitchFamily="34" charset="-120"/>
              </a:rPr>
              <a:t>Misure protettive in CNC: durata proporzionata alle trattative di risanamento</a:t>
            </a:r>
            <a:endParaRPr lang="en-US" sz="1000" dirty="0"/>
          </a:p>
        </p:txBody>
      </p:sp>
      <p:sp>
        <p:nvSpPr>
          <p:cNvPr id="34" name="Shape 32"/>
          <p:cNvSpPr/>
          <p:nvPr/>
        </p:nvSpPr>
        <p:spPr>
          <a:xfrm>
            <a:off x="548640" y="3547872"/>
            <a:ext cx="36576" cy="347472"/>
          </a:xfrm>
          <a:prstGeom prst="rect">
            <a:avLst/>
          </a:prstGeom>
          <a:solidFill>
            <a:srgbClr val="C32420"/>
          </a:solidFill>
          <a:ln/>
        </p:spPr>
        <p:txBody>
          <a:bodyPr/>
          <a:lstStyle/>
          <a:p>
            <a:endParaRPr lang="it-IT"/>
          </a:p>
        </p:txBody>
      </p:sp>
      <p:sp>
        <p:nvSpPr>
          <p:cNvPr id="35" name="Text 33"/>
          <p:cNvSpPr/>
          <p:nvPr/>
        </p:nvSpPr>
        <p:spPr>
          <a:xfrm>
            <a:off x="731520" y="3547872"/>
            <a:ext cx="7772400" cy="347472"/>
          </a:xfrm>
          <a:prstGeom prst="rect">
            <a:avLst/>
          </a:prstGeom>
          <a:noFill/>
          <a:ln/>
        </p:spPr>
        <p:txBody>
          <a:bodyPr wrap="square" lIns="0" tIns="0" rIns="0" bIns="0" rtlCol="0" anchor="t"/>
          <a:lstStyle/>
          <a:p>
            <a:pPr marL="0" indent="0">
              <a:lnSpc>
                <a:spcPct val="125000"/>
              </a:lnSpc>
              <a:buNone/>
            </a:pPr>
            <a:r>
              <a:rPr lang="en-US" sz="750" i="1" dirty="0">
                <a:solidFill>
                  <a:srgbClr val="4A4F62"/>
                </a:solidFill>
                <a:latin typeface="Source Sans Pro" pitchFamily="34" charset="0"/>
                <a:ea typeface="Source Sans Pro" pitchFamily="34" charset="-122"/>
                <a:cs typeface="Source Sans Pro" pitchFamily="34" charset="-120"/>
              </a:rPr>
              <a:t>Le misure protettive e cautelari nella composizione negoziata devono avere durata proporzionata al tempo necessario per le trattative di risanamento. Il giudice può revocarle o abbreviarle in qualsiasi momento se vengono meno i presupposti di necessità e urgenza.</a:t>
            </a:r>
            <a:endParaRPr lang="en-US" sz="750" dirty="0"/>
          </a:p>
        </p:txBody>
      </p:sp>
      <p:sp>
        <p:nvSpPr>
          <p:cNvPr id="36" name="Shape 34"/>
          <p:cNvSpPr/>
          <p:nvPr/>
        </p:nvSpPr>
        <p:spPr>
          <a:xfrm>
            <a:off x="365760" y="4069080"/>
            <a:ext cx="8412480" cy="502920"/>
          </a:xfrm>
          <a:prstGeom prst="rect">
            <a:avLst/>
          </a:prstGeom>
          <a:solidFill>
            <a:srgbClr val="1C1C21"/>
          </a:solidFill>
          <a:ln/>
          <a:effectLst>
            <a:outerShdw blurRad="50800" dist="19050" dir="8100000" algn="bl" rotWithShape="0">
              <a:srgbClr val="000000">
                <a:alpha val="8000"/>
              </a:srgbClr>
            </a:outerShdw>
          </a:effectLst>
        </p:spPr>
        <p:txBody>
          <a:bodyPr/>
          <a:lstStyle/>
          <a:p>
            <a:endParaRPr lang="it-IT"/>
          </a:p>
        </p:txBody>
      </p:sp>
      <p:sp>
        <p:nvSpPr>
          <p:cNvPr id="37" name="Shape 35"/>
          <p:cNvSpPr/>
          <p:nvPr/>
        </p:nvSpPr>
        <p:spPr>
          <a:xfrm>
            <a:off x="365760" y="4069080"/>
            <a:ext cx="54864" cy="502920"/>
          </a:xfrm>
          <a:prstGeom prst="rect">
            <a:avLst/>
          </a:prstGeom>
          <a:solidFill>
            <a:srgbClr val="C32420"/>
          </a:solidFill>
          <a:ln/>
        </p:spPr>
        <p:txBody>
          <a:bodyPr/>
          <a:lstStyle/>
          <a:p>
            <a:endParaRPr lang="it-IT"/>
          </a:p>
        </p:txBody>
      </p:sp>
      <p:sp>
        <p:nvSpPr>
          <p:cNvPr id="38" name="Text 36"/>
          <p:cNvSpPr/>
          <p:nvPr/>
        </p:nvSpPr>
        <p:spPr>
          <a:xfrm>
            <a:off x="594360" y="4105656"/>
            <a:ext cx="1828800" cy="182880"/>
          </a:xfrm>
          <a:prstGeom prst="rect">
            <a:avLst/>
          </a:prstGeom>
          <a:noFill/>
          <a:ln/>
        </p:spPr>
        <p:txBody>
          <a:bodyPr wrap="square" lIns="0" tIns="0" rIns="0" bIns="0" rtlCol="0" anchor="ctr"/>
          <a:lstStyle/>
          <a:p>
            <a:pPr marL="0" indent="0">
              <a:buNone/>
            </a:pPr>
            <a:r>
              <a:rPr lang="en-US" sz="750" b="1" kern="0" spc="150" dirty="0">
                <a:solidFill>
                  <a:srgbClr val="C32420"/>
                </a:solidFill>
                <a:latin typeface="Space Grotesk" pitchFamily="34" charset="0"/>
                <a:ea typeface="Space Grotesk" pitchFamily="34" charset="-122"/>
                <a:cs typeface="Space Grotesk" pitchFamily="34" charset="-120"/>
              </a:rPr>
              <a:t>⚡ COSA FARE SUBITO</a:t>
            </a:r>
            <a:endParaRPr lang="en-US" sz="750" dirty="0"/>
          </a:p>
        </p:txBody>
      </p:sp>
      <p:sp>
        <p:nvSpPr>
          <p:cNvPr id="39" name="Text 37"/>
          <p:cNvSpPr/>
          <p:nvPr/>
        </p:nvSpPr>
        <p:spPr>
          <a:xfrm>
            <a:off x="594360" y="4288536"/>
            <a:ext cx="7955280" cy="256032"/>
          </a:xfrm>
          <a:prstGeom prst="rect">
            <a:avLst/>
          </a:prstGeom>
          <a:noFill/>
          <a:ln/>
        </p:spPr>
        <p:txBody>
          <a:bodyPr wrap="square" lIns="0" tIns="0" rIns="0" bIns="0" rtlCol="0" anchor="ctr"/>
          <a:lstStyle/>
          <a:p>
            <a:pPr marL="0" indent="0">
              <a:lnSpc>
                <a:spcPct val="120000"/>
              </a:lnSpc>
              <a:buNone/>
            </a:pPr>
            <a:r>
              <a:rPr lang="en-US" sz="750" dirty="0">
                <a:solidFill>
                  <a:srgbClr val="FFFFFF"/>
                </a:solidFill>
                <a:latin typeface="Source Sans Pro" pitchFamily="34" charset="0"/>
                <a:ea typeface="Source Sans Pro" pitchFamily="34" charset="-122"/>
                <a:cs typeface="Source Sans Pro" pitchFamily="34" charset="-120"/>
              </a:rPr>
              <a:t>Verificare proporzionalità delle misure protettive in CNC pendenti alla luce di Trib. Parma. Nelle proposte di AdR: assicurare un numero congruo di creditori aderenti prima del cram down fiscale (Cass. 4365). Monitorare evoluzione giurisprudenza misure protettive.</a:t>
            </a:r>
            <a:endParaRPr lang="en-US" sz="750" dirty="0"/>
          </a:p>
        </p:txBody>
      </p:sp>
      <p:sp>
        <p:nvSpPr>
          <p:cNvPr id="41" name="Text 38"/>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42" name="Text 39"/>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03 — Giurisprudenza</a:t>
            </a:r>
            <a:endParaRPr lang="en-US" sz="650" dirty="0"/>
          </a:p>
        </p:txBody>
      </p:sp>
      <p:pic>
        <p:nvPicPr>
          <p:cNvPr id="43" name="Elemento grafico 42">
            <a:extLst>
              <a:ext uri="{FF2B5EF4-FFF2-40B4-BE49-F238E27FC236}">
                <a16:creationId xmlns:a16="http://schemas.microsoft.com/office/drawing/2014/main" id="{396AF35E-D522-36AA-333A-27D1EC49461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620" y="4633740"/>
            <a:ext cx="288000" cy="28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3">
    <p:bg>
      <p:bgPr>
        <a:solidFill>
          <a:srgbClr val="F5F5F5"/>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C1C21"/>
          </a:solidFill>
          <a:ln/>
        </p:spPr>
        <p:txBody>
          <a:bodyPr/>
          <a:lstStyle/>
          <a:p>
            <a:endParaRPr lang="it-IT"/>
          </a:p>
        </p:txBody>
      </p:sp>
      <p:sp>
        <p:nvSpPr>
          <p:cNvPr id="3" name="Text 1"/>
          <p:cNvSpPr/>
          <p:nvPr/>
        </p:nvSpPr>
        <p:spPr>
          <a:xfrm>
            <a:off x="365760" y="137160"/>
            <a:ext cx="548640" cy="502920"/>
          </a:xfrm>
          <a:prstGeom prst="rect">
            <a:avLst/>
          </a:prstGeom>
          <a:noFill/>
          <a:ln/>
        </p:spPr>
        <p:txBody>
          <a:bodyPr wrap="square" lIns="0" tIns="0" rIns="0" bIns="0" rtlCol="0" anchor="ctr"/>
          <a:lstStyle/>
          <a:p>
            <a:pPr marL="0" indent="0">
              <a:buNone/>
            </a:pPr>
            <a:r>
              <a:rPr lang="en-US" sz="2200" b="1" dirty="0">
                <a:solidFill>
                  <a:srgbClr val="C32420"/>
                </a:solidFill>
                <a:latin typeface="Montserrat" pitchFamily="34" charset="0"/>
                <a:ea typeface="Montserrat" pitchFamily="34" charset="-122"/>
                <a:cs typeface="Montserrat" pitchFamily="34" charset="-120"/>
              </a:rPr>
              <a:t>04</a:t>
            </a:r>
            <a:endParaRPr lang="en-US" sz="2200" dirty="0"/>
          </a:p>
        </p:txBody>
      </p:sp>
      <p:sp>
        <p:nvSpPr>
          <p:cNvPr id="4" name="Text 2"/>
          <p:cNvSpPr/>
          <p:nvPr/>
        </p:nvSpPr>
        <p:spPr>
          <a:xfrm>
            <a:off x="1005840" y="137160"/>
            <a:ext cx="4572000" cy="502920"/>
          </a:xfrm>
          <a:prstGeom prst="rect">
            <a:avLst/>
          </a:prstGeom>
          <a:noFill/>
          <a:ln/>
        </p:spPr>
        <p:txBody>
          <a:bodyPr wrap="square" lIns="0" tIns="0" rIns="0" bIns="0" rtlCol="0" anchor="ctr"/>
          <a:lstStyle/>
          <a:p>
            <a:pPr marL="0" indent="0">
              <a:buNone/>
            </a:pPr>
            <a:r>
              <a:rPr lang="en-US" sz="1600" b="1" kern="0" spc="200" dirty="0">
                <a:solidFill>
                  <a:srgbClr val="FFFFFF"/>
                </a:solidFill>
                <a:latin typeface="Montserrat" pitchFamily="34" charset="0"/>
                <a:ea typeface="Montserrat" pitchFamily="34" charset="-122"/>
                <a:cs typeface="Montserrat" pitchFamily="34" charset="-120"/>
              </a:rPr>
              <a:t>APPROFONDIMENTI E ANALISI</a:t>
            </a:r>
            <a:endParaRPr lang="en-US" sz="1600" dirty="0"/>
          </a:p>
        </p:txBody>
      </p:sp>
      <p:sp>
        <p:nvSpPr>
          <p:cNvPr id="5" name="Shape 3"/>
          <p:cNvSpPr/>
          <p:nvPr/>
        </p:nvSpPr>
        <p:spPr>
          <a:xfrm>
            <a:off x="0" y="777240"/>
            <a:ext cx="9144000" cy="45720"/>
          </a:xfrm>
          <a:prstGeom prst="rect">
            <a:avLst/>
          </a:prstGeom>
          <a:solidFill>
            <a:srgbClr val="C32420"/>
          </a:solidFill>
          <a:ln/>
        </p:spPr>
        <p:txBody>
          <a:bodyPr/>
          <a:lstStyle/>
          <a:p>
            <a:endParaRPr lang="it-IT"/>
          </a:p>
        </p:txBody>
      </p:sp>
      <p:sp>
        <p:nvSpPr>
          <p:cNvPr id="6" name="Shape 4"/>
          <p:cNvSpPr/>
          <p:nvPr/>
        </p:nvSpPr>
        <p:spPr>
          <a:xfrm>
            <a:off x="365760" y="914400"/>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7" name="Shape 5"/>
          <p:cNvSpPr/>
          <p:nvPr/>
        </p:nvSpPr>
        <p:spPr>
          <a:xfrm>
            <a:off x="365760" y="914400"/>
            <a:ext cx="54864" cy="1051560"/>
          </a:xfrm>
          <a:prstGeom prst="rect">
            <a:avLst/>
          </a:prstGeom>
          <a:solidFill>
            <a:srgbClr val="C32420"/>
          </a:solidFill>
          <a:ln/>
        </p:spPr>
        <p:txBody>
          <a:bodyPr/>
          <a:lstStyle/>
          <a:p>
            <a:endParaRPr lang="it-IT"/>
          </a:p>
        </p:txBody>
      </p:sp>
      <p:sp>
        <p:nvSpPr>
          <p:cNvPr id="8" name="Text 6"/>
          <p:cNvSpPr/>
          <p:nvPr/>
        </p:nvSpPr>
        <p:spPr>
          <a:xfrm>
            <a:off x="640080" y="987552"/>
            <a:ext cx="6400800" cy="420000"/>
          </a:xfrm>
          <a:prstGeom prst="rect">
            <a:avLst/>
          </a:prstGeom>
          <a:noFill/>
          <a:ln/>
        </p:spPr>
        <p:txBody>
          <a:bodyPr wrap="square" lIns="0" tIns="0" rIns="0" bIns="0" rtlCol="0" anchor="ctr"/>
          <a:lstStyle/>
          <a:p>
            <a:pPr marL="0" indent="0">
              <a:buNone/>
            </a:pPr>
            <a:r>
              <a:rPr lang="en-US" sz="850" kern="0" spc="100" dirty="0">
                <a:solidFill/>
                <a:latin typeface="Space Grotesk" pitchFamily="34" charset="0"/>
                <a:ea typeface="Space Grotesk" pitchFamily="34" charset="-122"/>
                <a:cs typeface="Space Grotesk" pitchFamily="34" charset="-120"/>
              </a:rPr>
              <a:t>Diritto della Crisi · 31/03/2026</a:t>
            </a:r>
            <a:endParaRPr lang="en-US" sz="750" dirty="0"/>
          </a:p>
          <a:p>
            <a:pPr marL="0" indent="0">
              <a:lnSpc>
                <a:spcPct val="135000"/>
              </a:lnSpc>
              <a:buNone/>
            </a:pPr>
            <a:r>
              <a:rPr lang="en-US" sz="750" dirty="0">
                <a:solidFill>
                  <a:srgbClr val="999999"/>
                </a:solidFill>
                <a:latin typeface="Source Sans Pro" pitchFamily="34" charset="0"/>
                <a:ea typeface="Source Sans Pro" pitchFamily="34" charset="-122"/>
                <a:cs typeface="Source Sans Pro" pitchFamily="34" charset="-120"/>
              </a:rPr>
              <a:t>L’analisi esamina la responsabilità degli amministratori per i danni causati dalla prosecuzione dell’attività dopo il verificarsi della causa di scioglimento. L’art. 2486 c.c. impone agli amministratori di conservare il patrimonio sociale: la violazione espone a responsabilità risarcitoria quantificata secondo i criteri CNDCEC.</a:t>
            </a:r>
            <a:endParaRPr lang="en-US" sz="750" dirty="0"/>
          </a:p>
        </p:txBody>
      </p:sp>
      <p:pic>
        <p:nvPicPr>
          <p:cNvPr id="9" name="Text 7">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987552"/>
            <a:ext cx="164592" cy="164592"/>
          </a:xfrm>
          <a:prstGeom prst="rect">
            <a:avLst/>
          </a:prstGeom>
        </p:spPr>
      </p:pic>
      <p:sp>
        <p:nvSpPr>
          <p:cNvPr id="10" name="Text 8"/>
          <p:cNvSpPr/>
          <p:nvPr/>
        </p:nvSpPr>
        <p:spPr>
          <a:xfrm>
            <a:off x="640080" y="1430000"/>
            <a:ext cx="77724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L’ambito di applicazione dell’art. 94 bis CCII dopo il Decreto Correttivo Ter</a:t>
            </a:r>
            <a:endParaRPr lang="en-US" sz="1100" dirty="0"/>
          </a:p>
        </p:txBody>
      </p:sp>
      <p:sp>
        <p:nvSpPr>
          <p:cNvPr id="11" name="Text 9"/>
          <p:cNvSpPr/>
          <p:nvPr/>
        </p:nvSpPr>
        <p:spPr>
          <a:xfrm>
            <a:off x="640080" y="1700000"/>
            <a:ext cx="7955280" cy="248000"/>
          </a:xfrm>
          <a:prstGeom prst="rect">
            <a:avLst/>
          </a:prstGeom>
          <a:noFill/>
          <a:ln/>
        </p:spPr>
        <p:txBody>
          <a:bodyPr wrap="square" lIns="0" tIns="0" rIns="0" bIns="0" rtlCol="0" anchor="t"/>
          <a:lstStyle/>
          <a:p>
            <a:pPr marL="0" indent="0">
              <a:lnSpc>
                <a:spcPct val="130000"/>
              </a:lnSpc>
              <a:buNone/>
            </a:pPr>
            <a:endParaRPr lang="en-US" sz="850" dirty="0"/>
          </a:p>
        </p:txBody>
      </p:sp>
      <p:sp>
        <p:nvSpPr>
          <p:cNvPr id="12" name="Shape 10"/>
          <p:cNvSpPr/>
          <p:nvPr/>
        </p:nvSpPr>
        <p:spPr>
          <a:xfrm>
            <a:off x="365760" y="2084832"/>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3" name="Shape 11"/>
          <p:cNvSpPr/>
          <p:nvPr/>
        </p:nvSpPr>
        <p:spPr>
          <a:xfrm>
            <a:off x="365760" y="2084832"/>
            <a:ext cx="54864" cy="1051560"/>
          </a:xfrm>
          <a:prstGeom prst="rect">
            <a:avLst/>
          </a:prstGeom>
          <a:solidFill>
            <a:srgbClr val="C32420"/>
          </a:solidFill>
          <a:ln/>
        </p:spPr>
        <p:txBody>
          <a:bodyPr/>
          <a:lstStyle/>
          <a:p>
            <a:endParaRPr lang="it-IT"/>
          </a:p>
        </p:txBody>
      </p:sp>
      <p:sp>
        <p:nvSpPr>
          <p:cNvPr id="14" name="Text 12"/>
          <p:cNvSpPr/>
          <p:nvPr/>
        </p:nvSpPr>
        <p:spPr>
          <a:xfrm>
            <a:off x="640080" y="2157984"/>
            <a:ext cx="6400800" cy="420000"/>
          </a:xfrm>
          <a:prstGeom prst="rect">
            <a:avLst/>
          </a:prstGeom>
          <a:noFill/>
          <a:ln/>
        </p:spPr>
        <p:txBody>
          <a:bodyPr wrap="square" lIns="0" tIns="0" rIns="0" bIns="0" rtlCol="0" anchor="ctr"/>
          <a:lstStyle/>
          <a:p>
            <a:pPr marL="0" indent="0">
              <a:buNone/>
            </a:pPr>
            <a:r>
              <a:rPr lang="en-US" sz="850" kern="0" spc="100" dirty="0">
                <a:solidFill/>
                <a:latin typeface="Space Grotesk" pitchFamily="34" charset="0"/>
                <a:ea typeface="Space Grotesk" pitchFamily="34" charset="-122"/>
                <a:cs typeface="Space Grotesk" pitchFamily="34" charset="-120"/>
              </a:rPr>
              <a:t>Diritto della Crisi · 28/03/2026</a:t>
            </a:r>
            <a:endParaRPr lang="en-US" sz="750" dirty="0"/>
          </a:p>
          <a:p>
            <a:pPr marL="0" indent="0">
              <a:lnSpc>
                <a:spcPct val="135000"/>
              </a:lnSpc>
              <a:buNone/>
            </a:pPr>
            <a:r>
              <a:rPr lang="en-US" sz="750" dirty="0">
                <a:solidFill>
                  <a:srgbClr val="999999"/>
                </a:solidFill>
                <a:latin typeface="Source Sans Pro" pitchFamily="34" charset="0"/>
                <a:ea typeface="Source Sans Pro" pitchFamily="34" charset="-122"/>
                <a:cs typeface="Source Sans Pro" pitchFamily="34" charset="-120"/>
              </a:rPr>
              <a:t>Analisi delle cessioni aziendali nella composizione negoziata: la cessione parziale e selettiva come strumento di risanamento. L’esperto può agevolare la cessione di rami d’azienda, preservando la continuità delle attività produttive e l’occupazione.</a:t>
            </a:r>
            <a:endParaRPr lang="en-US" sz="750" dirty="0"/>
          </a:p>
        </p:txBody>
      </p:sp>
      <p:pic>
        <p:nvPicPr>
          <p:cNvPr id="15" name="Text 13">
            <a:hlinkClick r:id="rId5">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2157984"/>
            <a:ext cx="164592" cy="164592"/>
          </a:xfrm>
          <a:prstGeom prst="rect">
            <a:avLst/>
          </a:prstGeom>
        </p:spPr>
      </p:pic>
      <p:sp>
        <p:nvSpPr>
          <p:cNvPr id="16" name="Text 14"/>
          <p:cNvSpPr/>
          <p:nvPr/>
        </p:nvSpPr>
        <p:spPr>
          <a:xfrm>
            <a:off x="640080" y="2600000"/>
            <a:ext cx="77724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La cessione dell'azienda parziale e selettiva nella Composizione Negoziata</a:t>
            </a:r>
            <a:endParaRPr lang="en-US" sz="1100" dirty="0"/>
          </a:p>
        </p:txBody>
      </p:sp>
      <p:sp>
        <p:nvSpPr>
          <p:cNvPr id="17" name="Text 15"/>
          <p:cNvSpPr/>
          <p:nvPr/>
        </p:nvSpPr>
        <p:spPr>
          <a:xfrm>
            <a:off x="640080" y="2870000"/>
            <a:ext cx="7955280" cy="248000"/>
          </a:xfrm>
          <a:prstGeom prst="rect">
            <a:avLst/>
          </a:prstGeom>
          <a:noFill/>
          <a:ln/>
        </p:spPr>
        <p:txBody>
          <a:bodyPr wrap="square" lIns="0" tIns="0" rIns="0" bIns="0" rtlCol="0" anchor="t"/>
          <a:lstStyle/>
          <a:p>
            <a:pPr marL="0" indent="0">
              <a:lnSpc>
                <a:spcPct val="130000"/>
              </a:lnSpc>
              <a:buNone/>
            </a:pPr>
            <a:endParaRPr lang="en-US" sz="850" dirty="0"/>
          </a:p>
        </p:txBody>
      </p:sp>
      <p:sp>
        <p:nvSpPr>
          <p:cNvPr id="18" name="Shape 16"/>
          <p:cNvSpPr/>
          <p:nvPr/>
        </p:nvSpPr>
        <p:spPr>
          <a:xfrm>
            <a:off x="365760" y="3255264"/>
            <a:ext cx="8412480" cy="1051560"/>
          </a:xfrm>
          <a:prstGeom prst="rect">
            <a:avLst/>
          </a:prstGeom>
          <a:solidFill>
            <a:srgbClr val="FFFFFF"/>
          </a:solidFill>
          <a:ln/>
          <a:effectLst>
            <a:outerShdw blurRad="50800" dist="19050" dir="8100000" algn="bl" rotWithShape="0">
              <a:srgbClr val="000000">
                <a:alpha val="8000"/>
              </a:srgbClr>
            </a:outerShdw>
          </a:effectLst>
        </p:spPr>
        <p:txBody>
          <a:bodyPr/>
          <a:lstStyle/>
          <a:p>
            <a:endParaRPr lang="it-IT"/>
          </a:p>
        </p:txBody>
      </p:sp>
      <p:sp>
        <p:nvSpPr>
          <p:cNvPr id="19" name="Shape 17"/>
          <p:cNvSpPr/>
          <p:nvPr/>
        </p:nvSpPr>
        <p:spPr>
          <a:xfrm>
            <a:off x="365760" y="3255264"/>
            <a:ext cx="54864" cy="1051560"/>
          </a:xfrm>
          <a:prstGeom prst="rect">
            <a:avLst/>
          </a:prstGeom>
          <a:solidFill>
            <a:srgbClr val="C32420"/>
          </a:solidFill>
          <a:ln/>
        </p:spPr>
        <p:txBody>
          <a:bodyPr/>
          <a:lstStyle/>
          <a:p>
            <a:endParaRPr lang="it-IT"/>
          </a:p>
        </p:txBody>
      </p:sp>
      <p:sp>
        <p:nvSpPr>
          <p:cNvPr id="20" name="Text 18"/>
          <p:cNvSpPr/>
          <p:nvPr/>
        </p:nvSpPr>
        <p:spPr>
          <a:xfrm>
            <a:off x="640080" y="3328416"/>
            <a:ext cx="6400800" cy="420000"/>
          </a:xfrm>
          <a:prstGeom prst="rect">
            <a:avLst/>
          </a:prstGeom>
          <a:noFill/>
          <a:ln/>
        </p:spPr>
        <p:txBody>
          <a:bodyPr wrap="square" lIns="0" tIns="0" rIns="0" bIns="0" rtlCol="0" anchor="ctr"/>
          <a:lstStyle/>
          <a:p>
            <a:pPr marL="0" indent="0">
              <a:buNone/>
            </a:pPr>
            <a:r>
              <a:rPr lang="en-US" sz="850" kern="0" spc="100" dirty="0">
                <a:solidFill/>
                <a:latin typeface="Space Grotesk" pitchFamily="34" charset="0"/>
                <a:ea typeface="Space Grotesk" pitchFamily="34" charset="-122"/>
                <a:cs typeface="Space Grotesk" pitchFamily="34" charset="-120"/>
              </a:rPr>
              <a:t>Diritto Bancario · 01/04/2026</a:t>
            </a:r>
            <a:endParaRPr lang="en-US" sz="750" dirty="0"/>
          </a:p>
          <a:p>
            <a:pPr marL="0" indent="0">
              <a:lnSpc>
                <a:spcPct val="135000"/>
              </a:lnSpc>
              <a:buNone/>
            </a:pPr>
            <a:r>
              <a:rPr lang="en-US" sz="750" dirty="0">
                <a:solidFill>
                  <a:srgbClr val="999999"/>
                </a:solidFill>
                <a:latin typeface="Source Sans Pro" pitchFamily="34" charset="0"/>
                <a:ea typeface="Source Sans Pro" pitchFamily="34" charset="-122"/>
                <a:cs typeface="Source Sans Pro" pitchFamily="34" charset="-120"/>
              </a:rPr>
              <a:t>Commento alla Direttiva (UE) 2026/799: armonizzazione dell'insolvenza UE con norme comuni su azioni revocatorie, pre-pack, doveri amministratori e diritti creditori. Impatto per i professionisti italiani sul recepimento e l'adeguamento delle procedure nazionali.</a:t>
            </a:r>
            <a:endParaRPr lang="en-US" sz="750" dirty="0"/>
          </a:p>
        </p:txBody>
      </p:sp>
      <p:pic>
        <p:nvPicPr>
          <p:cNvPr id="21" name="Text 19">
            <a:hlinkClick r:id="rId6">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8522208" y="3328416"/>
            <a:ext cx="164592" cy="164592"/>
          </a:xfrm>
          <a:prstGeom prst="rect">
            <a:avLst/>
          </a:prstGeom>
        </p:spPr>
      </p:pic>
      <p:sp>
        <p:nvSpPr>
          <p:cNvPr id="22" name="Text 20"/>
          <p:cNvSpPr/>
          <p:nvPr/>
        </p:nvSpPr>
        <p:spPr>
          <a:xfrm>
            <a:off x="640080" y="3770000"/>
            <a:ext cx="7772400" cy="256032"/>
          </a:xfrm>
          <a:prstGeom prst="rect">
            <a:avLst/>
          </a:prstGeom>
          <a:noFill/>
          <a:ln/>
        </p:spPr>
        <p:txBody>
          <a:bodyPr wrap="square" lIns="0" tIns="0" rIns="0" bIns="0" rtlCol="0" anchor="ctr"/>
          <a:lstStyle/>
          <a:p>
            <a:pPr marL="0" indent="0">
              <a:buNone/>
            </a:pPr>
            <a:r>
              <a:rPr lang="en-US" sz="1100" b="1" dirty="0">
                <a:solidFill>
                  <a:srgbClr val="1C1C21"/>
                </a:solidFill>
                <a:latin typeface="Montserrat" pitchFamily="34" charset="0"/>
                <a:ea typeface="Montserrat" pitchFamily="34" charset="-122"/>
                <a:cs typeface="Montserrat" pitchFamily="34" charset="-120"/>
              </a:rPr>
              <a:t>La seconda Direttiva Insolvency in Gazzetta Ufficiale UE</a:t>
            </a:r>
            <a:endParaRPr lang="en-US" sz="1100" dirty="0"/>
          </a:p>
        </p:txBody>
      </p:sp>
      <p:sp>
        <p:nvSpPr>
          <p:cNvPr id="23" name="Text 21"/>
          <p:cNvSpPr/>
          <p:nvPr/>
        </p:nvSpPr>
        <p:spPr>
          <a:xfrm>
            <a:off x="640080" y="4040000"/>
            <a:ext cx="7955280" cy="248000"/>
          </a:xfrm>
          <a:prstGeom prst="rect">
            <a:avLst/>
          </a:prstGeom>
          <a:noFill/>
          <a:ln/>
        </p:spPr>
        <p:txBody>
          <a:bodyPr wrap="square" lIns="0" tIns="0" rIns="0" bIns="0" rtlCol="0" anchor="t"/>
          <a:lstStyle/>
          <a:p>
            <a:pPr marL="0" indent="0">
              <a:lnSpc>
                <a:spcPct val="130000"/>
              </a:lnSpc>
              <a:buNone/>
            </a:pPr>
            <a:endParaRPr lang="en-US" sz="850" dirty="0"/>
          </a:p>
        </p:txBody>
      </p:sp>
      <p:sp>
        <p:nvSpPr>
          <p:cNvPr id="25" name="Text 22"/>
          <p:cNvSpPr/>
          <p:nvPr/>
        </p:nvSpPr>
        <p:spPr>
          <a:xfrm>
            <a:off x="594360" y="4709160"/>
            <a:ext cx="3657600" cy="164592"/>
          </a:xfrm>
          <a:prstGeom prst="rect">
            <a:avLst/>
          </a:prstGeom>
          <a:noFill/>
          <a:ln/>
        </p:spPr>
        <p:txBody>
          <a:bodyPr wrap="square" lIns="0" tIns="0" rIns="0" bIns="0" rtlCol="0" anchor="ctr"/>
          <a:lstStyle/>
          <a:p>
            <a:pPr marL="0" indent="0">
              <a:buNone/>
            </a:pPr>
            <a:r>
              <a:rPr lang="en-US" sz="650" dirty="0">
                <a:solidFill/>
                <a:latin typeface="Source Sans Pro" pitchFamily="34" charset="0"/>
                <a:ea typeface="Source Sans Pro" pitchFamily="34" charset="-122"/>
                <a:cs typeface="Source Sans Pro" pitchFamily="34" charset="-120"/>
              </a:rPr>
              <a:t>BLB Crisis Monitor  ·  Settimana 14/2026</a:t>
            </a:r>
            <a:endParaRPr lang="en-US" sz="650" dirty="0"/>
          </a:p>
        </p:txBody>
      </p:sp>
      <p:sp>
        <p:nvSpPr>
          <p:cNvPr id="26" name="Text 23"/>
          <p:cNvSpPr/>
          <p:nvPr/>
        </p:nvSpPr>
        <p:spPr>
          <a:xfrm>
            <a:off x="6400800" y="4709160"/>
            <a:ext cx="2468880" cy="164592"/>
          </a:xfrm>
          <a:prstGeom prst="rect">
            <a:avLst/>
          </a:prstGeom>
          <a:noFill/>
          <a:ln/>
        </p:spPr>
        <p:txBody>
          <a:bodyPr wrap="square" lIns="0" tIns="0" rIns="0" bIns="0" rtlCol="0" anchor="ctr"/>
          <a:lstStyle/>
          <a:p>
            <a:pPr marL="0" indent="0" algn="r">
              <a:buNone/>
            </a:pPr>
            <a:r>
              <a:rPr lang="en-US" sz="650" dirty="0">
                <a:solidFill/>
                <a:latin typeface="Source Sans Pro" pitchFamily="34" charset="0"/>
                <a:ea typeface="Source Sans Pro" pitchFamily="34" charset="-122"/>
                <a:cs typeface="Source Sans Pro" pitchFamily="34" charset="-120"/>
              </a:rPr>
              <a:t>04 — Approfondimenti</a:t>
            </a:r>
            <a:endParaRPr lang="en-US" sz="650" dirty="0"/>
          </a:p>
        </p:txBody>
      </p:sp>
      <p:pic>
        <p:nvPicPr>
          <p:cNvPr id="27" name="Elemento grafico 26">
            <a:extLst>
              <a:ext uri="{FF2B5EF4-FFF2-40B4-BE49-F238E27FC236}">
                <a16:creationId xmlns:a16="http://schemas.microsoft.com/office/drawing/2014/main" id="{D0D65924-3E3E-DA8F-D64A-D52FE181E9C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4620" y="4633740"/>
            <a:ext cx="288000" cy="28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20">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3" name="Text 1"/>
          <p:cNvSpPr/>
          <p:nvPr/>
        </p:nvSpPr>
        <p:spPr>
          <a:xfrm>
            <a:off x="457200" y="228600"/>
            <a:ext cx="4572000" cy="274320"/>
          </a:xfrm>
          <a:prstGeom prst="rect">
            <a:avLst/>
          </a:prstGeom>
          <a:noFill/>
          <a:ln/>
        </p:spPr>
        <p:txBody>
          <a:bodyPr wrap="square" lIns="0" tIns="0" rIns="0" bIns="0" rtlCol="0" anchor="ctr"/>
          <a:lstStyle/>
          <a:p>
            <a:pPr marL="0" indent="0">
              <a:buNone/>
            </a:pPr>
            <a:r>
              <a:rPr lang="en-US" sz="1100" kern="0" spc="250" dirty="0">
                <a:solidFill>
                  <a:srgbClr val="C32420"/>
                </a:solidFill>
                <a:latin typeface="Space Grotesk" pitchFamily="34" charset="0"/>
                <a:ea typeface="Space Grotesk" pitchFamily="34" charset="-122"/>
                <a:cs typeface="Space Grotesk" pitchFamily="34" charset="-120"/>
              </a:rPr>
              <a:t>APPROFONDIMENTI E ANALISI</a:t>
            </a:r>
            <a:endParaRPr lang="en-US" sz="1100" dirty="0"/>
          </a:p>
        </p:txBody>
      </p:sp>
      <p:sp>
        <p:nvSpPr>
          <p:cNvPr id="4" name="Shape 2"/>
          <p:cNvSpPr/>
          <p:nvPr/>
        </p:nvSpPr>
        <p:spPr>
          <a:xfrm>
            <a:off x="457200" y="548640"/>
            <a:ext cx="2286000" cy="36576"/>
          </a:xfrm>
          <a:prstGeom prst="rect">
            <a:avLst/>
          </a:prstGeom>
          <a:solidFill>
            <a:srgbClr val="C32420"/>
          </a:solidFill>
          <a:ln/>
        </p:spPr>
        <p:txBody>
          <a:bodyPr/>
          <a:lstStyle/>
          <a:p>
            <a:endParaRPr lang="it-IT"/>
          </a:p>
        </p:txBody>
      </p:sp>
      <p:sp>
        <p:nvSpPr>
          <p:cNvPr id="11" name="Text 9"/>
          <p:cNvSpPr/>
          <p:nvPr/>
        </p:nvSpPr>
        <p:spPr>
          <a:xfrm>
            <a:off x="457200" y="777240"/>
            <a:ext cx="5852160" cy="411480"/>
          </a:xfrm>
          <a:prstGeom prst="rect">
            <a:avLst/>
          </a:prstGeom>
          <a:noFill/>
          <a:ln/>
        </p:spPr>
        <p:txBody>
          <a:bodyPr wrap="square" lIns="0" tIns="0" rIns="0" bIns="0" rtlCol="0" anchor="t"/>
          <a:lstStyle/>
          <a:p>
            <a:pPr marL="0" indent="0">
              <a:buNone/>
            </a:pPr>
            <a:r>
              <a:rPr lang="en-US" sz="1000" b="1" dirty="0">
                <a:solidFill>
                  <a:srgbClr val="C32420"/>
                </a:solidFill>
                <a:latin typeface="Montserrat" pitchFamily="34" charset="0"/>
                <a:ea typeface="Montserrat" pitchFamily="34" charset="-122"/>
                <a:cs typeface="Montserrat" pitchFamily="34" charset="-120"/>
              </a:rPr>
              <a:t>D1  </a:t>
            </a:r>
            <a:r>
              <a:rPr lang="en-US" sz="900" b="1" dirty="0">
                <a:solidFill>
                  <a:srgbClr val="FFFFFF"/>
                </a:solidFill>
                <a:latin typeface="Montserrat" pitchFamily="34" charset="0"/>
                <a:ea typeface="Montserrat" pitchFamily="34" charset="-122"/>
                <a:cs typeface="Montserrat" pitchFamily="34" charset="-120"/>
              </a:rPr>
              <a:t>Principi di comportamento dell.esperto della CNC: la fase di analisi preliminare</a:t>
            </a:r>
            <a:endParaRPr lang="en-US" sz="1000" dirty="0"/>
          </a:p>
        </p:txBody>
      </p:sp>
      <p:sp>
        <p:nvSpPr>
          <p:cNvPr id="12" name="Text 10"/>
          <p:cNvSpPr/>
          <p:nvPr/>
        </p:nvSpPr>
        <p:spPr>
          <a:xfrm>
            <a:off x="457200" y="1234440"/>
            <a:ext cx="5852160" cy="502920"/>
          </a:xfrm>
          <a:prstGeom prst="rect">
            <a:avLst/>
          </a:prstGeom>
          <a:noFill/>
          <a:ln/>
        </p:spPr>
        <p:txBody>
          <a:bodyPr wrap="square" lIns="0" tIns="0" rIns="0" bIns="0" rtlCol="0" anchor="t"/>
          <a:lstStyle/>
          <a:p>
            <a:pPr marL="0" indent="0">
              <a:lnSpc>
                <a:spcPct val="135000"/>
              </a:lnSpc>
              <a:buNone/>
            </a:pPr>
            <a:r>
              <a:rPr lang="it-IT" sz="850" dirty="0">
                <a:solidFill>
                  <a:srgbClr val="CCCCCC"/>
                </a:solidFill>
                <a:latin typeface="Source Sans Pro" pitchFamily="34" charset="0"/>
                <a:ea typeface="Source Sans Pro" pitchFamily="34" charset="-122"/>
                <a:cs typeface="Source Sans Pro" pitchFamily="34" charset="-120"/>
              </a:rPr>
              <a:t>Il </a:t>
            </a:r>
            <a:r>
              <a:rPr lang="it-IT" sz="850" dirty="0" err="1">
                <a:solidFill>
                  <a:srgbClr val="CCCCCC"/>
                </a:solidFill>
                <a:latin typeface="Source Sans Pro" pitchFamily="34" charset="0"/>
                <a:ea typeface="Source Sans Pro" pitchFamily="34" charset="-122"/>
                <a:cs typeface="Source Sans Pro" pitchFamily="34" charset="-120"/>
              </a:rPr>
              <a:t>D.Lgs.</a:t>
            </a:r>
            <a:r>
              <a:rPr lang="it-IT" sz="850" dirty="0">
                <a:solidFill>
                  <a:srgbClr val="CCCCCC"/>
                </a:solidFill>
                <a:latin typeface="Source Sans Pro" pitchFamily="34" charset="0"/>
                <a:ea typeface="Source Sans Pro" pitchFamily="34" charset="-122"/>
                <a:cs typeface="Source Sans Pro" pitchFamily="34" charset="-120"/>
              </a:rPr>
              <a:t> La fase di analisi preliminare rappresenta il momento cruciale della composizione negoziata. L'esperto, entro 30 giorni dalla nomina, deve acquisire informazioni sulla situazione patrimoniale, economica e finanziaria dell'impresa. Il documento CNDCEC in consultazione pubblica precisa che l'esperto deve verificare: (1) la completezza e attendibilità della documentazione ex art. 17, co. 3, CCII; (2) la coerenza tra la situazione dichiarata e le risultanze documentali; (3) la sussistenza delle condizioni per il ragionevole perseguimento del risanamento; (4) l'adeguatezza degli assetti ex art. 2086 c.c. La fase si conclude con la relazione preliminare che orienta le successive trattative con i creditori. </a:t>
            </a:r>
            <a:r>
              <a:rPr lang="it-IT" sz="850" dirty="0" err="1">
                <a:solidFill>
                  <a:srgbClr val="CCCCCC"/>
                </a:solidFill>
                <a:latin typeface="Source Sans Pro" pitchFamily="34" charset="0"/>
                <a:ea typeface="Source Sans Pro" pitchFamily="34" charset="-122"/>
                <a:cs typeface="Source Sans Pro" pitchFamily="34" charset="-120"/>
              </a:rPr>
              <a:t>D.Lgs.</a:t>
            </a:r>
            <a:r>
              <a:rPr lang="it-IT" sz="850" dirty="0">
                <a:solidFill>
                  <a:srgbClr val="CCCCCC"/>
                </a:solidFill>
                <a:latin typeface="Source Sans Pro" pitchFamily="34" charset="0"/>
                <a:ea typeface="Source Sans Pro" pitchFamily="34" charset="-122"/>
                <a:cs typeface="Source Sans Pro" pitchFamily="34" charset="-120"/>
              </a:rPr>
              <a:t> 39/2010 e 2407 c.c. Il </a:t>
            </a:r>
            <a:r>
              <a:rPr lang="it-IT" sz="850" dirty="0" err="1">
                <a:solidFill>
                  <a:srgbClr val="CCCCCC"/>
                </a:solidFill>
                <a:latin typeface="Source Sans Pro" pitchFamily="34" charset="0"/>
                <a:ea typeface="Source Sans Pro" pitchFamily="34" charset="-122"/>
                <a:cs typeface="Source Sans Pro" pitchFamily="34" charset="-120"/>
              </a:rPr>
              <a:t>Trib</a:t>
            </a:r>
            <a:r>
              <a:rPr lang="it-IT" sz="850" dirty="0">
                <a:solidFill>
                  <a:srgbClr val="CCCCCC"/>
                </a:solidFill>
                <a:latin typeface="Source Sans Pro" pitchFamily="34" charset="0"/>
                <a:ea typeface="Source Sans Pro" pitchFamily="34" charset="-122"/>
                <a:cs typeface="Source Sans Pro" pitchFamily="34" charset="-120"/>
              </a:rPr>
              <a:t>. Milano (14.02.2026) ha confermato che il dovere di segnalazione sussiste anche in difetto di informativa completa da parte dell'organo gestorio, in applicazione del principio ISA Italia 570.</a:t>
            </a:r>
            <a:endParaRPr lang="en-US" sz="750" dirty="0"/>
          </a:p>
        </p:txBody>
      </p:sp>
      <p:sp>
        <p:nvSpPr>
          <p:cNvPr id="13" name="Shape 11"/>
          <p:cNvSpPr/>
          <p:nvPr/>
        </p:nvSpPr>
        <p:spPr>
          <a:xfrm>
            <a:off x="457200" y="2743200"/>
            <a:ext cx="5852160" cy="27432"/>
          </a:xfrm>
          <a:prstGeom prst="rect">
            <a:avLst/>
          </a:prstGeom>
          <a:solidFill>
            <a:srgbClr val="7B8299"/>
          </a:solidFill>
          <a:ln/>
        </p:spPr>
        <p:txBody>
          <a:bodyPr/>
          <a:lstStyle/>
          <a:p>
            <a:endParaRPr lang="it-IT"/>
          </a:p>
        </p:txBody>
      </p:sp>
      <p:sp>
        <p:nvSpPr>
          <p:cNvPr id="14" name="Text 12"/>
          <p:cNvSpPr/>
          <p:nvPr/>
        </p:nvSpPr>
        <p:spPr>
          <a:xfrm>
            <a:off x="457200" y="2788920"/>
            <a:ext cx="5852160" cy="411480"/>
          </a:xfrm>
          <a:prstGeom prst="rect">
            <a:avLst/>
          </a:prstGeom>
          <a:noFill/>
          <a:ln/>
        </p:spPr>
        <p:txBody>
          <a:bodyPr wrap="square" lIns="0" tIns="0" rIns="0" bIns="0" rtlCol="0" anchor="t"/>
          <a:lstStyle/>
          <a:p>
            <a:pPr marL="0" indent="0">
              <a:buNone/>
            </a:pPr>
            <a:r>
              <a:rPr lang="en-US" sz="1000" b="1" dirty="0">
                <a:solidFill>
                  <a:srgbClr val="C32420"/>
                </a:solidFill>
                <a:latin typeface="Montserrat" pitchFamily="34" charset="0"/>
                <a:ea typeface="Montserrat" pitchFamily="34" charset="-122"/>
                <a:cs typeface="Montserrat" pitchFamily="34" charset="-120"/>
              </a:rPr>
              <a:t>D2  </a:t>
            </a:r>
            <a:r>
              <a:rPr lang="en-US" sz="900" b="1" dirty="0">
                <a:solidFill>
                  <a:srgbClr val="FFFFFF"/>
                </a:solidFill>
                <a:latin typeface="Montserrat" pitchFamily="34" charset="0"/>
                <a:ea typeface="Montserrat" pitchFamily="34" charset="-122"/>
                <a:cs typeface="Montserrat" pitchFamily="34" charset="-120"/>
              </a:rPr>
              <a:t>Omologazione degli accordi di ristrutturazione e giudizio di convenienza</a:t>
            </a:r>
            <a:endParaRPr lang="en-US" sz="1000" dirty="0"/>
          </a:p>
        </p:txBody>
      </p:sp>
      <p:sp>
        <p:nvSpPr>
          <p:cNvPr id="15" name="Text 13"/>
          <p:cNvSpPr/>
          <p:nvPr/>
        </p:nvSpPr>
        <p:spPr>
          <a:xfrm>
            <a:off x="457200" y="3246120"/>
            <a:ext cx="5852160" cy="502920"/>
          </a:xfrm>
          <a:prstGeom prst="rect">
            <a:avLst/>
          </a:prstGeom>
          <a:noFill/>
          <a:ln/>
        </p:spPr>
        <p:txBody>
          <a:bodyPr wrap="square" lIns="0" tIns="0" rIns="0" bIns="0" rtlCol="0" anchor="t"/>
          <a:lstStyle/>
          <a:p>
            <a:pPr marL="0" indent="0">
              <a:lnSpc>
                <a:spcPct val="135000"/>
              </a:lnSpc>
              <a:buNone/>
            </a:pPr>
            <a:r>
              <a:rPr lang="it-IT" sz="850" dirty="0">
                <a:solidFill>
                  <a:srgbClr val="CCCCCC"/>
                </a:solidFill>
                <a:latin typeface="Source Sans Pro" pitchFamily="34" charset="0"/>
                <a:ea typeface="Source Sans Pro" pitchFamily="34" charset="-122"/>
                <a:cs typeface="Source Sans Pro" pitchFamily="34" charset="-120"/>
              </a:rPr>
              <a:t>L'art. 57 CCII disciplina gli accordi di ristrutturazione dei debiti, richiedendo l'adesione di creditori rappresentanti almeno il 60% dei crediti. Il giudizio di convenienza — centrale per l'omologazione — impone al tribunale di verificare che il trattamento offerto ai creditori non aderenti non sia deteriore rispetto all'alternativa liquidatoria. La Cass. 4365/2026 ha chiarito i limiti del cram down fiscale: in assenza di un numero congruo di creditori aderenti, l'utilizzo dello strumento risulta distorto. È richiesta attestazione ex art. 64 CCII con comparazione analitica tra soddisfacimento offerto e realizzo liquidatorio.</a:t>
            </a:r>
            <a:r>
              <a:rPr lang="it-IT" sz="850" dirty="0" err="1">
                <a:solidFill>
                  <a:srgbClr val="CCCCCC"/>
                </a:solidFill>
                <a:latin typeface="Source Sans Pro" pitchFamily="34" charset="0"/>
                <a:ea typeface="Source Sans Pro" pitchFamily="34" charset="-122"/>
                <a:cs typeface="Source Sans Pro" pitchFamily="34" charset="-120"/>
              </a:rPr>
              <a:t>cram</a:t>
            </a:r>
            <a:r>
              <a:rPr lang="it-IT" sz="850" dirty="0">
                <a:solidFill>
                  <a:srgbClr val="CCCCCC"/>
                </a:solidFill>
                <a:latin typeface="Source Sans Pro" pitchFamily="34" charset="0"/>
                <a:ea typeface="Source Sans Pro" pitchFamily="34" charset="-122"/>
                <a:cs typeface="Source Sans Pro" pitchFamily="34" charset="-120"/>
              </a:rPr>
              <a:t>-down (art. 63, co. 2-bis) permette l'omologa anche senza adesione dell'Agenzia delle Entrate, se il voto contrario è determinante e il trattamento risulta conveniente. È richiesta attestazione ex art. 64 CCII con comparazione analitica tra soddisfacimento offerto e realizzo liquidatorio.</a:t>
            </a:r>
            <a:endParaRPr lang="en-US" sz="750" dirty="0"/>
          </a:p>
        </p:txBody>
      </p:sp>
      <p:sp>
        <p:nvSpPr>
          <p:cNvPr id="16" name="Shape 14"/>
          <p:cNvSpPr/>
          <p:nvPr/>
        </p:nvSpPr>
        <p:spPr>
          <a:xfrm>
            <a:off x="457200" y="4754218"/>
            <a:ext cx="5852160" cy="27432"/>
          </a:xfrm>
          <a:prstGeom prst="rect">
            <a:avLst/>
          </a:prstGeom>
          <a:solidFill>
            <a:srgbClr val="7B8299"/>
          </a:solidFill>
          <a:ln/>
        </p:spPr>
        <p:txBody>
          <a:bodyPr/>
          <a:lstStyle/>
          <a:p>
            <a:endParaRPr lang="it-IT"/>
          </a:p>
        </p:txBody>
      </p:sp>
      <p:sp>
        <p:nvSpPr>
          <p:cNvPr id="17" name="Text 15"/>
          <p:cNvSpPr/>
          <p:nvPr/>
        </p:nvSpPr>
        <p:spPr>
          <a:xfrm>
            <a:off x="457200" y="3840480"/>
            <a:ext cx="5852160" cy="411480"/>
          </a:xfrm>
          <a:prstGeom prst="rect">
            <a:avLst/>
          </a:prstGeom>
          <a:noFill/>
          <a:ln/>
        </p:spPr>
        <p:txBody>
          <a:bodyPr wrap="square" lIns="0" tIns="0" rIns="0" bIns="0" rtlCol="0" anchor="t"/>
          <a:lstStyle/>
          <a:p>
            <a:pPr marL="0" indent="0">
              <a:buNone/>
            </a:pPr>
            <a:endParaRPr lang="en-US" sz="1000" dirty="0"/>
          </a:p>
        </p:txBody>
      </p:sp>
      <p:sp>
        <p:nvSpPr>
          <p:cNvPr id="18" name="Text 16"/>
          <p:cNvSpPr/>
          <p:nvPr/>
        </p:nvSpPr>
        <p:spPr>
          <a:xfrm>
            <a:off x="457200" y="3337560"/>
            <a:ext cx="5852160" cy="502920"/>
          </a:xfrm>
          <a:prstGeom prst="rect">
            <a:avLst/>
          </a:prstGeom>
          <a:noFill/>
          <a:ln/>
        </p:spPr>
        <p:txBody>
          <a:bodyPr wrap="square" lIns="0" tIns="0" rIns="0" bIns="0" rtlCol="0" anchor="t"/>
          <a:lstStyle/>
          <a:p>
            <a:pPr marL="0" indent="0">
              <a:lnSpc>
                <a:spcPct val="135000"/>
              </a:lnSpc>
              <a:buNone/>
            </a:pPr>
            <a:endParaRPr lang="en-US" sz="850" dirty="0"/>
          </a:p>
        </p:txBody>
      </p:sp>
      <p:pic>
        <p:nvPicPr>
          <p:cNvPr id="21" name="Elemento grafico 20">
            <a:extLst>
              <a:ext uri="{FF2B5EF4-FFF2-40B4-BE49-F238E27FC236}">
                <a16:creationId xmlns:a16="http://schemas.microsoft.com/office/drawing/2014/main" id="{0CA766FB-48C2-3B1D-09EF-9659C8DE89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29600" y="4435920"/>
            <a:ext cx="410400" cy="410400"/>
          </a:xfrm>
          <a:prstGeom prst="rect">
            <a:avLst/>
          </a:prstGeom>
        </p:spPr>
      </p:pic>
      <p:sp>
        <p:nvSpPr>
          <p:cNvPr id="8" name="Shape 3">
            <a:extLst>
              <a:ext uri="{FF2B5EF4-FFF2-40B4-BE49-F238E27FC236}">
                <a16:creationId xmlns:a16="http://schemas.microsoft.com/office/drawing/2014/main" id="{1DAF315E-2B77-1353-AB99-EC1729D328BC}"/>
              </a:ext>
            </a:extLst>
          </p:cNvPr>
          <p:cNvSpPr/>
          <p:nvPr/>
        </p:nvSpPr>
        <p:spPr>
          <a:xfrm>
            <a:off x="6583680" y="731520"/>
            <a:ext cx="2103120" cy="219456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9" name="Shape 4">
            <a:extLst>
              <a:ext uri="{FF2B5EF4-FFF2-40B4-BE49-F238E27FC236}">
                <a16:creationId xmlns:a16="http://schemas.microsoft.com/office/drawing/2014/main" id="{C565BE69-877E-C18F-70E4-D958E7DF8922}"/>
              </a:ext>
            </a:extLst>
          </p:cNvPr>
          <p:cNvSpPr/>
          <p:nvPr/>
        </p:nvSpPr>
        <p:spPr>
          <a:xfrm>
            <a:off x="6583680" y="731520"/>
            <a:ext cx="2103120" cy="45720"/>
          </a:xfrm>
          <a:prstGeom prst="rect">
            <a:avLst/>
          </a:prstGeom>
          <a:solidFill>
            <a:srgbClr val="C32420"/>
          </a:solidFill>
          <a:ln/>
        </p:spPr>
        <p:txBody>
          <a:bodyPr/>
          <a:lstStyle/>
          <a:p>
            <a:endParaRPr lang="it-IT"/>
          </a:p>
        </p:txBody>
      </p:sp>
      <p:sp>
        <p:nvSpPr>
          <p:cNvPr id="20" name="Shape 5">
            <a:extLst>
              <a:ext uri="{FF2B5EF4-FFF2-40B4-BE49-F238E27FC236}">
                <a16:creationId xmlns:a16="http://schemas.microsoft.com/office/drawing/2014/main" id="{FC9B795A-B618-F9E4-8E39-B4FEBF0F0A7B}"/>
              </a:ext>
            </a:extLst>
          </p:cNvPr>
          <p:cNvSpPr/>
          <p:nvPr/>
        </p:nvSpPr>
        <p:spPr>
          <a:xfrm>
            <a:off x="7086600" y="914400"/>
            <a:ext cx="1097280" cy="1097280"/>
          </a:xfrm>
          <a:prstGeom prst="ellipse">
            <a:avLst/>
          </a:prstGeom>
          <a:blipFill dpi="0" rotWithShape="1">
            <a:blip r:embed="rId4">
              <a:extLst>
                <a:ext uri="{28A0092B-C50C-407E-A947-70E740481C1C}">
                  <a14:useLocalDpi xmlns:a14="http://schemas.microsoft.com/office/drawing/2010/main" val="0"/>
                </a:ext>
              </a:extLst>
            </a:blip>
            <a:srcRect/>
            <a:stretch>
              <a:fillRect t="-4265" b="-45527"/>
            </a:stretch>
          </a:blipFill>
          <a:ln/>
        </p:spPr>
        <p:txBody>
          <a:bodyPr/>
          <a:lstStyle/>
          <a:p>
            <a:endParaRPr lang="it-IT"/>
          </a:p>
        </p:txBody>
      </p:sp>
      <p:sp>
        <p:nvSpPr>
          <p:cNvPr id="22" name="Text 7">
            <a:extLst>
              <a:ext uri="{FF2B5EF4-FFF2-40B4-BE49-F238E27FC236}">
                <a16:creationId xmlns:a16="http://schemas.microsoft.com/office/drawing/2014/main" id="{D21C727B-7CEB-A8A3-600F-20CED7D5BA39}"/>
              </a:ext>
            </a:extLst>
          </p:cNvPr>
          <p:cNvSpPr/>
          <p:nvPr/>
        </p:nvSpPr>
        <p:spPr>
          <a:xfrm>
            <a:off x="6675120" y="2148840"/>
            <a:ext cx="1920240" cy="228600"/>
          </a:xfrm>
          <a:prstGeom prst="rect">
            <a:avLst/>
          </a:prstGeom>
          <a:noFill/>
          <a:ln/>
        </p:spPr>
        <p:txBody>
          <a:bodyPr wrap="square" lIns="0" tIns="0" rIns="0" bIns="0" rtlCol="0" anchor="ctr"/>
          <a:lstStyle/>
          <a:p>
            <a:pPr marL="0" indent="0" algn="ctr">
              <a:buNone/>
            </a:pPr>
            <a:r>
              <a:rPr lang="en-US" sz="900" b="1" dirty="0">
                <a:solidFill>
                  <a:srgbClr val="FFFFFF"/>
                </a:solidFill>
                <a:latin typeface="Montserrat" pitchFamily="34" charset="0"/>
                <a:ea typeface="Montserrat" pitchFamily="34" charset="-122"/>
                <a:cs typeface="Montserrat" pitchFamily="34" charset="-120"/>
              </a:rPr>
              <a:t>Avv. Anna Raviele</a:t>
            </a:r>
            <a:endParaRPr lang="en-US" sz="900" dirty="0"/>
          </a:p>
        </p:txBody>
      </p:sp>
      <p:sp>
        <p:nvSpPr>
          <p:cNvPr id="23" name="Text 8">
            <a:extLst>
              <a:ext uri="{FF2B5EF4-FFF2-40B4-BE49-F238E27FC236}">
                <a16:creationId xmlns:a16="http://schemas.microsoft.com/office/drawing/2014/main" id="{F9D792F9-746E-414C-F962-70A9D951247B}"/>
              </a:ext>
            </a:extLst>
          </p:cNvPr>
          <p:cNvSpPr/>
          <p:nvPr/>
        </p:nvSpPr>
        <p:spPr>
          <a:xfrm>
            <a:off x="6675120" y="2377440"/>
            <a:ext cx="1920240" cy="365760"/>
          </a:xfrm>
          <a:prstGeom prst="rect">
            <a:avLst/>
          </a:prstGeom>
          <a:noFill/>
          <a:ln/>
        </p:spPr>
        <p:txBody>
          <a:bodyPr wrap="square" lIns="0" tIns="0" rIns="0" bIns="0" rtlCol="0" anchor="ctr"/>
          <a:lstStyle/>
          <a:p>
            <a:pPr marL="0" indent="0" algn="ctr">
              <a:lnSpc>
                <a:spcPct val="130000"/>
              </a:lnSpc>
              <a:buNone/>
            </a:pPr>
            <a:r>
              <a:rPr lang="en-US" sz="750" dirty="0">
                <a:solidFill>
                  <a:srgbClr val="999999"/>
                </a:solidFill>
                <a:latin typeface="Source Sans Pro" pitchFamily="34" charset="0"/>
                <a:ea typeface="Source Sans Pro" pitchFamily="34" charset="-122"/>
                <a:cs typeface="Source Sans Pro" pitchFamily="34" charset="-120"/>
              </a:rPr>
              <a:t>Of Counsel, BLB Studio Legale</a:t>
            </a:r>
            <a:endParaRPr lang="en-US" sz="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1C1C21"/>
        </a:solidFill>
        <a:effectLst/>
      </p:bgPr>
    </p:bg>
    <p:spTree>
      <p:nvGrpSpPr>
        <p:cNvPr id="1" name=""/>
        <p:cNvGrpSpPr/>
        <p:nvPr/>
      </p:nvGrpSpPr>
      <p:grpSpPr>
        <a:xfrm>
          <a:off x="0" y="0"/>
          <a:ext cx="0" cy="0"/>
          <a:chOff x="0" y="0"/>
          <a:chExt cx="0" cy="0"/>
        </a:xfrm>
      </p:grpSpPr>
      <p:sp>
        <p:nvSpPr>
          <p:cNvPr id="2" name="Shape 0"/>
          <p:cNvSpPr/>
          <p:nvPr/>
        </p:nvSpPr>
        <p:spPr>
          <a:xfrm>
            <a:off x="0" y="0"/>
            <a:ext cx="91440" cy="5143500"/>
          </a:xfrm>
          <a:prstGeom prst="rect">
            <a:avLst/>
          </a:prstGeom>
          <a:solidFill>
            <a:srgbClr val="C32420"/>
          </a:solidFill>
          <a:ln/>
        </p:spPr>
        <p:txBody>
          <a:bodyPr/>
          <a:lstStyle/>
          <a:p>
            <a:endParaRPr lang="it-IT"/>
          </a:p>
        </p:txBody>
      </p:sp>
      <p:sp>
        <p:nvSpPr>
          <p:cNvPr id="3" name="Text 1"/>
          <p:cNvSpPr/>
          <p:nvPr/>
        </p:nvSpPr>
        <p:spPr>
          <a:xfrm>
            <a:off x="457200" y="274320"/>
            <a:ext cx="5486400" cy="274320"/>
          </a:xfrm>
          <a:prstGeom prst="rect">
            <a:avLst/>
          </a:prstGeom>
          <a:noFill/>
          <a:ln/>
        </p:spPr>
        <p:txBody>
          <a:bodyPr wrap="square" lIns="0" tIns="0" rIns="0" bIns="0" rtlCol="0" anchor="ctr"/>
          <a:lstStyle/>
          <a:p>
            <a:pPr marL="0" indent="0">
              <a:buNone/>
            </a:pPr>
            <a:r>
              <a:rPr lang="en-US" sz="1100" kern="0" spc="250" dirty="0">
                <a:solidFill>
                  <a:srgbClr val="C32420"/>
                </a:solidFill>
                <a:latin typeface="Space Grotesk" pitchFamily="34" charset="0"/>
                <a:ea typeface="Space Grotesk" pitchFamily="34" charset="-122"/>
                <a:cs typeface="Space Grotesk" pitchFamily="34" charset="-120"/>
              </a:rPr>
              <a:t>IL NUMERO DELLA SETTIMANA</a:t>
            </a:r>
            <a:endParaRPr lang="en-US" sz="1100" dirty="0"/>
          </a:p>
        </p:txBody>
      </p:sp>
      <p:sp>
        <p:nvSpPr>
          <p:cNvPr id="4" name="Shape 2"/>
          <p:cNvSpPr/>
          <p:nvPr/>
        </p:nvSpPr>
        <p:spPr>
          <a:xfrm>
            <a:off x="457200" y="621792"/>
            <a:ext cx="2286000" cy="36576"/>
          </a:xfrm>
          <a:prstGeom prst="rect">
            <a:avLst/>
          </a:prstGeom>
          <a:solidFill>
            <a:srgbClr val="C32420"/>
          </a:solidFill>
          <a:ln/>
        </p:spPr>
        <p:txBody>
          <a:bodyPr/>
          <a:lstStyle/>
          <a:p>
            <a:endParaRPr lang="it-IT"/>
          </a:p>
        </p:txBody>
      </p:sp>
      <p:sp>
        <p:nvSpPr>
          <p:cNvPr id="5" name="Text 3"/>
          <p:cNvSpPr/>
          <p:nvPr/>
        </p:nvSpPr>
        <p:spPr>
          <a:xfrm>
            <a:off x="914400" y="1005840"/>
            <a:ext cx="7315200" cy="1645920"/>
          </a:xfrm>
          <a:prstGeom prst="rect">
            <a:avLst/>
          </a:prstGeom>
          <a:noFill/>
          <a:ln/>
        </p:spPr>
        <p:txBody>
          <a:bodyPr wrap="square" lIns="0" tIns="0" rIns="0" bIns="0" rtlCol="0" anchor="ctr"/>
          <a:lstStyle/>
          <a:p>
            <a:pPr marL="0" indent="0" algn="ctr">
              <a:buNone/>
            </a:pPr>
            <a:r>
              <a:rPr lang="en-US" sz="9600" b="1" dirty="0">
                <a:solidFill>
                  <a:srgbClr val="FFFFFF"/>
                </a:solidFill>
                <a:latin typeface="Montserrat" pitchFamily="34" charset="0"/>
                <a:ea typeface="Montserrat" pitchFamily="34" charset="-122"/>
                <a:cs typeface="Montserrat" pitchFamily="34" charset="-120"/>
              </a:rPr>
              <a:t>+86%</a:t>
            </a:r>
            <a:endParaRPr lang="en-US" sz="9600" dirty="0"/>
          </a:p>
        </p:txBody>
      </p:sp>
      <p:sp>
        <p:nvSpPr>
          <p:cNvPr id="6" name="Text 4"/>
          <p:cNvSpPr/>
          <p:nvPr/>
        </p:nvSpPr>
        <p:spPr>
          <a:xfrm>
            <a:off x="1371600" y="2651760"/>
            <a:ext cx="6400800" cy="457200"/>
          </a:xfrm>
          <a:prstGeom prst="rect">
            <a:avLst/>
          </a:prstGeom>
          <a:noFill/>
          <a:ln/>
        </p:spPr>
        <p:txBody>
          <a:bodyPr wrap="square" lIns="0" tIns="0" rIns="0" bIns="0" rtlCol="0" anchor="ctr"/>
          <a:lstStyle/>
          <a:p>
            <a:pPr marL="0" indent="0" algn="ctr">
              <a:buNone/>
            </a:pPr>
            <a:r>
              <a:rPr lang="en-US" sz="1600" dirty="0">
                <a:solidFill>
                  <a:srgbClr val="999999"/>
                </a:solidFill>
                <a:latin typeface="Source Sans Pro" pitchFamily="34" charset="0"/>
                <a:ea typeface="Source Sans Pro" pitchFamily="34" charset="-122"/>
                <a:cs typeface="Source Sans Pro" pitchFamily="34" charset="-120"/>
              </a:rPr>
              <a:t>Liquidazioni coatte: quasi raddoppiate in un anno</a:t>
            </a:r>
            <a:endParaRPr lang="en-US" sz="1600" dirty="0"/>
          </a:p>
        </p:txBody>
      </p:sp>
      <p:sp>
        <p:nvSpPr>
          <p:cNvPr id="7" name="Shape 5"/>
          <p:cNvSpPr/>
          <p:nvPr/>
        </p:nvSpPr>
        <p:spPr>
          <a:xfrm>
            <a:off x="502920" y="3429000"/>
            <a:ext cx="2560320" cy="1143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8" name="Shape 6"/>
          <p:cNvSpPr/>
          <p:nvPr/>
        </p:nvSpPr>
        <p:spPr>
          <a:xfrm>
            <a:off x="502920" y="3429000"/>
            <a:ext cx="2560320" cy="36576"/>
          </a:xfrm>
          <a:prstGeom prst="rect">
            <a:avLst/>
          </a:prstGeom>
          <a:solidFill>
            <a:srgbClr val="C32420"/>
          </a:solidFill>
          <a:ln/>
        </p:spPr>
        <p:txBody>
          <a:bodyPr/>
          <a:lstStyle/>
          <a:p>
            <a:endParaRPr lang="it-IT"/>
          </a:p>
        </p:txBody>
      </p:sp>
      <p:sp>
        <p:nvSpPr>
          <p:cNvPr id="9" name="Text 7"/>
          <p:cNvSpPr/>
          <p:nvPr/>
        </p:nvSpPr>
        <p:spPr>
          <a:xfrm>
            <a:off x="502920" y="3566160"/>
            <a:ext cx="2560320" cy="411480"/>
          </a:xfrm>
          <a:prstGeom prst="rect">
            <a:avLst/>
          </a:prstGeom>
          <a:noFill/>
          <a:ln/>
        </p:spPr>
        <p:txBody>
          <a:bodyPr wrap="square" lIns="0" tIns="0" rIns="0" bIns="0" rtlCol="0" anchor="ctr"/>
          <a:lstStyle/>
          <a:p>
            <a:pPr marL="0" indent="0" algn="ctr">
              <a:buNone/>
            </a:pPr>
            <a:r>
              <a:rPr lang="en-US" sz="2800" b="1" dirty="0">
                <a:solidFill>
                  <a:srgbClr val="C32420"/>
                </a:solidFill>
                <a:latin typeface="Montserrat" pitchFamily="34" charset="0"/>
                <a:ea typeface="Montserrat" pitchFamily="34" charset="-122"/>
                <a:cs typeface="Montserrat" pitchFamily="34" charset="-120"/>
              </a:rPr>
              <a:t>439</a:t>
            </a:r>
            <a:endParaRPr lang="en-US" sz="2800" dirty="0"/>
          </a:p>
        </p:txBody>
      </p:sp>
      <p:sp>
        <p:nvSpPr>
          <p:cNvPr id="10" name="Text 8"/>
          <p:cNvSpPr/>
          <p:nvPr/>
        </p:nvSpPr>
        <p:spPr>
          <a:xfrm>
            <a:off x="502920" y="4023360"/>
            <a:ext cx="2560320" cy="457200"/>
          </a:xfrm>
          <a:prstGeom prst="rect">
            <a:avLst/>
          </a:prstGeom>
          <a:noFill/>
          <a:ln/>
        </p:spPr>
        <p:txBody>
          <a:bodyPr wrap="square" lIns="0" tIns="0" rIns="0" bIns="0" rtlCol="0" anchor="ctr"/>
          <a:lstStyle/>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LCA nel 2025</a:t>
            </a:r>
            <a:endParaRPr lang="en-US" sz="850" dirty="0"/>
          </a:p>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vs 236 nel 2024</a:t>
            </a:r>
            <a:endParaRPr lang="en-US" sz="850" dirty="0"/>
          </a:p>
        </p:txBody>
      </p:sp>
      <p:sp>
        <p:nvSpPr>
          <p:cNvPr id="11" name="Shape 9"/>
          <p:cNvSpPr/>
          <p:nvPr/>
        </p:nvSpPr>
        <p:spPr>
          <a:xfrm>
            <a:off x="3383280" y="3429000"/>
            <a:ext cx="2560320" cy="1143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2" name="Shape 10"/>
          <p:cNvSpPr/>
          <p:nvPr/>
        </p:nvSpPr>
        <p:spPr>
          <a:xfrm>
            <a:off x="3383280" y="3429000"/>
            <a:ext cx="2560320" cy="36576"/>
          </a:xfrm>
          <a:prstGeom prst="rect">
            <a:avLst/>
          </a:prstGeom>
          <a:solidFill>
            <a:srgbClr val="C32420"/>
          </a:solidFill>
          <a:ln/>
        </p:spPr>
        <p:txBody>
          <a:bodyPr/>
          <a:lstStyle/>
          <a:p>
            <a:endParaRPr lang="it-IT"/>
          </a:p>
        </p:txBody>
      </p:sp>
      <p:sp>
        <p:nvSpPr>
          <p:cNvPr id="13" name="Text 11"/>
          <p:cNvSpPr/>
          <p:nvPr/>
        </p:nvSpPr>
        <p:spPr>
          <a:xfrm>
            <a:off x="3383280" y="3566160"/>
            <a:ext cx="2560320" cy="411480"/>
          </a:xfrm>
          <a:prstGeom prst="rect">
            <a:avLst/>
          </a:prstGeom>
          <a:noFill/>
          <a:ln/>
        </p:spPr>
        <p:txBody>
          <a:bodyPr wrap="square" lIns="0" tIns="0" rIns="0" bIns="0" rtlCol="0" anchor="ctr"/>
          <a:lstStyle/>
          <a:p>
            <a:pPr marL="0" indent="0" algn="ctr">
              <a:buNone/>
            </a:pPr>
            <a:r>
              <a:rPr lang="en-US" sz="2800" b="1" dirty="0">
                <a:solidFill>
                  <a:srgbClr val="C32420"/>
                </a:solidFill>
                <a:latin typeface="Montserrat" pitchFamily="34" charset="0"/>
                <a:ea typeface="Montserrat" pitchFamily="34" charset="-122"/>
                <a:cs typeface="Montserrat" pitchFamily="34" charset="-120"/>
              </a:rPr>
              <a:t>+15,5%</a:t>
            </a:r>
            <a:endParaRPr lang="en-US" sz="2800" dirty="0"/>
          </a:p>
        </p:txBody>
      </p:sp>
      <p:sp>
        <p:nvSpPr>
          <p:cNvPr id="14" name="Text 12"/>
          <p:cNvSpPr/>
          <p:nvPr/>
        </p:nvSpPr>
        <p:spPr>
          <a:xfrm>
            <a:off x="3383280" y="4023360"/>
            <a:ext cx="2560320" cy="457200"/>
          </a:xfrm>
          <a:prstGeom prst="rect">
            <a:avLst/>
          </a:prstGeom>
          <a:noFill/>
          <a:ln/>
        </p:spPr>
        <p:txBody>
          <a:bodyPr wrap="square" lIns="0" tIns="0" rIns="0" bIns="0" rtlCol="0" anchor="ctr"/>
          <a:lstStyle/>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Tasso insolvenze</a:t>
            </a:r>
            <a:endParaRPr lang="en-US" sz="850" dirty="0"/>
          </a:p>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procedure crisi 2025</a:t>
            </a:r>
            <a:endParaRPr lang="en-US" sz="850" dirty="0"/>
          </a:p>
        </p:txBody>
      </p:sp>
      <p:sp>
        <p:nvSpPr>
          <p:cNvPr id="15" name="Shape 13"/>
          <p:cNvSpPr/>
          <p:nvPr/>
        </p:nvSpPr>
        <p:spPr>
          <a:xfrm>
            <a:off x="6263640" y="3429000"/>
            <a:ext cx="2560320" cy="1143000"/>
          </a:xfrm>
          <a:prstGeom prst="rect">
            <a:avLst/>
          </a:prstGeom>
          <a:solidFill>
            <a:srgbClr val="4A4F62"/>
          </a:solidFill>
          <a:ln/>
          <a:effectLst>
            <a:outerShdw blurRad="50800" dist="19050" dir="8100000" algn="bl" rotWithShape="0">
              <a:srgbClr val="000000">
                <a:alpha val="8000"/>
              </a:srgbClr>
            </a:outerShdw>
          </a:effectLst>
        </p:spPr>
        <p:txBody>
          <a:bodyPr/>
          <a:lstStyle/>
          <a:p>
            <a:endParaRPr lang="it-IT"/>
          </a:p>
        </p:txBody>
      </p:sp>
      <p:sp>
        <p:nvSpPr>
          <p:cNvPr id="16" name="Shape 14"/>
          <p:cNvSpPr/>
          <p:nvPr/>
        </p:nvSpPr>
        <p:spPr>
          <a:xfrm>
            <a:off x="6263640" y="3429000"/>
            <a:ext cx="2560320" cy="36576"/>
          </a:xfrm>
          <a:prstGeom prst="rect">
            <a:avLst/>
          </a:prstGeom>
          <a:solidFill>
            <a:srgbClr val="C32420"/>
          </a:solidFill>
          <a:ln/>
        </p:spPr>
        <p:txBody>
          <a:bodyPr/>
          <a:lstStyle/>
          <a:p>
            <a:endParaRPr lang="it-IT"/>
          </a:p>
        </p:txBody>
      </p:sp>
      <p:sp>
        <p:nvSpPr>
          <p:cNvPr id="17" name="Text 15"/>
          <p:cNvSpPr/>
          <p:nvPr/>
        </p:nvSpPr>
        <p:spPr>
          <a:xfrm>
            <a:off x="6263640" y="3566160"/>
            <a:ext cx="2560320" cy="411480"/>
          </a:xfrm>
          <a:prstGeom prst="rect">
            <a:avLst/>
          </a:prstGeom>
          <a:noFill/>
          <a:ln/>
        </p:spPr>
        <p:txBody>
          <a:bodyPr wrap="square" lIns="0" tIns="0" rIns="0" bIns="0" rtlCol="0" anchor="ctr"/>
          <a:lstStyle/>
          <a:p>
            <a:pPr marL="0" indent="0" algn="ctr">
              <a:buNone/>
            </a:pPr>
            <a:r>
              <a:rPr lang="en-US" sz="2800" b="1" dirty="0">
                <a:solidFill>
                  <a:srgbClr val="C32420"/>
                </a:solidFill>
                <a:latin typeface="Montserrat" pitchFamily="34" charset="0"/>
                <a:ea typeface="Montserrat" pitchFamily="34" charset="-122"/>
                <a:cs typeface="Montserrat" pitchFamily="34" charset="-120"/>
              </a:rPr>
              <a:t>5,1%</a:t>
            </a:r>
            <a:endParaRPr lang="en-US" sz="2800" dirty="0"/>
          </a:p>
        </p:txBody>
      </p:sp>
      <p:sp>
        <p:nvSpPr>
          <p:cNvPr id="18" name="Text 16"/>
          <p:cNvSpPr/>
          <p:nvPr/>
        </p:nvSpPr>
        <p:spPr>
          <a:xfrm>
            <a:off x="6263640" y="4023360"/>
            <a:ext cx="2560320" cy="457200"/>
          </a:xfrm>
          <a:prstGeom prst="rect">
            <a:avLst/>
          </a:prstGeom>
          <a:noFill/>
          <a:ln/>
        </p:spPr>
        <p:txBody>
          <a:bodyPr wrap="square" lIns="0" tIns="0" rIns="0" bIns="0" rtlCol="0" anchor="ctr"/>
          <a:lstStyle/>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Disoccupazione PMI</a:t>
            </a:r>
            <a:endParaRPr lang="en-US" sz="850" dirty="0"/>
          </a:p>
          <a:p>
            <a:pPr marL="0" indent="0" algn="ctr">
              <a:lnSpc>
                <a:spcPct val="130000"/>
              </a:lnSpc>
              <a:buNone/>
            </a:pPr>
            <a:r>
              <a:rPr lang="en-US" sz="850" dirty="0">
                <a:solidFill>
                  <a:srgbClr val="999999"/>
                </a:solidFill>
                <a:latin typeface="Source Sans Pro" pitchFamily="34" charset="0"/>
                <a:ea typeface="Source Sans Pro" pitchFamily="34" charset="-122"/>
                <a:cs typeface="Source Sans Pro" pitchFamily="34" charset="-120"/>
              </a:rPr>
              <a:t>Mercato lavoro stabile</a:t>
            </a:r>
            <a:endParaRPr lang="en-US" sz="850" dirty="0"/>
          </a:p>
        </p:txBody>
      </p:sp>
      <p:pic>
        <p:nvPicPr>
          <p:cNvPr id="19" name="Text 17">
            <a:hlinkClick r:id="rId3">
              <a:extLst>
                <a:ext uri="{A12FA001-AC4F-418D-AE19-62706E023703}">
                  <ahyp:hlinkClr xmlns:ahyp="http://schemas.microsoft.com/office/drawing/2018/hyperlinkcolor" val="tx"/>
                </a:ext>
              </a:extLst>
            </a:hlinkClick>
          </p:cNvPr>
          <p:cNvPicPr>
            <a:picLocks noChangeAspect="1"/>
          </p:cNvPicPr>
          <p:nvPr/>
        </p:nvPicPr>
        <p:blipFill>
          <a:blip r:embed="rId4"/>
          <a:stretch>
            <a:fillRect/>
          </a:stretch>
        </p:blipFill>
        <p:spPr>
          <a:xfrm>
            <a:off x="3131820" y="4754880"/>
            <a:ext cx="137160" cy="137160"/>
          </a:xfrm>
          <a:prstGeom prst="rect">
            <a:avLst/>
          </a:prstGeom>
        </p:spPr>
      </p:pic>
      <p:sp>
        <p:nvSpPr>
          <p:cNvPr id="20" name="Text 17">
            <a:extLst>
              <a:ext uri="{FF2B5EF4-FFF2-40B4-BE49-F238E27FC236}">
                <a16:creationId xmlns:a16="http://schemas.microsoft.com/office/drawing/2014/main" id="{34DD91FB-35A4-8CEA-B7BE-236BE9668ED0}"/>
              </a:ext>
            </a:extLst>
          </p:cNvPr>
          <p:cNvSpPr/>
          <p:nvPr/>
        </p:nvSpPr>
        <p:spPr>
          <a:xfrm>
            <a:off x="457200" y="4754880"/>
            <a:ext cx="5486400" cy="137160"/>
          </a:xfrm>
          <a:prstGeom prst="rect">
            <a:avLst/>
          </a:prstGeom>
          <a:noFill/>
          <a:ln/>
        </p:spPr>
        <p:txBody>
          <a:bodyPr wrap="square" lIns="0" tIns="0" rIns="0" bIns="0" rtlCol="0" anchor="ctr"/>
          <a:lstStyle/>
          <a:p>
            <a:pPr marL="0" indent="0">
              <a:buNone/>
            </a:pPr>
            <a:r>
              <a:rPr lang="en-US" sz="600" i="1" dirty="0">
                <a:solidFill>
                  <a:srgbClr val="999999"/>
                </a:solidFill>
                <a:latin typeface="Source Sans Pro" pitchFamily="34" charset="0"/>
                <a:ea typeface="Source Sans Pro" pitchFamily="34" charset="-122"/>
                <a:cs typeface="Source Sans Pro" pitchFamily="34" charset="-120"/>
              </a:rPr>
              <a:t>Fonte: Unioncamere, IV Rapporto Osservatorio Composizione Negoziata, marzo 2026</a:t>
            </a:r>
            <a:endParaRPr lang="en-US" sz="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TotalTime>
  <Words>4813</Words>
  <Application>Microsoft Office PowerPoint</Application>
  <PresentationFormat>Presentazione su schermo (16:9)</PresentationFormat>
  <Paragraphs>545</Paragraphs>
  <Slides>26</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Aptos</vt:lpstr>
      <vt:lpstr>Arial</vt:lpstr>
      <vt:lpstr>Calibri</vt:lpstr>
      <vt:lpstr>Montserrat</vt:lpstr>
      <vt:lpstr>Source Sans Pro</vt:lpstr>
      <vt:lpstr>Space Grotesk</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BLB Crisis Monitor — Settimana 11/2026</dc:title>
  <dc:subject>PptxGenJS Presentation</dc:subject>
  <dc:creator>BLB Studio Legale</dc:creator>
  <cp:lastModifiedBy>Simmaco Riccio</cp:lastModifiedBy>
  <cp:revision>35</cp:revision>
  <dcterms:created xsi:type="dcterms:W3CDTF">2026-03-12T08:40:41Z</dcterms:created>
  <dcterms:modified xsi:type="dcterms:W3CDTF">2026-04-06T09:40:08Z</dcterms:modified>
</cp:coreProperties>
</file>