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72" r:id="rId5"/>
    <p:sldId id="502" r:id="rId6"/>
    <p:sldId id="404" r:id="rId7"/>
    <p:sldId id="514" r:id="rId8"/>
    <p:sldId id="507" r:id="rId9"/>
    <p:sldId id="537" r:id="rId10"/>
    <p:sldId id="495" r:id="rId11"/>
    <p:sldId id="521" r:id="rId12"/>
    <p:sldId id="525" r:id="rId13"/>
    <p:sldId id="522" r:id="rId14"/>
    <p:sldId id="536" r:id="rId15"/>
    <p:sldId id="526" r:id="rId16"/>
    <p:sldId id="541" r:id="rId17"/>
    <p:sldId id="542" r:id="rId18"/>
    <p:sldId id="527" r:id="rId19"/>
    <p:sldId id="528" r:id="rId20"/>
    <p:sldId id="538" r:id="rId21"/>
    <p:sldId id="540" r:id="rId22"/>
    <p:sldId id="52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583C6A-F55F-BE18-82A7-87496747191D}" name="sal@idmachines.com" initials="sa" userId="S::urn:spo:guest#sal@idmachines.com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000"/>
    <a:srgbClr val="FC9C02"/>
    <a:srgbClr val="E68A0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121E5-E2D3-4BA9-BAEA-0F3B15CF83F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8F2F8-3862-4006-A8D8-B76F6ECCF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03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hi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>
            <a:extLst>
              <a:ext uri="{FF2B5EF4-FFF2-40B4-BE49-F238E27FC236}">
                <a16:creationId xmlns:a16="http://schemas.microsoft.com/office/drawing/2014/main" id="{3F785459-F69C-4C70-B31C-24D5159D4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0" y="585234"/>
            <a:ext cx="1477842" cy="63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1719FB7D-7375-483C-B6A1-81F8104FE0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76360" y="14915"/>
            <a:ext cx="2915636" cy="31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1DC814-29A8-43FB-8C0A-E34BECA1BF66}"/>
              </a:ext>
            </a:extLst>
          </p:cNvPr>
          <p:cNvSpPr/>
          <p:nvPr/>
        </p:nvSpPr>
        <p:spPr>
          <a:xfrm>
            <a:off x="615953" y="4178302"/>
            <a:ext cx="3450167" cy="825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84763"/>
            <a:ext cx="6719659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29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55316"/>
            <a:ext cx="6719659" cy="858683"/>
          </a:xfrm>
        </p:spPr>
        <p:txBody>
          <a:bodyPr>
            <a:normAutofit/>
          </a:bodyPr>
          <a:lstStyle>
            <a:lvl1pPr marL="0" indent="0" algn="l">
              <a:buNone/>
              <a:defRPr sz="1200" b="1" i="0" cap="all">
                <a:solidFill>
                  <a:srgbClr val="000000"/>
                </a:solidFill>
                <a:latin typeface="Montserrat ExtraBold" pitchFamily="2" charset="77"/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9FE88A66-9BF3-4A3D-8127-9CAE974D64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03090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53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ack 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9212B6-BCD3-4668-8FB2-0D4B36A809B9}"/>
              </a:ext>
            </a:extLst>
          </p:cNvPr>
          <p:cNvSpPr/>
          <p:nvPr/>
        </p:nvSpPr>
        <p:spPr>
          <a:xfrm>
            <a:off x="615953" y="4178302"/>
            <a:ext cx="3450167" cy="825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84763"/>
            <a:ext cx="6719659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29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55316"/>
            <a:ext cx="6719659" cy="858683"/>
          </a:xfrm>
        </p:spPr>
        <p:txBody>
          <a:bodyPr>
            <a:normAutofit/>
          </a:bodyPr>
          <a:lstStyle>
            <a:lvl1pPr marL="0" indent="0" algn="l">
              <a:buNone/>
              <a:defRPr sz="1200" b="1" i="0" cap="all">
                <a:solidFill>
                  <a:schemeClr val="bg1"/>
                </a:solidFill>
                <a:latin typeface="Montserrat ExtraBold" pitchFamily="2" charset="77"/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2BC800E-317D-4F71-8859-01C0F0FCA7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1" y="5905500"/>
            <a:ext cx="4114800" cy="366184"/>
          </a:xfrm>
          <a:prstGeom prst="rect">
            <a:avLst/>
          </a:prstGeom>
        </p:spPr>
        <p:txBody>
          <a:bodyPr anchor="b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77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6EADE2E-8128-4C3F-BBB9-A67A53CBBD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585233"/>
            <a:ext cx="1455287" cy="62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8B3DBD09-2282-4CB8-9CFB-CC2F52F08A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03092" y="6241965"/>
            <a:ext cx="979305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4A4541AC-86C8-4942-BA1F-4E22ED2678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76359" y="14913"/>
            <a:ext cx="2915637" cy="318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04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87ABBB-8493-4657-AF76-3FB0E8D54470}"/>
              </a:ext>
            </a:extLst>
          </p:cNvPr>
          <p:cNvSpPr/>
          <p:nvPr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cap="none" baseline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285744" indent="-171446">
              <a:buFont typeface="Lucida Grande"/>
              <a:buChar char="﹣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398453" indent="-109536" defTabSz="684196">
              <a:buFont typeface="Lucida Grande"/>
              <a:buChar char="･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D3407E6-7882-40C3-8350-8BC5F1D49C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7763-78F2-4310-9E3D-B9E137BE33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549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EC6611-2A53-4484-A430-0A128EE06A42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cap="none" baseline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285744" indent="-171446">
              <a:buFont typeface="Lucida Grande"/>
              <a:buChar char="﹣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398453" indent="-109536" defTabSz="684196">
              <a:buFont typeface="Lucida Grande"/>
              <a:buChar char="･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6E73935B-1480-4446-9908-2200FA14C0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D486E-045B-4BF1-A827-0D78B78BEFF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376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cap="none" baseline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285744" indent="-171446">
              <a:buFont typeface="Lucida Grande"/>
              <a:buChar char="﹣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398453" indent="-109536" defTabSz="684196">
              <a:buFont typeface="Lucida Grande"/>
              <a:buChar char="･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6E73935B-1480-4446-9908-2200FA14C0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D486E-045B-4BF1-A827-0D78B78BEFF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500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7B27674-1FC0-4ECA-84BE-BBE305BA9544}"/>
              </a:ext>
            </a:extLst>
          </p:cNvPr>
          <p:cNvSpPr/>
          <p:nvPr/>
        </p:nvSpPr>
        <p:spPr>
          <a:xfrm>
            <a:off x="6244168" y="4967820"/>
            <a:ext cx="5340350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67" y="1918367"/>
            <a:ext cx="5338233" cy="2905668"/>
          </a:xfrm>
        </p:spPr>
        <p:txBody>
          <a:bodyPr anchor="b"/>
          <a:lstStyle>
            <a:lvl1pPr>
              <a:lnSpc>
                <a:spcPct val="100000"/>
              </a:lnSpc>
              <a:defRPr sz="1600" b="0" i="0" cap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 baseline="0"/>
            </a:lvl2pPr>
            <a:lvl4pPr marL="285744" indent="-171446">
              <a:buFont typeface="Lucida Grande"/>
              <a:buChar char="﹣"/>
              <a:defRPr/>
            </a:lvl4pPr>
            <a:lvl5pPr marL="398453" indent="-109536" defTabSz="684196">
              <a:buFont typeface="Lucida Grande"/>
              <a:buChar char="･"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B3DDFC90-BEDF-4C1A-AF98-5C17814814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0022F-5092-406C-BAEE-CDDAC53C70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C7A679-09BE-2E4A-A7C0-A90AD8ABE39B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CA8D73CC-1679-C342-80E7-0458EDC5AF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5" y="1775897"/>
            <a:ext cx="5340343" cy="4257280"/>
          </a:xfrm>
          <a:solidFill>
            <a:srgbClr val="CCCCCC"/>
          </a:solidFill>
        </p:spPr>
        <p:txBody>
          <a:bodyPr anchor="ctr"/>
          <a:lstStyle>
            <a:lvl1pPr algn="ctr">
              <a:defRPr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997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6EEA261-5BAD-48B8-ADED-50F363F30AB1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B27674-1FC0-4ECA-84BE-BBE305BA9544}"/>
              </a:ext>
            </a:extLst>
          </p:cNvPr>
          <p:cNvSpPr/>
          <p:nvPr/>
        </p:nvSpPr>
        <p:spPr>
          <a:xfrm>
            <a:off x="6244168" y="4967820"/>
            <a:ext cx="5340350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67" y="1918367"/>
            <a:ext cx="5338233" cy="2905668"/>
          </a:xfrm>
        </p:spPr>
        <p:txBody>
          <a:bodyPr anchor="b"/>
          <a:lstStyle>
            <a:lvl1pPr>
              <a:lnSpc>
                <a:spcPct val="100000"/>
              </a:lnSpc>
              <a:defRPr sz="1600" b="0" i="0" cap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 baseline="0"/>
            </a:lvl2pPr>
            <a:lvl4pPr marL="285744" indent="-171446">
              <a:buFont typeface="Lucida Grande"/>
              <a:buChar char="﹣"/>
              <a:defRPr/>
            </a:lvl4pPr>
            <a:lvl5pPr marL="398453" indent="-109536" defTabSz="684196">
              <a:buFont typeface="Lucida Grande"/>
              <a:buChar char="･"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B3DDFC90-BEDF-4C1A-AF98-5C17814814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0022F-5092-406C-BAEE-CDDAC53C70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3E8859A7-D404-484E-8BAC-CDD6CE173F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5" y="1775897"/>
            <a:ext cx="5340343" cy="4257280"/>
          </a:xfrm>
          <a:solidFill>
            <a:srgbClr val="CCCCCC"/>
          </a:solidFill>
        </p:spPr>
        <p:txBody>
          <a:bodyPr anchor="ctr"/>
          <a:lstStyle>
            <a:lvl1pPr algn="ctr">
              <a:defRPr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8528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7B27674-1FC0-4ECA-84BE-BBE305BA9544}"/>
              </a:ext>
            </a:extLst>
          </p:cNvPr>
          <p:cNvSpPr/>
          <p:nvPr/>
        </p:nvSpPr>
        <p:spPr>
          <a:xfrm>
            <a:off x="6244168" y="4967820"/>
            <a:ext cx="5340350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67" y="1918367"/>
            <a:ext cx="5338233" cy="2905668"/>
          </a:xfrm>
        </p:spPr>
        <p:txBody>
          <a:bodyPr anchor="b"/>
          <a:lstStyle>
            <a:lvl1pPr>
              <a:lnSpc>
                <a:spcPct val="100000"/>
              </a:lnSpc>
              <a:defRPr sz="1600" b="0" i="0" cap="none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 baseline="0"/>
            </a:lvl2pPr>
            <a:lvl4pPr marL="285744" indent="-171446">
              <a:buFont typeface="Lucida Grande"/>
              <a:buChar char="﹣"/>
              <a:defRPr/>
            </a:lvl4pPr>
            <a:lvl5pPr marL="398453" indent="-109536" defTabSz="684196">
              <a:buFont typeface="Lucida Grande"/>
              <a:buChar char="･"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B3DDFC90-BEDF-4C1A-AF98-5C17814814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0022F-5092-406C-BAEE-CDDAC53C70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7FEC5B6C-DDB2-2F46-B9EB-EB496BF33F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5" y="1775897"/>
            <a:ext cx="5340343" cy="4257280"/>
          </a:xfrm>
          <a:solidFill>
            <a:srgbClr val="CCCCCC"/>
          </a:solidFill>
        </p:spPr>
        <p:txBody>
          <a:bodyPr anchor="ctr"/>
          <a:lstStyle>
            <a:lvl1pPr algn="ctr">
              <a:defRPr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92110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Quot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0DA6DD-42EB-4399-A45A-951EB12D18D2}"/>
              </a:ext>
            </a:extLst>
          </p:cNvPr>
          <p:cNvSpPr/>
          <p:nvPr/>
        </p:nvSpPr>
        <p:spPr>
          <a:xfrm>
            <a:off x="6244168" y="4967820"/>
            <a:ext cx="5340350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5" y="1775897"/>
            <a:ext cx="5340343" cy="4257280"/>
          </a:xfrm>
          <a:solidFill>
            <a:srgbClr val="CCCCCC"/>
          </a:solidFill>
        </p:spPr>
        <p:txBody>
          <a:bodyPr anchor="ctr"/>
          <a:lstStyle>
            <a:lvl1pPr algn="ctr">
              <a:defRPr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67" y="1918367"/>
            <a:ext cx="5338233" cy="2905668"/>
          </a:xfrm>
        </p:spPr>
        <p:txBody>
          <a:bodyPr anchor="b"/>
          <a:lstStyle>
            <a:lvl1pPr>
              <a:lnSpc>
                <a:spcPct val="100000"/>
              </a:lnSpc>
              <a:defRPr sz="1600" b="0" i="0" cap="none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 baseline="0"/>
            </a:lvl2pPr>
            <a:lvl4pPr marL="285744" indent="-171446">
              <a:buFont typeface="Lucida Grande"/>
              <a:buChar char="﹣"/>
              <a:defRPr/>
            </a:lvl4pPr>
            <a:lvl5pPr marL="398453" indent="-109536" defTabSz="684196">
              <a:buFont typeface="Lucida Grande"/>
              <a:buChar char="･"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4357CB30-ECE6-4B6A-848D-DFDB566A9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6" y="6241965"/>
            <a:ext cx="979305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87B624-3A82-4124-AC0B-A377F9BBC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9DFDF-1441-4A82-9819-52EE3C07C2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white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white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08793-A27A-7B47-BDD3-2D31008B1016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259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Quot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0DA6DD-42EB-4399-A45A-951EB12D18D2}"/>
              </a:ext>
            </a:extLst>
          </p:cNvPr>
          <p:cNvSpPr/>
          <p:nvPr/>
        </p:nvSpPr>
        <p:spPr>
          <a:xfrm>
            <a:off x="6244168" y="4967820"/>
            <a:ext cx="5340350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09B140-FFD8-483F-B6E6-1A1D619E488F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5" y="1775897"/>
            <a:ext cx="5340343" cy="4257280"/>
          </a:xfrm>
          <a:solidFill>
            <a:srgbClr val="CCCCCC"/>
          </a:solidFill>
        </p:spPr>
        <p:txBody>
          <a:bodyPr anchor="ctr"/>
          <a:lstStyle>
            <a:lvl1pPr algn="ctr">
              <a:defRPr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67" y="1918367"/>
            <a:ext cx="5338233" cy="2905668"/>
          </a:xfrm>
        </p:spPr>
        <p:txBody>
          <a:bodyPr anchor="b"/>
          <a:lstStyle>
            <a:lvl1pPr>
              <a:lnSpc>
                <a:spcPct val="100000"/>
              </a:lnSpc>
              <a:defRPr sz="1600" b="0" i="0" cap="none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 baseline="0"/>
            </a:lvl2pPr>
            <a:lvl4pPr marL="285744" indent="-171446">
              <a:buFont typeface="Lucida Grande"/>
              <a:buChar char="﹣"/>
              <a:defRPr/>
            </a:lvl4pPr>
            <a:lvl5pPr marL="398453" indent="-109536" defTabSz="684196">
              <a:buFont typeface="Lucida Grande"/>
              <a:buChar char="･"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4357CB30-ECE6-4B6A-848D-DFDB566A9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6" y="6241965"/>
            <a:ext cx="979305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87B624-3A82-4124-AC0B-A377F9BBC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9DFDF-1441-4A82-9819-52EE3C07C2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white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white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736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Quot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0DA6DD-42EB-4399-A45A-951EB12D18D2}"/>
              </a:ext>
            </a:extLst>
          </p:cNvPr>
          <p:cNvSpPr/>
          <p:nvPr/>
        </p:nvSpPr>
        <p:spPr>
          <a:xfrm>
            <a:off x="6244168" y="4967820"/>
            <a:ext cx="5340350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5" y="1775897"/>
            <a:ext cx="5340343" cy="4257280"/>
          </a:xfrm>
          <a:solidFill>
            <a:srgbClr val="CCCCCC"/>
          </a:solidFill>
        </p:spPr>
        <p:txBody>
          <a:bodyPr anchor="ctr"/>
          <a:lstStyle>
            <a:lvl1pPr algn="ctr">
              <a:defRPr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67" y="1918367"/>
            <a:ext cx="5338233" cy="2905668"/>
          </a:xfrm>
        </p:spPr>
        <p:txBody>
          <a:bodyPr anchor="b"/>
          <a:lstStyle>
            <a:lvl1pPr>
              <a:lnSpc>
                <a:spcPct val="100000"/>
              </a:lnSpc>
              <a:defRPr sz="1600" b="0" i="0" cap="none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 baseline="0"/>
            </a:lvl2pPr>
            <a:lvl4pPr marL="285744" indent="-171446">
              <a:buFont typeface="Lucida Grande"/>
              <a:buChar char="﹣"/>
              <a:defRPr/>
            </a:lvl4pPr>
            <a:lvl5pPr marL="398453" indent="-109536" defTabSz="684196">
              <a:buFont typeface="Lucida Grande"/>
              <a:buChar char="･"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4357CB30-ECE6-4B6A-848D-DFDB566A9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6" y="6241965"/>
            <a:ext cx="979305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87B624-3A82-4124-AC0B-A377F9BBC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9DFDF-1441-4A82-9819-52EE3C07C2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white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white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7509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2541C4-DD85-44EB-84A7-239D461CF215}"/>
              </a:ext>
            </a:extLst>
          </p:cNvPr>
          <p:cNvSpPr/>
          <p:nvPr/>
        </p:nvSpPr>
        <p:spPr>
          <a:xfrm>
            <a:off x="4362453" y="3942582"/>
            <a:ext cx="7829548" cy="112181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2451" y="1428140"/>
            <a:ext cx="6719659" cy="23876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2933" spc="3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9F2F957B-F542-4041-927C-44BB335700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6" y="6241965"/>
            <a:ext cx="979305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7F813-96A9-41D6-9A83-E41C9B25B8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white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white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87B624-3A82-4124-AC0B-A377F9BBC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180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2541C4-DD85-44EB-84A7-239D461CF215}"/>
              </a:ext>
            </a:extLst>
          </p:cNvPr>
          <p:cNvSpPr/>
          <p:nvPr/>
        </p:nvSpPr>
        <p:spPr>
          <a:xfrm>
            <a:off x="4362453" y="3942582"/>
            <a:ext cx="7829548" cy="112181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2451" y="1428140"/>
            <a:ext cx="6719659" cy="23876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2933" spc="3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9F2F957B-F542-4041-927C-44BB335700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6" y="6241965"/>
            <a:ext cx="979305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7F813-96A9-41D6-9A83-E41C9B25B8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white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white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87B624-3A82-4124-AC0B-A377F9BBC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027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825625"/>
            <a:ext cx="5338233" cy="4351339"/>
          </a:xfrm>
        </p:spPr>
        <p:txBody>
          <a:bodyPr/>
          <a:lstStyle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4167" y="1825625"/>
            <a:ext cx="5338233" cy="4351339"/>
          </a:xfrm>
        </p:spPr>
        <p:txBody>
          <a:bodyPr/>
          <a:lstStyle>
            <a:lvl1pPr>
              <a:defRPr baseline="0"/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add text or photo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1C39C0A-E052-42A7-BC33-EAF01C568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AF257E-9CB4-42EA-B78D-39EE1D9B682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7248B0-C935-3E4C-B56A-578B94261814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212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FFF14B-B695-460D-ADED-4DF17BE2653C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825625"/>
            <a:ext cx="5338233" cy="4351339"/>
          </a:xfrm>
        </p:spPr>
        <p:txBody>
          <a:bodyPr/>
          <a:lstStyle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4167" y="1825625"/>
            <a:ext cx="5338233" cy="4351339"/>
          </a:xfrm>
        </p:spPr>
        <p:txBody>
          <a:bodyPr/>
          <a:lstStyle>
            <a:lvl1pPr>
              <a:defRPr baseline="0"/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add text or photo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1C39C0A-E052-42A7-BC33-EAF01C568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AF257E-9CB4-42EA-B78D-39EE1D9B682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825625"/>
            <a:ext cx="5338233" cy="4351339"/>
          </a:xfrm>
        </p:spPr>
        <p:txBody>
          <a:bodyPr/>
          <a:lstStyle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4167" y="1825625"/>
            <a:ext cx="5338233" cy="4351339"/>
          </a:xfrm>
        </p:spPr>
        <p:txBody>
          <a:bodyPr/>
          <a:lstStyle>
            <a:lvl1pPr>
              <a:defRPr baseline="0"/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add text or photo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F1C39C0A-E052-42A7-BC33-EAF01C568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AF257E-9CB4-42EA-B78D-39EE1D9B682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264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E39F02B-3228-44AE-A889-63A47614C666}"/>
              </a:ext>
            </a:extLst>
          </p:cNvPr>
          <p:cNvSpPr/>
          <p:nvPr/>
        </p:nvSpPr>
        <p:spPr>
          <a:xfrm>
            <a:off x="615953" y="5615520"/>
            <a:ext cx="3450167" cy="80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C324A2-67FA-4BBE-B3BA-CF3BAFEA19B9}"/>
              </a:ext>
            </a:extLst>
          </p:cNvPr>
          <p:cNvSpPr/>
          <p:nvPr/>
        </p:nvSpPr>
        <p:spPr>
          <a:xfrm>
            <a:off x="4362450" y="5615520"/>
            <a:ext cx="3462868" cy="80433"/>
          </a:xfrm>
          <a:prstGeom prst="rect">
            <a:avLst/>
          </a:prstGeom>
          <a:solidFill>
            <a:srgbClr val="0062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5753E8-8DE9-43E6-A87D-A4BA20D38043}"/>
              </a:ext>
            </a:extLst>
          </p:cNvPr>
          <p:cNvSpPr/>
          <p:nvPr/>
        </p:nvSpPr>
        <p:spPr>
          <a:xfrm>
            <a:off x="8106834" y="5615520"/>
            <a:ext cx="3475566" cy="80433"/>
          </a:xfrm>
          <a:prstGeom prst="rect">
            <a:avLst/>
          </a:prstGeom>
          <a:solidFill>
            <a:srgbClr val="4A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3917964"/>
            <a:ext cx="3462868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2450" y="3917964"/>
            <a:ext cx="3464985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8128077" y="3917964"/>
            <a:ext cx="3454324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1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64568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128000" y="2137836"/>
            <a:ext cx="3441700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1A84E-89B4-424F-B0B6-F1A1E97E3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BD82-183E-4F06-A2E0-326BF8919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20A1714-5E19-8845-BE9B-82F514B373CF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08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E39F02B-3228-44AE-A889-63A47614C666}"/>
              </a:ext>
            </a:extLst>
          </p:cNvPr>
          <p:cNvSpPr/>
          <p:nvPr/>
        </p:nvSpPr>
        <p:spPr>
          <a:xfrm>
            <a:off x="615953" y="5615520"/>
            <a:ext cx="3450167" cy="80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C324A2-67FA-4BBE-B3BA-CF3BAFEA19B9}"/>
              </a:ext>
            </a:extLst>
          </p:cNvPr>
          <p:cNvSpPr/>
          <p:nvPr/>
        </p:nvSpPr>
        <p:spPr>
          <a:xfrm>
            <a:off x="4362450" y="5615520"/>
            <a:ext cx="3462868" cy="80433"/>
          </a:xfrm>
          <a:prstGeom prst="rect">
            <a:avLst/>
          </a:prstGeom>
          <a:solidFill>
            <a:srgbClr val="0062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5753E8-8DE9-43E6-A87D-A4BA20D38043}"/>
              </a:ext>
            </a:extLst>
          </p:cNvPr>
          <p:cNvSpPr/>
          <p:nvPr/>
        </p:nvSpPr>
        <p:spPr>
          <a:xfrm>
            <a:off x="8106834" y="5615520"/>
            <a:ext cx="3475566" cy="80433"/>
          </a:xfrm>
          <a:prstGeom prst="rect">
            <a:avLst/>
          </a:prstGeom>
          <a:solidFill>
            <a:srgbClr val="4A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E55DA6-02E2-4743-BEFE-63A5C0E822A8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3917964"/>
            <a:ext cx="3462868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2450" y="3917964"/>
            <a:ext cx="3464985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8128077" y="3917964"/>
            <a:ext cx="3454324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1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64568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128000" y="2137836"/>
            <a:ext cx="3441700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1A84E-89B4-424F-B0B6-F1A1E97E3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BD82-183E-4F06-A2E0-326BF8919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626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E39F02B-3228-44AE-A889-63A47614C666}"/>
              </a:ext>
            </a:extLst>
          </p:cNvPr>
          <p:cNvSpPr/>
          <p:nvPr/>
        </p:nvSpPr>
        <p:spPr>
          <a:xfrm>
            <a:off x="615953" y="5615520"/>
            <a:ext cx="3450167" cy="80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C324A2-67FA-4BBE-B3BA-CF3BAFEA19B9}"/>
              </a:ext>
            </a:extLst>
          </p:cNvPr>
          <p:cNvSpPr/>
          <p:nvPr/>
        </p:nvSpPr>
        <p:spPr>
          <a:xfrm>
            <a:off x="4362450" y="5615520"/>
            <a:ext cx="3462868" cy="80433"/>
          </a:xfrm>
          <a:prstGeom prst="rect">
            <a:avLst/>
          </a:prstGeom>
          <a:solidFill>
            <a:srgbClr val="0062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5753E8-8DE9-43E6-A87D-A4BA20D38043}"/>
              </a:ext>
            </a:extLst>
          </p:cNvPr>
          <p:cNvSpPr/>
          <p:nvPr/>
        </p:nvSpPr>
        <p:spPr>
          <a:xfrm>
            <a:off x="8106834" y="5615520"/>
            <a:ext cx="3475566" cy="80433"/>
          </a:xfrm>
          <a:prstGeom prst="rect">
            <a:avLst/>
          </a:prstGeom>
          <a:solidFill>
            <a:srgbClr val="4A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3917964"/>
            <a:ext cx="3462868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2450" y="3917964"/>
            <a:ext cx="3464985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8128077" y="3917964"/>
            <a:ext cx="3454324" cy="1687163"/>
          </a:xfrm>
        </p:spPr>
        <p:txBody>
          <a:bodyPr/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1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64568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128000" y="2137836"/>
            <a:ext cx="3441700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1A84E-89B4-424F-B0B6-F1A1E97E3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BD82-183E-4F06-A2E0-326BF8919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6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Three Column NO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3917963"/>
            <a:ext cx="3462868" cy="2116652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2450" y="3917963"/>
            <a:ext cx="3464985" cy="2120759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8128077" y="3917963"/>
            <a:ext cx="3454324" cy="2120759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1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64568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128000" y="2137836"/>
            <a:ext cx="3441700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1A84E-89B4-424F-B0B6-F1A1E97E3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BD82-183E-4F06-A2E0-326BF8919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86CDA9-B40B-A449-B0D7-DF92BDA8A810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614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Three Column NO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8E55DA6-02E2-4743-BEFE-63A5C0E822A8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3917964"/>
            <a:ext cx="3462868" cy="2137123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2450" y="3917964"/>
            <a:ext cx="3464985" cy="2137123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8128077" y="3917964"/>
            <a:ext cx="3454324" cy="2137123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1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64568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128000" y="2137836"/>
            <a:ext cx="3441700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1A84E-89B4-424F-B0B6-F1A1E97E3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BD82-183E-4F06-A2E0-326BF8919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130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Three Column NO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3917964"/>
            <a:ext cx="3462868" cy="2128941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62450" y="3917964"/>
            <a:ext cx="3464985" cy="2128941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8128077" y="3917964"/>
            <a:ext cx="3454324" cy="2128941"/>
          </a:xfrm>
        </p:spPr>
        <p:txBody>
          <a:bodyPr>
            <a:noAutofit/>
          </a:bodyPr>
          <a:lstStyle>
            <a:lvl1pPr>
              <a:defRPr sz="1100"/>
            </a:lvl1pPr>
            <a:lvl2pPr>
              <a:defRPr sz="1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1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364568" y="2137836"/>
            <a:ext cx="3462868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8128000" y="2137836"/>
            <a:ext cx="3441700" cy="1706033"/>
          </a:xfrm>
          <a:solidFill>
            <a:srgbClr val="CCCCCC"/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1A84E-89B4-424F-B0B6-F1A1E97E3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BD82-183E-4F06-A2E0-326BF8919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55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7B70D3-5A3E-48F9-B2E7-06B4594483F1}"/>
              </a:ext>
            </a:extLst>
          </p:cNvPr>
          <p:cNvSpPr/>
          <p:nvPr/>
        </p:nvSpPr>
        <p:spPr>
          <a:xfrm>
            <a:off x="615952" y="5615520"/>
            <a:ext cx="1976967" cy="80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207832-EAD9-45CF-8339-0F42E8915112}"/>
              </a:ext>
            </a:extLst>
          </p:cNvPr>
          <p:cNvSpPr/>
          <p:nvPr/>
        </p:nvSpPr>
        <p:spPr>
          <a:xfrm>
            <a:off x="2868085" y="5615520"/>
            <a:ext cx="1966382" cy="80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ADD8E7-D6F6-4E42-8929-DE2904E0E135}"/>
              </a:ext>
            </a:extLst>
          </p:cNvPr>
          <p:cNvSpPr/>
          <p:nvPr/>
        </p:nvSpPr>
        <p:spPr>
          <a:xfrm>
            <a:off x="5120218" y="5615520"/>
            <a:ext cx="1972734" cy="80433"/>
          </a:xfrm>
          <a:prstGeom prst="rect">
            <a:avLst/>
          </a:prstGeom>
          <a:solidFill>
            <a:srgbClr val="4A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5C55D2-5C02-439C-926D-1A65593422BC}"/>
              </a:ext>
            </a:extLst>
          </p:cNvPr>
          <p:cNvSpPr/>
          <p:nvPr/>
        </p:nvSpPr>
        <p:spPr>
          <a:xfrm>
            <a:off x="7363884" y="5615520"/>
            <a:ext cx="1970617" cy="80433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B61117-5301-405D-BCBF-D5EF4FAD7056}"/>
              </a:ext>
            </a:extLst>
          </p:cNvPr>
          <p:cNvSpPr/>
          <p:nvPr/>
        </p:nvSpPr>
        <p:spPr>
          <a:xfrm>
            <a:off x="9616019" y="5615520"/>
            <a:ext cx="1972734" cy="80433"/>
          </a:xfrm>
          <a:prstGeom prst="rect">
            <a:avLst/>
          </a:prstGeom>
          <a:solidFill>
            <a:srgbClr val="A7A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3917964"/>
            <a:ext cx="1983445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124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120149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2" y="2137836"/>
            <a:ext cx="1983445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871245" y="2137836"/>
            <a:ext cx="1964944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12014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/>
          </p:nvPr>
        </p:nvSpPr>
        <p:spPr>
          <a:xfrm>
            <a:off x="7363291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36328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1"/>
          </p:nvPr>
        </p:nvSpPr>
        <p:spPr>
          <a:xfrm>
            <a:off x="9616978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9616976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6E3A9A31-C198-4890-86CC-326199B80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DE1C5-54EC-40B2-A6A7-E630E7D6DA2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57117A4-7DF7-F94C-BE03-ACA7C8A17D64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356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7B70D3-5A3E-48F9-B2E7-06B4594483F1}"/>
              </a:ext>
            </a:extLst>
          </p:cNvPr>
          <p:cNvSpPr/>
          <p:nvPr/>
        </p:nvSpPr>
        <p:spPr>
          <a:xfrm>
            <a:off x="615952" y="5615520"/>
            <a:ext cx="1976967" cy="80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207832-EAD9-45CF-8339-0F42E8915112}"/>
              </a:ext>
            </a:extLst>
          </p:cNvPr>
          <p:cNvSpPr/>
          <p:nvPr/>
        </p:nvSpPr>
        <p:spPr>
          <a:xfrm>
            <a:off x="2868085" y="5615520"/>
            <a:ext cx="1966382" cy="80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ADD8E7-D6F6-4E42-8929-DE2904E0E135}"/>
              </a:ext>
            </a:extLst>
          </p:cNvPr>
          <p:cNvSpPr/>
          <p:nvPr/>
        </p:nvSpPr>
        <p:spPr>
          <a:xfrm>
            <a:off x="5120218" y="5615520"/>
            <a:ext cx="1972734" cy="80433"/>
          </a:xfrm>
          <a:prstGeom prst="rect">
            <a:avLst/>
          </a:prstGeom>
          <a:solidFill>
            <a:srgbClr val="4A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5C55D2-5C02-439C-926D-1A65593422BC}"/>
              </a:ext>
            </a:extLst>
          </p:cNvPr>
          <p:cNvSpPr/>
          <p:nvPr/>
        </p:nvSpPr>
        <p:spPr>
          <a:xfrm>
            <a:off x="7363884" y="5615520"/>
            <a:ext cx="1970617" cy="80433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B61117-5301-405D-BCBF-D5EF4FAD7056}"/>
              </a:ext>
            </a:extLst>
          </p:cNvPr>
          <p:cNvSpPr/>
          <p:nvPr/>
        </p:nvSpPr>
        <p:spPr>
          <a:xfrm>
            <a:off x="9616019" y="5615520"/>
            <a:ext cx="1972734" cy="80433"/>
          </a:xfrm>
          <a:prstGeom prst="rect">
            <a:avLst/>
          </a:prstGeom>
          <a:solidFill>
            <a:srgbClr val="A7A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0E7B58-4B6B-4D9D-A1DD-FFADD19E1A27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3917964"/>
            <a:ext cx="1983445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124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120149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2" y="2137836"/>
            <a:ext cx="1983445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871245" y="2137836"/>
            <a:ext cx="1964944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12014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/>
          </p:nvPr>
        </p:nvSpPr>
        <p:spPr>
          <a:xfrm>
            <a:off x="7363291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36328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1"/>
          </p:nvPr>
        </p:nvSpPr>
        <p:spPr>
          <a:xfrm>
            <a:off x="9616978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9616976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6E3A9A31-C198-4890-86CC-326199B80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DE1C5-54EC-40B2-A6A7-E630E7D6DA2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924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67B70D3-5A3E-48F9-B2E7-06B4594483F1}"/>
              </a:ext>
            </a:extLst>
          </p:cNvPr>
          <p:cNvSpPr/>
          <p:nvPr/>
        </p:nvSpPr>
        <p:spPr>
          <a:xfrm>
            <a:off x="615952" y="5615520"/>
            <a:ext cx="1976967" cy="80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207832-EAD9-45CF-8339-0F42E8915112}"/>
              </a:ext>
            </a:extLst>
          </p:cNvPr>
          <p:cNvSpPr/>
          <p:nvPr/>
        </p:nvSpPr>
        <p:spPr>
          <a:xfrm>
            <a:off x="2868085" y="5615520"/>
            <a:ext cx="1966382" cy="80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ADD8E7-D6F6-4E42-8929-DE2904E0E135}"/>
              </a:ext>
            </a:extLst>
          </p:cNvPr>
          <p:cNvSpPr/>
          <p:nvPr/>
        </p:nvSpPr>
        <p:spPr>
          <a:xfrm>
            <a:off x="5120218" y="5615520"/>
            <a:ext cx="1972734" cy="80433"/>
          </a:xfrm>
          <a:prstGeom prst="rect">
            <a:avLst/>
          </a:prstGeom>
          <a:solidFill>
            <a:srgbClr val="4A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5C55D2-5C02-439C-926D-1A65593422BC}"/>
              </a:ext>
            </a:extLst>
          </p:cNvPr>
          <p:cNvSpPr/>
          <p:nvPr/>
        </p:nvSpPr>
        <p:spPr>
          <a:xfrm>
            <a:off x="7363884" y="5615520"/>
            <a:ext cx="1970617" cy="80433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B61117-5301-405D-BCBF-D5EF4FAD7056}"/>
              </a:ext>
            </a:extLst>
          </p:cNvPr>
          <p:cNvSpPr/>
          <p:nvPr/>
        </p:nvSpPr>
        <p:spPr>
          <a:xfrm>
            <a:off x="9616019" y="5615520"/>
            <a:ext cx="1972734" cy="80433"/>
          </a:xfrm>
          <a:prstGeom prst="rect">
            <a:avLst/>
          </a:prstGeom>
          <a:solidFill>
            <a:srgbClr val="A7A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3917964"/>
            <a:ext cx="1983445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124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120149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2" y="2137836"/>
            <a:ext cx="1983445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871245" y="2137836"/>
            <a:ext cx="1964944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12014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/>
          </p:nvPr>
        </p:nvSpPr>
        <p:spPr>
          <a:xfrm>
            <a:off x="7363291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36328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1"/>
          </p:nvPr>
        </p:nvSpPr>
        <p:spPr>
          <a:xfrm>
            <a:off x="9616978" y="3917964"/>
            <a:ext cx="1983232" cy="1687163"/>
          </a:xfrm>
        </p:spPr>
        <p:txBody>
          <a:bodyPr/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9616976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6E3A9A31-C198-4890-86CC-326199B80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DE1C5-54EC-40B2-A6A7-E630E7D6DA2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462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Five Column No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3917964"/>
            <a:ext cx="1983445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124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120149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2" y="2137836"/>
            <a:ext cx="1983445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871245" y="2137836"/>
            <a:ext cx="1964944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12014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/>
          </p:nvPr>
        </p:nvSpPr>
        <p:spPr>
          <a:xfrm>
            <a:off x="7363291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36328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1"/>
          </p:nvPr>
        </p:nvSpPr>
        <p:spPr>
          <a:xfrm>
            <a:off x="9616978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9616976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6E3A9A31-C198-4890-86CC-326199B80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DE1C5-54EC-40B2-A6A7-E630E7D6DA2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A586D4F-455E-3E47-937D-A2B7D69D4C7B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821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Five Column NO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C0E7B58-4B6B-4D9D-A1DD-FFADD19E1A27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3917964"/>
            <a:ext cx="1983445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124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120149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2" y="2137836"/>
            <a:ext cx="1983445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871245" y="2137836"/>
            <a:ext cx="1964944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12014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/>
          </p:nvPr>
        </p:nvSpPr>
        <p:spPr>
          <a:xfrm>
            <a:off x="7363291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36328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1"/>
          </p:nvPr>
        </p:nvSpPr>
        <p:spPr>
          <a:xfrm>
            <a:off x="9616978" y="3917964"/>
            <a:ext cx="1983232" cy="2128941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9616976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6E3A9A31-C198-4890-86CC-326199B80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DE1C5-54EC-40B2-A6A7-E630E7D6DA2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076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Five Column NO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3917964"/>
            <a:ext cx="1983445" cy="2137123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9124" y="3917964"/>
            <a:ext cx="1983232" cy="2137123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120149" y="3917964"/>
            <a:ext cx="1983232" cy="2137123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09602" y="2137836"/>
            <a:ext cx="1983445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algn="ctr"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871245" y="2137836"/>
            <a:ext cx="1964944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512014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19"/>
          </p:nvPr>
        </p:nvSpPr>
        <p:spPr>
          <a:xfrm>
            <a:off x="7363291" y="3917964"/>
            <a:ext cx="1983232" cy="2137123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363289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1"/>
          </p:nvPr>
        </p:nvSpPr>
        <p:spPr>
          <a:xfrm>
            <a:off x="9616978" y="3917964"/>
            <a:ext cx="1983232" cy="2137123"/>
          </a:xfrm>
        </p:spPr>
        <p:txBody>
          <a:bodyPr>
            <a:noAutofit/>
          </a:bodyPr>
          <a:lstStyle>
            <a:lvl1pPr>
              <a:defRPr sz="1051"/>
            </a:lvl1pPr>
            <a:lvl2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053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9616976" y="2137836"/>
            <a:ext cx="1965426" cy="1706033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6E3A9A31-C198-4890-86CC-326199B80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DE1C5-54EC-40B2-A6A7-E630E7D6DA2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2949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3" y="1825625"/>
            <a:ext cx="7217833" cy="4351339"/>
          </a:xfrm>
        </p:spPr>
        <p:txBody>
          <a:bodyPr/>
          <a:lstStyle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0D520ED5-9753-4160-9B36-9F19BAB88E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6B650-5AFA-47FB-B6A3-3C77B304F3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390100-83E4-394B-B6C2-7D1B93E3AC01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504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309BE7-287D-4540-8B16-B38113BD5A87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3" y="1825625"/>
            <a:ext cx="7217833" cy="4351339"/>
          </a:xfrm>
        </p:spPr>
        <p:txBody>
          <a:bodyPr/>
          <a:lstStyle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0D520ED5-9753-4160-9B36-9F19BAB88E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6B650-5AFA-47FB-B6A3-3C77B304F3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0164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3" y="1825625"/>
            <a:ext cx="7217833" cy="4351339"/>
          </a:xfrm>
        </p:spPr>
        <p:txBody>
          <a:bodyPr/>
          <a:lstStyle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0" y="869242"/>
            <a:ext cx="10972800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0D520ED5-9753-4160-9B36-9F19BAB88E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6B650-5AFA-47FB-B6A3-3C77B304F3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2851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luebar Foot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359E15D7-50E1-470F-A0A4-BAF4CC20F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7C2AA1-AB1B-44E4-976D-DE7FCE22BDA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6CA90EE-E864-AB42-885A-4C09CFC88654}"/>
              </a:ext>
            </a:extLst>
          </p:cNvPr>
          <p:cNvSpPr/>
          <p:nvPr userDrawn="1"/>
        </p:nvSpPr>
        <p:spPr>
          <a:xfrm>
            <a:off x="615951" y="8233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38624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Bluebar Foot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BB5E0A-E106-4991-9C36-4B88718A5FF2}"/>
              </a:ext>
            </a:extLst>
          </p:cNvPr>
          <p:cNvSpPr/>
          <p:nvPr/>
        </p:nvSpPr>
        <p:spPr>
          <a:xfrm>
            <a:off x="615951" y="1242486"/>
            <a:ext cx="1608667" cy="8043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1" y="869242"/>
            <a:ext cx="10972802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359E15D7-50E1-470F-A0A4-BAF4CC20F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7C2AA1-AB1B-44E4-976D-DE7FCE22BDA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3464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ubhead NO Bluebar Foot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9601" y="869242"/>
            <a:ext cx="10972802" cy="918633"/>
          </a:xfrm>
        </p:spPr>
        <p:txBody>
          <a:bodyPr>
            <a:normAutofit/>
          </a:bodyPr>
          <a:lstStyle>
            <a:lvl1pPr>
              <a:defRPr sz="2133" b="0" cap="none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359E15D7-50E1-470F-A0A4-BAF4CC20F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7C2AA1-AB1B-44E4-976D-DE7FCE22BDA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4613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der Page Numb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12F54-127D-4411-8E54-380B85688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0184" y="6173473"/>
            <a:ext cx="802217" cy="36618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933"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8108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8C175995-064B-49F7-8F44-02E38FAF2B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2503" y="6241965"/>
            <a:ext cx="979310" cy="2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46B4D6-5D3D-4177-8A9B-48A7C5720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DB1747-FC43-43A9-9309-44FED6084D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9601" y="6267258"/>
            <a:ext cx="2092684" cy="28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55817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9654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dustry Cov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8" descr="IEEE_SA_Bar_Graphic_long_l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501652"/>
            <a:ext cx="12200468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06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666875"/>
            <a:ext cx="10363200" cy="533400"/>
          </a:xfrm>
        </p:spPr>
        <p:txBody>
          <a:bodyPr anchor="t" anchorCtr="0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1209675"/>
            <a:ext cx="10363200" cy="5334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527801" y="4624389"/>
            <a:ext cx="5181600" cy="828675"/>
          </a:xfrm>
        </p:spPr>
        <p:txBody>
          <a:bodyPr anchor="ctr" anchorCtr="0"/>
          <a:lstStyle>
            <a:lvl1pPr>
              <a:lnSpc>
                <a:spcPct val="15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874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F22FF3-E587-455E-8A2B-9F74DBCD9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6186"/>
            <a:ext cx="10972800" cy="4953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9D899-9142-4688-9076-8F6D4D1E7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6684"/>
            <a:ext cx="10972800" cy="43497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E849D-EFB0-4C13-84AB-ECE6F132B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0184" y="6173473"/>
            <a:ext cx="802217" cy="36618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933"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74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hf hdr="0" ftr="0" dt="0"/>
  <p:txStyles>
    <p:titleStyle>
      <a:lvl1pPr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67" b="1" i="0" kern="1200" cap="all">
          <a:solidFill>
            <a:schemeClr val="tx1"/>
          </a:solidFill>
          <a:latin typeface="Montserrat ExtraBold" pitchFamily="2" charset="77"/>
          <a:ea typeface="MS PGothic" panose="020B0600070205080204" pitchFamily="34" charset="-128"/>
          <a:cs typeface="Montserrat ExtraBold" pitchFamily="2" charset="77"/>
        </a:defRPr>
      </a:lvl1pPr>
      <a:lvl2pPr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MS PGothic" panose="020B0600070205080204" pitchFamily="34" charset="-128"/>
          <a:cs typeface="ＭＳ Ｐゴシック" charset="0"/>
        </a:defRPr>
      </a:lvl2pPr>
      <a:lvl3pPr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MS PGothic" panose="020B0600070205080204" pitchFamily="34" charset="-128"/>
          <a:cs typeface="ＭＳ Ｐゴシック" charset="0"/>
        </a:defRPr>
      </a:lvl3pPr>
      <a:lvl4pPr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MS PGothic" panose="020B0600070205080204" pitchFamily="34" charset="-128"/>
          <a:cs typeface="ＭＳ Ｐゴシック" charset="0"/>
        </a:defRPr>
      </a:lvl4pPr>
      <a:lvl5pPr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MS PGothic" panose="020B0600070205080204" pitchFamily="34" charset="-128"/>
          <a:cs typeface="ＭＳ Ｐゴシック" charset="0"/>
        </a:defRPr>
      </a:lvl5pPr>
      <a:lvl6pPr marL="457189"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ＭＳ Ｐゴシック" charset="0"/>
          <a:cs typeface="ＭＳ Ｐゴシック" charset="0"/>
        </a:defRPr>
      </a:lvl6pPr>
      <a:lvl7pPr marL="914377"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ＭＳ Ｐゴシック" charset="0"/>
          <a:cs typeface="ＭＳ Ｐゴシック" charset="0"/>
        </a:defRPr>
      </a:lvl7pPr>
      <a:lvl8pPr marL="1371566"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ＭＳ Ｐゴシック" charset="0"/>
          <a:cs typeface="ＭＳ Ｐゴシック" charset="0"/>
        </a:defRPr>
      </a:lvl8pPr>
      <a:lvl9pPr marL="1828754" algn="l" defTabSz="68578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Montserrat ExtraBold" charset="0"/>
          <a:ea typeface="ＭＳ Ｐゴシック" charset="0"/>
          <a:cs typeface="ＭＳ Ｐゴシック" charset="0"/>
        </a:defRPr>
      </a:lvl9pPr>
    </p:titleStyle>
    <p:bodyStyle>
      <a:lvl1pPr marL="0" indent="0" algn="l" defTabSz="685783" rtl="0" eaLnBrk="1" fontAlgn="base" hangingPunct="1">
        <a:lnSpc>
          <a:spcPct val="90000"/>
        </a:lnSpc>
        <a:spcBef>
          <a:spcPts val="751"/>
        </a:spcBef>
        <a:spcAft>
          <a:spcPct val="0"/>
        </a:spcAft>
        <a:defRPr sz="1600" b="1" i="0" kern="1200" cap="none" baseline="0">
          <a:solidFill>
            <a:schemeClr val="tx1"/>
          </a:solidFill>
          <a:latin typeface="Montserrat" pitchFamily="2" charset="77"/>
          <a:ea typeface="MS PGothic" panose="020B0600070205080204" pitchFamily="34" charset="-128"/>
          <a:cs typeface="Montserrat" pitchFamily="2" charset="77"/>
        </a:defRPr>
      </a:lvl1pPr>
      <a:lvl2pPr marL="3175" indent="-3175" algn="l" defTabSz="685783" rtl="0" eaLnBrk="1" fontAlgn="base" hangingPunct="1">
        <a:lnSpc>
          <a:spcPct val="90000"/>
        </a:lnSpc>
        <a:spcBef>
          <a:spcPts val="600"/>
        </a:spcBef>
        <a:spcAft>
          <a:spcPct val="0"/>
        </a:spcAft>
        <a:defRPr sz="1467" kern="1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Calibri" panose="020F0502020204030204" pitchFamily="34" charset="0"/>
        </a:defRPr>
      </a:lvl2pPr>
      <a:lvl3pPr marL="112711" indent="-111123" algn="l" defTabSz="685783" rtl="0" eaLnBrk="1" fontAlgn="base" hangingPunct="1">
        <a:spcBef>
          <a:spcPts val="400"/>
        </a:spcBef>
        <a:spcAft>
          <a:spcPct val="0"/>
        </a:spcAft>
        <a:buClr>
          <a:srgbClr val="4AC9E3"/>
        </a:buClr>
        <a:buFont typeface="Wingdings" panose="05000000000000000000" pitchFamily="2" charset="2"/>
        <a:buChar char="§"/>
        <a:defRPr sz="1333" kern="1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Calibri" panose="020F0502020204030204" pitchFamily="34" charset="0"/>
        </a:defRPr>
      </a:lvl3pPr>
      <a:lvl4pPr marL="304792" indent="-190495" algn="l" defTabSz="685783" rtl="0" eaLnBrk="1" fontAlgn="base" hangingPunct="1">
        <a:spcBef>
          <a:spcPts val="200"/>
        </a:spcBef>
        <a:spcAft>
          <a:spcPct val="0"/>
        </a:spcAft>
        <a:buFont typeface="Lucida Grande" pitchFamily="1" charset="0"/>
        <a:buChar char="﹣"/>
        <a:defRPr sz="1200" kern="1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Calibri" panose="020F0502020204030204" pitchFamily="34" charset="0"/>
        </a:defRPr>
      </a:lvl4pPr>
      <a:lvl5pPr marL="457189" indent="-152396" algn="l" defTabSz="684196" rtl="0" eaLnBrk="1" fontAlgn="base" hangingPunct="1">
        <a:spcBef>
          <a:spcPts val="200"/>
        </a:spcBef>
        <a:spcAft>
          <a:spcPct val="0"/>
        </a:spcAft>
        <a:buClr>
          <a:srgbClr val="4AC9E3"/>
        </a:buClr>
        <a:buFont typeface="Lucida Grande" pitchFamily="1" charset="0"/>
        <a:buChar char="･"/>
        <a:defRPr sz="1200" kern="1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Calibri" panose="020F0502020204030204" pitchFamily="34" charset="0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">
          <p15:clr>
            <a:srgbClr val="F26B43"/>
          </p15:clr>
        </p15:guide>
        <p15:guide id="2" pos="4104">
          <p15:clr>
            <a:srgbClr val="F26B43"/>
          </p15:clr>
        </p15:guide>
        <p15:guide id="3" pos="774">
          <p15:clr>
            <a:srgbClr val="F26B43"/>
          </p15:clr>
        </p15:guide>
        <p15:guide id="4" pos="882">
          <p15:clr>
            <a:srgbClr val="F26B43"/>
          </p15:clr>
        </p15:guide>
        <p15:guide id="5" pos="1440">
          <p15:clr>
            <a:srgbClr val="F26B43"/>
          </p15:clr>
        </p15:guide>
        <p15:guide id="6" pos="1548">
          <p15:clr>
            <a:srgbClr val="F26B43"/>
          </p15:clr>
        </p15:guide>
        <p15:guide id="7" pos="2106">
          <p15:clr>
            <a:srgbClr val="F26B43"/>
          </p15:clr>
        </p15:guide>
        <p15:guide id="8" pos="2214">
          <p15:clr>
            <a:srgbClr val="F26B43"/>
          </p15:clr>
        </p15:guide>
        <p15:guide id="9" pos="2772">
          <p15:clr>
            <a:srgbClr val="F26B43"/>
          </p15:clr>
        </p15:guide>
        <p15:guide id="10" pos="2880">
          <p15:clr>
            <a:srgbClr val="F26B43"/>
          </p15:clr>
        </p15:guide>
        <p15:guide id="11" pos="3438">
          <p15:clr>
            <a:srgbClr val="F26B43"/>
          </p15:clr>
        </p15:guide>
        <p15:guide id="12" pos="35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rustoverip.org/wp-content/uploads/Introduction-to-ToIP-V2.0-2021-11-17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w3.org/TR/did-1.0/" TargetMode="External"/><Relationship Id="rId4" Type="http://schemas.openxmlformats.org/officeDocument/2006/relationships/hyperlink" Target="https://www.w3.org/TR/vc-data-model-2.0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bservices.org/binaries/content/assets/crsocms/news/research/2024-risk-officer-survey-results.pdf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s://www.financialprofessionals.org/training-resources/resources/survey-research-economic-data/details/payments-fraud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A4242-762B-5E9A-9D6F-6323E5F67A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/>
              <a:t>Decentralized Identity/Verifiable Credentials and Implementation Scenarios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B947A-E7A6-29C5-C8DE-C519A8F92E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Vikas Malhotra, Drummond Reed, Purva Rajkotia, Monica Tsang, Richard Esplin</a:t>
            </a:r>
          </a:p>
          <a:p>
            <a:r>
              <a:rPr lang="en-US"/>
              <a:t>Sep 1-3 ,2026</a:t>
            </a:r>
          </a:p>
          <a:p>
            <a:r>
              <a:rPr lang="en-US"/>
              <a:t>Global Digital Collaboration Conference, Geneva</a:t>
            </a:r>
          </a:p>
        </p:txBody>
      </p:sp>
    </p:spTree>
    <p:extLst>
      <p:ext uri="{BB962C8B-B14F-4D97-AF65-F5344CB8AC3E}">
        <p14:creationId xmlns:p14="http://schemas.microsoft.com/office/powerpoint/2010/main" val="2893452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4E0C8-15B7-EF70-98DD-7D6367EA2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36B21-6FBA-EAAC-0C6B-8217DFC3C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5204"/>
            <a:ext cx="10972800" cy="4349749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>
                <a:latin typeface="Montserrat"/>
                <a:ea typeface="MS PGothic"/>
              </a:rPr>
              <a:t>What is Decentralized Identity?</a:t>
            </a:r>
          </a:p>
          <a:p>
            <a:pPr marL="288925" lvl="1" indent="-285750">
              <a:buFont typeface="Wingdings" panose="05000000000000000000" pitchFamily="2" charset="2"/>
              <a:buChar char="q"/>
            </a:pPr>
            <a:r>
              <a:rPr lang="en-US" sz="1450">
                <a:latin typeface="Calibri"/>
                <a:ea typeface="MS PGothic"/>
                <a:cs typeface="Calibri"/>
              </a:rPr>
              <a:t>DID – Decentralized Identifiers</a:t>
            </a:r>
          </a:p>
          <a:p>
            <a:pPr marL="288925" lvl="1" indent="-285750">
              <a:buFont typeface="Wingdings" panose="05000000000000000000" pitchFamily="2" charset="2"/>
              <a:buChar char="q"/>
            </a:pPr>
            <a:r>
              <a:rPr lang="en-US" sz="1450">
                <a:latin typeface="Calibri"/>
                <a:ea typeface="MS PGothic"/>
                <a:cs typeface="Calibri"/>
              </a:rPr>
              <a:t>VC – Verifiable Credentials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>
                <a:latin typeface="Montserrat"/>
                <a:ea typeface="MS PGothic"/>
              </a:rPr>
              <a:t>Scenarios</a:t>
            </a:r>
          </a:p>
          <a:p>
            <a:pPr marL="288925" lvl="1" indent="-285750">
              <a:buFont typeface="Wingdings" panose="05000000000000000000" pitchFamily="2" charset="2"/>
              <a:buChar char="q"/>
            </a:pPr>
            <a:r>
              <a:rPr lang="en-US" sz="1450">
                <a:latin typeface="Calibri"/>
                <a:ea typeface="MS PGothic"/>
                <a:cs typeface="Calibri"/>
              </a:rPr>
              <a:t>Retail</a:t>
            </a:r>
          </a:p>
          <a:p>
            <a:pPr marL="288925" lvl="1" indent="-285750">
              <a:buFont typeface="Wingdings" panose="05000000000000000000" pitchFamily="2" charset="2"/>
              <a:buChar char="q"/>
            </a:pPr>
            <a:r>
              <a:rPr lang="en-US" sz="1450">
                <a:latin typeface="Calibri"/>
                <a:ea typeface="MS PGothic"/>
                <a:cs typeface="Calibri"/>
              </a:rPr>
              <a:t>Telecom</a:t>
            </a:r>
          </a:p>
          <a:p>
            <a:pPr marL="288925" lvl="1" indent="-285750">
              <a:buFont typeface="Wingdings" panose="05000000000000000000" pitchFamily="2" charset="2"/>
              <a:buChar char="q"/>
            </a:pPr>
            <a:r>
              <a:rPr lang="en-US" sz="1450">
                <a:latin typeface="Calibri"/>
                <a:ea typeface="MS PGothic"/>
                <a:cs typeface="Calibri"/>
              </a:rPr>
              <a:t>Check / Credit Card fraud</a:t>
            </a:r>
          </a:p>
          <a:p>
            <a:endParaRPr lang="en-US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79219-F9D9-2019-E1B6-0D2C0D14F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654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0B930-F303-1CDC-5301-C19AEF9AD3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Decentralized Identity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17592F-85F7-9AC1-5048-F8D0E917DD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white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solidFill>
                <a:prstClr val="white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747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10A50-2418-D1E1-460E-279CFE9598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85892EF1-F527-EE9E-E523-EA789802A671}"/>
              </a:ext>
            </a:extLst>
          </p:cNvPr>
          <p:cNvSpPr txBox="1">
            <a:spLocks/>
          </p:cNvSpPr>
          <p:nvPr/>
        </p:nvSpPr>
        <p:spPr>
          <a:xfrm>
            <a:off x="0" y="79617"/>
            <a:ext cx="12192000" cy="713232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67" b="1" i="0" kern="1200" cap="all">
                <a:solidFill>
                  <a:schemeClr val="tx1"/>
                </a:solidFill>
                <a:latin typeface="Montserrat ExtraBold" pitchFamily="2" charset="77"/>
                <a:ea typeface="MS PGothic" panose="020B0600070205080204" pitchFamily="34" charset="-128"/>
                <a:cs typeface="Montserrat ExtraBold" pitchFamily="2" charset="77"/>
              </a:defRPr>
            </a:lvl1pPr>
            <a:lvl2pPr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MS PGothic" panose="020B0600070205080204" pitchFamily="34" charset="-128"/>
                <a:cs typeface="ＭＳ Ｐゴシック" charset="0"/>
              </a:defRPr>
            </a:lvl5pPr>
            <a:lvl6pPr marL="457189"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ＭＳ Ｐゴシック" charset="0"/>
                <a:cs typeface="ＭＳ Ｐゴシック" charset="0"/>
              </a:defRPr>
            </a:lvl6pPr>
            <a:lvl7pPr marL="914377"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ＭＳ Ｐゴシック" charset="0"/>
                <a:cs typeface="ＭＳ Ｐゴシック" charset="0"/>
              </a:defRPr>
            </a:lvl7pPr>
            <a:lvl8pPr marL="1371566"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ＭＳ Ｐゴシック" charset="0"/>
                <a:cs typeface="ＭＳ Ｐゴシック" charset="0"/>
              </a:defRPr>
            </a:lvl8pPr>
            <a:lvl9pPr marL="1828754" algn="l" defTabSz="68578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ontserrat ExtraBold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/>
              <a:t>The Verifiable Credential Trust Triangle – shifts locus of control to the holder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FDA1AF-8B92-328E-1636-C157F8CE2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080" y="1506863"/>
            <a:ext cx="6211167" cy="346758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E01DC9-A4F8-15FB-77D2-07C6F076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4125"/>
            <a:ext cx="4355592" cy="4991227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600"/>
              <a:t>The issuer writes a decentralized identifier (DID) together with its public key (and any other cryptographic material needed to verify the issuer’s credentials) to some type of verifiable data registry (for example, a blockchain, a distributed database, or any other sufficiently trusted public utility accessible to verifiers).</a:t>
            </a:r>
          </a:p>
          <a:p>
            <a:pPr marL="457200" indent="-457200">
              <a:buFont typeface="+mj-lt"/>
              <a:buAutoNum type="arabicPeriod"/>
            </a:pPr>
            <a:endParaRPr lang="en-US" sz="1600"/>
          </a:p>
          <a:p>
            <a:pPr marL="457200" indent="-457200">
              <a:buFont typeface="+mj-lt"/>
              <a:buAutoNum type="arabicPeriod"/>
            </a:pPr>
            <a:r>
              <a:rPr lang="en-US" sz="1600"/>
              <a:t>The issuer uses its private key to digitally sign a verifiable credential and issues it to a qualified holder to store in his/her/its digital wallet. </a:t>
            </a:r>
          </a:p>
          <a:p>
            <a:pPr marL="457200" indent="-457200">
              <a:buFont typeface="+mj-lt"/>
              <a:buAutoNum type="arabicPeriod"/>
            </a:pPr>
            <a:endParaRPr lang="en-US" sz="1600"/>
          </a:p>
          <a:p>
            <a:pPr marL="457200" indent="-457200">
              <a:buAutoNum type="arabicPeriod"/>
            </a:pPr>
            <a:r>
              <a:rPr lang="en-US">
                <a:latin typeface="Montserrat"/>
                <a:ea typeface="MS PGothic"/>
              </a:rPr>
              <a:t>A verifier requests a proof of a verifiable credential from a holder, and the holder consents to provide a proof produced by the holder's digital wallet.</a:t>
            </a:r>
            <a:endParaRPr lang="en-US" sz="1600"/>
          </a:p>
          <a:p>
            <a:pPr marL="457200" indent="-457200">
              <a:buFont typeface="+mj-lt"/>
              <a:buAutoNum type="arabicPeriod"/>
            </a:pPr>
            <a:endParaRPr lang="en-US" sz="1600"/>
          </a:p>
          <a:p>
            <a:pPr marL="457200" indent="-457200">
              <a:buFont typeface="+mj-lt"/>
              <a:buAutoNum type="arabicPeriod"/>
            </a:pPr>
            <a:r>
              <a:rPr lang="en-US" sz="1600"/>
              <a:t>The verifier uses the issuer’s public key to verify that the proofs are valid and that the digital credential has not been tampered with.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CE5148-CD75-F5DD-341D-A02C0D834799}"/>
              </a:ext>
            </a:extLst>
          </p:cNvPr>
          <p:cNvSpPr txBox="1"/>
          <p:nvPr/>
        </p:nvSpPr>
        <p:spPr>
          <a:xfrm>
            <a:off x="5603366" y="5148234"/>
            <a:ext cx="51732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hlinkClick r:id="rId3"/>
              </a:rPr>
              <a:t>Reference: Introduction-to-ToIP-V2.0-2021-11-17.pdf</a:t>
            </a:r>
            <a:endParaRPr lang="en-US"/>
          </a:p>
          <a:p>
            <a:pPr algn="ctr"/>
            <a:endParaRPr lang="en-US"/>
          </a:p>
          <a:p>
            <a:pPr algn="ctr"/>
            <a:r>
              <a:rPr lang="en-US">
                <a:hlinkClick r:id="rId4"/>
              </a:rPr>
              <a:t>W3C - Verifiable Credentials Data Model v2.0</a:t>
            </a:r>
            <a:endParaRPr lang="en-US"/>
          </a:p>
          <a:p>
            <a:pPr algn="ctr"/>
            <a:endParaRPr lang="en-US"/>
          </a:p>
          <a:p>
            <a:pPr algn="ctr"/>
            <a:r>
              <a:rPr lang="en-US">
                <a:hlinkClick r:id="rId5"/>
              </a:rPr>
              <a:t>W3C - Decentralized Identifiers (DIDs) v1.0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F0D2DC-CCD2-382F-BB27-F5A03B8CB6B9}"/>
              </a:ext>
            </a:extLst>
          </p:cNvPr>
          <p:cNvSpPr txBox="1"/>
          <p:nvPr/>
        </p:nvSpPr>
        <p:spPr>
          <a:xfrm>
            <a:off x="10253472" y="2453397"/>
            <a:ext cx="186232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2A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Selective information and context proof [ZKP]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rgbClr val="082A39"/>
                </a:solidFill>
                <a:latin typeface="Calibri" panose="020F0502020204030204"/>
              </a:rPr>
              <a:t>Terms at the point of interaction. [IEEE 7102-2025 / </a:t>
            </a:r>
            <a:r>
              <a:rPr lang="en-US" sz="1200" err="1">
                <a:solidFill>
                  <a:srgbClr val="082A39"/>
                </a:solidFill>
                <a:latin typeface="Calibri" panose="020F0502020204030204"/>
              </a:rPr>
              <a:t>MyTerms</a:t>
            </a:r>
            <a:r>
              <a:rPr lang="en-US" sz="1200">
                <a:solidFill>
                  <a:srgbClr val="082A39"/>
                </a:solidFill>
                <a:latin typeface="Calibri" panose="020F0502020204030204"/>
              </a:rPr>
              <a:t>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38BB4E-1DAA-BB3A-7444-8B269E1C9CE5}"/>
              </a:ext>
            </a:extLst>
          </p:cNvPr>
          <p:cNvSpPr txBox="1"/>
          <p:nvPr/>
        </p:nvSpPr>
        <p:spPr>
          <a:xfrm>
            <a:off x="6748272" y="3838392"/>
            <a:ext cx="2679192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2A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Verifiable authentic no tampering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3C8246-7A7D-1E4F-1CE8-2EB51EFBC555}"/>
              </a:ext>
            </a:extLst>
          </p:cNvPr>
          <p:cNvSpPr txBox="1"/>
          <p:nvPr/>
        </p:nvSpPr>
        <p:spPr>
          <a:xfrm>
            <a:off x="7979663" y="1171604"/>
            <a:ext cx="1566673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2A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sovereignty</a:t>
            </a:r>
          </a:p>
        </p:txBody>
      </p:sp>
    </p:spTree>
    <p:extLst>
      <p:ext uri="{BB962C8B-B14F-4D97-AF65-F5344CB8AC3E}">
        <p14:creationId xmlns:p14="http://schemas.microsoft.com/office/powerpoint/2010/main" val="118029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AFBC6-6718-76DC-D9E3-4A5BBEF35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Decentralization and digital trust – LOCUS of CONTROL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1B227-6AFD-9AEE-ECB2-C9DE226BA9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214AFA-F496-0792-E003-6C119028E070}"/>
              </a:ext>
            </a:extLst>
          </p:cNvPr>
          <p:cNvSpPr/>
          <p:nvPr/>
        </p:nvSpPr>
        <p:spPr>
          <a:xfrm>
            <a:off x="1438189" y="2328498"/>
            <a:ext cx="3182112" cy="138988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C5FA55F-B257-52D1-AF6C-4C8A86A66F5E}"/>
              </a:ext>
            </a:extLst>
          </p:cNvPr>
          <p:cNvSpPr/>
          <p:nvPr/>
        </p:nvSpPr>
        <p:spPr>
          <a:xfrm>
            <a:off x="7198317" y="2328498"/>
            <a:ext cx="3182112" cy="138988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862B33-A0D9-EE5A-FA88-0DA1DF7AF46A}"/>
              </a:ext>
            </a:extLst>
          </p:cNvPr>
          <p:cNvSpPr/>
          <p:nvPr/>
        </p:nvSpPr>
        <p:spPr>
          <a:xfrm>
            <a:off x="1182157" y="2630250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Issuer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EC857-6B55-9150-2EFE-1A4B8BF24BBD}"/>
              </a:ext>
            </a:extLst>
          </p:cNvPr>
          <p:cNvSpPr/>
          <p:nvPr/>
        </p:nvSpPr>
        <p:spPr>
          <a:xfrm>
            <a:off x="3760173" y="2627289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Verifier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F6AAF7-EE92-1F07-D6CA-BBB3C6B6FF18}"/>
              </a:ext>
            </a:extLst>
          </p:cNvPr>
          <p:cNvSpPr/>
          <p:nvPr/>
        </p:nvSpPr>
        <p:spPr>
          <a:xfrm>
            <a:off x="6653911" y="2627289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Issuer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526FA-C6D4-E348-F7BC-37E3E82E79CE}"/>
              </a:ext>
            </a:extLst>
          </p:cNvPr>
          <p:cNvSpPr/>
          <p:nvPr/>
        </p:nvSpPr>
        <p:spPr>
          <a:xfrm>
            <a:off x="8272737" y="2642616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Entity (A person)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279C70-3814-D9E0-B25A-6C26F3C1F8F4}"/>
              </a:ext>
            </a:extLst>
          </p:cNvPr>
          <p:cNvSpPr/>
          <p:nvPr/>
        </p:nvSpPr>
        <p:spPr>
          <a:xfrm>
            <a:off x="9863793" y="2627289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Verifier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984B50-77DC-7175-1F7E-E8DBD342471B}"/>
              </a:ext>
            </a:extLst>
          </p:cNvPr>
          <p:cNvSpPr/>
          <p:nvPr/>
        </p:nvSpPr>
        <p:spPr>
          <a:xfrm>
            <a:off x="8272737" y="4502820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Registry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068992-1C95-E9B9-95D0-1C3CD4A70012}"/>
              </a:ext>
            </a:extLst>
          </p:cNvPr>
          <p:cNvSpPr/>
          <p:nvPr/>
        </p:nvSpPr>
        <p:spPr>
          <a:xfrm>
            <a:off x="2603118" y="4502820"/>
            <a:ext cx="1033272" cy="786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Entity (A person)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675B66-F842-E761-5EB2-AD25528CADF4}"/>
              </a:ext>
            </a:extLst>
          </p:cNvPr>
          <p:cNvCxnSpPr/>
          <p:nvPr/>
        </p:nvCxnSpPr>
        <p:spPr>
          <a:xfrm>
            <a:off x="2215429" y="3020481"/>
            <a:ext cx="1544744" cy="0"/>
          </a:xfrm>
          <a:prstGeom prst="line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016C44-28C1-70DF-C457-F725207D05BD}"/>
              </a:ext>
            </a:extLst>
          </p:cNvPr>
          <p:cNvCxnSpPr>
            <a:cxnSpLocks/>
          </p:cNvCxnSpPr>
          <p:nvPr/>
        </p:nvCxnSpPr>
        <p:spPr>
          <a:xfrm>
            <a:off x="7687183" y="3035808"/>
            <a:ext cx="585554" cy="0"/>
          </a:xfrm>
          <a:prstGeom prst="line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BB841F-4C27-E1D8-DD3C-C5F6CBDF377F}"/>
              </a:ext>
            </a:extLst>
          </p:cNvPr>
          <p:cNvCxnSpPr>
            <a:cxnSpLocks/>
          </p:cNvCxnSpPr>
          <p:nvPr/>
        </p:nvCxnSpPr>
        <p:spPr>
          <a:xfrm>
            <a:off x="9306009" y="3035808"/>
            <a:ext cx="585554" cy="0"/>
          </a:xfrm>
          <a:prstGeom prst="line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48EA2E-8837-BECC-090A-F99F0C0B3131}"/>
              </a:ext>
            </a:extLst>
          </p:cNvPr>
          <p:cNvCxnSpPr>
            <a:endCxn id="13" idx="1"/>
          </p:cNvCxnSpPr>
          <p:nvPr/>
        </p:nvCxnSpPr>
        <p:spPr>
          <a:xfrm>
            <a:off x="1438189" y="3413673"/>
            <a:ext cx="1164929" cy="14823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2B16E31-E907-F4A1-DCFD-86B9DC849868}"/>
              </a:ext>
            </a:extLst>
          </p:cNvPr>
          <p:cNvCxnSpPr>
            <a:endCxn id="13" idx="3"/>
          </p:cNvCxnSpPr>
          <p:nvPr/>
        </p:nvCxnSpPr>
        <p:spPr>
          <a:xfrm flipH="1">
            <a:off x="3636390" y="3413673"/>
            <a:ext cx="983911" cy="14823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D0E5566-2339-4222-25FC-7A392F6D2C46}"/>
              </a:ext>
            </a:extLst>
          </p:cNvPr>
          <p:cNvCxnSpPr/>
          <p:nvPr/>
        </p:nvCxnSpPr>
        <p:spPr>
          <a:xfrm>
            <a:off x="7129272" y="3407751"/>
            <a:ext cx="1164929" cy="14823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83B180-D1F6-FD10-B2C6-416B6B3AEC36}"/>
              </a:ext>
            </a:extLst>
          </p:cNvPr>
          <p:cNvCxnSpPr/>
          <p:nvPr/>
        </p:nvCxnSpPr>
        <p:spPr>
          <a:xfrm flipH="1">
            <a:off x="9306348" y="3429000"/>
            <a:ext cx="983911" cy="14823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C825BA7-CA7A-0087-5213-1076417B9D5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8789373" y="3438318"/>
            <a:ext cx="0" cy="1064502"/>
          </a:xfrm>
          <a:prstGeom prst="line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A5750E4-34D0-ADD3-6864-A14CD402E366}"/>
              </a:ext>
            </a:extLst>
          </p:cNvPr>
          <p:cNvSpPr txBox="1"/>
          <p:nvPr/>
        </p:nvSpPr>
        <p:spPr>
          <a:xfrm>
            <a:off x="2566965" y="2663080"/>
            <a:ext cx="71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6A545A-CF75-E911-8D78-12A8C15DFB8F}"/>
              </a:ext>
            </a:extLst>
          </p:cNvPr>
          <p:cNvSpPr txBox="1"/>
          <p:nvPr/>
        </p:nvSpPr>
        <p:spPr>
          <a:xfrm>
            <a:off x="7641590" y="2704358"/>
            <a:ext cx="71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0F1942-2A29-7921-E2A1-8EDFA7637E78}"/>
              </a:ext>
            </a:extLst>
          </p:cNvPr>
          <p:cNvSpPr txBox="1"/>
          <p:nvPr/>
        </p:nvSpPr>
        <p:spPr>
          <a:xfrm>
            <a:off x="9219267" y="2704358"/>
            <a:ext cx="71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Prove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81A0AA-8E95-F12D-2359-5A5516FF1125}"/>
              </a:ext>
            </a:extLst>
          </p:cNvPr>
          <p:cNvSpPr txBox="1"/>
          <p:nvPr/>
        </p:nvSpPr>
        <p:spPr>
          <a:xfrm>
            <a:off x="8769562" y="3820243"/>
            <a:ext cx="71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Prove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C7355C-58B5-B33C-DC6A-7C86153C4325}"/>
              </a:ext>
            </a:extLst>
          </p:cNvPr>
          <p:cNvSpPr txBox="1"/>
          <p:nvPr/>
        </p:nvSpPr>
        <p:spPr>
          <a:xfrm>
            <a:off x="2176800" y="2240105"/>
            <a:ext cx="1704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Locus of Control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BEB03E-81C1-8C28-363F-F67E9761F0AC}"/>
              </a:ext>
            </a:extLst>
          </p:cNvPr>
          <p:cNvSpPr txBox="1"/>
          <p:nvPr/>
        </p:nvSpPr>
        <p:spPr>
          <a:xfrm>
            <a:off x="8000534" y="2251374"/>
            <a:ext cx="1704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Locus of Control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CA3070D5-BC43-52D5-3590-E53AA840A0DA}"/>
              </a:ext>
            </a:extLst>
          </p:cNvPr>
          <p:cNvSpPr/>
          <p:nvPr/>
        </p:nvSpPr>
        <p:spPr>
          <a:xfrm>
            <a:off x="5397541" y="2889024"/>
            <a:ext cx="698459" cy="53997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1013D4A-BA35-9458-37BA-4CAFCDB486C3}"/>
              </a:ext>
            </a:extLst>
          </p:cNvPr>
          <p:cNvSpPr/>
          <p:nvPr/>
        </p:nvSpPr>
        <p:spPr>
          <a:xfrm>
            <a:off x="5418666" y="4148920"/>
            <a:ext cx="698459" cy="53997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BC40384C-E05E-394E-4CAB-0D836765E330}"/>
              </a:ext>
            </a:extLst>
          </p:cNvPr>
          <p:cNvSpPr/>
          <p:nvPr/>
        </p:nvSpPr>
        <p:spPr>
          <a:xfrm>
            <a:off x="5397540" y="1700129"/>
            <a:ext cx="698459" cy="53997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0FFD728-2FEF-6CA1-E2DF-5C187F505EF3}"/>
              </a:ext>
            </a:extLst>
          </p:cNvPr>
          <p:cNvCxnSpPr/>
          <p:nvPr/>
        </p:nvCxnSpPr>
        <p:spPr>
          <a:xfrm>
            <a:off x="4995523" y="5623473"/>
            <a:ext cx="1544744" cy="0"/>
          </a:xfrm>
          <a:prstGeom prst="line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F3D035F-E0C7-7F30-5D02-64CA9B6C6BFB}"/>
              </a:ext>
            </a:extLst>
          </p:cNvPr>
          <p:cNvSpPr txBox="1"/>
          <p:nvPr/>
        </p:nvSpPr>
        <p:spPr>
          <a:xfrm>
            <a:off x="4801319" y="5254141"/>
            <a:ext cx="198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Power Relationship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406D02-E191-AFFE-11ED-DD24476AF55F}"/>
              </a:ext>
            </a:extLst>
          </p:cNvPr>
          <p:cNvSpPr txBox="1"/>
          <p:nvPr/>
        </p:nvSpPr>
        <p:spPr>
          <a:xfrm>
            <a:off x="1567818" y="1752590"/>
            <a:ext cx="296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Centralized / federated model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03C1E6-17B6-58D6-B3D8-65652F4B99F4}"/>
              </a:ext>
            </a:extLst>
          </p:cNvPr>
          <p:cNvSpPr txBox="1"/>
          <p:nvPr/>
        </p:nvSpPr>
        <p:spPr>
          <a:xfrm>
            <a:off x="7754873" y="1485093"/>
            <a:ext cx="2153282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/>
              <a:t>Decentralized model</a:t>
            </a:r>
          </a:p>
          <a:p>
            <a:r>
              <a:rPr lang="en-US"/>
              <a:t>Self-sovereign model</a:t>
            </a:r>
          </a:p>
        </p:txBody>
      </p:sp>
    </p:spTree>
    <p:extLst>
      <p:ext uri="{BB962C8B-B14F-4D97-AF65-F5344CB8AC3E}">
        <p14:creationId xmlns:p14="http://schemas.microsoft.com/office/powerpoint/2010/main" val="52135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0E386C-0A8E-AFB6-0597-292535AA4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" y="0"/>
            <a:ext cx="12189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50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5345-4E03-4836-1FE9-C27ED24730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Implementation Scenarios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80509-280E-CE54-B4A0-BE7F5480D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655316"/>
            <a:ext cx="7254240" cy="85868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Retail</a:t>
            </a:r>
          </a:p>
          <a:p>
            <a:r>
              <a:rPr lang="en-US"/>
              <a:t>Robotic call KYC</a:t>
            </a:r>
          </a:p>
          <a:p>
            <a:r>
              <a:rPr lang="en-US"/>
              <a:t>Check and Credit card fraud</a:t>
            </a:r>
          </a:p>
        </p:txBody>
      </p:sp>
    </p:spTree>
    <p:extLst>
      <p:ext uri="{BB962C8B-B14F-4D97-AF65-F5344CB8AC3E}">
        <p14:creationId xmlns:p14="http://schemas.microsoft.com/office/powerpoint/2010/main" val="2472125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6334-9CBF-640A-8774-CCB568E1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Retail – COMPLIANCE, ANTI - Counterfeit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AD197-5A60-E9AE-388E-61BDACB33A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5A88F8-927B-53C0-6AE6-A461192F8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2" y="1825625"/>
            <a:ext cx="3652155" cy="4351339"/>
          </a:xfrm>
        </p:spPr>
        <p:txBody>
          <a:bodyPr>
            <a:normAutofit/>
          </a:bodyPr>
          <a:lstStyle/>
          <a:p>
            <a:r>
              <a:rPr lang="en-CA"/>
              <a:t>Global Problem: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Counterfeit items account for $467 B (OECD, 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Hazardous fakes, (ex: automotive parts, medicines, cosmetics, toys and food) are increasingly prevalent, posing serious risks to consumer health and safety.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/>
          </a:p>
          <a:p>
            <a:endParaRPr lang="en-CA" b="0"/>
          </a:p>
          <a:p>
            <a:endParaRPr lang="en-US"/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5BAD11-68B0-7F2E-6A6B-2FB28C3E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657"/>
          <a:stretch>
            <a:fillRect/>
          </a:stretch>
        </p:blipFill>
        <p:spPr>
          <a:xfrm>
            <a:off x="4457697" y="1341810"/>
            <a:ext cx="7124701" cy="4351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7743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CB6A-BFFC-751D-311E-953B690B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Verifiable Credentials to mitigate counterfeit items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63623-E0F3-087A-DF2A-DE2B98CA1D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7F92FC8-7CB5-C816-B366-2A99A3FFF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64360"/>
            <a:ext cx="5038165" cy="3729279"/>
          </a:xfrm>
        </p:spPr>
        <p:txBody>
          <a:bodyPr>
            <a:normAutofit/>
          </a:bodyPr>
          <a:lstStyle/>
          <a:p>
            <a:r>
              <a:rPr lang="en-CA"/>
              <a:t>EU Digital Product Passport (DPP):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built upon W3C’s Verifiable Credentials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QR Code or NFC tag connects item to digital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Operational on July 20,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Shares supply chain, environmental and compliance data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/>
              <a:t>Under ESPR, rollout timeline:</a:t>
            </a:r>
          </a:p>
          <a:p>
            <a:pPr marL="398461" lvl="2" indent="-285750">
              <a:buFont typeface="Arial" panose="020B0604020202020204" pitchFamily="34" charset="0"/>
              <a:buChar char="•"/>
            </a:pPr>
            <a:r>
              <a:rPr lang="en-US" b="0"/>
              <a:t>2026: Iron, steel, and initial registry framework operationalization.</a:t>
            </a:r>
          </a:p>
          <a:p>
            <a:pPr marL="398461" lvl="2" indent="-285750">
              <a:buFont typeface="Arial" panose="020B0604020202020204" pitchFamily="34" charset="0"/>
              <a:buChar char="•"/>
            </a:pPr>
            <a:r>
              <a:rPr lang="en-US" b="0"/>
              <a:t>2027: Batteries (m</a:t>
            </a:r>
            <a:r>
              <a:rPr lang="en-US"/>
              <a:t>andatory enforcement begins)</a:t>
            </a:r>
            <a:endParaRPr lang="en-US" b="0"/>
          </a:p>
          <a:p>
            <a:pPr marL="398461" lvl="2" indent="-285750">
              <a:buFont typeface="Arial" panose="020B0604020202020204" pitchFamily="34" charset="0"/>
              <a:buChar char="•"/>
            </a:pPr>
            <a:r>
              <a:rPr lang="en-US" b="0"/>
              <a:t>2027–2029: Textiles, aluminum, tires, and energy-related items.</a:t>
            </a:r>
          </a:p>
          <a:p>
            <a:pPr marL="398461" lvl="2" indent="-285750">
              <a:buFont typeface="Arial" panose="020B0604020202020204" pitchFamily="34" charset="0"/>
              <a:buChar char="•"/>
            </a:pPr>
            <a:r>
              <a:rPr lang="en-US" b="0"/>
              <a:t>2028: Furniture</a:t>
            </a:r>
          </a:p>
          <a:p>
            <a:pPr marL="398461" lvl="2" indent="-285750">
              <a:buFont typeface="Arial" panose="020B0604020202020204" pitchFamily="34" charset="0"/>
              <a:buChar char="•"/>
            </a:pPr>
            <a:r>
              <a:rPr lang="en-US" b="0"/>
              <a:t>2029: Mattresses and ICT/electronics products</a:t>
            </a:r>
          </a:p>
          <a:p>
            <a:pPr marL="398461" lvl="2" indent="-285750">
              <a:buFont typeface="Arial" panose="020B0604020202020204" pitchFamily="34" charset="0"/>
              <a:buChar char="•"/>
            </a:pPr>
            <a:endParaRPr lang="en-US" b="0"/>
          </a:p>
          <a:p>
            <a:endParaRPr lang="en-CA" b="0"/>
          </a:p>
          <a:p>
            <a:endParaRPr lang="en-US"/>
          </a:p>
          <a:p>
            <a:endParaRPr lang="en-US"/>
          </a:p>
        </p:txBody>
      </p:sp>
      <p:pic>
        <p:nvPicPr>
          <p:cNvPr id="12" name="Picture 11" descr="EU Digital Product Passport Software | OPTEL for Compliance and Transparency">
            <a:extLst>
              <a:ext uri="{FF2B5EF4-FFF2-40B4-BE49-F238E27FC236}">
                <a16:creationId xmlns:a16="http://schemas.microsoft.com/office/drawing/2014/main" id="{CF7BEB7A-BA2B-28DB-C7AE-26CBB2C72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564" y="1404656"/>
            <a:ext cx="6111223" cy="404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86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6494-69FC-9478-644A-4634D1300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6186"/>
            <a:ext cx="10972800" cy="495300"/>
          </a:xfrm>
        </p:spPr>
        <p:txBody>
          <a:bodyPr anchor="t">
            <a:normAutofit/>
          </a:bodyPr>
          <a:lstStyle/>
          <a:p>
            <a:r>
              <a:rPr lang="en-US" sz="2500"/>
              <a:t>Telecommunication – ELIMINATE UNLAWFUL ROBOCALLS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8327E-8736-1D71-36D5-323E575FC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2" y="1825625"/>
            <a:ext cx="5338233" cy="4351339"/>
          </a:xfrm>
        </p:spPr>
        <p:txBody>
          <a:bodyPr vert="horz" lIns="0" tIns="0" rIns="0" bIns="0" rtlCol="0">
            <a:normAutofit/>
          </a:bodyPr>
          <a:lstStyle/>
          <a:p>
            <a:pPr marL="342900" indent="-342900">
              <a:buAutoNum type="arabicPeriod"/>
            </a:pPr>
            <a:r>
              <a:rPr lang="en-US"/>
              <a:t>Elimination of unlawful robocalls</a:t>
            </a:r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r>
              <a:rPr lang="en-US"/>
              <a:t>NOTES:</a:t>
            </a:r>
          </a:p>
          <a:p>
            <a:r>
              <a:rPr lang="en-US" b="0"/>
              <a:t>•In 2025, U.S. consumers were attacked by 52.5 billion robocalls (</a:t>
            </a:r>
            <a:r>
              <a:rPr lang="en-US" b="0" err="1"/>
              <a:t>Youmail</a:t>
            </a:r>
            <a:r>
              <a:rPr lang="en-US" b="0"/>
              <a:t> Robocall Index)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b="0"/>
              <a:t>GenAI has exasperated the robocall epidemic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b="0"/>
              <a:t>fraudsters continue to exploit gaps in call-signing protocols, deploying multi-pronged attacks that combine voice and text scams targeting customers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6" name="Video 5" descr="Graphs And Numbers">
            <a:extLst>
              <a:ext uri="{FF2B5EF4-FFF2-40B4-BE49-F238E27FC236}">
                <a16:creationId xmlns:a16="http://schemas.microsoft.com/office/drawing/2014/main" id="{7964CDE4-4868-15B1-4BD6-E95FE6D133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7923" r="12873" b="1"/>
          <a:stretch>
            <a:fillRect/>
          </a:stretch>
        </p:blipFill>
        <p:spPr>
          <a:xfrm>
            <a:off x="6244167" y="1825625"/>
            <a:ext cx="5338233" cy="435133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302A1-1E57-8D32-8892-136C50E49B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780184" y="6173473"/>
            <a:ext cx="802217" cy="366183"/>
          </a:xfrm>
        </p:spPr>
        <p:txBody>
          <a:bodyPr wrap="square" anchor="ctr">
            <a:normAutofit/>
          </a:bodyPr>
          <a:lstStyle/>
          <a:p>
            <a:pPr defTabSz="914377" fontAlgn="base">
              <a:spcBef>
                <a:spcPct val="0"/>
              </a:spcBef>
              <a:spcAft>
                <a:spcPts val="60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</a:rPr>
              <a:pPr defTabSz="914377" fontAlgn="base">
                <a:spcBef>
                  <a:spcPct val="0"/>
                </a:spcBef>
                <a:spcAft>
                  <a:spcPts val="600"/>
                </a:spcAft>
              </a:pPr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2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4041-0B73-6031-EEDF-BF4AB547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50">
                <a:latin typeface="Montserrat ExtraBold"/>
                <a:ea typeface="MS PGothic"/>
              </a:rPr>
              <a:t>Identity Problems in telecom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4F4C9-5189-DFF0-9162-7602FB747B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487D6E-FB81-6325-18B4-07382F8D4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40" y="1233041"/>
            <a:ext cx="9802429" cy="47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14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605B-A822-239F-F071-4B8C1E9B1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50" b="0" dirty="0"/>
              <a:t>Outbound: the </a:t>
            </a:r>
            <a:r>
              <a:rPr lang="en-US" sz="2650" b="0" dirty="0" err="1"/>
              <a:t>organisation</a:t>
            </a:r>
            <a:r>
              <a:rPr lang="en-US" sz="2650" b="0" dirty="0"/>
              <a:t> proves itself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F829A-AC73-D55B-352D-FA1D39E29C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027B98-3D69-A7BF-F355-9781559CAC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4" r="4786" b="12745"/>
          <a:stretch>
            <a:fillRect/>
          </a:stretch>
        </p:blipFill>
        <p:spPr>
          <a:xfrm>
            <a:off x="517864" y="1064817"/>
            <a:ext cx="11164547" cy="497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25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775B8-93B3-A3AC-BE37-EAA57AF67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91B88-4177-5DCF-FAAF-438468660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50" b="0">
                <a:latin typeface="Montserrat ExtraBold"/>
              </a:rPr>
              <a:t>Inbound: the person proves themselves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E0BA3-D150-AFA2-53AD-441B95FE9D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3E490-6BAD-0DF5-E1AB-536265B5D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" t="6851" b="8400"/>
          <a:stretch>
            <a:fillRect/>
          </a:stretch>
        </p:blipFill>
        <p:spPr>
          <a:xfrm>
            <a:off x="526785" y="1190452"/>
            <a:ext cx="11139961" cy="470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99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7EC95-9545-83E1-45D0-F2499C29D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18A9-E572-2D43-653F-2BAA84BC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50" b="0">
                <a:latin typeface="Montserrat ExtraBold"/>
              </a:rPr>
              <a:t>Same primitive, both directions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21BB3-A0C7-0547-6BCB-2A3E41077C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211A9-5A8A-B988-3D28-F196D0418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12" y="1020241"/>
            <a:ext cx="11533573" cy="515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11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6E13-A519-B99F-E67B-736540E5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 Fraud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BCE35-738B-9483-53A4-7DF69C1B64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80184" y="6539659"/>
            <a:ext cx="802217" cy="366183"/>
          </a:xfrm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652616-659A-A60B-34BD-FCDC356A5C5F}"/>
              </a:ext>
            </a:extLst>
          </p:cNvPr>
          <p:cNvSpPr/>
          <p:nvPr/>
        </p:nvSpPr>
        <p:spPr>
          <a:xfrm>
            <a:off x="5760720" y="1"/>
            <a:ext cx="643128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5BCE5B-9E6F-6C5C-5B8F-2861434183AC}"/>
              </a:ext>
            </a:extLst>
          </p:cNvPr>
          <p:cNvSpPr txBox="1"/>
          <p:nvPr/>
        </p:nvSpPr>
        <p:spPr>
          <a:xfrm>
            <a:off x="422910" y="969474"/>
            <a:ext cx="477088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b="0" i="0">
                <a:solidFill>
                  <a:srgbClr val="212529"/>
                </a:solidFill>
                <a:effectLst/>
                <a:latin typeface="system-ui"/>
              </a:rPr>
              <a:t>…Check fraud the number one payment fraud threat facing community financial institutions (CFIs). According to the </a:t>
            </a:r>
            <a:r>
              <a:rPr lang="en-US" sz="1320" b="0" i="0" u="none" strike="noStrike">
                <a:solidFill>
                  <a:srgbClr val="0070C9"/>
                </a:solidFill>
                <a:effectLst/>
                <a:latin typeface="system-ui"/>
                <a:hlinkClick r:id="rId2"/>
              </a:rPr>
              <a:t>2026 AFP Payments Fraud and Control Survey</a:t>
            </a:r>
            <a:r>
              <a:rPr lang="en-US" sz="1320" b="0" i="0">
                <a:solidFill>
                  <a:srgbClr val="212529"/>
                </a:solidFill>
                <a:effectLst/>
                <a:latin typeface="system-ui"/>
              </a:rPr>
              <a:t>, 58% of organizations said they experienced check fraud in 2025, which was higher than both ACH and wire fraud…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165AF0-44D5-725C-F93D-05E708E02859}"/>
              </a:ext>
            </a:extLst>
          </p:cNvPr>
          <p:cNvSpPr txBox="1"/>
          <p:nvPr/>
        </p:nvSpPr>
        <p:spPr>
          <a:xfrm>
            <a:off x="422910" y="2075534"/>
            <a:ext cx="4615434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20" b="0" i="0" u="none" strike="noStrike">
                <a:solidFill>
                  <a:srgbClr val="0070C9"/>
                </a:solidFill>
                <a:effectLst/>
                <a:latin typeface="system-ui"/>
                <a:hlinkClick r:id="rId3"/>
              </a:rPr>
              <a:t>…The Federal Reserve's own data</a:t>
            </a:r>
            <a:r>
              <a:rPr lang="en-US" sz="1320" b="0" i="0">
                <a:solidFill>
                  <a:srgbClr val="212529"/>
                </a:solidFill>
                <a:effectLst/>
                <a:latin typeface="system-ui"/>
              </a:rPr>
              <a:t> confirms that check fraud accounted for 30% of all fraud losses at financial institutions, second only to debit card fraud…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DD55F0-F435-1265-33F5-E7F447DC8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077" y="3739048"/>
            <a:ext cx="4060456" cy="3085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F5BCC8-4679-1C88-9A89-846E67EF4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22141"/>
            <a:ext cx="2563123" cy="22079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20E6F7-30DF-1FE9-F6C7-B6E7DA1FB884}"/>
              </a:ext>
            </a:extLst>
          </p:cNvPr>
          <p:cNvSpPr/>
          <p:nvPr/>
        </p:nvSpPr>
        <p:spPr>
          <a:xfrm>
            <a:off x="8861035" y="1816588"/>
            <a:ext cx="2721365" cy="12540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E526AF-6240-0FCD-9BC7-94E4A7AD2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088" y="3183530"/>
            <a:ext cx="5046168" cy="25333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BB257B-BA4D-B45E-0D65-300ECE121EF4}"/>
              </a:ext>
            </a:extLst>
          </p:cNvPr>
          <p:cNvSpPr txBox="1"/>
          <p:nvPr/>
        </p:nvSpPr>
        <p:spPr>
          <a:xfrm>
            <a:off x="8848944" y="1890868"/>
            <a:ext cx="2237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b="1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Check Altering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E321B0-12E7-8DBB-CF8F-8C17D3EE4EA4}"/>
              </a:ext>
            </a:extLst>
          </p:cNvPr>
          <p:cNvSpPr txBox="1"/>
          <p:nvPr/>
        </p:nvSpPr>
        <p:spPr>
          <a:xfrm>
            <a:off x="8848944" y="2278792"/>
            <a:ext cx="23695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b="1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Counterfeit Checks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A11DA2-7F44-7262-B6F9-E1BE8F61FD8D}"/>
              </a:ext>
            </a:extLst>
          </p:cNvPr>
          <p:cNvSpPr txBox="1"/>
          <p:nvPr/>
        </p:nvSpPr>
        <p:spPr>
          <a:xfrm>
            <a:off x="8848944" y="2666716"/>
            <a:ext cx="2721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b="1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Fraudulent Signature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728E9-B172-1733-DFFB-3DD21A3C52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5744" y="186928"/>
            <a:ext cx="3682665" cy="105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14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56E56-F879-755E-BE10-586E9CEEC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92" y="189230"/>
            <a:ext cx="10972800" cy="495300"/>
          </a:xfrm>
        </p:spPr>
        <p:txBody>
          <a:bodyPr/>
          <a:lstStyle/>
          <a:p>
            <a:r>
              <a:rPr lang="en-US"/>
              <a:t>Prevent Check Fraud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0BBBB-D863-0165-D79F-8051394295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240688" y="5807287"/>
            <a:ext cx="802217" cy="366183"/>
          </a:xfrm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8F8455B-8F07-A7C9-6390-5421D1594211}"/>
              </a:ext>
            </a:extLst>
          </p:cNvPr>
          <p:cNvGrpSpPr/>
          <p:nvPr/>
        </p:nvGrpSpPr>
        <p:grpSpPr>
          <a:xfrm>
            <a:off x="192256" y="1219555"/>
            <a:ext cx="3770376" cy="2209445"/>
            <a:chOff x="70104" y="1145894"/>
            <a:chExt cx="3770376" cy="220944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9A8301F-BE04-5D55-B0B8-DD1E6D969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104" y="1250405"/>
              <a:ext cx="3770376" cy="210493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CB6E5E-A3C7-B56F-9B1A-B9A27BADA11E}"/>
                </a:ext>
              </a:extLst>
            </p:cNvPr>
            <p:cNvSpPr txBox="1"/>
            <p:nvPr/>
          </p:nvSpPr>
          <p:spPr>
            <a:xfrm>
              <a:off x="582168" y="2118206"/>
              <a:ext cx="816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Bank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CE75C0-EB74-54D4-AFB0-828C55C6D7B8}"/>
                </a:ext>
              </a:extLst>
            </p:cNvPr>
            <p:cNvSpPr txBox="1"/>
            <p:nvPr/>
          </p:nvSpPr>
          <p:spPr>
            <a:xfrm>
              <a:off x="1658112" y="1145894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Check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4BC1EA-98BD-1B4D-9D57-E81526B2D67B}"/>
                </a:ext>
              </a:extLst>
            </p:cNvPr>
            <p:cNvSpPr txBox="1"/>
            <p:nvPr/>
          </p:nvSpPr>
          <p:spPr>
            <a:xfrm>
              <a:off x="2651760" y="2118206"/>
              <a:ext cx="816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Bank 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3B565-61C6-8DC6-B43A-79460C00A0AA}"/>
              </a:ext>
            </a:extLst>
          </p:cNvPr>
          <p:cNvGrpSpPr/>
          <p:nvPr/>
        </p:nvGrpSpPr>
        <p:grpSpPr>
          <a:xfrm>
            <a:off x="4225126" y="1849982"/>
            <a:ext cx="3770376" cy="2931193"/>
            <a:chOff x="4352544" y="476401"/>
            <a:chExt cx="3770376" cy="293119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97154D4-9620-2D41-4C6F-76BA983E0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2544" y="1302660"/>
              <a:ext cx="3770376" cy="210493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7F303A-AB03-7C5D-6756-85120C1DEEDC}"/>
                </a:ext>
              </a:extLst>
            </p:cNvPr>
            <p:cNvSpPr txBox="1"/>
            <p:nvPr/>
          </p:nvSpPr>
          <p:spPr>
            <a:xfrm>
              <a:off x="4647698" y="2170461"/>
              <a:ext cx="1220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A/C Holder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4C07F1-3EA5-9DB4-5ECA-F7C361BA4533}"/>
                </a:ext>
              </a:extLst>
            </p:cNvPr>
            <p:cNvSpPr txBox="1"/>
            <p:nvPr/>
          </p:nvSpPr>
          <p:spPr>
            <a:xfrm>
              <a:off x="5700726" y="476401"/>
              <a:ext cx="10740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rgbClr val="C00000"/>
                  </a:solidFill>
                </a:rPr>
                <a:t>Signature</a:t>
              </a:r>
            </a:p>
            <a:p>
              <a:pPr algn="ctr"/>
              <a:r>
                <a:rPr lang="en-US">
                  <a:solidFill>
                    <a:srgbClr val="C00000"/>
                  </a:solidFill>
                </a:rPr>
                <a:t>Amount</a:t>
              </a:r>
            </a:p>
            <a:p>
              <a:pPr algn="ctr"/>
              <a:r>
                <a:rPr lang="en-US">
                  <a:solidFill>
                    <a:srgbClr val="C00000"/>
                  </a:solidFill>
                </a:rPr>
                <a:t>Payee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825527-35F8-71C5-1E95-055C1020F84B}"/>
                </a:ext>
              </a:extLst>
            </p:cNvPr>
            <p:cNvSpPr txBox="1"/>
            <p:nvPr/>
          </p:nvSpPr>
          <p:spPr>
            <a:xfrm>
              <a:off x="6934200" y="2170461"/>
              <a:ext cx="816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Bank 2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EE71114-B7C8-FE27-8D19-D9159FE8C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502" y="1219555"/>
            <a:ext cx="3770376" cy="210493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28851A-FE17-EFD1-A1F4-FDA3689263EA}"/>
              </a:ext>
            </a:extLst>
          </p:cNvPr>
          <p:cNvSpPr txBox="1"/>
          <p:nvPr/>
        </p:nvSpPr>
        <p:spPr>
          <a:xfrm>
            <a:off x="8534649" y="2087356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Bank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52AA13-A6B9-C803-0226-B50FA013B1ED}"/>
              </a:ext>
            </a:extLst>
          </p:cNvPr>
          <p:cNvSpPr txBox="1"/>
          <p:nvPr/>
        </p:nvSpPr>
        <p:spPr>
          <a:xfrm>
            <a:off x="9604534" y="1062789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C00000"/>
                </a:solidFill>
              </a:rPr>
              <a:t>Check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20946E-06BE-5D7C-8AA5-B3867BAF943F}"/>
              </a:ext>
            </a:extLst>
          </p:cNvPr>
          <p:cNvSpPr txBox="1"/>
          <p:nvPr/>
        </p:nvSpPr>
        <p:spPr>
          <a:xfrm>
            <a:off x="10577158" y="2087356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Bank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3B0F80-B12A-6AAF-30D7-CB8E5D53100A}"/>
              </a:ext>
            </a:extLst>
          </p:cNvPr>
          <p:cNvSpPr txBox="1"/>
          <p:nvPr/>
        </p:nvSpPr>
        <p:spPr>
          <a:xfrm>
            <a:off x="582115" y="3994875"/>
            <a:ext cx="314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Prevention: Counterfeit Checks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D83ACE-51E7-B60E-400A-E302FB646735}"/>
              </a:ext>
            </a:extLst>
          </p:cNvPr>
          <p:cNvSpPr txBox="1"/>
          <p:nvPr/>
        </p:nvSpPr>
        <p:spPr>
          <a:xfrm>
            <a:off x="4687655" y="5279644"/>
            <a:ext cx="267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Prevention: Check Altering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F257F1-D48C-B679-FBE0-FDAA4F15896D}"/>
              </a:ext>
            </a:extLst>
          </p:cNvPr>
          <p:cNvSpPr txBox="1"/>
          <p:nvPr/>
        </p:nvSpPr>
        <p:spPr>
          <a:xfrm>
            <a:off x="8534649" y="3822958"/>
            <a:ext cx="277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Prevention: Double Deposit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E6CA6AC-FEA4-5D0B-DE0D-6F4A922F5BEC}"/>
              </a:ext>
            </a:extLst>
          </p:cNvPr>
          <p:cNvSpPr/>
          <p:nvPr/>
        </p:nvSpPr>
        <p:spPr>
          <a:xfrm>
            <a:off x="316992" y="3822958"/>
            <a:ext cx="265123" cy="2455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740DBC-4B0F-6B6E-1AD5-B7386AAEB1D0}"/>
              </a:ext>
            </a:extLst>
          </p:cNvPr>
          <p:cNvSpPr/>
          <p:nvPr/>
        </p:nvSpPr>
        <p:spPr>
          <a:xfrm>
            <a:off x="4468484" y="5218732"/>
            <a:ext cx="265123" cy="2455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EF5FF2E-69F3-27B0-3E8B-BF240B04D3A4}"/>
              </a:ext>
            </a:extLst>
          </p:cNvPr>
          <p:cNvSpPr/>
          <p:nvPr/>
        </p:nvSpPr>
        <p:spPr>
          <a:xfrm>
            <a:off x="8362334" y="3736725"/>
            <a:ext cx="265123" cy="2455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10041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C12B2-2C28-223A-BC76-AF976BB0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card fraud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E7815-C28C-AD23-1171-B03BF8ED9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2605"/>
            <a:ext cx="4684776" cy="4349749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Credit card fraud</a:t>
            </a:r>
            <a:r>
              <a:rPr lang="en-US" b="0"/>
              <a:t> is a form of identity theft involving the unauthorized use of a victim’s credit card or account information to make purchases, withdraw funds, or open new accounts.  It is the most prevalent type of identity theft, with an estimated </a:t>
            </a:r>
            <a:r>
              <a:rPr lang="en-US"/>
              <a:t>61.3 million Americans</a:t>
            </a:r>
            <a:r>
              <a:rPr lang="en-US" b="0"/>
              <a:t> experiencing fraudulent charges in the past year, totaling roughly </a:t>
            </a:r>
            <a:r>
              <a:rPr lang="en-US"/>
              <a:t>$6.1 billion</a:t>
            </a:r>
            <a:r>
              <a:rPr lang="en-US" b="0"/>
              <a:t> in unauthorized purchases. </a:t>
            </a:r>
          </a:p>
          <a:p>
            <a:endParaRPr lang="en-US" b="0"/>
          </a:p>
          <a:p>
            <a:r>
              <a:rPr lang="en-US" b="0"/>
              <a:t>The fraud primarily manifests in two categories: </a:t>
            </a:r>
            <a:r>
              <a:rPr lang="en-US"/>
              <a:t>card-not-present (CNP) fraud</a:t>
            </a:r>
            <a:r>
              <a:rPr lang="en-US" b="0"/>
              <a:t>, which occurs online or over the phone using stolen digital credentials, and </a:t>
            </a:r>
            <a:r>
              <a:rPr lang="en-US"/>
              <a:t>card-present fraud</a:t>
            </a:r>
            <a:r>
              <a:rPr lang="en-US" b="0"/>
              <a:t>, which involves physical theft, skimming devices at ATMs or gas pumps, or cloned cards.  Common methods include </a:t>
            </a:r>
            <a:r>
              <a:rPr lang="en-US"/>
              <a:t>account takeover</a:t>
            </a:r>
            <a:r>
              <a:rPr lang="en-US" b="0"/>
              <a:t> (hijacking existing accounts via phishing), </a:t>
            </a:r>
            <a:r>
              <a:rPr lang="en-US"/>
              <a:t>application fraud</a:t>
            </a:r>
            <a:r>
              <a:rPr lang="en-US" b="0"/>
              <a:t> (opening new accounts with stolen personal data), and </a:t>
            </a:r>
            <a:r>
              <a:rPr lang="en-US"/>
              <a:t>skimming</a:t>
            </a:r>
            <a:r>
              <a:rPr lang="en-US" b="0"/>
              <a:t> (capturing magnetic stripe data). 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C1C8C-D42A-CB81-31A8-35BC81F831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36E622-163A-0307-8D35-A8677B911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202" y="1342605"/>
            <a:ext cx="5870198" cy="365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64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A6C26-999E-8561-2CCE-0EC3D820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Prevent Credit Card Fraud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6E73C-F0CE-5E29-64DA-D67966B5C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fld id="{A3979A82-1A5E-4C7B-AFC0-111CA6C3130A}" type="slidenum">
              <a:rPr lang="en-US" altLang="en-US" smtClean="0">
                <a:solidFill>
                  <a:prstClr val="black"/>
                </a:solidFill>
                <a:latin typeface="Montserrat" charset="0"/>
                <a:ea typeface="MS PGothic" panose="020B0600070205080204" pitchFamily="34" charset="-128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solidFill>
                <a:prstClr val="black"/>
              </a:solidFill>
              <a:latin typeface="Montserrat" charset="0"/>
              <a:ea typeface="MS PGothic" panose="020B0600070205080204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3A320-341A-A46B-B5C8-ECFF54AA6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720" y="2454247"/>
            <a:ext cx="3770376" cy="2099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AAB2E9-8AE3-6D53-4627-2E98F424A2D5}"/>
              </a:ext>
            </a:extLst>
          </p:cNvPr>
          <p:cNvSpPr txBox="1"/>
          <p:nvPr/>
        </p:nvSpPr>
        <p:spPr>
          <a:xfrm>
            <a:off x="1527280" y="3319793"/>
            <a:ext cx="816249" cy="3683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Bank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C88F73-B56B-6ECB-4EA8-2190D9897B21}"/>
              </a:ext>
            </a:extLst>
          </p:cNvPr>
          <p:cNvSpPr txBox="1"/>
          <p:nvPr/>
        </p:nvSpPr>
        <p:spPr>
          <a:xfrm>
            <a:off x="2945036" y="1718348"/>
            <a:ext cx="1290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Credit Card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DCCF02-0BE0-784B-39FD-EE90309BE386}"/>
              </a:ext>
            </a:extLst>
          </p:cNvPr>
          <p:cNvSpPr txBox="1"/>
          <p:nvPr/>
        </p:nvSpPr>
        <p:spPr>
          <a:xfrm>
            <a:off x="4664287" y="3319793"/>
            <a:ext cx="10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Processor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448EFC-0C6B-CFF7-52DD-C31BAF109AFF}"/>
              </a:ext>
            </a:extLst>
          </p:cNvPr>
          <p:cNvSpPr txBox="1"/>
          <p:nvPr/>
        </p:nvSpPr>
        <p:spPr>
          <a:xfrm>
            <a:off x="3658405" y="1970882"/>
            <a:ext cx="7633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rgbClr val="C00000"/>
                </a:solidFill>
              </a:rPr>
              <a:t>Name</a:t>
            </a:r>
          </a:p>
          <a:p>
            <a:r>
              <a:rPr lang="en-US" sz="1100">
                <a:solidFill>
                  <a:srgbClr val="C00000"/>
                </a:solidFill>
              </a:rPr>
              <a:t>Number</a:t>
            </a:r>
          </a:p>
          <a:p>
            <a:r>
              <a:rPr lang="en-US" sz="1100">
                <a:solidFill>
                  <a:srgbClr val="C00000"/>
                </a:solidFill>
              </a:rPr>
              <a:t>Expiration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557C7D1-6246-AB5F-98A9-55CF601BA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928" y="2454247"/>
            <a:ext cx="3770376" cy="20994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270B3E-7D8A-B5E4-CCC0-3D68CC1A0C4F}"/>
              </a:ext>
            </a:extLst>
          </p:cNvPr>
          <p:cNvSpPr txBox="1"/>
          <p:nvPr/>
        </p:nvSpPr>
        <p:spPr>
          <a:xfrm>
            <a:off x="6549475" y="3364999"/>
            <a:ext cx="1599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DMV</a:t>
            </a:r>
          </a:p>
          <a:p>
            <a:r>
              <a:rPr lang="en-US">
                <a:solidFill>
                  <a:srgbClr val="C00000"/>
                </a:solidFill>
              </a:rPr>
              <a:t>Passport Office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1B76EB-351A-BDAF-C7AB-0419827224A0}"/>
              </a:ext>
            </a:extLst>
          </p:cNvPr>
          <p:cNvSpPr txBox="1"/>
          <p:nvPr/>
        </p:nvSpPr>
        <p:spPr>
          <a:xfrm>
            <a:off x="9966495" y="3319793"/>
            <a:ext cx="10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Processor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B96E48-0D42-81B6-8974-4080695CA709}"/>
              </a:ext>
            </a:extLst>
          </p:cNvPr>
          <p:cNvSpPr txBox="1"/>
          <p:nvPr/>
        </p:nvSpPr>
        <p:spPr>
          <a:xfrm>
            <a:off x="8938191" y="2100996"/>
            <a:ext cx="5261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rgbClr val="C00000"/>
                </a:solidFill>
              </a:rPr>
              <a:t>Name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DF14C0-B871-57A7-4120-5AF022B337C2}"/>
              </a:ext>
            </a:extLst>
          </p:cNvPr>
          <p:cNvSpPr txBox="1"/>
          <p:nvPr/>
        </p:nvSpPr>
        <p:spPr>
          <a:xfrm>
            <a:off x="7983455" y="1624633"/>
            <a:ext cx="164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Driver’s License</a:t>
            </a:r>
          </a:p>
          <a:p>
            <a:r>
              <a:rPr lang="en-US">
                <a:solidFill>
                  <a:srgbClr val="C00000"/>
                </a:solidFill>
              </a:rPr>
              <a:t>Passport</a:t>
            </a:r>
          </a:p>
        </p:txBody>
      </p:sp>
    </p:spTree>
    <p:extLst>
      <p:ext uri="{BB962C8B-B14F-4D97-AF65-F5344CB8AC3E}">
        <p14:creationId xmlns:p14="http://schemas.microsoft.com/office/powerpoint/2010/main" val="940508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05F92-2633-59C5-FF2C-521BEA528E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F5EA0-B5D8-85C6-B843-80AF469EE9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60762"/>
      </p:ext>
    </p:extLst>
  </p:cSld>
  <p:clrMapOvr>
    <a:masterClrMapping/>
  </p:clrMapOvr>
</p:sld>
</file>

<file path=ppt/theme/theme1.xml><?xml version="1.0" encoding="utf-8"?>
<a:theme xmlns:a="http://schemas.openxmlformats.org/drawingml/2006/main" name="IEEE_template">
  <a:themeElements>
    <a:clrScheme name="Custom 8">
      <a:dk1>
        <a:sysClr val="windowText" lastClr="000000"/>
      </a:dk1>
      <a:lt1>
        <a:sysClr val="window" lastClr="FFFFFF"/>
      </a:lt1>
      <a:dk2>
        <a:srgbClr val="63666A"/>
      </a:dk2>
      <a:lt2>
        <a:srgbClr val="A7A8AA"/>
      </a:lt2>
      <a:accent1>
        <a:srgbClr val="00B5E2"/>
      </a:accent1>
      <a:accent2>
        <a:srgbClr val="4AC9E3"/>
      </a:accent2>
      <a:accent3>
        <a:srgbClr val="00629B"/>
      </a:accent3>
      <a:accent4>
        <a:srgbClr val="FFD100"/>
      </a:accent4>
      <a:accent5>
        <a:srgbClr val="FFA300"/>
      </a:accent5>
      <a:accent6>
        <a:srgbClr val="BA0C2F"/>
      </a:accent6>
      <a:hlink>
        <a:srgbClr val="004B7E"/>
      </a:hlink>
      <a:folHlink>
        <a:srgbClr val="0E839E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76EACC5-D495-4254-8286-CC0BE9216D96}" vid="{DFA36778-8498-4B1A-951F-34213C3E80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D2D086EDF1734C9D71BE0D3827FAC5" ma:contentTypeVersion="8" ma:contentTypeDescription="Create a new document." ma:contentTypeScope="" ma:versionID="89193103f4c679314bd782c23ecef7f2">
  <xsd:schema xmlns:xsd="http://www.w3.org/2001/XMLSchema" xmlns:xs="http://www.w3.org/2001/XMLSchema" xmlns:p="http://schemas.microsoft.com/office/2006/metadata/properties" xmlns:ns2="d4a13d66-17dc-42fa-936d-78f9c7b30482" xmlns:ns3="1690b545-f8f0-4035-86e2-1761cfc53ad1" targetNamespace="http://schemas.microsoft.com/office/2006/metadata/properties" ma:root="true" ma:fieldsID="f9a256d248804d5705c05248fc9ddef0" ns2:_="" ns3:_="">
    <xsd:import namespace="d4a13d66-17dc-42fa-936d-78f9c7b30482"/>
    <xsd:import namespace="1690b545-f8f0-4035-86e2-1761cfc53a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13d66-17dc-42fa-936d-78f9c7b30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90b545-f8f0-4035-86e2-1761cfc53a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690b545-f8f0-4035-86e2-1761cfc53ad1">
      <UserInfo>
        <DisplayName>Vikas Malhotra</DisplayName>
        <AccountId>11</AccountId>
        <AccountType/>
      </UserInfo>
      <UserInfo>
        <DisplayName>Ajay Singh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5C6AF07-821F-4D9F-A1A9-31F4241144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19A932-6889-4053-B94E-1D0536EA8CE9}">
  <ds:schemaRefs>
    <ds:schemaRef ds:uri="1690b545-f8f0-4035-86e2-1761cfc53ad1"/>
    <ds:schemaRef ds:uri="d4a13d66-17dc-42fa-936d-78f9c7b304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32CFA92-DFFF-45EF-93D9-434FEB553097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d4a13d66-17dc-42fa-936d-78f9c7b30482"/>
    <ds:schemaRef ds:uri="http://purl.org/dc/elements/1.1/"/>
    <ds:schemaRef ds:uri="http://schemas.microsoft.com/office/infopath/2007/PartnerControls"/>
    <ds:schemaRef ds:uri="1690b545-f8f0-4035-86e2-1761cfc53ad1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2432</TotalTime>
  <Words>838</Words>
  <Application>Microsoft Office PowerPoint</Application>
  <PresentationFormat>Widescreen</PresentationFormat>
  <Paragraphs>141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Lucida Grande</vt:lpstr>
      <vt:lpstr>Montserrat</vt:lpstr>
      <vt:lpstr>Montserrat ExtraBold</vt:lpstr>
      <vt:lpstr>Open Sans</vt:lpstr>
      <vt:lpstr>system-ui</vt:lpstr>
      <vt:lpstr>Wingdings</vt:lpstr>
      <vt:lpstr>IEEE_template</vt:lpstr>
      <vt:lpstr>Decentralized Identity/Verifiable Credentials and Implementation Scenarios </vt:lpstr>
      <vt:lpstr>Agenda</vt:lpstr>
      <vt:lpstr>Decentralized Identity</vt:lpstr>
      <vt:lpstr>PowerPoint Presentation</vt:lpstr>
      <vt:lpstr>Decentralization and digital trust – LOCUS of CONTROL</vt:lpstr>
      <vt:lpstr>PowerPoint Presentation</vt:lpstr>
      <vt:lpstr>Implementation Scenarios</vt:lpstr>
      <vt:lpstr>Retail – COMPLIANCE, ANTI - Counterfeit</vt:lpstr>
      <vt:lpstr>Verifiable Credentials to mitigate counterfeit items</vt:lpstr>
      <vt:lpstr>Telecommunication – ELIMINATE UNLAWFUL ROBOCALLS</vt:lpstr>
      <vt:lpstr>Identity Problems in telecom</vt:lpstr>
      <vt:lpstr>Outbound: the organisation proves itself</vt:lpstr>
      <vt:lpstr>Inbound: the person proves themselves</vt:lpstr>
      <vt:lpstr>Same primitive, both directions</vt:lpstr>
      <vt:lpstr>Check Fraud</vt:lpstr>
      <vt:lpstr>Prevent Check Fraud</vt:lpstr>
      <vt:lpstr>Credit card fraud</vt:lpstr>
      <vt:lpstr>Prevent Credit Card Fraud</vt:lpstr>
      <vt:lpstr>Thank you</vt:lpstr>
    </vt:vector>
  </TitlesOfParts>
  <Company>IEEE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Rosalinda Formoso-Saravia</dc:creator>
  <cp:lastModifiedBy>Vikas Malhotra</cp:lastModifiedBy>
  <cp:revision>42</cp:revision>
  <dcterms:created xsi:type="dcterms:W3CDTF">2020-10-15T20:52:13Z</dcterms:created>
  <dcterms:modified xsi:type="dcterms:W3CDTF">2026-09-12T18:57:03Z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0x0101009BD2D086EDF1734C9D71BE0D3827FAC5</vt:lpwstr>
  </property>
</Properties>
</file>